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35"/>
  </p:notesMasterIdLst>
  <p:handoutMasterIdLst>
    <p:handoutMasterId r:id="rId36"/>
  </p:handoutMasterIdLst>
  <p:sldIdLst>
    <p:sldId id="256" r:id="rId3"/>
    <p:sldId id="294" r:id="rId4"/>
    <p:sldId id="322" r:id="rId5"/>
    <p:sldId id="321" r:id="rId6"/>
    <p:sldId id="301" r:id="rId7"/>
    <p:sldId id="324" r:id="rId8"/>
    <p:sldId id="325" r:id="rId9"/>
    <p:sldId id="326" r:id="rId10"/>
    <p:sldId id="327" r:id="rId11"/>
    <p:sldId id="328" r:id="rId12"/>
    <p:sldId id="330" r:id="rId13"/>
    <p:sldId id="329" r:id="rId14"/>
    <p:sldId id="331" r:id="rId15"/>
    <p:sldId id="332" r:id="rId16"/>
    <p:sldId id="333" r:id="rId17"/>
    <p:sldId id="334" r:id="rId18"/>
    <p:sldId id="335" r:id="rId19"/>
    <p:sldId id="336" r:id="rId20"/>
    <p:sldId id="337" r:id="rId21"/>
    <p:sldId id="262" r:id="rId22"/>
    <p:sldId id="271" r:id="rId23"/>
    <p:sldId id="389" r:id="rId24"/>
    <p:sldId id="270" r:id="rId25"/>
    <p:sldId id="261" r:id="rId26"/>
    <p:sldId id="263" r:id="rId27"/>
    <p:sldId id="267" r:id="rId28"/>
    <p:sldId id="268" r:id="rId29"/>
    <p:sldId id="387" r:id="rId30"/>
    <p:sldId id="382" r:id="rId31"/>
    <p:sldId id="388" r:id="rId32"/>
    <p:sldId id="273" r:id="rId33"/>
    <p:sldId id="311" r:id="rId3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DD4367-4420-460E-83C3-EB1B8F2A2A00}" v="1" dt="2022-04-13T15:05:30.0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400" y="5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00"/>
    </p:cViewPr>
  </p:sorterViewPr>
  <p:notesViewPr>
    <p:cSldViewPr>
      <p:cViewPr varScale="1">
        <p:scale>
          <a:sx n="50" d="100"/>
          <a:sy n="50" d="100"/>
        </p:scale>
        <p:origin x="-2532"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42"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quina Thulare" userId="5e406c72-f044-4d0c-8558-c8d1f85668b0" providerId="ADAL" clId="{EFDD4367-4420-460E-83C3-EB1B8F2A2A00}"/>
    <pc:docChg chg="custSel modSld">
      <pc:chgData name="Aquina Thulare" userId="5e406c72-f044-4d0c-8558-c8d1f85668b0" providerId="ADAL" clId="{EFDD4367-4420-460E-83C3-EB1B8F2A2A00}" dt="2022-04-13T15:18:02.420" v="479" actId="113"/>
      <pc:docMkLst>
        <pc:docMk/>
      </pc:docMkLst>
      <pc:sldChg chg="modSp mod">
        <pc:chgData name="Aquina Thulare" userId="5e406c72-f044-4d0c-8558-c8d1f85668b0" providerId="ADAL" clId="{EFDD4367-4420-460E-83C3-EB1B8F2A2A00}" dt="2022-04-13T15:18:02.420" v="479" actId="113"/>
        <pc:sldMkLst>
          <pc:docMk/>
          <pc:sldMk cId="3140130471" sldId="273"/>
        </pc:sldMkLst>
        <pc:spChg chg="mod">
          <ac:chgData name="Aquina Thulare" userId="5e406c72-f044-4d0c-8558-c8d1f85668b0" providerId="ADAL" clId="{EFDD4367-4420-460E-83C3-EB1B8F2A2A00}" dt="2022-04-13T15:18:02.420" v="479" actId="113"/>
          <ac:spMkLst>
            <pc:docMk/>
            <pc:sldMk cId="3140130471" sldId="273"/>
            <ac:spMk id="2" creationId="{00000000-0000-0000-0000-000000000000}"/>
          </ac:spMkLst>
        </pc:spChg>
        <pc:spChg chg="mod">
          <ac:chgData name="Aquina Thulare" userId="5e406c72-f044-4d0c-8558-c8d1f85668b0" providerId="ADAL" clId="{EFDD4367-4420-460E-83C3-EB1B8F2A2A00}" dt="2022-04-13T15:05:40.083" v="10" actId="20577"/>
          <ac:spMkLst>
            <pc:docMk/>
            <pc:sldMk cId="3140130471" sldId="273"/>
            <ac:spMk id="6" creationId="{00000000-0000-0000-0000-000000000000}"/>
          </ac:spMkLst>
        </pc:spChg>
      </pc:sldChg>
      <pc:sldChg chg="modSp mod">
        <pc:chgData name="Aquina Thulare" userId="5e406c72-f044-4d0c-8558-c8d1f85668b0" providerId="ADAL" clId="{EFDD4367-4420-460E-83C3-EB1B8F2A2A00}" dt="2022-04-13T15:09:35.768" v="77" actId="14100"/>
        <pc:sldMkLst>
          <pc:docMk/>
          <pc:sldMk cId="2538987779" sldId="294"/>
        </pc:sldMkLst>
        <pc:spChg chg="mod">
          <ac:chgData name="Aquina Thulare" userId="5e406c72-f044-4d0c-8558-c8d1f85668b0" providerId="ADAL" clId="{EFDD4367-4420-460E-83C3-EB1B8F2A2A00}" dt="2022-04-13T15:09:35.768" v="77" actId="14100"/>
          <ac:spMkLst>
            <pc:docMk/>
            <pc:sldMk cId="2538987779" sldId="294"/>
            <ac:spMk id="2" creationId="{00000000-0000-0000-0000-000000000000}"/>
          </ac:spMkLst>
        </pc:spChg>
      </pc:sldChg>
      <pc:sldChg chg="modSp mod">
        <pc:chgData name="Aquina Thulare" userId="5e406c72-f044-4d0c-8558-c8d1f85668b0" providerId="ADAL" clId="{EFDD4367-4420-460E-83C3-EB1B8F2A2A00}" dt="2022-04-13T15:10:35.650" v="86" actId="15"/>
        <pc:sldMkLst>
          <pc:docMk/>
          <pc:sldMk cId="3436929858" sldId="321"/>
        </pc:sldMkLst>
        <pc:spChg chg="mod">
          <ac:chgData name="Aquina Thulare" userId="5e406c72-f044-4d0c-8558-c8d1f85668b0" providerId="ADAL" clId="{EFDD4367-4420-460E-83C3-EB1B8F2A2A00}" dt="2022-04-13T15:10:35.650" v="86" actId="15"/>
          <ac:spMkLst>
            <pc:docMk/>
            <pc:sldMk cId="3436929858" sldId="321"/>
            <ac:spMk id="2" creationId="{00000000-0000-0000-0000-000000000000}"/>
          </ac:spMkLst>
        </pc:spChg>
      </pc:sldChg>
      <pc:sldChg chg="modSp mod">
        <pc:chgData name="Aquina Thulare" userId="5e406c72-f044-4d0c-8558-c8d1f85668b0" providerId="ADAL" clId="{EFDD4367-4420-460E-83C3-EB1B8F2A2A00}" dt="2022-04-13T15:10:14.142" v="82" actId="14100"/>
        <pc:sldMkLst>
          <pc:docMk/>
          <pc:sldMk cId="2599391980" sldId="322"/>
        </pc:sldMkLst>
        <pc:spChg chg="mod">
          <ac:chgData name="Aquina Thulare" userId="5e406c72-f044-4d0c-8558-c8d1f85668b0" providerId="ADAL" clId="{EFDD4367-4420-460E-83C3-EB1B8F2A2A00}" dt="2022-04-13T15:10:14.142" v="82" actId="14100"/>
          <ac:spMkLst>
            <pc:docMk/>
            <pc:sldMk cId="2599391980" sldId="322"/>
            <ac:spMk id="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B5B3E96-510A-4CE8-A11B-31CBD2FA4C0D}" type="datetimeFigureOut">
              <a:rPr lang="en-US" smtClean="0"/>
              <a:pPr/>
              <a:t>4/13/2022</a:t>
            </a:fld>
            <a:endParaRPr lang="en-ZA"/>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2EB90656-425C-4BD6-8B59-937B71857D80}" type="datetimeFigureOut">
              <a:rPr lang="en-US" smtClean="0"/>
              <a:pPr/>
              <a:t>4/13/2022</a:t>
            </a:fld>
            <a:endParaRPr lang="en-ZA"/>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1045555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11</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928530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12</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8972048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6398653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2556032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9992578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8770428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17</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980460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18</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496827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19</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78205077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20</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3</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8838201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4/13/2022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5793729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4/13/2022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93524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4/13/2022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23706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8580857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1099703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537316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27</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8308370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
          </p:nvPr>
        </p:nvSpPr>
        <p:spPr/>
        <p:txBody>
          <a:bodyPr/>
          <a:lstStyle/>
          <a:p>
            <a:fld id="{93D52EC3-26D5-403F-9E85-3DA391295F70}" type="datetime1">
              <a:rPr lang="en-US" smtClean="0"/>
              <a:t>4/13/2022</a:t>
            </a:fld>
            <a:endParaRPr lang="en-ZA"/>
          </a:p>
        </p:txBody>
      </p:sp>
      <p:sp>
        <p:nvSpPr>
          <p:cNvPr id="5" name="Footer Placeholder 4"/>
          <p:cNvSpPr>
            <a:spLocks noGrp="1"/>
          </p:cNvSpPr>
          <p:nvPr>
            <p:ph type="ftr" sz="quarter" idx="4"/>
          </p:nvPr>
        </p:nvSpPr>
        <p:spPr/>
        <p:txBody>
          <a:bodyPr/>
          <a:lstStyle/>
          <a:p>
            <a:endParaRPr lang="en-ZA"/>
          </a:p>
        </p:txBody>
      </p:sp>
      <p:sp>
        <p:nvSpPr>
          <p:cNvPr id="6" name="Slide Number Placeholder 5"/>
          <p:cNvSpPr>
            <a:spLocks noGrp="1"/>
          </p:cNvSpPr>
          <p:nvPr>
            <p:ph type="sldNum" sz="quarter" idx="5"/>
          </p:nvPr>
        </p:nvSpPr>
        <p:spPr/>
        <p:txBody>
          <a:bodyPr/>
          <a:lstStyle/>
          <a:p>
            <a:fld id="{BD4EA3F3-7F60-4372-AD96-0BFBCD79137E}" type="slidenum">
              <a:rPr lang="en-ZA" smtClean="0"/>
              <a:pPr/>
              <a:t>28</a:t>
            </a:fld>
            <a:endParaRPr lang="en-ZA"/>
          </a:p>
        </p:txBody>
      </p:sp>
    </p:spTree>
    <p:extLst>
      <p:ext uri="{BB962C8B-B14F-4D97-AF65-F5344CB8AC3E}">
        <p14:creationId xmlns:p14="http://schemas.microsoft.com/office/powerpoint/2010/main" val="171161134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a:t>Regs assist department in managing public health risks that may be imported or exported outside the country which include various diseases such as </a:t>
            </a:r>
            <a:r>
              <a:rPr lang="en-ZA" dirty="0" err="1"/>
              <a:t>ebola</a:t>
            </a:r>
            <a:r>
              <a:rPr lang="en-ZA" dirty="0"/>
              <a:t>, covid-19, plague, malaria etc. </a:t>
            </a:r>
          </a:p>
          <a:p>
            <a:r>
              <a:rPr lang="en-ZA" dirty="0"/>
              <a:t>-through ensuring health measures related to travellers, conveyances and goods are implemented and enforced. And ensure facilities used by travellers are kept in a condition that will not result in any potential risk to public health. </a:t>
            </a:r>
          </a:p>
        </p:txBody>
      </p:sp>
      <p:sp>
        <p:nvSpPr>
          <p:cNvPr id="4" name="Date Placeholder 3"/>
          <p:cNvSpPr>
            <a:spLocks noGrp="1"/>
          </p:cNvSpPr>
          <p:nvPr>
            <p:ph type="dt" idx="1"/>
          </p:nvPr>
        </p:nvSpPr>
        <p:spPr/>
        <p:txBody>
          <a:bodyPr/>
          <a:lstStyle/>
          <a:p>
            <a:fld id="{93D52EC3-26D5-403F-9E85-3DA391295F70}" type="datetime1">
              <a:rPr lang="en-US" smtClean="0"/>
              <a:t>4/13/2022</a:t>
            </a:fld>
            <a:endParaRPr lang="en-ZA"/>
          </a:p>
        </p:txBody>
      </p:sp>
      <p:sp>
        <p:nvSpPr>
          <p:cNvPr id="5" name="Footer Placeholder 4"/>
          <p:cNvSpPr>
            <a:spLocks noGrp="1"/>
          </p:cNvSpPr>
          <p:nvPr>
            <p:ph type="ftr" sz="quarter" idx="4"/>
          </p:nvPr>
        </p:nvSpPr>
        <p:spPr/>
        <p:txBody>
          <a:bodyPr/>
          <a:lstStyle/>
          <a:p>
            <a:endParaRPr lang="en-ZA"/>
          </a:p>
        </p:txBody>
      </p:sp>
      <p:sp>
        <p:nvSpPr>
          <p:cNvPr id="6" name="Slide Number Placeholder 5"/>
          <p:cNvSpPr>
            <a:spLocks noGrp="1"/>
          </p:cNvSpPr>
          <p:nvPr>
            <p:ph type="sldNum" sz="quarter" idx="5"/>
          </p:nvPr>
        </p:nvSpPr>
        <p:spPr/>
        <p:txBody>
          <a:bodyPr/>
          <a:lstStyle/>
          <a:p>
            <a:fld id="{BD4EA3F3-7F60-4372-AD96-0BFBCD79137E}" type="slidenum">
              <a:rPr lang="en-ZA" smtClean="0"/>
              <a:pPr/>
              <a:t>29</a:t>
            </a:fld>
            <a:endParaRPr lang="en-ZA"/>
          </a:p>
        </p:txBody>
      </p:sp>
    </p:spTree>
    <p:extLst>
      <p:ext uri="{BB962C8B-B14F-4D97-AF65-F5344CB8AC3E}">
        <p14:creationId xmlns:p14="http://schemas.microsoft.com/office/powerpoint/2010/main" val="21866784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Date Placeholder 3"/>
          <p:cNvSpPr>
            <a:spLocks noGrp="1"/>
          </p:cNvSpPr>
          <p:nvPr>
            <p:ph type="dt" idx="1"/>
          </p:nvPr>
        </p:nvSpPr>
        <p:spPr/>
        <p:txBody>
          <a:bodyPr/>
          <a:lstStyle/>
          <a:p>
            <a:fld id="{93D52EC3-26D5-403F-9E85-3DA391295F70}" type="datetime1">
              <a:rPr lang="en-US" smtClean="0"/>
              <a:t>4/13/2022</a:t>
            </a:fld>
            <a:endParaRPr lang="en-ZA"/>
          </a:p>
        </p:txBody>
      </p:sp>
      <p:sp>
        <p:nvSpPr>
          <p:cNvPr id="5" name="Footer Placeholder 4"/>
          <p:cNvSpPr>
            <a:spLocks noGrp="1"/>
          </p:cNvSpPr>
          <p:nvPr>
            <p:ph type="ftr" sz="quarter" idx="4"/>
          </p:nvPr>
        </p:nvSpPr>
        <p:spPr/>
        <p:txBody>
          <a:bodyPr/>
          <a:lstStyle/>
          <a:p>
            <a:endParaRPr lang="en-ZA"/>
          </a:p>
        </p:txBody>
      </p:sp>
      <p:sp>
        <p:nvSpPr>
          <p:cNvPr id="6" name="Slide Number Placeholder 5"/>
          <p:cNvSpPr>
            <a:spLocks noGrp="1"/>
          </p:cNvSpPr>
          <p:nvPr>
            <p:ph type="sldNum" sz="quarter" idx="5"/>
          </p:nvPr>
        </p:nvSpPr>
        <p:spPr/>
        <p:txBody>
          <a:bodyPr/>
          <a:lstStyle/>
          <a:p>
            <a:fld id="{BD4EA3F3-7F60-4372-AD96-0BFBCD79137E}" type="slidenum">
              <a:rPr lang="en-ZA" smtClean="0"/>
              <a:pPr/>
              <a:t>30</a:t>
            </a:fld>
            <a:endParaRPr lang="en-ZA"/>
          </a:p>
        </p:txBody>
      </p:sp>
    </p:spTree>
    <p:extLst>
      <p:ext uri="{BB962C8B-B14F-4D97-AF65-F5344CB8AC3E}">
        <p14:creationId xmlns:p14="http://schemas.microsoft.com/office/powerpoint/2010/main" val="1077128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4</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686500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D4EA3F3-7F60-4372-AD96-0BFBCD79137E}"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31</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Date Placeholder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503E255-4AEF-4C54-9967-59FBF84C76AC}"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4/13/2022</a:t>
            </a:fld>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
        <p:nvSpPr>
          <p:cNvPr id="6" name="Footer Placeholder 5"/>
          <p:cNvSpPr>
            <a:spLocks noGrp="1"/>
          </p:cNvSpPr>
          <p:nvPr>
            <p:ph type="ftr"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06337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5</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18420344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6</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698429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7</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129607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8</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37276314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9</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2320339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10</a:t>
            </a:fld>
            <a:endParaRPr lang="en-ZA"/>
          </a:p>
        </p:txBody>
      </p:sp>
      <p:sp>
        <p:nvSpPr>
          <p:cNvPr id="5" name="Date Placeholder 4"/>
          <p:cNvSpPr>
            <a:spLocks noGrp="1"/>
          </p:cNvSpPr>
          <p:nvPr>
            <p:ph type="dt" idx="11"/>
          </p:nvPr>
        </p:nvSpPr>
        <p:spPr/>
        <p:txBody>
          <a:bodyPr/>
          <a:lstStyle/>
          <a:p>
            <a:fld id="{7503E255-4AEF-4C54-9967-59FBF84C76AC}" type="datetime1">
              <a:rPr lang="en-US" smtClean="0"/>
              <a:pPr/>
              <a:t>4/13/2022</a:t>
            </a:fld>
            <a:endParaRPr lang="en-ZA"/>
          </a:p>
        </p:txBody>
      </p:sp>
      <p:sp>
        <p:nvSpPr>
          <p:cNvPr id="6" name="Footer Placeholder 5"/>
          <p:cNvSpPr>
            <a:spLocks noGrp="1"/>
          </p:cNvSpPr>
          <p:nvPr>
            <p:ph type="ftr" sz="quarter" idx="12"/>
          </p:nvPr>
        </p:nvSpPr>
        <p:spPr/>
        <p:txBody>
          <a:bodyPr/>
          <a:lstStyle/>
          <a:p>
            <a:endParaRPr lang="en-ZA"/>
          </a:p>
        </p:txBody>
      </p:sp>
    </p:spTree>
    <p:extLst>
      <p:ext uri="{BB962C8B-B14F-4D97-AF65-F5344CB8AC3E}">
        <p14:creationId xmlns:p14="http://schemas.microsoft.com/office/powerpoint/2010/main" val="28089715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90664"/>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Logo - NDP - Full colour.jpg"/>
          <p:cNvPicPr>
            <a:picLocks noChangeAspect="1"/>
          </p:cNvPicPr>
          <p:nvPr userDrawn="1"/>
        </p:nvPicPr>
        <p:blipFill>
          <a:blip r:embed="rId6" cstate="print"/>
          <a:stretch>
            <a:fillRect/>
          </a:stretch>
        </p:blipFill>
        <p:spPr>
          <a:xfrm>
            <a:off x="7786710" y="5857892"/>
            <a:ext cx="1130416" cy="1071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Logo - NDP - Full colour.jpg"/>
          <p:cNvPicPr>
            <a:picLocks noChangeAspect="1"/>
          </p:cNvPicPr>
          <p:nvPr userDrawn="1"/>
        </p:nvPicPr>
        <p:blipFill>
          <a:blip r:embed="rId2" cstate="print"/>
          <a:stretch>
            <a:fillRect/>
          </a:stretch>
        </p:blipFill>
        <p:spPr>
          <a:xfrm>
            <a:off x="7786710" y="5857892"/>
            <a:ext cx="1130416" cy="107157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4" name="Slide Number Placeholder 5"/>
          <p:cNvSpPr txBox="1">
            <a:spLocks/>
          </p:cNvSpPr>
          <p:nvPr/>
        </p:nvSpPr>
        <p:spPr>
          <a:xfrm>
            <a:off x="8120063" y="6356350"/>
            <a:ext cx="790575" cy="365125"/>
          </a:xfrm>
          <a:prstGeom prst="rect">
            <a:avLst/>
          </a:prstGeom>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fld id="{4D232946-00A4-48ED-80AE-755D554C6C22}" type="slidenum">
              <a:rPr lang="en-US" altLang="en-US" smtClean="0"/>
              <a:pPr eaLnBrk="1" hangingPunct="1">
                <a:defRPr/>
              </a:pPr>
              <a:t>‹#›</a:t>
            </a:fld>
            <a:endParaRPr lang="en-US" altLang="en-US"/>
          </a:p>
        </p:txBody>
      </p:sp>
      <p:sp>
        <p:nvSpPr>
          <p:cNvPr id="2" name="Title 1"/>
          <p:cNvSpPr>
            <a:spLocks noGrp="1"/>
          </p:cNvSpPr>
          <p:nvPr>
            <p:ph type="title"/>
          </p:nvPr>
        </p:nvSpPr>
        <p:spPr>
          <a:xfrm>
            <a:off x="628650" y="365125"/>
            <a:ext cx="6463630" cy="543595"/>
          </a:xfrm>
          <a:prstGeom prst="rect">
            <a:avLst/>
          </a:prstGeom>
        </p:spPr>
        <p:txBody>
          <a:bodyPr/>
          <a:lstStyle>
            <a:lvl1pPr>
              <a:defRPr lang="en-US" sz="2800" b="1" kern="1200" dirty="0">
                <a:solidFill>
                  <a:schemeClr val="bg1"/>
                </a:solidFill>
                <a:latin typeface="Arial" pitchFamily="34" charset="0"/>
                <a:ea typeface="+mj-ea"/>
                <a:cs typeface="Arial" pitchFamily="34" charset="0"/>
              </a:defRPr>
            </a:lvl1pPr>
          </a:lstStyle>
          <a:p>
            <a:pPr lvl="0"/>
            <a:r>
              <a:rPr lang="en-US"/>
              <a:t>Click to edit Master title style</a:t>
            </a:r>
            <a:endParaRPr lang="en-US" dirty="0"/>
          </a:p>
        </p:txBody>
      </p:sp>
      <p:sp>
        <p:nvSpPr>
          <p:cNvPr id="3" name="Content Placeholder 2"/>
          <p:cNvSpPr>
            <a:spLocks noGrp="1"/>
          </p:cNvSpPr>
          <p:nvPr>
            <p:ph idx="1"/>
          </p:nvPr>
        </p:nvSpPr>
        <p:spPr>
          <a:xfrm>
            <a:off x="628650" y="1825625"/>
            <a:ext cx="7886700" cy="435133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0"/>
          </p:nvPr>
        </p:nvSpPr>
        <p:spPr>
          <a:xfrm>
            <a:off x="2843213" y="6356350"/>
            <a:ext cx="3086100" cy="365125"/>
          </a:xfrm>
          <a:prstGeom prst="rect">
            <a:avLst/>
          </a:prstGeom>
        </p:spPr>
        <p:txBody>
          <a:bodyPr/>
          <a:lstStyle>
            <a:lvl1pPr eaLnBrk="1" hangingPunct="1">
              <a:defRPr>
                <a:latin typeface="Arial" charset="0"/>
                <a:cs typeface="Arial" charset="0"/>
              </a:defRPr>
            </a:lvl1pPr>
          </a:lstStyle>
          <a:p>
            <a:pPr>
              <a:defRPr/>
            </a:pPr>
            <a:endParaRPr lang="en-US"/>
          </a:p>
        </p:txBody>
      </p:sp>
    </p:spTree>
    <p:extLst>
      <p:ext uri="{BB962C8B-B14F-4D97-AF65-F5344CB8AC3E}">
        <p14:creationId xmlns:p14="http://schemas.microsoft.com/office/powerpoint/2010/main" val="4186957700"/>
      </p:ext>
    </p:extLst>
  </p:cSld>
  <p:clrMapOvr>
    <a:masterClrMapping/>
  </p:clrMapOvr>
  <p:hf hdr="0" ftr="0" dt="0"/>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1.jpeg"/><Relationship Id="rId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a:p>
        </p:txBody>
      </p:sp>
    </p:spTree>
  </p:cSld>
  <p:clrMap bg1="lt1" tx1="dk1" bg2="lt2" tx2="dk2" accent1="accent1" accent2="accent2" accent3="accent3" accent4="accent4" accent5="accent5" accent6="accent6" hlink="hlink" folHlink="folHlink"/>
  <p:sldLayoutIdLst>
    <p:sldLayoutId id="2147483649" r:id="rId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NDOH Logo.jpg"/>
          <p:cNvPicPr>
            <a:picLocks noChangeAspect="1"/>
          </p:cNvPicPr>
          <p:nvPr userDrawn="1"/>
        </p:nvPicPr>
        <p:blipFill>
          <a:blip r:embed="rId4"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5"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5" name="Picture 4" descr="Logo - NDP - Full colour.jpg"/>
          <p:cNvPicPr>
            <a:picLocks noChangeAspect="1"/>
          </p:cNvPicPr>
          <p:nvPr userDrawn="1"/>
        </p:nvPicPr>
        <p:blipFill>
          <a:blip r:embed="rId6" cstate="print"/>
          <a:stretch>
            <a:fillRect/>
          </a:stretch>
        </p:blipFill>
        <p:spPr>
          <a:xfrm>
            <a:off x="7786710" y="5857892"/>
            <a:ext cx="1130416" cy="107157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98576" y="2780928"/>
            <a:ext cx="6223248" cy="1015663"/>
          </a:xfrm>
          <a:prstGeom prst="rect">
            <a:avLst/>
          </a:prstGeom>
          <a:noFill/>
        </p:spPr>
        <p:txBody>
          <a:bodyPr wrap="square" rtlCol="0">
            <a:spAutoFit/>
          </a:bodyPr>
          <a:lstStyle/>
          <a:p>
            <a:pPr algn="ctr"/>
            <a:r>
              <a:rPr lang="en-US" sz="2000" b="1" dirty="0">
                <a:latin typeface="Arial" pitchFamily="34" charset="0"/>
                <a:cs typeface="Arial" pitchFamily="34" charset="0"/>
              </a:rPr>
              <a:t>PORTFOLIO COMMITTEE BRIEFING</a:t>
            </a:r>
          </a:p>
          <a:p>
            <a:pPr algn="ctr"/>
            <a:r>
              <a:rPr lang="en-US" sz="2000" b="1" dirty="0">
                <a:latin typeface="Arial" pitchFamily="34" charset="0"/>
                <a:cs typeface="Arial" pitchFamily="34" charset="0"/>
              </a:rPr>
              <a:t> </a:t>
            </a:r>
          </a:p>
          <a:p>
            <a:pPr algn="ctr"/>
            <a:r>
              <a:rPr lang="en-US" sz="2000" b="1" dirty="0">
                <a:latin typeface="Arial" pitchFamily="34" charset="0"/>
                <a:cs typeface="Arial" pitchFamily="34" charset="0"/>
              </a:rPr>
              <a:t>DEPARTMENT OF HEALTH</a:t>
            </a:r>
          </a:p>
        </p:txBody>
      </p:sp>
      <p:sp>
        <p:nvSpPr>
          <p:cNvPr id="6" name="TextBox 5"/>
          <p:cNvSpPr txBox="1"/>
          <p:nvPr/>
        </p:nvSpPr>
        <p:spPr>
          <a:xfrm>
            <a:off x="2514600" y="4800600"/>
            <a:ext cx="5791200" cy="400110"/>
          </a:xfrm>
          <a:prstGeom prst="rect">
            <a:avLst/>
          </a:prstGeom>
          <a:noFill/>
        </p:spPr>
        <p:txBody>
          <a:bodyPr wrap="square" rtlCol="0">
            <a:spAutoFit/>
          </a:bodyPr>
          <a:lstStyle/>
          <a:p>
            <a:pPr algn="ctr"/>
            <a:r>
              <a:rPr lang="en-US" sz="2000" b="1" dirty="0">
                <a:latin typeface="Arial" pitchFamily="34" charset="0"/>
                <a:cs typeface="Arial" pitchFamily="34" charset="0"/>
              </a:rPr>
              <a:t>14 APRIL 2022</a:t>
            </a:r>
          </a:p>
        </p:txBody>
      </p:sp>
      <p:sp>
        <p:nvSpPr>
          <p:cNvPr id="7" name="Rectangle 2"/>
          <p:cNvSpPr txBox="1">
            <a:spLocks noChangeArrowheads="1"/>
          </p:cNvSpPr>
          <p:nvPr/>
        </p:nvSpPr>
        <p:spPr>
          <a:xfrm>
            <a:off x="533400" y="0"/>
            <a:ext cx="8253442" cy="1196752"/>
          </a:xfrm>
          <a:prstGeom prst="rect">
            <a:avLst/>
          </a:prstGeom>
        </p:spPr>
        <p:txBody>
          <a:bodyPr tIns="45720" rIns="91440" bIns="45720" anchor="b">
            <a:normAutofit fontScale="25000" lnSpcReduction="20000"/>
          </a:bodyPr>
          <a:lstStyle/>
          <a:p>
            <a:pPr marL="0" marR="0" lvl="0" indent="0" algn="l"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2800" b="1" i="0" u="none" strike="noStrike" kern="1200" cap="none" spc="0" normalizeH="0" baseline="0" noProof="0" dirty="0">
              <a:ln>
                <a:noFill/>
              </a:ln>
              <a:solidFill>
                <a:schemeClr val="bg1"/>
              </a:solidFill>
              <a:effectLst/>
              <a:uLnTx/>
              <a:uFillTx/>
              <a:latin typeface="Arial" pitchFamily="34" charset="0"/>
              <a:ea typeface="+mj-ea"/>
              <a:cs typeface="Arial" pitchFamily="34" charset="0"/>
            </a:endParaRPr>
          </a:p>
          <a:p>
            <a:pPr lvl="0"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8400" b="1" dirty="0">
                <a:solidFill>
                  <a:schemeClr val="bg1"/>
                </a:solidFill>
                <a:latin typeface="Arial" pitchFamily="34" charset="0"/>
                <a:ea typeface="+mj-ea"/>
                <a:cs typeface="Arial" pitchFamily="34" charset="0"/>
              </a:rPr>
              <a:t>PROPOSED AMENDMENTS TO HEALTH REGULATIONS TO DEAL WITH COVID-19 AND OTHER NOTIFIABLE MEDICAL CONDITIONS OUTSIDE THE NATIONAL STATE OF DISASTER (NSOD)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8" name="Table 7"/>
          <p:cNvGraphicFramePr>
            <a:graphicFrameLocks noGrp="1"/>
          </p:cNvGraphicFramePr>
          <p:nvPr>
            <p:extLst>
              <p:ext uri="{D42A27DB-BD31-4B8C-83A1-F6EECF244321}">
                <p14:modId xmlns:p14="http://schemas.microsoft.com/office/powerpoint/2010/main" val="657378278"/>
              </p:ext>
            </p:extLst>
          </p:nvPr>
        </p:nvGraphicFramePr>
        <p:xfrm>
          <a:off x="323528" y="1268761"/>
          <a:ext cx="8208913" cy="4458821"/>
        </p:xfrm>
        <a:graphic>
          <a:graphicData uri="http://schemas.openxmlformats.org/drawingml/2006/table">
            <a:tbl>
              <a:tblPr firstRow="1" firstCol="1" bandRow="1">
                <a:tableStyleId>{5C22544A-7EE6-4342-B048-85BDC9FD1C3A}</a:tableStyleId>
              </a:tblPr>
              <a:tblGrid>
                <a:gridCol w="473934">
                  <a:extLst>
                    <a:ext uri="{9D8B030D-6E8A-4147-A177-3AD203B41FA5}">
                      <a16:colId xmlns:a16="http://schemas.microsoft.com/office/drawing/2014/main" val="1523348616"/>
                    </a:ext>
                  </a:extLst>
                </a:gridCol>
                <a:gridCol w="4710642">
                  <a:extLst>
                    <a:ext uri="{9D8B030D-6E8A-4147-A177-3AD203B41FA5}">
                      <a16:colId xmlns:a16="http://schemas.microsoft.com/office/drawing/2014/main" val="417771832"/>
                    </a:ext>
                  </a:extLst>
                </a:gridCol>
                <a:gridCol w="466580">
                  <a:extLst>
                    <a:ext uri="{9D8B030D-6E8A-4147-A177-3AD203B41FA5}">
                      <a16:colId xmlns:a16="http://schemas.microsoft.com/office/drawing/2014/main" val="460084012"/>
                    </a:ext>
                  </a:extLst>
                </a:gridCol>
                <a:gridCol w="2557757">
                  <a:extLst>
                    <a:ext uri="{9D8B030D-6E8A-4147-A177-3AD203B41FA5}">
                      <a16:colId xmlns:a16="http://schemas.microsoft.com/office/drawing/2014/main" val="2735473232"/>
                    </a:ext>
                  </a:extLst>
                </a:gridCol>
              </a:tblGrid>
              <a:tr h="837917">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16</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Control of spread of notifiable medical conditions</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b="0" dirty="0">
                          <a:effectLst/>
                          <a:latin typeface="Arial" panose="020B0604020202020204" pitchFamily="34" charset="0"/>
                          <a:cs typeface="Arial" panose="020B0604020202020204" pitchFamily="34" charset="0"/>
                        </a:rPr>
                        <a:t>Regulation 16 (1) – (5) has not been amended and is still applicable. The amendments have been by way of addition of Regulation 16A – 16M</a:t>
                      </a:r>
                      <a:endParaRPr lang="en-ZA" sz="1200" b="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16A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General measures to contain the spread of </a:t>
                      </a:r>
                      <a:r>
                        <a:rPr lang="en-US" sz="1200" dirty="0">
                          <a:effectLst/>
                          <a:latin typeface="Arial" panose="020B0604020202020204" pitchFamily="34" charset="0"/>
                          <a:cs typeface="Arial" panose="020B0604020202020204" pitchFamily="34" charset="0"/>
                        </a:rPr>
                        <a:t>notifiable medical condition that can spread through droplets or aerosol</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extLst>
                  <a:ext uri="{0D108BD9-81ED-4DB2-BD59-A6C34878D82A}">
                    <a16:rowId xmlns:a16="http://schemas.microsoft.com/office/drawing/2014/main" val="2077001918"/>
                  </a:ext>
                </a:extLst>
              </a:tr>
              <a:tr h="3544421">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(1)</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(2)</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(3)</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The district health manager must ensure that health care providers, the case, contact or carrier comply with the specified disease prevention, management and control measures stipulated in the national department guidelines.</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Where animal and environmental control is required, the district health manager must ensure that the necessary stakeholders are informed of, and involved in, the prevention and control of such a notifiable medical condition in line with the national department guidelines and procedures</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The head of an institution, including but not limited to a training or education institution, a care or residential institution, a correctional services institution, who is aware or reasonably suspects that a person at the institution-</a:t>
                      </a:r>
                    </a:p>
                    <a:p>
                      <a:pPr algn="just">
                        <a:lnSpc>
                          <a:spcPct val="100000"/>
                        </a:lnSpc>
                        <a:spcAft>
                          <a:spcPts val="0"/>
                        </a:spcAft>
                      </a:pPr>
                      <a:endParaRPr lang="en-ZA" sz="1200" dirty="0">
                        <a:effectLst/>
                        <a:latin typeface="Arial" panose="020B0604020202020204" pitchFamily="34" charset="0"/>
                        <a:cs typeface="Arial" panose="020B0604020202020204" pitchFamily="34" charset="0"/>
                      </a:endParaRPr>
                    </a:p>
                    <a:p>
                      <a:pPr>
                        <a:lnSpc>
                          <a:spcPct val="100000"/>
                        </a:lnSpc>
                        <a:spcAft>
                          <a:spcPts val="0"/>
                        </a:spcAft>
                      </a:pPr>
                      <a:r>
                        <a:rPr lang="en-ZA" sz="1200" dirty="0">
                          <a:effectLst/>
                          <a:latin typeface="Arial" panose="020B0604020202020204" pitchFamily="34" charset="0"/>
                          <a:cs typeface="Arial" panose="020B0604020202020204" pitchFamily="34" charset="0"/>
                        </a:rPr>
                        <a:t>(a) is a case or carrier of a notifiable medical condition listed in Annexure A, Tables 1 and 2 or a medical condition deemed to be notifiable by the Minister; or</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This Regulations deals with the general containment measures such wear a face mask when in a gathering in an indoor public place or using any form of public transport, or entering a public premises and physical (social) distancing including at workplace.</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extLst>
                  <a:ext uri="{0D108BD9-81ED-4DB2-BD59-A6C34878D82A}">
                    <a16:rowId xmlns:a16="http://schemas.microsoft.com/office/drawing/2014/main" val="3737789805"/>
                  </a:ext>
                </a:extLst>
              </a:tr>
            </a:tbl>
          </a:graphicData>
        </a:graphic>
      </p:graphicFrame>
    </p:spTree>
    <p:extLst>
      <p:ext uri="{BB962C8B-B14F-4D97-AF65-F5344CB8AC3E}">
        <p14:creationId xmlns:p14="http://schemas.microsoft.com/office/powerpoint/2010/main" val="40996876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8" name="Table 7"/>
          <p:cNvGraphicFramePr>
            <a:graphicFrameLocks noGrp="1"/>
          </p:cNvGraphicFramePr>
          <p:nvPr>
            <p:extLst>
              <p:ext uri="{D42A27DB-BD31-4B8C-83A1-F6EECF244321}">
                <p14:modId xmlns:p14="http://schemas.microsoft.com/office/powerpoint/2010/main" val="18352983"/>
              </p:ext>
            </p:extLst>
          </p:nvPr>
        </p:nvGraphicFramePr>
        <p:xfrm>
          <a:off x="323528" y="1268761"/>
          <a:ext cx="8136903" cy="4608512"/>
        </p:xfrm>
        <a:graphic>
          <a:graphicData uri="http://schemas.openxmlformats.org/drawingml/2006/table">
            <a:tbl>
              <a:tblPr firstRow="1" firstCol="1" bandRow="1">
                <a:tableStyleId>{5C22544A-7EE6-4342-B048-85BDC9FD1C3A}</a:tableStyleId>
              </a:tblPr>
              <a:tblGrid>
                <a:gridCol w="469776">
                  <a:extLst>
                    <a:ext uri="{9D8B030D-6E8A-4147-A177-3AD203B41FA5}">
                      <a16:colId xmlns:a16="http://schemas.microsoft.com/office/drawing/2014/main" val="1523348616"/>
                    </a:ext>
                  </a:extLst>
                </a:gridCol>
                <a:gridCol w="4570784">
                  <a:extLst>
                    <a:ext uri="{9D8B030D-6E8A-4147-A177-3AD203B41FA5}">
                      <a16:colId xmlns:a16="http://schemas.microsoft.com/office/drawing/2014/main" val="417771832"/>
                    </a:ext>
                  </a:extLst>
                </a:gridCol>
                <a:gridCol w="648072">
                  <a:extLst>
                    <a:ext uri="{9D8B030D-6E8A-4147-A177-3AD203B41FA5}">
                      <a16:colId xmlns:a16="http://schemas.microsoft.com/office/drawing/2014/main" val="460084012"/>
                    </a:ext>
                  </a:extLst>
                </a:gridCol>
                <a:gridCol w="2448271">
                  <a:extLst>
                    <a:ext uri="{9D8B030D-6E8A-4147-A177-3AD203B41FA5}">
                      <a16:colId xmlns:a16="http://schemas.microsoft.com/office/drawing/2014/main" val="2735473232"/>
                    </a:ext>
                  </a:extLst>
                </a:gridCol>
              </a:tblGrid>
              <a:tr h="881162">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16</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Control of spread of notifiable medical conditions</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p>
                  </a:txBody>
                  <a:tcPr marL="17751" marR="17751" marT="0" marB="0"/>
                </a:tc>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16A</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General measures to contain the spread of </a:t>
                      </a:r>
                      <a:r>
                        <a:rPr lang="en-US" sz="1200" dirty="0">
                          <a:effectLst/>
                          <a:latin typeface="Arial" panose="020B0604020202020204" pitchFamily="34" charset="0"/>
                          <a:cs typeface="Arial" panose="020B0604020202020204" pitchFamily="34" charset="0"/>
                        </a:rPr>
                        <a:t>notifiable medical condition that can spread through droplets or aerosol</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extLst>
                  <a:ext uri="{0D108BD9-81ED-4DB2-BD59-A6C34878D82A}">
                    <a16:rowId xmlns:a16="http://schemas.microsoft.com/office/drawing/2014/main" val="2077001918"/>
                  </a:ext>
                </a:extLst>
              </a:tr>
              <a:tr h="3727350">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(3)</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(4)</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(5)</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(b) was in contact with a carrier or case of a notifiable medical condition listed in Annexure A, Tables 1 and 2 or a medical condition deemed to be notifiable by the Minister,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must immediately report this to the health care provider within the institution or to the nearest health establishment who must notify the notifiable medical condition as stipulated in Annexure A, Tables 1 and 2.</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The head of a provincial department must ensure the implementation of public health measures and response in order to prevent transmission, including closure of the institution should circumstances require.</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Any member of the community, including community health workers, local leaders, traditional or religious leaders, who is aware or reasonably suspects that a person in the community-</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marL="288290" indent="-288290" algn="just">
                        <a:lnSpc>
                          <a:spcPct val="100000"/>
                        </a:lnSpc>
                        <a:spcAft>
                          <a:spcPts val="0"/>
                        </a:spcAft>
                      </a:pPr>
                      <a:r>
                        <a:rPr lang="en-ZA" sz="1200" dirty="0">
                          <a:effectLst/>
                          <a:latin typeface="Arial" panose="020B0604020202020204" pitchFamily="34" charset="0"/>
                          <a:cs typeface="Arial" panose="020B0604020202020204" pitchFamily="34" charset="0"/>
                        </a:rPr>
                        <a:t>(a) 	is a case or carrier of a notifiable medical condition listed in Annexure A, Tables 1 and 2 or a medical condition deemed to be notifiable by the Minister;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extLst>
                  <a:ext uri="{0D108BD9-81ED-4DB2-BD59-A6C34878D82A}">
                    <a16:rowId xmlns:a16="http://schemas.microsoft.com/office/drawing/2014/main" val="3737789805"/>
                  </a:ext>
                </a:extLst>
              </a:tr>
            </a:tbl>
          </a:graphicData>
        </a:graphic>
      </p:graphicFrame>
    </p:spTree>
    <p:extLst>
      <p:ext uri="{BB962C8B-B14F-4D97-AF65-F5344CB8AC3E}">
        <p14:creationId xmlns:p14="http://schemas.microsoft.com/office/powerpoint/2010/main" val="465609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8" name="Table 7"/>
          <p:cNvGraphicFramePr>
            <a:graphicFrameLocks noGrp="1"/>
          </p:cNvGraphicFramePr>
          <p:nvPr>
            <p:extLst>
              <p:ext uri="{D42A27DB-BD31-4B8C-83A1-F6EECF244321}">
                <p14:modId xmlns:p14="http://schemas.microsoft.com/office/powerpoint/2010/main" val="1051122953"/>
              </p:ext>
            </p:extLst>
          </p:nvPr>
        </p:nvGraphicFramePr>
        <p:xfrm>
          <a:off x="323528" y="1268761"/>
          <a:ext cx="8064896" cy="3832223"/>
        </p:xfrm>
        <a:graphic>
          <a:graphicData uri="http://schemas.openxmlformats.org/drawingml/2006/table">
            <a:tbl>
              <a:tblPr firstRow="1" firstCol="1" bandRow="1">
                <a:tableStyleId>{5C22544A-7EE6-4342-B048-85BDC9FD1C3A}</a:tableStyleId>
              </a:tblPr>
              <a:tblGrid>
                <a:gridCol w="465619">
                  <a:extLst>
                    <a:ext uri="{9D8B030D-6E8A-4147-A177-3AD203B41FA5}">
                      <a16:colId xmlns:a16="http://schemas.microsoft.com/office/drawing/2014/main" val="1523348616"/>
                    </a:ext>
                  </a:extLst>
                </a:gridCol>
                <a:gridCol w="4430925">
                  <a:extLst>
                    <a:ext uri="{9D8B030D-6E8A-4147-A177-3AD203B41FA5}">
                      <a16:colId xmlns:a16="http://schemas.microsoft.com/office/drawing/2014/main" val="417771832"/>
                    </a:ext>
                  </a:extLst>
                </a:gridCol>
                <a:gridCol w="655468">
                  <a:extLst>
                    <a:ext uri="{9D8B030D-6E8A-4147-A177-3AD203B41FA5}">
                      <a16:colId xmlns:a16="http://schemas.microsoft.com/office/drawing/2014/main" val="460084012"/>
                    </a:ext>
                  </a:extLst>
                </a:gridCol>
                <a:gridCol w="2512884">
                  <a:extLst>
                    <a:ext uri="{9D8B030D-6E8A-4147-A177-3AD203B41FA5}">
                      <a16:colId xmlns:a16="http://schemas.microsoft.com/office/drawing/2014/main" val="2735473232"/>
                    </a:ext>
                  </a:extLst>
                </a:gridCol>
              </a:tblGrid>
              <a:tr h="834976">
                <a:tc>
                  <a:txBody>
                    <a:bodyPr/>
                    <a:lstStyle/>
                    <a:p>
                      <a:pPr>
                        <a:lnSpc>
                          <a:spcPct val="100000"/>
                        </a:lnSpc>
                        <a:spcAft>
                          <a:spcPts val="0"/>
                        </a:spcAft>
                      </a:pPr>
                      <a:r>
                        <a:rPr lang="en-ZA" sz="1400" dirty="0">
                          <a:effectLst/>
                          <a:latin typeface="Arial" panose="020B0604020202020204" pitchFamily="34" charset="0"/>
                          <a:cs typeface="Arial" panose="020B0604020202020204" pitchFamily="34" charset="0"/>
                        </a:rPr>
                        <a:t>16</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400" dirty="0">
                          <a:effectLst/>
                          <a:latin typeface="Arial" panose="020B0604020202020204" pitchFamily="34" charset="0"/>
                          <a:cs typeface="Arial" panose="020B0604020202020204" pitchFamily="34" charset="0"/>
                        </a:rPr>
                        <a:t>Control of spread of notifiable medical conditions</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txBody>
                  <a:tcPr marL="17751" marR="17751" marT="0" marB="0"/>
                </a:tc>
                <a:tc>
                  <a:txBody>
                    <a:bodyPr/>
                    <a:lstStyle/>
                    <a:p>
                      <a:pPr>
                        <a:lnSpc>
                          <a:spcPct val="100000"/>
                        </a:lnSpc>
                        <a:spcAft>
                          <a:spcPts val="0"/>
                        </a:spcAft>
                      </a:pPr>
                      <a:r>
                        <a:rPr lang="en-ZA" sz="1400" dirty="0">
                          <a:effectLst/>
                          <a:latin typeface="Arial" panose="020B0604020202020204" pitchFamily="34" charset="0"/>
                          <a:cs typeface="Arial" panose="020B0604020202020204" pitchFamily="34" charset="0"/>
                        </a:rPr>
                        <a:t>16A</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r>
                        <a:rPr lang="en-ZA" sz="1400" dirty="0">
                          <a:effectLst/>
                          <a:latin typeface="Arial" panose="020B0604020202020204" pitchFamily="34" charset="0"/>
                          <a:cs typeface="Arial" panose="020B0604020202020204" pitchFamily="34" charset="0"/>
                        </a:rPr>
                        <a:t>General measures to contain the spread of </a:t>
                      </a:r>
                      <a:r>
                        <a:rPr lang="en-US" sz="1400" dirty="0">
                          <a:effectLst/>
                          <a:latin typeface="Arial" panose="020B0604020202020204" pitchFamily="34" charset="0"/>
                          <a:cs typeface="Arial" panose="020B0604020202020204" pitchFamily="34" charset="0"/>
                        </a:rPr>
                        <a:t>notifiable medical condition that can spread through droplets or aerosol</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extLst>
                  <a:ext uri="{0D108BD9-81ED-4DB2-BD59-A6C34878D82A}">
                    <a16:rowId xmlns:a16="http://schemas.microsoft.com/office/drawing/2014/main" val="2077001918"/>
                  </a:ext>
                </a:extLst>
              </a:tr>
              <a:tr h="2765423">
                <a:tc>
                  <a:txBody>
                    <a:bodyPr/>
                    <a:lstStyle/>
                    <a:p>
                      <a:pPr>
                        <a:lnSpc>
                          <a:spcPct val="100000"/>
                        </a:lnSpc>
                        <a:spcAft>
                          <a:spcPts val="0"/>
                        </a:spcAft>
                      </a:pPr>
                      <a:r>
                        <a:rPr lang="en-ZA" sz="1400" dirty="0">
                          <a:effectLst/>
                          <a:latin typeface="Arial" panose="020B0604020202020204" pitchFamily="34" charset="0"/>
                          <a:cs typeface="Arial" panose="020B0604020202020204" pitchFamily="34" charset="0"/>
                        </a:rPr>
                        <a:t>(5)</a:t>
                      </a:r>
                    </a:p>
                    <a:p>
                      <a:pPr>
                        <a:lnSpc>
                          <a:spcPct val="100000"/>
                        </a:lnSpc>
                        <a:spcAft>
                          <a:spcPts val="0"/>
                        </a:spcAft>
                      </a:pPr>
                      <a:r>
                        <a:rPr lang="en-ZA"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marL="288290" indent="-288290" algn="just">
                        <a:lnSpc>
                          <a:spcPct val="100000"/>
                        </a:lnSpc>
                        <a:spcAft>
                          <a:spcPts val="0"/>
                        </a:spcAft>
                      </a:pPr>
                      <a:r>
                        <a:rPr lang="en-ZA" sz="1400" dirty="0">
                          <a:effectLst/>
                          <a:latin typeface="Arial" panose="020B0604020202020204" pitchFamily="34" charset="0"/>
                          <a:cs typeface="Arial" panose="020B0604020202020204" pitchFamily="34" charset="0"/>
                        </a:rPr>
                        <a:t>(b) 	was in contact with a carrier or case of a notifiable medical condition listed in Annexure A, Tables 1 and 2 or a medical condition deemed to be notifiable by the Minister, </a:t>
                      </a:r>
                    </a:p>
                    <a:p>
                      <a:pPr marL="288290" indent="-288290"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must immediately report this to the nearest health establishment who must notify the notifiable medical condition as stipulated in Annexure A, Tables 1 and 2.</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p>
                    <a:p>
                      <a:pPr>
                        <a:lnSpc>
                          <a:spcPct val="100000"/>
                        </a:lnSpc>
                        <a:spcAft>
                          <a:spcPts val="0"/>
                        </a:spcAft>
                      </a:pPr>
                      <a:r>
                        <a:rPr lang="en-ZA" sz="1400">
                          <a:effectLst/>
                          <a:latin typeface="Arial" panose="020B0604020202020204" pitchFamily="34" charset="0"/>
                          <a:cs typeface="Arial" panose="020B0604020202020204" pitchFamily="34" charset="0"/>
                        </a:rPr>
                        <a:t> </a:t>
                      </a:r>
                    </a:p>
                    <a:p>
                      <a:pPr>
                        <a:lnSpc>
                          <a:spcPct val="100000"/>
                        </a:lnSpc>
                        <a:spcAft>
                          <a:spcPts val="0"/>
                        </a:spcAft>
                      </a:pPr>
                      <a:r>
                        <a:rPr lang="en-ZA" sz="1400">
                          <a:effectLst/>
                          <a:latin typeface="Arial" panose="020B0604020202020204" pitchFamily="34" charset="0"/>
                          <a:cs typeface="Arial" panose="020B0604020202020204" pitchFamily="34" charset="0"/>
                        </a:rPr>
                        <a:t> </a:t>
                      </a:r>
                    </a:p>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tc>
                  <a:txBody>
                    <a:bodyPr/>
                    <a:lstStyle/>
                    <a:p>
                      <a:pPr algn="just">
                        <a:lnSpc>
                          <a:spcPct val="10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17751" marR="17751" marT="0" marB="0"/>
                </a:tc>
                <a:extLst>
                  <a:ext uri="{0D108BD9-81ED-4DB2-BD59-A6C34878D82A}">
                    <a16:rowId xmlns:a16="http://schemas.microsoft.com/office/drawing/2014/main" val="3737789805"/>
                  </a:ext>
                </a:extLst>
              </a:tr>
            </a:tbl>
          </a:graphicData>
        </a:graphic>
      </p:graphicFrame>
    </p:spTree>
    <p:extLst>
      <p:ext uri="{BB962C8B-B14F-4D97-AF65-F5344CB8AC3E}">
        <p14:creationId xmlns:p14="http://schemas.microsoft.com/office/powerpoint/2010/main" val="3732428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3" name="Table 2"/>
          <p:cNvGraphicFramePr>
            <a:graphicFrameLocks noGrp="1"/>
          </p:cNvGraphicFramePr>
          <p:nvPr>
            <p:extLst>
              <p:ext uri="{D42A27DB-BD31-4B8C-83A1-F6EECF244321}">
                <p14:modId xmlns:p14="http://schemas.microsoft.com/office/powerpoint/2010/main" val="3774209254"/>
              </p:ext>
            </p:extLst>
          </p:nvPr>
        </p:nvGraphicFramePr>
        <p:xfrm>
          <a:off x="323528" y="1268760"/>
          <a:ext cx="8424936" cy="4762500"/>
        </p:xfrm>
        <a:graphic>
          <a:graphicData uri="http://schemas.openxmlformats.org/drawingml/2006/table">
            <a:tbl>
              <a:tblPr firstRow="1" firstCol="1" bandRow="1">
                <a:tableStyleId>{5C22544A-7EE6-4342-B048-85BDC9FD1C3A}</a:tableStyleId>
              </a:tblPr>
              <a:tblGrid>
                <a:gridCol w="486406">
                  <a:extLst>
                    <a:ext uri="{9D8B030D-6E8A-4147-A177-3AD203B41FA5}">
                      <a16:colId xmlns:a16="http://schemas.microsoft.com/office/drawing/2014/main" val="3182249813"/>
                    </a:ext>
                  </a:extLst>
                </a:gridCol>
                <a:gridCol w="1745842">
                  <a:extLst>
                    <a:ext uri="{9D8B030D-6E8A-4147-A177-3AD203B41FA5}">
                      <a16:colId xmlns:a16="http://schemas.microsoft.com/office/drawing/2014/main" val="3011602151"/>
                    </a:ext>
                  </a:extLst>
                </a:gridCol>
                <a:gridCol w="504056">
                  <a:extLst>
                    <a:ext uri="{9D8B030D-6E8A-4147-A177-3AD203B41FA5}">
                      <a16:colId xmlns:a16="http://schemas.microsoft.com/office/drawing/2014/main" val="1078947917"/>
                    </a:ext>
                  </a:extLst>
                </a:gridCol>
                <a:gridCol w="5688632">
                  <a:extLst>
                    <a:ext uri="{9D8B030D-6E8A-4147-A177-3AD203B41FA5}">
                      <a16:colId xmlns:a16="http://schemas.microsoft.com/office/drawing/2014/main" val="3733776840"/>
                    </a:ext>
                  </a:extLst>
                </a:gridCol>
              </a:tblGrid>
              <a:tr h="4517694">
                <a:tc>
                  <a:txBody>
                    <a:bodyPr/>
                    <a:lstStyle/>
                    <a:p>
                      <a:pPr>
                        <a:lnSpc>
                          <a:spcPct val="107000"/>
                        </a:lnSpc>
                        <a:spcAft>
                          <a:spcPts val="0"/>
                        </a:spcAft>
                      </a:pPr>
                      <a:r>
                        <a:rPr lang="en-ZA" sz="1250">
                          <a:effectLst/>
                          <a:latin typeface="Arial" panose="020B0604020202020204" pitchFamily="34" charset="0"/>
                          <a:cs typeface="Arial" panose="020B0604020202020204" pitchFamily="34" charset="0"/>
                        </a:rPr>
                        <a:t> </a:t>
                      </a:r>
                      <a:endParaRPr lang="en-ZA" sz="125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50000"/>
                        </a:lnSpc>
                        <a:spcAft>
                          <a:spcPts val="0"/>
                        </a:spcAft>
                      </a:pPr>
                      <a:r>
                        <a:rPr lang="en-ZA" sz="1250" dirty="0">
                          <a:effectLst/>
                          <a:latin typeface="Arial" panose="020B0604020202020204" pitchFamily="34" charset="0"/>
                          <a:cs typeface="Arial" panose="020B0604020202020204" pitchFamily="34" charset="0"/>
                        </a:rPr>
                        <a:t>.</a:t>
                      </a:r>
                    </a:p>
                    <a:p>
                      <a:pPr>
                        <a:lnSpc>
                          <a:spcPct val="107000"/>
                        </a:lnSpc>
                        <a:spcAft>
                          <a:spcPts val="0"/>
                        </a:spcAft>
                      </a:pPr>
                      <a:r>
                        <a:rPr lang="en-ZA" sz="1250" dirty="0">
                          <a:effectLst/>
                          <a:latin typeface="Arial" panose="020B0604020202020204" pitchFamily="34" charset="0"/>
                          <a:cs typeface="Arial" panose="020B0604020202020204" pitchFamily="34" charset="0"/>
                        </a:rPr>
                        <a:t> </a:t>
                      </a:r>
                      <a:endParaRPr lang="en-ZA" sz="125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250" dirty="0">
                          <a:effectLst/>
                          <a:latin typeface="Arial" panose="020B0604020202020204" pitchFamily="34" charset="0"/>
                          <a:cs typeface="Arial" panose="020B0604020202020204" pitchFamily="34" charset="0"/>
                        </a:rPr>
                        <a:t>16B.	</a:t>
                      </a:r>
                    </a:p>
                    <a:p>
                      <a:pPr>
                        <a:lnSpc>
                          <a:spcPct val="100000"/>
                        </a:lnSpc>
                        <a:spcAft>
                          <a:spcPts val="0"/>
                        </a:spcAft>
                      </a:pPr>
                      <a:r>
                        <a:rPr lang="en-ZA" sz="1250" dirty="0">
                          <a:effectLst/>
                          <a:latin typeface="Arial" panose="020B0604020202020204" pitchFamily="34" charset="0"/>
                          <a:cs typeface="Arial" panose="020B0604020202020204" pitchFamily="34" charset="0"/>
                        </a:rPr>
                        <a:t> </a:t>
                      </a:r>
                    </a:p>
                    <a:p>
                      <a:pPr>
                        <a:lnSpc>
                          <a:spcPct val="100000"/>
                        </a:lnSpc>
                        <a:spcAft>
                          <a:spcPts val="0"/>
                        </a:spcAft>
                      </a:pPr>
                      <a:r>
                        <a:rPr lang="en-ZA" sz="1250" dirty="0">
                          <a:effectLst/>
                          <a:latin typeface="Arial" panose="020B0604020202020204" pitchFamily="34" charset="0"/>
                          <a:cs typeface="Arial" panose="020B0604020202020204" pitchFamily="34" charset="0"/>
                        </a:rPr>
                        <a:t> </a:t>
                      </a:r>
                    </a:p>
                    <a:p>
                      <a:pPr>
                        <a:lnSpc>
                          <a:spcPct val="100000"/>
                        </a:lnSpc>
                        <a:spcAft>
                          <a:spcPts val="0"/>
                        </a:spcAft>
                      </a:pPr>
                      <a:r>
                        <a:rPr lang="en-ZA" sz="1250" dirty="0">
                          <a:effectLst/>
                          <a:latin typeface="Arial" panose="020B0604020202020204" pitchFamily="34" charset="0"/>
                          <a:cs typeface="Arial" panose="020B0604020202020204" pitchFamily="34" charset="0"/>
                        </a:rPr>
                        <a:t> </a:t>
                      </a:r>
                    </a:p>
                    <a:p>
                      <a:pPr>
                        <a:lnSpc>
                          <a:spcPct val="100000"/>
                        </a:lnSpc>
                        <a:spcAft>
                          <a:spcPts val="0"/>
                        </a:spcAft>
                      </a:pPr>
                      <a:r>
                        <a:rPr lang="en-ZA" sz="1250" dirty="0">
                          <a:effectLst/>
                          <a:latin typeface="Arial" panose="020B0604020202020204" pitchFamily="34" charset="0"/>
                          <a:cs typeface="Arial" panose="020B0604020202020204" pitchFamily="34" charset="0"/>
                        </a:rPr>
                        <a:t> </a:t>
                      </a:r>
                    </a:p>
                    <a:p>
                      <a:pPr>
                        <a:lnSpc>
                          <a:spcPct val="100000"/>
                        </a:lnSpc>
                        <a:spcAft>
                          <a:spcPts val="0"/>
                        </a:spcAft>
                      </a:pPr>
                      <a:r>
                        <a:rPr lang="en-ZA" sz="1250" dirty="0">
                          <a:effectLst/>
                          <a:latin typeface="Arial" panose="020B0604020202020204" pitchFamily="34" charset="0"/>
                          <a:cs typeface="Arial" panose="020B0604020202020204" pitchFamily="34" charset="0"/>
                        </a:rPr>
                        <a:t> </a:t>
                      </a:r>
                    </a:p>
                    <a:p>
                      <a:pPr>
                        <a:lnSpc>
                          <a:spcPct val="100000"/>
                        </a:lnSpc>
                        <a:spcAft>
                          <a:spcPts val="0"/>
                        </a:spcAft>
                      </a:pPr>
                      <a:endParaRPr lang="en-ZA" sz="125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pPr>
                      <a:endParaRPr lang="en-ZA" sz="125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pPr>
                      <a:endParaRPr lang="en-ZA" sz="125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pPr>
                      <a:endParaRPr lang="en-ZA" sz="125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pPr>
                      <a:endParaRPr lang="en-ZA" sz="1250" dirty="0">
                        <a:effectLst/>
                        <a:latin typeface="Arial" panose="020B0604020202020204" pitchFamily="34" charset="0"/>
                        <a:ea typeface="Calibri" panose="020F0502020204030204" pitchFamily="34" charset="0"/>
                        <a:cs typeface="Arial" panose="020B0604020202020204" pitchFamily="34" charset="0"/>
                      </a:endParaRPr>
                    </a:p>
                    <a:p>
                      <a:pPr>
                        <a:lnSpc>
                          <a:spcPct val="100000"/>
                        </a:lnSpc>
                        <a:spcAft>
                          <a:spcPts val="0"/>
                        </a:spcAft>
                      </a:pPr>
                      <a:r>
                        <a:rPr lang="en-ZA" sz="1250" dirty="0">
                          <a:effectLst/>
                          <a:latin typeface="Arial" panose="020B0604020202020204" pitchFamily="34" charset="0"/>
                          <a:ea typeface="Calibri" panose="020F0502020204030204" pitchFamily="34" charset="0"/>
                          <a:cs typeface="Arial" panose="020B0604020202020204" pitchFamily="34" charset="0"/>
                        </a:rPr>
                        <a:t>16C</a:t>
                      </a:r>
                    </a:p>
                    <a:p>
                      <a:pPr>
                        <a:lnSpc>
                          <a:spcPct val="100000"/>
                        </a:lnSpc>
                        <a:spcAft>
                          <a:spcPts val="0"/>
                        </a:spcAft>
                      </a:pPr>
                      <a:endParaRPr lang="en-ZA" sz="125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250" dirty="0">
                          <a:effectLst/>
                          <a:latin typeface="Arial" panose="020B0604020202020204" pitchFamily="34" charset="0"/>
                          <a:cs typeface="Arial" panose="020B0604020202020204" pitchFamily="34" charset="0"/>
                        </a:rPr>
                        <a:t>Persons exiting the Republic: </a:t>
                      </a:r>
                      <a:r>
                        <a:rPr lang="en-ZA" sz="1250" b="0" dirty="0">
                          <a:effectLst/>
                          <a:latin typeface="Arial" panose="020B0604020202020204" pitchFamily="34" charset="0"/>
                          <a:cs typeface="Arial" panose="020B0604020202020204" pitchFamily="34" charset="0"/>
                        </a:rPr>
                        <a:t>This Regulation deals with the requirements for persons exiting the Republic which include the full vaccination certificate. </a:t>
                      </a:r>
                    </a:p>
                    <a:p>
                      <a:pPr algn="just">
                        <a:lnSpc>
                          <a:spcPct val="100000"/>
                        </a:lnSpc>
                        <a:spcAft>
                          <a:spcPts val="0"/>
                        </a:spcAft>
                      </a:pPr>
                      <a:r>
                        <a:rPr lang="en-ZA" sz="1250" b="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50" b="0" dirty="0">
                          <a:effectLst/>
                          <a:latin typeface="Arial" panose="020B0604020202020204" pitchFamily="34" charset="0"/>
                          <a:cs typeface="Arial" panose="020B0604020202020204" pitchFamily="34" charset="0"/>
                        </a:rPr>
                        <a:t>In the event that such person does not have the full vaccination certificate, a negative PCR test results of not more than 72 Hours. </a:t>
                      </a:r>
                    </a:p>
                    <a:p>
                      <a:pPr algn="just">
                        <a:lnSpc>
                          <a:spcPct val="100000"/>
                        </a:lnSpc>
                        <a:spcAft>
                          <a:spcPts val="0"/>
                        </a:spcAft>
                      </a:pPr>
                      <a:r>
                        <a:rPr lang="en-ZA" sz="1250" b="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50" b="0" dirty="0">
                          <a:effectLst/>
                          <a:latin typeface="Arial" panose="020B0604020202020204" pitchFamily="34" charset="0"/>
                          <a:cs typeface="Arial" panose="020B0604020202020204" pitchFamily="34" charset="0"/>
                        </a:rPr>
                        <a:t>All persons exiting the Republic must ensure that they comply with the requirements of the country of their destination.  </a:t>
                      </a:r>
                    </a:p>
                    <a:p>
                      <a:pPr algn="just">
                        <a:lnSpc>
                          <a:spcPct val="100000"/>
                        </a:lnSpc>
                        <a:spcAft>
                          <a:spcPts val="0"/>
                        </a:spcAft>
                      </a:pPr>
                      <a:r>
                        <a:rPr lang="en-ZA" sz="1250" b="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50" b="0" dirty="0">
                          <a:effectLst/>
                          <a:latin typeface="Arial" panose="020B0604020202020204" pitchFamily="34" charset="0"/>
                          <a:cs typeface="Arial" panose="020B0604020202020204" pitchFamily="34" charset="0"/>
                        </a:rPr>
                        <a:t>Persons found to have contracted a notifiable medical condition may pursuant to testing be placed under mandatory isolation.</a:t>
                      </a:r>
                    </a:p>
                    <a:p>
                      <a:pPr algn="just">
                        <a:lnSpc>
                          <a:spcPct val="100000"/>
                        </a:lnSpc>
                        <a:spcAft>
                          <a:spcPts val="0"/>
                        </a:spcAft>
                      </a:pPr>
                      <a:endParaRPr lang="en-ZA" sz="1250" b="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0"/>
                        </a:spcAft>
                      </a:pPr>
                      <a:r>
                        <a:rPr lang="en-ZA" sz="1250" b="1" dirty="0">
                          <a:effectLst/>
                          <a:latin typeface="Arial" panose="020B0604020202020204" pitchFamily="34" charset="0"/>
                          <a:ea typeface="Calibri" panose="020F0502020204030204" pitchFamily="34" charset="0"/>
                          <a:cs typeface="Arial" panose="020B0604020202020204" pitchFamily="34" charset="0"/>
                        </a:rPr>
                        <a:t>Persons entering the Republic: </a:t>
                      </a:r>
                      <a:r>
                        <a:rPr lang="en-ZA" sz="1250" b="0" dirty="0">
                          <a:effectLst/>
                          <a:latin typeface="Arial" panose="020B0604020202020204" pitchFamily="34" charset="0"/>
                          <a:ea typeface="Calibri" panose="020F0502020204030204" pitchFamily="34" charset="0"/>
                          <a:cs typeface="Arial" panose="020B0604020202020204" pitchFamily="34" charset="0"/>
                        </a:rPr>
                        <a:t>This Regulation provides for the containment measures that must be adhered to with regard to persons entering the Republic. </a:t>
                      </a:r>
                    </a:p>
                    <a:p>
                      <a:pPr algn="just">
                        <a:lnSpc>
                          <a:spcPct val="100000"/>
                        </a:lnSpc>
                        <a:spcAft>
                          <a:spcPts val="0"/>
                        </a:spcAft>
                      </a:pPr>
                      <a:endParaRPr lang="en-ZA" sz="1250" b="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0"/>
                        </a:spcAft>
                      </a:pPr>
                      <a:r>
                        <a:rPr lang="en-ZA" sz="1250" b="0" dirty="0">
                          <a:effectLst/>
                          <a:latin typeface="Arial" panose="020B0604020202020204" pitchFamily="34" charset="0"/>
                          <a:ea typeface="Calibri" panose="020F0502020204030204" pitchFamily="34" charset="0"/>
                          <a:cs typeface="Arial" panose="020B0604020202020204" pitchFamily="34" charset="0"/>
                        </a:rPr>
                        <a:t>These include full vaccination certificate. In the event that such person does not have the full vaccination certificate, a negative PCR test results of not more than 72 Hours must be produced at the point of entry. </a:t>
                      </a:r>
                    </a:p>
                    <a:p>
                      <a:pPr algn="just">
                        <a:lnSpc>
                          <a:spcPct val="100000"/>
                        </a:lnSpc>
                        <a:spcAft>
                          <a:spcPts val="0"/>
                        </a:spcAft>
                      </a:pPr>
                      <a:endParaRPr lang="en-ZA" sz="1250" b="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00000"/>
                        </a:lnSpc>
                        <a:spcAft>
                          <a:spcPts val="0"/>
                        </a:spcAft>
                      </a:pPr>
                      <a:r>
                        <a:rPr lang="en-ZA" sz="1250" b="0" dirty="0">
                          <a:effectLst/>
                          <a:latin typeface="Arial" panose="020B0604020202020204" pitchFamily="34" charset="0"/>
                          <a:ea typeface="Calibri" panose="020F0502020204030204" pitchFamily="34" charset="0"/>
                          <a:cs typeface="Arial" panose="020B0604020202020204" pitchFamily="34" charset="0"/>
                        </a:rPr>
                        <a:t>All persons entering the Republic through any point of entry must be subjected to screening at the point of entry and may be placed under mandatory quarantine for a period of time stipulated and in line with the national department guidelines; or may be permitted to self-quarantine at a place that complies with the criteria set out in regulation 15G.</a:t>
                      </a:r>
                    </a:p>
                  </a:txBody>
                  <a:tcPr marL="57774" marR="57774" marT="0" marB="0"/>
                </a:tc>
                <a:extLst>
                  <a:ext uri="{0D108BD9-81ED-4DB2-BD59-A6C34878D82A}">
                    <a16:rowId xmlns:a16="http://schemas.microsoft.com/office/drawing/2014/main" val="2871660176"/>
                  </a:ext>
                </a:extLst>
              </a:tr>
            </a:tbl>
          </a:graphicData>
        </a:graphic>
      </p:graphicFrame>
    </p:spTree>
    <p:extLst>
      <p:ext uri="{BB962C8B-B14F-4D97-AF65-F5344CB8AC3E}">
        <p14:creationId xmlns:p14="http://schemas.microsoft.com/office/powerpoint/2010/main" val="187960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5" name="Table 4"/>
          <p:cNvGraphicFramePr>
            <a:graphicFrameLocks noGrp="1"/>
          </p:cNvGraphicFramePr>
          <p:nvPr>
            <p:extLst>
              <p:ext uri="{D42A27DB-BD31-4B8C-83A1-F6EECF244321}">
                <p14:modId xmlns:p14="http://schemas.microsoft.com/office/powerpoint/2010/main" val="419713793"/>
              </p:ext>
            </p:extLst>
          </p:nvPr>
        </p:nvGraphicFramePr>
        <p:xfrm>
          <a:off x="251521" y="1295965"/>
          <a:ext cx="8435279" cy="4213840"/>
        </p:xfrm>
        <a:graphic>
          <a:graphicData uri="http://schemas.openxmlformats.org/drawingml/2006/table">
            <a:tbl>
              <a:tblPr firstRow="1" firstCol="1" bandRow="1">
                <a:tableStyleId>{5C22544A-7EE6-4342-B048-85BDC9FD1C3A}</a:tableStyleId>
              </a:tblPr>
              <a:tblGrid>
                <a:gridCol w="487003">
                  <a:extLst>
                    <a:ext uri="{9D8B030D-6E8A-4147-A177-3AD203B41FA5}">
                      <a16:colId xmlns:a16="http://schemas.microsoft.com/office/drawing/2014/main" val="3224458456"/>
                    </a:ext>
                  </a:extLst>
                </a:gridCol>
                <a:gridCol w="1385204">
                  <a:extLst>
                    <a:ext uri="{9D8B030D-6E8A-4147-A177-3AD203B41FA5}">
                      <a16:colId xmlns:a16="http://schemas.microsoft.com/office/drawing/2014/main" val="2169016330"/>
                    </a:ext>
                  </a:extLst>
                </a:gridCol>
                <a:gridCol w="720080">
                  <a:extLst>
                    <a:ext uri="{9D8B030D-6E8A-4147-A177-3AD203B41FA5}">
                      <a16:colId xmlns:a16="http://schemas.microsoft.com/office/drawing/2014/main" val="860268197"/>
                    </a:ext>
                  </a:extLst>
                </a:gridCol>
                <a:gridCol w="5842992">
                  <a:extLst>
                    <a:ext uri="{9D8B030D-6E8A-4147-A177-3AD203B41FA5}">
                      <a16:colId xmlns:a16="http://schemas.microsoft.com/office/drawing/2014/main" val="137956488"/>
                    </a:ext>
                  </a:extLst>
                </a:gridCol>
              </a:tblGrid>
              <a:tr h="980907">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16D. </a:t>
                      </a:r>
                    </a:p>
                    <a:p>
                      <a:pPr>
                        <a:lnSpc>
                          <a:spcPct val="100000"/>
                        </a:lnSpc>
                        <a:spcAft>
                          <a:spcPts val="0"/>
                        </a:spcAft>
                      </a:pPr>
                      <a:r>
                        <a:rPr lang="en-ZA" sz="1400">
                          <a:effectLst/>
                          <a:latin typeface="Arial" panose="020B0604020202020204" pitchFamily="34" charset="0"/>
                          <a:cs typeface="Arial" panose="020B0604020202020204" pitchFamily="34" charset="0"/>
                        </a:rPr>
                        <a:t> </a:t>
                      </a:r>
                    </a:p>
                    <a:p>
                      <a:pPr>
                        <a:lnSpc>
                          <a:spcPct val="100000"/>
                        </a:lnSpc>
                        <a:spcAft>
                          <a:spcPts val="0"/>
                        </a:spcAft>
                      </a:pPr>
                      <a:r>
                        <a:rPr lang="en-ZA" sz="1400">
                          <a:effectLst/>
                          <a:latin typeface="Arial" panose="020B0604020202020204" pitchFamily="34" charset="0"/>
                          <a:cs typeface="Arial" panose="020B0604020202020204" pitchFamily="34" charset="0"/>
                        </a:rPr>
                        <a:t> </a:t>
                      </a:r>
                    </a:p>
                    <a:p>
                      <a:pPr>
                        <a:lnSpc>
                          <a:spcPct val="100000"/>
                        </a:lnSpc>
                        <a:spcAft>
                          <a:spcPts val="0"/>
                        </a:spcAft>
                      </a:pPr>
                      <a:r>
                        <a:rPr lang="en-ZA" sz="1400">
                          <a:effectLst/>
                          <a:latin typeface="Arial" panose="020B0604020202020204" pitchFamily="34" charset="0"/>
                          <a:cs typeface="Arial" panose="020B0604020202020204" pitchFamily="34" charset="0"/>
                        </a:rPr>
                        <a:t> </a:t>
                      </a:r>
                    </a:p>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tabLst>
                          <a:tab pos="2924175" algn="l"/>
                        </a:tabLst>
                      </a:pPr>
                      <a:r>
                        <a:rPr lang="en-ZA" sz="1400" dirty="0">
                          <a:effectLst/>
                          <a:latin typeface="Arial" panose="020B0604020202020204" pitchFamily="34" charset="0"/>
                          <a:cs typeface="Arial" panose="020B0604020202020204" pitchFamily="34" charset="0"/>
                        </a:rPr>
                        <a:t>Aircraft crew on international travel: </a:t>
                      </a:r>
                      <a:r>
                        <a:rPr lang="en-ZA" sz="1400" b="0" dirty="0">
                          <a:effectLst/>
                          <a:latin typeface="Arial" panose="020B0604020202020204" pitchFamily="34" charset="0"/>
                          <a:cs typeface="Arial" panose="020B0604020202020204" pitchFamily="34" charset="0"/>
                        </a:rPr>
                        <a:t>This Regulation provides for the containment measures that must be adhered to with regard a</a:t>
                      </a:r>
                      <a:r>
                        <a:rPr lang="en-US" sz="1400" b="0" dirty="0">
                          <a:effectLst/>
                          <a:latin typeface="Arial" panose="020B0604020202020204" pitchFamily="34" charset="0"/>
                          <a:cs typeface="Arial" panose="020B0604020202020204" pitchFamily="34" charset="0"/>
                        </a:rPr>
                        <a:t> crew member who has been permitted to disembark which include to be subjected to screening and if necessary may be subjected to medical examination which may include testing and quarantine.</a:t>
                      </a:r>
                    </a:p>
                    <a:p>
                      <a:pPr algn="just">
                        <a:lnSpc>
                          <a:spcPct val="100000"/>
                        </a:lnSpc>
                        <a:spcAft>
                          <a:spcPts val="0"/>
                        </a:spcAft>
                        <a:tabLst>
                          <a:tab pos="2924175" algn="l"/>
                        </a:tabLst>
                      </a:pPr>
                      <a:endParaRPr lang="en-ZA" sz="1400" b="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2964134866"/>
                  </a:ext>
                </a:extLst>
              </a:tr>
              <a:tr h="1008112">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b="1">
                          <a:effectLst/>
                          <a:latin typeface="Arial" panose="020B0604020202020204" pitchFamily="34" charset="0"/>
                          <a:cs typeface="Arial" panose="020B0604020202020204" pitchFamily="34" charset="0"/>
                        </a:rPr>
                        <a:t>16E.</a:t>
                      </a:r>
                    </a:p>
                    <a:p>
                      <a:pPr>
                        <a:lnSpc>
                          <a:spcPct val="100000"/>
                        </a:lnSpc>
                        <a:spcAft>
                          <a:spcPts val="0"/>
                        </a:spcAft>
                      </a:pPr>
                      <a:r>
                        <a:rPr lang="en-ZA" sz="1400" b="1">
                          <a:effectLst/>
                          <a:latin typeface="Arial" panose="020B0604020202020204" pitchFamily="34" charset="0"/>
                          <a:cs typeface="Arial" panose="020B0604020202020204" pitchFamily="34" charset="0"/>
                        </a:rPr>
                        <a:t> </a:t>
                      </a:r>
                    </a:p>
                    <a:p>
                      <a:pPr>
                        <a:lnSpc>
                          <a:spcPct val="100000"/>
                        </a:lnSpc>
                        <a:spcAft>
                          <a:spcPts val="0"/>
                        </a:spcAft>
                      </a:pPr>
                      <a:r>
                        <a:rPr lang="en-ZA" sz="1400" b="1">
                          <a:effectLst/>
                          <a:latin typeface="Arial" panose="020B0604020202020204" pitchFamily="34" charset="0"/>
                          <a:cs typeface="Arial" panose="020B0604020202020204" pitchFamily="34" charset="0"/>
                        </a:rPr>
                        <a:t> </a:t>
                      </a:r>
                      <a:endParaRPr lang="en-ZA" sz="1400" b="1">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b="1" dirty="0">
                          <a:effectLst/>
                          <a:latin typeface="Arial" panose="020B0604020202020204" pitchFamily="34" charset="0"/>
                          <a:cs typeface="Arial" panose="020B0604020202020204" pitchFamily="34" charset="0"/>
                        </a:rPr>
                        <a:t>Vessel crew: </a:t>
                      </a:r>
                      <a:r>
                        <a:rPr lang="en-ZA" sz="1400" dirty="0">
                          <a:effectLst/>
                          <a:latin typeface="Arial" panose="020B0604020202020204" pitchFamily="34" charset="0"/>
                          <a:cs typeface="Arial" panose="020B0604020202020204" pitchFamily="34" charset="0"/>
                        </a:rPr>
                        <a:t>This Regulation provides for the containment measures that must be adhered to with regard a crew member disembarking from a vessel must be subjected to screening and if necessary may be subjected to medical examination which may include testing and quarantine for a period stipulated in line with the national department guideline. </a:t>
                      </a:r>
                    </a:p>
                    <a:p>
                      <a:pPr algn="just">
                        <a:lnSpc>
                          <a:spcPct val="10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886746479"/>
                  </a:ext>
                </a:extLst>
              </a:tr>
              <a:tr h="1440160">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p>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b="1" dirty="0">
                          <a:effectLst/>
                          <a:latin typeface="Arial" panose="020B0604020202020204" pitchFamily="34" charset="0"/>
                          <a:cs typeface="Arial" panose="020B0604020202020204" pitchFamily="34" charset="0"/>
                        </a:rPr>
                        <a:t>16F.	</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b="1" dirty="0">
                          <a:effectLst/>
                          <a:latin typeface="Arial" panose="020B0604020202020204" pitchFamily="34" charset="0"/>
                          <a:cs typeface="Arial" panose="020B0604020202020204" pitchFamily="34" charset="0"/>
                        </a:rPr>
                        <a:t>Local air travel:  </a:t>
                      </a:r>
                      <a:r>
                        <a:rPr lang="en-ZA" sz="1400" dirty="0">
                          <a:effectLst/>
                          <a:latin typeface="Arial" panose="020B0604020202020204" pitchFamily="34" charset="0"/>
                          <a:cs typeface="Arial" panose="020B0604020202020204" pitchFamily="34" charset="0"/>
                        </a:rPr>
                        <a:t>This Regulation provides for screening before departure as the containment measures for all persons undertaking local air travel. Persons found to have an elevated temperature or symptoms consistent with a notifiable medical condition may be subjected to a medical examination which may include testing and may not be allowed to board the aircraft.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904177825"/>
                  </a:ext>
                </a:extLst>
              </a:tr>
            </a:tbl>
          </a:graphicData>
        </a:graphic>
      </p:graphicFrame>
    </p:spTree>
    <p:extLst>
      <p:ext uri="{BB962C8B-B14F-4D97-AF65-F5344CB8AC3E}">
        <p14:creationId xmlns:p14="http://schemas.microsoft.com/office/powerpoint/2010/main" val="28466495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3" name="Table 2"/>
          <p:cNvGraphicFramePr>
            <a:graphicFrameLocks noGrp="1"/>
          </p:cNvGraphicFramePr>
          <p:nvPr>
            <p:extLst>
              <p:ext uri="{D42A27DB-BD31-4B8C-83A1-F6EECF244321}">
                <p14:modId xmlns:p14="http://schemas.microsoft.com/office/powerpoint/2010/main" val="3739503667"/>
              </p:ext>
            </p:extLst>
          </p:nvPr>
        </p:nvGraphicFramePr>
        <p:xfrm>
          <a:off x="251520" y="1330384"/>
          <a:ext cx="8640960" cy="4361808"/>
        </p:xfrm>
        <a:graphic>
          <a:graphicData uri="http://schemas.openxmlformats.org/drawingml/2006/table">
            <a:tbl>
              <a:tblPr firstRow="1" firstCol="1" bandRow="1">
                <a:tableStyleId>{5C22544A-7EE6-4342-B048-85BDC9FD1C3A}</a:tableStyleId>
              </a:tblPr>
              <a:tblGrid>
                <a:gridCol w="498877">
                  <a:extLst>
                    <a:ext uri="{9D8B030D-6E8A-4147-A177-3AD203B41FA5}">
                      <a16:colId xmlns:a16="http://schemas.microsoft.com/office/drawing/2014/main" val="42340167"/>
                    </a:ext>
                  </a:extLst>
                </a:gridCol>
                <a:gridCol w="2309435">
                  <a:extLst>
                    <a:ext uri="{9D8B030D-6E8A-4147-A177-3AD203B41FA5}">
                      <a16:colId xmlns:a16="http://schemas.microsoft.com/office/drawing/2014/main" val="3187545039"/>
                    </a:ext>
                  </a:extLst>
                </a:gridCol>
                <a:gridCol w="648072">
                  <a:extLst>
                    <a:ext uri="{9D8B030D-6E8A-4147-A177-3AD203B41FA5}">
                      <a16:colId xmlns:a16="http://schemas.microsoft.com/office/drawing/2014/main" val="1989703535"/>
                    </a:ext>
                  </a:extLst>
                </a:gridCol>
                <a:gridCol w="5184576">
                  <a:extLst>
                    <a:ext uri="{9D8B030D-6E8A-4147-A177-3AD203B41FA5}">
                      <a16:colId xmlns:a16="http://schemas.microsoft.com/office/drawing/2014/main" val="3444855109"/>
                    </a:ext>
                  </a:extLst>
                </a:gridCol>
              </a:tblGrid>
              <a:tr h="1543112">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16G.</a:t>
                      </a:r>
                    </a:p>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dirty="0">
                          <a:effectLst/>
                          <a:latin typeface="Arial" panose="020B0604020202020204" pitchFamily="34" charset="0"/>
                          <a:cs typeface="Arial" panose="020B0604020202020204" pitchFamily="34" charset="0"/>
                        </a:rPr>
                        <a:t>Cross Border Freight Operators: </a:t>
                      </a:r>
                      <a:r>
                        <a:rPr lang="en-ZA" sz="1400" b="0" dirty="0">
                          <a:effectLst/>
                          <a:latin typeface="Arial" panose="020B0604020202020204" pitchFamily="34" charset="0"/>
                          <a:cs typeface="Arial" panose="020B0604020202020204" pitchFamily="34" charset="0"/>
                        </a:rPr>
                        <a:t>This Regulation provides for screening of a person operating cross border freight for the movement of goods at the point of entry and may be subject to a medical examination which may include testing and quarantine for a period stipulated and in line with the national department guidelines. </a:t>
                      </a:r>
                      <a:endParaRPr lang="en-ZA" sz="1400" b="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260072921"/>
                  </a:ext>
                </a:extLst>
              </a:tr>
              <a:tr h="1275584">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b="1" dirty="0">
                          <a:effectLst/>
                          <a:latin typeface="Arial" panose="020B0604020202020204" pitchFamily="34" charset="0"/>
                          <a:cs typeface="Arial" panose="020B0604020202020204" pitchFamily="34" charset="0"/>
                        </a:rPr>
                        <a:t>16H.</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b="1" dirty="0">
                          <a:effectLst/>
                          <a:latin typeface="Arial" panose="020B0604020202020204" pitchFamily="34" charset="0"/>
                          <a:cs typeface="Arial" panose="020B0604020202020204" pitchFamily="34" charset="0"/>
                        </a:rPr>
                        <a:t>Control Measures for Public places. </a:t>
                      </a:r>
                      <a:r>
                        <a:rPr lang="en-ZA" sz="1400" dirty="0">
                          <a:effectLst/>
                          <a:latin typeface="Arial" panose="020B0604020202020204" pitchFamily="34" charset="0"/>
                          <a:cs typeface="Arial" panose="020B0604020202020204" pitchFamily="34" charset="0"/>
                        </a:rPr>
                        <a:t>This Regulation provides for the containment measures to be adhered to when in public places. These include public hygiene measures such as the cleaning and disinfection of public places, hand sanitisation and the practice of physical distancing.</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4189839680"/>
                  </a:ext>
                </a:extLst>
              </a:tr>
              <a:tr h="1543112">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b="1" dirty="0">
                          <a:effectLst/>
                          <a:latin typeface="Arial" panose="020B0604020202020204" pitchFamily="34" charset="0"/>
                          <a:cs typeface="Arial" panose="020B0604020202020204" pitchFamily="34" charset="0"/>
                        </a:rPr>
                        <a:t>16I.	</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p>
                    <a:p>
                      <a:pPr>
                        <a:lnSpc>
                          <a:spcPct val="100000"/>
                        </a:lnSpc>
                        <a:spcAft>
                          <a:spcPts val="0"/>
                        </a:spcAft>
                      </a:pPr>
                      <a:r>
                        <a:rPr lang="en-ZA" sz="1400" b="1" dirty="0">
                          <a:effectLst/>
                          <a:latin typeface="Arial" panose="020B0604020202020204" pitchFamily="34" charset="0"/>
                          <a:cs typeface="Arial" panose="020B0604020202020204" pitchFamily="34" charset="0"/>
                        </a:rPr>
                        <a:t> </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b="1" dirty="0">
                          <a:effectLst/>
                          <a:latin typeface="Arial" panose="020B0604020202020204" pitchFamily="34" charset="0"/>
                          <a:cs typeface="Arial" panose="020B0604020202020204" pitchFamily="34" charset="0"/>
                        </a:rPr>
                        <a:t>Attendance of funerals: </a:t>
                      </a:r>
                      <a:r>
                        <a:rPr lang="en-ZA" sz="1400" dirty="0">
                          <a:effectLst/>
                          <a:latin typeface="Arial" panose="020B0604020202020204" pitchFamily="34" charset="0"/>
                          <a:cs typeface="Arial" panose="020B0604020202020204" pitchFamily="34" charset="0"/>
                        </a:rPr>
                        <a:t>This Regulation provides for the containment measures to be adhered to when attending funerals. These include the limitation on the attendance of funerals is limited to 100 persons, the wearing of a face mask, adherence to all health protocols and social distancing measures and the restrictions of night vigils and after-funeral gathering.</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3117057326"/>
                  </a:ext>
                </a:extLst>
              </a:tr>
            </a:tbl>
          </a:graphicData>
        </a:graphic>
      </p:graphicFrame>
    </p:spTree>
    <p:extLst>
      <p:ext uri="{BB962C8B-B14F-4D97-AF65-F5344CB8AC3E}">
        <p14:creationId xmlns:p14="http://schemas.microsoft.com/office/powerpoint/2010/main" val="2501681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5" name="Table 4"/>
          <p:cNvGraphicFramePr>
            <a:graphicFrameLocks noGrp="1"/>
          </p:cNvGraphicFramePr>
          <p:nvPr>
            <p:extLst>
              <p:ext uri="{D42A27DB-BD31-4B8C-83A1-F6EECF244321}">
                <p14:modId xmlns:p14="http://schemas.microsoft.com/office/powerpoint/2010/main" val="3787805701"/>
              </p:ext>
            </p:extLst>
          </p:nvPr>
        </p:nvGraphicFramePr>
        <p:xfrm>
          <a:off x="179512" y="1268760"/>
          <a:ext cx="8712968" cy="4025776"/>
        </p:xfrm>
        <a:graphic>
          <a:graphicData uri="http://schemas.openxmlformats.org/drawingml/2006/table">
            <a:tbl>
              <a:tblPr firstRow="1" firstCol="1" bandRow="1">
                <a:tableStyleId>{5C22544A-7EE6-4342-B048-85BDC9FD1C3A}</a:tableStyleId>
              </a:tblPr>
              <a:tblGrid>
                <a:gridCol w="503035">
                  <a:extLst>
                    <a:ext uri="{9D8B030D-6E8A-4147-A177-3AD203B41FA5}">
                      <a16:colId xmlns:a16="http://schemas.microsoft.com/office/drawing/2014/main" val="930294337"/>
                    </a:ext>
                  </a:extLst>
                </a:gridCol>
                <a:gridCol w="2017245">
                  <a:extLst>
                    <a:ext uri="{9D8B030D-6E8A-4147-A177-3AD203B41FA5}">
                      <a16:colId xmlns:a16="http://schemas.microsoft.com/office/drawing/2014/main" val="440724044"/>
                    </a:ext>
                  </a:extLst>
                </a:gridCol>
                <a:gridCol w="504056">
                  <a:extLst>
                    <a:ext uri="{9D8B030D-6E8A-4147-A177-3AD203B41FA5}">
                      <a16:colId xmlns:a16="http://schemas.microsoft.com/office/drawing/2014/main" val="4099515965"/>
                    </a:ext>
                  </a:extLst>
                </a:gridCol>
                <a:gridCol w="5688632">
                  <a:extLst>
                    <a:ext uri="{9D8B030D-6E8A-4147-A177-3AD203B41FA5}">
                      <a16:colId xmlns:a16="http://schemas.microsoft.com/office/drawing/2014/main" val="2003836053"/>
                    </a:ext>
                  </a:extLst>
                </a:gridCol>
              </a:tblGrid>
              <a:tr h="2376264">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16J.	</a:t>
                      </a:r>
                    </a:p>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dirty="0">
                          <a:effectLst/>
                          <a:latin typeface="Arial" panose="020B0604020202020204" pitchFamily="34" charset="0"/>
                          <a:cs typeface="Arial" panose="020B0604020202020204" pitchFamily="34" charset="0"/>
                        </a:rPr>
                        <a:t>Gatherings: </a:t>
                      </a:r>
                      <a:r>
                        <a:rPr lang="en-ZA" sz="1400" b="0" dirty="0">
                          <a:effectLst/>
                          <a:latin typeface="Arial" panose="020B0604020202020204" pitchFamily="34" charset="0"/>
                          <a:cs typeface="Arial" panose="020B0604020202020204" pitchFamily="34" charset="0"/>
                        </a:rPr>
                        <a:t>This Regulation provides for the containment measures to be adhered to when at gatherings. These include the wearing of a face mask, adherence to all health protocols and maintenance of a distance of 1 meter. </a:t>
                      </a:r>
                    </a:p>
                    <a:p>
                      <a:pPr algn="just">
                        <a:lnSpc>
                          <a:spcPct val="100000"/>
                        </a:lnSpc>
                        <a:spcAft>
                          <a:spcPts val="0"/>
                        </a:spcAft>
                      </a:pPr>
                      <a:endParaRPr lang="en-ZA" sz="1400" b="0" dirty="0">
                        <a:effectLst/>
                        <a:latin typeface="Arial" panose="020B0604020202020204" pitchFamily="34" charset="0"/>
                        <a:cs typeface="Arial" panose="020B0604020202020204" pitchFamily="34" charset="0"/>
                      </a:endParaRPr>
                    </a:p>
                    <a:p>
                      <a:pPr algn="just">
                        <a:lnSpc>
                          <a:spcPct val="100000"/>
                        </a:lnSpc>
                        <a:spcAft>
                          <a:spcPts val="0"/>
                        </a:spcAft>
                      </a:pPr>
                      <a:r>
                        <a:rPr lang="en-ZA" sz="1400" b="0" dirty="0">
                          <a:effectLst/>
                          <a:latin typeface="Arial" panose="020B0604020202020204" pitchFamily="34" charset="0"/>
                          <a:cs typeface="Arial" panose="020B0604020202020204" pitchFamily="34" charset="0"/>
                        </a:rPr>
                        <a:t>Indoor and outdoor gatherings may be up to the 50% of the venue capacity may be occupied on the proviso that production a valid vaccine certificate, social distancing of at least 1 m and compulsory mask wearing for indoor gatherings.</a:t>
                      </a:r>
                    </a:p>
                    <a:p>
                      <a:pPr algn="just">
                        <a:lnSpc>
                          <a:spcPct val="100000"/>
                        </a:lnSpc>
                        <a:spcAft>
                          <a:spcPts val="0"/>
                        </a:spcAft>
                      </a:pPr>
                      <a:r>
                        <a:rPr lang="en-ZA" sz="1400" b="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b="0" dirty="0">
                          <a:effectLst/>
                          <a:latin typeface="Arial" panose="020B0604020202020204" pitchFamily="34" charset="0"/>
                          <a:cs typeface="Arial" panose="020B0604020202020204" pitchFamily="34" charset="0"/>
                        </a:rPr>
                        <a:t>However, the attendance of a gathering without proof of vaccination shall be limited to 1000 indoors and 2000 outdoors.</a:t>
                      </a:r>
                    </a:p>
                    <a:p>
                      <a:pPr algn="just">
                        <a:lnSpc>
                          <a:spcPct val="100000"/>
                        </a:lnSpc>
                        <a:spcAft>
                          <a:spcPts val="0"/>
                        </a:spcAft>
                      </a:pPr>
                      <a:endParaRPr lang="en-ZA" sz="1400" b="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2684310826"/>
                  </a:ext>
                </a:extLst>
              </a:tr>
              <a:tr h="1252096">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b="1" dirty="0">
                          <a:effectLst/>
                          <a:latin typeface="Arial" panose="020B0604020202020204" pitchFamily="34" charset="0"/>
                          <a:cs typeface="Arial" panose="020B0604020202020204" pitchFamily="34" charset="0"/>
                        </a:rPr>
                        <a:t>16K</a:t>
                      </a:r>
                      <a:r>
                        <a:rPr lang="en-ZA" sz="1400" dirty="0">
                          <a:effectLst/>
                          <a:latin typeface="Arial" panose="020B0604020202020204" pitchFamily="34" charset="0"/>
                          <a:cs typeface="Arial" panose="020B0604020202020204" pitchFamily="34" charset="0"/>
                        </a:rPr>
                        <a:t>.</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b="1" dirty="0">
                          <a:effectLst/>
                          <a:latin typeface="Arial" panose="020B0604020202020204" pitchFamily="34" charset="0"/>
                          <a:cs typeface="Arial" panose="020B0604020202020204" pitchFamily="34" charset="0"/>
                        </a:rPr>
                        <a:t>Controlled visits by members of the public: </a:t>
                      </a:r>
                      <a:r>
                        <a:rPr lang="en-ZA" sz="1400" dirty="0">
                          <a:effectLst/>
                          <a:latin typeface="Arial" panose="020B0604020202020204" pitchFamily="34" charset="0"/>
                          <a:cs typeface="Arial" panose="020B0604020202020204" pitchFamily="34" charset="0"/>
                        </a:rPr>
                        <a:t>This Regulation provide for restriction on visits by members of the public to health establishments and facilities, except to receive treatment or medication and subject to strict adherence to health protocols.</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1296058828"/>
                  </a:ext>
                </a:extLst>
              </a:tr>
            </a:tbl>
          </a:graphicData>
        </a:graphic>
      </p:graphicFrame>
    </p:spTree>
    <p:extLst>
      <p:ext uri="{BB962C8B-B14F-4D97-AF65-F5344CB8AC3E}">
        <p14:creationId xmlns:p14="http://schemas.microsoft.com/office/powerpoint/2010/main" val="40099294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3" name="Table 2"/>
          <p:cNvGraphicFramePr>
            <a:graphicFrameLocks noGrp="1"/>
          </p:cNvGraphicFramePr>
          <p:nvPr>
            <p:extLst>
              <p:ext uri="{D42A27DB-BD31-4B8C-83A1-F6EECF244321}">
                <p14:modId xmlns:p14="http://schemas.microsoft.com/office/powerpoint/2010/main" val="1744472519"/>
              </p:ext>
            </p:extLst>
          </p:nvPr>
        </p:nvGraphicFramePr>
        <p:xfrm>
          <a:off x="395536" y="1268760"/>
          <a:ext cx="8291263" cy="3895316"/>
        </p:xfrm>
        <a:graphic>
          <a:graphicData uri="http://schemas.openxmlformats.org/drawingml/2006/table">
            <a:tbl>
              <a:tblPr firstRow="1" firstCol="1" bandRow="1">
                <a:tableStyleId>{5C22544A-7EE6-4342-B048-85BDC9FD1C3A}</a:tableStyleId>
              </a:tblPr>
              <a:tblGrid>
                <a:gridCol w="478688">
                  <a:extLst>
                    <a:ext uri="{9D8B030D-6E8A-4147-A177-3AD203B41FA5}">
                      <a16:colId xmlns:a16="http://schemas.microsoft.com/office/drawing/2014/main" val="3266258819"/>
                    </a:ext>
                  </a:extLst>
                </a:gridCol>
                <a:gridCol w="2113600">
                  <a:extLst>
                    <a:ext uri="{9D8B030D-6E8A-4147-A177-3AD203B41FA5}">
                      <a16:colId xmlns:a16="http://schemas.microsoft.com/office/drawing/2014/main" val="1021582079"/>
                    </a:ext>
                  </a:extLst>
                </a:gridCol>
                <a:gridCol w="576064">
                  <a:extLst>
                    <a:ext uri="{9D8B030D-6E8A-4147-A177-3AD203B41FA5}">
                      <a16:colId xmlns:a16="http://schemas.microsoft.com/office/drawing/2014/main" val="2654724135"/>
                    </a:ext>
                  </a:extLst>
                </a:gridCol>
                <a:gridCol w="5122911">
                  <a:extLst>
                    <a:ext uri="{9D8B030D-6E8A-4147-A177-3AD203B41FA5}">
                      <a16:colId xmlns:a16="http://schemas.microsoft.com/office/drawing/2014/main" val="3055182723"/>
                    </a:ext>
                  </a:extLst>
                </a:gridCol>
              </a:tblGrid>
              <a:tr h="1481308">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dirty="0">
                          <a:effectLst/>
                          <a:latin typeface="Arial" panose="020B0604020202020204" pitchFamily="34" charset="0"/>
                          <a:cs typeface="Arial" panose="020B0604020202020204" pitchFamily="34" charset="0"/>
                        </a:rPr>
                        <a:t>16L.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txBody>
                  <a:tcPr marL="57774" marR="57774" marT="0" marB="0"/>
                </a:tc>
                <a:tc>
                  <a:txBody>
                    <a:bodyPr/>
                    <a:lstStyle/>
                    <a:p>
                      <a:pPr algn="just">
                        <a:lnSpc>
                          <a:spcPct val="100000"/>
                        </a:lnSpc>
                        <a:spcAft>
                          <a:spcPts val="0"/>
                        </a:spcAft>
                      </a:pPr>
                      <a:r>
                        <a:rPr lang="en-ZA" sz="1400" dirty="0">
                          <a:effectLst/>
                          <a:latin typeface="Arial" panose="020B0604020202020204" pitchFamily="34" charset="0"/>
                          <a:cs typeface="Arial" panose="020B0604020202020204" pitchFamily="34" charset="0"/>
                        </a:rPr>
                        <a:t>Compliance officers: This Regulation provides for the designation of  a compliance officer who must oversee the strict adherence to the standards of hygiene and health protocols relating to a notifiable medical condition and develop a plan containing measures to ensure that the workplace meets the standards of health protocols relating to notifiable medical conditions  medical conditions as referred to in </a:t>
                      </a:r>
                      <a:r>
                        <a:rPr lang="en-ZA" sz="1400" dirty="0" err="1">
                          <a:effectLst/>
                          <a:latin typeface="Arial" panose="020B0604020202020204" pitchFamily="34" charset="0"/>
                          <a:cs typeface="Arial" panose="020B0604020202020204" pitchFamily="34" charset="0"/>
                        </a:rPr>
                        <a:t>subregulation</a:t>
                      </a:r>
                      <a:r>
                        <a:rPr lang="en-ZA" sz="1400" dirty="0">
                          <a:effectLst/>
                          <a:latin typeface="Arial" panose="020B0604020202020204" pitchFamily="34" charset="0"/>
                          <a:cs typeface="Arial" panose="020B0604020202020204" pitchFamily="34" charset="0"/>
                        </a:rPr>
                        <a:t> (1). </a:t>
                      </a:r>
                    </a:p>
                    <a:p>
                      <a:pPr algn="just">
                        <a:lnSpc>
                          <a:spcPct val="10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977863984"/>
                  </a:ext>
                </a:extLst>
              </a:tr>
              <a:tr h="1975076">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400" b="1" dirty="0">
                          <a:effectLst/>
                          <a:latin typeface="Arial" panose="020B0604020202020204" pitchFamily="34" charset="0"/>
                          <a:cs typeface="Arial" panose="020B0604020202020204" pitchFamily="34" charset="0"/>
                        </a:rPr>
                        <a:t>16M.</a:t>
                      </a:r>
                      <a:endParaRPr lang="en-ZA" sz="1400" b="1"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400" dirty="0">
                          <a:effectLst/>
                          <a:latin typeface="Arial" panose="020B0604020202020204" pitchFamily="34" charset="0"/>
                          <a:cs typeface="Arial" panose="020B0604020202020204" pitchFamily="34" charset="0"/>
                        </a:rPr>
                        <a:t>Sharing Advice: This Regulation provides for the sharing of advice in order to contain the spread of notifiable medical conditions amongst the relevant Cabinet members to enable relevant Cabinet members to come up with regulatory measures to contain the spread of notifiable medical conditions within their Legislative framework.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2294224865"/>
                  </a:ext>
                </a:extLst>
              </a:tr>
            </a:tbl>
          </a:graphicData>
        </a:graphic>
      </p:graphicFrame>
    </p:spTree>
    <p:extLst>
      <p:ext uri="{BB962C8B-B14F-4D97-AF65-F5344CB8AC3E}">
        <p14:creationId xmlns:p14="http://schemas.microsoft.com/office/powerpoint/2010/main" val="3734385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5" name="Table 4"/>
          <p:cNvGraphicFramePr>
            <a:graphicFrameLocks noGrp="1"/>
          </p:cNvGraphicFramePr>
          <p:nvPr>
            <p:extLst>
              <p:ext uri="{D42A27DB-BD31-4B8C-83A1-F6EECF244321}">
                <p14:modId xmlns:p14="http://schemas.microsoft.com/office/powerpoint/2010/main" val="4040618797"/>
              </p:ext>
            </p:extLst>
          </p:nvPr>
        </p:nvGraphicFramePr>
        <p:xfrm>
          <a:off x="395535" y="1357299"/>
          <a:ext cx="8136904" cy="4480560"/>
        </p:xfrm>
        <a:graphic>
          <a:graphicData uri="http://schemas.openxmlformats.org/drawingml/2006/table">
            <a:tbl>
              <a:tblPr firstRow="1" firstCol="1" bandRow="1">
                <a:tableStyleId>{5C22544A-7EE6-4342-B048-85BDC9FD1C3A}</a:tableStyleId>
              </a:tblPr>
              <a:tblGrid>
                <a:gridCol w="469776">
                  <a:extLst>
                    <a:ext uri="{9D8B030D-6E8A-4147-A177-3AD203B41FA5}">
                      <a16:colId xmlns:a16="http://schemas.microsoft.com/office/drawing/2014/main" val="3929742829"/>
                    </a:ext>
                  </a:extLst>
                </a:gridCol>
                <a:gridCol w="3778697">
                  <a:extLst>
                    <a:ext uri="{9D8B030D-6E8A-4147-A177-3AD203B41FA5}">
                      <a16:colId xmlns:a16="http://schemas.microsoft.com/office/drawing/2014/main" val="1959437436"/>
                    </a:ext>
                  </a:extLst>
                </a:gridCol>
                <a:gridCol w="648072">
                  <a:extLst>
                    <a:ext uri="{9D8B030D-6E8A-4147-A177-3AD203B41FA5}">
                      <a16:colId xmlns:a16="http://schemas.microsoft.com/office/drawing/2014/main" val="4092109409"/>
                    </a:ext>
                  </a:extLst>
                </a:gridCol>
                <a:gridCol w="3240359">
                  <a:extLst>
                    <a:ext uri="{9D8B030D-6E8A-4147-A177-3AD203B41FA5}">
                      <a16:colId xmlns:a16="http://schemas.microsoft.com/office/drawing/2014/main" val="4249806487"/>
                    </a:ext>
                  </a:extLst>
                </a:gridCol>
              </a:tblGrid>
              <a:tr h="337873">
                <a:tc gridSpan="4">
                  <a:txBody>
                    <a:bodyPr/>
                    <a:lstStyle/>
                    <a:p>
                      <a:pPr algn="ctr">
                        <a:lnSpc>
                          <a:spcPct val="100000"/>
                        </a:lnSpc>
                        <a:spcAft>
                          <a:spcPts val="0"/>
                        </a:spcAft>
                      </a:pPr>
                      <a:r>
                        <a:rPr lang="en-ZA" sz="1400">
                          <a:effectLst/>
                          <a:latin typeface="Arial" panose="020B0604020202020204" pitchFamily="34" charset="0"/>
                          <a:cs typeface="Arial" panose="020B0604020202020204" pitchFamily="34" charset="0"/>
                        </a:rPr>
                        <a:t>Representation</a:t>
                      </a:r>
                    </a:p>
                    <a:p>
                      <a:pPr algn="ctr">
                        <a:lnSpc>
                          <a:spcPct val="100000"/>
                        </a:lnSpc>
                        <a:spcAft>
                          <a:spcPts val="0"/>
                        </a:spcAft>
                      </a:pPr>
                      <a:r>
                        <a:rPr lang="en-ZA" sz="1400">
                          <a:effectLst/>
                          <a:latin typeface="Arial" panose="020B0604020202020204" pitchFamily="34" charset="0"/>
                          <a:cs typeface="Arial" panose="020B0604020202020204" pitchFamily="34" charset="0"/>
                        </a:rPr>
                        <a:t> </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96903146"/>
                  </a:ext>
                </a:extLst>
              </a:tr>
              <a:tr h="3955926">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17.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(1)</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tc>
                  <a:txBody>
                    <a:bodyPr/>
                    <a:lstStyle/>
                    <a:p>
                      <a:pPr>
                        <a:lnSpc>
                          <a:spcPct val="100000"/>
                        </a:lnSpc>
                        <a:spcAft>
                          <a:spcPts val="0"/>
                        </a:spcAft>
                      </a:pPr>
                      <a:r>
                        <a:rPr lang="en-ZA" sz="1400" b="1" dirty="0">
                          <a:effectLst/>
                          <a:latin typeface="Arial" panose="020B0604020202020204" pitchFamily="34" charset="0"/>
                          <a:cs typeface="Arial" panose="020B0604020202020204" pitchFamily="34" charset="0"/>
                        </a:rPr>
                        <a:t>Representation</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A person who is a clinical or laboratory confirmed case, carrier or contact of a notifiable medical condition and who refuses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(a) to voluntarily consent to a medical examination by a qualified health care provider including the taking of any biological specimen;</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(b) to be admitted at a health establishment; or</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(c) mandatory prophylaxis, treatment, isolation or quarantine in order to prevent transmission,</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is entitled to legal representation.</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endParaRPr lang="en-ZA" sz="1400" dirty="0">
                        <a:effectLst/>
                        <a:latin typeface="Arial" panose="020B0604020202020204" pitchFamily="34" charset="0"/>
                        <a:cs typeface="Arial" panose="020B0604020202020204" pitchFamily="34" charset="0"/>
                      </a:endParaRPr>
                    </a:p>
                    <a:p>
                      <a:pPr algn="just">
                        <a:lnSpc>
                          <a:spcPct val="100000"/>
                        </a:lnSpc>
                        <a:spcAft>
                          <a:spcPts val="0"/>
                        </a:spcAft>
                      </a:pPr>
                      <a:endParaRPr lang="en-ZA" sz="1400" dirty="0">
                        <a:effectLst/>
                        <a:latin typeface="Arial" panose="020B0604020202020204" pitchFamily="34" charset="0"/>
                        <a:cs typeface="Arial" panose="020B0604020202020204" pitchFamily="34" charset="0"/>
                      </a:endParaRPr>
                    </a:p>
                  </a:txBody>
                  <a:tcPr marL="29494" marR="29494" marT="0" marB="0"/>
                </a:tc>
                <a:tc>
                  <a:txBody>
                    <a:bodyPr/>
                    <a:lstStyle/>
                    <a:p>
                      <a:pPr>
                        <a:lnSpc>
                          <a:spcPct val="100000"/>
                        </a:lnSpc>
                        <a:spcAft>
                          <a:spcPts val="0"/>
                        </a:spcAft>
                      </a:pPr>
                      <a:r>
                        <a:rPr lang="en-ZA" sz="1400">
                          <a:effectLst/>
                          <a:latin typeface="Arial" panose="020B0604020202020204" pitchFamily="34" charset="0"/>
                          <a:cs typeface="Arial" panose="020B0604020202020204" pitchFamily="34" charset="0"/>
                        </a:rPr>
                        <a:t>4</a:t>
                      </a:r>
                      <a:endParaRPr lang="en-ZA" sz="140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tc>
                  <a:txBody>
                    <a:bodyPr/>
                    <a:lstStyle/>
                    <a:p>
                      <a:pPr algn="just">
                        <a:lnSpc>
                          <a:spcPct val="100000"/>
                        </a:lnSpc>
                        <a:spcAft>
                          <a:spcPts val="0"/>
                        </a:spcAft>
                      </a:pPr>
                      <a:r>
                        <a:rPr lang="en-ZA" sz="1400" b="1" dirty="0">
                          <a:effectLst/>
                          <a:latin typeface="Arial" panose="020B0604020202020204" pitchFamily="34" charset="0"/>
                          <a:cs typeface="Arial" panose="020B0604020202020204" pitchFamily="34" charset="0"/>
                        </a:rPr>
                        <a:t>Amendment of regulation 17 of the Regulations: </a:t>
                      </a:r>
                      <a:r>
                        <a:rPr lang="en-ZA" sz="1400" dirty="0">
                          <a:effectLst/>
                          <a:latin typeface="Arial" panose="020B0604020202020204" pitchFamily="34" charset="0"/>
                          <a:cs typeface="Arial" panose="020B0604020202020204" pitchFamily="34" charset="0"/>
                        </a:rPr>
                        <a:t>This Regulations provides for a warrant issued by a competent court to compel those who refuses to voluntarily consent to a medical examination by a qualified health care provider including the taking of any biological specimen, to be admitted at a health establishment, or mandatory prophylaxis, treatment, isolation or quarantine in order to prevent transmission of a notifiable medical condition.</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b="1" dirty="0">
                          <a:effectLst/>
                          <a:latin typeface="Arial" panose="020B0604020202020204" pitchFamily="34" charset="0"/>
                          <a:cs typeface="Arial" panose="020B0604020202020204" pitchFamily="34" charset="0"/>
                        </a:rPr>
                        <a:t>The sub-regulations dealing with legal representation have not been amended and as such is still applicable.</a:t>
                      </a:r>
                    </a:p>
                    <a:p>
                      <a:pPr>
                        <a:lnSpc>
                          <a:spcPct val="100000"/>
                        </a:lnSpc>
                        <a:spcAft>
                          <a:spcPts val="0"/>
                        </a:spcAft>
                      </a:pPr>
                      <a:r>
                        <a:rPr lang="en-ZA"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extLst>
                  <a:ext uri="{0D108BD9-81ED-4DB2-BD59-A6C34878D82A}">
                    <a16:rowId xmlns:a16="http://schemas.microsoft.com/office/drawing/2014/main" val="2178321279"/>
                  </a:ext>
                </a:extLst>
              </a:tr>
            </a:tbl>
          </a:graphicData>
        </a:graphic>
      </p:graphicFrame>
    </p:spTree>
    <p:extLst>
      <p:ext uri="{BB962C8B-B14F-4D97-AF65-F5344CB8AC3E}">
        <p14:creationId xmlns:p14="http://schemas.microsoft.com/office/powerpoint/2010/main" val="23999549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5" name="Table 4"/>
          <p:cNvGraphicFramePr>
            <a:graphicFrameLocks noGrp="1"/>
          </p:cNvGraphicFramePr>
          <p:nvPr>
            <p:extLst>
              <p:ext uri="{D42A27DB-BD31-4B8C-83A1-F6EECF244321}">
                <p14:modId xmlns:p14="http://schemas.microsoft.com/office/powerpoint/2010/main" val="2428611270"/>
              </p:ext>
            </p:extLst>
          </p:nvPr>
        </p:nvGraphicFramePr>
        <p:xfrm>
          <a:off x="395535" y="1357299"/>
          <a:ext cx="8136904" cy="4474735"/>
        </p:xfrm>
        <a:graphic>
          <a:graphicData uri="http://schemas.openxmlformats.org/drawingml/2006/table">
            <a:tbl>
              <a:tblPr firstRow="1" firstCol="1" bandRow="1">
                <a:tableStyleId>{5C22544A-7EE6-4342-B048-85BDC9FD1C3A}</a:tableStyleId>
              </a:tblPr>
              <a:tblGrid>
                <a:gridCol w="469776">
                  <a:extLst>
                    <a:ext uri="{9D8B030D-6E8A-4147-A177-3AD203B41FA5}">
                      <a16:colId xmlns:a16="http://schemas.microsoft.com/office/drawing/2014/main" val="3929742829"/>
                    </a:ext>
                  </a:extLst>
                </a:gridCol>
                <a:gridCol w="4786809">
                  <a:extLst>
                    <a:ext uri="{9D8B030D-6E8A-4147-A177-3AD203B41FA5}">
                      <a16:colId xmlns:a16="http://schemas.microsoft.com/office/drawing/2014/main" val="1959437436"/>
                    </a:ext>
                  </a:extLst>
                </a:gridCol>
                <a:gridCol w="576064">
                  <a:extLst>
                    <a:ext uri="{9D8B030D-6E8A-4147-A177-3AD203B41FA5}">
                      <a16:colId xmlns:a16="http://schemas.microsoft.com/office/drawing/2014/main" val="4092109409"/>
                    </a:ext>
                  </a:extLst>
                </a:gridCol>
                <a:gridCol w="2304255">
                  <a:extLst>
                    <a:ext uri="{9D8B030D-6E8A-4147-A177-3AD203B41FA5}">
                      <a16:colId xmlns:a16="http://schemas.microsoft.com/office/drawing/2014/main" val="4249806487"/>
                    </a:ext>
                  </a:extLst>
                </a:gridCol>
              </a:tblGrid>
              <a:tr h="320180">
                <a:tc gridSpan="4">
                  <a:txBody>
                    <a:bodyPr/>
                    <a:lstStyle/>
                    <a:p>
                      <a:pPr algn="ctr">
                        <a:lnSpc>
                          <a:spcPct val="100000"/>
                        </a:lnSpc>
                        <a:spcAft>
                          <a:spcPts val="0"/>
                        </a:spcAft>
                      </a:pPr>
                      <a:r>
                        <a:rPr lang="en-ZA" sz="1200">
                          <a:effectLst/>
                          <a:latin typeface="Arial" panose="020B0604020202020204" pitchFamily="34" charset="0"/>
                          <a:cs typeface="Arial" panose="020B0604020202020204" pitchFamily="34" charset="0"/>
                        </a:rPr>
                        <a:t>Representation</a:t>
                      </a:r>
                    </a:p>
                    <a:p>
                      <a:pPr algn="ct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496903146"/>
                  </a:ext>
                </a:extLst>
              </a:tr>
              <a:tr h="4108975">
                <a:tc>
                  <a:txBody>
                    <a:bodyPr/>
                    <a:lstStyle/>
                    <a:p>
                      <a:pPr>
                        <a:lnSpc>
                          <a:spcPct val="100000"/>
                        </a:lnSpc>
                        <a:spcAft>
                          <a:spcPts val="0"/>
                        </a:spcAft>
                      </a:pPr>
                      <a:r>
                        <a:rPr lang="en-ZA" sz="1400" dirty="0">
                          <a:effectLst/>
                          <a:latin typeface="Arial" panose="020B0604020202020204" pitchFamily="34" charset="0"/>
                          <a:cs typeface="Arial" panose="020B0604020202020204" pitchFamily="34" charset="0"/>
                        </a:rPr>
                        <a:t>17.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(2)</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nSpc>
                          <a:spcPct val="100000"/>
                        </a:lnSpc>
                        <a:spcAft>
                          <a:spcPts val="0"/>
                        </a:spcAft>
                      </a:pPr>
                      <a:r>
                        <a:rPr lang="en-ZA" sz="1400" dirty="0">
                          <a:effectLst/>
                          <a:latin typeface="Arial" panose="020B0604020202020204" pitchFamily="34" charset="0"/>
                          <a:cs typeface="Arial" panose="020B0604020202020204" pitchFamily="34" charset="0"/>
                        </a:rPr>
                        <a:t>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tc>
                  <a:txBody>
                    <a:bodyPr/>
                    <a:lstStyle/>
                    <a:p>
                      <a:pPr>
                        <a:lnSpc>
                          <a:spcPct val="100000"/>
                        </a:lnSpc>
                        <a:spcAft>
                          <a:spcPts val="0"/>
                        </a:spcAft>
                      </a:pPr>
                      <a:r>
                        <a:rPr lang="en-ZA" sz="1400" b="1" dirty="0">
                          <a:effectLst/>
                          <a:latin typeface="Arial" panose="020B0604020202020204" pitchFamily="34" charset="0"/>
                          <a:cs typeface="Arial" panose="020B0604020202020204" pitchFamily="34" charset="0"/>
                        </a:rPr>
                        <a:t>Representation</a:t>
                      </a:r>
                    </a:p>
                    <a:p>
                      <a:pPr>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An indigent person who is a clinical or laboratory confirmed case, carrier or contact of a notifiable medical condition and who refuses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(a) to voluntarily consent to a medical examination by a qualified health care provider including the taking of any biological specimen;</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(b) to be admitted at a health establishment; or</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(c) mandatory prophylaxis, treatment, isolation or quarantine in order to prevent transmission,</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400" dirty="0">
                          <a:effectLst/>
                          <a:latin typeface="Arial" panose="020B0604020202020204" pitchFamily="34" charset="0"/>
                          <a:cs typeface="Arial" panose="020B0604020202020204" pitchFamily="34" charset="0"/>
                        </a:rPr>
                        <a:t>is entitled to legal aid provided by the State in respect of any proceedings instituted or conducted in terms of the Act, subject to the provisions of the Legal Aid South Africa Act, 2014 (Act No. 39 of 2014). </a:t>
                      </a: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tc>
                  <a:txBody>
                    <a:bodyPr/>
                    <a:lstStyle/>
                    <a:p>
                      <a:pPr>
                        <a:lnSpc>
                          <a:spcPct val="10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tc>
                  <a:txBody>
                    <a:bodyPr/>
                    <a:lstStyle/>
                    <a:p>
                      <a:pPr algn="just">
                        <a:lnSpc>
                          <a:spcPct val="100000"/>
                        </a:lnSpc>
                        <a:spcAft>
                          <a:spcPts val="0"/>
                        </a:spcAft>
                      </a:pPr>
                      <a:endParaRPr lang="en-ZA" sz="1400" dirty="0">
                        <a:effectLst/>
                        <a:latin typeface="Arial" panose="020B0604020202020204" pitchFamily="34" charset="0"/>
                        <a:ea typeface="Calibri" panose="020F0502020204030204" pitchFamily="34" charset="0"/>
                        <a:cs typeface="Arial" panose="020B0604020202020204" pitchFamily="34" charset="0"/>
                      </a:endParaRPr>
                    </a:p>
                  </a:txBody>
                  <a:tcPr marL="29494" marR="29494" marT="0" marB="0"/>
                </a:tc>
                <a:extLst>
                  <a:ext uri="{0D108BD9-81ED-4DB2-BD59-A6C34878D82A}">
                    <a16:rowId xmlns:a16="http://schemas.microsoft.com/office/drawing/2014/main" val="2178321279"/>
                  </a:ext>
                </a:extLst>
              </a:tr>
            </a:tbl>
          </a:graphicData>
        </a:graphic>
      </p:graphicFrame>
    </p:spTree>
    <p:extLst>
      <p:ext uri="{BB962C8B-B14F-4D97-AF65-F5344CB8AC3E}">
        <p14:creationId xmlns:p14="http://schemas.microsoft.com/office/powerpoint/2010/main" val="4275405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1357298"/>
            <a:ext cx="8568952" cy="4302716"/>
          </a:xfrm>
          <a:prstGeom prst="rect">
            <a:avLst/>
          </a:prstGeom>
          <a:noFill/>
        </p:spPr>
        <p:txBody>
          <a:bodyPr wrap="square" rtlCol="0">
            <a:spAutoFit/>
          </a:bodyPr>
          <a:lstStyle/>
          <a:p>
            <a:pPr lvl="0" algn="just">
              <a:spcBef>
                <a:spcPct val="20000"/>
              </a:spcBef>
              <a:defRPr/>
            </a:pPr>
            <a:r>
              <a:rPr lang="en-ZA" dirty="0">
                <a:latin typeface="Arial" panose="020B0604020202020204" pitchFamily="34" charset="0"/>
                <a:cs typeface="Arial" panose="020B0604020202020204" pitchFamily="34" charset="0"/>
              </a:rPr>
              <a:t>Section 3 (1) (a) of the National Health Act provides that the Minister must, within the limits of available resources endeavour to </a:t>
            </a:r>
            <a:r>
              <a:rPr lang="en-ZA" b="1" dirty="0">
                <a:latin typeface="Arial" panose="020B0604020202020204" pitchFamily="34" charset="0"/>
                <a:cs typeface="Arial" panose="020B0604020202020204" pitchFamily="34" charset="0"/>
              </a:rPr>
              <a:t>protect, promote, improve and maintain the health of the population</a:t>
            </a:r>
            <a:r>
              <a:rPr lang="en-ZA" dirty="0">
                <a:latin typeface="Arial" panose="020B0604020202020204" pitchFamily="34" charset="0"/>
                <a:cs typeface="Arial" panose="020B0604020202020204" pitchFamily="34" charset="0"/>
              </a:rPr>
              <a:t>.</a:t>
            </a:r>
          </a:p>
          <a:p>
            <a:pPr lvl="0" algn="just">
              <a:spcBef>
                <a:spcPct val="20000"/>
              </a:spcBef>
              <a:defRPr/>
            </a:pPr>
            <a:endParaRPr lang="en-ZA" dirty="0">
              <a:latin typeface="Arial" panose="020B0604020202020204" pitchFamily="34" charset="0"/>
              <a:cs typeface="Arial" panose="020B0604020202020204" pitchFamily="34" charset="0"/>
            </a:endParaRPr>
          </a:p>
          <a:p>
            <a:pPr lvl="0" algn="just">
              <a:spcBef>
                <a:spcPct val="20000"/>
              </a:spcBef>
              <a:defRPr/>
            </a:pPr>
            <a:r>
              <a:rPr lang="en-ZA" dirty="0">
                <a:latin typeface="Arial" panose="020B0604020202020204" pitchFamily="34" charset="0"/>
                <a:cs typeface="Arial" panose="020B0604020202020204" pitchFamily="34" charset="0"/>
              </a:rPr>
              <a:t>Section 90 (1) (k) empower the Minister, after consultation with the National Health Council, to make regulations. In terms of subsection (1) (k), the Minister is empowered to make Regulations regarding </a:t>
            </a:r>
            <a:r>
              <a:rPr lang="en-ZA" b="1" dirty="0">
                <a:latin typeface="Arial" panose="020B0604020202020204" pitchFamily="34" charset="0"/>
                <a:cs typeface="Arial" panose="020B0604020202020204" pitchFamily="34" charset="0"/>
              </a:rPr>
              <a:t>notifiable medical conditions</a:t>
            </a:r>
            <a:r>
              <a:rPr lang="en-ZA" dirty="0">
                <a:latin typeface="Arial" panose="020B0604020202020204" pitchFamily="34" charset="0"/>
                <a:cs typeface="Arial" panose="020B0604020202020204" pitchFamily="34" charset="0"/>
              </a:rPr>
              <a:t>. </a:t>
            </a:r>
          </a:p>
          <a:p>
            <a:pPr lvl="0" algn="just">
              <a:spcBef>
                <a:spcPct val="20000"/>
              </a:spcBef>
              <a:defRPr/>
            </a:pPr>
            <a:endParaRPr lang="en-ZA" dirty="0">
              <a:latin typeface="Arial" panose="020B0604020202020204" pitchFamily="34" charset="0"/>
              <a:cs typeface="Arial" panose="020B0604020202020204" pitchFamily="34" charset="0"/>
            </a:endParaRPr>
          </a:p>
          <a:p>
            <a:pPr lvl="0" algn="just">
              <a:spcBef>
                <a:spcPct val="20000"/>
              </a:spcBef>
              <a:defRPr/>
            </a:pPr>
            <a:r>
              <a:rPr lang="en-ZA" dirty="0">
                <a:latin typeface="Arial" panose="020B0604020202020204" pitchFamily="34" charset="0"/>
                <a:cs typeface="Arial" panose="020B0604020202020204" pitchFamily="34" charset="0"/>
              </a:rPr>
              <a:t>In light of the above, on 15 December 2017, the Minister promulgated the Regulations Relating to the </a:t>
            </a:r>
            <a:r>
              <a:rPr lang="en-ZA" b="1" dirty="0">
                <a:latin typeface="Arial" panose="020B0604020202020204" pitchFamily="34" charset="0"/>
                <a:cs typeface="Arial" panose="020B0604020202020204" pitchFamily="34" charset="0"/>
              </a:rPr>
              <a:t>Surveillance and the Control </a:t>
            </a:r>
            <a:r>
              <a:rPr lang="en-ZA" dirty="0">
                <a:latin typeface="Arial" panose="020B0604020202020204" pitchFamily="34" charset="0"/>
                <a:cs typeface="Arial" panose="020B0604020202020204" pitchFamily="34" charset="0"/>
              </a:rPr>
              <a:t>of Notifiable Medical Conditions. </a:t>
            </a:r>
          </a:p>
          <a:p>
            <a:pPr lvl="0" algn="just">
              <a:spcBef>
                <a:spcPct val="20000"/>
              </a:spcBef>
              <a:defRPr/>
            </a:pPr>
            <a:endParaRPr lang="en-ZA" dirty="0">
              <a:latin typeface="Arial" panose="020B0604020202020204" pitchFamily="34" charset="0"/>
              <a:cs typeface="Arial" panose="020B0604020202020204" pitchFamily="34" charset="0"/>
            </a:endParaRPr>
          </a:p>
          <a:p>
            <a:pPr lvl="0" algn="just">
              <a:spcBef>
                <a:spcPct val="20000"/>
              </a:spcBef>
              <a:defRPr/>
            </a:pPr>
            <a:r>
              <a:rPr lang="en-ZA" dirty="0">
                <a:latin typeface="Arial" panose="020B0604020202020204" pitchFamily="34" charset="0"/>
                <a:cs typeface="Arial" panose="020B0604020202020204" pitchFamily="34" charset="0"/>
              </a:rPr>
              <a:t>The 2017 Regulations were not geared for pandemic but was meant to address the individual cases and mostly in the health establishment settings.</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itchFamily="34" charset="0"/>
                <a:cs typeface="Arial" pitchFamily="34" charset="0"/>
              </a:rPr>
              <a:t>BACKGROUND</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5389877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1000108"/>
            <a:ext cx="9144000" cy="5293757"/>
          </a:xfrm>
          <a:prstGeom prst="rect">
            <a:avLst/>
          </a:prstGeom>
          <a:noFill/>
        </p:spPr>
        <p:txBody>
          <a:bodyPr wrap="square" rtlCol="0">
            <a:spAutoFit/>
          </a:bodyPr>
          <a:lstStyle/>
          <a:p>
            <a:pPr marL="457200" indent="-457200">
              <a:buAutoNum type="arabicPeriod"/>
            </a:pPr>
            <a:endParaRPr lang="en-US" sz="2400" dirty="0"/>
          </a:p>
          <a:p>
            <a:pPr marL="457200" indent="-457200">
              <a:lnSpc>
                <a:spcPct val="150000"/>
              </a:lnSpc>
              <a:buFont typeface="+mj-lt"/>
              <a:buAutoNum type="arabicPeriod"/>
            </a:pPr>
            <a:r>
              <a:rPr lang="en-US" sz="2400" b="1" dirty="0">
                <a:latin typeface="Arial" pitchFamily="34" charset="0"/>
                <a:cs typeface="Arial" pitchFamily="34" charset="0"/>
              </a:rPr>
              <a:t>Regulations Relating to the Management of Human    Remains; </a:t>
            </a:r>
          </a:p>
          <a:p>
            <a:pPr marL="457200" indent="-457200">
              <a:lnSpc>
                <a:spcPct val="150000"/>
              </a:lnSpc>
              <a:buFont typeface="+mj-lt"/>
              <a:buAutoNum type="arabicPeriod"/>
            </a:pPr>
            <a:r>
              <a:rPr lang="en-US" sz="2400" b="1" dirty="0">
                <a:latin typeface="Arial" pitchFamily="34" charset="0"/>
                <a:cs typeface="Arial" pitchFamily="34" charset="0"/>
              </a:rPr>
              <a:t>Regulations Relating to Environmental Health;</a:t>
            </a:r>
          </a:p>
          <a:p>
            <a:pPr marL="457200" indent="-457200">
              <a:lnSpc>
                <a:spcPct val="150000"/>
              </a:lnSpc>
              <a:buFont typeface="+mj-lt"/>
              <a:buAutoNum type="arabicPeriod"/>
            </a:pPr>
            <a:r>
              <a:rPr lang="en-ZA" sz="2400" b="1" dirty="0">
                <a:latin typeface="Arial" panose="020B0604020202020204" pitchFamily="34" charset="0"/>
                <a:cs typeface="Arial" panose="020B0604020202020204" pitchFamily="34" charset="0"/>
              </a:rPr>
              <a:t>Regulations Relating to Public Health Measures in Points  of Entry</a:t>
            </a:r>
          </a:p>
          <a:p>
            <a:pPr>
              <a:lnSpc>
                <a:spcPct val="150000"/>
              </a:lnSpc>
            </a:pPr>
            <a:endParaRPr lang="en-ZA" sz="2400" b="1" dirty="0">
              <a:latin typeface="Arial" panose="020B0604020202020204" pitchFamily="34" charset="0"/>
              <a:cs typeface="Arial" panose="020B0604020202020204" pitchFamily="34" charset="0"/>
            </a:endParaRPr>
          </a:p>
          <a:p>
            <a:pPr>
              <a:lnSpc>
                <a:spcPct val="150000"/>
              </a:lnSpc>
            </a:pPr>
            <a:endParaRPr lang="en-US" sz="2400" b="1" dirty="0">
              <a:latin typeface="Arial" pitchFamily="34" charset="0"/>
              <a:cs typeface="Arial" pitchFamily="34" charset="0"/>
            </a:endParaRPr>
          </a:p>
          <a:p>
            <a:pPr marL="457200" indent="-457200">
              <a:buAutoNum type="arabicPeriod"/>
            </a:pPr>
            <a:endParaRPr lang="en-US" sz="2400" b="1" dirty="0"/>
          </a:p>
          <a:p>
            <a:pPr marL="457200" lvl="0" indent="-457200">
              <a:buAutoNum type="arabicPeriod"/>
            </a:pPr>
            <a:endParaRPr lang="en-US" sz="1900" dirty="0"/>
          </a:p>
          <a:p>
            <a:pPr marL="457200" indent="-457200"/>
            <a:endParaRPr lang="en-US" sz="1900" dirty="0"/>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0" y="0"/>
            <a:ext cx="7236296" cy="990600"/>
          </a:xfrm>
          <a:prstGeom prst="rect">
            <a:avLst/>
          </a:prstGeom>
        </p:spPr>
        <p:txBody>
          <a:bodyPr tIns="45720" rIns="91440" bIns="45720" anchor="b">
            <a:normAutofit/>
          </a:bodyPr>
          <a:lstStyle/>
          <a:p>
            <a:pPr algn="ct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2400" b="1" dirty="0">
                <a:solidFill>
                  <a:schemeClr val="bg1"/>
                </a:solidFill>
                <a:latin typeface="Arial" pitchFamily="34" charset="0"/>
                <a:cs typeface="Arial" pitchFamily="34" charset="0"/>
              </a:rPr>
              <a:t>Environmental Health Related Regulations</a:t>
            </a:r>
            <a:endParaRPr lang="en-GB" sz="24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077473"/>
            <a:ext cx="8712968" cy="4708981"/>
          </a:xfrm>
          <a:prstGeom prst="rect">
            <a:avLst/>
          </a:prstGeom>
          <a:noFill/>
        </p:spPr>
        <p:txBody>
          <a:bodyPr wrap="square" rtlCol="0">
            <a:spAutoFit/>
          </a:bodyPr>
          <a:lstStyle/>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q"/>
              <a:tabLst/>
              <a:defRPr/>
            </a:pPr>
            <a:r>
              <a:rPr kumimoji="0" lang="en-US" sz="2000" b="0" i="0" u="none" strike="noStrike" kern="1200" cap="none" spc="0" normalizeH="0" baseline="0" noProof="0" dirty="0">
                <a:ln>
                  <a:noFill/>
                </a:ln>
                <a:effectLst/>
                <a:uLnTx/>
                <a:uFillTx/>
                <a:latin typeface="Arial" pitchFamily="34" charset="0"/>
                <a:ea typeface="+mn-ea"/>
                <a:cs typeface="Arial" pitchFamily="34" charset="0"/>
              </a:rPr>
              <a:t>The Environmental Health and Port Health Services Cluster </a:t>
            </a:r>
            <a:r>
              <a:rPr lang="en-US" sz="2000" dirty="0">
                <a:latin typeface="Arial" pitchFamily="34" charset="0"/>
                <a:cs typeface="Arial" pitchFamily="34" charset="0"/>
              </a:rPr>
              <a:t>in the National Department of Health </a:t>
            </a:r>
            <a:r>
              <a:rPr kumimoji="0" lang="en-US" sz="2000" b="0" i="0" u="none" strike="noStrike" kern="1200" cap="none" spc="0" normalizeH="0" baseline="0" noProof="0" dirty="0">
                <a:ln>
                  <a:noFill/>
                </a:ln>
                <a:effectLst/>
                <a:uLnTx/>
                <a:uFillTx/>
                <a:latin typeface="Arial" pitchFamily="34" charset="0"/>
                <a:ea typeface="+mn-ea"/>
                <a:cs typeface="Arial" pitchFamily="34" charset="0"/>
              </a:rPr>
              <a:t>is the custodian of Environmental Health Services in the country, one of its key responsibilities is facilitating the development of Environmental Health Regulations for promulgation by Minister under Section 90(1)(a)(n) and (w) of the National Health Act, 2003 (Act No 61 of 2003), as amended and implementation of International Health Regulations </a:t>
            </a:r>
          </a:p>
          <a:p>
            <a:pPr marL="342900" marR="0" lvl="0" indent="-342900" algn="just" defTabSz="914400" rtl="0" eaLnBrk="1" fontAlgn="auto" latinLnBrk="0" hangingPunct="1">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effectLst/>
              <a:uLnTx/>
              <a:uFillTx/>
              <a:latin typeface="Arial" pitchFamily="34" charset="0"/>
              <a:ea typeface="+mn-ea"/>
              <a:cs typeface="Arial" pitchFamily="34" charset="0"/>
            </a:endParaRPr>
          </a:p>
          <a:p>
            <a:pPr marL="342900" marR="0" lvl="0" indent="-342900" algn="just" defTabSz="914400" rtl="0" eaLnBrk="1" fontAlgn="auto" latinLnBrk="0" hangingPunct="1">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effectLst/>
              <a:uLnTx/>
              <a:uFillTx/>
              <a:latin typeface="Arial" pitchFamily="34" charset="0"/>
              <a:ea typeface="+mn-ea"/>
              <a:cs typeface="Arial" pitchFamily="34" charset="0"/>
            </a:endParaRP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q"/>
              <a:tabLst/>
              <a:defRPr/>
            </a:pPr>
            <a:r>
              <a:rPr kumimoji="0" lang="en-US" sz="2000" b="0" i="0" u="none" strike="noStrike" kern="1200" cap="none" spc="0" normalizeH="0" baseline="0" noProof="0" dirty="0">
                <a:ln>
                  <a:noFill/>
                </a:ln>
                <a:effectLst/>
                <a:uLnTx/>
                <a:uFillTx/>
                <a:latin typeface="Arial" pitchFamily="34" charset="0"/>
                <a:ea typeface="+mn-ea"/>
                <a:cs typeface="Arial" pitchFamily="34" charset="0"/>
              </a:rPr>
              <a:t>The proposed regulations relating to environmental health </a:t>
            </a:r>
            <a:r>
              <a:rPr lang="en-US" sz="2000" dirty="0">
                <a:latin typeface="Arial" pitchFamily="34" charset="0"/>
                <a:cs typeface="Arial" pitchFamily="34" charset="0"/>
              </a:rPr>
              <a:t>are </a:t>
            </a:r>
            <a:r>
              <a:rPr kumimoji="0" lang="en-US" sz="2000" b="0" i="0" u="none" strike="noStrike" kern="1200" cap="none" spc="0" normalizeH="0" baseline="0" noProof="0" dirty="0">
                <a:ln>
                  <a:noFill/>
                </a:ln>
                <a:effectLst/>
                <a:uLnTx/>
                <a:uFillTx/>
                <a:latin typeface="Arial" pitchFamily="34" charset="0"/>
                <a:ea typeface="+mn-ea"/>
                <a:cs typeface="Arial" pitchFamily="34" charset="0"/>
              </a:rPr>
              <a:t> a proposed new regulations prompted by the legislative gaps:</a:t>
            </a:r>
          </a:p>
          <a:p>
            <a:pPr marL="800100" marR="0" lvl="1" indent="-342900" algn="just" defTabSz="914400" rtl="0" eaLnBrk="1" fontAlgn="auto" latinLnBrk="0" hangingPunct="1">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Arial" pitchFamily="34" charset="0"/>
                <a:ea typeface="+mn-ea"/>
                <a:cs typeface="Arial" pitchFamily="34" charset="0"/>
              </a:rPr>
              <a:t>Created by proclamation repealing the Health Act, 1977 and nullifying all its Regulations; and</a:t>
            </a:r>
          </a:p>
          <a:p>
            <a:pPr marL="800100" marR="0" lvl="1" indent="-342900" algn="just" defTabSz="914400" rtl="0" eaLnBrk="1" fontAlgn="auto" latinLnBrk="0" hangingPunct="1">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effectLst/>
                <a:uLnTx/>
                <a:uFillTx/>
                <a:latin typeface="Arial" pitchFamily="34" charset="0"/>
                <a:ea typeface="+mn-ea"/>
                <a:cs typeface="Arial" pitchFamily="34" charset="0"/>
              </a:rPr>
              <a:t> Identified during daily operations by environmental health practitioners on the field.</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971600" y="0"/>
            <a:ext cx="6264696" cy="620688"/>
          </a:xfrm>
          <a:prstGeom prst="rect">
            <a:avLst/>
          </a:prstGeom>
        </p:spPr>
        <p:txBody>
          <a:bodyPr tIns="45720" rIns="91440" bIns="45720" anchor="b">
            <a:normAutofit fontScale="70000" lnSpcReduction="20000"/>
          </a:bodyPr>
          <a:lstStyle/>
          <a:p>
            <a:pPr marL="0" marR="0" lvl="0" indent="0" algn="l"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Background on Environmental Health Regulations</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18851841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516" y="1124744"/>
            <a:ext cx="8712968" cy="4093428"/>
          </a:xfrm>
          <a:prstGeom prst="rect">
            <a:avLst/>
          </a:prstGeom>
          <a:noFill/>
        </p:spPr>
        <p:txBody>
          <a:bodyPr wrap="square" rtlCol="0">
            <a:spAutoFit/>
          </a:bodyPr>
          <a:lstStyle/>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q"/>
              <a:tabLst/>
              <a:defRPr/>
            </a:pPr>
            <a:r>
              <a:rPr kumimoji="0" lang="en-US" sz="2000" b="0" i="0" u="none" strike="noStrike" kern="1200" cap="none" spc="0" normalizeH="0" baseline="0" noProof="0" dirty="0">
                <a:ln>
                  <a:noFill/>
                </a:ln>
                <a:effectLst/>
                <a:uLnTx/>
                <a:uFillTx/>
                <a:latin typeface="Arial" pitchFamily="34" charset="0"/>
                <a:ea typeface="+mn-ea"/>
                <a:cs typeface="Arial" pitchFamily="34" charset="0"/>
              </a:rPr>
              <a:t>Human Remains Regulations are an amendment due to identified need to improve them and close implementation gaps.</a:t>
            </a:r>
          </a:p>
          <a:p>
            <a:pPr marL="342900" marR="0" lvl="0" indent="-342900" algn="just" defTabSz="914400" rtl="0" eaLnBrk="1" fontAlgn="auto" latinLnBrk="0" hangingPunct="1">
              <a:spcBef>
                <a:spcPts val="0"/>
              </a:spcBef>
              <a:spcAft>
                <a:spcPts val="0"/>
              </a:spcAft>
              <a:buClrTx/>
              <a:buSzTx/>
              <a:buFont typeface="Wingdings" panose="05000000000000000000" pitchFamily="2" charset="2"/>
              <a:buChar char="q"/>
              <a:tabLst/>
              <a:defRPr/>
            </a:pPr>
            <a:r>
              <a:rPr kumimoji="0" lang="en-US" sz="2000" b="0" i="0" u="none" strike="noStrike" kern="1200" cap="none" spc="0" normalizeH="0" baseline="0" noProof="0" dirty="0">
                <a:ln>
                  <a:noFill/>
                </a:ln>
                <a:effectLst/>
                <a:uLnTx/>
                <a:uFillTx/>
                <a:latin typeface="Arial" pitchFamily="34" charset="0"/>
                <a:ea typeface="+mn-ea"/>
                <a:cs typeface="Arial" pitchFamily="34" charset="0"/>
              </a:rPr>
              <a:t>Lack of </a:t>
            </a:r>
            <a:r>
              <a:rPr lang="en-US" sz="2000" dirty="0">
                <a:latin typeface="Arial" pitchFamily="34" charset="0"/>
                <a:cs typeface="Arial" pitchFamily="34" charset="0"/>
              </a:rPr>
              <a:t>Legal instrument to implement International Health Regulations, 2005</a:t>
            </a:r>
          </a:p>
          <a:p>
            <a:pPr marR="0" lvl="0" algn="just" defTabSz="914400" rtl="0" eaLnBrk="1" fontAlgn="auto" latinLnBrk="0" hangingPunct="1">
              <a:spcBef>
                <a:spcPts val="0"/>
              </a:spcBef>
              <a:spcAft>
                <a:spcPts val="0"/>
              </a:spcAft>
              <a:buClrTx/>
              <a:buSzTx/>
              <a:tabLst/>
              <a:defRPr/>
            </a:pPr>
            <a:endParaRPr lang="en-US" sz="2000" dirty="0">
              <a:latin typeface="Arial" pitchFamily="34" charset="0"/>
              <a:cs typeface="Arial" pitchFamily="34" charset="0"/>
            </a:endParaRPr>
          </a:p>
          <a:p>
            <a:pPr marR="0" lvl="0" algn="just" defTabSz="914400" rtl="0" eaLnBrk="1" fontAlgn="auto" latinLnBrk="0" hangingPunct="1">
              <a:spcBef>
                <a:spcPts val="0"/>
              </a:spcBef>
              <a:spcAft>
                <a:spcPts val="0"/>
              </a:spcAft>
              <a:buClrTx/>
              <a:buSzTx/>
              <a:tabLst/>
              <a:defRPr/>
            </a:pPr>
            <a:r>
              <a:rPr lang="en-US" sz="2000" dirty="0">
                <a:latin typeface="Arial" pitchFamily="34" charset="0"/>
                <a:cs typeface="Arial" pitchFamily="34" charset="0"/>
              </a:rPr>
              <a:t>The three sets of Regulations fall within the scope of Environmental Health Profession as defined by Regulation R 698 under the Health Professions Act, 1974 (Act No 56 of 1974)</a:t>
            </a:r>
          </a:p>
          <a:p>
            <a:pPr marR="0" lvl="0" algn="just" defTabSz="914400" rtl="0" eaLnBrk="1" fontAlgn="auto" latinLnBrk="0" hangingPunct="1">
              <a:spcBef>
                <a:spcPts val="0"/>
              </a:spcBef>
              <a:spcAft>
                <a:spcPts val="0"/>
              </a:spcAft>
              <a:buClrTx/>
              <a:buSzTx/>
              <a:tabLst/>
              <a:defRPr/>
            </a:pPr>
            <a:endParaRPr lang="en-US" sz="2000" dirty="0">
              <a:latin typeface="Arial" pitchFamily="34" charset="0"/>
              <a:cs typeface="Arial" pitchFamily="34" charset="0"/>
            </a:endParaRPr>
          </a:p>
          <a:p>
            <a:pPr marL="285750" indent="-285750" algn="just">
              <a:buFont typeface="Wingdings" panose="05000000000000000000" pitchFamily="2" charset="2"/>
              <a:buChar char="q"/>
              <a:defRPr/>
            </a:pPr>
            <a:r>
              <a:rPr kumimoji="0" lang="en-US" sz="2000" b="0" i="0" u="none" strike="noStrike" kern="1200" cap="none" spc="0" normalizeH="0" baseline="0" noProof="0" dirty="0">
                <a:ln>
                  <a:noFill/>
                </a:ln>
                <a:effectLst/>
                <a:uLnTx/>
                <a:uFillTx/>
                <a:latin typeface="Arial" pitchFamily="34" charset="0"/>
                <a:ea typeface="+mn-ea"/>
                <a:cs typeface="Arial" pitchFamily="34" charset="0"/>
              </a:rPr>
              <a:t>Environmental Health Services have been regulated under various Public Health Acts </a:t>
            </a:r>
            <a:r>
              <a:rPr lang="en-US" sz="2000" dirty="0">
                <a:latin typeface="Arial" pitchFamily="34" charset="0"/>
                <a:cs typeface="Arial" pitchFamily="34" charset="0"/>
              </a:rPr>
              <a:t>i.e.</a:t>
            </a:r>
            <a:r>
              <a:rPr kumimoji="0" lang="en-US" sz="2000" b="0" i="0" u="none" strike="noStrike" kern="1200" cap="none" spc="0" normalizeH="0" baseline="0" noProof="0" dirty="0">
                <a:ln>
                  <a:noFill/>
                </a:ln>
                <a:effectLst/>
                <a:uLnTx/>
                <a:uFillTx/>
                <a:latin typeface="Arial" pitchFamily="34" charset="0"/>
                <a:ea typeface="+mn-ea"/>
                <a:cs typeface="Arial" pitchFamily="34" charset="0"/>
              </a:rPr>
              <a:t> Public Health Act, 1919 (Act No 36 of 1919), as amended; the Health Act, 1972 (Act No 63 of 1977), as amended; and the National Health Act, 2003 (Act No 61 of 2003), as amended.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971600" y="0"/>
            <a:ext cx="6264696" cy="620688"/>
          </a:xfrm>
          <a:prstGeom prst="rect">
            <a:avLst/>
          </a:prstGeom>
        </p:spPr>
        <p:txBody>
          <a:bodyPr tIns="45720" rIns="91440" bIns="45720" anchor="b">
            <a:normAutofit fontScale="70000" lnSpcReduction="20000"/>
          </a:bodyPr>
          <a:lstStyle/>
          <a:p>
            <a:pPr marL="0" marR="0" lvl="0" indent="0" algn="l"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Background on Environmental Health Regulations</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5057492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052736"/>
            <a:ext cx="8856984" cy="4478662"/>
          </a:xfrm>
          <a:prstGeom prst="rect">
            <a:avLst/>
          </a:prstGeom>
          <a:noFill/>
        </p:spPr>
        <p:txBody>
          <a:bodyPr wrap="square" rtlCol="0">
            <a:spAutoFit/>
          </a:bodyPr>
          <a:lstStyle/>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effectLst/>
                <a:uLnTx/>
                <a:uFillTx/>
                <a:latin typeface="Arial" pitchFamily="34" charset="0"/>
                <a:ea typeface="+mn-ea"/>
                <a:cs typeface="Arial" pitchFamily="34" charset="0"/>
              </a:rPr>
              <a:t>Some key Regulations under the above Acts are: </a:t>
            </a:r>
            <a:r>
              <a:rPr kumimoji="0" lang="en-US" sz="1600" b="0" i="1" u="none" strike="noStrike" kern="1200" cap="none" spc="0" normalizeH="0" baseline="0" noProof="0" dirty="0">
                <a:ln>
                  <a:noFill/>
                </a:ln>
                <a:effectLst/>
                <a:uLnTx/>
                <a:uFillTx/>
                <a:latin typeface="Arial" pitchFamily="34" charset="0"/>
                <a:ea typeface="+mn-ea"/>
                <a:cs typeface="Arial" pitchFamily="34" charset="0"/>
              </a:rPr>
              <a:t>General Health Regulations, (R180) 1652 Of 10/02/1967 As Amended By  GN 1256 Of 27    June 1986; Regulations Relating To Funeral Undertaker’s Premises, GN R237 Of 8 February 1985; Offensive Trade Regulations, 478 Of 5/04/1963; Regulations For The Control Of Environmental Conditions Constituting A Danger To Health And Nuisance, GN R.21 Of 14 January 2000; Regulations Relating To Inspection And Investigations, GN R1128  Of 24 May 1991 as far as it relates to general Environmental Health; Prevention Of Rodent Infestation And Storage of Grain, 1411  Of 23/09/1966; Rural Sanitary Regulations, 2197 Of  9/10/1953</a:t>
            </a:r>
            <a:r>
              <a:rPr kumimoji="0" lang="en-US" sz="1600" b="0" i="0" u="none" strike="noStrike" kern="1200" cap="none" spc="0" normalizeH="0" baseline="0" noProof="0" dirty="0">
                <a:ln>
                  <a:noFill/>
                </a:ln>
                <a:effectLst/>
                <a:uLnTx/>
                <a:uFillTx/>
                <a:latin typeface="Arial" pitchFamily="34" charset="0"/>
                <a:ea typeface="+mn-ea"/>
                <a:cs typeface="Arial" pitchFamily="34" charset="0"/>
              </a:rPr>
              <a:t>; </a:t>
            </a:r>
            <a:r>
              <a:rPr lang="en-US" sz="1600" dirty="0" err="1">
                <a:latin typeface="Arial" pitchFamily="34" charset="0"/>
                <a:cs typeface="Arial" pitchFamily="34" charset="0"/>
              </a:rPr>
              <a:t>etc</a:t>
            </a:r>
            <a:r>
              <a:rPr kumimoji="0" lang="en-US" sz="1600" b="0" i="0" u="none" strike="noStrike" kern="1200" cap="none" spc="0" normalizeH="0" baseline="0" noProof="0" dirty="0">
                <a:ln>
                  <a:noFill/>
                </a:ln>
                <a:effectLst/>
                <a:uLnTx/>
                <a:uFillTx/>
                <a:latin typeface="Arial" pitchFamily="34" charset="0"/>
                <a:ea typeface="+mn-ea"/>
                <a:cs typeface="Arial" pitchFamily="34" charset="0"/>
              </a:rPr>
              <a:t>.</a:t>
            </a:r>
          </a:p>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endParaRPr kumimoji="0" lang="en-US" sz="1600" b="0" i="0" u="none" strike="noStrike" kern="1200" cap="none" spc="0" normalizeH="0" baseline="0" noProof="0" dirty="0">
              <a:ln>
                <a:noFill/>
              </a:ln>
              <a:effectLst/>
              <a:uLnTx/>
              <a:uFillTx/>
              <a:latin typeface="Arial" pitchFamily="34" charset="0"/>
              <a:ea typeface="+mn-ea"/>
              <a:cs typeface="Arial" pitchFamily="34" charset="0"/>
            </a:endParaRPr>
          </a:p>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effectLst/>
                <a:uLnTx/>
                <a:uFillTx/>
                <a:latin typeface="Arial" pitchFamily="34" charset="0"/>
                <a:ea typeface="+mn-ea"/>
                <a:cs typeface="Arial" pitchFamily="34" charset="0"/>
              </a:rPr>
              <a:t>International Health Re</a:t>
            </a:r>
            <a:r>
              <a:rPr lang="en-US" sz="1600" dirty="0" err="1">
                <a:latin typeface="Arial" pitchFamily="34" charset="0"/>
                <a:cs typeface="Arial" pitchFamily="34" charset="0"/>
              </a:rPr>
              <a:t>gulations</a:t>
            </a:r>
            <a:r>
              <a:rPr lang="en-US" sz="1600" dirty="0">
                <a:latin typeface="Arial" pitchFamily="34" charset="0"/>
                <a:cs typeface="Arial" pitchFamily="34" charset="0"/>
              </a:rPr>
              <a:t>, 2005 are not yet domesticated as a South African Law</a:t>
            </a:r>
            <a:endParaRPr kumimoji="0" lang="en-US" sz="1600" b="0" i="0" u="none" strike="noStrike" kern="1200" cap="none" spc="0" normalizeH="0" baseline="0" noProof="0" dirty="0">
              <a:ln>
                <a:noFill/>
              </a:ln>
              <a:effectLst/>
              <a:uLnTx/>
              <a:uFillTx/>
              <a:latin typeface="Arial" pitchFamily="34" charset="0"/>
              <a:ea typeface="+mn-ea"/>
              <a:cs typeface="Arial" pitchFamily="34" charset="0"/>
            </a:endParaRPr>
          </a:p>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endParaRPr lang="en-US" sz="1600" dirty="0">
              <a:latin typeface="Arial" pitchFamily="34" charset="0"/>
              <a:cs typeface="Arial" pitchFamily="34" charset="0"/>
            </a:endParaRPr>
          </a:p>
          <a:p>
            <a:pPr marL="342900" marR="0" lvl="0" indent="-342900" algn="just" defTabSz="914400" rtl="0" eaLnBrk="1" fontAlgn="auto" latinLnBrk="0" hangingPunct="1">
              <a:lnSpc>
                <a:spcPct val="150000"/>
              </a:lnSpc>
              <a:spcBef>
                <a:spcPts val="0"/>
              </a:spcBef>
              <a:spcAft>
                <a:spcPts val="0"/>
              </a:spcAft>
              <a:buClrTx/>
              <a:buSzTx/>
              <a:buFont typeface="Wingdings" panose="05000000000000000000" pitchFamily="2" charset="2"/>
              <a:buChar char="q"/>
              <a:tabLst/>
              <a:defRPr/>
            </a:pPr>
            <a:r>
              <a:rPr kumimoji="0" lang="en-US" sz="1600" b="0" i="0" u="none" strike="noStrike" kern="1200" cap="none" spc="0" normalizeH="0" baseline="0" noProof="0" dirty="0">
                <a:ln>
                  <a:noFill/>
                </a:ln>
                <a:effectLst/>
                <a:uLnTx/>
                <a:uFillTx/>
                <a:latin typeface="Arial" pitchFamily="34" charset="0"/>
                <a:ea typeface="+mn-ea"/>
                <a:cs typeface="Arial" pitchFamily="34" charset="0"/>
              </a:rPr>
              <a:t>Relevant stakeholders consulted and contributed to the development of the drafts</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22326" y="70748"/>
            <a:ext cx="7236296" cy="764704"/>
          </a:xfrm>
          <a:prstGeom prst="rect">
            <a:avLst/>
          </a:prstGeom>
        </p:spPr>
        <p:txBody>
          <a:bodyPr tIns="45720" rIns="91440" bIns="45720" anchor="b">
            <a:normAutofit/>
          </a:bodyPr>
          <a:lstStyle/>
          <a:p>
            <a:pPr marL="0" marR="0" lvl="0" indent="0" algn="ctr"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Environmental Health  Regulations</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25264734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95873"/>
            <a:ext cx="8928992" cy="4370427"/>
          </a:xfrm>
          <a:prstGeom prst="rect">
            <a:avLst/>
          </a:prstGeom>
          <a:noFill/>
        </p:spPr>
        <p:txBody>
          <a:bodyPr wrap="square" rtlCol="0">
            <a:spAutoFit/>
          </a:bodyPr>
          <a:lstStyle/>
          <a:p>
            <a:r>
              <a:rPr lang="en-US" b="1" dirty="0">
                <a:latin typeface="Arial" pitchFamily="34" charset="0"/>
                <a:cs typeface="Arial" pitchFamily="34" charset="0"/>
              </a:rPr>
              <a:t>Proposed Regulations on Environmental Health, Government Gazette No. 46048</a:t>
            </a:r>
          </a:p>
          <a:p>
            <a:pPr marL="342900" indent="-342900" algn="just">
              <a:buFont typeface="Wingdings" panose="05000000000000000000" pitchFamily="2" charset="2"/>
              <a:buChar char="q"/>
            </a:pPr>
            <a:r>
              <a:rPr lang="en-US" sz="2000" dirty="0">
                <a:latin typeface="Arial" pitchFamily="34" charset="0"/>
                <a:cs typeface="Arial" pitchFamily="34" charset="0"/>
              </a:rPr>
              <a:t>Regulations relating to the Management of Human Remains, No. 363 of 2013 promulgated in terms of the National Health Act, 2003 (Act No. 61 of 2003) on 22 May 2013 without consultation/public comment – on urgent basis</a:t>
            </a:r>
          </a:p>
          <a:p>
            <a:pPr marL="342900" indent="-342900" algn="just">
              <a:buFont typeface="Wingdings" panose="05000000000000000000" pitchFamily="2" charset="2"/>
              <a:buChar char="q"/>
            </a:pPr>
            <a:endParaRPr lang="en-US" sz="2000" dirty="0">
              <a:latin typeface="Arial" pitchFamily="34" charset="0"/>
              <a:cs typeface="Arial" pitchFamily="34" charset="0"/>
            </a:endParaRPr>
          </a:p>
          <a:p>
            <a:pPr marL="342900" indent="-342900" algn="just">
              <a:buFont typeface="Wingdings" panose="05000000000000000000" pitchFamily="2" charset="2"/>
              <a:buChar char="q"/>
            </a:pPr>
            <a:r>
              <a:rPr lang="en-US" sz="2000" dirty="0">
                <a:latin typeface="Arial" pitchFamily="34" charset="0"/>
                <a:cs typeface="Arial" pitchFamily="34" charset="0"/>
              </a:rPr>
              <a:t>The department experienced challenges during implementation, especially the response to COVID-19 when enforcing this regulation. Funeral undertakers did not want to comply with certain provisions of the regulations, which was followed by interruptions that were observed in the media space  of the health facilities </a:t>
            </a:r>
          </a:p>
          <a:p>
            <a:pPr marL="342900" indent="-342900" algn="just">
              <a:buFont typeface="Wingdings" panose="05000000000000000000" pitchFamily="2" charset="2"/>
              <a:buChar char="q"/>
            </a:pPr>
            <a:endParaRPr lang="en-US" sz="2000" dirty="0">
              <a:latin typeface="Arial" pitchFamily="34" charset="0"/>
              <a:cs typeface="Arial" pitchFamily="34" charset="0"/>
            </a:endParaRPr>
          </a:p>
          <a:p>
            <a:pPr marL="342900" indent="-342900" algn="just">
              <a:buFont typeface="Wingdings" panose="05000000000000000000" pitchFamily="2" charset="2"/>
              <a:buChar char="q"/>
            </a:pPr>
            <a:r>
              <a:rPr lang="en-US" sz="2000" dirty="0">
                <a:latin typeface="Arial" pitchFamily="34" charset="0"/>
                <a:cs typeface="Arial" pitchFamily="34" charset="0"/>
              </a:rPr>
              <a:t>Certain gaps were identified and some lessons were learnt which necessitated the revision to close identified gaps and improve compliance</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0"/>
            <a:ext cx="7056784"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2800" b="1" i="0" u="none" strike="noStrike" kern="1200" cap="none" spc="0" normalizeH="0" baseline="0" noProof="0" dirty="0">
                <a:ln>
                  <a:noFill/>
                </a:ln>
                <a:solidFill>
                  <a:schemeClr val="bg1"/>
                </a:solidFill>
                <a:uLnTx/>
                <a:uFillTx/>
                <a:latin typeface="Arial" pitchFamily="34" charset="0"/>
                <a:ea typeface="+mj-ea"/>
                <a:cs typeface="Arial" pitchFamily="34" charset="0"/>
              </a:rPr>
              <a:t>Regulations relating to the Management of Human Remains</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9808649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504" y="1196752"/>
            <a:ext cx="8753636" cy="4524315"/>
          </a:xfrm>
          <a:prstGeom prst="rect">
            <a:avLst/>
          </a:prstGeom>
          <a:noFill/>
        </p:spPr>
        <p:txBody>
          <a:bodyPr wrap="square" rtlCol="0">
            <a:spAutoFit/>
          </a:bodyPr>
          <a:lstStyle/>
          <a:p>
            <a:pPr marL="285750" indent="-285750">
              <a:buFont typeface="Wingdings" panose="05000000000000000000" pitchFamily="2" charset="2"/>
              <a:buChar char="q"/>
            </a:pPr>
            <a:r>
              <a:rPr lang="en-US" dirty="0">
                <a:latin typeface="Arial" pitchFamily="34" charset="0"/>
                <a:cs typeface="Arial" pitchFamily="34" charset="0"/>
              </a:rPr>
              <a:t>The proposed amendments seek to address challenges raised by operators relating to ownership of the certificate of competence</a:t>
            </a:r>
          </a:p>
          <a:p>
            <a:pPr marL="285750" indent="-285750">
              <a:buFont typeface="Wingdings" panose="05000000000000000000" pitchFamily="2" charset="2"/>
              <a:buChar char="q"/>
            </a:pPr>
            <a:endParaRPr lang="en-US" dirty="0">
              <a:latin typeface="Arial" pitchFamily="34" charset="0"/>
              <a:cs typeface="Arial" pitchFamily="34" charset="0"/>
            </a:endParaRPr>
          </a:p>
          <a:p>
            <a:pPr marL="285750" indent="-285750">
              <a:buFont typeface="Wingdings" panose="05000000000000000000" pitchFamily="2" charset="2"/>
              <a:buChar char="q"/>
            </a:pPr>
            <a:r>
              <a:rPr lang="en-US" dirty="0">
                <a:latin typeface="Arial" pitchFamily="34" charset="0"/>
                <a:cs typeface="Arial" pitchFamily="34" charset="0"/>
              </a:rPr>
              <a:t>Transportation of human remains which was not covered well in the current Regulations </a:t>
            </a:r>
          </a:p>
          <a:p>
            <a:pPr marL="285750" indent="-285750">
              <a:buFont typeface="Wingdings" panose="05000000000000000000" pitchFamily="2" charset="2"/>
              <a:buChar char="q"/>
            </a:pPr>
            <a:endParaRPr lang="en-US" dirty="0">
              <a:latin typeface="Arial" pitchFamily="34" charset="0"/>
              <a:cs typeface="Arial" pitchFamily="34" charset="0"/>
            </a:endParaRPr>
          </a:p>
          <a:p>
            <a:pPr marL="285750" indent="-285750">
              <a:buFont typeface="Wingdings" panose="05000000000000000000" pitchFamily="2" charset="2"/>
              <a:buChar char="q"/>
            </a:pPr>
            <a:r>
              <a:rPr lang="en-US" dirty="0">
                <a:latin typeface="Arial" pitchFamily="34" charset="0"/>
                <a:cs typeface="Arial" pitchFamily="34" charset="0"/>
              </a:rPr>
              <a:t>Chapter 5 provides for additional requirements which will become activated only during events of international and national concern. This provision comes from the lessons learned during COVID-19 response</a:t>
            </a:r>
          </a:p>
          <a:p>
            <a:pPr marL="285750" indent="-285750">
              <a:buFont typeface="Wingdings" panose="05000000000000000000" pitchFamily="2" charset="2"/>
              <a:buChar char="q"/>
            </a:pPr>
            <a:endParaRPr lang="en-US" dirty="0">
              <a:latin typeface="Arial" pitchFamily="34" charset="0"/>
              <a:cs typeface="Arial" pitchFamily="34" charset="0"/>
            </a:endParaRPr>
          </a:p>
          <a:p>
            <a:pPr marL="285750" indent="-285750">
              <a:buFont typeface="Wingdings" panose="05000000000000000000" pitchFamily="2" charset="2"/>
              <a:buChar char="q"/>
            </a:pPr>
            <a:r>
              <a:rPr lang="en-US" dirty="0">
                <a:latin typeface="Arial" pitchFamily="34" charset="0"/>
                <a:cs typeface="Arial" pitchFamily="34" charset="0"/>
              </a:rPr>
              <a:t>Clarity of declaration and certification of deaths</a:t>
            </a:r>
          </a:p>
          <a:p>
            <a:pPr marL="285750" indent="-285750">
              <a:buFont typeface="Wingdings" panose="05000000000000000000" pitchFamily="2" charset="2"/>
              <a:buChar char="q"/>
            </a:pPr>
            <a:endParaRPr lang="en-US" dirty="0">
              <a:latin typeface="Arial" pitchFamily="34" charset="0"/>
              <a:cs typeface="Arial" pitchFamily="34" charset="0"/>
            </a:endParaRPr>
          </a:p>
          <a:p>
            <a:pPr marL="285750" indent="-285750">
              <a:buFont typeface="Wingdings" panose="05000000000000000000" pitchFamily="2" charset="2"/>
              <a:buChar char="q"/>
            </a:pPr>
            <a:r>
              <a:rPr lang="en-US" dirty="0">
                <a:latin typeface="Arial" pitchFamily="34" charset="0"/>
                <a:cs typeface="Arial" pitchFamily="34" charset="0"/>
              </a:rPr>
              <a:t>Clarification of exhumation provisions</a:t>
            </a:r>
          </a:p>
          <a:p>
            <a:pPr marL="285750" indent="-285750">
              <a:buFont typeface="Wingdings" panose="05000000000000000000" pitchFamily="2" charset="2"/>
              <a:buChar char="q"/>
            </a:pPr>
            <a:endParaRPr lang="en-US" dirty="0">
              <a:latin typeface="Arial" pitchFamily="34" charset="0"/>
              <a:cs typeface="Arial" pitchFamily="34" charset="0"/>
            </a:endParaRPr>
          </a:p>
          <a:p>
            <a:pPr marL="285750" indent="-285750">
              <a:buFont typeface="Wingdings" panose="05000000000000000000" pitchFamily="2" charset="2"/>
              <a:buChar char="q"/>
            </a:pPr>
            <a:r>
              <a:rPr lang="en-US" dirty="0">
                <a:latin typeface="Arial" pitchFamily="34" charset="0"/>
                <a:cs typeface="Arial" pitchFamily="34" charset="0"/>
              </a:rPr>
              <a:t>Bringing in of powers for DG to make directions in an event of international or national emergency</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0"/>
            <a:ext cx="7056784" cy="990600"/>
          </a:xfrm>
          <a:prstGeom prst="rect">
            <a:avLst/>
          </a:prstGeom>
        </p:spPr>
        <p:txBody>
          <a:bodyPr tIns="45720" rIns="91440" bIns="45720" anchor="b">
            <a:normAutofit fontScale="92500"/>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rPr>
              <a:t>Regulations relating to the Management of Human Remains Proposed Amendments </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6625013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24744"/>
            <a:ext cx="8784976" cy="5124993"/>
          </a:xfrm>
          <a:prstGeom prst="rect">
            <a:avLst/>
          </a:prstGeom>
          <a:noFill/>
        </p:spPr>
        <p:txBody>
          <a:bodyPr wrap="square" rtlCol="0">
            <a:spAutoFit/>
          </a:bodyPr>
          <a:lstStyle/>
          <a:p>
            <a:pPr algn="just"/>
            <a:r>
              <a:rPr lang="en-US" dirty="0">
                <a:latin typeface="Arial" pitchFamily="34" charset="0"/>
                <a:cs typeface="Arial" pitchFamily="34" charset="0"/>
              </a:rPr>
              <a:t>These Regulations seek to close legislation gap that was created by the repeal of the Health Act of 1977 and the provision that were also in the Public Health Act of 1919 that were empowering the Health Inspector who are now called Environmental Health Practitioner after the evolution of the Profession to conduct their duties</a:t>
            </a:r>
          </a:p>
          <a:p>
            <a:pPr marL="342900" indent="-342900" algn="just">
              <a:buFont typeface="Arial" panose="020B0604020202020204" pitchFamily="34" charset="0"/>
              <a:buChar char="•"/>
            </a:pPr>
            <a:endParaRPr lang="en-US" dirty="0">
              <a:latin typeface="Arial" pitchFamily="34" charset="0"/>
              <a:cs typeface="Arial" pitchFamily="34" charset="0"/>
            </a:endParaRPr>
          </a:p>
          <a:p>
            <a:pPr marL="342900" indent="-342900" algn="just">
              <a:buFont typeface="Wingdings" panose="05000000000000000000" pitchFamily="2" charset="2"/>
              <a:buChar char="q"/>
            </a:pPr>
            <a:r>
              <a:rPr lang="en-US" dirty="0">
                <a:latin typeface="Arial" pitchFamily="34" charset="0"/>
                <a:cs typeface="Arial" pitchFamily="34" charset="0"/>
              </a:rPr>
              <a:t>This regulation is meant to deal with environmental health inspections and investigations, abatement of health nuisances, procedure to abate a health nuisance and seizure of items</a:t>
            </a:r>
          </a:p>
          <a:p>
            <a:pPr marL="342900" indent="-342900" algn="just">
              <a:buFont typeface="Wingdings" panose="05000000000000000000" pitchFamily="2" charset="2"/>
              <a:buChar char="q"/>
            </a:pPr>
            <a:endParaRPr lang="en-US" dirty="0">
              <a:latin typeface="Arial" pitchFamily="34" charset="0"/>
              <a:cs typeface="Arial" pitchFamily="34" charset="0"/>
            </a:endParaRPr>
          </a:p>
          <a:p>
            <a:pPr marL="342900" indent="-342900" algn="just">
              <a:buFont typeface="Wingdings" panose="05000000000000000000" pitchFamily="2" charset="2"/>
              <a:buChar char="q"/>
            </a:pPr>
            <a:r>
              <a:rPr lang="en-US" dirty="0">
                <a:latin typeface="Arial" pitchFamily="34" charset="0"/>
                <a:cs typeface="Arial" pitchFamily="34" charset="0"/>
              </a:rPr>
              <a:t>This regulation brings in the national environmental health norms and standards into a regulation to ensure that the provisions can be easily enforced by all municipalities in the country. Most municipalities could not finalise the bylaw process to domesticate the provisions of the norms and standards since 2015</a:t>
            </a:r>
          </a:p>
          <a:p>
            <a:pPr marL="342900" indent="-342900" algn="just">
              <a:buFont typeface="Wingdings" panose="05000000000000000000" pitchFamily="2" charset="2"/>
              <a:buChar char="q"/>
            </a:pPr>
            <a:endParaRPr lang="en-US" dirty="0">
              <a:latin typeface="Arial" pitchFamily="34" charset="0"/>
              <a:cs typeface="Arial" pitchFamily="34" charset="0"/>
            </a:endParaRPr>
          </a:p>
          <a:p>
            <a:pPr marL="342900" indent="-342900" algn="just">
              <a:buFont typeface="Wingdings" panose="05000000000000000000" pitchFamily="2" charset="2"/>
              <a:buChar char="q"/>
            </a:pPr>
            <a:r>
              <a:rPr lang="en-US" dirty="0">
                <a:latin typeface="Arial" pitchFamily="34" charset="0"/>
                <a:cs typeface="Arial" pitchFamily="34" charset="0"/>
              </a:rPr>
              <a:t>The regulation also deals with environmental pollution control and sanitation systems approval as well as  with prohibition on causing environmental health nuisance</a:t>
            </a:r>
          </a:p>
          <a:p>
            <a:pPr marL="342900" indent="-342900" algn="just">
              <a:lnSpc>
                <a:spcPct val="150000"/>
              </a:lnSpc>
              <a:buFont typeface="Arial" panose="020B0604020202020204" pitchFamily="34" charset="0"/>
              <a:buChar char="•"/>
            </a:pPr>
            <a:endParaRPr lang="en-US" sz="16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0"/>
            <a:ext cx="7056784"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rPr>
              <a:t>Regulations relating to Environmental Health</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629837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319064"/>
            <a:ext cx="8640960" cy="4109330"/>
          </a:xfrm>
          <a:prstGeom prst="rect">
            <a:avLst/>
          </a:prstGeom>
          <a:noFill/>
        </p:spPr>
        <p:txBody>
          <a:bodyPr wrap="square" rtlCol="0">
            <a:spAutoFit/>
          </a:bodyPr>
          <a:lstStyle/>
          <a:p>
            <a:pPr marL="342900" indent="-342900" algn="just">
              <a:buFont typeface="Wingdings" panose="05000000000000000000" pitchFamily="2" charset="2"/>
              <a:buChar char="q"/>
            </a:pPr>
            <a:r>
              <a:rPr lang="en-US" sz="2000" dirty="0">
                <a:latin typeface="Arial" pitchFamily="34" charset="0"/>
                <a:cs typeface="Arial" pitchFamily="34" charset="0"/>
              </a:rPr>
              <a:t>It deals with prevention of dumping, removal of waste, noise, Air and water pollution</a:t>
            </a:r>
          </a:p>
          <a:p>
            <a:pPr marL="342900" indent="-342900" algn="just">
              <a:buFont typeface="Wingdings" panose="05000000000000000000" pitchFamily="2" charset="2"/>
              <a:buChar char="q"/>
            </a:pPr>
            <a:endParaRPr lang="en-US" sz="2000" dirty="0">
              <a:latin typeface="Arial" pitchFamily="34" charset="0"/>
              <a:cs typeface="Arial" pitchFamily="34" charset="0"/>
            </a:endParaRPr>
          </a:p>
          <a:p>
            <a:pPr marL="342900" indent="-342900" algn="just">
              <a:buFont typeface="Wingdings" panose="05000000000000000000" pitchFamily="2" charset="2"/>
              <a:buChar char="q"/>
            </a:pPr>
            <a:r>
              <a:rPr lang="en-US" sz="2000" dirty="0">
                <a:latin typeface="Arial" pitchFamily="34" charset="0"/>
                <a:cs typeface="Arial" pitchFamily="34" charset="0"/>
              </a:rPr>
              <a:t>Deals with the control of vermin and vectors, overcrowding in premises, requirements for premises derived from existing norms and standards, issuing of permits for private sewage works.</a:t>
            </a:r>
            <a:endParaRPr lang="en-US" sz="2000" b="1" dirty="0">
              <a:latin typeface="Arial" pitchFamily="34" charset="0"/>
              <a:cs typeface="Arial" pitchFamily="34" charset="0"/>
            </a:endParaRPr>
          </a:p>
          <a:p>
            <a:pPr marL="342900" indent="-342900" algn="just">
              <a:buFont typeface="Wingdings" panose="05000000000000000000" pitchFamily="2" charset="2"/>
              <a:buChar char="q"/>
            </a:pPr>
            <a:endParaRPr lang="en-US" sz="2000" dirty="0">
              <a:latin typeface="Arial" pitchFamily="34" charset="0"/>
              <a:cs typeface="Arial" pitchFamily="34" charset="0"/>
            </a:endParaRPr>
          </a:p>
          <a:p>
            <a:pPr marL="342900" indent="-342900" algn="just">
              <a:buFont typeface="Wingdings" panose="05000000000000000000" pitchFamily="2" charset="2"/>
              <a:buChar char="q"/>
            </a:pPr>
            <a:r>
              <a:rPr lang="en-US" sz="2000" dirty="0">
                <a:latin typeface="Arial" pitchFamily="34" charset="0"/>
                <a:cs typeface="Arial" pitchFamily="34" charset="0"/>
              </a:rPr>
              <a:t>Deals with maintenance and operation of sewage works, municipal connections, and other related matters</a:t>
            </a:r>
          </a:p>
          <a:p>
            <a:pPr marL="342900" indent="-342900" algn="just">
              <a:buFont typeface="Wingdings" panose="05000000000000000000" pitchFamily="2" charset="2"/>
              <a:buChar char="q"/>
            </a:pPr>
            <a:endParaRPr lang="en-US" sz="2000" dirty="0">
              <a:latin typeface="Arial" pitchFamily="34" charset="0"/>
              <a:cs typeface="Arial" pitchFamily="34" charset="0"/>
            </a:endParaRPr>
          </a:p>
          <a:p>
            <a:pPr marL="342900" indent="-342900" algn="just">
              <a:buFont typeface="Wingdings" panose="05000000000000000000" pitchFamily="2" charset="2"/>
              <a:buChar char="q"/>
            </a:pPr>
            <a:r>
              <a:rPr lang="en-US" sz="2000" dirty="0">
                <a:latin typeface="Arial" pitchFamily="34" charset="0"/>
                <a:cs typeface="Arial" pitchFamily="34" charset="0"/>
              </a:rPr>
              <a:t>Deals with requirements for serving notices, exemptions, appeal, offences and short title.</a:t>
            </a:r>
          </a:p>
          <a:p>
            <a:pPr marL="342900" indent="-342900" algn="just">
              <a:lnSpc>
                <a:spcPct val="150000"/>
              </a:lnSpc>
              <a:buFont typeface="Arial" panose="020B0604020202020204" pitchFamily="34" charset="0"/>
              <a:buChar char="•"/>
            </a:pPr>
            <a:endParaRPr lang="en-US" sz="1600" dirty="0">
              <a:solidFill>
                <a:schemeClr val="bg1">
                  <a:lumMod val="50000"/>
                </a:schemeClr>
              </a:solidFill>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179512" y="0"/>
            <a:ext cx="7056784"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schemeClr val="bg1"/>
                </a:solidFill>
                <a:uLnTx/>
                <a:uFillTx/>
                <a:latin typeface="Arial" pitchFamily="34" charset="0"/>
                <a:ea typeface="+mj-ea"/>
                <a:cs typeface="Arial" pitchFamily="34" charset="0"/>
              </a:rPr>
              <a:t>Regulations relating to Environmental Health……continued</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173108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64604"/>
            <a:ext cx="6948264" cy="876145"/>
          </a:xfrm>
        </p:spPr>
        <p:txBody>
          <a:bodyPr/>
          <a:lstStyle/>
          <a:p>
            <a:r>
              <a:rPr lang="en-ZA" sz="2400" b="1" dirty="0">
                <a:solidFill>
                  <a:schemeClr val="bg1"/>
                </a:solidFill>
                <a:latin typeface="Arial" panose="020B0604020202020204" pitchFamily="34" charset="0"/>
                <a:cs typeface="Arial" panose="020B0604020202020204" pitchFamily="34" charset="0"/>
              </a:rPr>
              <a:t>Regulations relating to Public Health Measures at Points of Entry</a:t>
            </a:r>
          </a:p>
        </p:txBody>
      </p:sp>
      <p:sp>
        <p:nvSpPr>
          <p:cNvPr id="3" name="Content Placeholder 2"/>
          <p:cNvSpPr>
            <a:spLocks noGrp="1"/>
          </p:cNvSpPr>
          <p:nvPr>
            <p:ph idx="1"/>
          </p:nvPr>
        </p:nvSpPr>
        <p:spPr>
          <a:xfrm>
            <a:off x="192925" y="1281567"/>
            <a:ext cx="8507288" cy="4536504"/>
          </a:xfrm>
        </p:spPr>
        <p:txBody>
          <a:bodyPr/>
          <a:lstStyle/>
          <a:p>
            <a:pPr algn="just">
              <a:spcBef>
                <a:spcPts val="0"/>
              </a:spcBef>
              <a:buFont typeface="Wingdings" panose="05000000000000000000" pitchFamily="2" charset="2"/>
              <a:buChar char="q"/>
            </a:pPr>
            <a:r>
              <a:rPr lang="en-US" sz="2000" dirty="0"/>
              <a:t>Regulations Relating to Public Health Measures in Points of Entry (PoE) have been developed under the International Health Regulations Act, 1974 (Act No. 28 of 1974).</a:t>
            </a:r>
          </a:p>
          <a:p>
            <a:pPr algn="just">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r>
              <a:rPr lang="en-US" sz="2000" dirty="0"/>
              <a:t>Regulations will be repealing the Supplementary Regulations made under the IHR Act, 1974 which were last amended in 2003.</a:t>
            </a:r>
          </a:p>
          <a:p>
            <a:pPr>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r>
              <a:rPr lang="en-US" sz="2000" dirty="0"/>
              <a:t>The Supplementary Regulations of 2003 only regulate 4 diseases (Cholera. Yellow Fever, Plague and Smallpox).</a:t>
            </a:r>
          </a:p>
          <a:p>
            <a:pPr>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r>
              <a:rPr lang="en-US" sz="2000" dirty="0"/>
              <a:t>Supplementary Regulations in their current state are no longer relevant to deal with other infectious diseases</a:t>
            </a:r>
            <a:r>
              <a:rPr lang="en-US" sz="1800" dirty="0"/>
              <a:t>.</a:t>
            </a:r>
            <a:endParaRPr lang="en-US" sz="2800" dirty="0"/>
          </a:p>
          <a:p>
            <a:pPr marL="0" indent="0">
              <a:buNone/>
            </a:pPr>
            <a:endParaRPr lang="en-US" sz="1600" dirty="0">
              <a:solidFill>
                <a:srgbClr val="0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dirty="0"/>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02D346-99B4-41CA-B634-E5FD0B8DCB34}" type="slidenum">
              <a:rPr lang="en-ZA" smtClean="0"/>
              <a:pPr/>
              <a:t>28</a:t>
            </a:fld>
            <a:endParaRPr lang="en-ZA" dirty="0"/>
          </a:p>
        </p:txBody>
      </p:sp>
      <p:pic>
        <p:nvPicPr>
          <p:cNvPr id="6" name="Picture 5" descr="Logo, company name&#10;&#10;Description automatically generated">
            <a:extLst>
              <a:ext uri="{FF2B5EF4-FFF2-40B4-BE49-F238E27FC236}">
                <a16:creationId xmlns:a16="http://schemas.microsoft.com/office/drawing/2014/main" id="{DAB2366D-C87B-4629-9BAF-0BC1F8C0E4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5813210"/>
            <a:ext cx="1299882" cy="974912"/>
          </a:xfrm>
          <a:prstGeom prst="rect">
            <a:avLst/>
          </a:prstGeom>
        </p:spPr>
      </p:pic>
    </p:spTree>
    <p:extLst>
      <p:ext uri="{BB962C8B-B14F-4D97-AF65-F5344CB8AC3E}">
        <p14:creationId xmlns:p14="http://schemas.microsoft.com/office/powerpoint/2010/main" val="25393851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596336" cy="966565"/>
          </a:xfrm>
        </p:spPr>
        <p:txBody>
          <a:bodyPr/>
          <a:lstStyle/>
          <a:p>
            <a:r>
              <a:rPr lang="en-ZA" sz="3600" b="1" dirty="0">
                <a:solidFill>
                  <a:schemeClr val="bg1"/>
                </a:solidFill>
                <a:latin typeface="Arial" panose="020B0604020202020204" pitchFamily="34" charset="0"/>
                <a:cs typeface="Arial" panose="020B0604020202020204" pitchFamily="34" charset="0"/>
              </a:rPr>
              <a:t>Rationale for PH Regulations </a:t>
            </a:r>
            <a:br>
              <a:rPr lang="en-ZA" sz="3600" b="1" dirty="0">
                <a:solidFill>
                  <a:schemeClr val="bg1"/>
                </a:solidFill>
                <a:latin typeface="Arial" panose="020B0604020202020204" pitchFamily="34" charset="0"/>
                <a:cs typeface="Arial" panose="020B0604020202020204" pitchFamily="34" charset="0"/>
              </a:rPr>
            </a:br>
            <a:br>
              <a:rPr lang="en-ZA" sz="3600" b="1" dirty="0">
                <a:solidFill>
                  <a:schemeClr val="bg1"/>
                </a:solidFill>
                <a:latin typeface="Arial" panose="020B0604020202020204" pitchFamily="34" charset="0"/>
                <a:cs typeface="Arial" panose="020B0604020202020204" pitchFamily="34" charset="0"/>
              </a:rPr>
            </a:br>
            <a:br>
              <a:rPr lang="en-ZA" sz="3600" b="1" dirty="0">
                <a:solidFill>
                  <a:schemeClr val="bg1"/>
                </a:solidFill>
                <a:latin typeface="Arial" panose="020B0604020202020204" pitchFamily="34" charset="0"/>
                <a:cs typeface="Arial" panose="020B0604020202020204" pitchFamily="34" charset="0"/>
              </a:rPr>
            </a:br>
            <a:endParaRPr lang="en-ZA" sz="3600" b="1"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7504" y="1196752"/>
            <a:ext cx="8784976" cy="4248472"/>
          </a:xfrm>
        </p:spPr>
        <p:txBody>
          <a:bodyPr/>
          <a:lstStyle/>
          <a:p>
            <a:pPr marL="0" indent="0" algn="just">
              <a:buNone/>
            </a:pPr>
            <a:endParaRPr lang="en-US" sz="2400" dirty="0">
              <a:latin typeface="+mj-lt"/>
            </a:endParaRPr>
          </a:p>
          <a:p>
            <a:pPr>
              <a:spcBef>
                <a:spcPts val="0"/>
              </a:spcBef>
              <a:buFont typeface="Wingdings" panose="05000000000000000000" pitchFamily="2" charset="2"/>
              <a:buChar char="q"/>
            </a:pPr>
            <a:r>
              <a:rPr lang="en-US" sz="2000" dirty="0"/>
              <a:t>Globalization has resulted in the emergence and re-emergence of infectious diseases and given rise to other public health risks. (</a:t>
            </a:r>
            <a:r>
              <a:rPr lang="en-US" sz="2000" dirty="0" err="1"/>
              <a:t>ie</a:t>
            </a:r>
            <a:r>
              <a:rPr lang="en-US" sz="2000" dirty="0"/>
              <a:t> Ebola, Mers-Cov2, Zika Virus, SARS H1N1).</a:t>
            </a:r>
          </a:p>
          <a:p>
            <a:pPr>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r>
              <a:rPr lang="en-US" sz="2000" dirty="0"/>
              <a:t>The International Health Regulations (2005) has placed measures for prevention, early detection and response to broad public health risks that may arise as a result of international travel and trade. </a:t>
            </a:r>
          </a:p>
          <a:p>
            <a:pPr>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r>
              <a:rPr lang="en-US" sz="2000" dirty="0"/>
              <a:t>Supplementary Regulations have to be amended to allow for the department to have measures in place to respond to a wide range of public health risks and to bring into effect provisions of the International Health Regulations, 2005 related to PoE.</a:t>
            </a:r>
          </a:p>
          <a:p>
            <a:pPr marL="0" indent="0">
              <a:buNone/>
            </a:pPr>
            <a:endParaRPr lang="en-US" sz="2400" dirty="0"/>
          </a:p>
          <a:p>
            <a:pPr>
              <a:buFont typeface="Wingdings" panose="05000000000000000000" pitchFamily="2" charset="2"/>
              <a:buChar char="§"/>
            </a:pPr>
            <a:endParaRPr lang="en-US" sz="2800" dirty="0"/>
          </a:p>
          <a:p>
            <a:pPr marL="0" indent="0">
              <a:buNone/>
            </a:pPr>
            <a:endParaRPr lang="en-US" sz="1600" dirty="0">
              <a:solidFill>
                <a:srgbClr val="0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dirty="0"/>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02D346-99B4-41CA-B634-E5FD0B8DCB34}" type="slidenum">
              <a:rPr lang="en-ZA" smtClean="0"/>
              <a:pPr/>
              <a:t>29</a:t>
            </a:fld>
            <a:endParaRPr lang="en-ZA" dirty="0"/>
          </a:p>
        </p:txBody>
      </p:sp>
      <p:pic>
        <p:nvPicPr>
          <p:cNvPr id="6" name="Picture 5" descr="Logo, company name&#10;&#10;Description automatically generated">
            <a:extLst>
              <a:ext uri="{FF2B5EF4-FFF2-40B4-BE49-F238E27FC236}">
                <a16:creationId xmlns:a16="http://schemas.microsoft.com/office/drawing/2014/main" id="{DAB2366D-C87B-4629-9BAF-0BC1F8C0E4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5813210"/>
            <a:ext cx="1299882" cy="974912"/>
          </a:xfrm>
          <a:prstGeom prst="rect">
            <a:avLst/>
          </a:prstGeom>
        </p:spPr>
      </p:pic>
    </p:spTree>
    <p:extLst>
      <p:ext uri="{BB962C8B-B14F-4D97-AF65-F5344CB8AC3E}">
        <p14:creationId xmlns:p14="http://schemas.microsoft.com/office/powerpoint/2010/main" val="3222362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26959"/>
            <a:ext cx="8712968" cy="5195268"/>
          </a:xfrm>
          <a:prstGeom prst="rect">
            <a:avLst/>
          </a:prstGeom>
          <a:noFill/>
        </p:spPr>
        <p:txBody>
          <a:bodyPr wrap="square" rtlCol="0">
            <a:spAutoFit/>
          </a:bodyPr>
          <a:lstStyle/>
          <a:p>
            <a:pPr marL="285750" lvl="0" indent="-285750" algn="just">
              <a:spcBef>
                <a:spcPct val="20000"/>
              </a:spcBef>
              <a:buFont typeface="Wingdings" panose="05000000000000000000" pitchFamily="2" charset="2"/>
              <a:buChar char="q"/>
              <a:defRPr/>
            </a:pPr>
            <a:r>
              <a:rPr lang="en-ZA" sz="2000" dirty="0">
                <a:latin typeface="Arial" panose="020B0604020202020204" pitchFamily="34" charset="0"/>
                <a:cs typeface="Arial" panose="020B0604020202020204" pitchFamily="34" charset="0"/>
              </a:rPr>
              <a:t>When Covid-19 was declared a pandemic, various legal and legislative instruments were considered to control and contain the spread of Covic-19.  </a:t>
            </a:r>
          </a:p>
          <a:p>
            <a:pPr marL="285750" lvl="0" indent="-285750" algn="just">
              <a:spcBef>
                <a:spcPct val="20000"/>
              </a:spcBef>
              <a:buFont typeface="Wingdings" panose="05000000000000000000" pitchFamily="2" charset="2"/>
              <a:buChar char="q"/>
              <a:defRPr/>
            </a:pPr>
            <a:endParaRPr lang="en-ZA" sz="2000" dirty="0">
              <a:latin typeface="Arial" panose="020B0604020202020204" pitchFamily="34" charset="0"/>
              <a:cs typeface="Arial" panose="020B0604020202020204" pitchFamily="34" charset="0"/>
            </a:endParaRPr>
          </a:p>
          <a:p>
            <a:pPr marL="285750" lvl="0" indent="-285750" algn="just">
              <a:spcBef>
                <a:spcPct val="20000"/>
              </a:spcBef>
              <a:buFont typeface="Wingdings" panose="05000000000000000000" pitchFamily="2" charset="2"/>
              <a:buChar char="q"/>
              <a:defRPr/>
            </a:pPr>
            <a:r>
              <a:rPr lang="en-ZA" sz="2000" dirty="0">
                <a:latin typeface="Arial" panose="020B0604020202020204" pitchFamily="34" charset="0"/>
                <a:cs typeface="Arial" panose="020B0604020202020204" pitchFamily="34" charset="0"/>
              </a:rPr>
              <a:t>The Disaster Management Act was the most viable legislative instrument as the 2017 Regulations were not geared for pandemic but was meant to address the individual cases and mostly in the health establishment settings.</a:t>
            </a:r>
          </a:p>
          <a:p>
            <a:pPr marL="285750" lvl="0" indent="-285750" algn="just">
              <a:spcBef>
                <a:spcPct val="20000"/>
              </a:spcBef>
              <a:buFont typeface="Wingdings" panose="05000000000000000000" pitchFamily="2" charset="2"/>
              <a:buChar char="q"/>
              <a:defRPr/>
            </a:pPr>
            <a:endParaRPr lang="en-ZA" sz="2000" dirty="0">
              <a:latin typeface="Arial" panose="020B0604020202020204" pitchFamily="34" charset="0"/>
              <a:cs typeface="Arial" panose="020B0604020202020204" pitchFamily="34" charset="0"/>
            </a:endParaRPr>
          </a:p>
          <a:p>
            <a:pPr marL="285750" indent="-285750" algn="just" fontAlgn="t">
              <a:buFont typeface="Wingdings" panose="05000000000000000000" pitchFamily="2" charset="2"/>
              <a:buChar char="q"/>
            </a:pPr>
            <a:r>
              <a:rPr lang="en-ZA" sz="2000" dirty="0">
                <a:latin typeface="Arial" panose="020B0604020202020204" pitchFamily="34" charset="0"/>
                <a:cs typeface="Arial" panose="020B0604020202020204" pitchFamily="34" charset="0"/>
              </a:rPr>
              <a:t>Regulations 6 (Refusal of medical examination, prophylaxis, treatment, isolation and quarantine) and 7 (Isolation or quarantine of persons) of the Disaster Management Regulations have been based on Regulations 15 and 16 of the 2017 Regulations Relating to the Surveillance and the Control of Notifiable Medical Conditions.</a:t>
            </a:r>
            <a:r>
              <a:rPr lang="en-ZA" dirty="0">
                <a:latin typeface="Arial" panose="020B0604020202020204" pitchFamily="34" charset="0"/>
                <a:cs typeface="Arial" panose="020B0604020202020204" pitchFamily="34" charset="0"/>
              </a:rPr>
              <a:t> </a:t>
            </a:r>
          </a:p>
          <a:p>
            <a:pPr fontAlgn="t"/>
            <a:endParaRPr lang="en-ZA" dirty="0">
              <a:latin typeface="Arial" panose="020B0604020202020204" pitchFamily="34" charset="0"/>
              <a:cs typeface="Arial" panose="020B0604020202020204" pitchFamily="34" charset="0"/>
            </a:endParaRPr>
          </a:p>
          <a:p>
            <a:pPr lvl="0" algn="just">
              <a:spcBef>
                <a:spcPct val="20000"/>
              </a:spcBef>
              <a:defRPr/>
            </a:pPr>
            <a:endParaRPr lang="en-ZA" dirty="0">
              <a:latin typeface="Arial" panose="020B0604020202020204" pitchFamily="34" charset="0"/>
              <a:cs typeface="Arial" panose="020B0604020202020204"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itchFamily="34" charset="0"/>
                <a:cs typeface="Arial" pitchFamily="34" charset="0"/>
              </a:rPr>
              <a:t>BACKGROUND CONT….</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25993919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91927"/>
          </a:xfrm>
        </p:spPr>
        <p:txBody>
          <a:bodyPr/>
          <a:lstStyle/>
          <a:p>
            <a:r>
              <a:rPr lang="en-ZA" sz="3600" b="1" dirty="0">
                <a:solidFill>
                  <a:schemeClr val="bg1"/>
                </a:solidFill>
                <a:latin typeface="Arial" panose="020B0604020202020204" pitchFamily="34" charset="0"/>
                <a:cs typeface="Arial" panose="020B0604020202020204" pitchFamily="34" charset="0"/>
              </a:rPr>
              <a:t>Rationale </a:t>
            </a:r>
            <a:r>
              <a:rPr lang="en-ZA" sz="3600" b="1" dirty="0" err="1">
                <a:solidFill>
                  <a:schemeClr val="bg1"/>
                </a:solidFill>
                <a:latin typeface="Arial" panose="020B0604020202020204" pitchFamily="34" charset="0"/>
                <a:cs typeface="Arial" panose="020B0604020202020204" pitchFamily="34" charset="0"/>
              </a:rPr>
              <a:t>cont</a:t>
            </a:r>
            <a:r>
              <a:rPr lang="en-ZA" sz="3600" b="1" dirty="0">
                <a:solidFill>
                  <a:schemeClr val="bg1"/>
                </a:solidFill>
                <a:latin typeface="Arial" panose="020B0604020202020204" pitchFamily="34" charset="0"/>
                <a:cs typeface="Arial" panose="020B0604020202020204" pitchFamily="34" charset="0"/>
              </a:rPr>
              <a:t>…</a:t>
            </a:r>
          </a:p>
        </p:txBody>
      </p:sp>
      <p:sp>
        <p:nvSpPr>
          <p:cNvPr id="3" name="Content Placeholder 2"/>
          <p:cNvSpPr>
            <a:spLocks noGrp="1"/>
          </p:cNvSpPr>
          <p:nvPr>
            <p:ph idx="1"/>
          </p:nvPr>
        </p:nvSpPr>
        <p:spPr>
          <a:xfrm>
            <a:off x="329713" y="1182091"/>
            <a:ext cx="8484574" cy="5001421"/>
          </a:xfrm>
        </p:spPr>
        <p:txBody>
          <a:bodyPr/>
          <a:lstStyle/>
          <a:p>
            <a:pPr>
              <a:spcBef>
                <a:spcPts val="0"/>
              </a:spcBef>
              <a:buFont typeface="Wingdings" panose="05000000000000000000" pitchFamily="2" charset="2"/>
              <a:buChar char="q"/>
            </a:pPr>
            <a:r>
              <a:rPr lang="en-US" sz="2000" dirty="0"/>
              <a:t>IHR, 2005 has not yet been enacted into South African law and its measures remain unenforceable due to its non domestication  into SA law limiting the measures the country can implement to respond to communicable diseases. </a:t>
            </a:r>
          </a:p>
          <a:p>
            <a:pPr>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r>
              <a:rPr lang="en-US" sz="2000" dirty="0"/>
              <a:t>The International Health Regulations (2005) was revised from the 1969 version to address the nature of the emerging and re-emerging infectious diseases. </a:t>
            </a:r>
          </a:p>
          <a:p>
            <a:pPr>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endParaRPr lang="en-US" sz="2000" dirty="0"/>
          </a:p>
          <a:p>
            <a:pPr>
              <a:spcBef>
                <a:spcPts val="0"/>
              </a:spcBef>
              <a:buFont typeface="Wingdings" panose="05000000000000000000" pitchFamily="2" charset="2"/>
              <a:buChar char="q"/>
            </a:pPr>
            <a:r>
              <a:rPr lang="en-US" sz="2000" dirty="0"/>
              <a:t>The domestication of the IHR and promulgation of the Regulations Relating to Public Health Measures in Points of Entry remains vital for the countries preventative and response efforts. </a:t>
            </a:r>
          </a:p>
          <a:p>
            <a:pPr marL="0" indent="0">
              <a:spcBef>
                <a:spcPts val="0"/>
              </a:spcBef>
              <a:buNone/>
            </a:pPr>
            <a:endParaRPr lang="en-US" sz="2600" dirty="0">
              <a:latin typeface="+mj-lt"/>
              <a:cs typeface="Arial" panose="020B0604020202020204" pitchFamily="34" charset="0"/>
            </a:endParaRPr>
          </a:p>
          <a:p>
            <a:pPr>
              <a:spcBef>
                <a:spcPts val="0"/>
              </a:spcBef>
              <a:buFont typeface="Wingdings" panose="05000000000000000000" pitchFamily="2" charset="2"/>
              <a:buChar char="§"/>
            </a:pPr>
            <a:endParaRPr lang="en-US" sz="2400" dirty="0">
              <a:latin typeface="+mj-lt"/>
              <a:cs typeface="Arial" panose="020B0604020202020204" pitchFamily="34" charset="0"/>
            </a:endParaRPr>
          </a:p>
          <a:p>
            <a:pPr marL="0" indent="0">
              <a:buNone/>
            </a:pPr>
            <a:endParaRPr lang="en-US" sz="2400" dirty="0"/>
          </a:p>
          <a:p>
            <a:pPr>
              <a:buFont typeface="Wingdings" panose="05000000000000000000" pitchFamily="2" charset="2"/>
              <a:buChar char="§"/>
            </a:pPr>
            <a:endParaRPr lang="en-US" sz="2800" dirty="0"/>
          </a:p>
          <a:p>
            <a:pPr marL="0" indent="0">
              <a:buNone/>
            </a:pPr>
            <a:endParaRPr lang="en-US" sz="1600" dirty="0">
              <a:solidFill>
                <a:srgbClr val="000000"/>
              </a:solidFill>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11"/>
          </p:nvPr>
        </p:nvSpPr>
        <p:spPr>
          <a:xfrm>
            <a:off x="3124200" y="6356352"/>
            <a:ext cx="2895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ZA" dirty="0"/>
          </a:p>
        </p:txBody>
      </p:sp>
      <p:sp>
        <p:nvSpPr>
          <p:cNvPr id="5" name="Slide Number Placeholder 4"/>
          <p:cNvSpPr>
            <a:spLocks noGrp="1"/>
          </p:cNvSpPr>
          <p:nvPr>
            <p:ph type="sldNum" sz="quarter" idx="12"/>
          </p:nvPr>
        </p:nvSpPr>
        <p:spPr>
          <a:xfrm>
            <a:off x="6553200" y="6356352"/>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C02D346-99B4-41CA-B634-E5FD0B8DCB34}" type="slidenum">
              <a:rPr lang="en-ZA" smtClean="0"/>
              <a:pPr/>
              <a:t>30</a:t>
            </a:fld>
            <a:endParaRPr lang="en-ZA" dirty="0"/>
          </a:p>
        </p:txBody>
      </p:sp>
      <p:pic>
        <p:nvPicPr>
          <p:cNvPr id="6" name="Picture 5" descr="Logo, company name&#10;&#10;Description automatically generated">
            <a:extLst>
              <a:ext uri="{FF2B5EF4-FFF2-40B4-BE49-F238E27FC236}">
                <a16:creationId xmlns:a16="http://schemas.microsoft.com/office/drawing/2014/main" id="{DAB2366D-C87B-4629-9BAF-0BC1F8C0E44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36296" y="5813210"/>
            <a:ext cx="1299882" cy="974912"/>
          </a:xfrm>
          <a:prstGeom prst="rect">
            <a:avLst/>
          </a:prstGeom>
        </p:spPr>
      </p:pic>
    </p:spTree>
    <p:extLst>
      <p:ext uri="{BB962C8B-B14F-4D97-AF65-F5344CB8AC3E}">
        <p14:creationId xmlns:p14="http://schemas.microsoft.com/office/powerpoint/2010/main" val="34170327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39024"/>
            <a:ext cx="8568952" cy="4847994"/>
          </a:xfrm>
          <a:prstGeom prst="rect">
            <a:avLst/>
          </a:prstGeom>
          <a:noFill/>
        </p:spPr>
        <p:txBody>
          <a:bodyPr wrap="square" rtlCol="0">
            <a:spAutoFit/>
          </a:bodyPr>
          <a:lstStyle/>
          <a:p>
            <a:pPr marR="0" lvl="0" algn="just" defTabSz="914400" rtl="0" eaLnBrk="1" fontAlgn="auto" latinLnBrk="0" hangingPunct="1">
              <a:spcBef>
                <a:spcPts val="0"/>
              </a:spcBef>
              <a:spcAft>
                <a:spcPts val="0"/>
              </a:spcAft>
              <a:buClrTx/>
              <a:buSzTx/>
              <a:tabLst/>
              <a:defRPr/>
            </a:pPr>
            <a:r>
              <a:rPr kumimoji="0" lang="en-US" sz="2000" b="1" i="0" u="none" strike="noStrike" kern="1200" cap="none" spc="0" normalizeH="0" baseline="0" noProof="0" dirty="0">
                <a:ln>
                  <a:noFill/>
                </a:ln>
                <a:effectLst/>
                <a:uLnTx/>
                <a:uFillTx/>
                <a:latin typeface="Arial" pitchFamily="34" charset="0"/>
                <a:ea typeface="+mn-ea"/>
                <a:cs typeface="Arial" pitchFamily="34" charset="0"/>
              </a:rPr>
              <a:t>It is recommended that the Portfolio Committee notes that</a:t>
            </a:r>
            <a:r>
              <a:rPr kumimoji="0" lang="en-US" b="0" i="0" u="none" strike="noStrike" kern="1200" cap="none" spc="0" normalizeH="0" baseline="0" noProof="0" dirty="0">
                <a:ln>
                  <a:noFill/>
                </a:ln>
                <a:effectLst/>
                <a:uLnTx/>
                <a:uFillTx/>
                <a:latin typeface="Arial" pitchFamily="34" charset="0"/>
                <a:ea typeface="+mn-ea"/>
                <a:cs typeface="Arial" pitchFamily="34" charset="0"/>
              </a:rPr>
              <a:t>:</a:t>
            </a:r>
          </a:p>
          <a:p>
            <a:pPr marR="0" lvl="0" algn="just" defTabSz="914400" rtl="0" eaLnBrk="1" fontAlgn="auto" latinLnBrk="0" hangingPunct="1">
              <a:spcBef>
                <a:spcPts val="0"/>
              </a:spcBef>
              <a:spcAft>
                <a:spcPts val="0"/>
              </a:spcAft>
              <a:buClrTx/>
              <a:buSzTx/>
              <a:tabLst/>
              <a:defRPr/>
            </a:pPr>
            <a:endParaRPr kumimoji="0" lang="en-US" b="0" i="0" u="none" strike="noStrike" kern="1200" cap="none" spc="0" normalizeH="0" baseline="0" noProof="0" dirty="0">
              <a:ln>
                <a:noFill/>
              </a:ln>
              <a:effectLst/>
              <a:uLnTx/>
              <a:uFillTx/>
              <a:latin typeface="Arial" pitchFamily="34" charset="0"/>
              <a:ea typeface="+mn-ea"/>
              <a:cs typeface="Arial" pitchFamily="34" charset="0"/>
            </a:endParaRPr>
          </a:p>
          <a:p>
            <a:pPr marL="342900" indent="-342900" algn="just">
              <a:buFont typeface="Wingdings" panose="05000000000000000000" pitchFamily="2" charset="2"/>
              <a:buChar char="q"/>
            </a:pPr>
            <a:r>
              <a:rPr lang="en-US" dirty="0">
                <a:latin typeface="Arial" pitchFamily="34" charset="0"/>
                <a:cs typeface="Arial" pitchFamily="34" charset="0"/>
              </a:rPr>
              <a:t>T</a:t>
            </a:r>
            <a:r>
              <a:rPr kumimoji="0" lang="en-US" b="0" i="0" u="none" strike="noStrike" kern="1200" cap="none" spc="0" normalizeH="0" baseline="0" noProof="0" dirty="0">
                <a:ln>
                  <a:noFill/>
                </a:ln>
                <a:effectLst/>
                <a:uLnTx/>
                <a:uFillTx/>
                <a:latin typeface="Arial" pitchFamily="34" charset="0"/>
                <a:ea typeface="+mn-ea"/>
                <a:cs typeface="Arial" pitchFamily="34" charset="0"/>
              </a:rPr>
              <a:t>he Regulations </a:t>
            </a:r>
            <a:r>
              <a:rPr lang="en-US" dirty="0">
                <a:latin typeface="Arial" pitchFamily="34" charset="0"/>
                <a:cs typeface="Arial" pitchFamily="34" charset="0"/>
              </a:rPr>
              <a:t>have been published in line with</a:t>
            </a:r>
            <a:r>
              <a:rPr lang="en-ZA" dirty="0">
                <a:latin typeface="Arial" panose="020B0604020202020204" pitchFamily="34" charset="0"/>
                <a:cs typeface="Arial" panose="020B0604020202020204" pitchFamily="34" charset="0"/>
              </a:rPr>
              <a:t> Sections 3 (1) (a)</a:t>
            </a:r>
            <a:r>
              <a:rPr lang="en-US" dirty="0">
                <a:latin typeface="Arial" pitchFamily="34" charset="0"/>
                <a:cs typeface="Arial" pitchFamily="34" charset="0"/>
              </a:rPr>
              <a:t> and </a:t>
            </a:r>
            <a:r>
              <a:rPr lang="en-ZA" dirty="0">
                <a:latin typeface="Arial" panose="020B0604020202020204" pitchFamily="34" charset="0"/>
                <a:cs typeface="Arial" panose="020B0604020202020204" pitchFamily="34" charset="0"/>
              </a:rPr>
              <a:t>Section 90 (1) (k) of the National Health Act</a:t>
            </a:r>
            <a:endParaRPr lang="en-US" dirty="0">
              <a:latin typeface="Arial" pitchFamily="34" charset="0"/>
              <a:cs typeface="Arial" pitchFamily="34" charset="0"/>
            </a:endParaRPr>
          </a:p>
          <a:p>
            <a:pPr marL="342900" indent="-342900" algn="just">
              <a:buFont typeface="Wingdings" panose="05000000000000000000" pitchFamily="2" charset="2"/>
              <a:buChar char="q"/>
            </a:pPr>
            <a:endParaRPr lang="en-US" dirty="0">
              <a:latin typeface="Arial" pitchFamily="34" charset="0"/>
              <a:cs typeface="Arial" pitchFamily="34" charset="0"/>
            </a:endParaRPr>
          </a:p>
          <a:p>
            <a:pPr marL="342900" indent="-342900" algn="just">
              <a:buFont typeface="Wingdings" panose="05000000000000000000" pitchFamily="2" charset="2"/>
              <a:buChar char="q"/>
            </a:pPr>
            <a:r>
              <a:rPr lang="en-US" dirty="0">
                <a:latin typeface="Arial" pitchFamily="34" charset="0"/>
                <a:cs typeface="Arial" pitchFamily="34" charset="0"/>
              </a:rPr>
              <a:t>The termination of the National State of Disaster has created a gap that is as a result of the absence of Regulations to manage future pandemics and other communicable diseases</a:t>
            </a:r>
          </a:p>
          <a:p>
            <a:pPr marL="800100" lvl="1" indent="-342900" algn="just">
              <a:buFont typeface="Wingdings" panose="05000000000000000000" pitchFamily="2" charset="2"/>
              <a:buChar char="q"/>
            </a:pPr>
            <a:endParaRPr kumimoji="0" lang="en-US" b="0" i="0" u="none" strike="noStrike" kern="1200" cap="none" spc="0" normalizeH="0" baseline="0" noProof="0" dirty="0">
              <a:ln>
                <a:noFill/>
              </a:ln>
              <a:effectLst/>
              <a:uLnTx/>
              <a:uFillTx/>
              <a:latin typeface="Arial" pitchFamily="34" charset="0"/>
              <a:ea typeface="+mn-ea"/>
              <a:cs typeface="Arial" pitchFamily="34" charset="0"/>
            </a:endParaRPr>
          </a:p>
          <a:p>
            <a:pPr marL="342900" indent="-342900" algn="just">
              <a:buFont typeface="Wingdings" panose="05000000000000000000" pitchFamily="2" charset="2"/>
              <a:buChar char="q"/>
            </a:pPr>
            <a:r>
              <a:rPr lang="en-ZA" dirty="0">
                <a:latin typeface="Arial" panose="020B0604020202020204" pitchFamily="34" charset="0"/>
                <a:cs typeface="Arial" panose="020B0604020202020204" pitchFamily="34" charset="0"/>
              </a:rPr>
              <a:t>The Department has to embarked on the process of amending the Health Regulations in terms of the National Health Act of 2003 and the International Health Regulations Act or 1974 in order to address COVID-19 and other notifiable medical conditions outside the National State of Disaster </a:t>
            </a:r>
          </a:p>
          <a:p>
            <a:pPr marL="342900" indent="-342900" algn="just">
              <a:buFont typeface="Wingdings" panose="05000000000000000000" pitchFamily="2" charset="2"/>
              <a:buChar char="q"/>
            </a:pPr>
            <a:endParaRPr lang="en-ZA"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q"/>
            </a:pPr>
            <a:r>
              <a:rPr lang="en-ZA" dirty="0">
                <a:latin typeface="Arial" panose="020B0604020202020204" pitchFamily="34" charset="0"/>
                <a:cs typeface="Arial" panose="020B0604020202020204" pitchFamily="34" charset="0"/>
              </a:rPr>
              <a:t>A public participatory process is currently underway to receive comments on the published Regulations</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white">
                  <a:lumMod val="50000"/>
                </a:prstClr>
              </a:solidFill>
              <a:effectLst/>
              <a:uLnTx/>
              <a:uFillTx/>
              <a:latin typeface="Arial" pitchFamily="34" charset="0"/>
              <a:ea typeface="+mn-ea"/>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2483768" y="0"/>
            <a:ext cx="4752528" cy="990600"/>
          </a:xfrm>
          <a:prstGeom prst="rect">
            <a:avLst/>
          </a:prstGeom>
        </p:spPr>
        <p:txBody>
          <a:bodyPr tIns="45720" rIns="91440" bIns="45720" anchor="b">
            <a:normAutofit/>
          </a:bodyPr>
          <a:lstStyle/>
          <a:p>
            <a:pPr marL="0" marR="0" lvl="0" indent="0" algn="l"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2800" b="1" i="0" u="none" strike="noStrike" kern="1200" cap="none" spc="0" normalizeH="0" baseline="0" noProof="0" dirty="0">
                <a:ln>
                  <a:noFill/>
                </a:ln>
                <a:solidFill>
                  <a:prstClr val="white"/>
                </a:solidFill>
                <a:effectLst/>
                <a:uLnTx/>
                <a:uFillTx/>
                <a:latin typeface="Arial" pitchFamily="34" charset="0"/>
                <a:ea typeface="+mn-ea"/>
                <a:cs typeface="Arial" pitchFamily="34" charset="0"/>
              </a:rPr>
              <a:t>Conclusion</a:t>
            </a: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800" b="0" i="0" u="none" strike="noStrike" kern="1200" cap="none" spc="0" normalizeH="0" baseline="0" noProof="0">
              <a:ln>
                <a:noFill/>
              </a:ln>
              <a:solidFill>
                <a:prstClr val="white"/>
              </a:solidFill>
              <a:effectLst/>
              <a:uLnTx/>
              <a:uFillTx/>
              <a:latin typeface="Calibri"/>
              <a:ea typeface="+mn-ea"/>
              <a:cs typeface="+mn-cs"/>
            </a:endParaRPr>
          </a:p>
        </p:txBody>
      </p:sp>
    </p:spTree>
    <p:extLst>
      <p:ext uri="{BB962C8B-B14F-4D97-AF65-F5344CB8AC3E}">
        <p14:creationId xmlns:p14="http://schemas.microsoft.com/office/powerpoint/2010/main" val="31401304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xfrm>
            <a:off x="628650" y="365125"/>
            <a:ext cx="6464300" cy="542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altLang="en-US"/>
              <a:t>THANK YOU</a:t>
            </a:r>
          </a:p>
        </p:txBody>
      </p:sp>
      <p:sp>
        <p:nvSpPr>
          <p:cNvPr id="35843" name="Content Placeholder 2"/>
          <p:cNvSpPr>
            <a:spLocks noGrp="1"/>
          </p:cNvSpPr>
          <p:nvPr>
            <p:ph idx="1"/>
          </p:nvPr>
        </p:nvSpPr>
        <p:spPr bwMode="auto">
          <a:xfrm>
            <a:off x="628650" y="1268413"/>
            <a:ext cx="7886700" cy="4351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endParaRPr lang="en-US" altLang="en-US" dirty="0"/>
          </a:p>
        </p:txBody>
      </p:sp>
      <p:pic>
        <p:nvPicPr>
          <p:cNvPr id="35844" name="Content Placeholder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944" y="2004218"/>
            <a:ext cx="8774112"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47715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5516" y="1196752"/>
            <a:ext cx="8712968" cy="4635115"/>
          </a:xfrm>
          <a:prstGeom prst="rect">
            <a:avLst/>
          </a:prstGeom>
          <a:noFill/>
        </p:spPr>
        <p:txBody>
          <a:bodyPr wrap="square" rtlCol="0">
            <a:spAutoFit/>
          </a:bodyPr>
          <a:lstStyle/>
          <a:p>
            <a:pPr marL="285750" lvl="0" indent="-285750" algn="just">
              <a:spcBef>
                <a:spcPct val="20000"/>
              </a:spcBef>
              <a:buFont typeface="Wingdings" panose="05000000000000000000" pitchFamily="2" charset="2"/>
              <a:buChar char="q"/>
              <a:defRPr/>
            </a:pPr>
            <a:r>
              <a:rPr lang="en-ZA" dirty="0">
                <a:latin typeface="Arial" panose="020B0604020202020204" pitchFamily="34" charset="0"/>
                <a:cs typeface="Arial" panose="020B0604020202020204" pitchFamily="34" charset="0"/>
              </a:rPr>
              <a:t>Due to the fact that Disaster Management is meant to be a temporary tool to assist the State to deal with disaster, the National Department of Health has to embark on the process of amending the Health Regulations in terms of the National Health Act of 2003 and the International Health Regulations Act or 1974 in order to address COVID-19 and other notifiable medical conditions outside the National State of Disaster. </a:t>
            </a:r>
          </a:p>
          <a:p>
            <a:pPr marL="285750" lvl="0" indent="-285750" algn="just">
              <a:spcBef>
                <a:spcPct val="20000"/>
              </a:spcBef>
              <a:buFont typeface="Wingdings" panose="05000000000000000000" pitchFamily="2" charset="2"/>
              <a:buChar char="q"/>
              <a:defRPr/>
            </a:pPr>
            <a:endParaRPr lang="en-ZA" dirty="0">
              <a:latin typeface="Arial" panose="020B0604020202020204" pitchFamily="34" charset="0"/>
              <a:cs typeface="Arial" panose="020B0604020202020204" pitchFamily="34" charset="0"/>
            </a:endParaRPr>
          </a:p>
          <a:p>
            <a:pPr marL="285750" lvl="0" indent="-285750" algn="just">
              <a:spcBef>
                <a:spcPct val="20000"/>
              </a:spcBef>
              <a:buFont typeface="Wingdings" panose="05000000000000000000" pitchFamily="2" charset="2"/>
              <a:buChar char="q"/>
              <a:defRPr/>
            </a:pPr>
            <a:r>
              <a:rPr lang="en-ZA" dirty="0">
                <a:latin typeface="Arial" panose="020B0604020202020204" pitchFamily="34" charset="0"/>
                <a:cs typeface="Arial" panose="020B0604020202020204" pitchFamily="34" charset="0"/>
              </a:rPr>
              <a:t>In light of the above, the following are the set of Regulations that are being amended/drafted:</a:t>
            </a:r>
          </a:p>
          <a:p>
            <a:pPr lvl="0" algn="just">
              <a:spcBef>
                <a:spcPct val="20000"/>
              </a:spcBef>
              <a:defRPr/>
            </a:pPr>
            <a:endParaRPr lang="en-ZA" dirty="0">
              <a:latin typeface="Arial" panose="020B0604020202020204" pitchFamily="34" charset="0"/>
              <a:cs typeface="Arial" panose="020B0604020202020204" pitchFamily="34" charset="0"/>
            </a:endParaRPr>
          </a:p>
          <a:p>
            <a:pPr marL="742950" lvl="1" indent="-285750" algn="just">
              <a:spcBef>
                <a:spcPct val="20000"/>
              </a:spcBef>
              <a:buFont typeface="Wingdings" panose="05000000000000000000" pitchFamily="2" charset="2"/>
              <a:buChar char="Ø"/>
              <a:defRPr/>
            </a:pPr>
            <a:r>
              <a:rPr lang="en-ZA" dirty="0">
                <a:latin typeface="Arial" panose="020B0604020202020204" pitchFamily="34" charset="0"/>
                <a:cs typeface="Arial" panose="020B0604020202020204" pitchFamily="34" charset="0"/>
              </a:rPr>
              <a:t>Regulations Relating to the Surveillance and the Control of Notifiable Medical Conditions;</a:t>
            </a:r>
          </a:p>
          <a:p>
            <a:pPr marL="742950" lvl="1" indent="-285750" algn="just">
              <a:spcBef>
                <a:spcPct val="20000"/>
              </a:spcBef>
              <a:buFont typeface="Wingdings" panose="05000000000000000000" pitchFamily="2" charset="2"/>
              <a:buChar char="Ø"/>
              <a:defRPr/>
            </a:pPr>
            <a:r>
              <a:rPr lang="en-ZA" dirty="0">
                <a:latin typeface="Arial" panose="020B0604020202020204" pitchFamily="34" charset="0"/>
                <a:cs typeface="Arial" panose="020B0604020202020204" pitchFamily="34" charset="0"/>
              </a:rPr>
              <a:t>Regulations Relating to Public Health Measures in Points of Entry;</a:t>
            </a:r>
          </a:p>
          <a:p>
            <a:pPr marL="742950" lvl="1" indent="-285750" algn="just">
              <a:spcBef>
                <a:spcPct val="20000"/>
              </a:spcBef>
              <a:buFont typeface="Wingdings" panose="05000000000000000000" pitchFamily="2" charset="2"/>
              <a:buChar char="Ø"/>
              <a:defRPr/>
            </a:pPr>
            <a:r>
              <a:rPr lang="en-ZA" dirty="0">
                <a:latin typeface="Arial" panose="020B0604020202020204" pitchFamily="34" charset="0"/>
                <a:cs typeface="Arial" panose="020B0604020202020204" pitchFamily="34" charset="0"/>
              </a:rPr>
              <a:t>Regulations Relating to the Management of Human Remains; and</a:t>
            </a:r>
          </a:p>
          <a:p>
            <a:pPr marL="742950" lvl="1" indent="-285750" algn="just">
              <a:spcBef>
                <a:spcPct val="20000"/>
              </a:spcBef>
              <a:buFont typeface="Wingdings" panose="05000000000000000000" pitchFamily="2" charset="2"/>
              <a:buChar char="Ø"/>
              <a:defRPr/>
            </a:pPr>
            <a:r>
              <a:rPr lang="en-ZA" dirty="0">
                <a:latin typeface="Arial" panose="020B0604020202020204" pitchFamily="34" charset="0"/>
                <a:cs typeface="Arial" panose="020B0604020202020204" pitchFamily="34" charset="0"/>
              </a:rPr>
              <a:t>Regulations Relating to Environmental Health.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5970240" cy="990600"/>
          </a:xfrm>
          <a:prstGeom prst="rect">
            <a:avLst/>
          </a:prstGeom>
        </p:spPr>
        <p:txBody>
          <a:bodyPr tIns="45720" rIns="91440" bIns="45720" anchor="b">
            <a:normAutofit/>
          </a:bodyPr>
          <a:lstStyle/>
          <a:p>
            <a:pPr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sz="2800" b="1" dirty="0">
                <a:solidFill>
                  <a:schemeClr val="bg1"/>
                </a:solidFill>
                <a:latin typeface="Arial" pitchFamily="34" charset="0"/>
                <a:cs typeface="Arial" pitchFamily="34" charset="0"/>
              </a:rPr>
              <a:t>BACKGROUND CONT….</a:t>
            </a:r>
            <a:endParaRPr lang="en-GB" sz="2800"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val="3436929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5" name="Table 4"/>
          <p:cNvGraphicFramePr>
            <a:graphicFrameLocks noGrp="1"/>
          </p:cNvGraphicFramePr>
          <p:nvPr>
            <p:extLst>
              <p:ext uri="{D42A27DB-BD31-4B8C-83A1-F6EECF244321}">
                <p14:modId xmlns:p14="http://schemas.microsoft.com/office/powerpoint/2010/main" val="4156677146"/>
              </p:ext>
            </p:extLst>
          </p:nvPr>
        </p:nvGraphicFramePr>
        <p:xfrm>
          <a:off x="628650" y="1196752"/>
          <a:ext cx="7886700" cy="4383520"/>
        </p:xfrm>
        <a:graphic>
          <a:graphicData uri="http://schemas.openxmlformats.org/drawingml/2006/table">
            <a:tbl>
              <a:tblPr firstRow="1" firstCol="1" bandRow="1">
                <a:tableStyleId>{5C22544A-7EE6-4342-B048-85BDC9FD1C3A}</a:tableStyleId>
              </a:tblPr>
              <a:tblGrid>
                <a:gridCol w="455331">
                  <a:extLst>
                    <a:ext uri="{9D8B030D-6E8A-4147-A177-3AD203B41FA5}">
                      <a16:colId xmlns:a16="http://schemas.microsoft.com/office/drawing/2014/main" val="198916437"/>
                    </a:ext>
                  </a:extLst>
                </a:gridCol>
                <a:gridCol w="2730917">
                  <a:extLst>
                    <a:ext uri="{9D8B030D-6E8A-4147-A177-3AD203B41FA5}">
                      <a16:colId xmlns:a16="http://schemas.microsoft.com/office/drawing/2014/main" val="4212298274"/>
                    </a:ext>
                  </a:extLst>
                </a:gridCol>
                <a:gridCol w="454796">
                  <a:extLst>
                    <a:ext uri="{9D8B030D-6E8A-4147-A177-3AD203B41FA5}">
                      <a16:colId xmlns:a16="http://schemas.microsoft.com/office/drawing/2014/main" val="2961212562"/>
                    </a:ext>
                  </a:extLst>
                </a:gridCol>
                <a:gridCol w="4245656">
                  <a:extLst>
                    <a:ext uri="{9D8B030D-6E8A-4147-A177-3AD203B41FA5}">
                      <a16:colId xmlns:a16="http://schemas.microsoft.com/office/drawing/2014/main" val="1485160588"/>
                    </a:ext>
                  </a:extLst>
                </a:gridCol>
              </a:tblGrid>
              <a:tr h="151122">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2017 Surveillance Regulations</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2022 Draft Amendments published for public comments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389489390"/>
                  </a:ext>
                </a:extLst>
              </a:tr>
              <a:tr h="302244">
                <a:tc gridSpan="4">
                  <a:txBody>
                    <a:bodyPr/>
                    <a:lstStyle/>
                    <a:p>
                      <a:pPr>
                        <a:lnSpc>
                          <a:spcPct val="100000"/>
                        </a:lnSpc>
                        <a:spcAft>
                          <a:spcPts val="0"/>
                        </a:spcAft>
                      </a:pP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3313145542"/>
                  </a:ext>
                </a:extLst>
              </a:tr>
              <a:tr h="211838">
                <a:tc gridSpan="4">
                  <a:txBody>
                    <a:bodyPr/>
                    <a:lstStyle/>
                    <a:p>
                      <a:pPr algn="ctr">
                        <a:lnSpc>
                          <a:spcPct val="100000"/>
                        </a:lnSpc>
                        <a:spcAft>
                          <a:spcPts val="0"/>
                        </a:spcAft>
                      </a:pPr>
                      <a:r>
                        <a:rPr lang="en-ZA" sz="1200">
                          <a:effectLst/>
                          <a:latin typeface="Arial" panose="020B0604020202020204" pitchFamily="34" charset="0"/>
                          <a:cs typeface="Arial" panose="020B0604020202020204" pitchFamily="34" charset="0"/>
                        </a:rPr>
                        <a:t>Mandatory medical examination, prophylaxis, treatment, isolation and quarantine</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36779507"/>
                  </a:ext>
                </a:extLst>
              </a:tr>
              <a:tr h="211838">
                <a:tc gridSpan="4">
                  <a:txBody>
                    <a:bodyPr/>
                    <a:lstStyle/>
                    <a:p>
                      <a:pPr algn="ct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1098043844"/>
                  </a:ext>
                </a:extLst>
              </a:tr>
              <a:tr h="906732">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15</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200" b="1" dirty="0">
                          <a:effectLst/>
                          <a:latin typeface="Arial" panose="020B0604020202020204" pitchFamily="34" charset="0"/>
                          <a:cs typeface="Arial" panose="020B0604020202020204" pitchFamily="34" charset="0"/>
                        </a:rPr>
                        <a:t>Mandatory medical examination, prophylaxis, treatment, isolation and quarantine</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Regulation 15 (1) – (6) has not been amended and is still applicable. The amendments have been by way of addition of Regulation 15A – 15H</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15A. </a:t>
                      </a:r>
                    </a:p>
                    <a:p>
                      <a:pP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200" b="1" dirty="0">
                          <a:effectLst/>
                          <a:latin typeface="Arial" panose="020B0604020202020204" pitchFamily="34" charset="0"/>
                          <a:cs typeface="Arial" panose="020B0604020202020204" pitchFamily="34" charset="0"/>
                        </a:rPr>
                        <a:t>Refusal of medical examination, prophylaxis, treatment, isolation, quarantine and protocols in public areas and gatherings</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3478017254"/>
                  </a:ext>
                </a:extLst>
              </a:tr>
              <a:tr h="1694707">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(1)</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200">
                          <a:effectLst/>
                          <a:latin typeface="Arial" panose="020B0604020202020204" pitchFamily="34" charset="0"/>
                          <a:cs typeface="Arial" panose="020B0604020202020204" pitchFamily="34" charset="0"/>
                        </a:rPr>
                        <a:t>The required mandatory medical examination, prophylaxis, treatment, isolation or quarantine procedures must be determined on a case by case basis and tailored depending on the public health risk and individual circumstances of the person in question.</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This Regulation provides that a person who has been confirmed as a clinical or a laboratory confirmed case for a notifiable medical condition  or is suspected of having contracted a notifiable medical condition or has been in contact with a person who is a carrier of a notifiable medical condition may not refuse medical examination, including, but not limited to, the taking of any bodily sample which may be authorised by any law; or to be admitted to a health establishment, quarantine or isolation site.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This is aimed at preventing transmission of a notifiable medication condition.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7774" marR="57774" marT="0" marB="0"/>
                </a:tc>
                <a:extLst>
                  <a:ext uri="{0D108BD9-81ED-4DB2-BD59-A6C34878D82A}">
                    <a16:rowId xmlns:a16="http://schemas.microsoft.com/office/drawing/2014/main" val="3495641780"/>
                  </a:ext>
                </a:extLst>
              </a:tr>
            </a:tbl>
          </a:graphicData>
        </a:graphic>
      </p:graphicFrame>
    </p:spTree>
    <p:extLst>
      <p:ext uri="{BB962C8B-B14F-4D97-AF65-F5344CB8AC3E}">
        <p14:creationId xmlns:p14="http://schemas.microsoft.com/office/powerpoint/2010/main" val="2622518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9" name="Table 8"/>
          <p:cNvGraphicFramePr>
            <a:graphicFrameLocks noGrp="1"/>
          </p:cNvGraphicFramePr>
          <p:nvPr>
            <p:extLst>
              <p:ext uri="{D42A27DB-BD31-4B8C-83A1-F6EECF244321}">
                <p14:modId xmlns:p14="http://schemas.microsoft.com/office/powerpoint/2010/main" val="1281369180"/>
              </p:ext>
            </p:extLst>
          </p:nvPr>
        </p:nvGraphicFramePr>
        <p:xfrm>
          <a:off x="251520" y="1304896"/>
          <a:ext cx="8435280" cy="4754880"/>
        </p:xfrm>
        <a:graphic>
          <a:graphicData uri="http://schemas.openxmlformats.org/drawingml/2006/table">
            <a:tbl>
              <a:tblPr firstRow="1" firstCol="1" bandRow="1">
                <a:tableStyleId>{5C22544A-7EE6-4342-B048-85BDC9FD1C3A}</a:tableStyleId>
              </a:tblPr>
              <a:tblGrid>
                <a:gridCol w="487004">
                  <a:extLst>
                    <a:ext uri="{9D8B030D-6E8A-4147-A177-3AD203B41FA5}">
                      <a16:colId xmlns:a16="http://schemas.microsoft.com/office/drawing/2014/main" val="1458535470"/>
                    </a:ext>
                  </a:extLst>
                </a:gridCol>
                <a:gridCol w="2694725">
                  <a:extLst>
                    <a:ext uri="{9D8B030D-6E8A-4147-A177-3AD203B41FA5}">
                      <a16:colId xmlns:a16="http://schemas.microsoft.com/office/drawing/2014/main" val="1490427814"/>
                    </a:ext>
                  </a:extLst>
                </a:gridCol>
                <a:gridCol w="517956">
                  <a:extLst>
                    <a:ext uri="{9D8B030D-6E8A-4147-A177-3AD203B41FA5}">
                      <a16:colId xmlns:a16="http://schemas.microsoft.com/office/drawing/2014/main" val="1232798993"/>
                    </a:ext>
                  </a:extLst>
                </a:gridCol>
                <a:gridCol w="4735595">
                  <a:extLst>
                    <a:ext uri="{9D8B030D-6E8A-4147-A177-3AD203B41FA5}">
                      <a16:colId xmlns:a16="http://schemas.microsoft.com/office/drawing/2014/main" val="2534934499"/>
                    </a:ext>
                  </a:extLst>
                </a:gridCol>
              </a:tblGrid>
              <a:tr h="4214554">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15 (2)</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49447" marR="49447" marT="0" marB="0"/>
                </a:tc>
                <a:tc>
                  <a:txBody>
                    <a:bodyPr/>
                    <a:lstStyle/>
                    <a:p>
                      <a:pPr algn="just">
                        <a:lnSpc>
                          <a:spcPct val="100000"/>
                        </a:lnSpc>
                        <a:spcAft>
                          <a:spcPts val="0"/>
                        </a:spcAft>
                      </a:pPr>
                      <a:r>
                        <a:rPr lang="en-ZA" sz="1200" b="0" dirty="0">
                          <a:effectLst/>
                          <a:latin typeface="Arial" panose="020B0604020202020204" pitchFamily="34" charset="0"/>
                          <a:cs typeface="Arial" panose="020B0604020202020204" pitchFamily="34" charset="0"/>
                        </a:rPr>
                        <a:t>The head of a provincial department must apply to the High Court for an appropriate court order, if a person who is a clinical or laboratory confirmed case, carrier or contact of a notifiable medical condition listed in Annexure A, Tables 1, 2, 3 and 4 or a medical condition deemed notifiable by the Minister, refuses to consent to-</a:t>
                      </a:r>
                    </a:p>
                    <a:p>
                      <a:pPr>
                        <a:lnSpc>
                          <a:spcPct val="100000"/>
                        </a:lnSpc>
                        <a:spcAft>
                          <a:spcPts val="0"/>
                        </a:spcAft>
                      </a:pPr>
                      <a:r>
                        <a:rPr lang="en-ZA" sz="1200" b="0" dirty="0">
                          <a:effectLst/>
                          <a:latin typeface="Arial" panose="020B0604020202020204" pitchFamily="34" charset="0"/>
                          <a:cs typeface="Arial" panose="020B0604020202020204" pitchFamily="34" charset="0"/>
                        </a:rPr>
                        <a:t> </a:t>
                      </a:r>
                    </a:p>
                    <a:p>
                      <a:pPr marL="288290" indent="-288290" algn="just">
                        <a:lnSpc>
                          <a:spcPct val="100000"/>
                        </a:lnSpc>
                        <a:spcAft>
                          <a:spcPts val="0"/>
                        </a:spcAft>
                      </a:pPr>
                      <a:r>
                        <a:rPr lang="en-ZA" sz="1200" b="0" dirty="0">
                          <a:effectLst/>
                          <a:latin typeface="Arial" panose="020B0604020202020204" pitchFamily="34" charset="0"/>
                          <a:cs typeface="Arial" panose="020B0604020202020204" pitchFamily="34" charset="0"/>
                        </a:rPr>
                        <a:t>(a) 	a medical examination, including but not limited to the taking of any biological specimen;</a:t>
                      </a:r>
                    </a:p>
                    <a:p>
                      <a:pPr marL="288290" indent="-288290" algn="just">
                        <a:lnSpc>
                          <a:spcPct val="100000"/>
                        </a:lnSpc>
                        <a:spcAft>
                          <a:spcPts val="0"/>
                        </a:spcAft>
                      </a:pPr>
                      <a:r>
                        <a:rPr lang="en-ZA" sz="1200" b="0" dirty="0">
                          <a:effectLst/>
                          <a:latin typeface="Arial" panose="020B0604020202020204" pitchFamily="34" charset="0"/>
                          <a:cs typeface="Arial" panose="020B0604020202020204" pitchFamily="34" charset="0"/>
                        </a:rPr>
                        <a:t> </a:t>
                      </a:r>
                    </a:p>
                    <a:p>
                      <a:pPr marL="288290" indent="-288290" algn="just">
                        <a:lnSpc>
                          <a:spcPct val="100000"/>
                        </a:lnSpc>
                        <a:spcAft>
                          <a:spcPts val="0"/>
                        </a:spcAft>
                      </a:pPr>
                      <a:r>
                        <a:rPr lang="en-ZA" sz="1200" b="0" dirty="0">
                          <a:effectLst/>
                          <a:latin typeface="Arial" panose="020B0604020202020204" pitchFamily="34" charset="0"/>
                          <a:cs typeface="Arial" panose="020B0604020202020204" pitchFamily="34" charset="0"/>
                        </a:rPr>
                        <a:t>(b) 	being admitted at a health establishment; or</a:t>
                      </a:r>
                    </a:p>
                    <a:p>
                      <a:pPr marL="288290" indent="-288290" algn="just">
                        <a:lnSpc>
                          <a:spcPct val="100000"/>
                        </a:lnSpc>
                        <a:spcAft>
                          <a:spcPts val="0"/>
                        </a:spcAft>
                      </a:pPr>
                      <a:r>
                        <a:rPr lang="en-ZA" sz="1200" dirty="0">
                          <a:effectLst/>
                          <a:latin typeface="Arial" panose="020B0604020202020204" pitchFamily="34" charset="0"/>
                          <a:cs typeface="Arial" panose="020B0604020202020204" pitchFamily="34" charset="0"/>
                        </a:rPr>
                        <a:t> </a:t>
                      </a:r>
                    </a:p>
                    <a:p>
                      <a:pPr marL="288290" indent="-288290" algn="just">
                        <a:lnSpc>
                          <a:spcPct val="100000"/>
                        </a:lnSpc>
                        <a:spcAft>
                          <a:spcPts val="0"/>
                        </a:spcAft>
                      </a:pPr>
                      <a:r>
                        <a:rPr lang="en-ZA" sz="1200" dirty="0">
                          <a:effectLst/>
                          <a:latin typeface="Arial" panose="020B0604020202020204" pitchFamily="34" charset="0"/>
                          <a:cs typeface="Arial" panose="020B0604020202020204" pitchFamily="34" charset="0"/>
                        </a:rPr>
                        <a:t>(c) 	mandatory prophylaxis, treatment, isolation or quarantine in order to prevent transmission.</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49447" marR="49447" marT="0" marB="0"/>
                </a:tc>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15B.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endParaRPr lang="en-ZA" sz="1200" dirty="0">
                        <a:effectLst/>
                        <a:latin typeface="Arial" panose="020B0604020202020204" pitchFamily="34" charset="0"/>
                        <a:cs typeface="Arial" panose="020B0604020202020204" pitchFamily="34" charset="0"/>
                      </a:endParaRPr>
                    </a:p>
                    <a:p>
                      <a:pPr>
                        <a:lnSpc>
                          <a:spcPct val="100000"/>
                        </a:lnSpc>
                        <a:spcAft>
                          <a:spcPts val="0"/>
                        </a:spcAft>
                      </a:pPr>
                      <a:r>
                        <a:rPr lang="en-ZA" sz="1200" dirty="0">
                          <a:effectLst/>
                          <a:latin typeface="Arial" panose="020B0604020202020204" pitchFamily="34" charset="0"/>
                          <a:cs typeface="Arial" panose="020B0604020202020204" pitchFamily="34" charset="0"/>
                        </a:rPr>
                        <a:t> 15G</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49447" marR="49447"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Isolation or quarantine of persons: </a:t>
                      </a:r>
                      <a:r>
                        <a:rPr lang="en-ZA" sz="1200" b="0" dirty="0">
                          <a:effectLst/>
                          <a:latin typeface="Arial" panose="020B0604020202020204" pitchFamily="34" charset="0"/>
                          <a:cs typeface="Arial" panose="020B0604020202020204" pitchFamily="34" charset="0"/>
                        </a:rPr>
                        <a:t>This Regulations provided for isolation or quarantine. It provide for both self-quarantine and self-isolation for those who meet the criteria set out in Regulation 15G. </a:t>
                      </a:r>
                    </a:p>
                    <a:p>
                      <a:pPr algn="just">
                        <a:lnSpc>
                          <a:spcPct val="100000"/>
                        </a:lnSpc>
                        <a:spcAft>
                          <a:spcPts val="0"/>
                        </a:spcAft>
                      </a:pPr>
                      <a:endParaRPr lang="en-ZA" sz="1200" dirty="0">
                        <a:effectLst/>
                        <a:latin typeface="Arial" panose="020B0604020202020204" pitchFamily="34" charset="0"/>
                        <a:cs typeface="Arial" panose="020B0604020202020204" pitchFamily="34" charset="0"/>
                      </a:endParaRPr>
                    </a:p>
                    <a:p>
                      <a:pPr algn="just">
                        <a:lnSpc>
                          <a:spcPct val="100000"/>
                        </a:lnSpc>
                        <a:spcAft>
                          <a:spcPts val="0"/>
                        </a:spcAft>
                      </a:pPr>
                      <a:r>
                        <a:rPr lang="en-ZA" sz="1200" dirty="0">
                          <a:effectLst/>
                          <a:latin typeface="Arial" panose="020B0604020202020204" pitchFamily="34" charset="0"/>
                          <a:cs typeface="Arial" panose="020B0604020202020204" pitchFamily="34" charset="0"/>
                        </a:rPr>
                        <a:t>Criteria for self-quarantine and self-Isolation: </a:t>
                      </a:r>
                      <a:r>
                        <a:rPr lang="en-ZA" sz="1200" b="0" dirty="0">
                          <a:effectLst/>
                          <a:latin typeface="Arial" panose="020B0604020202020204" pitchFamily="34" charset="0"/>
                          <a:cs typeface="Arial" panose="020B0604020202020204" pitchFamily="34" charset="0"/>
                        </a:rPr>
                        <a:t>This Regulation provides for the criteria for self-quarantine or self-isolation facility. The facility must be a separate well-ventilated bedroom with a bathroom and toilet, or a residence that is not shared with persons who are not subject to quarantine;</a:t>
                      </a:r>
                    </a:p>
                    <a:p>
                      <a:pPr marL="171450" indent="-171450" algn="just">
                        <a:lnSpc>
                          <a:spcPct val="100000"/>
                        </a:lnSpc>
                        <a:spcAft>
                          <a:spcPts val="0"/>
                        </a:spcAft>
                        <a:buFont typeface="Wingdings" panose="05000000000000000000" pitchFamily="2" charset="2"/>
                        <a:buChar char="Ø"/>
                      </a:pPr>
                      <a:r>
                        <a:rPr lang="en-ZA" sz="1200" b="0" dirty="0">
                          <a:effectLst/>
                          <a:latin typeface="Arial" panose="020B0604020202020204" pitchFamily="34" charset="0"/>
                          <a:cs typeface="Arial" panose="020B0604020202020204" pitchFamily="34" charset="0"/>
                        </a:rPr>
                        <a:t>The meals provided in the facility must be served in the room using disposable utensils or utensils that are kept separate and are washed properly, if shared with persons who are not subject to quarantine; and</a:t>
                      </a:r>
                    </a:p>
                    <a:p>
                      <a:pPr marL="171450" indent="-171450" algn="just">
                        <a:lnSpc>
                          <a:spcPct val="100000"/>
                        </a:lnSpc>
                        <a:spcAft>
                          <a:spcPts val="0"/>
                        </a:spcAft>
                        <a:buFont typeface="Wingdings" panose="05000000000000000000" pitchFamily="2" charset="2"/>
                        <a:buChar char="Ø"/>
                      </a:pPr>
                      <a:r>
                        <a:rPr lang="en-ZA" sz="1200" b="0" dirty="0">
                          <a:effectLst/>
                          <a:latin typeface="Arial" panose="020B0604020202020204" pitchFamily="34" charset="0"/>
                          <a:cs typeface="Arial" panose="020B0604020202020204" pitchFamily="34" charset="0"/>
                        </a:rPr>
                        <a:t>The facility must have a thermometer that will allow the person to measure his or her temperature daily.</a:t>
                      </a:r>
                    </a:p>
                    <a:p>
                      <a:pPr marL="0" indent="0" algn="just">
                        <a:lnSpc>
                          <a:spcPct val="100000"/>
                        </a:lnSpc>
                        <a:spcAft>
                          <a:spcPts val="0"/>
                        </a:spcAft>
                        <a:buFont typeface="Wingdings" panose="05000000000000000000" pitchFamily="2" charset="2"/>
                        <a:buNone/>
                      </a:pPr>
                      <a:endParaRPr lang="en-ZA" sz="1200" b="0" dirty="0">
                        <a:effectLst/>
                        <a:latin typeface="Arial" panose="020B0604020202020204" pitchFamily="34" charset="0"/>
                        <a:cs typeface="Arial" panose="020B0604020202020204" pitchFamily="34" charset="0"/>
                      </a:endParaRPr>
                    </a:p>
                    <a:p>
                      <a:pPr marL="0" indent="0" algn="just">
                        <a:lnSpc>
                          <a:spcPct val="100000"/>
                        </a:lnSpc>
                        <a:spcAft>
                          <a:spcPts val="0"/>
                        </a:spcAft>
                        <a:buFont typeface="Wingdings" panose="05000000000000000000" pitchFamily="2" charset="2"/>
                        <a:buNone/>
                      </a:pPr>
                      <a:r>
                        <a:rPr lang="en-ZA" sz="1200" b="0" dirty="0">
                          <a:effectLst/>
                          <a:latin typeface="Arial" panose="020B0604020202020204" pitchFamily="34" charset="0"/>
                          <a:cs typeface="Arial" panose="020B0604020202020204" pitchFamily="34" charset="0"/>
                        </a:rPr>
                        <a:t>The criteria for self-quarantine or self-isolation was not in the 2017 Regulations as the quarantine and the isolation was done at the health facilities as the 2017 Regulations were not geared for pandemic.</a:t>
                      </a:r>
                    </a:p>
                    <a:p>
                      <a:pPr algn="just">
                        <a:lnSpc>
                          <a:spcPct val="100000"/>
                        </a:lnSpc>
                        <a:spcAft>
                          <a:spcPts val="0"/>
                        </a:spcAft>
                      </a:pPr>
                      <a:r>
                        <a:rPr lang="en-ZA" sz="1200" b="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b="0" dirty="0">
                          <a:effectLst/>
                          <a:latin typeface="Arial" panose="020B0604020202020204" pitchFamily="34" charset="0"/>
                          <a:cs typeface="Arial" panose="020B0604020202020204" pitchFamily="34" charset="0"/>
                        </a:rPr>
                        <a:t>If a person refuses to quarantine himself or herself, or travel to a site of isolation or quarantined facility as directed, </a:t>
                      </a:r>
                      <a:r>
                        <a:rPr lang="en-ZA" sz="1200" b="1" dirty="0">
                          <a:effectLst/>
                          <a:latin typeface="Arial" panose="020B0604020202020204" pitchFamily="34" charset="0"/>
                          <a:cs typeface="Arial" panose="020B0604020202020204" pitchFamily="34" charset="0"/>
                        </a:rPr>
                        <a:t>a court order must be obtained to compel</a:t>
                      </a:r>
                      <a:r>
                        <a:rPr lang="en-ZA" sz="1200" b="0" dirty="0">
                          <a:effectLst/>
                          <a:latin typeface="Arial" panose="020B0604020202020204" pitchFamily="34" charset="0"/>
                          <a:cs typeface="Arial" panose="020B0604020202020204" pitchFamily="34" charset="0"/>
                        </a:rPr>
                        <a:t> such a person to quarantine himself or herself, travel to such site of isolation, quarantine facility, or medical screening. </a:t>
                      </a:r>
                      <a:endParaRPr lang="en-ZA" sz="1200" b="0" dirty="0">
                        <a:effectLst/>
                        <a:latin typeface="Arial" panose="020B0604020202020204" pitchFamily="34" charset="0"/>
                        <a:ea typeface="Calibri" panose="020F0502020204030204" pitchFamily="34" charset="0"/>
                        <a:cs typeface="Arial" panose="020B0604020202020204" pitchFamily="34" charset="0"/>
                      </a:endParaRPr>
                    </a:p>
                  </a:txBody>
                  <a:tcPr marL="49447" marR="49447" marT="0" marB="0"/>
                </a:tc>
                <a:extLst>
                  <a:ext uri="{0D108BD9-81ED-4DB2-BD59-A6C34878D82A}">
                    <a16:rowId xmlns:a16="http://schemas.microsoft.com/office/drawing/2014/main" val="2191145887"/>
                  </a:ext>
                </a:extLst>
              </a:tr>
            </a:tbl>
          </a:graphicData>
        </a:graphic>
      </p:graphicFrame>
    </p:spTree>
    <p:extLst>
      <p:ext uri="{BB962C8B-B14F-4D97-AF65-F5344CB8AC3E}">
        <p14:creationId xmlns:p14="http://schemas.microsoft.com/office/powerpoint/2010/main" val="33347426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3" name="Table 2"/>
          <p:cNvGraphicFramePr>
            <a:graphicFrameLocks noGrp="1"/>
          </p:cNvGraphicFramePr>
          <p:nvPr>
            <p:extLst>
              <p:ext uri="{D42A27DB-BD31-4B8C-83A1-F6EECF244321}">
                <p14:modId xmlns:p14="http://schemas.microsoft.com/office/powerpoint/2010/main" val="4148608877"/>
              </p:ext>
            </p:extLst>
          </p:nvPr>
        </p:nvGraphicFramePr>
        <p:xfrm>
          <a:off x="251520" y="1235075"/>
          <a:ext cx="8280920" cy="4732020"/>
        </p:xfrm>
        <a:graphic>
          <a:graphicData uri="http://schemas.openxmlformats.org/drawingml/2006/table">
            <a:tbl>
              <a:tblPr firstRow="1" firstCol="1" bandRow="1">
                <a:tableStyleId>{5C22544A-7EE6-4342-B048-85BDC9FD1C3A}</a:tableStyleId>
              </a:tblPr>
              <a:tblGrid>
                <a:gridCol w="478091">
                  <a:extLst>
                    <a:ext uri="{9D8B030D-6E8A-4147-A177-3AD203B41FA5}">
                      <a16:colId xmlns:a16="http://schemas.microsoft.com/office/drawing/2014/main" val="765319772"/>
                    </a:ext>
                  </a:extLst>
                </a:gridCol>
                <a:gridCol w="2867423">
                  <a:extLst>
                    <a:ext uri="{9D8B030D-6E8A-4147-A177-3AD203B41FA5}">
                      <a16:colId xmlns:a16="http://schemas.microsoft.com/office/drawing/2014/main" val="1476952819"/>
                    </a:ext>
                  </a:extLst>
                </a:gridCol>
                <a:gridCol w="477529">
                  <a:extLst>
                    <a:ext uri="{9D8B030D-6E8A-4147-A177-3AD203B41FA5}">
                      <a16:colId xmlns:a16="http://schemas.microsoft.com/office/drawing/2014/main" val="242437220"/>
                    </a:ext>
                  </a:extLst>
                </a:gridCol>
                <a:gridCol w="4457877">
                  <a:extLst>
                    <a:ext uri="{9D8B030D-6E8A-4147-A177-3AD203B41FA5}">
                      <a16:colId xmlns:a16="http://schemas.microsoft.com/office/drawing/2014/main" val="1432600295"/>
                    </a:ext>
                  </a:extLst>
                </a:gridCol>
              </a:tblGrid>
              <a:tr h="3027018">
                <a:tc>
                  <a:txBody>
                    <a:bodyPr/>
                    <a:lstStyle/>
                    <a:p>
                      <a:pPr>
                        <a:lnSpc>
                          <a:spcPct val="100000"/>
                        </a:lnSpc>
                        <a:spcAft>
                          <a:spcPts val="0"/>
                        </a:spcAft>
                      </a:pPr>
                      <a:r>
                        <a:rPr lang="en-ZA" sz="1150">
                          <a:effectLst/>
                        </a:rPr>
                        <a:t>15 (3)</a:t>
                      </a:r>
                      <a:endParaRPr lang="en-ZA" sz="115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a:txBody>
                    <a:bodyPr/>
                    <a:lstStyle/>
                    <a:p>
                      <a:pPr algn="just">
                        <a:lnSpc>
                          <a:spcPct val="100000"/>
                        </a:lnSpc>
                        <a:spcAft>
                          <a:spcPts val="0"/>
                        </a:spcAft>
                      </a:pPr>
                      <a:r>
                        <a:rPr lang="en-ZA" sz="1150" b="0" dirty="0">
                          <a:effectLst/>
                          <a:latin typeface="Arial" panose="020B0604020202020204" pitchFamily="34" charset="0"/>
                          <a:cs typeface="Arial" panose="020B0604020202020204" pitchFamily="34" charset="0"/>
                        </a:rPr>
                        <a:t>The health care provider should with the assistance of law enforcement agencies, subject a person who is a clinical or laboratory confirmed case, carrier or contact of a notifiable medical condition to prophylaxis, treatment or implement isolation or quarantine procedures whilst awaiting the court order anticipated in sub -regulation (2) in order to prevent transmission.</a:t>
                      </a:r>
                      <a:endParaRPr lang="en-ZA" sz="1150" b="0" dirty="0">
                        <a:effectLst/>
                        <a:latin typeface="Arial" panose="020B0604020202020204" pitchFamily="34" charset="0"/>
                        <a:ea typeface="Calibri" panose="020F0502020204030204" pitchFamily="34" charset="0"/>
                        <a:cs typeface="Arial" panose="020B0604020202020204" pitchFamily="34" charset="0"/>
                      </a:endParaRPr>
                    </a:p>
                  </a:txBody>
                  <a:tcPr marL="51597" marR="51597" marT="0" marB="0"/>
                </a:tc>
                <a:tc>
                  <a:txBody>
                    <a:bodyPr/>
                    <a:lstStyle/>
                    <a:p>
                      <a:pPr>
                        <a:lnSpc>
                          <a:spcPct val="100000"/>
                        </a:lnSpc>
                        <a:spcAft>
                          <a:spcPts val="0"/>
                        </a:spcAft>
                      </a:pPr>
                      <a:r>
                        <a:rPr lang="en-US" sz="1150" dirty="0">
                          <a:effectLst/>
                          <a:latin typeface="Arial" panose="020B0604020202020204" pitchFamily="34" charset="0"/>
                          <a:cs typeface="Arial" panose="020B0604020202020204" pitchFamily="34" charset="0"/>
                        </a:rPr>
                        <a:t>15C. </a:t>
                      </a:r>
                      <a:endParaRPr lang="en-ZA" sz="1150" dirty="0">
                        <a:effectLst/>
                        <a:latin typeface="Arial" panose="020B0604020202020204" pitchFamily="34" charset="0"/>
                        <a:cs typeface="Arial" panose="020B0604020202020204" pitchFamily="34" charset="0"/>
                      </a:endParaRPr>
                    </a:p>
                    <a:p>
                      <a:pPr>
                        <a:lnSpc>
                          <a:spcPct val="100000"/>
                        </a:lnSpc>
                        <a:spcAft>
                          <a:spcPts val="0"/>
                        </a:spcAft>
                      </a:pPr>
                      <a:r>
                        <a:rPr lang="en-US" sz="1150" dirty="0">
                          <a:effectLst/>
                          <a:latin typeface="Arial" panose="020B0604020202020204" pitchFamily="34" charset="0"/>
                          <a:cs typeface="Arial" panose="020B0604020202020204" pitchFamily="34" charset="0"/>
                        </a:rPr>
                        <a:t> </a:t>
                      </a:r>
                      <a:endParaRPr lang="en-ZA" sz="1150" dirty="0">
                        <a:effectLst/>
                        <a:latin typeface="Arial" panose="020B0604020202020204" pitchFamily="34" charset="0"/>
                        <a:cs typeface="Arial" panose="020B0604020202020204" pitchFamily="34" charset="0"/>
                      </a:endParaRPr>
                    </a:p>
                    <a:p>
                      <a:pPr>
                        <a:lnSpc>
                          <a:spcPct val="100000"/>
                        </a:lnSpc>
                        <a:spcAft>
                          <a:spcPts val="0"/>
                        </a:spcAft>
                      </a:pPr>
                      <a:r>
                        <a:rPr lang="en-US" sz="1150" dirty="0">
                          <a:effectLst/>
                          <a:latin typeface="Arial" panose="020B0604020202020204" pitchFamily="34" charset="0"/>
                          <a:cs typeface="Arial" panose="020B0604020202020204" pitchFamily="34" charset="0"/>
                        </a:rPr>
                        <a:t> </a:t>
                      </a:r>
                      <a:endParaRPr lang="en-ZA" sz="1150" dirty="0">
                        <a:effectLst/>
                        <a:latin typeface="Arial" panose="020B0604020202020204" pitchFamily="34" charset="0"/>
                        <a:cs typeface="Arial" panose="020B0604020202020204" pitchFamily="34" charset="0"/>
                      </a:endParaRPr>
                    </a:p>
                    <a:p>
                      <a:pPr>
                        <a:lnSpc>
                          <a:spcPct val="100000"/>
                        </a:lnSpc>
                        <a:spcAft>
                          <a:spcPts val="0"/>
                        </a:spcAft>
                      </a:pPr>
                      <a:r>
                        <a:rPr lang="en-ZA" sz="1150" dirty="0">
                          <a:effectLst/>
                          <a:latin typeface="Arial" panose="020B0604020202020204" pitchFamily="34" charset="0"/>
                          <a:cs typeface="Arial" panose="020B0604020202020204" pitchFamily="34" charset="0"/>
                        </a:rPr>
                        <a:t> </a:t>
                      </a:r>
                    </a:p>
                    <a:p>
                      <a:pPr>
                        <a:lnSpc>
                          <a:spcPct val="100000"/>
                        </a:lnSpc>
                        <a:spcAft>
                          <a:spcPts val="0"/>
                        </a:spcAft>
                      </a:pPr>
                      <a:endParaRPr lang="en-ZA" sz="1150" dirty="0">
                        <a:effectLst/>
                        <a:latin typeface="Arial" panose="020B0604020202020204" pitchFamily="34" charset="0"/>
                        <a:cs typeface="Arial" panose="020B0604020202020204" pitchFamily="34" charset="0"/>
                      </a:endParaRPr>
                    </a:p>
                    <a:p>
                      <a:pPr>
                        <a:lnSpc>
                          <a:spcPct val="100000"/>
                        </a:lnSpc>
                        <a:spcAft>
                          <a:spcPts val="0"/>
                        </a:spcAft>
                      </a:pPr>
                      <a:r>
                        <a:rPr lang="en-ZA" sz="1150" dirty="0">
                          <a:effectLst/>
                          <a:latin typeface="Arial" panose="020B0604020202020204" pitchFamily="34" charset="0"/>
                          <a:cs typeface="Arial" panose="020B0604020202020204" pitchFamily="34" charset="0"/>
                        </a:rPr>
                        <a:t> </a:t>
                      </a:r>
                    </a:p>
                    <a:p>
                      <a:pPr>
                        <a:lnSpc>
                          <a:spcPct val="100000"/>
                        </a:lnSpc>
                        <a:spcAft>
                          <a:spcPts val="0"/>
                        </a:spcAft>
                      </a:pPr>
                      <a:r>
                        <a:rPr lang="en-US" sz="1150" dirty="0">
                          <a:effectLst/>
                          <a:latin typeface="Arial" panose="020B0604020202020204" pitchFamily="34" charset="0"/>
                          <a:cs typeface="Arial" panose="020B0604020202020204" pitchFamily="34" charset="0"/>
                        </a:rPr>
                        <a:t>15D</a:t>
                      </a:r>
                      <a:endParaRPr lang="en-ZA" sz="1150" dirty="0">
                        <a:effectLst/>
                        <a:latin typeface="Arial" panose="020B0604020202020204" pitchFamily="34" charset="0"/>
                        <a:ea typeface="Calibri" panose="020F0502020204030204" pitchFamily="34" charset="0"/>
                        <a:cs typeface="Arial" panose="020B0604020202020204" pitchFamily="34" charset="0"/>
                      </a:endParaRPr>
                    </a:p>
                  </a:txBody>
                  <a:tcPr marL="51597" marR="51597" marT="0" marB="0"/>
                </a:tc>
                <a:tc>
                  <a:txBody>
                    <a:bodyPr/>
                    <a:lstStyle/>
                    <a:p>
                      <a:pPr algn="just">
                        <a:lnSpc>
                          <a:spcPct val="100000"/>
                        </a:lnSpc>
                        <a:spcAft>
                          <a:spcPts val="0"/>
                        </a:spcAft>
                      </a:pPr>
                      <a:r>
                        <a:rPr lang="en-US" sz="1150" dirty="0">
                          <a:effectLst/>
                          <a:latin typeface="Arial" panose="020B0604020202020204" pitchFamily="34" charset="0"/>
                          <a:cs typeface="Arial" panose="020B0604020202020204" pitchFamily="34" charset="0"/>
                        </a:rPr>
                        <a:t>Isolation of a symptomatic person: </a:t>
                      </a:r>
                      <a:r>
                        <a:rPr lang="en-US" sz="1150" b="0" dirty="0">
                          <a:effectLst/>
                          <a:latin typeface="Arial" panose="020B0604020202020204" pitchFamily="34" charset="0"/>
                          <a:cs typeface="Arial" panose="020B0604020202020204" pitchFamily="34" charset="0"/>
                        </a:rPr>
                        <a:t>This Regulation provides for a person who tests positive for </a:t>
                      </a:r>
                      <a:r>
                        <a:rPr lang="en-ZA" sz="1150" b="0" dirty="0">
                          <a:effectLst/>
                          <a:latin typeface="Arial" panose="020B0604020202020204" pitchFamily="34" charset="0"/>
                          <a:cs typeface="Arial" panose="020B0604020202020204" pitchFamily="34" charset="0"/>
                        </a:rPr>
                        <a:t>a notifiable medical condition </a:t>
                      </a:r>
                      <a:r>
                        <a:rPr lang="en-US" sz="1150" b="0" dirty="0">
                          <a:effectLst/>
                          <a:latin typeface="Arial" panose="020B0604020202020204" pitchFamily="34" charset="0"/>
                          <a:cs typeface="Arial" panose="020B0604020202020204" pitchFamily="34" charset="0"/>
                        </a:rPr>
                        <a:t>and who is symptomatic with mild disease that requires no </a:t>
                      </a:r>
                      <a:r>
                        <a:rPr lang="en-US" sz="1150" b="0" dirty="0" err="1">
                          <a:effectLst/>
                          <a:latin typeface="Arial" panose="020B0604020202020204" pitchFamily="34" charset="0"/>
                          <a:cs typeface="Arial" panose="020B0604020202020204" pitchFamily="34" charset="0"/>
                        </a:rPr>
                        <a:t>hospitalisation</a:t>
                      </a:r>
                      <a:r>
                        <a:rPr lang="en-US" sz="1150" b="0" dirty="0">
                          <a:effectLst/>
                          <a:latin typeface="Arial" panose="020B0604020202020204" pitchFamily="34" charset="0"/>
                          <a:cs typeface="Arial" panose="020B0604020202020204" pitchFamily="34" charset="0"/>
                        </a:rPr>
                        <a:t> to be isolated for a period of time stipulated and in line with the national department guidelines. </a:t>
                      </a:r>
                      <a:endParaRPr lang="en-ZA" sz="1150" b="0" dirty="0">
                        <a:effectLst/>
                        <a:latin typeface="Arial" panose="020B0604020202020204" pitchFamily="34" charset="0"/>
                        <a:cs typeface="Arial" panose="020B0604020202020204" pitchFamily="34" charset="0"/>
                      </a:endParaRPr>
                    </a:p>
                    <a:p>
                      <a:pPr algn="just">
                        <a:lnSpc>
                          <a:spcPct val="100000"/>
                        </a:lnSpc>
                        <a:spcAft>
                          <a:spcPts val="0"/>
                        </a:spcAft>
                      </a:pPr>
                      <a:r>
                        <a:rPr lang="en-US" sz="1150" dirty="0">
                          <a:effectLst/>
                          <a:latin typeface="Arial" panose="020B0604020202020204" pitchFamily="34" charset="0"/>
                          <a:cs typeface="Arial" panose="020B0604020202020204" pitchFamily="34" charset="0"/>
                        </a:rPr>
                        <a:t> </a:t>
                      </a:r>
                      <a:endParaRPr lang="en-ZA" sz="1150" dirty="0">
                        <a:effectLst/>
                        <a:latin typeface="Arial" panose="020B0604020202020204" pitchFamily="34" charset="0"/>
                        <a:cs typeface="Arial" panose="020B0604020202020204" pitchFamily="34" charset="0"/>
                      </a:endParaRPr>
                    </a:p>
                    <a:p>
                      <a:pPr algn="just">
                        <a:lnSpc>
                          <a:spcPct val="100000"/>
                        </a:lnSpc>
                        <a:spcAft>
                          <a:spcPts val="0"/>
                        </a:spcAft>
                      </a:pPr>
                      <a:r>
                        <a:rPr lang="en-US" sz="1150" dirty="0">
                          <a:effectLst/>
                          <a:latin typeface="Arial" panose="020B0604020202020204" pitchFamily="34" charset="0"/>
                          <a:cs typeface="Arial" panose="020B0604020202020204" pitchFamily="34" charset="0"/>
                        </a:rPr>
                        <a:t>Isolation of an asymptomatic person: </a:t>
                      </a:r>
                      <a:r>
                        <a:rPr lang="en-US" sz="1150" b="0" dirty="0">
                          <a:effectLst/>
                          <a:latin typeface="Arial" panose="020B0604020202020204" pitchFamily="34" charset="0"/>
                          <a:cs typeface="Arial" panose="020B0604020202020204" pitchFamily="34" charset="0"/>
                        </a:rPr>
                        <a:t>This Regulation provides for an asymptomatic person who tests positive for </a:t>
                      </a:r>
                      <a:r>
                        <a:rPr lang="en-ZA" sz="1150" b="0" dirty="0">
                          <a:effectLst/>
                          <a:latin typeface="Arial" panose="020B0604020202020204" pitchFamily="34" charset="0"/>
                          <a:cs typeface="Arial" panose="020B0604020202020204" pitchFamily="34" charset="0"/>
                        </a:rPr>
                        <a:t>a notifiable medical condition </a:t>
                      </a:r>
                      <a:r>
                        <a:rPr lang="en-US" sz="1150" b="0" dirty="0">
                          <a:effectLst/>
                          <a:latin typeface="Arial" panose="020B0604020202020204" pitchFamily="34" charset="0"/>
                          <a:cs typeface="Arial" panose="020B0604020202020204" pitchFamily="34" charset="0"/>
                        </a:rPr>
                        <a:t>to be isolated for a period of time stipulated and in line with the national department guidelines from the day on which he or she has been notified of his or her positive test results.</a:t>
                      </a:r>
                      <a:endParaRPr lang="en-ZA" sz="1150" b="0" dirty="0">
                        <a:effectLst/>
                        <a:latin typeface="Arial" panose="020B0604020202020204" pitchFamily="34" charset="0"/>
                        <a:cs typeface="Arial" panose="020B0604020202020204" pitchFamily="34" charset="0"/>
                      </a:endParaRPr>
                    </a:p>
                    <a:p>
                      <a:pPr algn="just">
                        <a:lnSpc>
                          <a:spcPct val="100000"/>
                        </a:lnSpc>
                        <a:spcAft>
                          <a:spcPts val="0"/>
                        </a:spcAft>
                      </a:pPr>
                      <a:r>
                        <a:rPr lang="en-US" sz="1150" b="0" dirty="0">
                          <a:effectLst/>
                          <a:latin typeface="Arial" panose="020B0604020202020204" pitchFamily="34" charset="0"/>
                          <a:cs typeface="Arial" panose="020B0604020202020204" pitchFamily="34" charset="0"/>
                        </a:rPr>
                        <a:t> </a:t>
                      </a:r>
                      <a:endParaRPr lang="en-ZA" sz="1150" b="0" dirty="0">
                        <a:effectLst/>
                        <a:latin typeface="Arial" panose="020B0604020202020204" pitchFamily="34" charset="0"/>
                        <a:cs typeface="Arial" panose="020B0604020202020204" pitchFamily="34" charset="0"/>
                      </a:endParaRPr>
                    </a:p>
                    <a:p>
                      <a:pPr algn="just">
                        <a:lnSpc>
                          <a:spcPct val="100000"/>
                        </a:lnSpc>
                        <a:spcAft>
                          <a:spcPts val="0"/>
                        </a:spcAft>
                      </a:pPr>
                      <a:r>
                        <a:rPr lang="en-US" sz="1150" b="0" dirty="0">
                          <a:effectLst/>
                          <a:latin typeface="Arial" panose="020B0604020202020204" pitchFamily="34" charset="0"/>
                          <a:cs typeface="Arial" panose="020B0604020202020204" pitchFamily="34" charset="0"/>
                        </a:rPr>
                        <a:t>Both the symptomatic and asymptomatic persons can self-isolate if they meet the criteria. If they do not meet the self-isolation criteria may be isolated in designated facilities and the requirement for a court order is provided for. In this case it is no longer through the High Court application the HoD as that requirement was not geared for pandemic such as Covid-19.</a:t>
                      </a:r>
                      <a:endParaRPr lang="en-ZA" sz="1150" b="0" dirty="0">
                        <a:effectLst/>
                        <a:latin typeface="Arial" panose="020B0604020202020204" pitchFamily="34" charset="0"/>
                        <a:ea typeface="Calibri" panose="020F0502020204030204" pitchFamily="34" charset="0"/>
                        <a:cs typeface="Arial" panose="020B0604020202020204" pitchFamily="34" charset="0"/>
                      </a:endParaRPr>
                    </a:p>
                  </a:txBody>
                  <a:tcPr marL="51597" marR="51597" marT="0" marB="0"/>
                </a:tc>
                <a:extLst>
                  <a:ext uri="{0D108BD9-81ED-4DB2-BD59-A6C34878D82A}">
                    <a16:rowId xmlns:a16="http://schemas.microsoft.com/office/drawing/2014/main" val="2317618843"/>
                  </a:ext>
                </a:extLst>
              </a:tr>
              <a:tr h="1324320">
                <a:tc>
                  <a:txBody>
                    <a:bodyPr/>
                    <a:lstStyle/>
                    <a:p>
                      <a:pPr>
                        <a:lnSpc>
                          <a:spcPct val="100000"/>
                        </a:lnSpc>
                        <a:spcAft>
                          <a:spcPts val="0"/>
                        </a:spcAft>
                      </a:pPr>
                      <a:r>
                        <a:rPr lang="en-ZA" sz="1150">
                          <a:effectLst/>
                        </a:rPr>
                        <a:t>15 (4)</a:t>
                      </a:r>
                      <a:endParaRPr lang="en-ZA" sz="1150">
                        <a:effectLst/>
                        <a:latin typeface="Calibri" panose="020F0502020204030204" pitchFamily="34" charset="0"/>
                        <a:ea typeface="Calibri" panose="020F0502020204030204" pitchFamily="34" charset="0"/>
                        <a:cs typeface="Times New Roman" panose="02020603050405020304" pitchFamily="18" charset="0"/>
                      </a:endParaRPr>
                    </a:p>
                  </a:txBody>
                  <a:tcPr marL="51597" marR="51597" marT="0" marB="0"/>
                </a:tc>
                <a:tc>
                  <a:txBody>
                    <a:bodyPr/>
                    <a:lstStyle/>
                    <a:p>
                      <a:pPr algn="just">
                        <a:lnSpc>
                          <a:spcPct val="100000"/>
                        </a:lnSpc>
                        <a:spcAft>
                          <a:spcPts val="0"/>
                        </a:spcAft>
                      </a:pPr>
                      <a:r>
                        <a:rPr lang="en-ZA" sz="1150" dirty="0">
                          <a:effectLst/>
                          <a:latin typeface="Arial" panose="020B0604020202020204" pitchFamily="34" charset="0"/>
                          <a:cs typeface="Arial" panose="020B0604020202020204" pitchFamily="34" charset="0"/>
                        </a:rPr>
                        <a:t>The head of a provincial department must apply to a High Court for an order to conduct an autopsy on the body of a patient who has presumably died of a notifiable medical condition, in order to ascertain the exact cause of death, and only where this is in the interest of public health and is on special request by an interested person.</a:t>
                      </a:r>
                      <a:endParaRPr lang="en-ZA" sz="1150" dirty="0">
                        <a:effectLst/>
                        <a:latin typeface="Arial" panose="020B0604020202020204" pitchFamily="34" charset="0"/>
                        <a:ea typeface="Calibri" panose="020F0502020204030204" pitchFamily="34" charset="0"/>
                        <a:cs typeface="Arial" panose="020B0604020202020204" pitchFamily="34" charset="0"/>
                      </a:endParaRPr>
                    </a:p>
                  </a:txBody>
                  <a:tcPr marL="51597" marR="51597" marT="0" marB="0"/>
                </a:tc>
                <a:tc>
                  <a:txBody>
                    <a:bodyPr/>
                    <a:lstStyle/>
                    <a:p>
                      <a:pPr>
                        <a:lnSpc>
                          <a:spcPct val="100000"/>
                        </a:lnSpc>
                        <a:spcAft>
                          <a:spcPts val="0"/>
                        </a:spcAft>
                      </a:pPr>
                      <a:r>
                        <a:rPr lang="en-ZA" sz="1150">
                          <a:effectLst/>
                          <a:latin typeface="Arial" panose="020B0604020202020204" pitchFamily="34" charset="0"/>
                          <a:cs typeface="Arial" panose="020B0604020202020204" pitchFamily="34" charset="0"/>
                        </a:rPr>
                        <a:t> </a:t>
                      </a:r>
                      <a:endParaRPr lang="en-ZA" sz="1150">
                        <a:effectLst/>
                        <a:latin typeface="Arial" panose="020B0604020202020204" pitchFamily="34" charset="0"/>
                        <a:ea typeface="Calibri" panose="020F0502020204030204" pitchFamily="34" charset="0"/>
                        <a:cs typeface="Arial" panose="020B0604020202020204" pitchFamily="34" charset="0"/>
                      </a:endParaRPr>
                    </a:p>
                  </a:txBody>
                  <a:tcPr marL="51597" marR="51597" marT="0" marB="0"/>
                </a:tc>
                <a:tc>
                  <a:txBody>
                    <a:bodyPr/>
                    <a:lstStyle/>
                    <a:p>
                      <a:pPr algn="just">
                        <a:lnSpc>
                          <a:spcPct val="100000"/>
                        </a:lnSpc>
                        <a:spcAft>
                          <a:spcPts val="0"/>
                        </a:spcAft>
                      </a:pPr>
                      <a:r>
                        <a:rPr lang="en-ZA" sz="1150" dirty="0">
                          <a:effectLst/>
                          <a:latin typeface="Arial" panose="020B0604020202020204" pitchFamily="34" charset="0"/>
                          <a:cs typeface="Arial" panose="020B0604020202020204" pitchFamily="34" charset="0"/>
                        </a:rPr>
                        <a:t> </a:t>
                      </a:r>
                      <a:endParaRPr lang="en-ZA" sz="1150" dirty="0">
                        <a:effectLst/>
                        <a:latin typeface="Arial" panose="020B0604020202020204" pitchFamily="34" charset="0"/>
                        <a:ea typeface="Calibri" panose="020F0502020204030204" pitchFamily="34" charset="0"/>
                        <a:cs typeface="Arial" panose="020B0604020202020204" pitchFamily="34" charset="0"/>
                      </a:endParaRPr>
                    </a:p>
                  </a:txBody>
                  <a:tcPr marL="51597" marR="51597" marT="0" marB="0"/>
                </a:tc>
                <a:extLst>
                  <a:ext uri="{0D108BD9-81ED-4DB2-BD59-A6C34878D82A}">
                    <a16:rowId xmlns:a16="http://schemas.microsoft.com/office/drawing/2014/main" val="443143749"/>
                  </a:ext>
                </a:extLst>
              </a:tr>
            </a:tbl>
          </a:graphicData>
        </a:graphic>
      </p:graphicFrame>
    </p:spTree>
    <p:extLst>
      <p:ext uri="{BB962C8B-B14F-4D97-AF65-F5344CB8AC3E}">
        <p14:creationId xmlns:p14="http://schemas.microsoft.com/office/powerpoint/2010/main" val="1749961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5" name="Table 4"/>
          <p:cNvGraphicFramePr>
            <a:graphicFrameLocks noGrp="1"/>
          </p:cNvGraphicFramePr>
          <p:nvPr>
            <p:extLst>
              <p:ext uri="{D42A27DB-BD31-4B8C-83A1-F6EECF244321}">
                <p14:modId xmlns:p14="http://schemas.microsoft.com/office/powerpoint/2010/main" val="2833761484"/>
              </p:ext>
            </p:extLst>
          </p:nvPr>
        </p:nvGraphicFramePr>
        <p:xfrm>
          <a:off x="395537" y="1271075"/>
          <a:ext cx="8352928" cy="4351338"/>
        </p:xfrm>
        <a:graphic>
          <a:graphicData uri="http://schemas.openxmlformats.org/drawingml/2006/table">
            <a:tbl>
              <a:tblPr firstRow="1" firstCol="1" bandRow="1">
                <a:tableStyleId>{5C22544A-7EE6-4342-B048-85BDC9FD1C3A}</a:tableStyleId>
              </a:tblPr>
              <a:tblGrid>
                <a:gridCol w="482249">
                  <a:extLst>
                    <a:ext uri="{9D8B030D-6E8A-4147-A177-3AD203B41FA5}">
                      <a16:colId xmlns:a16="http://schemas.microsoft.com/office/drawing/2014/main" val="2138838158"/>
                    </a:ext>
                  </a:extLst>
                </a:gridCol>
                <a:gridCol w="3622206">
                  <a:extLst>
                    <a:ext uri="{9D8B030D-6E8A-4147-A177-3AD203B41FA5}">
                      <a16:colId xmlns:a16="http://schemas.microsoft.com/office/drawing/2014/main" val="366661358"/>
                    </a:ext>
                  </a:extLst>
                </a:gridCol>
                <a:gridCol w="648072">
                  <a:extLst>
                    <a:ext uri="{9D8B030D-6E8A-4147-A177-3AD203B41FA5}">
                      <a16:colId xmlns:a16="http://schemas.microsoft.com/office/drawing/2014/main" val="1003439614"/>
                    </a:ext>
                  </a:extLst>
                </a:gridCol>
                <a:gridCol w="3600401">
                  <a:extLst>
                    <a:ext uri="{9D8B030D-6E8A-4147-A177-3AD203B41FA5}">
                      <a16:colId xmlns:a16="http://schemas.microsoft.com/office/drawing/2014/main" val="3102951218"/>
                    </a:ext>
                  </a:extLst>
                </a:gridCol>
              </a:tblGrid>
              <a:tr h="4351338">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15 (5)</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49447" marR="49447" marT="0" marB="0"/>
                </a:tc>
                <a:tc>
                  <a:txBody>
                    <a:bodyPr/>
                    <a:lstStyle/>
                    <a:p>
                      <a:pPr algn="just">
                        <a:lnSpc>
                          <a:spcPct val="100000"/>
                        </a:lnSpc>
                        <a:spcAft>
                          <a:spcPts val="0"/>
                        </a:spcAft>
                      </a:pPr>
                      <a:r>
                        <a:rPr lang="en-ZA" sz="1200" b="0" dirty="0">
                          <a:effectLst/>
                          <a:latin typeface="Arial" panose="020B0604020202020204" pitchFamily="34" charset="0"/>
                          <a:cs typeface="Arial" panose="020B0604020202020204" pitchFamily="34" charset="0"/>
                        </a:rPr>
                        <a:t>The following conditions must be fulfilled before mandatory prophylaxis, treatment, isolation or quarantine may be taken –</a:t>
                      </a:r>
                    </a:p>
                    <a:p>
                      <a:pPr>
                        <a:lnSpc>
                          <a:spcPct val="100000"/>
                        </a:lnSpc>
                        <a:spcAft>
                          <a:spcPts val="0"/>
                        </a:spcAft>
                      </a:pPr>
                      <a:r>
                        <a:rPr lang="en-ZA" sz="1200" b="0" dirty="0">
                          <a:effectLst/>
                          <a:latin typeface="Arial" panose="020B0604020202020204" pitchFamily="34" charset="0"/>
                          <a:cs typeface="Arial" panose="020B0604020202020204" pitchFamily="34" charset="0"/>
                        </a:rPr>
                        <a:t> </a:t>
                      </a:r>
                    </a:p>
                    <a:p>
                      <a:pPr marL="288290" indent="-288290">
                        <a:lnSpc>
                          <a:spcPct val="100000"/>
                        </a:lnSpc>
                        <a:spcAft>
                          <a:spcPts val="0"/>
                        </a:spcAft>
                      </a:pPr>
                      <a:r>
                        <a:rPr lang="en-ZA" sz="1200" b="0" dirty="0">
                          <a:effectLst/>
                          <a:latin typeface="Arial" panose="020B0604020202020204" pitchFamily="34" charset="0"/>
                          <a:cs typeface="Arial" panose="020B0604020202020204" pitchFamily="34" charset="0"/>
                        </a:rPr>
                        <a:t>(a) 	the notifiable medical condition must pose a public health risk;</a:t>
                      </a:r>
                    </a:p>
                    <a:p>
                      <a:pPr marL="288290" indent="-288290">
                        <a:lnSpc>
                          <a:spcPct val="100000"/>
                        </a:lnSpc>
                        <a:spcAft>
                          <a:spcPts val="0"/>
                        </a:spcAft>
                      </a:pPr>
                      <a:r>
                        <a:rPr lang="en-ZA" sz="1200" b="0" dirty="0">
                          <a:effectLst/>
                          <a:latin typeface="Arial" panose="020B0604020202020204" pitchFamily="34" charset="0"/>
                          <a:cs typeface="Arial" panose="020B0604020202020204" pitchFamily="34" charset="0"/>
                        </a:rPr>
                        <a:t> </a:t>
                      </a:r>
                    </a:p>
                    <a:p>
                      <a:pPr marL="288290" indent="-288290">
                        <a:lnSpc>
                          <a:spcPct val="100000"/>
                        </a:lnSpc>
                        <a:spcAft>
                          <a:spcPts val="0"/>
                        </a:spcAft>
                      </a:pPr>
                      <a:r>
                        <a:rPr lang="en-ZA" sz="1200" b="0" dirty="0">
                          <a:effectLst/>
                          <a:latin typeface="Arial" panose="020B0604020202020204" pitchFamily="34" charset="0"/>
                          <a:cs typeface="Arial" panose="020B0604020202020204" pitchFamily="34" charset="0"/>
                        </a:rPr>
                        <a:t>(b) 	the person must have expressly, impliedly or by conduct refused voluntary measures to protect public health;</a:t>
                      </a:r>
                    </a:p>
                    <a:p>
                      <a:pPr marL="288290" indent="-288290">
                        <a:lnSpc>
                          <a:spcPct val="100000"/>
                        </a:lnSpc>
                        <a:spcAft>
                          <a:spcPts val="0"/>
                        </a:spcAft>
                      </a:pPr>
                      <a:r>
                        <a:rPr lang="en-ZA" sz="1200" b="0" dirty="0">
                          <a:effectLst/>
                          <a:latin typeface="Arial" panose="020B0604020202020204" pitchFamily="34" charset="0"/>
                          <a:cs typeface="Arial" panose="020B0604020202020204" pitchFamily="34" charset="0"/>
                        </a:rPr>
                        <a:t> </a:t>
                      </a:r>
                    </a:p>
                    <a:p>
                      <a:pPr marL="288290" indent="-288290">
                        <a:lnSpc>
                          <a:spcPct val="100000"/>
                        </a:lnSpc>
                        <a:spcAft>
                          <a:spcPts val="0"/>
                        </a:spcAft>
                      </a:pPr>
                      <a:r>
                        <a:rPr lang="en-ZA" sz="1200" b="0" dirty="0">
                          <a:effectLst/>
                          <a:latin typeface="Arial" panose="020B0604020202020204" pitchFamily="34" charset="0"/>
                          <a:cs typeface="Arial" panose="020B0604020202020204" pitchFamily="34" charset="0"/>
                        </a:rPr>
                        <a:t>(c) 	consent in terms of section 7 of the Act could not be obtained; and</a:t>
                      </a:r>
                    </a:p>
                    <a:p>
                      <a:pPr marL="288290" indent="-288290">
                        <a:lnSpc>
                          <a:spcPct val="100000"/>
                        </a:lnSpc>
                        <a:spcAft>
                          <a:spcPts val="0"/>
                        </a:spcAft>
                      </a:pPr>
                      <a:r>
                        <a:rPr lang="en-ZA" sz="1200" b="0" dirty="0">
                          <a:effectLst/>
                          <a:latin typeface="Arial" panose="020B0604020202020204" pitchFamily="34" charset="0"/>
                          <a:cs typeface="Arial" panose="020B0604020202020204" pitchFamily="34" charset="0"/>
                        </a:rPr>
                        <a:t> </a:t>
                      </a:r>
                    </a:p>
                    <a:p>
                      <a:pPr marL="288290" indent="-288290">
                        <a:lnSpc>
                          <a:spcPct val="100000"/>
                        </a:lnSpc>
                        <a:spcAft>
                          <a:spcPts val="0"/>
                        </a:spcAft>
                      </a:pPr>
                      <a:r>
                        <a:rPr lang="en-ZA" sz="1200" b="0" dirty="0">
                          <a:effectLst/>
                          <a:latin typeface="Arial" panose="020B0604020202020204" pitchFamily="34" charset="0"/>
                          <a:cs typeface="Arial" panose="020B0604020202020204" pitchFamily="34" charset="0"/>
                        </a:rPr>
                        <a:t>(d) 	the person who is a case, carrier or contact of a notifiable medical condition has been offered and encouraged to accept counselling services in order to assist him or her to understand the nature of the voluntary measures, the personal health risk, the public health risk and the procedure that will be followed should he or she refuse voluntary measures.</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49447" marR="49447" marT="0" marB="0"/>
                </a:tc>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15F.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49447" marR="49447"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Designation of quarantine facilities: </a:t>
                      </a:r>
                      <a:r>
                        <a:rPr lang="en-ZA" sz="1200" b="0" dirty="0">
                          <a:effectLst/>
                          <a:latin typeface="Arial" panose="020B0604020202020204" pitchFamily="34" charset="0"/>
                          <a:cs typeface="Arial" panose="020B0604020202020204" pitchFamily="34" charset="0"/>
                        </a:rPr>
                        <a:t>This Regulation provides here the designation of quarantine facilities as and when it is required, for the purpose of containing and preventing the spread of a notifiable medical condition.</a:t>
                      </a:r>
                    </a:p>
                    <a:p>
                      <a:pPr algn="just">
                        <a:lnSpc>
                          <a:spcPct val="100000"/>
                        </a:lnSpc>
                        <a:spcAft>
                          <a:spcPts val="0"/>
                        </a:spcAft>
                      </a:pPr>
                      <a:r>
                        <a:rPr lang="en-ZA" sz="1200" b="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b="0" dirty="0">
                          <a:effectLst/>
                          <a:latin typeface="Arial" panose="020B0604020202020204" pitchFamily="34" charset="0"/>
                          <a:cs typeface="Arial" panose="020B0604020202020204" pitchFamily="34" charset="0"/>
                        </a:rPr>
                        <a:t>The designated quarantine facilities and Isolation Guidelines issued by the Department.</a:t>
                      </a:r>
                    </a:p>
                    <a:p>
                      <a:pPr algn="just">
                        <a:lnSpc>
                          <a:spcPct val="100000"/>
                        </a:lnSpc>
                        <a:spcAft>
                          <a:spcPts val="0"/>
                        </a:spcAft>
                      </a:pPr>
                      <a:r>
                        <a:rPr lang="en-ZA" sz="1200" b="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b="1" dirty="0">
                          <a:effectLst/>
                          <a:latin typeface="Arial" panose="020B0604020202020204" pitchFamily="34" charset="0"/>
                          <a:cs typeface="Arial" panose="020B0604020202020204" pitchFamily="34" charset="0"/>
                        </a:rPr>
                        <a:t>The conditions set out in Regulation 15 (5) are still applicable as they have not been amended.</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49447" marR="49447" marT="0" marB="0"/>
                </a:tc>
                <a:extLst>
                  <a:ext uri="{0D108BD9-81ED-4DB2-BD59-A6C34878D82A}">
                    <a16:rowId xmlns:a16="http://schemas.microsoft.com/office/drawing/2014/main" val="545245085"/>
                  </a:ext>
                </a:extLst>
              </a:tr>
            </a:tbl>
          </a:graphicData>
        </a:graphic>
      </p:graphicFrame>
    </p:spTree>
    <p:extLst>
      <p:ext uri="{BB962C8B-B14F-4D97-AF65-F5344CB8AC3E}">
        <p14:creationId xmlns:p14="http://schemas.microsoft.com/office/powerpoint/2010/main" val="2773421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1357298"/>
            <a:ext cx="8130480" cy="338554"/>
          </a:xfrm>
          <a:prstGeom prst="rect">
            <a:avLst/>
          </a:prstGeom>
          <a:noFill/>
        </p:spPr>
        <p:txBody>
          <a:bodyPr wrap="square" rtlCol="0">
            <a:spAutoFit/>
          </a:bodyPr>
          <a:lstStyle/>
          <a:p>
            <a:pPr lvl="0" algn="just">
              <a:spcBef>
                <a:spcPct val="20000"/>
              </a:spcBef>
              <a:defRPr/>
            </a:pPr>
            <a:r>
              <a:rPr lang="en-ZA" sz="1600" dirty="0">
                <a:latin typeface="Arial" panose="020B0604020202020204" pitchFamily="34" charset="0"/>
                <a:cs typeface="Arial" panose="020B0604020202020204" pitchFamily="34" charset="0"/>
              </a:rPr>
              <a:t>. </a:t>
            </a: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62000" y="0"/>
            <a:ext cx="6042248" cy="990600"/>
          </a:xfrm>
          <a:prstGeom prst="rect">
            <a:avLst/>
          </a:prstGeom>
        </p:spPr>
        <p:txBody>
          <a:bodyPr tIns="45720" rIns="91440" bIns="45720" anchor="b">
            <a:noAutofit/>
          </a:bodyPr>
          <a:lstStyle/>
          <a:p>
            <a:pPr algn="just" defTabSz="457200">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ZA" b="1" dirty="0">
                <a:solidFill>
                  <a:schemeClr val="bg1"/>
                </a:solidFill>
                <a:latin typeface="Arial" pitchFamily="34" charset="0"/>
                <a:cs typeface="Arial" pitchFamily="34" charset="0"/>
              </a:rPr>
              <a:t>COMPARISON BETWEEN THE 2017 SURVEILLANCE REGULATIONS AND THE 2022 DRAFT AMENDMENTS PUBLISHED FOR PUBLIC COMMENTS CONT ….</a:t>
            </a:r>
            <a:endParaRPr lang="en-GB" b="1" dirty="0">
              <a:solidFill>
                <a:schemeClr val="bg1"/>
              </a:solidFill>
              <a:latin typeface="Arial" pitchFamily="34" charset="0"/>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graphicFrame>
        <p:nvGraphicFramePr>
          <p:cNvPr id="3" name="Table 2"/>
          <p:cNvGraphicFramePr>
            <a:graphicFrameLocks noGrp="1"/>
          </p:cNvGraphicFramePr>
          <p:nvPr>
            <p:extLst>
              <p:ext uri="{D42A27DB-BD31-4B8C-83A1-F6EECF244321}">
                <p14:modId xmlns:p14="http://schemas.microsoft.com/office/powerpoint/2010/main" val="1043522984"/>
              </p:ext>
            </p:extLst>
          </p:nvPr>
        </p:nvGraphicFramePr>
        <p:xfrm>
          <a:off x="323528" y="1325697"/>
          <a:ext cx="8208912" cy="4431828"/>
        </p:xfrm>
        <a:graphic>
          <a:graphicData uri="http://schemas.openxmlformats.org/drawingml/2006/table">
            <a:tbl>
              <a:tblPr firstRow="1" firstCol="1" bandRow="1">
                <a:tableStyleId>{5C22544A-7EE6-4342-B048-85BDC9FD1C3A}</a:tableStyleId>
              </a:tblPr>
              <a:tblGrid>
                <a:gridCol w="473934">
                  <a:extLst>
                    <a:ext uri="{9D8B030D-6E8A-4147-A177-3AD203B41FA5}">
                      <a16:colId xmlns:a16="http://schemas.microsoft.com/office/drawing/2014/main" val="3496172888"/>
                    </a:ext>
                  </a:extLst>
                </a:gridCol>
                <a:gridCol w="2842488">
                  <a:extLst>
                    <a:ext uri="{9D8B030D-6E8A-4147-A177-3AD203B41FA5}">
                      <a16:colId xmlns:a16="http://schemas.microsoft.com/office/drawing/2014/main" val="1181645685"/>
                    </a:ext>
                  </a:extLst>
                </a:gridCol>
                <a:gridCol w="473377">
                  <a:extLst>
                    <a:ext uri="{9D8B030D-6E8A-4147-A177-3AD203B41FA5}">
                      <a16:colId xmlns:a16="http://schemas.microsoft.com/office/drawing/2014/main" val="974578691"/>
                    </a:ext>
                  </a:extLst>
                </a:gridCol>
                <a:gridCol w="4419113">
                  <a:extLst>
                    <a:ext uri="{9D8B030D-6E8A-4147-A177-3AD203B41FA5}">
                      <a16:colId xmlns:a16="http://schemas.microsoft.com/office/drawing/2014/main" val="1498418561"/>
                    </a:ext>
                  </a:extLst>
                </a:gridCol>
              </a:tblGrid>
              <a:tr h="2088133">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15 (6)</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0267" marR="50267" marT="0" marB="0"/>
                </a:tc>
                <a:tc>
                  <a:txBody>
                    <a:bodyPr/>
                    <a:lstStyle/>
                    <a:p>
                      <a:pPr algn="just">
                        <a:lnSpc>
                          <a:spcPct val="100000"/>
                        </a:lnSpc>
                        <a:spcAft>
                          <a:spcPts val="0"/>
                        </a:spcAft>
                      </a:pPr>
                      <a:r>
                        <a:rPr lang="en-ZA" sz="1200" b="0" dirty="0">
                          <a:effectLst/>
                          <a:latin typeface="Arial" panose="020B0604020202020204" pitchFamily="34" charset="0"/>
                          <a:cs typeface="Arial" panose="020B0604020202020204" pitchFamily="34" charset="0"/>
                        </a:rPr>
                        <a:t>The head of a provincial department is required -</a:t>
                      </a:r>
                    </a:p>
                    <a:p>
                      <a:pPr>
                        <a:lnSpc>
                          <a:spcPct val="100000"/>
                        </a:lnSpc>
                        <a:spcAft>
                          <a:spcPts val="0"/>
                        </a:spcAft>
                      </a:pPr>
                      <a:r>
                        <a:rPr lang="en-ZA" sz="1200" b="0" dirty="0">
                          <a:effectLst/>
                          <a:latin typeface="Arial" panose="020B0604020202020204" pitchFamily="34" charset="0"/>
                          <a:cs typeface="Arial" panose="020B0604020202020204" pitchFamily="34" charset="0"/>
                        </a:rPr>
                        <a:t> </a:t>
                      </a:r>
                    </a:p>
                    <a:p>
                      <a:pPr marL="288290" indent="-288290" algn="just">
                        <a:lnSpc>
                          <a:spcPct val="100000"/>
                        </a:lnSpc>
                        <a:spcAft>
                          <a:spcPts val="0"/>
                        </a:spcAft>
                      </a:pPr>
                      <a:r>
                        <a:rPr lang="en-ZA" sz="1200" b="0" dirty="0">
                          <a:effectLst/>
                          <a:latin typeface="Arial" panose="020B0604020202020204" pitchFamily="34" charset="0"/>
                          <a:cs typeface="Arial" panose="020B0604020202020204" pitchFamily="34" charset="0"/>
                        </a:rPr>
                        <a:t>(a) 	to revise the decision to apply for a court order when the conditions of mandatory action change;</a:t>
                      </a:r>
                    </a:p>
                    <a:p>
                      <a:pPr marL="288290" indent="-288290" algn="just">
                        <a:lnSpc>
                          <a:spcPct val="100000"/>
                        </a:lnSpc>
                        <a:spcAft>
                          <a:spcPts val="0"/>
                        </a:spcAft>
                      </a:pPr>
                      <a:r>
                        <a:rPr lang="en-ZA" sz="1200" b="0" dirty="0">
                          <a:effectLst/>
                          <a:latin typeface="Arial" panose="020B0604020202020204" pitchFamily="34" charset="0"/>
                          <a:cs typeface="Arial" panose="020B0604020202020204" pitchFamily="34" charset="0"/>
                        </a:rPr>
                        <a:t> </a:t>
                      </a:r>
                    </a:p>
                    <a:p>
                      <a:pPr marL="288290" indent="-288290" algn="just">
                        <a:lnSpc>
                          <a:spcPct val="100000"/>
                        </a:lnSpc>
                        <a:spcAft>
                          <a:spcPts val="0"/>
                        </a:spcAft>
                      </a:pPr>
                      <a:r>
                        <a:rPr lang="en-ZA" sz="1200" b="0" dirty="0">
                          <a:effectLst/>
                          <a:latin typeface="Arial" panose="020B0604020202020204" pitchFamily="34" charset="0"/>
                          <a:cs typeface="Arial" panose="020B0604020202020204" pitchFamily="34" charset="0"/>
                        </a:rPr>
                        <a:t>(b) 	where a court order has been issued, to approach a court to amend a court order as conditions of the mandatory action change.</a:t>
                      </a:r>
                    </a:p>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0267" marR="50267" marT="0" marB="0"/>
                </a:tc>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0267" marR="50267" marT="0" marB="0"/>
                </a:tc>
                <a:tc>
                  <a:txBody>
                    <a:bodyPr/>
                    <a:lstStyle/>
                    <a:p>
                      <a:pPr>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0267" marR="50267" marT="0" marB="0"/>
                </a:tc>
                <a:extLst>
                  <a:ext uri="{0D108BD9-81ED-4DB2-BD59-A6C34878D82A}">
                    <a16:rowId xmlns:a16="http://schemas.microsoft.com/office/drawing/2014/main" val="4071856980"/>
                  </a:ext>
                </a:extLst>
              </a:tr>
              <a:tr h="2237268">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 </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0267" marR="50267" marT="0" marB="0"/>
                </a:tc>
                <a:tc>
                  <a:txBody>
                    <a:bodyPr/>
                    <a:lstStyle/>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0267" marR="50267" marT="0" marB="0"/>
                </a:tc>
                <a:tc>
                  <a:txBody>
                    <a:bodyPr/>
                    <a:lstStyle/>
                    <a:p>
                      <a:pPr>
                        <a:lnSpc>
                          <a:spcPct val="100000"/>
                        </a:lnSpc>
                        <a:spcAft>
                          <a:spcPts val="0"/>
                        </a:spcAft>
                      </a:pPr>
                      <a:r>
                        <a:rPr lang="en-ZA" sz="1200">
                          <a:effectLst/>
                          <a:latin typeface="Arial" panose="020B0604020202020204" pitchFamily="34" charset="0"/>
                          <a:cs typeface="Arial" panose="020B0604020202020204" pitchFamily="34" charset="0"/>
                        </a:rPr>
                        <a:t>15H.</a:t>
                      </a:r>
                    </a:p>
                    <a:p>
                      <a:pPr>
                        <a:lnSpc>
                          <a:spcPct val="100000"/>
                        </a:lnSpc>
                        <a:spcAft>
                          <a:spcPts val="0"/>
                        </a:spcAft>
                      </a:pPr>
                      <a:r>
                        <a:rPr lang="en-ZA" sz="1200">
                          <a:effectLst/>
                          <a:latin typeface="Arial" panose="020B0604020202020204" pitchFamily="34" charset="0"/>
                          <a:cs typeface="Arial" panose="020B0604020202020204" pitchFamily="34" charset="0"/>
                        </a:rPr>
                        <a:t> </a:t>
                      </a:r>
                    </a:p>
                    <a:p>
                      <a:pPr>
                        <a:lnSpc>
                          <a:spcPct val="100000"/>
                        </a:lnSpc>
                        <a:spcAft>
                          <a:spcPts val="0"/>
                        </a:spcAft>
                      </a:pPr>
                      <a:r>
                        <a:rPr lang="en-ZA" sz="1200">
                          <a:effectLst/>
                          <a:latin typeface="Arial" panose="020B0604020202020204" pitchFamily="34" charset="0"/>
                          <a:cs typeface="Arial" panose="020B0604020202020204" pitchFamily="34" charset="0"/>
                        </a:rPr>
                        <a:t>(2)</a:t>
                      </a:r>
                      <a:endParaRPr lang="en-ZA" sz="1200">
                        <a:effectLst/>
                        <a:latin typeface="Arial" panose="020B0604020202020204" pitchFamily="34" charset="0"/>
                        <a:ea typeface="Calibri" panose="020F0502020204030204" pitchFamily="34" charset="0"/>
                        <a:cs typeface="Arial" panose="020B0604020202020204" pitchFamily="34" charset="0"/>
                      </a:endParaRPr>
                    </a:p>
                  </a:txBody>
                  <a:tcPr marL="50267" marR="50267" marT="0" marB="0"/>
                </a:tc>
                <a:tc>
                  <a:txBody>
                    <a:bodyPr/>
                    <a:lstStyle/>
                    <a:p>
                      <a:pPr algn="just">
                        <a:lnSpc>
                          <a:spcPct val="100000"/>
                        </a:lnSpc>
                        <a:spcAft>
                          <a:spcPts val="0"/>
                        </a:spcAft>
                      </a:pPr>
                      <a:r>
                        <a:rPr lang="en-ZA" sz="1200" b="1" dirty="0">
                          <a:effectLst/>
                          <a:latin typeface="Arial" panose="020B0604020202020204" pitchFamily="34" charset="0"/>
                          <a:cs typeface="Arial" panose="020B0604020202020204" pitchFamily="34" charset="0"/>
                        </a:rPr>
                        <a:t>Contact tracing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The Department must develop and maintain a national database to enable the tracing of persons who are known or reasonably suspected to have come into contact with any person known or reasonably suspected to have contracted a notifiable medical condition. This is only for purpose of addressing, preventing or combatting the spread of a notifiable medical condition hence the requirement for the </a:t>
                      </a:r>
                      <a:r>
                        <a:rPr lang="en-US" sz="1200" dirty="0">
                          <a:effectLst/>
                          <a:latin typeface="Arial" panose="020B0604020202020204" pitchFamily="34" charset="0"/>
                          <a:cs typeface="Arial" panose="020B0604020202020204" pitchFamily="34" charset="0"/>
                        </a:rPr>
                        <a:t>notifiable medical conditions </a:t>
                      </a:r>
                      <a:r>
                        <a:rPr lang="en-ZA" sz="1200" dirty="0">
                          <a:effectLst/>
                          <a:latin typeface="Arial" panose="020B0604020202020204" pitchFamily="34" charset="0"/>
                          <a:cs typeface="Arial" panose="020B0604020202020204" pitchFamily="34" charset="0"/>
                        </a:rPr>
                        <a:t>Designated to ensure that the information is only used for the intended purpose. </a:t>
                      </a:r>
                    </a:p>
                    <a:p>
                      <a:pPr algn="just">
                        <a:lnSpc>
                          <a:spcPct val="100000"/>
                        </a:lnSpc>
                        <a:spcAft>
                          <a:spcPts val="0"/>
                        </a:spcAft>
                      </a:pPr>
                      <a:r>
                        <a:rPr lang="en-ZA" sz="1200" dirty="0">
                          <a:effectLst/>
                          <a:latin typeface="Arial" panose="020B0604020202020204" pitchFamily="34" charset="0"/>
                          <a:cs typeface="Arial" panose="020B0604020202020204" pitchFamily="34" charset="0"/>
                        </a:rPr>
                        <a:t> </a:t>
                      </a:r>
                      <a:endParaRPr lang="en-ZA" sz="1200" dirty="0">
                        <a:effectLst/>
                        <a:latin typeface="Arial" panose="020B0604020202020204" pitchFamily="34" charset="0"/>
                        <a:ea typeface="Calibri" panose="020F0502020204030204" pitchFamily="34" charset="0"/>
                        <a:cs typeface="Arial" panose="020B0604020202020204" pitchFamily="34" charset="0"/>
                      </a:endParaRPr>
                    </a:p>
                  </a:txBody>
                  <a:tcPr marL="50267" marR="50267" marT="0" marB="0"/>
                </a:tc>
                <a:extLst>
                  <a:ext uri="{0D108BD9-81ED-4DB2-BD59-A6C34878D82A}">
                    <a16:rowId xmlns:a16="http://schemas.microsoft.com/office/drawing/2014/main" val="3139175223"/>
                  </a:ext>
                </a:extLst>
              </a:tr>
            </a:tbl>
          </a:graphicData>
        </a:graphic>
      </p:graphicFrame>
    </p:spTree>
    <p:extLst>
      <p:ext uri="{BB962C8B-B14F-4D97-AF65-F5344CB8AC3E}">
        <p14:creationId xmlns:p14="http://schemas.microsoft.com/office/powerpoint/2010/main" val="39453559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2344</TotalTime>
  <Words>5357</Words>
  <Application>Microsoft Office PowerPoint</Application>
  <PresentationFormat>On-screen Show (4:3)</PresentationFormat>
  <Paragraphs>585</Paragraphs>
  <Slides>32</Slides>
  <Notes>30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32</vt:i4>
      </vt:variant>
    </vt:vector>
  </HeadingPairs>
  <TitlesOfParts>
    <vt:vector size="37" baseType="lpstr">
      <vt:lpstr>Arial</vt:lpstr>
      <vt:lpstr>Calibri</vt:lpstr>
      <vt:lpstr>Wingdings</vt:lpstr>
      <vt:lpstr>Office Theme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Regulations relating to Public Health Measures at Points of Entry</vt:lpstr>
      <vt:lpstr>Rationale for PH Regulations    </vt:lpstr>
      <vt:lpstr>Rationale cont…</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Aquina Thulare</cp:lastModifiedBy>
  <cp:revision>200</cp:revision>
  <cp:lastPrinted>2018-07-25T13:57:04Z</cp:lastPrinted>
  <dcterms:created xsi:type="dcterms:W3CDTF">2013-10-17T06:13:57Z</dcterms:created>
  <dcterms:modified xsi:type="dcterms:W3CDTF">2022-04-13T15:18:04Z</dcterms:modified>
</cp:coreProperties>
</file>