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2">
  <p:sldMasterIdLst>
    <p:sldMasterId id="2147483762" r:id="rId1"/>
    <p:sldMasterId id="2147483786" r:id="rId2"/>
  </p:sldMasterIdLst>
  <p:notesMasterIdLst>
    <p:notesMasterId r:id="rId47"/>
  </p:notesMasterIdLst>
  <p:handoutMasterIdLst>
    <p:handoutMasterId r:id="rId48"/>
  </p:handoutMasterIdLst>
  <p:sldIdLst>
    <p:sldId id="7520" r:id="rId3"/>
    <p:sldId id="7447" r:id="rId4"/>
    <p:sldId id="7635" r:id="rId5"/>
    <p:sldId id="7636" r:id="rId6"/>
    <p:sldId id="7637" r:id="rId7"/>
    <p:sldId id="7638" r:id="rId8"/>
    <p:sldId id="7639" r:id="rId9"/>
    <p:sldId id="7640" r:id="rId10"/>
    <p:sldId id="7664" r:id="rId11"/>
    <p:sldId id="7665" r:id="rId12"/>
    <p:sldId id="7666" r:id="rId13"/>
    <p:sldId id="7667" r:id="rId14"/>
    <p:sldId id="7668" r:id="rId15"/>
    <p:sldId id="7642" r:id="rId16"/>
    <p:sldId id="7671" r:id="rId17"/>
    <p:sldId id="7662" r:id="rId18"/>
    <p:sldId id="7669" r:id="rId19"/>
    <p:sldId id="7670" r:id="rId20"/>
    <p:sldId id="7672" r:id="rId21"/>
    <p:sldId id="7673" r:id="rId22"/>
    <p:sldId id="7674" r:id="rId23"/>
    <p:sldId id="7675" r:id="rId24"/>
    <p:sldId id="7676" r:id="rId25"/>
    <p:sldId id="7677" r:id="rId26"/>
    <p:sldId id="7678" r:id="rId27"/>
    <p:sldId id="7644" r:id="rId28"/>
    <p:sldId id="7645" r:id="rId29"/>
    <p:sldId id="7646" r:id="rId30"/>
    <p:sldId id="7647" r:id="rId31"/>
    <p:sldId id="7648" r:id="rId32"/>
    <p:sldId id="7649" r:id="rId33"/>
    <p:sldId id="7650" r:id="rId34"/>
    <p:sldId id="7651" r:id="rId35"/>
    <p:sldId id="7652" r:id="rId36"/>
    <p:sldId id="7653" r:id="rId37"/>
    <p:sldId id="7654" r:id="rId38"/>
    <p:sldId id="7655" r:id="rId39"/>
    <p:sldId id="7656" r:id="rId40"/>
    <p:sldId id="7657" r:id="rId41"/>
    <p:sldId id="7679" r:id="rId42"/>
    <p:sldId id="7659" r:id="rId43"/>
    <p:sldId id="7660" r:id="rId44"/>
    <p:sldId id="7661" r:id="rId45"/>
    <p:sldId id="1820" r:id="rId46"/>
  </p:sldIdLst>
  <p:sldSz cx="15360650" cy="8640763"/>
  <p:notesSz cx="6858000" cy="99456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orient="horz" pos="2404" userDrawn="1">
          <p15:clr>
            <a:srgbClr val="A4A3A4"/>
          </p15:clr>
        </p15:guide>
        <p15:guide id="3" pos="4883" userDrawn="1">
          <p15:clr>
            <a:srgbClr val="A4A3A4"/>
          </p15:clr>
        </p15:guide>
        <p15:guide id="4" pos="379" userDrawn="1">
          <p15:clr>
            <a:srgbClr val="A4A3A4"/>
          </p15:clr>
        </p15:guide>
        <p15:guide id="5" pos="9297" userDrawn="1">
          <p15:clr>
            <a:srgbClr val="A4A3A4"/>
          </p15:clr>
        </p15:guide>
        <p15:guide id="6" orient="horz" pos="5352" userDrawn="1">
          <p15:clr>
            <a:srgbClr val="A4A3A4"/>
          </p15:clr>
        </p15:guide>
        <p15:guide id="7" orient="horz" pos="5171" userDrawn="1">
          <p15:clr>
            <a:srgbClr val="A4A3A4"/>
          </p15:clr>
        </p15:guide>
        <p15:guide id="9" orient="horz" pos="227" userDrawn="1">
          <p15:clr>
            <a:srgbClr val="A4A3A4"/>
          </p15:clr>
        </p15:guide>
        <p15:guide id="10" orient="horz" pos="907" userDrawn="1">
          <p15:clr>
            <a:srgbClr val="A4A3A4"/>
          </p15:clr>
        </p15:guide>
        <p15:guide id="11" orient="horz" pos="1134" userDrawn="1">
          <p15:clr>
            <a:srgbClr val="A4A3A4"/>
          </p15:clr>
        </p15:guide>
        <p15:guide id="12" orient="horz" pos="1361" userDrawn="1">
          <p15:clr>
            <a:srgbClr val="A4A3A4"/>
          </p15:clr>
        </p15:guide>
        <p15:guide id="13" pos="5292" userDrawn="1">
          <p15:clr>
            <a:srgbClr val="A4A3A4"/>
          </p15:clr>
        </p15:guide>
        <p15:guide id="14" pos="81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2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500"/>
    <a:srgbClr val="FF9933"/>
    <a:srgbClr val="D60093"/>
    <a:srgbClr val="000000"/>
    <a:srgbClr val="33CCCC"/>
    <a:srgbClr val="FFFF99"/>
    <a:srgbClr val="99FF33"/>
    <a:srgbClr val="FFCC00"/>
    <a:srgbClr val="556D94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337" autoAdjust="0"/>
  </p:normalViewPr>
  <p:slideViewPr>
    <p:cSldViewPr>
      <p:cViewPr>
        <p:scale>
          <a:sx n="73" d="100"/>
          <a:sy n="73" d="100"/>
        </p:scale>
        <p:origin x="-150" y="-378"/>
      </p:cViewPr>
      <p:guideLst>
        <p:guide orient="horz" pos="2268"/>
        <p:guide orient="horz" pos="2404"/>
        <p:guide pos="4883"/>
        <p:guide pos="379"/>
        <p:guide pos="9297"/>
        <p:guide orient="horz" pos="5352"/>
        <p:guide orient="horz" pos="5171"/>
        <p:guide orient="horz" pos="227"/>
        <p:guide orient="horz" pos="907"/>
        <p:guide orient="horz" pos="1134"/>
        <p:guide orient="horz" pos="1361"/>
        <p:guide pos="5292"/>
        <p:guide pos="8195"/>
      </p:guideLst>
    </p:cSldViewPr>
  </p:slideViewPr>
  <p:outlineViewPr>
    <p:cViewPr>
      <p:scale>
        <a:sx n="33" d="100"/>
        <a:sy n="33" d="100"/>
      </p:scale>
      <p:origin x="0" y="6678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319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72547" cy="499433"/>
          </a:xfrm>
          <a:prstGeom prst="rect">
            <a:avLst/>
          </a:prstGeom>
        </p:spPr>
        <p:txBody>
          <a:bodyPr vert="horz" lIns="91680" tIns="45840" rIns="91680" bIns="4584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7" y="4"/>
            <a:ext cx="2972547" cy="499433"/>
          </a:xfrm>
          <a:prstGeom prst="rect">
            <a:avLst/>
          </a:prstGeom>
        </p:spPr>
        <p:txBody>
          <a:bodyPr vert="horz" lIns="91680" tIns="45840" rIns="91680" bIns="4584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DC2F2F-E52C-41D5-AD9A-905D3F71283B}" type="datetimeFigureOut">
              <a:rPr lang="en-US"/>
              <a:pPr>
                <a:defRPr/>
              </a:pPr>
              <a:t>3/31/2022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6258"/>
            <a:ext cx="2972547" cy="499433"/>
          </a:xfrm>
          <a:prstGeom prst="rect">
            <a:avLst/>
          </a:prstGeom>
        </p:spPr>
        <p:txBody>
          <a:bodyPr vert="horz" lIns="91680" tIns="45840" rIns="91680" bIns="4584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7" y="9446258"/>
            <a:ext cx="2972547" cy="499433"/>
          </a:xfrm>
          <a:prstGeom prst="rect">
            <a:avLst/>
          </a:prstGeom>
        </p:spPr>
        <p:txBody>
          <a:bodyPr vert="horz" wrap="square" lIns="91680" tIns="45840" rIns="91680" bIns="458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Franklin Gothic Medium" panose="020B0603020102020204" pitchFamily="34" charset="0"/>
              </a:defRPr>
            </a:lvl1pPr>
          </a:lstStyle>
          <a:p>
            <a:pPr>
              <a:defRPr/>
            </a:pPr>
            <a:fld id="{A576586D-96D2-4842-BFA5-4182E9CFFC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0854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2972547" cy="497842"/>
          </a:xfrm>
          <a:prstGeom prst="rect">
            <a:avLst/>
          </a:prstGeom>
        </p:spPr>
        <p:txBody>
          <a:bodyPr vert="horz" lIns="91680" tIns="45840" rIns="91680" bIns="4584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857" y="5"/>
            <a:ext cx="2972547" cy="497842"/>
          </a:xfrm>
          <a:prstGeom prst="rect">
            <a:avLst/>
          </a:prstGeom>
        </p:spPr>
        <p:txBody>
          <a:bodyPr vert="horz" lIns="91680" tIns="45840" rIns="91680" bIns="4584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D60A1C1-82D8-469E-9FAA-F22C96C6D264}" type="datetimeFigureOut">
              <a:rPr lang="en-US"/>
              <a:pPr>
                <a:defRPr/>
              </a:pPr>
              <a:t>3/31/2022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8" y="746125"/>
            <a:ext cx="6626225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0" tIns="45840" rIns="91680" bIns="45840" rtlCol="0" anchor="ctr"/>
          <a:lstStyle/>
          <a:p>
            <a:pPr lvl="0"/>
            <a:endParaRPr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84" y="4723927"/>
            <a:ext cx="5487041" cy="4475798"/>
          </a:xfrm>
          <a:prstGeom prst="rect">
            <a:avLst/>
          </a:prstGeom>
        </p:spPr>
        <p:txBody>
          <a:bodyPr vert="horz" lIns="91680" tIns="45840" rIns="91680" bIns="45840" rtlCol="0"/>
          <a:lstStyle/>
          <a:p>
            <a:pPr lvl="0"/>
            <a:r>
              <a:rPr noProof="0"/>
              <a:t>Click to edit Master text styles</a:t>
            </a:r>
          </a:p>
          <a:p>
            <a:pPr lvl="1"/>
            <a:r>
              <a:rPr noProof="0"/>
              <a:t>Second level</a:t>
            </a:r>
          </a:p>
          <a:p>
            <a:pPr lvl="2"/>
            <a:r>
              <a:rPr noProof="0"/>
              <a:t>Third level</a:t>
            </a:r>
          </a:p>
          <a:p>
            <a:pPr lvl="3"/>
            <a:r>
              <a:rPr noProof="0"/>
              <a:t>Fourth level</a:t>
            </a:r>
          </a:p>
          <a:p>
            <a:pPr lvl="4"/>
            <a:r>
              <a:rPr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6257"/>
            <a:ext cx="2972547" cy="497841"/>
          </a:xfrm>
          <a:prstGeom prst="rect">
            <a:avLst/>
          </a:prstGeom>
        </p:spPr>
        <p:txBody>
          <a:bodyPr vert="horz" lIns="91680" tIns="45840" rIns="91680" bIns="4584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857" y="9446257"/>
            <a:ext cx="2972547" cy="497841"/>
          </a:xfrm>
          <a:prstGeom prst="rect">
            <a:avLst/>
          </a:prstGeom>
        </p:spPr>
        <p:txBody>
          <a:bodyPr vert="horz" wrap="square" lIns="91680" tIns="45840" rIns="91680" bIns="458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Franklin Gothic Medium" panose="020B0603020102020204" pitchFamily="34" charset="0"/>
              </a:defRPr>
            </a:lvl1pPr>
          </a:lstStyle>
          <a:p>
            <a:pPr>
              <a:defRPr/>
            </a:pPr>
            <a:fld id="{5E4D0E5B-79B7-4BBC-908A-48815ED103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073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AFD09-17CE-48E4-B140-CAC92E1661C2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321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04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954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37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84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78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21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85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63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52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9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AFD09-17CE-48E4-B140-CAC92E1661C2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6974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24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71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51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582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67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29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43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50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329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23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22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1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31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29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66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54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292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88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26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731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1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751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376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274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AFD09-17CE-48E4-B140-CAC92E1661C2}" type="slidenum">
              <a:rPr lang="en-ZA" smtClean="0"/>
              <a:pPr/>
              <a:t>44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4202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61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1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0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07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4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084" y="1416856"/>
            <a:ext cx="11520488" cy="3008266"/>
          </a:xfrm>
        </p:spPr>
        <p:txBody>
          <a:bodyPr anchor="b">
            <a:normAutofit/>
          </a:bodyPr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084" y="4538401"/>
            <a:ext cx="11520488" cy="2086184"/>
          </a:xfrm>
        </p:spPr>
        <p:txBody>
          <a:bodyPr>
            <a:normAutofit/>
          </a:bodyPr>
          <a:lstStyle>
            <a:lvl1pPr marL="0" indent="0" algn="ctr"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72" indent="0" algn="ctr">
              <a:buNone/>
              <a:defRPr sz="2799"/>
            </a:lvl2pPr>
            <a:lvl3pPr marL="914145" indent="0" algn="ctr">
              <a:buNone/>
              <a:defRPr sz="2399"/>
            </a:lvl3pPr>
            <a:lvl4pPr marL="1371216" indent="0" algn="ctr">
              <a:buNone/>
              <a:defRPr sz="1999"/>
            </a:lvl4pPr>
            <a:lvl5pPr marL="1828287" indent="0" algn="ctr">
              <a:buNone/>
              <a:defRPr sz="1999"/>
            </a:lvl5pPr>
            <a:lvl6pPr marL="2285360" indent="0" algn="ctr">
              <a:buNone/>
              <a:defRPr sz="1999"/>
            </a:lvl6pPr>
            <a:lvl7pPr marL="2742432" indent="0" algn="ctr">
              <a:buNone/>
              <a:defRPr sz="1999"/>
            </a:lvl7pPr>
            <a:lvl8pPr marL="3199504" indent="0" algn="ctr">
              <a:buNone/>
              <a:defRPr sz="1999"/>
            </a:lvl8pPr>
            <a:lvl9pPr marL="3656576" indent="0" algn="ctr">
              <a:buNone/>
              <a:defRPr sz="1999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859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649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92468" y="346031"/>
            <a:ext cx="3312140" cy="74306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6045" y="346031"/>
            <a:ext cx="9744413" cy="74306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6451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2408" y="672062"/>
            <a:ext cx="6337919" cy="316828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413" y="4288382"/>
            <a:ext cx="6337920" cy="1760155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236A5-E93B-4230-9DFE-0EFCE7A31F1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775669" y="207153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 smtClean="0">
                <a:solidFill>
                  <a:srgbClr val="FF0000"/>
                </a:solidFill>
              </a:rPr>
              <a:t>CONFIDENTIAL</a:t>
            </a:r>
            <a:endParaRPr lang="en-Z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" y="1690337"/>
            <a:ext cx="15360650" cy="1456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" y="3606002"/>
            <a:ext cx="6780046" cy="5034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233" y="402222"/>
            <a:ext cx="14193281" cy="1344119"/>
          </a:xfrm>
        </p:spPr>
        <p:txBody>
          <a:bodyPr>
            <a:normAutofit/>
          </a:bodyPr>
          <a:lstStyle>
            <a:lvl1pPr>
              <a:defRPr sz="440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836" y="2034365"/>
            <a:ext cx="12885962" cy="5643602"/>
          </a:xfrm>
        </p:spPr>
        <p:txBody>
          <a:bodyPr>
            <a:normAutofit/>
          </a:bodyPr>
          <a:lstStyle>
            <a:lvl1pPr>
              <a:defRPr sz="3200"/>
            </a:lvl1pPr>
            <a:lvl2pPr marL="722328" indent="-357195">
              <a:lnSpc>
                <a:spcPct val="100000"/>
              </a:lnSpc>
              <a:buFont typeface="Courier New" pitchFamily="49" charset="0"/>
              <a:buChar char="o"/>
              <a:defRPr sz="3200"/>
            </a:lvl2pPr>
            <a:lvl3pPr marL="1069996" indent="-357195">
              <a:lnSpc>
                <a:spcPct val="100000"/>
              </a:lnSpc>
              <a:defRPr sz="3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" y="3677441"/>
            <a:ext cx="748176" cy="21058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605213"/>
            <a:ext cx="6780053" cy="503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" y="3676651"/>
            <a:ext cx="748227" cy="210661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8" name="Slide Number Placeholder 6"/>
          <p:cNvSpPr txBox="1">
            <a:spLocks/>
          </p:cNvSpPr>
          <p:nvPr userDrawn="1"/>
        </p:nvSpPr>
        <p:spPr bwMode="auto">
          <a:xfrm>
            <a:off x="13409812" y="8290464"/>
            <a:ext cx="153646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fld id="{D1E6525A-AF3E-4A74-B5A2-F8AD59DAB6EE}" type="slidenum">
              <a:rPr lang="en-GB" altLang="en-US" sz="1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GB" altLang="en-US" sz="16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408" y="672061"/>
            <a:ext cx="10947314" cy="2880254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2408" y="3936350"/>
            <a:ext cx="10947314" cy="1728153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30A21-4D9B-4390-937D-C750EFC5481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01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2406" y="2304204"/>
            <a:ext cx="5358422" cy="5280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6618" y="2304204"/>
            <a:ext cx="5358422" cy="5280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B10FC-271D-4988-8E3F-804273D6D6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06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2407" y="2304203"/>
            <a:ext cx="5358422" cy="86407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9" indent="0">
              <a:buNone/>
              <a:defRPr sz="2000" b="1"/>
            </a:lvl2pPr>
            <a:lvl3pPr marL="914419" indent="0">
              <a:buNone/>
              <a:defRPr sz="1800" b="1"/>
            </a:lvl3pPr>
            <a:lvl4pPr marL="1371628" indent="0">
              <a:buNone/>
              <a:defRPr sz="1600" b="1"/>
            </a:lvl4pPr>
            <a:lvl5pPr marL="1828836" indent="0">
              <a:buNone/>
              <a:defRPr sz="1600" b="1"/>
            </a:lvl5pPr>
            <a:lvl6pPr marL="2286045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2407" y="3264289"/>
            <a:ext cx="5358422" cy="432038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31299" y="2304203"/>
            <a:ext cx="5358422" cy="86407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9" indent="0">
              <a:buNone/>
              <a:defRPr sz="2000" b="1"/>
            </a:lvl2pPr>
            <a:lvl3pPr marL="914419" indent="0">
              <a:buNone/>
              <a:defRPr sz="1800" b="1"/>
            </a:lvl3pPr>
            <a:lvl4pPr marL="1371628" indent="0">
              <a:buNone/>
              <a:defRPr sz="1600" b="1"/>
            </a:lvl4pPr>
            <a:lvl5pPr marL="1828836" indent="0">
              <a:buNone/>
              <a:defRPr sz="1600" b="1"/>
            </a:lvl5pPr>
            <a:lvl6pPr marL="2286045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31299" y="3264289"/>
            <a:ext cx="5358422" cy="432038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FC8D9F-83FA-4383-A595-A5952E9A2D9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75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0B0D6-31AC-48B0-B07E-E8845715940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555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1CA876-1CF5-478F-AB29-5295F39A271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14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407" y="672059"/>
            <a:ext cx="5185570" cy="192017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239" y="672060"/>
            <a:ext cx="7394238" cy="691261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407" y="2784247"/>
            <a:ext cx="5185570" cy="480042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9" indent="0">
              <a:buNone/>
              <a:defRPr sz="1200"/>
            </a:lvl2pPr>
            <a:lvl3pPr marL="914419" indent="0">
              <a:buNone/>
              <a:defRPr sz="1000"/>
            </a:lvl3pPr>
            <a:lvl4pPr marL="1371628" indent="0">
              <a:buNone/>
              <a:defRPr sz="900"/>
            </a:lvl4pPr>
            <a:lvl5pPr marL="1828836" indent="0">
              <a:buNone/>
              <a:defRPr sz="900"/>
            </a:lvl5pPr>
            <a:lvl6pPr marL="2286045" indent="0">
              <a:buNone/>
              <a:defRPr sz="900"/>
            </a:lvl6pPr>
            <a:lvl7pPr marL="2743255" indent="0">
              <a:buNone/>
              <a:defRPr sz="900"/>
            </a:lvl7pPr>
            <a:lvl8pPr marL="3200464" indent="0">
              <a:buNone/>
              <a:defRPr sz="900"/>
            </a:lvl8pPr>
            <a:lvl9pPr marL="365767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5693E-F138-485D-947F-AF0AF9888C0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09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0849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407" y="672059"/>
            <a:ext cx="5185570" cy="192017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92244" y="672060"/>
            <a:ext cx="7284313" cy="7296644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9" indent="0">
              <a:buNone/>
              <a:defRPr sz="2800"/>
            </a:lvl2pPr>
            <a:lvl3pPr marL="914419" indent="0">
              <a:buNone/>
              <a:defRPr sz="2400"/>
            </a:lvl3pPr>
            <a:lvl4pPr marL="1371628" indent="0">
              <a:buNone/>
              <a:defRPr sz="2000"/>
            </a:lvl4pPr>
            <a:lvl5pPr marL="1828836" indent="0">
              <a:buNone/>
              <a:defRPr sz="2000"/>
            </a:lvl5pPr>
            <a:lvl6pPr marL="2286045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407" y="2784247"/>
            <a:ext cx="5185570" cy="480042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9" indent="0">
              <a:buNone/>
              <a:defRPr sz="1200"/>
            </a:lvl2pPr>
            <a:lvl3pPr marL="914419" indent="0">
              <a:buNone/>
              <a:defRPr sz="1000"/>
            </a:lvl3pPr>
            <a:lvl4pPr marL="1371628" indent="0">
              <a:buNone/>
              <a:defRPr sz="900"/>
            </a:lvl4pPr>
            <a:lvl5pPr marL="1828836" indent="0">
              <a:buNone/>
              <a:defRPr sz="900"/>
            </a:lvl5pPr>
            <a:lvl6pPr marL="2286045" indent="0">
              <a:buNone/>
              <a:defRPr sz="900"/>
            </a:lvl6pPr>
            <a:lvl7pPr marL="2743255" indent="0">
              <a:buNone/>
              <a:defRPr sz="900"/>
            </a:lvl7pPr>
            <a:lvl8pPr marL="3200464" indent="0">
              <a:buNone/>
              <a:defRPr sz="900"/>
            </a:lvl8pPr>
            <a:lvl9pPr marL="365767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46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C8A4E-2182-497F-A199-CB878891684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207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41349" y="672060"/>
            <a:ext cx="2976902" cy="6912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2414" y="672060"/>
            <a:ext cx="9410848" cy="691261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Property Management Trading Entity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CF964-3B99-4A7A-8955-D3E7184B3EC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150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9645" y="434431"/>
            <a:ext cx="10617307" cy="576064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3000"/>
              </a:lnSpc>
              <a:defRPr>
                <a:solidFill>
                  <a:schemeClr val="bg1">
                    <a:lumMod val="6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464" y="1409020"/>
            <a:ext cx="15360649" cy="1415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6"/>
          <p:cNvSpPr txBox="1">
            <a:spLocks/>
          </p:cNvSpPr>
          <p:nvPr userDrawn="1"/>
        </p:nvSpPr>
        <p:spPr>
          <a:xfrm>
            <a:off x="13255512" y="7992791"/>
            <a:ext cx="1536466" cy="34402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</a:t>
            </a:r>
            <a:fld id="{AAEAE4A8-A6E5-453E-B946-FB774B73F48C}" type="slidenum">
              <a:rPr kumimoji="0" lang="en-GB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91075" y="1949080"/>
            <a:ext cx="13067454" cy="5827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22328" indent="-357195">
              <a:lnSpc>
                <a:spcPct val="100000"/>
              </a:lnSpc>
              <a:spcBef>
                <a:spcPts val="6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069996" indent="-357195"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88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49" y="768068"/>
            <a:ext cx="13056553" cy="14401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52049" y="2496220"/>
            <a:ext cx="6400271" cy="51844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08330" y="2496220"/>
            <a:ext cx="6400271" cy="51844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3299177-A0F9-4F7D-AC70-3DE11D9275F1}" type="datetime1">
              <a:rPr lang="en-US" smtClean="0"/>
              <a:t>3/31/2022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8DC8A37-0289-4278-945E-797DE5145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044" y="2157575"/>
            <a:ext cx="13248561" cy="3592390"/>
          </a:xfrm>
        </p:spPr>
        <p:txBody>
          <a:bodyPr anchor="b">
            <a:normAutofit/>
          </a:bodyPr>
          <a:lstStyle>
            <a:lvl1pPr>
              <a:defRPr sz="5998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8044" y="5736107"/>
            <a:ext cx="13248561" cy="1890166"/>
          </a:xfrm>
        </p:spPr>
        <p:txBody>
          <a:bodyPr anchor="t">
            <a:normAutofit/>
          </a:bodyPr>
          <a:lstStyle>
            <a:lvl1pPr marL="0" indent="0"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7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25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6048" y="2304206"/>
            <a:ext cx="6528277" cy="5482483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6331" y="2304206"/>
            <a:ext cx="6528277" cy="5482483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60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9888" y="2119057"/>
            <a:ext cx="6496275" cy="921681"/>
          </a:xfrm>
        </p:spPr>
        <p:txBody>
          <a:bodyPr anchor="b">
            <a:normAutofit/>
          </a:bodyPr>
          <a:lstStyle>
            <a:lvl1pPr marL="0" indent="0">
              <a:buNone/>
              <a:defRPr sz="2399" b="1"/>
            </a:lvl1pPr>
            <a:lvl2pPr marL="457072" indent="0">
              <a:buNone/>
              <a:defRPr sz="1999" b="1"/>
            </a:lvl2pPr>
            <a:lvl3pPr marL="914145" indent="0">
              <a:buNone/>
              <a:defRPr sz="1799" b="1"/>
            </a:lvl3pPr>
            <a:lvl4pPr marL="1371216" indent="0">
              <a:buNone/>
              <a:defRPr sz="1600" b="1"/>
            </a:lvl4pPr>
            <a:lvl5pPr marL="1828287" indent="0">
              <a:buNone/>
              <a:defRPr sz="1600" b="1"/>
            </a:lvl5pPr>
            <a:lvl6pPr marL="2285360" indent="0">
              <a:buNone/>
              <a:defRPr sz="1600" b="1"/>
            </a:lvl6pPr>
            <a:lvl7pPr marL="2742432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9888" y="3159398"/>
            <a:ext cx="6496275" cy="4697433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30334" y="2119057"/>
            <a:ext cx="6498275" cy="921681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72" indent="0">
              <a:buNone/>
              <a:defRPr sz="1999" b="1"/>
            </a:lvl2pPr>
            <a:lvl3pPr marL="914145" indent="0">
              <a:buNone/>
              <a:defRPr sz="1799" b="1"/>
            </a:lvl3pPr>
            <a:lvl4pPr marL="1371216" indent="0">
              <a:buNone/>
              <a:defRPr sz="1600" b="1"/>
            </a:lvl4pPr>
            <a:lvl5pPr marL="1828287" indent="0">
              <a:buNone/>
              <a:defRPr sz="1600" b="1"/>
            </a:lvl5pPr>
            <a:lvl6pPr marL="2285360" indent="0">
              <a:buNone/>
              <a:defRPr sz="1600" b="1"/>
            </a:lvl6pPr>
            <a:lvl7pPr marL="2742432" indent="0">
              <a:buNone/>
              <a:defRPr sz="1600" b="1"/>
            </a:lvl7pPr>
            <a:lvl8pPr marL="3199504" indent="0">
              <a:buNone/>
              <a:defRPr sz="1600" b="1"/>
            </a:lvl8pPr>
            <a:lvl9pPr marL="365657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30334" y="3159398"/>
            <a:ext cx="6498275" cy="4697433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503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401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31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85" y="576052"/>
            <a:ext cx="4953810" cy="2016174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8280" y="1248111"/>
            <a:ext cx="7609120" cy="6144543"/>
          </a:xfrm>
        </p:spPr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9885" y="2592230"/>
            <a:ext cx="4953810" cy="48004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6" indent="0">
              <a:buNone/>
              <a:defRPr sz="900"/>
            </a:lvl4pPr>
            <a:lvl5pPr marL="1828287" indent="0">
              <a:buNone/>
              <a:defRPr sz="900"/>
            </a:lvl5pPr>
            <a:lvl6pPr marL="2285360" indent="0">
              <a:buNone/>
              <a:defRPr sz="900"/>
            </a:lvl6pPr>
            <a:lvl7pPr marL="2742432" indent="0">
              <a:buNone/>
              <a:defRPr sz="900"/>
            </a:lvl7pPr>
            <a:lvl8pPr marL="3199504" indent="0">
              <a:buNone/>
              <a:defRPr sz="900"/>
            </a:lvl8pPr>
            <a:lvl9pPr marL="365657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925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85" y="576051"/>
            <a:ext cx="4953810" cy="2016178"/>
          </a:xfrm>
        </p:spPr>
        <p:txBody>
          <a:bodyPr anchor="b">
            <a:normAutofit/>
          </a:bodyPr>
          <a:lstStyle>
            <a:lvl1pPr>
              <a:defRPr sz="3199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28280" y="1248111"/>
            <a:ext cx="7611202" cy="6144543"/>
          </a:xfrm>
        </p:spPr>
        <p:txBody>
          <a:bodyPr>
            <a:normAutofit/>
          </a:bodyPr>
          <a:lstStyle>
            <a:lvl1pPr marL="0" indent="0" algn="ctr">
              <a:buNone/>
              <a:defRPr sz="2399"/>
            </a:lvl1pPr>
            <a:lvl2pPr marL="457072" indent="0">
              <a:buNone/>
              <a:defRPr sz="2799"/>
            </a:lvl2pPr>
            <a:lvl3pPr marL="914145" indent="0">
              <a:buNone/>
              <a:defRPr sz="2399"/>
            </a:lvl3pPr>
            <a:lvl4pPr marL="1371216" indent="0">
              <a:buNone/>
              <a:defRPr sz="1999"/>
            </a:lvl4pPr>
            <a:lvl5pPr marL="1828287" indent="0">
              <a:buNone/>
              <a:defRPr sz="1999"/>
            </a:lvl5pPr>
            <a:lvl6pPr marL="2285360" indent="0">
              <a:buNone/>
              <a:defRPr sz="1999"/>
            </a:lvl6pPr>
            <a:lvl7pPr marL="2742432" indent="0">
              <a:buNone/>
              <a:defRPr sz="1999"/>
            </a:lvl7pPr>
            <a:lvl8pPr marL="3199504" indent="0">
              <a:buNone/>
              <a:defRPr sz="1999"/>
            </a:lvl8pPr>
            <a:lvl9pPr marL="3656576" indent="0">
              <a:buNone/>
              <a:defRPr sz="1999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9885" y="2592229"/>
            <a:ext cx="4953810" cy="4800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6" indent="0">
              <a:buNone/>
              <a:defRPr sz="900"/>
            </a:lvl4pPr>
            <a:lvl5pPr marL="1828287" indent="0">
              <a:buNone/>
              <a:defRPr sz="900"/>
            </a:lvl5pPr>
            <a:lvl6pPr marL="2285360" indent="0">
              <a:buNone/>
              <a:defRPr sz="900"/>
            </a:lvl6pPr>
            <a:lvl7pPr marL="2742432" indent="0">
              <a:buNone/>
              <a:defRPr sz="900"/>
            </a:lvl7pPr>
            <a:lvl8pPr marL="3199504" indent="0">
              <a:buNone/>
              <a:defRPr sz="900"/>
            </a:lvl8pPr>
            <a:lvl9pPr marL="365657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393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4772" y="460844"/>
            <a:ext cx="13248561" cy="1670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4772" y="2304206"/>
            <a:ext cx="13248561" cy="548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6045" y="8008709"/>
            <a:ext cx="3456147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/>
              <a:pPr/>
              <a:t>3/31/2022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8216" y="8008709"/>
            <a:ext cx="5184219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7186" y="8008709"/>
            <a:ext cx="3456147" cy="4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/>
              <a:pPr/>
              <a:t>‹#›</a:t>
            </a:fld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6869" y="338277"/>
            <a:ext cx="2376264" cy="101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defTabSz="914145" rtl="0" eaLnBrk="1" latinLnBrk="0" hangingPunct="1">
        <a:lnSpc>
          <a:spcPct val="90000"/>
        </a:lnSpc>
        <a:spcBef>
          <a:spcPct val="0"/>
        </a:spcBef>
        <a:buNone/>
        <a:defRPr sz="319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45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399" kern="1200">
          <a:solidFill>
            <a:schemeClr val="tx2"/>
          </a:solidFill>
          <a:latin typeface="+mn-lt"/>
          <a:ea typeface="+mn-ea"/>
          <a:cs typeface="+mn-cs"/>
        </a:defRPr>
      </a:lvl1pPr>
      <a:lvl2pPr marL="685608" indent="-228536" algn="l" defTabSz="914145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99" kern="1200">
          <a:solidFill>
            <a:schemeClr val="tx2"/>
          </a:solidFill>
          <a:latin typeface="+mn-lt"/>
          <a:ea typeface="+mn-ea"/>
          <a:cs typeface="+mn-cs"/>
        </a:defRPr>
      </a:lvl2pPr>
      <a:lvl3pPr marL="1142680" indent="-228536" algn="l" defTabSz="914145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799" kern="1200">
          <a:solidFill>
            <a:schemeClr val="tx2"/>
          </a:solidFill>
          <a:latin typeface="+mn-lt"/>
          <a:ea typeface="+mn-ea"/>
          <a:cs typeface="+mn-cs"/>
        </a:defRPr>
      </a:lvl3pPr>
      <a:lvl4pPr marL="1599752" indent="-228536" algn="l" defTabSz="914145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824" indent="-228536" algn="l" defTabSz="914145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896" indent="-228536" algn="l" defTabSz="914145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8" indent="-228536" algn="l" defTabSz="914145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0" indent="-228536" algn="l" defTabSz="914145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1" indent="-228536" algn="l" defTabSz="914145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45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6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7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0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2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4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6" algn="l" defTabSz="91414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2413" y="672061"/>
            <a:ext cx="10947315" cy="13441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2413" y="2304204"/>
            <a:ext cx="10947315" cy="5280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6644" y="7755356"/>
            <a:ext cx="1728523" cy="344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2414" y="7755356"/>
            <a:ext cx="7124156" cy="344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3262" y="7755356"/>
            <a:ext cx="1536466" cy="344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6869" y="338277"/>
            <a:ext cx="2376264" cy="101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9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19" rtl="0" eaLnBrk="1" latinLnBrk="0" hangingPunct="1">
        <a:lnSpc>
          <a:spcPct val="80000"/>
        </a:lnSpc>
        <a:spcBef>
          <a:spcPct val="0"/>
        </a:spcBef>
        <a:buNone/>
        <a:defRPr sz="4401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5" indent="-228605" algn="l" defTabSz="914419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71" indent="-228605" algn="l" defTabSz="914419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55" indent="-182884" algn="l" defTabSz="914419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39" indent="-182884" algn="l" defTabSz="914419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301" indent="-137163" algn="l" defTabSz="914419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65" indent="-137163" algn="l" defTabSz="914419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28" indent="-137163" algn="l" defTabSz="914419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90" indent="-137163" algn="l" defTabSz="914419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53" indent="-137163" algn="l" defTabSz="914419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9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6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5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8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2261259"/>
            <a:ext cx="15360650" cy="41761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2" y="-14645"/>
            <a:ext cx="15359946" cy="2275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2718" y="287933"/>
            <a:ext cx="14474454" cy="18592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Briefing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damage to the fire-affected P</a:t>
            </a:r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arliamentary buildings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99" y="6839540"/>
            <a:ext cx="3765482" cy="12918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23379" y="6839540"/>
            <a:ext cx="8946680" cy="1296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 smtClean="0"/>
              <a:t>PRESENTATION TO THE JOINT </a:t>
            </a:r>
            <a:r>
              <a:rPr lang="en-US" sz="2400" dirty="0"/>
              <a:t>STANDING COMMITTEE ON THE </a:t>
            </a:r>
          </a:p>
          <a:p>
            <a:pPr algn="r"/>
            <a:r>
              <a:rPr lang="en-US" sz="2400" dirty="0"/>
              <a:t>FINANCIAL MANAGEMENT OF PARLIAMENT</a:t>
            </a:r>
          </a:p>
          <a:p>
            <a:pPr algn="r"/>
            <a:r>
              <a:rPr lang="en-US" sz="3024" b="1" spc="38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APRIL 2022</a:t>
            </a:r>
            <a:endParaRPr lang="en-GB" sz="252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8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B3BD1-1CE7-4553-8743-3DC097EBF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69" y="2392463"/>
            <a:ext cx="6006752" cy="6361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9DAA3-B3D8-49B3-81C9-C3B3EC4B0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649" y="2121123"/>
            <a:ext cx="5911347" cy="62838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9EB1E2-7F86-4DC9-9CBC-C4CB894B611F}"/>
              </a:ext>
            </a:extLst>
          </p:cNvPr>
          <p:cNvSpPr/>
          <p:nvPr/>
        </p:nvSpPr>
        <p:spPr>
          <a:xfrm>
            <a:off x="5448077" y="405328"/>
            <a:ext cx="400579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 ASSEMBLY PHOTOGRAPHS </a:t>
            </a:r>
          </a:p>
        </p:txBody>
      </p:sp>
    </p:spTree>
    <p:extLst>
      <p:ext uri="{BB962C8B-B14F-4D97-AF65-F5344CB8AC3E}">
        <p14:creationId xmlns:p14="http://schemas.microsoft.com/office/powerpoint/2010/main" val="13493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C1580-7BFB-46F9-9CCC-93CC71DE54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578" y="1910855"/>
            <a:ext cx="5310731" cy="6824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643F4-741E-4CEE-BBBB-D845E23291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309" y="1895591"/>
            <a:ext cx="5830567" cy="68172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9EB1E2-7F86-4DC9-9CBC-C4CB894B611F}"/>
              </a:ext>
            </a:extLst>
          </p:cNvPr>
          <p:cNvSpPr/>
          <p:nvPr/>
        </p:nvSpPr>
        <p:spPr>
          <a:xfrm>
            <a:off x="5448077" y="405328"/>
            <a:ext cx="400579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 ASSEMBLY PHOTOGRAPHS </a:t>
            </a:r>
          </a:p>
        </p:txBody>
      </p:sp>
    </p:spTree>
    <p:extLst>
      <p:ext uri="{BB962C8B-B14F-4D97-AF65-F5344CB8AC3E}">
        <p14:creationId xmlns:p14="http://schemas.microsoft.com/office/powerpoint/2010/main" val="6542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5890D-F2A7-4972-8A5D-16901A41A0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725" y="1972856"/>
            <a:ext cx="4807914" cy="6540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06CE1-9C84-4D5F-AEEA-4D055029A8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8" t="2650" r="1927" b="2142"/>
          <a:stretch/>
        </p:blipFill>
        <p:spPr>
          <a:xfrm>
            <a:off x="6960245" y="1907192"/>
            <a:ext cx="6158765" cy="66719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9EB1E2-7F86-4DC9-9CBC-C4CB894B611F}"/>
              </a:ext>
            </a:extLst>
          </p:cNvPr>
          <p:cNvSpPr/>
          <p:nvPr/>
        </p:nvSpPr>
        <p:spPr>
          <a:xfrm>
            <a:off x="5448077" y="405328"/>
            <a:ext cx="400579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 ASSEMBLY PHOTOGRAPHS </a:t>
            </a:r>
          </a:p>
        </p:txBody>
      </p:sp>
    </p:spTree>
    <p:extLst>
      <p:ext uri="{BB962C8B-B14F-4D97-AF65-F5344CB8AC3E}">
        <p14:creationId xmlns:p14="http://schemas.microsoft.com/office/powerpoint/2010/main" val="32006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6BC10E-6357-4765-8845-498E6A4B9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1707" r="22472" b="41412"/>
          <a:stretch/>
        </p:blipFill>
        <p:spPr>
          <a:xfrm>
            <a:off x="479525" y="2160141"/>
            <a:ext cx="4838341" cy="546942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BC10E-6357-4765-8845-498E6A4B9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59438" r="2505" b="736"/>
          <a:stretch/>
        </p:blipFill>
        <p:spPr>
          <a:xfrm>
            <a:off x="4655989" y="2550134"/>
            <a:ext cx="10561457" cy="46894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9EB1E2-7F86-4DC9-9CBC-C4CB894B611F}"/>
              </a:ext>
            </a:extLst>
          </p:cNvPr>
          <p:cNvSpPr/>
          <p:nvPr/>
        </p:nvSpPr>
        <p:spPr>
          <a:xfrm>
            <a:off x="5448077" y="405328"/>
            <a:ext cx="400579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 ASSEMBLY PHOTOGRAPHS </a:t>
            </a:r>
          </a:p>
        </p:txBody>
      </p:sp>
    </p:spTree>
    <p:extLst>
      <p:ext uri="{BB962C8B-B14F-4D97-AF65-F5344CB8AC3E}">
        <p14:creationId xmlns:p14="http://schemas.microsoft.com/office/powerpoint/2010/main" val="23368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B888E8-DC3D-49F6-A126-8F1C057DE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805" y="2016125"/>
            <a:ext cx="8496944" cy="63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7408E-9CCF-430E-9BC6-0C7A0FFB2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363" y="1976107"/>
            <a:ext cx="5360771" cy="6623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6855D-201D-4513-9622-A792CBAD6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221" y="2249476"/>
            <a:ext cx="7640525" cy="65197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117935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371C00-07C5-417F-8C9E-BEA6618CA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645" y="2016125"/>
            <a:ext cx="4752528" cy="6653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D4387-EF5F-4E2B-8F73-84970AD28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338" y="1902125"/>
            <a:ext cx="6788667" cy="69457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4064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A3A54-89BD-4FC8-B6D7-8B7451876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368" y="1827510"/>
            <a:ext cx="5890957" cy="6896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C06C-8399-4511-82F1-F0B9A9F72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325" y="1953993"/>
            <a:ext cx="6849343" cy="66867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20714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BDD0E-7D0D-4AC9-AB95-509F603E7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629" y="2016125"/>
            <a:ext cx="5184576" cy="6647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23B70-E054-4909-8AD5-951BE7D60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317" y="1847177"/>
            <a:ext cx="4680520" cy="67809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394472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8722A-4973-4F65-94E6-73B3B3C0C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617" y="1976106"/>
            <a:ext cx="5183588" cy="6666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B817CE-0EF8-46D2-B065-9E2F0CB4FC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" t="39888" r="8422" b="4292"/>
          <a:stretch/>
        </p:blipFill>
        <p:spPr>
          <a:xfrm>
            <a:off x="6600205" y="2304157"/>
            <a:ext cx="8724046" cy="54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89207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1162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8041C-DFAE-4E3B-A9B3-B2BE39BA7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84" y="719981"/>
            <a:ext cx="10617307" cy="576064"/>
          </a:xfrm>
          <a:noFill/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</a:rPr>
              <a:t>PURPOSE</a:t>
            </a:r>
            <a:r>
              <a:rPr lang="en-US" b="1" dirty="0"/>
              <a:t> </a:t>
            </a:r>
            <a:endParaRPr lang="en-Z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72116-1423-414D-B8A6-CD4B62981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49" y="1656085"/>
            <a:ext cx="14113568" cy="4603550"/>
          </a:xfrm>
          <a:noFill/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DPWI was requested to provide a </a:t>
            </a:r>
            <a:r>
              <a:rPr lang="en-GB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briefing on the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latest developments in respect of the investigation into the damage to the </a:t>
            </a:r>
            <a:r>
              <a:rPr lang="en-GB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fire-affected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arliamentary buildings, </a:t>
            </a: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and related matters.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The purpose of this presentation is to provide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progress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on:</a:t>
            </a:r>
          </a:p>
          <a:p>
            <a:pPr marL="0" indent="0" algn="just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1) Making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Safe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) and Damage Assessments (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Phase 2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) of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fire-affected Old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and National Assembly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Buildings;</a:t>
            </a:r>
          </a:p>
          <a:p>
            <a:pPr marL="742950" indent="-742950" algn="just">
              <a:buFont typeface="+mj-lt"/>
              <a:buAutoNum type="arabicPeriod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DE88C-6645-474C-95D0-003E78A820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980"/>
          <a:stretch/>
        </p:blipFill>
        <p:spPr>
          <a:xfrm>
            <a:off x="5664101" y="2016125"/>
            <a:ext cx="9295215" cy="5974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806603-84E4-4B78-A49B-34AF4E6C1E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300"/>
          <a:stretch/>
        </p:blipFill>
        <p:spPr>
          <a:xfrm>
            <a:off x="884825" y="4388376"/>
            <a:ext cx="5112568" cy="43328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9DE88C-6645-474C-95D0-003E78A820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9"/>
          <a:stretch/>
        </p:blipFill>
        <p:spPr>
          <a:xfrm>
            <a:off x="869954" y="1892086"/>
            <a:ext cx="5232446" cy="32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2967625" y="1976107"/>
            <a:ext cx="5360772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STRUCTURAL DESIGN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7EB07-BB9F-4948-85DF-085F70635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83" b="11689"/>
          <a:stretch/>
        </p:blipFill>
        <p:spPr>
          <a:xfrm>
            <a:off x="1789369" y="1976108"/>
            <a:ext cx="11385905" cy="66646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19891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AF071-E70C-4014-9747-DDE8138AF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57" y="1976106"/>
            <a:ext cx="5571055" cy="663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47E48-CFF4-4556-934C-1A68C38AF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553" y="1976107"/>
            <a:ext cx="4774677" cy="66360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40046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7AD14A-CE7A-41A9-968C-77661BF68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52915" r="24843" b="1190"/>
          <a:stretch/>
        </p:blipFill>
        <p:spPr>
          <a:xfrm>
            <a:off x="1487637" y="5209567"/>
            <a:ext cx="3526107" cy="344596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AD14A-CE7A-41A9-968C-77661BF684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959"/>
          <a:stretch/>
        </p:blipFill>
        <p:spPr>
          <a:xfrm>
            <a:off x="551533" y="1893936"/>
            <a:ext cx="6120680" cy="3578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124529-D748-466B-9F70-3D3E385803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6" t="32763" r="13936" b="1065"/>
          <a:stretch/>
        </p:blipFill>
        <p:spPr>
          <a:xfrm>
            <a:off x="6528197" y="2016125"/>
            <a:ext cx="4095164" cy="619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C8AEA-9CFE-4017-B791-F53A17F82C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241"/>
          <a:stretch/>
        </p:blipFill>
        <p:spPr>
          <a:xfrm>
            <a:off x="10222570" y="2160141"/>
            <a:ext cx="4368239" cy="6098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8474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2967625" y="1976107"/>
            <a:ext cx="5360772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STRUCTURAL DESIGN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E1EDF-0C54-4DCA-A99D-90A5D855B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620" y="1976106"/>
            <a:ext cx="7370623" cy="6664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DB1CB-C68E-4223-A865-9DB96EAB5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499" y="1959054"/>
            <a:ext cx="2880320" cy="6647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6982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2967625" y="1976107"/>
            <a:ext cx="5360772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STRUCTURAL DESIGN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ABDBD-263C-4D8A-83F9-E652E7B59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85" y="1839077"/>
            <a:ext cx="8833096" cy="6513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CBE352-0B8C-456C-A80C-7542A1F56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381" y="2000687"/>
            <a:ext cx="7335654" cy="534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4655989" y="367359"/>
            <a:ext cx="47127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PHOTOGRAPHS</a:t>
            </a:r>
          </a:p>
        </p:txBody>
      </p:sp>
    </p:spTree>
    <p:extLst>
      <p:ext uri="{BB962C8B-B14F-4D97-AF65-F5344CB8AC3E}">
        <p14:creationId xmlns:p14="http://schemas.microsoft.com/office/powerpoint/2010/main" val="2996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7BA9FC-1AD4-4127-9FC1-21AB395CDACD}"/>
              </a:ext>
            </a:extLst>
          </p:cNvPr>
          <p:cNvSpPr txBox="1">
            <a:spLocks/>
          </p:cNvSpPr>
          <p:nvPr/>
        </p:nvSpPr>
        <p:spPr>
          <a:xfrm>
            <a:off x="839565" y="1806940"/>
            <a:ext cx="13969552" cy="660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850" tIns="44851" rIns="44850" bIns="44851">
            <a:normAutofit/>
          </a:bodyPr>
          <a:lstStyle>
            <a:lvl1pPr marL="246710" indent="-205591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•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9610" indent="-321237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o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62281" indent="-321236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•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962166" indent="-263157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•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060850" indent="-197367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•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268791" indent="-281953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•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392146" indent="-281953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•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515500" indent="-281953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•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638855" indent="-281953">
              <a:lnSpc>
                <a:spcPct val="90000"/>
              </a:lnSpc>
              <a:spcBef>
                <a:spcPts val="1619"/>
              </a:spcBef>
              <a:buClr>
                <a:srgbClr val="595959"/>
              </a:buClr>
              <a:buSzPct val="80000"/>
              <a:buFont typeface="Arial"/>
              <a:buChar char="•"/>
              <a:defRPr sz="29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GB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structural damage does not pose a risk of the collapse of the buildings.</a:t>
            </a:r>
          </a:p>
          <a:p>
            <a:endParaRPr lang="en-GB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severe structural damage to the central concrete structure of National Assembly from the 2</a:t>
            </a:r>
            <a:r>
              <a:rPr lang="en-US" sz="2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floor to the 6</a:t>
            </a:r>
            <a:r>
              <a:rPr lang="en-US" sz="2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floor.</a:t>
            </a:r>
          </a:p>
          <a:p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Safety measures for National Assembly involve three working zones: Green (safe); Amber (under close guidance by structural engineers) and Red (“no-go” zones until temporary access structures are provided).</a:t>
            </a:r>
          </a:p>
          <a:p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Making-safe work urgently required on Old Assembly as to exterior walls and to provide a temporary roof to prevent rain causing damage to lower floors.</a:t>
            </a:r>
          </a:p>
          <a:p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Making-safe works urgently required on the National Assembly regarding roof debris after the HAWKS investigations. 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2889080" y="1964070"/>
            <a:ext cx="463415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SAFETY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5E3C14-0821-48FD-9AD9-223D99BFBF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422" y="2523979"/>
            <a:ext cx="5162903" cy="5190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8FC6E-A7F6-4CE0-AD5C-0B035AEB62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714" y="2906572"/>
            <a:ext cx="5606077" cy="48153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5BC0AA-0657-4EA6-82B9-18AD493FA361}"/>
              </a:ext>
            </a:extLst>
          </p:cNvPr>
          <p:cNvSpPr/>
          <p:nvPr/>
        </p:nvSpPr>
        <p:spPr>
          <a:xfrm>
            <a:off x="11621301" y="6632431"/>
            <a:ext cx="109963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1st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floor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10D7DE-4679-4C49-8472-A47D650BBEC0}"/>
              </a:ext>
            </a:extLst>
          </p:cNvPr>
          <p:cNvSpPr/>
          <p:nvPr/>
        </p:nvSpPr>
        <p:spPr>
          <a:xfrm>
            <a:off x="6128422" y="6481396"/>
            <a:ext cx="1099630" cy="70485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Groundfloor</a:t>
            </a:r>
          </a:p>
        </p:txBody>
      </p:sp>
    </p:spTree>
    <p:extLst>
      <p:ext uri="{BB962C8B-B14F-4D97-AF65-F5344CB8AC3E}">
        <p14:creationId xmlns:p14="http://schemas.microsoft.com/office/powerpoint/2010/main" val="22496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2889080" y="1964070"/>
            <a:ext cx="447706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SAFETY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33878-00B9-470F-A13F-C1E33FD89F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900" y="2785238"/>
            <a:ext cx="5026880" cy="4877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7A6DF-92F5-4B88-A205-CC0F6163BA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050" y="2592391"/>
            <a:ext cx="4848173" cy="48772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12AE6B-6BEE-44C9-8F6F-19D177CA0688}"/>
              </a:ext>
            </a:extLst>
          </p:cNvPr>
          <p:cNvSpPr/>
          <p:nvPr/>
        </p:nvSpPr>
        <p:spPr>
          <a:xfrm>
            <a:off x="11284953" y="6833860"/>
            <a:ext cx="109963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3rd floor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E7A65C-EE72-4400-82FD-AF3569A1CEA8}"/>
              </a:ext>
            </a:extLst>
          </p:cNvPr>
          <p:cNvSpPr/>
          <p:nvPr/>
        </p:nvSpPr>
        <p:spPr>
          <a:xfrm>
            <a:off x="6109425" y="6699052"/>
            <a:ext cx="109963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1963" baseline="30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28592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2889080" y="1964070"/>
            <a:ext cx="463415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SAFETY ZONES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A5BD0-D00B-4459-8E8B-4E943CB141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250" y="2914115"/>
            <a:ext cx="5172800" cy="4626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B83983-6B76-4A2A-BC3A-ECFC612DB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185" y="4266574"/>
            <a:ext cx="4418908" cy="32741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FAC6F9-40CD-4442-9521-8F18272BFF35}"/>
              </a:ext>
            </a:extLst>
          </p:cNvPr>
          <p:cNvSpPr/>
          <p:nvPr/>
        </p:nvSpPr>
        <p:spPr>
          <a:xfrm>
            <a:off x="9958130" y="5925526"/>
            <a:ext cx="109963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en-US" sz="1963" baseline="30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floor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94C3C6-1F94-42AC-940C-E59B5D75F430}"/>
              </a:ext>
            </a:extLst>
          </p:cNvPr>
          <p:cNvSpPr/>
          <p:nvPr/>
        </p:nvSpPr>
        <p:spPr>
          <a:xfrm>
            <a:off x="4936835" y="6687035"/>
            <a:ext cx="109963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lang="en-US" sz="1963" baseline="30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24968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898" y="2139154"/>
            <a:ext cx="13393187" cy="2318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4536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528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SAFE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DAMAGE ASSESSMENTS OF THE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FIRE-AFFECTED OLD 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NATIONAL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BUILDINGS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-2" y="5708484"/>
            <a:ext cx="15360651" cy="2389188"/>
          </a:xfrm>
          <a:prstGeom prst="rtTriangl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9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59782-18F1-47B9-8ADB-71C5114947B8}"/>
              </a:ext>
            </a:extLst>
          </p:cNvPr>
          <p:cNvSpPr/>
          <p:nvPr/>
        </p:nvSpPr>
        <p:spPr>
          <a:xfrm>
            <a:off x="2889080" y="1964070"/>
            <a:ext cx="7854500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ASSEMBLY SAFETY ZONES – RED ZONE NO-GO AREAS</a:t>
            </a:r>
          </a:p>
        </p:txBody>
      </p:sp>
      <p:pic>
        <p:nvPicPr>
          <p:cNvPr id="5" name="Picture 4" descr="A picture containing text, sign, attached&#10;&#10;Description automatically generated">
            <a:extLst>
              <a:ext uri="{FF2B5EF4-FFF2-40B4-BE49-F238E27FC236}">
                <a16:creationId xmlns:a16="http://schemas.microsoft.com/office/drawing/2014/main" id="{992E100F-EBDB-4CE2-B6F3-FA1D4118D9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645" y="2458156"/>
            <a:ext cx="4317777" cy="5757037"/>
          </a:xfrm>
          <a:prstGeom prst="rect">
            <a:avLst/>
          </a:prstGeom>
        </p:spPr>
      </p:pic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72A8E71B-E16E-4292-93F6-348FA3556E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650" y="5452604"/>
            <a:ext cx="3683243" cy="2762433"/>
          </a:xfrm>
          <a:prstGeom prst="rect">
            <a:avLst/>
          </a:prstGeom>
        </p:spPr>
      </p:pic>
      <p:pic>
        <p:nvPicPr>
          <p:cNvPr id="15" name="Picture 14" descr="A picture containing indoor, sidewalk&#10;&#10;Description automatically generated">
            <a:extLst>
              <a:ext uri="{FF2B5EF4-FFF2-40B4-BE49-F238E27FC236}">
                <a16:creationId xmlns:a16="http://schemas.microsoft.com/office/drawing/2014/main" id="{71F8FF0D-0DDF-4AA1-BEAF-40AC0E9DB9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136" y="2461419"/>
            <a:ext cx="3683243" cy="2762433"/>
          </a:xfrm>
          <a:prstGeom prst="rect">
            <a:avLst/>
          </a:prstGeom>
        </p:spPr>
      </p:pic>
      <p:pic>
        <p:nvPicPr>
          <p:cNvPr id="17" name="Picture 1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07111FA-01E0-4B5F-A41B-F386DA5A3A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121" y="2458155"/>
            <a:ext cx="4317660" cy="57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3. PROGRESS TO DATE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911573" y="1881335"/>
            <a:ext cx="13537504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ZA" sz="2500" b="1" u="sng" dirty="0"/>
              <a:t>Phase 1 – Initial Assessment:</a:t>
            </a:r>
          </a:p>
          <a:p>
            <a:pPr algn="just"/>
            <a:r>
              <a:rPr lang="en-ZA" sz="2500" dirty="0"/>
              <a:t>Draft Final Report submitted on </a:t>
            </a:r>
            <a:r>
              <a:rPr lang="en-ZA" sz="2500" b="1" dirty="0"/>
              <a:t>22 February 2022 (CDC allowed access into buildings </a:t>
            </a:r>
            <a:r>
              <a:rPr lang="en-ZA" sz="2500" b="1" dirty="0" smtClean="0"/>
              <a:t>from 14 </a:t>
            </a:r>
            <a:r>
              <a:rPr lang="en-ZA" sz="2500" b="1" dirty="0"/>
              <a:t>February 2022).</a:t>
            </a:r>
          </a:p>
          <a:p>
            <a:pPr algn="just"/>
            <a:r>
              <a:rPr lang="en-ZA" sz="2500" dirty="0"/>
              <a:t>Presentation made to </a:t>
            </a:r>
            <a:r>
              <a:rPr lang="en-ZA" sz="2500" dirty="0" err="1" smtClean="0"/>
              <a:t>aDG</a:t>
            </a:r>
            <a:r>
              <a:rPr lang="en-ZA" sz="2500" dirty="0" smtClean="0"/>
              <a:t> </a:t>
            </a:r>
            <a:r>
              <a:rPr lang="en-ZA" sz="2500" dirty="0"/>
              <a:t>on Wednesday </a:t>
            </a:r>
            <a:r>
              <a:rPr lang="en-ZA" sz="2500" b="1" dirty="0"/>
              <a:t>23 February 2022 </a:t>
            </a:r>
            <a:r>
              <a:rPr lang="en-ZA" sz="2500" dirty="0"/>
              <a:t>on the draft report findings and recommendations.</a:t>
            </a:r>
          </a:p>
          <a:p>
            <a:pPr algn="just"/>
            <a:r>
              <a:rPr lang="en-ZA" sz="2500" dirty="0"/>
              <a:t>Presentation made to Minister of DPWI on Friday </a:t>
            </a:r>
            <a:r>
              <a:rPr lang="en-ZA" sz="2500" b="1" dirty="0"/>
              <a:t>25 February 2022 </a:t>
            </a:r>
            <a:r>
              <a:rPr lang="en-ZA" sz="2500" dirty="0"/>
              <a:t>on to the draft report findings and recommendations.</a:t>
            </a:r>
          </a:p>
          <a:p>
            <a:pPr algn="just"/>
            <a:r>
              <a:rPr lang="en-ZA" sz="2500" dirty="0"/>
              <a:t>Action Register was compiled and issued to DPWI on Friday </a:t>
            </a:r>
            <a:r>
              <a:rPr lang="en-ZA" sz="2500" b="1" dirty="0"/>
              <a:t>25 February 2022 (On-going updating).</a:t>
            </a:r>
          </a:p>
          <a:p>
            <a:pPr algn="just"/>
            <a:r>
              <a:rPr lang="en-ZA" sz="2500" dirty="0"/>
              <a:t>CDC submitted a cost proposal to DPWI on </a:t>
            </a:r>
            <a:r>
              <a:rPr lang="en-ZA" sz="2500" b="1" dirty="0"/>
              <a:t>2 March 2022 </a:t>
            </a:r>
            <a:r>
              <a:rPr lang="en-ZA" sz="2500" dirty="0"/>
              <a:t>for additional services for implementing the report recommendations for making safe buildings and other additional services.</a:t>
            </a:r>
          </a:p>
          <a:p>
            <a:pPr algn="just"/>
            <a:r>
              <a:rPr lang="en-ZA" sz="2500" dirty="0"/>
              <a:t>DPWI issued the approved cost proposal to CDC on </a:t>
            </a:r>
            <a:r>
              <a:rPr lang="en-ZA" sz="2500" b="1" dirty="0"/>
              <a:t>4 March 2022</a:t>
            </a:r>
            <a:r>
              <a:rPr lang="en-ZA" sz="2500" dirty="0"/>
              <a:t> for certain services that must be provided by the CDC post this initial assessment</a:t>
            </a:r>
            <a:r>
              <a:rPr lang="en-ZA" sz="2500" dirty="0" smtClean="0"/>
              <a:t>.</a:t>
            </a: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marL="44853"/>
            <a:r>
              <a:rPr lang="en-ZA" b="1" dirty="0">
                <a:latin typeface="Calibri" panose="020F0502020204030204" pitchFamily="34" charset="0"/>
                <a:cs typeface="Calibri" panose="020F0502020204030204" pitchFamily="34" charset="0"/>
              </a:rPr>
              <a:t>4. NA BASEMENT WATER EXTRACTION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endParaRPr lang="en-GB" sz="1527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1527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767557" y="1806941"/>
            <a:ext cx="13753528" cy="57337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ZA" sz="2500" dirty="0" smtClean="0"/>
              <a:t>On site meeting held with Fire Department, City of Cape Town officials from various departments, DPWI, and FM service provider to resolve basement water extraction into municipal sewers on </a:t>
            </a:r>
            <a:r>
              <a:rPr lang="en-ZA" sz="2500" b="1" dirty="0" smtClean="0"/>
              <a:t>25 February 2022 </a:t>
            </a:r>
            <a:r>
              <a:rPr lang="en-ZA" sz="2500" dirty="0" smtClean="0"/>
              <a:t>due to volume of water and previous method not being cost effective.</a:t>
            </a:r>
          </a:p>
          <a:p>
            <a:pPr algn="just"/>
            <a:r>
              <a:rPr lang="en-ZA" sz="2500" dirty="0" smtClean="0"/>
              <a:t>City of Cape Town issued the permit for water pumping into their sewer system on </a:t>
            </a:r>
            <a:r>
              <a:rPr lang="en-ZA" sz="2500" b="1" dirty="0" smtClean="0"/>
              <a:t>19 March 2022 </a:t>
            </a:r>
            <a:r>
              <a:rPr lang="en-ZA" sz="2500" dirty="0" smtClean="0"/>
              <a:t>to DPWI with specific conditions that must be complied with.</a:t>
            </a:r>
          </a:p>
          <a:p>
            <a:pPr algn="just"/>
            <a:r>
              <a:rPr lang="en-ZA" sz="2500" dirty="0" smtClean="0"/>
              <a:t>DPWI in various meetings to ensure compliance with the conditions stipulated on the permit before the works could start.</a:t>
            </a:r>
          </a:p>
          <a:p>
            <a:pPr algn="just"/>
            <a:r>
              <a:rPr lang="en-ZA" sz="2500" dirty="0" smtClean="0"/>
              <a:t>On </a:t>
            </a:r>
            <a:r>
              <a:rPr lang="en-ZA" sz="2500" b="1" dirty="0" smtClean="0"/>
              <a:t>26 March 2022</a:t>
            </a:r>
            <a:r>
              <a:rPr lang="en-ZA" sz="2500" dirty="0" smtClean="0"/>
              <a:t>, the DPWI Term Contractor conducted an assessment on site which included the measuring of volume for the pumping and pumping works started in the evening of </a:t>
            </a:r>
            <a:r>
              <a:rPr lang="en-ZA" sz="2500" b="1" dirty="0" smtClean="0"/>
              <a:t>29 March 2022</a:t>
            </a:r>
            <a:r>
              <a:rPr lang="en-ZA" sz="2500" dirty="0" smtClean="0"/>
              <a:t>.</a:t>
            </a:r>
          </a:p>
          <a:p>
            <a:pPr algn="just"/>
            <a:r>
              <a:rPr lang="en-ZA" sz="2500" dirty="0" smtClean="0"/>
              <a:t>Once extraction is completed, the CDC team will inspect the basement areas and incorporate findings into the Phase 1 Initial Assessment Report and issue the Final Report.</a:t>
            </a:r>
            <a:endParaRPr lang="en-US" sz="2500" dirty="0" smtClean="0"/>
          </a:p>
          <a:p>
            <a:pPr algn="just">
              <a:lnSpc>
                <a:spcPct val="150000"/>
              </a:lnSpc>
            </a:pPr>
            <a:endParaRPr lang="en-ZA" sz="218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ZA" sz="218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marL="44853"/>
            <a:r>
              <a:rPr lang="en-ZA" b="1" dirty="0">
                <a:latin typeface="Calibri" panose="020F0502020204030204" pitchFamily="34" charset="0"/>
                <a:cs typeface="Calibri" panose="020F0502020204030204" pitchFamily="34" charset="0"/>
              </a:rPr>
              <a:t>4. NA BASEMENT WATER EXTRACTION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2326087" y="1806941"/>
            <a:ext cx="10894274" cy="57337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endParaRPr lang="en-ZA" sz="218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ZA" sz="218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close-up of a pipe&#10;&#10;Description automatically generated with medium confidence">
            <a:extLst>
              <a:ext uri="{FF2B5EF4-FFF2-40B4-BE49-F238E27FC236}">
                <a16:creationId xmlns:a16="http://schemas.microsoft.com/office/drawing/2014/main" id="{755C344F-D6F7-4D49-9FAB-B7C1413367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82" y="2120484"/>
            <a:ext cx="3474927" cy="2606195"/>
          </a:xfrm>
          <a:prstGeom prst="rect">
            <a:avLst/>
          </a:prstGeom>
        </p:spPr>
      </p:pic>
      <p:pic>
        <p:nvPicPr>
          <p:cNvPr id="7" name="Picture 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E3E647D0-A216-422C-8F5B-5524DE97ED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090633" y="2120484"/>
            <a:ext cx="3810163" cy="5119838"/>
          </a:xfrm>
          <a:prstGeom prst="rect">
            <a:avLst/>
          </a:prstGeom>
        </p:spPr>
      </p:pic>
      <p:pic>
        <p:nvPicPr>
          <p:cNvPr id="10" name="Picture 9" descr="A picture containing ceiling, indoor, person, outdoor object&#10;&#10;Description automatically generated">
            <a:extLst>
              <a:ext uri="{FF2B5EF4-FFF2-40B4-BE49-F238E27FC236}">
                <a16:creationId xmlns:a16="http://schemas.microsoft.com/office/drawing/2014/main" id="{C7A1EBD6-8F91-4073-834E-B46619DA90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510" y="2120484"/>
            <a:ext cx="6826449" cy="5119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A3DBB6-4DE7-4671-B116-BDA79269F4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81" y="4634127"/>
            <a:ext cx="3474928" cy="26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533"/>
          </a:xfrm>
        </p:spPr>
        <p:txBody>
          <a:bodyPr/>
          <a:lstStyle/>
          <a:p>
            <a:pPr algn="l"/>
            <a:r>
              <a:rPr lang="en-ZA" b="1" dirty="0">
                <a:latin typeface="Calibri" panose="020F0502020204030204" pitchFamily="34" charset="0"/>
                <a:cs typeface="Calibri" panose="020F0502020204030204" pitchFamily="34" charset="0"/>
              </a:rPr>
              <a:t>4. NA BASEMENT WATER EXTRACTION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3046170" y="2121120"/>
            <a:ext cx="10525111" cy="5576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sz="2182" b="1" u="sng" dirty="0">
                <a:latin typeface="Century Gothic" panose="020B0502020202020204" pitchFamily="34" charset="0"/>
              </a:rPr>
              <a:t>Level of the water taken on 26 March 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522" y="2749684"/>
            <a:ext cx="6676325" cy="494833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9E6B3F-8B98-42BD-8746-4D872B1CDC65}"/>
              </a:ext>
            </a:extLst>
          </p:cNvPr>
          <p:cNvCxnSpPr>
            <a:cxnSpLocks/>
          </p:cNvCxnSpPr>
          <p:nvPr/>
        </p:nvCxnSpPr>
        <p:spPr>
          <a:xfrm>
            <a:off x="5716700" y="3613476"/>
            <a:ext cx="0" cy="2906167"/>
          </a:xfrm>
          <a:prstGeom prst="straightConnector1">
            <a:avLst/>
          </a:prstGeom>
          <a:noFill/>
          <a:ln w="31750" cap="flat">
            <a:solidFill>
              <a:srgbClr val="FFFF00"/>
            </a:solidFill>
            <a:prstDash val="solid"/>
            <a:miter lim="8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28EE25-FF26-4766-B520-F2A110E05260}"/>
              </a:ext>
            </a:extLst>
          </p:cNvPr>
          <p:cNvCxnSpPr>
            <a:cxnSpLocks/>
          </p:cNvCxnSpPr>
          <p:nvPr/>
        </p:nvCxnSpPr>
        <p:spPr>
          <a:xfrm>
            <a:off x="6109425" y="4351564"/>
            <a:ext cx="0" cy="2168079"/>
          </a:xfrm>
          <a:prstGeom prst="straightConnector1">
            <a:avLst/>
          </a:prstGeom>
          <a:noFill/>
          <a:ln w="38100" cap="flat">
            <a:solidFill>
              <a:srgbClr val="00B0F0"/>
            </a:solidFill>
            <a:prstDash val="solid"/>
            <a:miter lim="8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C9B3CE-BFF5-41B6-AC0E-E5590716AD43}"/>
              </a:ext>
            </a:extLst>
          </p:cNvPr>
          <p:cNvCxnSpPr/>
          <p:nvPr/>
        </p:nvCxnSpPr>
        <p:spPr>
          <a:xfrm>
            <a:off x="4774160" y="6519643"/>
            <a:ext cx="2199260" cy="0"/>
          </a:xfrm>
          <a:prstGeom prst="line">
            <a:avLst/>
          </a:prstGeom>
          <a:noFill/>
          <a:ln w="82550" cap="flat">
            <a:solidFill>
              <a:srgbClr val="FF000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2148BC4-7056-4321-888F-065C96EBD79E}"/>
              </a:ext>
            </a:extLst>
          </p:cNvPr>
          <p:cNvSpPr/>
          <p:nvPr/>
        </p:nvSpPr>
        <p:spPr>
          <a:xfrm>
            <a:off x="6462584" y="5436626"/>
            <a:ext cx="2788642" cy="70485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Approx. Water  </a:t>
            </a:r>
            <a:r>
              <a:rPr lang="en-US" sz="1963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Depth 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n-US" dirty="0"/>
              <a:t>1732 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9D678B-D19D-44A1-A633-4CFD0365E8D2}"/>
              </a:ext>
            </a:extLst>
          </p:cNvPr>
          <p:cNvSpPr/>
          <p:nvPr/>
        </p:nvSpPr>
        <p:spPr>
          <a:xfrm>
            <a:off x="3118899" y="2756150"/>
            <a:ext cx="2388108" cy="70485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Standard Door </a:t>
            </a:r>
            <a:endParaRPr lang="en-US" sz="1963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H</a:t>
            </a:r>
            <a:r>
              <a:rPr lang="en-US" sz="1963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eight 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 2032 mm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F050DA-3B07-46B9-8C9D-45A7F76477DC}"/>
              </a:ext>
            </a:extLst>
          </p:cNvPr>
          <p:cNvSpPr/>
          <p:nvPr/>
        </p:nvSpPr>
        <p:spPr>
          <a:xfrm>
            <a:off x="5088340" y="6715135"/>
            <a:ext cx="1503919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Floor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BD7F07-F09A-4717-9DA1-C812B8EFE634}"/>
              </a:ext>
            </a:extLst>
          </p:cNvPr>
          <p:cNvCxnSpPr>
            <a:cxnSpLocks/>
          </p:cNvCxnSpPr>
          <p:nvPr/>
        </p:nvCxnSpPr>
        <p:spPr>
          <a:xfrm flipV="1">
            <a:off x="3988711" y="4320382"/>
            <a:ext cx="3770159" cy="187753"/>
          </a:xfrm>
          <a:prstGeom prst="line">
            <a:avLst/>
          </a:prstGeom>
          <a:noFill/>
          <a:ln w="12700" cap="flat">
            <a:solidFill>
              <a:srgbClr val="00B0F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E0A3D1-6C11-4565-9231-88BF82BCF20A}"/>
              </a:ext>
            </a:extLst>
          </p:cNvPr>
          <p:cNvSpPr/>
          <p:nvPr/>
        </p:nvSpPr>
        <p:spPr>
          <a:xfrm>
            <a:off x="9895061" y="3404043"/>
            <a:ext cx="4803749" cy="779836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Volume 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 </a:t>
            </a:r>
            <a:r>
              <a:rPr lang="en-US" sz="1963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Extracted:  </a:t>
            </a:r>
          </a:p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estimated 4188 kiloliters</a:t>
            </a:r>
            <a:endParaRPr lang="en-US" sz="1963" baseline="300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290269-7FCE-4EF3-BF54-2E9D9D6B858B}"/>
              </a:ext>
            </a:extLst>
          </p:cNvPr>
          <p:cNvSpPr/>
          <p:nvPr/>
        </p:nvSpPr>
        <p:spPr>
          <a:xfrm>
            <a:off x="9886227" y="5227948"/>
            <a:ext cx="5138914" cy="111404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Pumping underway (6PM </a:t>
            </a: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</a:t>
            </a:r>
            <a:r>
              <a:rPr lang="en-US" sz="1963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6AM) </a:t>
            </a:r>
          </a:p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following permission for discharge issued by the City of Cape Town</a:t>
            </a:r>
            <a:endParaRPr lang="en-US" sz="1963" baseline="300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511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11554"/>
            <a:ext cx="11781913" cy="18069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ZA" b="1" dirty="0">
                <a:latin typeface="Calibri" panose="020F0502020204030204" pitchFamily="34" charset="0"/>
                <a:cs typeface="Calibri" panose="020F0502020204030204" pitchFamily="34" charset="0"/>
              </a:rPr>
              <a:t>5. HAWKS &amp; FIRE FORENSIC INVESTIGATIONS AFTER STRUCTURAL PRONOUNCEMENT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839565" y="1806940"/>
            <a:ext cx="13177464" cy="6833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sz="2500" b="1" u="sng" dirty="0"/>
              <a:t>HAWKS &amp; Fire Forensic Investigations after Structural Pronouncement:</a:t>
            </a:r>
          </a:p>
          <a:p>
            <a:r>
              <a:rPr lang="en-ZA" sz="2500" dirty="0"/>
              <a:t>CDC initially inducted the HAWKS and fire forensic team on health &amp; safety and other hazardous aspects to enter the </a:t>
            </a:r>
            <a:r>
              <a:rPr lang="en-US" sz="2500" dirty="0"/>
              <a:t>National </a:t>
            </a:r>
            <a:r>
              <a:rPr lang="en-ZA" sz="2500" dirty="0" smtClean="0"/>
              <a:t>Assembly </a:t>
            </a:r>
            <a:r>
              <a:rPr lang="en-ZA" sz="2500" dirty="0"/>
              <a:t>on </a:t>
            </a:r>
            <a:r>
              <a:rPr lang="en-ZA" sz="2500" b="1" dirty="0"/>
              <a:t>24 February 2022</a:t>
            </a:r>
            <a:r>
              <a:rPr lang="en-ZA" sz="2500" b="1" dirty="0" smtClean="0"/>
              <a:t>.</a:t>
            </a:r>
          </a:p>
          <a:p>
            <a:endParaRPr lang="en-ZA" sz="2500" b="1" dirty="0"/>
          </a:p>
          <a:p>
            <a:r>
              <a:rPr lang="en-ZA" sz="2500" dirty="0"/>
              <a:t>CDC proceeded to demarcate RED ZONE “no-go” areas in the </a:t>
            </a:r>
            <a:r>
              <a:rPr lang="en-US" sz="2500" dirty="0"/>
              <a:t>National </a:t>
            </a:r>
            <a:r>
              <a:rPr lang="en-ZA" sz="2500" dirty="0" smtClean="0"/>
              <a:t>Assembly </a:t>
            </a:r>
            <a:r>
              <a:rPr lang="en-ZA" sz="2500" dirty="0"/>
              <a:t>and completed this work on </a:t>
            </a:r>
            <a:r>
              <a:rPr lang="en-ZA" sz="2500" b="1" dirty="0"/>
              <a:t>4 March 2022</a:t>
            </a:r>
            <a:r>
              <a:rPr lang="en-ZA" sz="2500" b="1" dirty="0" smtClean="0"/>
              <a:t>.</a:t>
            </a:r>
          </a:p>
          <a:p>
            <a:endParaRPr lang="en-ZA" sz="2500" b="1" dirty="0"/>
          </a:p>
          <a:p>
            <a:r>
              <a:rPr lang="en-US" sz="2500" dirty="0"/>
              <a:t>CDC issued official correspondence dated </a:t>
            </a:r>
            <a:r>
              <a:rPr lang="en-US" sz="2500" b="1" dirty="0"/>
              <a:t>5 March 2022 </a:t>
            </a:r>
            <a:r>
              <a:rPr lang="en-US" sz="2500" dirty="0"/>
              <a:t>to DPWI confirming HAWKS and other investigators may access the </a:t>
            </a:r>
            <a:r>
              <a:rPr lang="en-US" sz="2500" dirty="0" smtClean="0"/>
              <a:t>National Assembly </a:t>
            </a:r>
            <a:r>
              <a:rPr lang="en-US" sz="2500" dirty="0"/>
              <a:t>as from </a:t>
            </a:r>
            <a:r>
              <a:rPr lang="en-US" sz="2500" b="1" dirty="0"/>
              <a:t>Monday 7 March 2022</a:t>
            </a:r>
            <a:r>
              <a:rPr lang="en-US" sz="2500" b="1" dirty="0" smtClean="0"/>
              <a:t>.</a:t>
            </a:r>
          </a:p>
          <a:p>
            <a:endParaRPr lang="en-US" sz="2500" b="1" dirty="0"/>
          </a:p>
          <a:p>
            <a:r>
              <a:rPr lang="en-US" sz="2500" dirty="0" smtClean="0"/>
              <a:t>HAWKS investigations indicated </a:t>
            </a:r>
            <a:r>
              <a:rPr lang="en-US" sz="2500" b="1" dirty="0"/>
              <a:t>1 April </a:t>
            </a:r>
            <a:r>
              <a:rPr lang="en-US" sz="2500" b="1" dirty="0" smtClean="0"/>
              <a:t>2022 </a:t>
            </a:r>
            <a:r>
              <a:rPr lang="en-US" sz="2500" dirty="0" smtClean="0"/>
              <a:t>as the planned completion of National Assembly site investigations.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8532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ZA" sz="3927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ZA" b="1" dirty="0">
                <a:latin typeface="Calibri" panose="020F0502020204030204" pitchFamily="34" charset="0"/>
                <a:cs typeface="Calibri" panose="020F0502020204030204" pitchFamily="34" charset="0"/>
              </a:rPr>
              <a:t>HAWKS &amp; FIRE FORENSIC INVESTIGATIONS AFTER STRUCTURAL PRONOUNCEMENT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839565" y="1964031"/>
            <a:ext cx="13609512" cy="66767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sz="2500" b="1" u="sng" dirty="0"/>
              <a:t>HAWKS &amp; Fire Forensic Investigations after Structural Pronouncement (Continue</a:t>
            </a:r>
            <a:r>
              <a:rPr lang="en-ZA" sz="2500" b="1" u="sng" dirty="0" smtClean="0"/>
              <a:t>)</a:t>
            </a:r>
            <a:endParaRPr lang="en-ZA" sz="2500" dirty="0" smtClean="0"/>
          </a:p>
          <a:p>
            <a:r>
              <a:rPr lang="en-ZA" sz="2500" dirty="0" smtClean="0"/>
              <a:t>CDC’s </a:t>
            </a:r>
            <a:r>
              <a:rPr lang="en-ZA" sz="2500" dirty="0"/>
              <a:t>structural team guided and accompanied the investigators into the AMBER </a:t>
            </a:r>
            <a:r>
              <a:rPr lang="en-ZA" sz="2500" dirty="0" smtClean="0"/>
              <a:t>AREAS.</a:t>
            </a:r>
          </a:p>
          <a:p>
            <a:endParaRPr lang="en-ZA" sz="2500" dirty="0"/>
          </a:p>
          <a:p>
            <a:r>
              <a:rPr lang="en-ZA" sz="2500" dirty="0"/>
              <a:t>Investigators indicated that access was required into two areas in the RED ZONES but no special access </a:t>
            </a:r>
            <a:r>
              <a:rPr lang="en-ZA" sz="2500" dirty="0" smtClean="0"/>
              <a:t>support </a:t>
            </a:r>
            <a:r>
              <a:rPr lang="en-ZA" sz="2500" dirty="0"/>
              <a:t>structures had to be provided and the structural engineer guided them safely in these areas as </a:t>
            </a:r>
            <a:r>
              <a:rPr lang="en-ZA" sz="2500" dirty="0" smtClean="0"/>
              <a:t>limited </a:t>
            </a:r>
            <a:r>
              <a:rPr lang="en-ZA" sz="2500" dirty="0"/>
              <a:t>persons </a:t>
            </a:r>
            <a:r>
              <a:rPr lang="en-ZA" sz="2500" dirty="0" smtClean="0"/>
              <a:t>required access</a:t>
            </a:r>
            <a:r>
              <a:rPr lang="en-ZA" sz="2500" dirty="0"/>
              <a:t>.</a:t>
            </a:r>
          </a:p>
          <a:p>
            <a:endParaRPr lang="en-ZA" sz="2500" dirty="0" smtClean="0"/>
          </a:p>
          <a:p>
            <a:r>
              <a:rPr lang="en-ZA" sz="2500" dirty="0" smtClean="0"/>
              <a:t>The </a:t>
            </a:r>
            <a:r>
              <a:rPr lang="en-ZA" sz="2500" dirty="0"/>
              <a:t>HAWKS informed DPWI on </a:t>
            </a:r>
            <a:r>
              <a:rPr lang="en-ZA" sz="2500" b="1" dirty="0"/>
              <a:t>29 March 2022 </a:t>
            </a:r>
            <a:r>
              <a:rPr lang="en-ZA" sz="2500" dirty="0"/>
              <a:t>that they </a:t>
            </a:r>
            <a:r>
              <a:rPr lang="en-ZA" sz="2500" dirty="0" smtClean="0"/>
              <a:t>had concluded </a:t>
            </a:r>
            <a:r>
              <a:rPr lang="en-ZA" sz="2500" dirty="0"/>
              <a:t>their </a:t>
            </a:r>
            <a:r>
              <a:rPr lang="en-ZA" sz="2500" dirty="0" smtClean="0"/>
              <a:t>site investigations, for </a:t>
            </a:r>
            <a:r>
              <a:rPr lang="en-ZA" sz="2500" dirty="0"/>
              <a:t>hand back of the building to DPWI. </a:t>
            </a: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6. OTHER HEALTH &amp; SAFETY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RISKS IDENTIFIED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855041" y="1964031"/>
            <a:ext cx="14383745" cy="66767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ZA" sz="2500" dirty="0" smtClean="0"/>
              <a:t>Fridge in basement with rotten fish and meat which when opened may cause serious health risks.</a:t>
            </a:r>
          </a:p>
          <a:p>
            <a:pPr algn="just"/>
            <a:r>
              <a:rPr lang="en-ZA" sz="2500" dirty="0" smtClean="0"/>
              <a:t>Huge breeding of mosquitoes in water in the basement.</a:t>
            </a:r>
          </a:p>
          <a:p>
            <a:pPr algn="just"/>
            <a:r>
              <a:rPr lang="en-ZA" sz="2500" dirty="0" smtClean="0"/>
              <a:t>Gas smell (rotten egg) again detected right up to the 4</a:t>
            </a:r>
            <a:r>
              <a:rPr lang="en-ZA" sz="2500" baseline="30000" dirty="0" smtClean="0"/>
              <a:t>th</a:t>
            </a:r>
            <a:r>
              <a:rPr lang="en-ZA" sz="2500" dirty="0" smtClean="0"/>
              <a:t> floor, possible H</a:t>
            </a:r>
            <a:r>
              <a:rPr lang="en-ZA" sz="2500" baseline="-25000" dirty="0" smtClean="0"/>
              <a:t>2</a:t>
            </a:r>
            <a:r>
              <a:rPr lang="en-ZA" sz="2500" dirty="0" smtClean="0"/>
              <a:t>S (hydrogen sulphide) – [highly flammable]</a:t>
            </a:r>
          </a:p>
          <a:p>
            <a:pPr algn="just"/>
            <a:r>
              <a:rPr lang="en-ZA" sz="2500" dirty="0" smtClean="0"/>
              <a:t>Basement has pump to deal with ground water ingress so once contaminated water is extracted then this existing pump needs to be  reinstated to prevent flooding again.</a:t>
            </a:r>
          </a:p>
        </p:txBody>
      </p:sp>
      <p:pic>
        <p:nvPicPr>
          <p:cNvPr id="7" name="Picture 6" descr="A picture containing ground, sidewalk, outdoor, way&#10;&#10;Description automatically generated">
            <a:extLst>
              <a:ext uri="{FF2B5EF4-FFF2-40B4-BE49-F238E27FC236}">
                <a16:creationId xmlns:a16="http://schemas.microsoft.com/office/drawing/2014/main" id="{DA37C29E-02E6-4FBA-A707-2F58A76E89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608" y="4752429"/>
            <a:ext cx="4998702" cy="374902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854898" y="4896445"/>
            <a:ext cx="9201691" cy="38967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ZA" sz="2500" dirty="0" smtClean="0"/>
              <a:t>Loose debris material (roof sheeting, ceiling boards, </a:t>
            </a:r>
            <a:r>
              <a:rPr lang="en-ZA" sz="2500" dirty="0" err="1" smtClean="0"/>
              <a:t>etc</a:t>
            </a:r>
            <a:r>
              <a:rPr lang="en-ZA" sz="2500" dirty="0" smtClean="0"/>
              <a:t>) on roof level and 5</a:t>
            </a:r>
            <a:r>
              <a:rPr lang="en-ZA" sz="2500" baseline="30000" dirty="0" smtClean="0"/>
              <a:t>th</a:t>
            </a:r>
            <a:r>
              <a:rPr lang="en-ZA" sz="2500" dirty="0" smtClean="0"/>
              <a:t> floor to immediately be removed as this material may blow off during windy days and thereby posing risk to persons on the Precinct or in Government Avenue at the back.</a:t>
            </a:r>
            <a:endParaRPr lang="en-ZA" sz="2500" dirty="0"/>
          </a:p>
        </p:txBody>
      </p:sp>
    </p:spTree>
    <p:extLst>
      <p:ext uri="{BB962C8B-B14F-4D97-AF65-F5344CB8AC3E}">
        <p14:creationId xmlns:p14="http://schemas.microsoft.com/office/powerpoint/2010/main" val="40868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7. UPDATED ACTION REGISTER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pPr marL="44853" indent="0">
              <a:buNone/>
            </a:pPr>
            <a:endParaRPr lang="en-US" sz="2182" dirty="0">
              <a:solidFill>
                <a:schemeClr val="tx1"/>
              </a:solidFill>
            </a:endParaRPr>
          </a:p>
          <a:p>
            <a:endParaRPr lang="en-GB" sz="2182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2519563" y="2749481"/>
            <a:ext cx="10147174" cy="129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sz="2182" dirty="0">
                <a:latin typeface="Century Gothic" panose="020B0502020202020204" pitchFamily="34" charset="0"/>
              </a:rPr>
              <a:t>.</a:t>
            </a:r>
            <a:endParaRPr lang="en-US" sz="2182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45AF13-C58F-439A-B444-DA8EE0FC5C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76" y="1935844"/>
            <a:ext cx="8219048" cy="65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7. UPDATED ACTION REGISTER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pPr marL="44853" indent="0">
              <a:buNone/>
            </a:pPr>
            <a:endParaRPr lang="en-US" sz="2182" dirty="0">
              <a:solidFill>
                <a:schemeClr val="tx1"/>
              </a:solidFill>
            </a:endParaRPr>
          </a:p>
          <a:p>
            <a:endParaRPr lang="en-GB" sz="2182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2519563" y="2749481"/>
            <a:ext cx="10147174" cy="129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sz="2182" dirty="0">
                <a:latin typeface="Century Gothic" panose="020B0502020202020204" pitchFamily="34" charset="0"/>
              </a:rPr>
              <a:t>.</a:t>
            </a:r>
            <a:endParaRPr lang="en-US" sz="2182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6B6F5-19CA-4257-8614-27CEA4463C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893" y="2088133"/>
            <a:ext cx="8073502" cy="6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267" y="471676"/>
            <a:ext cx="10917836" cy="1178581"/>
          </a:xfrm>
        </p:spPr>
        <p:txBody>
          <a:bodyPr/>
          <a:lstStyle/>
          <a:p>
            <a:r>
              <a:rPr lang="en-ZA" b="1" dirty="0">
                <a:latin typeface="Calibri" panose="020F0502020204030204" pitchFamily="34" charset="0"/>
                <a:cs typeface="Calibri" panose="020F0502020204030204" pitchFamily="34" charset="0"/>
              </a:rPr>
              <a:t>Table of Contents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1693" y="1964033"/>
            <a:ext cx="11554082" cy="5890874"/>
          </a:xfrm>
        </p:spPr>
        <p:txBody>
          <a:bodyPr>
            <a:normAutofit/>
          </a:bodyPr>
          <a:lstStyle/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Terms of Reference</a:t>
            </a:r>
          </a:p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Initial Assessment Findings</a:t>
            </a:r>
          </a:p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Progress to Date</a:t>
            </a:r>
          </a:p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National Assembly Basement Water Extraction</a:t>
            </a:r>
          </a:p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HAWKS &amp; Fire Forensic Investigations after Structural Pronouncement</a:t>
            </a:r>
          </a:p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Other Health and Safety Risks Identified</a:t>
            </a:r>
          </a:p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Updated Action Register</a:t>
            </a:r>
          </a:p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Program for Phase 1 &amp; 2</a:t>
            </a:r>
          </a:p>
          <a:p>
            <a:pPr marL="605906" indent="-561053">
              <a:buFont typeface="+mj-lt"/>
              <a:buAutoNum type="arabicPeriod"/>
            </a:pPr>
            <a:r>
              <a:rPr lang="en-ZA" sz="25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605906" indent="-561053">
              <a:buFont typeface="+mj-lt"/>
              <a:buAutoNum type="arabicPeriod"/>
            </a:pPr>
            <a:endParaRPr lang="en-ZA" dirty="0"/>
          </a:p>
          <a:p>
            <a:pPr marL="605906" indent="-561053">
              <a:buFont typeface="+mj-lt"/>
              <a:buAutoNum type="arabicPeriod"/>
            </a:pPr>
            <a:endParaRPr lang="en-ZA" dirty="0"/>
          </a:p>
          <a:p>
            <a:pPr marL="605906" indent="-561053">
              <a:buFont typeface="+mj-lt"/>
              <a:buAutoNum type="arabicPeriod"/>
            </a:pPr>
            <a:endParaRPr lang="en-ZA" dirty="0"/>
          </a:p>
          <a:p>
            <a:pPr marL="605906" indent="-561053">
              <a:buFont typeface="+mj-lt"/>
              <a:buAutoNum type="arabicPeriod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432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7. UPDATED ACTION REGISTER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pPr marL="44853" indent="0">
              <a:buNone/>
            </a:pPr>
            <a:endParaRPr lang="en-US" sz="2182" dirty="0">
              <a:solidFill>
                <a:schemeClr val="tx1"/>
              </a:solidFill>
            </a:endParaRPr>
          </a:p>
          <a:p>
            <a:endParaRPr lang="en-GB" sz="2182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2519563" y="2749481"/>
            <a:ext cx="10147174" cy="129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sz="2182" dirty="0">
                <a:latin typeface="Century Gothic" panose="020B0502020202020204" pitchFamily="34" charset="0"/>
              </a:rPr>
              <a:t>.</a:t>
            </a:r>
            <a:endParaRPr lang="en-US" sz="2182" dirty="0">
              <a:latin typeface="Century Gothic" panose="020B050202020202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70ED456-CA0E-4B5A-8475-64524CD1DC06}"/>
              </a:ext>
            </a:extLst>
          </p:cNvPr>
          <p:cNvSpPr txBox="1">
            <a:spLocks/>
          </p:cNvSpPr>
          <p:nvPr/>
        </p:nvSpPr>
        <p:spPr>
          <a:xfrm>
            <a:off x="2693913" y="2121121"/>
            <a:ext cx="10147174" cy="129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182" dirty="0">
              <a:latin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57B80C-3118-4B65-BAEF-4B128FCD0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372" y="2195321"/>
            <a:ext cx="8161905" cy="733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2AFE4-5F4C-4589-9244-76463688F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67" t="44608" r="22000" b="28667"/>
          <a:stretch/>
        </p:blipFill>
        <p:spPr>
          <a:xfrm>
            <a:off x="3503861" y="2813907"/>
            <a:ext cx="8267807" cy="2298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3D9746-9D61-4B9B-B1A0-6C21FED572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72"/>
          <a:stretch/>
        </p:blipFill>
        <p:spPr>
          <a:xfrm>
            <a:off x="3632706" y="4896446"/>
            <a:ext cx="8080067" cy="951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05C9F0-346F-4899-9C37-E8EB561DC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877" y="5688533"/>
            <a:ext cx="8142857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pPr marL="44853" indent="0">
              <a:buNone/>
            </a:pPr>
            <a:endParaRPr lang="en-US" sz="2182" dirty="0">
              <a:solidFill>
                <a:schemeClr val="tx1"/>
              </a:solidFill>
            </a:endParaRPr>
          </a:p>
          <a:p>
            <a:endParaRPr lang="en-GB" sz="2182" b="1" dirty="0"/>
          </a:p>
          <a:p>
            <a:endParaRPr lang="en-GB" sz="2182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2519563" y="2749481"/>
            <a:ext cx="10147174" cy="129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sz="2182" dirty="0">
                <a:latin typeface="Century Gothic" panose="020B0502020202020204" pitchFamily="34" charset="0"/>
              </a:rPr>
              <a:t>.</a:t>
            </a:r>
            <a:endParaRPr lang="en-US" sz="2182" dirty="0">
              <a:latin typeface="Century Gothic" panose="020B0502020202020204" pitchFamily="34" charset="0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D2C35E59-A0AD-4122-81D0-8EBE5C92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8. PROGRAM FOR PHASES 1 &amp;2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448216-E8E2-4EAF-8169-BB6FCE495FB5}"/>
              </a:ext>
            </a:extLst>
          </p:cNvPr>
          <p:cNvSpPr txBox="1">
            <a:spLocks/>
          </p:cNvSpPr>
          <p:nvPr/>
        </p:nvSpPr>
        <p:spPr>
          <a:xfrm>
            <a:off x="2135708" y="1806941"/>
            <a:ext cx="11781913" cy="129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ZA" sz="2300" dirty="0"/>
              <a:t>The implementation program for the next Phase 2 was dependent on the HAWKS and fire forensic investigation start and completion dates.</a:t>
            </a:r>
          </a:p>
          <a:p>
            <a:pPr>
              <a:lnSpc>
                <a:spcPct val="150000"/>
              </a:lnSpc>
            </a:pPr>
            <a:r>
              <a:rPr lang="en-ZA" sz="2300" dirty="0"/>
              <a:t>It was assumed after the delayed start by the HAWKS investigations, that  completion of this work would be achieved by </a:t>
            </a:r>
            <a:r>
              <a:rPr lang="en-ZA" sz="2300" b="1" dirty="0"/>
              <a:t>1 April 2022 (Based on liaison with HAWKS).</a:t>
            </a:r>
          </a:p>
          <a:p>
            <a:pPr marL="0" indent="0">
              <a:lnSpc>
                <a:spcPct val="150000"/>
              </a:lnSpc>
              <a:buNone/>
            </a:pPr>
            <a:endParaRPr lang="en-ZA" sz="2182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ED4CF8-609C-4E91-95FE-DA744B82F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998" y="4176365"/>
            <a:ext cx="10664653" cy="419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6086" y="1806941"/>
            <a:ext cx="10340651" cy="6833822"/>
          </a:xfrm>
        </p:spPr>
        <p:txBody>
          <a:bodyPr>
            <a:normAutofit/>
          </a:bodyPr>
          <a:lstStyle/>
          <a:p>
            <a:pPr marL="44853" indent="0">
              <a:buNone/>
            </a:pPr>
            <a:endParaRPr lang="en-US" sz="2182" dirty="0">
              <a:solidFill>
                <a:schemeClr val="tx1"/>
              </a:solidFill>
            </a:endParaRPr>
          </a:p>
          <a:p>
            <a:endParaRPr lang="en-GB" sz="2182" b="1" dirty="0"/>
          </a:p>
          <a:p>
            <a:endParaRPr lang="en-GB" sz="2182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2519563" y="2749481"/>
            <a:ext cx="10147174" cy="129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ZA" sz="2182" dirty="0">
                <a:latin typeface="Century Gothic" panose="020B0502020202020204" pitchFamily="34" charset="0"/>
              </a:rPr>
              <a:t>.</a:t>
            </a:r>
            <a:endParaRPr lang="en-US" sz="2182" dirty="0">
              <a:latin typeface="Century Gothic" panose="020B0502020202020204" pitchFamily="34" charset="0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D2C35E59-A0AD-4122-81D0-8EBE5C92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29031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8. PROPOSED PROGRAMME FOR PHASES 1 &amp;2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448216-E8E2-4EAF-8169-BB6FCE495FB5}"/>
              </a:ext>
            </a:extLst>
          </p:cNvPr>
          <p:cNvSpPr txBox="1">
            <a:spLocks/>
          </p:cNvSpPr>
          <p:nvPr/>
        </p:nvSpPr>
        <p:spPr>
          <a:xfrm>
            <a:off x="2684226" y="1829032"/>
            <a:ext cx="10147174" cy="129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ZA" sz="2182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06314-2B1B-48A4-80F8-BE5A79BDF1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827" y="2356756"/>
            <a:ext cx="10517737" cy="50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597" y="0"/>
            <a:ext cx="11895596" cy="1324898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 OF PHASE 1 &amp; 2 ASSESSMENTS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89F9B-8801-4593-BBE7-D2925590D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581" y="1800101"/>
            <a:ext cx="14041560" cy="626469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Making-safe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Old Assembly fire damaged areas (Roof debris and other) followed by constructing a temporary roof covering and stabilizing the masonry gable end wall and other exterior walls.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Assembly unaffected lower floors may be re-occupied after addressing smoke and water damage and restoring the building services. 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in basement in the National Assembly delayed the Final Initial Assessment Phase 1 Report.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gas smell in National Assembly and determine if safe for entry by the CDC team.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HAWKS and fire forensic investigators had to first complete their investigation before Phase 2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commence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Making-safe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National Assembly fire damaged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areas, including roof debris,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now immediately start after completion of the HAWKS and other investigations.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Report submission envisaged by early May 2022.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restoration project for both buildings will commence as soon as all the internal DPWI project registration processes have been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45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87" y="5776691"/>
            <a:ext cx="3811597" cy="26874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783" y="-258268"/>
            <a:ext cx="15360651" cy="25491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40386" y="1339135"/>
            <a:ext cx="12025336" cy="48245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ZA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END</a:t>
            </a:r>
            <a:endParaRPr lang="en-ZA" sz="352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0" y="5760541"/>
            <a:ext cx="15360650" cy="1860740"/>
          </a:xfrm>
          <a:prstGeom prst="rtTriangl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09026" y="2808213"/>
            <a:ext cx="8686801" cy="4708962"/>
          </a:xfrm>
          <a:prstGeom prst="rect">
            <a:avLst/>
          </a:prstGeom>
        </p:spPr>
        <p:txBody>
          <a:bodyPr>
            <a:normAutofit/>
          </a:bodyPr>
          <a:lstStyle>
            <a:lvl1pPr marL="255683" indent="-255683" algn="l" defTabSz="681822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3981" indent="-213070" algn="l" defTabSz="681822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2278" indent="-170456" algn="l" defTabSz="681822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3189" indent="-170456" algn="l" defTabSz="681822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4100" indent="-170456" algn="l" defTabSz="681822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5011" indent="-170456" algn="l" defTabSz="681822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5923" indent="-170456" algn="l" defTabSz="681822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6834" indent="-170456" algn="l" defTabSz="681822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7745" indent="-170456" algn="l" defTabSz="681822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GB" sz="1400" dirty="0"/>
              <a:t>Department of Public Works and Infrastructure</a:t>
            </a:r>
          </a:p>
          <a:p>
            <a:pPr>
              <a:spcBef>
                <a:spcPts val="1000"/>
              </a:spcBef>
            </a:pPr>
            <a:r>
              <a:rPr lang="en-GB" sz="1400" dirty="0"/>
              <a:t>Head Office</a:t>
            </a:r>
            <a:br>
              <a:rPr lang="en-GB" sz="1400" dirty="0"/>
            </a:br>
            <a:r>
              <a:rPr lang="en-GB" sz="1400" dirty="0"/>
              <a:t>CGO Building</a:t>
            </a:r>
            <a:br>
              <a:rPr lang="en-GB" sz="1400" dirty="0"/>
            </a:br>
            <a:r>
              <a:rPr lang="en-GB" sz="1400" dirty="0" err="1"/>
              <a:t>Cnr</a:t>
            </a:r>
            <a:r>
              <a:rPr lang="en-GB" sz="1400" dirty="0"/>
              <a:t> Bosman and </a:t>
            </a:r>
            <a:r>
              <a:rPr lang="en-GB" sz="1400" dirty="0" err="1"/>
              <a:t>Madiba</a:t>
            </a: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/>
              <a:t>Pretoria Central</a:t>
            </a:r>
            <a:br>
              <a:rPr lang="en-GB" sz="1400" dirty="0"/>
            </a:br>
            <a:r>
              <a:rPr lang="en-GB" sz="1400" dirty="0"/>
              <a:t>Private Bag X65</a:t>
            </a:r>
            <a:br>
              <a:rPr lang="en-GB" sz="1400" dirty="0"/>
            </a:br>
            <a:r>
              <a:rPr lang="en-GB" sz="1400" dirty="0"/>
              <a:t>Pretoria</a:t>
            </a:r>
            <a:br>
              <a:rPr lang="en-GB" sz="1400" dirty="0"/>
            </a:br>
            <a:r>
              <a:rPr lang="en-GB" sz="1400" dirty="0"/>
              <a:t>0001</a:t>
            </a:r>
          </a:p>
          <a:p>
            <a:pPr>
              <a:spcBef>
                <a:spcPts val="1000"/>
              </a:spcBef>
            </a:pPr>
            <a:r>
              <a:rPr lang="en-GB" sz="1400" dirty="0"/>
              <a:t>Website: http://www.publicworks.gov.za </a:t>
            </a:r>
          </a:p>
          <a:p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76069" y="1120438"/>
            <a:ext cx="8132752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lnSpc>
                <a:spcPct val="150000"/>
              </a:lnSpc>
              <a:spcBef>
                <a:spcPts val="900"/>
              </a:spcBef>
            </a:pPr>
            <a:r>
              <a:rPr lang="en-ZA" altLang="en-US" sz="6000" b="1" dirty="0">
                <a:solidFill>
                  <a:schemeClr val="bg1"/>
                </a:solidFill>
              </a:rPr>
              <a:t>THANK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5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1. TERMS OF REFERENCE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983581" y="1806942"/>
            <a:ext cx="1389754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18" b="1" dirty="0"/>
              <a:t>The context and details on the appointment of the external engineering team are as follows: </a:t>
            </a:r>
          </a:p>
          <a:p>
            <a:r>
              <a:rPr lang="en-GB" sz="2500" dirty="0"/>
              <a:t>An internal DPWI professional engineering team conducted a preliminary visual assessment of the damages including the safety aspect of the site immediately following the January 2022. </a:t>
            </a:r>
          </a:p>
          <a:p>
            <a:endParaRPr lang="en-GB" sz="2500" dirty="0"/>
          </a:p>
          <a:p>
            <a:pPr lvl="1"/>
            <a:r>
              <a:rPr lang="en-GB" sz="2500" dirty="0"/>
              <a:t>Their findings recommended that the National Assembly building should be cordoned off and closed to restrict access. </a:t>
            </a:r>
          </a:p>
          <a:p>
            <a:pPr lvl="1"/>
            <a:endParaRPr lang="en-GB" sz="2500" dirty="0"/>
          </a:p>
          <a:p>
            <a:pPr lvl="1"/>
            <a:r>
              <a:rPr lang="en-GB" sz="2500" dirty="0"/>
              <a:t>This information was immediately communicated to Parliament who agreed to cordon off the National Assembly. </a:t>
            </a:r>
          </a:p>
          <a:p>
            <a:endParaRPr lang="en-ZA" sz="2500" dirty="0"/>
          </a:p>
          <a:p>
            <a:r>
              <a:rPr lang="en-GB" sz="2500" dirty="0"/>
              <a:t>Recommendations of the preliminary visual assessment were used as </a:t>
            </a:r>
            <a:r>
              <a:rPr lang="en-GB" sz="2500" dirty="0" smtClean="0"/>
              <a:t>the Terms of Reference </a:t>
            </a:r>
            <a:r>
              <a:rPr lang="en-GB" sz="2500" dirty="0"/>
              <a:t>for an independent specialist engineering team to conduct further detailed </a:t>
            </a:r>
            <a:r>
              <a:rPr lang="en-GB" sz="2500" dirty="0" smtClean="0"/>
              <a:t>damage assessments </a:t>
            </a:r>
            <a:r>
              <a:rPr lang="en-GB" sz="2500" dirty="0"/>
              <a:t>and testing of material strength. </a:t>
            </a:r>
          </a:p>
        </p:txBody>
      </p:sp>
    </p:spTree>
    <p:extLst>
      <p:ext uri="{BB962C8B-B14F-4D97-AF65-F5344CB8AC3E}">
        <p14:creationId xmlns:p14="http://schemas.microsoft.com/office/powerpoint/2010/main" val="13639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1. TERMS OF REFERENCE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endParaRPr lang="en-GB" sz="2182" b="1" dirty="0"/>
          </a:p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055589" y="1806942"/>
            <a:ext cx="13249471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500" dirty="0"/>
              <a:t>Appointment expedited through a National Treasury deviation. 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Implementing agents </a:t>
            </a:r>
            <a:r>
              <a:rPr lang="en-GB" sz="2500" dirty="0" smtClean="0"/>
              <a:t>were approached </a:t>
            </a:r>
            <a:r>
              <a:rPr lang="en-GB" sz="2500" dirty="0"/>
              <a:t>to quote and the DPWI’s </a:t>
            </a:r>
            <a:r>
              <a:rPr lang="en-GB" sz="2500" dirty="0" smtClean="0"/>
              <a:t>Bid Evaluation Committee recommended the cheapest </a:t>
            </a:r>
            <a:r>
              <a:rPr lang="en-GB" sz="2500" dirty="0"/>
              <a:t>bidder, COEGA, be appointed.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COEGA appointed on Friday 11 February 2022. </a:t>
            </a:r>
          </a:p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1. TERMS OF REFERENCE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983581" y="1775384"/>
            <a:ext cx="13609512" cy="5929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500" dirty="0"/>
              <a:t>Scope of Services includes: </a:t>
            </a:r>
          </a:p>
          <a:p>
            <a:pPr marL="0" indent="0">
              <a:buNone/>
            </a:pPr>
            <a:r>
              <a:rPr lang="en-GB" sz="2500" dirty="0"/>
              <a:t>1) An </a:t>
            </a:r>
            <a:r>
              <a:rPr lang="en-GB" sz="2500" b="1" dirty="0"/>
              <a:t>Initial Assessment Report </a:t>
            </a:r>
            <a:r>
              <a:rPr lang="en-GB" sz="2500" dirty="0"/>
              <a:t>: </a:t>
            </a:r>
          </a:p>
          <a:p>
            <a:pPr lvl="1"/>
            <a:r>
              <a:rPr lang="en-GB" sz="2400" dirty="0"/>
              <a:t>Damage report indicating the extent of the structural damage and any other structural issues </a:t>
            </a:r>
          </a:p>
          <a:p>
            <a:pPr lvl="1"/>
            <a:r>
              <a:rPr lang="en-GB" sz="2400" dirty="0"/>
              <a:t>Pronouncement on the safety aspects of the structure </a:t>
            </a:r>
          </a:p>
          <a:p>
            <a:pPr lvl="1"/>
            <a:r>
              <a:rPr lang="en-GB" sz="2400" dirty="0"/>
              <a:t>Advise on short term measures to address any safety concerns </a:t>
            </a:r>
          </a:p>
          <a:p>
            <a:pPr lvl="1"/>
            <a:r>
              <a:rPr lang="en-GB" sz="2400" dirty="0"/>
              <a:t>Provide proposed </a:t>
            </a:r>
            <a:r>
              <a:rPr lang="en-GB" sz="2400" dirty="0" smtClean="0"/>
              <a:t>programme </a:t>
            </a:r>
            <a:r>
              <a:rPr lang="en-GB" sz="2400" dirty="0"/>
              <a:t>for completing detailed assessment report. </a:t>
            </a:r>
          </a:p>
          <a:p>
            <a:pPr marL="0" indent="0">
              <a:buNone/>
            </a:pPr>
            <a:r>
              <a:rPr lang="en-GB" sz="2500" dirty="0"/>
              <a:t>2) Thereafter, a </a:t>
            </a:r>
            <a:r>
              <a:rPr lang="en-GB" sz="2500" b="1" dirty="0"/>
              <a:t>Detailed Assessment Report </a:t>
            </a:r>
            <a:r>
              <a:rPr lang="en-GB" sz="2500" dirty="0"/>
              <a:t>to address:</a:t>
            </a:r>
          </a:p>
          <a:p>
            <a:pPr lvl="1"/>
            <a:r>
              <a:rPr lang="en-GB" sz="2400" dirty="0"/>
              <a:t>Detailed assessment report indicating the extent of the damage and any other structural issues. </a:t>
            </a:r>
          </a:p>
          <a:p>
            <a:pPr lvl="1"/>
            <a:r>
              <a:rPr lang="en-GB" sz="2400" dirty="0"/>
              <a:t>Pronouncement on the residual strength of the structure (including all relevant tests and analysis). </a:t>
            </a:r>
          </a:p>
          <a:p>
            <a:pPr lvl="1"/>
            <a:r>
              <a:rPr lang="en-GB" sz="2400" dirty="0"/>
              <a:t>Proposed restorative measures with associated cost comparisons for restoration. </a:t>
            </a:r>
          </a:p>
          <a:p>
            <a:pPr lvl="1"/>
            <a:r>
              <a:rPr lang="en-GB" sz="2400" dirty="0"/>
              <a:t>Proposed estimate of the rehabilitation project. </a:t>
            </a:r>
          </a:p>
          <a:p>
            <a:pPr lvl="1"/>
            <a:r>
              <a:rPr lang="en-GB" sz="2400" dirty="0"/>
              <a:t>Proposed preliminary cost estimate of the rehabilitation project. </a:t>
            </a:r>
          </a:p>
          <a:p>
            <a:pPr lvl="1"/>
            <a:r>
              <a:rPr lang="en-GB" sz="2400" dirty="0"/>
              <a:t>Pronouncement on possible long term restorative measures.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9EB1E2-7F86-4DC9-9CBC-C4CB894B611F}"/>
              </a:ext>
            </a:extLst>
          </p:cNvPr>
          <p:cNvSpPr/>
          <p:nvPr/>
        </p:nvSpPr>
        <p:spPr>
          <a:xfrm>
            <a:off x="5448077" y="405328"/>
            <a:ext cx="400579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 ASSEMBLY PHOTOGRAPHS </a:t>
            </a:r>
          </a:p>
        </p:txBody>
      </p:sp>
      <p:pic>
        <p:nvPicPr>
          <p:cNvPr id="9" name="Picture 8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5C1E3012-78BD-4447-B120-D82C55F43E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829" y="1944117"/>
            <a:ext cx="8784976" cy="658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7E6438-836D-4EF4-B823-15381FEE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369" y="0"/>
            <a:ext cx="11781913" cy="1806941"/>
          </a:xfrm>
        </p:spPr>
        <p:txBody>
          <a:bodyPr/>
          <a:lstStyle/>
          <a:p>
            <a:pPr algn="l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2. INITIAL ASSESSMENT FINDINGS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4E81E-A9AD-4A17-9B03-43C16C616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9369" y="1806941"/>
            <a:ext cx="10877369" cy="6833822"/>
          </a:xfrm>
        </p:spPr>
        <p:txBody>
          <a:bodyPr>
            <a:normAutofit/>
          </a:bodyPr>
          <a:lstStyle/>
          <a:p>
            <a:endParaRPr lang="en-GB" sz="2182" b="1" dirty="0"/>
          </a:p>
          <a:p>
            <a:pPr marL="495250" indent="-374035">
              <a:buFont typeface="Wingdings" panose="05000000000000000000" pitchFamily="2" charset="2"/>
              <a:buChar char="ü"/>
            </a:pPr>
            <a:endParaRPr lang="en-ZA" sz="2182" dirty="0">
              <a:solidFill>
                <a:schemeClr val="tx1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DEE1137-170B-47B6-BEC2-FFCDBA81334B}"/>
              </a:ext>
            </a:extLst>
          </p:cNvPr>
          <p:cNvSpPr txBox="1">
            <a:spLocks/>
          </p:cNvSpPr>
          <p:nvPr/>
        </p:nvSpPr>
        <p:spPr>
          <a:xfrm>
            <a:off x="1789369" y="1806942"/>
            <a:ext cx="11781913" cy="68338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181C1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2618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ZA" sz="26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18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F93D0-244A-4362-8F8C-C2FF3A481E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36" y="2000232"/>
            <a:ext cx="5565282" cy="6628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C3C1D-2FAE-4549-B3DA-6D0B1FC28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73" y="1943126"/>
            <a:ext cx="6549142" cy="66546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9EB1E2-7F86-4DC9-9CBC-C4CB894B611F}"/>
              </a:ext>
            </a:extLst>
          </p:cNvPr>
          <p:cNvSpPr/>
          <p:nvPr/>
        </p:nvSpPr>
        <p:spPr>
          <a:xfrm>
            <a:off x="5448077" y="405328"/>
            <a:ext cx="4005795" cy="402782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E8637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869" tIns="49869" rIns="49869" bIns="49869" numCol="1" spcCol="38100" rtlCol="0" anchor="ctr">
            <a:spAutoFit/>
          </a:bodyPr>
          <a:lstStyle/>
          <a:p>
            <a:pPr defTabSz="997428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963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 ASSEMBLY PHOTOGRAPHS </a:t>
            </a:r>
          </a:p>
        </p:txBody>
      </p:sp>
    </p:spTree>
    <p:extLst>
      <p:ext uri="{BB962C8B-B14F-4D97-AF65-F5344CB8AC3E}">
        <p14:creationId xmlns:p14="http://schemas.microsoft.com/office/powerpoint/2010/main" val="19863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9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9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9|1.4"/>
</p:tagLst>
</file>

<file path=ppt/theme/theme1.xml><?xml version="1.0" encoding="utf-8"?>
<a:theme xmlns:a="http://schemas.openxmlformats.org/drawingml/2006/main" name="OfficeLight">
  <a:themeElements>
    <a:clrScheme name="Timeline02_16x9">
      <a:dk1>
        <a:srgbClr val="7F7F7F"/>
      </a:dk1>
      <a:lt1>
        <a:srgbClr val="FFFFFF"/>
      </a:lt1>
      <a:dk2>
        <a:srgbClr val="1C1C1C"/>
      </a:dk2>
      <a:lt2>
        <a:srgbClr val="F2F2F2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MTE Blue Landscape">
  <a:themeElements>
    <a:clrScheme name="Custom 12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8095B6"/>
      </a:accent1>
      <a:accent2>
        <a:srgbClr val="CF543F"/>
      </a:accent2>
      <a:accent3>
        <a:srgbClr val="B5AE53"/>
      </a:accent3>
      <a:accent4>
        <a:srgbClr val="848058"/>
      </a:accent4>
      <a:accent5>
        <a:srgbClr val="D8D8D8"/>
      </a:accent5>
      <a:accent6>
        <a:srgbClr val="786C71"/>
      </a:accent6>
      <a:hlink>
        <a:srgbClr val="CCCC00"/>
      </a:hlink>
      <a:folHlink>
        <a:srgbClr val="B2B2B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TE Blue Landscape" id="{15B0FAF5-AFE3-4249-933D-9FEECA800BCC}" vid="{5ADF6DA7-4C7B-4C37-AC97-08E9096BD137}"/>
    </a:ext>
  </a:extLst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TS102895266</Template>
  <TotalTime>0</TotalTime>
  <Words>1752</Words>
  <Application>Microsoft Office PowerPoint</Application>
  <PresentationFormat>Custom</PresentationFormat>
  <Paragraphs>249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Calibri</vt:lpstr>
      <vt:lpstr>Cambria</vt:lpstr>
      <vt:lpstr>Century Gothic</vt:lpstr>
      <vt:lpstr>Courier New</vt:lpstr>
      <vt:lpstr>Franklin Gothic Medium</vt:lpstr>
      <vt:lpstr>HY중고딕</vt:lpstr>
      <vt:lpstr>Times New Roman</vt:lpstr>
      <vt:lpstr>Wingdings</vt:lpstr>
      <vt:lpstr>Wingdings 2</vt:lpstr>
      <vt:lpstr>OfficeLight</vt:lpstr>
      <vt:lpstr>PMTE Blue Landscape</vt:lpstr>
      <vt:lpstr>PowerPoint Presentation</vt:lpstr>
      <vt:lpstr>PURPOSE </vt:lpstr>
      <vt:lpstr>PowerPoint Presentation</vt:lpstr>
      <vt:lpstr>Table of Contents</vt:lpstr>
      <vt:lpstr>1. TERMS OF REFERENCE</vt:lpstr>
      <vt:lpstr>1. TERMS OF REFERENCE</vt:lpstr>
      <vt:lpstr>1. TERMS OF REFERENCE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2. INITIAL ASSESSMENT FINDINGS</vt:lpstr>
      <vt:lpstr>3. PROGRESS TO DATE</vt:lpstr>
      <vt:lpstr>4. NA BASEMENT WATER EXTRACTION</vt:lpstr>
      <vt:lpstr>4. NA BASEMENT WATER EXTRACTION</vt:lpstr>
      <vt:lpstr>4. NA BASEMENT WATER EXTRACTION</vt:lpstr>
      <vt:lpstr>5. HAWKS &amp; FIRE FORENSIC INVESTIGATIONS AFTER STRUCTURAL PRONOUNCEMENT</vt:lpstr>
      <vt:lpstr>5. HAWKS &amp; FIRE FORENSIC INVESTIGATIONS AFTER STRUCTURAL PRONOUNCEMENT</vt:lpstr>
      <vt:lpstr>6. OTHER HEALTH &amp; SAFETY RISKS IDENTIFIED</vt:lpstr>
      <vt:lpstr>7. UPDATED ACTION REGISTER</vt:lpstr>
      <vt:lpstr>7. UPDATED ACTION REGISTER</vt:lpstr>
      <vt:lpstr>7. UPDATED ACTION REGISTER</vt:lpstr>
      <vt:lpstr>8. PROGRAM FOR PHASES 1 &amp;2</vt:lpstr>
      <vt:lpstr>8. PROPOSED PROGRAMME FOR PHASES 1 &amp;2</vt:lpstr>
      <vt:lpstr>9. SUMMARY OF PHASE 1 &amp; 2 ASSESSMENTS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2019-03-25T09:34:15Z</dcterms:created>
  <dcterms:modified xsi:type="dcterms:W3CDTF">2022-03-31T19:03:19Z</dcterms:modified>
  <cp:version/>
</cp:coreProperties>
</file>