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4" r:id="rId3"/>
  </p:sldMasterIdLst>
  <p:notesMasterIdLst>
    <p:notesMasterId r:id="rId69"/>
  </p:notesMasterIdLst>
  <p:handoutMasterIdLst>
    <p:handoutMasterId r:id="rId70"/>
  </p:handoutMasterIdLst>
  <p:sldIdLst>
    <p:sldId id="291" r:id="rId4"/>
    <p:sldId id="353" r:id="rId5"/>
    <p:sldId id="340" r:id="rId6"/>
    <p:sldId id="355" r:id="rId7"/>
    <p:sldId id="377" r:id="rId8"/>
    <p:sldId id="356" r:id="rId9"/>
    <p:sldId id="354" r:id="rId10"/>
    <p:sldId id="341" r:id="rId11"/>
    <p:sldId id="343" r:id="rId12"/>
    <p:sldId id="344" r:id="rId13"/>
    <p:sldId id="345" r:id="rId14"/>
    <p:sldId id="352" r:id="rId15"/>
    <p:sldId id="349" r:id="rId16"/>
    <p:sldId id="351" r:id="rId17"/>
    <p:sldId id="364" r:id="rId18"/>
    <p:sldId id="334" r:id="rId19"/>
    <p:sldId id="325" r:id="rId20"/>
    <p:sldId id="293" r:id="rId21"/>
    <p:sldId id="333" r:id="rId22"/>
    <p:sldId id="331" r:id="rId23"/>
    <p:sldId id="338" r:id="rId24"/>
    <p:sldId id="386" r:id="rId25"/>
    <p:sldId id="387" r:id="rId26"/>
    <p:sldId id="339" r:id="rId27"/>
    <p:sldId id="365" r:id="rId28"/>
    <p:sldId id="366" r:id="rId29"/>
    <p:sldId id="367" r:id="rId30"/>
    <p:sldId id="368" r:id="rId31"/>
    <p:sldId id="369" r:id="rId32"/>
    <p:sldId id="378" r:id="rId33"/>
    <p:sldId id="402" r:id="rId34"/>
    <p:sldId id="403" r:id="rId35"/>
    <p:sldId id="379" r:id="rId36"/>
    <p:sldId id="404" r:id="rId37"/>
    <p:sldId id="408" r:id="rId38"/>
    <p:sldId id="405" r:id="rId39"/>
    <p:sldId id="406" r:id="rId40"/>
    <p:sldId id="407" r:id="rId41"/>
    <p:sldId id="382" r:id="rId42"/>
    <p:sldId id="336" r:id="rId43"/>
    <p:sldId id="388" r:id="rId44"/>
    <p:sldId id="389" r:id="rId45"/>
    <p:sldId id="390" r:id="rId46"/>
    <p:sldId id="391" r:id="rId47"/>
    <p:sldId id="392" r:id="rId48"/>
    <p:sldId id="393" r:id="rId49"/>
    <p:sldId id="394" r:id="rId50"/>
    <p:sldId id="395" r:id="rId51"/>
    <p:sldId id="397" r:id="rId52"/>
    <p:sldId id="398" r:id="rId53"/>
    <p:sldId id="414" r:id="rId54"/>
    <p:sldId id="413" r:id="rId55"/>
    <p:sldId id="370" r:id="rId56"/>
    <p:sldId id="372" r:id="rId57"/>
    <p:sldId id="409" r:id="rId58"/>
    <p:sldId id="410" r:id="rId59"/>
    <p:sldId id="411" r:id="rId60"/>
    <p:sldId id="412" r:id="rId61"/>
    <p:sldId id="371" r:id="rId62"/>
    <p:sldId id="384" r:id="rId63"/>
    <p:sldId id="385" r:id="rId64"/>
    <p:sldId id="399" r:id="rId65"/>
    <p:sldId id="401" r:id="rId66"/>
    <p:sldId id="400" r:id="rId67"/>
    <p:sldId id="314" r:id="rId68"/>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7F54B8"/>
    <a:srgbClr val="C0C0C0"/>
    <a:srgbClr val="754AB4"/>
    <a:srgbClr val="00602B"/>
    <a:srgbClr val="3B4F4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3824" autoAdjust="0"/>
  </p:normalViewPr>
  <p:slideViewPr>
    <p:cSldViewPr snapToObjects="1">
      <p:cViewPr varScale="1">
        <p:scale>
          <a:sx n="68" d="100"/>
          <a:sy n="68" d="100"/>
        </p:scale>
        <p:origin x="-1428" y="-108"/>
      </p:cViewPr>
      <p:guideLst>
        <p:guide orient="horz" pos="2160"/>
        <p:guide pos="2880"/>
      </p:guideLst>
    </p:cSldViewPr>
  </p:slideViewPr>
  <p:notesTextViewPr>
    <p:cViewPr>
      <p:scale>
        <a:sx n="100" d="100"/>
        <a:sy n="100" d="100"/>
      </p:scale>
      <p:origin x="0" y="0"/>
    </p:cViewPr>
  </p:notesTextViewPr>
  <p:notesViewPr>
    <p:cSldViewPr snapToObjects="1">
      <p:cViewPr varScale="1">
        <p:scale>
          <a:sx n="44" d="100"/>
          <a:sy n="44" d="100"/>
        </p:scale>
        <p:origin x="2772" y="66"/>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image" Target="../media/image14.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57FFDE-CBB4-4EE8-85F2-012DA98A3EC8}" type="doc">
      <dgm:prSet loTypeId="urn:microsoft.com/office/officeart/2005/8/layout/hList7#1" loCatId="picture" qsTypeId="urn:microsoft.com/office/officeart/2005/8/quickstyle/simple1" qsCatId="simple" csTypeId="urn:microsoft.com/office/officeart/2005/8/colors/accent0_2" csCatId="mainScheme" phldr="1"/>
      <dgm:spPr/>
    </dgm:pt>
    <dgm:pt modelId="{A712B0A5-A763-4897-BDF0-493137E1EBC5}">
      <dgm:prSet phldrT="[Text]" custT="1"/>
      <dgm:spPr/>
      <dgm:t>
        <a:bodyPr/>
        <a:lstStyle/>
        <a:p>
          <a:pPr algn="ctr"/>
          <a:r>
            <a:rPr lang="en-US" sz="1600" dirty="0"/>
            <a:t>HIV/TB/STI</a:t>
          </a:r>
          <a:endParaRPr lang="en-US" sz="1400" dirty="0"/>
        </a:p>
      </dgm:t>
    </dgm:pt>
    <dgm:pt modelId="{3E72F97E-322D-4B6B-8E22-181A7453C5F3}" type="parTrans" cxnId="{F6348138-9D45-4319-87AC-493AA82532EB}">
      <dgm:prSet/>
      <dgm:spPr/>
      <dgm:t>
        <a:bodyPr/>
        <a:lstStyle/>
        <a:p>
          <a:pPr algn="ctr"/>
          <a:endParaRPr lang="en-US"/>
        </a:p>
      </dgm:t>
    </dgm:pt>
    <dgm:pt modelId="{CEAC80C9-05E5-42B3-B334-E3ACAF9622E3}" type="sibTrans" cxnId="{F6348138-9D45-4319-87AC-493AA82532EB}">
      <dgm:prSet/>
      <dgm:spPr/>
      <dgm:t>
        <a:bodyPr/>
        <a:lstStyle/>
        <a:p>
          <a:pPr algn="ctr"/>
          <a:endParaRPr lang="en-US"/>
        </a:p>
      </dgm:t>
    </dgm:pt>
    <dgm:pt modelId="{A6D0BC26-F277-4E74-8ED9-C693C1967A9E}">
      <dgm:prSet phldrT="[Text]" custT="1"/>
      <dgm:spPr/>
      <dgm:t>
        <a:bodyPr/>
        <a:lstStyle/>
        <a:p>
          <a:pPr algn="ctr"/>
          <a:r>
            <a:rPr lang="en-US" sz="1200" dirty="0"/>
            <a:t>Sexual Reproductive Health, Maternal Health &amp; Contraception</a:t>
          </a:r>
        </a:p>
      </dgm:t>
    </dgm:pt>
    <dgm:pt modelId="{C4137C12-0B27-4CEA-84CF-C1B5FD4F3A50}" type="parTrans" cxnId="{8274EA07-B181-4592-A4E2-E04570ED9AE9}">
      <dgm:prSet/>
      <dgm:spPr/>
      <dgm:t>
        <a:bodyPr/>
        <a:lstStyle/>
        <a:p>
          <a:pPr algn="ctr"/>
          <a:endParaRPr lang="en-US"/>
        </a:p>
      </dgm:t>
    </dgm:pt>
    <dgm:pt modelId="{4E0DCFE1-A9BD-4868-B296-CF37F97A7400}" type="sibTrans" cxnId="{8274EA07-B181-4592-A4E2-E04570ED9AE9}">
      <dgm:prSet/>
      <dgm:spPr/>
      <dgm:t>
        <a:bodyPr/>
        <a:lstStyle/>
        <a:p>
          <a:pPr algn="ctr"/>
          <a:endParaRPr lang="en-US"/>
        </a:p>
      </dgm:t>
    </dgm:pt>
    <dgm:pt modelId="{1A269974-6FFD-478F-84FF-B35F53CCABCF}">
      <dgm:prSet phldrT="[Text]" custT="1"/>
      <dgm:spPr/>
      <dgm:t>
        <a:bodyPr/>
        <a:lstStyle/>
        <a:p>
          <a:pPr algn="ctr"/>
          <a:r>
            <a:rPr lang="en-US" sz="1600" dirty="0"/>
            <a:t>Gender-based Violence</a:t>
          </a:r>
        </a:p>
      </dgm:t>
    </dgm:pt>
    <dgm:pt modelId="{7FAC66D3-B5FD-423D-9885-DA723914C908}" type="parTrans" cxnId="{C983B396-2448-4201-8157-CECBEC733E52}">
      <dgm:prSet/>
      <dgm:spPr/>
      <dgm:t>
        <a:bodyPr/>
        <a:lstStyle/>
        <a:p>
          <a:pPr algn="ctr"/>
          <a:endParaRPr lang="en-US"/>
        </a:p>
      </dgm:t>
    </dgm:pt>
    <dgm:pt modelId="{C885BE86-030B-40B6-93D1-D761F029A79E}" type="sibTrans" cxnId="{C983B396-2448-4201-8157-CECBEC733E52}">
      <dgm:prSet/>
      <dgm:spPr/>
      <dgm:t>
        <a:bodyPr/>
        <a:lstStyle/>
        <a:p>
          <a:pPr algn="ctr"/>
          <a:endParaRPr lang="en-US"/>
        </a:p>
      </dgm:t>
    </dgm:pt>
    <dgm:pt modelId="{2B04C40F-E01F-4883-943D-8E373FEE33F1}">
      <dgm:prSet custT="1"/>
      <dgm:spPr/>
      <dgm:t>
        <a:bodyPr/>
        <a:lstStyle/>
        <a:p>
          <a:pPr algn="ctr"/>
          <a:r>
            <a:rPr lang="en-US" sz="1600" dirty="0"/>
            <a:t>Mental Health</a:t>
          </a:r>
        </a:p>
      </dgm:t>
    </dgm:pt>
    <dgm:pt modelId="{7C5AC5B8-8C66-4996-9E20-E3E70FE7293E}" type="parTrans" cxnId="{6D7AF37B-8675-472A-8C5F-E2B2007A2C1F}">
      <dgm:prSet/>
      <dgm:spPr/>
      <dgm:t>
        <a:bodyPr/>
        <a:lstStyle/>
        <a:p>
          <a:pPr algn="ctr"/>
          <a:endParaRPr lang="en-US"/>
        </a:p>
      </dgm:t>
    </dgm:pt>
    <dgm:pt modelId="{02D441C7-998B-447B-B0E2-CAB391DAE581}" type="sibTrans" cxnId="{6D7AF37B-8675-472A-8C5F-E2B2007A2C1F}">
      <dgm:prSet/>
      <dgm:spPr/>
      <dgm:t>
        <a:bodyPr/>
        <a:lstStyle/>
        <a:p>
          <a:pPr algn="ctr"/>
          <a:endParaRPr lang="en-US"/>
        </a:p>
      </dgm:t>
    </dgm:pt>
    <dgm:pt modelId="{CCCD3B45-2F1C-43F2-A3CB-4538D6F9ABAA}">
      <dgm:prSet custT="1"/>
      <dgm:spPr/>
      <dgm:t>
        <a:bodyPr/>
        <a:lstStyle/>
        <a:p>
          <a:pPr algn="ctr"/>
          <a:r>
            <a:rPr lang="en-US" sz="1600" dirty="0"/>
            <a:t>LGBTQI+</a:t>
          </a:r>
        </a:p>
      </dgm:t>
    </dgm:pt>
    <dgm:pt modelId="{D555CF0B-1E69-420F-A12F-A77C8DD98D5A}" type="parTrans" cxnId="{6F6DF5F7-B971-4E55-9F82-C9E058E9B04E}">
      <dgm:prSet/>
      <dgm:spPr/>
      <dgm:t>
        <a:bodyPr/>
        <a:lstStyle/>
        <a:p>
          <a:pPr algn="ctr"/>
          <a:endParaRPr lang="en-US"/>
        </a:p>
      </dgm:t>
    </dgm:pt>
    <dgm:pt modelId="{115F08D3-A264-45D6-BFDA-BB0BD56EA3BA}" type="sibTrans" cxnId="{6F6DF5F7-B971-4E55-9F82-C9E058E9B04E}">
      <dgm:prSet/>
      <dgm:spPr/>
      <dgm:t>
        <a:bodyPr/>
        <a:lstStyle/>
        <a:p>
          <a:pPr algn="ctr"/>
          <a:endParaRPr lang="en-US"/>
        </a:p>
      </dgm:t>
    </dgm:pt>
    <dgm:pt modelId="{5CBFBFDE-4A3C-45CE-ACA2-7E9D03AA5909}">
      <dgm:prSet custT="1"/>
      <dgm:spPr/>
      <dgm:t>
        <a:bodyPr/>
        <a:lstStyle/>
        <a:p>
          <a:pPr algn="ctr"/>
          <a:r>
            <a:rPr lang="en-US" sz="1400" dirty="0"/>
            <a:t>Alcohol &amp; Drug Abuse Prevention</a:t>
          </a:r>
        </a:p>
      </dgm:t>
    </dgm:pt>
    <dgm:pt modelId="{0EFD7DDB-9D2D-4E1D-9B1F-2DBA17C5AD61}" type="parTrans" cxnId="{FF1FC5F1-ACE9-448B-9352-1DD3D1AE1CCC}">
      <dgm:prSet/>
      <dgm:spPr/>
      <dgm:t>
        <a:bodyPr/>
        <a:lstStyle/>
        <a:p>
          <a:pPr algn="ctr"/>
          <a:endParaRPr lang="en-US"/>
        </a:p>
      </dgm:t>
    </dgm:pt>
    <dgm:pt modelId="{D0C70D7F-1FAF-45A9-B55C-69A57ACB2D86}" type="sibTrans" cxnId="{FF1FC5F1-ACE9-448B-9352-1DD3D1AE1CCC}">
      <dgm:prSet/>
      <dgm:spPr/>
      <dgm:t>
        <a:bodyPr/>
        <a:lstStyle/>
        <a:p>
          <a:pPr algn="ctr"/>
          <a:endParaRPr lang="en-US"/>
        </a:p>
      </dgm:t>
    </dgm:pt>
    <dgm:pt modelId="{814E6CE3-96A9-4179-BD8A-3FE3F7C46837}">
      <dgm:prSet custT="1"/>
      <dgm:spPr/>
      <dgm:t>
        <a:bodyPr/>
        <a:lstStyle/>
        <a:p>
          <a:pPr algn="ctr"/>
          <a:r>
            <a:rPr lang="en-US" sz="1400" dirty="0"/>
            <a:t>Disability</a:t>
          </a:r>
        </a:p>
      </dgm:t>
    </dgm:pt>
    <dgm:pt modelId="{0F1B969A-1569-48DA-9829-6D3259E6E1A3}" type="parTrans" cxnId="{7B0E3A38-8B84-4154-B7D2-8FEF77D39F3F}">
      <dgm:prSet/>
      <dgm:spPr/>
      <dgm:t>
        <a:bodyPr/>
        <a:lstStyle/>
        <a:p>
          <a:pPr algn="ctr"/>
          <a:endParaRPr lang="en-US"/>
        </a:p>
      </dgm:t>
    </dgm:pt>
    <dgm:pt modelId="{7DA4399E-D246-4229-B90E-0240622D85F4}" type="sibTrans" cxnId="{7B0E3A38-8B84-4154-B7D2-8FEF77D39F3F}">
      <dgm:prSet/>
      <dgm:spPr/>
      <dgm:t>
        <a:bodyPr/>
        <a:lstStyle/>
        <a:p>
          <a:pPr algn="ctr"/>
          <a:endParaRPr lang="en-US"/>
        </a:p>
      </dgm:t>
    </dgm:pt>
    <dgm:pt modelId="{72B9F082-03F6-4D87-92D6-5E317AC2E3D4}" type="pres">
      <dgm:prSet presAssocID="{6157FFDE-CBB4-4EE8-85F2-012DA98A3EC8}" presName="Name0" presStyleCnt="0">
        <dgm:presLayoutVars>
          <dgm:dir/>
          <dgm:resizeHandles val="exact"/>
        </dgm:presLayoutVars>
      </dgm:prSet>
      <dgm:spPr/>
    </dgm:pt>
    <dgm:pt modelId="{35DC2817-A90E-481C-BC15-840B09C6D7F8}" type="pres">
      <dgm:prSet presAssocID="{6157FFDE-CBB4-4EE8-85F2-012DA98A3EC8}" presName="fgShape" presStyleLbl="fgShp" presStyleIdx="0" presStyleCnt="1" custFlipVert="0" custFlipHor="0" custScaleX="3501" custScaleY="10870" custLinFactNeighborX="-157" custLinFactNeighborY="5666"/>
      <dgm:spPr>
        <a:prstGeom prst="downArrowCallout">
          <a:avLst/>
        </a:prstGeom>
      </dgm:spPr>
    </dgm:pt>
    <dgm:pt modelId="{C141A3BB-2964-4A66-BD15-80BFC0C5F2DB}" type="pres">
      <dgm:prSet presAssocID="{6157FFDE-CBB4-4EE8-85F2-012DA98A3EC8}" presName="linComp" presStyleCnt="0"/>
      <dgm:spPr/>
    </dgm:pt>
    <dgm:pt modelId="{558555B7-4BA7-45D4-B5F9-57F1539FA76A}" type="pres">
      <dgm:prSet presAssocID="{A712B0A5-A763-4897-BDF0-493137E1EBC5}" presName="compNode" presStyleCnt="0"/>
      <dgm:spPr/>
    </dgm:pt>
    <dgm:pt modelId="{2EF6D0F5-F636-48B5-9A96-FD84C35ADEBD}" type="pres">
      <dgm:prSet presAssocID="{A712B0A5-A763-4897-BDF0-493137E1EBC5}" presName="bkgdShape" presStyleLbl="node1" presStyleIdx="0" presStyleCnt="7" custLinFactNeighborY="2265"/>
      <dgm:spPr/>
      <dgm:t>
        <a:bodyPr/>
        <a:lstStyle/>
        <a:p>
          <a:endParaRPr lang="en-US"/>
        </a:p>
      </dgm:t>
    </dgm:pt>
    <dgm:pt modelId="{FD900091-4C2C-4456-8EF1-F179480F803A}" type="pres">
      <dgm:prSet presAssocID="{A712B0A5-A763-4897-BDF0-493137E1EBC5}" presName="nodeTx" presStyleLbl="node1" presStyleIdx="0" presStyleCnt="7">
        <dgm:presLayoutVars>
          <dgm:bulletEnabled val="1"/>
        </dgm:presLayoutVars>
      </dgm:prSet>
      <dgm:spPr/>
      <dgm:t>
        <a:bodyPr/>
        <a:lstStyle/>
        <a:p>
          <a:endParaRPr lang="en-US"/>
        </a:p>
      </dgm:t>
    </dgm:pt>
    <dgm:pt modelId="{150C3B9A-7CB9-4883-945D-FF143ED741B5}" type="pres">
      <dgm:prSet presAssocID="{A712B0A5-A763-4897-BDF0-493137E1EBC5}" presName="invisiNode" presStyleLbl="node1" presStyleIdx="0" presStyleCnt="7"/>
      <dgm:spPr/>
    </dgm:pt>
    <dgm:pt modelId="{A263D7BC-A444-498B-94A4-775BC85353BD}" type="pres">
      <dgm:prSet presAssocID="{A712B0A5-A763-4897-BDF0-493137E1EBC5}" presName="imagNode" presStyleLbl="fgImgPlace1" presStyleIdx="0" presStyleCnt="7" custScaleY="102267"/>
      <dgm:spPr>
        <a:prstGeom prst="roundRect">
          <a:avLst/>
        </a:prstGeom>
        <a:blipFill>
          <a:blip xmlns:r="http://schemas.openxmlformats.org/officeDocument/2006/relationships" r:embed="rId1">
            <a:extLst>
              <a:ext uri="{28A0092B-C50C-407E-A947-70E740481C1C}">
                <a14:useLocalDpi xmlns:a14="http://schemas.microsoft.com/office/drawing/2010/main" xmlns="" val="0"/>
              </a:ext>
            </a:extLst>
          </a:blip>
          <a:srcRect/>
          <a:stretch>
            <a:fillRect l="-18000" r="-18000"/>
          </a:stretch>
        </a:blipFill>
      </dgm:spPr>
    </dgm:pt>
    <dgm:pt modelId="{129AA549-B5FF-43D2-88AF-8ADF0F4690D0}" type="pres">
      <dgm:prSet presAssocID="{CEAC80C9-05E5-42B3-B334-E3ACAF9622E3}" presName="sibTrans" presStyleLbl="sibTrans2D1" presStyleIdx="0" presStyleCnt="0"/>
      <dgm:spPr/>
      <dgm:t>
        <a:bodyPr/>
        <a:lstStyle/>
        <a:p>
          <a:endParaRPr lang="en-US"/>
        </a:p>
      </dgm:t>
    </dgm:pt>
    <dgm:pt modelId="{3C433D5B-A70B-4726-A198-B199C22AD199}" type="pres">
      <dgm:prSet presAssocID="{A6D0BC26-F277-4E74-8ED9-C693C1967A9E}" presName="compNode" presStyleCnt="0"/>
      <dgm:spPr/>
    </dgm:pt>
    <dgm:pt modelId="{C5A2F326-485C-4081-A712-CBBA760BFEE5}" type="pres">
      <dgm:prSet presAssocID="{A6D0BC26-F277-4E74-8ED9-C693C1967A9E}" presName="bkgdShape" presStyleLbl="node1" presStyleIdx="1" presStyleCnt="7" custScaleX="103709"/>
      <dgm:spPr/>
      <dgm:t>
        <a:bodyPr/>
        <a:lstStyle/>
        <a:p>
          <a:endParaRPr lang="en-US"/>
        </a:p>
      </dgm:t>
    </dgm:pt>
    <dgm:pt modelId="{EAA9862E-87F7-49E3-BA55-43CB3F3E4D2E}" type="pres">
      <dgm:prSet presAssocID="{A6D0BC26-F277-4E74-8ED9-C693C1967A9E}" presName="nodeTx" presStyleLbl="node1" presStyleIdx="1" presStyleCnt="7">
        <dgm:presLayoutVars>
          <dgm:bulletEnabled val="1"/>
        </dgm:presLayoutVars>
      </dgm:prSet>
      <dgm:spPr/>
      <dgm:t>
        <a:bodyPr/>
        <a:lstStyle/>
        <a:p>
          <a:endParaRPr lang="en-US"/>
        </a:p>
      </dgm:t>
    </dgm:pt>
    <dgm:pt modelId="{ACF19847-8203-4371-A22E-DF1DD29C7838}" type="pres">
      <dgm:prSet presAssocID="{A6D0BC26-F277-4E74-8ED9-C693C1967A9E}" presName="invisiNode" presStyleLbl="node1" presStyleIdx="1" presStyleCnt="7"/>
      <dgm:spPr/>
    </dgm:pt>
    <dgm:pt modelId="{17EEC73D-EB54-460E-8213-5A3A867E844E}" type="pres">
      <dgm:prSet presAssocID="{A6D0BC26-F277-4E74-8ED9-C693C1967A9E}" presName="imagNode" presStyleLbl="fgImgPlace1" presStyleIdx="1" presStyleCnt="7"/>
      <dgm:spPr>
        <a:prstGeom prst="roundRect">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l="-29000" r="-29000"/>
          </a:stretch>
        </a:blipFill>
      </dgm:spPr>
    </dgm:pt>
    <dgm:pt modelId="{23CC52BE-A0C3-47D2-A897-44337EB08F79}" type="pres">
      <dgm:prSet presAssocID="{4E0DCFE1-A9BD-4868-B296-CF37F97A7400}" presName="sibTrans" presStyleLbl="sibTrans2D1" presStyleIdx="0" presStyleCnt="0"/>
      <dgm:spPr/>
      <dgm:t>
        <a:bodyPr/>
        <a:lstStyle/>
        <a:p>
          <a:endParaRPr lang="en-US"/>
        </a:p>
      </dgm:t>
    </dgm:pt>
    <dgm:pt modelId="{AE798188-F02F-476B-8DE3-F24AF9553A86}" type="pres">
      <dgm:prSet presAssocID="{1A269974-6FFD-478F-84FF-B35F53CCABCF}" presName="compNode" presStyleCnt="0"/>
      <dgm:spPr/>
    </dgm:pt>
    <dgm:pt modelId="{60F20601-AC1A-4563-AA6F-BD1A8B52C9F6}" type="pres">
      <dgm:prSet presAssocID="{1A269974-6FFD-478F-84FF-B35F53CCABCF}" presName="bkgdShape" presStyleLbl="node1" presStyleIdx="2" presStyleCnt="7"/>
      <dgm:spPr/>
      <dgm:t>
        <a:bodyPr/>
        <a:lstStyle/>
        <a:p>
          <a:endParaRPr lang="en-US"/>
        </a:p>
      </dgm:t>
    </dgm:pt>
    <dgm:pt modelId="{C7A6FA58-7499-417B-839F-3D2096A57595}" type="pres">
      <dgm:prSet presAssocID="{1A269974-6FFD-478F-84FF-B35F53CCABCF}" presName="nodeTx" presStyleLbl="node1" presStyleIdx="2" presStyleCnt="7">
        <dgm:presLayoutVars>
          <dgm:bulletEnabled val="1"/>
        </dgm:presLayoutVars>
      </dgm:prSet>
      <dgm:spPr/>
      <dgm:t>
        <a:bodyPr/>
        <a:lstStyle/>
        <a:p>
          <a:endParaRPr lang="en-US"/>
        </a:p>
      </dgm:t>
    </dgm:pt>
    <dgm:pt modelId="{C3E7BD9F-4FD8-435E-A573-AF1A8E8A8E29}" type="pres">
      <dgm:prSet presAssocID="{1A269974-6FFD-478F-84FF-B35F53CCABCF}" presName="invisiNode" presStyleLbl="node1" presStyleIdx="2" presStyleCnt="7"/>
      <dgm:spPr/>
    </dgm:pt>
    <dgm:pt modelId="{35D2B69B-CE5C-4DC8-86A0-F8C83705CECF}" type="pres">
      <dgm:prSet presAssocID="{1A269974-6FFD-478F-84FF-B35F53CCABCF}" presName="imagNode" presStyleLbl="fgImgPlace1" presStyleIdx="2" presStyleCnt="7" custLinFactNeighborY="-1340"/>
      <dgm:spPr>
        <a:prstGeom prst="roundRect">
          <a:avLst/>
        </a:prstGeom>
        <a:blipFill>
          <a:blip xmlns:r="http://schemas.openxmlformats.org/officeDocument/2006/relationships" r:embed="rId3">
            <a:extLst>
              <a:ext uri="{28A0092B-C50C-407E-A947-70E740481C1C}">
                <a14:useLocalDpi xmlns:a14="http://schemas.microsoft.com/office/drawing/2010/main" xmlns="" val="0"/>
              </a:ext>
            </a:extLst>
          </a:blip>
          <a:srcRect/>
          <a:stretch>
            <a:fillRect l="-23000" r="-23000"/>
          </a:stretch>
        </a:blipFill>
      </dgm:spPr>
    </dgm:pt>
    <dgm:pt modelId="{32EC80D7-D63A-4861-A0D6-C59A373C3A61}" type="pres">
      <dgm:prSet presAssocID="{C885BE86-030B-40B6-93D1-D761F029A79E}" presName="sibTrans" presStyleLbl="sibTrans2D1" presStyleIdx="0" presStyleCnt="0"/>
      <dgm:spPr/>
      <dgm:t>
        <a:bodyPr/>
        <a:lstStyle/>
        <a:p>
          <a:endParaRPr lang="en-US"/>
        </a:p>
      </dgm:t>
    </dgm:pt>
    <dgm:pt modelId="{04B35988-6D3D-4BD7-B284-089C095CD5E5}" type="pres">
      <dgm:prSet presAssocID="{2B04C40F-E01F-4883-943D-8E373FEE33F1}" presName="compNode" presStyleCnt="0"/>
      <dgm:spPr/>
    </dgm:pt>
    <dgm:pt modelId="{577F6EAB-8BF6-4EB0-988B-EB0FC2586DEF}" type="pres">
      <dgm:prSet presAssocID="{2B04C40F-E01F-4883-943D-8E373FEE33F1}" presName="bkgdShape" presStyleLbl="node1" presStyleIdx="3" presStyleCnt="7"/>
      <dgm:spPr/>
      <dgm:t>
        <a:bodyPr/>
        <a:lstStyle/>
        <a:p>
          <a:endParaRPr lang="en-US"/>
        </a:p>
      </dgm:t>
    </dgm:pt>
    <dgm:pt modelId="{2BC2D253-B8EC-4B80-BF5D-9643A496FC1A}" type="pres">
      <dgm:prSet presAssocID="{2B04C40F-E01F-4883-943D-8E373FEE33F1}" presName="nodeTx" presStyleLbl="node1" presStyleIdx="3" presStyleCnt="7">
        <dgm:presLayoutVars>
          <dgm:bulletEnabled val="1"/>
        </dgm:presLayoutVars>
      </dgm:prSet>
      <dgm:spPr/>
      <dgm:t>
        <a:bodyPr/>
        <a:lstStyle/>
        <a:p>
          <a:endParaRPr lang="en-US"/>
        </a:p>
      </dgm:t>
    </dgm:pt>
    <dgm:pt modelId="{1A3E4448-003D-422A-9E83-ED540E94BD34}" type="pres">
      <dgm:prSet presAssocID="{2B04C40F-E01F-4883-943D-8E373FEE33F1}" presName="invisiNode" presStyleLbl="node1" presStyleIdx="3" presStyleCnt="7"/>
      <dgm:spPr/>
    </dgm:pt>
    <dgm:pt modelId="{06097D65-D5FB-4207-BAB0-7B925DDB7496}" type="pres">
      <dgm:prSet presAssocID="{2B04C40F-E01F-4883-943D-8E373FEE33F1}" presName="imagNode" presStyleLbl="fgImgPlace1" presStyleIdx="3" presStyleCnt="7"/>
      <dgm:spPr>
        <a:prstGeom prst="roundRect">
          <a:avLst/>
        </a:prstGeom>
        <a:blipFill>
          <a:blip xmlns:r="http://schemas.openxmlformats.org/officeDocument/2006/relationships" r:embed="rId4">
            <a:extLst>
              <a:ext uri="{28A0092B-C50C-407E-A947-70E740481C1C}">
                <a14:useLocalDpi xmlns:a14="http://schemas.microsoft.com/office/drawing/2010/main" xmlns="" val="0"/>
              </a:ext>
            </a:extLst>
          </a:blip>
          <a:srcRect/>
          <a:stretch>
            <a:fillRect l="-21000" r="-21000"/>
          </a:stretch>
        </a:blipFill>
      </dgm:spPr>
    </dgm:pt>
    <dgm:pt modelId="{EE489766-30E2-455A-8928-C563A343012D}" type="pres">
      <dgm:prSet presAssocID="{02D441C7-998B-447B-B0E2-CAB391DAE581}" presName="sibTrans" presStyleLbl="sibTrans2D1" presStyleIdx="0" presStyleCnt="0"/>
      <dgm:spPr/>
      <dgm:t>
        <a:bodyPr/>
        <a:lstStyle/>
        <a:p>
          <a:endParaRPr lang="en-US"/>
        </a:p>
      </dgm:t>
    </dgm:pt>
    <dgm:pt modelId="{0C89D208-570C-43FB-AACC-FDF5FA83456D}" type="pres">
      <dgm:prSet presAssocID="{CCCD3B45-2F1C-43F2-A3CB-4538D6F9ABAA}" presName="compNode" presStyleCnt="0"/>
      <dgm:spPr/>
    </dgm:pt>
    <dgm:pt modelId="{32702327-48AE-4475-BA79-62B3446E70CE}" type="pres">
      <dgm:prSet presAssocID="{CCCD3B45-2F1C-43F2-A3CB-4538D6F9ABAA}" presName="bkgdShape" presStyleLbl="node1" presStyleIdx="4" presStyleCnt="7"/>
      <dgm:spPr/>
      <dgm:t>
        <a:bodyPr/>
        <a:lstStyle/>
        <a:p>
          <a:endParaRPr lang="en-US"/>
        </a:p>
      </dgm:t>
    </dgm:pt>
    <dgm:pt modelId="{8119F714-2F2E-4C3E-B0D7-3890B7F74F06}" type="pres">
      <dgm:prSet presAssocID="{CCCD3B45-2F1C-43F2-A3CB-4538D6F9ABAA}" presName="nodeTx" presStyleLbl="node1" presStyleIdx="4" presStyleCnt="7">
        <dgm:presLayoutVars>
          <dgm:bulletEnabled val="1"/>
        </dgm:presLayoutVars>
      </dgm:prSet>
      <dgm:spPr/>
      <dgm:t>
        <a:bodyPr/>
        <a:lstStyle/>
        <a:p>
          <a:endParaRPr lang="en-US"/>
        </a:p>
      </dgm:t>
    </dgm:pt>
    <dgm:pt modelId="{4E07394F-1F13-485E-B9FB-824A3EBFC918}" type="pres">
      <dgm:prSet presAssocID="{CCCD3B45-2F1C-43F2-A3CB-4538D6F9ABAA}" presName="invisiNode" presStyleLbl="node1" presStyleIdx="4" presStyleCnt="7"/>
      <dgm:spPr/>
    </dgm:pt>
    <dgm:pt modelId="{EB22A749-DDE9-4241-B671-BB80E30DF76E}" type="pres">
      <dgm:prSet presAssocID="{CCCD3B45-2F1C-43F2-A3CB-4538D6F9ABAA}" presName="imagNode" presStyleLbl="fgImgPlace1" presStyleIdx="4" presStyleCnt="7"/>
      <dgm:spPr>
        <a:prstGeom prst="roundRect">
          <a:avLst/>
        </a:prstGeom>
        <a:blipFill>
          <a:blip xmlns:r="http://schemas.openxmlformats.org/officeDocument/2006/relationships" r:embed="rId5">
            <a:extLst>
              <a:ext uri="{28A0092B-C50C-407E-A947-70E740481C1C}">
                <a14:useLocalDpi xmlns:a14="http://schemas.microsoft.com/office/drawing/2010/main" xmlns="" val="0"/>
              </a:ext>
            </a:extLst>
          </a:blip>
          <a:srcRect/>
          <a:stretch>
            <a:fillRect l="-41000" r="-41000"/>
          </a:stretch>
        </a:blipFill>
      </dgm:spPr>
    </dgm:pt>
    <dgm:pt modelId="{3D325F6A-D34A-4E9D-BDAB-D36435FA9575}" type="pres">
      <dgm:prSet presAssocID="{115F08D3-A264-45D6-BFDA-BB0BD56EA3BA}" presName="sibTrans" presStyleLbl="sibTrans2D1" presStyleIdx="0" presStyleCnt="0"/>
      <dgm:spPr/>
      <dgm:t>
        <a:bodyPr/>
        <a:lstStyle/>
        <a:p>
          <a:endParaRPr lang="en-US"/>
        </a:p>
      </dgm:t>
    </dgm:pt>
    <dgm:pt modelId="{6F98E596-DB96-4800-B1F2-FD829F96BF6B}" type="pres">
      <dgm:prSet presAssocID="{5CBFBFDE-4A3C-45CE-ACA2-7E9D03AA5909}" presName="compNode" presStyleCnt="0"/>
      <dgm:spPr/>
    </dgm:pt>
    <dgm:pt modelId="{4C70D530-1B76-4562-A20F-24C9C7639046}" type="pres">
      <dgm:prSet presAssocID="{5CBFBFDE-4A3C-45CE-ACA2-7E9D03AA5909}" presName="bkgdShape" presStyleLbl="node1" presStyleIdx="5" presStyleCnt="7"/>
      <dgm:spPr/>
      <dgm:t>
        <a:bodyPr/>
        <a:lstStyle/>
        <a:p>
          <a:endParaRPr lang="en-US"/>
        </a:p>
      </dgm:t>
    </dgm:pt>
    <dgm:pt modelId="{855ECBFA-210E-4B20-893E-C9D99E4101A4}" type="pres">
      <dgm:prSet presAssocID="{5CBFBFDE-4A3C-45CE-ACA2-7E9D03AA5909}" presName="nodeTx" presStyleLbl="node1" presStyleIdx="5" presStyleCnt="7">
        <dgm:presLayoutVars>
          <dgm:bulletEnabled val="1"/>
        </dgm:presLayoutVars>
      </dgm:prSet>
      <dgm:spPr/>
      <dgm:t>
        <a:bodyPr/>
        <a:lstStyle/>
        <a:p>
          <a:endParaRPr lang="en-US"/>
        </a:p>
      </dgm:t>
    </dgm:pt>
    <dgm:pt modelId="{2B53F939-2FBE-4232-A306-D96AACF2249B}" type="pres">
      <dgm:prSet presAssocID="{5CBFBFDE-4A3C-45CE-ACA2-7E9D03AA5909}" presName="invisiNode" presStyleLbl="node1" presStyleIdx="5" presStyleCnt="7"/>
      <dgm:spPr/>
    </dgm:pt>
    <dgm:pt modelId="{080C167A-0783-4753-BBB5-7834D167A7FA}" type="pres">
      <dgm:prSet presAssocID="{5CBFBFDE-4A3C-45CE-ACA2-7E9D03AA5909}" presName="imagNode" presStyleLbl="fgImgPlace1" presStyleIdx="5" presStyleCnt="7"/>
      <dgm:spPr>
        <a:prstGeom prst="roundRect">
          <a:avLst/>
        </a:prstGeom>
        <a:blipFill>
          <a:blip xmlns:r="http://schemas.openxmlformats.org/officeDocument/2006/relationships" r:embed="rId6">
            <a:extLst>
              <a:ext uri="{28A0092B-C50C-407E-A947-70E740481C1C}">
                <a14:useLocalDpi xmlns:a14="http://schemas.microsoft.com/office/drawing/2010/main" xmlns="" val="0"/>
              </a:ext>
            </a:extLst>
          </a:blip>
          <a:srcRect/>
          <a:stretch>
            <a:fillRect l="-5000" r="-5000"/>
          </a:stretch>
        </a:blipFill>
      </dgm:spPr>
    </dgm:pt>
    <dgm:pt modelId="{779D0601-DC3E-4518-B4D5-792B1BD09780}" type="pres">
      <dgm:prSet presAssocID="{D0C70D7F-1FAF-45A9-B55C-69A57ACB2D86}" presName="sibTrans" presStyleLbl="sibTrans2D1" presStyleIdx="0" presStyleCnt="0"/>
      <dgm:spPr/>
      <dgm:t>
        <a:bodyPr/>
        <a:lstStyle/>
        <a:p>
          <a:endParaRPr lang="en-US"/>
        </a:p>
      </dgm:t>
    </dgm:pt>
    <dgm:pt modelId="{DFD26ED9-A843-4D08-A63B-F9E7F902B240}" type="pres">
      <dgm:prSet presAssocID="{814E6CE3-96A9-4179-BD8A-3FE3F7C46837}" presName="compNode" presStyleCnt="0"/>
      <dgm:spPr/>
    </dgm:pt>
    <dgm:pt modelId="{8B0A5109-64E1-4F12-A32B-41274486DB6F}" type="pres">
      <dgm:prSet presAssocID="{814E6CE3-96A9-4179-BD8A-3FE3F7C46837}" presName="bkgdShape" presStyleLbl="node1" presStyleIdx="6" presStyleCnt="7"/>
      <dgm:spPr/>
      <dgm:t>
        <a:bodyPr/>
        <a:lstStyle/>
        <a:p>
          <a:endParaRPr lang="en-US"/>
        </a:p>
      </dgm:t>
    </dgm:pt>
    <dgm:pt modelId="{3CDEB42D-DA31-49B0-924C-234F80E34523}" type="pres">
      <dgm:prSet presAssocID="{814E6CE3-96A9-4179-BD8A-3FE3F7C46837}" presName="nodeTx" presStyleLbl="node1" presStyleIdx="6" presStyleCnt="7">
        <dgm:presLayoutVars>
          <dgm:bulletEnabled val="1"/>
        </dgm:presLayoutVars>
      </dgm:prSet>
      <dgm:spPr/>
      <dgm:t>
        <a:bodyPr/>
        <a:lstStyle/>
        <a:p>
          <a:endParaRPr lang="en-US"/>
        </a:p>
      </dgm:t>
    </dgm:pt>
    <dgm:pt modelId="{5135F5D3-BBEC-468E-AA52-738A03315B4A}" type="pres">
      <dgm:prSet presAssocID="{814E6CE3-96A9-4179-BD8A-3FE3F7C46837}" presName="invisiNode" presStyleLbl="node1" presStyleIdx="6" presStyleCnt="7"/>
      <dgm:spPr/>
    </dgm:pt>
    <dgm:pt modelId="{4944D819-C3AD-4411-8234-1CC83215F884}" type="pres">
      <dgm:prSet presAssocID="{814E6CE3-96A9-4179-BD8A-3FE3F7C46837}" presName="imagNode" presStyleLbl="fgImgPlace1" presStyleIdx="6" presStyleCnt="7"/>
      <dgm:spPr>
        <a:prstGeom prst="roundRect">
          <a:avLst/>
        </a:prstGeom>
        <a:blipFill>
          <a:blip xmlns:r="http://schemas.openxmlformats.org/officeDocument/2006/relationships" r:embed="rId7">
            <a:extLst>
              <a:ext uri="{28A0092B-C50C-407E-A947-70E740481C1C}">
                <a14:useLocalDpi xmlns:a14="http://schemas.microsoft.com/office/drawing/2010/main" xmlns="" val="0"/>
              </a:ext>
            </a:extLst>
          </a:blip>
          <a:srcRect/>
          <a:stretch>
            <a:fillRect l="-22000" r="-22000"/>
          </a:stretch>
        </a:blipFill>
      </dgm:spPr>
    </dgm:pt>
  </dgm:ptLst>
  <dgm:cxnLst>
    <dgm:cxn modelId="{219CC9DA-1107-45EC-86C8-889BCBB35C5D}" type="presOf" srcId="{A6D0BC26-F277-4E74-8ED9-C693C1967A9E}" destId="{EAA9862E-87F7-49E3-BA55-43CB3F3E4D2E}" srcOrd="1" destOrd="0" presId="urn:microsoft.com/office/officeart/2005/8/layout/hList7#1"/>
    <dgm:cxn modelId="{620D70F4-D73E-4779-8896-3FA1715814EA}" type="presOf" srcId="{C885BE86-030B-40B6-93D1-D761F029A79E}" destId="{32EC80D7-D63A-4861-A0D6-C59A373C3A61}" srcOrd="0" destOrd="0" presId="urn:microsoft.com/office/officeart/2005/8/layout/hList7#1"/>
    <dgm:cxn modelId="{9B978DCE-1E3F-4248-B935-CFB516893BEC}" type="presOf" srcId="{814E6CE3-96A9-4179-BD8A-3FE3F7C46837}" destId="{3CDEB42D-DA31-49B0-924C-234F80E34523}" srcOrd="1" destOrd="0" presId="urn:microsoft.com/office/officeart/2005/8/layout/hList7#1"/>
    <dgm:cxn modelId="{7B0E3A38-8B84-4154-B7D2-8FEF77D39F3F}" srcId="{6157FFDE-CBB4-4EE8-85F2-012DA98A3EC8}" destId="{814E6CE3-96A9-4179-BD8A-3FE3F7C46837}" srcOrd="6" destOrd="0" parTransId="{0F1B969A-1569-48DA-9829-6D3259E6E1A3}" sibTransId="{7DA4399E-D246-4229-B90E-0240622D85F4}"/>
    <dgm:cxn modelId="{65B89053-3B41-46D9-98F1-1B5C04F94EBB}" type="presOf" srcId="{115F08D3-A264-45D6-BFDA-BB0BD56EA3BA}" destId="{3D325F6A-D34A-4E9D-BDAB-D36435FA9575}" srcOrd="0" destOrd="0" presId="urn:microsoft.com/office/officeart/2005/8/layout/hList7#1"/>
    <dgm:cxn modelId="{9FF5EA40-D4CE-47D8-9AA7-9935B0DBC10D}" type="presOf" srcId="{6157FFDE-CBB4-4EE8-85F2-012DA98A3EC8}" destId="{72B9F082-03F6-4D87-92D6-5E317AC2E3D4}" srcOrd="0" destOrd="0" presId="urn:microsoft.com/office/officeart/2005/8/layout/hList7#1"/>
    <dgm:cxn modelId="{281ECDA4-6C09-4F16-8EF5-D39A69189272}" type="presOf" srcId="{D0C70D7F-1FAF-45A9-B55C-69A57ACB2D86}" destId="{779D0601-DC3E-4518-B4D5-792B1BD09780}" srcOrd="0" destOrd="0" presId="urn:microsoft.com/office/officeart/2005/8/layout/hList7#1"/>
    <dgm:cxn modelId="{BE986546-5E65-41B3-BDC2-46BC4BA4D2A2}" type="presOf" srcId="{CCCD3B45-2F1C-43F2-A3CB-4538D6F9ABAA}" destId="{32702327-48AE-4475-BA79-62B3446E70CE}" srcOrd="0" destOrd="0" presId="urn:microsoft.com/office/officeart/2005/8/layout/hList7#1"/>
    <dgm:cxn modelId="{6D7AF37B-8675-472A-8C5F-E2B2007A2C1F}" srcId="{6157FFDE-CBB4-4EE8-85F2-012DA98A3EC8}" destId="{2B04C40F-E01F-4883-943D-8E373FEE33F1}" srcOrd="3" destOrd="0" parTransId="{7C5AC5B8-8C66-4996-9E20-E3E70FE7293E}" sibTransId="{02D441C7-998B-447B-B0E2-CAB391DAE581}"/>
    <dgm:cxn modelId="{FB615FA0-EF87-41CA-ABC5-C0CE45F77B14}" type="presOf" srcId="{4E0DCFE1-A9BD-4868-B296-CF37F97A7400}" destId="{23CC52BE-A0C3-47D2-A897-44337EB08F79}" srcOrd="0" destOrd="0" presId="urn:microsoft.com/office/officeart/2005/8/layout/hList7#1"/>
    <dgm:cxn modelId="{8274EA07-B181-4592-A4E2-E04570ED9AE9}" srcId="{6157FFDE-CBB4-4EE8-85F2-012DA98A3EC8}" destId="{A6D0BC26-F277-4E74-8ED9-C693C1967A9E}" srcOrd="1" destOrd="0" parTransId="{C4137C12-0B27-4CEA-84CF-C1B5FD4F3A50}" sibTransId="{4E0DCFE1-A9BD-4868-B296-CF37F97A7400}"/>
    <dgm:cxn modelId="{A9FA4201-3FD0-4FAF-9D75-DB4897E1AC91}" type="presOf" srcId="{CEAC80C9-05E5-42B3-B334-E3ACAF9622E3}" destId="{129AA549-B5FF-43D2-88AF-8ADF0F4690D0}" srcOrd="0" destOrd="0" presId="urn:microsoft.com/office/officeart/2005/8/layout/hList7#1"/>
    <dgm:cxn modelId="{FF1FC5F1-ACE9-448B-9352-1DD3D1AE1CCC}" srcId="{6157FFDE-CBB4-4EE8-85F2-012DA98A3EC8}" destId="{5CBFBFDE-4A3C-45CE-ACA2-7E9D03AA5909}" srcOrd="5" destOrd="0" parTransId="{0EFD7DDB-9D2D-4E1D-9B1F-2DBA17C5AD61}" sibTransId="{D0C70D7F-1FAF-45A9-B55C-69A57ACB2D86}"/>
    <dgm:cxn modelId="{576B32E0-69AB-4125-A5DB-FD83B3918564}" type="presOf" srcId="{5CBFBFDE-4A3C-45CE-ACA2-7E9D03AA5909}" destId="{4C70D530-1B76-4562-A20F-24C9C7639046}" srcOrd="0" destOrd="0" presId="urn:microsoft.com/office/officeart/2005/8/layout/hList7#1"/>
    <dgm:cxn modelId="{6F6DF5F7-B971-4E55-9F82-C9E058E9B04E}" srcId="{6157FFDE-CBB4-4EE8-85F2-012DA98A3EC8}" destId="{CCCD3B45-2F1C-43F2-A3CB-4538D6F9ABAA}" srcOrd="4" destOrd="0" parTransId="{D555CF0B-1E69-420F-A12F-A77C8DD98D5A}" sibTransId="{115F08D3-A264-45D6-BFDA-BB0BD56EA3BA}"/>
    <dgm:cxn modelId="{59CA1260-7A76-4339-B3A3-1FC43349864E}" type="presOf" srcId="{02D441C7-998B-447B-B0E2-CAB391DAE581}" destId="{EE489766-30E2-455A-8928-C563A343012D}" srcOrd="0" destOrd="0" presId="urn:microsoft.com/office/officeart/2005/8/layout/hList7#1"/>
    <dgm:cxn modelId="{28DF5F92-BAAF-4069-A0DD-8E59D2E3987C}" type="presOf" srcId="{A712B0A5-A763-4897-BDF0-493137E1EBC5}" destId="{2EF6D0F5-F636-48B5-9A96-FD84C35ADEBD}" srcOrd="0" destOrd="0" presId="urn:microsoft.com/office/officeart/2005/8/layout/hList7#1"/>
    <dgm:cxn modelId="{BAE69C5F-AE45-454F-99CE-0FBBA00D3AB6}" type="presOf" srcId="{A712B0A5-A763-4897-BDF0-493137E1EBC5}" destId="{FD900091-4C2C-4456-8EF1-F179480F803A}" srcOrd="1" destOrd="0" presId="urn:microsoft.com/office/officeart/2005/8/layout/hList7#1"/>
    <dgm:cxn modelId="{5E21D25B-575C-4077-BE44-F7E6340094F7}" type="presOf" srcId="{814E6CE3-96A9-4179-BD8A-3FE3F7C46837}" destId="{8B0A5109-64E1-4F12-A32B-41274486DB6F}" srcOrd="0" destOrd="0" presId="urn:microsoft.com/office/officeart/2005/8/layout/hList7#1"/>
    <dgm:cxn modelId="{7CC5201B-9AC6-450F-9018-90FF66E6912A}" type="presOf" srcId="{2B04C40F-E01F-4883-943D-8E373FEE33F1}" destId="{2BC2D253-B8EC-4B80-BF5D-9643A496FC1A}" srcOrd="1" destOrd="0" presId="urn:microsoft.com/office/officeart/2005/8/layout/hList7#1"/>
    <dgm:cxn modelId="{BD7B9F39-B0F8-4F0E-9ED7-D5650A43BC64}" type="presOf" srcId="{1A269974-6FFD-478F-84FF-B35F53CCABCF}" destId="{C7A6FA58-7499-417B-839F-3D2096A57595}" srcOrd="1" destOrd="0" presId="urn:microsoft.com/office/officeart/2005/8/layout/hList7#1"/>
    <dgm:cxn modelId="{CC99CFF5-B8E1-4042-8B72-500E887479EA}" type="presOf" srcId="{5CBFBFDE-4A3C-45CE-ACA2-7E9D03AA5909}" destId="{855ECBFA-210E-4B20-893E-C9D99E4101A4}" srcOrd="1" destOrd="0" presId="urn:microsoft.com/office/officeart/2005/8/layout/hList7#1"/>
    <dgm:cxn modelId="{6EE1D13F-C0B8-4F6F-9902-C9EDDE6394FC}" type="presOf" srcId="{1A269974-6FFD-478F-84FF-B35F53CCABCF}" destId="{60F20601-AC1A-4563-AA6F-BD1A8B52C9F6}" srcOrd="0" destOrd="0" presId="urn:microsoft.com/office/officeart/2005/8/layout/hList7#1"/>
    <dgm:cxn modelId="{D1DFCA23-DBD7-4C7A-A465-CD3FE29EACD9}" type="presOf" srcId="{A6D0BC26-F277-4E74-8ED9-C693C1967A9E}" destId="{C5A2F326-485C-4081-A712-CBBA760BFEE5}" srcOrd="0" destOrd="0" presId="urn:microsoft.com/office/officeart/2005/8/layout/hList7#1"/>
    <dgm:cxn modelId="{54466CBB-413A-41E7-9D8A-2401E1F1C449}" type="presOf" srcId="{2B04C40F-E01F-4883-943D-8E373FEE33F1}" destId="{577F6EAB-8BF6-4EB0-988B-EB0FC2586DEF}" srcOrd="0" destOrd="0" presId="urn:microsoft.com/office/officeart/2005/8/layout/hList7#1"/>
    <dgm:cxn modelId="{F6348138-9D45-4319-87AC-493AA82532EB}" srcId="{6157FFDE-CBB4-4EE8-85F2-012DA98A3EC8}" destId="{A712B0A5-A763-4897-BDF0-493137E1EBC5}" srcOrd="0" destOrd="0" parTransId="{3E72F97E-322D-4B6B-8E22-181A7453C5F3}" sibTransId="{CEAC80C9-05E5-42B3-B334-E3ACAF9622E3}"/>
    <dgm:cxn modelId="{F1CB1DDB-C433-4CDB-AB2D-49798A102CEC}" type="presOf" srcId="{CCCD3B45-2F1C-43F2-A3CB-4538D6F9ABAA}" destId="{8119F714-2F2E-4C3E-B0D7-3890B7F74F06}" srcOrd="1" destOrd="0" presId="urn:microsoft.com/office/officeart/2005/8/layout/hList7#1"/>
    <dgm:cxn modelId="{C983B396-2448-4201-8157-CECBEC733E52}" srcId="{6157FFDE-CBB4-4EE8-85F2-012DA98A3EC8}" destId="{1A269974-6FFD-478F-84FF-B35F53CCABCF}" srcOrd="2" destOrd="0" parTransId="{7FAC66D3-B5FD-423D-9885-DA723914C908}" sibTransId="{C885BE86-030B-40B6-93D1-D761F029A79E}"/>
    <dgm:cxn modelId="{C2AAB4CC-320A-4681-92F7-5C8541712A2D}" type="presParOf" srcId="{72B9F082-03F6-4D87-92D6-5E317AC2E3D4}" destId="{35DC2817-A90E-481C-BC15-840B09C6D7F8}" srcOrd="0" destOrd="0" presId="urn:microsoft.com/office/officeart/2005/8/layout/hList7#1"/>
    <dgm:cxn modelId="{4F725261-4246-448B-8FB0-DBFCBF015457}" type="presParOf" srcId="{72B9F082-03F6-4D87-92D6-5E317AC2E3D4}" destId="{C141A3BB-2964-4A66-BD15-80BFC0C5F2DB}" srcOrd="1" destOrd="0" presId="urn:microsoft.com/office/officeart/2005/8/layout/hList7#1"/>
    <dgm:cxn modelId="{2ADDB51E-BFE4-4A06-8556-F500A49766C6}" type="presParOf" srcId="{C141A3BB-2964-4A66-BD15-80BFC0C5F2DB}" destId="{558555B7-4BA7-45D4-B5F9-57F1539FA76A}" srcOrd="0" destOrd="0" presId="urn:microsoft.com/office/officeart/2005/8/layout/hList7#1"/>
    <dgm:cxn modelId="{190086CA-3A3E-4401-8B96-F75863EE3B75}" type="presParOf" srcId="{558555B7-4BA7-45D4-B5F9-57F1539FA76A}" destId="{2EF6D0F5-F636-48B5-9A96-FD84C35ADEBD}" srcOrd="0" destOrd="0" presId="urn:microsoft.com/office/officeart/2005/8/layout/hList7#1"/>
    <dgm:cxn modelId="{56BF4142-A84A-4C2A-8F3B-1D3EE4B60028}" type="presParOf" srcId="{558555B7-4BA7-45D4-B5F9-57F1539FA76A}" destId="{FD900091-4C2C-4456-8EF1-F179480F803A}" srcOrd="1" destOrd="0" presId="urn:microsoft.com/office/officeart/2005/8/layout/hList7#1"/>
    <dgm:cxn modelId="{F321CA90-22DB-4F4A-BC45-E0DE58B1D4EF}" type="presParOf" srcId="{558555B7-4BA7-45D4-B5F9-57F1539FA76A}" destId="{150C3B9A-7CB9-4883-945D-FF143ED741B5}" srcOrd="2" destOrd="0" presId="urn:microsoft.com/office/officeart/2005/8/layout/hList7#1"/>
    <dgm:cxn modelId="{8FB911F5-4A67-40F3-A01F-B3D15F92418D}" type="presParOf" srcId="{558555B7-4BA7-45D4-B5F9-57F1539FA76A}" destId="{A263D7BC-A444-498B-94A4-775BC85353BD}" srcOrd="3" destOrd="0" presId="urn:microsoft.com/office/officeart/2005/8/layout/hList7#1"/>
    <dgm:cxn modelId="{EAD2F154-F619-4AD3-8FA1-BCB5C2C04C1B}" type="presParOf" srcId="{C141A3BB-2964-4A66-BD15-80BFC0C5F2DB}" destId="{129AA549-B5FF-43D2-88AF-8ADF0F4690D0}" srcOrd="1" destOrd="0" presId="urn:microsoft.com/office/officeart/2005/8/layout/hList7#1"/>
    <dgm:cxn modelId="{BB59BE0A-7766-403E-8147-E8A564C068C1}" type="presParOf" srcId="{C141A3BB-2964-4A66-BD15-80BFC0C5F2DB}" destId="{3C433D5B-A70B-4726-A198-B199C22AD199}" srcOrd="2" destOrd="0" presId="urn:microsoft.com/office/officeart/2005/8/layout/hList7#1"/>
    <dgm:cxn modelId="{1C56D046-5793-4D2E-BE20-C3918F37AAC0}" type="presParOf" srcId="{3C433D5B-A70B-4726-A198-B199C22AD199}" destId="{C5A2F326-485C-4081-A712-CBBA760BFEE5}" srcOrd="0" destOrd="0" presId="urn:microsoft.com/office/officeart/2005/8/layout/hList7#1"/>
    <dgm:cxn modelId="{37FE9695-BE6B-4654-B49A-3684065AA8C3}" type="presParOf" srcId="{3C433D5B-A70B-4726-A198-B199C22AD199}" destId="{EAA9862E-87F7-49E3-BA55-43CB3F3E4D2E}" srcOrd="1" destOrd="0" presId="urn:microsoft.com/office/officeart/2005/8/layout/hList7#1"/>
    <dgm:cxn modelId="{91D174CE-2D86-4CE0-8C5E-EE9E8DE149C4}" type="presParOf" srcId="{3C433D5B-A70B-4726-A198-B199C22AD199}" destId="{ACF19847-8203-4371-A22E-DF1DD29C7838}" srcOrd="2" destOrd="0" presId="urn:microsoft.com/office/officeart/2005/8/layout/hList7#1"/>
    <dgm:cxn modelId="{0127D5D8-08E6-4212-A066-186C5D319F9C}" type="presParOf" srcId="{3C433D5B-A70B-4726-A198-B199C22AD199}" destId="{17EEC73D-EB54-460E-8213-5A3A867E844E}" srcOrd="3" destOrd="0" presId="urn:microsoft.com/office/officeart/2005/8/layout/hList7#1"/>
    <dgm:cxn modelId="{E3880445-C5F0-46F3-925E-E39A69ACAA16}" type="presParOf" srcId="{C141A3BB-2964-4A66-BD15-80BFC0C5F2DB}" destId="{23CC52BE-A0C3-47D2-A897-44337EB08F79}" srcOrd="3" destOrd="0" presId="urn:microsoft.com/office/officeart/2005/8/layout/hList7#1"/>
    <dgm:cxn modelId="{94DC93FF-F3E1-4331-83EA-26201FE2602A}" type="presParOf" srcId="{C141A3BB-2964-4A66-BD15-80BFC0C5F2DB}" destId="{AE798188-F02F-476B-8DE3-F24AF9553A86}" srcOrd="4" destOrd="0" presId="urn:microsoft.com/office/officeart/2005/8/layout/hList7#1"/>
    <dgm:cxn modelId="{E27C2323-0A0D-4BB8-A724-61F4BCD6FDB4}" type="presParOf" srcId="{AE798188-F02F-476B-8DE3-F24AF9553A86}" destId="{60F20601-AC1A-4563-AA6F-BD1A8B52C9F6}" srcOrd="0" destOrd="0" presId="urn:microsoft.com/office/officeart/2005/8/layout/hList7#1"/>
    <dgm:cxn modelId="{3908AA6D-921C-417E-9D83-7EE5CD0C84B5}" type="presParOf" srcId="{AE798188-F02F-476B-8DE3-F24AF9553A86}" destId="{C7A6FA58-7499-417B-839F-3D2096A57595}" srcOrd="1" destOrd="0" presId="urn:microsoft.com/office/officeart/2005/8/layout/hList7#1"/>
    <dgm:cxn modelId="{543FC39E-7D87-4127-8B3F-B71C5FB5D50E}" type="presParOf" srcId="{AE798188-F02F-476B-8DE3-F24AF9553A86}" destId="{C3E7BD9F-4FD8-435E-A573-AF1A8E8A8E29}" srcOrd="2" destOrd="0" presId="urn:microsoft.com/office/officeart/2005/8/layout/hList7#1"/>
    <dgm:cxn modelId="{AF410A1F-EABC-428C-A411-F11746E4DFAF}" type="presParOf" srcId="{AE798188-F02F-476B-8DE3-F24AF9553A86}" destId="{35D2B69B-CE5C-4DC8-86A0-F8C83705CECF}" srcOrd="3" destOrd="0" presId="urn:microsoft.com/office/officeart/2005/8/layout/hList7#1"/>
    <dgm:cxn modelId="{AF1F5016-CB57-45DC-8A60-455F2FBD1479}" type="presParOf" srcId="{C141A3BB-2964-4A66-BD15-80BFC0C5F2DB}" destId="{32EC80D7-D63A-4861-A0D6-C59A373C3A61}" srcOrd="5" destOrd="0" presId="urn:microsoft.com/office/officeart/2005/8/layout/hList7#1"/>
    <dgm:cxn modelId="{4F0AA869-660D-436C-B6A8-F1D647315D62}" type="presParOf" srcId="{C141A3BB-2964-4A66-BD15-80BFC0C5F2DB}" destId="{04B35988-6D3D-4BD7-B284-089C095CD5E5}" srcOrd="6" destOrd="0" presId="urn:microsoft.com/office/officeart/2005/8/layout/hList7#1"/>
    <dgm:cxn modelId="{F753281B-2E61-495B-947B-6694E70AC47B}" type="presParOf" srcId="{04B35988-6D3D-4BD7-B284-089C095CD5E5}" destId="{577F6EAB-8BF6-4EB0-988B-EB0FC2586DEF}" srcOrd="0" destOrd="0" presId="urn:microsoft.com/office/officeart/2005/8/layout/hList7#1"/>
    <dgm:cxn modelId="{47D4ABF6-F797-49B8-8AE4-631800066F37}" type="presParOf" srcId="{04B35988-6D3D-4BD7-B284-089C095CD5E5}" destId="{2BC2D253-B8EC-4B80-BF5D-9643A496FC1A}" srcOrd="1" destOrd="0" presId="urn:microsoft.com/office/officeart/2005/8/layout/hList7#1"/>
    <dgm:cxn modelId="{5C723007-BA83-4DF9-85EE-E0C2AFEB3E89}" type="presParOf" srcId="{04B35988-6D3D-4BD7-B284-089C095CD5E5}" destId="{1A3E4448-003D-422A-9E83-ED540E94BD34}" srcOrd="2" destOrd="0" presId="urn:microsoft.com/office/officeart/2005/8/layout/hList7#1"/>
    <dgm:cxn modelId="{6D972050-DDCF-43FD-A09F-14EAD311936E}" type="presParOf" srcId="{04B35988-6D3D-4BD7-B284-089C095CD5E5}" destId="{06097D65-D5FB-4207-BAB0-7B925DDB7496}" srcOrd="3" destOrd="0" presId="urn:microsoft.com/office/officeart/2005/8/layout/hList7#1"/>
    <dgm:cxn modelId="{F483B020-F571-4729-831C-D16ACDBB60F4}" type="presParOf" srcId="{C141A3BB-2964-4A66-BD15-80BFC0C5F2DB}" destId="{EE489766-30E2-455A-8928-C563A343012D}" srcOrd="7" destOrd="0" presId="urn:microsoft.com/office/officeart/2005/8/layout/hList7#1"/>
    <dgm:cxn modelId="{ABFEB4BE-1562-4D5E-A0AD-A929EC2899AF}" type="presParOf" srcId="{C141A3BB-2964-4A66-BD15-80BFC0C5F2DB}" destId="{0C89D208-570C-43FB-AACC-FDF5FA83456D}" srcOrd="8" destOrd="0" presId="urn:microsoft.com/office/officeart/2005/8/layout/hList7#1"/>
    <dgm:cxn modelId="{89DFD21F-9A4D-41D9-94BE-4EF14306C4B3}" type="presParOf" srcId="{0C89D208-570C-43FB-AACC-FDF5FA83456D}" destId="{32702327-48AE-4475-BA79-62B3446E70CE}" srcOrd="0" destOrd="0" presId="urn:microsoft.com/office/officeart/2005/8/layout/hList7#1"/>
    <dgm:cxn modelId="{6980B709-5024-45F7-93CC-DF8F07D1093A}" type="presParOf" srcId="{0C89D208-570C-43FB-AACC-FDF5FA83456D}" destId="{8119F714-2F2E-4C3E-B0D7-3890B7F74F06}" srcOrd="1" destOrd="0" presId="urn:microsoft.com/office/officeart/2005/8/layout/hList7#1"/>
    <dgm:cxn modelId="{5323B9FF-6FFA-49E8-B9BF-2AE56F018700}" type="presParOf" srcId="{0C89D208-570C-43FB-AACC-FDF5FA83456D}" destId="{4E07394F-1F13-485E-B9FB-824A3EBFC918}" srcOrd="2" destOrd="0" presId="urn:microsoft.com/office/officeart/2005/8/layout/hList7#1"/>
    <dgm:cxn modelId="{8006FC19-24EA-4239-A1BD-186B55CA4D2D}" type="presParOf" srcId="{0C89D208-570C-43FB-AACC-FDF5FA83456D}" destId="{EB22A749-DDE9-4241-B671-BB80E30DF76E}" srcOrd="3" destOrd="0" presId="urn:microsoft.com/office/officeart/2005/8/layout/hList7#1"/>
    <dgm:cxn modelId="{1A611147-A862-42A8-8BE3-05960C7C885C}" type="presParOf" srcId="{C141A3BB-2964-4A66-BD15-80BFC0C5F2DB}" destId="{3D325F6A-D34A-4E9D-BDAB-D36435FA9575}" srcOrd="9" destOrd="0" presId="urn:microsoft.com/office/officeart/2005/8/layout/hList7#1"/>
    <dgm:cxn modelId="{2068EAB5-9A4A-4ED3-ACDE-49DF68E9C755}" type="presParOf" srcId="{C141A3BB-2964-4A66-BD15-80BFC0C5F2DB}" destId="{6F98E596-DB96-4800-B1F2-FD829F96BF6B}" srcOrd="10" destOrd="0" presId="urn:microsoft.com/office/officeart/2005/8/layout/hList7#1"/>
    <dgm:cxn modelId="{48ACAA88-AD85-485F-BA9D-0A15069082DD}" type="presParOf" srcId="{6F98E596-DB96-4800-B1F2-FD829F96BF6B}" destId="{4C70D530-1B76-4562-A20F-24C9C7639046}" srcOrd="0" destOrd="0" presId="urn:microsoft.com/office/officeart/2005/8/layout/hList7#1"/>
    <dgm:cxn modelId="{AD1D5453-91E4-4997-9187-F1E69EC9B8A4}" type="presParOf" srcId="{6F98E596-DB96-4800-B1F2-FD829F96BF6B}" destId="{855ECBFA-210E-4B20-893E-C9D99E4101A4}" srcOrd="1" destOrd="0" presId="urn:microsoft.com/office/officeart/2005/8/layout/hList7#1"/>
    <dgm:cxn modelId="{6F7E5FD2-3E95-45C0-9B80-A832ED7E3FF0}" type="presParOf" srcId="{6F98E596-DB96-4800-B1F2-FD829F96BF6B}" destId="{2B53F939-2FBE-4232-A306-D96AACF2249B}" srcOrd="2" destOrd="0" presId="urn:microsoft.com/office/officeart/2005/8/layout/hList7#1"/>
    <dgm:cxn modelId="{3EC818B7-4DFC-4AA9-975F-46806650FD07}" type="presParOf" srcId="{6F98E596-DB96-4800-B1F2-FD829F96BF6B}" destId="{080C167A-0783-4753-BBB5-7834D167A7FA}" srcOrd="3" destOrd="0" presId="urn:microsoft.com/office/officeart/2005/8/layout/hList7#1"/>
    <dgm:cxn modelId="{1422C1A9-3D76-4A28-AD96-3EFCAABB1207}" type="presParOf" srcId="{C141A3BB-2964-4A66-BD15-80BFC0C5F2DB}" destId="{779D0601-DC3E-4518-B4D5-792B1BD09780}" srcOrd="11" destOrd="0" presId="urn:microsoft.com/office/officeart/2005/8/layout/hList7#1"/>
    <dgm:cxn modelId="{E9F57F66-4A4A-43C7-AA05-D0378039B398}" type="presParOf" srcId="{C141A3BB-2964-4A66-BD15-80BFC0C5F2DB}" destId="{DFD26ED9-A843-4D08-A63B-F9E7F902B240}" srcOrd="12" destOrd="0" presId="urn:microsoft.com/office/officeart/2005/8/layout/hList7#1"/>
    <dgm:cxn modelId="{8E56EC3E-D20B-4B53-97BA-3B9DB0DA1C8A}" type="presParOf" srcId="{DFD26ED9-A843-4D08-A63B-F9E7F902B240}" destId="{8B0A5109-64E1-4F12-A32B-41274486DB6F}" srcOrd="0" destOrd="0" presId="urn:microsoft.com/office/officeart/2005/8/layout/hList7#1"/>
    <dgm:cxn modelId="{C9A40401-0A58-4C60-8990-D892228A8935}" type="presParOf" srcId="{DFD26ED9-A843-4D08-A63B-F9E7F902B240}" destId="{3CDEB42D-DA31-49B0-924C-234F80E34523}" srcOrd="1" destOrd="0" presId="urn:microsoft.com/office/officeart/2005/8/layout/hList7#1"/>
    <dgm:cxn modelId="{1BC7367C-0501-4D8C-B2F8-3F7CCCA0E593}" type="presParOf" srcId="{DFD26ED9-A843-4D08-A63B-F9E7F902B240}" destId="{5135F5D3-BBEC-468E-AA52-738A03315B4A}" srcOrd="2" destOrd="0" presId="urn:microsoft.com/office/officeart/2005/8/layout/hList7#1"/>
    <dgm:cxn modelId="{657E4F7E-9F61-4ABC-8F84-5E8174531674}" type="presParOf" srcId="{DFD26ED9-A843-4D08-A63B-F9E7F902B240}" destId="{4944D819-C3AD-4411-8234-1CC83215F884}" srcOrd="3" destOrd="0" presId="urn:microsoft.com/office/officeart/2005/8/layout/hList7#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DE6178-2347-4EF2-8F9A-DE6670109647}" type="doc">
      <dgm:prSet loTypeId="urn:microsoft.com/office/officeart/2005/8/layout/gear1" loCatId="cycle" qsTypeId="urn:microsoft.com/office/officeart/2005/8/quickstyle/simple1" qsCatId="simple" csTypeId="urn:microsoft.com/office/officeart/2005/8/colors/colorful4" csCatId="colorful" phldr="1"/>
      <dgm:spPr/>
    </dgm:pt>
    <dgm:pt modelId="{4E1CE346-44AA-456A-B5FB-63A542B4D9FC}">
      <dgm:prSet phldrT="[Text]" custT="1"/>
      <dgm:spPr/>
      <dgm:t>
        <a:bodyPr/>
        <a:lstStyle/>
        <a:p>
          <a:r>
            <a:rPr lang="en-ZA" sz="1600" dirty="0" smtClean="0"/>
            <a:t>Enabling Environment</a:t>
          </a:r>
          <a:endParaRPr lang="en-ZA" sz="1600" dirty="0"/>
        </a:p>
      </dgm:t>
    </dgm:pt>
    <dgm:pt modelId="{8B8BB57B-8A83-474D-882F-3E969E9FB12E}" type="parTrans" cxnId="{2B22056F-173C-425A-B5F9-91045B855D90}">
      <dgm:prSet/>
      <dgm:spPr/>
      <dgm:t>
        <a:bodyPr/>
        <a:lstStyle/>
        <a:p>
          <a:endParaRPr lang="en-ZA"/>
        </a:p>
      </dgm:t>
    </dgm:pt>
    <dgm:pt modelId="{CD957C47-1EB7-497E-BC78-1454EAEE620B}" type="sibTrans" cxnId="{2B22056F-173C-425A-B5F9-91045B855D90}">
      <dgm:prSet/>
      <dgm:spPr/>
      <dgm:t>
        <a:bodyPr/>
        <a:lstStyle/>
        <a:p>
          <a:endParaRPr lang="en-ZA"/>
        </a:p>
      </dgm:t>
    </dgm:pt>
    <dgm:pt modelId="{916CF437-11C0-4B46-872F-E6D942417170}">
      <dgm:prSet phldrT="[Text]" custT="1"/>
      <dgm:spPr/>
      <dgm:t>
        <a:bodyPr/>
        <a:lstStyle/>
        <a:p>
          <a:r>
            <a:rPr lang="en-ZA" sz="1600" dirty="0" smtClean="0"/>
            <a:t>Support &amp; Assistance</a:t>
          </a:r>
          <a:endParaRPr lang="en-ZA" sz="1600" dirty="0"/>
        </a:p>
      </dgm:t>
    </dgm:pt>
    <dgm:pt modelId="{2D98BFED-3D93-432E-B29A-ACD9ADB7705C}" type="parTrans" cxnId="{ACE6FF48-E044-4D4E-88EF-F5F3B4D7255E}">
      <dgm:prSet/>
      <dgm:spPr/>
      <dgm:t>
        <a:bodyPr/>
        <a:lstStyle/>
        <a:p>
          <a:endParaRPr lang="en-ZA"/>
        </a:p>
      </dgm:t>
    </dgm:pt>
    <dgm:pt modelId="{4394FBD5-B832-47A0-868C-B8864D2E6642}" type="sibTrans" cxnId="{ACE6FF48-E044-4D4E-88EF-F5F3B4D7255E}">
      <dgm:prSet/>
      <dgm:spPr/>
      <dgm:t>
        <a:bodyPr/>
        <a:lstStyle/>
        <a:p>
          <a:endParaRPr lang="en-ZA"/>
        </a:p>
      </dgm:t>
    </dgm:pt>
    <dgm:pt modelId="{E7ED6535-1799-4CA1-8E60-6FE46301C938}">
      <dgm:prSet phldrT="[Text]" custT="1"/>
      <dgm:spPr/>
      <dgm:t>
        <a:bodyPr/>
        <a:lstStyle/>
        <a:p>
          <a:r>
            <a:rPr lang="en-ZA" sz="1100" dirty="0" smtClean="0"/>
            <a:t>Comprehensive, specialised support and other assistance of victims and where possible perpetrators</a:t>
          </a:r>
          <a:endParaRPr lang="en-ZA" sz="1100" dirty="0"/>
        </a:p>
      </dgm:t>
    </dgm:pt>
    <dgm:pt modelId="{3E888B7F-1A52-4654-8216-B6D2E87CD6E1}" type="parTrans" cxnId="{0E817ED2-2E85-4A3F-9286-DA2C69452BBE}">
      <dgm:prSet/>
      <dgm:spPr/>
      <dgm:t>
        <a:bodyPr/>
        <a:lstStyle/>
        <a:p>
          <a:endParaRPr lang="en-ZA"/>
        </a:p>
      </dgm:t>
    </dgm:pt>
    <dgm:pt modelId="{2B329D9B-7361-44C9-A668-D5B942BC20A8}" type="sibTrans" cxnId="{0E817ED2-2E85-4A3F-9286-DA2C69452BBE}">
      <dgm:prSet/>
      <dgm:spPr/>
      <dgm:t>
        <a:bodyPr/>
        <a:lstStyle/>
        <a:p>
          <a:endParaRPr lang="en-ZA"/>
        </a:p>
      </dgm:t>
    </dgm:pt>
    <dgm:pt modelId="{69A162BC-0F56-44B9-9E06-E9964F1226FA}">
      <dgm:prSet phldrT="[Text]" custT="1"/>
      <dgm:spPr/>
      <dgm:t>
        <a:bodyPr/>
        <a:lstStyle/>
        <a:p>
          <a:r>
            <a:rPr lang="en-ZA" sz="1100" dirty="0" smtClean="0"/>
            <a:t>Procedures for reporting, investigation and resolution of complaints</a:t>
          </a:r>
          <a:endParaRPr lang="en-ZA" sz="1100" dirty="0"/>
        </a:p>
      </dgm:t>
    </dgm:pt>
    <dgm:pt modelId="{FFBC3F5D-3516-40A4-901D-E61D07E0AF44}" type="parTrans" cxnId="{F0727E84-E81F-4B9A-8DB9-5517BB804FE8}">
      <dgm:prSet/>
      <dgm:spPr/>
      <dgm:t>
        <a:bodyPr/>
        <a:lstStyle/>
        <a:p>
          <a:endParaRPr lang="en-ZA"/>
        </a:p>
      </dgm:t>
    </dgm:pt>
    <dgm:pt modelId="{8AEC8B42-C5F1-4A6C-BB64-96A572663209}" type="sibTrans" cxnId="{F0727E84-E81F-4B9A-8DB9-5517BB804FE8}">
      <dgm:prSet/>
      <dgm:spPr/>
      <dgm:t>
        <a:bodyPr/>
        <a:lstStyle/>
        <a:p>
          <a:endParaRPr lang="en-ZA"/>
        </a:p>
      </dgm:t>
    </dgm:pt>
    <dgm:pt modelId="{3E4C4B26-5848-48E9-9327-84803BDE4C6D}">
      <dgm:prSet phldrT="[Text]" custT="1"/>
      <dgm:spPr/>
      <dgm:t>
        <a:bodyPr/>
        <a:lstStyle/>
        <a:p>
          <a:r>
            <a:rPr lang="en-ZA" sz="1050" dirty="0" smtClean="0"/>
            <a:t>Legislation and Policies</a:t>
          </a:r>
          <a:endParaRPr lang="en-ZA" sz="1050" dirty="0"/>
        </a:p>
      </dgm:t>
    </dgm:pt>
    <dgm:pt modelId="{48A7494C-DDF2-4FFD-99D4-500A2CAFBB25}" type="parTrans" cxnId="{91F31900-7878-496E-AE8C-3B8BEB33F916}">
      <dgm:prSet/>
      <dgm:spPr/>
      <dgm:t>
        <a:bodyPr/>
        <a:lstStyle/>
        <a:p>
          <a:endParaRPr lang="en-ZA"/>
        </a:p>
      </dgm:t>
    </dgm:pt>
    <dgm:pt modelId="{5E9EDD74-20E4-4968-B41C-4DDE3F1385B1}" type="sibTrans" cxnId="{91F31900-7878-496E-AE8C-3B8BEB33F916}">
      <dgm:prSet/>
      <dgm:spPr/>
      <dgm:t>
        <a:bodyPr/>
        <a:lstStyle/>
        <a:p>
          <a:endParaRPr lang="en-ZA"/>
        </a:p>
      </dgm:t>
    </dgm:pt>
    <dgm:pt modelId="{E346A60C-CB68-4EED-B784-F5EDDB587136}">
      <dgm:prSet phldrT="[Text]" custT="1"/>
      <dgm:spPr/>
      <dgm:t>
        <a:bodyPr/>
        <a:lstStyle/>
        <a:p>
          <a:r>
            <a:rPr lang="en-ZA" sz="1050" dirty="0" smtClean="0"/>
            <a:t>Norms, standards, guidelines, procedures</a:t>
          </a:r>
          <a:endParaRPr lang="en-ZA" sz="1050" dirty="0"/>
        </a:p>
      </dgm:t>
    </dgm:pt>
    <dgm:pt modelId="{E189F2C7-0937-4167-9782-6F19661434A9}" type="parTrans" cxnId="{D6E83792-EEBF-4927-8265-7F2AD24AF725}">
      <dgm:prSet/>
      <dgm:spPr/>
      <dgm:t>
        <a:bodyPr/>
        <a:lstStyle/>
        <a:p>
          <a:endParaRPr lang="en-ZA"/>
        </a:p>
      </dgm:t>
    </dgm:pt>
    <dgm:pt modelId="{2ACD198E-8DD4-4B7F-A60B-39D84E8032AA}" type="sibTrans" cxnId="{D6E83792-EEBF-4927-8265-7F2AD24AF725}">
      <dgm:prSet/>
      <dgm:spPr/>
      <dgm:t>
        <a:bodyPr/>
        <a:lstStyle/>
        <a:p>
          <a:endParaRPr lang="en-ZA"/>
        </a:p>
      </dgm:t>
    </dgm:pt>
    <dgm:pt modelId="{B1A7DFB1-FA88-449E-9F4D-7D520E64ECD1}">
      <dgm:prSet phldrT="[Text]" custT="1"/>
      <dgm:spPr/>
      <dgm:t>
        <a:bodyPr/>
        <a:lstStyle/>
        <a:p>
          <a:r>
            <a:rPr lang="en-ZA" sz="1050" dirty="0" smtClean="0"/>
            <a:t>Structures, mechanisms</a:t>
          </a:r>
          <a:endParaRPr lang="en-ZA" sz="1050" dirty="0"/>
        </a:p>
      </dgm:t>
    </dgm:pt>
    <dgm:pt modelId="{54F09EEE-340D-4D8B-BC4A-0A0E1EADEDFE}" type="parTrans" cxnId="{70DE435A-363A-4D59-8ECE-6C519CD4EA51}">
      <dgm:prSet/>
      <dgm:spPr/>
      <dgm:t>
        <a:bodyPr/>
        <a:lstStyle/>
        <a:p>
          <a:endParaRPr lang="en-ZA"/>
        </a:p>
      </dgm:t>
    </dgm:pt>
    <dgm:pt modelId="{CB62FE77-79FB-441C-BBA3-4A5312EFE470}" type="sibTrans" cxnId="{70DE435A-363A-4D59-8ECE-6C519CD4EA51}">
      <dgm:prSet/>
      <dgm:spPr/>
      <dgm:t>
        <a:bodyPr/>
        <a:lstStyle/>
        <a:p>
          <a:endParaRPr lang="en-ZA"/>
        </a:p>
      </dgm:t>
    </dgm:pt>
    <dgm:pt modelId="{5D600F19-AC90-4B3F-BD41-1104117B601F}">
      <dgm:prSet phldrT="[Text]" custT="1"/>
      <dgm:spPr/>
      <dgm:t>
        <a:bodyPr/>
        <a:lstStyle/>
        <a:p>
          <a:r>
            <a:rPr lang="en-ZA" sz="1050" dirty="0" smtClean="0"/>
            <a:t>Accountability</a:t>
          </a:r>
          <a:endParaRPr lang="en-ZA" sz="1050" dirty="0"/>
        </a:p>
      </dgm:t>
    </dgm:pt>
    <dgm:pt modelId="{1AEF78FF-902F-4121-9B98-F46C84243AA3}" type="parTrans" cxnId="{F152BAB1-332B-4DE9-BFF2-80E0F1101F1C}">
      <dgm:prSet/>
      <dgm:spPr/>
      <dgm:t>
        <a:bodyPr/>
        <a:lstStyle/>
        <a:p>
          <a:endParaRPr lang="en-ZA"/>
        </a:p>
      </dgm:t>
    </dgm:pt>
    <dgm:pt modelId="{C935F28C-BFFB-4EFA-A256-A49343AE2A74}" type="sibTrans" cxnId="{F152BAB1-332B-4DE9-BFF2-80E0F1101F1C}">
      <dgm:prSet/>
      <dgm:spPr/>
      <dgm:t>
        <a:bodyPr/>
        <a:lstStyle/>
        <a:p>
          <a:endParaRPr lang="en-ZA"/>
        </a:p>
      </dgm:t>
    </dgm:pt>
    <dgm:pt modelId="{CD8B9120-ACFA-4742-940B-CC99FFE64DAA}">
      <dgm:prSet phldrT="[Text]" custT="1"/>
      <dgm:spPr/>
      <dgm:t>
        <a:bodyPr/>
        <a:lstStyle/>
        <a:p>
          <a:r>
            <a:rPr lang="en-ZA" sz="1050" dirty="0" smtClean="0"/>
            <a:t>Monitoring and Evaluation</a:t>
          </a:r>
          <a:endParaRPr lang="en-ZA" sz="1050" dirty="0"/>
        </a:p>
      </dgm:t>
    </dgm:pt>
    <dgm:pt modelId="{F2516CE9-EF2D-490E-ACD4-27060FE86D00}" type="parTrans" cxnId="{5832ECD5-F41E-4A91-BE60-F92EB6B24410}">
      <dgm:prSet/>
      <dgm:spPr/>
      <dgm:t>
        <a:bodyPr/>
        <a:lstStyle/>
        <a:p>
          <a:endParaRPr lang="en-ZA"/>
        </a:p>
      </dgm:t>
    </dgm:pt>
    <dgm:pt modelId="{2AD29028-4D5B-4766-B067-1C1C25C1F515}" type="sibTrans" cxnId="{5832ECD5-F41E-4A91-BE60-F92EB6B24410}">
      <dgm:prSet/>
      <dgm:spPr/>
      <dgm:t>
        <a:bodyPr/>
        <a:lstStyle/>
        <a:p>
          <a:endParaRPr lang="en-ZA"/>
        </a:p>
      </dgm:t>
    </dgm:pt>
    <dgm:pt modelId="{B34ECD1E-265D-40E2-AB2C-1B05A93921DB}">
      <dgm:prSet phldrT="[Text]" custT="1"/>
      <dgm:spPr/>
      <dgm:t>
        <a:bodyPr/>
        <a:lstStyle/>
        <a:p>
          <a:r>
            <a:rPr lang="en-ZA" sz="1050" dirty="0" smtClean="0"/>
            <a:t>Budget</a:t>
          </a:r>
          <a:endParaRPr lang="en-ZA" sz="1050" dirty="0"/>
        </a:p>
      </dgm:t>
    </dgm:pt>
    <dgm:pt modelId="{43CB88D7-332E-4E49-AA74-46003CD74360}" type="parTrans" cxnId="{695A90FE-20DD-4401-8211-A91D7D06990F}">
      <dgm:prSet/>
      <dgm:spPr/>
      <dgm:t>
        <a:bodyPr/>
        <a:lstStyle/>
        <a:p>
          <a:endParaRPr lang="en-ZA"/>
        </a:p>
      </dgm:t>
    </dgm:pt>
    <dgm:pt modelId="{1054119E-317B-4E50-8C8A-483762AFC017}" type="sibTrans" cxnId="{695A90FE-20DD-4401-8211-A91D7D06990F}">
      <dgm:prSet/>
      <dgm:spPr/>
      <dgm:t>
        <a:bodyPr/>
        <a:lstStyle/>
        <a:p>
          <a:endParaRPr lang="en-ZA"/>
        </a:p>
      </dgm:t>
    </dgm:pt>
    <dgm:pt modelId="{31A733E3-C73F-4585-B763-13627B96E8BE}">
      <dgm:prSet phldrT="[Text]" custT="1"/>
      <dgm:spPr/>
      <dgm:t>
        <a:bodyPr/>
        <a:lstStyle/>
        <a:p>
          <a:r>
            <a:rPr lang="en-ZA" sz="1600" dirty="0" smtClean="0"/>
            <a:t>Prevention &amp; Awareness</a:t>
          </a:r>
          <a:endParaRPr lang="en-ZA" sz="1600" dirty="0"/>
        </a:p>
      </dgm:t>
    </dgm:pt>
    <dgm:pt modelId="{5A0E216E-75EC-4563-AF02-932173C0186A}" type="parTrans" cxnId="{EFA28297-9B00-4E9B-BE73-AE094B55FF26}">
      <dgm:prSet/>
      <dgm:spPr/>
      <dgm:t>
        <a:bodyPr/>
        <a:lstStyle/>
        <a:p>
          <a:endParaRPr lang="en-ZA"/>
        </a:p>
      </dgm:t>
    </dgm:pt>
    <dgm:pt modelId="{D7735CB7-8719-46FD-9969-C6FE4D30F947}" type="sibTrans" cxnId="{EFA28297-9B00-4E9B-BE73-AE094B55FF26}">
      <dgm:prSet/>
      <dgm:spPr/>
      <dgm:t>
        <a:bodyPr/>
        <a:lstStyle/>
        <a:p>
          <a:endParaRPr lang="en-ZA"/>
        </a:p>
      </dgm:t>
    </dgm:pt>
    <dgm:pt modelId="{7B243539-75F1-4810-8291-9B8BF2D6467D}">
      <dgm:prSet phldrT="[Text]" custT="1"/>
      <dgm:spPr/>
      <dgm:t>
        <a:bodyPr/>
        <a:lstStyle/>
        <a:p>
          <a:r>
            <a:rPr lang="en-ZA" sz="1100" dirty="0" smtClean="0"/>
            <a:t>Prevention programmes</a:t>
          </a:r>
        </a:p>
      </dgm:t>
    </dgm:pt>
    <dgm:pt modelId="{AE94D67C-0B79-43D9-8B3B-D386AC442629}" type="parTrans" cxnId="{F821493E-0080-4D1B-928C-044236E0DB63}">
      <dgm:prSet/>
      <dgm:spPr/>
      <dgm:t>
        <a:bodyPr/>
        <a:lstStyle/>
        <a:p>
          <a:endParaRPr lang="en-ZA"/>
        </a:p>
      </dgm:t>
    </dgm:pt>
    <dgm:pt modelId="{D50E1C3A-1A28-4146-8FE2-229053110628}" type="sibTrans" cxnId="{F821493E-0080-4D1B-928C-044236E0DB63}">
      <dgm:prSet/>
      <dgm:spPr/>
      <dgm:t>
        <a:bodyPr/>
        <a:lstStyle/>
        <a:p>
          <a:endParaRPr lang="en-ZA"/>
        </a:p>
      </dgm:t>
    </dgm:pt>
    <dgm:pt modelId="{E39FE994-5B17-4ACB-BFD8-C602CFA52577}">
      <dgm:prSet phldrT="[Text]" custT="1"/>
      <dgm:spPr/>
      <dgm:t>
        <a:bodyPr/>
        <a:lstStyle/>
        <a:p>
          <a:r>
            <a:rPr lang="en-ZA" sz="1100" dirty="0" smtClean="0"/>
            <a:t>Awareness programmes</a:t>
          </a:r>
          <a:endParaRPr lang="en-ZA" sz="1100" dirty="0"/>
        </a:p>
      </dgm:t>
    </dgm:pt>
    <dgm:pt modelId="{80B8C7CB-0DCC-41EA-A400-C1DCA2EE8158}" type="parTrans" cxnId="{83DA3719-FB43-4C95-A6AF-7014D51BA9CF}">
      <dgm:prSet/>
      <dgm:spPr/>
      <dgm:t>
        <a:bodyPr/>
        <a:lstStyle/>
        <a:p>
          <a:endParaRPr lang="en-ZA"/>
        </a:p>
      </dgm:t>
    </dgm:pt>
    <dgm:pt modelId="{61E5BC9F-266C-45F8-BFB3-952A114F45FE}" type="sibTrans" cxnId="{83DA3719-FB43-4C95-A6AF-7014D51BA9CF}">
      <dgm:prSet/>
      <dgm:spPr/>
      <dgm:t>
        <a:bodyPr/>
        <a:lstStyle/>
        <a:p>
          <a:endParaRPr lang="en-ZA"/>
        </a:p>
      </dgm:t>
    </dgm:pt>
    <dgm:pt modelId="{8389D076-435F-44E5-8321-F1BEF0413732}">
      <dgm:prSet phldrT="[Text]" custT="1"/>
      <dgm:spPr/>
      <dgm:t>
        <a:bodyPr/>
        <a:lstStyle/>
        <a:p>
          <a:r>
            <a:rPr lang="en-ZA" sz="1100" dirty="0" smtClean="0"/>
            <a:t>Measures aimed at preventing incidents </a:t>
          </a:r>
          <a:endParaRPr lang="en-ZA" sz="1100" dirty="0"/>
        </a:p>
      </dgm:t>
    </dgm:pt>
    <dgm:pt modelId="{5D86C118-ED87-4D02-86F2-AFAFCA578ABD}" type="parTrans" cxnId="{1249C73B-1A8B-4A64-961C-39B1195BC093}">
      <dgm:prSet/>
      <dgm:spPr/>
      <dgm:t>
        <a:bodyPr/>
        <a:lstStyle/>
        <a:p>
          <a:endParaRPr lang="en-ZA"/>
        </a:p>
      </dgm:t>
    </dgm:pt>
    <dgm:pt modelId="{6D90C76F-D507-4A7A-A6C2-9A591CECF133}" type="sibTrans" cxnId="{1249C73B-1A8B-4A64-961C-39B1195BC093}">
      <dgm:prSet/>
      <dgm:spPr/>
      <dgm:t>
        <a:bodyPr/>
        <a:lstStyle/>
        <a:p>
          <a:endParaRPr lang="en-ZA"/>
        </a:p>
      </dgm:t>
    </dgm:pt>
    <dgm:pt modelId="{D484AB2C-E827-4851-930F-E2C59DD43F98}" type="pres">
      <dgm:prSet presAssocID="{63DE6178-2347-4EF2-8F9A-DE6670109647}" presName="composite" presStyleCnt="0">
        <dgm:presLayoutVars>
          <dgm:chMax val="3"/>
          <dgm:animLvl val="lvl"/>
          <dgm:resizeHandles val="exact"/>
        </dgm:presLayoutVars>
      </dgm:prSet>
      <dgm:spPr/>
    </dgm:pt>
    <dgm:pt modelId="{246104EA-A3A8-4601-B93A-35AED0DDAD7A}" type="pres">
      <dgm:prSet presAssocID="{4E1CE346-44AA-456A-B5FB-63A542B4D9FC}" presName="gear1" presStyleLbl="node1" presStyleIdx="0" presStyleCnt="3">
        <dgm:presLayoutVars>
          <dgm:chMax val="1"/>
          <dgm:bulletEnabled val="1"/>
        </dgm:presLayoutVars>
      </dgm:prSet>
      <dgm:spPr/>
      <dgm:t>
        <a:bodyPr/>
        <a:lstStyle/>
        <a:p>
          <a:endParaRPr lang="en-ZA"/>
        </a:p>
      </dgm:t>
    </dgm:pt>
    <dgm:pt modelId="{936947EA-25BB-41E7-98F9-AA37374D0F0A}" type="pres">
      <dgm:prSet presAssocID="{4E1CE346-44AA-456A-B5FB-63A542B4D9FC}" presName="gear1srcNode" presStyleLbl="node1" presStyleIdx="0" presStyleCnt="3"/>
      <dgm:spPr/>
      <dgm:t>
        <a:bodyPr/>
        <a:lstStyle/>
        <a:p>
          <a:endParaRPr lang="en-ZA"/>
        </a:p>
      </dgm:t>
    </dgm:pt>
    <dgm:pt modelId="{20E83B09-0721-4B6D-B10F-AD915CD9E64B}" type="pres">
      <dgm:prSet presAssocID="{4E1CE346-44AA-456A-B5FB-63A542B4D9FC}" presName="gear1dstNode" presStyleLbl="node1" presStyleIdx="0" presStyleCnt="3"/>
      <dgm:spPr/>
      <dgm:t>
        <a:bodyPr/>
        <a:lstStyle/>
        <a:p>
          <a:endParaRPr lang="en-ZA"/>
        </a:p>
      </dgm:t>
    </dgm:pt>
    <dgm:pt modelId="{1F1F9711-3B10-4680-90A5-72564407335C}" type="pres">
      <dgm:prSet presAssocID="{4E1CE346-44AA-456A-B5FB-63A542B4D9FC}" presName="gear1ch" presStyleLbl="fgAcc1" presStyleIdx="0" presStyleCnt="3" custScaleY="118659">
        <dgm:presLayoutVars>
          <dgm:chMax val="0"/>
          <dgm:bulletEnabled val="1"/>
        </dgm:presLayoutVars>
      </dgm:prSet>
      <dgm:spPr/>
      <dgm:t>
        <a:bodyPr/>
        <a:lstStyle/>
        <a:p>
          <a:endParaRPr lang="en-ZA"/>
        </a:p>
      </dgm:t>
    </dgm:pt>
    <dgm:pt modelId="{B7E6B15F-FBC0-4D2D-97F3-16EDCDB5D64D}" type="pres">
      <dgm:prSet presAssocID="{916CF437-11C0-4B46-872F-E6D942417170}" presName="gear2" presStyleLbl="node1" presStyleIdx="1" presStyleCnt="3">
        <dgm:presLayoutVars>
          <dgm:chMax val="1"/>
          <dgm:bulletEnabled val="1"/>
        </dgm:presLayoutVars>
      </dgm:prSet>
      <dgm:spPr/>
      <dgm:t>
        <a:bodyPr/>
        <a:lstStyle/>
        <a:p>
          <a:endParaRPr lang="en-ZA"/>
        </a:p>
      </dgm:t>
    </dgm:pt>
    <dgm:pt modelId="{8D75895F-D217-4D58-BAF4-CCE48683BD61}" type="pres">
      <dgm:prSet presAssocID="{916CF437-11C0-4B46-872F-E6D942417170}" presName="gear2srcNode" presStyleLbl="node1" presStyleIdx="1" presStyleCnt="3"/>
      <dgm:spPr/>
      <dgm:t>
        <a:bodyPr/>
        <a:lstStyle/>
        <a:p>
          <a:endParaRPr lang="en-ZA"/>
        </a:p>
      </dgm:t>
    </dgm:pt>
    <dgm:pt modelId="{7D9CD422-29A7-42AC-ADE4-04DD7902CB95}" type="pres">
      <dgm:prSet presAssocID="{916CF437-11C0-4B46-872F-E6D942417170}" presName="gear2dstNode" presStyleLbl="node1" presStyleIdx="1" presStyleCnt="3"/>
      <dgm:spPr/>
      <dgm:t>
        <a:bodyPr/>
        <a:lstStyle/>
        <a:p>
          <a:endParaRPr lang="en-ZA"/>
        </a:p>
      </dgm:t>
    </dgm:pt>
    <dgm:pt modelId="{853C8962-D481-4E9C-B97C-4F67C8E84646}" type="pres">
      <dgm:prSet presAssocID="{916CF437-11C0-4B46-872F-E6D942417170}" presName="gear2ch" presStyleLbl="fgAcc1" presStyleIdx="1" presStyleCnt="3">
        <dgm:presLayoutVars>
          <dgm:chMax val="0"/>
          <dgm:bulletEnabled val="1"/>
        </dgm:presLayoutVars>
      </dgm:prSet>
      <dgm:spPr/>
      <dgm:t>
        <a:bodyPr/>
        <a:lstStyle/>
        <a:p>
          <a:endParaRPr lang="en-ZA"/>
        </a:p>
      </dgm:t>
    </dgm:pt>
    <dgm:pt modelId="{9D7FE8B8-AD51-4642-9707-1BFFC76F1A00}" type="pres">
      <dgm:prSet presAssocID="{31A733E3-C73F-4585-B763-13627B96E8BE}" presName="gear3" presStyleLbl="node1" presStyleIdx="2" presStyleCnt="3"/>
      <dgm:spPr/>
      <dgm:t>
        <a:bodyPr/>
        <a:lstStyle/>
        <a:p>
          <a:endParaRPr lang="en-ZA"/>
        </a:p>
      </dgm:t>
    </dgm:pt>
    <dgm:pt modelId="{2EEB8838-019D-40F1-9244-BAB2600411C7}" type="pres">
      <dgm:prSet presAssocID="{31A733E3-C73F-4585-B763-13627B96E8BE}" presName="gear3tx" presStyleLbl="node1" presStyleIdx="2" presStyleCnt="3">
        <dgm:presLayoutVars>
          <dgm:chMax val="1"/>
          <dgm:bulletEnabled val="1"/>
        </dgm:presLayoutVars>
      </dgm:prSet>
      <dgm:spPr/>
      <dgm:t>
        <a:bodyPr/>
        <a:lstStyle/>
        <a:p>
          <a:endParaRPr lang="en-ZA"/>
        </a:p>
      </dgm:t>
    </dgm:pt>
    <dgm:pt modelId="{A3B636DF-9C79-4511-B649-9DA6114A14B6}" type="pres">
      <dgm:prSet presAssocID="{31A733E3-C73F-4585-B763-13627B96E8BE}" presName="gear3srcNode" presStyleLbl="node1" presStyleIdx="2" presStyleCnt="3"/>
      <dgm:spPr/>
      <dgm:t>
        <a:bodyPr/>
        <a:lstStyle/>
        <a:p>
          <a:endParaRPr lang="en-ZA"/>
        </a:p>
      </dgm:t>
    </dgm:pt>
    <dgm:pt modelId="{175EB2FD-9ED1-4A39-B741-12BD5674FE5F}" type="pres">
      <dgm:prSet presAssocID="{31A733E3-C73F-4585-B763-13627B96E8BE}" presName="gear3dstNode" presStyleLbl="node1" presStyleIdx="2" presStyleCnt="3"/>
      <dgm:spPr/>
      <dgm:t>
        <a:bodyPr/>
        <a:lstStyle/>
        <a:p>
          <a:endParaRPr lang="en-ZA"/>
        </a:p>
      </dgm:t>
    </dgm:pt>
    <dgm:pt modelId="{2E23959B-E5F9-40DB-AE6D-2A0CD7A2ACFB}" type="pres">
      <dgm:prSet presAssocID="{31A733E3-C73F-4585-B763-13627B96E8BE}" presName="gear3ch" presStyleLbl="fgAcc1" presStyleIdx="2" presStyleCnt="3" custLinFactNeighborX="-823">
        <dgm:presLayoutVars>
          <dgm:chMax val="0"/>
          <dgm:bulletEnabled val="1"/>
        </dgm:presLayoutVars>
      </dgm:prSet>
      <dgm:spPr/>
      <dgm:t>
        <a:bodyPr/>
        <a:lstStyle/>
        <a:p>
          <a:endParaRPr lang="en-ZA"/>
        </a:p>
      </dgm:t>
    </dgm:pt>
    <dgm:pt modelId="{92629E2C-6CEC-4515-9AA8-FA8DEBC990E0}" type="pres">
      <dgm:prSet presAssocID="{CD957C47-1EB7-497E-BC78-1454EAEE620B}" presName="connector1" presStyleLbl="sibTrans2D1" presStyleIdx="0" presStyleCnt="3"/>
      <dgm:spPr/>
      <dgm:t>
        <a:bodyPr/>
        <a:lstStyle/>
        <a:p>
          <a:endParaRPr lang="en-ZA"/>
        </a:p>
      </dgm:t>
    </dgm:pt>
    <dgm:pt modelId="{D6C17292-D6AC-45D0-80F5-6537C1851ACC}" type="pres">
      <dgm:prSet presAssocID="{4394FBD5-B832-47A0-868C-B8864D2E6642}" presName="connector2" presStyleLbl="sibTrans2D1" presStyleIdx="1" presStyleCnt="3"/>
      <dgm:spPr/>
      <dgm:t>
        <a:bodyPr/>
        <a:lstStyle/>
        <a:p>
          <a:endParaRPr lang="en-ZA"/>
        </a:p>
      </dgm:t>
    </dgm:pt>
    <dgm:pt modelId="{4B633C1F-C4C7-48F6-A6D0-11EA43E850D4}" type="pres">
      <dgm:prSet presAssocID="{D7735CB7-8719-46FD-9969-C6FE4D30F947}" presName="connector3" presStyleLbl="sibTrans2D1" presStyleIdx="2" presStyleCnt="3"/>
      <dgm:spPr/>
      <dgm:t>
        <a:bodyPr/>
        <a:lstStyle/>
        <a:p>
          <a:endParaRPr lang="en-ZA"/>
        </a:p>
      </dgm:t>
    </dgm:pt>
  </dgm:ptLst>
  <dgm:cxnLst>
    <dgm:cxn modelId="{ACE6FF48-E044-4D4E-88EF-F5F3B4D7255E}" srcId="{63DE6178-2347-4EF2-8F9A-DE6670109647}" destId="{916CF437-11C0-4B46-872F-E6D942417170}" srcOrd="1" destOrd="0" parTransId="{2D98BFED-3D93-432E-B29A-ACD9ADB7705C}" sibTransId="{4394FBD5-B832-47A0-868C-B8864D2E6642}"/>
    <dgm:cxn modelId="{CE494047-ED9D-4E7D-AA54-BB87F589263A}" type="presOf" srcId="{31A733E3-C73F-4585-B763-13627B96E8BE}" destId="{9D7FE8B8-AD51-4642-9707-1BFFC76F1A00}" srcOrd="0" destOrd="0" presId="urn:microsoft.com/office/officeart/2005/8/layout/gear1"/>
    <dgm:cxn modelId="{7874A131-4C20-4E22-B84E-E55EF04C3EED}" type="presOf" srcId="{63DE6178-2347-4EF2-8F9A-DE6670109647}" destId="{D484AB2C-E827-4851-930F-E2C59DD43F98}" srcOrd="0" destOrd="0" presId="urn:microsoft.com/office/officeart/2005/8/layout/gear1"/>
    <dgm:cxn modelId="{1249C73B-1A8B-4A64-961C-39B1195BC093}" srcId="{31A733E3-C73F-4585-B763-13627B96E8BE}" destId="{8389D076-435F-44E5-8321-F1BEF0413732}" srcOrd="2" destOrd="0" parTransId="{5D86C118-ED87-4D02-86F2-AFAFCA578ABD}" sibTransId="{6D90C76F-D507-4A7A-A6C2-9A591CECF133}"/>
    <dgm:cxn modelId="{045F8F7F-7573-4CD1-895A-291D02BF3CCB}" type="presOf" srcId="{CD957C47-1EB7-497E-BC78-1454EAEE620B}" destId="{92629E2C-6CEC-4515-9AA8-FA8DEBC990E0}" srcOrd="0" destOrd="0" presId="urn:microsoft.com/office/officeart/2005/8/layout/gear1"/>
    <dgm:cxn modelId="{80D28CAE-E0FF-480D-8D1C-B4F0D25A18F3}" type="presOf" srcId="{3E4C4B26-5848-48E9-9327-84803BDE4C6D}" destId="{1F1F9711-3B10-4680-90A5-72564407335C}" srcOrd="0" destOrd="0" presId="urn:microsoft.com/office/officeart/2005/8/layout/gear1"/>
    <dgm:cxn modelId="{C42FECF9-684E-49ED-A485-352AE9134D6C}" type="presOf" srcId="{69A162BC-0F56-44B9-9E06-E9964F1226FA}" destId="{853C8962-D481-4E9C-B97C-4F67C8E84646}" srcOrd="0" destOrd="0" presId="urn:microsoft.com/office/officeart/2005/8/layout/gear1"/>
    <dgm:cxn modelId="{0E817ED2-2E85-4A3F-9286-DA2C69452BBE}" srcId="{916CF437-11C0-4B46-872F-E6D942417170}" destId="{E7ED6535-1799-4CA1-8E60-6FE46301C938}" srcOrd="1" destOrd="0" parTransId="{3E888B7F-1A52-4654-8216-B6D2E87CD6E1}" sibTransId="{2B329D9B-7361-44C9-A668-D5B942BC20A8}"/>
    <dgm:cxn modelId="{F0727E84-E81F-4B9A-8DB9-5517BB804FE8}" srcId="{916CF437-11C0-4B46-872F-E6D942417170}" destId="{69A162BC-0F56-44B9-9E06-E9964F1226FA}" srcOrd="0" destOrd="0" parTransId="{FFBC3F5D-3516-40A4-901D-E61D07E0AF44}" sibTransId="{8AEC8B42-C5F1-4A6C-BB64-96A572663209}"/>
    <dgm:cxn modelId="{4B3E2ABA-779B-47DF-8346-877709679278}" type="presOf" srcId="{E7ED6535-1799-4CA1-8E60-6FE46301C938}" destId="{853C8962-D481-4E9C-B97C-4F67C8E84646}" srcOrd="0" destOrd="1" presId="urn:microsoft.com/office/officeart/2005/8/layout/gear1"/>
    <dgm:cxn modelId="{43995890-740F-4BCA-9051-85E954C66F53}" type="presOf" srcId="{D7735CB7-8719-46FD-9969-C6FE4D30F947}" destId="{4B633C1F-C4C7-48F6-A6D0-11EA43E850D4}" srcOrd="0" destOrd="0" presId="urn:microsoft.com/office/officeart/2005/8/layout/gear1"/>
    <dgm:cxn modelId="{C1C50296-ECDE-4071-A403-044A75566A92}" type="presOf" srcId="{4E1CE346-44AA-456A-B5FB-63A542B4D9FC}" destId="{936947EA-25BB-41E7-98F9-AA37374D0F0A}" srcOrd="1" destOrd="0" presId="urn:microsoft.com/office/officeart/2005/8/layout/gear1"/>
    <dgm:cxn modelId="{6A8E83C4-0354-4550-8B65-1A75A039E19F}" type="presOf" srcId="{B1A7DFB1-FA88-449E-9F4D-7D520E64ECD1}" destId="{1F1F9711-3B10-4680-90A5-72564407335C}" srcOrd="0" destOrd="2" presId="urn:microsoft.com/office/officeart/2005/8/layout/gear1"/>
    <dgm:cxn modelId="{7E91C68E-4115-439E-BB50-3E3F3F4C0CB9}" type="presOf" srcId="{B34ECD1E-265D-40E2-AB2C-1B05A93921DB}" destId="{1F1F9711-3B10-4680-90A5-72564407335C}" srcOrd="0" destOrd="5" presId="urn:microsoft.com/office/officeart/2005/8/layout/gear1"/>
    <dgm:cxn modelId="{034B91EC-FCC3-40F4-8B09-8D4CE5DEE322}" type="presOf" srcId="{916CF437-11C0-4B46-872F-E6D942417170}" destId="{B7E6B15F-FBC0-4D2D-97F3-16EDCDB5D64D}" srcOrd="0" destOrd="0" presId="urn:microsoft.com/office/officeart/2005/8/layout/gear1"/>
    <dgm:cxn modelId="{AD361D6E-3B56-420A-BC66-CDBEB3C485FF}" type="presOf" srcId="{4394FBD5-B832-47A0-868C-B8864D2E6642}" destId="{D6C17292-D6AC-45D0-80F5-6537C1851ACC}" srcOrd="0" destOrd="0" presId="urn:microsoft.com/office/officeart/2005/8/layout/gear1"/>
    <dgm:cxn modelId="{B9F043AF-C077-4A02-8AAA-98408DD17F9A}" type="presOf" srcId="{4E1CE346-44AA-456A-B5FB-63A542B4D9FC}" destId="{246104EA-A3A8-4601-B93A-35AED0DDAD7A}" srcOrd="0" destOrd="0" presId="urn:microsoft.com/office/officeart/2005/8/layout/gear1"/>
    <dgm:cxn modelId="{0CE35E5D-495A-408A-BB47-804466A67ED0}" type="presOf" srcId="{916CF437-11C0-4B46-872F-E6D942417170}" destId="{8D75895F-D217-4D58-BAF4-CCE48683BD61}" srcOrd="1" destOrd="0" presId="urn:microsoft.com/office/officeart/2005/8/layout/gear1"/>
    <dgm:cxn modelId="{695A90FE-20DD-4401-8211-A91D7D06990F}" srcId="{4E1CE346-44AA-456A-B5FB-63A542B4D9FC}" destId="{B34ECD1E-265D-40E2-AB2C-1B05A93921DB}" srcOrd="5" destOrd="0" parTransId="{43CB88D7-332E-4E49-AA74-46003CD74360}" sibTransId="{1054119E-317B-4E50-8C8A-483762AFC017}"/>
    <dgm:cxn modelId="{0917A37A-0EE3-4677-A5EB-682A7BC3A39F}" type="presOf" srcId="{31A733E3-C73F-4585-B763-13627B96E8BE}" destId="{2EEB8838-019D-40F1-9244-BAB2600411C7}" srcOrd="1" destOrd="0" presId="urn:microsoft.com/office/officeart/2005/8/layout/gear1"/>
    <dgm:cxn modelId="{2B22056F-173C-425A-B5F9-91045B855D90}" srcId="{63DE6178-2347-4EF2-8F9A-DE6670109647}" destId="{4E1CE346-44AA-456A-B5FB-63A542B4D9FC}" srcOrd="0" destOrd="0" parTransId="{8B8BB57B-8A83-474D-882F-3E969E9FB12E}" sibTransId="{CD957C47-1EB7-497E-BC78-1454EAEE620B}"/>
    <dgm:cxn modelId="{F821493E-0080-4D1B-928C-044236E0DB63}" srcId="{31A733E3-C73F-4585-B763-13627B96E8BE}" destId="{7B243539-75F1-4810-8291-9B8BF2D6467D}" srcOrd="0" destOrd="0" parTransId="{AE94D67C-0B79-43D9-8B3B-D386AC442629}" sibTransId="{D50E1C3A-1A28-4146-8FE2-229053110628}"/>
    <dgm:cxn modelId="{A42B2289-481D-4AE6-93ED-C34EC1BB0E88}" type="presOf" srcId="{E39FE994-5B17-4ACB-BFD8-C602CFA52577}" destId="{2E23959B-E5F9-40DB-AE6D-2A0CD7A2ACFB}" srcOrd="0" destOrd="1" presId="urn:microsoft.com/office/officeart/2005/8/layout/gear1"/>
    <dgm:cxn modelId="{E9156831-3DA4-4B2A-94F7-42F57E45BCD4}" type="presOf" srcId="{7B243539-75F1-4810-8291-9B8BF2D6467D}" destId="{2E23959B-E5F9-40DB-AE6D-2A0CD7A2ACFB}" srcOrd="0" destOrd="0" presId="urn:microsoft.com/office/officeart/2005/8/layout/gear1"/>
    <dgm:cxn modelId="{F4FC6C33-95F3-461E-873B-735B22689270}" type="presOf" srcId="{8389D076-435F-44E5-8321-F1BEF0413732}" destId="{2E23959B-E5F9-40DB-AE6D-2A0CD7A2ACFB}" srcOrd="0" destOrd="2" presId="urn:microsoft.com/office/officeart/2005/8/layout/gear1"/>
    <dgm:cxn modelId="{EFA28297-9B00-4E9B-BE73-AE094B55FF26}" srcId="{63DE6178-2347-4EF2-8F9A-DE6670109647}" destId="{31A733E3-C73F-4585-B763-13627B96E8BE}" srcOrd="2" destOrd="0" parTransId="{5A0E216E-75EC-4563-AF02-932173C0186A}" sibTransId="{D7735CB7-8719-46FD-9969-C6FE4D30F947}"/>
    <dgm:cxn modelId="{87DDCF45-3C3D-487D-8B74-591BC6C54EE3}" type="presOf" srcId="{31A733E3-C73F-4585-B763-13627B96E8BE}" destId="{A3B636DF-9C79-4511-B649-9DA6114A14B6}" srcOrd="2" destOrd="0" presId="urn:microsoft.com/office/officeart/2005/8/layout/gear1"/>
    <dgm:cxn modelId="{0774FF29-94D8-4A0A-B046-A58A2B648CD9}" type="presOf" srcId="{CD8B9120-ACFA-4742-940B-CC99FFE64DAA}" destId="{1F1F9711-3B10-4680-90A5-72564407335C}" srcOrd="0" destOrd="4" presId="urn:microsoft.com/office/officeart/2005/8/layout/gear1"/>
    <dgm:cxn modelId="{83DA3719-FB43-4C95-A6AF-7014D51BA9CF}" srcId="{31A733E3-C73F-4585-B763-13627B96E8BE}" destId="{E39FE994-5B17-4ACB-BFD8-C602CFA52577}" srcOrd="1" destOrd="0" parTransId="{80B8C7CB-0DCC-41EA-A400-C1DCA2EE8158}" sibTransId="{61E5BC9F-266C-45F8-BFB3-952A114F45FE}"/>
    <dgm:cxn modelId="{C9723528-C968-46E0-9FBD-7BEFEAEF359F}" type="presOf" srcId="{E346A60C-CB68-4EED-B784-F5EDDB587136}" destId="{1F1F9711-3B10-4680-90A5-72564407335C}" srcOrd="0" destOrd="1" presId="urn:microsoft.com/office/officeart/2005/8/layout/gear1"/>
    <dgm:cxn modelId="{70DE435A-363A-4D59-8ECE-6C519CD4EA51}" srcId="{4E1CE346-44AA-456A-B5FB-63A542B4D9FC}" destId="{B1A7DFB1-FA88-449E-9F4D-7D520E64ECD1}" srcOrd="2" destOrd="0" parTransId="{54F09EEE-340D-4D8B-BC4A-0A0E1EADEDFE}" sibTransId="{CB62FE77-79FB-441C-BBA3-4A5312EFE470}"/>
    <dgm:cxn modelId="{FC9A0E92-F1C4-4C67-AEDD-E5F61E839AC3}" type="presOf" srcId="{5D600F19-AC90-4B3F-BD41-1104117B601F}" destId="{1F1F9711-3B10-4680-90A5-72564407335C}" srcOrd="0" destOrd="3" presId="urn:microsoft.com/office/officeart/2005/8/layout/gear1"/>
    <dgm:cxn modelId="{5832ECD5-F41E-4A91-BE60-F92EB6B24410}" srcId="{4E1CE346-44AA-456A-B5FB-63A542B4D9FC}" destId="{CD8B9120-ACFA-4742-940B-CC99FFE64DAA}" srcOrd="4" destOrd="0" parTransId="{F2516CE9-EF2D-490E-ACD4-27060FE86D00}" sibTransId="{2AD29028-4D5B-4766-B067-1C1C25C1F515}"/>
    <dgm:cxn modelId="{8A30A34D-7A7E-4705-A5AF-2D0903A69429}" type="presOf" srcId="{4E1CE346-44AA-456A-B5FB-63A542B4D9FC}" destId="{20E83B09-0721-4B6D-B10F-AD915CD9E64B}" srcOrd="2" destOrd="0" presId="urn:microsoft.com/office/officeart/2005/8/layout/gear1"/>
    <dgm:cxn modelId="{146D6707-8F8B-4A0C-AB70-B09CE96646D9}" type="presOf" srcId="{31A733E3-C73F-4585-B763-13627B96E8BE}" destId="{175EB2FD-9ED1-4A39-B741-12BD5674FE5F}" srcOrd="3" destOrd="0" presId="urn:microsoft.com/office/officeart/2005/8/layout/gear1"/>
    <dgm:cxn modelId="{AC7701A3-FF6D-406C-A6AC-5F4A5F57E0F3}" type="presOf" srcId="{916CF437-11C0-4B46-872F-E6D942417170}" destId="{7D9CD422-29A7-42AC-ADE4-04DD7902CB95}" srcOrd="2" destOrd="0" presId="urn:microsoft.com/office/officeart/2005/8/layout/gear1"/>
    <dgm:cxn modelId="{D6E83792-EEBF-4927-8265-7F2AD24AF725}" srcId="{4E1CE346-44AA-456A-B5FB-63A542B4D9FC}" destId="{E346A60C-CB68-4EED-B784-F5EDDB587136}" srcOrd="1" destOrd="0" parTransId="{E189F2C7-0937-4167-9782-6F19661434A9}" sibTransId="{2ACD198E-8DD4-4B7F-A60B-39D84E8032AA}"/>
    <dgm:cxn modelId="{F152BAB1-332B-4DE9-BFF2-80E0F1101F1C}" srcId="{4E1CE346-44AA-456A-B5FB-63A542B4D9FC}" destId="{5D600F19-AC90-4B3F-BD41-1104117B601F}" srcOrd="3" destOrd="0" parTransId="{1AEF78FF-902F-4121-9B98-F46C84243AA3}" sibTransId="{C935F28C-BFFB-4EFA-A256-A49343AE2A74}"/>
    <dgm:cxn modelId="{91F31900-7878-496E-AE8C-3B8BEB33F916}" srcId="{4E1CE346-44AA-456A-B5FB-63A542B4D9FC}" destId="{3E4C4B26-5848-48E9-9327-84803BDE4C6D}" srcOrd="0" destOrd="0" parTransId="{48A7494C-DDF2-4FFD-99D4-500A2CAFBB25}" sibTransId="{5E9EDD74-20E4-4968-B41C-4DDE3F1385B1}"/>
    <dgm:cxn modelId="{27A06B8F-393E-4D10-A5AE-C4191B8CB1A9}" type="presParOf" srcId="{D484AB2C-E827-4851-930F-E2C59DD43F98}" destId="{246104EA-A3A8-4601-B93A-35AED0DDAD7A}" srcOrd="0" destOrd="0" presId="urn:microsoft.com/office/officeart/2005/8/layout/gear1"/>
    <dgm:cxn modelId="{BDB9AE04-7754-4DB2-91C4-C18A1F13AF55}" type="presParOf" srcId="{D484AB2C-E827-4851-930F-E2C59DD43F98}" destId="{936947EA-25BB-41E7-98F9-AA37374D0F0A}" srcOrd="1" destOrd="0" presId="urn:microsoft.com/office/officeart/2005/8/layout/gear1"/>
    <dgm:cxn modelId="{5AD72D7E-07F9-4D9B-BFCE-6439D4A96BA4}" type="presParOf" srcId="{D484AB2C-E827-4851-930F-E2C59DD43F98}" destId="{20E83B09-0721-4B6D-B10F-AD915CD9E64B}" srcOrd="2" destOrd="0" presId="urn:microsoft.com/office/officeart/2005/8/layout/gear1"/>
    <dgm:cxn modelId="{B1526384-2577-4538-A3B3-9D764813E9C2}" type="presParOf" srcId="{D484AB2C-E827-4851-930F-E2C59DD43F98}" destId="{1F1F9711-3B10-4680-90A5-72564407335C}" srcOrd="3" destOrd="0" presId="urn:microsoft.com/office/officeart/2005/8/layout/gear1"/>
    <dgm:cxn modelId="{F70AF4D7-AFA9-47BA-9F3F-1DDF32BC1DA0}" type="presParOf" srcId="{D484AB2C-E827-4851-930F-E2C59DD43F98}" destId="{B7E6B15F-FBC0-4D2D-97F3-16EDCDB5D64D}" srcOrd="4" destOrd="0" presId="urn:microsoft.com/office/officeart/2005/8/layout/gear1"/>
    <dgm:cxn modelId="{14068524-AA7B-46A8-80F3-FD4B37703950}" type="presParOf" srcId="{D484AB2C-E827-4851-930F-E2C59DD43F98}" destId="{8D75895F-D217-4D58-BAF4-CCE48683BD61}" srcOrd="5" destOrd="0" presId="urn:microsoft.com/office/officeart/2005/8/layout/gear1"/>
    <dgm:cxn modelId="{149FE662-B1F2-4CF6-9221-7AC33275D44C}" type="presParOf" srcId="{D484AB2C-E827-4851-930F-E2C59DD43F98}" destId="{7D9CD422-29A7-42AC-ADE4-04DD7902CB95}" srcOrd="6" destOrd="0" presId="urn:microsoft.com/office/officeart/2005/8/layout/gear1"/>
    <dgm:cxn modelId="{1D3E47A5-3CFF-4886-BB9D-4285DFBF5728}" type="presParOf" srcId="{D484AB2C-E827-4851-930F-E2C59DD43F98}" destId="{853C8962-D481-4E9C-B97C-4F67C8E84646}" srcOrd="7" destOrd="0" presId="urn:microsoft.com/office/officeart/2005/8/layout/gear1"/>
    <dgm:cxn modelId="{034756E5-85DC-4F66-81A0-895227EF184B}" type="presParOf" srcId="{D484AB2C-E827-4851-930F-E2C59DD43F98}" destId="{9D7FE8B8-AD51-4642-9707-1BFFC76F1A00}" srcOrd="8" destOrd="0" presId="urn:microsoft.com/office/officeart/2005/8/layout/gear1"/>
    <dgm:cxn modelId="{6CAA3136-647E-49A6-A7D7-A1E41218A7A9}" type="presParOf" srcId="{D484AB2C-E827-4851-930F-E2C59DD43F98}" destId="{2EEB8838-019D-40F1-9244-BAB2600411C7}" srcOrd="9" destOrd="0" presId="urn:microsoft.com/office/officeart/2005/8/layout/gear1"/>
    <dgm:cxn modelId="{F74413C6-9C62-4C68-A0BD-BF74BD650058}" type="presParOf" srcId="{D484AB2C-E827-4851-930F-E2C59DD43F98}" destId="{A3B636DF-9C79-4511-B649-9DA6114A14B6}" srcOrd="10" destOrd="0" presId="urn:microsoft.com/office/officeart/2005/8/layout/gear1"/>
    <dgm:cxn modelId="{7A631DF4-10E2-4C8A-8771-ED27264B496C}" type="presParOf" srcId="{D484AB2C-E827-4851-930F-E2C59DD43F98}" destId="{175EB2FD-9ED1-4A39-B741-12BD5674FE5F}" srcOrd="11" destOrd="0" presId="urn:microsoft.com/office/officeart/2005/8/layout/gear1"/>
    <dgm:cxn modelId="{A482D880-C62F-44CB-B3D2-95CB89126309}" type="presParOf" srcId="{D484AB2C-E827-4851-930F-E2C59DD43F98}" destId="{2E23959B-E5F9-40DB-AE6D-2A0CD7A2ACFB}" srcOrd="12" destOrd="0" presId="urn:microsoft.com/office/officeart/2005/8/layout/gear1"/>
    <dgm:cxn modelId="{33FCAC24-7EFB-4B20-842F-3C168AF3CEBB}" type="presParOf" srcId="{D484AB2C-E827-4851-930F-E2C59DD43F98}" destId="{92629E2C-6CEC-4515-9AA8-FA8DEBC990E0}" srcOrd="13" destOrd="0" presId="urn:microsoft.com/office/officeart/2005/8/layout/gear1"/>
    <dgm:cxn modelId="{54A889FD-2C30-44B5-AFE3-D06F1F2F21FC}" type="presParOf" srcId="{D484AB2C-E827-4851-930F-E2C59DD43F98}" destId="{D6C17292-D6AC-45D0-80F5-6537C1851ACC}" srcOrd="14" destOrd="0" presId="urn:microsoft.com/office/officeart/2005/8/layout/gear1"/>
    <dgm:cxn modelId="{CAFC8107-FBB1-409F-86F9-6648BB6398DF}" type="presParOf" srcId="{D484AB2C-E827-4851-930F-E2C59DD43F98}" destId="{4B633C1F-C4C7-48F6-A6D0-11EA43E850D4}" srcOrd="15"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5"/>
          </a:xfrm>
          <a:prstGeom prst="rect">
            <a:avLst/>
          </a:prstGeom>
        </p:spPr>
        <p:txBody>
          <a:bodyPr vert="horz" lIns="91559" tIns="45779" rIns="91559" bIns="45779" rtlCol="0"/>
          <a:lstStyle>
            <a:lvl1pPr algn="l">
              <a:defRPr sz="1200"/>
            </a:lvl1pPr>
          </a:lstStyle>
          <a:p>
            <a:endParaRPr lang="en-ZA" dirty="0"/>
          </a:p>
        </p:txBody>
      </p:sp>
      <p:sp>
        <p:nvSpPr>
          <p:cNvPr id="3" name="Date Placeholder 2"/>
          <p:cNvSpPr>
            <a:spLocks noGrp="1"/>
          </p:cNvSpPr>
          <p:nvPr>
            <p:ph type="dt" sz="quarter" idx="1"/>
          </p:nvPr>
        </p:nvSpPr>
        <p:spPr>
          <a:xfrm>
            <a:off x="3850445" y="0"/>
            <a:ext cx="2945659" cy="498055"/>
          </a:xfrm>
          <a:prstGeom prst="rect">
            <a:avLst/>
          </a:prstGeom>
        </p:spPr>
        <p:txBody>
          <a:bodyPr vert="horz" lIns="91559" tIns="45779" rIns="91559" bIns="45779" rtlCol="0"/>
          <a:lstStyle>
            <a:lvl1pPr algn="r">
              <a:defRPr sz="1200"/>
            </a:lvl1pPr>
          </a:lstStyle>
          <a:p>
            <a:fld id="{7629CBAC-2269-402B-84C9-B5F2CEAFFED5}" type="datetimeFigureOut">
              <a:rPr lang="en-ZA" smtClean="0"/>
              <a:pPr/>
              <a:t>2022/03/31</a:t>
            </a:fld>
            <a:endParaRPr lang="en-ZA" dirty="0"/>
          </a:p>
        </p:txBody>
      </p:sp>
      <p:sp>
        <p:nvSpPr>
          <p:cNvPr id="4" name="Footer Placeholder 3"/>
          <p:cNvSpPr>
            <a:spLocks noGrp="1"/>
          </p:cNvSpPr>
          <p:nvPr>
            <p:ph type="ftr" sz="quarter" idx="2"/>
          </p:nvPr>
        </p:nvSpPr>
        <p:spPr>
          <a:xfrm>
            <a:off x="1" y="9428584"/>
            <a:ext cx="2945659" cy="498054"/>
          </a:xfrm>
          <a:prstGeom prst="rect">
            <a:avLst/>
          </a:prstGeom>
        </p:spPr>
        <p:txBody>
          <a:bodyPr vert="horz" lIns="91559" tIns="45779" rIns="91559" bIns="45779"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50445" y="9428584"/>
            <a:ext cx="2945659" cy="498054"/>
          </a:xfrm>
          <a:prstGeom prst="rect">
            <a:avLst/>
          </a:prstGeom>
        </p:spPr>
        <p:txBody>
          <a:bodyPr vert="horz" lIns="91559" tIns="45779" rIns="91559" bIns="45779" rtlCol="0" anchor="b"/>
          <a:lstStyle>
            <a:lvl1pPr algn="r">
              <a:defRPr sz="1200"/>
            </a:lvl1pPr>
          </a:lstStyle>
          <a:p>
            <a:fld id="{1F656FD8-5074-4F49-A001-A7DD87E74461}" type="slidenum">
              <a:rPr lang="en-ZA" smtClean="0"/>
              <a:pPr/>
              <a:t>‹#›</a:t>
            </a:fld>
            <a:endParaRPr lang="en-ZA" dirty="0"/>
          </a:p>
        </p:txBody>
      </p:sp>
    </p:spTree>
    <p:extLst>
      <p:ext uri="{BB962C8B-B14F-4D97-AF65-F5344CB8AC3E}">
        <p14:creationId xmlns:p14="http://schemas.microsoft.com/office/powerpoint/2010/main" xmlns="" val="3660367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559" tIns="45779" rIns="91559" bIns="45779" rtlCol="0"/>
          <a:lstStyle>
            <a:lvl1pPr algn="l">
              <a:defRPr sz="1200"/>
            </a:lvl1pPr>
          </a:lstStyle>
          <a:p>
            <a:endParaRPr lang="en-ZA" dirty="0"/>
          </a:p>
        </p:txBody>
      </p:sp>
      <p:sp>
        <p:nvSpPr>
          <p:cNvPr id="3" name="Date Placeholder 2"/>
          <p:cNvSpPr>
            <a:spLocks noGrp="1"/>
          </p:cNvSpPr>
          <p:nvPr>
            <p:ph type="dt" idx="1"/>
          </p:nvPr>
        </p:nvSpPr>
        <p:spPr>
          <a:xfrm>
            <a:off x="3850445" y="0"/>
            <a:ext cx="2945659" cy="496332"/>
          </a:xfrm>
          <a:prstGeom prst="rect">
            <a:avLst/>
          </a:prstGeom>
        </p:spPr>
        <p:txBody>
          <a:bodyPr vert="horz" lIns="91559" tIns="45779" rIns="91559" bIns="45779" rtlCol="0"/>
          <a:lstStyle>
            <a:lvl1pPr algn="r">
              <a:defRPr sz="1200"/>
            </a:lvl1pPr>
          </a:lstStyle>
          <a:p>
            <a:fld id="{7B2E50D9-086D-4F66-A0DA-988D91929147}" type="datetimeFigureOut">
              <a:rPr lang="en-ZA" smtClean="0"/>
              <a:pPr/>
              <a:t>2022/03/31</a:t>
            </a:fld>
            <a:endParaRPr lang="en-ZA"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59" tIns="45779" rIns="91559" bIns="45779" rtlCol="0" anchor="ctr"/>
          <a:lstStyle/>
          <a:p>
            <a:endParaRPr lang="en-ZA"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559" tIns="45779" rIns="91559" bIns="457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1" y="9428583"/>
            <a:ext cx="2945659" cy="496332"/>
          </a:xfrm>
          <a:prstGeom prst="rect">
            <a:avLst/>
          </a:prstGeom>
        </p:spPr>
        <p:txBody>
          <a:bodyPr vert="horz" lIns="91559" tIns="45779" rIns="91559" bIns="45779"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5" y="9428583"/>
            <a:ext cx="2945659" cy="496332"/>
          </a:xfrm>
          <a:prstGeom prst="rect">
            <a:avLst/>
          </a:prstGeom>
        </p:spPr>
        <p:txBody>
          <a:bodyPr vert="horz" lIns="91559" tIns="45779" rIns="91559" bIns="45779" rtlCol="0" anchor="b"/>
          <a:lstStyle>
            <a:lvl1pPr algn="r">
              <a:defRPr sz="1200"/>
            </a:lvl1pPr>
          </a:lstStyle>
          <a:p>
            <a:fld id="{11F4C85D-BA8E-4E76-AF58-4F207C4FA6DA}" type="slidenum">
              <a:rPr lang="en-ZA" smtClean="0"/>
              <a:pPr/>
              <a:t>‹#›</a:t>
            </a:fld>
            <a:endParaRPr lang="en-ZA" dirty="0"/>
          </a:p>
        </p:txBody>
      </p:sp>
    </p:spTree>
    <p:extLst>
      <p:ext uri="{BB962C8B-B14F-4D97-AF65-F5344CB8AC3E}">
        <p14:creationId xmlns:p14="http://schemas.microsoft.com/office/powerpoint/2010/main" xmlns="" val="1970862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FCDE4E3-1E92-49F2-ADEE-83AF3CC53B72}" type="slidenum">
              <a:rPr lang="en-US" smtClean="0"/>
              <a:pPr>
                <a:defRPr/>
              </a:pPr>
              <a:t>1</a:t>
            </a:fld>
            <a:endParaRPr lang="en-US" dirty="0"/>
          </a:p>
        </p:txBody>
      </p:sp>
    </p:spTree>
    <p:extLst>
      <p:ext uri="{BB962C8B-B14F-4D97-AF65-F5344CB8AC3E}">
        <p14:creationId xmlns:p14="http://schemas.microsoft.com/office/powerpoint/2010/main" xmlns="" val="1563685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4C85D-BA8E-4E76-AF58-4F207C4FA6DA}" type="slidenum">
              <a:rPr lang="en-ZA" smtClean="0"/>
              <a:pPr/>
              <a:t>24</a:t>
            </a:fld>
            <a:endParaRPr lang="en-ZA" dirty="0"/>
          </a:p>
        </p:txBody>
      </p:sp>
    </p:spTree>
    <p:extLst>
      <p:ext uri="{BB962C8B-B14F-4D97-AF65-F5344CB8AC3E}">
        <p14:creationId xmlns:p14="http://schemas.microsoft.com/office/powerpoint/2010/main" xmlns="" val="3456902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6FDF68B-EA3B-41D3-97B1-38D46A21A6C9}" type="slidenum">
              <a:rPr lang="en-ZA" altLang="en-US" smtClean="0"/>
              <a:pPr>
                <a:defRPr/>
              </a:pPr>
              <a:t>25</a:t>
            </a:fld>
            <a:endParaRPr lang="en-ZA" altLang="en-US" dirty="0"/>
          </a:p>
        </p:txBody>
      </p:sp>
    </p:spTree>
    <p:extLst>
      <p:ext uri="{BB962C8B-B14F-4D97-AF65-F5344CB8AC3E}">
        <p14:creationId xmlns:p14="http://schemas.microsoft.com/office/powerpoint/2010/main" xmlns="" val="2254900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6FDF68B-EA3B-41D3-97B1-38D46A21A6C9}" type="slidenum">
              <a:rPr lang="en-ZA" altLang="en-US" smtClean="0"/>
              <a:pPr>
                <a:defRPr/>
              </a:pPr>
              <a:t>30</a:t>
            </a:fld>
            <a:endParaRPr lang="en-ZA" altLang="en-US" dirty="0"/>
          </a:p>
        </p:txBody>
      </p:sp>
    </p:spTree>
    <p:extLst>
      <p:ext uri="{BB962C8B-B14F-4D97-AF65-F5344CB8AC3E}">
        <p14:creationId xmlns:p14="http://schemas.microsoft.com/office/powerpoint/2010/main" xmlns="" val="3825324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6FDF68B-EA3B-41D3-97B1-38D46A21A6C9}" type="slidenum">
              <a:rPr lang="en-ZA" altLang="en-US" smtClean="0"/>
              <a:pPr>
                <a:defRPr/>
              </a:pPr>
              <a:t>33</a:t>
            </a:fld>
            <a:endParaRPr lang="en-ZA" altLang="en-US" dirty="0"/>
          </a:p>
        </p:txBody>
      </p:sp>
    </p:spTree>
    <p:extLst>
      <p:ext uri="{BB962C8B-B14F-4D97-AF65-F5344CB8AC3E}">
        <p14:creationId xmlns:p14="http://schemas.microsoft.com/office/powerpoint/2010/main" xmlns="" val="2656584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50362" indent="-288723">
              <a:defRPr sz="2400">
                <a:solidFill>
                  <a:schemeClr val="tx1"/>
                </a:solidFill>
                <a:latin typeface="Calibri" panose="020F0502020204030204" pitchFamily="34" charset="0"/>
                <a:ea typeface="MS PGothic" panose="020B0600070205080204" pitchFamily="34" charset="-128"/>
              </a:defRPr>
            </a:lvl2pPr>
            <a:lvl3pPr marL="1154891" indent="-230027">
              <a:defRPr sz="2400">
                <a:solidFill>
                  <a:schemeClr val="tx1"/>
                </a:solidFill>
                <a:latin typeface="Calibri" panose="020F0502020204030204" pitchFamily="34" charset="0"/>
                <a:ea typeface="MS PGothic" panose="020B0600070205080204" pitchFamily="34" charset="-128"/>
              </a:defRPr>
            </a:lvl3pPr>
            <a:lvl4pPr marL="1616531" indent="-230027">
              <a:defRPr sz="2400">
                <a:solidFill>
                  <a:schemeClr val="tx1"/>
                </a:solidFill>
                <a:latin typeface="Calibri" panose="020F0502020204030204" pitchFamily="34" charset="0"/>
                <a:ea typeface="MS PGothic" panose="020B0600070205080204" pitchFamily="34" charset="-128"/>
              </a:defRPr>
            </a:lvl4pPr>
            <a:lvl5pPr marL="2078169" indent="-230027">
              <a:defRPr sz="2400">
                <a:solidFill>
                  <a:schemeClr val="tx1"/>
                </a:solidFill>
                <a:latin typeface="Calibri" panose="020F0502020204030204" pitchFamily="34" charset="0"/>
                <a:ea typeface="MS PGothic" panose="020B0600070205080204" pitchFamily="34" charset="-128"/>
              </a:defRPr>
            </a:lvl5pPr>
            <a:lvl6pPr marL="253504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9192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4880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90568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97CBDA3-3FB7-49E5-BC3F-E4355992F71D}" type="slidenum">
              <a:rPr lang="en-ZA" altLang="en-US" sz="1200">
                <a:latin typeface="Arial" panose="020B0604020202020204" pitchFamily="34" charset="0"/>
              </a:rPr>
              <a:pPr/>
              <a:t>34</a:t>
            </a:fld>
            <a:endParaRPr lang="en-ZA" altLang="en-US" sz="1200" dirty="0">
              <a:latin typeface="Arial" panose="020B0604020202020204" pitchFamily="34" charset="0"/>
            </a:endParaRPr>
          </a:p>
        </p:txBody>
      </p:sp>
    </p:spTree>
    <p:extLst>
      <p:ext uri="{BB962C8B-B14F-4D97-AF65-F5344CB8AC3E}">
        <p14:creationId xmlns:p14="http://schemas.microsoft.com/office/powerpoint/2010/main" xmlns="" val="2191739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50362" indent="-288723">
              <a:defRPr sz="2400">
                <a:solidFill>
                  <a:schemeClr val="tx1"/>
                </a:solidFill>
                <a:latin typeface="Calibri" panose="020F0502020204030204" pitchFamily="34" charset="0"/>
                <a:ea typeface="MS PGothic" panose="020B0600070205080204" pitchFamily="34" charset="-128"/>
              </a:defRPr>
            </a:lvl2pPr>
            <a:lvl3pPr marL="1154891" indent="-230027">
              <a:defRPr sz="2400">
                <a:solidFill>
                  <a:schemeClr val="tx1"/>
                </a:solidFill>
                <a:latin typeface="Calibri" panose="020F0502020204030204" pitchFamily="34" charset="0"/>
                <a:ea typeface="MS PGothic" panose="020B0600070205080204" pitchFamily="34" charset="-128"/>
              </a:defRPr>
            </a:lvl3pPr>
            <a:lvl4pPr marL="1616531" indent="-230027">
              <a:defRPr sz="2400">
                <a:solidFill>
                  <a:schemeClr val="tx1"/>
                </a:solidFill>
                <a:latin typeface="Calibri" panose="020F0502020204030204" pitchFamily="34" charset="0"/>
                <a:ea typeface="MS PGothic" panose="020B0600070205080204" pitchFamily="34" charset="-128"/>
              </a:defRPr>
            </a:lvl4pPr>
            <a:lvl5pPr marL="2078169" indent="-230027">
              <a:defRPr sz="2400">
                <a:solidFill>
                  <a:schemeClr val="tx1"/>
                </a:solidFill>
                <a:latin typeface="Calibri" panose="020F0502020204030204" pitchFamily="34" charset="0"/>
                <a:ea typeface="MS PGothic" panose="020B0600070205080204" pitchFamily="34" charset="-128"/>
              </a:defRPr>
            </a:lvl5pPr>
            <a:lvl6pPr marL="253504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9192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4880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90568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97CBDA3-3FB7-49E5-BC3F-E4355992F71D}" type="slidenum">
              <a:rPr lang="en-ZA" altLang="en-US" sz="1200">
                <a:latin typeface="Arial" panose="020B0604020202020204" pitchFamily="34" charset="0"/>
              </a:rPr>
              <a:pPr/>
              <a:t>35</a:t>
            </a:fld>
            <a:endParaRPr lang="en-ZA" altLang="en-US" sz="1200" dirty="0">
              <a:latin typeface="Arial" panose="020B0604020202020204" pitchFamily="34" charset="0"/>
            </a:endParaRPr>
          </a:p>
        </p:txBody>
      </p:sp>
    </p:spTree>
    <p:extLst>
      <p:ext uri="{BB962C8B-B14F-4D97-AF65-F5344CB8AC3E}">
        <p14:creationId xmlns:p14="http://schemas.microsoft.com/office/powerpoint/2010/main" xmlns="" val="2063990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50362" indent="-288723">
              <a:defRPr sz="2400">
                <a:solidFill>
                  <a:schemeClr val="tx1"/>
                </a:solidFill>
                <a:latin typeface="Calibri" panose="020F0502020204030204" pitchFamily="34" charset="0"/>
                <a:ea typeface="MS PGothic" panose="020B0600070205080204" pitchFamily="34" charset="-128"/>
              </a:defRPr>
            </a:lvl2pPr>
            <a:lvl3pPr marL="1154891" indent="-230027">
              <a:defRPr sz="2400">
                <a:solidFill>
                  <a:schemeClr val="tx1"/>
                </a:solidFill>
                <a:latin typeface="Calibri" panose="020F0502020204030204" pitchFamily="34" charset="0"/>
                <a:ea typeface="MS PGothic" panose="020B0600070205080204" pitchFamily="34" charset="-128"/>
              </a:defRPr>
            </a:lvl3pPr>
            <a:lvl4pPr marL="1616531" indent="-230027">
              <a:defRPr sz="2400">
                <a:solidFill>
                  <a:schemeClr val="tx1"/>
                </a:solidFill>
                <a:latin typeface="Calibri" panose="020F0502020204030204" pitchFamily="34" charset="0"/>
                <a:ea typeface="MS PGothic" panose="020B0600070205080204" pitchFamily="34" charset="-128"/>
              </a:defRPr>
            </a:lvl4pPr>
            <a:lvl5pPr marL="2078169" indent="-230027">
              <a:defRPr sz="2400">
                <a:solidFill>
                  <a:schemeClr val="tx1"/>
                </a:solidFill>
                <a:latin typeface="Calibri" panose="020F0502020204030204" pitchFamily="34" charset="0"/>
                <a:ea typeface="MS PGothic" panose="020B0600070205080204" pitchFamily="34" charset="-128"/>
              </a:defRPr>
            </a:lvl5pPr>
            <a:lvl6pPr marL="253504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9192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4880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90568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97CBDA3-3FB7-49E5-BC3F-E4355992F71D}" type="slidenum">
              <a:rPr lang="en-ZA" altLang="en-US" sz="1200">
                <a:latin typeface="Arial" panose="020B0604020202020204" pitchFamily="34" charset="0"/>
              </a:rPr>
              <a:pPr/>
              <a:t>36</a:t>
            </a:fld>
            <a:endParaRPr lang="en-ZA" altLang="en-US" sz="1200" dirty="0">
              <a:latin typeface="Arial" panose="020B0604020202020204" pitchFamily="34" charset="0"/>
            </a:endParaRPr>
          </a:p>
        </p:txBody>
      </p:sp>
    </p:spTree>
    <p:extLst>
      <p:ext uri="{BB962C8B-B14F-4D97-AF65-F5344CB8AC3E}">
        <p14:creationId xmlns:p14="http://schemas.microsoft.com/office/powerpoint/2010/main" xmlns="" val="4251541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50362" indent="-288723">
              <a:defRPr sz="2400">
                <a:solidFill>
                  <a:schemeClr val="tx1"/>
                </a:solidFill>
                <a:latin typeface="Calibri" panose="020F0502020204030204" pitchFamily="34" charset="0"/>
                <a:ea typeface="MS PGothic" panose="020B0600070205080204" pitchFamily="34" charset="-128"/>
              </a:defRPr>
            </a:lvl2pPr>
            <a:lvl3pPr marL="1154891" indent="-230027">
              <a:defRPr sz="2400">
                <a:solidFill>
                  <a:schemeClr val="tx1"/>
                </a:solidFill>
                <a:latin typeface="Calibri" panose="020F0502020204030204" pitchFamily="34" charset="0"/>
                <a:ea typeface="MS PGothic" panose="020B0600070205080204" pitchFamily="34" charset="-128"/>
              </a:defRPr>
            </a:lvl3pPr>
            <a:lvl4pPr marL="1616531" indent="-230027">
              <a:defRPr sz="2400">
                <a:solidFill>
                  <a:schemeClr val="tx1"/>
                </a:solidFill>
                <a:latin typeface="Calibri" panose="020F0502020204030204" pitchFamily="34" charset="0"/>
                <a:ea typeface="MS PGothic" panose="020B0600070205080204" pitchFamily="34" charset="-128"/>
              </a:defRPr>
            </a:lvl4pPr>
            <a:lvl5pPr marL="2078169" indent="-230027">
              <a:defRPr sz="2400">
                <a:solidFill>
                  <a:schemeClr val="tx1"/>
                </a:solidFill>
                <a:latin typeface="Calibri" panose="020F0502020204030204" pitchFamily="34" charset="0"/>
                <a:ea typeface="MS PGothic" panose="020B0600070205080204" pitchFamily="34" charset="-128"/>
              </a:defRPr>
            </a:lvl5pPr>
            <a:lvl6pPr marL="253504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9192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4880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90568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97CBDA3-3FB7-49E5-BC3F-E4355992F71D}" type="slidenum">
              <a:rPr lang="en-ZA" altLang="en-US" sz="1200">
                <a:latin typeface="Arial" panose="020B0604020202020204" pitchFamily="34" charset="0"/>
              </a:rPr>
              <a:pPr/>
              <a:t>37</a:t>
            </a:fld>
            <a:endParaRPr lang="en-ZA" altLang="en-US" sz="1200" dirty="0">
              <a:latin typeface="Arial" panose="020B0604020202020204" pitchFamily="34" charset="0"/>
            </a:endParaRPr>
          </a:p>
        </p:txBody>
      </p:sp>
    </p:spTree>
    <p:extLst>
      <p:ext uri="{BB962C8B-B14F-4D97-AF65-F5344CB8AC3E}">
        <p14:creationId xmlns:p14="http://schemas.microsoft.com/office/powerpoint/2010/main" xmlns="" val="2866126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50362" indent="-288723">
              <a:defRPr sz="2400">
                <a:solidFill>
                  <a:schemeClr val="tx1"/>
                </a:solidFill>
                <a:latin typeface="Calibri" panose="020F0502020204030204" pitchFamily="34" charset="0"/>
                <a:ea typeface="MS PGothic" panose="020B0600070205080204" pitchFamily="34" charset="-128"/>
              </a:defRPr>
            </a:lvl2pPr>
            <a:lvl3pPr marL="1154891" indent="-230027">
              <a:defRPr sz="2400">
                <a:solidFill>
                  <a:schemeClr val="tx1"/>
                </a:solidFill>
                <a:latin typeface="Calibri" panose="020F0502020204030204" pitchFamily="34" charset="0"/>
                <a:ea typeface="MS PGothic" panose="020B0600070205080204" pitchFamily="34" charset="-128"/>
              </a:defRPr>
            </a:lvl3pPr>
            <a:lvl4pPr marL="1616531" indent="-230027">
              <a:defRPr sz="2400">
                <a:solidFill>
                  <a:schemeClr val="tx1"/>
                </a:solidFill>
                <a:latin typeface="Calibri" panose="020F0502020204030204" pitchFamily="34" charset="0"/>
                <a:ea typeface="MS PGothic" panose="020B0600070205080204" pitchFamily="34" charset="-128"/>
              </a:defRPr>
            </a:lvl4pPr>
            <a:lvl5pPr marL="2078169" indent="-230027">
              <a:defRPr sz="2400">
                <a:solidFill>
                  <a:schemeClr val="tx1"/>
                </a:solidFill>
                <a:latin typeface="Calibri" panose="020F0502020204030204" pitchFamily="34" charset="0"/>
                <a:ea typeface="MS PGothic" panose="020B0600070205080204" pitchFamily="34" charset="-128"/>
              </a:defRPr>
            </a:lvl5pPr>
            <a:lvl6pPr marL="253504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9192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4880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90568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97CBDA3-3FB7-49E5-BC3F-E4355992F71D}" type="slidenum">
              <a:rPr lang="en-ZA" altLang="en-US" sz="1200">
                <a:latin typeface="Arial" panose="020B0604020202020204" pitchFamily="34" charset="0"/>
              </a:rPr>
              <a:pPr/>
              <a:t>38</a:t>
            </a:fld>
            <a:endParaRPr lang="en-ZA" altLang="en-US" sz="1200" dirty="0">
              <a:latin typeface="Arial" panose="020B0604020202020204" pitchFamily="34" charset="0"/>
            </a:endParaRPr>
          </a:p>
        </p:txBody>
      </p:sp>
    </p:spTree>
    <p:extLst>
      <p:ext uri="{BB962C8B-B14F-4D97-AF65-F5344CB8AC3E}">
        <p14:creationId xmlns:p14="http://schemas.microsoft.com/office/powerpoint/2010/main" xmlns="" val="3033981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6FDF68B-EA3B-41D3-97B1-38D46A21A6C9}" type="slidenum">
              <a:rPr lang="en-ZA" altLang="en-US" smtClean="0"/>
              <a:pPr>
                <a:defRPr/>
              </a:pPr>
              <a:t>39</a:t>
            </a:fld>
            <a:endParaRPr lang="en-ZA" altLang="en-US" dirty="0"/>
          </a:p>
        </p:txBody>
      </p:sp>
    </p:spTree>
    <p:extLst>
      <p:ext uri="{BB962C8B-B14F-4D97-AF65-F5344CB8AC3E}">
        <p14:creationId xmlns:p14="http://schemas.microsoft.com/office/powerpoint/2010/main" xmlns="" val="223005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FCDE4E3-1E92-49F2-ADEE-83AF3CC53B72}" type="slidenum">
              <a:rPr lang="en-US" smtClean="0"/>
              <a:pPr>
                <a:defRPr/>
              </a:pPr>
              <a:t>2</a:t>
            </a:fld>
            <a:endParaRPr lang="en-US" dirty="0"/>
          </a:p>
        </p:txBody>
      </p:sp>
    </p:spTree>
    <p:extLst>
      <p:ext uri="{BB962C8B-B14F-4D97-AF65-F5344CB8AC3E}">
        <p14:creationId xmlns:p14="http://schemas.microsoft.com/office/powerpoint/2010/main" xmlns="" val="2941078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4C85D-BA8E-4E76-AF58-4F207C4FA6DA}" type="slidenum">
              <a:rPr lang="en-ZA" smtClean="0"/>
              <a:pPr/>
              <a:t>40</a:t>
            </a:fld>
            <a:endParaRPr lang="en-ZA" dirty="0"/>
          </a:p>
        </p:txBody>
      </p:sp>
    </p:spTree>
    <p:extLst>
      <p:ext uri="{BB962C8B-B14F-4D97-AF65-F5344CB8AC3E}">
        <p14:creationId xmlns:p14="http://schemas.microsoft.com/office/powerpoint/2010/main" xmlns="" val="1435696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ZA" dirty="0"/>
          </a:p>
          <a:p>
            <a:endParaRPr lang="en-US" dirty="0"/>
          </a:p>
        </p:txBody>
      </p:sp>
    </p:spTree>
    <p:extLst>
      <p:ext uri="{BB962C8B-B14F-4D97-AF65-F5344CB8AC3E}">
        <p14:creationId xmlns:p14="http://schemas.microsoft.com/office/powerpoint/2010/main" xmlns="" val="4211271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A0183-26DC-4B13-81FF-1C1CE71906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83078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A0183-26DC-4B13-81FF-1C1CE71906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35226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A0183-26DC-4B13-81FF-1C1CE71906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88844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a:t>
            </a: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A0183-26DC-4B13-81FF-1C1CE71906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40284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6FDF68B-EA3B-41D3-97B1-38D46A21A6C9}" type="slidenum">
              <a:rPr lang="en-ZA" altLang="en-US" smtClean="0"/>
              <a:pPr>
                <a:defRPr/>
              </a:pPr>
              <a:t>51</a:t>
            </a:fld>
            <a:endParaRPr lang="en-ZA" altLang="en-US" dirty="0"/>
          </a:p>
        </p:txBody>
      </p:sp>
    </p:spTree>
    <p:extLst>
      <p:ext uri="{BB962C8B-B14F-4D97-AF65-F5344CB8AC3E}">
        <p14:creationId xmlns:p14="http://schemas.microsoft.com/office/powerpoint/2010/main" xmlns="" val="3574752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50362" indent="-288723">
              <a:defRPr sz="2400">
                <a:solidFill>
                  <a:schemeClr val="tx1"/>
                </a:solidFill>
                <a:latin typeface="Calibri" panose="020F0502020204030204" pitchFamily="34" charset="0"/>
                <a:ea typeface="MS PGothic" panose="020B0600070205080204" pitchFamily="34" charset="-128"/>
              </a:defRPr>
            </a:lvl2pPr>
            <a:lvl3pPr marL="1154891" indent="-230027">
              <a:defRPr sz="2400">
                <a:solidFill>
                  <a:schemeClr val="tx1"/>
                </a:solidFill>
                <a:latin typeface="Calibri" panose="020F0502020204030204" pitchFamily="34" charset="0"/>
                <a:ea typeface="MS PGothic" panose="020B0600070205080204" pitchFamily="34" charset="-128"/>
              </a:defRPr>
            </a:lvl3pPr>
            <a:lvl4pPr marL="1616531" indent="-230027">
              <a:defRPr sz="2400">
                <a:solidFill>
                  <a:schemeClr val="tx1"/>
                </a:solidFill>
                <a:latin typeface="Calibri" panose="020F0502020204030204" pitchFamily="34" charset="0"/>
                <a:ea typeface="MS PGothic" panose="020B0600070205080204" pitchFamily="34" charset="-128"/>
              </a:defRPr>
            </a:lvl4pPr>
            <a:lvl5pPr marL="2078169" indent="-230027">
              <a:defRPr sz="2400">
                <a:solidFill>
                  <a:schemeClr val="tx1"/>
                </a:solidFill>
                <a:latin typeface="Calibri" panose="020F0502020204030204" pitchFamily="34" charset="0"/>
                <a:ea typeface="MS PGothic" panose="020B0600070205080204" pitchFamily="34" charset="-128"/>
              </a:defRPr>
            </a:lvl5pPr>
            <a:lvl6pPr marL="253504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9192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4880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905689" indent="-230027" defTabSz="45688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97CBDA3-3FB7-49E5-BC3F-E4355992F71D}" type="slidenum">
              <a:rPr lang="en-ZA" altLang="en-US" sz="1200">
                <a:latin typeface="Arial" panose="020B0604020202020204" pitchFamily="34" charset="0"/>
              </a:rPr>
              <a:pPr/>
              <a:t>52</a:t>
            </a:fld>
            <a:endParaRPr lang="en-ZA" altLang="en-US" sz="1200" dirty="0">
              <a:latin typeface="Arial" panose="020B0604020202020204" pitchFamily="34" charset="0"/>
            </a:endParaRPr>
          </a:p>
        </p:txBody>
      </p:sp>
    </p:spTree>
    <p:extLst>
      <p:ext uri="{BB962C8B-B14F-4D97-AF65-F5344CB8AC3E}">
        <p14:creationId xmlns:p14="http://schemas.microsoft.com/office/powerpoint/2010/main" xmlns="" val="3820547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6FDF68B-EA3B-41D3-97B1-38D46A21A6C9}" type="slidenum">
              <a:rPr lang="en-ZA" altLang="en-US" smtClean="0"/>
              <a:pPr>
                <a:defRPr/>
              </a:pPr>
              <a:t>60</a:t>
            </a:fld>
            <a:endParaRPr lang="en-ZA" altLang="en-US" dirty="0"/>
          </a:p>
        </p:txBody>
      </p:sp>
    </p:spTree>
    <p:extLst>
      <p:ext uri="{BB962C8B-B14F-4D97-AF65-F5344CB8AC3E}">
        <p14:creationId xmlns:p14="http://schemas.microsoft.com/office/powerpoint/2010/main" xmlns="" val="2540184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4C85D-BA8E-4E76-AF58-4F207C4FA6DA}" type="slidenum">
              <a:rPr lang="en-ZA" smtClean="0"/>
              <a:pPr/>
              <a:t>65</a:t>
            </a:fld>
            <a:endParaRPr lang="en-ZA" dirty="0"/>
          </a:p>
        </p:txBody>
      </p:sp>
    </p:spTree>
    <p:extLst>
      <p:ext uri="{BB962C8B-B14F-4D97-AF65-F5344CB8AC3E}">
        <p14:creationId xmlns:p14="http://schemas.microsoft.com/office/powerpoint/2010/main" xmlns="" val="92221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4C85D-BA8E-4E76-AF58-4F207C4FA6DA}" type="slidenum">
              <a:rPr lang="en-ZA" smtClean="0"/>
              <a:pPr/>
              <a:t>7</a:t>
            </a:fld>
            <a:endParaRPr lang="en-ZA" dirty="0"/>
          </a:p>
        </p:txBody>
      </p:sp>
    </p:spTree>
    <p:extLst>
      <p:ext uri="{BB962C8B-B14F-4D97-AF65-F5344CB8AC3E}">
        <p14:creationId xmlns:p14="http://schemas.microsoft.com/office/powerpoint/2010/main" xmlns="" val="1572837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4C85D-BA8E-4E76-AF58-4F207C4FA6DA}" type="slidenum">
              <a:rPr lang="en-ZA" smtClean="0"/>
              <a:pPr/>
              <a:t>16</a:t>
            </a:fld>
            <a:endParaRPr lang="en-ZA" dirty="0"/>
          </a:p>
        </p:txBody>
      </p:sp>
    </p:spTree>
    <p:extLst>
      <p:ext uri="{BB962C8B-B14F-4D97-AF65-F5344CB8AC3E}">
        <p14:creationId xmlns:p14="http://schemas.microsoft.com/office/powerpoint/2010/main" xmlns="" val="136520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4C85D-BA8E-4E76-AF58-4F207C4FA6DA}" type="slidenum">
              <a:rPr lang="en-ZA" smtClean="0"/>
              <a:pPr/>
              <a:t>17</a:t>
            </a:fld>
            <a:endParaRPr lang="en-ZA" dirty="0"/>
          </a:p>
        </p:txBody>
      </p:sp>
    </p:spTree>
    <p:extLst>
      <p:ext uri="{BB962C8B-B14F-4D97-AF65-F5344CB8AC3E}">
        <p14:creationId xmlns:p14="http://schemas.microsoft.com/office/powerpoint/2010/main" xmlns="" val="3052943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4C85D-BA8E-4E76-AF58-4F207C4FA6DA}" type="slidenum">
              <a:rPr lang="en-ZA" smtClean="0"/>
              <a:pPr/>
              <a:t>18</a:t>
            </a:fld>
            <a:endParaRPr lang="en-ZA" dirty="0"/>
          </a:p>
        </p:txBody>
      </p:sp>
    </p:spTree>
    <p:extLst>
      <p:ext uri="{BB962C8B-B14F-4D97-AF65-F5344CB8AC3E}">
        <p14:creationId xmlns:p14="http://schemas.microsoft.com/office/powerpoint/2010/main" xmlns="" val="2748780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4C85D-BA8E-4E76-AF58-4F207C4FA6DA}" type="slidenum">
              <a:rPr lang="en-ZA" smtClean="0"/>
              <a:pPr/>
              <a:t>19</a:t>
            </a:fld>
            <a:endParaRPr lang="en-ZA" dirty="0"/>
          </a:p>
        </p:txBody>
      </p:sp>
    </p:spTree>
    <p:extLst>
      <p:ext uri="{BB962C8B-B14F-4D97-AF65-F5344CB8AC3E}">
        <p14:creationId xmlns:p14="http://schemas.microsoft.com/office/powerpoint/2010/main" xmlns="" val="1673058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3"/>
            <a:ext cx="5438140" cy="5211485"/>
          </a:xfrm>
        </p:spPr>
        <p:txBody>
          <a:bodyPr>
            <a:normAutofit fontScale="77500" lnSpcReduction="20000"/>
          </a:bodyPr>
          <a:lstStyle/>
          <a:p>
            <a:r>
              <a:rPr lang="en-ZA" sz="1800" b="1" dirty="0">
                <a:latin typeface="Arial" panose="020B0604020202020204" pitchFamily="34" charset="0"/>
                <a:cs typeface="Arial" panose="020B0604020202020204" pitchFamily="34" charset="0"/>
              </a:rPr>
              <a:t>SO1: </a:t>
            </a:r>
            <a:r>
              <a:rPr lang="en-GB" sz="1800" b="1" dirty="0">
                <a:latin typeface="Arial" panose="020B0604020202020204" pitchFamily="34" charset="0"/>
                <a:cs typeface="Arial" panose="020B0604020202020204" pitchFamily="34" charset="0"/>
              </a:rPr>
              <a:t>Enabling Environment</a:t>
            </a:r>
            <a:r>
              <a:rPr lang="en-ZA" sz="1800" b="1" dirty="0">
                <a:latin typeface="Arial" panose="020B0604020202020204" pitchFamily="34" charset="0"/>
                <a:cs typeface="Arial" panose="020B0604020202020204" pitchFamily="34" charset="0"/>
              </a:rPr>
              <a:t>:</a:t>
            </a:r>
          </a:p>
          <a:p>
            <a:pPr marL="457200" indent="-457200">
              <a:buAutoNum type="alphaLcPeriod"/>
            </a:pPr>
            <a:r>
              <a:rPr lang="en-GB" sz="1800" dirty="0">
                <a:latin typeface="Arial" panose="020B0604020202020204" pitchFamily="34" charset="0"/>
                <a:cs typeface="Arial" panose="020B0604020202020204" pitchFamily="34" charset="0"/>
              </a:rPr>
              <a:t>Include regulations, norms, standards, guidelines and standardised procedures</a:t>
            </a:r>
          </a:p>
          <a:p>
            <a:pPr marL="457200" indent="-457200">
              <a:buAutoNum type="alphaLcPeriod"/>
            </a:pPr>
            <a:r>
              <a:rPr lang="en-GB" sz="1800" dirty="0">
                <a:latin typeface="Arial" panose="020B0604020202020204" pitchFamily="34" charset="0"/>
                <a:cs typeface="Arial" panose="020B0604020202020204" pitchFamily="34" charset="0"/>
              </a:rPr>
              <a:t>Structured engagements with other government departments, agencies, entities and non-governmental organisations</a:t>
            </a:r>
          </a:p>
          <a:p>
            <a:pPr marL="457200" indent="-457200">
              <a:buAutoNum type="alphaLcPeriod"/>
            </a:pPr>
            <a:r>
              <a:rPr lang="en-GB" sz="1800" dirty="0">
                <a:latin typeface="Arial" panose="020B0604020202020204" pitchFamily="34" charset="0"/>
                <a:cs typeface="Arial" panose="020B0604020202020204" pitchFamily="34" charset="0"/>
              </a:rPr>
              <a:t>Institutional policies are implemented</a:t>
            </a:r>
          </a:p>
          <a:p>
            <a:pPr marL="457200" indent="-457200">
              <a:buAutoNum type="alphaLcPeriod"/>
            </a:pPr>
            <a:r>
              <a:rPr lang="en-GB" sz="1800" dirty="0">
                <a:latin typeface="Arial" panose="020B0604020202020204" pitchFamily="34" charset="0"/>
                <a:cs typeface="Arial" panose="020B0604020202020204" pitchFamily="34" charset="0"/>
              </a:rPr>
              <a:t>Accountability, monitoring and evaluation</a:t>
            </a:r>
            <a:endParaRPr lang="en-ZA" sz="1800" b="1" dirty="0">
              <a:latin typeface="Arial" panose="020B0604020202020204" pitchFamily="34" charset="0"/>
              <a:cs typeface="Arial" panose="020B0604020202020204" pitchFamily="34" charset="0"/>
            </a:endParaRPr>
          </a:p>
          <a:p>
            <a:pPr marL="442913" indent="-442913">
              <a:buNone/>
            </a:pPr>
            <a:r>
              <a:rPr lang="en-ZA" sz="1800" b="1" dirty="0">
                <a:latin typeface="Arial" panose="020B0604020202020204" pitchFamily="34" charset="0"/>
                <a:cs typeface="Arial" panose="020B0604020202020204" pitchFamily="34" charset="0"/>
              </a:rPr>
              <a:t>SO2. </a:t>
            </a:r>
            <a:r>
              <a:rPr lang="en-GB" sz="1800" b="1" dirty="0">
                <a:latin typeface="Arial" panose="020B0604020202020204" pitchFamily="34" charset="0"/>
                <a:cs typeface="Arial" panose="020B0604020202020204" pitchFamily="34" charset="0"/>
              </a:rPr>
              <a:t>Prevention and Awareness</a:t>
            </a:r>
            <a:r>
              <a:rPr lang="en-ZA" sz="1800" dirty="0">
                <a:latin typeface="Arial" panose="020B0604020202020204" pitchFamily="34" charset="0"/>
                <a:cs typeface="Arial" panose="020B0604020202020204" pitchFamily="34" charset="0"/>
              </a:rPr>
              <a:t>:</a:t>
            </a:r>
          </a:p>
          <a:p>
            <a:r>
              <a:rPr lang="en-GB" sz="1800" dirty="0">
                <a:latin typeface="Arial" panose="020B0604020202020204" pitchFamily="34" charset="0"/>
                <a:cs typeface="Arial" panose="020B0604020202020204" pitchFamily="34" charset="0"/>
              </a:rPr>
              <a:t>Promote the safety of all students and staff by putting in place comprehensive prevention programmes intended to raise awareness of policies and services addressing GBV, as well as other measures aimed at preventing incidents of GBV in PSET institutions</a:t>
            </a:r>
            <a:endParaRPr lang="en-ZA" sz="1800" dirty="0">
              <a:latin typeface="Arial" panose="020B0604020202020204" pitchFamily="34" charset="0"/>
              <a:cs typeface="Arial" panose="020B0604020202020204" pitchFamily="34" charset="0"/>
            </a:endParaRPr>
          </a:p>
          <a:p>
            <a:r>
              <a:rPr lang="en-ZA" sz="2100" b="1" dirty="0">
                <a:latin typeface="Arial" panose="020B0604020202020204" pitchFamily="34" charset="0"/>
                <a:cs typeface="Arial" panose="020B0604020202020204" pitchFamily="34" charset="0"/>
              </a:rPr>
              <a:t>SO3: </a:t>
            </a:r>
            <a:r>
              <a:rPr lang="en-GB" sz="2100" b="1" dirty="0"/>
              <a:t>Support and Assistance</a:t>
            </a:r>
            <a:endParaRPr lang="en-ZA" sz="2100" b="1" dirty="0">
              <a:latin typeface="Arial" panose="020B0604020202020204" pitchFamily="34" charset="0"/>
              <a:cs typeface="Arial" panose="020B0604020202020204" pitchFamily="34" charset="0"/>
            </a:endParaRPr>
          </a:p>
          <a:p>
            <a:pPr marL="342900" lvl="1"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PSET institutions refer victims of GBV appropriately to and provide for comprehensive, specialised support and other assistance </a:t>
            </a:r>
          </a:p>
          <a:p>
            <a:pPr marL="342900" lvl="1"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Support and assistance are in line with the </a:t>
            </a:r>
            <a:r>
              <a:rPr lang="en-GB" sz="1800" i="1" dirty="0">
                <a:latin typeface="Arial" panose="020B0604020202020204" pitchFamily="34" charset="0"/>
                <a:cs typeface="Arial" panose="020B0604020202020204" pitchFamily="34" charset="0"/>
              </a:rPr>
              <a:t>National Instructions, National Directives, List of Designated Health Establishments and Additional Services </a:t>
            </a:r>
            <a:r>
              <a:rPr lang="en-GB" sz="1800" dirty="0">
                <a:latin typeface="Arial" panose="020B0604020202020204" pitchFamily="34" charset="0"/>
                <a:cs typeface="Arial" panose="020B0604020202020204" pitchFamily="34" charset="0"/>
              </a:rPr>
              <a:t>(2019), issued by the Dept of Justice in terms of the Sexual Offences and Related Matters Amendment Act (Act No 32 of 2007). </a:t>
            </a:r>
          </a:p>
          <a:p>
            <a:pPr marL="342900" lvl="1"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PSET institutions to ensure that complainants receive multi-disciplinary support</a:t>
            </a:r>
          </a:p>
          <a:p>
            <a:pPr marL="0" lvl="1" indent="0">
              <a:buNone/>
            </a:pPr>
            <a:r>
              <a:rPr lang="en-ZA" sz="1800" b="1" dirty="0">
                <a:latin typeface="Arial" panose="020B0604020202020204" pitchFamily="34" charset="0"/>
                <a:cs typeface="Arial" panose="020B0604020202020204" pitchFamily="34" charset="0"/>
              </a:rPr>
              <a:t>MONITORING AND EVALUATION</a:t>
            </a:r>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At institutional and national levels</a:t>
            </a:r>
            <a:endParaRPr lang="en-ZA"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Comprehensive Monitoring and Evaluation System adopted</a:t>
            </a:r>
          </a:p>
          <a:p>
            <a:r>
              <a:rPr lang="en-GB" sz="1800" dirty="0">
                <a:latin typeface="Arial" panose="020B0604020202020204" pitchFamily="34" charset="0"/>
                <a:cs typeface="Arial" panose="020B0604020202020204" pitchFamily="34" charset="0"/>
              </a:rPr>
              <a:t>Common indicators developed </a:t>
            </a:r>
            <a:endParaRPr lang="en-ZA" sz="18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1F4C85D-BA8E-4E76-AF58-4F207C4FA6DA}" type="slidenum">
              <a:rPr lang="en-ZA" smtClean="0"/>
              <a:pPr/>
              <a:t>20</a:t>
            </a:fld>
            <a:endParaRPr lang="en-ZA" dirty="0"/>
          </a:p>
        </p:txBody>
      </p:sp>
    </p:spTree>
    <p:extLst>
      <p:ext uri="{BB962C8B-B14F-4D97-AF65-F5344CB8AC3E}">
        <p14:creationId xmlns:p14="http://schemas.microsoft.com/office/powerpoint/2010/main" xmlns="" val="3026506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4C85D-BA8E-4E76-AF58-4F207C4FA6DA}" type="slidenum">
              <a:rPr lang="en-ZA" smtClean="0"/>
              <a:pPr/>
              <a:t>21</a:t>
            </a:fld>
            <a:endParaRPr lang="en-ZA" dirty="0"/>
          </a:p>
        </p:txBody>
      </p:sp>
    </p:spTree>
    <p:extLst>
      <p:ext uri="{BB962C8B-B14F-4D97-AF65-F5344CB8AC3E}">
        <p14:creationId xmlns:p14="http://schemas.microsoft.com/office/powerpoint/2010/main" xmlns="" val="2889405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LIDE THEM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E1C9B53-87E7-455D-B473-A2F41B7B130F}"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5D57D8E-E20C-44D9-BFA0-48DFB5F811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DA7CD95-D022-4B44-9F8E-1CB6D484B89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3489" name="Rectangle 177"/>
          <p:cNvSpPr>
            <a:spLocks noGrp="1" noChangeArrowheads="1"/>
          </p:cNvSpPr>
          <p:nvPr>
            <p:ph type="ctrTitle" sz="quarter"/>
          </p:nvPr>
        </p:nvSpPr>
        <p:spPr bwMode="auto">
          <a:xfrm>
            <a:off x="1293813" y="1663700"/>
            <a:ext cx="6821487" cy="1470025"/>
          </a:xfrm>
        </p:spPr>
        <p:txBody>
          <a:bodyPr/>
          <a:lstStyle>
            <a:lvl1pPr algn="ctr">
              <a:defRPr sz="4000">
                <a:solidFill>
                  <a:srgbClr val="293E00"/>
                </a:solidFill>
              </a:defRPr>
            </a:lvl1pPr>
          </a:lstStyle>
          <a:p>
            <a:r>
              <a:rPr lang="en-US" altLang="zh-CN" smtClean="0"/>
              <a:t>Click to edit Master title style</a:t>
            </a:r>
            <a:endParaRPr lang="zh-CN" altLang="en-US"/>
          </a:p>
        </p:txBody>
      </p:sp>
      <p:sp>
        <p:nvSpPr>
          <p:cNvPr id="3" name="Rectangle 24"/>
          <p:cNvSpPr>
            <a:spLocks noGrp="1" noChangeArrowheads="1"/>
          </p:cNvSpPr>
          <p:nvPr>
            <p:ph type="ftr" sz="quarter" idx="10"/>
          </p:nvPr>
        </p:nvSpPr>
        <p:spPr>
          <a:xfrm>
            <a:off x="3452813" y="6451600"/>
            <a:ext cx="2895600" cy="152400"/>
          </a:xfrm>
        </p:spPr>
        <p:txBody>
          <a:bodyPr/>
          <a:lstStyle>
            <a:lvl1pPr algn="ctr">
              <a:defRPr sz="1400" b="0">
                <a:solidFill>
                  <a:schemeClr val="folHlink"/>
                </a:solidFill>
                <a:effectLst>
                  <a:outerShdw blurRad="38100" dist="38100" dir="2700000" algn="tl">
                    <a:srgbClr val="C0C0C0"/>
                  </a:outerShdw>
                </a:effectLst>
                <a:latin typeface="Times New Roman" pitchFamily="18" charset="0"/>
              </a:defRPr>
            </a:lvl1pPr>
          </a:lstStyle>
          <a:p>
            <a:pPr>
              <a:defRPr/>
            </a:pPr>
            <a:endParaRPr lang="en-US" altLang="ko-KR" dirty="0"/>
          </a:p>
        </p:txBody>
      </p:sp>
    </p:spTree>
    <p:extLst>
      <p:ext uri="{BB962C8B-B14F-4D97-AF65-F5344CB8AC3E}">
        <p14:creationId xmlns:p14="http://schemas.microsoft.com/office/powerpoint/2010/main" xmlns="" val="2487476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400"/>
              <a:buFont typeface="Montserrat"/>
              <a:buNone/>
              <a:defRPr sz="2400" b="1">
                <a:solidFill>
                  <a:srgbClr val="ED3458"/>
                </a:solidFill>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1" name="Google Shape;21;p5"/>
          <p:cNvSpPr txBox="1">
            <a:spLocks noGrp="1"/>
          </p:cNvSpPr>
          <p:nvPr>
            <p:ph type="body" idx="1"/>
          </p:nvPr>
        </p:nvSpPr>
        <p:spPr>
          <a:xfrm>
            <a:off x="311700" y="1536633"/>
            <a:ext cx="8520600" cy="52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000000"/>
              </a:buClr>
              <a:buSzPts val="1800"/>
              <a:buFont typeface="Montserrat SemiBold"/>
              <a:buChar char="●"/>
              <a:defRPr>
                <a:solidFill>
                  <a:srgbClr val="071D3A"/>
                </a:solidFill>
                <a:latin typeface="Montserrat SemiBold"/>
                <a:ea typeface="Montserrat SemiBold"/>
                <a:cs typeface="Montserrat SemiBold"/>
                <a:sym typeface="Montserrat SemiBold"/>
              </a:defRPr>
            </a:lvl1pPr>
            <a:lvl2pPr marL="914400" lvl="1" indent="-317500">
              <a:spcBef>
                <a:spcPts val="1600"/>
              </a:spcBef>
              <a:spcAft>
                <a:spcPts val="0"/>
              </a:spcAft>
              <a:buClr>
                <a:srgbClr val="000000"/>
              </a:buClr>
              <a:buSzPts val="1400"/>
              <a:buFont typeface="Montserrat SemiBold"/>
              <a:buChar char="○"/>
              <a:defRPr>
                <a:solidFill>
                  <a:srgbClr val="000000"/>
                </a:solidFill>
                <a:latin typeface="Montserrat SemiBold"/>
                <a:ea typeface="Montserrat SemiBold"/>
                <a:cs typeface="Montserrat SemiBold"/>
                <a:sym typeface="Montserrat SemiBold"/>
              </a:defRPr>
            </a:lvl2pPr>
            <a:lvl3pPr marL="1371600" lvl="2" indent="-317500">
              <a:spcBef>
                <a:spcPts val="1600"/>
              </a:spcBef>
              <a:spcAft>
                <a:spcPts val="0"/>
              </a:spcAft>
              <a:buClr>
                <a:srgbClr val="000000"/>
              </a:buClr>
              <a:buSzPts val="1400"/>
              <a:buFont typeface="Montserrat SemiBold"/>
              <a:buChar char="■"/>
              <a:defRPr>
                <a:solidFill>
                  <a:srgbClr val="000000"/>
                </a:solidFill>
                <a:latin typeface="Montserrat SemiBold"/>
                <a:ea typeface="Montserrat SemiBold"/>
                <a:cs typeface="Montserrat SemiBold"/>
                <a:sym typeface="Montserrat SemiBold"/>
              </a:defRPr>
            </a:lvl3pPr>
            <a:lvl4pPr marL="1828800" lvl="3" indent="-317500">
              <a:spcBef>
                <a:spcPts val="1600"/>
              </a:spcBef>
              <a:spcAft>
                <a:spcPts val="0"/>
              </a:spcAft>
              <a:buClr>
                <a:srgbClr val="000000"/>
              </a:buClr>
              <a:buSzPts val="1400"/>
              <a:buFont typeface="Montserrat SemiBold"/>
              <a:buChar char="●"/>
              <a:defRPr>
                <a:solidFill>
                  <a:srgbClr val="000000"/>
                </a:solidFill>
                <a:latin typeface="Montserrat SemiBold"/>
                <a:ea typeface="Montserrat SemiBold"/>
                <a:cs typeface="Montserrat SemiBold"/>
                <a:sym typeface="Montserrat SemiBold"/>
              </a:defRPr>
            </a:lvl4pPr>
            <a:lvl5pPr marL="2286000" lvl="4" indent="-317500">
              <a:spcBef>
                <a:spcPts val="1600"/>
              </a:spcBef>
              <a:spcAft>
                <a:spcPts val="0"/>
              </a:spcAft>
              <a:buClr>
                <a:srgbClr val="000000"/>
              </a:buClr>
              <a:buSzPts val="1400"/>
              <a:buFont typeface="Montserrat SemiBold"/>
              <a:buChar char="○"/>
              <a:defRPr>
                <a:solidFill>
                  <a:srgbClr val="000000"/>
                </a:solidFill>
                <a:latin typeface="Montserrat SemiBold"/>
                <a:ea typeface="Montserrat SemiBold"/>
                <a:cs typeface="Montserrat SemiBold"/>
                <a:sym typeface="Montserrat SemiBold"/>
              </a:defRPr>
            </a:lvl5pPr>
            <a:lvl6pPr marL="2743200" lvl="5" indent="-317500">
              <a:spcBef>
                <a:spcPts val="1600"/>
              </a:spcBef>
              <a:spcAft>
                <a:spcPts val="0"/>
              </a:spcAft>
              <a:buClr>
                <a:srgbClr val="000000"/>
              </a:buClr>
              <a:buSzPts val="1400"/>
              <a:buFont typeface="Montserrat SemiBold"/>
              <a:buChar char="■"/>
              <a:defRPr>
                <a:solidFill>
                  <a:srgbClr val="000000"/>
                </a:solidFill>
                <a:latin typeface="Montserrat SemiBold"/>
                <a:ea typeface="Montserrat SemiBold"/>
                <a:cs typeface="Montserrat SemiBold"/>
                <a:sym typeface="Montserrat SemiBold"/>
              </a:defRPr>
            </a:lvl6pPr>
            <a:lvl7pPr marL="3200400" lvl="6" indent="-317500">
              <a:spcBef>
                <a:spcPts val="1600"/>
              </a:spcBef>
              <a:spcAft>
                <a:spcPts val="0"/>
              </a:spcAft>
              <a:buClr>
                <a:srgbClr val="000000"/>
              </a:buClr>
              <a:buSzPts val="1400"/>
              <a:buFont typeface="Montserrat SemiBold"/>
              <a:buChar char="●"/>
              <a:defRPr>
                <a:solidFill>
                  <a:srgbClr val="000000"/>
                </a:solidFill>
                <a:latin typeface="Montserrat SemiBold"/>
                <a:ea typeface="Montserrat SemiBold"/>
                <a:cs typeface="Montserrat SemiBold"/>
                <a:sym typeface="Montserrat SemiBold"/>
              </a:defRPr>
            </a:lvl7pPr>
            <a:lvl8pPr marL="3657600" lvl="7" indent="-317500">
              <a:spcBef>
                <a:spcPts val="1600"/>
              </a:spcBef>
              <a:spcAft>
                <a:spcPts val="0"/>
              </a:spcAft>
              <a:buClr>
                <a:srgbClr val="000000"/>
              </a:buClr>
              <a:buSzPts val="1400"/>
              <a:buFont typeface="Montserrat SemiBold"/>
              <a:buChar char="○"/>
              <a:defRPr>
                <a:solidFill>
                  <a:srgbClr val="000000"/>
                </a:solidFill>
                <a:latin typeface="Montserrat SemiBold"/>
                <a:ea typeface="Montserrat SemiBold"/>
                <a:cs typeface="Montserrat SemiBold"/>
                <a:sym typeface="Montserrat SemiBold"/>
              </a:defRPr>
            </a:lvl8pPr>
            <a:lvl9pPr marL="4114800" lvl="8" indent="-317500">
              <a:spcBef>
                <a:spcPts val="1600"/>
              </a:spcBef>
              <a:spcAft>
                <a:spcPts val="1600"/>
              </a:spcAft>
              <a:buClr>
                <a:srgbClr val="000000"/>
              </a:buClr>
              <a:buSzPts val="1400"/>
              <a:buFont typeface="Montserrat SemiBold"/>
              <a:buChar char="■"/>
              <a:defRPr>
                <a:solidFill>
                  <a:srgbClr val="000000"/>
                </a:solidFill>
                <a:latin typeface="Montserrat SemiBold"/>
                <a:ea typeface="Montserrat SemiBold"/>
                <a:cs typeface="Montserrat SemiBold"/>
                <a:sym typeface="Montserrat SemiBold"/>
              </a:defRPr>
            </a:lvl9pPr>
          </a:lstStyle>
          <a:p>
            <a:endParaRPr dirty="0"/>
          </a:p>
        </p:txBody>
      </p:sp>
      <p:sp>
        <p:nvSpPr>
          <p:cNvPr id="22" name="Google Shape;22;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23" name="Google Shape;23;p5"/>
          <p:cNvSpPr txBox="1">
            <a:spLocks noGrp="1"/>
          </p:cNvSpPr>
          <p:nvPr>
            <p:ph type="body" idx="2"/>
          </p:nvPr>
        </p:nvSpPr>
        <p:spPr>
          <a:xfrm>
            <a:off x="311700" y="2061433"/>
            <a:ext cx="8520600" cy="3799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Montserrat"/>
              <a:buChar char="●"/>
              <a:defRPr sz="1200">
                <a:solidFill>
                  <a:srgbClr val="071D3A"/>
                </a:solidFill>
                <a:latin typeface="Montserrat"/>
                <a:ea typeface="Montserrat"/>
                <a:cs typeface="Montserrat"/>
                <a:sym typeface="Montserrat"/>
              </a:defRPr>
            </a:lvl1pPr>
            <a:lvl2pPr marL="914400" lvl="1" indent="-304800" rtl="0">
              <a:spcBef>
                <a:spcPts val="1600"/>
              </a:spcBef>
              <a:spcAft>
                <a:spcPts val="0"/>
              </a:spcAft>
              <a:buClr>
                <a:srgbClr val="000000"/>
              </a:buClr>
              <a:buSzPts val="1200"/>
              <a:buFont typeface="Montserrat"/>
              <a:buChar char="○"/>
              <a:defRPr sz="1200">
                <a:solidFill>
                  <a:srgbClr val="000000"/>
                </a:solidFill>
                <a:latin typeface="Montserrat"/>
                <a:ea typeface="Montserrat"/>
                <a:cs typeface="Montserrat"/>
                <a:sym typeface="Montserrat"/>
              </a:defRPr>
            </a:lvl2pPr>
            <a:lvl3pPr marL="1371600" lvl="2" indent="-304800" rtl="0">
              <a:spcBef>
                <a:spcPts val="1600"/>
              </a:spcBef>
              <a:spcAft>
                <a:spcPts val="0"/>
              </a:spcAft>
              <a:buClr>
                <a:srgbClr val="000000"/>
              </a:buClr>
              <a:buSzPts val="1200"/>
              <a:buFont typeface="Montserrat"/>
              <a:buChar char="■"/>
              <a:defRPr sz="1200">
                <a:solidFill>
                  <a:srgbClr val="000000"/>
                </a:solidFill>
                <a:latin typeface="Montserrat"/>
                <a:ea typeface="Montserrat"/>
                <a:cs typeface="Montserrat"/>
                <a:sym typeface="Montserrat"/>
              </a:defRPr>
            </a:lvl3pPr>
            <a:lvl4pPr marL="1828800" lvl="3" indent="-304800" rtl="0">
              <a:spcBef>
                <a:spcPts val="1600"/>
              </a:spcBef>
              <a:spcAft>
                <a:spcPts val="0"/>
              </a:spcAft>
              <a:buClr>
                <a:srgbClr val="000000"/>
              </a:buClr>
              <a:buSzPts val="1200"/>
              <a:buFont typeface="Montserrat"/>
              <a:buChar char="●"/>
              <a:defRPr sz="1200">
                <a:solidFill>
                  <a:srgbClr val="000000"/>
                </a:solidFill>
                <a:latin typeface="Montserrat"/>
                <a:ea typeface="Montserrat"/>
                <a:cs typeface="Montserrat"/>
                <a:sym typeface="Montserrat"/>
              </a:defRPr>
            </a:lvl4pPr>
            <a:lvl5pPr marL="2286000" lvl="4" indent="-304800" rtl="0">
              <a:spcBef>
                <a:spcPts val="1600"/>
              </a:spcBef>
              <a:spcAft>
                <a:spcPts val="0"/>
              </a:spcAft>
              <a:buClr>
                <a:srgbClr val="000000"/>
              </a:buClr>
              <a:buSzPts val="1200"/>
              <a:buFont typeface="Montserrat"/>
              <a:buChar char="○"/>
              <a:defRPr sz="1200">
                <a:solidFill>
                  <a:srgbClr val="000000"/>
                </a:solidFill>
                <a:latin typeface="Montserrat"/>
                <a:ea typeface="Montserrat"/>
                <a:cs typeface="Montserrat"/>
                <a:sym typeface="Montserrat"/>
              </a:defRPr>
            </a:lvl5pPr>
            <a:lvl6pPr marL="2743200" lvl="5" indent="-304800" rtl="0">
              <a:spcBef>
                <a:spcPts val="1600"/>
              </a:spcBef>
              <a:spcAft>
                <a:spcPts val="0"/>
              </a:spcAft>
              <a:buClr>
                <a:srgbClr val="000000"/>
              </a:buClr>
              <a:buSzPts val="1200"/>
              <a:buFont typeface="Montserrat"/>
              <a:buChar char="■"/>
              <a:defRPr sz="1200">
                <a:solidFill>
                  <a:srgbClr val="000000"/>
                </a:solidFill>
                <a:latin typeface="Montserrat"/>
                <a:ea typeface="Montserrat"/>
                <a:cs typeface="Montserrat"/>
                <a:sym typeface="Montserrat"/>
              </a:defRPr>
            </a:lvl6pPr>
            <a:lvl7pPr marL="3200400" lvl="6" indent="-304800" rtl="0">
              <a:spcBef>
                <a:spcPts val="1600"/>
              </a:spcBef>
              <a:spcAft>
                <a:spcPts val="0"/>
              </a:spcAft>
              <a:buClr>
                <a:srgbClr val="000000"/>
              </a:buClr>
              <a:buSzPts val="1200"/>
              <a:buFont typeface="Montserrat"/>
              <a:buChar char="●"/>
              <a:defRPr sz="1200">
                <a:solidFill>
                  <a:srgbClr val="000000"/>
                </a:solidFill>
                <a:latin typeface="Montserrat"/>
                <a:ea typeface="Montserrat"/>
                <a:cs typeface="Montserrat"/>
                <a:sym typeface="Montserrat"/>
              </a:defRPr>
            </a:lvl7pPr>
            <a:lvl8pPr marL="3657600" lvl="7" indent="-304800" rtl="0">
              <a:spcBef>
                <a:spcPts val="1600"/>
              </a:spcBef>
              <a:spcAft>
                <a:spcPts val="0"/>
              </a:spcAft>
              <a:buClr>
                <a:srgbClr val="000000"/>
              </a:buClr>
              <a:buSzPts val="1200"/>
              <a:buFont typeface="Montserrat"/>
              <a:buChar char="○"/>
              <a:defRPr sz="1200">
                <a:solidFill>
                  <a:srgbClr val="000000"/>
                </a:solidFill>
                <a:latin typeface="Montserrat"/>
                <a:ea typeface="Montserrat"/>
                <a:cs typeface="Montserrat"/>
                <a:sym typeface="Montserrat"/>
              </a:defRPr>
            </a:lvl8pPr>
            <a:lvl9pPr marL="4114800" lvl="8" indent="-304800" rtl="0">
              <a:spcBef>
                <a:spcPts val="1600"/>
              </a:spcBef>
              <a:spcAft>
                <a:spcPts val="1600"/>
              </a:spcAft>
              <a:buClr>
                <a:srgbClr val="000000"/>
              </a:buClr>
              <a:buSzPts val="1200"/>
              <a:buFont typeface="Montserrat"/>
              <a:buChar char="■"/>
              <a:defRPr sz="1200">
                <a:solidFill>
                  <a:srgbClr val="000000"/>
                </a:solidFill>
                <a:latin typeface="Montserrat"/>
                <a:ea typeface="Montserrat"/>
                <a:cs typeface="Montserrat"/>
                <a:sym typeface="Montserrat"/>
              </a:defRPr>
            </a:lvl9pPr>
          </a:lstStyle>
          <a:p>
            <a:endParaRPr dirty="0"/>
          </a:p>
        </p:txBody>
      </p:sp>
      <p:pic>
        <p:nvPicPr>
          <p:cNvPr id="10" name="Picture 9">
            <a:extLst>
              <a:ext uri="{FF2B5EF4-FFF2-40B4-BE49-F238E27FC236}">
                <a16:creationId xmlns="" xmlns:a16="http://schemas.microsoft.com/office/drawing/2014/main" id="{30AC9B56-B285-9244-BF81-53B74CAFD8D3}"/>
              </a:ext>
            </a:extLst>
          </p:cNvPr>
          <p:cNvPicPr>
            <a:picLocks noChangeAspect="1"/>
          </p:cNvPicPr>
          <p:nvPr userDrawn="1"/>
        </p:nvPicPr>
        <p:blipFill>
          <a:blip r:embed="rId2"/>
          <a:stretch>
            <a:fillRect/>
          </a:stretch>
        </p:blipFill>
        <p:spPr>
          <a:xfrm>
            <a:off x="6078503" y="5638449"/>
            <a:ext cx="2753796" cy="838323"/>
          </a:xfrm>
          <a:prstGeom prst="rect">
            <a:avLst/>
          </a:prstGeom>
        </p:spPr>
      </p:pic>
    </p:spTree>
    <p:extLst>
      <p:ext uri="{BB962C8B-B14F-4D97-AF65-F5344CB8AC3E}">
        <p14:creationId xmlns:p14="http://schemas.microsoft.com/office/powerpoint/2010/main" xmlns="" val="2386642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ZA"/>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8DC0D1CA-B6ED-41DF-A25D-C80F2DD59A7B}" type="slidenum">
              <a:rPr lang="en-ZA" smtClean="0"/>
              <a:pPr/>
              <a:t>‹#›</a:t>
            </a:fld>
            <a:endParaRPr lang="en-ZA" dirty="0"/>
          </a:p>
        </p:txBody>
      </p:sp>
    </p:spTree>
    <p:extLst>
      <p:ext uri="{BB962C8B-B14F-4D97-AF65-F5344CB8AC3E}">
        <p14:creationId xmlns:p14="http://schemas.microsoft.com/office/powerpoint/2010/main" xmlns="" val="1226254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8DC0D1CA-B6ED-41DF-A25D-C80F2DD59A7B}" type="slidenum">
              <a:rPr lang="en-ZA" smtClean="0"/>
              <a:pPr/>
              <a:t>‹#›</a:t>
            </a:fld>
            <a:endParaRPr lang="en-ZA" dirty="0"/>
          </a:p>
        </p:txBody>
      </p:sp>
    </p:spTree>
    <p:extLst>
      <p:ext uri="{BB962C8B-B14F-4D97-AF65-F5344CB8AC3E}">
        <p14:creationId xmlns:p14="http://schemas.microsoft.com/office/powerpoint/2010/main" xmlns="" val="540387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ZA"/>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8DC0D1CA-B6ED-41DF-A25D-C80F2DD59A7B}" type="slidenum">
              <a:rPr lang="en-ZA" smtClean="0"/>
              <a:pPr/>
              <a:t>‹#›</a:t>
            </a:fld>
            <a:endParaRPr lang="en-ZA" dirty="0"/>
          </a:p>
        </p:txBody>
      </p:sp>
    </p:spTree>
    <p:extLst>
      <p:ext uri="{BB962C8B-B14F-4D97-AF65-F5344CB8AC3E}">
        <p14:creationId xmlns:p14="http://schemas.microsoft.com/office/powerpoint/2010/main" xmlns="" val="1113641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8DC0D1CA-B6ED-41DF-A25D-C80F2DD59A7B}" type="slidenum">
              <a:rPr lang="en-ZA" smtClean="0"/>
              <a:pPr/>
              <a:t>‹#›</a:t>
            </a:fld>
            <a:endParaRPr lang="en-ZA" dirty="0"/>
          </a:p>
        </p:txBody>
      </p:sp>
    </p:spTree>
    <p:extLst>
      <p:ext uri="{BB962C8B-B14F-4D97-AF65-F5344CB8AC3E}">
        <p14:creationId xmlns:p14="http://schemas.microsoft.com/office/powerpoint/2010/main" xmlns="" val="1839338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endParaRPr lang="en-ZA" dirty="0"/>
          </a:p>
        </p:txBody>
      </p:sp>
      <p:sp>
        <p:nvSpPr>
          <p:cNvPr id="8" name="Footer Placeholder 7"/>
          <p:cNvSpPr>
            <a:spLocks noGrp="1"/>
          </p:cNvSpPr>
          <p:nvPr>
            <p:ph type="ftr" sz="quarter" idx="11"/>
          </p:nvPr>
        </p:nvSpPr>
        <p:spPr/>
        <p:txBody>
          <a:bodyPr/>
          <a:lstStyle/>
          <a:p>
            <a:endParaRPr lang="en-ZA" dirty="0"/>
          </a:p>
        </p:txBody>
      </p:sp>
      <p:sp>
        <p:nvSpPr>
          <p:cNvPr id="9" name="Slide Number Placeholder 8"/>
          <p:cNvSpPr>
            <a:spLocks noGrp="1"/>
          </p:cNvSpPr>
          <p:nvPr>
            <p:ph type="sldNum" sz="quarter" idx="12"/>
          </p:nvPr>
        </p:nvSpPr>
        <p:spPr/>
        <p:txBody>
          <a:bodyPr/>
          <a:lstStyle/>
          <a:p>
            <a:fld id="{8DC0D1CA-B6ED-41DF-A25D-C80F2DD59A7B}" type="slidenum">
              <a:rPr lang="en-ZA" smtClean="0"/>
              <a:pPr/>
              <a:t>‹#›</a:t>
            </a:fld>
            <a:endParaRPr lang="en-ZA" dirty="0"/>
          </a:p>
        </p:txBody>
      </p:sp>
    </p:spTree>
    <p:extLst>
      <p:ext uri="{BB962C8B-B14F-4D97-AF65-F5344CB8AC3E}">
        <p14:creationId xmlns:p14="http://schemas.microsoft.com/office/powerpoint/2010/main" xmlns="" val="3644539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endParaRPr lang="en-ZA" dirty="0"/>
          </a:p>
        </p:txBody>
      </p:sp>
      <p:sp>
        <p:nvSpPr>
          <p:cNvPr id="4" name="Footer Placeholder 3"/>
          <p:cNvSpPr>
            <a:spLocks noGrp="1"/>
          </p:cNvSpPr>
          <p:nvPr>
            <p:ph type="ftr" sz="quarter" idx="11"/>
          </p:nvPr>
        </p:nvSpPr>
        <p:spPr/>
        <p:txBody>
          <a:bodyPr/>
          <a:lstStyle/>
          <a:p>
            <a:endParaRPr lang="en-ZA" dirty="0"/>
          </a:p>
        </p:txBody>
      </p:sp>
      <p:sp>
        <p:nvSpPr>
          <p:cNvPr id="5" name="Slide Number Placeholder 4"/>
          <p:cNvSpPr>
            <a:spLocks noGrp="1"/>
          </p:cNvSpPr>
          <p:nvPr>
            <p:ph type="sldNum" sz="quarter" idx="12"/>
          </p:nvPr>
        </p:nvSpPr>
        <p:spPr/>
        <p:txBody>
          <a:bodyPr/>
          <a:lstStyle/>
          <a:p>
            <a:fld id="{8DC0D1CA-B6ED-41DF-A25D-C80F2DD59A7B}" type="slidenum">
              <a:rPr lang="en-ZA" smtClean="0"/>
              <a:pPr/>
              <a:t>‹#›</a:t>
            </a:fld>
            <a:endParaRPr lang="en-ZA" dirty="0"/>
          </a:p>
        </p:txBody>
      </p:sp>
    </p:spTree>
    <p:extLst>
      <p:ext uri="{BB962C8B-B14F-4D97-AF65-F5344CB8AC3E}">
        <p14:creationId xmlns:p14="http://schemas.microsoft.com/office/powerpoint/2010/main" xmlns="" val="3323100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4" descr="SLIDE LAYOUT.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0C0FB3B-E127-4538-8BF0-727AB6DD8228}"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ZA" dirty="0"/>
          </a:p>
        </p:txBody>
      </p:sp>
      <p:sp>
        <p:nvSpPr>
          <p:cNvPr id="3" name="Footer Placeholder 2"/>
          <p:cNvSpPr>
            <a:spLocks noGrp="1"/>
          </p:cNvSpPr>
          <p:nvPr>
            <p:ph type="ftr" sz="quarter" idx="11"/>
          </p:nvPr>
        </p:nvSpPr>
        <p:spPr/>
        <p:txBody>
          <a:bodyPr/>
          <a:lstStyle/>
          <a:p>
            <a:endParaRPr lang="en-ZA" dirty="0"/>
          </a:p>
        </p:txBody>
      </p:sp>
      <p:sp>
        <p:nvSpPr>
          <p:cNvPr id="4" name="Slide Number Placeholder 3"/>
          <p:cNvSpPr>
            <a:spLocks noGrp="1"/>
          </p:cNvSpPr>
          <p:nvPr>
            <p:ph type="sldNum" sz="quarter" idx="12"/>
          </p:nvPr>
        </p:nvSpPr>
        <p:spPr/>
        <p:txBody>
          <a:bodyPr/>
          <a:lstStyle/>
          <a:p>
            <a:fld id="{8DC0D1CA-B6ED-41DF-A25D-C80F2DD59A7B}" type="slidenum">
              <a:rPr lang="en-ZA" smtClean="0"/>
              <a:pPr/>
              <a:t>‹#›</a:t>
            </a:fld>
            <a:endParaRPr lang="en-ZA" dirty="0"/>
          </a:p>
        </p:txBody>
      </p:sp>
    </p:spTree>
    <p:extLst>
      <p:ext uri="{BB962C8B-B14F-4D97-AF65-F5344CB8AC3E}">
        <p14:creationId xmlns:p14="http://schemas.microsoft.com/office/powerpoint/2010/main" xmlns="" val="2329452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ZA"/>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8DC0D1CA-B6ED-41DF-A25D-C80F2DD59A7B}" type="slidenum">
              <a:rPr lang="en-ZA" smtClean="0"/>
              <a:pPr/>
              <a:t>‹#›</a:t>
            </a:fld>
            <a:endParaRPr lang="en-ZA" dirty="0"/>
          </a:p>
        </p:txBody>
      </p:sp>
    </p:spTree>
    <p:extLst>
      <p:ext uri="{BB962C8B-B14F-4D97-AF65-F5344CB8AC3E}">
        <p14:creationId xmlns:p14="http://schemas.microsoft.com/office/powerpoint/2010/main" xmlns="" val="3018343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ZA"/>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ZA"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8DC0D1CA-B6ED-41DF-A25D-C80F2DD59A7B}" type="slidenum">
              <a:rPr lang="en-ZA" smtClean="0"/>
              <a:pPr/>
              <a:t>‹#›</a:t>
            </a:fld>
            <a:endParaRPr lang="en-ZA" dirty="0"/>
          </a:p>
        </p:txBody>
      </p:sp>
    </p:spTree>
    <p:extLst>
      <p:ext uri="{BB962C8B-B14F-4D97-AF65-F5344CB8AC3E}">
        <p14:creationId xmlns:p14="http://schemas.microsoft.com/office/powerpoint/2010/main" xmlns="" val="411111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8DC0D1CA-B6ED-41DF-A25D-C80F2DD59A7B}" type="slidenum">
              <a:rPr lang="en-ZA" smtClean="0"/>
              <a:pPr/>
              <a:t>‹#›</a:t>
            </a:fld>
            <a:endParaRPr lang="en-ZA" dirty="0"/>
          </a:p>
        </p:txBody>
      </p:sp>
    </p:spTree>
    <p:extLst>
      <p:ext uri="{BB962C8B-B14F-4D97-AF65-F5344CB8AC3E}">
        <p14:creationId xmlns:p14="http://schemas.microsoft.com/office/powerpoint/2010/main" xmlns="" val="1842603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8DC0D1CA-B6ED-41DF-A25D-C80F2DD59A7B}" type="slidenum">
              <a:rPr lang="en-ZA" smtClean="0"/>
              <a:pPr/>
              <a:t>‹#›</a:t>
            </a:fld>
            <a:endParaRPr lang="en-ZA" dirty="0"/>
          </a:p>
        </p:txBody>
      </p:sp>
    </p:spTree>
    <p:extLst>
      <p:ext uri="{BB962C8B-B14F-4D97-AF65-F5344CB8AC3E}">
        <p14:creationId xmlns:p14="http://schemas.microsoft.com/office/powerpoint/2010/main" xmlns="" val="213831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57E97FE0-6FA7-4206-8D9E-1CB29F44823C}"/>
              </a:ext>
            </a:extLst>
          </p:cNvPr>
          <p:cNvSpPr/>
          <p:nvPr userDrawn="1"/>
        </p:nvSpPr>
        <p:spPr>
          <a:xfrm>
            <a:off x="0" y="0"/>
            <a:ext cx="9144000" cy="6858000"/>
          </a:xfrm>
          <a:prstGeom prst="rect">
            <a:avLst/>
          </a:prstGeom>
          <a:solidFill>
            <a:schemeClr val="bg1">
              <a:lumMod val="95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7">
            <a:extLst>
              <a:ext uri="{FF2B5EF4-FFF2-40B4-BE49-F238E27FC236}">
                <a16:creationId xmlns="" xmlns:a16="http://schemas.microsoft.com/office/drawing/2014/main" id="{724B3215-7A92-4AB1-ADAB-C405FA44C54B}"/>
              </a:ext>
            </a:extLst>
          </p:cNvPr>
          <p:cNvSpPr/>
          <p:nvPr userDrawn="1"/>
        </p:nvSpPr>
        <p:spPr>
          <a:xfrm>
            <a:off x="5528460" y="0"/>
            <a:ext cx="3615540" cy="6213076"/>
          </a:xfrm>
          <a:custGeom>
            <a:avLst/>
            <a:gdLst>
              <a:gd name="connsiteX0" fmla="*/ 0 w 4716379"/>
              <a:gd name="connsiteY0" fmla="*/ 12032 h 6075948"/>
              <a:gd name="connsiteX1" fmla="*/ 4716379 w 4716379"/>
              <a:gd name="connsiteY1" fmla="*/ 0 h 6075948"/>
              <a:gd name="connsiteX2" fmla="*/ 4692316 w 4716379"/>
              <a:gd name="connsiteY2" fmla="*/ 4908885 h 6075948"/>
              <a:gd name="connsiteX3" fmla="*/ 3284621 w 4716379"/>
              <a:gd name="connsiteY3" fmla="*/ 6075948 h 6075948"/>
              <a:gd name="connsiteX4" fmla="*/ 0 w 4716379"/>
              <a:gd name="connsiteY4" fmla="*/ 12032 h 6075948"/>
              <a:gd name="connsiteX0" fmla="*/ 126601 w 4842980"/>
              <a:gd name="connsiteY0" fmla="*/ 12032 h 6075948"/>
              <a:gd name="connsiteX1" fmla="*/ 4842980 w 4842980"/>
              <a:gd name="connsiteY1" fmla="*/ 0 h 6075948"/>
              <a:gd name="connsiteX2" fmla="*/ 4818917 w 4842980"/>
              <a:gd name="connsiteY2" fmla="*/ 4908885 h 6075948"/>
              <a:gd name="connsiteX3" fmla="*/ 3411222 w 4842980"/>
              <a:gd name="connsiteY3" fmla="*/ 6075948 h 6075948"/>
              <a:gd name="connsiteX4" fmla="*/ 126601 w 4842980"/>
              <a:gd name="connsiteY4" fmla="*/ 12032 h 6075948"/>
              <a:gd name="connsiteX0" fmla="*/ 128404 w 4844783"/>
              <a:gd name="connsiteY0" fmla="*/ 12032 h 6075948"/>
              <a:gd name="connsiteX1" fmla="*/ 4844783 w 4844783"/>
              <a:gd name="connsiteY1" fmla="*/ 0 h 6075948"/>
              <a:gd name="connsiteX2" fmla="*/ 4820720 w 4844783"/>
              <a:gd name="connsiteY2" fmla="*/ 4908885 h 6075948"/>
              <a:gd name="connsiteX3" fmla="*/ 3413025 w 4844783"/>
              <a:gd name="connsiteY3" fmla="*/ 6075948 h 6075948"/>
              <a:gd name="connsiteX4" fmla="*/ 128404 w 4844783"/>
              <a:gd name="connsiteY4" fmla="*/ 12032 h 6075948"/>
              <a:gd name="connsiteX0" fmla="*/ 128404 w 4844783"/>
              <a:gd name="connsiteY0" fmla="*/ 12032 h 6075948"/>
              <a:gd name="connsiteX1" fmla="*/ 4844783 w 4844783"/>
              <a:gd name="connsiteY1" fmla="*/ 0 h 6075948"/>
              <a:gd name="connsiteX2" fmla="*/ 4820720 w 4844783"/>
              <a:gd name="connsiteY2" fmla="*/ 4797373 h 6075948"/>
              <a:gd name="connsiteX3" fmla="*/ 3413025 w 4844783"/>
              <a:gd name="connsiteY3" fmla="*/ 6075948 h 6075948"/>
              <a:gd name="connsiteX4" fmla="*/ 128404 w 4844783"/>
              <a:gd name="connsiteY4" fmla="*/ 12032 h 6075948"/>
              <a:gd name="connsiteX0" fmla="*/ 128404 w 4820720"/>
              <a:gd name="connsiteY0" fmla="*/ 881 h 6064797"/>
              <a:gd name="connsiteX1" fmla="*/ 4811329 w 4820720"/>
              <a:gd name="connsiteY1" fmla="*/ 0 h 6064797"/>
              <a:gd name="connsiteX2" fmla="*/ 4820720 w 4820720"/>
              <a:gd name="connsiteY2" fmla="*/ 4786222 h 6064797"/>
              <a:gd name="connsiteX3" fmla="*/ 3413025 w 4820720"/>
              <a:gd name="connsiteY3" fmla="*/ 6064797 h 6064797"/>
              <a:gd name="connsiteX4" fmla="*/ 128404 w 4820720"/>
              <a:gd name="connsiteY4" fmla="*/ 881 h 6064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0720" h="6064797">
                <a:moveTo>
                  <a:pt x="128404" y="881"/>
                </a:moveTo>
                <a:lnTo>
                  <a:pt x="4811329" y="0"/>
                </a:lnTo>
                <a:cubicBezTo>
                  <a:pt x="4814459" y="1595407"/>
                  <a:pt x="4817590" y="3190815"/>
                  <a:pt x="4820720" y="4786222"/>
                </a:cubicBezTo>
                <a:lnTo>
                  <a:pt x="3413025" y="6064797"/>
                </a:lnTo>
                <a:cubicBezTo>
                  <a:pt x="2265685" y="5242705"/>
                  <a:pt x="-642998" y="2711734"/>
                  <a:pt x="128404" y="881"/>
                </a:cubicBezTo>
                <a:close/>
              </a:path>
            </a:pathLst>
          </a:custGeom>
          <a:blipFill dpi="0" rotWithShape="1">
            <a:blip r:embed="rId2"/>
            <a:srcRect/>
            <a:stretch>
              <a:fillRect l="-69000" r="-29000"/>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accent1"/>
              </a:solidFill>
            </a:endParaRPr>
          </a:p>
        </p:txBody>
      </p:sp>
      <p:sp>
        <p:nvSpPr>
          <p:cNvPr id="23" name="Freeform 28">
            <a:extLst>
              <a:ext uri="{FF2B5EF4-FFF2-40B4-BE49-F238E27FC236}">
                <a16:creationId xmlns="" xmlns:a16="http://schemas.microsoft.com/office/drawing/2014/main" id="{DDF28B66-7199-4605-9879-48F1C4D52C80}"/>
              </a:ext>
            </a:extLst>
          </p:cNvPr>
          <p:cNvSpPr/>
          <p:nvPr userDrawn="1"/>
        </p:nvSpPr>
        <p:spPr>
          <a:xfrm>
            <a:off x="5543114" y="1164801"/>
            <a:ext cx="3607331" cy="5146789"/>
          </a:xfrm>
          <a:custGeom>
            <a:avLst/>
            <a:gdLst>
              <a:gd name="connsiteX0" fmla="*/ 4806176 w 4806176"/>
              <a:gd name="connsiteY0" fmla="*/ 3389971 h 4928839"/>
              <a:gd name="connsiteX1" fmla="*/ 4806176 w 4806176"/>
              <a:gd name="connsiteY1" fmla="*/ 3713356 h 4928839"/>
              <a:gd name="connsiteX2" fmla="*/ 3367669 w 4806176"/>
              <a:gd name="connsiteY2" fmla="*/ 4928839 h 4928839"/>
              <a:gd name="connsiteX3" fmla="*/ 0 w 4806176"/>
              <a:gd name="connsiteY3" fmla="*/ 0 h 4928839"/>
              <a:gd name="connsiteX4" fmla="*/ 3389971 w 4806176"/>
              <a:gd name="connsiteY4" fmla="*/ 4694664 h 4928839"/>
              <a:gd name="connsiteX5" fmla="*/ 4806176 w 4806176"/>
              <a:gd name="connsiteY5" fmla="*/ 3389971 h 4928839"/>
              <a:gd name="connsiteX0" fmla="*/ 4806176 w 4806176"/>
              <a:gd name="connsiteY0" fmla="*/ 3389971 h 4928839"/>
              <a:gd name="connsiteX1" fmla="*/ 4806176 w 4806176"/>
              <a:gd name="connsiteY1" fmla="*/ 3713356 h 4928839"/>
              <a:gd name="connsiteX2" fmla="*/ 3367669 w 4806176"/>
              <a:gd name="connsiteY2" fmla="*/ 4928839 h 4928839"/>
              <a:gd name="connsiteX3" fmla="*/ 0 w 4806176"/>
              <a:gd name="connsiteY3" fmla="*/ 0 h 4928839"/>
              <a:gd name="connsiteX4" fmla="*/ 3389971 w 4806176"/>
              <a:gd name="connsiteY4" fmla="*/ 4694664 h 4928839"/>
              <a:gd name="connsiteX5" fmla="*/ 4806176 w 4806176"/>
              <a:gd name="connsiteY5" fmla="*/ 3389971 h 4928839"/>
              <a:gd name="connsiteX0" fmla="*/ 4806176 w 4806176"/>
              <a:gd name="connsiteY0" fmla="*/ 3389971 h 4928839"/>
              <a:gd name="connsiteX1" fmla="*/ 4806176 w 4806176"/>
              <a:gd name="connsiteY1" fmla="*/ 3713356 h 4928839"/>
              <a:gd name="connsiteX2" fmla="*/ 3367669 w 4806176"/>
              <a:gd name="connsiteY2" fmla="*/ 4928839 h 4928839"/>
              <a:gd name="connsiteX3" fmla="*/ 0 w 4806176"/>
              <a:gd name="connsiteY3" fmla="*/ 0 h 4928839"/>
              <a:gd name="connsiteX4" fmla="*/ 3389971 w 4806176"/>
              <a:gd name="connsiteY4" fmla="*/ 4694664 h 4928839"/>
              <a:gd name="connsiteX5" fmla="*/ 4806176 w 4806176"/>
              <a:gd name="connsiteY5" fmla="*/ 3389971 h 4928839"/>
              <a:gd name="connsiteX0" fmla="*/ 4806176 w 4806176"/>
              <a:gd name="connsiteY0" fmla="*/ 3389971 h 4928839"/>
              <a:gd name="connsiteX1" fmla="*/ 4806176 w 4806176"/>
              <a:gd name="connsiteY1" fmla="*/ 3713356 h 4928839"/>
              <a:gd name="connsiteX2" fmla="*/ 3367669 w 4806176"/>
              <a:gd name="connsiteY2" fmla="*/ 4928839 h 4928839"/>
              <a:gd name="connsiteX3" fmla="*/ 0 w 4806176"/>
              <a:gd name="connsiteY3" fmla="*/ 0 h 4928839"/>
              <a:gd name="connsiteX4" fmla="*/ 3389971 w 4806176"/>
              <a:gd name="connsiteY4" fmla="*/ 4694664 h 4928839"/>
              <a:gd name="connsiteX5" fmla="*/ 4806176 w 4806176"/>
              <a:gd name="connsiteY5" fmla="*/ 3389971 h 4928839"/>
              <a:gd name="connsiteX0" fmla="*/ 4806176 w 4806176"/>
              <a:gd name="connsiteY0" fmla="*/ 3389971 h 4928839"/>
              <a:gd name="connsiteX1" fmla="*/ 4806176 w 4806176"/>
              <a:gd name="connsiteY1" fmla="*/ 3713356 h 4928839"/>
              <a:gd name="connsiteX2" fmla="*/ 3367669 w 4806176"/>
              <a:gd name="connsiteY2" fmla="*/ 4928839 h 4928839"/>
              <a:gd name="connsiteX3" fmla="*/ 0 w 4806176"/>
              <a:gd name="connsiteY3" fmla="*/ 0 h 4928839"/>
              <a:gd name="connsiteX4" fmla="*/ 3389971 w 4806176"/>
              <a:gd name="connsiteY4" fmla="*/ 4694664 h 4928839"/>
              <a:gd name="connsiteX5" fmla="*/ 4806176 w 4806176"/>
              <a:gd name="connsiteY5" fmla="*/ 3389971 h 4928839"/>
              <a:gd name="connsiteX0" fmla="*/ 4806176 w 4806176"/>
              <a:gd name="connsiteY0" fmla="*/ 3389971 h 4928839"/>
              <a:gd name="connsiteX1" fmla="*/ 4806176 w 4806176"/>
              <a:gd name="connsiteY1" fmla="*/ 3713356 h 4928839"/>
              <a:gd name="connsiteX2" fmla="*/ 3367669 w 4806176"/>
              <a:gd name="connsiteY2" fmla="*/ 4928839 h 4928839"/>
              <a:gd name="connsiteX3" fmla="*/ 0 w 4806176"/>
              <a:gd name="connsiteY3" fmla="*/ 0 h 4928839"/>
              <a:gd name="connsiteX4" fmla="*/ 3389971 w 4806176"/>
              <a:gd name="connsiteY4" fmla="*/ 4694664 h 4928839"/>
              <a:gd name="connsiteX5" fmla="*/ 4806176 w 4806176"/>
              <a:gd name="connsiteY5" fmla="*/ 3389971 h 4928839"/>
              <a:gd name="connsiteX0" fmla="*/ 4806176 w 4806176"/>
              <a:gd name="connsiteY0" fmla="*/ 3389971 h 4928839"/>
              <a:gd name="connsiteX1" fmla="*/ 4806176 w 4806176"/>
              <a:gd name="connsiteY1" fmla="*/ 3713356 h 4928839"/>
              <a:gd name="connsiteX2" fmla="*/ 3367669 w 4806176"/>
              <a:gd name="connsiteY2" fmla="*/ 4928839 h 4928839"/>
              <a:gd name="connsiteX3" fmla="*/ 0 w 4806176"/>
              <a:gd name="connsiteY3" fmla="*/ 0 h 4928839"/>
              <a:gd name="connsiteX4" fmla="*/ 3389971 w 4806176"/>
              <a:gd name="connsiteY4" fmla="*/ 4694664 h 4928839"/>
              <a:gd name="connsiteX5" fmla="*/ 4806176 w 4806176"/>
              <a:gd name="connsiteY5" fmla="*/ 3389971 h 4928839"/>
              <a:gd name="connsiteX0" fmla="*/ 4806176 w 4806176"/>
              <a:gd name="connsiteY0" fmla="*/ 3389971 h 4928839"/>
              <a:gd name="connsiteX1" fmla="*/ 4782322 w 4806176"/>
              <a:gd name="connsiteY1" fmla="*/ 3633843 h 4928839"/>
              <a:gd name="connsiteX2" fmla="*/ 3367669 w 4806176"/>
              <a:gd name="connsiteY2" fmla="*/ 4928839 h 4928839"/>
              <a:gd name="connsiteX3" fmla="*/ 0 w 4806176"/>
              <a:gd name="connsiteY3" fmla="*/ 0 h 4928839"/>
              <a:gd name="connsiteX4" fmla="*/ 3389971 w 4806176"/>
              <a:gd name="connsiteY4" fmla="*/ 4694664 h 4928839"/>
              <a:gd name="connsiteX5" fmla="*/ 4806176 w 4806176"/>
              <a:gd name="connsiteY5" fmla="*/ 3389971 h 4928839"/>
              <a:gd name="connsiteX0" fmla="*/ 4806176 w 4806176"/>
              <a:gd name="connsiteY0" fmla="*/ 3389971 h 4928839"/>
              <a:gd name="connsiteX1" fmla="*/ 4782322 w 4806176"/>
              <a:gd name="connsiteY1" fmla="*/ 3633843 h 4928839"/>
              <a:gd name="connsiteX2" fmla="*/ 3367669 w 4806176"/>
              <a:gd name="connsiteY2" fmla="*/ 4928839 h 4928839"/>
              <a:gd name="connsiteX3" fmla="*/ 0 w 4806176"/>
              <a:gd name="connsiteY3" fmla="*/ 0 h 4928839"/>
              <a:gd name="connsiteX4" fmla="*/ 3389971 w 4806176"/>
              <a:gd name="connsiteY4" fmla="*/ 4694664 h 4928839"/>
              <a:gd name="connsiteX5" fmla="*/ 4806176 w 4806176"/>
              <a:gd name="connsiteY5" fmla="*/ 3389971 h 4928839"/>
              <a:gd name="connsiteX0" fmla="*/ 4769105 w 4769105"/>
              <a:gd name="connsiteY0" fmla="*/ 3488825 h 5027693"/>
              <a:gd name="connsiteX1" fmla="*/ 4745251 w 4769105"/>
              <a:gd name="connsiteY1" fmla="*/ 3732697 h 5027693"/>
              <a:gd name="connsiteX2" fmla="*/ 3330598 w 4769105"/>
              <a:gd name="connsiteY2" fmla="*/ 5027693 h 5027693"/>
              <a:gd name="connsiteX3" fmla="*/ 0 w 4769105"/>
              <a:gd name="connsiteY3" fmla="*/ 0 h 5027693"/>
              <a:gd name="connsiteX4" fmla="*/ 3352900 w 4769105"/>
              <a:gd name="connsiteY4" fmla="*/ 4793518 h 5027693"/>
              <a:gd name="connsiteX5" fmla="*/ 4769105 w 4769105"/>
              <a:gd name="connsiteY5" fmla="*/ 3488825 h 5027693"/>
              <a:gd name="connsiteX0" fmla="*/ 4769105 w 4769105"/>
              <a:gd name="connsiteY0" fmla="*/ 3488825 h 5027693"/>
              <a:gd name="connsiteX1" fmla="*/ 4745251 w 4769105"/>
              <a:gd name="connsiteY1" fmla="*/ 3732697 h 5027693"/>
              <a:gd name="connsiteX2" fmla="*/ 3330598 w 4769105"/>
              <a:gd name="connsiteY2" fmla="*/ 5027693 h 5027693"/>
              <a:gd name="connsiteX3" fmla="*/ 0 w 4769105"/>
              <a:gd name="connsiteY3" fmla="*/ 0 h 5027693"/>
              <a:gd name="connsiteX4" fmla="*/ 3352900 w 4769105"/>
              <a:gd name="connsiteY4" fmla="*/ 4793518 h 5027693"/>
              <a:gd name="connsiteX5" fmla="*/ 4769105 w 4769105"/>
              <a:gd name="connsiteY5" fmla="*/ 3488825 h 5027693"/>
              <a:gd name="connsiteX0" fmla="*/ 4769105 w 4769105"/>
              <a:gd name="connsiteY0" fmla="*/ 3488825 h 5027693"/>
              <a:gd name="connsiteX1" fmla="*/ 4745251 w 4769105"/>
              <a:gd name="connsiteY1" fmla="*/ 3732697 h 5027693"/>
              <a:gd name="connsiteX2" fmla="*/ 3330598 w 4769105"/>
              <a:gd name="connsiteY2" fmla="*/ 5027693 h 5027693"/>
              <a:gd name="connsiteX3" fmla="*/ 0 w 4769105"/>
              <a:gd name="connsiteY3" fmla="*/ 0 h 5027693"/>
              <a:gd name="connsiteX4" fmla="*/ 3352900 w 4769105"/>
              <a:gd name="connsiteY4" fmla="*/ 4793518 h 5027693"/>
              <a:gd name="connsiteX5" fmla="*/ 4769105 w 4769105"/>
              <a:gd name="connsiteY5" fmla="*/ 3488825 h 5027693"/>
              <a:gd name="connsiteX0" fmla="*/ 4769105 w 4769105"/>
              <a:gd name="connsiteY0" fmla="*/ 3488825 h 5027693"/>
              <a:gd name="connsiteX1" fmla="*/ 4745251 w 4769105"/>
              <a:gd name="connsiteY1" fmla="*/ 3732697 h 5027693"/>
              <a:gd name="connsiteX2" fmla="*/ 3330598 w 4769105"/>
              <a:gd name="connsiteY2" fmla="*/ 5027693 h 5027693"/>
              <a:gd name="connsiteX3" fmla="*/ 0 w 4769105"/>
              <a:gd name="connsiteY3" fmla="*/ 0 h 5027693"/>
              <a:gd name="connsiteX4" fmla="*/ 3352900 w 4769105"/>
              <a:gd name="connsiteY4" fmla="*/ 4793518 h 5027693"/>
              <a:gd name="connsiteX5" fmla="*/ 4769105 w 4769105"/>
              <a:gd name="connsiteY5" fmla="*/ 3488825 h 5027693"/>
              <a:gd name="connsiteX0" fmla="*/ 4769105 w 4769105"/>
              <a:gd name="connsiteY0" fmla="*/ 3488825 h 5027693"/>
              <a:gd name="connsiteX1" fmla="*/ 4745251 w 4769105"/>
              <a:gd name="connsiteY1" fmla="*/ 3732697 h 5027693"/>
              <a:gd name="connsiteX2" fmla="*/ 3330598 w 4769105"/>
              <a:gd name="connsiteY2" fmla="*/ 5027693 h 5027693"/>
              <a:gd name="connsiteX3" fmla="*/ 0 w 4769105"/>
              <a:gd name="connsiteY3" fmla="*/ 0 h 5027693"/>
              <a:gd name="connsiteX4" fmla="*/ 3352900 w 4769105"/>
              <a:gd name="connsiteY4" fmla="*/ 4793518 h 5027693"/>
              <a:gd name="connsiteX5" fmla="*/ 4769105 w 4769105"/>
              <a:gd name="connsiteY5" fmla="*/ 3488825 h 5027693"/>
              <a:gd name="connsiteX0" fmla="*/ 4806175 w 4806175"/>
              <a:gd name="connsiteY0" fmla="*/ 3538252 h 5077120"/>
              <a:gd name="connsiteX1" fmla="*/ 4782321 w 4806175"/>
              <a:gd name="connsiteY1" fmla="*/ 3782124 h 5077120"/>
              <a:gd name="connsiteX2" fmla="*/ 3367668 w 4806175"/>
              <a:gd name="connsiteY2" fmla="*/ 5077120 h 5077120"/>
              <a:gd name="connsiteX3" fmla="*/ 0 w 4806175"/>
              <a:gd name="connsiteY3" fmla="*/ 0 h 5077120"/>
              <a:gd name="connsiteX4" fmla="*/ 3389970 w 4806175"/>
              <a:gd name="connsiteY4" fmla="*/ 4842945 h 5077120"/>
              <a:gd name="connsiteX5" fmla="*/ 4806175 w 4806175"/>
              <a:gd name="connsiteY5" fmla="*/ 3538252 h 5077120"/>
              <a:gd name="connsiteX0" fmla="*/ 4806175 w 4806175"/>
              <a:gd name="connsiteY0" fmla="*/ 3538252 h 5077120"/>
              <a:gd name="connsiteX1" fmla="*/ 4782321 w 4806175"/>
              <a:gd name="connsiteY1" fmla="*/ 3782124 h 5077120"/>
              <a:gd name="connsiteX2" fmla="*/ 3367668 w 4806175"/>
              <a:gd name="connsiteY2" fmla="*/ 5077120 h 5077120"/>
              <a:gd name="connsiteX3" fmla="*/ 0 w 4806175"/>
              <a:gd name="connsiteY3" fmla="*/ 0 h 5077120"/>
              <a:gd name="connsiteX4" fmla="*/ 3389970 w 4806175"/>
              <a:gd name="connsiteY4" fmla="*/ 4842945 h 5077120"/>
              <a:gd name="connsiteX5" fmla="*/ 4806175 w 4806175"/>
              <a:gd name="connsiteY5" fmla="*/ 3538252 h 5077120"/>
              <a:gd name="connsiteX0" fmla="*/ 4806175 w 4806175"/>
              <a:gd name="connsiteY0" fmla="*/ 3538252 h 5077120"/>
              <a:gd name="connsiteX1" fmla="*/ 4782321 w 4806175"/>
              <a:gd name="connsiteY1" fmla="*/ 3782124 h 5077120"/>
              <a:gd name="connsiteX2" fmla="*/ 3367668 w 4806175"/>
              <a:gd name="connsiteY2" fmla="*/ 5077120 h 5077120"/>
              <a:gd name="connsiteX3" fmla="*/ 0 w 4806175"/>
              <a:gd name="connsiteY3" fmla="*/ 0 h 5077120"/>
              <a:gd name="connsiteX4" fmla="*/ 3389970 w 4806175"/>
              <a:gd name="connsiteY4" fmla="*/ 4842945 h 5077120"/>
              <a:gd name="connsiteX5" fmla="*/ 4806175 w 4806175"/>
              <a:gd name="connsiteY5" fmla="*/ 3538252 h 5077120"/>
              <a:gd name="connsiteX0" fmla="*/ 4806175 w 4806175"/>
              <a:gd name="connsiteY0" fmla="*/ 3625338 h 5164206"/>
              <a:gd name="connsiteX1" fmla="*/ 4782321 w 4806175"/>
              <a:gd name="connsiteY1" fmla="*/ 3869210 h 5164206"/>
              <a:gd name="connsiteX2" fmla="*/ 3367668 w 4806175"/>
              <a:gd name="connsiteY2" fmla="*/ 5164206 h 5164206"/>
              <a:gd name="connsiteX3" fmla="*/ 0 w 4806175"/>
              <a:gd name="connsiteY3" fmla="*/ 0 h 5164206"/>
              <a:gd name="connsiteX4" fmla="*/ 3389970 w 4806175"/>
              <a:gd name="connsiteY4" fmla="*/ 4930031 h 5164206"/>
              <a:gd name="connsiteX5" fmla="*/ 4806175 w 4806175"/>
              <a:gd name="connsiteY5" fmla="*/ 3625338 h 5164206"/>
              <a:gd name="connsiteX0" fmla="*/ 4806175 w 4806175"/>
              <a:gd name="connsiteY0" fmla="*/ 3625338 h 5164206"/>
              <a:gd name="connsiteX1" fmla="*/ 4782321 w 4806175"/>
              <a:gd name="connsiteY1" fmla="*/ 3869210 h 5164206"/>
              <a:gd name="connsiteX2" fmla="*/ 3367668 w 4806175"/>
              <a:gd name="connsiteY2" fmla="*/ 5164206 h 5164206"/>
              <a:gd name="connsiteX3" fmla="*/ 0 w 4806175"/>
              <a:gd name="connsiteY3" fmla="*/ 0 h 5164206"/>
              <a:gd name="connsiteX4" fmla="*/ 3389970 w 4806175"/>
              <a:gd name="connsiteY4" fmla="*/ 4930031 h 5164206"/>
              <a:gd name="connsiteX5" fmla="*/ 4806175 w 4806175"/>
              <a:gd name="connsiteY5" fmla="*/ 3625338 h 5164206"/>
              <a:gd name="connsiteX0" fmla="*/ 4806175 w 4806175"/>
              <a:gd name="connsiteY0" fmla="*/ 3625338 h 5164206"/>
              <a:gd name="connsiteX1" fmla="*/ 4782321 w 4806175"/>
              <a:gd name="connsiteY1" fmla="*/ 3869210 h 5164206"/>
              <a:gd name="connsiteX2" fmla="*/ 3367668 w 4806175"/>
              <a:gd name="connsiteY2" fmla="*/ 5164206 h 5164206"/>
              <a:gd name="connsiteX3" fmla="*/ 0 w 4806175"/>
              <a:gd name="connsiteY3" fmla="*/ 0 h 5164206"/>
              <a:gd name="connsiteX4" fmla="*/ 3389970 w 4806175"/>
              <a:gd name="connsiteY4" fmla="*/ 4930031 h 5164206"/>
              <a:gd name="connsiteX5" fmla="*/ 4806175 w 4806175"/>
              <a:gd name="connsiteY5" fmla="*/ 3625338 h 5164206"/>
              <a:gd name="connsiteX0" fmla="*/ 4806175 w 4806175"/>
              <a:gd name="connsiteY0" fmla="*/ 3625338 h 5164206"/>
              <a:gd name="connsiteX1" fmla="*/ 4782321 w 4806175"/>
              <a:gd name="connsiteY1" fmla="*/ 3869210 h 5164206"/>
              <a:gd name="connsiteX2" fmla="*/ 3367668 w 4806175"/>
              <a:gd name="connsiteY2" fmla="*/ 5164206 h 5164206"/>
              <a:gd name="connsiteX3" fmla="*/ 0 w 4806175"/>
              <a:gd name="connsiteY3" fmla="*/ 0 h 5164206"/>
              <a:gd name="connsiteX4" fmla="*/ 3389970 w 4806175"/>
              <a:gd name="connsiteY4" fmla="*/ 4930031 h 5164206"/>
              <a:gd name="connsiteX5" fmla="*/ 4806175 w 4806175"/>
              <a:gd name="connsiteY5" fmla="*/ 3625338 h 5164206"/>
              <a:gd name="connsiteX0" fmla="*/ 4806175 w 4806175"/>
              <a:gd name="connsiteY0" fmla="*/ 3625338 h 5164206"/>
              <a:gd name="connsiteX1" fmla="*/ 4782321 w 4806175"/>
              <a:gd name="connsiteY1" fmla="*/ 3869210 h 5164206"/>
              <a:gd name="connsiteX2" fmla="*/ 3367668 w 4806175"/>
              <a:gd name="connsiteY2" fmla="*/ 5164206 h 5164206"/>
              <a:gd name="connsiteX3" fmla="*/ 0 w 4806175"/>
              <a:gd name="connsiteY3" fmla="*/ 0 h 5164206"/>
              <a:gd name="connsiteX4" fmla="*/ 3389970 w 4806175"/>
              <a:gd name="connsiteY4" fmla="*/ 4930031 h 5164206"/>
              <a:gd name="connsiteX5" fmla="*/ 4806175 w 4806175"/>
              <a:gd name="connsiteY5" fmla="*/ 3625338 h 5164206"/>
              <a:gd name="connsiteX0" fmla="*/ 4797466 w 4797466"/>
              <a:gd name="connsiteY0" fmla="*/ 3607921 h 5146789"/>
              <a:gd name="connsiteX1" fmla="*/ 4773612 w 4797466"/>
              <a:gd name="connsiteY1" fmla="*/ 3851793 h 5146789"/>
              <a:gd name="connsiteX2" fmla="*/ 3358959 w 4797466"/>
              <a:gd name="connsiteY2" fmla="*/ 5146789 h 5146789"/>
              <a:gd name="connsiteX3" fmla="*/ 0 w 4797466"/>
              <a:gd name="connsiteY3" fmla="*/ 0 h 5146789"/>
              <a:gd name="connsiteX4" fmla="*/ 3381261 w 4797466"/>
              <a:gd name="connsiteY4" fmla="*/ 4912614 h 5146789"/>
              <a:gd name="connsiteX5" fmla="*/ 4797466 w 4797466"/>
              <a:gd name="connsiteY5" fmla="*/ 3607921 h 5146789"/>
              <a:gd name="connsiteX0" fmla="*/ 4797466 w 4809775"/>
              <a:gd name="connsiteY0" fmla="*/ 3607921 h 5146789"/>
              <a:gd name="connsiteX1" fmla="*/ 4809775 w 4809775"/>
              <a:gd name="connsiteY1" fmla="*/ 3841461 h 5146789"/>
              <a:gd name="connsiteX2" fmla="*/ 3358959 w 4809775"/>
              <a:gd name="connsiteY2" fmla="*/ 5146789 h 5146789"/>
              <a:gd name="connsiteX3" fmla="*/ 0 w 4809775"/>
              <a:gd name="connsiteY3" fmla="*/ 0 h 5146789"/>
              <a:gd name="connsiteX4" fmla="*/ 3381261 w 4809775"/>
              <a:gd name="connsiteY4" fmla="*/ 4912614 h 5146789"/>
              <a:gd name="connsiteX5" fmla="*/ 4797466 w 4809775"/>
              <a:gd name="connsiteY5" fmla="*/ 3607921 h 514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9775" h="5146789">
                <a:moveTo>
                  <a:pt x="4797466" y="3607921"/>
                </a:moveTo>
                <a:lnTo>
                  <a:pt x="4809775" y="3841461"/>
                </a:lnTo>
                <a:cubicBezTo>
                  <a:pt x="4354126" y="4312883"/>
                  <a:pt x="3830510" y="4715124"/>
                  <a:pt x="3358959" y="5146789"/>
                </a:cubicBezTo>
                <a:cubicBezTo>
                  <a:pt x="3150803" y="4964343"/>
                  <a:pt x="7496" y="2557081"/>
                  <a:pt x="0" y="0"/>
                </a:cubicBezTo>
                <a:cubicBezTo>
                  <a:pt x="197824" y="1099512"/>
                  <a:pt x="845105" y="2820620"/>
                  <a:pt x="3381261" y="4912614"/>
                </a:cubicBezTo>
                <a:cubicBezTo>
                  <a:pt x="4036209" y="4358446"/>
                  <a:pt x="4325398" y="4042819"/>
                  <a:pt x="4797466" y="3607921"/>
                </a:cubicBezTo>
                <a:close/>
              </a:path>
            </a:pathLst>
          </a:custGeom>
          <a:solidFill>
            <a:schemeClr val="accent2">
              <a:lumMod val="20000"/>
              <a:lumOff val="8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9">
            <a:extLst>
              <a:ext uri="{FF2B5EF4-FFF2-40B4-BE49-F238E27FC236}">
                <a16:creationId xmlns="" xmlns:a16="http://schemas.microsoft.com/office/drawing/2014/main" id="{58F8C880-3A9B-42F0-B262-59DBD0125EE3}"/>
              </a:ext>
            </a:extLst>
          </p:cNvPr>
          <p:cNvSpPr/>
          <p:nvPr userDrawn="1"/>
        </p:nvSpPr>
        <p:spPr>
          <a:xfrm>
            <a:off x="5325395" y="-24715"/>
            <a:ext cx="3821694" cy="6709719"/>
          </a:xfrm>
          <a:custGeom>
            <a:avLst/>
            <a:gdLst>
              <a:gd name="connsiteX0" fmla="*/ 4942703 w 4942703"/>
              <a:gd name="connsiteY0" fmla="*/ 5436973 h 6709719"/>
              <a:gd name="connsiteX1" fmla="*/ 3496962 w 4942703"/>
              <a:gd name="connsiteY1" fmla="*/ 6709719 h 6709719"/>
              <a:gd name="connsiteX2" fmla="*/ 0 w 4942703"/>
              <a:gd name="connsiteY2" fmla="*/ 0 h 6709719"/>
              <a:gd name="connsiteX0" fmla="*/ 5133728 w 5133728"/>
              <a:gd name="connsiteY0" fmla="*/ 5436973 h 6709719"/>
              <a:gd name="connsiteX1" fmla="*/ 3687987 w 5133728"/>
              <a:gd name="connsiteY1" fmla="*/ 6709719 h 6709719"/>
              <a:gd name="connsiteX2" fmla="*/ 191025 w 5133728"/>
              <a:gd name="connsiteY2" fmla="*/ 0 h 6709719"/>
              <a:gd name="connsiteX0" fmla="*/ 5142738 w 5142738"/>
              <a:gd name="connsiteY0" fmla="*/ 5436973 h 6709719"/>
              <a:gd name="connsiteX1" fmla="*/ 3696997 w 5142738"/>
              <a:gd name="connsiteY1" fmla="*/ 6709719 h 6709719"/>
              <a:gd name="connsiteX2" fmla="*/ 200035 w 5142738"/>
              <a:gd name="connsiteY2" fmla="*/ 0 h 6709719"/>
              <a:gd name="connsiteX0" fmla="*/ 5095592 w 5095592"/>
              <a:gd name="connsiteY0" fmla="*/ 5436973 h 6709719"/>
              <a:gd name="connsiteX1" fmla="*/ 3649851 w 5095592"/>
              <a:gd name="connsiteY1" fmla="*/ 6709719 h 6709719"/>
              <a:gd name="connsiteX2" fmla="*/ 152889 w 5095592"/>
              <a:gd name="connsiteY2" fmla="*/ 0 h 6709719"/>
            </a:gdLst>
            <a:ahLst/>
            <a:cxnLst>
              <a:cxn ang="0">
                <a:pos x="connsiteX0" y="connsiteY0"/>
              </a:cxn>
              <a:cxn ang="0">
                <a:pos x="connsiteX1" y="connsiteY1"/>
              </a:cxn>
              <a:cxn ang="0">
                <a:pos x="connsiteX2" y="connsiteY2"/>
              </a:cxn>
            </a:cxnLst>
            <a:rect l="l" t="t" r="r" b="b"/>
            <a:pathLst>
              <a:path w="5095592" h="6709719">
                <a:moveTo>
                  <a:pt x="5095592" y="5436973"/>
                </a:moveTo>
                <a:lnTo>
                  <a:pt x="3649851" y="6709719"/>
                </a:lnTo>
                <a:cubicBezTo>
                  <a:pt x="2286489" y="5535827"/>
                  <a:pt x="-707965" y="3138616"/>
                  <a:pt x="152889" y="0"/>
                </a:cubicBez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screen shot of a computer&#10;&#10;Description automatically generated">
            <a:extLst>
              <a:ext uri="{FF2B5EF4-FFF2-40B4-BE49-F238E27FC236}">
                <a16:creationId xmlns="" xmlns:a16="http://schemas.microsoft.com/office/drawing/2014/main" id="{910C0834-6B95-46F0-AB04-A876EC6678D9}"/>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t="19880" b="22207"/>
          <a:stretch/>
        </p:blipFill>
        <p:spPr>
          <a:xfrm>
            <a:off x="1452650" y="201786"/>
            <a:ext cx="2576946" cy="1989854"/>
          </a:xfrm>
          <a:prstGeom prst="rect">
            <a:avLst/>
          </a:prstGeom>
        </p:spPr>
      </p:pic>
      <p:pic>
        <p:nvPicPr>
          <p:cNvPr id="1026" name="Picture 2" descr="Department of Higher Education and Training - Wikipedia">
            <a:extLst>
              <a:ext uri="{FF2B5EF4-FFF2-40B4-BE49-F238E27FC236}">
                <a16:creationId xmlns="" xmlns:a16="http://schemas.microsoft.com/office/drawing/2014/main" id="{C333319E-0D68-4B46-9AA9-0BC688524B8E}"/>
              </a:ext>
            </a:extLst>
          </p:cNvPr>
          <p:cNvPicPr>
            <a:picLocks noChangeAspect="1" noChangeArrowheads="1"/>
          </p:cNvPicPr>
          <p:nvPr userDrawn="1"/>
        </p:nvPicPr>
        <p:blipFill>
          <a:blip r:embed="rId4">
            <a:extLst>
              <a:ext uri="{28A0092B-C50C-407E-A947-70E740481C1C}">
                <a14:useLocalDpi xmlns:a14="http://schemas.microsoft.com/office/drawing/2010/main" xmlns=""/>
              </a:ext>
            </a:extLst>
          </a:blip>
          <a:srcRect/>
          <a:stretch>
            <a:fillRect/>
          </a:stretch>
        </p:blipFill>
        <p:spPr bwMode="auto">
          <a:xfrm>
            <a:off x="327349" y="5891546"/>
            <a:ext cx="1080665" cy="54513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EDHE Lekgotla 2019 | EDHE">
            <a:extLst>
              <a:ext uri="{FF2B5EF4-FFF2-40B4-BE49-F238E27FC236}">
                <a16:creationId xmlns="" xmlns:a16="http://schemas.microsoft.com/office/drawing/2014/main" id="{6886E1E1-588D-4029-8413-6F52A420D636}"/>
              </a:ext>
            </a:extLst>
          </p:cNvPr>
          <p:cNvPicPr>
            <a:picLocks noChangeAspect="1" noChangeArrowheads="1"/>
          </p:cNvPicPr>
          <p:nvPr userDrawn="1"/>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xmlns=""/>
              </a:ext>
            </a:extLst>
          </a:blip>
          <a:srcRect l="6091" t="20620" r="6687" b="19327"/>
          <a:stretch/>
        </p:blipFill>
        <p:spPr bwMode="auto">
          <a:xfrm>
            <a:off x="2162185" y="5891546"/>
            <a:ext cx="1820708" cy="54513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Get to know SACPO – SACPOtraining1">
            <a:extLst>
              <a:ext uri="{FF2B5EF4-FFF2-40B4-BE49-F238E27FC236}">
                <a16:creationId xmlns="" xmlns:a16="http://schemas.microsoft.com/office/drawing/2014/main" id="{1A7E3190-BD90-4AC0-BD0C-5F23479C9287}"/>
              </a:ext>
            </a:extLst>
          </p:cNvPr>
          <p:cNvPicPr>
            <a:picLocks noChangeAspect="1" noChangeArrowheads="1"/>
          </p:cNvPicPr>
          <p:nvPr userDrawn="1"/>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750205" y="5791200"/>
            <a:ext cx="847530" cy="74582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a:extLst>
              <a:ext uri="{FF2B5EF4-FFF2-40B4-BE49-F238E27FC236}">
                <a16:creationId xmlns="" xmlns:a16="http://schemas.microsoft.com/office/drawing/2014/main" id="{B7E0FC91-D9B8-4FBD-B5EB-C8107C599558}"/>
              </a:ext>
            </a:extLst>
          </p:cNvPr>
          <p:cNvSpPr>
            <a:spLocks noGrp="1"/>
          </p:cNvSpPr>
          <p:nvPr>
            <p:ph type="title"/>
          </p:nvPr>
        </p:nvSpPr>
        <p:spPr>
          <a:xfrm>
            <a:off x="265876" y="3063083"/>
            <a:ext cx="5273882" cy="1025291"/>
          </a:xfrm>
        </p:spPr>
        <p:txBody>
          <a:bodyPr>
            <a:noAutofit/>
          </a:bodyPr>
          <a:lstStyle>
            <a:lvl1pPr>
              <a:defRPr sz="3000">
                <a:solidFill>
                  <a:schemeClr val="tx1"/>
                </a:solidFill>
                <a:latin typeface="+mn-lt"/>
              </a:defRPr>
            </a:lvl1pPr>
          </a:lstStyle>
          <a:p>
            <a:r>
              <a:rPr lang="en-US"/>
              <a:t>Click to edit Master title style</a:t>
            </a:r>
            <a:endParaRPr lang="en-ZA"/>
          </a:p>
        </p:txBody>
      </p:sp>
    </p:spTree>
    <p:extLst>
      <p:ext uri="{BB962C8B-B14F-4D97-AF65-F5344CB8AC3E}">
        <p14:creationId xmlns:p14="http://schemas.microsoft.com/office/powerpoint/2010/main" xmlns="" val="1607707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D8A27D-C7A5-48A0-983A-74E7B8A73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D4FA1E1-88EF-4B0F-91D8-76E287CBC4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18D43CA-E457-4EC4-BA49-2F6FDD7D21A6}"/>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a:extLst>
              <a:ext uri="{FF2B5EF4-FFF2-40B4-BE49-F238E27FC236}">
                <a16:creationId xmlns="" xmlns:a16="http://schemas.microsoft.com/office/drawing/2014/main" id="{6404E295-6839-49E5-BC14-82C9399FB1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37695C37-0129-40B3-B814-AF9DA6DF415E}"/>
              </a:ext>
            </a:extLst>
          </p:cNvPr>
          <p:cNvSpPr>
            <a:spLocks noGrp="1"/>
          </p:cNvSpPr>
          <p:nvPr>
            <p:ph type="sldNum" sz="quarter" idx="12"/>
          </p:nvPr>
        </p:nvSpPr>
        <p:spPr>
          <a:xfrm>
            <a:off x="6457950" y="6356351"/>
            <a:ext cx="2057400" cy="365125"/>
          </a:xfrm>
          <a:prstGeom prst="rect">
            <a:avLst/>
          </a:prstGeom>
        </p:spPr>
        <p:txBody>
          <a:bodyPr/>
          <a:lstStyle/>
          <a:p>
            <a:fld id="{FDD00CBF-BCE8-4BE5-8F83-BD947259F0B6}" type="slidenum">
              <a:rPr lang="en-US" smtClean="0"/>
              <a:pPr/>
              <a:t>‹#›</a:t>
            </a:fld>
            <a:endParaRPr lang="en-US" dirty="0"/>
          </a:p>
        </p:txBody>
      </p:sp>
    </p:spTree>
    <p:extLst>
      <p:ext uri="{BB962C8B-B14F-4D97-AF65-F5344CB8AC3E}">
        <p14:creationId xmlns:p14="http://schemas.microsoft.com/office/powerpoint/2010/main" xmlns="" val="560425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5B1FCB-35FD-437C-A3CC-9103EE44F77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1C13E37C-5E4A-4FCA-A2A4-ABA4FF20C62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7559A32-7D2C-4D4A-83C8-AACBCAB8A384}"/>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a:extLst>
              <a:ext uri="{FF2B5EF4-FFF2-40B4-BE49-F238E27FC236}">
                <a16:creationId xmlns="" xmlns:a16="http://schemas.microsoft.com/office/drawing/2014/main" id="{508CF87E-C47F-4F05-80EF-2F8BCB7A4C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4E9137F8-08DC-420A-A208-EFC236703001}"/>
              </a:ext>
            </a:extLst>
          </p:cNvPr>
          <p:cNvSpPr>
            <a:spLocks noGrp="1"/>
          </p:cNvSpPr>
          <p:nvPr>
            <p:ph type="sldNum" sz="quarter" idx="12"/>
          </p:nvPr>
        </p:nvSpPr>
        <p:spPr>
          <a:xfrm>
            <a:off x="6457950" y="6356351"/>
            <a:ext cx="2057400" cy="365125"/>
          </a:xfrm>
          <a:prstGeom prst="rect">
            <a:avLst/>
          </a:prstGeom>
        </p:spPr>
        <p:txBody>
          <a:bodyPr/>
          <a:lstStyle/>
          <a:p>
            <a:fld id="{FDD00CBF-BCE8-4BE5-8F83-BD947259F0B6}" type="slidenum">
              <a:rPr lang="en-US" smtClean="0"/>
              <a:pPr/>
              <a:t>‹#›</a:t>
            </a:fld>
            <a:endParaRPr lang="en-US" dirty="0"/>
          </a:p>
        </p:txBody>
      </p:sp>
    </p:spTree>
    <p:extLst>
      <p:ext uri="{BB962C8B-B14F-4D97-AF65-F5344CB8AC3E}">
        <p14:creationId xmlns:p14="http://schemas.microsoft.com/office/powerpoint/2010/main" xmlns="" val="3786383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ED9274-AFC0-437E-9421-F48A6D4D85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56BB3E-A80E-45A4-90A2-3D3C46E98E6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4FED962-E8F7-4BB1-B815-B52734D4686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F540233-48F6-4021-B1AD-0685A9A1BE96}"/>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a:extLst>
              <a:ext uri="{FF2B5EF4-FFF2-40B4-BE49-F238E27FC236}">
                <a16:creationId xmlns="" xmlns:a16="http://schemas.microsoft.com/office/drawing/2014/main" id="{BB481507-3F97-44C4-8AFA-645B531878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57FAA6A2-C4B2-4E69-92AD-C43B2FDF8D3D}"/>
              </a:ext>
            </a:extLst>
          </p:cNvPr>
          <p:cNvSpPr>
            <a:spLocks noGrp="1"/>
          </p:cNvSpPr>
          <p:nvPr>
            <p:ph type="sldNum" sz="quarter" idx="12"/>
          </p:nvPr>
        </p:nvSpPr>
        <p:spPr>
          <a:xfrm>
            <a:off x="6457950" y="6356351"/>
            <a:ext cx="2057400" cy="365125"/>
          </a:xfrm>
          <a:prstGeom prst="rect">
            <a:avLst/>
          </a:prstGeom>
        </p:spPr>
        <p:txBody>
          <a:bodyPr/>
          <a:lstStyle/>
          <a:p>
            <a:fld id="{FDD00CBF-BCE8-4BE5-8F83-BD947259F0B6}" type="slidenum">
              <a:rPr lang="en-US" smtClean="0"/>
              <a:pPr/>
              <a:t>‹#›</a:t>
            </a:fld>
            <a:endParaRPr lang="en-US" dirty="0"/>
          </a:p>
        </p:txBody>
      </p:sp>
    </p:spTree>
    <p:extLst>
      <p:ext uri="{BB962C8B-B14F-4D97-AF65-F5344CB8AC3E}">
        <p14:creationId xmlns:p14="http://schemas.microsoft.com/office/powerpoint/2010/main" xmlns="" val="1398696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031BB25-4427-48D3-8A63-9E1D10373191}"/>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3" name="Footer Placeholder 2">
            <a:extLst>
              <a:ext uri="{FF2B5EF4-FFF2-40B4-BE49-F238E27FC236}">
                <a16:creationId xmlns="" xmlns:a16="http://schemas.microsoft.com/office/drawing/2014/main" id="{FF3354AE-4BF0-4094-ACD4-902F5708D8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63DFF3A-D850-40FB-8F70-EB48420EFD13}"/>
              </a:ext>
            </a:extLst>
          </p:cNvPr>
          <p:cNvSpPr>
            <a:spLocks noGrp="1"/>
          </p:cNvSpPr>
          <p:nvPr>
            <p:ph type="sldNum" sz="quarter" idx="12"/>
          </p:nvPr>
        </p:nvSpPr>
        <p:spPr>
          <a:xfrm>
            <a:off x="6457950" y="6356351"/>
            <a:ext cx="2057400" cy="365125"/>
          </a:xfrm>
          <a:prstGeom prst="rect">
            <a:avLst/>
          </a:prstGeom>
        </p:spPr>
        <p:txBody>
          <a:bodyPr/>
          <a:lstStyle/>
          <a:p>
            <a:fld id="{FDD00CBF-BCE8-4BE5-8F83-BD947259F0B6}" type="slidenum">
              <a:rPr lang="en-US" smtClean="0"/>
              <a:pPr/>
              <a:t>‹#›</a:t>
            </a:fld>
            <a:endParaRPr lang="en-US" dirty="0"/>
          </a:p>
        </p:txBody>
      </p:sp>
    </p:spTree>
    <p:extLst>
      <p:ext uri="{BB962C8B-B14F-4D97-AF65-F5344CB8AC3E}">
        <p14:creationId xmlns:p14="http://schemas.microsoft.com/office/powerpoint/2010/main" xmlns="" val="1696137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SLIDE THEM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6504AC1-7774-43E3-A200-BD23370D36C9}"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HH">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ADF01D-299E-4BCE-B120-1CB60CE85253}"/>
              </a:ext>
            </a:extLst>
          </p:cNvPr>
          <p:cNvSpPr>
            <a:spLocks noGrp="1"/>
          </p:cNvSpPr>
          <p:nvPr>
            <p:ph type="ctrTitle"/>
          </p:nvPr>
        </p:nvSpPr>
        <p:spPr>
          <a:xfrm>
            <a:off x="252249" y="154151"/>
            <a:ext cx="8660524" cy="686676"/>
          </a:xfrm>
          <a:noFill/>
          <a:ln>
            <a:noFill/>
          </a:ln>
        </p:spPr>
        <p:txBody>
          <a:bodyPr spcFirstLastPara="1" wrap="square" lIns="91425" tIns="91425" rIns="91425" bIns="91425" anchor="t" anchorCtr="0">
            <a:noAutofit/>
          </a:bodyPr>
          <a:lstStyle>
            <a:lvl1pPr>
              <a:defRPr lang="en-ZA" sz="2400" b="1" dirty="0">
                <a:solidFill>
                  <a:schemeClr val="accent2"/>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buSzPts val="2400"/>
              <a:buFont typeface="Montserrat"/>
            </a:pPr>
            <a:r>
              <a:rPr lang="en-US"/>
              <a:t>Click to edit Master title style</a:t>
            </a:r>
            <a:endParaRPr lang="en-ZA"/>
          </a:p>
        </p:txBody>
      </p:sp>
    </p:spTree>
    <p:extLst>
      <p:ext uri="{BB962C8B-B14F-4D97-AF65-F5344CB8AC3E}">
        <p14:creationId xmlns:p14="http://schemas.microsoft.com/office/powerpoint/2010/main" xmlns="" val="4127626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descr="SLIDE THEM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E1C9B53-87E7-455D-B473-A2F41B7B130F}" type="slidenum">
              <a:rPr lang="en-US"/>
              <a:pPr>
                <a:defRPr/>
              </a:pPr>
              <a:t>‹#›</a:t>
            </a:fld>
            <a:endParaRPr lang="en-US" dirty="0"/>
          </a:p>
        </p:txBody>
      </p:sp>
    </p:spTree>
    <p:extLst>
      <p:ext uri="{BB962C8B-B14F-4D97-AF65-F5344CB8AC3E}">
        <p14:creationId xmlns:p14="http://schemas.microsoft.com/office/powerpoint/2010/main" xmlns="" val="161644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03CD65C-E33B-4A0C-B7FF-21B4D94CD3E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719FACA-483C-4CAE-B890-E9DC75B10FE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9B7407C-9488-40F3-9DCD-A6CB370806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4E7F5D3F-68A4-4645-A1E8-B850E938C4D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FD9E803-A8EC-436F-ADED-7ECE083FB25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A08E70E-D583-4CCD-A746-14C92405968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473FCC8-B5EC-4D66-84BC-022FB409A25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Z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Z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C0D1CA-B6ED-41DF-A25D-C80F2DD59A7B}" type="slidenum">
              <a:rPr lang="en-ZA" smtClean="0"/>
              <a:pPr/>
              <a:t>‹#›</a:t>
            </a:fld>
            <a:endParaRPr lang="en-ZA" dirty="0"/>
          </a:p>
        </p:txBody>
      </p:sp>
    </p:spTree>
    <p:extLst>
      <p:ext uri="{BB962C8B-B14F-4D97-AF65-F5344CB8AC3E}">
        <p14:creationId xmlns:p14="http://schemas.microsoft.com/office/powerpoint/2010/main" xmlns="" val="17968899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00680CA-AE69-495B-B8A5-C5413D78156A}"/>
              </a:ext>
            </a:extLst>
          </p:cNvPr>
          <p:cNvSpPr>
            <a:spLocks noGrp="1"/>
          </p:cNvSpPr>
          <p:nvPr>
            <p:ph type="title"/>
          </p:nvPr>
        </p:nvSpPr>
        <p:spPr>
          <a:xfrm>
            <a:off x="251221" y="136526"/>
            <a:ext cx="8641556" cy="5977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02B7A497-61AC-47F7-8DAB-9EEC6FD8B041}"/>
              </a:ext>
            </a:extLst>
          </p:cNvPr>
          <p:cNvSpPr>
            <a:spLocks noGrp="1"/>
          </p:cNvSpPr>
          <p:nvPr>
            <p:ph type="body" idx="1"/>
          </p:nvPr>
        </p:nvSpPr>
        <p:spPr>
          <a:xfrm>
            <a:off x="251221" y="926117"/>
            <a:ext cx="8641555" cy="51975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 xmlns:a16="http://schemas.microsoft.com/office/drawing/2014/main" id="{7A5A0938-733C-4998-972E-6523EEA441AC}"/>
              </a:ext>
            </a:extLst>
          </p:cNvPr>
          <p:cNvSpPr>
            <a:spLocks noGrp="1"/>
          </p:cNvSpPr>
          <p:nvPr>
            <p:ph type="ftr" sz="quarter" idx="3"/>
          </p:nvPr>
        </p:nvSpPr>
        <p:spPr>
          <a:xfrm>
            <a:off x="1278082" y="6397916"/>
            <a:ext cx="7315200" cy="305802"/>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7" name="Rectangle 6">
            <a:extLst>
              <a:ext uri="{FF2B5EF4-FFF2-40B4-BE49-F238E27FC236}">
                <a16:creationId xmlns="" xmlns:a16="http://schemas.microsoft.com/office/drawing/2014/main" id="{C5494343-D98C-4F77-A79C-777CE2F3C693}"/>
              </a:ext>
            </a:extLst>
          </p:cNvPr>
          <p:cNvSpPr>
            <a:spLocks noChangeArrowheads="1"/>
          </p:cNvSpPr>
          <p:nvPr userDrawn="1"/>
        </p:nvSpPr>
        <p:spPr bwMode="auto">
          <a:xfrm>
            <a:off x="8721307" y="6457237"/>
            <a:ext cx="223425" cy="24648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txBody>
          <a:bodyPr wrap="none" lIns="0" tIns="0" rIns="0" bIns="0" anchor="ctr"/>
          <a:lstStyle/>
          <a:p>
            <a:pPr marL="257174" indent="-257174" algn="ctr">
              <a:lnSpc>
                <a:spcPct val="100000"/>
              </a:lnSpc>
              <a:spcBef>
                <a:spcPct val="0"/>
              </a:spcBef>
              <a:buFontTx/>
              <a:buNone/>
              <a:tabLst>
                <a:tab pos="398858" algn="l"/>
              </a:tabLst>
            </a:pPr>
            <a:fld id="{F1791625-6CFB-4D75-87BB-DDFC2EB0724C}" type="slidenum">
              <a:rPr lang="en-GB" sz="750" b="1" smtClean="0">
                <a:solidFill>
                  <a:schemeClr val="accent3"/>
                </a:solidFill>
                <a:effectLst/>
                <a:latin typeface="+mn-lt"/>
              </a:rPr>
              <a:pPr marL="257174" indent="-257174" algn="ctr">
                <a:lnSpc>
                  <a:spcPct val="100000"/>
                </a:lnSpc>
                <a:spcBef>
                  <a:spcPct val="0"/>
                </a:spcBef>
                <a:buFontTx/>
                <a:buNone/>
                <a:tabLst>
                  <a:tab pos="398858" algn="l"/>
                </a:tabLst>
              </a:pPr>
              <a:t>‹#›</a:t>
            </a:fld>
            <a:endParaRPr lang="en-GB" sz="450" b="1" dirty="0">
              <a:solidFill>
                <a:schemeClr val="accent3"/>
              </a:solidFill>
              <a:effectLst/>
              <a:latin typeface="+mn-lt"/>
            </a:endParaRPr>
          </a:p>
        </p:txBody>
      </p:sp>
      <p:sp>
        <p:nvSpPr>
          <p:cNvPr id="8" name="Rectangle 7">
            <a:extLst>
              <a:ext uri="{FF2B5EF4-FFF2-40B4-BE49-F238E27FC236}">
                <a16:creationId xmlns="" xmlns:a16="http://schemas.microsoft.com/office/drawing/2014/main" id="{002F29BE-3C2A-47E3-ADAC-2B836B28EDAA}"/>
              </a:ext>
            </a:extLst>
          </p:cNvPr>
          <p:cNvSpPr/>
          <p:nvPr userDrawn="1"/>
        </p:nvSpPr>
        <p:spPr>
          <a:xfrm>
            <a:off x="6445812" y="6085828"/>
            <a:ext cx="2489563" cy="567477"/>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xmlns="" val="12084026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hf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150000"/>
        </a:lnSpc>
        <a:spcBef>
          <a:spcPts val="750"/>
        </a:spcBef>
        <a:buClr>
          <a:schemeClr val="accent1"/>
        </a:buClr>
        <a:buSzPct val="120000"/>
        <a:buFont typeface="Arial" panose="020B0604020202020204" pitchFamily="34" charset="0"/>
        <a:buChar char="•"/>
        <a:defRPr sz="1500" kern="1200">
          <a:solidFill>
            <a:schemeClr val="tx1"/>
          </a:solidFill>
          <a:latin typeface="+mn-lt"/>
          <a:ea typeface="+mn-ea"/>
          <a:cs typeface="+mn-cs"/>
        </a:defRPr>
      </a:lvl1pPr>
      <a:lvl2pPr marL="467916" indent="-270272" algn="l" defTabSz="685800" rtl="0" eaLnBrk="1" latinLnBrk="0" hangingPunct="1">
        <a:lnSpc>
          <a:spcPct val="150000"/>
        </a:lnSpc>
        <a:spcBef>
          <a:spcPts val="375"/>
        </a:spcBef>
        <a:buClr>
          <a:schemeClr val="accent1"/>
        </a:buClr>
        <a:buSzPct val="120000"/>
        <a:buFont typeface="Calibri" panose="020F0502020204030204" pitchFamily="34" charset="0"/>
        <a:buChar char="—"/>
        <a:defRPr sz="1350" kern="1200">
          <a:solidFill>
            <a:schemeClr val="tx1"/>
          </a:solidFill>
          <a:latin typeface="+mn-lt"/>
          <a:ea typeface="+mn-ea"/>
          <a:cs typeface="+mn-cs"/>
        </a:defRPr>
      </a:lvl2pPr>
      <a:lvl3pPr marL="675085" indent="-207169" algn="l" defTabSz="685800" rtl="0" eaLnBrk="1" latinLnBrk="0" hangingPunct="1">
        <a:lnSpc>
          <a:spcPct val="150000"/>
        </a:lnSpc>
        <a:spcBef>
          <a:spcPts val="375"/>
        </a:spcBef>
        <a:buClr>
          <a:schemeClr val="accent1"/>
        </a:buClr>
        <a:buSzPct val="120000"/>
        <a:buFont typeface="Calibri" panose="020F050202020403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150000"/>
        </a:lnSpc>
        <a:spcBef>
          <a:spcPts val="375"/>
        </a:spcBef>
        <a:buClr>
          <a:schemeClr val="accent1"/>
        </a:buClr>
        <a:buSzPct val="120000"/>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150000"/>
        </a:lnSpc>
        <a:spcBef>
          <a:spcPts val="375"/>
        </a:spcBef>
        <a:buClr>
          <a:schemeClr val="accent1"/>
        </a:buClr>
        <a:buSzPct val="120000"/>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18" Type="http://schemas.openxmlformats.org/officeDocument/2006/relationships/image" Target="../media/image5.jpeg"/><Relationship Id="rId3" Type="http://schemas.openxmlformats.org/officeDocument/2006/relationships/image" Target="../media/image30.pn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image" Target="../media/image29.png"/><Relationship Id="rId16"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18.svg"/><Relationship Id="rId11" Type="http://schemas.openxmlformats.org/officeDocument/2006/relationships/image" Target="../media/image37.jpeg"/><Relationship Id="rId5" Type="http://schemas.openxmlformats.org/officeDocument/2006/relationships/image" Target="../media/image32.png"/><Relationship Id="rId15" Type="http://schemas.openxmlformats.org/officeDocument/2006/relationships/image" Target="../media/image41.jpe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heaids.files.wordpress.com/2012/10/logo_cmyk2.jpg"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44.svg"/><Relationship Id="rId2" Type="http://schemas.openxmlformats.org/officeDocument/2006/relationships/notesSlide" Target="../notesSlides/notesSlide21.xml"/><Relationship Id="rId16" Type="http://schemas.openxmlformats.org/officeDocument/2006/relationships/image" Target="../media/image48.svg"/><Relationship Id="rId1" Type="http://schemas.openxmlformats.org/officeDocument/2006/relationships/slideLayout" Target="../slideLayouts/slideLayout30.xml"/><Relationship Id="rId6" Type="http://schemas.openxmlformats.org/officeDocument/2006/relationships/image" Target="../media/image38.svg"/><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60.png"/><Relationship Id="rId14" Type="http://schemas.openxmlformats.org/officeDocument/2006/relationships/image" Target="../media/image46.svg"/></Relationships>
</file>

<file path=ppt/slides/_rels/slide4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52.svg"/><Relationship Id="rId5" Type="http://schemas.openxmlformats.org/officeDocument/2006/relationships/image" Target="../media/image65.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6.xml"/><Relationship Id="rId6" Type="http://schemas.openxmlformats.org/officeDocument/2006/relationships/image" Target="../media/image62.svg"/><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6.xml"/><Relationship Id="rId5" Type="http://schemas.openxmlformats.org/officeDocument/2006/relationships/image" Target="../media/image77.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image" Target="../media/image78.jpeg"/><Relationship Id="rId7" Type="http://schemas.openxmlformats.org/officeDocument/2006/relationships/image" Target="../media/image82.tiff"/><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81.tiff"/><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tiff"/></Relationships>
</file>

<file path=ppt/slides/_rels/slide4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5.png"/><Relationship Id="rId1" Type="http://schemas.openxmlformats.org/officeDocument/2006/relationships/slideLayout" Target="../slideLayouts/slideLayout26.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6.png"/><Relationship Id="rId9" Type="http://schemas.openxmlformats.org/officeDocument/2006/relationships/image" Target="../media/image9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8.png"/><Relationship Id="rId1" Type="http://schemas.openxmlformats.org/officeDocument/2006/relationships/slideLayout" Target="../slideLayouts/slideLayout26.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Lefifi.T\AppData\Local\Microsoft\Windows\Temporary Internet Files\Content.Outlook\XAEMJRW7\Higher Education LOGO (6).jpg"/>
          <p:cNvPicPr>
            <a:picLocks noChangeAspect="1" noChangeArrowheads="1"/>
          </p:cNvPicPr>
          <p:nvPr/>
        </p:nvPicPr>
        <p:blipFill>
          <a:blip r:embed="rId3" cstate="print">
            <a:clrChange>
              <a:clrFrom>
                <a:srgbClr val="FFFFFF"/>
              </a:clrFrom>
              <a:clrTo>
                <a:srgbClr val="FFFFFF">
                  <a:alpha val="0"/>
                </a:srgbClr>
              </a:clrTo>
            </a:clrChange>
          </a:blip>
          <a:srcRect t="1932" r="67960"/>
          <a:stretch>
            <a:fillRect/>
          </a:stretch>
        </p:blipFill>
        <p:spPr bwMode="auto">
          <a:xfrm>
            <a:off x="7524328" y="4797152"/>
            <a:ext cx="1619672" cy="1902098"/>
          </a:xfrm>
          <a:prstGeom prst="rect">
            <a:avLst/>
          </a:prstGeom>
          <a:noFill/>
          <a:ln w="9525">
            <a:noFill/>
            <a:miter lim="800000"/>
            <a:headEnd/>
            <a:tailEnd/>
          </a:ln>
        </p:spPr>
      </p:pic>
      <p:sp>
        <p:nvSpPr>
          <p:cNvPr id="3" name="TextBox 2"/>
          <p:cNvSpPr txBox="1"/>
          <p:nvPr/>
        </p:nvSpPr>
        <p:spPr>
          <a:xfrm>
            <a:off x="4788024" y="1700808"/>
            <a:ext cx="4104456" cy="2308324"/>
          </a:xfrm>
          <a:prstGeom prst="rect">
            <a:avLst/>
          </a:prstGeom>
          <a:noFill/>
        </p:spPr>
        <p:txBody>
          <a:bodyPr wrap="square" rtlCol="0">
            <a:spAutoFit/>
          </a:bodyPr>
          <a:lstStyle/>
          <a:p>
            <a:r>
              <a:rPr lang="en-US" b="1" dirty="0">
                <a:latin typeface="Arial" panose="020B0604020202020204" pitchFamily="34" charset="0"/>
                <a:ea typeface="Calibri" panose="020F0502020204030204" pitchFamily="34" charset="0"/>
                <a:cs typeface="Arial" panose="020B0604020202020204" pitchFamily="34" charset="0"/>
              </a:rPr>
              <a:t>BRIEFING TO </a:t>
            </a:r>
            <a:r>
              <a:rPr lang="en-US" b="1" dirty="0" smtClean="0">
                <a:latin typeface="Arial" panose="020B0604020202020204" pitchFamily="34" charset="0"/>
                <a:ea typeface="Calibri" panose="020F0502020204030204" pitchFamily="34" charset="0"/>
                <a:cs typeface="Arial" panose="020B0604020202020204" pitchFamily="34" charset="0"/>
              </a:rPr>
              <a:t>MULTI-PARTY WOMEN’S CAUCUS MEETING: </a:t>
            </a:r>
            <a:r>
              <a:rPr lang="en-US" dirty="0" smtClean="0">
                <a:latin typeface="Arial" panose="020B0604020202020204" pitchFamily="34" charset="0"/>
                <a:ea typeface="Calibri" panose="020F0502020204030204" pitchFamily="34" charset="0"/>
                <a:cs typeface="Arial" panose="020B0604020202020204" pitchFamily="34" charset="0"/>
              </a:rPr>
              <a:t>I</a:t>
            </a:r>
            <a:r>
              <a:rPr lang="en-GB" dirty="0" err="1" smtClean="0"/>
              <a:t>mplementation</a:t>
            </a:r>
            <a:r>
              <a:rPr lang="en-GB" dirty="0" smtClean="0"/>
              <a:t> </a:t>
            </a:r>
            <a:r>
              <a:rPr lang="en-GB" dirty="0"/>
              <a:t>of the National Strategic Plan on Gender-Based Violence and </a:t>
            </a:r>
            <a:r>
              <a:rPr lang="en-GB" dirty="0" smtClean="0"/>
              <a:t>Femicide: Prevention and Rebuilding of Social Cohesion</a:t>
            </a:r>
          </a:p>
          <a:p>
            <a:endParaRPr lang="en-ZA" b="1" dirty="0">
              <a:latin typeface="Arial" panose="020B0604020202020204" pitchFamily="34" charset="0"/>
              <a:cs typeface="Arial" panose="020B0604020202020204" pitchFamily="34" charset="0"/>
            </a:endParaRPr>
          </a:p>
          <a:p>
            <a:r>
              <a:rPr lang="en-ZA" b="1" dirty="0" smtClean="0">
                <a:latin typeface="Arial" panose="020B0604020202020204" pitchFamily="34" charset="0"/>
                <a:cs typeface="Arial" panose="020B0604020202020204" pitchFamily="34" charset="0"/>
              </a:rPr>
              <a:t>2 December 2021</a:t>
            </a:r>
            <a:endParaRPr lang="en-US"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16788" y="292747"/>
            <a:ext cx="4660796" cy="6592637"/>
          </a:xfrm>
          <a:prstGeom prst="rect">
            <a:avLst/>
          </a:prstGeom>
        </p:spPr>
      </p:pic>
    </p:spTree>
    <p:extLst>
      <p:ext uri="{BB962C8B-B14F-4D97-AF65-F5344CB8AC3E}">
        <p14:creationId xmlns:p14="http://schemas.microsoft.com/office/powerpoint/2010/main" xmlns="" val="3366619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ED089ABB-CC67-8846-B880-7EBF23454F96}"/>
              </a:ext>
            </a:extLst>
          </p:cNvPr>
          <p:cNvSpPr>
            <a:spLocks noGrp="1"/>
          </p:cNvSpPr>
          <p:nvPr>
            <p:ph type="title"/>
          </p:nvPr>
        </p:nvSpPr>
        <p:spPr>
          <a:xfrm>
            <a:off x="1979712" y="938213"/>
            <a:ext cx="6172200" cy="857250"/>
          </a:xfrm>
        </p:spPr>
        <p:txBody>
          <a:bodyPr>
            <a:normAutofit/>
          </a:bodyPr>
          <a:lstStyle/>
          <a:p>
            <a:r>
              <a:rPr lang="en-US" sz="2400" dirty="0">
                <a:solidFill>
                  <a:schemeClr val="accent2"/>
                </a:solidFill>
              </a:rPr>
              <a:t>National Strategic Plan on GBVF</a:t>
            </a:r>
          </a:p>
        </p:txBody>
      </p:sp>
      <p:pic>
        <p:nvPicPr>
          <p:cNvPr id="6" name="Picture 1" descr="page1image7183952">
            <a:extLst>
              <a:ext uri="{FF2B5EF4-FFF2-40B4-BE49-F238E27FC236}">
                <a16:creationId xmlns="" xmlns:a16="http://schemas.microsoft.com/office/drawing/2014/main" id="{484F8B63-2F55-0B43-A07D-79EAD31ACB9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507449" y="1705571"/>
            <a:ext cx="1171575" cy="103163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 xmlns:a16="http://schemas.microsoft.com/office/drawing/2014/main" id="{ABF0CB52-9DDB-9E47-88A3-62E42A41B70A}"/>
              </a:ext>
            </a:extLst>
          </p:cNvPr>
          <p:cNvPicPr>
            <a:picLocks noChangeAspect="1"/>
          </p:cNvPicPr>
          <p:nvPr/>
        </p:nvPicPr>
        <p:blipFill>
          <a:blip r:embed="rId3"/>
          <a:stretch>
            <a:fillRect/>
          </a:stretch>
        </p:blipFill>
        <p:spPr>
          <a:xfrm>
            <a:off x="1680197" y="1653725"/>
            <a:ext cx="5783606" cy="3857625"/>
          </a:xfrm>
          <a:prstGeom prst="rect">
            <a:avLst/>
          </a:prstGeom>
        </p:spPr>
      </p:pic>
      <p:sp>
        <p:nvSpPr>
          <p:cNvPr id="7" name="Rectangle 6"/>
          <p:cNvSpPr/>
          <p:nvPr/>
        </p:nvSpPr>
        <p:spPr>
          <a:xfrm>
            <a:off x="149745" y="1653725"/>
            <a:ext cx="1680210" cy="963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t>The Department is involved in   Pillars </a:t>
            </a:r>
            <a:r>
              <a:rPr lang="en-ZA" sz="1600" dirty="0" smtClean="0"/>
              <a:t>2 and 4</a:t>
            </a:r>
            <a:endParaRPr lang="en-GB" sz="1600" dirty="0"/>
          </a:p>
        </p:txBody>
      </p:sp>
      <p:sp>
        <p:nvSpPr>
          <p:cNvPr id="8" name="Rectangle 7"/>
          <p:cNvSpPr/>
          <p:nvPr/>
        </p:nvSpPr>
        <p:spPr>
          <a:xfrm>
            <a:off x="2809301" y="1705571"/>
            <a:ext cx="818003" cy="738109"/>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4545063" y="1689522"/>
            <a:ext cx="818003" cy="738109"/>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ight Arrow 9"/>
          <p:cNvSpPr/>
          <p:nvPr/>
        </p:nvSpPr>
        <p:spPr>
          <a:xfrm>
            <a:off x="7463803" y="3326130"/>
            <a:ext cx="1463027" cy="2457450"/>
          </a:xfrm>
          <a:prstGeom prst="rightArrow">
            <a:avLst>
              <a:gd name="adj1" fmla="val 86279"/>
              <a:gd name="adj2" fmla="val 2265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ZA" sz="1400" dirty="0" smtClean="0"/>
              <a:t>The </a:t>
            </a:r>
            <a:r>
              <a:rPr lang="en-ZA" sz="1400" dirty="0"/>
              <a:t>DHET will include </a:t>
            </a:r>
            <a:r>
              <a:rPr lang="en-ZA" sz="1400" dirty="0" smtClean="0"/>
              <a:t>all the pillars </a:t>
            </a:r>
            <a:r>
              <a:rPr lang="en-ZA" sz="1400" dirty="0"/>
              <a:t>progressively in their work on GBV</a:t>
            </a:r>
            <a:endParaRPr lang="en-GB" sz="1400" dirty="0"/>
          </a:p>
        </p:txBody>
      </p:sp>
      <p:sp>
        <p:nvSpPr>
          <p:cNvPr id="12"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10</a:t>
            </a:fld>
            <a:endParaRPr lang="en-US" dirty="0"/>
          </a:p>
        </p:txBody>
      </p:sp>
    </p:spTree>
    <p:extLst>
      <p:ext uri="{BB962C8B-B14F-4D97-AF65-F5344CB8AC3E}">
        <p14:creationId xmlns:p14="http://schemas.microsoft.com/office/powerpoint/2010/main" xmlns="" val="26424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725" y="23664"/>
            <a:ext cx="8365466" cy="595223"/>
          </a:xfrm>
        </p:spPr>
        <p:txBody>
          <a:bodyPr>
            <a:normAutofit fontScale="90000"/>
          </a:bodyPr>
          <a:lstStyle/>
          <a:p>
            <a:r>
              <a:rPr lang="en-GB" sz="1800" b="1" dirty="0">
                <a:solidFill>
                  <a:srgbClr val="000000"/>
                </a:solidFill>
                <a:latin typeface="Century Gothic" panose="020B0502020202020204" pitchFamily="34" charset="0"/>
              </a:rPr>
              <a:t>DHET Key Interventions For Pillar </a:t>
            </a:r>
            <a:r>
              <a:rPr lang="en-GB" sz="1800" b="1" dirty="0" smtClean="0">
                <a:solidFill>
                  <a:srgbClr val="000000"/>
                </a:solidFill>
                <a:latin typeface="Century Gothic" panose="020B0502020202020204" pitchFamily="34" charset="0"/>
              </a:rPr>
              <a:t>2 – Prevention and Restoration of Social Fabric</a:t>
            </a:r>
            <a:endParaRPr lang="en-ZA" sz="1800" b="1" dirty="0"/>
          </a:p>
        </p:txBody>
      </p:sp>
      <p:graphicFrame>
        <p:nvGraphicFramePr>
          <p:cNvPr id="8" name="Content Placeholder 7">
            <a:extLst>
              <a:ext uri="{FF2B5EF4-FFF2-40B4-BE49-F238E27FC236}">
                <a16:creationId xmlns="" xmlns:a16="http://schemas.microsoft.com/office/drawing/2014/main" id="{DC49653C-6D3B-497E-9F82-F91910496CAF}"/>
              </a:ext>
            </a:extLst>
          </p:cNvPr>
          <p:cNvGraphicFramePr>
            <a:graphicFrameLocks noGrp="1"/>
          </p:cNvGraphicFramePr>
          <p:nvPr>
            <p:ph idx="1"/>
            <p:extLst>
              <p:ext uri="{D42A27DB-BD31-4B8C-83A1-F6EECF244321}">
                <p14:modId xmlns:p14="http://schemas.microsoft.com/office/powerpoint/2010/main" xmlns="" val="4198350705"/>
              </p:ext>
            </p:extLst>
          </p:nvPr>
        </p:nvGraphicFramePr>
        <p:xfrm>
          <a:off x="221290" y="476672"/>
          <a:ext cx="8815205" cy="6271868"/>
        </p:xfrm>
        <a:graphic>
          <a:graphicData uri="http://schemas.openxmlformats.org/drawingml/2006/table">
            <a:tbl>
              <a:tblPr firstRow="1" bandRow="1"/>
              <a:tblGrid>
                <a:gridCol w="1123748">
                  <a:extLst>
                    <a:ext uri="{9D8B030D-6E8A-4147-A177-3AD203B41FA5}">
                      <a16:colId xmlns="" xmlns:a16="http://schemas.microsoft.com/office/drawing/2014/main" val="3749552930"/>
                    </a:ext>
                  </a:extLst>
                </a:gridCol>
                <a:gridCol w="1457538">
                  <a:extLst>
                    <a:ext uri="{9D8B030D-6E8A-4147-A177-3AD203B41FA5}">
                      <a16:colId xmlns="" xmlns:a16="http://schemas.microsoft.com/office/drawing/2014/main" val="492022363"/>
                    </a:ext>
                  </a:extLst>
                </a:gridCol>
                <a:gridCol w="1311784">
                  <a:extLst>
                    <a:ext uri="{9D8B030D-6E8A-4147-A177-3AD203B41FA5}">
                      <a16:colId xmlns="" xmlns:a16="http://schemas.microsoft.com/office/drawing/2014/main" val="431100215"/>
                    </a:ext>
                  </a:extLst>
                </a:gridCol>
                <a:gridCol w="1530415">
                  <a:extLst>
                    <a:ext uri="{9D8B030D-6E8A-4147-A177-3AD203B41FA5}">
                      <a16:colId xmlns="" xmlns:a16="http://schemas.microsoft.com/office/drawing/2014/main" val="3268992371"/>
                    </a:ext>
                  </a:extLst>
                </a:gridCol>
                <a:gridCol w="3391720">
                  <a:extLst>
                    <a:ext uri="{9D8B030D-6E8A-4147-A177-3AD203B41FA5}">
                      <a16:colId xmlns="" xmlns:a16="http://schemas.microsoft.com/office/drawing/2014/main" val="1634118591"/>
                    </a:ext>
                  </a:extLst>
                </a:gridCol>
              </a:tblGrid>
              <a:tr h="449737">
                <a:tc>
                  <a:txBody>
                    <a:bodyPr/>
                    <a:lstStyle/>
                    <a:p>
                      <a:pPr algn="ctr">
                        <a:lnSpc>
                          <a:spcPct val="107000"/>
                        </a:lnSpc>
                        <a:spcAft>
                          <a:spcPts val="800"/>
                        </a:spcAft>
                      </a:pPr>
                      <a:r>
                        <a:rPr lang="en-GB" sz="1200" b="1" baseline="0" dirty="0">
                          <a:effectLst/>
                          <a:latin typeface="+mn-lt"/>
                          <a:ea typeface="Calibri" panose="020F0502020204030204" pitchFamily="34" charset="0"/>
                          <a:cs typeface="Times New Roman" panose="02020603050405020304" pitchFamily="18" charset="0"/>
                        </a:rPr>
                        <a:t>Key Intervention</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Activities</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Indicator</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Target</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Progress</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extLst>
                  <a:ext uri="{0D108BD9-81ED-4DB2-BD59-A6C34878D82A}">
                    <a16:rowId xmlns="" xmlns:a16="http://schemas.microsoft.com/office/drawing/2014/main" val="4089635954"/>
                  </a:ext>
                </a:extLst>
              </a:tr>
              <a:tr h="1224088">
                <a:tc rowSpan="2">
                  <a:txBody>
                    <a:bodyPr/>
                    <a:lstStyle/>
                    <a:p>
                      <a:pPr marL="180975" indent="-180975" algn="l">
                        <a:lnSpc>
                          <a:spcPct val="107000"/>
                        </a:lnSpc>
                        <a:spcAft>
                          <a:spcPts val="0"/>
                        </a:spcAft>
                        <a:buFont typeface="+mj-lt"/>
                        <a:buAutoNum type="arabicPeriod"/>
                        <a:tabLst/>
                      </a:pPr>
                      <a:r>
                        <a:rPr lang="en-GB" sz="1200" b="0" baseline="0" dirty="0" smtClean="0">
                          <a:solidFill>
                            <a:srgbClr val="000000"/>
                          </a:solidFill>
                          <a:effectLst/>
                          <a:latin typeface="+mn-lt"/>
                          <a:ea typeface="Calibri" panose="020F0502020204030204" pitchFamily="34" charset="0"/>
                          <a:cs typeface="Times New Roman" panose="02020603050405020304" pitchFamily="18" charset="0"/>
                        </a:rPr>
                        <a:t>Strengthen </a:t>
                      </a:r>
                      <a:r>
                        <a:rPr lang="en-GB" sz="1200" b="0" baseline="0" dirty="0">
                          <a:solidFill>
                            <a:srgbClr val="000000"/>
                          </a:solidFill>
                          <a:effectLst/>
                          <a:latin typeface="+mn-lt"/>
                          <a:ea typeface="Calibri" panose="020F0502020204030204" pitchFamily="34" charset="0"/>
                          <a:cs typeface="Times New Roman" panose="02020603050405020304" pitchFamily="18" charset="0"/>
                        </a:rPr>
                        <a:t>the delivery capacity of SA to roll out effective prevention programmes</a:t>
                      </a:r>
                      <a:endParaRPr lang="en-US" sz="1200" b="0" baseline="0" dirty="0">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indent="0" algn="l">
                        <a:lnSpc>
                          <a:spcPct val="107000"/>
                        </a:lnSpc>
                        <a:spcAft>
                          <a:spcPts val="0"/>
                        </a:spcAft>
                        <a:buFont typeface="Arial" panose="020B0604020202020204" pitchFamily="34" charset="0"/>
                        <a:buNone/>
                      </a:pPr>
                      <a:r>
                        <a:rPr lang="en-US" sz="1200" b="0" baseline="0" dirty="0" smtClean="0">
                          <a:effectLst/>
                          <a:latin typeface="+mn-lt"/>
                          <a:ea typeface="Calibri" panose="020F0502020204030204" pitchFamily="34" charset="0"/>
                          <a:cs typeface="Times New Roman" panose="02020603050405020304" pitchFamily="18" charset="0"/>
                        </a:rPr>
                        <a:t>Develop a comprehensive national</a:t>
                      </a:r>
                    </a:p>
                    <a:p>
                      <a:pPr marL="0" indent="0" algn="l">
                        <a:lnSpc>
                          <a:spcPct val="107000"/>
                        </a:lnSpc>
                        <a:spcAft>
                          <a:spcPts val="0"/>
                        </a:spcAft>
                        <a:buFont typeface="Arial" panose="020B0604020202020204" pitchFamily="34" charset="0"/>
                        <a:buNone/>
                      </a:pPr>
                      <a:r>
                        <a:rPr lang="en-US" sz="1200" b="0" baseline="0" dirty="0" smtClean="0">
                          <a:effectLst/>
                          <a:latin typeface="+mn-lt"/>
                          <a:ea typeface="Calibri" panose="020F0502020204030204" pitchFamily="34" charset="0"/>
                          <a:cs typeface="Times New Roman" panose="02020603050405020304" pitchFamily="18" charset="0"/>
                        </a:rPr>
                        <a:t>prevention strategy</a:t>
                      </a:r>
                      <a:endParaRPr lang="en-US" sz="1200" b="0" baseline="0" dirty="0">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National prevention strategy with</a:t>
                      </a:r>
                    </a:p>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key overarching messages in</a:t>
                      </a:r>
                    </a:p>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place</a:t>
                      </a:r>
                      <a:endParaRPr lang="en-US" sz="1200" b="0" kern="1200" baseline="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Annually April</a:t>
                      </a:r>
                    </a:p>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2020 to March</a:t>
                      </a:r>
                    </a:p>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2024</a:t>
                      </a:r>
                      <a:endParaRPr lang="en-US" sz="1200" b="0" kern="1200" baseline="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b="0" kern="1200" baseline="0" dirty="0" smtClean="0">
                          <a:solidFill>
                            <a:srgbClr val="000000"/>
                          </a:solidFill>
                          <a:effectLst/>
                          <a:latin typeface="+mn-lt"/>
                          <a:ea typeface="Calibri" panose="020F0502020204030204" pitchFamily="34" charset="0"/>
                          <a:cs typeface="Times New Roman" panose="02020603050405020304" pitchFamily="18" charset="0"/>
                        </a:rPr>
                        <a:t>The DHET has developed an prevention strategy as one of the Strategic Objectives of the </a:t>
                      </a:r>
                      <a:r>
                        <a:rPr lang="en-GB" sz="1200" b="1" i="1" kern="1200" baseline="0" dirty="0" smtClean="0">
                          <a:solidFill>
                            <a:srgbClr val="000000"/>
                          </a:solidFill>
                          <a:effectLst/>
                          <a:latin typeface="+mn-lt"/>
                          <a:ea typeface="Calibri" panose="020F0502020204030204" pitchFamily="34" charset="0"/>
                          <a:cs typeface="Times New Roman" panose="02020603050405020304" pitchFamily="18" charset="0"/>
                        </a:rPr>
                        <a:t>Policy Framework to address GBV in the PSET sector </a:t>
                      </a:r>
                      <a:r>
                        <a:rPr lang="en-GB" sz="1200" b="0" i="0" kern="1200" baseline="0" dirty="0" smtClean="0">
                          <a:solidFill>
                            <a:srgbClr val="000000"/>
                          </a:solidFill>
                          <a:effectLst/>
                          <a:latin typeface="+mn-lt"/>
                          <a:ea typeface="Calibri" panose="020F0502020204030204" pitchFamily="34" charset="0"/>
                          <a:cs typeface="Times New Roman" panose="02020603050405020304" pitchFamily="18" charset="0"/>
                        </a:rPr>
                        <a:t>(Notice 410 of 2020 – 31 July 2020) </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ZA" sz="1200" b="0" i="0" kern="1200" baseline="0" dirty="0" smtClean="0">
                          <a:solidFill>
                            <a:srgbClr val="000000"/>
                          </a:solidFill>
                          <a:effectLst/>
                          <a:latin typeface="+mn-lt"/>
                          <a:ea typeface="Calibri" panose="020F0502020204030204" pitchFamily="34" charset="0"/>
                          <a:cs typeface="Times New Roman" panose="02020603050405020304" pitchFamily="18" charset="0"/>
                        </a:rPr>
                        <a:t>Each institution is expected to implement the Policy Framework</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extLst>
                  <a:ext uri="{0D108BD9-81ED-4DB2-BD59-A6C34878D82A}">
                    <a16:rowId xmlns="" xmlns:a16="http://schemas.microsoft.com/office/drawing/2014/main" val="3572448716"/>
                  </a:ext>
                </a:extLst>
              </a:tr>
              <a:tr h="2363169">
                <a:tc vMerge="1">
                  <a:txBody>
                    <a:bodyPr/>
                    <a:lstStyle/>
                    <a:p>
                      <a:pPr marL="180975" indent="-180975" algn="l">
                        <a:lnSpc>
                          <a:spcPct val="107000"/>
                        </a:lnSpc>
                        <a:spcAft>
                          <a:spcPts val="0"/>
                        </a:spcAft>
                        <a:buFont typeface="+mj-lt"/>
                        <a:buAutoNum type="arabicPeriod"/>
                        <a:tabLst/>
                      </a:pPr>
                      <a:endParaRPr lang="en-US" sz="1200" b="0" baseline="0" dirty="0">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indent="0" algn="l">
                        <a:lnSpc>
                          <a:spcPct val="107000"/>
                        </a:lnSpc>
                        <a:spcAft>
                          <a:spcPts val="0"/>
                        </a:spcAft>
                        <a:buFont typeface="Arial" panose="020B0604020202020204" pitchFamily="34" charset="0"/>
                        <a:buNone/>
                      </a:pPr>
                      <a:r>
                        <a:rPr lang="en-GB" sz="1200" b="0" baseline="0" dirty="0">
                          <a:solidFill>
                            <a:srgbClr val="000000"/>
                          </a:solidFill>
                          <a:effectLst/>
                          <a:latin typeface="+mn-lt"/>
                          <a:ea typeface="Calibri" panose="020F0502020204030204" pitchFamily="34" charset="0"/>
                          <a:cs typeface="Times New Roman" panose="02020603050405020304" pitchFamily="18" charset="0"/>
                        </a:rPr>
                        <a:t>Develop &amp; collate </a:t>
                      </a:r>
                      <a:r>
                        <a:rPr lang="en-GB" sz="1200" b="1" baseline="0" dirty="0">
                          <a:solidFill>
                            <a:srgbClr val="000000"/>
                          </a:solidFill>
                          <a:effectLst/>
                          <a:latin typeface="+mn-lt"/>
                          <a:ea typeface="Calibri" panose="020F0502020204030204" pitchFamily="34" charset="0"/>
                          <a:cs typeface="Times New Roman" panose="02020603050405020304" pitchFamily="18" charset="0"/>
                        </a:rPr>
                        <a:t>transformative materials, </a:t>
                      </a:r>
                      <a:r>
                        <a:rPr lang="en-GB" sz="1200" b="1" baseline="0" dirty="0" smtClean="0">
                          <a:solidFill>
                            <a:srgbClr val="000000"/>
                          </a:solidFill>
                          <a:effectLst/>
                          <a:latin typeface="+mn-lt"/>
                          <a:ea typeface="Calibri" panose="020F0502020204030204" pitchFamily="34" charset="0"/>
                          <a:cs typeface="Times New Roman" panose="02020603050405020304" pitchFamily="18" charset="0"/>
                        </a:rPr>
                        <a:t>curriculum, </a:t>
                      </a:r>
                      <a:r>
                        <a:rPr lang="en-GB" sz="1200" b="1" baseline="0" dirty="0">
                          <a:solidFill>
                            <a:srgbClr val="000000"/>
                          </a:solidFill>
                          <a:effectLst/>
                          <a:latin typeface="+mn-lt"/>
                          <a:ea typeface="Calibri" panose="020F0502020204030204" pitchFamily="34" charset="0"/>
                          <a:cs typeface="Times New Roman" panose="02020603050405020304" pitchFamily="18" charset="0"/>
                        </a:rPr>
                        <a:t>tools &amp; approaches </a:t>
                      </a:r>
                      <a:r>
                        <a:rPr lang="en-GB" sz="1200" b="0" baseline="0" dirty="0">
                          <a:solidFill>
                            <a:srgbClr val="000000"/>
                          </a:solidFill>
                          <a:effectLst/>
                          <a:latin typeface="+mn-lt"/>
                          <a:ea typeface="Calibri" panose="020F0502020204030204" pitchFamily="34" charset="0"/>
                          <a:cs typeface="Times New Roman" panose="02020603050405020304" pitchFamily="18" charset="0"/>
                        </a:rPr>
                        <a:t>that can be adapted for prevention interventions for different institutional &amp; social context &amp; meet diverse needs</a:t>
                      </a:r>
                      <a:endParaRPr lang="en-US" sz="1200" b="0" baseline="0" dirty="0">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Manuals and training support</a:t>
                      </a:r>
                    </a:p>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materials developed and</a:t>
                      </a:r>
                    </a:p>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accessible for all disability</a:t>
                      </a:r>
                    </a:p>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groups</a:t>
                      </a:r>
                      <a:endParaRPr lang="en-US" sz="1200" b="0" kern="1200" baseline="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Range of standardised and flexible materials</a:t>
                      </a:r>
                    </a:p>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in place reviewed</a:t>
                      </a:r>
                    </a:p>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and adapted</a:t>
                      </a:r>
                    </a:p>
                    <a:p>
                      <a:pPr marL="0" indent="0" algn="l" defTabSz="457200" rtl="0" eaLnBrk="1" latinLnBrk="0" hangingPunct="1">
                        <a:lnSpc>
                          <a:spcPct val="107000"/>
                        </a:lnSpc>
                        <a:spcAft>
                          <a:spcPts val="0"/>
                        </a:spcAft>
                        <a:buFont typeface="Arial" panose="020B0604020202020204" pitchFamily="34" charset="0"/>
                        <a:buNone/>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annually</a:t>
                      </a:r>
                      <a:endParaRPr lang="en-US" sz="1200" b="0" kern="1200" baseline="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rgbClr val="000000"/>
                          </a:solidFill>
                          <a:effectLst/>
                          <a:latin typeface="+mn-lt"/>
                          <a:ea typeface="Calibri" panose="020F0502020204030204" pitchFamily="34" charset="0"/>
                          <a:cs typeface="Times New Roman" panose="02020603050405020304" pitchFamily="18" charset="0"/>
                        </a:rPr>
                        <a:t>National training materials developed by Higher Health is available and implemented in all of PSET</a:t>
                      </a:r>
                    </a:p>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rgbClr val="000000"/>
                          </a:solidFill>
                          <a:effectLst/>
                          <a:latin typeface="+mn-lt"/>
                          <a:ea typeface="Calibri" panose="020F0502020204030204" pitchFamily="34" charset="0"/>
                          <a:cs typeface="Times New Roman" panose="02020603050405020304" pitchFamily="18" charset="0"/>
                        </a:rPr>
                        <a:t>DHET developed Training Material as self-directed open learning materials and they are available on the National Open learning System (NOLS) [https://tinyurl.com/wpkrfs3v]</a:t>
                      </a:r>
                    </a:p>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rgbClr val="000000"/>
                          </a:solidFill>
                          <a:effectLst/>
                          <a:latin typeface="+mn-lt"/>
                          <a:ea typeface="Calibri" panose="020F0502020204030204" pitchFamily="34" charset="0"/>
                          <a:cs typeface="Times New Roman" panose="02020603050405020304" pitchFamily="18" charset="0"/>
                        </a:rPr>
                        <a:t>Higher Health is flighting advocacy, prevention and support materials on 21 Community and Campus Radio Stations</a:t>
                      </a:r>
                      <a:endParaRPr lang="en-US" sz="1200" b="0" kern="1200" baseline="0" dirty="0">
                        <a:solidFill>
                          <a:srgbClr val="000000"/>
                        </a:solidFill>
                        <a:effectLst/>
                        <a:latin typeface="+mn-lt"/>
                        <a:ea typeface="Calibri" panose="020F0502020204030204" pitchFamily="34" charset="0"/>
                        <a:cs typeface="Times New Roman" panose="02020603050405020304" pitchFamily="18" charset="0"/>
                      </a:endParaRPr>
                    </a:p>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rgbClr val="000000"/>
                          </a:solidFill>
                          <a:effectLst/>
                          <a:latin typeface="+mn-lt"/>
                          <a:ea typeface="Calibri" panose="020F0502020204030204" pitchFamily="34" charset="0"/>
                          <a:cs typeface="Times New Roman" panose="02020603050405020304" pitchFamily="18" charset="0"/>
                        </a:rPr>
                        <a:t>Universities’ Curriculum: GBV part of the Higher Health ‘</a:t>
                      </a:r>
                      <a:r>
                        <a:rPr lang="en-GB" sz="1200" b="1" kern="1200" baseline="0" dirty="0" smtClean="0">
                          <a:solidFill>
                            <a:srgbClr val="000000"/>
                          </a:solidFill>
                          <a:effectLst/>
                          <a:latin typeface="+mn-lt"/>
                          <a:ea typeface="Calibri" panose="020F0502020204030204" pitchFamily="34" charset="0"/>
                          <a:cs typeface="Times New Roman" panose="02020603050405020304" pitchFamily="18" charset="0"/>
                        </a:rPr>
                        <a:t>Peer to Peer  Education’ (Second Curriculum) </a:t>
                      </a: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programme </a:t>
                      </a:r>
                    </a:p>
                    <a:p>
                      <a:pPr marL="171450" indent="-171450" algn="l" defTabSz="457200" rtl="0" eaLnBrk="1" latinLnBrk="0" hangingPunct="1">
                        <a:lnSpc>
                          <a:spcPct val="107000"/>
                        </a:lnSpc>
                        <a:spcAft>
                          <a:spcPts val="0"/>
                        </a:spcAft>
                        <a:buFont typeface="Arial" panose="020B0604020202020204" pitchFamily="34" charset="0"/>
                        <a:buChar cha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TVET and CET Colleges’ Curriculum: </a:t>
                      </a:r>
                      <a:r>
                        <a:rPr lang="en-GB" sz="1200" b="1" kern="1200" baseline="0" dirty="0" smtClean="0">
                          <a:solidFill>
                            <a:srgbClr val="000000"/>
                          </a:solidFill>
                          <a:effectLst/>
                          <a:latin typeface="+mn-lt"/>
                          <a:ea typeface="Calibri" panose="020F0502020204030204" pitchFamily="34" charset="0"/>
                          <a:cs typeface="Times New Roman" panose="02020603050405020304" pitchFamily="18" charset="0"/>
                        </a:rPr>
                        <a:t>First Curriculum</a:t>
                      </a: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 of NC(V), Life Orientation Lectures, Integration with other disciplines </a:t>
                      </a:r>
                    </a:p>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rgbClr val="000000"/>
                          </a:solidFill>
                          <a:effectLst/>
                          <a:latin typeface="+mn-lt"/>
                          <a:ea typeface="Calibri" panose="020F0502020204030204" pitchFamily="34" charset="0"/>
                          <a:cs typeface="Times New Roman" panose="02020603050405020304" pitchFamily="18" charset="0"/>
                        </a:rPr>
                        <a:t>Higher Health has developed GBV R</a:t>
                      </a: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isk Assessment Questionnaires for early risk ID</a:t>
                      </a:r>
                    </a:p>
                    <a:p>
                      <a:pPr marL="171450" indent="-171450" algn="l" defTabSz="457200" rtl="0" eaLnBrk="1" latinLnBrk="0" hangingPunct="1">
                        <a:lnSpc>
                          <a:spcPct val="107000"/>
                        </a:lnSpc>
                        <a:spcAft>
                          <a:spcPts val="0"/>
                        </a:spcAft>
                        <a:buFont typeface="Arial" panose="020B0604020202020204" pitchFamily="34" charset="0"/>
                        <a:buChar cha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All these materials are available as Open Educational Resources and are adapted by institutions where it is appropriate/in need</a:t>
                      </a:r>
                    </a:p>
                    <a:p>
                      <a:pPr marL="171450" indent="-171450" algn="l" defTabSz="457200" rtl="0" eaLnBrk="1" latinLnBrk="0" hangingPunct="1">
                        <a:lnSpc>
                          <a:spcPct val="107000"/>
                        </a:lnSpc>
                        <a:spcAft>
                          <a:spcPts val="0"/>
                        </a:spcAft>
                        <a:buFont typeface="Arial" panose="020B0604020202020204" pitchFamily="34" charset="0"/>
                        <a:buChar cha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Other  initiatives such as </a:t>
                      </a:r>
                      <a:r>
                        <a:rPr lang="en-GB" sz="1200" b="0" kern="1200" baseline="0" dirty="0" err="1" smtClean="0">
                          <a:solidFill>
                            <a:srgbClr val="000000"/>
                          </a:solidFill>
                          <a:effectLst/>
                          <a:latin typeface="+mn-lt"/>
                          <a:ea typeface="Calibri" panose="020F0502020204030204" pitchFamily="34" charset="0"/>
                          <a:cs typeface="Times New Roman" panose="02020603050405020304" pitchFamily="18" charset="0"/>
                        </a:rPr>
                        <a:t>Ntombi</a:t>
                      </a: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 </a:t>
                      </a:r>
                      <a:r>
                        <a:rPr lang="en-GB" sz="1200" b="0" kern="1200" baseline="0" dirty="0" err="1" smtClean="0">
                          <a:solidFill>
                            <a:srgbClr val="000000"/>
                          </a:solidFill>
                          <a:effectLst/>
                          <a:latin typeface="+mn-lt"/>
                          <a:ea typeface="Calibri" panose="020F0502020204030204" pitchFamily="34" charset="0"/>
                          <a:cs typeface="Times New Roman" panose="02020603050405020304" pitchFamily="18" charset="0"/>
                        </a:rPr>
                        <a:t>Vimbela</a:t>
                      </a: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 sexual violence intervention in selected TVET and University campuses</a:t>
                      </a:r>
                      <a:endParaRPr lang="en-US" sz="1200" b="0" kern="1200" baseline="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extLst>
                  <a:ext uri="{0D108BD9-81ED-4DB2-BD59-A6C34878D82A}">
                    <a16:rowId xmlns="" xmlns:a16="http://schemas.microsoft.com/office/drawing/2014/main" val="1242248775"/>
                  </a:ext>
                </a:extLst>
              </a:tr>
            </a:tbl>
          </a:graphicData>
        </a:graphic>
      </p:graphicFrame>
      <p:sp>
        <p:nvSpPr>
          <p:cNvPr id="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11</a:t>
            </a:fld>
            <a:endParaRPr lang="en-US" dirty="0"/>
          </a:p>
        </p:txBody>
      </p:sp>
    </p:spTree>
    <p:extLst>
      <p:ext uri="{BB962C8B-B14F-4D97-AF65-F5344CB8AC3E}">
        <p14:creationId xmlns:p14="http://schemas.microsoft.com/office/powerpoint/2010/main" xmlns="" val="39057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725" y="33002"/>
            <a:ext cx="8365466" cy="595223"/>
          </a:xfrm>
        </p:spPr>
        <p:txBody>
          <a:bodyPr>
            <a:normAutofit fontScale="90000"/>
          </a:bodyPr>
          <a:lstStyle/>
          <a:p>
            <a:r>
              <a:rPr lang="en-GB" sz="1800" b="1" dirty="0">
                <a:solidFill>
                  <a:srgbClr val="000000"/>
                </a:solidFill>
                <a:latin typeface="Century Gothic" panose="020B0502020202020204" pitchFamily="34" charset="0"/>
              </a:rPr>
              <a:t>DHET Key Interventions For Pillar </a:t>
            </a:r>
            <a:r>
              <a:rPr lang="en-GB" sz="1800" b="1" dirty="0" smtClean="0">
                <a:solidFill>
                  <a:srgbClr val="000000"/>
                </a:solidFill>
                <a:latin typeface="Century Gothic" panose="020B0502020202020204" pitchFamily="34" charset="0"/>
              </a:rPr>
              <a:t>2 </a:t>
            </a:r>
            <a:r>
              <a:rPr lang="en-GB" sz="1800" b="1" dirty="0">
                <a:solidFill>
                  <a:srgbClr val="000000"/>
                </a:solidFill>
                <a:latin typeface="Century Gothic" panose="020B0502020202020204" pitchFamily="34" charset="0"/>
              </a:rPr>
              <a:t>– Prevention and Restoration of Social Fabric</a:t>
            </a:r>
            <a:endParaRPr lang="en-ZA" sz="1800" b="1" dirty="0"/>
          </a:p>
        </p:txBody>
      </p:sp>
      <p:graphicFrame>
        <p:nvGraphicFramePr>
          <p:cNvPr id="8" name="Content Placeholder 7">
            <a:extLst>
              <a:ext uri="{FF2B5EF4-FFF2-40B4-BE49-F238E27FC236}">
                <a16:creationId xmlns="" xmlns:a16="http://schemas.microsoft.com/office/drawing/2014/main" id="{DC49653C-6D3B-497E-9F82-F91910496CAF}"/>
              </a:ext>
            </a:extLst>
          </p:cNvPr>
          <p:cNvGraphicFramePr>
            <a:graphicFrameLocks noGrp="1"/>
          </p:cNvGraphicFramePr>
          <p:nvPr>
            <p:ph idx="1"/>
            <p:extLst>
              <p:ext uri="{D42A27DB-BD31-4B8C-83A1-F6EECF244321}">
                <p14:modId xmlns:p14="http://schemas.microsoft.com/office/powerpoint/2010/main" xmlns="" val="3670165408"/>
              </p:ext>
            </p:extLst>
          </p:nvPr>
        </p:nvGraphicFramePr>
        <p:xfrm>
          <a:off x="234114" y="460610"/>
          <a:ext cx="8710103" cy="6340449"/>
        </p:xfrm>
        <a:graphic>
          <a:graphicData uri="http://schemas.openxmlformats.org/drawingml/2006/table">
            <a:tbl>
              <a:tblPr firstRow="1" bandRow="1"/>
              <a:tblGrid>
                <a:gridCol w="1110350">
                  <a:extLst>
                    <a:ext uri="{9D8B030D-6E8A-4147-A177-3AD203B41FA5}">
                      <a16:colId xmlns="" xmlns:a16="http://schemas.microsoft.com/office/drawing/2014/main" val="3749552930"/>
                    </a:ext>
                  </a:extLst>
                </a:gridCol>
                <a:gridCol w="1440160">
                  <a:extLst>
                    <a:ext uri="{9D8B030D-6E8A-4147-A177-3AD203B41FA5}">
                      <a16:colId xmlns="" xmlns:a16="http://schemas.microsoft.com/office/drawing/2014/main" val="492022363"/>
                    </a:ext>
                  </a:extLst>
                </a:gridCol>
                <a:gridCol w="1296144">
                  <a:extLst>
                    <a:ext uri="{9D8B030D-6E8A-4147-A177-3AD203B41FA5}">
                      <a16:colId xmlns="" xmlns:a16="http://schemas.microsoft.com/office/drawing/2014/main" val="431100215"/>
                    </a:ext>
                  </a:extLst>
                </a:gridCol>
                <a:gridCol w="1512168">
                  <a:extLst>
                    <a:ext uri="{9D8B030D-6E8A-4147-A177-3AD203B41FA5}">
                      <a16:colId xmlns="" xmlns:a16="http://schemas.microsoft.com/office/drawing/2014/main" val="3268992371"/>
                    </a:ext>
                  </a:extLst>
                </a:gridCol>
                <a:gridCol w="3351281">
                  <a:extLst>
                    <a:ext uri="{9D8B030D-6E8A-4147-A177-3AD203B41FA5}">
                      <a16:colId xmlns="" xmlns:a16="http://schemas.microsoft.com/office/drawing/2014/main" val="1634118591"/>
                    </a:ext>
                  </a:extLst>
                </a:gridCol>
              </a:tblGrid>
              <a:tr h="449737">
                <a:tc>
                  <a:txBody>
                    <a:bodyPr/>
                    <a:lstStyle/>
                    <a:p>
                      <a:pPr algn="ctr">
                        <a:lnSpc>
                          <a:spcPct val="107000"/>
                        </a:lnSpc>
                        <a:spcAft>
                          <a:spcPts val="800"/>
                        </a:spcAft>
                      </a:pPr>
                      <a:r>
                        <a:rPr lang="en-GB" sz="1200" b="1" baseline="0" dirty="0">
                          <a:effectLst/>
                          <a:latin typeface="+mn-lt"/>
                          <a:ea typeface="Calibri" panose="020F0502020204030204" pitchFamily="34" charset="0"/>
                          <a:cs typeface="Times New Roman" panose="02020603050405020304" pitchFamily="18" charset="0"/>
                        </a:rPr>
                        <a:t>Key Intervention</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Activities</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Indicator</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Target</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Progress</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extLst>
                  <a:ext uri="{0D108BD9-81ED-4DB2-BD59-A6C34878D82A}">
                    <a16:rowId xmlns="" xmlns:a16="http://schemas.microsoft.com/office/drawing/2014/main" val="4089635954"/>
                  </a:ext>
                </a:extLst>
              </a:tr>
              <a:tr h="1212252">
                <a:tc rowSpan="3">
                  <a:txBody>
                    <a:bodyPr/>
                    <a:lstStyle/>
                    <a:p>
                      <a:pPr marL="85725" indent="-85725" algn="l"/>
                      <a:r>
                        <a:rPr lang="en-GB" sz="1200" b="0" baseline="0" dirty="0">
                          <a:latin typeface="+mn-lt"/>
                        </a:rPr>
                        <a:t>2. </a:t>
                      </a:r>
                      <a:r>
                        <a:rPr lang="en-GB" sz="1200" b="0" kern="1200" baseline="0" dirty="0">
                          <a:solidFill>
                            <a:srgbClr val="000000"/>
                          </a:solidFill>
                          <a:effectLst/>
                          <a:latin typeface="+mn-lt"/>
                          <a:ea typeface="Calibri" panose="020F0502020204030204" pitchFamily="34" charset="0"/>
                          <a:cs typeface="Times New Roman" panose="02020603050405020304" pitchFamily="18" charset="0"/>
                        </a:rPr>
                        <a:t>Change behaviour &amp; social norms that drive GBV with key groups using variety of approaches</a:t>
                      </a:r>
                    </a:p>
                    <a:p>
                      <a:pPr algn="l"/>
                      <a:endParaRPr lang="en-ZA" sz="1200" b="0" baseline="0" dirty="0">
                        <a:latin typeface="+mn-lt"/>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l">
                        <a:lnSpc>
                          <a:spcPct val="107000"/>
                        </a:lnSpc>
                        <a:spcAft>
                          <a:spcPts val="0"/>
                        </a:spcAft>
                      </a:pPr>
                      <a:r>
                        <a:rPr lang="en-ZA" sz="1200" b="0" baseline="0" dirty="0">
                          <a:solidFill>
                            <a:srgbClr val="000000"/>
                          </a:solidFill>
                          <a:effectLst/>
                          <a:latin typeface="+mn-lt"/>
                          <a:ea typeface="Times New Roman" panose="02020603050405020304" pitchFamily="18" charset="0"/>
                          <a:cs typeface="Times New Roman" panose="02020603050405020304" pitchFamily="18" charset="0"/>
                        </a:rPr>
                        <a:t>Implement programmes to prevent GBV and eliminate the scourge of GBV in the </a:t>
                      </a:r>
                      <a:r>
                        <a:rPr lang="en-ZA" sz="1200" b="0" baseline="0" dirty="0" smtClean="0">
                          <a:solidFill>
                            <a:srgbClr val="000000"/>
                          </a:solidFill>
                          <a:effectLst/>
                          <a:latin typeface="+mn-lt"/>
                          <a:ea typeface="Times New Roman" panose="02020603050405020304" pitchFamily="18" charset="0"/>
                          <a:cs typeface="Times New Roman" panose="02020603050405020304" pitchFamily="18" charset="0"/>
                        </a:rPr>
                        <a:t>PSET System</a:t>
                      </a:r>
                      <a:endParaRPr lang="en-US" sz="1200" b="0" baseline="0" dirty="0">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l">
                        <a:lnSpc>
                          <a:spcPct val="107000"/>
                        </a:lnSpc>
                        <a:spcAft>
                          <a:spcPts val="800"/>
                        </a:spcAft>
                      </a:pPr>
                      <a:r>
                        <a:rPr lang="en-ZA" sz="1200" b="0" baseline="0" dirty="0" smtClean="0">
                          <a:effectLst/>
                          <a:latin typeface="+mn-lt"/>
                          <a:ea typeface="Calibri" panose="020F0502020204030204" pitchFamily="34" charset="0"/>
                          <a:cs typeface="Times New Roman" panose="02020603050405020304" pitchFamily="18" charset="0"/>
                        </a:rPr>
                        <a:t>Policy Framework to Address GBV in the PSET system is approved </a:t>
                      </a:r>
                      <a:endParaRPr lang="en-US" sz="1200" b="0" baseline="0" dirty="0">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l">
                        <a:lnSpc>
                          <a:spcPct val="107000"/>
                        </a:lnSpc>
                        <a:spcAft>
                          <a:spcPts val="800"/>
                        </a:spcAft>
                      </a:pPr>
                      <a:r>
                        <a:rPr lang="en-GB" sz="1200" b="0" baseline="0" dirty="0" smtClean="0">
                          <a:effectLst/>
                          <a:latin typeface="+mn-lt"/>
                          <a:ea typeface="Calibri" panose="020F0502020204030204" pitchFamily="34" charset="0"/>
                          <a:cs typeface="Times New Roman" panose="02020603050405020304" pitchFamily="18" charset="0"/>
                        </a:rPr>
                        <a:t>Annually April 2020 to March 2024</a:t>
                      </a:r>
                      <a:endParaRPr lang="en-US" sz="1200" b="0" baseline="0" dirty="0">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rgbClr val="000000"/>
                          </a:solidFill>
                          <a:effectLst/>
                          <a:latin typeface="+mn-lt"/>
                          <a:ea typeface="Calibri" panose="020F0502020204030204" pitchFamily="34" charset="0"/>
                          <a:cs typeface="Times New Roman" panose="02020603050405020304" pitchFamily="18" charset="0"/>
                        </a:rPr>
                        <a:t>The </a:t>
                      </a:r>
                      <a:r>
                        <a:rPr lang="en-GB" sz="1200" b="1" i="1" kern="1200" baseline="0" dirty="0" smtClean="0">
                          <a:solidFill>
                            <a:srgbClr val="000000"/>
                          </a:solidFill>
                          <a:effectLst/>
                          <a:latin typeface="+mn-lt"/>
                          <a:ea typeface="Calibri" panose="020F0502020204030204" pitchFamily="34" charset="0"/>
                          <a:cs typeface="Times New Roman" panose="02020603050405020304" pitchFamily="18" charset="0"/>
                        </a:rPr>
                        <a:t>Policy Framework to address GBV in the PSET sector </a:t>
                      </a:r>
                      <a:r>
                        <a:rPr lang="en-GB" sz="1200" b="0" i="0" kern="1200" baseline="0" dirty="0" smtClean="0">
                          <a:solidFill>
                            <a:srgbClr val="000000"/>
                          </a:solidFill>
                          <a:effectLst/>
                          <a:latin typeface="+mn-lt"/>
                          <a:ea typeface="Calibri" panose="020F0502020204030204" pitchFamily="34" charset="0"/>
                          <a:cs typeface="Times New Roman" panose="02020603050405020304" pitchFamily="18" charset="0"/>
                        </a:rPr>
                        <a:t> was approved by Cabinet on 3 June 2020 and published in the Government Gazette (Notice 410 of 2020 – 31 July 2020) </a:t>
                      </a:r>
                      <a:endParaRPr lang="en-US" sz="1200" b="1" i="1" kern="1200" baseline="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extLst>
                  <a:ext uri="{0D108BD9-81ED-4DB2-BD59-A6C34878D82A}">
                    <a16:rowId xmlns="" xmlns:a16="http://schemas.microsoft.com/office/drawing/2014/main" val="196295546"/>
                  </a:ext>
                </a:extLst>
              </a:tr>
              <a:tr h="1614557">
                <a:tc vMerge="1">
                  <a:txBody>
                    <a:bodyPr/>
                    <a:lstStyle/>
                    <a:p>
                      <a:endParaRPr lang="en-GB" dirty="0"/>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rowSpan="2">
                  <a:txBody>
                    <a:bodyPr/>
                    <a:lstStyle/>
                    <a:p>
                      <a:pPr marL="0" algn="l" defTabSz="457200" rtl="0" eaLnBrk="1" latinLnBrk="0" hangingPunct="1">
                        <a:lnSpc>
                          <a:spcPct val="107000"/>
                        </a:lnSpc>
                        <a:spcAft>
                          <a:spcPts val="0"/>
                        </a:spcAft>
                      </a:pPr>
                      <a:r>
                        <a:rPr lang="en-GB" sz="1200" b="0" kern="1200" baseline="0" dirty="0" smtClean="0">
                          <a:solidFill>
                            <a:srgbClr val="000000"/>
                          </a:solidFill>
                          <a:effectLst/>
                          <a:latin typeface="+mn-lt"/>
                          <a:ea typeface="Times New Roman" panose="02020603050405020304" pitchFamily="18" charset="0"/>
                          <a:cs typeface="Times New Roman" panose="02020603050405020304" pitchFamily="18" charset="0"/>
                        </a:rPr>
                        <a:t>Institutions  implement evidence based programmes to prevent GBV and eliminate the scourge of GBV in the PSET system</a:t>
                      </a:r>
                    </a:p>
                    <a:p>
                      <a:endParaRPr lang="en-GB" dirty="0"/>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algn="l" defTabSz="457200" rtl="0" eaLnBrk="1" latinLnBrk="0" hangingPunct="1">
                        <a:lnSpc>
                          <a:spcPct val="107000"/>
                        </a:lnSpc>
                        <a:spcAft>
                          <a:spcPts val="800"/>
                        </a:spcAft>
                      </a:pPr>
                      <a:r>
                        <a:rPr lang="en-GB" sz="1200" b="0" kern="1200" baseline="0" dirty="0" smtClean="0">
                          <a:solidFill>
                            <a:schemeClr val="tx1"/>
                          </a:solidFill>
                          <a:effectLst/>
                          <a:latin typeface="+mn-lt"/>
                          <a:ea typeface="Calibri" panose="020F0502020204030204" pitchFamily="34" charset="0"/>
                          <a:cs typeface="Times New Roman" panose="02020603050405020304" pitchFamily="18" charset="0"/>
                        </a:rPr>
                        <a:t>National and institutional accountability and enabling environment is in place to curb and address GBV in PSET Institutions</a:t>
                      </a:r>
                      <a:endParaRPr lang="en-GB" sz="1200" b="0" kern="1200" baseline="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algn="l" defTabSz="457200" rtl="0" eaLnBrk="1" fontAlgn="t" latinLnBrk="0" hangingPunct="1">
                        <a:lnSpc>
                          <a:spcPct val="107000"/>
                        </a:lnSpc>
                        <a:spcBef>
                          <a:spcPts val="0"/>
                        </a:spcBef>
                        <a:spcAft>
                          <a:spcPts val="800"/>
                        </a:spcAft>
                      </a:pPr>
                      <a:r>
                        <a:rPr lang="en-GB" sz="1200" b="0" kern="1200" baseline="0" dirty="0" smtClean="0">
                          <a:solidFill>
                            <a:schemeClr val="tx1"/>
                          </a:solidFill>
                          <a:effectLst/>
                          <a:latin typeface="+mn-lt"/>
                          <a:ea typeface="Calibri" panose="020F0502020204030204" pitchFamily="34" charset="0"/>
                          <a:cs typeface="Times New Roman" panose="02020603050405020304" pitchFamily="18" charset="0"/>
                        </a:rPr>
                        <a:t>Annually April 2020 to March 2024</a:t>
                      </a:r>
                    </a:p>
                    <a:p>
                      <a:pPr marL="0" algn="l" defTabSz="457200" rtl="0" eaLnBrk="1" fontAlgn="t" latinLnBrk="0" hangingPunct="1">
                        <a:lnSpc>
                          <a:spcPct val="107000"/>
                        </a:lnSpc>
                        <a:spcBef>
                          <a:spcPts val="0"/>
                        </a:spcBef>
                        <a:spcAft>
                          <a:spcPts val="800"/>
                        </a:spcAft>
                      </a:pPr>
                      <a:r>
                        <a:rPr lang="en-GB" sz="1200" b="0" kern="1200" baseline="0" dirty="0" smtClean="0">
                          <a:solidFill>
                            <a:schemeClr val="tx1"/>
                          </a:solidFill>
                          <a:effectLst/>
                          <a:latin typeface="+mn-lt"/>
                          <a:ea typeface="Calibri" panose="020F0502020204030204" pitchFamily="34" charset="0"/>
                          <a:cs typeface="Times New Roman" panose="02020603050405020304" pitchFamily="18" charset="0"/>
                        </a:rPr>
                        <a:t>100</a:t>
                      </a:r>
                      <a:r>
                        <a:rPr lang="en-GB" sz="1200" b="0" kern="1200" baseline="0" dirty="0">
                          <a:solidFill>
                            <a:schemeClr val="tx1"/>
                          </a:solidFill>
                          <a:effectLst/>
                          <a:latin typeface="+mn-lt"/>
                          <a:ea typeface="Calibri" panose="020F0502020204030204" pitchFamily="34" charset="0"/>
                          <a:cs typeface="Times New Roman" panose="02020603050405020304" pitchFamily="18" charset="0"/>
                        </a:rPr>
                        <a:t>% institutions with GBV </a:t>
                      </a:r>
                      <a:r>
                        <a:rPr lang="en-GB" sz="1200" b="0" kern="1200" baseline="0" dirty="0" smtClean="0">
                          <a:solidFill>
                            <a:schemeClr val="tx1"/>
                          </a:solidFill>
                          <a:effectLst/>
                          <a:latin typeface="+mn-lt"/>
                          <a:ea typeface="Calibri" panose="020F0502020204030204" pitchFamily="34" charset="0"/>
                          <a:cs typeface="Times New Roman" panose="02020603050405020304" pitchFamily="18" charset="0"/>
                        </a:rPr>
                        <a:t>policies</a:t>
                      </a:r>
                      <a:endParaRPr lang="en-GB" sz="1200" b="0" kern="1200" baseline="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171450" marR="0" indent="-171450" algn="l" defTabSz="457200" rtl="0" eaLnBrk="1" fontAlgn="auto" latinLnBrk="0" hangingPunct="1">
                        <a:lnSpc>
                          <a:spcPct val="107000"/>
                        </a:lnSpc>
                        <a:spcBef>
                          <a:spcPts val="0"/>
                        </a:spcBef>
                        <a:spcAft>
                          <a:spcPts val="0"/>
                        </a:spcAft>
                        <a:buFont typeface="Arial" panose="020B0604020202020204" pitchFamily="34" charset="0"/>
                        <a:buChar cha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DHET: integrated policies (100%)</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Entities: integrated policies (44%)</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Universities: integrated policies (100%)</a:t>
                      </a:r>
                    </a:p>
                    <a:p>
                      <a:pPr marL="171450" marR="0" indent="-171450" algn="l" defTabSz="457200" rtl="0" eaLnBrk="1" fontAlgn="auto" latinLnBrk="0" hangingPunct="1">
                        <a:lnSpc>
                          <a:spcPct val="107000"/>
                        </a:lnSpc>
                        <a:spcBef>
                          <a:spcPts val="0"/>
                        </a:spcBef>
                        <a:spcAft>
                          <a:spcPts val="0"/>
                        </a:spcAft>
                        <a:buFont typeface="Arial" panose="020B0604020202020204" pitchFamily="34" charset="0"/>
                        <a:buChar cha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TVET Colleges:  DHET is working with colleges to standardise policies</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CET Colleges: DHET is working with colleges to standardise policies</a:t>
                      </a:r>
                    </a:p>
                    <a:p>
                      <a:pPr marL="171450" marR="0" indent="-171450" algn="l" defTabSz="457200" rtl="0" eaLnBrk="1" fontAlgn="auto" latinLnBrk="0" hangingPunct="1">
                        <a:lnSpc>
                          <a:spcPct val="107000"/>
                        </a:lnSpc>
                        <a:spcBef>
                          <a:spcPts val="0"/>
                        </a:spcBef>
                        <a:spcAft>
                          <a:spcPts val="0"/>
                        </a:spcAft>
                        <a:buFont typeface="Arial" panose="020B0604020202020204" pitchFamily="34" charset="0"/>
                        <a:buChar char="•"/>
                      </a:pPr>
                      <a:endParaRPr lang="en-ZA" sz="1200" b="0" kern="1200" baseline="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4276316273"/>
                  </a:ext>
                </a:extLst>
              </a:tr>
              <a:tr h="1719555">
                <a:tc vMerge="1">
                  <a:txBody>
                    <a:bodyPr/>
                    <a:lstStyle/>
                    <a:p>
                      <a:endParaRPr lang="en-GB" dirty="0"/>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vMerge="1">
                  <a:txBody>
                    <a:bodyPr/>
                    <a:lstStyle/>
                    <a:p>
                      <a:endParaRPr lang="en-GB" dirty="0"/>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algn="l" defTabSz="457200" rtl="0" eaLnBrk="1" latinLnBrk="0" hangingPunct="1">
                        <a:lnSpc>
                          <a:spcPct val="107000"/>
                        </a:lnSpc>
                        <a:spcAft>
                          <a:spcPts val="800"/>
                        </a:spcAft>
                      </a:pPr>
                      <a:r>
                        <a:rPr lang="en-GB" sz="1200" b="0" kern="1200" baseline="0" dirty="0" smtClean="0">
                          <a:solidFill>
                            <a:schemeClr val="tx1"/>
                          </a:solidFill>
                          <a:effectLst/>
                          <a:latin typeface="+mn-lt"/>
                          <a:ea typeface="Calibri" panose="020F0502020204030204" pitchFamily="34" charset="0"/>
                          <a:cs typeface="Times New Roman" panose="02020603050405020304" pitchFamily="18" charset="0"/>
                        </a:rPr>
                        <a:t>National support for institutions in the implementation of GBV policies and provides support and assistance to victims of GBV </a:t>
                      </a:r>
                      <a:endParaRPr lang="en-GB" sz="1200" b="0" kern="1200" baseline="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algn="l" defTabSz="457200" rtl="0" eaLnBrk="1" fontAlgn="t" latinLnBrk="0" hangingPunct="1">
                        <a:lnSpc>
                          <a:spcPct val="107000"/>
                        </a:lnSpc>
                        <a:spcBef>
                          <a:spcPts val="0"/>
                        </a:spcBef>
                        <a:spcAft>
                          <a:spcPts val="800"/>
                        </a:spcAft>
                      </a:pPr>
                      <a:r>
                        <a:rPr lang="en-GB" sz="1200" b="0" kern="1200" baseline="0" dirty="0" smtClean="0">
                          <a:solidFill>
                            <a:schemeClr val="tx1"/>
                          </a:solidFill>
                          <a:effectLst/>
                          <a:latin typeface="+mn-lt"/>
                          <a:ea typeface="Calibri" panose="020F0502020204030204" pitchFamily="34" charset="0"/>
                          <a:cs typeface="Times New Roman" panose="02020603050405020304" pitchFamily="18" charset="0"/>
                        </a:rPr>
                        <a:t>Implemented continuously and </a:t>
                      </a: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reported</a:t>
                      </a:r>
                      <a:r>
                        <a:rPr lang="en-GB" sz="1200" b="0" kern="1200" baseline="0" dirty="0" smtClean="0">
                          <a:solidFill>
                            <a:schemeClr val="tx1"/>
                          </a:solidFill>
                          <a:effectLst/>
                          <a:latin typeface="+mn-lt"/>
                          <a:ea typeface="Calibri" panose="020F0502020204030204" pitchFamily="34" charset="0"/>
                          <a:cs typeface="Times New Roman" panose="02020603050405020304" pitchFamily="18" charset="0"/>
                        </a:rPr>
                        <a:t> biannually</a:t>
                      </a:r>
                      <a:endParaRPr lang="en-GB" sz="1200" b="0" kern="1200" baseline="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171450" marR="0" indent="-171450" algn="l" defTabSz="457200" rtl="0" eaLnBrk="1" fontAlgn="auto" latinLnBrk="0" hangingPunct="1">
                        <a:lnSpc>
                          <a:spcPct val="107000"/>
                        </a:lnSpc>
                        <a:spcBef>
                          <a:spcPts val="0"/>
                        </a:spcBef>
                        <a:spcAft>
                          <a:spcPts val="0"/>
                        </a:spcAft>
                        <a:buFont typeface="Arial" panose="020B0604020202020204" pitchFamily="34" charset="0"/>
                        <a:buChar cha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DHET provides support:</a:t>
                      </a:r>
                    </a:p>
                    <a:p>
                      <a:pPr marL="261938" marR="0" lvl="2" indent="-171450" algn="l" defTabSz="457200" rtl="0" eaLnBrk="1" fontAlgn="auto" latinLnBrk="0" hangingPunct="1">
                        <a:lnSpc>
                          <a:spcPct val="107000"/>
                        </a:lnSpc>
                        <a:spcBef>
                          <a:spcPts val="0"/>
                        </a:spcBef>
                        <a:spcAft>
                          <a:spcPts val="0"/>
                        </a:spcAft>
                        <a:buFont typeface="Arial" panose="020B0604020202020204" pitchFamily="34" charset="0"/>
                        <a:buChar cha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Universities: through the Chief Directorate: Higher Education Policy Development and Research and the Transformation Managers’ Forum</a:t>
                      </a:r>
                    </a:p>
                    <a:p>
                      <a:pPr marL="261938" marR="0" lvl="2" indent="-171450" algn="l" defTabSz="457200" rtl="0" eaLnBrk="1" fontAlgn="auto" latinLnBrk="0" hangingPunct="1">
                        <a:lnSpc>
                          <a:spcPct val="107000"/>
                        </a:lnSpc>
                        <a:spcBef>
                          <a:spcPts val="0"/>
                        </a:spcBef>
                        <a:spcAft>
                          <a:spcPts val="0"/>
                        </a:spcAft>
                        <a:buFont typeface="Arial" panose="020B0604020202020204" pitchFamily="34" charset="0"/>
                        <a:buChar cha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TVET Colleges: through the Directorate: Student Support Services (SSS) and the SSS Forum</a:t>
                      </a:r>
                    </a:p>
                    <a:p>
                      <a:pPr marL="261938" marR="0" lvl="2" indent="-171450" algn="l" defTabSz="457200" rtl="0" eaLnBrk="1" fontAlgn="auto" latinLnBrk="0" hangingPunct="1">
                        <a:lnSpc>
                          <a:spcPct val="107000"/>
                        </a:lnSpc>
                        <a:spcBef>
                          <a:spcPts val="0"/>
                        </a:spcBef>
                        <a:spcAft>
                          <a:spcPts val="0"/>
                        </a:spcAft>
                        <a:buFont typeface="Arial" panose="020B0604020202020204" pitchFamily="34" charset="0"/>
                        <a:buChar cha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Policy support and M&amp;E: through the Directorate: Social Inclusion and Equity</a:t>
                      </a:r>
                    </a:p>
                    <a:p>
                      <a:pPr marL="171450" marR="0" lvl="0" indent="-171450" algn="l" defTabSz="457200" rtl="0" eaLnBrk="1" fontAlgn="auto" latinLnBrk="0" hangingPunct="1">
                        <a:lnSpc>
                          <a:spcPct val="107000"/>
                        </a:lnSpc>
                        <a:spcBef>
                          <a:spcPts val="0"/>
                        </a:spcBef>
                        <a:spcAft>
                          <a:spcPts val="0"/>
                        </a:spcAft>
                        <a:buFont typeface="Arial" panose="020B0604020202020204" pitchFamily="34" charset="0"/>
                        <a:buChar char="•"/>
                      </a:pPr>
                      <a:r>
                        <a:rPr lang="en-ZA" sz="1200" b="0" kern="1200" baseline="0" dirty="0" smtClean="0">
                          <a:solidFill>
                            <a:srgbClr val="000000"/>
                          </a:solidFill>
                          <a:effectLst/>
                          <a:latin typeface="+mn-lt"/>
                          <a:ea typeface="Calibri" panose="020F0502020204030204" pitchFamily="34" charset="0"/>
                          <a:cs typeface="Times New Roman" panose="02020603050405020304" pitchFamily="18" charset="0"/>
                        </a:rPr>
                        <a:t>Higher Health is providing extensive effective support to all PSET  institutions and provides proper support and assistance to victims of GBV with an effective and comprehensive referral system (see presentation)</a:t>
                      </a:r>
                      <a:endParaRPr lang="en-ZA" sz="1200" b="0" kern="1200" baseline="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 xmlns:a16="http://schemas.microsoft.com/office/drawing/2014/main" val="2672325494"/>
                  </a:ext>
                </a:extLst>
              </a:tr>
            </a:tbl>
          </a:graphicData>
        </a:graphic>
      </p:graphicFrame>
      <p:sp>
        <p:nvSpPr>
          <p:cNvPr id="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12</a:t>
            </a:fld>
            <a:endParaRPr lang="en-US" dirty="0"/>
          </a:p>
        </p:txBody>
      </p:sp>
    </p:spTree>
    <p:extLst>
      <p:ext uri="{BB962C8B-B14F-4D97-AF65-F5344CB8AC3E}">
        <p14:creationId xmlns:p14="http://schemas.microsoft.com/office/powerpoint/2010/main" xmlns="" val="3880747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725" y="0"/>
            <a:ext cx="8365466" cy="595223"/>
          </a:xfrm>
        </p:spPr>
        <p:txBody>
          <a:bodyPr>
            <a:normAutofit fontScale="90000"/>
          </a:bodyPr>
          <a:lstStyle/>
          <a:p>
            <a:r>
              <a:rPr lang="en-GB" sz="1800" b="1" dirty="0">
                <a:solidFill>
                  <a:srgbClr val="000000"/>
                </a:solidFill>
                <a:latin typeface="Century Gothic" panose="020B0502020202020204" pitchFamily="34" charset="0"/>
              </a:rPr>
              <a:t>DHET Key Interventions For Pillar </a:t>
            </a:r>
            <a:r>
              <a:rPr lang="en-GB" sz="1800" b="1" dirty="0" smtClean="0">
                <a:solidFill>
                  <a:srgbClr val="000000"/>
                </a:solidFill>
                <a:latin typeface="Century Gothic" panose="020B0502020202020204" pitchFamily="34" charset="0"/>
              </a:rPr>
              <a:t>2 </a:t>
            </a:r>
            <a:r>
              <a:rPr lang="en-GB" sz="1800" b="1" dirty="0">
                <a:solidFill>
                  <a:srgbClr val="000000"/>
                </a:solidFill>
                <a:latin typeface="Century Gothic" panose="020B0502020202020204" pitchFamily="34" charset="0"/>
              </a:rPr>
              <a:t>– Prevention and Restoration of Social Fabric</a:t>
            </a:r>
            <a:endParaRPr lang="en-ZA" sz="1800" b="1" dirty="0"/>
          </a:p>
        </p:txBody>
      </p:sp>
      <p:graphicFrame>
        <p:nvGraphicFramePr>
          <p:cNvPr id="8" name="Content Placeholder 7">
            <a:extLst>
              <a:ext uri="{FF2B5EF4-FFF2-40B4-BE49-F238E27FC236}">
                <a16:creationId xmlns="" xmlns:a16="http://schemas.microsoft.com/office/drawing/2014/main" id="{DC49653C-6D3B-497E-9F82-F91910496CAF}"/>
              </a:ext>
            </a:extLst>
          </p:cNvPr>
          <p:cNvGraphicFramePr>
            <a:graphicFrameLocks noGrp="1"/>
          </p:cNvGraphicFramePr>
          <p:nvPr>
            <p:ph idx="1"/>
            <p:extLst>
              <p:ext uri="{D42A27DB-BD31-4B8C-83A1-F6EECF244321}">
                <p14:modId xmlns:p14="http://schemas.microsoft.com/office/powerpoint/2010/main" xmlns="" val="2186475025"/>
              </p:ext>
            </p:extLst>
          </p:nvPr>
        </p:nvGraphicFramePr>
        <p:xfrm>
          <a:off x="221290" y="476672"/>
          <a:ext cx="8710103" cy="6284797"/>
        </p:xfrm>
        <a:graphic>
          <a:graphicData uri="http://schemas.openxmlformats.org/drawingml/2006/table">
            <a:tbl>
              <a:tblPr firstRow="1" bandRow="1"/>
              <a:tblGrid>
                <a:gridCol w="1110350">
                  <a:extLst>
                    <a:ext uri="{9D8B030D-6E8A-4147-A177-3AD203B41FA5}">
                      <a16:colId xmlns="" xmlns:a16="http://schemas.microsoft.com/office/drawing/2014/main" val="3749552930"/>
                    </a:ext>
                  </a:extLst>
                </a:gridCol>
                <a:gridCol w="1440160">
                  <a:extLst>
                    <a:ext uri="{9D8B030D-6E8A-4147-A177-3AD203B41FA5}">
                      <a16:colId xmlns="" xmlns:a16="http://schemas.microsoft.com/office/drawing/2014/main" val="492022363"/>
                    </a:ext>
                  </a:extLst>
                </a:gridCol>
                <a:gridCol w="1296144">
                  <a:extLst>
                    <a:ext uri="{9D8B030D-6E8A-4147-A177-3AD203B41FA5}">
                      <a16:colId xmlns="" xmlns:a16="http://schemas.microsoft.com/office/drawing/2014/main" val="431100215"/>
                    </a:ext>
                  </a:extLst>
                </a:gridCol>
                <a:gridCol w="1512168">
                  <a:extLst>
                    <a:ext uri="{9D8B030D-6E8A-4147-A177-3AD203B41FA5}">
                      <a16:colId xmlns="" xmlns:a16="http://schemas.microsoft.com/office/drawing/2014/main" val="3268992371"/>
                    </a:ext>
                  </a:extLst>
                </a:gridCol>
                <a:gridCol w="3351281">
                  <a:extLst>
                    <a:ext uri="{9D8B030D-6E8A-4147-A177-3AD203B41FA5}">
                      <a16:colId xmlns="" xmlns:a16="http://schemas.microsoft.com/office/drawing/2014/main" val="1634118591"/>
                    </a:ext>
                  </a:extLst>
                </a:gridCol>
              </a:tblGrid>
              <a:tr h="310164">
                <a:tc>
                  <a:txBody>
                    <a:bodyPr/>
                    <a:lstStyle/>
                    <a:p>
                      <a:pPr algn="ctr">
                        <a:lnSpc>
                          <a:spcPct val="107000"/>
                        </a:lnSpc>
                        <a:spcAft>
                          <a:spcPts val="800"/>
                        </a:spcAft>
                      </a:pPr>
                      <a:r>
                        <a:rPr lang="en-GB" sz="1200" b="1" baseline="0" dirty="0">
                          <a:effectLst/>
                          <a:latin typeface="+mn-lt"/>
                          <a:ea typeface="Calibri" panose="020F0502020204030204" pitchFamily="34" charset="0"/>
                          <a:cs typeface="Times New Roman" panose="02020603050405020304" pitchFamily="18" charset="0"/>
                        </a:rPr>
                        <a:t>Key Intervention</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Activities</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Indicator</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Target</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Progress</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extLst>
                  <a:ext uri="{0D108BD9-81ED-4DB2-BD59-A6C34878D82A}">
                    <a16:rowId xmlns="" xmlns:a16="http://schemas.microsoft.com/office/drawing/2014/main" val="4089635954"/>
                  </a:ext>
                </a:extLst>
              </a:tr>
              <a:tr h="3212414">
                <a:tc>
                  <a:txBody>
                    <a:bodyPr/>
                    <a:lstStyle/>
                    <a:p>
                      <a:pPr marL="85725" indent="-85725" algn="l" defTabSz="457200" rtl="0" eaLnBrk="1" latinLnBrk="0" hangingPunct="1"/>
                      <a:r>
                        <a:rPr lang="en-ZA" sz="1200" b="0" kern="1200" baseline="0" dirty="0" smtClean="0">
                          <a:solidFill>
                            <a:schemeClr val="tx1"/>
                          </a:solidFill>
                          <a:latin typeface="+mn-lt"/>
                          <a:ea typeface="+mn-ea"/>
                          <a:cs typeface="+mn-cs"/>
                        </a:rPr>
                        <a:t>3. Challenge </a:t>
                      </a:r>
                      <a:r>
                        <a:rPr lang="en-ZA" sz="1200" b="0" kern="1200" baseline="0" dirty="0">
                          <a:solidFill>
                            <a:schemeClr val="tx1"/>
                          </a:solidFill>
                          <a:latin typeface="+mn-lt"/>
                          <a:ea typeface="+mn-ea"/>
                          <a:cs typeface="+mn-cs"/>
                        </a:rPr>
                        <a:t>&amp; transform toxic masculinities driving GBVF perpetration</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nSpc>
                          <a:spcPct val="107000"/>
                        </a:lnSpc>
                        <a:spcAft>
                          <a:spcPts val="800"/>
                        </a:spcAft>
                      </a:pPr>
                      <a:r>
                        <a:rPr lang="en-GB" sz="1200" b="0" kern="1200" baseline="0" dirty="0" smtClean="0">
                          <a:solidFill>
                            <a:srgbClr val="000000"/>
                          </a:solidFill>
                          <a:effectLst/>
                          <a:latin typeface="+mn-lt"/>
                          <a:ea typeface="Times New Roman" panose="02020603050405020304" pitchFamily="18" charset="0"/>
                          <a:cs typeface="Times New Roman" panose="02020603050405020304" pitchFamily="18" charset="0"/>
                        </a:rPr>
                        <a:t>Design and adapt interventions that provide skills that shape new forms of positive masculinities</a:t>
                      </a:r>
                      <a:endParaRPr lang="en-GB" sz="1200" b="0" kern="1200" baseline="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algn="l" defTabSz="457200" rtl="0" eaLnBrk="1" latinLnBrk="0" hangingPunct="1">
                        <a:lnSpc>
                          <a:spcPct val="107000"/>
                        </a:lnSpc>
                        <a:spcAft>
                          <a:spcPts val="800"/>
                        </a:spcAft>
                      </a:pPr>
                      <a:r>
                        <a:rPr lang="en-GB" sz="1200" b="0" kern="1200" baseline="0" dirty="0" smtClean="0">
                          <a:solidFill>
                            <a:schemeClr val="tx1"/>
                          </a:solidFill>
                          <a:effectLst/>
                          <a:latin typeface="+mn-lt"/>
                          <a:ea typeface="Calibri" panose="020F0502020204030204" pitchFamily="34" charset="0"/>
                          <a:cs typeface="Times New Roman" panose="02020603050405020304" pitchFamily="18" charset="0"/>
                        </a:rPr>
                        <a:t>Strategic interventions targeting young men (PSET, unemployed, working) identified and rolled out, including in their role as fathers and building gender equitable approaches to communication and relationships is rolled out</a:t>
                      </a:r>
                      <a:endParaRPr lang="en-US" sz="1200" b="0" kern="1200" baseline="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algn="l" defTabSz="457200" rtl="0" eaLnBrk="1" latinLnBrk="0" hangingPunct="1">
                        <a:lnSpc>
                          <a:spcPct val="107000"/>
                        </a:lnSpc>
                        <a:spcAft>
                          <a:spcPts val="800"/>
                        </a:spcAft>
                      </a:pPr>
                      <a:r>
                        <a:rPr lang="en-GB" sz="1200" b="0" kern="1200" baseline="0" dirty="0" smtClean="0">
                          <a:solidFill>
                            <a:schemeClr val="tx1"/>
                          </a:solidFill>
                          <a:effectLst/>
                          <a:latin typeface="+mn-lt"/>
                          <a:ea typeface="Calibri" panose="020F0502020204030204" pitchFamily="34" charset="0"/>
                          <a:cs typeface="Times New Roman" panose="02020603050405020304" pitchFamily="18" charset="0"/>
                        </a:rPr>
                        <a:t>Annually August 2020 to March 2024</a:t>
                      </a:r>
                      <a:endParaRPr lang="en-US" sz="1200" b="0" kern="1200" baseline="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Several universities and TVET colleges have reported interventions to build the capacity in male students and staff to understand their roles and responsibilities in society and towards women</a:t>
                      </a:r>
                    </a:p>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Under Higher Health’s programmes, there is specific attention given to the role of men in society and addresses patriarchy in society</a:t>
                      </a:r>
                    </a:p>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Specific workshop are held with male students and staff</a:t>
                      </a:r>
                    </a:p>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As part of the ‘</a:t>
                      </a:r>
                      <a:r>
                        <a:rPr lang="en-US" sz="1200" b="1" i="1" kern="1200" baseline="0" dirty="0" smtClean="0">
                          <a:solidFill>
                            <a:schemeClr val="tx1"/>
                          </a:solidFill>
                          <a:effectLst/>
                          <a:latin typeface="+mn-lt"/>
                          <a:ea typeface="Calibri" panose="020F0502020204030204" pitchFamily="34" charset="0"/>
                          <a:cs typeface="Times New Roman" panose="02020603050405020304" pitchFamily="18" charset="0"/>
                        </a:rPr>
                        <a:t>First Things First’ </a:t>
                      </a:r>
                      <a:r>
                        <a:rPr lang="en-US" sz="1200" b="0" i="0" kern="1200" baseline="0" dirty="0" smtClean="0">
                          <a:solidFill>
                            <a:schemeClr val="tx1"/>
                          </a:solidFill>
                          <a:effectLst/>
                          <a:latin typeface="+mn-lt"/>
                          <a:ea typeface="Calibri" panose="020F0502020204030204" pitchFamily="34" charset="0"/>
                          <a:cs typeface="Times New Roman" panose="02020603050405020304" pitchFamily="18" charset="0"/>
                        </a:rPr>
                        <a:t> and the</a:t>
                      </a: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 </a:t>
                      </a:r>
                      <a:r>
                        <a:rPr lang="en-US" sz="1200" b="0" kern="1200" baseline="0" dirty="0" smtClean="0">
                          <a:solidFill>
                            <a:srgbClr val="000000"/>
                          </a:solidFill>
                          <a:effectLst/>
                          <a:latin typeface="+mn-lt"/>
                          <a:ea typeface="Calibri" panose="020F0502020204030204" pitchFamily="34" charset="0"/>
                          <a:cs typeface="Times New Roman" panose="02020603050405020304" pitchFamily="18" charset="0"/>
                        </a:rPr>
                        <a:t>‘</a:t>
                      </a:r>
                      <a:r>
                        <a:rPr lang="en-GB" sz="1200" b="1" kern="1200" baseline="0" dirty="0" smtClean="0">
                          <a:solidFill>
                            <a:srgbClr val="000000"/>
                          </a:solidFill>
                          <a:effectLst/>
                          <a:latin typeface="+mn-lt"/>
                          <a:ea typeface="Calibri" panose="020F0502020204030204" pitchFamily="34" charset="0"/>
                          <a:cs typeface="Times New Roman" panose="02020603050405020304" pitchFamily="18" charset="0"/>
                        </a:rPr>
                        <a:t>Peer to Peer  Education’ (Second Curriculum) </a:t>
                      </a: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programme students and staff</a:t>
                      </a: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 are capacitated in building gender equitable approaches</a:t>
                      </a:r>
                      <a:endParaRPr lang="en-US" sz="1200" b="0" kern="1200" baseline="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extLst>
                  <a:ext uri="{0D108BD9-81ED-4DB2-BD59-A6C34878D82A}">
                    <a16:rowId xmlns="" xmlns:a16="http://schemas.microsoft.com/office/drawing/2014/main" val="534286917"/>
                  </a:ext>
                </a:extLst>
              </a:tr>
              <a:tr h="991847">
                <a:tc>
                  <a:txBody>
                    <a:bodyPr/>
                    <a:lstStyle/>
                    <a:p>
                      <a:pPr marL="85725" indent="-85725" algn="l" defTabSz="457200" rtl="0" eaLnBrk="1" latinLnBrk="0" hangingPunct="1">
                        <a:lnSpc>
                          <a:spcPct val="107000"/>
                        </a:lnSpc>
                        <a:spcAft>
                          <a:spcPts val="800"/>
                        </a:spcAft>
                      </a:pPr>
                      <a:r>
                        <a:rPr lang="en-GB" sz="1200" b="0" kern="1200" baseline="0" dirty="0">
                          <a:solidFill>
                            <a:schemeClr val="tx1"/>
                          </a:solidFill>
                          <a:latin typeface="+mn-lt"/>
                          <a:ea typeface="+mn-ea"/>
                          <a:cs typeface="+mn-cs"/>
                        </a:rPr>
                        <a:t>4. Harness approaches to prevention that facilitates integration &amp; deepen impact</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indent="-85725" algn="l" defTabSz="457200" rtl="0" eaLnBrk="1" latinLnBrk="0" hangingPunct="1">
                        <a:lnSpc>
                          <a:spcPct val="107000"/>
                        </a:lnSpc>
                        <a:spcAft>
                          <a:spcPts val="800"/>
                        </a:spcAft>
                      </a:pPr>
                      <a:r>
                        <a:rPr lang="en-GB" sz="1200" b="0" kern="1200" baseline="0" dirty="0">
                          <a:solidFill>
                            <a:srgbClr val="000000"/>
                          </a:solidFill>
                          <a:effectLst/>
                          <a:latin typeface="+mn-lt"/>
                          <a:ea typeface="Times New Roman" panose="02020603050405020304" pitchFamily="18" charset="0"/>
                          <a:cs typeface="Times New Roman" panose="02020603050405020304" pitchFamily="18" charset="0"/>
                        </a:rPr>
                        <a:t>Integrate GBV prevention into SOGI (sexual orientation &amp; gender identity) now (gender identity and expression, and sex characteristics (SOGIESC) programming</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algn="l" defTabSz="457200" rtl="0" eaLnBrk="1" latinLnBrk="0" hangingPunct="1">
                        <a:lnSpc>
                          <a:spcPct val="107000"/>
                        </a:lnSpc>
                        <a:spcAft>
                          <a:spcPts val="800"/>
                        </a:spcAft>
                      </a:pP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SOGI violence prevention integrated into GBV prevention Programming</a:t>
                      </a:r>
                    </a:p>
                    <a:p>
                      <a:pPr marL="0" algn="l" defTabSz="457200" rtl="0" eaLnBrk="1" latinLnBrk="0" hangingPunct="1">
                        <a:lnSpc>
                          <a:spcPct val="107000"/>
                        </a:lnSpc>
                        <a:spcAft>
                          <a:spcPts val="800"/>
                        </a:spcAft>
                      </a:pP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GBV prevention integrated into SOGI programmes</a:t>
                      </a:r>
                      <a:endParaRPr lang="en-US" sz="1200" b="0" kern="1200" baseline="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algn="l" defTabSz="457200" rtl="0" eaLnBrk="1" latinLnBrk="0" hangingPunct="1">
                        <a:lnSpc>
                          <a:spcPct val="107000"/>
                        </a:lnSpc>
                        <a:spcAft>
                          <a:spcPts val="800"/>
                        </a:spcAft>
                      </a:pPr>
                      <a:r>
                        <a:rPr lang="en-GB" sz="1200" b="0" kern="1200" baseline="0" dirty="0" smtClean="0">
                          <a:solidFill>
                            <a:schemeClr val="tx1"/>
                          </a:solidFill>
                          <a:effectLst/>
                          <a:latin typeface="+mn-lt"/>
                          <a:ea typeface="Calibri" panose="020F0502020204030204" pitchFamily="34" charset="0"/>
                          <a:cs typeface="Times New Roman" panose="02020603050405020304" pitchFamily="18" charset="0"/>
                        </a:rPr>
                        <a:t>Annually April 2020 to March 2024</a:t>
                      </a:r>
                      <a:endParaRPr lang="en-US" sz="1200" b="0" kern="1200" baseline="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Higher Health has a comprehensive programme of integrating GBV into their programmes that include HIV?TB?STI, Sexual Reproductive Health, Maternal Health &amp; Contraception; Mental health; LGBTQI+; Alcohol &amp; Drug Abuse Prevention and Disability</a:t>
                      </a:r>
                    </a:p>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Institutions and Higher Health held specific workshop with students and staff on </a:t>
                      </a:r>
                      <a:r>
                        <a:rPr lang="en-GB" sz="1200" b="0" kern="1200" baseline="0" dirty="0" smtClean="0">
                          <a:solidFill>
                            <a:srgbClr val="000000"/>
                          </a:solidFill>
                          <a:effectLst/>
                          <a:latin typeface="+mn-lt"/>
                          <a:ea typeface="Times New Roman" panose="02020603050405020304" pitchFamily="18" charset="0"/>
                          <a:cs typeface="Times New Roman" panose="02020603050405020304" pitchFamily="18" charset="0"/>
                        </a:rPr>
                        <a:t>gender identity and expression, and sex characteristics </a:t>
                      </a:r>
                      <a:endPar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endParaRPr>
                    </a:p>
                    <a:p>
                      <a:pPr marL="171450" indent="-171450" algn="l" defTabSz="457200" rtl="0" eaLnBrk="1" latinLnBrk="0" hangingPunct="1">
                        <a:lnSpc>
                          <a:spcPct val="107000"/>
                        </a:lnSpc>
                        <a:spcAft>
                          <a:spcPts val="0"/>
                        </a:spcAft>
                        <a:buFont typeface="Arial" panose="020B0604020202020204" pitchFamily="34" charset="0"/>
                        <a:buChar char="•"/>
                      </a:pP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As part of the ‘</a:t>
                      </a:r>
                      <a:r>
                        <a:rPr lang="en-US" sz="1200" b="1" i="1" kern="1200" baseline="0" dirty="0" smtClean="0">
                          <a:solidFill>
                            <a:schemeClr val="tx1"/>
                          </a:solidFill>
                          <a:effectLst/>
                          <a:latin typeface="+mn-lt"/>
                          <a:ea typeface="Calibri" panose="020F0502020204030204" pitchFamily="34" charset="0"/>
                          <a:cs typeface="Times New Roman" panose="02020603050405020304" pitchFamily="18" charset="0"/>
                        </a:rPr>
                        <a:t>First Things First’ </a:t>
                      </a:r>
                      <a:r>
                        <a:rPr lang="en-US" sz="1200" b="0" i="0" kern="1200" baseline="0" dirty="0" smtClean="0">
                          <a:solidFill>
                            <a:schemeClr val="tx1"/>
                          </a:solidFill>
                          <a:effectLst/>
                          <a:latin typeface="+mn-lt"/>
                          <a:ea typeface="Calibri" panose="020F0502020204030204" pitchFamily="34" charset="0"/>
                          <a:cs typeface="Times New Roman" panose="02020603050405020304" pitchFamily="18" charset="0"/>
                        </a:rPr>
                        <a:t> and the</a:t>
                      </a: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 </a:t>
                      </a:r>
                      <a:r>
                        <a:rPr lang="en-US" sz="1200" b="0" kern="1200" baseline="0" dirty="0" smtClean="0">
                          <a:solidFill>
                            <a:srgbClr val="000000"/>
                          </a:solidFill>
                          <a:effectLst/>
                          <a:latin typeface="+mn-lt"/>
                          <a:ea typeface="Calibri" panose="020F0502020204030204" pitchFamily="34" charset="0"/>
                          <a:cs typeface="Times New Roman" panose="02020603050405020304" pitchFamily="18" charset="0"/>
                        </a:rPr>
                        <a:t>‘</a:t>
                      </a:r>
                      <a:r>
                        <a:rPr lang="en-GB" sz="1200" b="1" kern="1200" baseline="0" dirty="0" smtClean="0">
                          <a:solidFill>
                            <a:srgbClr val="000000"/>
                          </a:solidFill>
                          <a:effectLst/>
                          <a:latin typeface="+mn-lt"/>
                          <a:ea typeface="Calibri" panose="020F0502020204030204" pitchFamily="34" charset="0"/>
                          <a:cs typeface="Times New Roman" panose="02020603050405020304" pitchFamily="18" charset="0"/>
                        </a:rPr>
                        <a:t>Peer to Peer  Education’ (Second Curriculum) </a:t>
                      </a: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programme students and staff</a:t>
                      </a:r>
                      <a:r>
                        <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rPr>
                        <a:t> are capacitated in </a:t>
                      </a:r>
                      <a:r>
                        <a:rPr lang="en-GB" sz="1200" b="0" kern="1200" baseline="0" dirty="0" smtClean="0">
                          <a:solidFill>
                            <a:srgbClr val="000000"/>
                          </a:solidFill>
                          <a:effectLst/>
                          <a:latin typeface="+mn-lt"/>
                          <a:ea typeface="Times New Roman" panose="02020603050405020304" pitchFamily="18" charset="0"/>
                          <a:cs typeface="Times New Roman" panose="02020603050405020304" pitchFamily="18" charset="0"/>
                        </a:rPr>
                        <a:t>SOGIESC</a:t>
                      </a:r>
                      <a:endParaRPr lang="en-US" sz="1200" b="0" kern="1200" baseline="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 xmlns:a16="http://schemas.microsoft.com/office/drawing/2014/main" val="3794178307"/>
                  </a:ext>
                </a:extLst>
              </a:tr>
            </a:tbl>
          </a:graphicData>
        </a:graphic>
      </p:graphicFrame>
      <p:sp>
        <p:nvSpPr>
          <p:cNvPr id="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13</a:t>
            </a:fld>
            <a:endParaRPr lang="en-US" dirty="0"/>
          </a:p>
        </p:txBody>
      </p:sp>
    </p:spTree>
    <p:extLst>
      <p:ext uri="{BB962C8B-B14F-4D97-AF65-F5344CB8AC3E}">
        <p14:creationId xmlns:p14="http://schemas.microsoft.com/office/powerpoint/2010/main" xmlns="" val="940077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97" y="0"/>
            <a:ext cx="8365466" cy="595223"/>
          </a:xfrm>
        </p:spPr>
        <p:txBody>
          <a:bodyPr>
            <a:normAutofit/>
          </a:bodyPr>
          <a:lstStyle/>
          <a:p>
            <a:r>
              <a:rPr lang="en-GB" sz="1800" b="1" dirty="0">
                <a:solidFill>
                  <a:srgbClr val="000000"/>
                </a:solidFill>
                <a:latin typeface="Century Gothic" panose="020B0502020202020204" pitchFamily="34" charset="0"/>
              </a:rPr>
              <a:t>DHET Key Interventions For Pillar </a:t>
            </a:r>
            <a:r>
              <a:rPr lang="en-GB" sz="1800" b="1" dirty="0" smtClean="0">
                <a:solidFill>
                  <a:srgbClr val="000000"/>
                </a:solidFill>
                <a:latin typeface="Century Gothic" panose="020B0502020202020204" pitchFamily="34" charset="0"/>
              </a:rPr>
              <a:t>4 – Response, Care, Support &amp; Healing</a:t>
            </a:r>
            <a:endParaRPr lang="en-ZA" sz="1800" b="1" dirty="0"/>
          </a:p>
        </p:txBody>
      </p:sp>
      <p:graphicFrame>
        <p:nvGraphicFramePr>
          <p:cNvPr id="8" name="Content Placeholder 7">
            <a:extLst>
              <a:ext uri="{FF2B5EF4-FFF2-40B4-BE49-F238E27FC236}">
                <a16:creationId xmlns="" xmlns:a16="http://schemas.microsoft.com/office/drawing/2014/main" id="{DC49653C-6D3B-497E-9F82-F91910496CAF}"/>
              </a:ext>
            </a:extLst>
          </p:cNvPr>
          <p:cNvGraphicFramePr>
            <a:graphicFrameLocks noGrp="1"/>
          </p:cNvGraphicFramePr>
          <p:nvPr>
            <p:ph idx="1"/>
            <p:extLst>
              <p:ext uri="{D42A27DB-BD31-4B8C-83A1-F6EECF244321}">
                <p14:modId xmlns:p14="http://schemas.microsoft.com/office/powerpoint/2010/main" xmlns="" val="1909245404"/>
              </p:ext>
            </p:extLst>
          </p:nvPr>
        </p:nvGraphicFramePr>
        <p:xfrm>
          <a:off x="225101" y="474904"/>
          <a:ext cx="8710103" cy="5549515"/>
        </p:xfrm>
        <a:graphic>
          <a:graphicData uri="http://schemas.openxmlformats.org/drawingml/2006/table">
            <a:tbl>
              <a:tblPr firstRow="1" bandRow="1"/>
              <a:tblGrid>
                <a:gridCol w="1110350">
                  <a:extLst>
                    <a:ext uri="{9D8B030D-6E8A-4147-A177-3AD203B41FA5}">
                      <a16:colId xmlns="" xmlns:a16="http://schemas.microsoft.com/office/drawing/2014/main" val="3749552930"/>
                    </a:ext>
                  </a:extLst>
                </a:gridCol>
                <a:gridCol w="1440160">
                  <a:extLst>
                    <a:ext uri="{9D8B030D-6E8A-4147-A177-3AD203B41FA5}">
                      <a16:colId xmlns="" xmlns:a16="http://schemas.microsoft.com/office/drawing/2014/main" val="492022363"/>
                    </a:ext>
                  </a:extLst>
                </a:gridCol>
                <a:gridCol w="1296144">
                  <a:extLst>
                    <a:ext uri="{9D8B030D-6E8A-4147-A177-3AD203B41FA5}">
                      <a16:colId xmlns="" xmlns:a16="http://schemas.microsoft.com/office/drawing/2014/main" val="431100215"/>
                    </a:ext>
                  </a:extLst>
                </a:gridCol>
                <a:gridCol w="1512168">
                  <a:extLst>
                    <a:ext uri="{9D8B030D-6E8A-4147-A177-3AD203B41FA5}">
                      <a16:colId xmlns="" xmlns:a16="http://schemas.microsoft.com/office/drawing/2014/main" val="3268992371"/>
                    </a:ext>
                  </a:extLst>
                </a:gridCol>
                <a:gridCol w="3351281">
                  <a:extLst>
                    <a:ext uri="{9D8B030D-6E8A-4147-A177-3AD203B41FA5}">
                      <a16:colId xmlns="" xmlns:a16="http://schemas.microsoft.com/office/drawing/2014/main" val="1634118591"/>
                    </a:ext>
                  </a:extLst>
                </a:gridCol>
              </a:tblGrid>
              <a:tr h="588897">
                <a:tc>
                  <a:txBody>
                    <a:bodyPr/>
                    <a:lstStyle/>
                    <a:p>
                      <a:pPr algn="ctr">
                        <a:lnSpc>
                          <a:spcPct val="107000"/>
                        </a:lnSpc>
                        <a:spcAft>
                          <a:spcPts val="800"/>
                        </a:spcAft>
                      </a:pPr>
                      <a:r>
                        <a:rPr lang="en-GB" sz="1200" b="1" baseline="0" dirty="0">
                          <a:effectLst/>
                          <a:latin typeface="+mn-lt"/>
                          <a:ea typeface="Calibri" panose="020F0502020204030204" pitchFamily="34" charset="0"/>
                          <a:cs typeface="Times New Roman" panose="02020603050405020304" pitchFamily="18" charset="0"/>
                        </a:rPr>
                        <a:t>Key Intervention</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Activities</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Indicator</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Target</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GB" sz="1200" b="1" baseline="0" dirty="0">
                          <a:solidFill>
                            <a:srgbClr val="000000"/>
                          </a:solidFill>
                          <a:effectLst/>
                          <a:latin typeface="+mn-lt"/>
                          <a:ea typeface="Calibri" panose="020F0502020204030204" pitchFamily="34" charset="0"/>
                          <a:cs typeface="Times New Roman" panose="02020603050405020304" pitchFamily="18" charset="0"/>
                        </a:rPr>
                        <a:t>Progress</a:t>
                      </a:r>
                      <a:endParaRPr lang="en-US" sz="1200" b="1" baseline="0" dirty="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4B083"/>
                    </a:solidFill>
                  </a:tcPr>
                </a:tc>
                <a:extLst>
                  <a:ext uri="{0D108BD9-81ED-4DB2-BD59-A6C34878D82A}">
                    <a16:rowId xmlns="" xmlns:a16="http://schemas.microsoft.com/office/drawing/2014/main" val="4089635954"/>
                  </a:ext>
                </a:extLst>
              </a:tr>
              <a:tr h="2384364">
                <a:tc rowSpan="2">
                  <a:txBody>
                    <a:bodyPr/>
                    <a:lstStyle/>
                    <a:p>
                      <a:pPr marL="84138" indent="-84138">
                        <a:lnSpc>
                          <a:spcPct val="107000"/>
                        </a:lnSpc>
                        <a:spcAft>
                          <a:spcPts val="800"/>
                        </a:spcAft>
                      </a:pPr>
                      <a:r>
                        <a:rPr lang="en-ZA" sz="1100" b="0" dirty="0">
                          <a:effectLst/>
                          <a:latin typeface="Calibri" panose="020F0502020204030204" pitchFamily="34" charset="0"/>
                          <a:ea typeface="Calibri" panose="020F0502020204030204" pitchFamily="34" charset="0"/>
                          <a:cs typeface="Times New Roman" panose="02020603050405020304" pitchFamily="18" charset="0"/>
                        </a:rPr>
                        <a:t>1.  </a:t>
                      </a:r>
                      <a:r>
                        <a:rPr lang="en-GB" sz="1100" b="0" dirty="0">
                          <a:effectLst/>
                          <a:latin typeface="Calibri" panose="020F0502020204030204" pitchFamily="34" charset="0"/>
                          <a:ea typeface="Calibri" panose="020F0502020204030204" pitchFamily="34" charset="0"/>
                          <a:cs typeface="Times New Roman" panose="02020603050405020304" pitchFamily="18" charset="0"/>
                        </a:rPr>
                        <a:t>Strengthened existing response, care and support services by the state and civil society in ways that are victim-centred and survivor-focused to facilitate recovery and healing</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rowSpan="2">
                  <a:txBody>
                    <a:bodyPr/>
                    <a:lstStyle/>
                    <a:p>
                      <a:pPr>
                        <a:lnSpc>
                          <a:spcPct val="107000"/>
                        </a:lnSpc>
                        <a:spcAft>
                          <a:spcPts val="800"/>
                        </a:spcAft>
                      </a:pPr>
                      <a:r>
                        <a:rPr lang="en-GB" sz="1100" b="0" dirty="0">
                          <a:effectLst/>
                          <a:latin typeface="Calibri" panose="020F0502020204030204" pitchFamily="34" charset="0"/>
                          <a:ea typeface="Calibri" panose="020F0502020204030204" pitchFamily="34" charset="0"/>
                          <a:cs typeface="Times New Roman" panose="02020603050405020304" pitchFamily="18" charset="0"/>
                        </a:rPr>
                        <a:t>Psychosocial Support Programme for all frontline workers in place and rolled out, including those working </a:t>
                      </a:r>
                      <a:r>
                        <a:rPr lang="en-GB" sz="1100" b="0" dirty="0" smtClean="0">
                          <a:effectLst/>
                          <a:latin typeface="Calibri" panose="020F0502020204030204" pitchFamily="34" charset="0"/>
                          <a:ea typeface="Calibri" panose="020F0502020204030204" pitchFamily="34" charset="0"/>
                          <a:cs typeface="Times New Roman" panose="02020603050405020304" pitchFamily="18" charset="0"/>
                        </a:rPr>
                        <a:t>in CSOs</a:t>
                      </a:r>
                      <a:r>
                        <a:rPr lang="en-GB" sz="1100" b="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b="0" dirty="0" smtClean="0">
                          <a:effectLst/>
                          <a:latin typeface="Calibri" panose="020F0502020204030204" pitchFamily="34" charset="0"/>
                          <a:ea typeface="Calibri" panose="020F0502020204030204" pitchFamily="34" charset="0"/>
                          <a:cs typeface="Times New Roman" panose="02020603050405020304" pitchFamily="18" charset="0"/>
                        </a:rPr>
                        <a:t>Institutional mechanisms such as compulsory leave, task shifting and team building to provide a supportive institutional environment for service providers.</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rowSpan="2">
                  <a:txBody>
                    <a:bodyPr/>
                    <a:lstStyle/>
                    <a:p>
                      <a:pPr marL="0" indent="-85725" algn="l" defTabSz="457200" rtl="0" eaLnBrk="1" latinLnBrk="0" hangingPunct="1">
                        <a:lnSpc>
                          <a:spcPct val="107000"/>
                        </a:lnSpc>
                        <a:spcAft>
                          <a:spcPts val="800"/>
                        </a:spcAft>
                      </a:pPr>
                      <a:r>
                        <a:rPr lang="en-GB" sz="1200" dirty="0" smtClean="0"/>
                        <a:t>Implemented continuously and reported annually</a:t>
                      </a:r>
                      <a:endParaRPr lang="en-GB" sz="1200" b="0" kern="1200" baseline="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rowSpan="2">
                  <a:txBody>
                    <a:bodyPr/>
                    <a:lstStyle/>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Employee Wellness programmes in the DHET and institutions are expanded to include psychosocial services for victims of GBV and violence</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Currently all 26 universities and their campuses have  campus clinics where nurses provide primary healthcare services</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At TVET Colleges HIGHER HEALTH has facilitated the establishment of 80 clinics where the frequency of services ranges from daily to monthly. At large campuses, full-time facilities are ideal, while part-time clinics, run at least once a fortnight from mobile units or suitable rooms, work at smaller campuses.</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HIGHER HEALTH drives public sector partnerships for the supply of diagnostics, medicines, contraceptives and other consumables. </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It also offers training for nursing personnel to expand their competencies – for example, in terms of initiating ART, providing contraception and primary mental health services.</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200" b="0" kern="1200" baseline="0" dirty="0" smtClean="0">
                          <a:solidFill>
                            <a:srgbClr val="000000"/>
                          </a:solidFill>
                          <a:effectLst/>
                          <a:latin typeface="+mn-lt"/>
                          <a:ea typeface="Calibri" panose="020F0502020204030204" pitchFamily="34" charset="0"/>
                          <a:cs typeface="Times New Roman" panose="02020603050405020304" pitchFamily="18" charset="0"/>
                        </a:rPr>
                        <a:t>HIGHER HEALTH also facilitates partnerships with provincial health departments, district health offices, security services and with SAPS</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extLst>
                  <a:ext uri="{0D108BD9-81ED-4DB2-BD59-A6C34878D82A}">
                    <a16:rowId xmlns="" xmlns:a16="http://schemas.microsoft.com/office/drawing/2014/main" val="3403993353"/>
                  </a:ext>
                </a:extLst>
              </a:tr>
              <a:tr h="1925051">
                <a:tc vMerge="1">
                  <a:txBody>
                    <a:bodyPr/>
                    <a:lstStyle/>
                    <a:p>
                      <a:endParaRPr lang="en-US"/>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vMerge="1">
                  <a:txBody>
                    <a:bodyPr/>
                    <a:lstStyle/>
                    <a:p>
                      <a:endParaRPr lang="en-US"/>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b="0" dirty="0" smtClean="0">
                          <a:effectLst/>
                          <a:latin typeface="Calibri" panose="020F0502020204030204" pitchFamily="34" charset="0"/>
                          <a:ea typeface="Calibri" panose="020F0502020204030204" pitchFamily="34" charset="0"/>
                          <a:cs typeface="Times New Roman" panose="02020603050405020304" pitchFamily="18" charset="0"/>
                        </a:rPr>
                        <a:t> Mandatory debriefing and psychosocial support services captured in Victim Empowerment Support and Services Bill</a:t>
                      </a:r>
                      <a:endParaRPr lang="en-US" sz="1100" b="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vMerge="1">
                  <a:txBody>
                    <a:bodyPr/>
                    <a:lstStyle/>
                    <a:p>
                      <a:pPr marL="0" indent="-85725" algn="l" defTabSz="457200" rtl="0" eaLnBrk="1" latinLnBrk="0" hangingPunct="1">
                        <a:lnSpc>
                          <a:spcPct val="107000"/>
                        </a:lnSpc>
                        <a:spcAft>
                          <a:spcPts val="800"/>
                        </a:spcAft>
                      </a:pPr>
                      <a:endParaRPr lang="en-US" sz="1200" b="0" kern="1200" baseline="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vMerge="1">
                  <a:txBody>
                    <a:bodyPr/>
                    <a:lstStyle/>
                    <a:p>
                      <a:pPr marL="0" indent="-85725" algn="l" defTabSz="457200" rtl="0" eaLnBrk="1" latinLnBrk="0" hangingPunct="1">
                        <a:lnSpc>
                          <a:spcPct val="107000"/>
                        </a:lnSpc>
                        <a:spcAft>
                          <a:spcPts val="800"/>
                        </a:spcAft>
                        <a:buFont typeface="Arial" panose="020B0604020202020204" pitchFamily="34" charset="0"/>
                        <a:buChar char="•"/>
                      </a:pPr>
                      <a:endParaRPr lang="en-US" sz="1200" b="0" i="0" kern="1200" baseline="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extLst>
                  <a:ext uri="{0D108BD9-81ED-4DB2-BD59-A6C34878D82A}">
                    <a16:rowId xmlns="" xmlns:a16="http://schemas.microsoft.com/office/drawing/2014/main" val="3743792323"/>
                  </a:ext>
                </a:extLst>
              </a:tr>
            </a:tbl>
          </a:graphicData>
        </a:graphic>
      </p:graphicFrame>
      <p:sp>
        <p:nvSpPr>
          <p:cNvPr id="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14</a:t>
            </a:fld>
            <a:endParaRPr lang="en-US" dirty="0"/>
          </a:p>
        </p:txBody>
      </p:sp>
    </p:spTree>
    <p:extLst>
      <p:ext uri="{BB962C8B-B14F-4D97-AF65-F5344CB8AC3E}">
        <p14:creationId xmlns:p14="http://schemas.microsoft.com/office/powerpoint/2010/main" xmlns="" val="11809131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14800" y="1629922"/>
            <a:ext cx="4572000" cy="3877985"/>
          </a:xfrm>
          <a:prstGeom prst="rect">
            <a:avLst/>
          </a:prstGeom>
        </p:spPr>
        <p:txBody>
          <a:bodyPr>
            <a:spAutoFit/>
          </a:bodyPr>
          <a:lstStyle/>
          <a:p>
            <a:pPr lvl="1">
              <a:spcBef>
                <a:spcPts val="1800"/>
              </a:spcBef>
              <a:spcAft>
                <a:spcPts val="1800"/>
              </a:spcAft>
            </a:pPr>
            <a:r>
              <a:rPr lang="en-GB" sz="3600" dirty="0"/>
              <a:t>Implementation of the </a:t>
            </a:r>
            <a:endParaRPr lang="en-GB" sz="3600" dirty="0" smtClean="0"/>
          </a:p>
          <a:p>
            <a:pPr lvl="1">
              <a:spcBef>
                <a:spcPts val="1800"/>
              </a:spcBef>
              <a:spcAft>
                <a:spcPts val="1800"/>
              </a:spcAft>
            </a:pPr>
            <a:r>
              <a:rPr lang="en-GB" sz="3600" b="1" i="1" dirty="0" smtClean="0">
                <a:solidFill>
                  <a:schemeClr val="accent3">
                    <a:lumMod val="75000"/>
                  </a:schemeClr>
                </a:solidFill>
              </a:rPr>
              <a:t>Policy </a:t>
            </a:r>
            <a:r>
              <a:rPr lang="en-GB" sz="3600" b="1" i="1" dirty="0">
                <a:solidFill>
                  <a:schemeClr val="accent3">
                    <a:lumMod val="75000"/>
                  </a:schemeClr>
                </a:solidFill>
              </a:rPr>
              <a:t>Framework to address GBV in the PSET </a:t>
            </a:r>
            <a:r>
              <a:rPr lang="en-GB" sz="3600" b="1" i="1" dirty="0" smtClean="0">
                <a:solidFill>
                  <a:schemeClr val="accent3">
                    <a:lumMod val="75000"/>
                  </a:schemeClr>
                </a:solidFill>
              </a:rPr>
              <a:t>system</a:t>
            </a:r>
            <a:endParaRPr lang="en-GB" sz="3600" b="1" i="1" dirty="0">
              <a:solidFill>
                <a:schemeClr val="accent3">
                  <a:lumMod val="75000"/>
                </a:schemeClr>
              </a:solidFill>
            </a:endParaRPr>
          </a:p>
        </p:txBody>
      </p:sp>
      <p:pic>
        <p:nvPicPr>
          <p:cNvPr id="6" name="Picture 5"/>
          <p:cNvPicPr>
            <a:picLocks noChangeAspect="1"/>
          </p:cNvPicPr>
          <p:nvPr/>
        </p:nvPicPr>
        <p:blipFill rotWithShape="1">
          <a:blip r:embed="rId2"/>
          <a:srcRect r="3008" b="1540"/>
          <a:stretch/>
        </p:blipFill>
        <p:spPr>
          <a:xfrm>
            <a:off x="496507" y="496379"/>
            <a:ext cx="4090066" cy="5736715"/>
          </a:xfrm>
          <a:prstGeom prst="rect">
            <a:avLst/>
          </a:prstGeom>
          <a:ln>
            <a:noFill/>
          </a:ln>
          <a:effectLst>
            <a:outerShdw blurRad="292100" dist="139700" dir="2700000" algn="tl" rotWithShape="0">
              <a:srgbClr val="333333">
                <a:alpha val="65000"/>
              </a:srgbClr>
            </a:outerShdw>
          </a:effectLst>
        </p:spPr>
      </p:pic>
      <p:sp>
        <p:nvSpPr>
          <p:cNvPr id="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15</a:t>
            </a:fld>
            <a:endParaRPr lang="en-US" dirty="0"/>
          </a:p>
        </p:txBody>
      </p:sp>
    </p:spTree>
    <p:extLst>
      <p:ext uri="{BB962C8B-B14F-4D97-AF65-F5344CB8AC3E}">
        <p14:creationId xmlns:p14="http://schemas.microsoft.com/office/powerpoint/2010/main" xmlns="" val="4162416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626394"/>
            <a:ext cx="8229600" cy="5231606"/>
          </a:xfrm>
        </p:spPr>
        <p:txBody>
          <a:bodyPr/>
          <a:lstStyle/>
          <a:p>
            <a:pPr marL="0" indent="0">
              <a:buNone/>
            </a:pPr>
            <a:endParaRPr lang="en-ZA" dirty="0"/>
          </a:p>
          <a:p>
            <a:pPr marL="0" indent="0">
              <a:buNone/>
            </a:pPr>
            <a:endParaRPr lang="en-ZA" sz="2400" b="1" dirty="0"/>
          </a:p>
        </p:txBody>
      </p:sp>
      <p:sp>
        <p:nvSpPr>
          <p:cNvPr id="5" name="Content Placeholder 2"/>
          <p:cNvSpPr txBox="1">
            <a:spLocks/>
          </p:cNvSpPr>
          <p:nvPr/>
        </p:nvSpPr>
        <p:spPr bwMode="auto">
          <a:xfrm>
            <a:off x="332151" y="751784"/>
            <a:ext cx="8477304" cy="54551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ZA" sz="2000"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ZA" sz="1700" b="1" dirty="0" smtClean="0">
                <a:solidFill>
                  <a:srgbClr val="C00000"/>
                </a:solidFill>
                <a:latin typeface="Arial" panose="020B0604020202020204" pitchFamily="34" charset="0"/>
                <a:cs typeface="Arial" panose="020B0604020202020204" pitchFamily="34" charset="0"/>
              </a:rPr>
              <a:t>GBV is a complex issue located in different realities e.g. social justice, human rights, criminal justice, socio-economic environment, culture, as well as the education and training system</a:t>
            </a:r>
          </a:p>
          <a:p>
            <a:pPr>
              <a:buFont typeface="Arial" panose="020B0604020202020204" pitchFamily="34" charset="0"/>
              <a:buChar char="•"/>
            </a:pPr>
            <a:r>
              <a:rPr lang="en-ZA" sz="1700" dirty="0" smtClean="0">
                <a:latin typeface="Arial" panose="020B0604020202020204" pitchFamily="34" charset="0"/>
                <a:cs typeface="Arial" panose="020B0604020202020204" pitchFamily="34" charset="0"/>
              </a:rPr>
              <a:t>GBV mostly occurs outside institutions (in clubs, private accommodation, etc). It also occurs inside institutions and residences</a:t>
            </a:r>
          </a:p>
          <a:p>
            <a:pPr>
              <a:buFont typeface="Arial" panose="020B0604020202020204" pitchFamily="34" charset="0"/>
              <a:buChar char="•"/>
            </a:pPr>
            <a:r>
              <a:rPr lang="en-ZA" sz="1700" dirty="0" smtClean="0">
                <a:latin typeface="Arial" panose="020B0604020202020204" pitchFamily="34" charset="0"/>
                <a:cs typeface="Arial" panose="020B0604020202020204" pitchFamily="34" charset="0"/>
              </a:rPr>
              <a:t>Social inclusion related issues are not always prioritised throughout the year</a:t>
            </a:r>
          </a:p>
          <a:p>
            <a:pPr>
              <a:buFont typeface="Arial" panose="020B0604020202020204" pitchFamily="34" charset="0"/>
              <a:buChar char="•"/>
            </a:pPr>
            <a:r>
              <a:rPr lang="en-ZA" sz="1700" dirty="0" smtClean="0">
                <a:latin typeface="Arial" panose="020B0604020202020204" pitchFamily="34" charset="0"/>
                <a:cs typeface="Arial" panose="020B0604020202020204" pitchFamily="34" charset="0"/>
              </a:rPr>
              <a:t>Competing priorities of institutions (also ito funding)</a:t>
            </a:r>
          </a:p>
          <a:p>
            <a:pPr>
              <a:buFont typeface="Arial" panose="020B0604020202020204" pitchFamily="34" charset="0"/>
              <a:buChar char="•"/>
            </a:pPr>
            <a:r>
              <a:rPr lang="en-ZA" sz="1700" dirty="0" smtClean="0">
                <a:latin typeface="Arial" panose="020B0604020202020204" pitchFamily="34" charset="0"/>
                <a:cs typeface="Arial" panose="020B0604020202020204" pitchFamily="34" charset="0"/>
              </a:rPr>
              <a:t>Institutional capacity to address GBV varies</a:t>
            </a:r>
          </a:p>
          <a:p>
            <a:pPr>
              <a:buFont typeface="Arial" panose="020B0604020202020204" pitchFamily="34" charset="0"/>
              <a:buChar char="•"/>
            </a:pPr>
            <a:r>
              <a:rPr lang="en-ZA" sz="1700" dirty="0">
                <a:latin typeface="Arial" panose="020B0604020202020204" pitchFamily="34" charset="0"/>
                <a:cs typeface="Arial" panose="020B0604020202020204" pitchFamily="34" charset="0"/>
              </a:rPr>
              <a:t>R</a:t>
            </a:r>
            <a:r>
              <a:rPr lang="en-ZA" sz="1700" dirty="0" smtClean="0">
                <a:latin typeface="Arial" panose="020B0604020202020204" pitchFamily="34" charset="0"/>
                <a:cs typeface="Arial" panose="020B0604020202020204" pitchFamily="34" charset="0"/>
              </a:rPr>
              <a:t>elationships with SAPS and other role players varies</a:t>
            </a:r>
          </a:p>
          <a:p>
            <a:pPr marL="0" indent="0">
              <a:buNone/>
            </a:pPr>
            <a:r>
              <a:rPr lang="en-ZA" sz="1700" b="1" dirty="0" smtClean="0">
                <a:latin typeface="Arial" panose="020B0604020202020204" pitchFamily="34" charset="0"/>
                <a:cs typeface="Arial" panose="020B0604020202020204" pitchFamily="34" charset="0"/>
              </a:rPr>
              <a:t>  Mitigation</a:t>
            </a:r>
          </a:p>
          <a:p>
            <a:pPr>
              <a:buFont typeface="Arial" panose="020B0604020202020204" pitchFamily="34" charset="0"/>
              <a:buChar char="•"/>
            </a:pPr>
            <a:r>
              <a:rPr lang="en-ZA" sz="1700" dirty="0" smtClean="0">
                <a:latin typeface="Arial" panose="020B0604020202020204" pitchFamily="34" charset="0"/>
                <a:cs typeface="Arial" panose="020B0604020202020204" pitchFamily="34" charset="0"/>
              </a:rPr>
              <a:t>Integrated approach - norms, standards, guidelines for institutions (just released </a:t>
            </a:r>
            <a:r>
              <a:rPr lang="en-GB" sz="1700" dirty="0">
                <a:latin typeface="Arial" panose="020B0604020202020204" pitchFamily="34" charset="0"/>
                <a:cs typeface="Arial" panose="020B0604020202020204" pitchFamily="34" charset="0"/>
              </a:rPr>
              <a:t>Procedural Guidelines on Sexual and Gender Related Misconduct in PSET </a:t>
            </a:r>
            <a:r>
              <a:rPr lang="en-GB" sz="1700" dirty="0" smtClean="0">
                <a:latin typeface="Arial" panose="020B0604020202020204" pitchFamily="34" charset="0"/>
                <a:cs typeface="Arial" panose="020B0604020202020204" pitchFamily="34" charset="0"/>
              </a:rPr>
              <a:t>Institutions; Implementation </a:t>
            </a:r>
            <a:r>
              <a:rPr lang="en-GB" sz="1700" dirty="0">
                <a:latin typeface="Arial" panose="020B0604020202020204" pitchFamily="34" charset="0"/>
                <a:cs typeface="Arial" panose="020B0604020202020204" pitchFamily="34" charset="0"/>
              </a:rPr>
              <a:t>Protocol on Rape and Sexual Assault </a:t>
            </a:r>
            <a:r>
              <a:rPr lang="en-GB" sz="1700" dirty="0" smtClean="0">
                <a:latin typeface="Arial" panose="020B0604020202020204" pitchFamily="34" charset="0"/>
                <a:cs typeface="Arial" panose="020B0604020202020204" pitchFamily="34" charset="0"/>
              </a:rPr>
              <a:t>Cases; </a:t>
            </a:r>
            <a:r>
              <a:rPr lang="en-GB" sz="1700" dirty="0">
                <a:latin typeface="Arial" panose="020B0604020202020204" pitchFamily="34" charset="0"/>
                <a:cs typeface="Arial" panose="020B0604020202020204" pitchFamily="34" charset="0"/>
              </a:rPr>
              <a:t>and Implementation Protocol on the PSET Code of Ethics </a:t>
            </a:r>
            <a:endParaRPr lang="en-ZA" sz="1700" dirty="0">
              <a:latin typeface="Arial" panose="020B0604020202020204" pitchFamily="34" charset="0"/>
              <a:cs typeface="Arial" panose="020B0604020202020204" pitchFamily="34" charset="0"/>
            </a:endParaRPr>
          </a:p>
          <a:p>
            <a:pPr>
              <a:buFont typeface="Arial" panose="020B0604020202020204" pitchFamily="34" charset="0"/>
              <a:buChar char="•"/>
            </a:pPr>
            <a:r>
              <a:rPr lang="en-ZA" sz="1700" dirty="0" smtClean="0">
                <a:latin typeface="Arial" panose="020B0604020202020204" pitchFamily="34" charset="0"/>
                <a:cs typeface="Arial" panose="020B0604020202020204" pitchFamily="34" charset="0"/>
              </a:rPr>
              <a:t>A monitoring tool </a:t>
            </a:r>
            <a:r>
              <a:rPr lang="en-ZA" sz="1700" dirty="0">
                <a:latin typeface="Arial" panose="020B0604020202020204" pitchFamily="34" charset="0"/>
                <a:cs typeface="Arial" panose="020B0604020202020204" pitchFamily="34" charset="0"/>
              </a:rPr>
              <a:t>and </a:t>
            </a:r>
            <a:r>
              <a:rPr lang="en-ZA" sz="1700" dirty="0" smtClean="0">
                <a:latin typeface="Arial" panose="020B0604020202020204" pitchFamily="34" charset="0"/>
                <a:cs typeface="Arial" panose="020B0604020202020204" pitchFamily="34" charset="0"/>
              </a:rPr>
              <a:t>reporting </a:t>
            </a:r>
            <a:r>
              <a:rPr lang="en-ZA" sz="1700" dirty="0">
                <a:latin typeface="Arial" panose="020B0604020202020204" pitchFamily="34" charset="0"/>
                <a:cs typeface="Arial" panose="020B0604020202020204" pitchFamily="34" charset="0"/>
              </a:rPr>
              <a:t>framework to </a:t>
            </a:r>
            <a:r>
              <a:rPr lang="en-ZA" sz="1700" dirty="0" smtClean="0">
                <a:latin typeface="Arial" panose="020B0604020202020204" pitchFamily="34" charset="0"/>
                <a:cs typeface="Arial" panose="020B0604020202020204" pitchFamily="34" charset="0"/>
              </a:rPr>
              <a:t>monitor institutions (Social Inclusion Review and Improvement Model (SI-RIM) is being developed)</a:t>
            </a:r>
            <a:endParaRPr lang="en-ZA" sz="1700" dirty="0">
              <a:latin typeface="Arial" panose="020B0604020202020204" pitchFamily="34" charset="0"/>
              <a:cs typeface="Arial" panose="020B0604020202020204" pitchFamily="34" charset="0"/>
            </a:endParaRPr>
          </a:p>
          <a:p>
            <a:pPr>
              <a:spcBef>
                <a:spcPts val="0"/>
              </a:spcBef>
            </a:pPr>
            <a:r>
              <a:rPr lang="en-ZA" sz="1700" dirty="0" smtClean="0">
                <a:latin typeface="Arial" panose="020B0604020202020204" pitchFamily="34" charset="0"/>
                <a:cs typeface="Arial" panose="020B0604020202020204" pitchFamily="34" charset="0"/>
              </a:rPr>
              <a:t>Higher Health (HEAIDS) is the implementation arm of the DHET on campuses  </a:t>
            </a:r>
            <a:endParaRPr lang="en-GB" sz="1700" dirty="0"/>
          </a:p>
          <a:p>
            <a:pPr>
              <a:buFont typeface="Arial" panose="020B0604020202020204" pitchFamily="34" charset="0"/>
              <a:buChar char="•"/>
            </a:pPr>
            <a:r>
              <a:rPr lang="en-ZA" sz="1700" dirty="0" smtClean="0">
                <a:latin typeface="Arial" panose="020B0604020202020204" pitchFamily="34" charset="0"/>
                <a:cs typeface="Arial" panose="020B0604020202020204" pitchFamily="34" charset="0"/>
              </a:rPr>
              <a:t>Partnerships with other Departments’ structures/SAPS/local structures</a:t>
            </a:r>
          </a:p>
        </p:txBody>
      </p:sp>
      <p:sp>
        <p:nvSpPr>
          <p:cNvPr id="6" name="TextBox 5"/>
          <p:cNvSpPr txBox="1"/>
          <p:nvPr/>
        </p:nvSpPr>
        <p:spPr>
          <a:xfrm>
            <a:off x="546100" y="533400"/>
            <a:ext cx="8064500"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a:defRPr/>
            </a:pPr>
            <a:r>
              <a:rPr lang="en-GB" sz="2800" b="1" dirty="0" smtClean="0">
                <a:latin typeface="Arial" panose="020B0604020202020204" pitchFamily="34" charset="0"/>
                <a:cs typeface="Arial" panose="020B0604020202020204" pitchFamily="34" charset="0"/>
              </a:rPr>
              <a:t>GBV REALITIES</a:t>
            </a:r>
            <a:endParaRPr lang="en-ZA" sz="2800" b="1" dirty="0">
              <a:latin typeface="Arial" panose="020B0604020202020204" pitchFamily="34" charset="0"/>
              <a:cs typeface="Arial" panose="020B0604020202020204" pitchFamily="34" charset="0"/>
            </a:endParaRPr>
          </a:p>
        </p:txBody>
      </p:sp>
      <p:sp>
        <p:nvSpPr>
          <p:cNvPr id="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16</a:t>
            </a:fld>
            <a:endParaRPr lang="en-US" dirty="0"/>
          </a:p>
        </p:txBody>
      </p:sp>
    </p:spTree>
    <p:extLst>
      <p:ext uri="{BB962C8B-B14F-4D97-AF65-F5344CB8AC3E}">
        <p14:creationId xmlns:p14="http://schemas.microsoft.com/office/powerpoint/2010/main" xmlns="" val="2068942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09439" y="6219325"/>
            <a:ext cx="2133600" cy="365125"/>
          </a:xfrm>
        </p:spPr>
        <p:txBody>
          <a:bodyPr/>
          <a:lstStyle/>
          <a:p>
            <a:pPr>
              <a:defRPr/>
            </a:pPr>
            <a:fld id="{B0C0FB3B-E127-4538-8BF0-727AB6DD8228}" type="slidenum">
              <a:rPr lang="en-US" smtClean="0"/>
              <a:pPr>
                <a:defRPr/>
              </a:pPr>
              <a:t>17</a:t>
            </a:fld>
            <a:endParaRPr lang="en-US" dirty="0"/>
          </a:p>
        </p:txBody>
      </p:sp>
      <p:pic>
        <p:nvPicPr>
          <p:cNvPr id="5" name="Picture 4"/>
          <p:cNvPicPr>
            <a:picLocks noChangeAspect="1"/>
          </p:cNvPicPr>
          <p:nvPr/>
        </p:nvPicPr>
        <p:blipFill>
          <a:blip r:embed="rId3"/>
          <a:stretch>
            <a:fillRect/>
          </a:stretch>
        </p:blipFill>
        <p:spPr>
          <a:xfrm>
            <a:off x="0" y="-7458"/>
            <a:ext cx="2985384" cy="423924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2985384" y="2780929"/>
            <a:ext cx="2808313" cy="405625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r="3008" b="1540"/>
          <a:stretch/>
        </p:blipFill>
        <p:spPr>
          <a:xfrm>
            <a:off x="5793697" y="30157"/>
            <a:ext cx="3173232" cy="4450767"/>
          </a:xfrm>
          <a:prstGeom prst="rect">
            <a:avLst/>
          </a:prstGeom>
          <a:ln>
            <a:noFill/>
          </a:ln>
          <a:effectLst>
            <a:outerShdw blurRad="292100" dist="139700" dir="2700000" algn="tl" rotWithShape="0">
              <a:srgbClr val="333333">
                <a:alpha val="65000"/>
              </a:srgbClr>
            </a:outerShdw>
          </a:effectLst>
        </p:spPr>
      </p:pic>
      <p:sp>
        <p:nvSpPr>
          <p:cNvPr id="2" name="Bent Arrow 1"/>
          <p:cNvSpPr/>
          <p:nvPr/>
        </p:nvSpPr>
        <p:spPr>
          <a:xfrm>
            <a:off x="5148064" y="2132856"/>
            <a:ext cx="864096" cy="86409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8" name="Bent Arrow 7"/>
          <p:cNvSpPr/>
          <p:nvPr/>
        </p:nvSpPr>
        <p:spPr>
          <a:xfrm rot="5400000">
            <a:off x="2915816" y="2204864"/>
            <a:ext cx="864096" cy="86409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3" name="Rectangle 2"/>
          <p:cNvSpPr/>
          <p:nvPr/>
        </p:nvSpPr>
        <p:spPr>
          <a:xfrm>
            <a:off x="945106" y="4231787"/>
            <a:ext cx="1095172" cy="584775"/>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2014</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9" name="Rectangle 8"/>
          <p:cNvSpPr/>
          <p:nvPr/>
        </p:nvSpPr>
        <p:spPr>
          <a:xfrm>
            <a:off x="3805950" y="2242596"/>
            <a:ext cx="1095172" cy="584775"/>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2016</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0" name="Rectangle 9"/>
          <p:cNvSpPr/>
          <p:nvPr/>
        </p:nvSpPr>
        <p:spPr>
          <a:xfrm>
            <a:off x="6832728" y="4488924"/>
            <a:ext cx="1095172" cy="584775"/>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2020</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1"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17</a:t>
            </a:fld>
            <a:endParaRPr lang="en-US" dirty="0"/>
          </a:p>
        </p:txBody>
      </p:sp>
    </p:spTree>
    <p:extLst>
      <p:ext uri="{BB962C8B-B14F-4D97-AF65-F5344CB8AC3E}">
        <p14:creationId xmlns:p14="http://schemas.microsoft.com/office/powerpoint/2010/main" xmlns="" val="4028525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31440"/>
            <a:ext cx="9144001" cy="6875463"/>
          </a:xfrm>
          <a:prstGeom prst="rect">
            <a:avLst/>
          </a:prstGeom>
          <a:noFill/>
          <a:ln w="9525">
            <a:noFill/>
            <a:miter lim="800000"/>
            <a:headEnd/>
            <a:tailEnd/>
          </a:ln>
        </p:spPr>
      </p:pic>
      <p:sp>
        <p:nvSpPr>
          <p:cNvPr id="7" name="TextBox 6"/>
          <p:cNvSpPr txBox="1"/>
          <p:nvPr/>
        </p:nvSpPr>
        <p:spPr>
          <a:xfrm>
            <a:off x="395536" y="403394"/>
            <a:ext cx="8352928"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sz="2800" b="1" dirty="0" smtClean="0">
                <a:latin typeface="Arial" panose="020B0604020202020204" pitchFamily="34" charset="0"/>
                <a:cs typeface="Arial" panose="020B0604020202020204" pitchFamily="34" charset="0"/>
              </a:rPr>
              <a:t>PURPOSE OF THE POLICY FRAMEWORK</a:t>
            </a:r>
            <a:endParaRPr lang="en-ZA" sz="2800" b="1" dirty="0">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395536" y="1420729"/>
            <a:ext cx="8352928" cy="5112568"/>
          </a:xfrm>
          <a:prstGeom prst="rect">
            <a:avLst/>
          </a:prstGeom>
          <a:ln>
            <a:noFill/>
          </a:ln>
        </p:spPr>
        <p:txBody>
          <a:bodyPr/>
          <a:lstStyle/>
          <a:p>
            <a:pPr>
              <a:spcAft>
                <a:spcPts val="0"/>
              </a:spcAft>
            </a:pPr>
            <a:r>
              <a:rPr lang="en-ZA" sz="2400" dirty="0"/>
              <a:t>T</a:t>
            </a:r>
            <a:r>
              <a:rPr lang="en-ZA" sz="2400" dirty="0" smtClean="0"/>
              <a:t>o </a:t>
            </a:r>
            <a:r>
              <a:rPr lang="en-ZA" sz="2400" dirty="0"/>
              <a:t>address </a:t>
            </a:r>
            <a:r>
              <a:rPr lang="en-ZA" sz="2400" dirty="0" smtClean="0"/>
              <a:t>GBV </a:t>
            </a:r>
            <a:r>
              <a:rPr lang="en-ZA" sz="2400" dirty="0"/>
              <a:t>in the </a:t>
            </a:r>
            <a:r>
              <a:rPr lang="en-ZA" sz="2400" dirty="0" smtClean="0"/>
              <a:t>PSET System:</a:t>
            </a:r>
          </a:p>
          <a:p>
            <a:pPr marL="342900" indent="-342900">
              <a:spcAft>
                <a:spcPts val="0"/>
              </a:spcAft>
              <a:buFont typeface="Arial" panose="020B0604020202020204" pitchFamily="34" charset="0"/>
              <a:buChar char="•"/>
            </a:pPr>
            <a:r>
              <a:rPr lang="en-ZA" sz="2400" b="1" dirty="0" smtClean="0"/>
              <a:t>create </a:t>
            </a:r>
            <a:r>
              <a:rPr lang="en-ZA" sz="2400" b="1" dirty="0"/>
              <a:t>an enabling environment </a:t>
            </a:r>
            <a:r>
              <a:rPr lang="en-ZA" sz="2400" dirty="0"/>
              <a:t>for the eradication of GBV and instil respect, protection, promotion and fulfilment of human rights as enshrined in the Bill of Rights of the Constitution of SA. </a:t>
            </a:r>
          </a:p>
          <a:p>
            <a:pPr marL="342900" indent="-342900">
              <a:spcAft>
                <a:spcPts val="0"/>
              </a:spcAft>
              <a:buFont typeface="Arial" panose="020B0604020202020204" pitchFamily="34" charset="0"/>
              <a:buChar char="•"/>
            </a:pPr>
            <a:r>
              <a:rPr lang="en-ZA" sz="2400" b="1" dirty="0" smtClean="0"/>
              <a:t>assist </a:t>
            </a:r>
            <a:r>
              <a:rPr lang="en-ZA" sz="2400" b="1" dirty="0"/>
              <a:t>PSET institutions </a:t>
            </a:r>
            <a:r>
              <a:rPr lang="en-ZA" sz="2400" dirty="0"/>
              <a:t>to address the occurrence of GBV </a:t>
            </a:r>
            <a:endParaRPr lang="en-ZA" sz="2400" dirty="0" smtClean="0"/>
          </a:p>
          <a:p>
            <a:pPr marL="342900" indent="-342900">
              <a:spcAft>
                <a:spcPts val="0"/>
              </a:spcAft>
              <a:buFont typeface="Arial" panose="020B0604020202020204" pitchFamily="34" charset="0"/>
              <a:buChar char="•"/>
            </a:pPr>
            <a:r>
              <a:rPr lang="en-ZA" sz="2400" b="1" dirty="0" smtClean="0"/>
              <a:t>provide </a:t>
            </a:r>
            <a:r>
              <a:rPr lang="en-ZA" sz="2400" b="1" dirty="0"/>
              <a:t>a monitoring instrument </a:t>
            </a:r>
            <a:r>
              <a:rPr lang="en-ZA" sz="2400" dirty="0"/>
              <a:t>to the Department to assess the implementation of the Policy </a:t>
            </a:r>
            <a:r>
              <a:rPr lang="en-ZA" sz="2400" dirty="0" smtClean="0"/>
              <a:t>Framework </a:t>
            </a:r>
          </a:p>
        </p:txBody>
      </p:sp>
      <p:pic>
        <p:nvPicPr>
          <p:cNvPr id="8" name="Picture 7"/>
          <p:cNvPicPr>
            <a:picLocks noChangeAspect="1"/>
          </p:cNvPicPr>
          <p:nvPr/>
        </p:nvPicPr>
        <p:blipFill rotWithShape="1">
          <a:blip r:embed="rId4"/>
          <a:srcRect t="58000"/>
          <a:stretch/>
        </p:blipFill>
        <p:spPr>
          <a:xfrm>
            <a:off x="323528" y="5013175"/>
            <a:ext cx="8568952" cy="1728193"/>
          </a:xfrm>
          <a:prstGeom prst="rect">
            <a:avLst/>
          </a:prstGeom>
        </p:spPr>
      </p:pic>
      <p:sp>
        <p:nvSpPr>
          <p:cNvPr id="9"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18</a:t>
            </a:fld>
            <a:endParaRPr lang="en-US" dirty="0"/>
          </a:p>
        </p:txBody>
      </p:sp>
    </p:spTree>
    <p:extLst>
      <p:ext uri="{BB962C8B-B14F-4D97-AF65-F5344CB8AC3E}">
        <p14:creationId xmlns:p14="http://schemas.microsoft.com/office/powerpoint/2010/main" xmlns="" val="23073080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056620"/>
            <a:ext cx="8793480" cy="5447630"/>
          </a:xfrm>
        </p:spPr>
        <p:txBody>
          <a:bodyPr/>
          <a:lstStyle/>
          <a:p>
            <a:pPr>
              <a:buFont typeface="Arial" panose="020B0604020202020204" pitchFamily="34" charset="0"/>
              <a:buChar char="•"/>
            </a:pPr>
            <a:r>
              <a:rPr lang="en-GB" sz="1900" dirty="0">
                <a:latin typeface="Arial" panose="020B0604020202020204" pitchFamily="34" charset="0"/>
                <a:cs typeface="Arial" panose="020B0604020202020204" pitchFamily="34" charset="0"/>
              </a:rPr>
              <a:t>Conceptualise </a:t>
            </a:r>
            <a:r>
              <a:rPr lang="en-GB" sz="1900" dirty="0" smtClean="0">
                <a:latin typeface="Arial" panose="020B0604020202020204" pitchFamily="34" charset="0"/>
                <a:cs typeface="Arial" panose="020B0604020202020204" pitchFamily="34" charset="0"/>
              </a:rPr>
              <a:t>GBV/define </a:t>
            </a:r>
            <a:r>
              <a:rPr lang="en-GB" sz="1900" dirty="0">
                <a:latin typeface="Arial" panose="020B0604020202020204" pitchFamily="34" charset="0"/>
                <a:cs typeface="Arial" panose="020B0604020202020204" pitchFamily="34" charset="0"/>
              </a:rPr>
              <a:t>its manifestation </a:t>
            </a:r>
            <a:r>
              <a:rPr lang="en-GB" sz="1900" dirty="0" smtClean="0">
                <a:latin typeface="Arial" panose="020B0604020202020204" pitchFamily="34" charset="0"/>
                <a:cs typeface="Arial" panose="020B0604020202020204" pitchFamily="34" charset="0"/>
              </a:rPr>
              <a:t>ito </a:t>
            </a:r>
            <a:r>
              <a:rPr lang="en-GB" sz="1900" dirty="0">
                <a:latin typeface="Arial" panose="020B0604020202020204" pitchFamily="34" charset="0"/>
                <a:cs typeface="Arial" panose="020B0604020202020204" pitchFamily="34" charset="0"/>
              </a:rPr>
              <a:t>existing laws and </a:t>
            </a:r>
            <a:r>
              <a:rPr lang="en-GB" sz="1900" dirty="0" smtClean="0">
                <a:latin typeface="Arial" panose="020B0604020202020204" pitchFamily="34" charset="0"/>
                <a:cs typeface="Arial" panose="020B0604020202020204" pitchFamily="34" charset="0"/>
              </a:rPr>
              <a:t>policies</a:t>
            </a:r>
          </a:p>
          <a:p>
            <a:pPr>
              <a:buFont typeface="Arial" panose="020B0604020202020204" pitchFamily="34" charset="0"/>
              <a:buChar char="•"/>
            </a:pPr>
            <a:r>
              <a:rPr lang="en-GB" sz="1900" dirty="0" smtClean="0">
                <a:latin typeface="Arial" panose="020B0604020202020204" pitchFamily="34" charset="0"/>
                <a:cs typeface="Arial" panose="020B0604020202020204" pitchFamily="34" charset="0"/>
              </a:rPr>
              <a:t>international </a:t>
            </a:r>
            <a:r>
              <a:rPr lang="en-GB" sz="1900" dirty="0">
                <a:latin typeface="Arial" panose="020B0604020202020204" pitchFamily="34" charset="0"/>
                <a:cs typeface="Arial" panose="020B0604020202020204" pitchFamily="34" charset="0"/>
              </a:rPr>
              <a:t>and national regulatory framework compelling institutional and departmental responses to </a:t>
            </a:r>
            <a:r>
              <a:rPr lang="en-GB" sz="1900" dirty="0" smtClean="0">
                <a:latin typeface="Arial" panose="020B0604020202020204" pitchFamily="34" charset="0"/>
                <a:cs typeface="Arial" panose="020B0604020202020204" pitchFamily="34" charset="0"/>
              </a:rPr>
              <a:t>GBV</a:t>
            </a:r>
          </a:p>
          <a:p>
            <a:pPr>
              <a:buFont typeface="Arial" panose="020B0604020202020204" pitchFamily="34" charset="0"/>
              <a:buChar char="•"/>
            </a:pPr>
            <a:r>
              <a:rPr lang="en-GB" sz="1900" dirty="0" smtClean="0">
                <a:latin typeface="Arial" panose="020B0604020202020204" pitchFamily="34" charset="0"/>
                <a:cs typeface="Arial" panose="020B0604020202020204" pitchFamily="34" charset="0"/>
              </a:rPr>
              <a:t>Guidance on structures</a:t>
            </a:r>
            <a:r>
              <a:rPr lang="en-GB" sz="1900" dirty="0">
                <a:latin typeface="Arial" panose="020B0604020202020204" pitchFamily="34" charset="0"/>
                <a:cs typeface="Arial" panose="020B0604020202020204" pitchFamily="34" charset="0"/>
              </a:rPr>
              <a:t>, mechanisms and processes </a:t>
            </a:r>
            <a:r>
              <a:rPr lang="en-GB" sz="1900" dirty="0" smtClean="0">
                <a:latin typeface="Arial" panose="020B0604020202020204" pitchFamily="34" charset="0"/>
                <a:cs typeface="Arial" panose="020B0604020202020204" pitchFamily="34" charset="0"/>
              </a:rPr>
              <a:t>to </a:t>
            </a:r>
            <a:r>
              <a:rPr lang="en-GB" sz="1900" dirty="0">
                <a:latin typeface="Arial" panose="020B0604020202020204" pitchFamily="34" charset="0"/>
                <a:cs typeface="Arial" panose="020B0604020202020204" pitchFamily="34" charset="0"/>
              </a:rPr>
              <a:t>address </a:t>
            </a:r>
            <a:r>
              <a:rPr lang="en-GB" sz="1900" dirty="0" smtClean="0">
                <a:latin typeface="Arial" panose="020B0604020202020204" pitchFamily="34" charset="0"/>
                <a:cs typeface="Arial" panose="020B0604020202020204" pitchFamily="34" charset="0"/>
              </a:rPr>
              <a:t>GBV</a:t>
            </a:r>
          </a:p>
          <a:p>
            <a:pPr>
              <a:buFont typeface="Arial" panose="020B0604020202020204" pitchFamily="34" charset="0"/>
              <a:buChar char="•"/>
            </a:pPr>
            <a:r>
              <a:rPr lang="en-GB" sz="1900" dirty="0">
                <a:latin typeface="Arial" panose="020B0604020202020204" pitchFamily="34" charset="0"/>
                <a:cs typeface="Arial" panose="020B0604020202020204" pitchFamily="34" charset="0"/>
              </a:rPr>
              <a:t>Compel institutions to </a:t>
            </a:r>
            <a:r>
              <a:rPr lang="en-GB" sz="1900" dirty="0" smtClean="0">
                <a:latin typeface="Arial" panose="020B0604020202020204" pitchFamily="34" charset="0"/>
                <a:cs typeface="Arial" panose="020B0604020202020204" pitchFamily="34" charset="0"/>
              </a:rPr>
              <a:t>create an </a:t>
            </a:r>
            <a:r>
              <a:rPr lang="en-GB" sz="1900" dirty="0">
                <a:latin typeface="Arial" panose="020B0604020202020204" pitchFamily="34" charset="0"/>
                <a:cs typeface="Arial" panose="020B0604020202020204" pitchFamily="34" charset="0"/>
              </a:rPr>
              <a:t>enabling environment </a:t>
            </a:r>
            <a:r>
              <a:rPr lang="en-GB" sz="1900" dirty="0" smtClean="0">
                <a:latin typeface="Arial" panose="020B0604020202020204" pitchFamily="34" charset="0"/>
                <a:cs typeface="Arial" panose="020B0604020202020204" pitchFamily="34" charset="0"/>
              </a:rPr>
              <a:t>to </a:t>
            </a:r>
            <a:r>
              <a:rPr lang="en-GB" sz="1900" dirty="0">
                <a:latin typeface="Arial" panose="020B0604020202020204" pitchFamily="34" charset="0"/>
                <a:cs typeface="Arial" panose="020B0604020202020204" pitchFamily="34" charset="0"/>
              </a:rPr>
              <a:t>inform, prevent, support and monitor GBV in PSET </a:t>
            </a:r>
            <a:r>
              <a:rPr lang="en-GB" sz="1900" dirty="0" smtClean="0">
                <a:latin typeface="Arial" panose="020B0604020202020204" pitchFamily="34" charset="0"/>
                <a:cs typeface="Arial" panose="020B0604020202020204" pitchFamily="34" charset="0"/>
              </a:rPr>
              <a:t>institutions</a:t>
            </a:r>
            <a:endParaRPr lang="en-GB" sz="1900" dirty="0">
              <a:latin typeface="Arial" panose="020B0604020202020204" pitchFamily="34" charset="0"/>
              <a:cs typeface="Arial" panose="020B0604020202020204" pitchFamily="34" charset="0"/>
            </a:endParaRPr>
          </a:p>
          <a:p>
            <a:pPr>
              <a:buFont typeface="Arial" panose="020B0604020202020204" pitchFamily="34" charset="0"/>
              <a:buChar char="•"/>
            </a:pPr>
            <a:r>
              <a:rPr lang="en-GB" sz="1900" dirty="0">
                <a:latin typeface="Arial" panose="020B0604020202020204" pitchFamily="34" charset="0"/>
                <a:cs typeface="Arial" panose="020B0604020202020204" pitchFamily="34" charset="0"/>
              </a:rPr>
              <a:t>The safety of all students and staff is </a:t>
            </a:r>
            <a:r>
              <a:rPr lang="en-GB" sz="1900" dirty="0" smtClean="0">
                <a:latin typeface="Arial" panose="020B0604020202020204" pitchFamily="34" charset="0"/>
                <a:cs typeface="Arial" panose="020B0604020202020204" pitchFamily="34" charset="0"/>
              </a:rPr>
              <a:t>promoted</a:t>
            </a:r>
            <a:endParaRPr lang="en-GB" sz="1900" dirty="0">
              <a:latin typeface="Arial" panose="020B0604020202020204" pitchFamily="34" charset="0"/>
              <a:cs typeface="Arial" panose="020B0604020202020204" pitchFamily="34" charset="0"/>
            </a:endParaRPr>
          </a:p>
          <a:p>
            <a:r>
              <a:rPr lang="en-GB" sz="1900" dirty="0">
                <a:latin typeface="Arial" panose="020B0604020202020204" pitchFamily="34" charset="0"/>
                <a:cs typeface="Arial" panose="020B0604020202020204" pitchFamily="34" charset="0"/>
              </a:rPr>
              <a:t>Supportive, efficient and reparative assistance procedures for complainants/victims are in </a:t>
            </a:r>
            <a:r>
              <a:rPr lang="en-GB" sz="1900" dirty="0" smtClean="0">
                <a:latin typeface="Arial" panose="020B0604020202020204" pitchFamily="34" charset="0"/>
                <a:cs typeface="Arial" panose="020B0604020202020204" pitchFamily="34" charset="0"/>
              </a:rPr>
              <a:t>place</a:t>
            </a:r>
          </a:p>
          <a:p>
            <a:endParaRPr lang="en-GB" sz="1000" dirty="0" smtClean="0">
              <a:latin typeface="Arial" panose="020B0604020202020204" pitchFamily="34" charset="0"/>
              <a:cs typeface="Arial" panose="020B0604020202020204" pitchFamily="34" charset="0"/>
            </a:endParaRPr>
          </a:p>
          <a:p>
            <a:endParaRPr lang="en-GB" sz="2000" dirty="0" smtClean="0">
              <a:latin typeface="Arial" panose="020B0604020202020204" pitchFamily="34" charset="0"/>
              <a:cs typeface="Arial" panose="020B0604020202020204" pitchFamily="34" charset="0"/>
            </a:endParaRPr>
          </a:p>
          <a:p>
            <a:r>
              <a:rPr lang="en-GB" sz="1900" dirty="0" smtClean="0">
                <a:latin typeface="Arial" panose="020B0604020202020204" pitchFamily="34" charset="0"/>
                <a:cs typeface="Arial" panose="020B0604020202020204" pitchFamily="34" charset="0"/>
              </a:rPr>
              <a:t>National </a:t>
            </a:r>
            <a:r>
              <a:rPr lang="en-GB" sz="1900" dirty="0">
                <a:latin typeface="Arial" panose="020B0604020202020204" pitchFamily="34" charset="0"/>
                <a:cs typeface="Arial" panose="020B0604020202020204" pitchFamily="34" charset="0"/>
              </a:rPr>
              <a:t>and institutional enabling environment is in place to curb </a:t>
            </a:r>
            <a:r>
              <a:rPr lang="en-GB" sz="1900" dirty="0" smtClean="0">
                <a:latin typeface="Arial" panose="020B0604020202020204" pitchFamily="34" charset="0"/>
                <a:cs typeface="Arial" panose="020B0604020202020204" pitchFamily="34" charset="0"/>
              </a:rPr>
              <a:t>GBV</a:t>
            </a:r>
            <a:endParaRPr lang="en-ZA" sz="1900" dirty="0">
              <a:latin typeface="Arial" panose="020B0604020202020204" pitchFamily="34" charset="0"/>
              <a:cs typeface="Arial" panose="020B0604020202020204" pitchFamily="34" charset="0"/>
            </a:endParaRPr>
          </a:p>
          <a:p>
            <a:pPr lvl="0"/>
            <a:r>
              <a:rPr lang="en-GB" sz="1900" dirty="0">
                <a:latin typeface="Arial" panose="020B0604020202020204" pitchFamily="34" charset="0"/>
                <a:cs typeface="Arial" panose="020B0604020202020204" pitchFamily="34" charset="0"/>
              </a:rPr>
              <a:t>National support for PSET institutions </a:t>
            </a:r>
            <a:r>
              <a:rPr lang="en-GB" sz="1900" dirty="0" smtClean="0">
                <a:latin typeface="Arial" panose="020B0604020202020204" pitchFamily="34" charset="0"/>
                <a:cs typeface="Arial" panose="020B0604020202020204" pitchFamily="34" charset="0"/>
              </a:rPr>
              <a:t>in implementation </a:t>
            </a:r>
            <a:r>
              <a:rPr lang="en-GB" sz="1900" dirty="0">
                <a:latin typeface="Arial" panose="020B0604020202020204" pitchFamily="34" charset="0"/>
                <a:cs typeface="Arial" panose="020B0604020202020204" pitchFamily="34" charset="0"/>
              </a:rPr>
              <a:t>of GBV </a:t>
            </a:r>
            <a:r>
              <a:rPr lang="en-GB" sz="1900" dirty="0" smtClean="0">
                <a:latin typeface="Arial" panose="020B0604020202020204" pitchFamily="34" charset="0"/>
                <a:cs typeface="Arial" panose="020B0604020202020204" pitchFamily="34" charset="0"/>
              </a:rPr>
              <a:t>policies</a:t>
            </a:r>
            <a:endParaRPr lang="en-ZA" sz="1900" dirty="0">
              <a:latin typeface="Arial" panose="020B0604020202020204" pitchFamily="34" charset="0"/>
              <a:cs typeface="Arial" panose="020B0604020202020204" pitchFamily="34" charset="0"/>
            </a:endParaRPr>
          </a:p>
          <a:p>
            <a:pPr lvl="0"/>
            <a:r>
              <a:rPr lang="en-GB" sz="1900" dirty="0">
                <a:latin typeface="Arial" panose="020B0604020202020204" pitchFamily="34" charset="0"/>
                <a:cs typeface="Arial" panose="020B0604020202020204" pitchFamily="34" charset="0"/>
              </a:rPr>
              <a:t>Students and staff </a:t>
            </a:r>
            <a:r>
              <a:rPr lang="en-GB" sz="1900" dirty="0" smtClean="0">
                <a:latin typeface="Arial" panose="020B0604020202020204" pitchFamily="34" charset="0"/>
                <a:cs typeface="Arial" panose="020B0604020202020204" pitchFamily="34" charset="0"/>
              </a:rPr>
              <a:t>are supported </a:t>
            </a:r>
            <a:r>
              <a:rPr lang="en-GB" sz="1900" dirty="0">
                <a:latin typeface="Arial" panose="020B0604020202020204" pitchFamily="34" charset="0"/>
                <a:cs typeface="Arial" panose="020B0604020202020204" pitchFamily="34" charset="0"/>
              </a:rPr>
              <a:t>in GBV-related </a:t>
            </a:r>
            <a:r>
              <a:rPr lang="en-GB" sz="1900" dirty="0" smtClean="0">
                <a:latin typeface="Arial" panose="020B0604020202020204" pitchFamily="34" charset="0"/>
                <a:cs typeface="Arial" panose="020B0604020202020204" pitchFamily="34" charset="0"/>
              </a:rPr>
              <a:t>matters</a:t>
            </a:r>
            <a:endParaRPr lang="en-ZA" sz="1900" dirty="0">
              <a:latin typeface="Arial" panose="020B0604020202020204" pitchFamily="34" charset="0"/>
              <a:cs typeface="Arial" panose="020B0604020202020204" pitchFamily="34" charset="0"/>
            </a:endParaRPr>
          </a:p>
          <a:p>
            <a:pPr lvl="0"/>
            <a:r>
              <a:rPr lang="en-GB" sz="1900" dirty="0" smtClean="0">
                <a:latin typeface="Arial" panose="020B0604020202020204" pitchFamily="34" charset="0"/>
                <a:cs typeface="Arial" panose="020B0604020202020204" pitchFamily="34" charset="0"/>
              </a:rPr>
              <a:t>Awareness and Prevention </a:t>
            </a:r>
            <a:r>
              <a:rPr lang="en-GB" sz="1900" dirty="0">
                <a:latin typeface="Arial" panose="020B0604020202020204" pitchFamily="34" charset="0"/>
                <a:cs typeface="Arial" panose="020B0604020202020204" pitchFamily="34" charset="0"/>
              </a:rPr>
              <a:t>of GBV is </a:t>
            </a:r>
            <a:r>
              <a:rPr lang="en-GB" sz="1900" dirty="0" smtClean="0">
                <a:latin typeface="Arial" panose="020B0604020202020204" pitchFamily="34" charset="0"/>
                <a:cs typeface="Arial" panose="020B0604020202020204" pitchFamily="34" charset="0"/>
              </a:rPr>
              <a:t>prioritised</a:t>
            </a:r>
            <a:endParaRPr lang="en-ZA" sz="1900" dirty="0">
              <a:latin typeface="Arial" panose="020B0604020202020204" pitchFamily="34" charset="0"/>
              <a:cs typeface="Arial" panose="020B0604020202020204" pitchFamily="34" charset="0"/>
            </a:endParaRPr>
          </a:p>
          <a:p>
            <a:pPr lvl="0"/>
            <a:r>
              <a:rPr lang="en-GB" sz="1900" dirty="0">
                <a:latin typeface="Arial" panose="020B0604020202020204" pitchFamily="34" charset="0"/>
                <a:cs typeface="Arial" panose="020B0604020202020204" pitchFamily="34" charset="0"/>
              </a:rPr>
              <a:t>National and institutional systems of accountability are </a:t>
            </a:r>
            <a:r>
              <a:rPr lang="en-GB" sz="1900" dirty="0" smtClean="0">
                <a:latin typeface="Arial" panose="020B0604020202020204" pitchFamily="34" charset="0"/>
                <a:cs typeface="Arial" panose="020B0604020202020204" pitchFamily="34" charset="0"/>
              </a:rPr>
              <a:t>operational</a:t>
            </a:r>
            <a:endParaRPr lang="en-ZA" sz="1900" dirty="0">
              <a:latin typeface="Arial" panose="020B0604020202020204" pitchFamily="34" charset="0"/>
              <a:cs typeface="Arial" panose="020B0604020202020204" pitchFamily="34" charset="0"/>
            </a:endParaRPr>
          </a:p>
          <a:p>
            <a:pPr>
              <a:buFont typeface="Wingdings" pitchFamily="2" charset="2"/>
              <a:buChar char="Ø"/>
            </a:pP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546100" y="533400"/>
            <a:ext cx="8064500"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a:defRPr/>
            </a:pPr>
            <a:r>
              <a:rPr lang="en-GB" sz="2800" b="1" dirty="0" smtClean="0">
                <a:latin typeface="Arial" panose="020B0604020202020204" pitchFamily="34" charset="0"/>
                <a:cs typeface="Arial" panose="020B0604020202020204" pitchFamily="34" charset="0"/>
              </a:rPr>
              <a:t>AIMS OF THE POLICY FRAMEWORK</a:t>
            </a:r>
            <a:endParaRPr lang="en-ZA" sz="2800" b="1" dirty="0">
              <a:latin typeface="Arial" panose="020B0604020202020204" pitchFamily="34" charset="0"/>
              <a:cs typeface="Arial" panose="020B0604020202020204" pitchFamily="34" charset="0"/>
            </a:endParaRPr>
          </a:p>
        </p:txBody>
      </p:sp>
      <p:sp>
        <p:nvSpPr>
          <p:cNvPr id="7" name="TextBox 6"/>
          <p:cNvSpPr txBox="1"/>
          <p:nvPr/>
        </p:nvSpPr>
        <p:spPr>
          <a:xfrm>
            <a:off x="546100" y="4057908"/>
            <a:ext cx="8064500"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a:defRPr/>
            </a:pPr>
            <a:r>
              <a:rPr lang="en-GB" sz="2800" b="1" dirty="0" smtClean="0">
                <a:latin typeface="Arial" panose="020B0604020202020204" pitchFamily="34" charset="0"/>
                <a:cs typeface="Arial" panose="020B0604020202020204" pitchFamily="34" charset="0"/>
              </a:rPr>
              <a:t>OUTCOMES OF THE POLICY FRAMEWORK</a:t>
            </a:r>
            <a:endParaRPr lang="en-ZA" sz="2800" b="1" dirty="0">
              <a:latin typeface="Arial" panose="020B0604020202020204" pitchFamily="34" charset="0"/>
              <a:cs typeface="Arial" panose="020B0604020202020204" pitchFamily="34" charset="0"/>
            </a:endParaRPr>
          </a:p>
        </p:txBody>
      </p:sp>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19</a:t>
            </a:fld>
            <a:endParaRPr lang="en-US" dirty="0"/>
          </a:p>
        </p:txBody>
      </p:sp>
    </p:spTree>
    <p:extLst>
      <p:ext uri="{BB962C8B-B14F-4D97-AF65-F5344CB8AC3E}">
        <p14:creationId xmlns:p14="http://schemas.microsoft.com/office/powerpoint/2010/main" xmlns="" val="307443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Lefifi.T\AppData\Local\Microsoft\Windows\Temporary Internet Files\Content.Outlook\XAEMJRW7\Higher Education LOGO (6).jpg"/>
          <p:cNvPicPr>
            <a:picLocks noChangeAspect="1" noChangeArrowheads="1"/>
          </p:cNvPicPr>
          <p:nvPr/>
        </p:nvPicPr>
        <p:blipFill>
          <a:blip r:embed="rId3" cstate="print">
            <a:clrChange>
              <a:clrFrom>
                <a:srgbClr val="FFFFFF"/>
              </a:clrFrom>
              <a:clrTo>
                <a:srgbClr val="FFFFFF">
                  <a:alpha val="0"/>
                </a:srgbClr>
              </a:clrTo>
            </a:clrChange>
          </a:blip>
          <a:srcRect t="1932" r="67960"/>
          <a:stretch>
            <a:fillRect/>
          </a:stretch>
        </p:blipFill>
        <p:spPr bwMode="auto">
          <a:xfrm>
            <a:off x="7524328" y="4797152"/>
            <a:ext cx="1619672" cy="1902098"/>
          </a:xfrm>
          <a:prstGeom prst="rect">
            <a:avLst/>
          </a:prstGeom>
          <a:noFill/>
          <a:ln w="9525">
            <a:noFill/>
            <a:miter lim="800000"/>
            <a:headEnd/>
            <a:tailEnd/>
          </a:ln>
        </p:spPr>
      </p:pic>
      <p:sp>
        <p:nvSpPr>
          <p:cNvPr id="3" name="TextBox 2"/>
          <p:cNvSpPr txBox="1"/>
          <p:nvPr/>
        </p:nvSpPr>
        <p:spPr>
          <a:xfrm>
            <a:off x="4788024" y="1700808"/>
            <a:ext cx="4104456" cy="646331"/>
          </a:xfrm>
          <a:prstGeom prst="rect">
            <a:avLst/>
          </a:prstGeom>
          <a:noFill/>
        </p:spPr>
        <p:txBody>
          <a:bodyPr wrap="square" rtlCol="0">
            <a:spAutoFit/>
          </a:bodyPr>
          <a:lstStyle/>
          <a:p>
            <a:r>
              <a:rPr lang="en-ZA" sz="3600" b="1" dirty="0" smtClean="0">
                <a:latin typeface="Arial" panose="020B0604020202020204" pitchFamily="34" charset="0"/>
                <a:ea typeface="Calibri" panose="020F0502020204030204" pitchFamily="34" charset="0"/>
                <a:cs typeface="Arial" panose="020B0604020202020204" pitchFamily="34" charset="0"/>
              </a:rPr>
              <a:t>Background</a:t>
            </a:r>
            <a:endParaRPr lang="en-US" sz="36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16788" y="599962"/>
            <a:ext cx="4372764" cy="6185219"/>
          </a:xfrm>
          <a:prstGeom prst="rect">
            <a:avLst/>
          </a:prstGeom>
        </p:spPr>
      </p:pic>
      <p:sp>
        <p:nvSpPr>
          <p:cNvPr id="6"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2</a:t>
            </a:fld>
            <a:endParaRPr lang="en-US" dirty="0"/>
          </a:p>
        </p:txBody>
      </p:sp>
    </p:spTree>
    <p:extLst>
      <p:ext uri="{BB962C8B-B14F-4D97-AF65-F5344CB8AC3E}">
        <p14:creationId xmlns:p14="http://schemas.microsoft.com/office/powerpoint/2010/main" xmlns="" val="1220568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6794835" y="1498990"/>
            <a:ext cx="2402806" cy="3888432"/>
          </a:xfrm>
          <a:prstGeom prst="rightArrow">
            <a:avLst>
              <a:gd name="adj1" fmla="val 83387"/>
              <a:gd name="adj2" fmla="val 30926"/>
            </a:avLst>
          </a:prstGeom>
          <a:solidFill>
            <a:srgbClr val="7F54B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smtClean="0"/>
          </a:p>
          <a:p>
            <a:pPr algn="ctr"/>
            <a:endParaRPr lang="en-GB" sz="1400" dirty="0"/>
          </a:p>
          <a:p>
            <a:pPr algn="ctr"/>
            <a:endParaRPr lang="en-GB" sz="1400" dirty="0" smtClean="0"/>
          </a:p>
          <a:p>
            <a:pPr algn="ctr"/>
            <a:endParaRPr lang="en-GB" sz="1400" dirty="0"/>
          </a:p>
          <a:p>
            <a:pPr algn="ctr"/>
            <a:r>
              <a:rPr lang="en-GB" sz="1400" dirty="0" smtClean="0"/>
              <a:t>The </a:t>
            </a:r>
            <a:r>
              <a:rPr lang="en-GB" sz="1400" dirty="0"/>
              <a:t>Policy Framework </a:t>
            </a:r>
            <a:r>
              <a:rPr lang="en-GB" sz="1400" dirty="0" smtClean="0"/>
              <a:t>is the DHET’s </a:t>
            </a:r>
            <a:r>
              <a:rPr lang="en-GB" sz="1400" dirty="0"/>
              <a:t>response to the multi-sectoral, policy and programming framework provided by</a:t>
            </a:r>
          </a:p>
          <a:p>
            <a:pPr algn="ctr"/>
            <a:r>
              <a:rPr lang="en-GB" sz="1400" dirty="0"/>
              <a:t>the </a:t>
            </a:r>
            <a:r>
              <a:rPr lang="en-GB" sz="1400" dirty="0" smtClean="0"/>
              <a:t>NSP for GBVF </a:t>
            </a:r>
            <a:r>
              <a:rPr lang="en-GB" sz="1400" dirty="0"/>
              <a:t>(2020</a:t>
            </a:r>
            <a:r>
              <a:rPr lang="en-GB" sz="1400" dirty="0" smtClean="0"/>
              <a:t>)</a:t>
            </a:r>
            <a:endParaRPr lang="en-GB" sz="1400" dirty="0"/>
          </a:p>
        </p:txBody>
      </p:sp>
      <p:sp>
        <p:nvSpPr>
          <p:cNvPr id="7" name="TextBox 6"/>
          <p:cNvSpPr txBox="1"/>
          <p:nvPr/>
        </p:nvSpPr>
        <p:spPr>
          <a:xfrm>
            <a:off x="546100" y="533400"/>
            <a:ext cx="8064500"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fontAlgn="auto">
              <a:spcBef>
                <a:spcPts val="0"/>
              </a:spcBef>
              <a:spcAft>
                <a:spcPts val="0"/>
              </a:spcAft>
              <a:defRPr/>
            </a:pPr>
            <a:r>
              <a:rPr lang="en-US" sz="2800" b="1" dirty="0" smtClean="0">
                <a:cs typeface="Arial" pitchFamily="34" charset="0"/>
              </a:rPr>
              <a:t>STRATEGIC OBJECTIVES</a:t>
            </a:r>
            <a:endParaRPr lang="en-US" sz="2800" b="1" dirty="0">
              <a:cs typeface="Arial" pitchFamily="34" charset="0"/>
            </a:endParaRPr>
          </a:p>
        </p:txBody>
      </p:sp>
      <p:graphicFrame>
        <p:nvGraphicFramePr>
          <p:cNvPr id="12" name="Diagram 11"/>
          <p:cNvGraphicFramePr/>
          <p:nvPr>
            <p:extLst>
              <p:ext uri="{D42A27DB-BD31-4B8C-83A1-F6EECF244321}">
                <p14:modId xmlns:p14="http://schemas.microsoft.com/office/powerpoint/2010/main" xmlns="" val="2096078438"/>
              </p:ext>
            </p:extLst>
          </p:nvPr>
        </p:nvGraphicFramePr>
        <p:xfrm>
          <a:off x="-28836" y="967912"/>
          <a:ext cx="7128792" cy="5645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a:srcRect l="21569" t="2213" r="19408" b="-2213"/>
          <a:stretch/>
        </p:blipFill>
        <p:spPr>
          <a:xfrm>
            <a:off x="7356710" y="1988840"/>
            <a:ext cx="792088" cy="938559"/>
          </a:xfrm>
          <a:prstGeom prst="rect">
            <a:avLst/>
          </a:prstGeom>
        </p:spPr>
      </p:pic>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20</a:t>
            </a:fld>
            <a:endParaRPr lang="en-US" dirty="0"/>
          </a:p>
        </p:txBody>
      </p:sp>
    </p:spTree>
    <p:extLst>
      <p:ext uri="{BB962C8B-B14F-4D97-AF65-F5344CB8AC3E}">
        <p14:creationId xmlns:p14="http://schemas.microsoft.com/office/powerpoint/2010/main" xmlns="" val="40937670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808" y="1268760"/>
            <a:ext cx="8022624" cy="4525963"/>
          </a:xfrm>
        </p:spPr>
        <p:txBody>
          <a:bodyPr/>
          <a:lstStyle/>
          <a:p>
            <a:r>
              <a:rPr lang="en-GB" sz="1900" dirty="0" smtClean="0">
                <a:latin typeface="Arial" panose="020B0604020202020204" pitchFamily="34" charset="0"/>
                <a:cs typeface="Arial" panose="020B0604020202020204" pitchFamily="34" charset="0"/>
              </a:rPr>
              <a:t>Governance and Management </a:t>
            </a:r>
            <a:r>
              <a:rPr lang="en-GB" sz="1900" dirty="0">
                <a:latin typeface="Arial" panose="020B0604020202020204" pitchFamily="34" charset="0"/>
                <a:cs typeface="Arial" panose="020B0604020202020204" pitchFamily="34" charset="0"/>
              </a:rPr>
              <a:t>of PSET Institutions </a:t>
            </a:r>
          </a:p>
          <a:p>
            <a:r>
              <a:rPr lang="en-US" sz="1900" dirty="0" smtClean="0">
                <a:latin typeface="Arial" panose="020B0604020202020204" pitchFamily="34" charset="0"/>
                <a:cs typeface="Arial" panose="020B0604020202020204" pitchFamily="34" charset="0"/>
              </a:rPr>
              <a:t>Institutional Forums/Committees </a:t>
            </a:r>
            <a:endParaRPr lang="en-US" sz="1900" dirty="0">
              <a:latin typeface="Arial" panose="020B0604020202020204" pitchFamily="34" charset="0"/>
              <a:cs typeface="Arial" panose="020B0604020202020204" pitchFamily="34" charset="0"/>
            </a:endParaRPr>
          </a:p>
          <a:p>
            <a:r>
              <a:rPr lang="en-US" sz="1900" dirty="0" smtClean="0">
                <a:latin typeface="Arial" panose="020B0604020202020204" pitchFamily="34" charset="0"/>
                <a:cs typeface="Arial" panose="020B0604020202020204" pitchFamily="34" charset="0"/>
              </a:rPr>
              <a:t>National Coordination and Consultation</a:t>
            </a:r>
            <a:endParaRPr lang="en-US" sz="1900" dirty="0">
              <a:latin typeface="Arial" panose="020B0604020202020204" pitchFamily="34" charset="0"/>
              <a:cs typeface="Arial" panose="020B0604020202020204" pitchFamily="34" charset="0"/>
            </a:endParaRPr>
          </a:p>
          <a:p>
            <a:pPr lvl="1"/>
            <a:r>
              <a:rPr lang="en-US" sz="1900" dirty="0" smtClean="0">
                <a:latin typeface="Arial" panose="020B0604020202020204" pitchFamily="34" charset="0"/>
                <a:cs typeface="Arial" panose="020B0604020202020204" pitchFamily="34" charset="0"/>
              </a:rPr>
              <a:t>Transformation </a:t>
            </a:r>
            <a:r>
              <a:rPr lang="en-US" sz="1900" dirty="0">
                <a:latin typeface="Arial" panose="020B0604020202020204" pitchFamily="34" charset="0"/>
                <a:cs typeface="Arial" panose="020B0604020202020204" pitchFamily="34" charset="0"/>
              </a:rPr>
              <a:t>Managers’ </a:t>
            </a:r>
            <a:r>
              <a:rPr lang="en-US" sz="1900" dirty="0" smtClean="0">
                <a:latin typeface="Arial" panose="020B0604020202020204" pitchFamily="34" charset="0"/>
                <a:cs typeface="Arial" panose="020B0604020202020204" pitchFamily="34" charset="0"/>
              </a:rPr>
              <a:t>Forum (Universities)</a:t>
            </a:r>
          </a:p>
          <a:p>
            <a:pPr lvl="1"/>
            <a:r>
              <a:rPr lang="en-US" sz="1900" dirty="0" smtClean="0">
                <a:latin typeface="Arial" panose="020B0604020202020204" pitchFamily="34" charset="0"/>
                <a:cs typeface="Arial" panose="020B0604020202020204" pitchFamily="34" charset="0"/>
              </a:rPr>
              <a:t>SSS Forum (TVET Colleges)</a:t>
            </a:r>
          </a:p>
          <a:p>
            <a:pPr lvl="1"/>
            <a:r>
              <a:rPr lang="en-US" sz="1900" dirty="0" smtClean="0">
                <a:latin typeface="Arial" panose="020B0604020202020204" pitchFamily="34" charset="0"/>
                <a:cs typeface="Arial" panose="020B0604020202020204" pitchFamily="34" charset="0"/>
              </a:rPr>
              <a:t>National Social </a:t>
            </a:r>
            <a:r>
              <a:rPr lang="en-US" sz="1900" dirty="0">
                <a:latin typeface="Arial" panose="020B0604020202020204" pitchFamily="34" charset="0"/>
                <a:cs typeface="Arial" panose="020B0604020202020204" pitchFamily="34" charset="0"/>
              </a:rPr>
              <a:t>Inclusion </a:t>
            </a:r>
            <a:r>
              <a:rPr lang="en-US" sz="1900" dirty="0" smtClean="0">
                <a:latin typeface="Arial" panose="020B0604020202020204" pitchFamily="34" charset="0"/>
                <a:cs typeface="Arial" panose="020B0604020202020204" pitchFamily="34" charset="0"/>
              </a:rPr>
              <a:t>Forum </a:t>
            </a:r>
          </a:p>
          <a:p>
            <a:pPr lvl="1"/>
            <a:r>
              <a:rPr lang="en-US" sz="1900" dirty="0" smtClean="0">
                <a:latin typeface="Arial" panose="020B0604020202020204" pitchFamily="34" charset="0"/>
                <a:cs typeface="Arial" panose="020B0604020202020204" pitchFamily="34" charset="0"/>
              </a:rPr>
              <a:t>PSET GBV Technical </a:t>
            </a:r>
            <a:r>
              <a:rPr lang="en-US" sz="1900" dirty="0">
                <a:latin typeface="Arial" panose="020B0604020202020204" pitchFamily="34" charset="0"/>
                <a:cs typeface="Arial" panose="020B0604020202020204" pitchFamily="34" charset="0"/>
              </a:rPr>
              <a:t>T</a:t>
            </a:r>
            <a:r>
              <a:rPr lang="en-US" sz="1900" dirty="0" smtClean="0">
                <a:latin typeface="Arial" panose="020B0604020202020204" pitchFamily="34" charset="0"/>
                <a:cs typeface="Arial" panose="020B0604020202020204" pitchFamily="34" charset="0"/>
              </a:rPr>
              <a:t>ask Team (expert advice) </a:t>
            </a:r>
            <a:endParaRPr lang="en-US" sz="1900" dirty="0">
              <a:latin typeface="Arial" panose="020B0604020202020204" pitchFamily="34" charset="0"/>
              <a:cs typeface="Arial" panose="020B0604020202020204" pitchFamily="34" charset="0"/>
            </a:endParaRPr>
          </a:p>
          <a:p>
            <a:r>
              <a:rPr lang="en-GB" sz="1900" dirty="0" smtClean="0">
                <a:latin typeface="Arial" panose="020B0604020202020204" pitchFamily="34" charset="0"/>
                <a:cs typeface="Arial" panose="020B0604020202020204" pitchFamily="34" charset="0"/>
              </a:rPr>
              <a:t>Directors-General </a:t>
            </a:r>
            <a:r>
              <a:rPr lang="en-GB" sz="1900" dirty="0">
                <a:latin typeface="Arial" panose="020B0604020202020204" pitchFamily="34" charset="0"/>
                <a:cs typeface="Arial" panose="020B0604020202020204" pitchFamily="34" charset="0"/>
              </a:rPr>
              <a:t>Inter-Sectoral Committee for the Management of Sexual Offences </a:t>
            </a:r>
            <a:endParaRPr lang="en-GB" sz="1900" dirty="0" smtClean="0">
              <a:latin typeface="Arial" panose="020B0604020202020204" pitchFamily="34" charset="0"/>
              <a:cs typeface="Arial" panose="020B0604020202020204" pitchFamily="34" charset="0"/>
            </a:endParaRPr>
          </a:p>
          <a:p>
            <a:r>
              <a:rPr lang="en-ZA" sz="1900" dirty="0" smtClean="0">
                <a:latin typeface="Arial" panose="020B0604020202020204" pitchFamily="34" charset="0"/>
                <a:cs typeface="Arial" panose="020B0604020202020204" pitchFamily="34" charset="0"/>
              </a:rPr>
              <a:t>National Forums established by other Departments:</a:t>
            </a:r>
          </a:p>
          <a:p>
            <a:pPr lvl="1"/>
            <a:r>
              <a:rPr lang="en-ZA" sz="1500" dirty="0" smtClean="0">
                <a:latin typeface="Arial" panose="020B0604020202020204" pitchFamily="34" charset="0"/>
                <a:cs typeface="Arial" panose="020B0604020202020204" pitchFamily="34" charset="0"/>
              </a:rPr>
              <a:t>DWYPD</a:t>
            </a:r>
          </a:p>
          <a:p>
            <a:pPr lvl="1"/>
            <a:r>
              <a:rPr lang="en-ZA" sz="1500" dirty="0" smtClean="0">
                <a:latin typeface="Arial" panose="020B0604020202020204" pitchFamily="34" charset="0"/>
                <a:cs typeface="Arial" panose="020B0604020202020204" pitchFamily="34" charset="0"/>
              </a:rPr>
              <a:t>DoJ&amp;CD</a:t>
            </a:r>
          </a:p>
          <a:p>
            <a:pPr lvl="1"/>
            <a:r>
              <a:rPr lang="en-ZA" sz="1500" dirty="0" smtClean="0">
                <a:latin typeface="Arial" panose="020B0604020202020204" pitchFamily="34" charset="0"/>
                <a:cs typeface="Arial" panose="020B0604020202020204" pitchFamily="34" charset="0"/>
              </a:rPr>
              <a:t>DSD</a:t>
            </a:r>
            <a:endParaRPr lang="en-US" sz="1500" dirty="0">
              <a:latin typeface="Arial" panose="020B0604020202020204" pitchFamily="34" charset="0"/>
              <a:cs typeface="Arial" panose="020B0604020202020204" pitchFamily="34" charset="0"/>
            </a:endParaRPr>
          </a:p>
          <a:p>
            <a:pPr lvl="1"/>
            <a:r>
              <a:rPr lang="en-US" sz="1500" dirty="0" smtClean="0">
                <a:latin typeface="Arial" panose="020B0604020202020204" pitchFamily="34" charset="0"/>
                <a:cs typeface="Arial" panose="020B0604020202020204" pitchFamily="34" charset="0"/>
              </a:rPr>
              <a:t>DIRCO</a:t>
            </a:r>
          </a:p>
          <a:p>
            <a:pPr lvl="1"/>
            <a:r>
              <a:rPr lang="en-US" sz="1500" dirty="0" smtClean="0">
                <a:latin typeface="Arial" panose="020B0604020202020204" pitchFamily="34" charset="0"/>
                <a:cs typeface="Arial" panose="020B0604020202020204" pitchFamily="34" charset="0"/>
              </a:rPr>
              <a:t>etc</a:t>
            </a:r>
            <a:endParaRPr lang="en-ZA" sz="1500" dirty="0" smtClean="0">
              <a:latin typeface="Arial" panose="020B0604020202020204" pitchFamily="34" charset="0"/>
              <a:cs typeface="Arial" panose="020B0604020202020204" pitchFamily="34" charset="0"/>
            </a:endParaRPr>
          </a:p>
        </p:txBody>
      </p:sp>
      <p:sp>
        <p:nvSpPr>
          <p:cNvPr id="6" name="TextBox 5"/>
          <p:cNvSpPr txBox="1"/>
          <p:nvPr/>
        </p:nvSpPr>
        <p:spPr>
          <a:xfrm>
            <a:off x="546100" y="533400"/>
            <a:ext cx="8064500"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a:defRPr/>
            </a:pPr>
            <a:r>
              <a:rPr lang="en-GB" sz="2800" b="1" dirty="0" smtClean="0">
                <a:latin typeface="Arial" panose="020B0604020202020204" pitchFamily="34" charset="0"/>
                <a:cs typeface="Arial" panose="020B0604020202020204" pitchFamily="34" charset="0"/>
              </a:rPr>
              <a:t>SYSTEM OF ACCOUNTABILITY</a:t>
            </a:r>
            <a:endParaRPr lang="en-ZA" sz="2800" b="1" dirty="0">
              <a:latin typeface="Arial" panose="020B0604020202020204" pitchFamily="34" charset="0"/>
              <a:cs typeface="Arial" panose="020B0604020202020204" pitchFamily="34" charset="0"/>
            </a:endParaRPr>
          </a:p>
        </p:txBody>
      </p:sp>
      <p:sp>
        <p:nvSpPr>
          <p:cNvPr id="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21</a:t>
            </a:fld>
            <a:endParaRPr lang="en-US" dirty="0"/>
          </a:p>
        </p:txBody>
      </p:sp>
    </p:spTree>
    <p:extLst>
      <p:ext uri="{BB962C8B-B14F-4D97-AF65-F5344CB8AC3E}">
        <p14:creationId xmlns:p14="http://schemas.microsoft.com/office/powerpoint/2010/main" xmlns="" val="3878421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956168-5F9D-46C5-A5A3-1043AFC4D784}"/>
              </a:ext>
            </a:extLst>
          </p:cNvPr>
          <p:cNvSpPr>
            <a:spLocks noGrp="1"/>
          </p:cNvSpPr>
          <p:nvPr>
            <p:ph type="title"/>
          </p:nvPr>
        </p:nvSpPr>
        <p:spPr>
          <a:xfrm>
            <a:off x="251221" y="949528"/>
            <a:ext cx="8641556" cy="448329"/>
          </a:xfrm>
        </p:spPr>
        <p:txBody>
          <a:bodyPr/>
          <a:lstStyle/>
          <a:p>
            <a:r>
              <a:rPr lang="en-ZA" dirty="0"/>
              <a:t>PSET GBV Technical Task Team</a:t>
            </a:r>
          </a:p>
        </p:txBody>
      </p:sp>
      <p:sp>
        <p:nvSpPr>
          <p:cNvPr id="4" name="Rectangle 3">
            <a:extLst>
              <a:ext uri="{FF2B5EF4-FFF2-40B4-BE49-F238E27FC236}">
                <a16:creationId xmlns="" xmlns:a16="http://schemas.microsoft.com/office/drawing/2014/main" id="{AE38840D-8090-475D-B2CC-6B03E0279F84}"/>
              </a:ext>
            </a:extLst>
          </p:cNvPr>
          <p:cNvSpPr/>
          <p:nvPr/>
        </p:nvSpPr>
        <p:spPr>
          <a:xfrm>
            <a:off x="593186" y="1426601"/>
            <a:ext cx="8272208" cy="527672"/>
          </a:xfrm>
          <a:prstGeom prst="rect">
            <a:avLst/>
          </a:prstGeom>
          <a:solidFill>
            <a:schemeClr val="bg1">
              <a:lumMod val="95000"/>
            </a:schemeClr>
          </a:solidFill>
          <a:ln w="12700" cap="flat" cmpd="sng" algn="ctr">
            <a:solidFill>
              <a:sysClr val="window" lastClr="FFFFFF"/>
            </a:solidFill>
            <a:prstDash val="solid"/>
            <a:miter lim="800000"/>
          </a:ln>
          <a:effectLst/>
        </p:spPr>
        <p:txBody>
          <a:bodyPr rot="0" spcFirstLastPara="0" vertOverflow="overflow" horzOverflow="overflow" vert="horz" wrap="square" lIns="63305" tIns="63305" rIns="63305" bIns="63305" numCol="1" spcCol="0" rtlCol="0" fromWordArt="0" anchor="ctr" anchorCtr="0" forceAA="0" compatLnSpc="1">
            <a:prstTxWarp prst="textNoShape">
              <a:avLst/>
            </a:prstTxWarp>
            <a:noAutofit/>
          </a:bodyPr>
          <a:lstStyle/>
          <a:p>
            <a:pPr algn="ctr" defTabSz="685800" fontAlgn="auto">
              <a:spcBef>
                <a:spcPts val="0"/>
              </a:spcBef>
              <a:spcAft>
                <a:spcPts val="0"/>
              </a:spcAft>
            </a:pPr>
            <a:r>
              <a:rPr lang="en-ZA" sz="1200" b="1" dirty="0" smtClean="0">
                <a:solidFill>
                  <a:srgbClr val="000000"/>
                </a:solidFill>
                <a:latin typeface="Calibri" panose="020F0502020204030204"/>
              </a:rPr>
              <a:t>Higher Health was responsible to </a:t>
            </a:r>
            <a:r>
              <a:rPr lang="en-ZA" sz="1200" b="1" dirty="0">
                <a:solidFill>
                  <a:srgbClr val="000000"/>
                </a:solidFill>
                <a:latin typeface="Calibri" panose="020F0502020204030204"/>
              </a:rPr>
              <a:t>set up a PSET Technical Task Team (TTT), chaired by </a:t>
            </a:r>
            <a:r>
              <a:rPr lang="en-ZA" sz="1200" b="1" dirty="0" smtClean="0">
                <a:solidFill>
                  <a:srgbClr val="000000"/>
                </a:solidFill>
                <a:latin typeface="Calibri" panose="020F0502020204030204"/>
              </a:rPr>
              <a:t>Prof LenkaBula, </a:t>
            </a:r>
            <a:r>
              <a:rPr lang="en-ZA" sz="1200" b="1" dirty="0">
                <a:solidFill>
                  <a:srgbClr val="000000"/>
                </a:solidFill>
                <a:latin typeface="Calibri" panose="020F0502020204030204"/>
              </a:rPr>
              <a:t>which is a consultative team of </a:t>
            </a:r>
            <a:r>
              <a:rPr lang="en-ZA" sz="1200" b="1" dirty="0" smtClean="0">
                <a:solidFill>
                  <a:srgbClr val="000000"/>
                </a:solidFill>
                <a:latin typeface="Calibri" panose="020F0502020204030204"/>
              </a:rPr>
              <a:t>experts</a:t>
            </a:r>
            <a:r>
              <a:rPr lang="en-ZA" sz="1200" b="1" dirty="0">
                <a:solidFill>
                  <a:srgbClr val="000000"/>
                </a:solidFill>
                <a:latin typeface="Calibri" panose="020F0502020204030204"/>
              </a:rPr>
              <a:t> </a:t>
            </a:r>
            <a:r>
              <a:rPr lang="en-ZA" sz="1200" b="1" dirty="0" smtClean="0">
                <a:solidFill>
                  <a:srgbClr val="000000"/>
                </a:solidFill>
                <a:latin typeface="Calibri" panose="020F0502020204030204"/>
              </a:rPr>
              <a:t>to </a:t>
            </a:r>
            <a:r>
              <a:rPr lang="en-ZA" sz="1200" b="1" dirty="0">
                <a:solidFill>
                  <a:srgbClr val="000000"/>
                </a:solidFill>
                <a:latin typeface="Calibri" panose="020F0502020204030204"/>
              </a:rPr>
              <a:t>advise on the work required to implement the </a:t>
            </a:r>
            <a:r>
              <a:rPr lang="en-ZA" sz="1200" b="1" dirty="0" smtClean="0">
                <a:solidFill>
                  <a:srgbClr val="000000"/>
                </a:solidFill>
                <a:latin typeface="Calibri" panose="020F0502020204030204"/>
              </a:rPr>
              <a:t>Policy Framework</a:t>
            </a:r>
            <a:endParaRPr lang="en-ZA" sz="1200" b="1" dirty="0">
              <a:solidFill>
                <a:srgbClr val="000000"/>
              </a:solidFill>
              <a:latin typeface="Calibri" panose="020F0502020204030204"/>
            </a:endParaRPr>
          </a:p>
        </p:txBody>
      </p:sp>
      <p:sp>
        <p:nvSpPr>
          <p:cNvPr id="5" name="Freeform: Shape 4">
            <a:extLst>
              <a:ext uri="{FF2B5EF4-FFF2-40B4-BE49-F238E27FC236}">
                <a16:creationId xmlns="" xmlns:a16="http://schemas.microsoft.com/office/drawing/2014/main" id="{6879ABC5-4E76-4BA2-8E0F-29130520E590}"/>
              </a:ext>
            </a:extLst>
          </p:cNvPr>
          <p:cNvSpPr/>
          <p:nvPr/>
        </p:nvSpPr>
        <p:spPr>
          <a:xfrm flipV="1">
            <a:off x="254159" y="1580387"/>
            <a:ext cx="506040" cy="374448"/>
          </a:xfrm>
          <a:custGeom>
            <a:avLst/>
            <a:gdLst>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2037 w 1404937"/>
              <a:gd name="connsiteY5" fmla="*/ 9525 h 1057275"/>
              <a:gd name="connsiteX6" fmla="*/ 0 w 1404937"/>
              <a:gd name="connsiteY6" fmla="*/ 0 h 1057275"/>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2037 w 1404937"/>
              <a:gd name="connsiteY5" fmla="*/ 4763 h 1057275"/>
              <a:gd name="connsiteX6" fmla="*/ 0 w 1404937"/>
              <a:gd name="connsiteY6" fmla="*/ 0 h 1057275"/>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6799 w 1404937"/>
              <a:gd name="connsiteY5" fmla="*/ 1 h 1057275"/>
              <a:gd name="connsiteX6" fmla="*/ 0 w 1404937"/>
              <a:gd name="connsiteY6" fmla="*/ 0 h 1057275"/>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6799 w 1404937"/>
              <a:gd name="connsiteY5" fmla="*/ 1 h 1057275"/>
              <a:gd name="connsiteX6" fmla="*/ 0 w 1404937"/>
              <a:gd name="connsiteY6" fmla="*/ 0 h 1057275"/>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6799 w 1404937"/>
              <a:gd name="connsiteY5" fmla="*/ 1 h 1057275"/>
              <a:gd name="connsiteX6" fmla="*/ 0 w 1404937"/>
              <a:gd name="connsiteY6" fmla="*/ 0 h 1057275"/>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6799 w 1404937"/>
              <a:gd name="connsiteY5" fmla="*/ 1 h 1057275"/>
              <a:gd name="connsiteX6" fmla="*/ 0 w 1404937"/>
              <a:gd name="connsiteY6" fmla="*/ 0 h 1057275"/>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6799 w 1404937"/>
              <a:gd name="connsiteY5" fmla="*/ 1 h 1057275"/>
              <a:gd name="connsiteX6" fmla="*/ 0 w 1404937"/>
              <a:gd name="connsiteY6" fmla="*/ 0 h 1057275"/>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6799 w 1404937"/>
              <a:gd name="connsiteY5" fmla="*/ 1 h 1057275"/>
              <a:gd name="connsiteX6" fmla="*/ 0 w 1404937"/>
              <a:gd name="connsiteY6" fmla="*/ 0 h 1057275"/>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6799 w 1404937"/>
              <a:gd name="connsiteY5" fmla="*/ 1 h 1057275"/>
              <a:gd name="connsiteX6" fmla="*/ 0 w 1404937"/>
              <a:gd name="connsiteY6" fmla="*/ 0 h 1057275"/>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6799 w 1404937"/>
              <a:gd name="connsiteY5" fmla="*/ 1 h 1057275"/>
              <a:gd name="connsiteX6" fmla="*/ 0 w 1404937"/>
              <a:gd name="connsiteY6" fmla="*/ 0 h 1057275"/>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6799 w 1404937"/>
              <a:gd name="connsiteY5" fmla="*/ 1 h 1057275"/>
              <a:gd name="connsiteX6" fmla="*/ 0 w 1404937"/>
              <a:gd name="connsiteY6" fmla="*/ 0 h 1057275"/>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6799 w 1404937"/>
              <a:gd name="connsiteY5" fmla="*/ 1 h 1057275"/>
              <a:gd name="connsiteX6" fmla="*/ 0 w 1404937"/>
              <a:gd name="connsiteY6" fmla="*/ 0 h 1057275"/>
              <a:gd name="connsiteX0" fmla="*/ 0 w 1404937"/>
              <a:gd name="connsiteY0" fmla="*/ 0 h 1057275"/>
              <a:gd name="connsiteX1" fmla="*/ 0 w 1404937"/>
              <a:gd name="connsiteY1" fmla="*/ 1057275 h 1057275"/>
              <a:gd name="connsiteX2" fmla="*/ 1047750 w 1404937"/>
              <a:gd name="connsiteY2" fmla="*/ 1057275 h 1057275"/>
              <a:gd name="connsiteX3" fmla="*/ 1395412 w 1404937"/>
              <a:gd name="connsiteY3" fmla="*/ 785812 h 1057275"/>
              <a:gd name="connsiteX4" fmla="*/ 1404937 w 1404937"/>
              <a:gd name="connsiteY4" fmla="*/ 276225 h 1057275"/>
              <a:gd name="connsiteX5" fmla="*/ 1066799 w 1404937"/>
              <a:gd name="connsiteY5" fmla="*/ 1 h 1057275"/>
              <a:gd name="connsiteX6" fmla="*/ 0 w 1404937"/>
              <a:gd name="connsiteY6" fmla="*/ 0 h 1057275"/>
              <a:gd name="connsiteX0" fmla="*/ 0 w 1409699"/>
              <a:gd name="connsiteY0" fmla="*/ 0 h 1057275"/>
              <a:gd name="connsiteX1" fmla="*/ 0 w 1409699"/>
              <a:gd name="connsiteY1" fmla="*/ 1057275 h 1057275"/>
              <a:gd name="connsiteX2" fmla="*/ 1047750 w 1409699"/>
              <a:gd name="connsiteY2" fmla="*/ 1057275 h 1057275"/>
              <a:gd name="connsiteX3" fmla="*/ 1409699 w 1409699"/>
              <a:gd name="connsiteY3" fmla="*/ 785812 h 1057275"/>
              <a:gd name="connsiteX4" fmla="*/ 1404937 w 1409699"/>
              <a:gd name="connsiteY4" fmla="*/ 276225 h 1057275"/>
              <a:gd name="connsiteX5" fmla="*/ 1066799 w 1409699"/>
              <a:gd name="connsiteY5" fmla="*/ 1 h 1057275"/>
              <a:gd name="connsiteX6" fmla="*/ 0 w 1409699"/>
              <a:gd name="connsiteY6" fmla="*/ 0 h 1057275"/>
              <a:gd name="connsiteX0" fmla="*/ 0 w 1428831"/>
              <a:gd name="connsiteY0" fmla="*/ 0 h 1057275"/>
              <a:gd name="connsiteX1" fmla="*/ 0 w 1428831"/>
              <a:gd name="connsiteY1" fmla="*/ 1057275 h 1057275"/>
              <a:gd name="connsiteX2" fmla="*/ 1047750 w 1428831"/>
              <a:gd name="connsiteY2" fmla="*/ 1057275 h 1057275"/>
              <a:gd name="connsiteX3" fmla="*/ 1409699 w 1428831"/>
              <a:gd name="connsiteY3" fmla="*/ 785812 h 1057275"/>
              <a:gd name="connsiteX4" fmla="*/ 1428750 w 1428831"/>
              <a:gd name="connsiteY4" fmla="*/ 276225 h 1057275"/>
              <a:gd name="connsiteX5" fmla="*/ 1066799 w 1428831"/>
              <a:gd name="connsiteY5" fmla="*/ 1 h 1057275"/>
              <a:gd name="connsiteX6" fmla="*/ 0 w 1428831"/>
              <a:gd name="connsiteY6" fmla="*/ 0 h 1057275"/>
              <a:gd name="connsiteX0" fmla="*/ 0 w 1428831"/>
              <a:gd name="connsiteY0" fmla="*/ 0 h 1057275"/>
              <a:gd name="connsiteX1" fmla="*/ 0 w 1428831"/>
              <a:gd name="connsiteY1" fmla="*/ 1057275 h 1057275"/>
              <a:gd name="connsiteX2" fmla="*/ 1047750 w 1428831"/>
              <a:gd name="connsiteY2" fmla="*/ 1057275 h 1057275"/>
              <a:gd name="connsiteX3" fmla="*/ 1409699 w 1428831"/>
              <a:gd name="connsiteY3" fmla="*/ 785812 h 1057275"/>
              <a:gd name="connsiteX4" fmla="*/ 1428750 w 1428831"/>
              <a:gd name="connsiteY4" fmla="*/ 276225 h 1057275"/>
              <a:gd name="connsiteX5" fmla="*/ 1066799 w 1428831"/>
              <a:gd name="connsiteY5" fmla="*/ 1 h 1057275"/>
              <a:gd name="connsiteX6" fmla="*/ 0 w 1428831"/>
              <a:gd name="connsiteY6" fmla="*/ 0 h 1057275"/>
              <a:gd name="connsiteX0" fmla="*/ 0 w 1428831"/>
              <a:gd name="connsiteY0" fmla="*/ 0 h 1057275"/>
              <a:gd name="connsiteX1" fmla="*/ 0 w 1428831"/>
              <a:gd name="connsiteY1" fmla="*/ 1057275 h 1057275"/>
              <a:gd name="connsiteX2" fmla="*/ 1047750 w 1428831"/>
              <a:gd name="connsiteY2" fmla="*/ 1057275 h 1057275"/>
              <a:gd name="connsiteX3" fmla="*/ 1409699 w 1428831"/>
              <a:gd name="connsiteY3" fmla="*/ 785812 h 1057275"/>
              <a:gd name="connsiteX4" fmla="*/ 1428750 w 1428831"/>
              <a:gd name="connsiteY4" fmla="*/ 276225 h 1057275"/>
              <a:gd name="connsiteX5" fmla="*/ 1066799 w 1428831"/>
              <a:gd name="connsiteY5" fmla="*/ 1 h 1057275"/>
              <a:gd name="connsiteX6" fmla="*/ 0 w 1428831"/>
              <a:gd name="connsiteY6" fmla="*/ 0 h 1057275"/>
              <a:gd name="connsiteX0" fmla="*/ 0 w 1428831"/>
              <a:gd name="connsiteY0" fmla="*/ 0 h 1057275"/>
              <a:gd name="connsiteX1" fmla="*/ 0 w 1428831"/>
              <a:gd name="connsiteY1" fmla="*/ 1057275 h 1057275"/>
              <a:gd name="connsiteX2" fmla="*/ 1047750 w 1428831"/>
              <a:gd name="connsiteY2" fmla="*/ 1057275 h 1057275"/>
              <a:gd name="connsiteX3" fmla="*/ 1409699 w 1428831"/>
              <a:gd name="connsiteY3" fmla="*/ 785812 h 1057275"/>
              <a:gd name="connsiteX4" fmla="*/ 1428750 w 1428831"/>
              <a:gd name="connsiteY4" fmla="*/ 276225 h 1057275"/>
              <a:gd name="connsiteX5" fmla="*/ 1066799 w 1428831"/>
              <a:gd name="connsiteY5" fmla="*/ 1 h 1057275"/>
              <a:gd name="connsiteX6" fmla="*/ 0 w 1428831"/>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831" h="1057275">
                <a:moveTo>
                  <a:pt x="0" y="0"/>
                </a:moveTo>
                <a:lnTo>
                  <a:pt x="0" y="1057275"/>
                </a:lnTo>
                <a:lnTo>
                  <a:pt x="1047750" y="1057275"/>
                </a:lnTo>
                <a:cubicBezTo>
                  <a:pt x="1054100" y="852487"/>
                  <a:pt x="1193800" y="776288"/>
                  <a:pt x="1409699" y="785812"/>
                </a:cubicBezTo>
                <a:cubicBezTo>
                  <a:pt x="1408112" y="615950"/>
                  <a:pt x="1430337" y="446087"/>
                  <a:pt x="1428750" y="276225"/>
                </a:cubicBezTo>
                <a:cubicBezTo>
                  <a:pt x="1268412" y="288926"/>
                  <a:pt x="1069975" y="263526"/>
                  <a:pt x="1066799" y="1"/>
                </a:cubicBezTo>
                <a:lnTo>
                  <a:pt x="0" y="0"/>
                </a:lnTo>
                <a:close/>
              </a:path>
            </a:pathLst>
          </a:custGeom>
          <a:gradFill flip="none" rotWithShape="1">
            <a:gsLst>
              <a:gs pos="0">
                <a:schemeClr val="accent2">
                  <a:lumMod val="50000"/>
                </a:schemeClr>
              </a:gs>
              <a:gs pos="97000">
                <a:schemeClr val="accent2"/>
              </a:gs>
            </a:gsLst>
            <a:path path="circle">
              <a:fillToRect t="100000" r="100000"/>
            </a:path>
            <a:tileRect l="-100000" b="-100000"/>
          </a:gradFill>
          <a:ln w="19050" cap="rnd" cmpd="sng" algn="ctr">
            <a:noFill/>
            <a:prstDash val="solid"/>
          </a:ln>
          <a:effectLst>
            <a:outerShdw blurRad="50800" dist="38100" algn="l" rotWithShape="0">
              <a:prstClr val="black">
                <a:alpha val="40000"/>
              </a:prstClr>
            </a:outerShdw>
          </a:effectLst>
        </p:spPr>
        <p:txBody>
          <a:bodyPr rot="0" spcFirstLastPara="0" vertOverflow="overflow" horzOverflow="overflow" vert="vert270" wrap="square" lIns="0" tIns="20228" rIns="0" bIns="20228" numCol="1" spcCol="0" rtlCol="0" fromWordArt="0" anchor="t" anchorCtr="0" forceAA="0" compatLnSpc="1">
            <a:prstTxWarp prst="textNoShape">
              <a:avLst/>
            </a:prstTxWarp>
            <a:noAutofit/>
          </a:bodyPr>
          <a:lstStyle/>
          <a:p>
            <a:pPr algn="ctr" defTabSz="474779" fontAlgn="auto">
              <a:spcBef>
                <a:spcPts val="288"/>
              </a:spcBef>
              <a:spcAft>
                <a:spcPts val="0"/>
              </a:spcAft>
              <a:defRPr/>
            </a:pPr>
            <a:endParaRPr lang="en-ZA" sz="575" b="1" kern="0" dirty="0">
              <a:solidFill>
                <a:srgbClr val="FAB700"/>
              </a:solidFill>
              <a:latin typeface="Calibri" panose="020F0502020204030204" pitchFamily="34" charset="0"/>
              <a:cs typeface="Calibri" panose="020F0502020204030204" pitchFamily="34" charset="0"/>
            </a:endParaRPr>
          </a:p>
        </p:txBody>
      </p:sp>
      <p:sp>
        <p:nvSpPr>
          <p:cNvPr id="6" name="Oval 5">
            <a:extLst>
              <a:ext uri="{FF2B5EF4-FFF2-40B4-BE49-F238E27FC236}">
                <a16:creationId xmlns="" xmlns:a16="http://schemas.microsoft.com/office/drawing/2014/main" id="{7B5FAF6C-FD22-4192-97C2-03B9E678A6FC}"/>
              </a:ext>
            </a:extLst>
          </p:cNvPr>
          <p:cNvSpPr/>
          <p:nvPr/>
        </p:nvSpPr>
        <p:spPr>
          <a:xfrm flipV="1">
            <a:off x="706195" y="1654321"/>
            <a:ext cx="226019" cy="226019"/>
          </a:xfrm>
          <a:prstGeom prst="ellipse">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w="19050" cap="rnd" cmpd="sng" algn="ctr">
            <a:noFill/>
            <a:prstDash val="solid"/>
          </a:ln>
          <a:effectLst>
            <a:outerShdw blurRad="50800" dist="38100" algn="l" rotWithShape="0">
              <a:prstClr val="black">
                <a:alpha val="40000"/>
              </a:prstClr>
            </a:outerShdw>
          </a:effectLst>
        </p:spPr>
        <p:txBody>
          <a:bodyPr rot="0" spcFirstLastPara="0" vertOverflow="overflow" horzOverflow="overflow" vert="vert270" wrap="square" lIns="0" tIns="20228" rIns="0" bIns="20228" numCol="1" spcCol="0" rtlCol="0" fromWordArt="0" anchor="t" anchorCtr="0" forceAA="0" compatLnSpc="1">
            <a:prstTxWarp prst="textNoShape">
              <a:avLst/>
            </a:prstTxWarp>
            <a:noAutofit/>
          </a:bodyPr>
          <a:lstStyle/>
          <a:p>
            <a:pPr algn="ctr" defTabSz="474779" fontAlgn="auto">
              <a:spcBef>
                <a:spcPts val="288"/>
              </a:spcBef>
              <a:spcAft>
                <a:spcPts val="0"/>
              </a:spcAft>
            </a:pPr>
            <a:endParaRPr lang="en-ZA" sz="575" b="1" kern="0" dirty="0">
              <a:solidFill>
                <a:srgbClr val="FAB7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 xmlns:a16="http://schemas.microsoft.com/office/drawing/2014/main" id="{943C6516-7693-4095-8EE6-50CB2E0E047E}"/>
              </a:ext>
            </a:extLst>
          </p:cNvPr>
          <p:cNvSpPr/>
          <p:nvPr/>
        </p:nvSpPr>
        <p:spPr>
          <a:xfrm flipV="1">
            <a:off x="735993" y="1687496"/>
            <a:ext cx="163049" cy="163048"/>
          </a:xfrm>
          <a:prstGeom prst="ellipse">
            <a:avLst/>
          </a:prstGeom>
          <a:gradFill flip="none" rotWithShape="1">
            <a:gsLst>
              <a:gs pos="52200">
                <a:sysClr val="window" lastClr="FFFFFF">
                  <a:lumMod val="95000"/>
                </a:sysClr>
              </a:gs>
              <a:gs pos="0">
                <a:srgbClr val="CCCCCC">
                  <a:lumMod val="0"/>
                  <a:lumOff val="100000"/>
                </a:srgbClr>
              </a:gs>
              <a:gs pos="100000">
                <a:sysClr val="window" lastClr="FFFFFF">
                  <a:lumMod val="85000"/>
                </a:sysClr>
              </a:gs>
            </a:gsLst>
            <a:path path="circle">
              <a:fillToRect l="100000" t="100000"/>
            </a:path>
            <a:tileRect r="-100000" b="-100000"/>
          </a:gradFill>
          <a:ln w="19050" cap="rnd" cmpd="sng" algn="ctr">
            <a:noFill/>
            <a:prstDash val="solid"/>
          </a:ln>
          <a:effectLst>
            <a:outerShdw blurRad="50800" dist="38100" algn="l" rotWithShape="0">
              <a:prstClr val="black">
                <a:alpha val="40000"/>
              </a:prstClr>
            </a:outerShdw>
          </a:effectLst>
        </p:spPr>
        <p:txBody>
          <a:bodyPr rot="0" spcFirstLastPara="0" vertOverflow="overflow" horzOverflow="overflow" vert="vert270" wrap="square" lIns="0" tIns="20228" rIns="0" bIns="20228" numCol="1" spcCol="0" rtlCol="0" fromWordArt="0" anchor="t" anchorCtr="0" forceAA="0" compatLnSpc="1">
            <a:prstTxWarp prst="textNoShape">
              <a:avLst/>
            </a:prstTxWarp>
            <a:noAutofit/>
          </a:bodyPr>
          <a:lstStyle/>
          <a:p>
            <a:pPr algn="ctr" defTabSz="474779" fontAlgn="auto">
              <a:spcBef>
                <a:spcPts val="288"/>
              </a:spcBef>
              <a:spcAft>
                <a:spcPts val="0"/>
              </a:spcAft>
              <a:defRPr/>
            </a:pPr>
            <a:endParaRPr lang="en-ZA" sz="575" b="1" kern="0" dirty="0">
              <a:solidFill>
                <a:srgbClr val="FAB700"/>
              </a:solidFill>
              <a:latin typeface="Calibri" panose="020F0502020204030204" pitchFamily="34" charset="0"/>
              <a:cs typeface="Calibri" panose="020F0502020204030204" pitchFamily="34" charset="0"/>
            </a:endParaRPr>
          </a:p>
        </p:txBody>
      </p:sp>
      <p:sp>
        <p:nvSpPr>
          <p:cNvPr id="8" name="Oval 7">
            <a:extLst>
              <a:ext uri="{FF2B5EF4-FFF2-40B4-BE49-F238E27FC236}">
                <a16:creationId xmlns="" xmlns:a16="http://schemas.microsoft.com/office/drawing/2014/main" id="{10CCCCDD-70D8-429E-B680-93F740DE1190}"/>
              </a:ext>
            </a:extLst>
          </p:cNvPr>
          <p:cNvSpPr/>
          <p:nvPr/>
        </p:nvSpPr>
        <p:spPr>
          <a:xfrm>
            <a:off x="2730747" y="3073405"/>
            <a:ext cx="1562827" cy="1562827"/>
          </a:xfrm>
          <a:prstGeom prst="ellipse">
            <a:avLst/>
          </a:prstGeom>
          <a:solidFill>
            <a:schemeClr val="accent2"/>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9" fontAlgn="auto">
              <a:spcBef>
                <a:spcPts val="0"/>
              </a:spcBef>
              <a:spcAft>
                <a:spcPts val="0"/>
              </a:spcAft>
            </a:pPr>
            <a:endParaRPr lang="en-US" sz="1350" kern="0" dirty="0">
              <a:solidFill>
                <a:prstClr val="white"/>
              </a:solidFill>
              <a:latin typeface="Calibri" panose="020F0502020204030204"/>
            </a:endParaRPr>
          </a:p>
        </p:txBody>
      </p:sp>
      <p:sp>
        <p:nvSpPr>
          <p:cNvPr id="9" name="Oval 8">
            <a:extLst>
              <a:ext uri="{FF2B5EF4-FFF2-40B4-BE49-F238E27FC236}">
                <a16:creationId xmlns="" xmlns:a16="http://schemas.microsoft.com/office/drawing/2014/main" id="{961BDC21-28CC-43C2-8552-CDAAEDFCA2BB}"/>
              </a:ext>
            </a:extLst>
          </p:cNvPr>
          <p:cNvSpPr/>
          <p:nvPr/>
        </p:nvSpPr>
        <p:spPr>
          <a:xfrm>
            <a:off x="2824728" y="3167387"/>
            <a:ext cx="1374868" cy="1374863"/>
          </a:xfrm>
          <a:prstGeom prst="ellipse">
            <a:avLst/>
          </a:prstGeom>
          <a:solidFill>
            <a:schemeClr val="bg1"/>
          </a:solidFill>
          <a:ln w="12700" algn="ctr">
            <a:solidFill>
              <a:srgbClr val="FFFFFF"/>
            </a:solidFill>
            <a:round/>
            <a:headEnd/>
            <a:tailEnd/>
          </a:ln>
          <a:effectLst>
            <a:outerShdw blurRad="50800" dist="38100" dir="5400000" algn="t" rotWithShape="0">
              <a:srgbClr val="000000">
                <a:alpha val="39999"/>
              </a:srgbClr>
            </a:outerShdw>
          </a:effectLst>
        </p:spPr>
        <p:txBody>
          <a:bodyPr rot="0" spcFirstLastPara="0" vertOverflow="overflow" horzOverflow="overflow" vert="horz" wrap="none" lIns="54000" tIns="567000" rIns="27432" bIns="27432" numCol="1" spcCol="0" rtlCol="0" fromWordArt="0" anchor="ctr" anchorCtr="0" forceAA="0" compatLnSpc="1">
            <a:prstTxWarp prst="textNoShape">
              <a:avLst/>
            </a:prstTxWarp>
            <a:noAutofit/>
          </a:bodyPr>
          <a:lstStyle/>
          <a:p>
            <a:pPr algn="ctr" defTabSz="342909" fontAlgn="auto">
              <a:spcBef>
                <a:spcPts val="0"/>
              </a:spcBef>
              <a:spcAft>
                <a:spcPts val="0"/>
              </a:spcAft>
            </a:pPr>
            <a:r>
              <a:rPr lang="en-ZA" sz="1050" b="1" dirty="0">
                <a:solidFill>
                  <a:srgbClr val="000000"/>
                </a:solidFill>
                <a:latin typeface="Calibri" panose="020F0502020204030204"/>
              </a:rPr>
              <a:t>Made up of </a:t>
            </a:r>
            <a:br>
              <a:rPr lang="en-ZA" sz="1050" b="1" dirty="0">
                <a:solidFill>
                  <a:srgbClr val="000000"/>
                </a:solidFill>
                <a:latin typeface="Calibri" panose="020F0502020204030204"/>
              </a:rPr>
            </a:br>
            <a:r>
              <a:rPr lang="en-ZA" sz="1050" b="1" dirty="0">
                <a:solidFill>
                  <a:srgbClr val="000000"/>
                </a:solidFill>
                <a:latin typeface="Calibri" panose="020F0502020204030204"/>
              </a:rPr>
              <a:t>experts from:</a:t>
            </a:r>
          </a:p>
        </p:txBody>
      </p:sp>
      <p:sp>
        <p:nvSpPr>
          <p:cNvPr id="10" name="Hexagon 9">
            <a:extLst>
              <a:ext uri="{FF2B5EF4-FFF2-40B4-BE49-F238E27FC236}">
                <a16:creationId xmlns="" xmlns:a16="http://schemas.microsoft.com/office/drawing/2014/main" id="{3B8B0A32-6CA4-4C8C-B5D0-C7CC85D70101}"/>
              </a:ext>
            </a:extLst>
          </p:cNvPr>
          <p:cNvSpPr/>
          <p:nvPr/>
        </p:nvSpPr>
        <p:spPr>
          <a:xfrm rot="5400000">
            <a:off x="4361673" y="2139142"/>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11" name="Hexagon 10">
            <a:extLst>
              <a:ext uri="{FF2B5EF4-FFF2-40B4-BE49-F238E27FC236}">
                <a16:creationId xmlns="" xmlns:a16="http://schemas.microsoft.com/office/drawing/2014/main" id="{3C68ADEA-0D41-4FAF-9755-6621F380F672}"/>
              </a:ext>
            </a:extLst>
          </p:cNvPr>
          <p:cNvSpPr/>
          <p:nvPr/>
        </p:nvSpPr>
        <p:spPr>
          <a:xfrm rot="5400000">
            <a:off x="4827956" y="2870899"/>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12" name="Hexagon 11">
            <a:extLst>
              <a:ext uri="{FF2B5EF4-FFF2-40B4-BE49-F238E27FC236}">
                <a16:creationId xmlns="" xmlns:a16="http://schemas.microsoft.com/office/drawing/2014/main" id="{30AFA92A-6A0E-4C0B-ACE4-DEE790C788C3}"/>
              </a:ext>
            </a:extLst>
          </p:cNvPr>
          <p:cNvSpPr/>
          <p:nvPr/>
        </p:nvSpPr>
        <p:spPr>
          <a:xfrm rot="5400000">
            <a:off x="4478556" y="3477294"/>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13" name="Hexagon 12">
            <a:extLst>
              <a:ext uri="{FF2B5EF4-FFF2-40B4-BE49-F238E27FC236}">
                <a16:creationId xmlns="" xmlns:a16="http://schemas.microsoft.com/office/drawing/2014/main" id="{CBB3AA7D-48A7-41A3-ACFD-55B33C9C9E26}"/>
              </a:ext>
            </a:extLst>
          </p:cNvPr>
          <p:cNvSpPr/>
          <p:nvPr/>
        </p:nvSpPr>
        <p:spPr>
          <a:xfrm rot="5400000">
            <a:off x="4826115" y="4086448"/>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14" name="Hexagon 13">
            <a:extLst>
              <a:ext uri="{FF2B5EF4-FFF2-40B4-BE49-F238E27FC236}">
                <a16:creationId xmlns="" xmlns:a16="http://schemas.microsoft.com/office/drawing/2014/main" id="{2E37A938-AEF1-44D5-A1A7-A43B9BB4CEBA}"/>
              </a:ext>
            </a:extLst>
          </p:cNvPr>
          <p:cNvSpPr/>
          <p:nvPr/>
        </p:nvSpPr>
        <p:spPr>
          <a:xfrm rot="5400000">
            <a:off x="4473534" y="4707336"/>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19" name="Hexagon 18">
            <a:extLst>
              <a:ext uri="{FF2B5EF4-FFF2-40B4-BE49-F238E27FC236}">
                <a16:creationId xmlns="" xmlns:a16="http://schemas.microsoft.com/office/drawing/2014/main" id="{34ECAFF2-DD40-42FC-B22D-942502C275AF}"/>
              </a:ext>
            </a:extLst>
          </p:cNvPr>
          <p:cNvSpPr/>
          <p:nvPr/>
        </p:nvSpPr>
        <p:spPr>
          <a:xfrm rot="5400000">
            <a:off x="4513216" y="4758517"/>
            <a:ext cx="775034" cy="656339"/>
          </a:xfrm>
          <a:prstGeom prst="hexagon">
            <a:avLst>
              <a:gd name="adj" fmla="val 28854"/>
              <a:gd name="vf" fmla="val 115470"/>
            </a:avLst>
          </a:prstGeom>
          <a:gradFill rotWithShape="0">
            <a:gsLst>
              <a:gs pos="0">
                <a:srgbClr val="E0E0E0"/>
              </a:gs>
              <a:gs pos="100000">
                <a:srgbClr val="FFFFFF"/>
              </a:gs>
            </a:gsLst>
            <a:lin ang="2700000" scaled="1"/>
          </a:gradFill>
          <a:ln w="12700" algn="ctr">
            <a:solidFill>
              <a:srgbClr val="FFFFFF"/>
            </a:solidFill>
            <a:round/>
            <a:headEnd/>
            <a:tailEnd/>
          </a:ln>
          <a:effectLst>
            <a:outerShdw blurRad="50800" dist="38100" dir="5400000" algn="t" rotWithShape="0">
              <a:srgbClr val="000000">
                <a:alpha val="39999"/>
              </a:srgbClr>
            </a:outerShdw>
          </a:effectLst>
        </p:spPr>
        <p:txBody>
          <a:bodyPr rot="0" spcFirstLastPara="0" vertOverflow="overflow" horzOverflow="overflow" vert="horz" wrap="square" lIns="27000" tIns="27432" rIns="27000" bIns="0" numCol="1" spcCol="0" rtlCol="0" fromWordArt="0" anchor="ctr" anchorCtr="0" forceAA="0" compatLnSpc="1">
            <a:prstTxWarp prst="textNoShape">
              <a:avLst/>
            </a:prstTxWarp>
            <a:noAutofit/>
          </a:bodyPr>
          <a:lstStyle/>
          <a:p>
            <a:pPr algn="ctr" defTabSz="342909" fontAlgn="auto">
              <a:lnSpc>
                <a:spcPts val="900"/>
              </a:lnSpc>
              <a:spcBef>
                <a:spcPts val="0"/>
              </a:spcBef>
              <a:spcAft>
                <a:spcPts val="0"/>
              </a:spcAft>
            </a:pPr>
            <a:endParaRPr lang="en-US" sz="900" dirty="0">
              <a:solidFill>
                <a:srgbClr val="000000"/>
              </a:solidFill>
              <a:latin typeface="Calibri" panose="020F0502020204030204"/>
            </a:endParaRPr>
          </a:p>
        </p:txBody>
      </p:sp>
      <p:sp>
        <p:nvSpPr>
          <p:cNvPr id="20" name="Freeform: Shape 19">
            <a:extLst>
              <a:ext uri="{FF2B5EF4-FFF2-40B4-BE49-F238E27FC236}">
                <a16:creationId xmlns="" xmlns:a16="http://schemas.microsoft.com/office/drawing/2014/main" id="{900D23B1-E30B-476F-ABF0-8C68821814AE}"/>
              </a:ext>
            </a:extLst>
          </p:cNvPr>
          <p:cNvSpPr/>
          <p:nvPr/>
        </p:nvSpPr>
        <p:spPr>
          <a:xfrm>
            <a:off x="4279219" y="3230568"/>
            <a:ext cx="692348" cy="142801"/>
          </a:xfrm>
          <a:custGeom>
            <a:avLst/>
            <a:gdLst>
              <a:gd name="connsiteX0" fmla="*/ 732752 w 732752"/>
              <a:gd name="connsiteY0" fmla="*/ 0 h 160097"/>
              <a:gd name="connsiteX1" fmla="*/ 193964 w 732752"/>
              <a:gd name="connsiteY1" fmla="*/ 3079 h 160097"/>
              <a:gd name="connsiteX2" fmla="*/ 0 w 732752"/>
              <a:gd name="connsiteY2" fmla="*/ 160097 h 160097"/>
            </a:gdLst>
            <a:ahLst/>
            <a:cxnLst>
              <a:cxn ang="0">
                <a:pos x="connsiteX0" y="connsiteY0"/>
              </a:cxn>
              <a:cxn ang="0">
                <a:pos x="connsiteX1" y="connsiteY1"/>
              </a:cxn>
              <a:cxn ang="0">
                <a:pos x="connsiteX2" y="connsiteY2"/>
              </a:cxn>
            </a:cxnLst>
            <a:rect l="l" t="t" r="r" b="b"/>
            <a:pathLst>
              <a:path w="732752" h="160097">
                <a:moveTo>
                  <a:pt x="732752" y="0"/>
                </a:moveTo>
                <a:lnTo>
                  <a:pt x="193964" y="3079"/>
                </a:lnTo>
                <a:lnTo>
                  <a:pt x="0" y="160097"/>
                </a:lnTo>
              </a:path>
            </a:pathLst>
          </a:cu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cxnSp>
        <p:nvCxnSpPr>
          <p:cNvPr id="21" name="Straight Connector 20">
            <a:extLst>
              <a:ext uri="{FF2B5EF4-FFF2-40B4-BE49-F238E27FC236}">
                <a16:creationId xmlns="" xmlns:a16="http://schemas.microsoft.com/office/drawing/2014/main" id="{154DA1FD-9613-4E7A-8283-35578D5B3B2A}"/>
              </a:ext>
            </a:extLst>
          </p:cNvPr>
          <p:cNvCxnSpPr/>
          <p:nvPr/>
        </p:nvCxnSpPr>
        <p:spPr>
          <a:xfrm>
            <a:off x="4387624" y="3854818"/>
            <a:ext cx="228827" cy="0"/>
          </a:xfrm>
          <a:prstGeom prst="line">
            <a:avLst/>
          </a:pr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22" name="Freeform: Shape 21">
            <a:extLst>
              <a:ext uri="{FF2B5EF4-FFF2-40B4-BE49-F238E27FC236}">
                <a16:creationId xmlns="" xmlns:a16="http://schemas.microsoft.com/office/drawing/2014/main" id="{078730C6-2D56-4406-98CA-A524EF096FAD}"/>
              </a:ext>
            </a:extLst>
          </p:cNvPr>
          <p:cNvSpPr/>
          <p:nvPr/>
        </p:nvSpPr>
        <p:spPr>
          <a:xfrm>
            <a:off x="4290207" y="4348263"/>
            <a:ext cx="681363" cy="142801"/>
          </a:xfrm>
          <a:custGeom>
            <a:avLst/>
            <a:gdLst>
              <a:gd name="connsiteX0" fmla="*/ 0 w 735831"/>
              <a:gd name="connsiteY0" fmla="*/ 0 h 160097"/>
              <a:gd name="connsiteX1" fmla="*/ 181649 w 735831"/>
              <a:gd name="connsiteY1" fmla="*/ 157018 h 160097"/>
              <a:gd name="connsiteX2" fmla="*/ 735831 w 735831"/>
              <a:gd name="connsiteY2" fmla="*/ 160097 h 160097"/>
            </a:gdLst>
            <a:ahLst/>
            <a:cxnLst>
              <a:cxn ang="0">
                <a:pos x="connsiteX0" y="connsiteY0"/>
              </a:cxn>
              <a:cxn ang="0">
                <a:pos x="connsiteX1" y="connsiteY1"/>
              </a:cxn>
              <a:cxn ang="0">
                <a:pos x="connsiteX2" y="connsiteY2"/>
              </a:cxn>
            </a:cxnLst>
            <a:rect l="l" t="t" r="r" b="b"/>
            <a:pathLst>
              <a:path w="735831" h="160097">
                <a:moveTo>
                  <a:pt x="0" y="0"/>
                </a:moveTo>
                <a:lnTo>
                  <a:pt x="181649" y="157018"/>
                </a:lnTo>
                <a:lnTo>
                  <a:pt x="735831" y="160097"/>
                </a:lnTo>
              </a:path>
            </a:pathLst>
          </a:cu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23" name="Freeform: Shape 22">
            <a:extLst>
              <a:ext uri="{FF2B5EF4-FFF2-40B4-BE49-F238E27FC236}">
                <a16:creationId xmlns="" xmlns:a16="http://schemas.microsoft.com/office/drawing/2014/main" id="{4ABA0972-7C40-4456-A1D1-04742A79B736}"/>
              </a:ext>
            </a:extLst>
          </p:cNvPr>
          <p:cNvSpPr/>
          <p:nvPr/>
        </p:nvSpPr>
        <p:spPr>
          <a:xfrm>
            <a:off x="3894757" y="4644851"/>
            <a:ext cx="724991" cy="444881"/>
          </a:xfrm>
          <a:custGeom>
            <a:avLst/>
            <a:gdLst>
              <a:gd name="connsiteX0" fmla="*/ 0 w 812800"/>
              <a:gd name="connsiteY0" fmla="*/ 0 h 498764"/>
              <a:gd name="connsiteX1" fmla="*/ 372533 w 812800"/>
              <a:gd name="connsiteY1" fmla="*/ 498764 h 498764"/>
              <a:gd name="connsiteX2" fmla="*/ 812800 w 812800"/>
              <a:gd name="connsiteY2" fmla="*/ 495685 h 498764"/>
            </a:gdLst>
            <a:ahLst/>
            <a:cxnLst>
              <a:cxn ang="0">
                <a:pos x="connsiteX0" y="connsiteY0"/>
              </a:cxn>
              <a:cxn ang="0">
                <a:pos x="connsiteX1" y="connsiteY1"/>
              </a:cxn>
              <a:cxn ang="0">
                <a:pos x="connsiteX2" y="connsiteY2"/>
              </a:cxn>
            </a:cxnLst>
            <a:rect l="l" t="t" r="r" b="b"/>
            <a:pathLst>
              <a:path w="812800" h="498764">
                <a:moveTo>
                  <a:pt x="0" y="0"/>
                </a:moveTo>
                <a:lnTo>
                  <a:pt x="372533" y="498764"/>
                </a:lnTo>
                <a:lnTo>
                  <a:pt x="812800" y="495685"/>
                </a:lnTo>
              </a:path>
            </a:pathLst>
          </a:cu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24" name="Hexagon 23">
            <a:extLst>
              <a:ext uri="{FF2B5EF4-FFF2-40B4-BE49-F238E27FC236}">
                <a16:creationId xmlns="" xmlns:a16="http://schemas.microsoft.com/office/drawing/2014/main" id="{41965431-0A42-4B22-B65B-2952A5061C2E}"/>
              </a:ext>
            </a:extLst>
          </p:cNvPr>
          <p:cNvSpPr/>
          <p:nvPr/>
        </p:nvSpPr>
        <p:spPr>
          <a:xfrm rot="16200000" flipH="1">
            <a:off x="1666767" y="2259397"/>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25" name="Hexagon 24">
            <a:extLst>
              <a:ext uri="{FF2B5EF4-FFF2-40B4-BE49-F238E27FC236}">
                <a16:creationId xmlns="" xmlns:a16="http://schemas.microsoft.com/office/drawing/2014/main" id="{9CE01CA1-124B-4522-BACD-1CAEDCCD6B43}"/>
              </a:ext>
            </a:extLst>
          </p:cNvPr>
          <p:cNvSpPr/>
          <p:nvPr/>
        </p:nvSpPr>
        <p:spPr>
          <a:xfrm rot="16200000" flipH="1">
            <a:off x="1144329" y="2850627"/>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26" name="Hexagon 25">
            <a:extLst>
              <a:ext uri="{FF2B5EF4-FFF2-40B4-BE49-F238E27FC236}">
                <a16:creationId xmlns="" xmlns:a16="http://schemas.microsoft.com/office/drawing/2014/main" id="{E63E9F73-3BEC-4D2A-AF9B-D4EC8CC27C11}"/>
              </a:ext>
            </a:extLst>
          </p:cNvPr>
          <p:cNvSpPr/>
          <p:nvPr/>
        </p:nvSpPr>
        <p:spPr>
          <a:xfrm rot="16200000" flipH="1">
            <a:off x="1661808" y="3477295"/>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27" name="Hexagon 26">
            <a:extLst>
              <a:ext uri="{FF2B5EF4-FFF2-40B4-BE49-F238E27FC236}">
                <a16:creationId xmlns="" xmlns:a16="http://schemas.microsoft.com/office/drawing/2014/main" id="{481BF9BF-5BF8-4483-8FB3-8AD96BC2EECB}"/>
              </a:ext>
            </a:extLst>
          </p:cNvPr>
          <p:cNvSpPr/>
          <p:nvPr/>
        </p:nvSpPr>
        <p:spPr>
          <a:xfrm rot="16200000" flipH="1">
            <a:off x="1115469" y="4066660"/>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28" name="Hexagon 27">
            <a:extLst>
              <a:ext uri="{FF2B5EF4-FFF2-40B4-BE49-F238E27FC236}">
                <a16:creationId xmlns="" xmlns:a16="http://schemas.microsoft.com/office/drawing/2014/main" id="{1D1FCE23-88CD-45EE-B701-62790B697CF3}"/>
              </a:ext>
            </a:extLst>
          </p:cNvPr>
          <p:cNvSpPr/>
          <p:nvPr/>
        </p:nvSpPr>
        <p:spPr>
          <a:xfrm rot="16200000" flipH="1">
            <a:off x="1666828" y="4707336"/>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34" name="Freeform: Shape 33">
            <a:extLst>
              <a:ext uri="{FF2B5EF4-FFF2-40B4-BE49-F238E27FC236}">
                <a16:creationId xmlns="" xmlns:a16="http://schemas.microsoft.com/office/drawing/2014/main" id="{9CC259CB-B3C4-471D-B063-FA2738F8A281}"/>
              </a:ext>
            </a:extLst>
          </p:cNvPr>
          <p:cNvSpPr/>
          <p:nvPr/>
        </p:nvSpPr>
        <p:spPr>
          <a:xfrm flipH="1">
            <a:off x="2401148" y="2625168"/>
            <a:ext cx="722619" cy="454900"/>
          </a:xfrm>
          <a:custGeom>
            <a:avLst/>
            <a:gdLst>
              <a:gd name="connsiteX0" fmla="*/ 0 w 831691"/>
              <a:gd name="connsiteY0" fmla="*/ 528422 h 528422"/>
              <a:gd name="connsiteX1" fmla="*/ 381383 w 831691"/>
              <a:gd name="connsiteY1" fmla="*/ 9189 h 528422"/>
              <a:gd name="connsiteX2" fmla="*/ 831691 w 831691"/>
              <a:gd name="connsiteY2" fmla="*/ 0 h 528422"/>
              <a:gd name="connsiteX0" fmla="*/ 0 w 819376"/>
              <a:gd name="connsiteY0" fmla="*/ 522265 h 522265"/>
              <a:gd name="connsiteX1" fmla="*/ 381383 w 819376"/>
              <a:gd name="connsiteY1" fmla="*/ 3032 h 522265"/>
              <a:gd name="connsiteX2" fmla="*/ 819376 w 819376"/>
              <a:gd name="connsiteY2" fmla="*/ 0 h 522265"/>
              <a:gd name="connsiteX0" fmla="*/ 0 w 810140"/>
              <a:gd name="connsiteY0" fmla="*/ 519233 h 519233"/>
              <a:gd name="connsiteX1" fmla="*/ 381383 w 810140"/>
              <a:gd name="connsiteY1" fmla="*/ 0 h 519233"/>
              <a:gd name="connsiteX2" fmla="*/ 810140 w 810140"/>
              <a:gd name="connsiteY2" fmla="*/ 47 h 519233"/>
              <a:gd name="connsiteX0" fmla="*/ 0 w 810140"/>
              <a:gd name="connsiteY0" fmla="*/ 509996 h 509996"/>
              <a:gd name="connsiteX1" fmla="*/ 381383 w 810140"/>
              <a:gd name="connsiteY1" fmla="*/ 0 h 509996"/>
              <a:gd name="connsiteX2" fmla="*/ 810140 w 810140"/>
              <a:gd name="connsiteY2" fmla="*/ 47 h 509996"/>
            </a:gdLst>
            <a:ahLst/>
            <a:cxnLst>
              <a:cxn ang="0">
                <a:pos x="connsiteX0" y="connsiteY0"/>
              </a:cxn>
              <a:cxn ang="0">
                <a:pos x="connsiteX1" y="connsiteY1"/>
              </a:cxn>
              <a:cxn ang="0">
                <a:pos x="connsiteX2" y="connsiteY2"/>
              </a:cxn>
            </a:cxnLst>
            <a:rect l="l" t="t" r="r" b="b"/>
            <a:pathLst>
              <a:path w="810140" h="509996">
                <a:moveTo>
                  <a:pt x="0" y="509996"/>
                </a:moveTo>
                <a:lnTo>
                  <a:pt x="381383" y="0"/>
                </a:lnTo>
                <a:lnTo>
                  <a:pt x="810140" y="47"/>
                </a:lnTo>
              </a:path>
            </a:pathLst>
          </a:cu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35" name="Freeform: Shape 34">
            <a:extLst>
              <a:ext uri="{FF2B5EF4-FFF2-40B4-BE49-F238E27FC236}">
                <a16:creationId xmlns="" xmlns:a16="http://schemas.microsoft.com/office/drawing/2014/main" id="{F9C37A09-100B-4ED9-8A3F-3FB791F9BFDC}"/>
              </a:ext>
            </a:extLst>
          </p:cNvPr>
          <p:cNvSpPr/>
          <p:nvPr/>
        </p:nvSpPr>
        <p:spPr>
          <a:xfrm flipH="1">
            <a:off x="2057354" y="3230568"/>
            <a:ext cx="681025" cy="142801"/>
          </a:xfrm>
          <a:custGeom>
            <a:avLst/>
            <a:gdLst>
              <a:gd name="connsiteX0" fmla="*/ 732752 w 732752"/>
              <a:gd name="connsiteY0" fmla="*/ 0 h 160097"/>
              <a:gd name="connsiteX1" fmla="*/ 193964 w 732752"/>
              <a:gd name="connsiteY1" fmla="*/ 3079 h 160097"/>
              <a:gd name="connsiteX2" fmla="*/ 0 w 732752"/>
              <a:gd name="connsiteY2" fmla="*/ 160097 h 160097"/>
            </a:gdLst>
            <a:ahLst/>
            <a:cxnLst>
              <a:cxn ang="0">
                <a:pos x="connsiteX0" y="connsiteY0"/>
              </a:cxn>
              <a:cxn ang="0">
                <a:pos x="connsiteX1" y="connsiteY1"/>
              </a:cxn>
              <a:cxn ang="0">
                <a:pos x="connsiteX2" y="connsiteY2"/>
              </a:cxn>
            </a:cxnLst>
            <a:rect l="l" t="t" r="r" b="b"/>
            <a:pathLst>
              <a:path w="732752" h="160097">
                <a:moveTo>
                  <a:pt x="732752" y="0"/>
                </a:moveTo>
                <a:lnTo>
                  <a:pt x="193964" y="3079"/>
                </a:lnTo>
                <a:lnTo>
                  <a:pt x="0" y="160097"/>
                </a:lnTo>
              </a:path>
            </a:pathLst>
          </a:cu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cxnSp>
        <p:nvCxnSpPr>
          <p:cNvPr id="36" name="Straight Connector 35">
            <a:extLst>
              <a:ext uri="{FF2B5EF4-FFF2-40B4-BE49-F238E27FC236}">
                <a16:creationId xmlns="" xmlns:a16="http://schemas.microsoft.com/office/drawing/2014/main" id="{276DC73B-A57E-4332-9A8A-1E06EDDAA66E}"/>
              </a:ext>
            </a:extLst>
          </p:cNvPr>
          <p:cNvCxnSpPr/>
          <p:nvPr/>
        </p:nvCxnSpPr>
        <p:spPr>
          <a:xfrm flipH="1">
            <a:off x="2401149" y="3854818"/>
            <a:ext cx="228827" cy="0"/>
          </a:xfrm>
          <a:prstGeom prst="line">
            <a:avLst/>
          </a:pr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37" name="Freeform: Shape 36">
            <a:extLst>
              <a:ext uri="{FF2B5EF4-FFF2-40B4-BE49-F238E27FC236}">
                <a16:creationId xmlns="" xmlns:a16="http://schemas.microsoft.com/office/drawing/2014/main" id="{E69D0129-7FBD-4DBB-9AF8-0E2A385EE2BB}"/>
              </a:ext>
            </a:extLst>
          </p:cNvPr>
          <p:cNvSpPr/>
          <p:nvPr/>
        </p:nvSpPr>
        <p:spPr>
          <a:xfrm flipH="1">
            <a:off x="2046366" y="4348263"/>
            <a:ext cx="681025" cy="142801"/>
          </a:xfrm>
          <a:custGeom>
            <a:avLst/>
            <a:gdLst>
              <a:gd name="connsiteX0" fmla="*/ 0 w 735831"/>
              <a:gd name="connsiteY0" fmla="*/ 0 h 160097"/>
              <a:gd name="connsiteX1" fmla="*/ 181649 w 735831"/>
              <a:gd name="connsiteY1" fmla="*/ 157018 h 160097"/>
              <a:gd name="connsiteX2" fmla="*/ 735831 w 735831"/>
              <a:gd name="connsiteY2" fmla="*/ 160097 h 160097"/>
            </a:gdLst>
            <a:ahLst/>
            <a:cxnLst>
              <a:cxn ang="0">
                <a:pos x="connsiteX0" y="connsiteY0"/>
              </a:cxn>
              <a:cxn ang="0">
                <a:pos x="connsiteX1" y="connsiteY1"/>
              </a:cxn>
              <a:cxn ang="0">
                <a:pos x="connsiteX2" y="connsiteY2"/>
              </a:cxn>
            </a:cxnLst>
            <a:rect l="l" t="t" r="r" b="b"/>
            <a:pathLst>
              <a:path w="735831" h="160097">
                <a:moveTo>
                  <a:pt x="0" y="0"/>
                </a:moveTo>
                <a:lnTo>
                  <a:pt x="181649" y="157018"/>
                </a:lnTo>
                <a:lnTo>
                  <a:pt x="735831" y="160097"/>
                </a:lnTo>
              </a:path>
            </a:pathLst>
          </a:cu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38" name="Freeform: Shape 37">
            <a:extLst>
              <a:ext uri="{FF2B5EF4-FFF2-40B4-BE49-F238E27FC236}">
                <a16:creationId xmlns="" xmlns:a16="http://schemas.microsoft.com/office/drawing/2014/main" id="{B802B448-2C39-41FB-8304-821CCC4AA61A}"/>
              </a:ext>
            </a:extLst>
          </p:cNvPr>
          <p:cNvSpPr/>
          <p:nvPr/>
        </p:nvSpPr>
        <p:spPr>
          <a:xfrm flipH="1">
            <a:off x="2397850" y="4644851"/>
            <a:ext cx="724991" cy="444881"/>
          </a:xfrm>
          <a:custGeom>
            <a:avLst/>
            <a:gdLst>
              <a:gd name="connsiteX0" fmla="*/ 0 w 812800"/>
              <a:gd name="connsiteY0" fmla="*/ 0 h 498764"/>
              <a:gd name="connsiteX1" fmla="*/ 372533 w 812800"/>
              <a:gd name="connsiteY1" fmla="*/ 498764 h 498764"/>
              <a:gd name="connsiteX2" fmla="*/ 812800 w 812800"/>
              <a:gd name="connsiteY2" fmla="*/ 495685 h 498764"/>
            </a:gdLst>
            <a:ahLst/>
            <a:cxnLst>
              <a:cxn ang="0">
                <a:pos x="connsiteX0" y="connsiteY0"/>
              </a:cxn>
              <a:cxn ang="0">
                <a:pos x="connsiteX1" y="connsiteY1"/>
              </a:cxn>
              <a:cxn ang="0">
                <a:pos x="connsiteX2" y="connsiteY2"/>
              </a:cxn>
            </a:cxnLst>
            <a:rect l="l" t="t" r="r" b="b"/>
            <a:pathLst>
              <a:path w="812800" h="498764">
                <a:moveTo>
                  <a:pt x="0" y="0"/>
                </a:moveTo>
                <a:lnTo>
                  <a:pt x="372533" y="498764"/>
                </a:lnTo>
                <a:lnTo>
                  <a:pt x="812800" y="495685"/>
                </a:lnTo>
              </a:path>
            </a:pathLst>
          </a:cu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49" name="Freeform: Shape 48">
            <a:extLst>
              <a:ext uri="{FF2B5EF4-FFF2-40B4-BE49-F238E27FC236}">
                <a16:creationId xmlns="" xmlns:a16="http://schemas.microsoft.com/office/drawing/2014/main" id="{DC32E432-9CB4-4B04-BC0D-FEC8841CAD90}"/>
              </a:ext>
            </a:extLst>
          </p:cNvPr>
          <p:cNvSpPr/>
          <p:nvPr/>
        </p:nvSpPr>
        <p:spPr>
          <a:xfrm>
            <a:off x="3893831" y="2625168"/>
            <a:ext cx="722619" cy="454900"/>
          </a:xfrm>
          <a:custGeom>
            <a:avLst/>
            <a:gdLst>
              <a:gd name="connsiteX0" fmla="*/ 0 w 831691"/>
              <a:gd name="connsiteY0" fmla="*/ 528422 h 528422"/>
              <a:gd name="connsiteX1" fmla="*/ 381383 w 831691"/>
              <a:gd name="connsiteY1" fmla="*/ 9189 h 528422"/>
              <a:gd name="connsiteX2" fmla="*/ 831691 w 831691"/>
              <a:gd name="connsiteY2" fmla="*/ 0 h 528422"/>
              <a:gd name="connsiteX0" fmla="*/ 0 w 819376"/>
              <a:gd name="connsiteY0" fmla="*/ 522265 h 522265"/>
              <a:gd name="connsiteX1" fmla="*/ 381383 w 819376"/>
              <a:gd name="connsiteY1" fmla="*/ 3032 h 522265"/>
              <a:gd name="connsiteX2" fmla="*/ 819376 w 819376"/>
              <a:gd name="connsiteY2" fmla="*/ 0 h 522265"/>
              <a:gd name="connsiteX0" fmla="*/ 0 w 810140"/>
              <a:gd name="connsiteY0" fmla="*/ 519233 h 519233"/>
              <a:gd name="connsiteX1" fmla="*/ 381383 w 810140"/>
              <a:gd name="connsiteY1" fmla="*/ 0 h 519233"/>
              <a:gd name="connsiteX2" fmla="*/ 810140 w 810140"/>
              <a:gd name="connsiteY2" fmla="*/ 47 h 519233"/>
              <a:gd name="connsiteX0" fmla="*/ 0 w 810140"/>
              <a:gd name="connsiteY0" fmla="*/ 509996 h 509996"/>
              <a:gd name="connsiteX1" fmla="*/ 381383 w 810140"/>
              <a:gd name="connsiteY1" fmla="*/ 0 h 509996"/>
              <a:gd name="connsiteX2" fmla="*/ 810140 w 810140"/>
              <a:gd name="connsiteY2" fmla="*/ 47 h 509996"/>
            </a:gdLst>
            <a:ahLst/>
            <a:cxnLst>
              <a:cxn ang="0">
                <a:pos x="connsiteX0" y="connsiteY0"/>
              </a:cxn>
              <a:cxn ang="0">
                <a:pos x="connsiteX1" y="connsiteY1"/>
              </a:cxn>
              <a:cxn ang="0">
                <a:pos x="connsiteX2" y="connsiteY2"/>
              </a:cxn>
            </a:cxnLst>
            <a:rect l="l" t="t" r="r" b="b"/>
            <a:pathLst>
              <a:path w="810140" h="509996">
                <a:moveTo>
                  <a:pt x="0" y="509996"/>
                </a:moveTo>
                <a:lnTo>
                  <a:pt x="381383" y="0"/>
                </a:lnTo>
                <a:lnTo>
                  <a:pt x="810140" y="47"/>
                </a:lnTo>
              </a:path>
            </a:pathLst>
          </a:cu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50" name="Rectangle 49">
            <a:extLst>
              <a:ext uri="{FF2B5EF4-FFF2-40B4-BE49-F238E27FC236}">
                <a16:creationId xmlns="" xmlns:a16="http://schemas.microsoft.com/office/drawing/2014/main" id="{9CD196D3-D650-40E5-B95E-15B75A23B14E}"/>
              </a:ext>
            </a:extLst>
          </p:cNvPr>
          <p:cNvSpPr/>
          <p:nvPr/>
        </p:nvSpPr>
        <p:spPr>
          <a:xfrm>
            <a:off x="1823264" y="1976911"/>
            <a:ext cx="1424381" cy="415498"/>
          </a:xfrm>
          <a:prstGeom prst="rect">
            <a:avLst/>
          </a:prstGeom>
        </p:spPr>
        <p:txBody>
          <a:bodyPr wrap="square">
            <a:spAutoFit/>
          </a:bodyPr>
          <a:lstStyle/>
          <a:p>
            <a:pPr algn="r" defTabSz="685800" fontAlgn="auto">
              <a:spcBef>
                <a:spcPts val="0"/>
              </a:spcBef>
              <a:spcAft>
                <a:spcPts val="0"/>
              </a:spcAft>
            </a:pPr>
            <a:r>
              <a:rPr lang="en-ZA" sz="1050" dirty="0">
                <a:solidFill>
                  <a:srgbClr val="000000"/>
                </a:solidFill>
                <a:latin typeface="Calibri" panose="020F0502020204030204"/>
              </a:rPr>
              <a:t>Higher Health GBV </a:t>
            </a:r>
            <a:r>
              <a:rPr lang="en-ZA" sz="1050" dirty="0" smtClean="0">
                <a:solidFill>
                  <a:srgbClr val="000000"/>
                </a:solidFill>
                <a:latin typeface="Calibri" panose="020F0502020204030204"/>
              </a:rPr>
              <a:t>Team</a:t>
            </a:r>
            <a:endParaRPr lang="en-ZA" sz="1050" dirty="0">
              <a:solidFill>
                <a:srgbClr val="000000"/>
              </a:solidFill>
              <a:latin typeface="Calibri" panose="020F0502020204030204"/>
            </a:endParaRPr>
          </a:p>
        </p:txBody>
      </p:sp>
      <p:sp>
        <p:nvSpPr>
          <p:cNvPr id="51" name="Rectangle 50">
            <a:extLst>
              <a:ext uri="{FF2B5EF4-FFF2-40B4-BE49-F238E27FC236}">
                <a16:creationId xmlns="" xmlns:a16="http://schemas.microsoft.com/office/drawing/2014/main" id="{DD80855C-2943-4909-AC6B-C7EDC8630E94}"/>
              </a:ext>
            </a:extLst>
          </p:cNvPr>
          <p:cNvSpPr/>
          <p:nvPr/>
        </p:nvSpPr>
        <p:spPr>
          <a:xfrm>
            <a:off x="129193" y="3482542"/>
            <a:ext cx="1424381" cy="738664"/>
          </a:xfrm>
          <a:prstGeom prst="rect">
            <a:avLst/>
          </a:prstGeom>
        </p:spPr>
        <p:txBody>
          <a:bodyPr wrap="square">
            <a:spAutoFit/>
          </a:bodyPr>
          <a:lstStyle/>
          <a:p>
            <a:pPr defTabSz="685800" fontAlgn="auto">
              <a:spcBef>
                <a:spcPts val="0"/>
              </a:spcBef>
              <a:spcAft>
                <a:spcPts val="0"/>
              </a:spcAft>
            </a:pPr>
            <a:r>
              <a:rPr lang="fr-FR" sz="1050" dirty="0">
                <a:solidFill>
                  <a:srgbClr val="000000"/>
                </a:solidFill>
                <a:latin typeface="Calibri" panose="020F0502020204030204"/>
              </a:rPr>
              <a:t>Department of Women, Youth &amp; People with Disabilities</a:t>
            </a:r>
          </a:p>
        </p:txBody>
      </p:sp>
      <p:sp>
        <p:nvSpPr>
          <p:cNvPr id="52" name="Rectangle 51">
            <a:extLst>
              <a:ext uri="{FF2B5EF4-FFF2-40B4-BE49-F238E27FC236}">
                <a16:creationId xmlns="" xmlns:a16="http://schemas.microsoft.com/office/drawing/2014/main" id="{7B667C6E-E875-4624-8BA0-D75D0890394C}"/>
              </a:ext>
            </a:extLst>
          </p:cNvPr>
          <p:cNvSpPr/>
          <p:nvPr/>
        </p:nvSpPr>
        <p:spPr>
          <a:xfrm>
            <a:off x="254160" y="4887330"/>
            <a:ext cx="1410502" cy="415498"/>
          </a:xfrm>
          <a:prstGeom prst="rect">
            <a:avLst/>
          </a:prstGeom>
        </p:spPr>
        <p:txBody>
          <a:bodyPr wrap="square">
            <a:spAutoFit/>
          </a:bodyPr>
          <a:lstStyle/>
          <a:p>
            <a:pPr algn="r" defTabSz="685800" fontAlgn="auto">
              <a:spcBef>
                <a:spcPts val="0"/>
              </a:spcBef>
              <a:spcAft>
                <a:spcPts val="0"/>
              </a:spcAft>
            </a:pPr>
            <a:r>
              <a:rPr lang="en-ZA" sz="1050" dirty="0">
                <a:solidFill>
                  <a:srgbClr val="000000"/>
                </a:solidFill>
                <a:latin typeface="Calibri" panose="020F0502020204030204"/>
              </a:rPr>
              <a:t>SAUS (South African Union of Students</a:t>
            </a:r>
            <a:r>
              <a:rPr lang="en-ZA" sz="1050" dirty="0" smtClean="0">
                <a:solidFill>
                  <a:srgbClr val="000000"/>
                </a:solidFill>
                <a:latin typeface="Calibri" panose="020F0502020204030204"/>
              </a:rPr>
              <a:t>)</a:t>
            </a:r>
            <a:endParaRPr lang="en-ZA" sz="1050" dirty="0">
              <a:solidFill>
                <a:srgbClr val="000000"/>
              </a:solidFill>
              <a:latin typeface="Calibri" panose="020F0502020204030204"/>
            </a:endParaRPr>
          </a:p>
        </p:txBody>
      </p:sp>
      <p:sp>
        <p:nvSpPr>
          <p:cNvPr id="53" name="Rectangle 52">
            <a:extLst>
              <a:ext uri="{FF2B5EF4-FFF2-40B4-BE49-F238E27FC236}">
                <a16:creationId xmlns="" xmlns:a16="http://schemas.microsoft.com/office/drawing/2014/main" id="{892B3229-D53D-4587-A938-611365588D5B}"/>
              </a:ext>
            </a:extLst>
          </p:cNvPr>
          <p:cNvSpPr/>
          <p:nvPr/>
        </p:nvSpPr>
        <p:spPr>
          <a:xfrm>
            <a:off x="129290" y="2506801"/>
            <a:ext cx="1115616" cy="738664"/>
          </a:xfrm>
          <a:prstGeom prst="rect">
            <a:avLst/>
          </a:prstGeom>
        </p:spPr>
        <p:txBody>
          <a:bodyPr wrap="square">
            <a:spAutoFit/>
          </a:bodyPr>
          <a:lstStyle/>
          <a:p>
            <a:pPr algn="r" defTabSz="685800" fontAlgn="auto">
              <a:spcBef>
                <a:spcPts val="0"/>
              </a:spcBef>
              <a:spcAft>
                <a:spcPts val="0"/>
              </a:spcAft>
            </a:pPr>
            <a:r>
              <a:rPr lang="fr-FR" sz="1050" dirty="0">
                <a:solidFill>
                  <a:srgbClr val="000000"/>
                </a:solidFill>
                <a:latin typeface="Calibri" panose="020F0502020204030204"/>
              </a:rPr>
              <a:t>DHET (Planning, TVET, Universities and </a:t>
            </a:r>
            <a:br>
              <a:rPr lang="fr-FR" sz="1050" dirty="0">
                <a:solidFill>
                  <a:srgbClr val="000000"/>
                </a:solidFill>
                <a:latin typeface="Calibri" panose="020F0502020204030204"/>
              </a:rPr>
            </a:br>
            <a:r>
              <a:rPr lang="fr-FR" sz="1050" dirty="0">
                <a:solidFill>
                  <a:srgbClr val="000000"/>
                </a:solidFill>
                <a:latin typeface="Calibri" panose="020F0502020204030204"/>
              </a:rPr>
              <a:t>CET branches)</a:t>
            </a:r>
          </a:p>
        </p:txBody>
      </p:sp>
      <p:sp>
        <p:nvSpPr>
          <p:cNvPr id="54" name="Rectangle 53">
            <a:extLst>
              <a:ext uri="{FF2B5EF4-FFF2-40B4-BE49-F238E27FC236}">
                <a16:creationId xmlns="" xmlns:a16="http://schemas.microsoft.com/office/drawing/2014/main" id="{0198C230-0486-478D-88E2-553C62BCD973}"/>
              </a:ext>
            </a:extLst>
          </p:cNvPr>
          <p:cNvSpPr/>
          <p:nvPr/>
        </p:nvSpPr>
        <p:spPr>
          <a:xfrm>
            <a:off x="199296" y="4216440"/>
            <a:ext cx="1122670" cy="415498"/>
          </a:xfrm>
          <a:prstGeom prst="rect">
            <a:avLst/>
          </a:prstGeom>
        </p:spPr>
        <p:txBody>
          <a:bodyPr wrap="square">
            <a:spAutoFit/>
          </a:bodyPr>
          <a:lstStyle/>
          <a:p>
            <a:pPr defTabSz="685800" fontAlgn="auto">
              <a:spcBef>
                <a:spcPts val="0"/>
              </a:spcBef>
              <a:spcAft>
                <a:spcPts val="0"/>
              </a:spcAft>
            </a:pPr>
            <a:r>
              <a:rPr lang="fr-FR" sz="1050" dirty="0">
                <a:solidFill>
                  <a:srgbClr val="000000"/>
                </a:solidFill>
                <a:latin typeface="Calibri" panose="020F0502020204030204"/>
              </a:rPr>
              <a:t>SA Medical Research Council</a:t>
            </a:r>
          </a:p>
        </p:txBody>
      </p:sp>
      <p:sp>
        <p:nvSpPr>
          <p:cNvPr id="55" name="Rectangle 54">
            <a:extLst>
              <a:ext uri="{FF2B5EF4-FFF2-40B4-BE49-F238E27FC236}">
                <a16:creationId xmlns="" xmlns:a16="http://schemas.microsoft.com/office/drawing/2014/main" id="{4EA4DB82-A184-4768-86CE-98C89BF1BDFF}"/>
              </a:ext>
            </a:extLst>
          </p:cNvPr>
          <p:cNvSpPr/>
          <p:nvPr/>
        </p:nvSpPr>
        <p:spPr>
          <a:xfrm>
            <a:off x="5223593" y="2072325"/>
            <a:ext cx="1677770" cy="738664"/>
          </a:xfrm>
          <a:prstGeom prst="rect">
            <a:avLst/>
          </a:prstGeom>
        </p:spPr>
        <p:txBody>
          <a:bodyPr wrap="square">
            <a:spAutoFit/>
          </a:bodyPr>
          <a:lstStyle/>
          <a:p>
            <a:pPr defTabSz="685800" fontAlgn="auto">
              <a:spcBef>
                <a:spcPts val="0"/>
              </a:spcBef>
              <a:spcAft>
                <a:spcPts val="0"/>
              </a:spcAft>
            </a:pPr>
            <a:r>
              <a:rPr lang="en-ZA" sz="1050" dirty="0">
                <a:solidFill>
                  <a:srgbClr val="000000"/>
                </a:solidFill>
                <a:latin typeface="Calibri" panose="020F0502020204030204"/>
              </a:rPr>
              <a:t>SATVETSA (SA Technical and Vocational Education &amp; Training Student Association)</a:t>
            </a:r>
          </a:p>
        </p:txBody>
      </p:sp>
      <p:sp>
        <p:nvSpPr>
          <p:cNvPr id="56" name="Rectangle 55">
            <a:extLst>
              <a:ext uri="{FF2B5EF4-FFF2-40B4-BE49-F238E27FC236}">
                <a16:creationId xmlns="" xmlns:a16="http://schemas.microsoft.com/office/drawing/2014/main" id="{3D00F13B-EA7C-4EF7-A81E-F6DF79FF1DF0}"/>
              </a:ext>
            </a:extLst>
          </p:cNvPr>
          <p:cNvSpPr/>
          <p:nvPr/>
        </p:nvSpPr>
        <p:spPr>
          <a:xfrm>
            <a:off x="5351883" y="3668006"/>
            <a:ext cx="1682731" cy="415498"/>
          </a:xfrm>
          <a:prstGeom prst="rect">
            <a:avLst/>
          </a:prstGeom>
        </p:spPr>
        <p:txBody>
          <a:bodyPr wrap="square">
            <a:spAutoFit/>
          </a:bodyPr>
          <a:lstStyle/>
          <a:p>
            <a:pPr defTabSz="685800" fontAlgn="auto">
              <a:spcBef>
                <a:spcPts val="0"/>
              </a:spcBef>
              <a:spcAft>
                <a:spcPts val="0"/>
              </a:spcAft>
            </a:pPr>
            <a:r>
              <a:rPr lang="en-ZA" sz="1050" dirty="0">
                <a:solidFill>
                  <a:srgbClr val="000000"/>
                </a:solidFill>
                <a:latin typeface="Calibri" panose="020F0502020204030204"/>
              </a:rPr>
              <a:t>South African Police Services</a:t>
            </a:r>
          </a:p>
        </p:txBody>
      </p:sp>
      <p:sp>
        <p:nvSpPr>
          <p:cNvPr id="57" name="Rectangle 56">
            <a:extLst>
              <a:ext uri="{FF2B5EF4-FFF2-40B4-BE49-F238E27FC236}">
                <a16:creationId xmlns="" xmlns:a16="http://schemas.microsoft.com/office/drawing/2014/main" id="{5241CCEB-7AF1-44D3-BA50-FF01F741BBC7}"/>
              </a:ext>
            </a:extLst>
          </p:cNvPr>
          <p:cNvSpPr/>
          <p:nvPr/>
        </p:nvSpPr>
        <p:spPr>
          <a:xfrm>
            <a:off x="5384976" y="5069899"/>
            <a:ext cx="1635305" cy="415498"/>
          </a:xfrm>
          <a:prstGeom prst="rect">
            <a:avLst/>
          </a:prstGeom>
        </p:spPr>
        <p:txBody>
          <a:bodyPr wrap="square">
            <a:spAutoFit/>
          </a:bodyPr>
          <a:lstStyle/>
          <a:p>
            <a:pPr defTabSz="685800" fontAlgn="auto">
              <a:spcBef>
                <a:spcPts val="0"/>
              </a:spcBef>
              <a:spcAft>
                <a:spcPts val="0"/>
              </a:spcAft>
            </a:pPr>
            <a:r>
              <a:rPr lang="en-ZA" sz="1050" dirty="0">
                <a:solidFill>
                  <a:srgbClr val="000000"/>
                </a:solidFill>
                <a:latin typeface="Calibri" panose="020F0502020204030204"/>
              </a:rPr>
              <a:t>USAf (Universities South Africa)</a:t>
            </a:r>
          </a:p>
        </p:txBody>
      </p:sp>
      <p:sp>
        <p:nvSpPr>
          <p:cNvPr id="58" name="Rectangle 57">
            <a:extLst>
              <a:ext uri="{FF2B5EF4-FFF2-40B4-BE49-F238E27FC236}">
                <a16:creationId xmlns="" xmlns:a16="http://schemas.microsoft.com/office/drawing/2014/main" id="{528E51AD-3FA2-4FE4-8C9A-2545ECD05B6F}"/>
              </a:ext>
            </a:extLst>
          </p:cNvPr>
          <p:cNvSpPr/>
          <p:nvPr/>
        </p:nvSpPr>
        <p:spPr>
          <a:xfrm>
            <a:off x="5699967" y="2975952"/>
            <a:ext cx="1420010" cy="577081"/>
          </a:xfrm>
          <a:prstGeom prst="rect">
            <a:avLst/>
          </a:prstGeom>
        </p:spPr>
        <p:txBody>
          <a:bodyPr wrap="square">
            <a:spAutoFit/>
          </a:bodyPr>
          <a:lstStyle/>
          <a:p>
            <a:pPr defTabSz="685800" fontAlgn="auto">
              <a:spcBef>
                <a:spcPts val="0"/>
              </a:spcBef>
              <a:spcAft>
                <a:spcPts val="0"/>
              </a:spcAft>
            </a:pPr>
            <a:r>
              <a:rPr lang="en-ZA" sz="1050" dirty="0">
                <a:solidFill>
                  <a:srgbClr val="000000"/>
                </a:solidFill>
                <a:latin typeface="Calibri" panose="020F0502020204030204"/>
              </a:rPr>
              <a:t>United Nations Agencies – UNFPA, UNWOMEN</a:t>
            </a:r>
          </a:p>
        </p:txBody>
      </p:sp>
      <p:sp>
        <p:nvSpPr>
          <p:cNvPr id="59" name="Rectangle 58">
            <a:extLst>
              <a:ext uri="{FF2B5EF4-FFF2-40B4-BE49-F238E27FC236}">
                <a16:creationId xmlns="" xmlns:a16="http://schemas.microsoft.com/office/drawing/2014/main" id="{CBE6CCC7-F38D-4A76-9C67-5BAB1FCF11A8}"/>
              </a:ext>
            </a:extLst>
          </p:cNvPr>
          <p:cNvSpPr/>
          <p:nvPr/>
        </p:nvSpPr>
        <p:spPr>
          <a:xfrm>
            <a:off x="5692399" y="4243659"/>
            <a:ext cx="1327484" cy="415498"/>
          </a:xfrm>
          <a:prstGeom prst="rect">
            <a:avLst/>
          </a:prstGeom>
        </p:spPr>
        <p:txBody>
          <a:bodyPr wrap="square">
            <a:spAutoFit/>
          </a:bodyPr>
          <a:lstStyle/>
          <a:p>
            <a:pPr defTabSz="685800" fontAlgn="auto">
              <a:spcBef>
                <a:spcPts val="0"/>
              </a:spcBef>
              <a:spcAft>
                <a:spcPts val="0"/>
              </a:spcAft>
            </a:pPr>
            <a:r>
              <a:rPr lang="fr-FR" sz="1050" dirty="0">
                <a:solidFill>
                  <a:srgbClr val="000000"/>
                </a:solidFill>
                <a:latin typeface="Calibri" panose="020F0502020204030204"/>
              </a:rPr>
              <a:t>Commission for Gender Equality</a:t>
            </a:r>
          </a:p>
        </p:txBody>
      </p:sp>
      <p:sp>
        <p:nvSpPr>
          <p:cNvPr id="61" name="Rectangle: Diagonal Corners Rounded 60">
            <a:extLst>
              <a:ext uri="{FF2B5EF4-FFF2-40B4-BE49-F238E27FC236}">
                <a16:creationId xmlns="" xmlns:a16="http://schemas.microsoft.com/office/drawing/2014/main" id="{53F5A9C3-7BA7-4649-AB10-B110361259E5}"/>
              </a:ext>
            </a:extLst>
          </p:cNvPr>
          <p:cNvSpPr/>
          <p:nvPr/>
        </p:nvSpPr>
        <p:spPr>
          <a:xfrm>
            <a:off x="7149547" y="2202830"/>
            <a:ext cx="1715847" cy="3144018"/>
          </a:xfrm>
          <a:prstGeom prst="round2DiagRect">
            <a:avLst>
              <a:gd name="adj1" fmla="val 848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514350" fontAlgn="auto">
              <a:lnSpc>
                <a:spcPct val="110000"/>
              </a:lnSpc>
              <a:spcBef>
                <a:spcPts val="750"/>
              </a:spcBef>
              <a:spcAft>
                <a:spcPts val="0"/>
              </a:spcAft>
              <a:buClr>
                <a:srgbClr val="EC4C6D"/>
              </a:buClr>
              <a:buFont typeface="Arial" panose="020B0604020202020204" pitchFamily="34" charset="0"/>
              <a:buChar char="•"/>
              <a:defRPr/>
            </a:pPr>
            <a:r>
              <a:rPr lang="en-US" sz="1050" dirty="0">
                <a:solidFill>
                  <a:srgbClr val="231F20"/>
                </a:solidFill>
                <a:latin typeface="Calibri" panose="020F0502020204030204"/>
                <a:cs typeface="Segoe UI" panose="020B0502040204020203" pitchFamily="34" charset="0"/>
              </a:rPr>
              <a:t>The TTT provides inputs on draft Implementation Guidelines, protocols and other work on GBV undertaken by HIGHER HEALTH for the sector</a:t>
            </a:r>
          </a:p>
          <a:p>
            <a:pPr marL="214313" indent="-214313" defTabSz="514350" fontAlgn="auto">
              <a:lnSpc>
                <a:spcPct val="110000"/>
              </a:lnSpc>
              <a:spcBef>
                <a:spcPts val="750"/>
              </a:spcBef>
              <a:spcAft>
                <a:spcPts val="0"/>
              </a:spcAft>
              <a:buClr>
                <a:srgbClr val="EC4C6D"/>
              </a:buClr>
              <a:buFont typeface="Arial" panose="020B0604020202020204" pitchFamily="34" charset="0"/>
              <a:buChar char="•"/>
              <a:defRPr/>
            </a:pPr>
            <a:r>
              <a:rPr lang="en-US" sz="1050" dirty="0">
                <a:solidFill>
                  <a:srgbClr val="231F20"/>
                </a:solidFill>
                <a:latin typeface="Calibri" panose="020F0502020204030204"/>
                <a:cs typeface="Segoe UI" panose="020B0502040204020203" pitchFamily="34" charset="0"/>
              </a:rPr>
              <a:t>The TTT will continue to oversee and provide support to HIGHER HEALTH in its work to implement the DHET GBV Policy Framework</a:t>
            </a:r>
          </a:p>
        </p:txBody>
      </p:sp>
      <p:pic>
        <p:nvPicPr>
          <p:cNvPr id="2060" name="Picture 12" descr="News - Statement by Universities South Africa">
            <a:extLst>
              <a:ext uri="{FF2B5EF4-FFF2-40B4-BE49-F238E27FC236}">
                <a16:creationId xmlns="" xmlns:a16="http://schemas.microsoft.com/office/drawing/2014/main" id="{C778FBE8-920D-41EF-BE95-4518D304791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l="47773" t="8291" r="23837" b="5881"/>
          <a:stretch/>
        </p:blipFill>
        <p:spPr bwMode="auto">
          <a:xfrm>
            <a:off x="4715304" y="4830117"/>
            <a:ext cx="411434" cy="411518"/>
          </a:xfrm>
          <a:prstGeom prst="rect">
            <a:avLst/>
          </a:prstGeom>
          <a:noFill/>
          <a:extLst>
            <a:ext uri="{909E8E84-426E-40dd-AFC4-6F175D3DCCD1}">
              <a14:hiddenFill xmlns:a14="http://schemas.microsoft.com/office/drawing/2010/main" xmlns="">
                <a:solidFill>
                  <a:srgbClr val="FFFFFF"/>
                </a:solidFill>
              </a14:hiddenFill>
            </a:ext>
          </a:extLst>
        </p:spPr>
      </p:pic>
      <p:pic>
        <p:nvPicPr>
          <p:cNvPr id="2070" name="Picture 22" descr="South African Police Service - Wikipedia">
            <a:extLst>
              <a:ext uri="{FF2B5EF4-FFF2-40B4-BE49-F238E27FC236}">
                <a16:creationId xmlns="" xmlns:a16="http://schemas.microsoft.com/office/drawing/2014/main" id="{77B50557-0419-4883-A550-171D10A5806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6021" y="3609058"/>
            <a:ext cx="491519" cy="491519"/>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2052">
            <a:extLst>
              <a:ext uri="{FF2B5EF4-FFF2-40B4-BE49-F238E27FC236}">
                <a16:creationId xmlns="" xmlns:a16="http://schemas.microsoft.com/office/drawing/2014/main" id="{885F3B3B-EAD5-4DAD-A5BC-8C6EFE6E7A54}"/>
              </a:ext>
            </a:extLst>
          </p:cNvPr>
          <p:cNvPicPr>
            <a:picLocks noChangeAspect="1"/>
          </p:cNvPicPr>
          <p:nvPr/>
        </p:nvPicPr>
        <p:blipFill>
          <a:blip r:embed="rId4">
            <a:lum bright="70000" contrast="-70000"/>
          </a:blip>
          <a:stretch>
            <a:fillRect/>
          </a:stretch>
        </p:blipFill>
        <p:spPr>
          <a:xfrm>
            <a:off x="295649" y="1590310"/>
            <a:ext cx="354042" cy="354042"/>
          </a:xfrm>
          <a:prstGeom prst="rect">
            <a:avLst/>
          </a:prstGeom>
        </p:spPr>
      </p:pic>
      <p:pic>
        <p:nvPicPr>
          <p:cNvPr id="3" name="Graphic 2">
            <a:extLst>
              <a:ext uri="{FF2B5EF4-FFF2-40B4-BE49-F238E27FC236}">
                <a16:creationId xmlns="" xmlns:a16="http://schemas.microsoft.com/office/drawing/2014/main" id="{A41B1F9F-30D2-4C22-8C70-0D82058C6B00}"/>
              </a:ext>
            </a:extLst>
          </p:cNvPr>
          <p:cNvPicPr>
            <a:picLocks/>
          </p:cNvPicPr>
          <p:nvPr/>
        </p:nvPicPr>
        <p:blipFill>
          <a:blip r:embed="rId5">
            <a:extLst>
              <a:ext uri="{96DAC541-7B7A-43D3-8B79-37D633B846F1}">
                <asvg:svgBlip xmlns:asvg="http://schemas.microsoft.com/office/drawing/2016/SVG/main" xmlns="" r:embed="rId6"/>
              </a:ext>
            </a:extLst>
          </a:blip>
          <a:stretch>
            <a:fillRect/>
          </a:stretch>
        </p:blipFill>
        <p:spPr>
          <a:xfrm>
            <a:off x="3230164" y="3377306"/>
            <a:ext cx="546279" cy="546279"/>
          </a:xfrm>
          <a:prstGeom prst="rect">
            <a:avLst/>
          </a:prstGeom>
        </p:spPr>
      </p:pic>
      <p:pic>
        <p:nvPicPr>
          <p:cNvPr id="62" name="Picture 61" descr="Text&#10;&#10;Description automatically generated">
            <a:extLst>
              <a:ext uri="{FF2B5EF4-FFF2-40B4-BE49-F238E27FC236}">
                <a16:creationId xmlns="" xmlns:a16="http://schemas.microsoft.com/office/drawing/2014/main" id="{409E8E1B-CA38-49D5-AAF6-135B6E09B128}"/>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251348" y="3103902"/>
            <a:ext cx="638958" cy="249908"/>
          </a:xfrm>
          <a:prstGeom prst="rect">
            <a:avLst/>
          </a:prstGeom>
        </p:spPr>
      </p:pic>
      <p:pic>
        <p:nvPicPr>
          <p:cNvPr id="1026" name="Picture 2" descr="Department of Women, Youth and Persons with Disabilities (DWYPD) - Overview">
            <a:extLst>
              <a:ext uri="{FF2B5EF4-FFF2-40B4-BE49-F238E27FC236}">
                <a16:creationId xmlns="" xmlns:a16="http://schemas.microsoft.com/office/drawing/2014/main" id="{5CC4B0BA-FF40-4AEF-B920-6E4B6DE40657}"/>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839433" y="3714849"/>
            <a:ext cx="558418" cy="257012"/>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80">
            <a:extLst>
              <a:ext uri="{FF2B5EF4-FFF2-40B4-BE49-F238E27FC236}">
                <a16:creationId xmlns="" xmlns:a16="http://schemas.microsoft.com/office/drawing/2014/main" id="{620BAC73-D255-4484-9CEB-A1D296F8A891}"/>
              </a:ext>
            </a:extLst>
          </p:cNvPr>
          <p:cNvPicPr/>
          <p:nvPr/>
        </p:nvPicPr>
        <p:blipFill>
          <a:blip r:embed="rId9">
            <a:extLst>
              <a:ext uri="{28A0092B-C50C-407E-A947-70E740481C1C}">
                <a14:useLocalDpi xmlns:a14="http://schemas.microsoft.com/office/drawing/2010/main" xmlns="" val="0"/>
              </a:ext>
            </a:extLst>
          </a:blip>
          <a:srcRect/>
          <a:stretch>
            <a:fillRect/>
          </a:stretch>
        </p:blipFill>
        <p:spPr bwMode="auto">
          <a:xfrm>
            <a:off x="3357077" y="2300283"/>
            <a:ext cx="510408" cy="391639"/>
          </a:xfrm>
          <a:prstGeom prst="rect">
            <a:avLst/>
          </a:prstGeom>
          <a:noFill/>
          <a:ln>
            <a:noFill/>
          </a:ln>
        </p:spPr>
      </p:pic>
      <p:pic>
        <p:nvPicPr>
          <p:cNvPr id="1028" name="Picture 4" descr="SA Medical Research Council - Home | Facebook">
            <a:extLst>
              <a:ext uri="{FF2B5EF4-FFF2-40B4-BE49-F238E27FC236}">
                <a16:creationId xmlns="" xmlns:a16="http://schemas.microsoft.com/office/drawing/2014/main" id="{77B39ECD-2C25-42C0-95B6-D1079956F0B1}"/>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481786" y="4210853"/>
            <a:ext cx="458027" cy="45802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SAUS">
            <a:extLst>
              <a:ext uri="{FF2B5EF4-FFF2-40B4-BE49-F238E27FC236}">
                <a16:creationId xmlns="" xmlns:a16="http://schemas.microsoft.com/office/drawing/2014/main" id="{77755A26-5275-4B57-9CD5-84D526B9351C}"/>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1996395" y="4791410"/>
            <a:ext cx="293678" cy="529322"/>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Satvetsa - Home | Facebook">
            <a:extLst>
              <a:ext uri="{FF2B5EF4-FFF2-40B4-BE49-F238E27FC236}">
                <a16:creationId xmlns="" xmlns:a16="http://schemas.microsoft.com/office/drawing/2014/main" id="{5CAB1248-54D5-4DDD-90EC-1E77DEFC17AE}"/>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4575103" y="2336235"/>
            <a:ext cx="501800" cy="355207"/>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United Nations - Wikipedia">
            <a:extLst>
              <a:ext uri="{FF2B5EF4-FFF2-40B4-BE49-F238E27FC236}">
                <a16:creationId xmlns="" xmlns:a16="http://schemas.microsoft.com/office/drawing/2014/main" id="{9F44C7F7-D330-4D03-B42B-6A2D685F8DC6}"/>
              </a:ext>
            </a:extLst>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5001137" y="3012667"/>
            <a:ext cx="592145" cy="394046"/>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CGE – Commission for Gender Equality Website">
            <a:extLst>
              <a:ext uri="{FF2B5EF4-FFF2-40B4-BE49-F238E27FC236}">
                <a16:creationId xmlns="" xmlns:a16="http://schemas.microsoft.com/office/drawing/2014/main" id="{1A456402-2F3C-417F-9B01-124E54FD9195}"/>
              </a:ext>
            </a:extLst>
          </p:cNvPr>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5001137" y="4221769"/>
            <a:ext cx="615302" cy="40465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4" name="Straight Connector 83">
            <a:extLst>
              <a:ext uri="{FF2B5EF4-FFF2-40B4-BE49-F238E27FC236}">
                <a16:creationId xmlns="" xmlns:a16="http://schemas.microsoft.com/office/drawing/2014/main" id="{786A44A7-F440-4988-AA04-599AA017303B}"/>
              </a:ext>
            </a:extLst>
          </p:cNvPr>
          <p:cNvCxnSpPr>
            <a:cxnSpLocks/>
          </p:cNvCxnSpPr>
          <p:nvPr/>
        </p:nvCxnSpPr>
        <p:spPr>
          <a:xfrm>
            <a:off x="3572602" y="2867022"/>
            <a:ext cx="0" cy="217860"/>
          </a:xfrm>
          <a:prstGeom prst="line">
            <a:avLst/>
          </a:pr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86" name="Hexagon 85">
            <a:extLst>
              <a:ext uri="{FF2B5EF4-FFF2-40B4-BE49-F238E27FC236}">
                <a16:creationId xmlns="" xmlns:a16="http://schemas.microsoft.com/office/drawing/2014/main" id="{CFB20F37-B6D6-4814-9992-B050591BE8A2}"/>
              </a:ext>
            </a:extLst>
          </p:cNvPr>
          <p:cNvSpPr/>
          <p:nvPr/>
        </p:nvSpPr>
        <p:spPr>
          <a:xfrm rot="5400000">
            <a:off x="3146745" y="2032477"/>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87" name="Hexagon 86">
            <a:extLst>
              <a:ext uri="{FF2B5EF4-FFF2-40B4-BE49-F238E27FC236}">
                <a16:creationId xmlns="" xmlns:a16="http://schemas.microsoft.com/office/drawing/2014/main" id="{ADFB721D-D6F2-4AD1-9D85-F96AA8D59EBB}"/>
              </a:ext>
            </a:extLst>
          </p:cNvPr>
          <p:cNvSpPr/>
          <p:nvPr/>
        </p:nvSpPr>
        <p:spPr>
          <a:xfrm rot="5400000">
            <a:off x="2734410" y="4990025"/>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90" name="Hexagon 89">
            <a:extLst>
              <a:ext uri="{FF2B5EF4-FFF2-40B4-BE49-F238E27FC236}">
                <a16:creationId xmlns="" xmlns:a16="http://schemas.microsoft.com/office/drawing/2014/main" id="{BF6EAD4B-6D5A-46E7-A407-D51B98E6C2E2}"/>
              </a:ext>
            </a:extLst>
          </p:cNvPr>
          <p:cNvSpPr/>
          <p:nvPr/>
        </p:nvSpPr>
        <p:spPr>
          <a:xfrm rot="5400000">
            <a:off x="3532737" y="4987921"/>
            <a:ext cx="877237" cy="764105"/>
          </a:xfrm>
          <a:prstGeom prst="hexagon">
            <a:avLst>
              <a:gd name="adj" fmla="val 28618"/>
              <a:gd name="vf" fmla="val 11547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cxnSp>
        <p:nvCxnSpPr>
          <p:cNvPr id="91" name="Straight Connector 90">
            <a:extLst>
              <a:ext uri="{FF2B5EF4-FFF2-40B4-BE49-F238E27FC236}">
                <a16:creationId xmlns="" xmlns:a16="http://schemas.microsoft.com/office/drawing/2014/main" id="{14004C92-DA96-42B3-A80A-40E1EDD56579}"/>
              </a:ext>
            </a:extLst>
          </p:cNvPr>
          <p:cNvCxnSpPr>
            <a:cxnSpLocks/>
          </p:cNvCxnSpPr>
          <p:nvPr/>
        </p:nvCxnSpPr>
        <p:spPr>
          <a:xfrm flipH="1">
            <a:off x="3309730" y="4689260"/>
            <a:ext cx="98876" cy="242095"/>
          </a:xfrm>
          <a:prstGeom prst="line">
            <a:avLst/>
          </a:pr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94" name="Straight Connector 93">
            <a:extLst>
              <a:ext uri="{FF2B5EF4-FFF2-40B4-BE49-F238E27FC236}">
                <a16:creationId xmlns="" xmlns:a16="http://schemas.microsoft.com/office/drawing/2014/main" id="{29CE7B2A-0C4A-4E42-9F7A-B37350873B62}"/>
              </a:ext>
            </a:extLst>
          </p:cNvPr>
          <p:cNvCxnSpPr>
            <a:cxnSpLocks/>
          </p:cNvCxnSpPr>
          <p:nvPr/>
        </p:nvCxnSpPr>
        <p:spPr>
          <a:xfrm>
            <a:off x="3686626" y="4689260"/>
            <a:ext cx="68702" cy="239012"/>
          </a:xfrm>
          <a:prstGeom prst="line">
            <a:avLst/>
          </a:prstGeom>
          <a:noFill/>
          <a:ln w="19050">
            <a:solidFill>
              <a:schemeClr val="bg1">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98" name="TextBox 97">
            <a:extLst>
              <a:ext uri="{FF2B5EF4-FFF2-40B4-BE49-F238E27FC236}">
                <a16:creationId xmlns="" xmlns:a16="http://schemas.microsoft.com/office/drawing/2014/main" id="{B39536DE-7BAC-40E0-943C-977CDE588988}"/>
              </a:ext>
            </a:extLst>
          </p:cNvPr>
          <p:cNvSpPr txBox="1"/>
          <p:nvPr/>
        </p:nvSpPr>
        <p:spPr>
          <a:xfrm>
            <a:off x="-298187" y="2012379"/>
            <a:ext cx="2201293" cy="434478"/>
          </a:xfrm>
          <a:prstGeom prst="rect">
            <a:avLst/>
          </a:prstGeom>
          <a:noFill/>
        </p:spPr>
        <p:txBody>
          <a:bodyPr wrap="square">
            <a:spAutoFit/>
          </a:bodyPr>
          <a:lstStyle/>
          <a:p>
            <a:pPr marL="342900" lvl="1" defTabSz="685800" fontAlgn="auto">
              <a:lnSpc>
                <a:spcPct val="90000"/>
              </a:lnSpc>
              <a:spcBef>
                <a:spcPts val="375"/>
              </a:spcBef>
              <a:spcAft>
                <a:spcPts val="0"/>
              </a:spcAft>
              <a:defRPr/>
            </a:pPr>
            <a:r>
              <a:rPr lang="en-US" sz="1050" dirty="0">
                <a:solidFill>
                  <a:sysClr val="windowText" lastClr="000000"/>
                </a:solidFill>
                <a:latin typeface="Calibri" panose="020F0502020204030204"/>
                <a:cs typeface="Arial" panose="020B0604020202020204" pitchFamily="34" charset="0"/>
              </a:rPr>
              <a:t>     Department of </a:t>
            </a:r>
            <a:r>
              <a:rPr lang="en-US" sz="1050" dirty="0" smtClean="0">
                <a:solidFill>
                  <a:sysClr val="windowText" lastClr="000000"/>
                </a:solidFill>
                <a:latin typeface="Calibri" panose="020F0502020204030204"/>
                <a:cs typeface="Arial" panose="020B0604020202020204" pitchFamily="34" charset="0"/>
              </a:rPr>
              <a:t>Justice</a:t>
            </a:r>
          </a:p>
          <a:p>
            <a:pPr marL="342900" lvl="1" defTabSz="685800" fontAlgn="auto">
              <a:lnSpc>
                <a:spcPct val="90000"/>
              </a:lnSpc>
              <a:spcBef>
                <a:spcPts val="375"/>
              </a:spcBef>
              <a:spcAft>
                <a:spcPts val="0"/>
              </a:spcAft>
              <a:defRPr/>
            </a:pPr>
            <a:r>
              <a:rPr lang="en-US" sz="1050" dirty="0" smtClean="0">
                <a:solidFill>
                  <a:sysClr val="windowText" lastClr="000000"/>
                </a:solidFill>
                <a:latin typeface="Calibri" panose="020F0502020204030204"/>
                <a:cs typeface="Arial" panose="020B0604020202020204" pitchFamily="34" charset="0"/>
              </a:rPr>
              <a:t>&amp; Constitutional Development</a:t>
            </a:r>
            <a:endParaRPr lang="en-US" sz="1050" dirty="0">
              <a:solidFill>
                <a:sysClr val="windowText" lastClr="000000"/>
              </a:solidFill>
              <a:latin typeface="Calibri" panose="020F0502020204030204"/>
              <a:cs typeface="Arial" panose="020B0604020202020204" pitchFamily="34" charset="0"/>
            </a:endParaRPr>
          </a:p>
        </p:txBody>
      </p:sp>
      <p:pic>
        <p:nvPicPr>
          <p:cNvPr id="1038" name="Picture 14" descr="Department of Justice and Correctional Services">
            <a:extLst>
              <a:ext uri="{FF2B5EF4-FFF2-40B4-BE49-F238E27FC236}">
                <a16:creationId xmlns="" xmlns:a16="http://schemas.microsoft.com/office/drawing/2014/main" id="{6876DA86-BB13-43E0-B651-B5E46DC1856E}"/>
              </a:ext>
            </a:extLst>
          </p:cNvPr>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1761787" y="2394221"/>
            <a:ext cx="663668" cy="400560"/>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SACPO |">
            <a:extLst>
              <a:ext uri="{FF2B5EF4-FFF2-40B4-BE49-F238E27FC236}">
                <a16:creationId xmlns="" xmlns:a16="http://schemas.microsoft.com/office/drawing/2014/main" id="{0380DA83-600B-4568-B4A8-CB19618C7BDE}"/>
              </a:ext>
            </a:extLst>
          </p:cNvPr>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2849796" y="5110855"/>
            <a:ext cx="611395" cy="534971"/>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descr="Sonke Gender Justice">
            <a:extLst>
              <a:ext uri="{FF2B5EF4-FFF2-40B4-BE49-F238E27FC236}">
                <a16:creationId xmlns="" xmlns:a16="http://schemas.microsoft.com/office/drawing/2014/main" id="{548EB731-B7E6-4A18-9CA7-67A6365AC401}"/>
              </a:ext>
            </a:extLst>
          </p:cNvPr>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3697822" y="5143814"/>
            <a:ext cx="558199" cy="482081"/>
          </a:xfrm>
          <a:prstGeom prst="rect">
            <a:avLst/>
          </a:prstGeom>
          <a:noFill/>
          <a:extLst>
            <a:ext uri="{909E8E84-426E-40dd-AFC4-6F175D3DCCD1}">
              <a14:hiddenFill xmlns:a14="http://schemas.microsoft.com/office/drawing/2010/main" xmlns="">
                <a:solidFill>
                  <a:srgbClr val="FFFFFF"/>
                </a:solidFill>
              </a14:hiddenFill>
            </a:ext>
          </a:extLst>
        </p:spPr>
      </p:pic>
      <p:sp>
        <p:nvSpPr>
          <p:cNvPr id="103" name="TextBox 102">
            <a:extLst>
              <a:ext uri="{FF2B5EF4-FFF2-40B4-BE49-F238E27FC236}">
                <a16:creationId xmlns="" xmlns:a16="http://schemas.microsoft.com/office/drawing/2014/main" id="{D4BBFF4B-2BEF-4B03-93B7-02E06C9A79FF}"/>
              </a:ext>
            </a:extLst>
          </p:cNvPr>
          <p:cNvSpPr txBox="1"/>
          <p:nvPr/>
        </p:nvSpPr>
        <p:spPr>
          <a:xfrm>
            <a:off x="1662125" y="5858285"/>
            <a:ext cx="4069728" cy="434478"/>
          </a:xfrm>
          <a:prstGeom prst="rect">
            <a:avLst/>
          </a:prstGeom>
          <a:noFill/>
        </p:spPr>
        <p:txBody>
          <a:bodyPr wrap="square">
            <a:spAutoFit/>
          </a:bodyPr>
          <a:lstStyle/>
          <a:p>
            <a:pPr marL="342900" lvl="1" defTabSz="685800" fontAlgn="auto">
              <a:lnSpc>
                <a:spcPct val="90000"/>
              </a:lnSpc>
              <a:spcBef>
                <a:spcPts val="375"/>
              </a:spcBef>
              <a:spcAft>
                <a:spcPts val="0"/>
              </a:spcAft>
              <a:defRPr/>
            </a:pPr>
            <a:r>
              <a:rPr lang="en-US" sz="1050" dirty="0">
                <a:solidFill>
                  <a:sysClr val="windowText" lastClr="000000"/>
                </a:solidFill>
                <a:latin typeface="Calibri" panose="020F0502020204030204"/>
                <a:cs typeface="Arial" panose="020B0604020202020204" pitchFamily="34" charset="0"/>
              </a:rPr>
              <a:t>SAPCO (South African Public</a:t>
            </a:r>
          </a:p>
          <a:p>
            <a:pPr marL="342900" lvl="1" defTabSz="685800" fontAlgn="auto">
              <a:lnSpc>
                <a:spcPct val="90000"/>
              </a:lnSpc>
              <a:spcBef>
                <a:spcPts val="375"/>
              </a:spcBef>
              <a:spcAft>
                <a:spcPts val="0"/>
              </a:spcAft>
              <a:defRPr/>
            </a:pPr>
            <a:r>
              <a:rPr lang="en-US" sz="1050" dirty="0">
                <a:solidFill>
                  <a:sysClr val="windowText" lastClr="000000"/>
                </a:solidFill>
                <a:latin typeface="Calibri" panose="020F0502020204030204"/>
                <a:cs typeface="Arial" panose="020B0604020202020204" pitchFamily="34" charset="0"/>
              </a:rPr>
              <a:t> Colleges Organisation)</a:t>
            </a:r>
          </a:p>
        </p:txBody>
      </p:sp>
      <p:sp>
        <p:nvSpPr>
          <p:cNvPr id="105" name="TextBox 104">
            <a:extLst>
              <a:ext uri="{FF2B5EF4-FFF2-40B4-BE49-F238E27FC236}">
                <a16:creationId xmlns="" xmlns:a16="http://schemas.microsoft.com/office/drawing/2014/main" id="{40A807A6-0427-4E28-AA64-91FE1E927F45}"/>
              </a:ext>
            </a:extLst>
          </p:cNvPr>
          <p:cNvSpPr txBox="1"/>
          <p:nvPr/>
        </p:nvSpPr>
        <p:spPr>
          <a:xfrm>
            <a:off x="3777956" y="5656312"/>
            <a:ext cx="4572000" cy="237757"/>
          </a:xfrm>
          <a:prstGeom prst="rect">
            <a:avLst/>
          </a:prstGeom>
          <a:noFill/>
        </p:spPr>
        <p:txBody>
          <a:bodyPr wrap="square">
            <a:spAutoFit/>
          </a:bodyPr>
          <a:lstStyle/>
          <a:p>
            <a:pPr marL="342900" lvl="1" defTabSz="685800" fontAlgn="auto">
              <a:lnSpc>
                <a:spcPct val="90000"/>
              </a:lnSpc>
              <a:spcBef>
                <a:spcPts val="375"/>
              </a:spcBef>
              <a:spcAft>
                <a:spcPts val="0"/>
              </a:spcAft>
              <a:defRPr/>
            </a:pPr>
            <a:r>
              <a:rPr lang="en-US" sz="1050" dirty="0">
                <a:solidFill>
                  <a:sysClr val="windowText" lastClr="000000"/>
                </a:solidFill>
                <a:latin typeface="Calibri" panose="020F0502020204030204"/>
                <a:cs typeface="Arial" panose="020B0604020202020204" pitchFamily="34" charset="0"/>
              </a:rPr>
              <a:t>Civil Society</a:t>
            </a:r>
          </a:p>
        </p:txBody>
      </p:sp>
      <p:pic>
        <p:nvPicPr>
          <p:cNvPr id="16" name="Picture 15">
            <a:extLst>
              <a:ext uri="{FF2B5EF4-FFF2-40B4-BE49-F238E27FC236}">
                <a16:creationId xmlns="" xmlns:a16="http://schemas.microsoft.com/office/drawing/2014/main" id="{61717AC1-32C6-4C79-83A4-E526804E8969}"/>
              </a:ext>
            </a:extLst>
          </p:cNvPr>
          <p:cNvPicPr>
            <a:picLocks noChangeAspect="1"/>
          </p:cNvPicPr>
          <p:nvPr/>
        </p:nvPicPr>
        <p:blipFill>
          <a:blip r:embed="rId18">
            <a:extLst>
              <a:ext uri="{28A0092B-C50C-407E-A947-70E740481C1C}">
                <a14:useLocalDpi xmlns:a14="http://schemas.microsoft.com/office/drawing/2010/main" xmlns="" val="0"/>
              </a:ext>
            </a:extLst>
          </a:blip>
          <a:stretch>
            <a:fillRect/>
          </a:stretch>
        </p:blipFill>
        <p:spPr>
          <a:xfrm>
            <a:off x="3239603" y="2198734"/>
            <a:ext cx="723914" cy="116598"/>
          </a:xfrm>
          <a:prstGeom prst="rect">
            <a:avLst/>
          </a:prstGeom>
        </p:spPr>
      </p:pic>
      <p:sp>
        <p:nvSpPr>
          <p:cNvPr id="6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22</a:t>
            </a:fld>
            <a:endParaRPr lang="en-US" dirty="0"/>
          </a:p>
        </p:txBody>
      </p:sp>
    </p:spTree>
    <p:extLst>
      <p:ext uri="{BB962C8B-B14F-4D97-AF65-F5344CB8AC3E}">
        <p14:creationId xmlns:p14="http://schemas.microsoft.com/office/powerpoint/2010/main" xmlns="" val="19509141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9168D8-AF23-44ED-9AAD-39A52309D23A}"/>
              </a:ext>
            </a:extLst>
          </p:cNvPr>
          <p:cNvSpPr>
            <a:spLocks noGrp="1"/>
          </p:cNvSpPr>
          <p:nvPr>
            <p:ph type="title"/>
          </p:nvPr>
        </p:nvSpPr>
        <p:spPr>
          <a:xfrm>
            <a:off x="527574" y="789991"/>
            <a:ext cx="8537455" cy="542383"/>
          </a:xfrm>
        </p:spPr>
        <p:txBody>
          <a:bodyPr>
            <a:normAutofit fontScale="90000"/>
          </a:bodyPr>
          <a:lstStyle/>
          <a:p>
            <a:r>
              <a:rPr lang="en-US" sz="2400" dirty="0">
                <a:latin typeface="Arial" panose="020B0604020202020204" pitchFamily="34" charset="0"/>
                <a:cs typeface="Arial" panose="020B0604020202020204" pitchFamily="34" charset="0"/>
              </a:rPr>
              <a:t>What has been done so </a:t>
            </a:r>
            <a:r>
              <a:rPr lang="en-US" sz="2400" dirty="0" smtClean="0">
                <a:latin typeface="Arial" panose="020B0604020202020204" pitchFamily="34" charset="0"/>
                <a:cs typeface="Arial" panose="020B0604020202020204" pitchFamily="34" charset="0"/>
              </a:rPr>
              <a:t>far to create and enabling environment?</a:t>
            </a:r>
            <a:endParaRPr lang="en-US" sz="2400" dirty="0">
              <a:latin typeface="Arial" panose="020B0604020202020204" pitchFamily="34" charset="0"/>
              <a:cs typeface="Arial" panose="020B0604020202020204" pitchFamily="34" charset="0"/>
            </a:endParaRPr>
          </a:p>
        </p:txBody>
      </p:sp>
      <p:sp>
        <p:nvSpPr>
          <p:cNvPr id="98" name="Round Diagonal Corner of Rectangle 148">
            <a:extLst>
              <a:ext uri="{FF2B5EF4-FFF2-40B4-BE49-F238E27FC236}">
                <a16:creationId xmlns="" xmlns:a16="http://schemas.microsoft.com/office/drawing/2014/main" id="{720392EB-34D1-4034-A8FC-13639E81FEC6}"/>
              </a:ext>
            </a:extLst>
          </p:cNvPr>
          <p:cNvSpPr/>
          <p:nvPr/>
        </p:nvSpPr>
        <p:spPr>
          <a:xfrm>
            <a:off x="414338" y="1555715"/>
            <a:ext cx="2914787" cy="4345023"/>
          </a:xfrm>
          <a:prstGeom prst="round2DiagRect">
            <a:avLst>
              <a:gd name="adj1" fmla="val 13413"/>
              <a:gd name="adj2" fmla="val 0"/>
            </a:avLst>
          </a:prstGeom>
          <a:solidFill>
            <a:sysClr val="window" lastClr="FFFFFF">
              <a:lumMod val="95000"/>
            </a:sysClr>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Calibri" panose="020F0502020204030204"/>
            </a:endParaRPr>
          </a:p>
        </p:txBody>
      </p:sp>
      <p:grpSp>
        <p:nvGrpSpPr>
          <p:cNvPr id="99" name="Group 98">
            <a:extLst>
              <a:ext uri="{FF2B5EF4-FFF2-40B4-BE49-F238E27FC236}">
                <a16:creationId xmlns="" xmlns:a16="http://schemas.microsoft.com/office/drawing/2014/main" id="{F50FF606-5A5A-4230-A1F3-B2A5CB5DF037}"/>
              </a:ext>
            </a:extLst>
          </p:cNvPr>
          <p:cNvGrpSpPr/>
          <p:nvPr/>
        </p:nvGrpSpPr>
        <p:grpSpPr>
          <a:xfrm>
            <a:off x="527574" y="1542688"/>
            <a:ext cx="2628863" cy="4158162"/>
            <a:chOff x="440945" y="1111662"/>
            <a:chExt cx="3324103" cy="5394517"/>
          </a:xfrm>
        </p:grpSpPr>
        <p:grpSp>
          <p:nvGrpSpPr>
            <p:cNvPr id="100" name="Group 99">
              <a:extLst>
                <a:ext uri="{FF2B5EF4-FFF2-40B4-BE49-F238E27FC236}">
                  <a16:creationId xmlns="" xmlns:a16="http://schemas.microsoft.com/office/drawing/2014/main" id="{7CF205A4-0280-4D0D-AC6D-82271E68091F}"/>
                </a:ext>
              </a:extLst>
            </p:cNvPr>
            <p:cNvGrpSpPr/>
            <p:nvPr/>
          </p:nvGrpSpPr>
          <p:grpSpPr>
            <a:xfrm>
              <a:off x="1376964" y="1325394"/>
              <a:ext cx="1441380" cy="1441378"/>
              <a:chOff x="4773278" y="1200427"/>
              <a:chExt cx="783282" cy="783281"/>
            </a:xfrm>
          </p:grpSpPr>
          <p:sp>
            <p:nvSpPr>
              <p:cNvPr id="106" name="Oval 105">
                <a:extLst>
                  <a:ext uri="{FF2B5EF4-FFF2-40B4-BE49-F238E27FC236}">
                    <a16:creationId xmlns="" xmlns:a16="http://schemas.microsoft.com/office/drawing/2014/main" id="{4D990CFD-73E6-4FEF-842D-FE7878D97CB9}"/>
                  </a:ext>
                </a:extLst>
              </p:cNvPr>
              <p:cNvSpPr/>
              <p:nvPr/>
            </p:nvSpPr>
            <p:spPr>
              <a:xfrm>
                <a:off x="4773278" y="1200427"/>
                <a:ext cx="783282" cy="783281"/>
              </a:xfrm>
              <a:prstGeom prst="ellipse">
                <a:avLst/>
              </a:prstGeom>
              <a:solidFill>
                <a:srgbClr val="ED7D31"/>
              </a:solidFill>
              <a:ln w="12700" cap="flat" cmpd="sng" algn="ctr">
                <a:solidFill>
                  <a:srgbClr val="ED7D31"/>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247" kern="0" dirty="0">
                  <a:solidFill>
                    <a:prstClr val="white"/>
                  </a:solidFill>
                  <a:latin typeface="Calibri" panose="020F0502020204030204"/>
                </a:endParaRPr>
              </a:p>
            </p:txBody>
          </p:sp>
          <p:sp>
            <p:nvSpPr>
              <p:cNvPr id="107" name="Oval 106">
                <a:extLst>
                  <a:ext uri="{FF2B5EF4-FFF2-40B4-BE49-F238E27FC236}">
                    <a16:creationId xmlns="" xmlns:a16="http://schemas.microsoft.com/office/drawing/2014/main" id="{1466838F-924F-4EA5-8E6C-15B118D4CC34}"/>
                  </a:ext>
                </a:extLst>
              </p:cNvPr>
              <p:cNvSpPr/>
              <p:nvPr/>
            </p:nvSpPr>
            <p:spPr>
              <a:xfrm>
                <a:off x="4811526" y="1238674"/>
                <a:ext cx="706786" cy="706786"/>
              </a:xfrm>
              <a:prstGeom prst="ellipse">
                <a:avLst/>
              </a:prstGeom>
              <a:gradFill flip="none" rotWithShape="1">
                <a:gsLst>
                  <a:gs pos="0">
                    <a:srgbClr val="F9F9F9"/>
                  </a:gs>
                  <a:gs pos="100000">
                    <a:srgbClr val="E0E0E0"/>
                  </a:gs>
                </a:gsLst>
                <a:path path="circle">
                  <a:fillToRect t="100000" r="100000"/>
                </a:path>
                <a:tileRect l="-100000" b="-100000"/>
              </a:gradFill>
              <a:ln w="12700" cap="flat" cmpd="sng" algn="ctr">
                <a:solidFill>
                  <a:sysClr val="window" lastClr="FFFFFF"/>
                </a:solid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9525" algn="ctr" defTabSz="255666" fontAlgn="auto">
                  <a:lnSpc>
                    <a:spcPct val="90000"/>
                  </a:lnSpc>
                  <a:spcAft>
                    <a:spcPct val="35000"/>
                  </a:spcAft>
                  <a:defRPr/>
                </a:pPr>
                <a:endParaRPr lang="en-ZA" b="1" kern="0" dirty="0">
                  <a:solidFill>
                    <a:prstClr val="black"/>
                  </a:solidFill>
                  <a:latin typeface="Calibri" panose="020F0502020204030204"/>
                </a:endParaRPr>
              </a:p>
            </p:txBody>
          </p:sp>
        </p:grpSp>
        <p:sp>
          <p:nvSpPr>
            <p:cNvPr id="101" name="Arc 100">
              <a:extLst>
                <a:ext uri="{FF2B5EF4-FFF2-40B4-BE49-F238E27FC236}">
                  <a16:creationId xmlns="" xmlns:a16="http://schemas.microsoft.com/office/drawing/2014/main" id="{EC12E575-1F6F-43EB-B8EB-51B2C00CB127}"/>
                </a:ext>
              </a:extLst>
            </p:cNvPr>
            <p:cNvSpPr/>
            <p:nvPr/>
          </p:nvSpPr>
          <p:spPr>
            <a:xfrm rot="2811947">
              <a:off x="1159141" y="1116165"/>
              <a:ext cx="1872560" cy="1863553"/>
            </a:xfrm>
            <a:prstGeom prst="arc">
              <a:avLst>
                <a:gd name="adj1" fmla="val 16200000"/>
                <a:gd name="adj2" fmla="val 21463025"/>
              </a:avLst>
            </a:prstGeom>
            <a:noFill/>
            <a:ln w="19050" cap="flat" cmpd="sng" algn="ctr">
              <a:solidFill>
                <a:sysClr val="window" lastClr="FFFFFF">
                  <a:lumMod val="50000"/>
                </a:sysClr>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black"/>
                </a:solidFill>
                <a:latin typeface="Calibri" panose="020F0502020204030204"/>
              </a:endParaRPr>
            </a:p>
          </p:txBody>
        </p:sp>
        <p:sp>
          <p:nvSpPr>
            <p:cNvPr id="102" name="Arc 101">
              <a:extLst>
                <a:ext uri="{FF2B5EF4-FFF2-40B4-BE49-F238E27FC236}">
                  <a16:creationId xmlns="" xmlns:a16="http://schemas.microsoft.com/office/drawing/2014/main" id="{73933B44-9DC9-4FBC-951A-28EBB42B3F85}"/>
                </a:ext>
              </a:extLst>
            </p:cNvPr>
            <p:cNvSpPr/>
            <p:nvPr/>
          </p:nvSpPr>
          <p:spPr>
            <a:xfrm rot="18788053" flipH="1">
              <a:off x="1170820" y="1133705"/>
              <a:ext cx="1872560" cy="1863553"/>
            </a:xfrm>
            <a:prstGeom prst="arc">
              <a:avLst>
                <a:gd name="adj1" fmla="val 16200000"/>
                <a:gd name="adj2" fmla="val 21463025"/>
              </a:avLst>
            </a:prstGeom>
            <a:noFill/>
            <a:ln w="19050" cap="flat" cmpd="sng" algn="ctr">
              <a:solidFill>
                <a:sysClr val="window" lastClr="FFFFFF">
                  <a:lumMod val="50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kern="0" dirty="0">
                <a:solidFill>
                  <a:prstClr val="black"/>
                </a:solidFill>
                <a:latin typeface="Calibri" panose="020F0502020204030204"/>
              </a:endParaRPr>
            </a:p>
          </p:txBody>
        </p:sp>
        <p:sp>
          <p:nvSpPr>
            <p:cNvPr id="103" name="Rounded Rectangle 11">
              <a:extLst>
                <a:ext uri="{FF2B5EF4-FFF2-40B4-BE49-F238E27FC236}">
                  <a16:creationId xmlns="" xmlns:a16="http://schemas.microsoft.com/office/drawing/2014/main" id="{A470D0E1-E626-4702-8A8F-4D5B5972B360}"/>
                </a:ext>
              </a:extLst>
            </p:cNvPr>
            <p:cNvSpPr/>
            <p:nvPr/>
          </p:nvSpPr>
          <p:spPr>
            <a:xfrm>
              <a:off x="440945" y="2059837"/>
              <a:ext cx="3324103" cy="4446342"/>
            </a:xfrm>
            <a:custGeom>
              <a:avLst/>
              <a:gdLst>
                <a:gd name="connsiteX0" fmla="*/ 0 w 2330970"/>
                <a:gd name="connsiteY0" fmla="*/ 291068 h 3125449"/>
                <a:gd name="connsiteX1" fmla="*/ 291068 w 2330970"/>
                <a:gd name="connsiteY1" fmla="*/ 0 h 3125449"/>
                <a:gd name="connsiteX2" fmla="*/ 2039902 w 2330970"/>
                <a:gd name="connsiteY2" fmla="*/ 0 h 3125449"/>
                <a:gd name="connsiteX3" fmla="*/ 2330970 w 2330970"/>
                <a:gd name="connsiteY3" fmla="*/ 291068 h 3125449"/>
                <a:gd name="connsiteX4" fmla="*/ 2330970 w 2330970"/>
                <a:gd name="connsiteY4" fmla="*/ 2834381 h 3125449"/>
                <a:gd name="connsiteX5" fmla="*/ 2039902 w 2330970"/>
                <a:gd name="connsiteY5" fmla="*/ 3125449 h 3125449"/>
                <a:gd name="connsiteX6" fmla="*/ 291068 w 2330970"/>
                <a:gd name="connsiteY6" fmla="*/ 3125449 h 3125449"/>
                <a:gd name="connsiteX7" fmla="*/ 0 w 2330970"/>
                <a:gd name="connsiteY7" fmla="*/ 2834381 h 3125449"/>
                <a:gd name="connsiteX8" fmla="*/ 0 w 2330970"/>
                <a:gd name="connsiteY8" fmla="*/ 291068 h 3125449"/>
                <a:gd name="connsiteX0" fmla="*/ 0 w 2330970"/>
                <a:gd name="connsiteY0" fmla="*/ 291068 h 3125449"/>
                <a:gd name="connsiteX1" fmla="*/ 563294 w 2330970"/>
                <a:gd name="connsiteY1" fmla="*/ 6980 h 3125449"/>
                <a:gd name="connsiteX2" fmla="*/ 2039902 w 2330970"/>
                <a:gd name="connsiteY2" fmla="*/ 0 h 3125449"/>
                <a:gd name="connsiteX3" fmla="*/ 2330970 w 2330970"/>
                <a:gd name="connsiteY3" fmla="*/ 291068 h 3125449"/>
                <a:gd name="connsiteX4" fmla="*/ 2330970 w 2330970"/>
                <a:gd name="connsiteY4" fmla="*/ 2834381 h 3125449"/>
                <a:gd name="connsiteX5" fmla="*/ 2039902 w 2330970"/>
                <a:gd name="connsiteY5" fmla="*/ 3125449 h 3125449"/>
                <a:gd name="connsiteX6" fmla="*/ 291068 w 2330970"/>
                <a:gd name="connsiteY6" fmla="*/ 3125449 h 3125449"/>
                <a:gd name="connsiteX7" fmla="*/ 0 w 2330970"/>
                <a:gd name="connsiteY7" fmla="*/ 2834381 h 3125449"/>
                <a:gd name="connsiteX8" fmla="*/ 0 w 2330970"/>
                <a:gd name="connsiteY8" fmla="*/ 291068 h 3125449"/>
                <a:gd name="connsiteX0" fmla="*/ 0 w 2330970"/>
                <a:gd name="connsiteY0" fmla="*/ 291068 h 3125449"/>
                <a:gd name="connsiteX1" fmla="*/ 531883 w 2330970"/>
                <a:gd name="connsiteY1" fmla="*/ 6980 h 3125449"/>
                <a:gd name="connsiteX2" fmla="*/ 2039902 w 2330970"/>
                <a:gd name="connsiteY2" fmla="*/ 0 h 3125449"/>
                <a:gd name="connsiteX3" fmla="*/ 2330970 w 2330970"/>
                <a:gd name="connsiteY3" fmla="*/ 291068 h 3125449"/>
                <a:gd name="connsiteX4" fmla="*/ 2330970 w 2330970"/>
                <a:gd name="connsiteY4" fmla="*/ 2834381 h 3125449"/>
                <a:gd name="connsiteX5" fmla="*/ 2039902 w 2330970"/>
                <a:gd name="connsiteY5" fmla="*/ 3125449 h 3125449"/>
                <a:gd name="connsiteX6" fmla="*/ 291068 w 2330970"/>
                <a:gd name="connsiteY6" fmla="*/ 3125449 h 3125449"/>
                <a:gd name="connsiteX7" fmla="*/ 0 w 2330970"/>
                <a:gd name="connsiteY7" fmla="*/ 2834381 h 3125449"/>
                <a:gd name="connsiteX8" fmla="*/ 0 w 2330970"/>
                <a:gd name="connsiteY8" fmla="*/ 291068 h 3125449"/>
                <a:gd name="connsiteX0" fmla="*/ 0 w 2330970"/>
                <a:gd name="connsiteY0" fmla="*/ 291068 h 3125449"/>
                <a:gd name="connsiteX1" fmla="*/ 510943 w 2330970"/>
                <a:gd name="connsiteY1" fmla="*/ 6980 h 3125449"/>
                <a:gd name="connsiteX2" fmla="*/ 2039902 w 2330970"/>
                <a:gd name="connsiteY2" fmla="*/ 0 h 3125449"/>
                <a:gd name="connsiteX3" fmla="*/ 2330970 w 2330970"/>
                <a:gd name="connsiteY3" fmla="*/ 291068 h 3125449"/>
                <a:gd name="connsiteX4" fmla="*/ 2330970 w 2330970"/>
                <a:gd name="connsiteY4" fmla="*/ 2834381 h 3125449"/>
                <a:gd name="connsiteX5" fmla="*/ 2039902 w 2330970"/>
                <a:gd name="connsiteY5" fmla="*/ 3125449 h 3125449"/>
                <a:gd name="connsiteX6" fmla="*/ 291068 w 2330970"/>
                <a:gd name="connsiteY6" fmla="*/ 3125449 h 3125449"/>
                <a:gd name="connsiteX7" fmla="*/ 0 w 2330970"/>
                <a:gd name="connsiteY7" fmla="*/ 2834381 h 3125449"/>
                <a:gd name="connsiteX8" fmla="*/ 0 w 2330970"/>
                <a:gd name="connsiteY8" fmla="*/ 291068 h 3125449"/>
                <a:gd name="connsiteX0" fmla="*/ 0 w 2330970"/>
                <a:gd name="connsiteY0" fmla="*/ 284651 h 3119032"/>
                <a:gd name="connsiteX1" fmla="*/ 510943 w 2330970"/>
                <a:gd name="connsiteY1" fmla="*/ 563 h 3119032"/>
                <a:gd name="connsiteX2" fmla="*/ 1860231 w 2330970"/>
                <a:gd name="connsiteY2" fmla="*/ 0 h 3119032"/>
                <a:gd name="connsiteX3" fmla="*/ 2330970 w 2330970"/>
                <a:gd name="connsiteY3" fmla="*/ 284651 h 3119032"/>
                <a:gd name="connsiteX4" fmla="*/ 2330970 w 2330970"/>
                <a:gd name="connsiteY4" fmla="*/ 2827964 h 3119032"/>
                <a:gd name="connsiteX5" fmla="*/ 2039902 w 2330970"/>
                <a:gd name="connsiteY5" fmla="*/ 3119032 h 3119032"/>
                <a:gd name="connsiteX6" fmla="*/ 291068 w 2330970"/>
                <a:gd name="connsiteY6" fmla="*/ 3119032 h 3119032"/>
                <a:gd name="connsiteX7" fmla="*/ 0 w 2330970"/>
                <a:gd name="connsiteY7" fmla="*/ 2827964 h 3119032"/>
                <a:gd name="connsiteX8" fmla="*/ 0 w 2330970"/>
                <a:gd name="connsiteY8" fmla="*/ 284651 h 3119032"/>
                <a:gd name="connsiteX0" fmla="*/ 0 w 2330970"/>
                <a:gd name="connsiteY0" fmla="*/ 284088 h 3118469"/>
                <a:gd name="connsiteX1" fmla="*/ 510943 w 2330970"/>
                <a:gd name="connsiteY1" fmla="*/ 0 h 3118469"/>
                <a:gd name="connsiteX2" fmla="*/ 1840980 w 2330970"/>
                <a:gd name="connsiteY2" fmla="*/ 2646 h 3118469"/>
                <a:gd name="connsiteX3" fmla="*/ 2330970 w 2330970"/>
                <a:gd name="connsiteY3" fmla="*/ 284088 h 3118469"/>
                <a:gd name="connsiteX4" fmla="*/ 2330970 w 2330970"/>
                <a:gd name="connsiteY4" fmla="*/ 2827401 h 3118469"/>
                <a:gd name="connsiteX5" fmla="*/ 2039902 w 2330970"/>
                <a:gd name="connsiteY5" fmla="*/ 3118469 h 3118469"/>
                <a:gd name="connsiteX6" fmla="*/ 291068 w 2330970"/>
                <a:gd name="connsiteY6" fmla="*/ 3118469 h 3118469"/>
                <a:gd name="connsiteX7" fmla="*/ 0 w 2330970"/>
                <a:gd name="connsiteY7" fmla="*/ 2827401 h 3118469"/>
                <a:gd name="connsiteX8" fmla="*/ 0 w 2330970"/>
                <a:gd name="connsiteY8" fmla="*/ 284088 h 3118469"/>
                <a:gd name="connsiteX0" fmla="*/ 0 w 2330970"/>
                <a:gd name="connsiteY0" fmla="*/ 284088 h 3118469"/>
                <a:gd name="connsiteX1" fmla="*/ 510943 w 2330970"/>
                <a:gd name="connsiteY1" fmla="*/ 0 h 3118469"/>
                <a:gd name="connsiteX2" fmla="*/ 1840980 w 2330970"/>
                <a:gd name="connsiteY2" fmla="*/ 2646 h 3118469"/>
                <a:gd name="connsiteX3" fmla="*/ 2330970 w 2330970"/>
                <a:gd name="connsiteY3" fmla="*/ 284088 h 3118469"/>
                <a:gd name="connsiteX4" fmla="*/ 2330970 w 2330970"/>
                <a:gd name="connsiteY4" fmla="*/ 2827401 h 3118469"/>
                <a:gd name="connsiteX5" fmla="*/ 2039902 w 2330970"/>
                <a:gd name="connsiteY5" fmla="*/ 3118469 h 3118469"/>
                <a:gd name="connsiteX6" fmla="*/ 291068 w 2330970"/>
                <a:gd name="connsiteY6" fmla="*/ 3118469 h 3118469"/>
                <a:gd name="connsiteX7" fmla="*/ 0 w 2330970"/>
                <a:gd name="connsiteY7" fmla="*/ 2827401 h 3118469"/>
                <a:gd name="connsiteX8" fmla="*/ 0 w 2330970"/>
                <a:gd name="connsiteY8" fmla="*/ 284088 h 3118469"/>
                <a:gd name="connsiteX0" fmla="*/ 0 w 2330970"/>
                <a:gd name="connsiteY0" fmla="*/ 284088 h 3118469"/>
                <a:gd name="connsiteX1" fmla="*/ 510943 w 2330970"/>
                <a:gd name="connsiteY1" fmla="*/ 0 h 3118469"/>
                <a:gd name="connsiteX2" fmla="*/ 1840980 w 2330970"/>
                <a:gd name="connsiteY2" fmla="*/ 2646 h 3118469"/>
                <a:gd name="connsiteX3" fmla="*/ 2330970 w 2330970"/>
                <a:gd name="connsiteY3" fmla="*/ 284088 h 3118469"/>
                <a:gd name="connsiteX4" fmla="*/ 2330970 w 2330970"/>
                <a:gd name="connsiteY4" fmla="*/ 2827401 h 3118469"/>
                <a:gd name="connsiteX5" fmla="*/ 2039902 w 2330970"/>
                <a:gd name="connsiteY5" fmla="*/ 3118469 h 3118469"/>
                <a:gd name="connsiteX6" fmla="*/ 291068 w 2330970"/>
                <a:gd name="connsiteY6" fmla="*/ 3118469 h 3118469"/>
                <a:gd name="connsiteX7" fmla="*/ 0 w 2330970"/>
                <a:gd name="connsiteY7" fmla="*/ 2827401 h 3118469"/>
                <a:gd name="connsiteX8" fmla="*/ 0 w 2330970"/>
                <a:gd name="connsiteY8" fmla="*/ 284088 h 3118469"/>
                <a:gd name="connsiteX0" fmla="*/ 1840980 w 2330970"/>
                <a:gd name="connsiteY0" fmla="*/ 2646 h 3118469"/>
                <a:gd name="connsiteX1" fmla="*/ 2330970 w 2330970"/>
                <a:gd name="connsiteY1" fmla="*/ 284088 h 3118469"/>
                <a:gd name="connsiteX2" fmla="*/ 2330970 w 2330970"/>
                <a:gd name="connsiteY2" fmla="*/ 2827401 h 3118469"/>
                <a:gd name="connsiteX3" fmla="*/ 2039902 w 2330970"/>
                <a:gd name="connsiteY3" fmla="*/ 3118469 h 3118469"/>
                <a:gd name="connsiteX4" fmla="*/ 291068 w 2330970"/>
                <a:gd name="connsiteY4" fmla="*/ 3118469 h 3118469"/>
                <a:gd name="connsiteX5" fmla="*/ 0 w 2330970"/>
                <a:gd name="connsiteY5" fmla="*/ 2827401 h 3118469"/>
                <a:gd name="connsiteX6" fmla="*/ 0 w 2330970"/>
                <a:gd name="connsiteY6" fmla="*/ 284088 h 3118469"/>
                <a:gd name="connsiteX7" fmla="*/ 510943 w 2330970"/>
                <a:gd name="connsiteY7" fmla="*/ 0 h 3118469"/>
                <a:gd name="connsiteX8" fmla="*/ 1932420 w 2330970"/>
                <a:gd name="connsiteY8" fmla="*/ 94086 h 3118469"/>
                <a:gd name="connsiteX0" fmla="*/ 1840980 w 2330970"/>
                <a:gd name="connsiteY0" fmla="*/ 2646 h 3118469"/>
                <a:gd name="connsiteX1" fmla="*/ 2330970 w 2330970"/>
                <a:gd name="connsiteY1" fmla="*/ 284088 h 3118469"/>
                <a:gd name="connsiteX2" fmla="*/ 2330970 w 2330970"/>
                <a:gd name="connsiteY2" fmla="*/ 2827401 h 3118469"/>
                <a:gd name="connsiteX3" fmla="*/ 2039902 w 2330970"/>
                <a:gd name="connsiteY3" fmla="*/ 3118469 h 3118469"/>
                <a:gd name="connsiteX4" fmla="*/ 291068 w 2330970"/>
                <a:gd name="connsiteY4" fmla="*/ 3118469 h 3118469"/>
                <a:gd name="connsiteX5" fmla="*/ 0 w 2330970"/>
                <a:gd name="connsiteY5" fmla="*/ 2827401 h 3118469"/>
                <a:gd name="connsiteX6" fmla="*/ 0 w 2330970"/>
                <a:gd name="connsiteY6" fmla="*/ 284088 h 3118469"/>
                <a:gd name="connsiteX7" fmla="*/ 510943 w 2330970"/>
                <a:gd name="connsiteY7" fmla="*/ 0 h 3118469"/>
                <a:gd name="connsiteX0" fmla="*/ 1840980 w 2331026"/>
                <a:gd name="connsiteY0" fmla="*/ 2646 h 3118469"/>
                <a:gd name="connsiteX1" fmla="*/ 2330970 w 2331026"/>
                <a:gd name="connsiteY1" fmla="*/ 284088 h 3118469"/>
                <a:gd name="connsiteX2" fmla="*/ 2330970 w 2331026"/>
                <a:gd name="connsiteY2" fmla="*/ 2827401 h 3118469"/>
                <a:gd name="connsiteX3" fmla="*/ 2039902 w 2331026"/>
                <a:gd name="connsiteY3" fmla="*/ 3118469 h 3118469"/>
                <a:gd name="connsiteX4" fmla="*/ 291068 w 2331026"/>
                <a:gd name="connsiteY4" fmla="*/ 3118469 h 3118469"/>
                <a:gd name="connsiteX5" fmla="*/ 0 w 2331026"/>
                <a:gd name="connsiteY5" fmla="*/ 2827401 h 3118469"/>
                <a:gd name="connsiteX6" fmla="*/ 0 w 2331026"/>
                <a:gd name="connsiteY6" fmla="*/ 284088 h 3118469"/>
                <a:gd name="connsiteX7" fmla="*/ 510943 w 2331026"/>
                <a:gd name="connsiteY7" fmla="*/ 0 h 3118469"/>
                <a:gd name="connsiteX0" fmla="*/ 1841333 w 2331379"/>
                <a:gd name="connsiteY0" fmla="*/ 2646 h 3118469"/>
                <a:gd name="connsiteX1" fmla="*/ 2331323 w 2331379"/>
                <a:gd name="connsiteY1" fmla="*/ 284088 h 3118469"/>
                <a:gd name="connsiteX2" fmla="*/ 2331323 w 2331379"/>
                <a:gd name="connsiteY2" fmla="*/ 2827401 h 3118469"/>
                <a:gd name="connsiteX3" fmla="*/ 2040255 w 2331379"/>
                <a:gd name="connsiteY3" fmla="*/ 3118469 h 3118469"/>
                <a:gd name="connsiteX4" fmla="*/ 291421 w 2331379"/>
                <a:gd name="connsiteY4" fmla="*/ 3118469 h 3118469"/>
                <a:gd name="connsiteX5" fmla="*/ 353 w 2331379"/>
                <a:gd name="connsiteY5" fmla="*/ 2827401 h 3118469"/>
                <a:gd name="connsiteX6" fmla="*/ 353 w 2331379"/>
                <a:gd name="connsiteY6" fmla="*/ 284088 h 3118469"/>
                <a:gd name="connsiteX7" fmla="*/ 511296 w 2331379"/>
                <a:gd name="connsiteY7" fmla="*/ 0 h 311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1379" h="3118469">
                  <a:moveTo>
                    <a:pt x="1841333" y="2646"/>
                  </a:moveTo>
                  <a:cubicBezTo>
                    <a:pt x="2002085" y="2646"/>
                    <a:pt x="2336352" y="142067"/>
                    <a:pt x="2331323" y="284088"/>
                  </a:cubicBezTo>
                  <a:lnTo>
                    <a:pt x="2331323" y="2827401"/>
                  </a:lnTo>
                  <a:cubicBezTo>
                    <a:pt x="2331323" y="2988153"/>
                    <a:pt x="2201007" y="3118469"/>
                    <a:pt x="2040255" y="3118469"/>
                  </a:cubicBezTo>
                  <a:lnTo>
                    <a:pt x="291421" y="3118469"/>
                  </a:lnTo>
                  <a:cubicBezTo>
                    <a:pt x="130669" y="3118469"/>
                    <a:pt x="353" y="2988153"/>
                    <a:pt x="353" y="2827401"/>
                  </a:cubicBezTo>
                  <a:lnTo>
                    <a:pt x="353" y="284088"/>
                  </a:lnTo>
                  <a:cubicBezTo>
                    <a:pt x="-12914" y="135649"/>
                    <a:pt x="350544" y="0"/>
                    <a:pt x="511296" y="0"/>
                  </a:cubicBezTo>
                </a:path>
              </a:pathLst>
            </a:custGeom>
            <a:noFill/>
            <a:ln w="19050" cap="flat" cmpd="sng" algn="ctr">
              <a:solidFill>
                <a:sysClr val="window" lastClr="FFFFFF">
                  <a:lumMod val="50000"/>
                </a:sysClr>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Calibri" panose="020F0502020204030204"/>
              </a:endParaRPr>
            </a:p>
          </p:txBody>
        </p:sp>
        <p:sp>
          <p:nvSpPr>
            <p:cNvPr id="104" name="Oval 103">
              <a:extLst>
                <a:ext uri="{FF2B5EF4-FFF2-40B4-BE49-F238E27FC236}">
                  <a16:creationId xmlns="" xmlns:a16="http://schemas.microsoft.com/office/drawing/2014/main" id="{BF3598D2-31B1-4D08-BB13-706A15439AA6}"/>
                </a:ext>
              </a:extLst>
            </p:cNvPr>
            <p:cNvSpPr/>
            <p:nvPr/>
          </p:nvSpPr>
          <p:spPr>
            <a:xfrm>
              <a:off x="2935545" y="1970948"/>
              <a:ext cx="153987" cy="153987"/>
            </a:xfrm>
            <a:prstGeom prst="ellipse">
              <a:avLst/>
            </a:prstGeom>
            <a:solidFill>
              <a:srgbClr val="4472C4"/>
            </a:solidFill>
            <a:ln w="12700" cap="flat" cmpd="sng" algn="ctr">
              <a:solidFill>
                <a:srgbClr val="4472C4"/>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Calibri" panose="020F0502020204030204"/>
              </a:endParaRPr>
            </a:p>
          </p:txBody>
        </p:sp>
        <p:sp>
          <p:nvSpPr>
            <p:cNvPr id="105" name="Oval 104">
              <a:extLst>
                <a:ext uri="{FF2B5EF4-FFF2-40B4-BE49-F238E27FC236}">
                  <a16:creationId xmlns="" xmlns:a16="http://schemas.microsoft.com/office/drawing/2014/main" id="{63A0DDA8-4D31-4759-9DD1-8AF0A01E301A}"/>
                </a:ext>
              </a:extLst>
            </p:cNvPr>
            <p:cNvSpPr/>
            <p:nvPr/>
          </p:nvSpPr>
          <p:spPr>
            <a:xfrm>
              <a:off x="1110280" y="1970948"/>
              <a:ext cx="153987" cy="153987"/>
            </a:xfrm>
            <a:prstGeom prst="ellipse">
              <a:avLst/>
            </a:prstGeom>
            <a:solidFill>
              <a:srgbClr val="4472C4"/>
            </a:solidFill>
            <a:ln w="12700" cap="flat" cmpd="sng" algn="ctr">
              <a:solidFill>
                <a:srgbClr val="4472C4"/>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Calibri" panose="020F0502020204030204"/>
              </a:endParaRPr>
            </a:p>
          </p:txBody>
        </p:sp>
      </p:grpSp>
      <p:sp>
        <p:nvSpPr>
          <p:cNvPr id="108" name="Rounded Rectangle 73">
            <a:extLst>
              <a:ext uri="{FF2B5EF4-FFF2-40B4-BE49-F238E27FC236}">
                <a16:creationId xmlns="" xmlns:a16="http://schemas.microsoft.com/office/drawing/2014/main" id="{6AADB32F-C831-4091-80AE-12001C7F365E}"/>
              </a:ext>
            </a:extLst>
          </p:cNvPr>
          <p:cNvSpPr/>
          <p:nvPr/>
        </p:nvSpPr>
        <p:spPr>
          <a:xfrm>
            <a:off x="4356988" y="1549995"/>
            <a:ext cx="4573274" cy="924998"/>
          </a:xfrm>
          <a:prstGeom prst="roundRect">
            <a:avLst>
              <a:gd name="adj" fmla="val 11375"/>
            </a:avLst>
          </a:prstGeom>
          <a:solidFill>
            <a:srgbClr val="ED7D31"/>
          </a:solidFill>
          <a:ln w="12700" cap="flat" cmpd="sng" algn="ctr">
            <a:solidFill>
              <a:srgbClr val="ED7D31"/>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09" name="Rounded Rectangle 74">
            <a:extLst>
              <a:ext uri="{FF2B5EF4-FFF2-40B4-BE49-F238E27FC236}">
                <a16:creationId xmlns="" xmlns:a16="http://schemas.microsoft.com/office/drawing/2014/main" id="{0A6762D0-9D37-47F2-A198-7B08881C98F5}"/>
              </a:ext>
            </a:extLst>
          </p:cNvPr>
          <p:cNvSpPr/>
          <p:nvPr/>
        </p:nvSpPr>
        <p:spPr>
          <a:xfrm>
            <a:off x="4419459" y="1591707"/>
            <a:ext cx="4468135" cy="839261"/>
          </a:xfrm>
          <a:prstGeom prst="roundRect">
            <a:avLst>
              <a:gd name="adj" fmla="val 11375"/>
            </a:avLst>
          </a:prstGeom>
          <a:gradFill flip="none" rotWithShape="1">
            <a:gsLst>
              <a:gs pos="0">
                <a:srgbClr val="F9F9F9"/>
              </a:gs>
              <a:gs pos="100000">
                <a:srgbClr val="E0E0E0"/>
              </a:gs>
            </a:gsLst>
            <a:path path="circle">
              <a:fillToRect t="100000" r="100000"/>
            </a:path>
            <a:tileRect l="-100000" b="-100000"/>
          </a:gradFill>
          <a:ln w="12700" cap="flat" cmpd="sng" algn="ctr">
            <a:solidFill>
              <a:sysClr val="window" lastClr="FFFFFF"/>
            </a:solid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63305" tIns="0" rIns="63305" bIns="0" numCol="1" spcCol="0" rtlCol="0" fromWordArt="0" anchor="ctr" anchorCtr="0" forceAA="0" compatLnSpc="1">
            <a:prstTxWarp prst="textNoShape">
              <a:avLst/>
            </a:prstTxWarp>
            <a:noAutofit/>
          </a:bodyPr>
          <a:lstStyle/>
          <a:p>
            <a:pPr marL="112615" algn="just" defTabSz="255666" fontAlgn="auto">
              <a:lnSpc>
                <a:spcPct val="90000"/>
              </a:lnSpc>
              <a:spcAft>
                <a:spcPct val="35000"/>
              </a:spcAft>
              <a:defRPr/>
            </a:pPr>
            <a:r>
              <a:rPr lang="en-US" sz="1200" kern="0" dirty="0">
                <a:solidFill>
                  <a:prstClr val="black"/>
                </a:solidFill>
                <a:latin typeface="Calibri" panose="020F0502020204030204"/>
              </a:rPr>
              <a:t>Baseline </a:t>
            </a:r>
            <a:r>
              <a:rPr lang="en-US" sz="1200" b="1" kern="0" dirty="0">
                <a:solidFill>
                  <a:prstClr val="black"/>
                </a:solidFill>
                <a:latin typeface="Calibri" panose="020F0502020204030204"/>
              </a:rPr>
              <a:t>principles</a:t>
            </a:r>
            <a:r>
              <a:rPr lang="en-US" sz="1200" kern="0" dirty="0">
                <a:solidFill>
                  <a:prstClr val="black"/>
                </a:solidFill>
                <a:latin typeface="Calibri" panose="020F0502020204030204"/>
              </a:rPr>
              <a:t> have been drafted that form the backbone of the model documents, in the same way that the Bill of Rights forms the backbone of the South African Constitution</a:t>
            </a:r>
            <a:r>
              <a:rPr lang="en-US" sz="1200" b="1" kern="0" dirty="0">
                <a:solidFill>
                  <a:prstClr val="black"/>
                </a:solidFill>
                <a:latin typeface="Calibri" panose="020F0502020204030204"/>
              </a:rPr>
              <a:t>. </a:t>
            </a:r>
          </a:p>
        </p:txBody>
      </p:sp>
      <p:sp>
        <p:nvSpPr>
          <p:cNvPr id="110" name="Rounded Rectangle 73">
            <a:extLst>
              <a:ext uri="{FF2B5EF4-FFF2-40B4-BE49-F238E27FC236}">
                <a16:creationId xmlns="" xmlns:a16="http://schemas.microsoft.com/office/drawing/2014/main" id="{5FAF4E54-32BF-43A7-8C9B-6EC15D6D8AB9}"/>
              </a:ext>
            </a:extLst>
          </p:cNvPr>
          <p:cNvSpPr/>
          <p:nvPr/>
        </p:nvSpPr>
        <p:spPr>
          <a:xfrm>
            <a:off x="4302685" y="1491333"/>
            <a:ext cx="4671512" cy="1044752"/>
          </a:xfrm>
          <a:prstGeom prst="roundRect">
            <a:avLst>
              <a:gd name="adj" fmla="val 12752"/>
            </a:avLst>
          </a:prstGeom>
          <a:no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11" name="Oval 110">
            <a:extLst>
              <a:ext uri="{FF2B5EF4-FFF2-40B4-BE49-F238E27FC236}">
                <a16:creationId xmlns="" xmlns:a16="http://schemas.microsoft.com/office/drawing/2014/main" id="{9D4ADB77-6CC8-484B-B61A-7AD37F3806EB}"/>
              </a:ext>
            </a:extLst>
          </p:cNvPr>
          <p:cNvSpPr/>
          <p:nvPr/>
        </p:nvSpPr>
        <p:spPr>
          <a:xfrm>
            <a:off x="3635428" y="1686697"/>
            <a:ext cx="683512" cy="666195"/>
          </a:xfrm>
          <a:prstGeom prst="ellipse">
            <a:avLst/>
          </a:prstGeom>
          <a:solidFill>
            <a:srgbClr val="ED7D31"/>
          </a:solidFill>
          <a:ln w="12700" cap="flat" cmpd="sng" algn="ctr">
            <a:solidFill>
              <a:srgbClr val="ED7D31"/>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247" kern="0" dirty="0">
              <a:solidFill>
                <a:prstClr val="white"/>
              </a:solidFill>
              <a:latin typeface="Calibri" panose="020F0502020204030204"/>
            </a:endParaRPr>
          </a:p>
        </p:txBody>
      </p:sp>
      <p:sp>
        <p:nvSpPr>
          <p:cNvPr id="112" name="Oval 111">
            <a:extLst>
              <a:ext uri="{FF2B5EF4-FFF2-40B4-BE49-F238E27FC236}">
                <a16:creationId xmlns="" xmlns:a16="http://schemas.microsoft.com/office/drawing/2014/main" id="{8F45EE14-410A-4AC2-84D3-6C0223B967A4}"/>
              </a:ext>
            </a:extLst>
          </p:cNvPr>
          <p:cNvSpPr/>
          <p:nvPr/>
        </p:nvSpPr>
        <p:spPr>
          <a:xfrm>
            <a:off x="3704492" y="1748975"/>
            <a:ext cx="552170" cy="538181"/>
          </a:xfrm>
          <a:prstGeom prst="ellipse">
            <a:avLst/>
          </a:prstGeom>
          <a:gradFill flip="none" rotWithShape="1">
            <a:gsLst>
              <a:gs pos="0">
                <a:srgbClr val="F9F9F9"/>
              </a:gs>
              <a:gs pos="100000">
                <a:srgbClr val="E0E0E0"/>
              </a:gs>
            </a:gsLst>
            <a:path path="circle">
              <a:fillToRect t="100000" r="100000"/>
            </a:path>
            <a:tileRect l="-100000" b="-100000"/>
          </a:gradFill>
          <a:ln w="12700" cap="flat" cmpd="sng" algn="ctr">
            <a:solidFill>
              <a:sysClr val="window" lastClr="FFFFFF"/>
            </a:solid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63305" tIns="0" rIns="63305" bIns="0" numCol="1" spcCol="0" rtlCol="0" fromWordArt="0" anchor="ctr" anchorCtr="0" forceAA="0" compatLnSpc="1">
            <a:prstTxWarp prst="textNoShape">
              <a:avLst/>
            </a:prstTxWarp>
            <a:noAutofit/>
          </a:bodyPr>
          <a:lstStyle/>
          <a:p>
            <a:pPr marL="112615" algn="ctr" defTabSz="255666" fontAlgn="auto">
              <a:lnSpc>
                <a:spcPct val="90000"/>
              </a:lnSpc>
              <a:spcAft>
                <a:spcPct val="35000"/>
              </a:spcAft>
              <a:defRPr/>
            </a:pPr>
            <a:endParaRPr lang="en-ZA" sz="1108" b="1" kern="0" dirty="0">
              <a:solidFill>
                <a:prstClr val="black"/>
              </a:solidFill>
              <a:latin typeface="Calibri" panose="020F0502020204030204"/>
            </a:endParaRPr>
          </a:p>
        </p:txBody>
      </p:sp>
      <p:sp>
        <p:nvSpPr>
          <p:cNvPr id="113" name="Oval 112">
            <a:extLst>
              <a:ext uri="{FF2B5EF4-FFF2-40B4-BE49-F238E27FC236}">
                <a16:creationId xmlns="" xmlns:a16="http://schemas.microsoft.com/office/drawing/2014/main" id="{88AD1AE1-A643-463E-9918-5D146DEC014C}"/>
              </a:ext>
            </a:extLst>
          </p:cNvPr>
          <p:cNvSpPr/>
          <p:nvPr/>
        </p:nvSpPr>
        <p:spPr>
          <a:xfrm>
            <a:off x="3566365" y="1624420"/>
            <a:ext cx="814853" cy="794207"/>
          </a:xfrm>
          <a:prstGeom prst="ellipse">
            <a:avLst/>
          </a:prstGeom>
          <a:no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247" kern="0" dirty="0">
              <a:solidFill>
                <a:prstClr val="white"/>
              </a:solidFill>
              <a:latin typeface="Calibri" panose="020F0502020204030204"/>
            </a:endParaRPr>
          </a:p>
        </p:txBody>
      </p:sp>
      <p:sp>
        <p:nvSpPr>
          <p:cNvPr id="114" name="Oval 113">
            <a:extLst>
              <a:ext uri="{FF2B5EF4-FFF2-40B4-BE49-F238E27FC236}">
                <a16:creationId xmlns="" xmlns:a16="http://schemas.microsoft.com/office/drawing/2014/main" id="{12E0BB7D-D859-442C-91B3-D3F21E061240}"/>
              </a:ext>
            </a:extLst>
          </p:cNvPr>
          <p:cNvSpPr/>
          <p:nvPr/>
        </p:nvSpPr>
        <p:spPr>
          <a:xfrm>
            <a:off x="4458593" y="1974738"/>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15" name="Oval 114">
            <a:extLst>
              <a:ext uri="{FF2B5EF4-FFF2-40B4-BE49-F238E27FC236}">
                <a16:creationId xmlns="" xmlns:a16="http://schemas.microsoft.com/office/drawing/2014/main" id="{944FC451-349C-48CD-82E0-04AFD89B2096}"/>
              </a:ext>
            </a:extLst>
          </p:cNvPr>
          <p:cNvSpPr/>
          <p:nvPr/>
        </p:nvSpPr>
        <p:spPr>
          <a:xfrm>
            <a:off x="4474082" y="1992541"/>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16" name="Oval 115">
            <a:extLst>
              <a:ext uri="{FF2B5EF4-FFF2-40B4-BE49-F238E27FC236}">
                <a16:creationId xmlns="" xmlns:a16="http://schemas.microsoft.com/office/drawing/2014/main" id="{5A61DF62-B98B-49AF-A77B-DD6B09B1DA9A}"/>
              </a:ext>
            </a:extLst>
          </p:cNvPr>
          <p:cNvSpPr/>
          <p:nvPr/>
        </p:nvSpPr>
        <p:spPr>
          <a:xfrm>
            <a:off x="4334521" y="1974738"/>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17" name="Oval 116">
            <a:extLst>
              <a:ext uri="{FF2B5EF4-FFF2-40B4-BE49-F238E27FC236}">
                <a16:creationId xmlns="" xmlns:a16="http://schemas.microsoft.com/office/drawing/2014/main" id="{494934B0-51C0-4A9D-8B6E-4E2735C47E0B}"/>
              </a:ext>
            </a:extLst>
          </p:cNvPr>
          <p:cNvSpPr/>
          <p:nvPr/>
        </p:nvSpPr>
        <p:spPr>
          <a:xfrm>
            <a:off x="4350010" y="1992541"/>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18" name="Oval 117">
            <a:extLst>
              <a:ext uri="{FF2B5EF4-FFF2-40B4-BE49-F238E27FC236}">
                <a16:creationId xmlns="" xmlns:a16="http://schemas.microsoft.com/office/drawing/2014/main" id="{2214625C-88DE-4C4F-B70A-F86535F028D4}"/>
              </a:ext>
            </a:extLst>
          </p:cNvPr>
          <p:cNvSpPr/>
          <p:nvPr/>
        </p:nvSpPr>
        <p:spPr>
          <a:xfrm>
            <a:off x="3575853" y="1974738"/>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19" name="Oval 118">
            <a:extLst>
              <a:ext uri="{FF2B5EF4-FFF2-40B4-BE49-F238E27FC236}">
                <a16:creationId xmlns="" xmlns:a16="http://schemas.microsoft.com/office/drawing/2014/main" id="{ABFD2BE9-A6C2-457D-97F6-0240AE3332C7}"/>
              </a:ext>
            </a:extLst>
          </p:cNvPr>
          <p:cNvSpPr/>
          <p:nvPr/>
        </p:nvSpPr>
        <p:spPr>
          <a:xfrm>
            <a:off x="3591343" y="1992541"/>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20" name="Oval 119">
            <a:extLst>
              <a:ext uri="{FF2B5EF4-FFF2-40B4-BE49-F238E27FC236}">
                <a16:creationId xmlns="" xmlns:a16="http://schemas.microsoft.com/office/drawing/2014/main" id="{8736E8E4-5E38-441C-9EE7-5BDB8C4CBCA4}"/>
              </a:ext>
            </a:extLst>
          </p:cNvPr>
          <p:cNvSpPr/>
          <p:nvPr/>
        </p:nvSpPr>
        <p:spPr>
          <a:xfrm>
            <a:off x="3452275" y="1974738"/>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21" name="Oval 120">
            <a:extLst>
              <a:ext uri="{FF2B5EF4-FFF2-40B4-BE49-F238E27FC236}">
                <a16:creationId xmlns="" xmlns:a16="http://schemas.microsoft.com/office/drawing/2014/main" id="{9CC8A873-1FF7-49B3-9BA2-74A99BE00275}"/>
              </a:ext>
            </a:extLst>
          </p:cNvPr>
          <p:cNvSpPr/>
          <p:nvPr/>
        </p:nvSpPr>
        <p:spPr>
          <a:xfrm>
            <a:off x="3467764" y="1992541"/>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22" name="Oval 121">
            <a:extLst>
              <a:ext uri="{FF2B5EF4-FFF2-40B4-BE49-F238E27FC236}">
                <a16:creationId xmlns="" xmlns:a16="http://schemas.microsoft.com/office/drawing/2014/main" id="{364ED01A-DA72-403B-B726-568C0A553EAC}"/>
              </a:ext>
            </a:extLst>
          </p:cNvPr>
          <p:cNvSpPr/>
          <p:nvPr/>
        </p:nvSpPr>
        <p:spPr>
          <a:xfrm>
            <a:off x="3635428" y="2775071"/>
            <a:ext cx="683512" cy="666195"/>
          </a:xfrm>
          <a:prstGeom prst="ellipse">
            <a:avLst/>
          </a:prstGeom>
          <a:solidFill>
            <a:srgbClr val="ED7D31"/>
          </a:solidFill>
          <a:ln w="12700" cap="flat" cmpd="sng" algn="ctr">
            <a:solidFill>
              <a:srgbClr val="ED7D31"/>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247" kern="0" dirty="0">
              <a:solidFill>
                <a:prstClr val="white"/>
              </a:solidFill>
              <a:latin typeface="Calibri" panose="020F0502020204030204"/>
            </a:endParaRPr>
          </a:p>
        </p:txBody>
      </p:sp>
      <p:sp>
        <p:nvSpPr>
          <p:cNvPr id="123" name="Oval 122">
            <a:extLst>
              <a:ext uri="{FF2B5EF4-FFF2-40B4-BE49-F238E27FC236}">
                <a16:creationId xmlns="" xmlns:a16="http://schemas.microsoft.com/office/drawing/2014/main" id="{C92CB478-A047-452B-B9D7-EA3A0E7BBA45}"/>
              </a:ext>
            </a:extLst>
          </p:cNvPr>
          <p:cNvSpPr/>
          <p:nvPr/>
        </p:nvSpPr>
        <p:spPr>
          <a:xfrm>
            <a:off x="3704492" y="2837349"/>
            <a:ext cx="552170" cy="538181"/>
          </a:xfrm>
          <a:prstGeom prst="ellipse">
            <a:avLst/>
          </a:prstGeom>
          <a:gradFill flip="none" rotWithShape="1">
            <a:gsLst>
              <a:gs pos="0">
                <a:srgbClr val="F9F9F9"/>
              </a:gs>
              <a:gs pos="100000">
                <a:srgbClr val="E0E0E0"/>
              </a:gs>
            </a:gsLst>
            <a:path path="circle">
              <a:fillToRect t="100000" r="100000"/>
            </a:path>
            <a:tileRect l="-100000" b="-100000"/>
          </a:gradFill>
          <a:ln w="12700" cap="flat" cmpd="sng" algn="ctr">
            <a:solidFill>
              <a:sysClr val="window" lastClr="FFFFFF"/>
            </a:solid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63305" tIns="0" rIns="63305" bIns="0" numCol="1" spcCol="0" rtlCol="0" fromWordArt="0" anchor="ctr" anchorCtr="0" forceAA="0" compatLnSpc="1">
            <a:prstTxWarp prst="textNoShape">
              <a:avLst/>
            </a:prstTxWarp>
            <a:noAutofit/>
          </a:bodyPr>
          <a:lstStyle/>
          <a:p>
            <a:pPr marL="112615" algn="ctr" defTabSz="255666" fontAlgn="auto">
              <a:lnSpc>
                <a:spcPct val="90000"/>
              </a:lnSpc>
              <a:spcAft>
                <a:spcPct val="35000"/>
              </a:spcAft>
              <a:defRPr/>
            </a:pPr>
            <a:endParaRPr lang="en-ZA" sz="1108" b="1" kern="0" dirty="0">
              <a:solidFill>
                <a:prstClr val="black"/>
              </a:solidFill>
              <a:latin typeface="Calibri" panose="020F0502020204030204"/>
            </a:endParaRPr>
          </a:p>
        </p:txBody>
      </p:sp>
      <p:sp>
        <p:nvSpPr>
          <p:cNvPr id="124" name="Oval 123">
            <a:extLst>
              <a:ext uri="{FF2B5EF4-FFF2-40B4-BE49-F238E27FC236}">
                <a16:creationId xmlns="" xmlns:a16="http://schemas.microsoft.com/office/drawing/2014/main" id="{FE7F72B1-58AB-4474-8DB6-DF33471A9081}"/>
              </a:ext>
            </a:extLst>
          </p:cNvPr>
          <p:cNvSpPr/>
          <p:nvPr/>
        </p:nvSpPr>
        <p:spPr>
          <a:xfrm>
            <a:off x="3566365" y="2712793"/>
            <a:ext cx="814853" cy="794207"/>
          </a:xfrm>
          <a:prstGeom prst="ellipse">
            <a:avLst/>
          </a:prstGeom>
          <a:no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247" kern="0" dirty="0">
              <a:solidFill>
                <a:prstClr val="white"/>
              </a:solidFill>
              <a:latin typeface="Calibri" panose="020F0502020204030204"/>
            </a:endParaRPr>
          </a:p>
        </p:txBody>
      </p:sp>
      <p:sp>
        <p:nvSpPr>
          <p:cNvPr id="125" name="Oval 124">
            <a:extLst>
              <a:ext uri="{FF2B5EF4-FFF2-40B4-BE49-F238E27FC236}">
                <a16:creationId xmlns="" xmlns:a16="http://schemas.microsoft.com/office/drawing/2014/main" id="{A69D6040-42D6-4A29-9962-8E0C879980D9}"/>
              </a:ext>
            </a:extLst>
          </p:cNvPr>
          <p:cNvSpPr/>
          <p:nvPr/>
        </p:nvSpPr>
        <p:spPr>
          <a:xfrm>
            <a:off x="4458593" y="3063112"/>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26" name="Oval 125">
            <a:extLst>
              <a:ext uri="{FF2B5EF4-FFF2-40B4-BE49-F238E27FC236}">
                <a16:creationId xmlns="" xmlns:a16="http://schemas.microsoft.com/office/drawing/2014/main" id="{EB0B1303-B27D-4196-8359-1312637AF727}"/>
              </a:ext>
            </a:extLst>
          </p:cNvPr>
          <p:cNvSpPr/>
          <p:nvPr/>
        </p:nvSpPr>
        <p:spPr>
          <a:xfrm>
            <a:off x="4474082" y="3080914"/>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27" name="Oval 126">
            <a:extLst>
              <a:ext uri="{FF2B5EF4-FFF2-40B4-BE49-F238E27FC236}">
                <a16:creationId xmlns="" xmlns:a16="http://schemas.microsoft.com/office/drawing/2014/main" id="{741D0421-94AF-4FA1-9FBF-7FC39C7098B9}"/>
              </a:ext>
            </a:extLst>
          </p:cNvPr>
          <p:cNvSpPr/>
          <p:nvPr/>
        </p:nvSpPr>
        <p:spPr>
          <a:xfrm>
            <a:off x="4334521" y="3063112"/>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28" name="Oval 127">
            <a:extLst>
              <a:ext uri="{FF2B5EF4-FFF2-40B4-BE49-F238E27FC236}">
                <a16:creationId xmlns="" xmlns:a16="http://schemas.microsoft.com/office/drawing/2014/main" id="{3B37C2B9-513D-452A-AC89-93F42765BFEB}"/>
              </a:ext>
            </a:extLst>
          </p:cNvPr>
          <p:cNvSpPr/>
          <p:nvPr/>
        </p:nvSpPr>
        <p:spPr>
          <a:xfrm>
            <a:off x="4350010" y="3080914"/>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29" name="Oval 128">
            <a:extLst>
              <a:ext uri="{FF2B5EF4-FFF2-40B4-BE49-F238E27FC236}">
                <a16:creationId xmlns="" xmlns:a16="http://schemas.microsoft.com/office/drawing/2014/main" id="{5EC3D77E-2A14-445F-A931-F44B79485EA7}"/>
              </a:ext>
            </a:extLst>
          </p:cNvPr>
          <p:cNvSpPr/>
          <p:nvPr/>
        </p:nvSpPr>
        <p:spPr>
          <a:xfrm>
            <a:off x="3575853" y="3063112"/>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30" name="Oval 129">
            <a:extLst>
              <a:ext uri="{FF2B5EF4-FFF2-40B4-BE49-F238E27FC236}">
                <a16:creationId xmlns="" xmlns:a16="http://schemas.microsoft.com/office/drawing/2014/main" id="{08CB42C5-41F0-401D-ADD1-318465B7F5AA}"/>
              </a:ext>
            </a:extLst>
          </p:cNvPr>
          <p:cNvSpPr/>
          <p:nvPr/>
        </p:nvSpPr>
        <p:spPr>
          <a:xfrm>
            <a:off x="3591343" y="3080914"/>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31" name="Oval 130">
            <a:extLst>
              <a:ext uri="{FF2B5EF4-FFF2-40B4-BE49-F238E27FC236}">
                <a16:creationId xmlns="" xmlns:a16="http://schemas.microsoft.com/office/drawing/2014/main" id="{23E51CF3-B25B-4E36-A41F-1919366404BC}"/>
              </a:ext>
            </a:extLst>
          </p:cNvPr>
          <p:cNvSpPr/>
          <p:nvPr/>
        </p:nvSpPr>
        <p:spPr>
          <a:xfrm>
            <a:off x="3452275" y="3063112"/>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32" name="Oval 131">
            <a:extLst>
              <a:ext uri="{FF2B5EF4-FFF2-40B4-BE49-F238E27FC236}">
                <a16:creationId xmlns="" xmlns:a16="http://schemas.microsoft.com/office/drawing/2014/main" id="{A46CD922-9B3C-453A-8683-21CC8D995080}"/>
              </a:ext>
            </a:extLst>
          </p:cNvPr>
          <p:cNvSpPr/>
          <p:nvPr/>
        </p:nvSpPr>
        <p:spPr>
          <a:xfrm>
            <a:off x="3467764" y="3080914"/>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33" name="Oval 132">
            <a:extLst>
              <a:ext uri="{FF2B5EF4-FFF2-40B4-BE49-F238E27FC236}">
                <a16:creationId xmlns="" xmlns:a16="http://schemas.microsoft.com/office/drawing/2014/main" id="{2369048E-85AE-4CAF-94A2-35F7D7A0483E}"/>
              </a:ext>
            </a:extLst>
          </p:cNvPr>
          <p:cNvSpPr/>
          <p:nvPr/>
        </p:nvSpPr>
        <p:spPr>
          <a:xfrm>
            <a:off x="3635428" y="3866526"/>
            <a:ext cx="683512" cy="666195"/>
          </a:xfrm>
          <a:prstGeom prst="ellipse">
            <a:avLst/>
          </a:prstGeom>
          <a:solidFill>
            <a:srgbClr val="ED7D31"/>
          </a:solidFill>
          <a:ln w="12700" cap="flat" cmpd="sng" algn="ctr">
            <a:solidFill>
              <a:srgbClr val="ED7D31"/>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247" kern="0" dirty="0">
              <a:solidFill>
                <a:prstClr val="white"/>
              </a:solidFill>
              <a:latin typeface="Calibri" panose="020F0502020204030204"/>
            </a:endParaRPr>
          </a:p>
        </p:txBody>
      </p:sp>
      <p:sp>
        <p:nvSpPr>
          <p:cNvPr id="134" name="Oval 133">
            <a:extLst>
              <a:ext uri="{FF2B5EF4-FFF2-40B4-BE49-F238E27FC236}">
                <a16:creationId xmlns="" xmlns:a16="http://schemas.microsoft.com/office/drawing/2014/main" id="{8D476DB1-7E1B-4B89-9ED0-394BDB4BD797}"/>
              </a:ext>
            </a:extLst>
          </p:cNvPr>
          <p:cNvSpPr/>
          <p:nvPr/>
        </p:nvSpPr>
        <p:spPr>
          <a:xfrm>
            <a:off x="3704492" y="3928805"/>
            <a:ext cx="552170" cy="538181"/>
          </a:xfrm>
          <a:prstGeom prst="ellipse">
            <a:avLst/>
          </a:prstGeom>
          <a:gradFill flip="none" rotWithShape="1">
            <a:gsLst>
              <a:gs pos="0">
                <a:srgbClr val="F9F9F9"/>
              </a:gs>
              <a:gs pos="100000">
                <a:srgbClr val="E0E0E0"/>
              </a:gs>
            </a:gsLst>
            <a:path path="circle">
              <a:fillToRect t="100000" r="100000"/>
            </a:path>
            <a:tileRect l="-100000" b="-100000"/>
          </a:gradFill>
          <a:ln w="12700" cap="flat" cmpd="sng" algn="ctr">
            <a:solidFill>
              <a:sysClr val="window" lastClr="FFFFFF"/>
            </a:solid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63305" tIns="0" rIns="63305" bIns="0" numCol="1" spcCol="0" rtlCol="0" fromWordArt="0" anchor="ctr" anchorCtr="0" forceAA="0" compatLnSpc="1">
            <a:prstTxWarp prst="textNoShape">
              <a:avLst/>
            </a:prstTxWarp>
            <a:noAutofit/>
          </a:bodyPr>
          <a:lstStyle/>
          <a:p>
            <a:pPr marL="112615" algn="ctr" defTabSz="255666" fontAlgn="auto">
              <a:lnSpc>
                <a:spcPct val="90000"/>
              </a:lnSpc>
              <a:spcAft>
                <a:spcPct val="35000"/>
              </a:spcAft>
              <a:defRPr/>
            </a:pPr>
            <a:endParaRPr lang="en-ZA" sz="1108" b="1" kern="0" dirty="0">
              <a:solidFill>
                <a:prstClr val="black"/>
              </a:solidFill>
              <a:latin typeface="Calibri" panose="020F0502020204030204"/>
            </a:endParaRPr>
          </a:p>
        </p:txBody>
      </p:sp>
      <p:sp>
        <p:nvSpPr>
          <p:cNvPr id="135" name="Oval 134">
            <a:extLst>
              <a:ext uri="{FF2B5EF4-FFF2-40B4-BE49-F238E27FC236}">
                <a16:creationId xmlns="" xmlns:a16="http://schemas.microsoft.com/office/drawing/2014/main" id="{7C03E04C-E08B-4510-9F7B-5993EAA8F626}"/>
              </a:ext>
            </a:extLst>
          </p:cNvPr>
          <p:cNvSpPr/>
          <p:nvPr/>
        </p:nvSpPr>
        <p:spPr>
          <a:xfrm>
            <a:off x="3566365" y="3804249"/>
            <a:ext cx="814853" cy="794207"/>
          </a:xfrm>
          <a:prstGeom prst="ellipse">
            <a:avLst/>
          </a:prstGeom>
          <a:no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247" kern="0" dirty="0">
              <a:solidFill>
                <a:prstClr val="white"/>
              </a:solidFill>
              <a:latin typeface="Calibri" panose="020F0502020204030204"/>
            </a:endParaRPr>
          </a:p>
        </p:txBody>
      </p:sp>
      <p:sp>
        <p:nvSpPr>
          <p:cNvPr id="136" name="Oval 135">
            <a:extLst>
              <a:ext uri="{FF2B5EF4-FFF2-40B4-BE49-F238E27FC236}">
                <a16:creationId xmlns="" xmlns:a16="http://schemas.microsoft.com/office/drawing/2014/main" id="{14CDA0C3-996D-4326-BCD7-58FE1FCD3560}"/>
              </a:ext>
            </a:extLst>
          </p:cNvPr>
          <p:cNvSpPr/>
          <p:nvPr/>
        </p:nvSpPr>
        <p:spPr>
          <a:xfrm>
            <a:off x="4458593" y="4154567"/>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37" name="Oval 136">
            <a:extLst>
              <a:ext uri="{FF2B5EF4-FFF2-40B4-BE49-F238E27FC236}">
                <a16:creationId xmlns="" xmlns:a16="http://schemas.microsoft.com/office/drawing/2014/main" id="{99F0403B-D34D-4774-8291-67E685E48157}"/>
              </a:ext>
            </a:extLst>
          </p:cNvPr>
          <p:cNvSpPr/>
          <p:nvPr/>
        </p:nvSpPr>
        <p:spPr>
          <a:xfrm>
            <a:off x="4474082" y="4172370"/>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38" name="Oval 137">
            <a:extLst>
              <a:ext uri="{FF2B5EF4-FFF2-40B4-BE49-F238E27FC236}">
                <a16:creationId xmlns="" xmlns:a16="http://schemas.microsoft.com/office/drawing/2014/main" id="{69B91F46-B843-4F4F-A9EC-252CC3F95449}"/>
              </a:ext>
            </a:extLst>
          </p:cNvPr>
          <p:cNvSpPr/>
          <p:nvPr/>
        </p:nvSpPr>
        <p:spPr>
          <a:xfrm>
            <a:off x="4334521" y="4154567"/>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39" name="Oval 138">
            <a:extLst>
              <a:ext uri="{FF2B5EF4-FFF2-40B4-BE49-F238E27FC236}">
                <a16:creationId xmlns="" xmlns:a16="http://schemas.microsoft.com/office/drawing/2014/main" id="{5CA59E36-D8E6-4AAA-80DF-61EF434A05EA}"/>
              </a:ext>
            </a:extLst>
          </p:cNvPr>
          <p:cNvSpPr/>
          <p:nvPr/>
        </p:nvSpPr>
        <p:spPr>
          <a:xfrm>
            <a:off x="4350010" y="4172370"/>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40" name="Oval 139">
            <a:extLst>
              <a:ext uri="{FF2B5EF4-FFF2-40B4-BE49-F238E27FC236}">
                <a16:creationId xmlns="" xmlns:a16="http://schemas.microsoft.com/office/drawing/2014/main" id="{B9584989-84F5-405C-B170-0EC19438BD31}"/>
              </a:ext>
            </a:extLst>
          </p:cNvPr>
          <p:cNvSpPr/>
          <p:nvPr/>
        </p:nvSpPr>
        <p:spPr>
          <a:xfrm>
            <a:off x="3575853" y="4154567"/>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41" name="Oval 140">
            <a:extLst>
              <a:ext uri="{FF2B5EF4-FFF2-40B4-BE49-F238E27FC236}">
                <a16:creationId xmlns="" xmlns:a16="http://schemas.microsoft.com/office/drawing/2014/main" id="{97E96623-5C12-43F7-B607-DD0334E094ED}"/>
              </a:ext>
            </a:extLst>
          </p:cNvPr>
          <p:cNvSpPr/>
          <p:nvPr/>
        </p:nvSpPr>
        <p:spPr>
          <a:xfrm>
            <a:off x="3591343" y="4172370"/>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42" name="Oval 141">
            <a:extLst>
              <a:ext uri="{FF2B5EF4-FFF2-40B4-BE49-F238E27FC236}">
                <a16:creationId xmlns="" xmlns:a16="http://schemas.microsoft.com/office/drawing/2014/main" id="{016E1677-5727-40C1-88C4-6280C2629D97}"/>
              </a:ext>
            </a:extLst>
          </p:cNvPr>
          <p:cNvSpPr/>
          <p:nvPr/>
        </p:nvSpPr>
        <p:spPr>
          <a:xfrm>
            <a:off x="3452275" y="4154567"/>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43" name="Oval 142">
            <a:extLst>
              <a:ext uri="{FF2B5EF4-FFF2-40B4-BE49-F238E27FC236}">
                <a16:creationId xmlns="" xmlns:a16="http://schemas.microsoft.com/office/drawing/2014/main" id="{70193408-3E72-4FF2-8408-C4240E6D4471}"/>
              </a:ext>
            </a:extLst>
          </p:cNvPr>
          <p:cNvSpPr/>
          <p:nvPr/>
        </p:nvSpPr>
        <p:spPr>
          <a:xfrm>
            <a:off x="3467764" y="4172370"/>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44" name="Oval 143">
            <a:extLst>
              <a:ext uri="{FF2B5EF4-FFF2-40B4-BE49-F238E27FC236}">
                <a16:creationId xmlns="" xmlns:a16="http://schemas.microsoft.com/office/drawing/2014/main" id="{2D7251E7-73B7-4F0F-AA49-0F27D8DB6179}"/>
              </a:ext>
            </a:extLst>
          </p:cNvPr>
          <p:cNvSpPr/>
          <p:nvPr/>
        </p:nvSpPr>
        <p:spPr>
          <a:xfrm>
            <a:off x="3635428" y="4968017"/>
            <a:ext cx="683512" cy="666195"/>
          </a:xfrm>
          <a:prstGeom prst="ellipse">
            <a:avLst/>
          </a:prstGeom>
          <a:solidFill>
            <a:srgbClr val="ED7D31"/>
          </a:solidFill>
          <a:ln w="12700" cap="flat" cmpd="sng" algn="ctr">
            <a:solidFill>
              <a:srgbClr val="ED7D31"/>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247" kern="0" dirty="0">
              <a:solidFill>
                <a:prstClr val="white"/>
              </a:solidFill>
              <a:latin typeface="Calibri" panose="020F0502020204030204"/>
            </a:endParaRPr>
          </a:p>
        </p:txBody>
      </p:sp>
      <p:sp>
        <p:nvSpPr>
          <p:cNvPr id="145" name="Oval 144">
            <a:extLst>
              <a:ext uri="{FF2B5EF4-FFF2-40B4-BE49-F238E27FC236}">
                <a16:creationId xmlns="" xmlns:a16="http://schemas.microsoft.com/office/drawing/2014/main" id="{34C5EA84-FB45-4879-A9AD-AFAD4A6F457D}"/>
              </a:ext>
            </a:extLst>
          </p:cNvPr>
          <p:cNvSpPr/>
          <p:nvPr/>
        </p:nvSpPr>
        <p:spPr>
          <a:xfrm>
            <a:off x="3704492" y="5030296"/>
            <a:ext cx="552170" cy="538181"/>
          </a:xfrm>
          <a:prstGeom prst="ellipse">
            <a:avLst/>
          </a:prstGeom>
          <a:gradFill flip="none" rotWithShape="1">
            <a:gsLst>
              <a:gs pos="0">
                <a:srgbClr val="F9F9F9"/>
              </a:gs>
              <a:gs pos="100000">
                <a:srgbClr val="E0E0E0"/>
              </a:gs>
            </a:gsLst>
            <a:path path="circle">
              <a:fillToRect t="100000" r="100000"/>
            </a:path>
            <a:tileRect l="-100000" b="-100000"/>
          </a:gradFill>
          <a:ln w="12700" cap="flat" cmpd="sng" algn="ctr">
            <a:solidFill>
              <a:sysClr val="window" lastClr="FFFFFF"/>
            </a:solid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63305" tIns="0" rIns="63305" bIns="0" numCol="1" spcCol="0" rtlCol="0" fromWordArt="0" anchor="ctr" anchorCtr="0" forceAA="0" compatLnSpc="1">
            <a:prstTxWarp prst="textNoShape">
              <a:avLst/>
            </a:prstTxWarp>
            <a:noAutofit/>
          </a:bodyPr>
          <a:lstStyle/>
          <a:p>
            <a:pPr marL="112615" algn="ctr" defTabSz="255666" fontAlgn="auto">
              <a:lnSpc>
                <a:spcPct val="90000"/>
              </a:lnSpc>
              <a:spcAft>
                <a:spcPct val="35000"/>
              </a:spcAft>
              <a:defRPr/>
            </a:pPr>
            <a:endParaRPr lang="en-ZA" sz="1108" b="1" kern="0" dirty="0">
              <a:solidFill>
                <a:prstClr val="black"/>
              </a:solidFill>
              <a:latin typeface="Calibri" panose="020F0502020204030204"/>
            </a:endParaRPr>
          </a:p>
        </p:txBody>
      </p:sp>
      <p:sp>
        <p:nvSpPr>
          <p:cNvPr id="146" name="Oval 145">
            <a:extLst>
              <a:ext uri="{FF2B5EF4-FFF2-40B4-BE49-F238E27FC236}">
                <a16:creationId xmlns="" xmlns:a16="http://schemas.microsoft.com/office/drawing/2014/main" id="{08D0AB35-B762-4D6B-A4FA-9D5BD9EC889E}"/>
              </a:ext>
            </a:extLst>
          </p:cNvPr>
          <p:cNvSpPr/>
          <p:nvPr/>
        </p:nvSpPr>
        <p:spPr>
          <a:xfrm>
            <a:off x="3566365" y="4905739"/>
            <a:ext cx="814853" cy="794207"/>
          </a:xfrm>
          <a:prstGeom prst="ellipse">
            <a:avLst/>
          </a:prstGeom>
          <a:no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247" kern="0" dirty="0">
              <a:solidFill>
                <a:prstClr val="white"/>
              </a:solidFill>
              <a:latin typeface="Calibri" panose="020F0502020204030204"/>
            </a:endParaRPr>
          </a:p>
        </p:txBody>
      </p:sp>
      <p:sp>
        <p:nvSpPr>
          <p:cNvPr id="147" name="Oval 146">
            <a:extLst>
              <a:ext uri="{FF2B5EF4-FFF2-40B4-BE49-F238E27FC236}">
                <a16:creationId xmlns="" xmlns:a16="http://schemas.microsoft.com/office/drawing/2014/main" id="{11D59B71-2E53-4A1F-AEAA-66FDB2A31DF2}"/>
              </a:ext>
            </a:extLst>
          </p:cNvPr>
          <p:cNvSpPr/>
          <p:nvPr/>
        </p:nvSpPr>
        <p:spPr>
          <a:xfrm>
            <a:off x="4458593" y="5256058"/>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48" name="Oval 147">
            <a:extLst>
              <a:ext uri="{FF2B5EF4-FFF2-40B4-BE49-F238E27FC236}">
                <a16:creationId xmlns="" xmlns:a16="http://schemas.microsoft.com/office/drawing/2014/main" id="{1EEC562B-497B-4FD3-9FDD-3499DE187270}"/>
              </a:ext>
            </a:extLst>
          </p:cNvPr>
          <p:cNvSpPr/>
          <p:nvPr/>
        </p:nvSpPr>
        <p:spPr>
          <a:xfrm>
            <a:off x="4474082" y="5273861"/>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49" name="Oval 148">
            <a:extLst>
              <a:ext uri="{FF2B5EF4-FFF2-40B4-BE49-F238E27FC236}">
                <a16:creationId xmlns="" xmlns:a16="http://schemas.microsoft.com/office/drawing/2014/main" id="{F2752872-B4ED-49A9-875D-F489871D49DD}"/>
              </a:ext>
            </a:extLst>
          </p:cNvPr>
          <p:cNvSpPr/>
          <p:nvPr/>
        </p:nvSpPr>
        <p:spPr>
          <a:xfrm>
            <a:off x="4334521" y="5256058"/>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50" name="Oval 149">
            <a:extLst>
              <a:ext uri="{FF2B5EF4-FFF2-40B4-BE49-F238E27FC236}">
                <a16:creationId xmlns="" xmlns:a16="http://schemas.microsoft.com/office/drawing/2014/main" id="{7D7346AF-F3FA-4D40-90E4-2A11D890FD8E}"/>
              </a:ext>
            </a:extLst>
          </p:cNvPr>
          <p:cNvSpPr/>
          <p:nvPr/>
        </p:nvSpPr>
        <p:spPr>
          <a:xfrm>
            <a:off x="4350010" y="5273861"/>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51" name="Oval 150">
            <a:extLst>
              <a:ext uri="{FF2B5EF4-FFF2-40B4-BE49-F238E27FC236}">
                <a16:creationId xmlns="" xmlns:a16="http://schemas.microsoft.com/office/drawing/2014/main" id="{E6C97BD7-C353-474D-9646-6BEF3B1828E7}"/>
              </a:ext>
            </a:extLst>
          </p:cNvPr>
          <p:cNvSpPr/>
          <p:nvPr/>
        </p:nvSpPr>
        <p:spPr>
          <a:xfrm>
            <a:off x="3575853" y="5256058"/>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52" name="Oval 151">
            <a:extLst>
              <a:ext uri="{FF2B5EF4-FFF2-40B4-BE49-F238E27FC236}">
                <a16:creationId xmlns="" xmlns:a16="http://schemas.microsoft.com/office/drawing/2014/main" id="{853C535F-2E61-4A3D-9807-8A771508D186}"/>
              </a:ext>
            </a:extLst>
          </p:cNvPr>
          <p:cNvSpPr/>
          <p:nvPr/>
        </p:nvSpPr>
        <p:spPr>
          <a:xfrm>
            <a:off x="3591343" y="5273861"/>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53" name="Oval 152">
            <a:extLst>
              <a:ext uri="{FF2B5EF4-FFF2-40B4-BE49-F238E27FC236}">
                <a16:creationId xmlns="" xmlns:a16="http://schemas.microsoft.com/office/drawing/2014/main" id="{E238A844-6811-449E-A42B-873434DFA249}"/>
              </a:ext>
            </a:extLst>
          </p:cNvPr>
          <p:cNvSpPr/>
          <p:nvPr/>
        </p:nvSpPr>
        <p:spPr>
          <a:xfrm>
            <a:off x="3452275" y="5256058"/>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54" name="Oval 153">
            <a:extLst>
              <a:ext uri="{FF2B5EF4-FFF2-40B4-BE49-F238E27FC236}">
                <a16:creationId xmlns="" xmlns:a16="http://schemas.microsoft.com/office/drawing/2014/main" id="{0B22816C-9F77-4508-A266-A6CB98593FCA}"/>
              </a:ext>
            </a:extLst>
          </p:cNvPr>
          <p:cNvSpPr/>
          <p:nvPr/>
        </p:nvSpPr>
        <p:spPr>
          <a:xfrm>
            <a:off x="3467764" y="5273861"/>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cxnSp>
        <p:nvCxnSpPr>
          <p:cNvPr id="155" name="Straight Connector 154">
            <a:extLst>
              <a:ext uri="{FF2B5EF4-FFF2-40B4-BE49-F238E27FC236}">
                <a16:creationId xmlns="" xmlns:a16="http://schemas.microsoft.com/office/drawing/2014/main" id="{E4F6C0C2-4AA2-45E8-8801-572FE566EBCE}"/>
              </a:ext>
            </a:extLst>
          </p:cNvPr>
          <p:cNvCxnSpPr>
            <a:stCxn id="120" idx="6"/>
            <a:endCxn id="118" idx="2"/>
          </p:cNvCxnSpPr>
          <p:nvPr/>
        </p:nvCxnSpPr>
        <p:spPr>
          <a:xfrm>
            <a:off x="3519854" y="2007672"/>
            <a:ext cx="55998" cy="0"/>
          </a:xfrm>
          <a:prstGeom prst="line">
            <a:avLst/>
          </a:prstGeom>
          <a:noFill/>
          <a:ln w="6350" cap="flat" cmpd="sng" algn="ctr">
            <a:solidFill>
              <a:srgbClr val="4472C4"/>
            </a:solidFill>
            <a:prstDash val="solid"/>
            <a:miter lim="800000"/>
          </a:ln>
          <a:effectLst/>
        </p:spPr>
      </p:cxnSp>
      <p:cxnSp>
        <p:nvCxnSpPr>
          <p:cNvPr id="156" name="Straight Connector 155">
            <a:extLst>
              <a:ext uri="{FF2B5EF4-FFF2-40B4-BE49-F238E27FC236}">
                <a16:creationId xmlns="" xmlns:a16="http://schemas.microsoft.com/office/drawing/2014/main" id="{7593B73B-CABA-406E-BFD3-38E599B00B80}"/>
              </a:ext>
            </a:extLst>
          </p:cNvPr>
          <p:cNvCxnSpPr/>
          <p:nvPr/>
        </p:nvCxnSpPr>
        <p:spPr>
          <a:xfrm>
            <a:off x="3516615" y="3095156"/>
            <a:ext cx="62729" cy="0"/>
          </a:xfrm>
          <a:prstGeom prst="line">
            <a:avLst/>
          </a:prstGeom>
          <a:noFill/>
          <a:ln w="6350" cap="flat" cmpd="sng" algn="ctr">
            <a:solidFill>
              <a:srgbClr val="4472C4"/>
            </a:solidFill>
            <a:prstDash val="solid"/>
            <a:miter lim="800000"/>
          </a:ln>
          <a:effectLst/>
        </p:spPr>
      </p:cxnSp>
      <p:cxnSp>
        <p:nvCxnSpPr>
          <p:cNvPr id="157" name="Straight Connector 156">
            <a:extLst>
              <a:ext uri="{FF2B5EF4-FFF2-40B4-BE49-F238E27FC236}">
                <a16:creationId xmlns="" xmlns:a16="http://schemas.microsoft.com/office/drawing/2014/main" id="{E87DE838-48D9-4B3F-89F0-E597CCF97CED}"/>
              </a:ext>
            </a:extLst>
          </p:cNvPr>
          <p:cNvCxnSpPr/>
          <p:nvPr/>
        </p:nvCxnSpPr>
        <p:spPr>
          <a:xfrm>
            <a:off x="3516615" y="4197014"/>
            <a:ext cx="62729" cy="0"/>
          </a:xfrm>
          <a:prstGeom prst="line">
            <a:avLst/>
          </a:prstGeom>
          <a:noFill/>
          <a:ln w="6350" cap="flat" cmpd="sng" algn="ctr">
            <a:solidFill>
              <a:srgbClr val="4472C4"/>
            </a:solidFill>
            <a:prstDash val="solid"/>
            <a:miter lim="800000"/>
          </a:ln>
          <a:effectLst/>
        </p:spPr>
      </p:cxnSp>
      <p:cxnSp>
        <p:nvCxnSpPr>
          <p:cNvPr id="158" name="Straight Connector 157">
            <a:extLst>
              <a:ext uri="{FF2B5EF4-FFF2-40B4-BE49-F238E27FC236}">
                <a16:creationId xmlns="" xmlns:a16="http://schemas.microsoft.com/office/drawing/2014/main" id="{24B1632C-2554-4095-9013-611B0F210BBA}"/>
              </a:ext>
            </a:extLst>
          </p:cNvPr>
          <p:cNvCxnSpPr/>
          <p:nvPr/>
        </p:nvCxnSpPr>
        <p:spPr>
          <a:xfrm>
            <a:off x="3516615" y="5285200"/>
            <a:ext cx="62729" cy="0"/>
          </a:xfrm>
          <a:prstGeom prst="line">
            <a:avLst/>
          </a:prstGeom>
          <a:noFill/>
          <a:ln w="6350" cap="flat" cmpd="sng" algn="ctr">
            <a:solidFill>
              <a:srgbClr val="4472C4"/>
            </a:solidFill>
            <a:prstDash val="solid"/>
            <a:miter lim="800000"/>
          </a:ln>
          <a:effectLst/>
        </p:spPr>
      </p:cxnSp>
      <p:cxnSp>
        <p:nvCxnSpPr>
          <p:cNvPr id="159" name="Straight Connector 158">
            <a:extLst>
              <a:ext uri="{FF2B5EF4-FFF2-40B4-BE49-F238E27FC236}">
                <a16:creationId xmlns="" xmlns:a16="http://schemas.microsoft.com/office/drawing/2014/main" id="{7C6CDDCD-B0E6-4762-8EF1-DDFE33C39288}"/>
              </a:ext>
            </a:extLst>
          </p:cNvPr>
          <p:cNvCxnSpPr/>
          <p:nvPr/>
        </p:nvCxnSpPr>
        <p:spPr>
          <a:xfrm>
            <a:off x="4399354" y="5285200"/>
            <a:ext cx="62729" cy="0"/>
          </a:xfrm>
          <a:prstGeom prst="line">
            <a:avLst/>
          </a:prstGeom>
          <a:noFill/>
          <a:ln w="6350" cap="flat" cmpd="sng" algn="ctr">
            <a:solidFill>
              <a:srgbClr val="4472C4"/>
            </a:solidFill>
            <a:prstDash val="solid"/>
            <a:miter lim="800000"/>
          </a:ln>
          <a:effectLst/>
        </p:spPr>
      </p:cxnSp>
      <p:cxnSp>
        <p:nvCxnSpPr>
          <p:cNvPr id="160" name="Straight Connector 159">
            <a:extLst>
              <a:ext uri="{FF2B5EF4-FFF2-40B4-BE49-F238E27FC236}">
                <a16:creationId xmlns="" xmlns:a16="http://schemas.microsoft.com/office/drawing/2014/main" id="{ABCD3A26-F61D-47B6-AE8A-BBE51E3DBDCE}"/>
              </a:ext>
            </a:extLst>
          </p:cNvPr>
          <p:cNvCxnSpPr/>
          <p:nvPr/>
        </p:nvCxnSpPr>
        <p:spPr>
          <a:xfrm>
            <a:off x="4399354" y="4194768"/>
            <a:ext cx="62729" cy="0"/>
          </a:xfrm>
          <a:prstGeom prst="line">
            <a:avLst/>
          </a:prstGeom>
          <a:noFill/>
          <a:ln w="6350" cap="flat" cmpd="sng" algn="ctr">
            <a:solidFill>
              <a:srgbClr val="4472C4"/>
            </a:solidFill>
            <a:prstDash val="solid"/>
            <a:miter lim="800000"/>
          </a:ln>
          <a:effectLst/>
        </p:spPr>
      </p:cxnSp>
      <p:cxnSp>
        <p:nvCxnSpPr>
          <p:cNvPr id="161" name="Straight Connector 160">
            <a:extLst>
              <a:ext uri="{FF2B5EF4-FFF2-40B4-BE49-F238E27FC236}">
                <a16:creationId xmlns="" xmlns:a16="http://schemas.microsoft.com/office/drawing/2014/main" id="{F93E8EAE-ADB9-4D74-B37B-B97DD3445618}"/>
              </a:ext>
            </a:extLst>
          </p:cNvPr>
          <p:cNvCxnSpPr/>
          <p:nvPr/>
        </p:nvCxnSpPr>
        <p:spPr>
          <a:xfrm>
            <a:off x="4399354" y="3098043"/>
            <a:ext cx="62729" cy="0"/>
          </a:xfrm>
          <a:prstGeom prst="line">
            <a:avLst/>
          </a:prstGeom>
          <a:noFill/>
          <a:ln w="6350" cap="flat" cmpd="sng" algn="ctr">
            <a:solidFill>
              <a:srgbClr val="4472C4"/>
            </a:solidFill>
            <a:prstDash val="solid"/>
            <a:miter lim="800000"/>
          </a:ln>
          <a:effectLst/>
        </p:spPr>
      </p:cxnSp>
      <p:cxnSp>
        <p:nvCxnSpPr>
          <p:cNvPr id="162" name="Straight Connector 161">
            <a:extLst>
              <a:ext uri="{FF2B5EF4-FFF2-40B4-BE49-F238E27FC236}">
                <a16:creationId xmlns="" xmlns:a16="http://schemas.microsoft.com/office/drawing/2014/main" id="{2AEA9DE9-FD50-4484-B613-89C59FC421A0}"/>
              </a:ext>
            </a:extLst>
          </p:cNvPr>
          <p:cNvCxnSpPr/>
          <p:nvPr/>
        </p:nvCxnSpPr>
        <p:spPr>
          <a:xfrm>
            <a:off x="4399354" y="2006783"/>
            <a:ext cx="62729" cy="0"/>
          </a:xfrm>
          <a:prstGeom prst="line">
            <a:avLst/>
          </a:prstGeom>
          <a:noFill/>
          <a:ln w="6350" cap="flat" cmpd="sng" algn="ctr">
            <a:solidFill>
              <a:srgbClr val="4472C4"/>
            </a:solidFill>
            <a:prstDash val="solid"/>
            <a:miter lim="800000"/>
          </a:ln>
          <a:effectLst/>
        </p:spPr>
      </p:cxnSp>
      <p:sp>
        <p:nvSpPr>
          <p:cNvPr id="163" name="Oval 162">
            <a:extLst>
              <a:ext uri="{FF2B5EF4-FFF2-40B4-BE49-F238E27FC236}">
                <a16:creationId xmlns="" xmlns:a16="http://schemas.microsoft.com/office/drawing/2014/main" id="{CD953525-69C8-48FC-A8C2-672F5DD757EC}"/>
              </a:ext>
            </a:extLst>
          </p:cNvPr>
          <p:cNvSpPr/>
          <p:nvPr/>
        </p:nvSpPr>
        <p:spPr>
          <a:xfrm>
            <a:off x="3452275" y="3615801"/>
            <a:ext cx="67580" cy="65868"/>
          </a:xfrm>
          <a:prstGeom prst="ellipse">
            <a:avLst/>
          </a:prstGeom>
          <a:solidFill>
            <a:sysClr val="window" lastClr="FFFFFF"/>
          </a:solidFill>
          <a:ln w="635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64" name="Oval 163">
            <a:extLst>
              <a:ext uri="{FF2B5EF4-FFF2-40B4-BE49-F238E27FC236}">
                <a16:creationId xmlns="" xmlns:a16="http://schemas.microsoft.com/office/drawing/2014/main" id="{E7A7C58C-883A-4B20-9E9E-9ED5C291C7A8}"/>
              </a:ext>
            </a:extLst>
          </p:cNvPr>
          <p:cNvSpPr/>
          <p:nvPr/>
        </p:nvSpPr>
        <p:spPr>
          <a:xfrm>
            <a:off x="3467764" y="3633604"/>
            <a:ext cx="34289" cy="34289"/>
          </a:xfrm>
          <a:prstGeom prst="ellipse">
            <a:avLst/>
          </a:prstGeom>
          <a:solidFill>
            <a:srgbClr val="A5A5A5"/>
          </a:solid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cxnSp>
        <p:nvCxnSpPr>
          <p:cNvPr id="165" name="Straight Connector 164">
            <a:extLst>
              <a:ext uri="{FF2B5EF4-FFF2-40B4-BE49-F238E27FC236}">
                <a16:creationId xmlns="" xmlns:a16="http://schemas.microsoft.com/office/drawing/2014/main" id="{B63E67A1-5811-4AA2-84A2-163028439992}"/>
              </a:ext>
            </a:extLst>
          </p:cNvPr>
          <p:cNvCxnSpPr>
            <a:cxnSpLocks/>
            <a:stCxn id="120" idx="4"/>
            <a:endCxn id="153" idx="0"/>
          </p:cNvCxnSpPr>
          <p:nvPr/>
        </p:nvCxnSpPr>
        <p:spPr>
          <a:xfrm>
            <a:off x="3486065" y="2040606"/>
            <a:ext cx="0" cy="3215452"/>
          </a:xfrm>
          <a:prstGeom prst="line">
            <a:avLst/>
          </a:prstGeom>
          <a:noFill/>
          <a:ln w="6350" cap="flat" cmpd="sng" algn="ctr">
            <a:solidFill>
              <a:srgbClr val="4472C4"/>
            </a:solidFill>
            <a:prstDash val="solid"/>
            <a:miter lim="800000"/>
          </a:ln>
          <a:effectLst/>
        </p:spPr>
      </p:cxnSp>
      <p:sp>
        <p:nvSpPr>
          <p:cNvPr id="166" name="Isosceles Triangle 111">
            <a:extLst>
              <a:ext uri="{FF2B5EF4-FFF2-40B4-BE49-F238E27FC236}">
                <a16:creationId xmlns="" xmlns:a16="http://schemas.microsoft.com/office/drawing/2014/main" id="{667171F5-EDD0-405D-8996-33C3F70C717E}"/>
              </a:ext>
            </a:extLst>
          </p:cNvPr>
          <p:cNvSpPr/>
          <p:nvPr/>
        </p:nvSpPr>
        <p:spPr>
          <a:xfrm>
            <a:off x="3452275" y="2522233"/>
            <a:ext cx="67580" cy="56781"/>
          </a:xfrm>
          <a:prstGeom prst="triangle">
            <a:avLst/>
          </a:prstGeom>
          <a:solidFill>
            <a:srgbClr val="4472C4"/>
          </a:solidFill>
          <a:ln w="12700" cap="flat" cmpd="sng" algn="ctr">
            <a:solidFill>
              <a:srgbClr val="4472C4"/>
            </a:solidFill>
            <a:prstDash val="solid"/>
            <a:miter lim="800000"/>
          </a:ln>
          <a:effectLst/>
        </p:spPr>
        <p:txBody>
          <a:bodyPr rtlCol="0" anchor="ctr"/>
          <a:lstStyle/>
          <a:p>
            <a:pPr algn="ctr" defTabSz="685800" fontAlgn="auto">
              <a:spcBef>
                <a:spcPts val="0"/>
              </a:spcBef>
              <a:spcAft>
                <a:spcPts val="0"/>
              </a:spcAft>
              <a:defRPr/>
            </a:pPr>
            <a:endParaRPr lang="en-ZA" sz="1350" kern="0" dirty="0">
              <a:solidFill>
                <a:prstClr val="white"/>
              </a:solidFill>
              <a:latin typeface="Calibri" panose="020F0502020204030204"/>
            </a:endParaRPr>
          </a:p>
        </p:txBody>
      </p:sp>
      <p:sp>
        <p:nvSpPr>
          <p:cNvPr id="167" name="Isosceles Triangle 112">
            <a:extLst>
              <a:ext uri="{FF2B5EF4-FFF2-40B4-BE49-F238E27FC236}">
                <a16:creationId xmlns="" xmlns:a16="http://schemas.microsoft.com/office/drawing/2014/main" id="{8F6F04B6-978C-4D92-8CD7-4C5B53D8CA28}"/>
              </a:ext>
            </a:extLst>
          </p:cNvPr>
          <p:cNvSpPr/>
          <p:nvPr/>
        </p:nvSpPr>
        <p:spPr>
          <a:xfrm>
            <a:off x="3452275" y="3325814"/>
            <a:ext cx="67580" cy="56781"/>
          </a:xfrm>
          <a:prstGeom prst="triangle">
            <a:avLst/>
          </a:prstGeom>
          <a:solidFill>
            <a:srgbClr val="4472C4"/>
          </a:solidFill>
          <a:ln w="12700" cap="flat" cmpd="sng" algn="ctr">
            <a:solidFill>
              <a:srgbClr val="4472C4"/>
            </a:solidFill>
            <a:prstDash val="solid"/>
            <a:miter lim="800000"/>
          </a:ln>
          <a:effectLst/>
        </p:spPr>
        <p:txBody>
          <a:bodyPr rtlCol="0" anchor="ctr"/>
          <a:lstStyle/>
          <a:p>
            <a:pPr algn="ctr" defTabSz="685800" fontAlgn="auto">
              <a:spcBef>
                <a:spcPts val="0"/>
              </a:spcBef>
              <a:spcAft>
                <a:spcPts val="0"/>
              </a:spcAft>
              <a:defRPr/>
            </a:pPr>
            <a:endParaRPr lang="en-ZA" sz="1350" kern="0" dirty="0">
              <a:solidFill>
                <a:prstClr val="white"/>
              </a:solidFill>
              <a:latin typeface="Calibri" panose="020F0502020204030204"/>
            </a:endParaRPr>
          </a:p>
        </p:txBody>
      </p:sp>
      <p:sp>
        <p:nvSpPr>
          <p:cNvPr id="168" name="Isosceles Triangle 113">
            <a:extLst>
              <a:ext uri="{FF2B5EF4-FFF2-40B4-BE49-F238E27FC236}">
                <a16:creationId xmlns="" xmlns:a16="http://schemas.microsoft.com/office/drawing/2014/main" id="{B48DCFB2-5EEB-44BD-A136-8CDDF3F36F05}"/>
              </a:ext>
            </a:extLst>
          </p:cNvPr>
          <p:cNvSpPr/>
          <p:nvPr/>
        </p:nvSpPr>
        <p:spPr>
          <a:xfrm flipV="1">
            <a:off x="3452275" y="3897726"/>
            <a:ext cx="67580" cy="56781"/>
          </a:xfrm>
          <a:prstGeom prst="triangle">
            <a:avLst/>
          </a:prstGeom>
          <a:solidFill>
            <a:srgbClr val="4472C4"/>
          </a:solidFill>
          <a:ln w="12700" cap="flat" cmpd="sng" algn="ctr">
            <a:solidFill>
              <a:srgbClr val="4472C4"/>
            </a:solidFill>
            <a:prstDash val="solid"/>
            <a:miter lim="800000"/>
          </a:ln>
          <a:effectLst/>
        </p:spPr>
        <p:txBody>
          <a:bodyPr rtlCol="0" anchor="ctr"/>
          <a:lstStyle/>
          <a:p>
            <a:pPr algn="ctr" defTabSz="685800" fontAlgn="auto">
              <a:spcBef>
                <a:spcPts val="0"/>
              </a:spcBef>
              <a:spcAft>
                <a:spcPts val="0"/>
              </a:spcAft>
              <a:defRPr/>
            </a:pPr>
            <a:endParaRPr lang="en-ZA" sz="1350" kern="0" dirty="0">
              <a:solidFill>
                <a:prstClr val="white"/>
              </a:solidFill>
              <a:latin typeface="Calibri" panose="020F0502020204030204"/>
            </a:endParaRPr>
          </a:p>
        </p:txBody>
      </p:sp>
      <p:sp>
        <p:nvSpPr>
          <p:cNvPr id="169" name="Isosceles Triangle 114">
            <a:extLst>
              <a:ext uri="{FF2B5EF4-FFF2-40B4-BE49-F238E27FC236}">
                <a16:creationId xmlns="" xmlns:a16="http://schemas.microsoft.com/office/drawing/2014/main" id="{51037724-BE31-4890-8162-2FAD866748E8}"/>
              </a:ext>
            </a:extLst>
          </p:cNvPr>
          <p:cNvSpPr/>
          <p:nvPr/>
        </p:nvSpPr>
        <p:spPr>
          <a:xfrm flipV="1">
            <a:off x="3452275" y="4738550"/>
            <a:ext cx="67580" cy="56781"/>
          </a:xfrm>
          <a:prstGeom prst="triangle">
            <a:avLst/>
          </a:prstGeom>
          <a:solidFill>
            <a:srgbClr val="4472C4"/>
          </a:solidFill>
          <a:ln w="12700" cap="flat" cmpd="sng" algn="ctr">
            <a:solidFill>
              <a:srgbClr val="4472C4"/>
            </a:solidFill>
            <a:prstDash val="solid"/>
            <a:miter lim="800000"/>
          </a:ln>
          <a:effectLst/>
        </p:spPr>
        <p:txBody>
          <a:bodyPr rtlCol="0" anchor="ctr"/>
          <a:lstStyle/>
          <a:p>
            <a:pPr algn="ctr" defTabSz="685800" fontAlgn="auto">
              <a:spcBef>
                <a:spcPts val="0"/>
              </a:spcBef>
              <a:spcAft>
                <a:spcPts val="0"/>
              </a:spcAft>
              <a:defRPr/>
            </a:pPr>
            <a:endParaRPr lang="en-ZA" sz="1350" kern="0" dirty="0">
              <a:solidFill>
                <a:prstClr val="white"/>
              </a:solidFill>
              <a:latin typeface="Calibri" panose="020F0502020204030204"/>
            </a:endParaRPr>
          </a:p>
        </p:txBody>
      </p:sp>
      <p:sp>
        <p:nvSpPr>
          <p:cNvPr id="170" name="Rounded Rectangle 73">
            <a:extLst>
              <a:ext uri="{FF2B5EF4-FFF2-40B4-BE49-F238E27FC236}">
                <a16:creationId xmlns="" xmlns:a16="http://schemas.microsoft.com/office/drawing/2014/main" id="{1718A289-9045-46BC-8266-71B67D41FAA1}"/>
              </a:ext>
            </a:extLst>
          </p:cNvPr>
          <p:cNvSpPr/>
          <p:nvPr/>
        </p:nvSpPr>
        <p:spPr>
          <a:xfrm>
            <a:off x="4356988" y="2646517"/>
            <a:ext cx="4573274" cy="924998"/>
          </a:xfrm>
          <a:prstGeom prst="roundRect">
            <a:avLst>
              <a:gd name="adj" fmla="val 11375"/>
            </a:avLst>
          </a:prstGeom>
          <a:solidFill>
            <a:srgbClr val="ED7D31"/>
          </a:solidFill>
          <a:ln w="12700" cap="flat" cmpd="sng" algn="ctr">
            <a:solidFill>
              <a:srgbClr val="ED7D31"/>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71" name="Rounded Rectangle 74">
            <a:extLst>
              <a:ext uri="{FF2B5EF4-FFF2-40B4-BE49-F238E27FC236}">
                <a16:creationId xmlns="" xmlns:a16="http://schemas.microsoft.com/office/drawing/2014/main" id="{76050749-305C-4AF5-890F-A8927E4242CE}"/>
              </a:ext>
            </a:extLst>
          </p:cNvPr>
          <p:cNvSpPr/>
          <p:nvPr/>
        </p:nvSpPr>
        <p:spPr>
          <a:xfrm>
            <a:off x="4419459" y="2688229"/>
            <a:ext cx="4468135" cy="839261"/>
          </a:xfrm>
          <a:prstGeom prst="roundRect">
            <a:avLst>
              <a:gd name="adj" fmla="val 11375"/>
            </a:avLst>
          </a:prstGeom>
          <a:gradFill flip="none" rotWithShape="1">
            <a:gsLst>
              <a:gs pos="0">
                <a:srgbClr val="F9F9F9"/>
              </a:gs>
              <a:gs pos="100000">
                <a:srgbClr val="E0E0E0"/>
              </a:gs>
            </a:gsLst>
            <a:path path="circle">
              <a:fillToRect t="100000" r="100000"/>
            </a:path>
            <a:tileRect l="-100000" b="-100000"/>
          </a:gradFill>
          <a:ln w="12700" cap="flat" cmpd="sng" algn="ctr">
            <a:solidFill>
              <a:sysClr val="window" lastClr="FFFFFF"/>
            </a:solid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12615" algn="just" defTabSz="255666" fontAlgn="auto">
              <a:lnSpc>
                <a:spcPct val="90000"/>
              </a:lnSpc>
              <a:spcAft>
                <a:spcPct val="35000"/>
              </a:spcAft>
              <a:defRPr/>
            </a:pPr>
            <a:r>
              <a:rPr lang="en-US" sz="1200" b="1" kern="0" dirty="0">
                <a:solidFill>
                  <a:prstClr val="black"/>
                </a:solidFill>
                <a:latin typeface="Calibri" panose="020F0502020204030204"/>
              </a:rPr>
              <a:t>GBV Implementation Guidelines </a:t>
            </a:r>
            <a:r>
              <a:rPr lang="en-US" sz="1200" kern="0" dirty="0">
                <a:solidFill>
                  <a:prstClr val="black"/>
                </a:solidFill>
                <a:latin typeface="Calibri" panose="020F0502020204030204"/>
              </a:rPr>
              <a:t>including responsibility and compliance, behaviour constituting GBV, investigation and disciplinary process, consequences etc.</a:t>
            </a:r>
          </a:p>
        </p:txBody>
      </p:sp>
      <p:sp>
        <p:nvSpPr>
          <p:cNvPr id="172" name="Rounded Rectangle 73">
            <a:extLst>
              <a:ext uri="{FF2B5EF4-FFF2-40B4-BE49-F238E27FC236}">
                <a16:creationId xmlns="" xmlns:a16="http://schemas.microsoft.com/office/drawing/2014/main" id="{7A100E3B-B310-480B-80B5-8254C88ABF3C}"/>
              </a:ext>
            </a:extLst>
          </p:cNvPr>
          <p:cNvSpPr/>
          <p:nvPr/>
        </p:nvSpPr>
        <p:spPr>
          <a:xfrm>
            <a:off x="4302685" y="2587855"/>
            <a:ext cx="4671512" cy="1044752"/>
          </a:xfrm>
          <a:prstGeom prst="roundRect">
            <a:avLst>
              <a:gd name="adj" fmla="val 12752"/>
            </a:avLst>
          </a:prstGeom>
          <a:no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73" name="Rounded Rectangle 73">
            <a:extLst>
              <a:ext uri="{FF2B5EF4-FFF2-40B4-BE49-F238E27FC236}">
                <a16:creationId xmlns="" xmlns:a16="http://schemas.microsoft.com/office/drawing/2014/main" id="{928C239F-EC1E-4305-A177-4011E4908E8D}"/>
              </a:ext>
            </a:extLst>
          </p:cNvPr>
          <p:cNvSpPr/>
          <p:nvPr/>
        </p:nvSpPr>
        <p:spPr>
          <a:xfrm>
            <a:off x="4424036" y="3698656"/>
            <a:ext cx="4506224" cy="1137961"/>
          </a:xfrm>
          <a:prstGeom prst="roundRect">
            <a:avLst>
              <a:gd name="adj" fmla="val 11375"/>
            </a:avLst>
          </a:prstGeom>
          <a:solidFill>
            <a:srgbClr val="ED7D31"/>
          </a:solidFill>
          <a:ln w="12700" cap="flat" cmpd="sng" algn="ctr">
            <a:solidFill>
              <a:srgbClr val="ED7D31"/>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74" name="Rounded Rectangle 74">
            <a:extLst>
              <a:ext uri="{FF2B5EF4-FFF2-40B4-BE49-F238E27FC236}">
                <a16:creationId xmlns="" xmlns:a16="http://schemas.microsoft.com/office/drawing/2014/main" id="{30141A69-F365-4190-AE07-E568C55341B6}"/>
              </a:ext>
            </a:extLst>
          </p:cNvPr>
          <p:cNvSpPr/>
          <p:nvPr/>
        </p:nvSpPr>
        <p:spPr>
          <a:xfrm>
            <a:off x="4462225" y="3742530"/>
            <a:ext cx="4387256" cy="1084082"/>
          </a:xfrm>
          <a:prstGeom prst="roundRect">
            <a:avLst>
              <a:gd name="adj" fmla="val 12455"/>
            </a:avLst>
          </a:prstGeom>
          <a:gradFill flip="none" rotWithShape="1">
            <a:gsLst>
              <a:gs pos="0">
                <a:srgbClr val="F9F9F9"/>
              </a:gs>
              <a:gs pos="100000">
                <a:srgbClr val="E0E0E0"/>
              </a:gs>
            </a:gsLst>
            <a:path path="circle">
              <a:fillToRect t="100000" r="100000"/>
            </a:path>
            <a:tileRect l="-100000" b="-100000"/>
          </a:gradFill>
          <a:ln w="12700" cap="flat" cmpd="sng" algn="ctr">
            <a:solidFill>
              <a:sysClr val="window" lastClr="FFFFFF"/>
            </a:solid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63305" tIns="0" rIns="63305" bIns="0" numCol="1" spcCol="0" rtlCol="0" fromWordArt="0" anchor="ctr" anchorCtr="0" forceAA="0" compatLnSpc="1">
            <a:prstTxWarp prst="textNoShape">
              <a:avLst/>
            </a:prstTxWarp>
            <a:noAutofit/>
          </a:bodyPr>
          <a:lstStyle/>
          <a:p>
            <a:pPr marL="112615" algn="just" defTabSz="255666" fontAlgn="auto">
              <a:lnSpc>
                <a:spcPct val="90000"/>
              </a:lnSpc>
              <a:spcAft>
                <a:spcPct val="35000"/>
              </a:spcAft>
              <a:defRPr/>
            </a:pPr>
            <a:r>
              <a:rPr lang="en-US" sz="1200" b="1" kern="0" dirty="0">
                <a:solidFill>
                  <a:prstClr val="black"/>
                </a:solidFill>
                <a:latin typeface="Calibri" panose="020F0502020204030204"/>
              </a:rPr>
              <a:t>Implementing Protocols on Rape and Sexual Assault and</a:t>
            </a:r>
            <a:r>
              <a:rPr lang="en-US" sz="1200" kern="0" dirty="0">
                <a:solidFill>
                  <a:prstClr val="black"/>
                </a:solidFill>
                <a:latin typeface="Calibri" panose="020F0502020204030204"/>
              </a:rPr>
              <a:t> </a:t>
            </a:r>
            <a:r>
              <a:rPr lang="en-US" sz="1200" b="1" kern="0" dirty="0">
                <a:solidFill>
                  <a:prstClr val="black"/>
                </a:solidFill>
                <a:latin typeface="Calibri" panose="020F0502020204030204"/>
              </a:rPr>
              <a:t>Code of Ethics</a:t>
            </a:r>
            <a:r>
              <a:rPr lang="en-US" sz="1200" kern="0" dirty="0">
                <a:solidFill>
                  <a:prstClr val="black"/>
                </a:solidFill>
                <a:latin typeface="Calibri" panose="020F0502020204030204"/>
              </a:rPr>
              <a:t> indicating PSET Institution’s commitment to eradicating GBV and </a:t>
            </a:r>
            <a:r>
              <a:rPr lang="en-US" sz="1200" b="1" kern="0" dirty="0">
                <a:solidFill>
                  <a:prstClr val="black"/>
                </a:solidFill>
                <a:latin typeface="Calibri" panose="020F0502020204030204"/>
              </a:rPr>
              <a:t>Minimum Standards Protocols </a:t>
            </a:r>
            <a:r>
              <a:rPr lang="en-US" sz="1200" kern="0" dirty="0">
                <a:solidFill>
                  <a:prstClr val="black"/>
                </a:solidFill>
                <a:latin typeface="Calibri" panose="020F0502020204030204"/>
              </a:rPr>
              <a:t>that support the guidelines. These deal, with campus safety, protection on outreach/field visits, whistleblowing, staff student relationships, alcohol etc.</a:t>
            </a:r>
          </a:p>
        </p:txBody>
      </p:sp>
      <p:sp>
        <p:nvSpPr>
          <p:cNvPr id="175" name="Rounded Rectangle 73">
            <a:extLst>
              <a:ext uri="{FF2B5EF4-FFF2-40B4-BE49-F238E27FC236}">
                <a16:creationId xmlns="" xmlns:a16="http://schemas.microsoft.com/office/drawing/2014/main" id="{9F64D3E7-DC8C-49A9-8136-E88B52A1EC41}"/>
              </a:ext>
            </a:extLst>
          </p:cNvPr>
          <p:cNvSpPr/>
          <p:nvPr/>
        </p:nvSpPr>
        <p:spPr>
          <a:xfrm>
            <a:off x="4302685" y="3677391"/>
            <a:ext cx="4671512" cy="1137961"/>
          </a:xfrm>
          <a:prstGeom prst="roundRect">
            <a:avLst>
              <a:gd name="adj" fmla="val 12752"/>
            </a:avLst>
          </a:prstGeom>
          <a:no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76" name="Rounded Rectangle 73">
            <a:extLst>
              <a:ext uri="{FF2B5EF4-FFF2-40B4-BE49-F238E27FC236}">
                <a16:creationId xmlns="" xmlns:a16="http://schemas.microsoft.com/office/drawing/2014/main" id="{0899E939-3AB2-4271-B3E3-7D05A6C1181A}"/>
              </a:ext>
            </a:extLst>
          </p:cNvPr>
          <p:cNvSpPr/>
          <p:nvPr/>
        </p:nvSpPr>
        <p:spPr>
          <a:xfrm>
            <a:off x="4322001" y="4952752"/>
            <a:ext cx="4573274" cy="924998"/>
          </a:xfrm>
          <a:prstGeom prst="roundRect">
            <a:avLst>
              <a:gd name="adj" fmla="val 11375"/>
            </a:avLst>
          </a:prstGeom>
          <a:solidFill>
            <a:srgbClr val="ED7D31"/>
          </a:solidFill>
          <a:ln w="12700" cap="flat" cmpd="sng" algn="ctr">
            <a:solidFill>
              <a:srgbClr val="ED7D31"/>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77" name="Rounded Rectangle 74">
            <a:extLst>
              <a:ext uri="{FF2B5EF4-FFF2-40B4-BE49-F238E27FC236}">
                <a16:creationId xmlns="" xmlns:a16="http://schemas.microsoft.com/office/drawing/2014/main" id="{031F401D-C6F7-4968-9199-5E1598DEE77E}"/>
              </a:ext>
            </a:extLst>
          </p:cNvPr>
          <p:cNvSpPr/>
          <p:nvPr/>
        </p:nvSpPr>
        <p:spPr>
          <a:xfrm>
            <a:off x="4397057" y="4994464"/>
            <a:ext cx="4468135" cy="839261"/>
          </a:xfrm>
          <a:prstGeom prst="roundRect">
            <a:avLst>
              <a:gd name="adj" fmla="val 11375"/>
            </a:avLst>
          </a:prstGeom>
          <a:gradFill flip="none" rotWithShape="1">
            <a:gsLst>
              <a:gs pos="0">
                <a:srgbClr val="F9F9F9"/>
              </a:gs>
              <a:gs pos="100000">
                <a:srgbClr val="E0E0E0"/>
              </a:gs>
            </a:gsLst>
            <a:path path="circle">
              <a:fillToRect t="100000" r="100000"/>
            </a:path>
            <a:tileRect l="-100000" b="-100000"/>
          </a:gradFill>
          <a:ln w="12700" cap="flat" cmpd="sng" algn="ctr">
            <a:solidFill>
              <a:sysClr val="window" lastClr="FFFFFF"/>
            </a:solid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63305" tIns="0" rIns="63305" bIns="0" numCol="1" spcCol="0" rtlCol="0" fromWordArt="0" anchor="ctr" anchorCtr="0" forceAA="0" compatLnSpc="1">
            <a:prstTxWarp prst="textNoShape">
              <a:avLst/>
            </a:prstTxWarp>
            <a:noAutofit/>
          </a:bodyPr>
          <a:lstStyle/>
          <a:p>
            <a:pPr marL="112615" defTabSz="255666" fontAlgn="auto">
              <a:lnSpc>
                <a:spcPct val="90000"/>
              </a:lnSpc>
              <a:spcAft>
                <a:spcPct val="35000"/>
              </a:spcAft>
              <a:defRPr/>
            </a:pPr>
            <a:r>
              <a:rPr lang="en-US" sz="1200" b="1" kern="0" dirty="0">
                <a:solidFill>
                  <a:prstClr val="black"/>
                </a:solidFill>
                <a:latin typeface="Calibri" panose="020F0502020204030204"/>
              </a:rPr>
              <a:t>Minimum standards checklist/</a:t>
            </a:r>
            <a:r>
              <a:rPr lang="en-US" sz="1200" kern="0" dirty="0">
                <a:solidFill>
                  <a:prstClr val="black"/>
                </a:solidFill>
                <a:latin typeface="Calibri" panose="020F0502020204030204"/>
              </a:rPr>
              <a:t>s on GBVF that take into account different institutional configurations are to be prepared.</a:t>
            </a:r>
            <a:endParaRPr lang="en-US" sz="1200" b="1" kern="0" dirty="0">
              <a:solidFill>
                <a:prstClr val="black"/>
              </a:solidFill>
              <a:latin typeface="Calibri" panose="020F0502020204030204"/>
            </a:endParaRPr>
          </a:p>
        </p:txBody>
      </p:sp>
      <p:sp>
        <p:nvSpPr>
          <p:cNvPr id="178" name="Rounded Rectangle 73">
            <a:extLst>
              <a:ext uri="{FF2B5EF4-FFF2-40B4-BE49-F238E27FC236}">
                <a16:creationId xmlns="" xmlns:a16="http://schemas.microsoft.com/office/drawing/2014/main" id="{E48567B7-0203-48F2-946A-148668865F21}"/>
              </a:ext>
            </a:extLst>
          </p:cNvPr>
          <p:cNvSpPr/>
          <p:nvPr/>
        </p:nvSpPr>
        <p:spPr>
          <a:xfrm>
            <a:off x="4280281" y="4884195"/>
            <a:ext cx="4671512" cy="1044752"/>
          </a:xfrm>
          <a:prstGeom prst="roundRect">
            <a:avLst>
              <a:gd name="adj" fmla="val 12752"/>
            </a:avLst>
          </a:prstGeom>
          <a:noFill/>
          <a:ln w="12700" cap="flat" cmpd="sng" algn="ctr">
            <a:solidFill>
              <a:srgbClr val="A5A5A5"/>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247" kern="0" dirty="0">
              <a:solidFill>
                <a:prstClr val="white"/>
              </a:solidFill>
              <a:latin typeface="Calibri" panose="020F0502020204030204"/>
            </a:endParaRPr>
          </a:p>
        </p:txBody>
      </p:sp>
      <p:sp>
        <p:nvSpPr>
          <p:cNvPr id="179" name="Rectangle 178">
            <a:extLst>
              <a:ext uri="{FF2B5EF4-FFF2-40B4-BE49-F238E27FC236}">
                <a16:creationId xmlns="" xmlns:a16="http://schemas.microsoft.com/office/drawing/2014/main" id="{3FDF7C98-ED1F-4F50-8BB0-E29E151A450A}"/>
              </a:ext>
            </a:extLst>
          </p:cNvPr>
          <p:cNvSpPr/>
          <p:nvPr/>
        </p:nvSpPr>
        <p:spPr>
          <a:xfrm>
            <a:off x="711504" y="3623320"/>
            <a:ext cx="2335890" cy="1384995"/>
          </a:xfrm>
          <a:prstGeom prst="rect">
            <a:avLst/>
          </a:prstGeom>
        </p:spPr>
        <p:txBody>
          <a:bodyPr wrap="square">
            <a:spAutoFit/>
          </a:bodyPr>
          <a:lstStyle/>
          <a:p>
            <a:pPr algn="ctr" defTabSz="685800" fontAlgn="auto">
              <a:spcBef>
                <a:spcPts val="0"/>
              </a:spcBef>
              <a:spcAft>
                <a:spcPts val="0"/>
              </a:spcAft>
            </a:pPr>
            <a:r>
              <a:rPr lang="en-US" sz="1200" dirty="0">
                <a:solidFill>
                  <a:prstClr val="black"/>
                </a:solidFill>
                <a:latin typeface="Calibri" panose="020F0502020204030204"/>
                <a:cs typeface="Calibri" panose="020F0502020204030204" pitchFamily="34" charset="0"/>
              </a:rPr>
              <a:t>Model templates have been created  that can be used by different PSET Institutions to implement the DHET Framework. These will establish minimum standards that PSET Institutions would be required to implement. </a:t>
            </a:r>
            <a:endParaRPr lang="en-ZA" sz="1200" b="1" dirty="0">
              <a:solidFill>
                <a:prstClr val="black"/>
              </a:solidFill>
              <a:latin typeface="Calibri" panose="020F0502020204030204"/>
              <a:cs typeface="Calibri" panose="020F0502020204030204" pitchFamily="34" charset="0"/>
            </a:endParaRPr>
          </a:p>
        </p:txBody>
      </p:sp>
      <p:sp>
        <p:nvSpPr>
          <p:cNvPr id="180" name="Rectangle 179">
            <a:extLst>
              <a:ext uri="{FF2B5EF4-FFF2-40B4-BE49-F238E27FC236}">
                <a16:creationId xmlns="" xmlns:a16="http://schemas.microsoft.com/office/drawing/2014/main" id="{AE44730B-DDC0-49D0-8BCF-33F75BBD2768}"/>
              </a:ext>
            </a:extLst>
          </p:cNvPr>
          <p:cNvSpPr/>
          <p:nvPr/>
        </p:nvSpPr>
        <p:spPr>
          <a:xfrm>
            <a:off x="545804" y="2892993"/>
            <a:ext cx="2624283" cy="580274"/>
          </a:xfrm>
          <a:prstGeom prst="rect">
            <a:avLst/>
          </a:prstGeom>
          <a:solidFill>
            <a:sysClr val="window" lastClr="FFFFFF">
              <a:lumMod val="75000"/>
              <a:alpha val="39000"/>
            </a:sysClr>
          </a:solidFill>
          <a:ln w="12700" cap="flat" cmpd="sng" algn="ctr">
            <a:noFill/>
            <a:prstDash val="solid"/>
            <a:miter lim="800000"/>
          </a:ln>
          <a:effectLst/>
        </p:spPr>
        <p:txBody>
          <a:bodyPr rtlCol="0" anchor="ctr"/>
          <a:lstStyle/>
          <a:p>
            <a:pPr algn="ctr" defTabSz="685800" fontAlgn="auto">
              <a:spcBef>
                <a:spcPts val="0"/>
              </a:spcBef>
              <a:spcAft>
                <a:spcPts val="0"/>
              </a:spcAft>
              <a:defRPr/>
            </a:pPr>
            <a:r>
              <a:rPr lang="en-US" sz="1200" b="1" kern="0" dirty="0">
                <a:solidFill>
                  <a:prstClr val="black"/>
                </a:solidFill>
                <a:latin typeface="Calibri" panose="020F0502020204030204"/>
                <a:cs typeface="Calibri" panose="020F0502020204030204" pitchFamily="34" charset="0"/>
              </a:rPr>
              <a:t>Institutional implementation guidelines</a:t>
            </a:r>
            <a:br>
              <a:rPr lang="en-US" sz="1200" b="1" kern="0" dirty="0">
                <a:solidFill>
                  <a:prstClr val="black"/>
                </a:solidFill>
                <a:latin typeface="Calibri" panose="020F0502020204030204"/>
                <a:cs typeface="Calibri" panose="020F0502020204030204" pitchFamily="34" charset="0"/>
              </a:rPr>
            </a:br>
            <a:r>
              <a:rPr lang="en-US" sz="1200" b="1" kern="0" dirty="0">
                <a:solidFill>
                  <a:prstClr val="black"/>
                </a:solidFill>
                <a:latin typeface="Calibri" panose="020F0502020204030204"/>
                <a:cs typeface="Calibri" panose="020F0502020204030204" pitchFamily="34" charset="0"/>
              </a:rPr>
              <a:t>and supporting protocols  prepared</a:t>
            </a:r>
          </a:p>
        </p:txBody>
      </p:sp>
      <p:pic>
        <p:nvPicPr>
          <p:cNvPr id="181" name="Picture 2" descr="Infrastructure Icons - Download Free Vector Icons | Noun Project">
            <a:extLst>
              <a:ext uri="{FF2B5EF4-FFF2-40B4-BE49-F238E27FC236}">
                <a16:creationId xmlns="" xmlns:a16="http://schemas.microsoft.com/office/drawing/2014/main" id="{D8481C01-603F-47F1-A7DD-CAAF0951562C}"/>
              </a:ext>
            </a:extLst>
          </p:cNvPr>
          <p:cNvPicPr>
            <a:picLocks noChangeAspect="1" noChangeArrowheads="1"/>
          </p:cNvPicPr>
          <p:nvPr/>
        </p:nvPicPr>
        <p:blipFill>
          <a:blip r:embed="rId2" cstate="hqprint">
            <a:duotone>
              <a:srgbClr val="4472C4">
                <a:shade val="45000"/>
                <a:satMod val="135000"/>
              </a:srgbClr>
              <a:prstClr val="white"/>
            </a:duotone>
            <a:extLst>
              <a:ext uri="{28A0092B-C50C-407E-A947-70E740481C1C}">
                <a14:useLocalDpi xmlns:a14="http://schemas.microsoft.com/office/drawing/2010/main" xmlns="" val="0"/>
              </a:ext>
            </a:extLst>
          </a:blip>
          <a:srcRect/>
          <a:stretch>
            <a:fillRect/>
          </a:stretch>
        </p:blipFill>
        <p:spPr bwMode="auto">
          <a:xfrm>
            <a:off x="3791269" y="4012246"/>
            <a:ext cx="365723" cy="365723"/>
          </a:xfrm>
          <a:prstGeom prst="rect">
            <a:avLst/>
          </a:prstGeom>
          <a:noFill/>
          <a:extLst>
            <a:ext uri="{909E8E84-426E-40dd-AFC4-6F175D3DCCD1}">
              <a14:hiddenFill xmlns:a14="http://schemas.microsoft.com/office/drawing/2010/main" xmlns="">
                <a:solidFill>
                  <a:srgbClr val="FFFFFF"/>
                </a:solidFill>
              </a14:hiddenFill>
            </a:ext>
          </a:extLst>
        </p:spPr>
      </p:pic>
      <p:pic>
        <p:nvPicPr>
          <p:cNvPr id="182" name="Picture 4" descr="Checklist Svg Png Icon Free Download (#452028) - OnlineWebFonts.COM">
            <a:extLst>
              <a:ext uri="{FF2B5EF4-FFF2-40B4-BE49-F238E27FC236}">
                <a16:creationId xmlns="" xmlns:a16="http://schemas.microsoft.com/office/drawing/2014/main" id="{993D741C-B072-4CF9-A316-2BD00BA699CD}"/>
              </a:ext>
            </a:extLst>
          </p:cNvPr>
          <p:cNvPicPr>
            <a:picLocks noChangeAspect="1" noChangeArrowheads="1"/>
          </p:cNvPicPr>
          <p:nvPr/>
        </p:nvPicPr>
        <p:blipFill>
          <a:blip r:embed="rId3" cstate="hqprint">
            <a:duotone>
              <a:srgbClr val="4472C4">
                <a:shade val="45000"/>
                <a:satMod val="135000"/>
              </a:srgbClr>
              <a:prstClr val="white"/>
            </a:duotone>
            <a:extLst>
              <a:ext uri="{28A0092B-C50C-407E-A947-70E740481C1C}">
                <a14:useLocalDpi xmlns:a14="http://schemas.microsoft.com/office/drawing/2010/main" xmlns="" val="0"/>
              </a:ext>
            </a:extLst>
          </a:blip>
          <a:srcRect/>
          <a:stretch>
            <a:fillRect/>
          </a:stretch>
        </p:blipFill>
        <p:spPr bwMode="auto">
          <a:xfrm>
            <a:off x="3846220" y="5073010"/>
            <a:ext cx="343389" cy="447494"/>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6" descr="Public Participation on Kajiado County Sand Harvesting and Quarry Bill,  Environment Protection Bill, and Climate change Bill. - KAJIADO COUNTY  ASSEMBLY">
            <a:extLst>
              <a:ext uri="{FF2B5EF4-FFF2-40B4-BE49-F238E27FC236}">
                <a16:creationId xmlns="" xmlns:a16="http://schemas.microsoft.com/office/drawing/2014/main" id="{BC8673EF-102A-4E8D-B228-6EB7409818E9}"/>
              </a:ext>
            </a:extLst>
          </p:cNvPr>
          <p:cNvPicPr>
            <a:picLocks noChangeAspect="1" noChangeArrowheads="1"/>
          </p:cNvPicPr>
          <p:nvPr/>
        </p:nvPicPr>
        <p:blipFill>
          <a:blip r:embed="rId4" cstate="hqprint">
            <a:duotone>
              <a:srgbClr val="4472C4">
                <a:shade val="45000"/>
                <a:satMod val="135000"/>
              </a:srgbClr>
              <a:prstClr val="white"/>
            </a:duotone>
            <a:extLst>
              <a:ext uri="{28A0092B-C50C-407E-A947-70E740481C1C}">
                <a14:useLocalDpi xmlns:a14="http://schemas.microsoft.com/office/drawing/2010/main" xmlns="" val="0"/>
              </a:ext>
            </a:extLst>
          </a:blip>
          <a:srcRect/>
          <a:stretch>
            <a:fillRect/>
          </a:stretch>
        </p:blipFill>
        <p:spPr bwMode="auto">
          <a:xfrm>
            <a:off x="3721188" y="1808666"/>
            <a:ext cx="458520" cy="458520"/>
          </a:xfrm>
          <a:prstGeom prst="rect">
            <a:avLst/>
          </a:prstGeom>
          <a:noFill/>
          <a:extLst>
            <a:ext uri="{909E8E84-426E-40dd-AFC4-6F175D3DCCD1}">
              <a14:hiddenFill xmlns:a14="http://schemas.microsoft.com/office/drawing/2010/main" xmlns="">
                <a:solidFill>
                  <a:srgbClr val="FFFFFF"/>
                </a:solidFill>
              </a14:hiddenFill>
            </a:ext>
          </a:extLst>
        </p:spPr>
      </p:pic>
      <p:pic>
        <p:nvPicPr>
          <p:cNvPr id="184" name="Picture 8" descr="Declaration Icons - Download Free Vector Icons | Noun Project">
            <a:extLst>
              <a:ext uri="{FF2B5EF4-FFF2-40B4-BE49-F238E27FC236}">
                <a16:creationId xmlns="" xmlns:a16="http://schemas.microsoft.com/office/drawing/2014/main" id="{68E41804-B22D-4FBE-84C3-6B650EDC0298}"/>
              </a:ext>
            </a:extLst>
          </p:cNvPr>
          <p:cNvPicPr>
            <a:picLocks noChangeAspect="1" noChangeArrowheads="1"/>
          </p:cNvPicPr>
          <p:nvPr/>
        </p:nvPicPr>
        <p:blipFill>
          <a:blip r:embed="rId5" cstate="hqprint">
            <a:duotone>
              <a:srgbClr val="4472C4">
                <a:shade val="45000"/>
                <a:satMod val="135000"/>
              </a:srgbClr>
              <a:prstClr val="white"/>
            </a:duotone>
            <a:extLst>
              <a:ext uri="{28A0092B-C50C-407E-A947-70E740481C1C}">
                <a14:useLocalDpi xmlns:a14="http://schemas.microsoft.com/office/drawing/2010/main" xmlns="" val="0"/>
              </a:ext>
            </a:extLst>
          </a:blip>
          <a:srcRect/>
          <a:stretch>
            <a:fillRect/>
          </a:stretch>
        </p:blipFill>
        <p:spPr bwMode="auto">
          <a:xfrm>
            <a:off x="3787029" y="2902586"/>
            <a:ext cx="431704" cy="431704"/>
          </a:xfrm>
          <a:prstGeom prst="rect">
            <a:avLst/>
          </a:prstGeom>
          <a:noFill/>
          <a:extLst>
            <a:ext uri="{909E8E84-426E-40dd-AFC4-6F175D3DCCD1}">
              <a14:hiddenFill xmlns:a14="http://schemas.microsoft.com/office/drawing/2010/main" xmlns="">
                <a:solidFill>
                  <a:srgbClr val="FFFFFF"/>
                </a:solidFill>
              </a14:hiddenFill>
            </a:ext>
          </a:extLst>
        </p:spPr>
      </p:pic>
      <p:pic>
        <p:nvPicPr>
          <p:cNvPr id="185" name="Picture 2" descr="Group Task Icon - Free Download, PNG and Vector">
            <a:extLst>
              <a:ext uri="{FF2B5EF4-FFF2-40B4-BE49-F238E27FC236}">
                <a16:creationId xmlns="" xmlns:a16="http://schemas.microsoft.com/office/drawing/2014/main" id="{BA432933-AB63-4EAB-AC19-D3020E699B05}"/>
              </a:ext>
            </a:extLst>
          </p:cNvPr>
          <p:cNvPicPr>
            <a:picLocks noChangeAspect="1" noChangeArrowheads="1"/>
          </p:cNvPicPr>
          <p:nvPr/>
        </p:nvPicPr>
        <p:blipFill>
          <a:blip r:embed="rId6">
            <a:duotone>
              <a:srgbClr val="4472C4">
                <a:shade val="45000"/>
                <a:satMod val="135000"/>
              </a:srgbClr>
              <a:prstClr val="white"/>
            </a:duotone>
            <a:extLst>
              <a:ext uri="{28A0092B-C50C-407E-A947-70E740481C1C}">
                <a14:useLocalDpi xmlns:a14="http://schemas.microsoft.com/office/drawing/2010/main" xmlns="" val="0"/>
              </a:ext>
            </a:extLst>
          </a:blip>
          <a:srcRect/>
          <a:stretch>
            <a:fillRect/>
          </a:stretch>
        </p:blipFill>
        <p:spPr bwMode="auto">
          <a:xfrm>
            <a:off x="1604829" y="2012983"/>
            <a:ext cx="489089" cy="489089"/>
          </a:xfrm>
          <a:prstGeom prst="rect">
            <a:avLst/>
          </a:prstGeom>
          <a:noFill/>
          <a:extLst>
            <a:ext uri="{909E8E84-426E-40dd-AFC4-6F175D3DCCD1}">
              <a14:hiddenFill xmlns:a14="http://schemas.microsoft.com/office/drawing/2010/main" xmlns="">
                <a:solidFill>
                  <a:srgbClr val="FFFFFF"/>
                </a:solidFill>
              </a14:hiddenFill>
            </a:ext>
          </a:extLst>
        </p:spPr>
      </p:pic>
      <p:sp>
        <p:nvSpPr>
          <p:cNvPr id="92"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23</a:t>
            </a:fld>
            <a:endParaRPr lang="en-US" dirty="0"/>
          </a:p>
        </p:txBody>
      </p:sp>
    </p:spTree>
    <p:extLst>
      <p:ext uri="{BB962C8B-B14F-4D97-AF65-F5344CB8AC3E}">
        <p14:creationId xmlns:p14="http://schemas.microsoft.com/office/powerpoint/2010/main" xmlns="" val="36372624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689" y="595984"/>
            <a:ext cx="8229600" cy="522312"/>
          </a:xfrm>
        </p:spPr>
        <p:txBody>
          <a:bodyPr/>
          <a:lstStyle/>
          <a:p>
            <a:endParaRPr lang="en-ZA"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1520" y="1626394"/>
            <a:ext cx="8229600" cy="5231606"/>
          </a:xfrm>
        </p:spPr>
        <p:txBody>
          <a:bodyPr/>
          <a:lstStyle/>
          <a:p>
            <a:pPr marL="0" indent="0">
              <a:buNone/>
            </a:pPr>
            <a:endParaRPr lang="en-ZA" dirty="0"/>
          </a:p>
          <a:p>
            <a:pPr marL="0" indent="0">
              <a:buNone/>
            </a:pPr>
            <a:endParaRPr lang="en-ZA" sz="2400" b="1" dirty="0"/>
          </a:p>
        </p:txBody>
      </p:sp>
      <p:sp>
        <p:nvSpPr>
          <p:cNvPr id="5" name="Content Placeholder 2"/>
          <p:cNvSpPr txBox="1">
            <a:spLocks/>
          </p:cNvSpPr>
          <p:nvPr/>
        </p:nvSpPr>
        <p:spPr bwMode="auto">
          <a:xfrm>
            <a:off x="251520" y="1196752"/>
            <a:ext cx="8435280" cy="4374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700" dirty="0" smtClean="0">
                <a:latin typeface="Arial" panose="020B0604020202020204" pitchFamily="34" charset="0"/>
                <a:cs typeface="Arial" panose="020B0604020202020204" pitchFamily="34" charset="0"/>
              </a:rPr>
              <a:t>Universities transformation offices and safety and security units; financial allocations include infrastructure funding for universal access to the built environment and to address the safety and security of staff and students</a:t>
            </a:r>
          </a:p>
          <a:p>
            <a:pPr>
              <a:buFont typeface="Arial" panose="020B0604020202020204" pitchFamily="34" charset="0"/>
              <a:buChar char="•"/>
            </a:pPr>
            <a:r>
              <a:rPr lang="en-US" sz="1700" dirty="0" smtClean="0">
                <a:latin typeface="Arial" panose="020B0604020202020204" pitchFamily="34" charset="0"/>
                <a:cs typeface="Arial" panose="020B0604020202020204" pitchFamily="34" charset="0"/>
              </a:rPr>
              <a:t>Existing academic modules on human rights and diversity</a:t>
            </a:r>
            <a:endParaRPr lang="en-US" sz="1700" b="1"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US" sz="1700" dirty="0" smtClean="0">
                <a:latin typeface="Arial" panose="020B0604020202020204" pitchFamily="34" charset="0"/>
                <a:cs typeface="Arial" panose="020B0604020202020204" pitchFamily="34" charset="0"/>
              </a:rPr>
              <a:t>TVET and CET colleges </a:t>
            </a:r>
            <a:r>
              <a:rPr lang="en-US" sz="1700" dirty="0">
                <a:latin typeface="Arial" panose="020B0604020202020204" pitchFamily="34" charset="0"/>
                <a:cs typeface="Arial" panose="020B0604020202020204" pitchFamily="34" charset="0"/>
              </a:rPr>
              <a:t>are building </a:t>
            </a:r>
            <a:r>
              <a:rPr lang="en-US" sz="1700" dirty="0" smtClean="0">
                <a:latin typeface="Arial" panose="020B0604020202020204" pitchFamily="34" charset="0"/>
                <a:cs typeface="Arial" panose="020B0604020202020204" pitchFamily="34" charset="0"/>
              </a:rPr>
              <a:t>funding </a:t>
            </a:r>
            <a:r>
              <a:rPr lang="en-US" sz="1700" dirty="0">
                <a:latin typeface="Arial" panose="020B0604020202020204" pitchFamily="34" charset="0"/>
                <a:cs typeface="Arial" panose="020B0604020202020204" pitchFamily="34" charset="0"/>
              </a:rPr>
              <a:t>frameworks </a:t>
            </a:r>
            <a:r>
              <a:rPr lang="en-US" sz="1700" dirty="0" smtClean="0">
                <a:latin typeface="Arial" panose="020B0604020202020204" pitchFamily="34" charset="0"/>
                <a:cs typeface="Arial" panose="020B0604020202020204" pitchFamily="34" charset="0"/>
              </a:rPr>
              <a:t>incl. safety </a:t>
            </a:r>
            <a:r>
              <a:rPr lang="en-US" sz="1700" dirty="0">
                <a:latin typeface="Arial" panose="020B0604020202020204" pitchFamily="34" charset="0"/>
                <a:cs typeface="Arial" panose="020B0604020202020204" pitchFamily="34" charset="0"/>
              </a:rPr>
              <a:t>and security as well as </a:t>
            </a:r>
            <a:r>
              <a:rPr lang="en-US" sz="1700" dirty="0" smtClean="0">
                <a:latin typeface="Arial" panose="020B0604020202020204" pitchFamily="34" charset="0"/>
                <a:cs typeface="Arial" panose="020B0604020202020204" pitchFamily="34" charset="0"/>
              </a:rPr>
              <a:t>anti-GBV </a:t>
            </a:r>
            <a:r>
              <a:rPr lang="en-US" sz="1700" dirty="0">
                <a:latin typeface="Arial" panose="020B0604020202020204" pitchFamily="34" charset="0"/>
                <a:cs typeface="Arial" panose="020B0604020202020204" pitchFamily="34" charset="0"/>
              </a:rPr>
              <a:t>programmes in </a:t>
            </a:r>
            <a:r>
              <a:rPr lang="en-US" sz="1700" dirty="0" smtClean="0">
                <a:latin typeface="Arial" panose="020B0604020202020204" pitchFamily="34" charset="0"/>
                <a:cs typeface="Arial" panose="020B0604020202020204" pitchFamily="34" charset="0"/>
              </a:rPr>
              <a:t>Student </a:t>
            </a:r>
            <a:r>
              <a:rPr lang="en-US" sz="1700" dirty="0">
                <a:latin typeface="Arial" panose="020B0604020202020204" pitchFamily="34" charset="0"/>
                <a:cs typeface="Arial" panose="020B0604020202020204" pitchFamily="34" charset="0"/>
              </a:rPr>
              <a:t>Support Services </a:t>
            </a:r>
            <a:r>
              <a:rPr lang="en-US" sz="1700" dirty="0" smtClean="0">
                <a:latin typeface="Arial" panose="020B0604020202020204" pitchFamily="34" charset="0"/>
                <a:cs typeface="Arial" panose="020B0604020202020204" pitchFamily="34" charset="0"/>
              </a:rPr>
              <a:t>frameworks</a:t>
            </a:r>
            <a:endParaRPr lang="en-ZA" sz="1700" b="1"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700" dirty="0" smtClean="0">
                <a:latin typeface="Arial" panose="020B0604020202020204" pitchFamily="34" charset="0"/>
                <a:cs typeface="Arial" panose="020B0604020202020204" pitchFamily="34" charset="0"/>
              </a:rPr>
              <a:t>Content </a:t>
            </a:r>
            <a:r>
              <a:rPr lang="en-US" sz="1700" dirty="0">
                <a:latin typeface="Arial" panose="020B0604020202020204" pitchFamily="34" charset="0"/>
                <a:cs typeface="Arial" panose="020B0604020202020204" pitchFamily="34" charset="0"/>
              </a:rPr>
              <a:t>of capacity building programmes for both academic and administrative staff </a:t>
            </a:r>
            <a:r>
              <a:rPr lang="en-US" sz="1700" dirty="0" smtClean="0">
                <a:latin typeface="Arial" panose="020B0604020202020204" pitchFamily="34" charset="0"/>
                <a:cs typeface="Arial" panose="020B0604020202020204" pitchFamily="34" charset="0"/>
              </a:rPr>
              <a:t>to </a:t>
            </a:r>
            <a:r>
              <a:rPr lang="en-US" sz="1700" dirty="0">
                <a:latin typeface="Arial" panose="020B0604020202020204" pitchFamily="34" charset="0"/>
                <a:cs typeface="Arial" panose="020B0604020202020204" pitchFamily="34" charset="0"/>
              </a:rPr>
              <a:t>be </a:t>
            </a:r>
            <a:r>
              <a:rPr lang="en-US" sz="1700" dirty="0" smtClean="0">
                <a:latin typeface="Arial" panose="020B0604020202020204" pitchFamily="34" charset="0"/>
                <a:cs typeface="Arial" panose="020B0604020202020204" pitchFamily="34" charset="0"/>
              </a:rPr>
              <a:t>reviewed to include GBV</a:t>
            </a:r>
          </a:p>
          <a:p>
            <a:pPr>
              <a:buFont typeface="Arial" panose="020B0604020202020204" pitchFamily="34" charset="0"/>
              <a:buChar char="•"/>
            </a:pPr>
            <a:r>
              <a:rPr lang="en-GB" sz="1700" dirty="0" smtClean="0">
                <a:latin typeface="Arial" panose="020B0604020202020204" pitchFamily="34" charset="0"/>
                <a:cs typeface="Arial" panose="020B0604020202020204" pitchFamily="34" charset="0"/>
              </a:rPr>
              <a:t>Allocation </a:t>
            </a:r>
            <a:r>
              <a:rPr lang="en-GB" sz="1700" dirty="0">
                <a:latin typeface="Arial" panose="020B0604020202020204" pitchFamily="34" charset="0"/>
                <a:cs typeface="Arial" panose="020B0604020202020204" pitchFamily="34" charset="0"/>
              </a:rPr>
              <a:t>in the Department to manage social inclusion, that includes GBV, has been increased to R16,3 million over the </a:t>
            </a:r>
            <a:r>
              <a:rPr lang="en-GB" sz="1700" dirty="0" smtClean="0">
                <a:latin typeface="Arial" panose="020B0604020202020204" pitchFamily="34" charset="0"/>
                <a:cs typeface="Arial" panose="020B0604020202020204" pitchFamily="34" charset="0"/>
              </a:rPr>
              <a:t>MTEF</a:t>
            </a:r>
          </a:p>
          <a:p>
            <a:pPr>
              <a:buFont typeface="Arial" panose="020B0604020202020204" pitchFamily="34" charset="0"/>
              <a:buChar char="•"/>
            </a:pPr>
            <a:r>
              <a:rPr lang="en-GB" sz="1700" dirty="0" smtClean="0">
                <a:latin typeface="Arial" panose="020B0604020202020204" pitchFamily="34" charset="0"/>
                <a:cs typeface="Arial" panose="020B0604020202020204" pitchFamily="34" charset="0"/>
              </a:rPr>
              <a:t>R1 </a:t>
            </a:r>
            <a:r>
              <a:rPr lang="en-GB" sz="1700" dirty="0">
                <a:latin typeface="Arial" panose="020B0604020202020204" pitchFamily="34" charset="0"/>
                <a:cs typeface="Arial" panose="020B0604020202020204" pitchFamily="34" charset="0"/>
              </a:rPr>
              <a:t>million, </a:t>
            </a:r>
            <a:r>
              <a:rPr lang="en-GB" sz="1700" dirty="0" smtClean="0">
                <a:latin typeface="Arial" panose="020B0604020202020204" pitchFamily="34" charset="0"/>
                <a:cs typeface="Arial" panose="020B0604020202020204" pitchFamily="34" charset="0"/>
              </a:rPr>
              <a:t>above </a:t>
            </a:r>
            <a:r>
              <a:rPr lang="en-GB" sz="1700" dirty="0">
                <a:latin typeface="Arial" panose="020B0604020202020204" pitchFamily="34" charset="0"/>
                <a:cs typeface="Arial" panose="020B0604020202020204" pitchFamily="34" charset="0"/>
              </a:rPr>
              <a:t>the normal allocation, </a:t>
            </a:r>
            <a:r>
              <a:rPr lang="en-GB" sz="1700" dirty="0" smtClean="0">
                <a:latin typeface="Arial" panose="020B0604020202020204" pitchFamily="34" charset="0"/>
                <a:cs typeface="Arial" panose="020B0604020202020204" pitchFamily="34" charset="0"/>
              </a:rPr>
              <a:t>earmarked </a:t>
            </a:r>
            <a:r>
              <a:rPr lang="en-GB" sz="1700" dirty="0">
                <a:latin typeface="Arial" panose="020B0604020202020204" pitchFamily="34" charset="0"/>
                <a:cs typeface="Arial" panose="020B0604020202020204" pitchFamily="34" charset="0"/>
              </a:rPr>
              <a:t>for </a:t>
            </a:r>
            <a:r>
              <a:rPr lang="en-GB" sz="1700" dirty="0" smtClean="0">
                <a:latin typeface="Arial" panose="020B0604020202020204" pitchFamily="34" charset="0"/>
                <a:cs typeface="Arial" panose="020B0604020202020204" pitchFamily="34" charset="0"/>
              </a:rPr>
              <a:t>advocacy </a:t>
            </a:r>
            <a:r>
              <a:rPr lang="en-GB" sz="1700" dirty="0">
                <a:latin typeface="Arial" panose="020B0604020202020204" pitchFamily="34" charset="0"/>
                <a:cs typeface="Arial" panose="020B0604020202020204" pitchFamily="34" charset="0"/>
              </a:rPr>
              <a:t>and awareness of the Policy Framework and the work of </a:t>
            </a:r>
            <a:r>
              <a:rPr lang="en-GB" sz="1700" dirty="0" smtClean="0">
                <a:latin typeface="Arial" panose="020B0604020202020204" pitchFamily="34" charset="0"/>
                <a:cs typeface="Arial" panose="020B0604020202020204" pitchFamily="34" charset="0"/>
              </a:rPr>
              <a:t>MTT on </a:t>
            </a:r>
            <a:r>
              <a:rPr lang="en-GB" sz="1700" dirty="0">
                <a:latin typeface="Arial" panose="020B0604020202020204" pitchFamily="34" charset="0"/>
                <a:cs typeface="Arial" panose="020B0604020202020204" pitchFamily="34" charset="0"/>
              </a:rPr>
              <a:t>GBV</a:t>
            </a:r>
            <a:endParaRPr lang="en-GB" sz="1700"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GB" sz="1700" dirty="0" smtClean="0">
                <a:latin typeface="Arial" panose="020B0604020202020204" pitchFamily="34" charset="0"/>
                <a:cs typeface="Arial" panose="020B0604020202020204" pitchFamily="34" charset="0"/>
              </a:rPr>
              <a:t>Higher Health (HEAIDS) assists all institutions in a holistic approach to healthy living, including addressing GBV </a:t>
            </a:r>
          </a:p>
          <a:p>
            <a:pPr>
              <a:buFont typeface="Arial" panose="020B0604020202020204" pitchFamily="34" charset="0"/>
              <a:buChar char="•"/>
            </a:pPr>
            <a:r>
              <a:rPr lang="en-GB" sz="1700" dirty="0" smtClean="0">
                <a:latin typeface="Arial" panose="020B0604020202020204" pitchFamily="34" charset="0"/>
                <a:cs typeface="Arial" panose="020B0604020202020204" pitchFamily="34" charset="0"/>
              </a:rPr>
              <a:t>Allocation </a:t>
            </a:r>
            <a:r>
              <a:rPr lang="en-GB" sz="1700" dirty="0">
                <a:latin typeface="Arial" panose="020B0604020202020204" pitchFamily="34" charset="0"/>
                <a:cs typeface="Arial" panose="020B0604020202020204" pitchFamily="34" charset="0"/>
              </a:rPr>
              <a:t>to Higher Health has been increased to </a:t>
            </a:r>
            <a:r>
              <a:rPr lang="en-GB" sz="1700" dirty="0" smtClean="0">
                <a:latin typeface="Arial" panose="020B0604020202020204" pitchFamily="34" charset="0"/>
                <a:cs typeface="Arial" panose="020B0604020202020204" pitchFamily="34" charset="0"/>
              </a:rPr>
              <a:t>R62,1 </a:t>
            </a:r>
            <a:r>
              <a:rPr lang="en-GB" sz="1700" dirty="0">
                <a:latin typeface="Arial" panose="020B0604020202020204" pitchFamily="34" charset="0"/>
                <a:cs typeface="Arial" panose="020B0604020202020204" pitchFamily="34" charset="0"/>
              </a:rPr>
              <a:t>million over the </a:t>
            </a:r>
            <a:r>
              <a:rPr lang="en-GB" sz="1700" dirty="0" smtClean="0">
                <a:latin typeface="Arial" panose="020B0604020202020204" pitchFamily="34" charset="0"/>
                <a:cs typeface="Arial" panose="020B0604020202020204" pitchFamily="34" charset="0"/>
              </a:rPr>
              <a:t>MTEF (to be approved by Cabinet).  Further allocation from </a:t>
            </a:r>
            <a:r>
              <a:rPr lang="en-GB" sz="1700" dirty="0">
                <a:latin typeface="Arial" panose="020B0604020202020204" pitchFamily="34" charset="0"/>
                <a:cs typeface="Arial" panose="020B0604020202020204" pitchFamily="34" charset="0"/>
              </a:rPr>
              <a:t>the National Skills </a:t>
            </a:r>
            <a:r>
              <a:rPr lang="en-GB" sz="1700" dirty="0" smtClean="0">
                <a:latin typeface="Arial" panose="020B0604020202020204" pitchFamily="34" charset="0"/>
                <a:cs typeface="Arial" panose="020B0604020202020204" pitchFamily="34" charset="0"/>
              </a:rPr>
              <a:t>Fund </a:t>
            </a:r>
            <a:r>
              <a:rPr lang="en-GB" sz="1700" dirty="0">
                <a:latin typeface="Arial" panose="020B0604020202020204" pitchFamily="34" charset="0"/>
                <a:cs typeface="Arial" panose="020B0604020202020204" pitchFamily="34" charset="0"/>
              </a:rPr>
              <a:t>and have access to donor funds and contributions by the Department of Health (in kind</a:t>
            </a:r>
            <a:r>
              <a:rPr lang="en-GB" sz="1700" dirty="0" smtClean="0">
                <a:latin typeface="Arial" panose="020B0604020202020204" pitchFamily="34" charset="0"/>
                <a:cs typeface="Arial" panose="020B0604020202020204" pitchFamily="34" charset="0"/>
              </a:rPr>
              <a:t>) to around R50 million</a:t>
            </a:r>
            <a:endParaRPr lang="en-GB" sz="1700" dirty="0">
              <a:latin typeface="Arial" panose="020B0604020202020204" pitchFamily="34" charset="0"/>
              <a:cs typeface="Arial" panose="020B0604020202020204" pitchFamily="34" charset="0"/>
            </a:endParaRPr>
          </a:p>
          <a:p>
            <a:endParaRPr lang="en-GB" sz="1800" dirty="0"/>
          </a:p>
        </p:txBody>
      </p:sp>
      <p:sp>
        <p:nvSpPr>
          <p:cNvPr id="6" name="TextBox 5"/>
          <p:cNvSpPr txBox="1"/>
          <p:nvPr/>
        </p:nvSpPr>
        <p:spPr>
          <a:xfrm>
            <a:off x="546100" y="317957"/>
            <a:ext cx="8064500" cy="954107"/>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a:defRPr/>
            </a:pPr>
            <a:r>
              <a:rPr lang="en-GB" sz="2800" b="1" dirty="0">
                <a:latin typeface="Arial" panose="020B0604020202020204" pitchFamily="34" charset="0"/>
                <a:cs typeface="Arial" panose="020B0604020202020204" pitchFamily="34" charset="0"/>
              </a:rPr>
              <a:t>ORGANISATIONAL AND FINANCIAL IMPLICATIONS</a:t>
            </a:r>
            <a:endParaRPr lang="en-ZA" sz="2800" b="1" dirty="0">
              <a:latin typeface="Arial" panose="020B0604020202020204" pitchFamily="34" charset="0"/>
              <a:cs typeface="Arial" panose="020B0604020202020204" pitchFamily="34" charset="0"/>
            </a:endParaRPr>
          </a:p>
        </p:txBody>
      </p:sp>
      <p:sp>
        <p:nvSpPr>
          <p:cNvPr id="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24</a:t>
            </a:fld>
            <a:endParaRPr lang="en-US" dirty="0"/>
          </a:p>
        </p:txBody>
      </p:sp>
    </p:spTree>
    <p:extLst>
      <p:ext uri="{BB962C8B-B14F-4D97-AF65-F5344CB8AC3E}">
        <p14:creationId xmlns:p14="http://schemas.microsoft.com/office/powerpoint/2010/main" xmlns="" val="2399979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 xmlns:a16="http://schemas.microsoft.com/office/drawing/2014/main" id="{A4B8492C-5025-46DC-BEC4-98CCFF9AA793}"/>
              </a:ext>
            </a:extLst>
          </p:cNvPr>
          <p:cNvSpPr>
            <a:spLocks noGrp="1"/>
          </p:cNvSpPr>
          <p:nvPr>
            <p:ph type="ctrTitle"/>
          </p:nvPr>
        </p:nvSpPr>
        <p:spPr>
          <a:xfrm>
            <a:off x="685800" y="1790700"/>
            <a:ext cx="7772400" cy="2781300"/>
          </a:xfrm>
        </p:spPr>
        <p:txBody>
          <a:bodyPr>
            <a:normAutofit/>
          </a:bodyPr>
          <a:lstStyle/>
          <a:p>
            <a:pPr eaLnBrk="1" hangingPunct="1">
              <a:defRPr/>
            </a:pPr>
            <a:r>
              <a:rPr lang="en-US" dirty="0">
                <a:solidFill>
                  <a:schemeClr val="bg1">
                    <a:lumMod val="50000"/>
                  </a:schemeClr>
                </a:solidFill>
                <a:cs typeface="Arial" panose="020B0604020202020204" pitchFamily="34" charset="0"/>
              </a:rPr>
              <a:t/>
            </a:r>
            <a:br>
              <a:rPr lang="en-US" dirty="0">
                <a:solidFill>
                  <a:schemeClr val="bg1">
                    <a:lumMod val="50000"/>
                  </a:schemeClr>
                </a:solidFill>
                <a:cs typeface="Arial" panose="020B0604020202020204" pitchFamily="34" charset="0"/>
              </a:rPr>
            </a:br>
            <a:endParaRPr lang="en-ZA" sz="4000" b="1" dirty="0">
              <a:solidFill>
                <a:schemeClr val="bg1">
                  <a:lumMod val="50000"/>
                </a:schemeClr>
              </a:solidFill>
              <a:latin typeface="Century Gothic" panose="020B0502020202020204" pitchFamily="34" charset="0"/>
              <a:cs typeface="Arial" panose="020B0604020202020204" pitchFamily="34" charset="0"/>
            </a:endParaRPr>
          </a:p>
        </p:txBody>
      </p:sp>
      <p:sp>
        <p:nvSpPr>
          <p:cNvPr id="14339" name="Subtitle 2">
            <a:extLst>
              <a:ext uri="{FF2B5EF4-FFF2-40B4-BE49-F238E27FC236}">
                <a16:creationId xmlns="" xmlns:a16="http://schemas.microsoft.com/office/drawing/2014/main" id="{2204080B-46F4-40C1-A337-7561B63F655C}"/>
              </a:ext>
            </a:extLst>
          </p:cNvPr>
          <p:cNvSpPr>
            <a:spLocks noGrp="1"/>
          </p:cNvSpPr>
          <p:nvPr>
            <p:ph type="subTitle" idx="1"/>
          </p:nvPr>
        </p:nvSpPr>
        <p:spPr>
          <a:xfrm>
            <a:off x="757237" y="1666577"/>
            <a:ext cx="7929563" cy="707901"/>
          </a:xfrm>
        </p:spPr>
        <p:txBody>
          <a:bodyPr>
            <a:normAutofit/>
          </a:bodyPr>
          <a:lstStyle/>
          <a:p>
            <a:pPr eaLnBrk="1" hangingPunct="1"/>
            <a:r>
              <a:rPr lang="en-ZA" altLang="en-US" sz="3600" b="1" dirty="0" smtClean="0">
                <a:solidFill>
                  <a:schemeClr val="tx1"/>
                </a:solidFill>
              </a:rPr>
              <a:t>TVET Colleges Implementation </a:t>
            </a:r>
          </a:p>
        </p:txBody>
      </p:sp>
      <p:sp>
        <p:nvSpPr>
          <p:cNvPr id="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25</a:t>
            </a:fld>
            <a:endParaRPr lang="en-US" dirty="0"/>
          </a:p>
        </p:txBody>
      </p:sp>
      <p:pic>
        <p:nvPicPr>
          <p:cNvPr id="8" name="Picture 7"/>
          <p:cNvPicPr/>
          <p:nvPr/>
        </p:nvPicPr>
        <p:blipFill rotWithShape="1">
          <a:blip r:embed="rId3">
            <a:extLst>
              <a:ext uri="{28A0092B-C50C-407E-A947-70E740481C1C}">
                <a14:useLocalDpi xmlns:a14="http://schemas.microsoft.com/office/drawing/2010/main" xmlns="" val="0"/>
              </a:ext>
            </a:extLst>
          </a:blip>
          <a:srcRect b="21764"/>
          <a:stretch/>
        </p:blipFill>
        <p:spPr bwMode="auto">
          <a:xfrm>
            <a:off x="1089894" y="2636912"/>
            <a:ext cx="6986905" cy="3086100"/>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7278257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a:extLst>
              <a:ext uri="{FF2B5EF4-FFF2-40B4-BE49-F238E27FC236}">
                <a16:creationId xmlns="" xmlns:a16="http://schemas.microsoft.com/office/drawing/2014/main" id="{4C7E3C40-A548-4A54-8C78-4AA4F6CB20D1}"/>
              </a:ext>
            </a:extLst>
          </p:cNvPr>
          <p:cNvSpPr>
            <a:spLocks noGrp="1"/>
          </p:cNvSpPr>
          <p:nvPr>
            <p:ph type="title"/>
          </p:nvPr>
        </p:nvSpPr>
        <p:spPr>
          <a:xfrm>
            <a:off x="457200" y="274638"/>
            <a:ext cx="8229600" cy="777875"/>
          </a:xfrm>
        </p:spPr>
        <p:txBody>
          <a:bodyPr>
            <a:normAutofit fontScale="90000"/>
          </a:bodyPr>
          <a:lstStyle/>
          <a:p>
            <a:pPr eaLnBrk="1" hangingPunct="1">
              <a:defRPr/>
            </a:pPr>
            <a:r>
              <a:rPr lang="en-US" b="1" dirty="0">
                <a:solidFill>
                  <a:schemeClr val="accent6">
                    <a:lumMod val="75000"/>
                  </a:schemeClr>
                </a:solidFill>
              </a:rPr>
              <a:t/>
            </a:r>
            <a:br>
              <a:rPr lang="en-US" b="1" dirty="0">
                <a:solidFill>
                  <a:schemeClr val="accent6">
                    <a:lumMod val="75000"/>
                  </a:schemeClr>
                </a:solidFill>
              </a:rPr>
            </a:br>
            <a:endParaRPr lang="en-US" sz="2800" b="1" dirty="0">
              <a:solidFill>
                <a:schemeClr val="accent6">
                  <a:lumMod val="75000"/>
                </a:schemeClr>
              </a:solidFill>
            </a:endParaRPr>
          </a:p>
        </p:txBody>
      </p:sp>
      <p:sp>
        <p:nvSpPr>
          <p:cNvPr id="15364" name="Content Placeholder 2">
            <a:extLst>
              <a:ext uri="{FF2B5EF4-FFF2-40B4-BE49-F238E27FC236}">
                <a16:creationId xmlns="" xmlns:a16="http://schemas.microsoft.com/office/drawing/2014/main" id="{B798B604-CF72-469D-A843-C236B2AF8F6E}"/>
              </a:ext>
            </a:extLst>
          </p:cNvPr>
          <p:cNvSpPr>
            <a:spLocks noGrp="1"/>
          </p:cNvSpPr>
          <p:nvPr>
            <p:ph idx="1"/>
          </p:nvPr>
        </p:nvSpPr>
        <p:spPr>
          <a:xfrm>
            <a:off x="323528" y="908720"/>
            <a:ext cx="8640960" cy="5583946"/>
          </a:xfrm>
        </p:spPr>
        <p:txBody>
          <a:bodyPr>
            <a:normAutofit fontScale="25000" lnSpcReduction="20000"/>
          </a:bodyPr>
          <a:lstStyle/>
          <a:p>
            <a:pPr marL="0" lvl="0" indent="0" algn="just">
              <a:lnSpc>
                <a:spcPct val="150000"/>
              </a:lnSpc>
              <a:buNone/>
            </a:pPr>
            <a:endParaRPr lang="en-ZA" sz="1600" dirty="0">
              <a:latin typeface="Century Gothic" panose="020B0502020202020204" pitchFamily="34" charset="0"/>
              <a:cs typeface="Arial" panose="020B0604020202020204" pitchFamily="34" charset="0"/>
            </a:endParaRPr>
          </a:p>
          <a:p>
            <a:pPr marL="269875" indent="-269875">
              <a:lnSpc>
                <a:spcPct val="170000"/>
              </a:lnSpc>
              <a:spcBef>
                <a:spcPts val="0"/>
              </a:spcBef>
            </a:pPr>
            <a:r>
              <a:rPr lang="en-ZA" sz="7200" dirty="0" smtClean="0">
                <a:latin typeface="Arial" panose="020B0604020202020204" pitchFamily="34" charset="0"/>
                <a:cs typeface="Arial" panose="020B0604020202020204" pitchFamily="34" charset="0"/>
              </a:rPr>
              <a:t>TVET Colleges are guided by the Policy Framework which aims to assist the institutions to address GBV</a:t>
            </a:r>
          </a:p>
          <a:p>
            <a:pPr marL="269875" indent="-269875">
              <a:lnSpc>
                <a:spcPct val="170000"/>
              </a:lnSpc>
              <a:spcBef>
                <a:spcPts val="0"/>
              </a:spcBef>
            </a:pPr>
            <a:r>
              <a:rPr lang="en-ZA" sz="7200" dirty="0" smtClean="0">
                <a:latin typeface="Arial" panose="020B0604020202020204" pitchFamily="34" charset="0"/>
                <a:cs typeface="Arial" panose="020B0604020202020204" pitchFamily="34" charset="0"/>
              </a:rPr>
              <a:t>All colleges are in the process of finalising GBV Institutional Policies where they do not exist</a:t>
            </a:r>
          </a:p>
          <a:p>
            <a:pPr marL="269875" indent="-269875">
              <a:lnSpc>
                <a:spcPct val="170000"/>
              </a:lnSpc>
              <a:spcBef>
                <a:spcPts val="0"/>
              </a:spcBef>
            </a:pPr>
            <a:r>
              <a:rPr lang="en-ZA" sz="7200" dirty="0" smtClean="0">
                <a:latin typeface="Arial" panose="020B0604020202020204" pitchFamily="34" charset="0"/>
                <a:cs typeface="Arial" panose="020B0604020202020204" pitchFamily="34" charset="0"/>
              </a:rPr>
              <a:t>Colleges are guided by the </a:t>
            </a:r>
            <a:r>
              <a:rPr lang="en-GB" sz="7200" dirty="0">
                <a:latin typeface="Arial" panose="020B0604020202020204" pitchFamily="34" charset="0"/>
                <a:cs typeface="Arial" panose="020B0604020202020204" pitchFamily="34" charset="0"/>
              </a:rPr>
              <a:t>Procedural Guidelines on Sexual and Gender Related Misconduct in PSET </a:t>
            </a:r>
            <a:r>
              <a:rPr lang="en-GB" sz="7200" dirty="0" smtClean="0">
                <a:latin typeface="Arial" panose="020B0604020202020204" pitchFamily="34" charset="0"/>
                <a:cs typeface="Arial" panose="020B0604020202020204" pitchFamily="34" charset="0"/>
              </a:rPr>
              <a:t>Institutions; Implementation </a:t>
            </a:r>
            <a:r>
              <a:rPr lang="en-GB" sz="7200" dirty="0">
                <a:latin typeface="Arial" panose="020B0604020202020204" pitchFamily="34" charset="0"/>
                <a:cs typeface="Arial" panose="020B0604020202020204" pitchFamily="34" charset="0"/>
              </a:rPr>
              <a:t>Protocol on Rape and Sexual Assault </a:t>
            </a:r>
            <a:r>
              <a:rPr lang="en-GB" sz="7200" dirty="0" smtClean="0">
                <a:latin typeface="Arial" panose="020B0604020202020204" pitchFamily="34" charset="0"/>
                <a:cs typeface="Arial" panose="020B0604020202020204" pitchFamily="34" charset="0"/>
              </a:rPr>
              <a:t>Cases; </a:t>
            </a:r>
            <a:r>
              <a:rPr lang="en-GB" sz="7200" dirty="0">
                <a:latin typeface="Arial" panose="020B0604020202020204" pitchFamily="34" charset="0"/>
                <a:cs typeface="Arial" panose="020B0604020202020204" pitchFamily="34" charset="0"/>
              </a:rPr>
              <a:t>and Implementation Protocol on the PSET Code of Ethics</a:t>
            </a:r>
            <a:endParaRPr lang="en-ZA" sz="7200" dirty="0" smtClean="0">
              <a:latin typeface="Arial" panose="020B0604020202020204" pitchFamily="34" charset="0"/>
              <a:cs typeface="Arial" panose="020B0604020202020204" pitchFamily="34" charset="0"/>
            </a:endParaRPr>
          </a:p>
          <a:p>
            <a:pPr marL="269875" indent="-269875">
              <a:lnSpc>
                <a:spcPct val="170000"/>
              </a:lnSpc>
              <a:spcBef>
                <a:spcPts val="0"/>
              </a:spcBef>
              <a:buNone/>
            </a:pPr>
            <a:r>
              <a:rPr lang="en-ZA" sz="7200" b="1" dirty="0" smtClean="0">
                <a:latin typeface="Arial" panose="020B0604020202020204" pitchFamily="34" charset="0"/>
                <a:cs typeface="Arial" panose="020B0604020202020204" pitchFamily="34" charset="0"/>
              </a:rPr>
              <a:t>Monitoring of the GBV Policy Framework by the TVET Branch</a:t>
            </a:r>
            <a:endParaRPr lang="en-US" sz="7200" b="1" dirty="0">
              <a:latin typeface="Arial" panose="020B0604020202020204" pitchFamily="34" charset="0"/>
              <a:cs typeface="Arial" panose="020B0604020202020204" pitchFamily="34" charset="0"/>
            </a:endParaRPr>
          </a:p>
          <a:p>
            <a:pPr marL="269875" indent="-269875">
              <a:lnSpc>
                <a:spcPct val="170000"/>
              </a:lnSpc>
              <a:spcBef>
                <a:spcPts val="0"/>
              </a:spcBef>
            </a:pPr>
            <a:r>
              <a:rPr lang="en-ZA" sz="7200" dirty="0" smtClean="0">
                <a:latin typeface="Arial" panose="020B0604020202020204" pitchFamily="34" charset="0"/>
                <a:cs typeface="Arial" panose="020B0604020202020204" pitchFamily="34" charset="0"/>
              </a:rPr>
              <a:t>The Survey Hub </a:t>
            </a:r>
            <a:r>
              <a:rPr lang="en-ZA" sz="7200" dirty="0">
                <a:latin typeface="Arial" panose="020B0604020202020204" pitchFamily="34" charset="0"/>
                <a:cs typeface="Arial" panose="020B0604020202020204" pitchFamily="34" charset="0"/>
              </a:rPr>
              <a:t>is </a:t>
            </a:r>
            <a:r>
              <a:rPr lang="en-ZA" sz="7200" dirty="0" smtClean="0">
                <a:latin typeface="Arial" panose="020B0604020202020204" pitchFamily="34" charset="0"/>
                <a:cs typeface="Arial" panose="020B0604020202020204" pitchFamily="34" charset="0"/>
              </a:rPr>
              <a:t>a new </a:t>
            </a:r>
            <a:r>
              <a:rPr lang="en-ZA" sz="7200" dirty="0">
                <a:latin typeface="Arial" panose="020B0604020202020204" pitchFamily="34" charset="0"/>
                <a:cs typeface="Arial" panose="020B0604020202020204" pitchFamily="34" charset="0"/>
              </a:rPr>
              <a:t>online reporting system which the TVET Branch utilises to collect data from colleges. This allows for data </a:t>
            </a:r>
            <a:r>
              <a:rPr lang="en-ZA" sz="7200" dirty="0" smtClean="0">
                <a:latin typeface="Arial" panose="020B0604020202020204" pitchFamily="34" charset="0"/>
                <a:cs typeface="Arial" panose="020B0604020202020204" pitchFamily="34" charset="0"/>
              </a:rPr>
              <a:t>of incidents that occur to </a:t>
            </a:r>
            <a:r>
              <a:rPr lang="en-ZA" sz="7200" dirty="0">
                <a:latin typeface="Arial" panose="020B0604020202020204" pitchFamily="34" charset="0"/>
                <a:cs typeface="Arial" panose="020B0604020202020204" pitchFamily="34" charset="0"/>
              </a:rPr>
              <a:t>be collected </a:t>
            </a:r>
            <a:r>
              <a:rPr lang="en-ZA" sz="7200" dirty="0" smtClean="0">
                <a:latin typeface="Arial" panose="020B0604020202020204" pitchFamily="34" charset="0"/>
                <a:cs typeface="Arial" panose="020B0604020202020204" pitchFamily="34" charset="0"/>
              </a:rPr>
              <a:t>and reported </a:t>
            </a:r>
            <a:r>
              <a:rPr lang="en-ZA" sz="7200" dirty="0">
                <a:latin typeface="Arial" panose="020B0604020202020204" pitchFamily="34" charset="0"/>
                <a:cs typeface="Arial" panose="020B0604020202020204" pitchFamily="34" charset="0"/>
              </a:rPr>
              <a:t>with verifiable information</a:t>
            </a:r>
          </a:p>
          <a:p>
            <a:pPr marL="269875" indent="-269875">
              <a:lnSpc>
                <a:spcPct val="170000"/>
              </a:lnSpc>
              <a:spcBef>
                <a:spcPts val="0"/>
              </a:spcBef>
            </a:pPr>
            <a:r>
              <a:rPr lang="en-ZA" sz="7200" dirty="0">
                <a:latin typeface="Arial" panose="020B0604020202020204" pitchFamily="34" charset="0"/>
                <a:cs typeface="Arial" panose="020B0604020202020204" pitchFamily="34" charset="0"/>
              </a:rPr>
              <a:t>The Branch collects data from colleges on a quarterly basis, whereby Colleges are required to provide data on GBV incidents </a:t>
            </a:r>
            <a:endParaRPr lang="en-GB" altLang="en-US" sz="6800" dirty="0">
              <a:latin typeface="Arial" panose="020B0604020202020204" pitchFamily="34" charset="0"/>
              <a:cs typeface="Arial" panose="020B0604020202020204" pitchFamily="34" charset="0"/>
            </a:endParaRPr>
          </a:p>
        </p:txBody>
      </p:sp>
      <p:sp>
        <p:nvSpPr>
          <p:cNvPr id="6" name="TextBox 5"/>
          <p:cNvSpPr txBox="1"/>
          <p:nvPr/>
        </p:nvSpPr>
        <p:spPr>
          <a:xfrm>
            <a:off x="577744" y="535772"/>
            <a:ext cx="8064500"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a:defRPr/>
            </a:pPr>
            <a:r>
              <a:rPr lang="en-ZA" sz="2800" b="1" dirty="0">
                <a:solidFill>
                  <a:schemeClr val="bg1"/>
                </a:solidFill>
              </a:rPr>
              <a:t>Implementation of GBV Policy Framework</a:t>
            </a:r>
            <a:endParaRPr lang="en-ZA" sz="2800" b="1" dirty="0">
              <a:latin typeface="Arial" panose="020B0604020202020204" pitchFamily="34" charset="0"/>
              <a:cs typeface="Arial" panose="020B0604020202020204" pitchFamily="34" charset="0"/>
            </a:endParaRPr>
          </a:p>
        </p:txBody>
      </p:sp>
      <p:sp>
        <p:nvSpPr>
          <p:cNvPr id="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26</a:t>
            </a:fld>
            <a:endParaRPr lang="en-US" dirty="0"/>
          </a:p>
        </p:txBody>
      </p:sp>
    </p:spTree>
    <p:extLst>
      <p:ext uri="{BB962C8B-B14F-4D97-AF65-F5344CB8AC3E}">
        <p14:creationId xmlns:p14="http://schemas.microsoft.com/office/powerpoint/2010/main" xmlns="" val="36816082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a:extLst>
              <a:ext uri="{FF2B5EF4-FFF2-40B4-BE49-F238E27FC236}">
                <a16:creationId xmlns="" xmlns:a16="http://schemas.microsoft.com/office/drawing/2014/main" id="{4C7E3C40-A548-4A54-8C78-4AA4F6CB20D1}"/>
              </a:ext>
            </a:extLst>
          </p:cNvPr>
          <p:cNvSpPr>
            <a:spLocks noGrp="1"/>
          </p:cNvSpPr>
          <p:nvPr>
            <p:ph type="title"/>
          </p:nvPr>
        </p:nvSpPr>
        <p:spPr>
          <a:xfrm>
            <a:off x="457200" y="274638"/>
            <a:ext cx="8229600" cy="777875"/>
          </a:xfrm>
        </p:spPr>
        <p:txBody>
          <a:bodyPr>
            <a:normAutofit fontScale="90000"/>
          </a:bodyPr>
          <a:lstStyle/>
          <a:p>
            <a:pPr eaLnBrk="1" hangingPunct="1">
              <a:defRPr/>
            </a:pPr>
            <a:r>
              <a:rPr lang="en-US" b="1" dirty="0">
                <a:solidFill>
                  <a:schemeClr val="accent6">
                    <a:lumMod val="75000"/>
                  </a:schemeClr>
                </a:solidFill>
              </a:rPr>
              <a:t/>
            </a:r>
            <a:br>
              <a:rPr lang="en-US" b="1" dirty="0">
                <a:solidFill>
                  <a:schemeClr val="accent6">
                    <a:lumMod val="75000"/>
                  </a:schemeClr>
                </a:solidFill>
              </a:rPr>
            </a:br>
            <a:endParaRPr lang="en-US" sz="2800" b="1" dirty="0">
              <a:solidFill>
                <a:schemeClr val="accent6">
                  <a:lumMod val="75000"/>
                </a:schemeClr>
              </a:solidFill>
            </a:endParaRPr>
          </a:p>
        </p:txBody>
      </p:sp>
      <p:sp>
        <p:nvSpPr>
          <p:cNvPr id="15364" name="Content Placeholder 2">
            <a:extLst>
              <a:ext uri="{FF2B5EF4-FFF2-40B4-BE49-F238E27FC236}">
                <a16:creationId xmlns="" xmlns:a16="http://schemas.microsoft.com/office/drawing/2014/main" id="{B798B604-CF72-469D-A843-C236B2AF8F6E}"/>
              </a:ext>
            </a:extLst>
          </p:cNvPr>
          <p:cNvSpPr>
            <a:spLocks noGrp="1"/>
          </p:cNvSpPr>
          <p:nvPr>
            <p:ph idx="1"/>
          </p:nvPr>
        </p:nvSpPr>
        <p:spPr>
          <a:xfrm>
            <a:off x="456804" y="1481437"/>
            <a:ext cx="8229996" cy="4958879"/>
          </a:xfrm>
        </p:spPr>
        <p:txBody>
          <a:bodyPr>
            <a:normAutofit fontScale="32500" lnSpcReduction="20000"/>
          </a:bodyPr>
          <a:lstStyle/>
          <a:p>
            <a:pPr marL="0" lvl="0" indent="0" algn="just">
              <a:lnSpc>
                <a:spcPct val="150000"/>
              </a:lnSpc>
              <a:buNone/>
            </a:pPr>
            <a:endParaRPr lang="en-ZA" sz="1600" dirty="0">
              <a:latin typeface="Century Gothic" panose="020B0502020202020204" pitchFamily="34" charset="0"/>
              <a:cs typeface="Arial" panose="020B0604020202020204" pitchFamily="34" charset="0"/>
            </a:endParaRPr>
          </a:p>
          <a:p>
            <a:pPr marL="0" indent="0" eaLnBrk="1" hangingPunct="1">
              <a:lnSpc>
                <a:spcPct val="170000"/>
              </a:lnSpc>
              <a:spcBef>
                <a:spcPts val="0"/>
              </a:spcBef>
              <a:buNone/>
            </a:pPr>
            <a:r>
              <a:rPr lang="en-ZA" sz="5500" dirty="0" smtClean="0">
                <a:latin typeface="Arial" panose="020B0604020202020204" pitchFamily="34" charset="0"/>
                <a:cs typeface="Arial" panose="020B0604020202020204" pitchFamily="34" charset="0"/>
              </a:rPr>
              <a:t>The </a:t>
            </a:r>
            <a:r>
              <a:rPr lang="en-ZA" sz="5500" dirty="0">
                <a:latin typeface="Arial" panose="020B0604020202020204" pitchFamily="34" charset="0"/>
                <a:cs typeface="Arial" panose="020B0604020202020204" pitchFamily="34" charset="0"/>
              </a:rPr>
              <a:t>Branch encourages colleges to develop programmes to address GBV challenges  and the following have been done, but are not limited to:</a:t>
            </a:r>
          </a:p>
          <a:p>
            <a:pPr marL="363538" indent="-363538">
              <a:lnSpc>
                <a:spcPct val="170000"/>
              </a:lnSpc>
              <a:spcBef>
                <a:spcPts val="0"/>
              </a:spcBef>
            </a:pPr>
            <a:r>
              <a:rPr lang="en-ZA" sz="5500" dirty="0">
                <a:latin typeface="Arial" panose="020B0604020202020204" pitchFamily="34" charset="0"/>
                <a:cs typeface="Arial" panose="020B0604020202020204" pitchFamily="34" charset="0"/>
              </a:rPr>
              <a:t>Programmes in partnership with Higher Health on gender equity and equality</a:t>
            </a:r>
          </a:p>
          <a:p>
            <a:pPr marL="363538" indent="-363538">
              <a:lnSpc>
                <a:spcPct val="170000"/>
              </a:lnSpc>
              <a:spcBef>
                <a:spcPts val="0"/>
              </a:spcBef>
            </a:pPr>
            <a:r>
              <a:rPr lang="en-ZA" sz="5500" dirty="0">
                <a:latin typeface="Arial" panose="020B0604020202020204" pitchFamily="34" charset="0"/>
                <a:cs typeface="Arial" panose="020B0604020202020204" pitchFamily="34" charset="0"/>
              </a:rPr>
              <a:t>During 2021 TVET Month, the DDG gave a directive to the South Africa Technical and Vocational Education Student Association (SATVETSA) to engage in awareness campaigns among students on campuses</a:t>
            </a:r>
          </a:p>
          <a:p>
            <a:pPr marL="363538" indent="-363538">
              <a:lnSpc>
                <a:spcPct val="170000"/>
              </a:lnSpc>
              <a:spcBef>
                <a:spcPts val="0"/>
              </a:spcBef>
            </a:pPr>
            <a:r>
              <a:rPr lang="en-ZA" sz="5500" dirty="0">
                <a:latin typeface="Arial" panose="020B0604020202020204" pitchFamily="34" charset="0"/>
                <a:cs typeface="Arial" panose="020B0604020202020204" pitchFamily="34" charset="0"/>
              </a:rPr>
              <a:t>TVET and Women’s Month events were held in colleges to sensitise young women </a:t>
            </a:r>
            <a:r>
              <a:rPr lang="en-ZA" sz="5500" dirty="0" smtClean="0">
                <a:latin typeface="Arial" panose="020B0604020202020204" pitchFamily="34" charset="0"/>
                <a:cs typeface="Arial" panose="020B0604020202020204" pitchFamily="34" charset="0"/>
              </a:rPr>
              <a:t>and men about </a:t>
            </a:r>
            <a:r>
              <a:rPr lang="en-ZA" sz="5500" dirty="0">
                <a:latin typeface="Arial" panose="020B0604020202020204" pitchFamily="34" charset="0"/>
                <a:cs typeface="Arial" panose="020B0604020202020204" pitchFamily="34" charset="0"/>
              </a:rPr>
              <a:t>GBV</a:t>
            </a:r>
          </a:p>
          <a:p>
            <a:pPr marL="363538" indent="-363538">
              <a:lnSpc>
                <a:spcPct val="170000"/>
              </a:lnSpc>
              <a:spcBef>
                <a:spcPts val="0"/>
              </a:spcBef>
            </a:pPr>
            <a:r>
              <a:rPr lang="en-ZA" sz="5500" dirty="0">
                <a:latin typeface="Arial" panose="020B0604020202020204" pitchFamily="34" charset="0"/>
                <a:cs typeface="Arial" panose="020B0604020202020204" pitchFamily="34" charset="0"/>
              </a:rPr>
              <a:t>Colleges’ websites, webinars and social networks platforms are used to share information through posters and articles </a:t>
            </a:r>
            <a:endParaRPr lang="en-ZA" altLang="en-US" sz="5500" dirty="0">
              <a:solidFill>
                <a:prstClr val="black"/>
              </a:solidFill>
              <a:latin typeface="Arial" panose="020B0604020202020204" pitchFamily="34" charset="0"/>
              <a:cs typeface="Arial" panose="020B0604020202020204" pitchFamily="34" charset="0"/>
            </a:endParaRPr>
          </a:p>
          <a:p>
            <a:pPr algn="just" eaLnBrk="1" hangingPunct="1">
              <a:lnSpc>
                <a:spcPct val="150000"/>
              </a:lnSpc>
              <a:spcBef>
                <a:spcPts val="0"/>
              </a:spcBef>
            </a:pPr>
            <a:endParaRPr lang="en-ZA" sz="5500" dirty="0">
              <a:latin typeface="Arial" panose="020B0604020202020204" pitchFamily="34" charset="0"/>
              <a:ea typeface="Calibri" panose="020F0502020204030204" pitchFamily="34" charset="0"/>
            </a:endParaRPr>
          </a:p>
          <a:p>
            <a:pPr algn="just" eaLnBrk="1" hangingPunct="1">
              <a:lnSpc>
                <a:spcPct val="150000"/>
              </a:lnSpc>
            </a:pPr>
            <a:endParaRPr lang="en-ZA" altLang="en-US" sz="2100" dirty="0">
              <a:latin typeface="Century Gothic" panose="020B0502020202020204" pitchFamily="34" charset="0"/>
            </a:endParaRPr>
          </a:p>
          <a:p>
            <a:pPr algn="just" eaLnBrk="1" hangingPunct="1">
              <a:lnSpc>
                <a:spcPct val="150000"/>
              </a:lnSpc>
            </a:pPr>
            <a:endParaRPr lang="en-GB" altLang="en-US" sz="2100" dirty="0">
              <a:latin typeface="Century Gothic" panose="020B0502020202020204" pitchFamily="34" charset="0"/>
            </a:endParaRPr>
          </a:p>
          <a:p>
            <a:pPr algn="just" eaLnBrk="1" hangingPunct="1">
              <a:lnSpc>
                <a:spcPct val="150000"/>
              </a:lnSpc>
            </a:pPr>
            <a:endParaRPr lang="en-US" altLang="en-US" sz="4800" dirty="0">
              <a:latin typeface="Arial" panose="020B0604020202020204" pitchFamily="34" charset="0"/>
              <a:cs typeface="Arial" panose="020B0604020202020204" pitchFamily="34" charset="0"/>
            </a:endParaRPr>
          </a:p>
        </p:txBody>
      </p:sp>
      <p:sp>
        <p:nvSpPr>
          <p:cNvPr id="5" name="TextBox 4"/>
          <p:cNvSpPr txBox="1"/>
          <p:nvPr/>
        </p:nvSpPr>
        <p:spPr>
          <a:xfrm>
            <a:off x="539552" y="527331"/>
            <a:ext cx="8064500" cy="954107"/>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ctr">
              <a:defRPr/>
            </a:pPr>
            <a:r>
              <a:rPr lang="en-GB" sz="2800" b="1" dirty="0">
                <a:solidFill>
                  <a:schemeClr val="bg1"/>
                </a:solidFill>
              </a:rPr>
              <a:t>P</a:t>
            </a:r>
            <a:r>
              <a:rPr lang="en-GB" sz="2800" b="1" dirty="0" smtClean="0">
                <a:solidFill>
                  <a:schemeClr val="bg1"/>
                </a:solidFill>
              </a:rPr>
              <a:t>rogrammes providing awareness, information, advice and guidance to prevent GBV</a:t>
            </a:r>
            <a:endParaRPr lang="en-GB" sz="2800" b="1" dirty="0">
              <a:solidFill>
                <a:schemeClr val="bg1"/>
              </a:solidFill>
            </a:endParaRPr>
          </a:p>
        </p:txBody>
      </p:sp>
      <p:sp>
        <p:nvSpPr>
          <p:cNvPr id="6"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27</a:t>
            </a:fld>
            <a:endParaRPr lang="en-US" dirty="0"/>
          </a:p>
        </p:txBody>
      </p:sp>
    </p:spTree>
    <p:extLst>
      <p:ext uri="{BB962C8B-B14F-4D97-AF65-F5344CB8AC3E}">
        <p14:creationId xmlns:p14="http://schemas.microsoft.com/office/powerpoint/2010/main" xmlns="" val="8743848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SLIDE LAYOUT.jpg">
            <a:extLst>
              <a:ext uri="{FF2B5EF4-FFF2-40B4-BE49-F238E27FC236}">
                <a16:creationId xmlns="" xmlns:a16="http://schemas.microsoft.com/office/drawing/2014/main" id="{3E7AE46A-C84B-4414-A0EF-6AF44B9E26AF}"/>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30720" y="61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itle 1">
            <a:extLst>
              <a:ext uri="{FF2B5EF4-FFF2-40B4-BE49-F238E27FC236}">
                <a16:creationId xmlns="" xmlns:a16="http://schemas.microsoft.com/office/drawing/2014/main" id="{4C7E3C40-A548-4A54-8C78-4AA4F6CB20D1}"/>
              </a:ext>
            </a:extLst>
          </p:cNvPr>
          <p:cNvSpPr>
            <a:spLocks noGrp="1"/>
          </p:cNvSpPr>
          <p:nvPr>
            <p:ph type="title"/>
          </p:nvPr>
        </p:nvSpPr>
        <p:spPr>
          <a:xfrm>
            <a:off x="457200" y="274638"/>
            <a:ext cx="8229600" cy="777875"/>
          </a:xfrm>
        </p:spPr>
        <p:txBody>
          <a:bodyPr>
            <a:normAutofit fontScale="90000"/>
          </a:bodyPr>
          <a:lstStyle/>
          <a:p>
            <a:pPr eaLnBrk="1" hangingPunct="1">
              <a:defRPr/>
            </a:pPr>
            <a:r>
              <a:rPr lang="en-US" b="1" dirty="0">
                <a:solidFill>
                  <a:schemeClr val="accent6">
                    <a:lumMod val="75000"/>
                  </a:schemeClr>
                </a:solidFill>
              </a:rPr>
              <a:t/>
            </a:r>
            <a:br>
              <a:rPr lang="en-US" b="1" dirty="0">
                <a:solidFill>
                  <a:schemeClr val="accent6">
                    <a:lumMod val="75000"/>
                  </a:schemeClr>
                </a:solidFill>
              </a:rPr>
            </a:br>
            <a:endParaRPr lang="en-US" sz="2800" b="1" dirty="0">
              <a:solidFill>
                <a:schemeClr val="accent6">
                  <a:lumMod val="75000"/>
                </a:schemeClr>
              </a:solidFill>
            </a:endParaRPr>
          </a:p>
        </p:txBody>
      </p:sp>
      <p:sp>
        <p:nvSpPr>
          <p:cNvPr id="3" name="Content Placeholder 2"/>
          <p:cNvSpPr>
            <a:spLocks noGrp="1"/>
          </p:cNvSpPr>
          <p:nvPr>
            <p:ph idx="1"/>
          </p:nvPr>
        </p:nvSpPr>
        <p:spPr>
          <a:xfrm>
            <a:off x="0" y="1071900"/>
            <a:ext cx="8913280" cy="5237420"/>
          </a:xfrm>
        </p:spPr>
        <p:txBody>
          <a:bodyPr>
            <a:noAutofit/>
          </a:bodyPr>
          <a:lstStyle/>
          <a:p>
            <a:pPr>
              <a:lnSpc>
                <a:spcPct val="150000"/>
              </a:lnSpc>
              <a:spcBef>
                <a:spcPts val="0"/>
              </a:spcBef>
            </a:pPr>
            <a:r>
              <a:rPr lang="en-ZA" sz="1800" dirty="0" smtClean="0">
                <a:latin typeface="Arial" panose="020B0604020202020204" pitchFamily="34" charset="0"/>
                <a:cs typeface="Arial" panose="020B0604020202020204" pitchFamily="34" charset="0"/>
              </a:rPr>
              <a:t>Safety </a:t>
            </a:r>
            <a:r>
              <a:rPr lang="en-ZA" sz="1800" dirty="0">
                <a:latin typeface="Arial" panose="020B0604020202020204" pitchFamily="34" charset="0"/>
                <a:cs typeface="Arial" panose="020B0604020202020204" pitchFamily="34" charset="0"/>
              </a:rPr>
              <a:t>of students is a challenge for the TVET colleges and therefore partner with South African Police for assistance</a:t>
            </a:r>
          </a:p>
          <a:p>
            <a:pPr>
              <a:lnSpc>
                <a:spcPct val="150000"/>
              </a:lnSpc>
              <a:spcBef>
                <a:spcPts val="0"/>
              </a:spcBef>
            </a:pPr>
            <a:r>
              <a:rPr lang="en-ZA" sz="1800" dirty="0">
                <a:latin typeface="Arial" panose="020B0604020202020204" pitchFamily="34" charset="0"/>
                <a:cs typeface="Arial" panose="020B0604020202020204" pitchFamily="34" charset="0"/>
              </a:rPr>
              <a:t>Colleges appoint private security companies for campuses and student residences</a:t>
            </a:r>
          </a:p>
          <a:p>
            <a:pPr>
              <a:lnSpc>
                <a:spcPct val="150000"/>
              </a:lnSpc>
              <a:spcBef>
                <a:spcPts val="0"/>
              </a:spcBef>
            </a:pPr>
            <a:r>
              <a:rPr lang="en-ZA" sz="1800" dirty="0">
                <a:latin typeface="Arial" panose="020B0604020202020204" pitchFamily="34" charset="0"/>
                <a:cs typeface="Arial" panose="020B0604020202020204" pitchFamily="34" charset="0"/>
              </a:rPr>
              <a:t>Colleges have  safety officer to conduct training for the college </a:t>
            </a:r>
            <a:r>
              <a:rPr lang="en-ZA" sz="1800" dirty="0" smtClean="0">
                <a:latin typeface="Arial" panose="020B0604020202020204" pitchFamily="34" charset="0"/>
                <a:cs typeface="Arial" panose="020B0604020202020204" pitchFamily="34" charset="0"/>
              </a:rPr>
              <a:t>community</a:t>
            </a:r>
          </a:p>
          <a:p>
            <a:pPr marL="0" indent="0">
              <a:lnSpc>
                <a:spcPct val="150000"/>
              </a:lnSpc>
              <a:spcBef>
                <a:spcPts val="0"/>
              </a:spcBef>
              <a:buNone/>
            </a:pPr>
            <a:r>
              <a:rPr lang="en-ZA" sz="1800" dirty="0" smtClean="0">
                <a:latin typeface="Arial" panose="020B0604020202020204" pitchFamily="34" charset="0"/>
                <a:cs typeface="Arial" panose="020B0604020202020204" pitchFamily="34" charset="0"/>
              </a:rPr>
              <a:t>  </a:t>
            </a:r>
          </a:p>
          <a:p>
            <a:pPr marL="0" indent="0">
              <a:lnSpc>
                <a:spcPct val="150000"/>
              </a:lnSpc>
              <a:spcBef>
                <a:spcPts val="0"/>
              </a:spcBef>
              <a:buNone/>
            </a:pPr>
            <a:endParaRPr lang="en-ZA" sz="1600" dirty="0" smtClean="0">
              <a:latin typeface="Arial" panose="020B0604020202020204" pitchFamily="34" charset="0"/>
              <a:cs typeface="Arial" panose="020B0604020202020204" pitchFamily="34" charset="0"/>
            </a:endParaRPr>
          </a:p>
          <a:p>
            <a:pPr marL="0" indent="0">
              <a:lnSpc>
                <a:spcPct val="150000"/>
              </a:lnSpc>
              <a:spcBef>
                <a:spcPts val="0"/>
              </a:spcBef>
              <a:buNone/>
            </a:pPr>
            <a:endParaRPr lang="en-ZA" sz="1050" dirty="0">
              <a:latin typeface="Arial" panose="020B0604020202020204" pitchFamily="34" charset="0"/>
              <a:cs typeface="Arial" panose="020B0604020202020204" pitchFamily="34" charset="0"/>
            </a:endParaRPr>
          </a:p>
          <a:p>
            <a:pPr marL="0" indent="0">
              <a:lnSpc>
                <a:spcPct val="150000"/>
              </a:lnSpc>
              <a:spcBef>
                <a:spcPts val="0"/>
              </a:spcBef>
              <a:buNone/>
            </a:pPr>
            <a:endParaRPr lang="en-ZA" sz="1800" dirty="0" smtClean="0">
              <a:latin typeface="Arial" panose="020B0604020202020204" pitchFamily="34" charset="0"/>
              <a:cs typeface="Arial" panose="020B0604020202020204" pitchFamily="34" charset="0"/>
            </a:endParaRPr>
          </a:p>
          <a:p>
            <a:pPr>
              <a:lnSpc>
                <a:spcPct val="150000"/>
              </a:lnSpc>
              <a:spcBef>
                <a:spcPts val="0"/>
              </a:spcBef>
            </a:pPr>
            <a:r>
              <a:rPr lang="en-ZA" sz="1800" dirty="0" smtClean="0">
                <a:latin typeface="Arial" panose="020B0604020202020204" pitchFamily="34" charset="0"/>
                <a:cs typeface="Arial" panose="020B0604020202020204" pitchFamily="34" charset="0"/>
              </a:rPr>
              <a:t>Colleges </a:t>
            </a:r>
            <a:r>
              <a:rPr lang="en-ZA" sz="1800" dirty="0">
                <a:latin typeface="Arial" panose="020B0604020202020204" pitchFamily="34" charset="0"/>
                <a:cs typeface="Arial" panose="020B0604020202020204" pitchFamily="34" charset="0"/>
              </a:rPr>
              <a:t>are tasked to ensure </a:t>
            </a:r>
            <a:r>
              <a:rPr lang="en-ZA" sz="1800" dirty="0" smtClean="0">
                <a:latin typeface="Arial" panose="020B0604020202020204" pitchFamily="34" charset="0"/>
                <a:cs typeface="Arial" panose="020B0604020202020204" pitchFamily="34" charset="0"/>
              </a:rPr>
              <a:t>incident </a:t>
            </a:r>
            <a:r>
              <a:rPr lang="en-ZA" sz="1800" dirty="0">
                <a:latin typeface="Arial" panose="020B0604020202020204" pitchFamily="34" charset="0"/>
                <a:cs typeface="Arial" panose="020B0604020202020204" pitchFamily="34" charset="0"/>
              </a:rPr>
              <a:t>reporting </a:t>
            </a:r>
            <a:r>
              <a:rPr lang="en-ZA" sz="1800" dirty="0" smtClean="0">
                <a:latin typeface="Arial" panose="020B0604020202020204" pitchFamily="34" charset="0"/>
                <a:cs typeface="Arial" panose="020B0604020202020204" pitchFamily="34" charset="0"/>
              </a:rPr>
              <a:t>and </a:t>
            </a:r>
            <a:r>
              <a:rPr lang="en-ZA" sz="1800" dirty="0">
                <a:latin typeface="Arial" panose="020B0604020202020204" pitchFamily="34" charset="0"/>
                <a:cs typeface="Arial" panose="020B0604020202020204" pitchFamily="34" charset="0"/>
              </a:rPr>
              <a:t>information desks</a:t>
            </a:r>
          </a:p>
          <a:p>
            <a:pPr>
              <a:lnSpc>
                <a:spcPct val="150000"/>
              </a:lnSpc>
              <a:spcBef>
                <a:spcPts val="0"/>
              </a:spcBef>
            </a:pPr>
            <a:r>
              <a:rPr lang="en-ZA" sz="1800" dirty="0">
                <a:latin typeface="Arial" panose="020B0604020202020204" pitchFamily="34" charset="0"/>
                <a:cs typeface="Arial" panose="020B0604020202020204" pitchFamily="34" charset="0"/>
              </a:rPr>
              <a:t>Colleges have student support offices </a:t>
            </a:r>
            <a:r>
              <a:rPr lang="en-ZA" sz="1800" dirty="0" smtClean="0">
                <a:latin typeface="Arial" panose="020B0604020202020204" pitchFamily="34" charset="0"/>
                <a:cs typeface="Arial" panose="020B0604020202020204" pitchFamily="34" charset="0"/>
              </a:rPr>
              <a:t>to </a:t>
            </a:r>
            <a:r>
              <a:rPr lang="en-ZA" sz="1800" dirty="0">
                <a:latin typeface="Arial" panose="020B0604020202020204" pitchFamily="34" charset="0"/>
                <a:cs typeface="Arial" panose="020B0604020202020204" pitchFamily="34" charset="0"/>
              </a:rPr>
              <a:t>report cases</a:t>
            </a:r>
          </a:p>
          <a:p>
            <a:pPr>
              <a:lnSpc>
                <a:spcPct val="150000"/>
              </a:lnSpc>
              <a:spcBef>
                <a:spcPts val="0"/>
              </a:spcBef>
            </a:pPr>
            <a:r>
              <a:rPr lang="en-ZA" sz="1800" dirty="0">
                <a:latin typeface="Arial" panose="020B0604020202020204" pitchFamily="34" charset="0"/>
                <a:cs typeface="Arial" panose="020B0604020202020204" pitchFamily="34" charset="0"/>
              </a:rPr>
              <a:t>Higher Health Coordinators and Student Support Offices work in partnership with </a:t>
            </a:r>
            <a:r>
              <a:rPr lang="en-ZA" sz="1800" dirty="0" smtClean="0">
                <a:latin typeface="Arial" panose="020B0604020202020204" pitchFamily="34" charset="0"/>
                <a:cs typeface="Arial" panose="020B0604020202020204" pitchFamily="34" charset="0"/>
              </a:rPr>
              <a:t>SAPS and </a:t>
            </a:r>
            <a:r>
              <a:rPr lang="en-ZA" sz="1800" dirty="0">
                <a:latin typeface="Arial" panose="020B0604020202020204" pitchFamily="34" charset="0"/>
                <a:cs typeface="Arial" panose="020B0604020202020204" pitchFamily="34" charset="0"/>
              </a:rPr>
              <a:t>other </a:t>
            </a:r>
            <a:r>
              <a:rPr lang="en-ZA" sz="1800" dirty="0" smtClean="0">
                <a:latin typeface="Arial" panose="020B0604020202020204" pitchFamily="34" charset="0"/>
                <a:cs typeface="Arial" panose="020B0604020202020204" pitchFamily="34" charset="0"/>
              </a:rPr>
              <a:t>stakeholders </a:t>
            </a:r>
            <a:r>
              <a:rPr lang="en-ZA" sz="1800" dirty="0">
                <a:latin typeface="Arial" panose="020B0604020202020204" pitchFamily="34" charset="0"/>
                <a:cs typeface="Arial" panose="020B0604020202020204" pitchFamily="34" charset="0"/>
              </a:rPr>
              <a:t>for reporting and following up on cases of GBV </a:t>
            </a:r>
          </a:p>
          <a:p>
            <a:pPr>
              <a:lnSpc>
                <a:spcPct val="150000"/>
              </a:lnSpc>
              <a:spcBef>
                <a:spcPts val="0"/>
              </a:spcBef>
            </a:pPr>
            <a:r>
              <a:rPr lang="en-ZA" sz="1800" dirty="0">
                <a:latin typeface="Arial" panose="020B0604020202020204" pitchFamily="34" charset="0"/>
                <a:cs typeface="Arial" panose="020B0604020202020204" pitchFamily="34" charset="0"/>
              </a:rPr>
              <a:t>The Higher Health hotline is accessible 24/7 by students</a:t>
            </a:r>
            <a:endParaRPr lang="en-US" sz="1800" dirty="0">
              <a:latin typeface="Arial" panose="020B0604020202020204" pitchFamily="34" charset="0"/>
              <a:cs typeface="Arial" panose="020B0604020202020204" pitchFamily="34" charset="0"/>
            </a:endParaRPr>
          </a:p>
        </p:txBody>
      </p:sp>
      <p:sp>
        <p:nvSpPr>
          <p:cNvPr id="5" name="TextBox 4"/>
          <p:cNvSpPr txBox="1"/>
          <p:nvPr/>
        </p:nvSpPr>
        <p:spPr>
          <a:xfrm>
            <a:off x="294688" y="548680"/>
            <a:ext cx="8141680"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sz="2800" b="1" dirty="0" smtClean="0">
                <a:solidFill>
                  <a:schemeClr val="bg1"/>
                </a:solidFill>
              </a:rPr>
              <a:t>Programmes </a:t>
            </a:r>
            <a:r>
              <a:rPr lang="en-GB" sz="2800" b="1" dirty="0">
                <a:solidFill>
                  <a:schemeClr val="bg1"/>
                </a:solidFill>
              </a:rPr>
              <a:t>dealing with safety of </a:t>
            </a:r>
            <a:r>
              <a:rPr lang="en-GB" sz="2800" b="1" dirty="0" smtClean="0">
                <a:solidFill>
                  <a:schemeClr val="bg1"/>
                </a:solidFill>
              </a:rPr>
              <a:t>students</a:t>
            </a:r>
            <a:endParaRPr lang="en-GB" sz="2800" b="1" dirty="0">
              <a:solidFill>
                <a:schemeClr val="bg1"/>
              </a:solidFill>
            </a:endParaRPr>
          </a:p>
        </p:txBody>
      </p:sp>
      <p:sp>
        <p:nvSpPr>
          <p:cNvPr id="6" name="TextBox 5"/>
          <p:cNvSpPr txBox="1"/>
          <p:nvPr/>
        </p:nvSpPr>
        <p:spPr>
          <a:xfrm>
            <a:off x="294688" y="3068960"/>
            <a:ext cx="8141680" cy="954107"/>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sz="2800" b="1" dirty="0" smtClean="0">
                <a:solidFill>
                  <a:schemeClr val="bg1"/>
                </a:solidFill>
              </a:rPr>
              <a:t>Programmes </a:t>
            </a:r>
            <a:r>
              <a:rPr lang="en-GB" sz="2800" b="1" dirty="0">
                <a:solidFill>
                  <a:schemeClr val="bg1"/>
                </a:solidFill>
              </a:rPr>
              <a:t>in handling incidences of GBV, including reporting facilities in campus</a:t>
            </a:r>
          </a:p>
        </p:txBody>
      </p:sp>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28</a:t>
            </a:fld>
            <a:endParaRPr lang="en-US" dirty="0"/>
          </a:p>
        </p:txBody>
      </p:sp>
    </p:spTree>
    <p:extLst>
      <p:ext uri="{BB962C8B-B14F-4D97-AF65-F5344CB8AC3E}">
        <p14:creationId xmlns:p14="http://schemas.microsoft.com/office/powerpoint/2010/main" xmlns="" val="28645468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SLIDE LAYOUT.jpg">
            <a:extLst>
              <a:ext uri="{FF2B5EF4-FFF2-40B4-BE49-F238E27FC236}">
                <a16:creationId xmlns="" xmlns:a16="http://schemas.microsoft.com/office/drawing/2014/main" id="{3E7AE46A-C84B-4414-A0EF-6AF44B9E26AF}"/>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30720" y="61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itle 1">
            <a:extLst>
              <a:ext uri="{FF2B5EF4-FFF2-40B4-BE49-F238E27FC236}">
                <a16:creationId xmlns="" xmlns:a16="http://schemas.microsoft.com/office/drawing/2014/main" id="{4C7E3C40-A548-4A54-8C78-4AA4F6CB20D1}"/>
              </a:ext>
            </a:extLst>
          </p:cNvPr>
          <p:cNvSpPr>
            <a:spLocks noGrp="1"/>
          </p:cNvSpPr>
          <p:nvPr>
            <p:ph type="title"/>
          </p:nvPr>
        </p:nvSpPr>
        <p:spPr>
          <a:xfrm>
            <a:off x="457200" y="274638"/>
            <a:ext cx="8229600" cy="777875"/>
          </a:xfrm>
        </p:spPr>
        <p:txBody>
          <a:bodyPr>
            <a:normAutofit fontScale="90000"/>
          </a:bodyPr>
          <a:lstStyle/>
          <a:p>
            <a:pPr eaLnBrk="1" hangingPunct="1">
              <a:defRPr/>
            </a:pPr>
            <a:r>
              <a:rPr lang="en-US" b="1" dirty="0">
                <a:solidFill>
                  <a:schemeClr val="accent6">
                    <a:lumMod val="75000"/>
                  </a:schemeClr>
                </a:solidFill>
              </a:rPr>
              <a:t/>
            </a:r>
            <a:br>
              <a:rPr lang="en-US" b="1" dirty="0">
                <a:solidFill>
                  <a:schemeClr val="accent6">
                    <a:lumMod val="75000"/>
                  </a:schemeClr>
                </a:solidFill>
              </a:rPr>
            </a:br>
            <a:endParaRPr lang="en-US" sz="2800" b="1" dirty="0">
              <a:solidFill>
                <a:schemeClr val="accent6">
                  <a:lumMod val="75000"/>
                </a:schemeClr>
              </a:solidFill>
            </a:endParaRPr>
          </a:p>
        </p:txBody>
      </p:sp>
      <p:sp>
        <p:nvSpPr>
          <p:cNvPr id="15364" name="Content Placeholder 2">
            <a:extLst>
              <a:ext uri="{FF2B5EF4-FFF2-40B4-BE49-F238E27FC236}">
                <a16:creationId xmlns="" xmlns:a16="http://schemas.microsoft.com/office/drawing/2014/main" id="{B798B604-CF72-469D-A843-C236B2AF8F6E}"/>
              </a:ext>
            </a:extLst>
          </p:cNvPr>
          <p:cNvSpPr>
            <a:spLocks noGrp="1"/>
          </p:cNvSpPr>
          <p:nvPr>
            <p:ph idx="1"/>
          </p:nvPr>
        </p:nvSpPr>
        <p:spPr>
          <a:xfrm>
            <a:off x="0" y="1445169"/>
            <a:ext cx="8622824" cy="3063370"/>
          </a:xfrm>
        </p:spPr>
        <p:txBody>
          <a:bodyPr>
            <a:normAutofit/>
          </a:bodyPr>
          <a:lstStyle/>
          <a:p>
            <a:pPr>
              <a:lnSpc>
                <a:spcPct val="150000"/>
              </a:lnSpc>
              <a:spcBef>
                <a:spcPts val="0"/>
              </a:spcBef>
            </a:pPr>
            <a:r>
              <a:rPr lang="en-ZA" sz="1800" dirty="0" smtClean="0">
                <a:latin typeface="Arial" panose="020B0604020202020204" pitchFamily="34" charset="0"/>
                <a:cs typeface="Arial" panose="020B0604020202020204" pitchFamily="34" charset="0"/>
              </a:rPr>
              <a:t>Higher </a:t>
            </a:r>
            <a:r>
              <a:rPr lang="en-ZA" sz="1800" dirty="0">
                <a:latin typeface="Arial" panose="020B0604020202020204" pitchFamily="34" charset="0"/>
                <a:cs typeface="Arial" panose="020B0604020202020204" pitchFamily="34" charset="0"/>
              </a:rPr>
              <a:t>Health is the key stakeholder in the PSET sector focusing on  student’ </a:t>
            </a:r>
            <a:r>
              <a:rPr lang="en-ZA" sz="1800" dirty="0" smtClean="0">
                <a:latin typeface="Arial" panose="020B0604020202020204" pitchFamily="34" charset="0"/>
                <a:cs typeface="Arial" panose="020B0604020202020204" pitchFamily="34" charset="0"/>
              </a:rPr>
              <a:t>wellbeing</a:t>
            </a:r>
            <a:endParaRPr lang="en-ZA" sz="1800" dirty="0">
              <a:latin typeface="Arial" panose="020B0604020202020204" pitchFamily="34" charset="0"/>
              <a:cs typeface="Arial" panose="020B0604020202020204" pitchFamily="34" charset="0"/>
            </a:endParaRPr>
          </a:p>
          <a:p>
            <a:pPr>
              <a:lnSpc>
                <a:spcPct val="150000"/>
              </a:lnSpc>
              <a:spcBef>
                <a:spcPts val="0"/>
              </a:spcBef>
            </a:pPr>
            <a:r>
              <a:rPr lang="en-ZA" sz="1800" dirty="0">
                <a:latin typeface="Arial" panose="020B0604020202020204" pitchFamily="34" charset="0"/>
                <a:cs typeface="Arial" panose="020B0604020202020204" pitchFamily="34" charset="0"/>
              </a:rPr>
              <a:t>Some colleges have Higher Health Coordinators appointed to assist colleges in addressing student wellbeing issues</a:t>
            </a:r>
          </a:p>
          <a:p>
            <a:pPr>
              <a:lnSpc>
                <a:spcPct val="150000"/>
              </a:lnSpc>
              <a:spcBef>
                <a:spcPts val="0"/>
              </a:spcBef>
            </a:pPr>
            <a:r>
              <a:rPr lang="en-ZA" sz="1800" dirty="0">
                <a:latin typeface="Arial" panose="020B0604020202020204" pitchFamily="34" charset="0"/>
                <a:cs typeface="Arial" panose="020B0604020202020204" pitchFamily="34" charset="0"/>
              </a:rPr>
              <a:t>Various </a:t>
            </a:r>
            <a:r>
              <a:rPr lang="en-ZA" sz="1800" dirty="0" smtClean="0">
                <a:latin typeface="Arial" panose="020B0604020202020204" pitchFamily="34" charset="0"/>
                <a:cs typeface="Arial" panose="020B0604020202020204" pitchFamily="34" charset="0"/>
              </a:rPr>
              <a:t>programmes </a:t>
            </a:r>
            <a:r>
              <a:rPr lang="en-ZA" sz="1800" dirty="0">
                <a:latin typeface="Arial" panose="020B0604020202020204" pitchFamily="34" charset="0"/>
                <a:cs typeface="Arial" panose="020B0604020202020204" pitchFamily="34" charset="0"/>
              </a:rPr>
              <a:t>are put in place by Higher Health and colleges respectively or in partnership</a:t>
            </a:r>
          </a:p>
          <a:p>
            <a:pPr>
              <a:lnSpc>
                <a:spcPct val="150000"/>
              </a:lnSpc>
              <a:spcBef>
                <a:spcPts val="0"/>
              </a:spcBef>
            </a:pPr>
            <a:r>
              <a:rPr lang="en-ZA" sz="1800" dirty="0">
                <a:latin typeface="Arial" panose="020B0604020202020204" pitchFamily="34" charset="0"/>
                <a:cs typeface="Arial" panose="020B0604020202020204" pitchFamily="34" charset="0"/>
              </a:rPr>
              <a:t>Higher Health has a 24/7 hotline accessible to students in need of </a:t>
            </a:r>
            <a:r>
              <a:rPr lang="en-ZA" sz="1800" dirty="0" smtClean="0">
                <a:latin typeface="Arial" panose="020B0604020202020204" pitchFamily="34" charset="0"/>
                <a:cs typeface="Arial" panose="020B0604020202020204" pitchFamily="34" charset="0"/>
              </a:rPr>
              <a:t>support</a:t>
            </a:r>
            <a:endParaRPr lang="en-GB" altLang="en-US" sz="1800" dirty="0">
              <a:latin typeface="Century Gothic" panose="020B0502020202020204" pitchFamily="34" charset="0"/>
            </a:endParaRPr>
          </a:p>
          <a:p>
            <a:pPr algn="just" eaLnBrk="1" hangingPunct="1">
              <a:lnSpc>
                <a:spcPct val="150000"/>
              </a:lnSpc>
            </a:pPr>
            <a:endParaRPr lang="en-US" altLang="en-US" sz="1800" dirty="0"/>
          </a:p>
        </p:txBody>
      </p:sp>
      <p:sp>
        <p:nvSpPr>
          <p:cNvPr id="5" name="TextBox 4"/>
          <p:cNvSpPr txBox="1"/>
          <p:nvPr/>
        </p:nvSpPr>
        <p:spPr>
          <a:xfrm>
            <a:off x="292362" y="548680"/>
            <a:ext cx="8116413" cy="954107"/>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sz="2800" b="1" dirty="0" smtClean="0">
                <a:solidFill>
                  <a:schemeClr val="bg1"/>
                </a:solidFill>
              </a:rPr>
              <a:t>Programmes </a:t>
            </a:r>
            <a:r>
              <a:rPr lang="en-GB" sz="2800" b="1" dirty="0">
                <a:solidFill>
                  <a:schemeClr val="bg1"/>
                </a:solidFill>
              </a:rPr>
              <a:t>providing adequate assistance and psycho-social support to survivors of GBV</a:t>
            </a:r>
          </a:p>
        </p:txBody>
      </p:sp>
      <p:sp>
        <p:nvSpPr>
          <p:cNvPr id="6" name="TextBox 5"/>
          <p:cNvSpPr txBox="1"/>
          <p:nvPr/>
        </p:nvSpPr>
        <p:spPr>
          <a:xfrm>
            <a:off x="292362" y="4370706"/>
            <a:ext cx="8116413"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sz="2800" b="1" dirty="0" smtClean="0">
                <a:solidFill>
                  <a:schemeClr val="bg1"/>
                </a:solidFill>
              </a:rPr>
              <a:t>Programmes dealing with perpetrators</a:t>
            </a:r>
            <a:endParaRPr lang="en-GB" sz="2800" b="1" dirty="0">
              <a:solidFill>
                <a:schemeClr val="bg1"/>
              </a:solidFill>
            </a:endParaRPr>
          </a:p>
        </p:txBody>
      </p:sp>
      <p:sp>
        <p:nvSpPr>
          <p:cNvPr id="7" name="Content Placeholder 2">
            <a:extLst>
              <a:ext uri="{FF2B5EF4-FFF2-40B4-BE49-F238E27FC236}">
                <a16:creationId xmlns="" xmlns:a16="http://schemas.microsoft.com/office/drawing/2014/main" id="{B798B604-CF72-469D-A843-C236B2AF8F6E}"/>
              </a:ext>
            </a:extLst>
          </p:cNvPr>
          <p:cNvSpPr txBox="1">
            <a:spLocks/>
          </p:cNvSpPr>
          <p:nvPr/>
        </p:nvSpPr>
        <p:spPr bwMode="auto">
          <a:xfrm>
            <a:off x="0" y="4828352"/>
            <a:ext cx="8460432" cy="18460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spcBef>
                <a:spcPts val="0"/>
              </a:spcBef>
            </a:pPr>
            <a:r>
              <a:rPr lang="en-ZA" sz="1800" dirty="0" smtClean="0">
                <a:latin typeface="Arial" panose="020B0604020202020204" pitchFamily="34" charset="0"/>
                <a:cs typeface="Arial" panose="020B0604020202020204" pitchFamily="34" charset="0"/>
              </a:rPr>
              <a:t>Higher Health assists colleges in dealing with all students who need support in various areas</a:t>
            </a:r>
          </a:p>
          <a:p>
            <a:pPr>
              <a:lnSpc>
                <a:spcPct val="150000"/>
              </a:lnSpc>
              <a:spcBef>
                <a:spcPts val="0"/>
              </a:spcBef>
            </a:pPr>
            <a:r>
              <a:rPr lang="en-ZA" sz="1800" dirty="0" smtClean="0">
                <a:latin typeface="Arial" panose="020B0604020202020204" pitchFamily="34" charset="0"/>
                <a:cs typeface="Arial" panose="020B0604020202020204" pitchFamily="34" charset="0"/>
              </a:rPr>
              <a:t>In issues beyond the capacity of colleges, Higher Health assists or referrals are made to experts</a:t>
            </a:r>
          </a:p>
          <a:p>
            <a:pPr marL="0" indent="0" algn="just">
              <a:lnSpc>
                <a:spcPct val="150000"/>
              </a:lnSpc>
              <a:buFont typeface="Arial" charset="0"/>
              <a:buNone/>
            </a:pPr>
            <a:endParaRPr lang="en-ZA" sz="1600" dirty="0" smtClean="0">
              <a:latin typeface="Century Gothic" panose="020B0502020202020204" pitchFamily="34" charset="0"/>
              <a:cs typeface="Arial" panose="020B0604020202020204" pitchFamily="34" charset="0"/>
            </a:endParaRPr>
          </a:p>
          <a:p>
            <a:pPr marL="0" indent="0" algn="just">
              <a:lnSpc>
                <a:spcPct val="150000"/>
              </a:lnSpc>
              <a:buFont typeface="Arial" charset="0"/>
              <a:buNone/>
            </a:pPr>
            <a:endParaRPr lang="en-ZA" sz="1800" dirty="0" smtClean="0">
              <a:latin typeface="Century Gothic" panose="020B0502020202020204" pitchFamily="34" charset="0"/>
              <a:cs typeface="Arial" panose="020B0604020202020204" pitchFamily="34" charset="0"/>
            </a:endParaRPr>
          </a:p>
          <a:p>
            <a:pPr marL="0" indent="0">
              <a:buFont typeface="Arial" charset="0"/>
              <a:buNone/>
            </a:pPr>
            <a:endParaRPr lang="en-US" sz="1800" dirty="0" smtClean="0">
              <a:latin typeface="Century Gothic" panose="020B0502020202020204" pitchFamily="34" charset="0"/>
            </a:endParaRPr>
          </a:p>
          <a:p>
            <a:pPr algn="just">
              <a:lnSpc>
                <a:spcPct val="150000"/>
              </a:lnSpc>
            </a:pPr>
            <a:endParaRPr lang="en-ZA" sz="1800" dirty="0" smtClean="0">
              <a:solidFill>
                <a:srgbClr val="FF0000"/>
              </a:solidFill>
              <a:latin typeface="Century Gothic" panose="020B0502020202020204" pitchFamily="34" charset="0"/>
              <a:ea typeface="Calibri" panose="020F0502020204030204" pitchFamily="34" charset="0"/>
            </a:endParaRPr>
          </a:p>
          <a:p>
            <a:pPr algn="just">
              <a:lnSpc>
                <a:spcPct val="150000"/>
              </a:lnSpc>
            </a:pPr>
            <a:endParaRPr lang="en-ZA" altLang="en-US" sz="2100" dirty="0" smtClean="0">
              <a:solidFill>
                <a:prstClr val="black"/>
              </a:solidFill>
              <a:latin typeface="Century Gothic" panose="020B0502020202020204" pitchFamily="34" charset="0"/>
            </a:endParaRPr>
          </a:p>
          <a:p>
            <a:pPr algn="just">
              <a:lnSpc>
                <a:spcPct val="150000"/>
              </a:lnSpc>
            </a:pPr>
            <a:endParaRPr lang="en-ZA" sz="1800" dirty="0" smtClean="0">
              <a:latin typeface="Arial" panose="020B0604020202020204" pitchFamily="34" charset="0"/>
              <a:ea typeface="Calibri" panose="020F0502020204030204" pitchFamily="34" charset="0"/>
            </a:endParaRPr>
          </a:p>
          <a:p>
            <a:pPr algn="just">
              <a:lnSpc>
                <a:spcPct val="150000"/>
              </a:lnSpc>
            </a:pPr>
            <a:endParaRPr lang="en-ZA" altLang="en-US" sz="2100" dirty="0" smtClean="0">
              <a:latin typeface="Century Gothic" panose="020B0502020202020204" pitchFamily="34" charset="0"/>
            </a:endParaRPr>
          </a:p>
          <a:p>
            <a:pPr algn="just">
              <a:lnSpc>
                <a:spcPct val="150000"/>
              </a:lnSpc>
            </a:pPr>
            <a:endParaRPr lang="en-GB" altLang="en-US" sz="2100" dirty="0" smtClean="0">
              <a:latin typeface="Century Gothic" panose="020B0502020202020204" pitchFamily="34" charset="0"/>
            </a:endParaRPr>
          </a:p>
          <a:p>
            <a:pPr algn="just">
              <a:lnSpc>
                <a:spcPct val="150000"/>
              </a:lnSpc>
            </a:pPr>
            <a:endParaRPr lang="en-US" altLang="en-US" sz="2400" dirty="0"/>
          </a:p>
        </p:txBody>
      </p:sp>
      <p:sp>
        <p:nvSpPr>
          <p:cNvPr id="9"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29</a:t>
            </a:fld>
            <a:endParaRPr lang="en-US" dirty="0"/>
          </a:p>
        </p:txBody>
      </p:sp>
    </p:spTree>
    <p:extLst>
      <p:ext uri="{BB962C8B-B14F-4D97-AF65-F5344CB8AC3E}">
        <p14:creationId xmlns:p14="http://schemas.microsoft.com/office/powerpoint/2010/main" xmlns="" val="16166903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963891"/>
          </a:xfrm>
          <a:prstGeom prst="rect">
            <a:avLst/>
          </a:prstGeom>
        </p:spPr>
      </p:pic>
      <p:sp>
        <p:nvSpPr>
          <p:cNvPr id="4"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3</a:t>
            </a:fld>
            <a:endParaRPr lang="en-US" dirty="0"/>
          </a:p>
        </p:txBody>
      </p:sp>
    </p:spTree>
    <p:extLst>
      <p:ext uri="{BB962C8B-B14F-4D97-AF65-F5344CB8AC3E}">
        <p14:creationId xmlns:p14="http://schemas.microsoft.com/office/powerpoint/2010/main" xmlns="" val="141065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 xmlns:a16="http://schemas.microsoft.com/office/drawing/2014/main" id="{A4B8492C-5025-46DC-BEC4-98CCFF9AA793}"/>
              </a:ext>
            </a:extLst>
          </p:cNvPr>
          <p:cNvSpPr>
            <a:spLocks noGrp="1"/>
          </p:cNvSpPr>
          <p:nvPr>
            <p:ph type="ctrTitle"/>
          </p:nvPr>
        </p:nvSpPr>
        <p:spPr>
          <a:xfrm>
            <a:off x="685800" y="1790700"/>
            <a:ext cx="7772400" cy="2781300"/>
          </a:xfrm>
        </p:spPr>
        <p:txBody>
          <a:bodyPr>
            <a:normAutofit/>
          </a:bodyPr>
          <a:lstStyle/>
          <a:p>
            <a:pPr eaLnBrk="1" hangingPunct="1">
              <a:defRPr/>
            </a:pPr>
            <a:r>
              <a:rPr lang="en-US" dirty="0">
                <a:solidFill>
                  <a:schemeClr val="bg1">
                    <a:lumMod val="50000"/>
                  </a:schemeClr>
                </a:solidFill>
                <a:cs typeface="Arial" panose="020B0604020202020204" pitchFamily="34" charset="0"/>
              </a:rPr>
              <a:t/>
            </a:r>
            <a:br>
              <a:rPr lang="en-US" dirty="0">
                <a:solidFill>
                  <a:schemeClr val="bg1">
                    <a:lumMod val="50000"/>
                  </a:schemeClr>
                </a:solidFill>
                <a:cs typeface="Arial" panose="020B0604020202020204" pitchFamily="34" charset="0"/>
              </a:rPr>
            </a:br>
            <a:endParaRPr lang="en-ZA" sz="4000" b="1" dirty="0">
              <a:solidFill>
                <a:schemeClr val="bg1">
                  <a:lumMod val="50000"/>
                </a:schemeClr>
              </a:solidFill>
              <a:latin typeface="Century Gothic" panose="020B0502020202020204" pitchFamily="34" charset="0"/>
              <a:cs typeface="Arial" panose="020B0604020202020204" pitchFamily="34" charset="0"/>
            </a:endParaRPr>
          </a:p>
        </p:txBody>
      </p:sp>
      <p:sp>
        <p:nvSpPr>
          <p:cNvPr id="14339" name="Subtitle 2">
            <a:extLst>
              <a:ext uri="{FF2B5EF4-FFF2-40B4-BE49-F238E27FC236}">
                <a16:creationId xmlns="" xmlns:a16="http://schemas.microsoft.com/office/drawing/2014/main" id="{2204080B-46F4-40C1-A337-7561B63F655C}"/>
              </a:ext>
            </a:extLst>
          </p:cNvPr>
          <p:cNvSpPr>
            <a:spLocks noGrp="1"/>
          </p:cNvSpPr>
          <p:nvPr>
            <p:ph type="subTitle" idx="1"/>
          </p:nvPr>
        </p:nvSpPr>
        <p:spPr>
          <a:xfrm>
            <a:off x="757237" y="1666577"/>
            <a:ext cx="7929563" cy="707901"/>
          </a:xfrm>
        </p:spPr>
        <p:txBody>
          <a:bodyPr>
            <a:normAutofit/>
          </a:bodyPr>
          <a:lstStyle/>
          <a:p>
            <a:pPr eaLnBrk="1" hangingPunct="1"/>
            <a:r>
              <a:rPr lang="en-ZA" altLang="en-US" sz="3600" b="1" dirty="0" smtClean="0">
                <a:solidFill>
                  <a:schemeClr val="tx1"/>
                </a:solidFill>
              </a:rPr>
              <a:t>CET Implementation </a:t>
            </a:r>
          </a:p>
        </p:txBody>
      </p:sp>
      <p:pic>
        <p:nvPicPr>
          <p:cNvPr id="3" name="Picture 2"/>
          <p:cNvPicPr>
            <a:picLocks noChangeAspect="1"/>
          </p:cNvPicPr>
          <p:nvPr/>
        </p:nvPicPr>
        <p:blipFill>
          <a:blip r:embed="rId3"/>
          <a:stretch>
            <a:fillRect/>
          </a:stretch>
        </p:blipFill>
        <p:spPr>
          <a:xfrm>
            <a:off x="3178124" y="2498601"/>
            <a:ext cx="3087787" cy="3087787"/>
          </a:xfrm>
          <a:prstGeom prst="rect">
            <a:avLst/>
          </a:prstGeom>
        </p:spPr>
      </p:pic>
      <p:sp>
        <p:nvSpPr>
          <p:cNvPr id="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30</a:t>
            </a:fld>
            <a:endParaRPr lang="en-US" dirty="0"/>
          </a:p>
        </p:txBody>
      </p:sp>
    </p:spTree>
    <p:extLst>
      <p:ext uri="{BB962C8B-B14F-4D97-AF65-F5344CB8AC3E}">
        <p14:creationId xmlns:p14="http://schemas.microsoft.com/office/powerpoint/2010/main" xmlns="" val="33886126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822"/>
            <a:ext cx="8229600" cy="778098"/>
          </a:xfrm>
        </p:spPr>
        <p:txBody>
          <a:bodyPr/>
          <a:lstStyle/>
          <a:p>
            <a:r>
              <a:rPr lang="en-ZA" sz="2400" dirty="0" smtClean="0"/>
              <a:t>CET Implementation relevant to Gender Equality and GBV</a:t>
            </a:r>
            <a:endParaRPr lang="en-GB" sz="2400" dirty="0"/>
          </a:p>
        </p:txBody>
      </p:sp>
      <p:sp>
        <p:nvSpPr>
          <p:cNvPr id="3" name="Content Placeholder 2"/>
          <p:cNvSpPr>
            <a:spLocks noGrp="1"/>
          </p:cNvSpPr>
          <p:nvPr>
            <p:ph idx="1"/>
          </p:nvPr>
        </p:nvSpPr>
        <p:spPr>
          <a:xfrm>
            <a:off x="251520" y="836712"/>
            <a:ext cx="8640960" cy="5655080"/>
          </a:xfrm>
        </p:spPr>
        <p:txBody>
          <a:bodyPr/>
          <a:lstStyle/>
          <a:p>
            <a:pPr marL="269875" indent="-269875"/>
            <a:r>
              <a:rPr lang="en-GB" sz="1800" dirty="0" smtClean="0"/>
              <a:t>The intention of the Policy Framework to create an enabling environment where everyone has the right to live, study and work freely and safely in the PSET environment without any fear of sexual/gender-based intimidation, harassment, abuse, rape or other forms of sexual/gender-based violence is supported by the CET Branch</a:t>
            </a:r>
          </a:p>
          <a:p>
            <a:pPr marL="269875" indent="-269875"/>
            <a:r>
              <a:rPr lang="en-GB" sz="1800" dirty="0" smtClean="0"/>
              <a:t>CET colleges are not yet ready to respond on the progress of the implementation of the Policy Framework as systems for implementing the Policy Framework are not yet in place in CET colleges. This is in consideration of the history of CET colleges with no adequate infrastructure, physical and human resources as well as adequate funding</a:t>
            </a:r>
          </a:p>
          <a:p>
            <a:pPr marL="269875" indent="-269875"/>
            <a:r>
              <a:rPr lang="en-GB" sz="1800" dirty="0" smtClean="0"/>
              <a:t>As part of developing CET systems and to create enabling student support environments, the CET Branch has recently published the </a:t>
            </a:r>
            <a:r>
              <a:rPr lang="en-GB" sz="1800" b="1" i="1" dirty="0" smtClean="0"/>
              <a:t>National Policy on Students and Community Support Services for CET colleges </a:t>
            </a:r>
            <a:r>
              <a:rPr lang="en-GB" sz="1800" dirty="0" smtClean="0"/>
              <a:t>(2021). This is one of the steering mechanisms that have been developed to support CET students. This policy makes reference and supports the intentions of the Policy Framework on GBV through its Students and Community Support Services (SCSS) intervention programmes</a:t>
            </a:r>
          </a:p>
          <a:p>
            <a:pPr marL="269875" indent="-269875"/>
            <a:r>
              <a:rPr lang="en-GB" sz="1800" dirty="0" smtClean="0"/>
              <a:t>One of the developments of this policy, has been the process of nominating and building capacity of interim SCSS structures in CET colleges as there has been no dedicated student support personnel in the past</a:t>
            </a:r>
          </a:p>
          <a:p>
            <a:pPr marL="269875" indent="-269875"/>
            <a:r>
              <a:rPr lang="en-GB" sz="1800" dirty="0" smtClean="0"/>
              <a:t>The CET Branch has therefore identified such structures as well as CET college management to work and deliberate on GBV issues in CET colleges</a:t>
            </a:r>
            <a:endParaRPr lang="en-GB" sz="1800" dirty="0"/>
          </a:p>
        </p:txBody>
      </p:sp>
      <p:sp>
        <p:nvSpPr>
          <p:cNvPr id="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31</a:t>
            </a:fld>
            <a:endParaRPr lang="en-US" dirty="0"/>
          </a:p>
        </p:txBody>
      </p:sp>
    </p:spTree>
    <p:extLst>
      <p:ext uri="{BB962C8B-B14F-4D97-AF65-F5344CB8AC3E}">
        <p14:creationId xmlns:p14="http://schemas.microsoft.com/office/powerpoint/2010/main" xmlns="" val="2630470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822"/>
            <a:ext cx="8229600" cy="778098"/>
          </a:xfrm>
        </p:spPr>
        <p:txBody>
          <a:bodyPr/>
          <a:lstStyle/>
          <a:p>
            <a:r>
              <a:rPr lang="en-ZA" sz="2400" dirty="0" smtClean="0"/>
              <a:t>CET Implementation relevant to Gender Equality and GBV</a:t>
            </a:r>
            <a:endParaRPr lang="en-GB" sz="2400" dirty="0"/>
          </a:p>
        </p:txBody>
      </p:sp>
      <p:sp>
        <p:nvSpPr>
          <p:cNvPr id="3" name="Content Placeholder 2"/>
          <p:cNvSpPr>
            <a:spLocks noGrp="1"/>
          </p:cNvSpPr>
          <p:nvPr>
            <p:ph idx="1"/>
          </p:nvPr>
        </p:nvSpPr>
        <p:spPr>
          <a:xfrm>
            <a:off x="310794" y="963334"/>
            <a:ext cx="8363272" cy="1882804"/>
          </a:xfrm>
        </p:spPr>
        <p:txBody>
          <a:bodyPr/>
          <a:lstStyle/>
          <a:p>
            <a:r>
              <a:rPr lang="en-GB" sz="1800" dirty="0" smtClean="0"/>
              <a:t>The </a:t>
            </a:r>
            <a:r>
              <a:rPr lang="en-GB" sz="1800" dirty="0"/>
              <a:t>Directorate: Social Inclusion and Equity </a:t>
            </a:r>
            <a:r>
              <a:rPr lang="en-GB" sz="1800" dirty="0" smtClean="0"/>
              <a:t>will work in </a:t>
            </a:r>
            <a:r>
              <a:rPr lang="en-GB" sz="1800" dirty="0"/>
              <a:t>collaboration with the CET Branch on giving inputs and implementing the proposed CET Social Inclusion and Equity Implementation Plan </a:t>
            </a:r>
            <a:endParaRPr lang="en-GB" sz="1800" dirty="0" smtClean="0"/>
          </a:p>
          <a:p>
            <a:r>
              <a:rPr lang="en-GB" sz="1800" dirty="0" smtClean="0"/>
              <a:t>In </a:t>
            </a:r>
            <a:r>
              <a:rPr lang="en-GB" sz="1800" dirty="0"/>
              <a:t>preparing our CET systems and building their capacity will consequently enable the implementation of the Policy Framework on GBV in CET colleges</a:t>
            </a:r>
          </a:p>
        </p:txBody>
      </p:sp>
      <p:pic>
        <p:nvPicPr>
          <p:cNvPr id="5" name="Picture 4"/>
          <p:cNvPicPr>
            <a:picLocks noChangeAspect="1"/>
          </p:cNvPicPr>
          <p:nvPr/>
        </p:nvPicPr>
        <p:blipFill>
          <a:blip r:embed="rId2"/>
          <a:stretch>
            <a:fillRect/>
          </a:stretch>
        </p:blipFill>
        <p:spPr>
          <a:xfrm>
            <a:off x="899593" y="2717552"/>
            <a:ext cx="3744416" cy="2583656"/>
          </a:xfrm>
          <a:prstGeom prst="rect">
            <a:avLst/>
          </a:prstGeom>
        </p:spPr>
      </p:pic>
      <p:pic>
        <p:nvPicPr>
          <p:cNvPr id="6" name="Picture 5"/>
          <p:cNvPicPr>
            <a:picLocks noChangeAspect="1"/>
          </p:cNvPicPr>
          <p:nvPr/>
        </p:nvPicPr>
        <p:blipFill>
          <a:blip r:embed="rId3"/>
          <a:stretch>
            <a:fillRect/>
          </a:stretch>
        </p:blipFill>
        <p:spPr>
          <a:xfrm>
            <a:off x="4644009" y="2717552"/>
            <a:ext cx="3587440" cy="2583656"/>
          </a:xfrm>
          <a:prstGeom prst="rect">
            <a:avLst/>
          </a:prstGeom>
        </p:spPr>
      </p:pic>
      <p:pic>
        <p:nvPicPr>
          <p:cNvPr id="8" name="Picture 7"/>
          <p:cNvPicPr>
            <a:picLocks noChangeAspect="1"/>
          </p:cNvPicPr>
          <p:nvPr/>
        </p:nvPicPr>
        <p:blipFill>
          <a:blip r:embed="rId4"/>
          <a:stretch>
            <a:fillRect/>
          </a:stretch>
        </p:blipFill>
        <p:spPr>
          <a:xfrm>
            <a:off x="2771801" y="4644230"/>
            <a:ext cx="3854564" cy="2213770"/>
          </a:xfrm>
          <a:prstGeom prst="rect">
            <a:avLst/>
          </a:prstGeom>
        </p:spPr>
      </p:pic>
      <p:sp>
        <p:nvSpPr>
          <p:cNvPr id="9"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32</a:t>
            </a:fld>
            <a:endParaRPr lang="en-US" dirty="0"/>
          </a:p>
        </p:txBody>
      </p:sp>
    </p:spTree>
    <p:extLst>
      <p:ext uri="{BB962C8B-B14F-4D97-AF65-F5344CB8AC3E}">
        <p14:creationId xmlns:p14="http://schemas.microsoft.com/office/powerpoint/2010/main" xmlns="" val="23937274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 xmlns:a16="http://schemas.microsoft.com/office/drawing/2014/main" id="{A4B8492C-5025-46DC-BEC4-98CCFF9AA793}"/>
              </a:ext>
            </a:extLst>
          </p:cNvPr>
          <p:cNvSpPr>
            <a:spLocks noGrp="1"/>
          </p:cNvSpPr>
          <p:nvPr>
            <p:ph type="ctrTitle"/>
          </p:nvPr>
        </p:nvSpPr>
        <p:spPr>
          <a:xfrm>
            <a:off x="685800" y="1790700"/>
            <a:ext cx="7772400" cy="2781300"/>
          </a:xfrm>
        </p:spPr>
        <p:txBody>
          <a:bodyPr>
            <a:normAutofit/>
          </a:bodyPr>
          <a:lstStyle/>
          <a:p>
            <a:pPr eaLnBrk="1" hangingPunct="1">
              <a:defRPr/>
            </a:pPr>
            <a:r>
              <a:rPr lang="en-US" dirty="0">
                <a:solidFill>
                  <a:schemeClr val="bg1">
                    <a:lumMod val="50000"/>
                  </a:schemeClr>
                </a:solidFill>
                <a:cs typeface="Arial" panose="020B0604020202020204" pitchFamily="34" charset="0"/>
              </a:rPr>
              <a:t/>
            </a:r>
            <a:br>
              <a:rPr lang="en-US" dirty="0">
                <a:solidFill>
                  <a:schemeClr val="bg1">
                    <a:lumMod val="50000"/>
                  </a:schemeClr>
                </a:solidFill>
                <a:cs typeface="Arial" panose="020B0604020202020204" pitchFamily="34" charset="0"/>
              </a:rPr>
            </a:br>
            <a:endParaRPr lang="en-ZA" sz="4000" b="1" dirty="0">
              <a:solidFill>
                <a:schemeClr val="bg1">
                  <a:lumMod val="50000"/>
                </a:schemeClr>
              </a:solidFill>
              <a:latin typeface="Century Gothic" panose="020B0502020202020204" pitchFamily="34" charset="0"/>
              <a:cs typeface="Arial" panose="020B0604020202020204" pitchFamily="34" charset="0"/>
            </a:endParaRPr>
          </a:p>
        </p:txBody>
      </p:sp>
      <p:sp>
        <p:nvSpPr>
          <p:cNvPr id="14339" name="Subtitle 2">
            <a:extLst>
              <a:ext uri="{FF2B5EF4-FFF2-40B4-BE49-F238E27FC236}">
                <a16:creationId xmlns="" xmlns:a16="http://schemas.microsoft.com/office/drawing/2014/main" id="{2204080B-46F4-40C1-A337-7561B63F655C}"/>
              </a:ext>
            </a:extLst>
          </p:cNvPr>
          <p:cNvSpPr>
            <a:spLocks noGrp="1"/>
          </p:cNvSpPr>
          <p:nvPr>
            <p:ph type="subTitle" idx="1"/>
          </p:nvPr>
        </p:nvSpPr>
        <p:spPr>
          <a:xfrm>
            <a:off x="757237" y="1666577"/>
            <a:ext cx="7929563" cy="707901"/>
          </a:xfrm>
        </p:spPr>
        <p:txBody>
          <a:bodyPr>
            <a:normAutofit/>
          </a:bodyPr>
          <a:lstStyle/>
          <a:p>
            <a:pPr eaLnBrk="1" hangingPunct="1"/>
            <a:r>
              <a:rPr lang="en-ZA" altLang="en-US" sz="3600" b="1" dirty="0" smtClean="0">
                <a:solidFill>
                  <a:schemeClr val="tx1"/>
                </a:solidFill>
              </a:rPr>
              <a:t>University Implementation </a:t>
            </a:r>
          </a:p>
        </p:txBody>
      </p:sp>
      <p:pic>
        <p:nvPicPr>
          <p:cNvPr id="7" name="Picture 6"/>
          <p:cNvPicPr>
            <a:picLocks noChangeAspect="1"/>
          </p:cNvPicPr>
          <p:nvPr/>
        </p:nvPicPr>
        <p:blipFill>
          <a:blip r:embed="rId3"/>
          <a:stretch>
            <a:fillRect/>
          </a:stretch>
        </p:blipFill>
        <p:spPr>
          <a:xfrm>
            <a:off x="1691680" y="2348880"/>
            <a:ext cx="6048672" cy="3734102"/>
          </a:xfrm>
          <a:prstGeom prst="rect">
            <a:avLst/>
          </a:prstGeom>
        </p:spPr>
      </p:pic>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33</a:t>
            </a:fld>
            <a:endParaRPr lang="en-US" dirty="0"/>
          </a:p>
        </p:txBody>
      </p:sp>
    </p:spTree>
    <p:extLst>
      <p:ext uri="{BB962C8B-B14F-4D97-AF65-F5344CB8AC3E}">
        <p14:creationId xmlns:p14="http://schemas.microsoft.com/office/powerpoint/2010/main" xmlns="" val="36466119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bwMode="auto">
          <a:xfrm>
            <a:off x="323528" y="802353"/>
            <a:ext cx="8496944" cy="5589707"/>
          </a:xfrm>
        </p:spPr>
        <p:txBody>
          <a:bodyPr wrap="square" numCol="1" anchor="t" anchorCtr="0" compatLnSpc="1">
            <a:prstTxWarp prst="textNoShape">
              <a:avLst/>
            </a:prstTxWarp>
            <a:normAutofit fontScale="47500" lnSpcReduction="20000"/>
          </a:bodyPr>
          <a:lstStyle/>
          <a:p>
            <a:pPr marL="203597" indent="-203597">
              <a:lnSpc>
                <a:spcPct val="170000"/>
              </a:lnSpc>
              <a:spcBef>
                <a:spcPts val="0"/>
              </a:spcBef>
              <a:spcAft>
                <a:spcPts val="0"/>
              </a:spcAft>
            </a:pPr>
            <a:r>
              <a:rPr lang="en-ZA" sz="2900" dirty="0">
                <a:latin typeface="Arial" panose="020B0604020202020204" pitchFamily="34" charset="0"/>
                <a:cs typeface="Arial" panose="020B0604020202020204" pitchFamily="34" charset="0"/>
              </a:rPr>
              <a:t>In 2019, following the establishment of the Ministerial Task Team (MTT), the Minister wrote to all institutions and requested them to submit to the Department their policies relating to sexual harassment, and gender-based violence and harm in their </a:t>
            </a:r>
            <a:r>
              <a:rPr lang="en-ZA" sz="2900" dirty="0" smtClean="0">
                <a:latin typeface="Arial" panose="020B0604020202020204" pitchFamily="34" charset="0"/>
                <a:cs typeface="Arial" panose="020B0604020202020204" pitchFamily="34" charset="0"/>
              </a:rPr>
              <a:t>institutions</a:t>
            </a:r>
            <a:endParaRPr lang="en-ZA" sz="2900" dirty="0">
              <a:latin typeface="Arial" panose="020B0604020202020204" pitchFamily="34" charset="0"/>
              <a:cs typeface="Arial" panose="020B0604020202020204" pitchFamily="34" charset="0"/>
            </a:endParaRPr>
          </a:p>
          <a:p>
            <a:pPr marL="203597" indent="-203597">
              <a:lnSpc>
                <a:spcPct val="170000"/>
              </a:lnSpc>
              <a:spcBef>
                <a:spcPts val="0"/>
              </a:spcBef>
              <a:spcAft>
                <a:spcPts val="0"/>
              </a:spcAft>
            </a:pPr>
            <a:r>
              <a:rPr lang="en-ZA" sz="2900" dirty="0">
                <a:latin typeface="Arial" panose="020B0604020202020204" pitchFamily="34" charset="0"/>
                <a:cs typeface="Arial" panose="020B0604020202020204" pitchFamily="34" charset="0"/>
              </a:rPr>
              <a:t>The universities were also requested to indicate which offices in their institutions have responsibility for dealing with GBV matters, what is the nature of support offered for policy implementation, support to victims of gender-based harm, and formal processes related to managing these </a:t>
            </a:r>
            <a:r>
              <a:rPr lang="en-ZA" sz="2900" dirty="0" smtClean="0">
                <a:latin typeface="Arial" panose="020B0604020202020204" pitchFamily="34" charset="0"/>
                <a:cs typeface="Arial" panose="020B0604020202020204" pitchFamily="34" charset="0"/>
              </a:rPr>
              <a:t>issues</a:t>
            </a:r>
            <a:endParaRPr lang="en-ZA" sz="2900" dirty="0">
              <a:latin typeface="Arial" panose="020B0604020202020204" pitchFamily="34" charset="0"/>
              <a:cs typeface="Arial" panose="020B0604020202020204" pitchFamily="34" charset="0"/>
            </a:endParaRPr>
          </a:p>
          <a:p>
            <a:pPr marL="203597" indent="-203597">
              <a:lnSpc>
                <a:spcPct val="170000"/>
              </a:lnSpc>
              <a:spcBef>
                <a:spcPts val="0"/>
              </a:spcBef>
              <a:spcAft>
                <a:spcPts val="0"/>
              </a:spcAft>
            </a:pPr>
            <a:r>
              <a:rPr lang="en-US" sz="2900" b="1" dirty="0">
                <a:latin typeface="Arial" panose="020B0604020202020204" pitchFamily="34" charset="0"/>
                <a:cs typeface="Arial" panose="020B0604020202020204" pitchFamily="34" charset="0"/>
              </a:rPr>
              <a:t>All universities </a:t>
            </a:r>
            <a:r>
              <a:rPr lang="en-US" sz="2900" dirty="0">
                <a:latin typeface="Arial" panose="020B0604020202020204" pitchFamily="34" charset="0"/>
                <a:cs typeface="Arial" panose="020B0604020202020204" pitchFamily="34" charset="0"/>
              </a:rPr>
              <a:t>responded to the request by submitting their Council </a:t>
            </a:r>
            <a:r>
              <a:rPr lang="en-US" sz="2900" b="1" dirty="0">
                <a:latin typeface="Arial" panose="020B0604020202020204" pitchFamily="34" charset="0"/>
                <a:cs typeface="Arial" panose="020B0604020202020204" pitchFamily="34" charset="0"/>
              </a:rPr>
              <a:t>approved  policies </a:t>
            </a:r>
            <a:r>
              <a:rPr lang="en-US" sz="2900" dirty="0">
                <a:latin typeface="Arial" panose="020B0604020202020204" pitchFamily="34" charset="0"/>
                <a:cs typeface="Arial" panose="020B0604020202020204" pitchFamily="34" charset="0"/>
              </a:rPr>
              <a:t>to the Department of Higher Education and Training (DHET</a:t>
            </a:r>
            <a:r>
              <a:rPr lang="en-US" sz="2900" dirty="0" smtClean="0">
                <a:latin typeface="Arial" panose="020B0604020202020204" pitchFamily="34" charset="0"/>
                <a:cs typeface="Arial" panose="020B0604020202020204" pitchFamily="34" charset="0"/>
              </a:rPr>
              <a:t>)</a:t>
            </a:r>
            <a:r>
              <a:rPr lang="en-ZA" sz="2900" dirty="0" smtClean="0">
                <a:latin typeface="Arial" panose="020B0604020202020204" pitchFamily="34" charset="0"/>
                <a:cs typeface="Arial" panose="020B0604020202020204" pitchFamily="34" charset="0"/>
              </a:rPr>
              <a:t>. </a:t>
            </a:r>
            <a:r>
              <a:rPr lang="en-ZA" sz="2900" dirty="0">
                <a:latin typeface="Arial" panose="020B0604020202020204" pitchFamily="34" charset="0"/>
                <a:cs typeface="Arial" panose="020B0604020202020204" pitchFamily="34" charset="0"/>
              </a:rPr>
              <a:t>The University of Fort Hare’s policy was submitted after being finalised in September </a:t>
            </a:r>
            <a:r>
              <a:rPr lang="en-ZA" sz="2900" dirty="0" smtClean="0">
                <a:latin typeface="Arial" panose="020B0604020202020204" pitchFamily="34" charset="0"/>
                <a:cs typeface="Arial" panose="020B0604020202020204" pitchFamily="34" charset="0"/>
              </a:rPr>
              <a:t>2019</a:t>
            </a:r>
            <a:endParaRPr lang="en-ZA" sz="2900" dirty="0">
              <a:latin typeface="Arial" panose="020B0604020202020204" pitchFamily="34" charset="0"/>
              <a:cs typeface="Arial" panose="020B0604020202020204" pitchFamily="34" charset="0"/>
            </a:endParaRPr>
          </a:p>
          <a:p>
            <a:pPr marL="203597" indent="-203597">
              <a:lnSpc>
                <a:spcPct val="170000"/>
              </a:lnSpc>
              <a:spcBef>
                <a:spcPts val="0"/>
              </a:spcBef>
              <a:spcAft>
                <a:spcPts val="0"/>
              </a:spcAft>
            </a:pPr>
            <a:r>
              <a:rPr lang="en-ZA" sz="2900" dirty="0">
                <a:latin typeface="Arial" panose="020B0604020202020204" pitchFamily="34" charset="0"/>
                <a:cs typeface="Arial" panose="020B0604020202020204" pitchFamily="34" charset="0"/>
              </a:rPr>
              <a:t>The analysis of the policies, which forms part of the work of the MTT, has highlighted variations in terms of how the policies are conceptualised. </a:t>
            </a:r>
            <a:r>
              <a:rPr lang="en-US" sz="2900" dirty="0">
                <a:latin typeface="Arial" panose="020B0604020202020204" pitchFamily="34" charset="0"/>
                <a:cs typeface="Arial" panose="020B0604020202020204" pitchFamily="34" charset="0"/>
              </a:rPr>
              <a:t>Some universities have consolidated policies on GBV and others have separate policies that address different focus areas, such as sexual harassment or </a:t>
            </a:r>
            <a:r>
              <a:rPr lang="en-US" sz="2900" dirty="0" smtClean="0">
                <a:latin typeface="Arial" panose="020B0604020202020204" pitchFamily="34" charset="0"/>
                <a:cs typeface="Arial" panose="020B0604020202020204" pitchFamily="34" charset="0"/>
              </a:rPr>
              <a:t>discrimination</a:t>
            </a:r>
            <a:endParaRPr lang="en-ZA" sz="2900" dirty="0">
              <a:latin typeface="Arial" panose="020B0604020202020204" pitchFamily="34" charset="0"/>
              <a:cs typeface="Arial" panose="020B0604020202020204" pitchFamily="34" charset="0"/>
            </a:endParaRPr>
          </a:p>
          <a:p>
            <a:pPr marL="203597" indent="-203597">
              <a:lnSpc>
                <a:spcPct val="170000"/>
              </a:lnSpc>
              <a:spcBef>
                <a:spcPts val="0"/>
              </a:spcBef>
              <a:spcAft>
                <a:spcPts val="0"/>
              </a:spcAft>
            </a:pPr>
            <a:r>
              <a:rPr lang="en-US" sz="2900" dirty="0">
                <a:latin typeface="Arial" panose="020B0604020202020204" pitchFamily="34" charset="0"/>
                <a:cs typeface="Arial" panose="020B0604020202020204" pitchFamily="34" charset="0"/>
              </a:rPr>
              <a:t>All universities take forms of GBV such as rape, sexual assault and sexual harassment into account in their policies. However, the extent to which these forms are mentioned varies, with some institutions being more exhaustive than others in their lists of what forms of GBV or forms of sexual harassment depending </a:t>
            </a:r>
            <a:r>
              <a:rPr lang="en-US" sz="2900" i="1" dirty="0">
                <a:latin typeface="Arial" panose="020B0604020202020204" pitchFamily="34" charset="0"/>
                <a:cs typeface="Arial" panose="020B0604020202020204" pitchFamily="34" charset="0"/>
              </a:rPr>
              <a:t>on what </a:t>
            </a:r>
            <a:r>
              <a:rPr lang="en-US" sz="2900" dirty="0">
                <a:latin typeface="Arial" panose="020B0604020202020204" pitchFamily="34" charset="0"/>
                <a:cs typeface="Arial" panose="020B0604020202020204" pitchFamily="34" charset="0"/>
              </a:rPr>
              <a:t>the focus of the policy </a:t>
            </a:r>
            <a:r>
              <a:rPr lang="en-US" sz="2900" dirty="0" smtClean="0">
                <a:latin typeface="Arial" panose="020B0604020202020204" pitchFamily="34" charset="0"/>
                <a:cs typeface="Arial" panose="020B0604020202020204" pitchFamily="34" charset="0"/>
              </a:rPr>
              <a:t>is</a:t>
            </a:r>
            <a:endParaRPr lang="en-ZA" sz="2900" dirty="0">
              <a:latin typeface="Arial" panose="020B0604020202020204" pitchFamily="34" charset="0"/>
              <a:cs typeface="Arial" panose="020B0604020202020204" pitchFamily="34" charset="0"/>
            </a:endParaRPr>
          </a:p>
          <a:p>
            <a:pPr marL="203597" indent="-203597" algn="just"/>
            <a:endParaRPr lang="en-ZA" altLang="en-US" sz="1200" dirty="0">
              <a:latin typeface="Calibri" panose="020F0502020204030204" pitchFamily="34" charset="0"/>
              <a:cs typeface="Calibri" panose="020F0502020204030204" pitchFamily="34" charset="0"/>
            </a:endParaRPr>
          </a:p>
          <a:p>
            <a:pPr marL="0" indent="0">
              <a:buNone/>
            </a:pPr>
            <a:endParaRPr lang="en-ZA" altLang="en-US" sz="1500" dirty="0">
              <a:latin typeface="Calibri" panose="020F0502020204030204" pitchFamily="34" charset="0"/>
              <a:cs typeface="Calibri" panose="020F0502020204030204" pitchFamily="34" charset="0"/>
            </a:endParaRPr>
          </a:p>
          <a:p>
            <a:pPr marL="342900" lvl="1" indent="0">
              <a:buNone/>
            </a:pPr>
            <a:endParaRPr lang="en-ZA" altLang="en-US" sz="1350" dirty="0">
              <a:latin typeface="Arial" panose="020B0604020202020204" pitchFamily="34" charset="0"/>
              <a:cs typeface="Arial" panose="020B0604020202020204" pitchFamily="34" charset="0"/>
            </a:endParaRPr>
          </a:p>
        </p:txBody>
      </p:sp>
      <p:sp>
        <p:nvSpPr>
          <p:cNvPr id="7" name="TextBox 6"/>
          <p:cNvSpPr txBox="1"/>
          <p:nvPr/>
        </p:nvSpPr>
        <p:spPr>
          <a:xfrm>
            <a:off x="503548" y="310338"/>
            <a:ext cx="8136904" cy="464871"/>
          </a:xfrm>
          <a:prstGeom prst="rect">
            <a:avLst/>
          </a:prstGeom>
          <a:solidFill>
            <a:srgbClr val="00682F"/>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lnSpc>
                <a:spcPct val="150000"/>
              </a:lnSpc>
              <a:spcBef>
                <a:spcPts val="1200"/>
              </a:spcBef>
              <a:spcAft>
                <a:spcPts val="1200"/>
              </a:spcAft>
              <a:defRPr/>
            </a:pPr>
            <a:r>
              <a:rPr lang="en-ZA" b="1" dirty="0" smtClean="0"/>
              <a:t>Public Higher Education Institutions</a:t>
            </a:r>
            <a:r>
              <a:rPr lang="en-ZA" b="1" dirty="0"/>
              <a:t>: </a:t>
            </a:r>
            <a:r>
              <a:rPr lang="en-ZA" b="1" dirty="0" smtClean="0"/>
              <a:t>Policies</a:t>
            </a:r>
          </a:p>
        </p:txBody>
      </p:sp>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34</a:t>
            </a:fld>
            <a:endParaRPr lang="en-US" dirty="0"/>
          </a:p>
        </p:txBody>
      </p:sp>
    </p:spTree>
    <p:extLst>
      <p:ext uri="{BB962C8B-B14F-4D97-AF65-F5344CB8AC3E}">
        <p14:creationId xmlns:p14="http://schemas.microsoft.com/office/powerpoint/2010/main" xmlns="" val="6055554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bwMode="auto">
          <a:xfrm>
            <a:off x="539552" y="733346"/>
            <a:ext cx="8136904" cy="5575974"/>
          </a:xfrm>
        </p:spPr>
        <p:txBody>
          <a:bodyPr wrap="square" numCol="1" anchor="t" anchorCtr="0" compatLnSpc="1">
            <a:prstTxWarp prst="textNoShape">
              <a:avLst/>
            </a:prstTxWarp>
            <a:normAutofit fontScale="85000" lnSpcReduction="10000"/>
          </a:bodyPr>
          <a:lstStyle/>
          <a:p>
            <a:pPr marL="203597" indent="-203597">
              <a:lnSpc>
                <a:spcPct val="150000"/>
              </a:lnSpc>
              <a:spcBef>
                <a:spcPts val="0"/>
              </a:spcBef>
              <a:spcAft>
                <a:spcPts val="0"/>
              </a:spcAft>
            </a:pPr>
            <a:r>
              <a:rPr lang="en-US" sz="1600" dirty="0">
                <a:latin typeface="Arial" panose="020B0604020202020204" pitchFamily="34" charset="0"/>
                <a:cs typeface="Arial" panose="020B0604020202020204" pitchFamily="34" charset="0"/>
              </a:rPr>
              <a:t>Areas that are generally addressed well in policies include definition of sexual harassment and harassment, policy objectives and scope, reporting structures, formal procedures for reporting, the rights of victims/survivors to pursue separate criminal/civil processes while institutional procedures are underway and support for victims/survivors (psychosocial and sometimes medical</a:t>
            </a:r>
            <a:r>
              <a:rPr lang="en-US" sz="1600" dirty="0" smtClean="0">
                <a:latin typeface="Arial" panose="020B0604020202020204" pitchFamily="34" charset="0"/>
                <a:cs typeface="Arial" panose="020B0604020202020204" pitchFamily="34" charset="0"/>
              </a:rPr>
              <a:t>).  Policies </a:t>
            </a:r>
            <a:r>
              <a:rPr lang="en-US" sz="1600" dirty="0">
                <a:latin typeface="Arial" panose="020B0604020202020204" pitchFamily="34" charset="0"/>
                <a:cs typeface="Arial" panose="020B0604020202020204" pitchFamily="34" charset="0"/>
              </a:rPr>
              <a:t>also include Disciplinary Procedure for Gender Related </a:t>
            </a:r>
            <a:r>
              <a:rPr lang="en-US" sz="1600" dirty="0" smtClean="0">
                <a:latin typeface="Arial" panose="020B0604020202020204" pitchFamily="34" charset="0"/>
                <a:cs typeface="Arial" panose="020B0604020202020204" pitchFamily="34" charset="0"/>
              </a:rPr>
              <a:t>Misconduct; </a:t>
            </a:r>
            <a:r>
              <a:rPr lang="en-GB" sz="1600" dirty="0" smtClean="0">
                <a:latin typeface="Arial" panose="020B0604020202020204" pitchFamily="34" charset="0"/>
                <a:cs typeface="Arial" panose="020B0604020202020204" pitchFamily="34" charset="0"/>
              </a:rPr>
              <a:t>Sexual </a:t>
            </a:r>
            <a:r>
              <a:rPr lang="en-GB" sz="1600" dirty="0">
                <a:latin typeface="Arial" panose="020B0604020202020204" pitchFamily="34" charset="0"/>
                <a:cs typeface="Arial" panose="020B0604020202020204" pitchFamily="34" charset="0"/>
              </a:rPr>
              <a:t>Harassment and Assault in the </a:t>
            </a:r>
            <a:r>
              <a:rPr lang="en-GB" sz="1600" dirty="0" smtClean="0">
                <a:latin typeface="Arial" panose="020B0604020202020204" pitchFamily="34" charset="0"/>
                <a:cs typeface="Arial" panose="020B0604020202020204" pitchFamily="34" charset="0"/>
              </a:rPr>
              <a:t>Workplace; </a:t>
            </a:r>
            <a:r>
              <a:rPr lang="en-GB" sz="1600" dirty="0">
                <a:latin typeface="Arial" panose="020B0604020202020204" pitchFamily="34" charset="0"/>
                <a:cs typeface="Arial" panose="020B0604020202020204" pitchFamily="34" charset="0"/>
              </a:rPr>
              <a:t>Sexual and Romantic Relationships between Staff and </a:t>
            </a:r>
            <a:r>
              <a:rPr lang="en-GB" sz="1600" dirty="0" smtClean="0">
                <a:latin typeface="Arial" panose="020B0604020202020204" pitchFamily="34" charset="0"/>
                <a:cs typeface="Arial" panose="020B0604020202020204" pitchFamily="34" charset="0"/>
              </a:rPr>
              <a:t>Students and Anti-Discrimination Policies and Procedures</a:t>
            </a:r>
            <a:endParaRPr lang="en-ZA" sz="1600" dirty="0">
              <a:latin typeface="Arial" panose="020B0604020202020204" pitchFamily="34" charset="0"/>
              <a:cs typeface="Arial" panose="020B0604020202020204" pitchFamily="34" charset="0"/>
            </a:endParaRPr>
          </a:p>
          <a:p>
            <a:pPr marL="203597" indent="-203597">
              <a:lnSpc>
                <a:spcPct val="150000"/>
              </a:lnSpc>
              <a:spcBef>
                <a:spcPts val="0"/>
              </a:spcBef>
              <a:spcAft>
                <a:spcPts val="0"/>
              </a:spcAft>
            </a:pPr>
            <a:r>
              <a:rPr lang="en-US" sz="1600" dirty="0" smtClean="0">
                <a:latin typeface="Arial" panose="020B0604020202020204" pitchFamily="34" charset="0"/>
                <a:cs typeface="Arial" panose="020B0604020202020204" pitchFamily="34" charset="0"/>
              </a:rPr>
              <a:t>Some universities has also policies, charters, guidelines focusing on men, e.g. in CPUT t</a:t>
            </a:r>
            <a:r>
              <a:rPr lang="en-GB" sz="1600" dirty="0" smtClean="0">
                <a:latin typeface="Arial" panose="020B0604020202020204" pitchFamily="34" charset="0"/>
                <a:cs typeface="Arial" panose="020B0604020202020204" pitchFamily="34" charset="0"/>
              </a:rPr>
              <a:t>he </a:t>
            </a:r>
            <a:r>
              <a:rPr lang="en-GB" sz="1600" b="1" i="1" dirty="0" err="1">
                <a:latin typeface="Arial" panose="020B0604020202020204" pitchFamily="34" charset="0"/>
                <a:cs typeface="Arial" panose="020B0604020202020204" pitchFamily="34" charset="0"/>
              </a:rPr>
              <a:t>HeforShe</a:t>
            </a:r>
            <a:r>
              <a:rPr lang="en-GB" sz="1600" dirty="0">
                <a:latin typeface="Arial" panose="020B0604020202020204" pitchFamily="34" charset="0"/>
                <a:cs typeface="Arial" panose="020B0604020202020204" pitchFamily="34" charset="0"/>
              </a:rPr>
              <a:t> Men’s </a:t>
            </a:r>
            <a:r>
              <a:rPr lang="en-GB" sz="1600" dirty="0" smtClean="0">
                <a:latin typeface="Arial" panose="020B0604020202020204" pitchFamily="34" charset="0"/>
                <a:cs typeface="Arial" panose="020B0604020202020204" pitchFamily="34" charset="0"/>
              </a:rPr>
              <a:t>Pledge has </a:t>
            </a:r>
            <a:r>
              <a:rPr lang="en-GB" sz="1600" dirty="0">
                <a:latin typeface="Arial" panose="020B0604020202020204" pitchFamily="34" charset="0"/>
                <a:cs typeface="Arial" panose="020B0604020202020204" pitchFamily="34" charset="0"/>
              </a:rPr>
              <a:t>been operational since </a:t>
            </a:r>
            <a:r>
              <a:rPr lang="en-GB" sz="1600" dirty="0" smtClean="0">
                <a:latin typeface="Arial" panose="020B0604020202020204" pitchFamily="34" charset="0"/>
                <a:cs typeface="Arial" panose="020B0604020202020204" pitchFamily="34" charset="0"/>
              </a:rPr>
              <a:t>2018</a:t>
            </a:r>
          </a:p>
          <a:p>
            <a:pPr marL="203597" indent="-203597">
              <a:lnSpc>
                <a:spcPct val="150000"/>
              </a:lnSpc>
              <a:spcBef>
                <a:spcPts val="0"/>
              </a:spcBef>
              <a:spcAft>
                <a:spcPts val="0"/>
              </a:spcAft>
            </a:pPr>
            <a:r>
              <a:rPr lang="en-US" sz="1600" dirty="0" smtClean="0">
                <a:latin typeface="Arial" panose="020B0604020202020204" pitchFamily="34" charset="0"/>
                <a:cs typeface="Arial" panose="020B0604020202020204" pitchFamily="34" charset="0"/>
              </a:rPr>
              <a:t>Most universities have a Charter/Pledge on GBV that are being signed by both students and staff</a:t>
            </a:r>
          </a:p>
          <a:p>
            <a:pPr marL="203597" indent="-203597">
              <a:lnSpc>
                <a:spcPct val="150000"/>
              </a:lnSpc>
              <a:spcBef>
                <a:spcPts val="0"/>
              </a:spcBef>
              <a:spcAft>
                <a:spcPts val="0"/>
              </a:spcAft>
            </a:pPr>
            <a:r>
              <a:rPr lang="en-US" sz="1600" dirty="0" smtClean="0">
                <a:latin typeface="Arial" panose="020B0604020202020204" pitchFamily="34" charset="0"/>
                <a:cs typeface="Arial" panose="020B0604020202020204" pitchFamily="34" charset="0"/>
              </a:rPr>
              <a:t>In </a:t>
            </a:r>
            <a:r>
              <a:rPr lang="en-US" sz="1600" dirty="0">
                <a:latin typeface="Arial" panose="020B0604020202020204" pitchFamily="34" charset="0"/>
                <a:cs typeface="Arial" panose="020B0604020202020204" pitchFamily="34" charset="0"/>
              </a:rPr>
              <a:t>many policies, it is not clear what the consequences are for various forms of GBV. These are often located in separate disciplinary documentation</a:t>
            </a:r>
            <a:endParaRPr lang="en-ZA" sz="1600" dirty="0">
              <a:latin typeface="Arial" panose="020B0604020202020204" pitchFamily="34" charset="0"/>
              <a:cs typeface="Arial" panose="020B0604020202020204" pitchFamily="34" charset="0"/>
            </a:endParaRPr>
          </a:p>
          <a:p>
            <a:pPr marL="203597" indent="-203597">
              <a:lnSpc>
                <a:spcPct val="150000"/>
              </a:lnSpc>
              <a:spcBef>
                <a:spcPts val="0"/>
              </a:spcBef>
              <a:spcAft>
                <a:spcPts val="0"/>
              </a:spcAft>
            </a:pPr>
            <a:r>
              <a:rPr lang="en-US" sz="1600" dirty="0">
                <a:latin typeface="Arial" panose="020B0604020202020204" pitchFamily="34" charset="0"/>
                <a:cs typeface="Arial" panose="020B0604020202020204" pitchFamily="34" charset="0"/>
              </a:rPr>
              <a:t>None of the policies are explicitly costed and the level of institutional capacity to implement policies is an area requiring attention</a:t>
            </a:r>
          </a:p>
          <a:p>
            <a:pPr marL="203597" indent="-203597">
              <a:lnSpc>
                <a:spcPct val="150000"/>
              </a:lnSpc>
              <a:spcBef>
                <a:spcPts val="0"/>
              </a:spcBef>
              <a:spcAft>
                <a:spcPts val="0"/>
              </a:spcAft>
            </a:pPr>
            <a:r>
              <a:rPr lang="en-US" sz="1600" dirty="0">
                <a:latin typeface="Arial" panose="020B0604020202020204" pitchFamily="34" charset="0"/>
                <a:cs typeface="Arial" panose="020B0604020202020204" pitchFamily="34" charset="0"/>
              </a:rPr>
              <a:t>As part of its work the MTT will identify  good practices that could be replicated and policy weaknesses that may be contributing towards failures by universities to address the challenges</a:t>
            </a:r>
            <a:endParaRPr lang="en-ZA" sz="1600" dirty="0">
              <a:latin typeface="Arial" panose="020B0604020202020204" pitchFamily="34" charset="0"/>
              <a:cs typeface="Arial" panose="020B0604020202020204" pitchFamily="34" charset="0"/>
            </a:endParaRPr>
          </a:p>
          <a:p>
            <a:pPr marL="203597" indent="-203597">
              <a:lnSpc>
                <a:spcPct val="150000"/>
              </a:lnSpc>
              <a:spcBef>
                <a:spcPts val="0"/>
              </a:spcBef>
              <a:spcAft>
                <a:spcPts val="0"/>
              </a:spcAft>
            </a:pPr>
            <a:r>
              <a:rPr lang="en-ZA" sz="1600" dirty="0">
                <a:latin typeface="Arial" panose="020B0604020202020204" pitchFamily="34" charset="0"/>
                <a:cs typeface="Arial" panose="020B0604020202020204" pitchFamily="34" charset="0"/>
              </a:rPr>
              <a:t>Engagements with various institutions exposed the need to consider their approaches to reporting procedures, and whether these should be centralised</a:t>
            </a:r>
            <a:endParaRPr lang="en-US" sz="1600" dirty="0">
              <a:latin typeface="Arial" panose="020B0604020202020204" pitchFamily="34" charset="0"/>
              <a:cs typeface="Arial" panose="020B0604020202020204" pitchFamily="34" charset="0"/>
            </a:endParaRPr>
          </a:p>
          <a:p>
            <a:pPr marL="203597" indent="-203597"/>
            <a:endParaRPr lang="en-ZA" altLang="en-US" sz="1200" dirty="0">
              <a:cs typeface="Arial" panose="020B0604020202020204" pitchFamily="34" charset="0"/>
            </a:endParaRPr>
          </a:p>
        </p:txBody>
      </p:sp>
      <p:sp>
        <p:nvSpPr>
          <p:cNvPr id="7" name="TextBox 6"/>
          <p:cNvSpPr txBox="1"/>
          <p:nvPr/>
        </p:nvSpPr>
        <p:spPr>
          <a:xfrm>
            <a:off x="539552" y="364014"/>
            <a:ext cx="8136904" cy="369332"/>
          </a:xfrm>
          <a:prstGeom prst="rect">
            <a:avLst/>
          </a:prstGeom>
          <a:solidFill>
            <a:srgbClr val="00682F"/>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ZA" b="1" dirty="0">
                <a:latin typeface="Calibri" panose="020F0502020204030204" pitchFamily="34" charset="0"/>
                <a:cs typeface="Calibri" panose="020F0502020204030204" pitchFamily="34" charset="0"/>
              </a:rPr>
              <a:t>Overview of policies </a:t>
            </a:r>
          </a:p>
        </p:txBody>
      </p:sp>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35</a:t>
            </a:fld>
            <a:endParaRPr lang="en-US" dirty="0"/>
          </a:p>
        </p:txBody>
      </p:sp>
    </p:spTree>
    <p:extLst>
      <p:ext uri="{BB962C8B-B14F-4D97-AF65-F5344CB8AC3E}">
        <p14:creationId xmlns:p14="http://schemas.microsoft.com/office/powerpoint/2010/main" xmlns="" val="2569086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bwMode="auto">
          <a:xfrm>
            <a:off x="287525" y="644562"/>
            <a:ext cx="8568952" cy="5936014"/>
          </a:xfrm>
        </p:spPr>
        <p:txBody>
          <a:bodyPr wrap="square" numCol="1" anchor="t" anchorCtr="0" compatLnSpc="1">
            <a:prstTxWarp prst="textNoShape">
              <a:avLst/>
            </a:prstTxWarp>
            <a:normAutofit fontScale="85000" lnSpcReduction="20000"/>
          </a:bodyPr>
          <a:lstStyle/>
          <a:p>
            <a:pPr marL="203597" indent="-203597">
              <a:lnSpc>
                <a:spcPct val="150000"/>
              </a:lnSpc>
              <a:spcBef>
                <a:spcPts val="0"/>
              </a:spcBef>
              <a:spcAft>
                <a:spcPts val="0"/>
              </a:spcAft>
            </a:pPr>
            <a:r>
              <a:rPr lang="en-US" sz="1800" dirty="0" smtClean="0">
                <a:latin typeface="Arial" panose="020B0604020202020204" pitchFamily="34" charset="0"/>
                <a:cs typeface="Arial" panose="020B0604020202020204" pitchFamily="34" charset="0"/>
              </a:rPr>
              <a:t>All universities have student/staff </a:t>
            </a:r>
            <a:r>
              <a:rPr lang="en-GB" sz="1800" dirty="0" smtClean="0">
                <a:latin typeface="Arial" panose="020B0604020202020204" pitchFamily="34" charset="0"/>
                <a:cs typeface="Arial" panose="020B0604020202020204" pitchFamily="34" charset="0"/>
              </a:rPr>
              <a:t>programmes </a:t>
            </a:r>
            <a:r>
              <a:rPr lang="en-GB" sz="1800" dirty="0">
                <a:latin typeface="Arial" panose="020B0604020202020204" pitchFamily="34" charset="0"/>
                <a:cs typeface="Arial" panose="020B0604020202020204" pitchFamily="34" charset="0"/>
              </a:rPr>
              <a:t>for awareness, education and support </a:t>
            </a:r>
            <a:r>
              <a:rPr lang="en-GB" sz="1800" dirty="0" smtClean="0">
                <a:latin typeface="Arial" panose="020B0604020202020204" pitchFamily="34" charset="0"/>
                <a:cs typeface="Arial" panose="020B0604020202020204" pitchFamily="34" charset="0"/>
              </a:rPr>
              <a:t>in </a:t>
            </a:r>
            <a:r>
              <a:rPr lang="en-GB" sz="1800" dirty="0">
                <a:latin typeface="Arial" panose="020B0604020202020204" pitchFamily="34" charset="0"/>
                <a:cs typeface="Arial" panose="020B0604020202020204" pitchFamily="34" charset="0"/>
              </a:rPr>
              <a:t>relation to </a:t>
            </a:r>
            <a:r>
              <a:rPr lang="en-GB" sz="1800" dirty="0" smtClean="0">
                <a:latin typeface="Arial" panose="020B0604020202020204" pitchFamily="34" charset="0"/>
                <a:cs typeface="Arial" panose="020B0604020202020204" pitchFamily="34" charset="0"/>
              </a:rPr>
              <a:t>GBV and are working on/have already a GBV Strategy and Plan </a:t>
            </a:r>
          </a:p>
          <a:p>
            <a:pPr marL="203597" indent="-203597">
              <a:lnSpc>
                <a:spcPct val="150000"/>
              </a:lnSpc>
              <a:spcBef>
                <a:spcPts val="0"/>
              </a:spcBef>
              <a:spcAft>
                <a:spcPts val="0"/>
              </a:spcAft>
            </a:pPr>
            <a:r>
              <a:rPr lang="en-US" sz="1800" dirty="0" smtClean="0">
                <a:latin typeface="Arial" panose="020B0604020202020204" pitchFamily="34" charset="0"/>
                <a:cs typeface="Arial" panose="020B0604020202020204" pitchFamily="34" charset="0"/>
              </a:rPr>
              <a:t>Work </a:t>
            </a:r>
            <a:r>
              <a:rPr lang="en-US" sz="1800" dirty="0">
                <a:latin typeface="Arial" panose="020B0604020202020204" pitchFamily="34" charset="0"/>
                <a:cs typeface="Arial" panose="020B0604020202020204" pitchFamily="34" charset="0"/>
              </a:rPr>
              <a:t>on informing universities communities  about GBV  is primarily through workshops or presentations during orientation weeks and during various parts of the year for students, and targeted workshops for staff organised</a:t>
            </a:r>
          </a:p>
          <a:p>
            <a:pPr marL="203597" indent="-203597">
              <a:lnSpc>
                <a:spcPct val="150000"/>
              </a:lnSpc>
              <a:spcBef>
                <a:spcPts val="0"/>
              </a:spcBef>
              <a:spcAft>
                <a:spcPts val="0"/>
              </a:spcAft>
            </a:pPr>
            <a:r>
              <a:rPr lang="en-US" sz="1800" dirty="0">
                <a:latin typeface="Arial" panose="020B0604020202020204" pitchFamily="34" charset="0"/>
                <a:cs typeface="Arial" panose="020B0604020202020204" pitchFamily="34" charset="0"/>
              </a:rPr>
              <a:t>Roadshows to inform various members of the university community</a:t>
            </a:r>
          </a:p>
          <a:p>
            <a:pPr marL="203597" indent="-203597">
              <a:lnSpc>
                <a:spcPct val="150000"/>
              </a:lnSpc>
              <a:spcBef>
                <a:spcPts val="0"/>
              </a:spcBef>
              <a:spcAft>
                <a:spcPts val="0"/>
              </a:spcAft>
            </a:pPr>
            <a:r>
              <a:rPr lang="en-US" sz="1800" dirty="0">
                <a:latin typeface="Arial" panose="020B0604020202020204" pitchFamily="34" charset="0"/>
                <a:cs typeface="Arial" panose="020B0604020202020204" pitchFamily="34" charset="0"/>
              </a:rPr>
              <a:t>Some universities produce brochures and other literature for the university community, and information is also available on some institutional </a:t>
            </a:r>
            <a:r>
              <a:rPr lang="en-US" sz="1800" dirty="0" smtClean="0">
                <a:latin typeface="Arial" panose="020B0604020202020204" pitchFamily="34" charset="0"/>
                <a:cs typeface="Arial" panose="020B0604020202020204" pitchFamily="34" charset="0"/>
              </a:rPr>
              <a:t>websites. Higher Health’s materials are extensively been used</a:t>
            </a:r>
            <a:endParaRPr lang="en-US" sz="1800" dirty="0">
              <a:latin typeface="Arial" panose="020B0604020202020204" pitchFamily="34" charset="0"/>
              <a:cs typeface="Arial" panose="020B0604020202020204" pitchFamily="34" charset="0"/>
            </a:endParaRPr>
          </a:p>
          <a:p>
            <a:pPr marL="203597" indent="-203597">
              <a:lnSpc>
                <a:spcPct val="150000"/>
              </a:lnSpc>
              <a:spcBef>
                <a:spcPts val="0"/>
              </a:spcBef>
              <a:spcAft>
                <a:spcPts val="0"/>
              </a:spcAft>
            </a:pPr>
            <a:r>
              <a:rPr lang="en-US" sz="1800" dirty="0" smtClean="0">
                <a:latin typeface="Arial" panose="020B0604020202020204" pitchFamily="34" charset="0"/>
                <a:cs typeface="Arial" panose="020B0604020202020204" pitchFamily="34" charset="0"/>
              </a:rPr>
              <a:t>All universities </a:t>
            </a:r>
            <a:r>
              <a:rPr lang="en-US" sz="1800" dirty="0">
                <a:latin typeface="Arial" panose="020B0604020202020204" pitchFamily="34" charset="0"/>
                <a:cs typeface="Arial" panose="020B0604020202020204" pitchFamily="34" charset="0"/>
              </a:rPr>
              <a:t>have a dedicated </a:t>
            </a:r>
            <a:r>
              <a:rPr lang="en-US" sz="1800" dirty="0" smtClean="0">
                <a:latin typeface="Arial" panose="020B0604020202020204" pitchFamily="34" charset="0"/>
                <a:cs typeface="Arial" panose="020B0604020202020204" pitchFamily="34" charset="0"/>
              </a:rPr>
              <a:t>portfolio/facility </a:t>
            </a:r>
            <a:r>
              <a:rPr lang="en-US" sz="1800" dirty="0">
                <a:latin typeface="Arial" panose="020B0604020202020204" pitchFamily="34" charset="0"/>
                <a:cs typeface="Arial" panose="020B0604020202020204" pitchFamily="34" charset="0"/>
              </a:rPr>
              <a:t>in the institution that heads </a:t>
            </a:r>
            <a:r>
              <a:rPr lang="en-US" sz="1800" dirty="0" smtClean="0">
                <a:latin typeface="Arial" panose="020B0604020202020204" pitchFamily="34" charset="0"/>
                <a:cs typeface="Arial" panose="020B0604020202020204" pitchFamily="34" charset="0"/>
              </a:rPr>
              <a:t>gender awareness, advice, and guidance programmes. Most have medical support facilities </a:t>
            </a:r>
            <a:endParaRPr lang="en-US" sz="1800" dirty="0">
              <a:latin typeface="Arial" panose="020B0604020202020204" pitchFamily="34" charset="0"/>
              <a:cs typeface="Arial" panose="020B0604020202020204" pitchFamily="34" charset="0"/>
            </a:endParaRPr>
          </a:p>
          <a:p>
            <a:pPr marL="203597" indent="-203597">
              <a:lnSpc>
                <a:spcPct val="150000"/>
              </a:lnSpc>
              <a:spcBef>
                <a:spcPts val="0"/>
              </a:spcBef>
              <a:spcAft>
                <a:spcPts val="0"/>
              </a:spcAft>
            </a:pPr>
            <a:r>
              <a:rPr lang="en-ZA" sz="1800" dirty="0">
                <a:latin typeface="Arial" panose="020B0604020202020204" pitchFamily="34" charset="0"/>
                <a:cs typeface="Arial" panose="020B0604020202020204" pitchFamily="34" charset="0"/>
              </a:rPr>
              <a:t>Various institutions have measures in place that include the assistance of change champions, peer helpers, and SRC support for awareness-raising purposes at an institutional and departmental level</a:t>
            </a:r>
          </a:p>
          <a:p>
            <a:pPr marL="203597" indent="-203597">
              <a:lnSpc>
                <a:spcPct val="150000"/>
              </a:lnSpc>
              <a:spcBef>
                <a:spcPts val="0"/>
              </a:spcBef>
              <a:spcAft>
                <a:spcPts val="0"/>
              </a:spcAft>
            </a:pPr>
            <a:r>
              <a:rPr lang="en-ZA" sz="1800" dirty="0">
                <a:latin typeface="Arial" panose="020B0604020202020204" pitchFamily="34" charset="0"/>
                <a:cs typeface="Arial" panose="020B0604020202020204" pitchFamily="34" charset="0"/>
              </a:rPr>
              <a:t>Training about GBV is often ad hoc. The MTT is exploring the possibility of national standards and principles about what should be included as a minimum in training sessions</a:t>
            </a:r>
          </a:p>
          <a:p>
            <a:pPr marL="203597" indent="-203597">
              <a:lnSpc>
                <a:spcPct val="150000"/>
              </a:lnSpc>
              <a:spcBef>
                <a:spcPts val="0"/>
              </a:spcBef>
              <a:spcAft>
                <a:spcPts val="0"/>
              </a:spcAft>
            </a:pPr>
            <a:r>
              <a:rPr lang="en-ZA" sz="1800" dirty="0">
                <a:latin typeface="Arial" panose="020B0604020202020204" pitchFamily="34" charset="0"/>
                <a:cs typeface="Arial" panose="020B0604020202020204" pitchFamily="34" charset="0"/>
              </a:rPr>
              <a:t>There is a need for content training, particularly for security officers (often the first responders) and other staff dealing with GBV issues. However, guidelines on the type of content should be specific and audience-based</a:t>
            </a:r>
          </a:p>
          <a:p>
            <a:pPr lvl="1"/>
            <a:endParaRPr lang="en-ZA" sz="1200" dirty="0"/>
          </a:p>
          <a:p>
            <a:pPr lvl="1"/>
            <a:endParaRPr lang="en-ZA" sz="1200" dirty="0"/>
          </a:p>
          <a:p>
            <a:pPr lvl="1"/>
            <a:endParaRPr lang="en-ZA" altLang="en-US" sz="1200" dirty="0">
              <a:cs typeface="Arial" panose="020B0604020202020204" pitchFamily="34" charset="0"/>
            </a:endParaRPr>
          </a:p>
        </p:txBody>
      </p:sp>
      <p:sp>
        <p:nvSpPr>
          <p:cNvPr id="7" name="TextBox 6"/>
          <p:cNvSpPr txBox="1"/>
          <p:nvPr/>
        </p:nvSpPr>
        <p:spPr>
          <a:xfrm>
            <a:off x="503549" y="364014"/>
            <a:ext cx="8136904" cy="369332"/>
          </a:xfrm>
          <a:prstGeom prst="rect">
            <a:avLst/>
          </a:prstGeom>
          <a:solidFill>
            <a:srgbClr val="00682F"/>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b="1" dirty="0"/>
              <a:t> Awareness, information, advice, and guidance to prevent GBV</a:t>
            </a:r>
            <a:endParaRPr lang="en-ZA" b="1" dirty="0"/>
          </a:p>
        </p:txBody>
      </p:sp>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36</a:t>
            </a:fld>
            <a:endParaRPr lang="en-US" dirty="0"/>
          </a:p>
        </p:txBody>
      </p:sp>
    </p:spTree>
    <p:extLst>
      <p:ext uri="{BB962C8B-B14F-4D97-AF65-F5344CB8AC3E}">
        <p14:creationId xmlns:p14="http://schemas.microsoft.com/office/powerpoint/2010/main" xmlns="" val="3972210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bwMode="auto">
          <a:xfrm>
            <a:off x="251520" y="918012"/>
            <a:ext cx="8424936" cy="4085872"/>
          </a:xfrm>
        </p:spPr>
        <p:txBody>
          <a:bodyPr wrap="square" numCol="1" anchor="t" anchorCtr="0" compatLnSpc="1">
            <a:prstTxWarp prst="textNoShape">
              <a:avLst/>
            </a:prstTxWarp>
            <a:noAutofit/>
          </a:bodyPr>
          <a:lstStyle/>
          <a:p>
            <a:pPr marL="203597" indent="-203597">
              <a:lnSpc>
                <a:spcPct val="130000"/>
              </a:lnSpc>
              <a:spcBef>
                <a:spcPts val="0"/>
              </a:spcBef>
              <a:spcAft>
                <a:spcPts val="600"/>
              </a:spcAft>
            </a:pPr>
            <a:r>
              <a:rPr lang="en-US" sz="1600" dirty="0">
                <a:latin typeface="Arial" panose="020B0604020202020204" pitchFamily="34" charset="0"/>
                <a:cs typeface="Arial" panose="020B0604020202020204" pitchFamily="34" charset="0"/>
              </a:rPr>
              <a:t>Some institutions have centralised offices, while others have multiple entities that deal with GBV, and others have bodies (committees) rather than physical offices. The roles and responsibilities of the various offices/entities/committees that deal with GBV are well articulated in the </a:t>
            </a:r>
            <a:r>
              <a:rPr lang="en-US" sz="1600" dirty="0" smtClean="0">
                <a:latin typeface="Arial" panose="020B0604020202020204" pitchFamily="34" charset="0"/>
                <a:cs typeface="Arial" panose="020B0604020202020204" pitchFamily="34" charset="0"/>
              </a:rPr>
              <a:t>policies. All universities have some form of facility to deal with GBV matters/ </a:t>
            </a:r>
            <a:r>
              <a:rPr lang="en-US" sz="1600" dirty="0" err="1" smtClean="0">
                <a:latin typeface="Arial" panose="020B0604020202020204" pitchFamily="34" charset="0"/>
                <a:cs typeface="Arial" panose="020B0604020202020204" pitchFamily="34" charset="0"/>
              </a:rPr>
              <a:t>occurances</a:t>
            </a:r>
            <a:endParaRPr lang="en-US" sz="1600" dirty="0">
              <a:latin typeface="Arial" panose="020B0604020202020204" pitchFamily="34" charset="0"/>
              <a:cs typeface="Arial" panose="020B0604020202020204" pitchFamily="34" charset="0"/>
            </a:endParaRPr>
          </a:p>
          <a:p>
            <a:pPr marL="203597" indent="-203597">
              <a:lnSpc>
                <a:spcPct val="130000"/>
              </a:lnSpc>
              <a:spcBef>
                <a:spcPts val="0"/>
              </a:spcBef>
              <a:spcAft>
                <a:spcPts val="600"/>
              </a:spcAft>
            </a:pPr>
            <a:r>
              <a:rPr lang="en-US" sz="1600" dirty="0">
                <a:latin typeface="Arial" panose="020B0604020202020204" pitchFamily="34" charset="0"/>
                <a:cs typeface="Arial" panose="020B0604020202020204" pitchFamily="34" charset="0"/>
              </a:rPr>
              <a:t>From the engagements the MTT on GBV held with universities it appeared that the variation in this regard could be as  a result of some universities having inadequate  capacity in terms of human resources working on GBV. This is necessary for quick turnaround times in dealing with cases to resolve the experiences of survivors and give them closure quickly as far as the institutional processes are concerned</a:t>
            </a:r>
          </a:p>
          <a:p>
            <a:pPr marL="203597" indent="-203597">
              <a:lnSpc>
                <a:spcPct val="130000"/>
              </a:lnSpc>
              <a:spcBef>
                <a:spcPts val="0"/>
              </a:spcBef>
              <a:spcAft>
                <a:spcPts val="600"/>
              </a:spcAft>
            </a:pPr>
            <a:r>
              <a:rPr lang="en-US" sz="1600" dirty="0">
                <a:latin typeface="Arial" panose="020B0604020202020204" pitchFamily="34" charset="0"/>
                <a:cs typeface="Arial" panose="020B0604020202020204" pitchFamily="34" charset="0"/>
              </a:rPr>
              <a:t>All institutions have clear formal procedures for dealing with GBV related misconduct on campus. All universities take an inquisitorial approach, and procedures for investigating reported cases are outlined in the policies</a:t>
            </a:r>
          </a:p>
          <a:p>
            <a:pPr marL="203597" indent="-203597">
              <a:lnSpc>
                <a:spcPct val="130000"/>
              </a:lnSpc>
              <a:spcBef>
                <a:spcPts val="0"/>
              </a:spcBef>
              <a:spcAft>
                <a:spcPts val="600"/>
              </a:spcAft>
            </a:pPr>
            <a:r>
              <a:rPr lang="en-US" sz="1600" dirty="0">
                <a:latin typeface="Arial" panose="020B0604020202020204" pitchFamily="34" charset="0"/>
                <a:cs typeface="Arial" panose="020B0604020202020204" pitchFamily="34" charset="0"/>
              </a:rPr>
              <a:t>All universities make it clear in their policies that approaching the South African Police Service (SAPS) and laying charges is not mutually exclusive to undertaking the processes at the universities</a:t>
            </a:r>
            <a:endParaRPr lang="en-ZA" altLang="en-US" sz="1600" dirty="0">
              <a:latin typeface="Arial" panose="020B0604020202020204" pitchFamily="34" charset="0"/>
              <a:cs typeface="Arial" panose="020B0604020202020204" pitchFamily="34" charset="0"/>
            </a:endParaRPr>
          </a:p>
        </p:txBody>
      </p:sp>
      <p:sp>
        <p:nvSpPr>
          <p:cNvPr id="7" name="TextBox 6"/>
          <p:cNvSpPr txBox="1"/>
          <p:nvPr/>
        </p:nvSpPr>
        <p:spPr>
          <a:xfrm>
            <a:off x="539552" y="364014"/>
            <a:ext cx="8136904" cy="369332"/>
          </a:xfrm>
          <a:prstGeom prst="rect">
            <a:avLst/>
          </a:prstGeom>
          <a:solidFill>
            <a:srgbClr val="00682F"/>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r>
              <a:rPr lang="en-US" b="1" dirty="0" smtClean="0"/>
              <a:t>Offices </a:t>
            </a:r>
            <a:r>
              <a:rPr lang="en-US" b="1" dirty="0"/>
              <a:t>that deal with GBV matters</a:t>
            </a:r>
            <a:endParaRPr lang="en-ZA" b="1" dirty="0"/>
          </a:p>
        </p:txBody>
      </p:sp>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37</a:t>
            </a:fld>
            <a:endParaRPr lang="en-US" dirty="0"/>
          </a:p>
        </p:txBody>
      </p:sp>
    </p:spTree>
    <p:extLst>
      <p:ext uri="{BB962C8B-B14F-4D97-AF65-F5344CB8AC3E}">
        <p14:creationId xmlns:p14="http://schemas.microsoft.com/office/powerpoint/2010/main" xmlns="" val="42091845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bwMode="auto">
          <a:xfrm>
            <a:off x="539552" y="918012"/>
            <a:ext cx="8136904" cy="4509211"/>
          </a:xfrm>
        </p:spPr>
        <p:txBody>
          <a:bodyPr wrap="square" numCol="1" anchor="t" anchorCtr="0" compatLnSpc="1">
            <a:prstTxWarp prst="textNoShape">
              <a:avLst/>
            </a:prstTxWarp>
            <a:normAutofit/>
          </a:bodyPr>
          <a:lstStyle/>
          <a:p>
            <a:pPr>
              <a:spcBef>
                <a:spcPts val="0"/>
              </a:spcBef>
              <a:spcAft>
                <a:spcPts val="1200"/>
              </a:spcAft>
            </a:pPr>
            <a:r>
              <a:rPr lang="en-US" sz="1600" dirty="0">
                <a:latin typeface="Arial" panose="020B0604020202020204" pitchFamily="34" charset="0"/>
                <a:cs typeface="Arial" panose="020B0604020202020204" pitchFamily="34" charset="0"/>
              </a:rPr>
              <a:t>Reporting structures and procedures are quite clear in all policies. However, it does not appear that all institutions have a secure online system for recording, monitoring and analysing data. The MTT report will provide recommendations in this area, including on the question of whether a register of offenders is possible within the higher education </a:t>
            </a:r>
            <a:r>
              <a:rPr lang="en-US" sz="1600" dirty="0" smtClean="0">
                <a:latin typeface="Arial" panose="020B0604020202020204" pitchFamily="34" charset="0"/>
                <a:cs typeface="Arial" panose="020B0604020202020204" pitchFamily="34" charset="0"/>
              </a:rPr>
              <a:t>sector</a:t>
            </a:r>
            <a:endParaRPr lang="en-US" sz="1600" dirty="0">
              <a:latin typeface="Arial" panose="020B0604020202020204" pitchFamily="34" charset="0"/>
              <a:cs typeface="Arial" panose="020B0604020202020204" pitchFamily="34" charset="0"/>
            </a:endParaRPr>
          </a:p>
          <a:p>
            <a:pPr>
              <a:spcBef>
                <a:spcPts val="0"/>
              </a:spcBef>
              <a:spcAft>
                <a:spcPts val="1200"/>
              </a:spcAft>
            </a:pPr>
            <a:r>
              <a:rPr lang="en-US" sz="1600" dirty="0">
                <a:latin typeface="Arial" panose="020B0604020202020204" pitchFamily="34" charset="0"/>
                <a:cs typeface="Arial" panose="020B0604020202020204" pitchFamily="34" charset="0"/>
              </a:rPr>
              <a:t>On the issue of protection for complainants, some policies do not indicate whether they investigate anonymous complaints. This is a matter that is being investigated by the </a:t>
            </a:r>
            <a:r>
              <a:rPr lang="en-US" sz="1600" dirty="0" smtClean="0">
                <a:latin typeface="Arial" panose="020B0604020202020204" pitchFamily="34" charset="0"/>
                <a:cs typeface="Arial" panose="020B0604020202020204" pitchFamily="34" charset="0"/>
              </a:rPr>
              <a:t>MTT</a:t>
            </a:r>
            <a:endParaRPr lang="en-US" sz="1600" dirty="0">
              <a:latin typeface="Arial" panose="020B0604020202020204" pitchFamily="34" charset="0"/>
              <a:cs typeface="Arial" panose="020B0604020202020204" pitchFamily="34" charset="0"/>
            </a:endParaRPr>
          </a:p>
          <a:p>
            <a:pPr>
              <a:spcBef>
                <a:spcPts val="0"/>
              </a:spcBef>
              <a:spcAft>
                <a:spcPts val="1200"/>
              </a:spcAft>
            </a:pPr>
            <a:r>
              <a:rPr lang="en-US" sz="1600" dirty="0">
                <a:latin typeface="Arial" panose="020B0604020202020204" pitchFamily="34" charset="0"/>
                <a:cs typeface="Arial" panose="020B0604020202020204" pitchFamily="34" charset="0"/>
              </a:rPr>
              <a:t>While many universities may have scopes that extend outside of campus or campus-related activity, it is not clear what the procedure is for individuals who find themselves victims of GBV outside of </a:t>
            </a:r>
            <a:r>
              <a:rPr lang="en-US" sz="1600" dirty="0" smtClean="0">
                <a:latin typeface="Arial" panose="020B0604020202020204" pitchFamily="34" charset="0"/>
                <a:cs typeface="Arial" panose="020B0604020202020204" pitchFamily="34" charset="0"/>
              </a:rPr>
              <a:t>campus</a:t>
            </a:r>
            <a:endParaRPr lang="en-ZA" sz="1600" dirty="0">
              <a:latin typeface="Arial" panose="020B0604020202020204" pitchFamily="34" charset="0"/>
              <a:cs typeface="Arial" panose="020B0604020202020204" pitchFamily="34" charset="0"/>
            </a:endParaRPr>
          </a:p>
          <a:p>
            <a:pPr>
              <a:spcBef>
                <a:spcPts val="0"/>
              </a:spcBef>
              <a:spcAft>
                <a:spcPts val="1200"/>
              </a:spcAft>
            </a:pPr>
            <a:r>
              <a:rPr lang="en-US" sz="1600" dirty="0">
                <a:latin typeface="Arial" panose="020B0604020202020204" pitchFamily="34" charset="0"/>
                <a:cs typeface="Arial" panose="020B0604020202020204" pitchFamily="34" charset="0"/>
              </a:rPr>
              <a:t>All institutions provide trauma counselling and provision of information in the recourse that students can take, </a:t>
            </a:r>
            <a:r>
              <a:rPr lang="en-ZA" sz="1600" dirty="0">
                <a:latin typeface="Arial" panose="020B0604020202020204" pitchFamily="34" charset="0"/>
                <a:cs typeface="Arial" panose="020B0604020202020204" pitchFamily="34" charset="0"/>
              </a:rPr>
              <a:t>sometimes also in partnership with organisations that have expertise in these </a:t>
            </a:r>
            <a:r>
              <a:rPr lang="en-ZA" sz="1600" dirty="0" smtClean="0">
                <a:latin typeface="Arial" panose="020B0604020202020204" pitchFamily="34" charset="0"/>
                <a:cs typeface="Arial" panose="020B0604020202020204" pitchFamily="34" charset="0"/>
              </a:rPr>
              <a:t>areas</a:t>
            </a:r>
            <a:endParaRPr lang="en-ZA" sz="1600" dirty="0">
              <a:latin typeface="Arial" panose="020B0604020202020204" pitchFamily="34" charset="0"/>
              <a:cs typeface="Arial" panose="020B0604020202020204" pitchFamily="34" charset="0"/>
            </a:endParaRPr>
          </a:p>
        </p:txBody>
      </p:sp>
      <p:sp>
        <p:nvSpPr>
          <p:cNvPr id="7" name="TextBox 6"/>
          <p:cNvSpPr txBox="1"/>
          <p:nvPr/>
        </p:nvSpPr>
        <p:spPr>
          <a:xfrm>
            <a:off x="539552" y="364014"/>
            <a:ext cx="8136904" cy="369332"/>
          </a:xfrm>
          <a:prstGeom prst="rect">
            <a:avLst/>
          </a:prstGeom>
          <a:solidFill>
            <a:srgbClr val="00682F"/>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r>
              <a:rPr lang="en-US" b="1" dirty="0" smtClean="0"/>
              <a:t>Monitoring </a:t>
            </a:r>
            <a:r>
              <a:rPr lang="en-US" b="1" dirty="0"/>
              <a:t>and </a:t>
            </a:r>
            <a:r>
              <a:rPr lang="en-US" b="1" dirty="0" smtClean="0"/>
              <a:t>Evaluation</a:t>
            </a:r>
            <a:endParaRPr lang="en-ZA" dirty="0"/>
          </a:p>
        </p:txBody>
      </p:sp>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38</a:t>
            </a:fld>
            <a:endParaRPr lang="en-US" dirty="0"/>
          </a:p>
        </p:txBody>
      </p:sp>
    </p:spTree>
    <p:extLst>
      <p:ext uri="{BB962C8B-B14F-4D97-AF65-F5344CB8AC3E}">
        <p14:creationId xmlns:p14="http://schemas.microsoft.com/office/powerpoint/2010/main" xmlns="" val="6667755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 xmlns:a16="http://schemas.microsoft.com/office/drawing/2014/main" id="{A4B8492C-5025-46DC-BEC4-98CCFF9AA793}"/>
              </a:ext>
            </a:extLst>
          </p:cNvPr>
          <p:cNvSpPr>
            <a:spLocks noGrp="1"/>
          </p:cNvSpPr>
          <p:nvPr>
            <p:ph type="ctrTitle"/>
          </p:nvPr>
        </p:nvSpPr>
        <p:spPr>
          <a:xfrm>
            <a:off x="685800" y="1790700"/>
            <a:ext cx="7772400" cy="2781300"/>
          </a:xfrm>
        </p:spPr>
        <p:txBody>
          <a:bodyPr>
            <a:normAutofit/>
          </a:bodyPr>
          <a:lstStyle/>
          <a:p>
            <a:pPr eaLnBrk="1" hangingPunct="1">
              <a:defRPr/>
            </a:pPr>
            <a:r>
              <a:rPr lang="en-US" dirty="0">
                <a:solidFill>
                  <a:schemeClr val="bg1">
                    <a:lumMod val="50000"/>
                  </a:schemeClr>
                </a:solidFill>
                <a:cs typeface="Arial" panose="020B0604020202020204" pitchFamily="34" charset="0"/>
              </a:rPr>
              <a:t/>
            </a:r>
            <a:br>
              <a:rPr lang="en-US" dirty="0">
                <a:solidFill>
                  <a:schemeClr val="bg1">
                    <a:lumMod val="50000"/>
                  </a:schemeClr>
                </a:solidFill>
                <a:cs typeface="Arial" panose="020B0604020202020204" pitchFamily="34" charset="0"/>
              </a:rPr>
            </a:br>
            <a:endParaRPr lang="en-ZA" sz="4000" b="1" dirty="0">
              <a:solidFill>
                <a:schemeClr val="bg1">
                  <a:lumMod val="50000"/>
                </a:schemeClr>
              </a:solidFill>
              <a:latin typeface="Century Gothic" panose="020B0502020202020204" pitchFamily="34" charset="0"/>
              <a:cs typeface="Arial" panose="020B0604020202020204" pitchFamily="34" charset="0"/>
            </a:endParaRPr>
          </a:p>
        </p:txBody>
      </p:sp>
      <p:sp>
        <p:nvSpPr>
          <p:cNvPr id="14339" name="Subtitle 2">
            <a:extLst>
              <a:ext uri="{FF2B5EF4-FFF2-40B4-BE49-F238E27FC236}">
                <a16:creationId xmlns="" xmlns:a16="http://schemas.microsoft.com/office/drawing/2014/main" id="{2204080B-46F4-40C1-A337-7561B63F655C}"/>
              </a:ext>
            </a:extLst>
          </p:cNvPr>
          <p:cNvSpPr>
            <a:spLocks noGrp="1"/>
          </p:cNvSpPr>
          <p:nvPr>
            <p:ph type="subTitle" idx="1"/>
          </p:nvPr>
        </p:nvSpPr>
        <p:spPr>
          <a:xfrm>
            <a:off x="757237" y="1666577"/>
            <a:ext cx="7929563" cy="707901"/>
          </a:xfrm>
        </p:spPr>
        <p:txBody>
          <a:bodyPr>
            <a:normAutofit/>
          </a:bodyPr>
          <a:lstStyle/>
          <a:p>
            <a:pPr eaLnBrk="1" hangingPunct="1"/>
            <a:r>
              <a:rPr lang="en-ZA" altLang="en-US" sz="3600" b="1" dirty="0" smtClean="0">
                <a:solidFill>
                  <a:schemeClr val="tx1"/>
                </a:solidFill>
              </a:rPr>
              <a:t>Higher Health Implementation </a:t>
            </a:r>
          </a:p>
        </p:txBody>
      </p:sp>
      <p:pic>
        <p:nvPicPr>
          <p:cNvPr id="3" name="Picture 2"/>
          <p:cNvPicPr>
            <a:picLocks noChangeAspect="1"/>
          </p:cNvPicPr>
          <p:nvPr/>
        </p:nvPicPr>
        <p:blipFill>
          <a:blip r:embed="rId3"/>
          <a:stretch>
            <a:fillRect/>
          </a:stretch>
        </p:blipFill>
        <p:spPr>
          <a:xfrm>
            <a:off x="2119416" y="2426915"/>
            <a:ext cx="5205203" cy="3463826"/>
          </a:xfrm>
          <a:prstGeom prst="rect">
            <a:avLst/>
          </a:prstGeom>
        </p:spPr>
      </p:pic>
      <p:sp>
        <p:nvSpPr>
          <p:cNvPr id="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39</a:t>
            </a:fld>
            <a:endParaRPr lang="en-US" dirty="0"/>
          </a:p>
        </p:txBody>
      </p:sp>
    </p:spTree>
    <p:extLst>
      <p:ext uri="{BB962C8B-B14F-4D97-AF65-F5344CB8AC3E}">
        <p14:creationId xmlns:p14="http://schemas.microsoft.com/office/powerpoint/2010/main" xmlns="" val="36074642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040" y="476672"/>
            <a:ext cx="8507288" cy="850106"/>
          </a:xfrm>
        </p:spPr>
        <p:txBody>
          <a:bodyPr/>
          <a:lstStyle/>
          <a:p>
            <a:r>
              <a:rPr lang="en-ZA" sz="2400" b="1" dirty="0" smtClean="0"/>
              <a:t>Social Inclusion functions within the Department of Higher Education and Training</a:t>
            </a:r>
            <a:endParaRPr lang="en-ZA" sz="2400" b="1" dirty="0"/>
          </a:p>
        </p:txBody>
      </p:sp>
      <p:sp>
        <p:nvSpPr>
          <p:cNvPr id="3" name="Content Placeholder 2"/>
          <p:cNvSpPr>
            <a:spLocks noGrp="1"/>
          </p:cNvSpPr>
          <p:nvPr>
            <p:ph idx="1"/>
          </p:nvPr>
        </p:nvSpPr>
        <p:spPr>
          <a:xfrm>
            <a:off x="362040" y="1196752"/>
            <a:ext cx="8673440" cy="4525963"/>
          </a:xfrm>
        </p:spPr>
        <p:txBody>
          <a:bodyPr/>
          <a:lstStyle/>
          <a:p>
            <a:pPr>
              <a:spcBef>
                <a:spcPts val="0"/>
              </a:spcBef>
            </a:pPr>
            <a:r>
              <a:rPr lang="en-GB" sz="2000" dirty="0" smtClean="0"/>
              <a:t>GBV forms part of integrated Gender Equality functions, under the umbrella of Social Inclusion across the Department (in all branches)</a:t>
            </a:r>
          </a:p>
          <a:p>
            <a:pPr>
              <a:spcBef>
                <a:spcPts val="0"/>
              </a:spcBef>
            </a:pPr>
            <a:r>
              <a:rPr lang="en-ZA" sz="2000" dirty="0" smtClean="0"/>
              <a:t>There are no separated budget allocations for GBV in the DHET/institutions    - it is included within the budgets of Branches/institutions</a:t>
            </a:r>
            <a:endParaRPr lang="en-GB" sz="2000" dirty="0" smtClean="0"/>
          </a:p>
          <a:p>
            <a:pPr>
              <a:spcBef>
                <a:spcPts val="0"/>
              </a:spcBef>
            </a:pPr>
            <a:r>
              <a:rPr lang="en-GB" sz="2000" b="1" dirty="0" smtClean="0"/>
              <a:t>Implementation Branches (UE, TVET, CET and Skills): </a:t>
            </a:r>
          </a:p>
          <a:p>
            <a:pPr lvl="1">
              <a:spcBef>
                <a:spcPts val="0"/>
              </a:spcBef>
            </a:pPr>
            <a:r>
              <a:rPr lang="en-GB" sz="1800" dirty="0" smtClean="0"/>
              <a:t>Create the enabling environment, coordinate, support institutions in the </a:t>
            </a:r>
            <a:r>
              <a:rPr lang="en-GB" sz="1800" dirty="0"/>
              <a:t>implementation of social inclusion in the PSET </a:t>
            </a:r>
            <a:r>
              <a:rPr lang="en-GB" sz="1800" dirty="0" smtClean="0"/>
              <a:t>system </a:t>
            </a:r>
          </a:p>
          <a:p>
            <a:pPr lvl="1">
              <a:spcBef>
                <a:spcPts val="0"/>
              </a:spcBef>
            </a:pPr>
            <a:r>
              <a:rPr lang="en-ZA" sz="1800" dirty="0" smtClean="0"/>
              <a:t>Manage institutional policy environment</a:t>
            </a:r>
          </a:p>
          <a:p>
            <a:pPr lvl="1">
              <a:spcBef>
                <a:spcPts val="0"/>
              </a:spcBef>
            </a:pPr>
            <a:r>
              <a:rPr lang="en-ZA" sz="1800" dirty="0" smtClean="0"/>
              <a:t>Manage and support implementation programmes within institutions</a:t>
            </a:r>
          </a:p>
          <a:p>
            <a:pPr lvl="1">
              <a:spcBef>
                <a:spcPts val="0"/>
              </a:spcBef>
            </a:pPr>
            <a:r>
              <a:rPr lang="en-ZA" sz="1800" dirty="0" smtClean="0"/>
              <a:t>Monitor the implementation of Social Inclusion in institutions</a:t>
            </a:r>
            <a:endParaRPr lang="en-GB" sz="1800" dirty="0"/>
          </a:p>
          <a:p>
            <a:pPr>
              <a:spcBef>
                <a:spcPts val="0"/>
              </a:spcBef>
            </a:pPr>
            <a:r>
              <a:rPr lang="en-GB" sz="2000" b="1" dirty="0" smtClean="0"/>
              <a:t>Branch: A:</a:t>
            </a:r>
          </a:p>
          <a:p>
            <a:pPr lvl="1">
              <a:spcBef>
                <a:spcPts val="0"/>
              </a:spcBef>
            </a:pPr>
            <a:r>
              <a:rPr lang="en-GB" sz="1800" dirty="0"/>
              <a:t>Create the enabling environment, coordinate, </a:t>
            </a:r>
            <a:r>
              <a:rPr lang="en-GB" sz="1800" dirty="0" smtClean="0"/>
              <a:t>and support the DHET </a:t>
            </a:r>
            <a:r>
              <a:rPr lang="en-GB" sz="1800" dirty="0"/>
              <a:t>in the implementation of social </a:t>
            </a:r>
            <a:r>
              <a:rPr lang="en-GB" sz="1800" dirty="0" smtClean="0"/>
              <a:t>inclusion</a:t>
            </a:r>
          </a:p>
          <a:p>
            <a:pPr lvl="1">
              <a:spcBef>
                <a:spcPts val="0"/>
              </a:spcBef>
            </a:pPr>
            <a:r>
              <a:rPr lang="en-ZA" sz="1800" dirty="0" smtClean="0"/>
              <a:t>Manage DHET policy environment</a:t>
            </a:r>
          </a:p>
          <a:p>
            <a:pPr lvl="1">
              <a:spcBef>
                <a:spcPts val="0"/>
              </a:spcBef>
            </a:pPr>
            <a:r>
              <a:rPr lang="en-ZA" sz="1800" dirty="0" smtClean="0"/>
              <a:t>Manage and support implementation programmes within the DHET</a:t>
            </a:r>
          </a:p>
          <a:p>
            <a:pPr lvl="1">
              <a:spcBef>
                <a:spcPts val="0"/>
              </a:spcBef>
            </a:pPr>
            <a:r>
              <a:rPr lang="en-ZA" sz="1800" dirty="0"/>
              <a:t>Monitor the implementation of Social Inclusion in </a:t>
            </a:r>
            <a:r>
              <a:rPr lang="en-ZA" sz="1800" dirty="0" smtClean="0"/>
              <a:t>the DHET</a:t>
            </a:r>
          </a:p>
          <a:p>
            <a:pPr lvl="1">
              <a:spcBef>
                <a:spcPts val="0"/>
              </a:spcBef>
            </a:pPr>
            <a:r>
              <a:rPr lang="en-ZA" sz="1800" dirty="0" smtClean="0"/>
              <a:t>Manage all HR related issues within the DHET, TVET and CET colleges</a:t>
            </a:r>
          </a:p>
          <a:p>
            <a:pPr lvl="1">
              <a:spcBef>
                <a:spcPts val="0"/>
              </a:spcBef>
            </a:pPr>
            <a:r>
              <a:rPr lang="en-ZA" sz="1800" dirty="0" smtClean="0"/>
              <a:t>Report to the DPSA on implementation and </a:t>
            </a:r>
            <a:r>
              <a:rPr lang="en-GB" sz="1800" dirty="0"/>
              <a:t>Govt. </a:t>
            </a:r>
            <a:r>
              <a:rPr lang="en-GB" sz="1800" dirty="0" smtClean="0"/>
              <a:t>employees</a:t>
            </a:r>
            <a:endParaRPr lang="en-GB" sz="1800" dirty="0"/>
          </a:p>
        </p:txBody>
      </p:sp>
      <p:sp>
        <p:nvSpPr>
          <p:cNvPr id="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4</a:t>
            </a:fld>
            <a:endParaRPr lang="en-US" dirty="0"/>
          </a:p>
        </p:txBody>
      </p:sp>
    </p:spTree>
    <p:extLst>
      <p:ext uri="{BB962C8B-B14F-4D97-AF65-F5344CB8AC3E}">
        <p14:creationId xmlns:p14="http://schemas.microsoft.com/office/powerpoint/2010/main" xmlns="" val="19724222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46879" y="493554"/>
            <a:ext cx="4706280" cy="857250"/>
          </a:xfrm>
        </p:spPr>
        <p:style>
          <a:lnRef idx="2">
            <a:schemeClr val="accent2"/>
          </a:lnRef>
          <a:fillRef idx="1">
            <a:schemeClr val="lt1"/>
          </a:fillRef>
          <a:effectRef idx="0">
            <a:schemeClr val="accent2"/>
          </a:effectRef>
          <a:fontRef idx="minor">
            <a:schemeClr val="dk1"/>
          </a:fontRef>
        </p:style>
        <p:txBody>
          <a:bodyPr/>
          <a:lstStyle/>
          <a:p>
            <a:r>
              <a:rPr lang="en-ZA" sz="2400" b="1" dirty="0"/>
              <a:t>HIGHER HEALTH MODEL</a:t>
            </a:r>
          </a:p>
        </p:txBody>
      </p:sp>
      <p:sp>
        <p:nvSpPr>
          <p:cNvPr id="4" name="Rectangle 3"/>
          <p:cNvSpPr/>
          <p:nvPr/>
        </p:nvSpPr>
        <p:spPr>
          <a:xfrm>
            <a:off x="383131" y="1783491"/>
            <a:ext cx="2576960" cy="78141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chemeClr val="tx1"/>
                </a:solidFill>
              </a:rPr>
              <a:t>Peer to Peer  Education (Second Curriculum)</a:t>
            </a:r>
          </a:p>
        </p:txBody>
      </p:sp>
      <p:sp>
        <p:nvSpPr>
          <p:cNvPr id="5" name="Rectangle 4"/>
          <p:cNvSpPr/>
          <p:nvPr/>
        </p:nvSpPr>
        <p:spPr>
          <a:xfrm>
            <a:off x="3097759" y="1783491"/>
            <a:ext cx="2928937" cy="77628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chemeClr val="tx1"/>
                </a:solidFill>
              </a:rPr>
              <a:t>First Curriculum</a:t>
            </a:r>
          </a:p>
          <a:p>
            <a:pPr algn="ctr"/>
            <a:r>
              <a:rPr lang="en-ZA" sz="1050" b="1" dirty="0">
                <a:solidFill>
                  <a:schemeClr val="tx1"/>
                </a:solidFill>
              </a:rPr>
              <a:t>LO Lectures</a:t>
            </a:r>
          </a:p>
          <a:p>
            <a:pPr algn="ctr"/>
            <a:r>
              <a:rPr lang="en-ZA" sz="1050" b="1" dirty="0">
                <a:solidFill>
                  <a:schemeClr val="tx1"/>
                </a:solidFill>
              </a:rPr>
              <a:t>Integration with other disciplines </a:t>
            </a:r>
          </a:p>
        </p:txBody>
      </p:sp>
      <p:sp>
        <p:nvSpPr>
          <p:cNvPr id="6" name="Rectangle 5"/>
          <p:cNvSpPr/>
          <p:nvPr/>
        </p:nvSpPr>
        <p:spPr>
          <a:xfrm>
            <a:off x="6164363" y="1783491"/>
            <a:ext cx="2584101" cy="742856"/>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smtClean="0">
                <a:solidFill>
                  <a:schemeClr val="tx1"/>
                </a:solidFill>
              </a:rPr>
              <a:t>Future Beats</a:t>
            </a:r>
          </a:p>
          <a:p>
            <a:pPr algn="ctr"/>
            <a:r>
              <a:rPr lang="en-ZA" sz="1200" b="1" dirty="0" smtClean="0">
                <a:solidFill>
                  <a:schemeClr val="tx1"/>
                </a:solidFill>
              </a:rPr>
              <a:t>Campus </a:t>
            </a:r>
            <a:r>
              <a:rPr lang="en-ZA" sz="1200" b="1" dirty="0">
                <a:solidFill>
                  <a:schemeClr val="tx1"/>
                </a:solidFill>
              </a:rPr>
              <a:t>&amp; Community Radio </a:t>
            </a:r>
            <a:r>
              <a:rPr lang="en-ZA" sz="1200" b="1" dirty="0" smtClean="0">
                <a:solidFill>
                  <a:schemeClr val="tx1"/>
                </a:solidFill>
              </a:rPr>
              <a:t>Programmes &amp; Social </a:t>
            </a:r>
            <a:r>
              <a:rPr lang="en-ZA" sz="1200" b="1" dirty="0">
                <a:solidFill>
                  <a:schemeClr val="tx1"/>
                </a:solidFill>
              </a:rPr>
              <a:t>Media </a:t>
            </a:r>
          </a:p>
        </p:txBody>
      </p:sp>
      <p:sp>
        <p:nvSpPr>
          <p:cNvPr id="7" name="Down Arrow 6"/>
          <p:cNvSpPr/>
          <p:nvPr/>
        </p:nvSpPr>
        <p:spPr>
          <a:xfrm>
            <a:off x="4228518" y="2715744"/>
            <a:ext cx="648072" cy="41398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dirty="0"/>
          </a:p>
        </p:txBody>
      </p:sp>
      <p:sp>
        <p:nvSpPr>
          <p:cNvPr id="8" name="Down Arrow 7"/>
          <p:cNvSpPr/>
          <p:nvPr/>
        </p:nvSpPr>
        <p:spPr>
          <a:xfrm>
            <a:off x="1232611" y="2735008"/>
            <a:ext cx="648072" cy="37337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dirty="0"/>
          </a:p>
        </p:txBody>
      </p:sp>
      <p:sp>
        <p:nvSpPr>
          <p:cNvPr id="9" name="Down Arrow 8"/>
          <p:cNvSpPr/>
          <p:nvPr/>
        </p:nvSpPr>
        <p:spPr>
          <a:xfrm>
            <a:off x="7224425" y="2715744"/>
            <a:ext cx="648072" cy="41398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dirty="0"/>
          </a:p>
        </p:txBody>
      </p:sp>
      <p:sp>
        <p:nvSpPr>
          <p:cNvPr id="10" name="Rectangle 9"/>
          <p:cNvSpPr/>
          <p:nvPr/>
        </p:nvSpPr>
        <p:spPr>
          <a:xfrm>
            <a:off x="383133" y="4436533"/>
            <a:ext cx="8365331" cy="79266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u="sng" dirty="0">
                <a:solidFill>
                  <a:srgbClr val="C00000"/>
                </a:solidFill>
              </a:rPr>
              <a:t>RECRUITMENT OF YOUNG </a:t>
            </a:r>
            <a:r>
              <a:rPr lang="en-ZA" sz="1600" b="1" u="sng" dirty="0" smtClean="0">
                <a:solidFill>
                  <a:srgbClr val="C00000"/>
                </a:solidFill>
              </a:rPr>
              <a:t>PEOPLE - STUDENTS</a:t>
            </a:r>
            <a:endParaRPr lang="en-ZA" sz="1600" b="1" u="sng" dirty="0">
              <a:solidFill>
                <a:srgbClr val="C00000"/>
              </a:solidFill>
            </a:endParaRPr>
          </a:p>
          <a:p>
            <a:pPr algn="ctr"/>
            <a:r>
              <a:rPr lang="en-ZA" sz="1000" b="1" dirty="0">
                <a:solidFill>
                  <a:schemeClr val="tx1"/>
                </a:solidFill>
              </a:rPr>
              <a:t>ARVs ON SITE; MMCs, CONTRACEPTION, PrEP, GBV &amp; Mental Health Support</a:t>
            </a:r>
          </a:p>
          <a:p>
            <a:pPr algn="ctr"/>
            <a:r>
              <a:rPr lang="en-ZA" sz="1000" b="1" dirty="0">
                <a:solidFill>
                  <a:schemeClr val="tx1"/>
                </a:solidFill>
              </a:rPr>
              <a:t>Adherence Clubs on Positive living for HIV; young women on Contraceptives; PrEP; LGBTQI; Drugs &amp; Alcohol; Gender Based Violence Survivor Clubs; Mental Health</a:t>
            </a:r>
          </a:p>
          <a:p>
            <a:pPr algn="ctr"/>
            <a:endParaRPr lang="en-ZA" sz="1050" b="1" dirty="0">
              <a:solidFill>
                <a:schemeClr val="tx1"/>
              </a:solidFill>
            </a:endParaRPr>
          </a:p>
        </p:txBody>
      </p:sp>
      <p:sp>
        <p:nvSpPr>
          <p:cNvPr id="11" name="Down Arrow 10"/>
          <p:cNvSpPr/>
          <p:nvPr/>
        </p:nvSpPr>
        <p:spPr>
          <a:xfrm>
            <a:off x="4117538" y="5292306"/>
            <a:ext cx="648072" cy="34850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dirty="0"/>
          </a:p>
        </p:txBody>
      </p:sp>
      <p:sp>
        <p:nvSpPr>
          <p:cNvPr id="13" name="Rectangle 12">
            <a:extLst>
              <a:ext uri="{FF2B5EF4-FFF2-40B4-BE49-F238E27FC236}">
                <a16:creationId xmlns="" xmlns:a16="http://schemas.microsoft.com/office/drawing/2014/main" id="{F2600194-726C-0A4D-9C9D-B723549AF7B5}"/>
              </a:ext>
            </a:extLst>
          </p:cNvPr>
          <p:cNvSpPr/>
          <p:nvPr/>
        </p:nvSpPr>
        <p:spPr>
          <a:xfrm>
            <a:off x="383134" y="5649554"/>
            <a:ext cx="3918887" cy="9698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500" b="1" u="sng" dirty="0">
                <a:solidFill>
                  <a:schemeClr val="tx1"/>
                </a:solidFill>
              </a:rPr>
              <a:t>On Site – Bi-Monthly- </a:t>
            </a:r>
            <a:r>
              <a:rPr lang="en-GB" sz="1500" b="1" u="sng" dirty="0" smtClean="0">
                <a:solidFill>
                  <a:schemeClr val="tx1"/>
                </a:solidFill>
              </a:rPr>
              <a:t>By Appointment</a:t>
            </a:r>
            <a:endParaRPr lang="en-GB" sz="1050" dirty="0">
              <a:solidFill>
                <a:schemeClr val="tx1"/>
              </a:solidFill>
            </a:endParaRPr>
          </a:p>
          <a:p>
            <a:r>
              <a:rPr lang="en-GB" sz="1050" dirty="0">
                <a:solidFill>
                  <a:schemeClr val="tx1"/>
                </a:solidFill>
              </a:rPr>
              <a:t> Student routine on-campus appointments for  </a:t>
            </a:r>
          </a:p>
          <a:p>
            <a:pPr marL="214313" indent="-214313">
              <a:buFont typeface="Wingdings" panose="05000000000000000000" pitchFamily="2" charset="2"/>
              <a:buChar char="Ø"/>
            </a:pPr>
            <a:r>
              <a:rPr lang="en-GB" sz="1050" dirty="0">
                <a:solidFill>
                  <a:schemeClr val="tx1"/>
                </a:solidFill>
              </a:rPr>
              <a:t>'nurse-initiation and management of </a:t>
            </a:r>
            <a:r>
              <a:rPr lang="en-GB" sz="1050" dirty="0" smtClean="0">
                <a:solidFill>
                  <a:schemeClr val="tx1"/>
                </a:solidFill>
              </a:rPr>
              <a:t>ART (NIMART) </a:t>
            </a:r>
            <a:r>
              <a:rPr lang="en-GB" sz="1050" dirty="0">
                <a:solidFill>
                  <a:schemeClr val="tx1"/>
                </a:solidFill>
              </a:rPr>
              <a:t>and SRHR Services through Nurses</a:t>
            </a:r>
          </a:p>
          <a:p>
            <a:pPr marL="214313" indent="-214313">
              <a:buFont typeface="Wingdings" panose="05000000000000000000" pitchFamily="2" charset="2"/>
              <a:buChar char="Ø"/>
            </a:pPr>
            <a:r>
              <a:rPr lang="en-GB" sz="1050" dirty="0">
                <a:solidFill>
                  <a:schemeClr val="tx1"/>
                </a:solidFill>
              </a:rPr>
              <a:t>Social </a:t>
            </a:r>
            <a:r>
              <a:rPr lang="en-GB" sz="1050" dirty="0" smtClean="0">
                <a:solidFill>
                  <a:schemeClr val="tx1"/>
                </a:solidFill>
              </a:rPr>
              <a:t>Workers and Psychologists</a:t>
            </a:r>
            <a:endParaRPr lang="en-GB" sz="1050" dirty="0">
              <a:solidFill>
                <a:schemeClr val="tx1"/>
              </a:solidFill>
            </a:endParaRPr>
          </a:p>
        </p:txBody>
      </p:sp>
      <p:sp>
        <p:nvSpPr>
          <p:cNvPr id="14" name="Rectangle 13">
            <a:extLst>
              <a:ext uri="{FF2B5EF4-FFF2-40B4-BE49-F238E27FC236}">
                <a16:creationId xmlns="" xmlns:a16="http://schemas.microsoft.com/office/drawing/2014/main" id="{F2600194-726C-0A4D-9C9D-B723549AF7B5}"/>
              </a:ext>
            </a:extLst>
          </p:cNvPr>
          <p:cNvSpPr/>
          <p:nvPr/>
        </p:nvSpPr>
        <p:spPr>
          <a:xfrm>
            <a:off x="4552554" y="5649554"/>
            <a:ext cx="4195910" cy="9698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500" b="1" u="sng" dirty="0">
                <a:solidFill>
                  <a:schemeClr val="tx1"/>
                </a:solidFill>
              </a:rPr>
              <a:t>First Things First Student Health &amp; Wellness Activations </a:t>
            </a:r>
            <a:r>
              <a:rPr lang="en-GB" sz="1050" dirty="0">
                <a:solidFill>
                  <a:schemeClr val="tx1"/>
                </a:solidFill>
              </a:rPr>
              <a:t>– 3-5 Days – Monthly Free Health &amp; Wellness and Psycho-social support Services at campuses</a:t>
            </a:r>
            <a:br>
              <a:rPr lang="en-GB" sz="1050" dirty="0">
                <a:solidFill>
                  <a:schemeClr val="tx1"/>
                </a:solidFill>
              </a:rPr>
            </a:br>
            <a:r>
              <a:rPr lang="en-GB" sz="1050" dirty="0">
                <a:solidFill>
                  <a:schemeClr val="tx1"/>
                </a:solidFill>
              </a:rPr>
              <a:t>Peer to Peer Testing/Screening/Counselling &amp; Treatment/Care &amp; Support including linkage to </a:t>
            </a:r>
            <a:r>
              <a:rPr lang="en-GB" sz="1050" dirty="0" smtClean="0">
                <a:solidFill>
                  <a:schemeClr val="tx1"/>
                </a:solidFill>
              </a:rPr>
              <a:t>care</a:t>
            </a:r>
            <a:r>
              <a:rPr lang="en-GB" sz="1050" dirty="0">
                <a:solidFill>
                  <a:schemeClr val="tx1"/>
                </a:solidFill>
              </a:rPr>
              <a:t/>
            </a:r>
            <a:br>
              <a:rPr lang="en-GB" sz="1050" dirty="0">
                <a:solidFill>
                  <a:schemeClr val="tx1"/>
                </a:solidFill>
              </a:rPr>
            </a:br>
            <a:endParaRPr lang="en-GB" sz="1050" dirty="0">
              <a:solidFill>
                <a:schemeClr val="tx1"/>
              </a:solidFill>
            </a:endParaRPr>
          </a:p>
        </p:txBody>
      </p:sp>
      <p:sp>
        <p:nvSpPr>
          <p:cNvPr id="16" name="Rectangle 15"/>
          <p:cNvSpPr/>
          <p:nvPr/>
        </p:nvSpPr>
        <p:spPr>
          <a:xfrm>
            <a:off x="4987570" y="2755905"/>
            <a:ext cx="2236855" cy="296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rgbClr val="FF0000"/>
                </a:solidFill>
              </a:rPr>
              <a:t>CREATION</a:t>
            </a:r>
          </a:p>
        </p:txBody>
      </p:sp>
      <p:sp>
        <p:nvSpPr>
          <p:cNvPr id="17" name="Rectangle 16"/>
          <p:cNvSpPr/>
          <p:nvPr/>
        </p:nvSpPr>
        <p:spPr>
          <a:xfrm>
            <a:off x="1991663" y="2741070"/>
            <a:ext cx="2125875" cy="296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rgbClr val="FF0000"/>
                </a:solidFill>
              </a:rPr>
              <a:t>DEMAND</a:t>
            </a:r>
          </a:p>
        </p:txBody>
      </p:sp>
      <p:pic>
        <p:nvPicPr>
          <p:cNvPr id="18" name="Picture 1" descr="http://heaids.files.wordpress.com/2012/10/logo_cmyk2.jpg">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66304" y="870643"/>
            <a:ext cx="2677697" cy="811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55EB81F8-856D-4A93-A90C-9608B73047B2}"/>
              </a:ext>
            </a:extLst>
          </p:cNvPr>
          <p:cNvSpPr/>
          <p:nvPr/>
        </p:nvSpPr>
        <p:spPr>
          <a:xfrm>
            <a:off x="383133" y="3464228"/>
            <a:ext cx="1824214" cy="4688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HIV/TB/STI</a:t>
            </a:r>
          </a:p>
        </p:txBody>
      </p:sp>
      <p:sp>
        <p:nvSpPr>
          <p:cNvPr id="19" name="Rectangle 18">
            <a:extLst>
              <a:ext uri="{FF2B5EF4-FFF2-40B4-BE49-F238E27FC236}">
                <a16:creationId xmlns="" xmlns:a16="http://schemas.microsoft.com/office/drawing/2014/main" id="{593EA791-DDDE-42A7-AE21-944769B448AC}"/>
              </a:ext>
            </a:extLst>
          </p:cNvPr>
          <p:cNvSpPr/>
          <p:nvPr/>
        </p:nvSpPr>
        <p:spPr>
          <a:xfrm>
            <a:off x="2397736" y="3449822"/>
            <a:ext cx="1985897" cy="4688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Sexual and Reproductive Health and Rights (SRHR)</a:t>
            </a:r>
            <a:endParaRPr lang="en-US" sz="1200" b="1" dirty="0">
              <a:solidFill>
                <a:schemeClr val="tx1"/>
              </a:solidFill>
            </a:endParaRPr>
          </a:p>
        </p:txBody>
      </p:sp>
      <p:sp>
        <p:nvSpPr>
          <p:cNvPr id="20" name="Rectangle 19">
            <a:extLst>
              <a:ext uri="{FF2B5EF4-FFF2-40B4-BE49-F238E27FC236}">
                <a16:creationId xmlns="" xmlns:a16="http://schemas.microsoft.com/office/drawing/2014/main" id="{5E845E21-E440-4C02-A48C-422D67608B06}"/>
              </a:ext>
            </a:extLst>
          </p:cNvPr>
          <p:cNvSpPr/>
          <p:nvPr/>
        </p:nvSpPr>
        <p:spPr>
          <a:xfrm>
            <a:off x="4624502" y="3448402"/>
            <a:ext cx="1928410" cy="4688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GBV</a:t>
            </a:r>
          </a:p>
        </p:txBody>
      </p:sp>
      <p:sp>
        <p:nvSpPr>
          <p:cNvPr id="21" name="Rectangle 20">
            <a:extLst>
              <a:ext uri="{FF2B5EF4-FFF2-40B4-BE49-F238E27FC236}">
                <a16:creationId xmlns="" xmlns:a16="http://schemas.microsoft.com/office/drawing/2014/main" id="{FA36A414-39A9-470E-BB95-EBC7DB80EE39}"/>
              </a:ext>
            </a:extLst>
          </p:cNvPr>
          <p:cNvSpPr/>
          <p:nvPr/>
        </p:nvSpPr>
        <p:spPr>
          <a:xfrm>
            <a:off x="6707706" y="3438471"/>
            <a:ext cx="2040757" cy="4688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Mental Health</a:t>
            </a:r>
            <a:endParaRPr lang="en-US" b="1" dirty="0">
              <a:solidFill>
                <a:schemeClr val="tx1"/>
              </a:solidFill>
            </a:endParaRPr>
          </a:p>
        </p:txBody>
      </p:sp>
      <p:sp>
        <p:nvSpPr>
          <p:cNvPr id="12" name="Rectangle 11">
            <a:extLst>
              <a:ext uri="{FF2B5EF4-FFF2-40B4-BE49-F238E27FC236}">
                <a16:creationId xmlns="" xmlns:a16="http://schemas.microsoft.com/office/drawing/2014/main" id="{0EECC3B8-5935-4568-A01E-FCA70B5E1AF9}"/>
              </a:ext>
            </a:extLst>
          </p:cNvPr>
          <p:cNvSpPr/>
          <p:nvPr/>
        </p:nvSpPr>
        <p:spPr>
          <a:xfrm>
            <a:off x="383132" y="3163976"/>
            <a:ext cx="8365331" cy="2370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70C0"/>
                </a:solidFill>
              </a:rPr>
              <a:t>EARLY RISK SCREENINGS &amp; ASSESSMENTS AT CAMPUSES</a:t>
            </a:r>
          </a:p>
        </p:txBody>
      </p:sp>
      <p:sp>
        <p:nvSpPr>
          <p:cNvPr id="22" name="Down Arrow 6">
            <a:extLst>
              <a:ext uri="{FF2B5EF4-FFF2-40B4-BE49-F238E27FC236}">
                <a16:creationId xmlns="" xmlns:a16="http://schemas.microsoft.com/office/drawing/2014/main" id="{5496D696-1B38-4D49-A7E9-D0CBABAD7472}"/>
              </a:ext>
            </a:extLst>
          </p:cNvPr>
          <p:cNvSpPr/>
          <p:nvPr/>
        </p:nvSpPr>
        <p:spPr>
          <a:xfrm>
            <a:off x="4197347" y="3993255"/>
            <a:ext cx="648072" cy="41398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dirty="0"/>
          </a:p>
        </p:txBody>
      </p:sp>
      <p:sp>
        <p:nvSpPr>
          <p:cNvPr id="23"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40</a:t>
            </a:fld>
            <a:endParaRPr lang="en-US" dirty="0"/>
          </a:p>
        </p:txBody>
      </p:sp>
    </p:spTree>
    <p:extLst>
      <p:ext uri="{BB962C8B-B14F-4D97-AF65-F5344CB8AC3E}">
        <p14:creationId xmlns:p14="http://schemas.microsoft.com/office/powerpoint/2010/main" xmlns="" val="22672675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4D50D25-9BA8-438F-8164-4681A9745E9C}"/>
              </a:ext>
            </a:extLst>
          </p:cNvPr>
          <p:cNvSpPr/>
          <p:nvPr/>
        </p:nvSpPr>
        <p:spPr>
          <a:xfrm>
            <a:off x="252249" y="1593518"/>
            <a:ext cx="8660524" cy="42916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2" name="Title 1">
            <a:extLst>
              <a:ext uri="{FF2B5EF4-FFF2-40B4-BE49-F238E27FC236}">
                <a16:creationId xmlns="" xmlns:a16="http://schemas.microsoft.com/office/drawing/2014/main" id="{D97A4253-216A-468E-A5BA-D63B9D3123B1}"/>
              </a:ext>
            </a:extLst>
          </p:cNvPr>
          <p:cNvSpPr>
            <a:spLocks noGrp="1"/>
          </p:cNvSpPr>
          <p:nvPr>
            <p:ph type="ctrTitle"/>
          </p:nvPr>
        </p:nvSpPr>
        <p:spPr/>
        <p:txBody>
          <a:bodyPr/>
          <a:lstStyle/>
          <a:p>
            <a:r>
              <a:rPr lang="en-US" sz="2100" b="0" dirty="0">
                <a:latin typeface="+mn-lt"/>
              </a:rPr>
              <a:t>Reporting </a:t>
            </a:r>
            <a:r>
              <a:rPr lang="en-US" sz="2100" b="0" dirty="0" smtClean="0">
                <a:latin typeface="+mn-lt"/>
              </a:rPr>
              <a:t>of GBV on Campuses</a:t>
            </a:r>
            <a:endParaRPr lang="en-US" sz="2100" b="0" dirty="0">
              <a:latin typeface="+mn-lt"/>
            </a:endParaRPr>
          </a:p>
        </p:txBody>
      </p:sp>
      <p:sp>
        <p:nvSpPr>
          <p:cNvPr id="32" name="Oval 31">
            <a:extLst>
              <a:ext uri="{FF2B5EF4-FFF2-40B4-BE49-F238E27FC236}">
                <a16:creationId xmlns="" xmlns:a16="http://schemas.microsoft.com/office/drawing/2014/main" id="{FCB2BB3A-A48B-4237-96E7-EA1B31F2BB3B}"/>
              </a:ext>
            </a:extLst>
          </p:cNvPr>
          <p:cNvSpPr/>
          <p:nvPr/>
        </p:nvSpPr>
        <p:spPr>
          <a:xfrm>
            <a:off x="3634722" y="2745699"/>
            <a:ext cx="1711140" cy="1711139"/>
          </a:xfrm>
          <a:prstGeom prst="ellipse">
            <a:avLst/>
          </a:pr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prstClr val="black"/>
              </a:solidFill>
              <a:latin typeface="Calibri"/>
            </a:endParaRPr>
          </a:p>
        </p:txBody>
      </p:sp>
      <p:sp>
        <p:nvSpPr>
          <p:cNvPr id="33" name="Oval 32">
            <a:extLst>
              <a:ext uri="{FF2B5EF4-FFF2-40B4-BE49-F238E27FC236}">
                <a16:creationId xmlns="" xmlns:a16="http://schemas.microsoft.com/office/drawing/2014/main" id="{C30213A3-E599-4674-A744-586EF8E0B7E5}"/>
              </a:ext>
            </a:extLst>
          </p:cNvPr>
          <p:cNvSpPr/>
          <p:nvPr/>
        </p:nvSpPr>
        <p:spPr>
          <a:xfrm>
            <a:off x="2843554" y="1745078"/>
            <a:ext cx="908049" cy="908048"/>
          </a:xfrm>
          <a:prstGeom prst="ellipse">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37" name="Oval 36">
            <a:extLst>
              <a:ext uri="{FF2B5EF4-FFF2-40B4-BE49-F238E27FC236}">
                <a16:creationId xmlns="" xmlns:a16="http://schemas.microsoft.com/office/drawing/2014/main" id="{33DD1512-2D8F-4E13-8FB8-C28A311A857F}"/>
              </a:ext>
            </a:extLst>
          </p:cNvPr>
          <p:cNvSpPr/>
          <p:nvPr/>
        </p:nvSpPr>
        <p:spPr>
          <a:xfrm>
            <a:off x="2933525" y="1828808"/>
            <a:ext cx="728107" cy="728106"/>
          </a:xfrm>
          <a:prstGeom prst="ellipse">
            <a:avLst/>
          </a:prstGeom>
          <a:gradFill rotWithShape="0">
            <a:gsLst>
              <a:gs pos="0">
                <a:schemeClr val="bg1">
                  <a:lumMod val="95000"/>
                </a:schemeClr>
              </a:gs>
              <a:gs pos="100000">
                <a:srgbClr val="FFFFFF"/>
              </a:gs>
            </a:gsLst>
            <a:lin ang="2700000" scaled="1"/>
          </a:gradFill>
          <a:ln w="12700" algn="ctr">
            <a:noFill/>
            <a:round/>
            <a:headEnd/>
            <a:tailEnd/>
          </a:ln>
          <a:effectLst>
            <a:outerShdw blurRad="50800" dist="38100" dir="10800000" algn="r" rotWithShape="0">
              <a:prstClr val="black">
                <a:alpha val="40000"/>
              </a:prstClr>
            </a:outerShdw>
          </a:effectLst>
        </p:spPr>
        <p:txBody>
          <a:bodyPr rot="0" spcFirstLastPara="0" vertOverflow="overflow" horzOverflow="overflow"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defRPr/>
            </a:pPr>
            <a:endParaRPr lang="en-ZA" sz="675" b="1" dirty="0">
              <a:solidFill>
                <a:prstClr val="black"/>
              </a:solidFill>
              <a:latin typeface="Calibri"/>
            </a:endParaRPr>
          </a:p>
        </p:txBody>
      </p:sp>
      <p:sp>
        <p:nvSpPr>
          <p:cNvPr id="38" name="Partial Circle 4">
            <a:extLst>
              <a:ext uri="{FF2B5EF4-FFF2-40B4-BE49-F238E27FC236}">
                <a16:creationId xmlns="" xmlns:a16="http://schemas.microsoft.com/office/drawing/2014/main" id="{CB6D7B77-285F-4343-85D4-2FCD19BAFA6C}"/>
              </a:ext>
            </a:extLst>
          </p:cNvPr>
          <p:cNvSpPr/>
          <p:nvPr/>
        </p:nvSpPr>
        <p:spPr>
          <a:xfrm rot="13340442">
            <a:off x="2982331" y="1753852"/>
            <a:ext cx="862683" cy="922742"/>
          </a:xfrm>
          <a:custGeom>
            <a:avLst/>
            <a:gdLst>
              <a:gd name="connsiteX0" fmla="*/ 834873 w 1005358"/>
              <a:gd name="connsiteY0" fmla="*/ 879950 h 1005358"/>
              <a:gd name="connsiteX1" fmla="*/ 335680 w 1005358"/>
              <a:gd name="connsiteY1" fmla="*/ 976807 h 1005358"/>
              <a:gd name="connsiteX2" fmla="*/ 7378 w 1005358"/>
              <a:gd name="connsiteY2" fmla="*/ 588486 h 1005358"/>
              <a:gd name="connsiteX3" fmla="*/ 185921 w 1005358"/>
              <a:gd name="connsiteY3" fmla="*/ 112358 h 1005358"/>
              <a:gd name="connsiteX4" fmla="*/ 502679 w 1005358"/>
              <a:gd name="connsiteY4" fmla="*/ 502679 h 1005358"/>
              <a:gd name="connsiteX5" fmla="*/ 834873 w 1005358"/>
              <a:gd name="connsiteY5" fmla="*/ 879950 h 1005358"/>
              <a:gd name="connsiteX0" fmla="*/ 502690 w 834884"/>
              <a:gd name="connsiteY0" fmla="*/ 390321 h 893008"/>
              <a:gd name="connsiteX1" fmla="*/ 834884 w 834884"/>
              <a:gd name="connsiteY1" fmla="*/ 767592 h 893008"/>
              <a:gd name="connsiteX2" fmla="*/ 335691 w 834884"/>
              <a:gd name="connsiteY2" fmla="*/ 864449 h 893008"/>
              <a:gd name="connsiteX3" fmla="*/ 7389 w 834884"/>
              <a:gd name="connsiteY3" fmla="*/ 476128 h 893008"/>
              <a:gd name="connsiteX4" fmla="*/ 185932 w 834884"/>
              <a:gd name="connsiteY4" fmla="*/ 0 h 893008"/>
              <a:gd name="connsiteX5" fmla="*/ 594130 w 834884"/>
              <a:gd name="connsiteY5" fmla="*/ 481761 h 893008"/>
              <a:gd name="connsiteX0" fmla="*/ 834884 w 834884"/>
              <a:gd name="connsiteY0" fmla="*/ 767592 h 893008"/>
              <a:gd name="connsiteX1" fmla="*/ 335691 w 834884"/>
              <a:gd name="connsiteY1" fmla="*/ 864449 h 893008"/>
              <a:gd name="connsiteX2" fmla="*/ 7389 w 834884"/>
              <a:gd name="connsiteY2" fmla="*/ 476128 h 893008"/>
              <a:gd name="connsiteX3" fmla="*/ 185932 w 834884"/>
              <a:gd name="connsiteY3" fmla="*/ 0 h 893008"/>
              <a:gd name="connsiteX4" fmla="*/ 594130 w 834884"/>
              <a:gd name="connsiteY4" fmla="*/ 481761 h 893008"/>
              <a:gd name="connsiteX0" fmla="*/ 834884 w 834884"/>
              <a:gd name="connsiteY0" fmla="*/ 767592 h 893008"/>
              <a:gd name="connsiteX1" fmla="*/ 335691 w 834884"/>
              <a:gd name="connsiteY1" fmla="*/ 864449 h 893008"/>
              <a:gd name="connsiteX2" fmla="*/ 7389 w 834884"/>
              <a:gd name="connsiteY2" fmla="*/ 476128 h 893008"/>
              <a:gd name="connsiteX3" fmla="*/ 185932 w 834884"/>
              <a:gd name="connsiteY3" fmla="*/ 0 h 893008"/>
            </a:gdLst>
            <a:ahLst/>
            <a:cxnLst>
              <a:cxn ang="0">
                <a:pos x="connsiteX0" y="connsiteY0"/>
              </a:cxn>
              <a:cxn ang="0">
                <a:pos x="connsiteX1" y="connsiteY1"/>
              </a:cxn>
              <a:cxn ang="0">
                <a:pos x="connsiteX2" y="connsiteY2"/>
              </a:cxn>
              <a:cxn ang="0">
                <a:pos x="connsiteX3" y="connsiteY3"/>
              </a:cxn>
            </a:cxnLst>
            <a:rect l="l" t="t" r="r" b="b"/>
            <a:pathLst>
              <a:path w="834884" h="893008">
                <a:moveTo>
                  <a:pt x="834884" y="767592"/>
                </a:moveTo>
                <a:cubicBezTo>
                  <a:pt x="698290" y="887866"/>
                  <a:pt x="507353" y="924913"/>
                  <a:pt x="335691" y="864449"/>
                </a:cubicBezTo>
                <a:cubicBezTo>
                  <a:pt x="164029" y="803985"/>
                  <a:pt x="38456" y="655456"/>
                  <a:pt x="7389" y="476128"/>
                </a:cubicBezTo>
                <a:cubicBezTo>
                  <a:pt x="-23678" y="296800"/>
                  <a:pt x="44613" y="114685"/>
                  <a:pt x="185932" y="0"/>
                </a:cubicBezTo>
              </a:path>
            </a:pathLst>
          </a:cu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prstClr val="black"/>
              </a:solidFill>
              <a:latin typeface="Calibri"/>
            </a:endParaRPr>
          </a:p>
        </p:txBody>
      </p:sp>
      <p:sp>
        <p:nvSpPr>
          <p:cNvPr id="40" name="Freeform: Shape 39">
            <a:extLst>
              <a:ext uri="{FF2B5EF4-FFF2-40B4-BE49-F238E27FC236}">
                <a16:creationId xmlns="" xmlns:a16="http://schemas.microsoft.com/office/drawing/2014/main" id="{67F4907E-18E0-48E3-8437-1652F2F3AD51}"/>
              </a:ext>
            </a:extLst>
          </p:cNvPr>
          <p:cNvSpPr/>
          <p:nvPr/>
        </p:nvSpPr>
        <p:spPr>
          <a:xfrm>
            <a:off x="3834442" y="2193359"/>
            <a:ext cx="218536" cy="668462"/>
          </a:xfrm>
          <a:custGeom>
            <a:avLst/>
            <a:gdLst>
              <a:gd name="connsiteX0" fmla="*/ 211494 w 211494"/>
              <a:gd name="connsiteY0" fmla="*/ 646922 h 646922"/>
              <a:gd name="connsiteX1" fmla="*/ 211494 w 211494"/>
              <a:gd name="connsiteY1" fmla="*/ 0 h 646922"/>
              <a:gd name="connsiteX2" fmla="*/ 0 w 211494"/>
              <a:gd name="connsiteY2" fmla="*/ 0 h 646922"/>
            </a:gdLst>
            <a:ahLst/>
            <a:cxnLst>
              <a:cxn ang="0">
                <a:pos x="connsiteX0" y="connsiteY0"/>
              </a:cxn>
              <a:cxn ang="0">
                <a:pos x="connsiteX1" y="connsiteY1"/>
              </a:cxn>
              <a:cxn ang="0">
                <a:pos x="connsiteX2" y="connsiteY2"/>
              </a:cxn>
            </a:cxnLst>
            <a:rect l="l" t="t" r="r" b="b"/>
            <a:pathLst>
              <a:path w="211494" h="646922">
                <a:moveTo>
                  <a:pt x="211494" y="646922"/>
                </a:moveTo>
                <a:lnTo>
                  <a:pt x="211494" y="0"/>
                </a:lnTo>
                <a:lnTo>
                  <a:pt x="0" y="0"/>
                </a:lnTo>
              </a:path>
            </a:pathLst>
          </a:cu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prstClr val="black"/>
              </a:solidFill>
              <a:latin typeface="Calibri"/>
            </a:endParaRPr>
          </a:p>
        </p:txBody>
      </p:sp>
      <p:sp>
        <p:nvSpPr>
          <p:cNvPr id="41" name="Freeform: Shape 40">
            <a:extLst>
              <a:ext uri="{FF2B5EF4-FFF2-40B4-BE49-F238E27FC236}">
                <a16:creationId xmlns="" xmlns:a16="http://schemas.microsoft.com/office/drawing/2014/main" id="{D252CF82-F04E-456D-BE41-43B747168A76}"/>
              </a:ext>
            </a:extLst>
          </p:cNvPr>
          <p:cNvSpPr/>
          <p:nvPr/>
        </p:nvSpPr>
        <p:spPr>
          <a:xfrm flipH="1">
            <a:off x="4916460" y="2193359"/>
            <a:ext cx="218536" cy="668462"/>
          </a:xfrm>
          <a:custGeom>
            <a:avLst/>
            <a:gdLst>
              <a:gd name="connsiteX0" fmla="*/ 211494 w 211494"/>
              <a:gd name="connsiteY0" fmla="*/ 646922 h 646922"/>
              <a:gd name="connsiteX1" fmla="*/ 211494 w 211494"/>
              <a:gd name="connsiteY1" fmla="*/ 0 h 646922"/>
              <a:gd name="connsiteX2" fmla="*/ 0 w 211494"/>
              <a:gd name="connsiteY2" fmla="*/ 0 h 646922"/>
            </a:gdLst>
            <a:ahLst/>
            <a:cxnLst>
              <a:cxn ang="0">
                <a:pos x="connsiteX0" y="connsiteY0"/>
              </a:cxn>
              <a:cxn ang="0">
                <a:pos x="connsiteX1" y="connsiteY1"/>
              </a:cxn>
              <a:cxn ang="0">
                <a:pos x="connsiteX2" y="connsiteY2"/>
              </a:cxn>
            </a:cxnLst>
            <a:rect l="l" t="t" r="r" b="b"/>
            <a:pathLst>
              <a:path w="211494" h="646922">
                <a:moveTo>
                  <a:pt x="211494" y="646922"/>
                </a:moveTo>
                <a:lnTo>
                  <a:pt x="211494" y="0"/>
                </a:lnTo>
                <a:lnTo>
                  <a:pt x="0" y="0"/>
                </a:lnTo>
              </a:path>
            </a:pathLst>
          </a:cu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black"/>
              </a:solidFill>
              <a:latin typeface="Calibri"/>
            </a:endParaRPr>
          </a:p>
        </p:txBody>
      </p:sp>
      <p:sp>
        <p:nvSpPr>
          <p:cNvPr id="42" name="Freeform: Shape 41">
            <a:extLst>
              <a:ext uri="{FF2B5EF4-FFF2-40B4-BE49-F238E27FC236}">
                <a16:creationId xmlns="" xmlns:a16="http://schemas.microsoft.com/office/drawing/2014/main" id="{B66EDC72-3D37-4B17-B76B-69D81DA00814}"/>
              </a:ext>
            </a:extLst>
          </p:cNvPr>
          <p:cNvSpPr/>
          <p:nvPr/>
        </p:nvSpPr>
        <p:spPr>
          <a:xfrm>
            <a:off x="3210972" y="3594559"/>
            <a:ext cx="437071" cy="0"/>
          </a:xfrm>
          <a:custGeom>
            <a:avLst/>
            <a:gdLst>
              <a:gd name="connsiteX0" fmla="*/ 0 w 422987"/>
              <a:gd name="connsiteY0" fmla="*/ 6220 h 6220"/>
              <a:gd name="connsiteX1" fmla="*/ 422987 w 422987"/>
              <a:gd name="connsiteY1" fmla="*/ 0 h 6220"/>
            </a:gdLst>
            <a:ahLst/>
            <a:cxnLst>
              <a:cxn ang="0">
                <a:pos x="connsiteX0" y="connsiteY0"/>
              </a:cxn>
              <a:cxn ang="0">
                <a:pos x="connsiteX1" y="connsiteY1"/>
              </a:cxn>
            </a:cxnLst>
            <a:rect l="l" t="t" r="r" b="b"/>
            <a:pathLst>
              <a:path w="422987" h="6220">
                <a:moveTo>
                  <a:pt x="0" y="6220"/>
                </a:moveTo>
                <a:lnTo>
                  <a:pt x="422987" y="0"/>
                </a:lnTo>
              </a:path>
            </a:pathLst>
          </a:cu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prstClr val="black"/>
              </a:solidFill>
              <a:latin typeface="Calibri"/>
            </a:endParaRPr>
          </a:p>
        </p:txBody>
      </p:sp>
      <p:sp>
        <p:nvSpPr>
          <p:cNvPr id="43" name="Freeform: Shape 42">
            <a:extLst>
              <a:ext uri="{FF2B5EF4-FFF2-40B4-BE49-F238E27FC236}">
                <a16:creationId xmlns="" xmlns:a16="http://schemas.microsoft.com/office/drawing/2014/main" id="{F276BD6D-E756-4F79-A099-E24F5112D4E6}"/>
              </a:ext>
            </a:extLst>
          </p:cNvPr>
          <p:cNvSpPr/>
          <p:nvPr/>
        </p:nvSpPr>
        <p:spPr>
          <a:xfrm>
            <a:off x="5345862" y="3594559"/>
            <a:ext cx="437071" cy="0"/>
          </a:xfrm>
          <a:custGeom>
            <a:avLst/>
            <a:gdLst>
              <a:gd name="connsiteX0" fmla="*/ 0 w 422987"/>
              <a:gd name="connsiteY0" fmla="*/ 6220 h 6220"/>
              <a:gd name="connsiteX1" fmla="*/ 422987 w 422987"/>
              <a:gd name="connsiteY1" fmla="*/ 0 h 6220"/>
            </a:gdLst>
            <a:ahLst/>
            <a:cxnLst>
              <a:cxn ang="0">
                <a:pos x="connsiteX0" y="connsiteY0"/>
              </a:cxn>
              <a:cxn ang="0">
                <a:pos x="connsiteX1" y="connsiteY1"/>
              </a:cxn>
            </a:cxnLst>
            <a:rect l="l" t="t" r="r" b="b"/>
            <a:pathLst>
              <a:path w="422987" h="6220">
                <a:moveTo>
                  <a:pt x="0" y="6220"/>
                </a:moveTo>
                <a:lnTo>
                  <a:pt x="422987" y="0"/>
                </a:lnTo>
              </a:path>
            </a:pathLst>
          </a:cu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prstClr val="black"/>
              </a:solidFill>
              <a:latin typeface="Calibri"/>
            </a:endParaRPr>
          </a:p>
        </p:txBody>
      </p:sp>
      <p:sp>
        <p:nvSpPr>
          <p:cNvPr id="45" name="Freeform: Shape 44">
            <a:extLst>
              <a:ext uri="{FF2B5EF4-FFF2-40B4-BE49-F238E27FC236}">
                <a16:creationId xmlns="" xmlns:a16="http://schemas.microsoft.com/office/drawing/2014/main" id="{4E8DDF52-3C03-4BE5-9F5E-D3ECB33B3D9A}"/>
              </a:ext>
            </a:extLst>
          </p:cNvPr>
          <p:cNvSpPr/>
          <p:nvPr/>
        </p:nvSpPr>
        <p:spPr>
          <a:xfrm flipV="1">
            <a:off x="3834442" y="4343408"/>
            <a:ext cx="218536" cy="668462"/>
          </a:xfrm>
          <a:custGeom>
            <a:avLst/>
            <a:gdLst>
              <a:gd name="connsiteX0" fmla="*/ 211494 w 211494"/>
              <a:gd name="connsiteY0" fmla="*/ 646922 h 646922"/>
              <a:gd name="connsiteX1" fmla="*/ 211494 w 211494"/>
              <a:gd name="connsiteY1" fmla="*/ 0 h 646922"/>
              <a:gd name="connsiteX2" fmla="*/ 0 w 211494"/>
              <a:gd name="connsiteY2" fmla="*/ 0 h 646922"/>
            </a:gdLst>
            <a:ahLst/>
            <a:cxnLst>
              <a:cxn ang="0">
                <a:pos x="connsiteX0" y="connsiteY0"/>
              </a:cxn>
              <a:cxn ang="0">
                <a:pos x="connsiteX1" y="connsiteY1"/>
              </a:cxn>
              <a:cxn ang="0">
                <a:pos x="connsiteX2" y="connsiteY2"/>
              </a:cxn>
            </a:cxnLst>
            <a:rect l="l" t="t" r="r" b="b"/>
            <a:pathLst>
              <a:path w="211494" h="646922">
                <a:moveTo>
                  <a:pt x="211494" y="646922"/>
                </a:moveTo>
                <a:lnTo>
                  <a:pt x="211494" y="0"/>
                </a:lnTo>
                <a:lnTo>
                  <a:pt x="0" y="0"/>
                </a:lnTo>
              </a:path>
            </a:pathLst>
          </a:cu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prstClr val="black"/>
              </a:solidFill>
              <a:latin typeface="Calibri"/>
            </a:endParaRPr>
          </a:p>
        </p:txBody>
      </p:sp>
      <p:sp>
        <p:nvSpPr>
          <p:cNvPr id="46" name="Freeform: Shape 45">
            <a:extLst>
              <a:ext uri="{FF2B5EF4-FFF2-40B4-BE49-F238E27FC236}">
                <a16:creationId xmlns="" xmlns:a16="http://schemas.microsoft.com/office/drawing/2014/main" id="{1C1F3F1D-D726-40EF-A6E5-06E08F11B30D}"/>
              </a:ext>
            </a:extLst>
          </p:cNvPr>
          <p:cNvSpPr/>
          <p:nvPr/>
        </p:nvSpPr>
        <p:spPr>
          <a:xfrm flipH="1" flipV="1">
            <a:off x="4929315" y="4343408"/>
            <a:ext cx="218536" cy="668462"/>
          </a:xfrm>
          <a:custGeom>
            <a:avLst/>
            <a:gdLst>
              <a:gd name="connsiteX0" fmla="*/ 211494 w 211494"/>
              <a:gd name="connsiteY0" fmla="*/ 646922 h 646922"/>
              <a:gd name="connsiteX1" fmla="*/ 211494 w 211494"/>
              <a:gd name="connsiteY1" fmla="*/ 0 h 646922"/>
              <a:gd name="connsiteX2" fmla="*/ 0 w 211494"/>
              <a:gd name="connsiteY2" fmla="*/ 0 h 646922"/>
            </a:gdLst>
            <a:ahLst/>
            <a:cxnLst>
              <a:cxn ang="0">
                <a:pos x="connsiteX0" y="connsiteY0"/>
              </a:cxn>
              <a:cxn ang="0">
                <a:pos x="connsiteX1" y="connsiteY1"/>
              </a:cxn>
              <a:cxn ang="0">
                <a:pos x="connsiteX2" y="connsiteY2"/>
              </a:cxn>
            </a:cxnLst>
            <a:rect l="l" t="t" r="r" b="b"/>
            <a:pathLst>
              <a:path w="211494" h="646922">
                <a:moveTo>
                  <a:pt x="211494" y="646922"/>
                </a:moveTo>
                <a:lnTo>
                  <a:pt x="211494" y="0"/>
                </a:lnTo>
                <a:lnTo>
                  <a:pt x="0" y="0"/>
                </a:lnTo>
              </a:path>
            </a:pathLst>
          </a:cu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prstClr val="black"/>
              </a:solidFill>
              <a:latin typeface="Calibri"/>
            </a:endParaRPr>
          </a:p>
        </p:txBody>
      </p:sp>
      <p:sp>
        <p:nvSpPr>
          <p:cNvPr id="47" name="Oval 46">
            <a:extLst>
              <a:ext uri="{FF2B5EF4-FFF2-40B4-BE49-F238E27FC236}">
                <a16:creationId xmlns="" xmlns:a16="http://schemas.microsoft.com/office/drawing/2014/main" id="{4ADC9FF5-30AF-4305-9302-19BF248431BF}"/>
              </a:ext>
            </a:extLst>
          </p:cNvPr>
          <p:cNvSpPr/>
          <p:nvPr/>
        </p:nvSpPr>
        <p:spPr>
          <a:xfrm>
            <a:off x="2213796" y="3141413"/>
            <a:ext cx="908049" cy="908048"/>
          </a:xfrm>
          <a:prstGeom prst="ellipse">
            <a:avLst/>
          </a:prstGeom>
          <a:solidFill>
            <a:schemeClr val="accent2"/>
          </a:solidFill>
          <a:ln>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51" name="Oval 50">
            <a:extLst>
              <a:ext uri="{FF2B5EF4-FFF2-40B4-BE49-F238E27FC236}">
                <a16:creationId xmlns="" xmlns:a16="http://schemas.microsoft.com/office/drawing/2014/main" id="{E73DDC88-6225-4161-AC0B-4FB2637D2093}"/>
              </a:ext>
            </a:extLst>
          </p:cNvPr>
          <p:cNvSpPr/>
          <p:nvPr/>
        </p:nvSpPr>
        <p:spPr>
          <a:xfrm>
            <a:off x="2303767" y="3225144"/>
            <a:ext cx="728107" cy="728106"/>
          </a:xfrm>
          <a:prstGeom prst="ellipse">
            <a:avLst/>
          </a:prstGeom>
          <a:gradFill rotWithShape="0">
            <a:gsLst>
              <a:gs pos="0">
                <a:schemeClr val="bg1">
                  <a:lumMod val="95000"/>
                </a:schemeClr>
              </a:gs>
              <a:gs pos="100000">
                <a:srgbClr val="FFFFFF"/>
              </a:gs>
            </a:gsLst>
            <a:lin ang="2700000" scaled="1"/>
          </a:gradFill>
          <a:ln w="12700" algn="ctr">
            <a:noFill/>
            <a:round/>
            <a:headEnd/>
            <a:tailEnd/>
          </a:ln>
          <a:effectLst>
            <a:outerShdw blurRad="50800" dist="38100" dir="10800000" algn="r" rotWithShape="0">
              <a:prstClr val="black">
                <a:alpha val="40000"/>
              </a:prstClr>
            </a:outerShdw>
          </a:effectLst>
        </p:spPr>
        <p:txBody>
          <a:bodyPr rot="0" spcFirstLastPara="0" vertOverflow="overflow" horzOverflow="overflow"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defRPr/>
            </a:pPr>
            <a:endParaRPr lang="en-ZA" sz="675" b="1" dirty="0">
              <a:solidFill>
                <a:prstClr val="black"/>
              </a:solidFill>
              <a:latin typeface="Calibri"/>
            </a:endParaRPr>
          </a:p>
        </p:txBody>
      </p:sp>
      <p:sp>
        <p:nvSpPr>
          <p:cNvPr id="52" name="Partial Circle 4">
            <a:extLst>
              <a:ext uri="{FF2B5EF4-FFF2-40B4-BE49-F238E27FC236}">
                <a16:creationId xmlns="" xmlns:a16="http://schemas.microsoft.com/office/drawing/2014/main" id="{2FBEFB09-EA2A-4B7F-8356-792EE394F217}"/>
              </a:ext>
            </a:extLst>
          </p:cNvPr>
          <p:cNvSpPr/>
          <p:nvPr/>
        </p:nvSpPr>
        <p:spPr>
          <a:xfrm rot="13340442">
            <a:off x="2355794" y="3160979"/>
            <a:ext cx="862683" cy="922742"/>
          </a:xfrm>
          <a:custGeom>
            <a:avLst/>
            <a:gdLst>
              <a:gd name="connsiteX0" fmla="*/ 834873 w 1005358"/>
              <a:gd name="connsiteY0" fmla="*/ 879950 h 1005358"/>
              <a:gd name="connsiteX1" fmla="*/ 335680 w 1005358"/>
              <a:gd name="connsiteY1" fmla="*/ 976807 h 1005358"/>
              <a:gd name="connsiteX2" fmla="*/ 7378 w 1005358"/>
              <a:gd name="connsiteY2" fmla="*/ 588486 h 1005358"/>
              <a:gd name="connsiteX3" fmla="*/ 185921 w 1005358"/>
              <a:gd name="connsiteY3" fmla="*/ 112358 h 1005358"/>
              <a:gd name="connsiteX4" fmla="*/ 502679 w 1005358"/>
              <a:gd name="connsiteY4" fmla="*/ 502679 h 1005358"/>
              <a:gd name="connsiteX5" fmla="*/ 834873 w 1005358"/>
              <a:gd name="connsiteY5" fmla="*/ 879950 h 1005358"/>
              <a:gd name="connsiteX0" fmla="*/ 502690 w 834884"/>
              <a:gd name="connsiteY0" fmla="*/ 390321 h 893008"/>
              <a:gd name="connsiteX1" fmla="*/ 834884 w 834884"/>
              <a:gd name="connsiteY1" fmla="*/ 767592 h 893008"/>
              <a:gd name="connsiteX2" fmla="*/ 335691 w 834884"/>
              <a:gd name="connsiteY2" fmla="*/ 864449 h 893008"/>
              <a:gd name="connsiteX3" fmla="*/ 7389 w 834884"/>
              <a:gd name="connsiteY3" fmla="*/ 476128 h 893008"/>
              <a:gd name="connsiteX4" fmla="*/ 185932 w 834884"/>
              <a:gd name="connsiteY4" fmla="*/ 0 h 893008"/>
              <a:gd name="connsiteX5" fmla="*/ 594130 w 834884"/>
              <a:gd name="connsiteY5" fmla="*/ 481761 h 893008"/>
              <a:gd name="connsiteX0" fmla="*/ 834884 w 834884"/>
              <a:gd name="connsiteY0" fmla="*/ 767592 h 893008"/>
              <a:gd name="connsiteX1" fmla="*/ 335691 w 834884"/>
              <a:gd name="connsiteY1" fmla="*/ 864449 h 893008"/>
              <a:gd name="connsiteX2" fmla="*/ 7389 w 834884"/>
              <a:gd name="connsiteY2" fmla="*/ 476128 h 893008"/>
              <a:gd name="connsiteX3" fmla="*/ 185932 w 834884"/>
              <a:gd name="connsiteY3" fmla="*/ 0 h 893008"/>
              <a:gd name="connsiteX4" fmla="*/ 594130 w 834884"/>
              <a:gd name="connsiteY4" fmla="*/ 481761 h 893008"/>
              <a:gd name="connsiteX0" fmla="*/ 834884 w 834884"/>
              <a:gd name="connsiteY0" fmla="*/ 767592 h 893008"/>
              <a:gd name="connsiteX1" fmla="*/ 335691 w 834884"/>
              <a:gd name="connsiteY1" fmla="*/ 864449 h 893008"/>
              <a:gd name="connsiteX2" fmla="*/ 7389 w 834884"/>
              <a:gd name="connsiteY2" fmla="*/ 476128 h 893008"/>
              <a:gd name="connsiteX3" fmla="*/ 185932 w 834884"/>
              <a:gd name="connsiteY3" fmla="*/ 0 h 893008"/>
            </a:gdLst>
            <a:ahLst/>
            <a:cxnLst>
              <a:cxn ang="0">
                <a:pos x="connsiteX0" y="connsiteY0"/>
              </a:cxn>
              <a:cxn ang="0">
                <a:pos x="connsiteX1" y="connsiteY1"/>
              </a:cxn>
              <a:cxn ang="0">
                <a:pos x="connsiteX2" y="connsiteY2"/>
              </a:cxn>
              <a:cxn ang="0">
                <a:pos x="connsiteX3" y="connsiteY3"/>
              </a:cxn>
            </a:cxnLst>
            <a:rect l="l" t="t" r="r" b="b"/>
            <a:pathLst>
              <a:path w="834884" h="893008">
                <a:moveTo>
                  <a:pt x="834884" y="767592"/>
                </a:moveTo>
                <a:cubicBezTo>
                  <a:pt x="698290" y="887866"/>
                  <a:pt x="507353" y="924913"/>
                  <a:pt x="335691" y="864449"/>
                </a:cubicBezTo>
                <a:cubicBezTo>
                  <a:pt x="164029" y="803985"/>
                  <a:pt x="38456" y="655456"/>
                  <a:pt x="7389" y="476128"/>
                </a:cubicBezTo>
                <a:cubicBezTo>
                  <a:pt x="-23678" y="296800"/>
                  <a:pt x="44613" y="114685"/>
                  <a:pt x="185932" y="0"/>
                </a:cubicBezTo>
              </a:path>
            </a:pathLst>
          </a:cu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prstClr val="black"/>
              </a:solidFill>
              <a:latin typeface="Calibri"/>
            </a:endParaRPr>
          </a:p>
        </p:txBody>
      </p:sp>
      <p:sp>
        <p:nvSpPr>
          <p:cNvPr id="53" name="Oval 52">
            <a:extLst>
              <a:ext uri="{FF2B5EF4-FFF2-40B4-BE49-F238E27FC236}">
                <a16:creationId xmlns="" xmlns:a16="http://schemas.microsoft.com/office/drawing/2014/main" id="{3C1D3B41-E729-4DBF-960F-008A333D84BD}"/>
              </a:ext>
            </a:extLst>
          </p:cNvPr>
          <p:cNvSpPr/>
          <p:nvPr/>
        </p:nvSpPr>
        <p:spPr>
          <a:xfrm>
            <a:off x="2854973" y="4562275"/>
            <a:ext cx="908049" cy="908048"/>
          </a:xfrm>
          <a:prstGeom prst="ellipse">
            <a:avLst/>
          </a:prstGeom>
          <a:solidFill>
            <a:schemeClr val="accent2"/>
          </a:solidFill>
          <a:ln>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54" name="Oval 53">
            <a:extLst>
              <a:ext uri="{FF2B5EF4-FFF2-40B4-BE49-F238E27FC236}">
                <a16:creationId xmlns="" xmlns:a16="http://schemas.microsoft.com/office/drawing/2014/main" id="{60874A55-3D6D-4994-A2EC-90B455A312F8}"/>
              </a:ext>
            </a:extLst>
          </p:cNvPr>
          <p:cNvSpPr/>
          <p:nvPr/>
        </p:nvSpPr>
        <p:spPr>
          <a:xfrm>
            <a:off x="2945091" y="4647373"/>
            <a:ext cx="728107" cy="728106"/>
          </a:xfrm>
          <a:prstGeom prst="ellipse">
            <a:avLst/>
          </a:prstGeom>
          <a:gradFill rotWithShape="0">
            <a:gsLst>
              <a:gs pos="0">
                <a:schemeClr val="bg1">
                  <a:lumMod val="95000"/>
                </a:schemeClr>
              </a:gs>
              <a:gs pos="100000">
                <a:srgbClr val="FFFFFF"/>
              </a:gs>
            </a:gsLst>
            <a:lin ang="2700000" scaled="1"/>
          </a:gradFill>
          <a:ln w="12700" algn="ctr">
            <a:noFill/>
            <a:round/>
            <a:headEnd/>
            <a:tailEnd/>
          </a:ln>
          <a:effectLst>
            <a:outerShdw blurRad="50800" dist="38100" dir="10800000" algn="r" rotWithShape="0">
              <a:prstClr val="black">
                <a:alpha val="40000"/>
              </a:prstClr>
            </a:outerShdw>
          </a:effectLst>
        </p:spPr>
        <p:txBody>
          <a:bodyPr rot="0" spcFirstLastPara="0" vertOverflow="overflow" horzOverflow="overflow"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defRPr/>
            </a:pPr>
            <a:endParaRPr lang="en-ZA" sz="675" b="1" dirty="0">
              <a:solidFill>
                <a:prstClr val="black"/>
              </a:solidFill>
              <a:latin typeface="Calibri"/>
            </a:endParaRPr>
          </a:p>
        </p:txBody>
      </p:sp>
      <p:sp>
        <p:nvSpPr>
          <p:cNvPr id="55" name="Partial Circle 4">
            <a:extLst>
              <a:ext uri="{FF2B5EF4-FFF2-40B4-BE49-F238E27FC236}">
                <a16:creationId xmlns="" xmlns:a16="http://schemas.microsoft.com/office/drawing/2014/main" id="{51C44592-2ABA-4E8F-BD7B-E24B4BF9AA2E}"/>
              </a:ext>
            </a:extLst>
          </p:cNvPr>
          <p:cNvSpPr/>
          <p:nvPr/>
        </p:nvSpPr>
        <p:spPr>
          <a:xfrm rot="13340442">
            <a:off x="2971995" y="4568800"/>
            <a:ext cx="862683" cy="922742"/>
          </a:xfrm>
          <a:custGeom>
            <a:avLst/>
            <a:gdLst>
              <a:gd name="connsiteX0" fmla="*/ 834873 w 1005358"/>
              <a:gd name="connsiteY0" fmla="*/ 879950 h 1005358"/>
              <a:gd name="connsiteX1" fmla="*/ 335680 w 1005358"/>
              <a:gd name="connsiteY1" fmla="*/ 976807 h 1005358"/>
              <a:gd name="connsiteX2" fmla="*/ 7378 w 1005358"/>
              <a:gd name="connsiteY2" fmla="*/ 588486 h 1005358"/>
              <a:gd name="connsiteX3" fmla="*/ 185921 w 1005358"/>
              <a:gd name="connsiteY3" fmla="*/ 112358 h 1005358"/>
              <a:gd name="connsiteX4" fmla="*/ 502679 w 1005358"/>
              <a:gd name="connsiteY4" fmla="*/ 502679 h 1005358"/>
              <a:gd name="connsiteX5" fmla="*/ 834873 w 1005358"/>
              <a:gd name="connsiteY5" fmla="*/ 879950 h 1005358"/>
              <a:gd name="connsiteX0" fmla="*/ 502690 w 834884"/>
              <a:gd name="connsiteY0" fmla="*/ 390321 h 893008"/>
              <a:gd name="connsiteX1" fmla="*/ 834884 w 834884"/>
              <a:gd name="connsiteY1" fmla="*/ 767592 h 893008"/>
              <a:gd name="connsiteX2" fmla="*/ 335691 w 834884"/>
              <a:gd name="connsiteY2" fmla="*/ 864449 h 893008"/>
              <a:gd name="connsiteX3" fmla="*/ 7389 w 834884"/>
              <a:gd name="connsiteY3" fmla="*/ 476128 h 893008"/>
              <a:gd name="connsiteX4" fmla="*/ 185932 w 834884"/>
              <a:gd name="connsiteY4" fmla="*/ 0 h 893008"/>
              <a:gd name="connsiteX5" fmla="*/ 594130 w 834884"/>
              <a:gd name="connsiteY5" fmla="*/ 481761 h 893008"/>
              <a:gd name="connsiteX0" fmla="*/ 834884 w 834884"/>
              <a:gd name="connsiteY0" fmla="*/ 767592 h 893008"/>
              <a:gd name="connsiteX1" fmla="*/ 335691 w 834884"/>
              <a:gd name="connsiteY1" fmla="*/ 864449 h 893008"/>
              <a:gd name="connsiteX2" fmla="*/ 7389 w 834884"/>
              <a:gd name="connsiteY2" fmla="*/ 476128 h 893008"/>
              <a:gd name="connsiteX3" fmla="*/ 185932 w 834884"/>
              <a:gd name="connsiteY3" fmla="*/ 0 h 893008"/>
              <a:gd name="connsiteX4" fmla="*/ 594130 w 834884"/>
              <a:gd name="connsiteY4" fmla="*/ 481761 h 893008"/>
              <a:gd name="connsiteX0" fmla="*/ 834884 w 834884"/>
              <a:gd name="connsiteY0" fmla="*/ 767592 h 893008"/>
              <a:gd name="connsiteX1" fmla="*/ 335691 w 834884"/>
              <a:gd name="connsiteY1" fmla="*/ 864449 h 893008"/>
              <a:gd name="connsiteX2" fmla="*/ 7389 w 834884"/>
              <a:gd name="connsiteY2" fmla="*/ 476128 h 893008"/>
              <a:gd name="connsiteX3" fmla="*/ 185932 w 834884"/>
              <a:gd name="connsiteY3" fmla="*/ 0 h 893008"/>
            </a:gdLst>
            <a:ahLst/>
            <a:cxnLst>
              <a:cxn ang="0">
                <a:pos x="connsiteX0" y="connsiteY0"/>
              </a:cxn>
              <a:cxn ang="0">
                <a:pos x="connsiteX1" y="connsiteY1"/>
              </a:cxn>
              <a:cxn ang="0">
                <a:pos x="connsiteX2" y="connsiteY2"/>
              </a:cxn>
              <a:cxn ang="0">
                <a:pos x="connsiteX3" y="connsiteY3"/>
              </a:cxn>
            </a:cxnLst>
            <a:rect l="l" t="t" r="r" b="b"/>
            <a:pathLst>
              <a:path w="834884" h="893008">
                <a:moveTo>
                  <a:pt x="834884" y="767592"/>
                </a:moveTo>
                <a:cubicBezTo>
                  <a:pt x="698290" y="887866"/>
                  <a:pt x="507353" y="924913"/>
                  <a:pt x="335691" y="864449"/>
                </a:cubicBezTo>
                <a:cubicBezTo>
                  <a:pt x="164029" y="803985"/>
                  <a:pt x="38456" y="655456"/>
                  <a:pt x="7389" y="476128"/>
                </a:cubicBezTo>
                <a:cubicBezTo>
                  <a:pt x="-23678" y="296800"/>
                  <a:pt x="44613" y="114685"/>
                  <a:pt x="185932" y="0"/>
                </a:cubicBezTo>
              </a:path>
            </a:pathLst>
          </a:cu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prstClr val="black"/>
              </a:solidFill>
              <a:latin typeface="Calibri"/>
            </a:endParaRPr>
          </a:p>
        </p:txBody>
      </p:sp>
      <p:sp>
        <p:nvSpPr>
          <p:cNvPr id="56" name="Oval 55">
            <a:extLst>
              <a:ext uri="{FF2B5EF4-FFF2-40B4-BE49-F238E27FC236}">
                <a16:creationId xmlns="" xmlns:a16="http://schemas.microsoft.com/office/drawing/2014/main" id="{F2D016EA-DF42-4865-9338-1BD41AEBF34A}"/>
              </a:ext>
            </a:extLst>
          </p:cNvPr>
          <p:cNvSpPr/>
          <p:nvPr/>
        </p:nvSpPr>
        <p:spPr>
          <a:xfrm>
            <a:off x="5212818" y="1771302"/>
            <a:ext cx="908049" cy="908048"/>
          </a:xfrm>
          <a:prstGeom prst="ellipse">
            <a:avLst/>
          </a:prstGeom>
          <a:solidFill>
            <a:schemeClr val="accent2"/>
          </a:solidFill>
          <a:ln>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57" name="Oval 56">
            <a:extLst>
              <a:ext uri="{FF2B5EF4-FFF2-40B4-BE49-F238E27FC236}">
                <a16:creationId xmlns="" xmlns:a16="http://schemas.microsoft.com/office/drawing/2014/main" id="{2E38A054-E871-45D0-B011-AC67195AC050}"/>
              </a:ext>
            </a:extLst>
          </p:cNvPr>
          <p:cNvSpPr/>
          <p:nvPr/>
        </p:nvSpPr>
        <p:spPr>
          <a:xfrm>
            <a:off x="5306025" y="1864707"/>
            <a:ext cx="728107" cy="728106"/>
          </a:xfrm>
          <a:prstGeom prst="ellipse">
            <a:avLst/>
          </a:prstGeom>
          <a:gradFill rotWithShape="0">
            <a:gsLst>
              <a:gs pos="0">
                <a:schemeClr val="bg1">
                  <a:lumMod val="95000"/>
                </a:schemeClr>
              </a:gs>
              <a:gs pos="100000">
                <a:srgbClr val="FFFFFF"/>
              </a:gs>
            </a:gsLst>
            <a:lin ang="2700000" scaled="1"/>
          </a:gradFill>
          <a:ln w="12700" algn="ctr">
            <a:noFill/>
            <a:round/>
            <a:headEnd/>
            <a:tailEnd/>
          </a:ln>
          <a:effectLst>
            <a:outerShdw blurRad="50800" dist="38100" dir="10800000" algn="r" rotWithShape="0">
              <a:prstClr val="black">
                <a:alpha val="40000"/>
              </a:prstClr>
            </a:outerShdw>
          </a:effectLst>
        </p:spPr>
        <p:txBody>
          <a:bodyPr rot="0" spcFirstLastPara="0" vertOverflow="overflow" horzOverflow="overflow"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defRPr/>
            </a:pPr>
            <a:endParaRPr lang="en-ZA" sz="675" b="1" dirty="0">
              <a:solidFill>
                <a:prstClr val="black"/>
              </a:solidFill>
              <a:latin typeface="Calibri"/>
            </a:endParaRPr>
          </a:p>
        </p:txBody>
      </p:sp>
      <p:sp>
        <p:nvSpPr>
          <p:cNvPr id="58" name="Partial Circle 4">
            <a:extLst>
              <a:ext uri="{FF2B5EF4-FFF2-40B4-BE49-F238E27FC236}">
                <a16:creationId xmlns="" xmlns:a16="http://schemas.microsoft.com/office/drawing/2014/main" id="{4DF1ECEC-1310-45A4-8100-E71420DB8946}"/>
              </a:ext>
            </a:extLst>
          </p:cNvPr>
          <p:cNvSpPr/>
          <p:nvPr/>
        </p:nvSpPr>
        <p:spPr>
          <a:xfrm rot="2358467">
            <a:off x="5141323" y="1748151"/>
            <a:ext cx="862683" cy="922742"/>
          </a:xfrm>
          <a:custGeom>
            <a:avLst/>
            <a:gdLst>
              <a:gd name="connsiteX0" fmla="*/ 834873 w 1005358"/>
              <a:gd name="connsiteY0" fmla="*/ 879950 h 1005358"/>
              <a:gd name="connsiteX1" fmla="*/ 335680 w 1005358"/>
              <a:gd name="connsiteY1" fmla="*/ 976807 h 1005358"/>
              <a:gd name="connsiteX2" fmla="*/ 7378 w 1005358"/>
              <a:gd name="connsiteY2" fmla="*/ 588486 h 1005358"/>
              <a:gd name="connsiteX3" fmla="*/ 185921 w 1005358"/>
              <a:gd name="connsiteY3" fmla="*/ 112358 h 1005358"/>
              <a:gd name="connsiteX4" fmla="*/ 502679 w 1005358"/>
              <a:gd name="connsiteY4" fmla="*/ 502679 h 1005358"/>
              <a:gd name="connsiteX5" fmla="*/ 834873 w 1005358"/>
              <a:gd name="connsiteY5" fmla="*/ 879950 h 1005358"/>
              <a:gd name="connsiteX0" fmla="*/ 502690 w 834884"/>
              <a:gd name="connsiteY0" fmla="*/ 390321 h 893008"/>
              <a:gd name="connsiteX1" fmla="*/ 834884 w 834884"/>
              <a:gd name="connsiteY1" fmla="*/ 767592 h 893008"/>
              <a:gd name="connsiteX2" fmla="*/ 335691 w 834884"/>
              <a:gd name="connsiteY2" fmla="*/ 864449 h 893008"/>
              <a:gd name="connsiteX3" fmla="*/ 7389 w 834884"/>
              <a:gd name="connsiteY3" fmla="*/ 476128 h 893008"/>
              <a:gd name="connsiteX4" fmla="*/ 185932 w 834884"/>
              <a:gd name="connsiteY4" fmla="*/ 0 h 893008"/>
              <a:gd name="connsiteX5" fmla="*/ 594130 w 834884"/>
              <a:gd name="connsiteY5" fmla="*/ 481761 h 893008"/>
              <a:gd name="connsiteX0" fmla="*/ 834884 w 834884"/>
              <a:gd name="connsiteY0" fmla="*/ 767592 h 893008"/>
              <a:gd name="connsiteX1" fmla="*/ 335691 w 834884"/>
              <a:gd name="connsiteY1" fmla="*/ 864449 h 893008"/>
              <a:gd name="connsiteX2" fmla="*/ 7389 w 834884"/>
              <a:gd name="connsiteY2" fmla="*/ 476128 h 893008"/>
              <a:gd name="connsiteX3" fmla="*/ 185932 w 834884"/>
              <a:gd name="connsiteY3" fmla="*/ 0 h 893008"/>
              <a:gd name="connsiteX4" fmla="*/ 594130 w 834884"/>
              <a:gd name="connsiteY4" fmla="*/ 481761 h 893008"/>
              <a:gd name="connsiteX0" fmla="*/ 834884 w 834884"/>
              <a:gd name="connsiteY0" fmla="*/ 767592 h 893008"/>
              <a:gd name="connsiteX1" fmla="*/ 335691 w 834884"/>
              <a:gd name="connsiteY1" fmla="*/ 864449 h 893008"/>
              <a:gd name="connsiteX2" fmla="*/ 7389 w 834884"/>
              <a:gd name="connsiteY2" fmla="*/ 476128 h 893008"/>
              <a:gd name="connsiteX3" fmla="*/ 185932 w 834884"/>
              <a:gd name="connsiteY3" fmla="*/ 0 h 893008"/>
            </a:gdLst>
            <a:ahLst/>
            <a:cxnLst>
              <a:cxn ang="0">
                <a:pos x="connsiteX0" y="connsiteY0"/>
              </a:cxn>
              <a:cxn ang="0">
                <a:pos x="connsiteX1" y="connsiteY1"/>
              </a:cxn>
              <a:cxn ang="0">
                <a:pos x="connsiteX2" y="connsiteY2"/>
              </a:cxn>
              <a:cxn ang="0">
                <a:pos x="connsiteX3" y="connsiteY3"/>
              </a:cxn>
            </a:cxnLst>
            <a:rect l="l" t="t" r="r" b="b"/>
            <a:pathLst>
              <a:path w="834884" h="893008">
                <a:moveTo>
                  <a:pt x="834884" y="767592"/>
                </a:moveTo>
                <a:cubicBezTo>
                  <a:pt x="698290" y="887866"/>
                  <a:pt x="507353" y="924913"/>
                  <a:pt x="335691" y="864449"/>
                </a:cubicBezTo>
                <a:cubicBezTo>
                  <a:pt x="164029" y="803985"/>
                  <a:pt x="38456" y="655456"/>
                  <a:pt x="7389" y="476128"/>
                </a:cubicBezTo>
                <a:cubicBezTo>
                  <a:pt x="-23678" y="296800"/>
                  <a:pt x="44613" y="114685"/>
                  <a:pt x="185932" y="0"/>
                </a:cubicBezTo>
              </a:path>
            </a:pathLst>
          </a:cu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prstClr val="black"/>
              </a:solidFill>
              <a:latin typeface="Calibri"/>
            </a:endParaRPr>
          </a:p>
        </p:txBody>
      </p:sp>
      <p:sp>
        <p:nvSpPr>
          <p:cNvPr id="59" name="Oval 58">
            <a:extLst>
              <a:ext uri="{FF2B5EF4-FFF2-40B4-BE49-F238E27FC236}">
                <a16:creationId xmlns="" xmlns:a16="http://schemas.microsoft.com/office/drawing/2014/main" id="{D1451D10-78D9-45A9-B6C7-877F1151E603}"/>
              </a:ext>
            </a:extLst>
          </p:cNvPr>
          <p:cNvSpPr/>
          <p:nvPr/>
        </p:nvSpPr>
        <p:spPr>
          <a:xfrm>
            <a:off x="5835651" y="3147245"/>
            <a:ext cx="908049" cy="908048"/>
          </a:xfrm>
          <a:prstGeom prst="ellipse">
            <a:avLst/>
          </a:prstGeom>
          <a:solidFill>
            <a:schemeClr val="accent2"/>
          </a:solidFill>
          <a:ln>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60" name="Oval 59">
            <a:extLst>
              <a:ext uri="{FF2B5EF4-FFF2-40B4-BE49-F238E27FC236}">
                <a16:creationId xmlns="" xmlns:a16="http://schemas.microsoft.com/office/drawing/2014/main" id="{23A7F5D8-2F55-4457-9FA9-EFDC4EDB054E}"/>
              </a:ext>
            </a:extLst>
          </p:cNvPr>
          <p:cNvSpPr/>
          <p:nvPr/>
        </p:nvSpPr>
        <p:spPr>
          <a:xfrm>
            <a:off x="5925622" y="3237215"/>
            <a:ext cx="728107" cy="728106"/>
          </a:xfrm>
          <a:prstGeom prst="ellipse">
            <a:avLst/>
          </a:prstGeom>
          <a:gradFill rotWithShape="0">
            <a:gsLst>
              <a:gs pos="0">
                <a:schemeClr val="bg1">
                  <a:lumMod val="95000"/>
                </a:schemeClr>
              </a:gs>
              <a:gs pos="100000">
                <a:srgbClr val="FFFFFF"/>
              </a:gs>
            </a:gsLst>
            <a:lin ang="2700000" scaled="1"/>
          </a:gradFill>
          <a:ln w="12700" algn="ctr">
            <a:noFill/>
            <a:round/>
            <a:headEnd/>
            <a:tailEnd/>
          </a:ln>
          <a:effectLst>
            <a:outerShdw blurRad="50800" dist="38100" dir="10800000" algn="r" rotWithShape="0">
              <a:prstClr val="black">
                <a:alpha val="40000"/>
              </a:prstClr>
            </a:outerShdw>
          </a:effectLst>
        </p:spPr>
        <p:txBody>
          <a:bodyPr rot="0" spcFirstLastPara="0" vertOverflow="overflow" horzOverflow="overflow"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defRPr/>
            </a:pPr>
            <a:endParaRPr lang="en-ZA" sz="675" b="1" dirty="0">
              <a:solidFill>
                <a:prstClr val="black"/>
              </a:solidFill>
              <a:latin typeface="Calibri"/>
            </a:endParaRPr>
          </a:p>
        </p:txBody>
      </p:sp>
      <p:sp>
        <p:nvSpPr>
          <p:cNvPr id="61" name="Partial Circle 4">
            <a:extLst>
              <a:ext uri="{FF2B5EF4-FFF2-40B4-BE49-F238E27FC236}">
                <a16:creationId xmlns="" xmlns:a16="http://schemas.microsoft.com/office/drawing/2014/main" id="{04454A7C-4FE1-4BCD-BD62-8BB62C4E540B}"/>
              </a:ext>
            </a:extLst>
          </p:cNvPr>
          <p:cNvSpPr/>
          <p:nvPr/>
        </p:nvSpPr>
        <p:spPr>
          <a:xfrm rot="2358467">
            <a:off x="5739051" y="3134725"/>
            <a:ext cx="862683" cy="922742"/>
          </a:xfrm>
          <a:custGeom>
            <a:avLst/>
            <a:gdLst>
              <a:gd name="connsiteX0" fmla="*/ 834873 w 1005358"/>
              <a:gd name="connsiteY0" fmla="*/ 879950 h 1005358"/>
              <a:gd name="connsiteX1" fmla="*/ 335680 w 1005358"/>
              <a:gd name="connsiteY1" fmla="*/ 976807 h 1005358"/>
              <a:gd name="connsiteX2" fmla="*/ 7378 w 1005358"/>
              <a:gd name="connsiteY2" fmla="*/ 588486 h 1005358"/>
              <a:gd name="connsiteX3" fmla="*/ 185921 w 1005358"/>
              <a:gd name="connsiteY3" fmla="*/ 112358 h 1005358"/>
              <a:gd name="connsiteX4" fmla="*/ 502679 w 1005358"/>
              <a:gd name="connsiteY4" fmla="*/ 502679 h 1005358"/>
              <a:gd name="connsiteX5" fmla="*/ 834873 w 1005358"/>
              <a:gd name="connsiteY5" fmla="*/ 879950 h 1005358"/>
              <a:gd name="connsiteX0" fmla="*/ 502690 w 834884"/>
              <a:gd name="connsiteY0" fmla="*/ 390321 h 893008"/>
              <a:gd name="connsiteX1" fmla="*/ 834884 w 834884"/>
              <a:gd name="connsiteY1" fmla="*/ 767592 h 893008"/>
              <a:gd name="connsiteX2" fmla="*/ 335691 w 834884"/>
              <a:gd name="connsiteY2" fmla="*/ 864449 h 893008"/>
              <a:gd name="connsiteX3" fmla="*/ 7389 w 834884"/>
              <a:gd name="connsiteY3" fmla="*/ 476128 h 893008"/>
              <a:gd name="connsiteX4" fmla="*/ 185932 w 834884"/>
              <a:gd name="connsiteY4" fmla="*/ 0 h 893008"/>
              <a:gd name="connsiteX5" fmla="*/ 594130 w 834884"/>
              <a:gd name="connsiteY5" fmla="*/ 481761 h 893008"/>
              <a:gd name="connsiteX0" fmla="*/ 834884 w 834884"/>
              <a:gd name="connsiteY0" fmla="*/ 767592 h 893008"/>
              <a:gd name="connsiteX1" fmla="*/ 335691 w 834884"/>
              <a:gd name="connsiteY1" fmla="*/ 864449 h 893008"/>
              <a:gd name="connsiteX2" fmla="*/ 7389 w 834884"/>
              <a:gd name="connsiteY2" fmla="*/ 476128 h 893008"/>
              <a:gd name="connsiteX3" fmla="*/ 185932 w 834884"/>
              <a:gd name="connsiteY3" fmla="*/ 0 h 893008"/>
              <a:gd name="connsiteX4" fmla="*/ 594130 w 834884"/>
              <a:gd name="connsiteY4" fmla="*/ 481761 h 893008"/>
              <a:gd name="connsiteX0" fmla="*/ 834884 w 834884"/>
              <a:gd name="connsiteY0" fmla="*/ 767592 h 893008"/>
              <a:gd name="connsiteX1" fmla="*/ 335691 w 834884"/>
              <a:gd name="connsiteY1" fmla="*/ 864449 h 893008"/>
              <a:gd name="connsiteX2" fmla="*/ 7389 w 834884"/>
              <a:gd name="connsiteY2" fmla="*/ 476128 h 893008"/>
              <a:gd name="connsiteX3" fmla="*/ 185932 w 834884"/>
              <a:gd name="connsiteY3" fmla="*/ 0 h 893008"/>
            </a:gdLst>
            <a:ahLst/>
            <a:cxnLst>
              <a:cxn ang="0">
                <a:pos x="connsiteX0" y="connsiteY0"/>
              </a:cxn>
              <a:cxn ang="0">
                <a:pos x="connsiteX1" y="connsiteY1"/>
              </a:cxn>
              <a:cxn ang="0">
                <a:pos x="connsiteX2" y="connsiteY2"/>
              </a:cxn>
              <a:cxn ang="0">
                <a:pos x="connsiteX3" y="connsiteY3"/>
              </a:cxn>
            </a:cxnLst>
            <a:rect l="l" t="t" r="r" b="b"/>
            <a:pathLst>
              <a:path w="834884" h="893008">
                <a:moveTo>
                  <a:pt x="834884" y="767592"/>
                </a:moveTo>
                <a:cubicBezTo>
                  <a:pt x="698290" y="887866"/>
                  <a:pt x="507353" y="924913"/>
                  <a:pt x="335691" y="864449"/>
                </a:cubicBezTo>
                <a:cubicBezTo>
                  <a:pt x="164029" y="803985"/>
                  <a:pt x="38456" y="655456"/>
                  <a:pt x="7389" y="476128"/>
                </a:cubicBezTo>
                <a:cubicBezTo>
                  <a:pt x="-23678" y="296800"/>
                  <a:pt x="44613" y="114685"/>
                  <a:pt x="185932" y="0"/>
                </a:cubicBezTo>
              </a:path>
            </a:pathLst>
          </a:cu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prstClr val="black"/>
              </a:solidFill>
              <a:latin typeface="Calibri"/>
            </a:endParaRPr>
          </a:p>
        </p:txBody>
      </p:sp>
      <p:sp>
        <p:nvSpPr>
          <p:cNvPr id="62" name="Oval 61">
            <a:extLst>
              <a:ext uri="{FF2B5EF4-FFF2-40B4-BE49-F238E27FC236}">
                <a16:creationId xmlns="" xmlns:a16="http://schemas.microsoft.com/office/drawing/2014/main" id="{C7DEA42D-86BB-47E4-AE9F-0D667416FECC}"/>
              </a:ext>
            </a:extLst>
          </p:cNvPr>
          <p:cNvSpPr/>
          <p:nvPr/>
        </p:nvSpPr>
        <p:spPr>
          <a:xfrm>
            <a:off x="5233853" y="4557028"/>
            <a:ext cx="908049" cy="908048"/>
          </a:xfrm>
          <a:prstGeom prst="ellipse">
            <a:avLst/>
          </a:prstGeom>
          <a:solidFill>
            <a:schemeClr val="accent2"/>
          </a:solidFill>
          <a:ln>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63" name="Oval 62">
            <a:extLst>
              <a:ext uri="{FF2B5EF4-FFF2-40B4-BE49-F238E27FC236}">
                <a16:creationId xmlns="" xmlns:a16="http://schemas.microsoft.com/office/drawing/2014/main" id="{299FF001-DF15-4752-B7AC-0F3FBD500527}"/>
              </a:ext>
            </a:extLst>
          </p:cNvPr>
          <p:cNvSpPr/>
          <p:nvPr/>
        </p:nvSpPr>
        <p:spPr>
          <a:xfrm>
            <a:off x="5323825" y="4646998"/>
            <a:ext cx="728107" cy="728106"/>
          </a:xfrm>
          <a:prstGeom prst="ellipse">
            <a:avLst/>
          </a:prstGeom>
          <a:gradFill rotWithShape="0">
            <a:gsLst>
              <a:gs pos="0">
                <a:schemeClr val="bg1">
                  <a:lumMod val="95000"/>
                </a:schemeClr>
              </a:gs>
              <a:gs pos="100000">
                <a:srgbClr val="FFFFFF"/>
              </a:gs>
            </a:gsLst>
            <a:lin ang="2700000" scaled="1"/>
          </a:gradFill>
          <a:ln w="12700" algn="ctr">
            <a:noFill/>
            <a:round/>
            <a:headEnd/>
            <a:tailEnd/>
          </a:ln>
          <a:effectLst>
            <a:outerShdw blurRad="50800" dist="38100" dir="10800000" algn="r" rotWithShape="0">
              <a:prstClr val="black">
                <a:alpha val="40000"/>
              </a:prstClr>
            </a:outerShdw>
          </a:effectLst>
        </p:spPr>
        <p:txBody>
          <a:bodyPr rot="0" spcFirstLastPara="0" vertOverflow="overflow" horzOverflow="overflow"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defRPr/>
            </a:pPr>
            <a:endParaRPr lang="en-ZA" sz="675" b="1" dirty="0">
              <a:solidFill>
                <a:prstClr val="black"/>
              </a:solidFill>
              <a:latin typeface="Calibri"/>
            </a:endParaRPr>
          </a:p>
        </p:txBody>
      </p:sp>
      <p:sp>
        <p:nvSpPr>
          <p:cNvPr id="64" name="Partial Circle 4">
            <a:extLst>
              <a:ext uri="{FF2B5EF4-FFF2-40B4-BE49-F238E27FC236}">
                <a16:creationId xmlns="" xmlns:a16="http://schemas.microsoft.com/office/drawing/2014/main" id="{EF03465B-D52A-45C3-9B62-7622BB98696F}"/>
              </a:ext>
            </a:extLst>
          </p:cNvPr>
          <p:cNvSpPr/>
          <p:nvPr/>
        </p:nvSpPr>
        <p:spPr>
          <a:xfrm rot="2358467">
            <a:off x="5129676" y="4545333"/>
            <a:ext cx="862683" cy="922742"/>
          </a:xfrm>
          <a:custGeom>
            <a:avLst/>
            <a:gdLst>
              <a:gd name="connsiteX0" fmla="*/ 834873 w 1005358"/>
              <a:gd name="connsiteY0" fmla="*/ 879950 h 1005358"/>
              <a:gd name="connsiteX1" fmla="*/ 335680 w 1005358"/>
              <a:gd name="connsiteY1" fmla="*/ 976807 h 1005358"/>
              <a:gd name="connsiteX2" fmla="*/ 7378 w 1005358"/>
              <a:gd name="connsiteY2" fmla="*/ 588486 h 1005358"/>
              <a:gd name="connsiteX3" fmla="*/ 185921 w 1005358"/>
              <a:gd name="connsiteY3" fmla="*/ 112358 h 1005358"/>
              <a:gd name="connsiteX4" fmla="*/ 502679 w 1005358"/>
              <a:gd name="connsiteY4" fmla="*/ 502679 h 1005358"/>
              <a:gd name="connsiteX5" fmla="*/ 834873 w 1005358"/>
              <a:gd name="connsiteY5" fmla="*/ 879950 h 1005358"/>
              <a:gd name="connsiteX0" fmla="*/ 502690 w 834884"/>
              <a:gd name="connsiteY0" fmla="*/ 390321 h 893008"/>
              <a:gd name="connsiteX1" fmla="*/ 834884 w 834884"/>
              <a:gd name="connsiteY1" fmla="*/ 767592 h 893008"/>
              <a:gd name="connsiteX2" fmla="*/ 335691 w 834884"/>
              <a:gd name="connsiteY2" fmla="*/ 864449 h 893008"/>
              <a:gd name="connsiteX3" fmla="*/ 7389 w 834884"/>
              <a:gd name="connsiteY3" fmla="*/ 476128 h 893008"/>
              <a:gd name="connsiteX4" fmla="*/ 185932 w 834884"/>
              <a:gd name="connsiteY4" fmla="*/ 0 h 893008"/>
              <a:gd name="connsiteX5" fmla="*/ 594130 w 834884"/>
              <a:gd name="connsiteY5" fmla="*/ 481761 h 893008"/>
              <a:gd name="connsiteX0" fmla="*/ 834884 w 834884"/>
              <a:gd name="connsiteY0" fmla="*/ 767592 h 893008"/>
              <a:gd name="connsiteX1" fmla="*/ 335691 w 834884"/>
              <a:gd name="connsiteY1" fmla="*/ 864449 h 893008"/>
              <a:gd name="connsiteX2" fmla="*/ 7389 w 834884"/>
              <a:gd name="connsiteY2" fmla="*/ 476128 h 893008"/>
              <a:gd name="connsiteX3" fmla="*/ 185932 w 834884"/>
              <a:gd name="connsiteY3" fmla="*/ 0 h 893008"/>
              <a:gd name="connsiteX4" fmla="*/ 594130 w 834884"/>
              <a:gd name="connsiteY4" fmla="*/ 481761 h 893008"/>
              <a:gd name="connsiteX0" fmla="*/ 834884 w 834884"/>
              <a:gd name="connsiteY0" fmla="*/ 767592 h 893008"/>
              <a:gd name="connsiteX1" fmla="*/ 335691 w 834884"/>
              <a:gd name="connsiteY1" fmla="*/ 864449 h 893008"/>
              <a:gd name="connsiteX2" fmla="*/ 7389 w 834884"/>
              <a:gd name="connsiteY2" fmla="*/ 476128 h 893008"/>
              <a:gd name="connsiteX3" fmla="*/ 185932 w 834884"/>
              <a:gd name="connsiteY3" fmla="*/ 0 h 893008"/>
            </a:gdLst>
            <a:ahLst/>
            <a:cxnLst>
              <a:cxn ang="0">
                <a:pos x="connsiteX0" y="connsiteY0"/>
              </a:cxn>
              <a:cxn ang="0">
                <a:pos x="connsiteX1" y="connsiteY1"/>
              </a:cxn>
              <a:cxn ang="0">
                <a:pos x="connsiteX2" y="connsiteY2"/>
              </a:cxn>
              <a:cxn ang="0">
                <a:pos x="connsiteX3" y="connsiteY3"/>
              </a:cxn>
            </a:cxnLst>
            <a:rect l="l" t="t" r="r" b="b"/>
            <a:pathLst>
              <a:path w="834884" h="893008">
                <a:moveTo>
                  <a:pt x="834884" y="767592"/>
                </a:moveTo>
                <a:cubicBezTo>
                  <a:pt x="698290" y="887866"/>
                  <a:pt x="507353" y="924913"/>
                  <a:pt x="335691" y="864449"/>
                </a:cubicBezTo>
                <a:cubicBezTo>
                  <a:pt x="164029" y="803985"/>
                  <a:pt x="38456" y="655456"/>
                  <a:pt x="7389" y="476128"/>
                </a:cubicBezTo>
                <a:cubicBezTo>
                  <a:pt x="-23678" y="296800"/>
                  <a:pt x="44613" y="114685"/>
                  <a:pt x="185932" y="0"/>
                </a:cubicBezTo>
              </a:path>
            </a:pathLst>
          </a:custGeom>
          <a:noFill/>
          <a:ln w="19050">
            <a:solidFill>
              <a:schemeClr val="bg1">
                <a:lumMod val="65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prstClr val="black"/>
              </a:solidFill>
              <a:latin typeface="Calibri"/>
            </a:endParaRPr>
          </a:p>
        </p:txBody>
      </p:sp>
      <p:sp>
        <p:nvSpPr>
          <p:cNvPr id="67" name="Oval 66">
            <a:extLst>
              <a:ext uri="{FF2B5EF4-FFF2-40B4-BE49-F238E27FC236}">
                <a16:creationId xmlns="" xmlns:a16="http://schemas.microsoft.com/office/drawing/2014/main" id="{16574F11-BF48-4A6D-8F01-95200246914C}"/>
              </a:ext>
            </a:extLst>
          </p:cNvPr>
          <p:cNvSpPr/>
          <p:nvPr/>
        </p:nvSpPr>
        <p:spPr>
          <a:xfrm>
            <a:off x="3772751" y="2865227"/>
            <a:ext cx="1445010" cy="1445006"/>
          </a:xfrm>
          <a:prstGeom prst="ellipse">
            <a:avLst/>
          </a:prstGeom>
          <a:gradFill rotWithShape="0">
            <a:gsLst>
              <a:gs pos="0">
                <a:schemeClr val="bg1">
                  <a:lumMod val="95000"/>
                </a:schemeClr>
              </a:gs>
              <a:gs pos="100000">
                <a:srgbClr val="FFFFFF"/>
              </a:gs>
            </a:gsLst>
            <a:lin ang="2700000" scaled="1"/>
          </a:gradFill>
          <a:ln w="12700" algn="ctr">
            <a:noFill/>
            <a:round/>
            <a:headEnd/>
            <a:tailEnd/>
          </a:ln>
          <a:effectLst>
            <a:outerShdw blurRad="50800" dist="38100" dir="10800000" algn="r" rotWithShape="0">
              <a:prstClr val="black">
                <a:alpha val="40000"/>
              </a:prstClr>
            </a:outerShdw>
          </a:effectLst>
        </p:spPr>
        <p:txBody>
          <a:bodyPr rot="0" spcFirstLastPara="0" vertOverflow="overflow" horzOverflow="overflow"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defRPr/>
            </a:pPr>
            <a:endParaRPr lang="en-ZA" sz="675" b="1" dirty="0">
              <a:solidFill>
                <a:prstClr val="black"/>
              </a:solidFill>
              <a:latin typeface="Calibri"/>
            </a:endParaRPr>
          </a:p>
        </p:txBody>
      </p:sp>
      <p:sp>
        <p:nvSpPr>
          <p:cNvPr id="68" name="Oval 67">
            <a:extLst>
              <a:ext uri="{FF2B5EF4-FFF2-40B4-BE49-F238E27FC236}">
                <a16:creationId xmlns="" xmlns:a16="http://schemas.microsoft.com/office/drawing/2014/main" id="{F7E8C203-BFC2-4925-AAD0-95C6ED128CA3}"/>
              </a:ext>
            </a:extLst>
          </p:cNvPr>
          <p:cNvSpPr/>
          <p:nvPr/>
        </p:nvSpPr>
        <p:spPr>
          <a:xfrm flipV="1">
            <a:off x="4891367" y="2837254"/>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69" name="Oval 68">
            <a:extLst>
              <a:ext uri="{FF2B5EF4-FFF2-40B4-BE49-F238E27FC236}">
                <a16:creationId xmlns="" xmlns:a16="http://schemas.microsoft.com/office/drawing/2014/main" id="{7617256F-1741-4BA2-B366-ED5A50FC80C2}"/>
              </a:ext>
            </a:extLst>
          </p:cNvPr>
          <p:cNvSpPr/>
          <p:nvPr/>
        </p:nvSpPr>
        <p:spPr>
          <a:xfrm flipV="1">
            <a:off x="4030533" y="2837254"/>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70" name="Oval 69">
            <a:extLst>
              <a:ext uri="{FF2B5EF4-FFF2-40B4-BE49-F238E27FC236}">
                <a16:creationId xmlns="" xmlns:a16="http://schemas.microsoft.com/office/drawing/2014/main" id="{C410DEDB-8ADF-49A8-B6D0-37C45FA69F82}"/>
              </a:ext>
            </a:extLst>
          </p:cNvPr>
          <p:cNvSpPr/>
          <p:nvPr/>
        </p:nvSpPr>
        <p:spPr>
          <a:xfrm flipV="1">
            <a:off x="3256703" y="2694419"/>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71" name="Oval 70">
            <a:extLst>
              <a:ext uri="{FF2B5EF4-FFF2-40B4-BE49-F238E27FC236}">
                <a16:creationId xmlns="" xmlns:a16="http://schemas.microsoft.com/office/drawing/2014/main" id="{7C905A02-DB6B-420B-96AE-8152BE9A35FC}"/>
              </a:ext>
            </a:extLst>
          </p:cNvPr>
          <p:cNvSpPr/>
          <p:nvPr/>
        </p:nvSpPr>
        <p:spPr>
          <a:xfrm flipV="1">
            <a:off x="3810676" y="2167692"/>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72" name="Oval 71">
            <a:extLst>
              <a:ext uri="{FF2B5EF4-FFF2-40B4-BE49-F238E27FC236}">
                <a16:creationId xmlns="" xmlns:a16="http://schemas.microsoft.com/office/drawing/2014/main" id="{067EC556-A715-413E-827F-A29EFDD7A04B}"/>
              </a:ext>
            </a:extLst>
          </p:cNvPr>
          <p:cNvSpPr/>
          <p:nvPr/>
        </p:nvSpPr>
        <p:spPr>
          <a:xfrm flipV="1">
            <a:off x="3294004" y="1656708"/>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73" name="Oval 72">
            <a:extLst>
              <a:ext uri="{FF2B5EF4-FFF2-40B4-BE49-F238E27FC236}">
                <a16:creationId xmlns="" xmlns:a16="http://schemas.microsoft.com/office/drawing/2014/main" id="{8C512C72-08AD-4D54-9A89-6AE61AF5116B}"/>
              </a:ext>
            </a:extLst>
          </p:cNvPr>
          <p:cNvSpPr/>
          <p:nvPr/>
        </p:nvSpPr>
        <p:spPr>
          <a:xfrm flipV="1">
            <a:off x="5656205" y="1678091"/>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74" name="Oval 73">
            <a:extLst>
              <a:ext uri="{FF2B5EF4-FFF2-40B4-BE49-F238E27FC236}">
                <a16:creationId xmlns="" xmlns:a16="http://schemas.microsoft.com/office/drawing/2014/main" id="{65ED1151-ED77-4FA3-B144-827E42D626E9}"/>
              </a:ext>
            </a:extLst>
          </p:cNvPr>
          <p:cNvSpPr/>
          <p:nvPr/>
        </p:nvSpPr>
        <p:spPr>
          <a:xfrm flipV="1">
            <a:off x="5112558" y="2168824"/>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75" name="Oval 74">
            <a:extLst>
              <a:ext uri="{FF2B5EF4-FFF2-40B4-BE49-F238E27FC236}">
                <a16:creationId xmlns="" xmlns:a16="http://schemas.microsoft.com/office/drawing/2014/main" id="{81324D67-1E1A-4D73-BEB6-479989D36891}"/>
              </a:ext>
            </a:extLst>
          </p:cNvPr>
          <p:cNvSpPr/>
          <p:nvPr/>
        </p:nvSpPr>
        <p:spPr>
          <a:xfrm flipV="1">
            <a:off x="5673968" y="2715432"/>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78" name="Oval 77">
            <a:extLst>
              <a:ext uri="{FF2B5EF4-FFF2-40B4-BE49-F238E27FC236}">
                <a16:creationId xmlns="" xmlns:a16="http://schemas.microsoft.com/office/drawing/2014/main" id="{DF4503F8-5779-436B-A290-8A9DE67E5C6D}"/>
              </a:ext>
            </a:extLst>
          </p:cNvPr>
          <p:cNvSpPr/>
          <p:nvPr/>
        </p:nvSpPr>
        <p:spPr>
          <a:xfrm flipV="1">
            <a:off x="2667820" y="3064823"/>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79" name="Oval 78">
            <a:extLst>
              <a:ext uri="{FF2B5EF4-FFF2-40B4-BE49-F238E27FC236}">
                <a16:creationId xmlns="" xmlns:a16="http://schemas.microsoft.com/office/drawing/2014/main" id="{4977E8C4-E07B-4374-99EF-353ADDFF11CC}"/>
              </a:ext>
            </a:extLst>
          </p:cNvPr>
          <p:cNvSpPr/>
          <p:nvPr/>
        </p:nvSpPr>
        <p:spPr>
          <a:xfrm flipV="1">
            <a:off x="2631328" y="4099194"/>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80" name="Oval 79">
            <a:extLst>
              <a:ext uri="{FF2B5EF4-FFF2-40B4-BE49-F238E27FC236}">
                <a16:creationId xmlns="" xmlns:a16="http://schemas.microsoft.com/office/drawing/2014/main" id="{FC52ACDF-D7A4-4267-B608-6C568578EB3C}"/>
              </a:ext>
            </a:extLst>
          </p:cNvPr>
          <p:cNvSpPr/>
          <p:nvPr/>
        </p:nvSpPr>
        <p:spPr>
          <a:xfrm flipV="1">
            <a:off x="3185643" y="3570793"/>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81" name="Oval 80">
            <a:extLst>
              <a:ext uri="{FF2B5EF4-FFF2-40B4-BE49-F238E27FC236}">
                <a16:creationId xmlns="" xmlns:a16="http://schemas.microsoft.com/office/drawing/2014/main" id="{7302A6D6-A0A1-4685-93D4-C68F7BA7B5D6}"/>
              </a:ext>
            </a:extLst>
          </p:cNvPr>
          <p:cNvSpPr/>
          <p:nvPr/>
        </p:nvSpPr>
        <p:spPr>
          <a:xfrm flipV="1">
            <a:off x="3632441" y="3570793"/>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82" name="Oval 81">
            <a:extLst>
              <a:ext uri="{FF2B5EF4-FFF2-40B4-BE49-F238E27FC236}">
                <a16:creationId xmlns="" xmlns:a16="http://schemas.microsoft.com/office/drawing/2014/main" id="{F1BEFEA2-CD20-4D20-987B-940929F5337D}"/>
              </a:ext>
            </a:extLst>
          </p:cNvPr>
          <p:cNvSpPr/>
          <p:nvPr/>
        </p:nvSpPr>
        <p:spPr>
          <a:xfrm flipV="1">
            <a:off x="3282191" y="4470550"/>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83" name="Oval 82">
            <a:extLst>
              <a:ext uri="{FF2B5EF4-FFF2-40B4-BE49-F238E27FC236}">
                <a16:creationId xmlns="" xmlns:a16="http://schemas.microsoft.com/office/drawing/2014/main" id="{155B1C40-33CA-40D1-B8AD-1D8F19247D4E}"/>
              </a:ext>
            </a:extLst>
          </p:cNvPr>
          <p:cNvSpPr/>
          <p:nvPr/>
        </p:nvSpPr>
        <p:spPr>
          <a:xfrm flipV="1">
            <a:off x="4030533" y="4317917"/>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84" name="Oval 83">
            <a:extLst>
              <a:ext uri="{FF2B5EF4-FFF2-40B4-BE49-F238E27FC236}">
                <a16:creationId xmlns="" xmlns:a16="http://schemas.microsoft.com/office/drawing/2014/main" id="{F952A0C6-E0BE-4966-97C1-2F3D2BC4EB00}"/>
              </a:ext>
            </a:extLst>
          </p:cNvPr>
          <p:cNvSpPr/>
          <p:nvPr/>
        </p:nvSpPr>
        <p:spPr>
          <a:xfrm flipV="1">
            <a:off x="3810676" y="4986181"/>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85" name="Oval 84">
            <a:extLst>
              <a:ext uri="{FF2B5EF4-FFF2-40B4-BE49-F238E27FC236}">
                <a16:creationId xmlns="" xmlns:a16="http://schemas.microsoft.com/office/drawing/2014/main" id="{937D990B-5D99-4E2D-B6CD-EB27A9C60314}"/>
              </a:ext>
            </a:extLst>
          </p:cNvPr>
          <p:cNvSpPr/>
          <p:nvPr/>
        </p:nvSpPr>
        <p:spPr>
          <a:xfrm flipV="1">
            <a:off x="3246474" y="5504890"/>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86" name="Oval 85">
            <a:extLst>
              <a:ext uri="{FF2B5EF4-FFF2-40B4-BE49-F238E27FC236}">
                <a16:creationId xmlns="" xmlns:a16="http://schemas.microsoft.com/office/drawing/2014/main" id="{EFFBB88C-476A-4F3C-A9D8-3EE82A13ADC4}"/>
              </a:ext>
            </a:extLst>
          </p:cNvPr>
          <p:cNvSpPr/>
          <p:nvPr/>
        </p:nvSpPr>
        <p:spPr>
          <a:xfrm flipV="1">
            <a:off x="5120117" y="4986181"/>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87" name="Oval 86">
            <a:extLst>
              <a:ext uri="{FF2B5EF4-FFF2-40B4-BE49-F238E27FC236}">
                <a16:creationId xmlns="" xmlns:a16="http://schemas.microsoft.com/office/drawing/2014/main" id="{DDB8C0F6-506A-47F4-BF64-A63E251BF472}"/>
              </a:ext>
            </a:extLst>
          </p:cNvPr>
          <p:cNvSpPr/>
          <p:nvPr/>
        </p:nvSpPr>
        <p:spPr>
          <a:xfrm flipV="1">
            <a:off x="5643077" y="4474404"/>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88" name="Oval 87">
            <a:extLst>
              <a:ext uri="{FF2B5EF4-FFF2-40B4-BE49-F238E27FC236}">
                <a16:creationId xmlns="" xmlns:a16="http://schemas.microsoft.com/office/drawing/2014/main" id="{7B163B27-47E5-4E73-AC6C-44684B48643A}"/>
              </a:ext>
            </a:extLst>
          </p:cNvPr>
          <p:cNvSpPr/>
          <p:nvPr/>
        </p:nvSpPr>
        <p:spPr>
          <a:xfrm flipV="1">
            <a:off x="5660854" y="5514538"/>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89" name="Oval 88">
            <a:extLst>
              <a:ext uri="{FF2B5EF4-FFF2-40B4-BE49-F238E27FC236}">
                <a16:creationId xmlns="" xmlns:a16="http://schemas.microsoft.com/office/drawing/2014/main" id="{C5054A73-4DD6-448B-8861-849220BD1679}"/>
              </a:ext>
            </a:extLst>
          </p:cNvPr>
          <p:cNvSpPr/>
          <p:nvPr/>
        </p:nvSpPr>
        <p:spPr>
          <a:xfrm flipV="1">
            <a:off x="4905841" y="4317917"/>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90" name="Oval 89">
            <a:extLst>
              <a:ext uri="{FF2B5EF4-FFF2-40B4-BE49-F238E27FC236}">
                <a16:creationId xmlns="" xmlns:a16="http://schemas.microsoft.com/office/drawing/2014/main" id="{4228B57F-F52C-408A-BBC9-09C59F989F1E}"/>
              </a:ext>
            </a:extLst>
          </p:cNvPr>
          <p:cNvSpPr/>
          <p:nvPr/>
        </p:nvSpPr>
        <p:spPr>
          <a:xfrm flipV="1">
            <a:off x="5322022" y="3573149"/>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91" name="Oval 90">
            <a:extLst>
              <a:ext uri="{FF2B5EF4-FFF2-40B4-BE49-F238E27FC236}">
                <a16:creationId xmlns="" xmlns:a16="http://schemas.microsoft.com/office/drawing/2014/main" id="{6210DE2A-2365-44CC-A211-3CF97CFE18DF}"/>
              </a:ext>
            </a:extLst>
          </p:cNvPr>
          <p:cNvSpPr/>
          <p:nvPr/>
        </p:nvSpPr>
        <p:spPr>
          <a:xfrm flipV="1">
            <a:off x="5759167" y="3573149"/>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94" name="Oval 93">
            <a:extLst>
              <a:ext uri="{FF2B5EF4-FFF2-40B4-BE49-F238E27FC236}">
                <a16:creationId xmlns="" xmlns:a16="http://schemas.microsoft.com/office/drawing/2014/main" id="{A854EF75-E814-45A0-A0D3-80600B7DADC5}"/>
              </a:ext>
            </a:extLst>
          </p:cNvPr>
          <p:cNvSpPr/>
          <p:nvPr/>
        </p:nvSpPr>
        <p:spPr>
          <a:xfrm flipV="1">
            <a:off x="6269355" y="4102639"/>
            <a:ext cx="47531" cy="47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prstClr val="white"/>
              </a:solidFill>
              <a:latin typeface="Calibri"/>
            </a:endParaRPr>
          </a:p>
        </p:txBody>
      </p:sp>
      <p:sp>
        <p:nvSpPr>
          <p:cNvPr id="95" name="TextBox 94">
            <a:extLst>
              <a:ext uri="{FF2B5EF4-FFF2-40B4-BE49-F238E27FC236}">
                <a16:creationId xmlns="" xmlns:a16="http://schemas.microsoft.com/office/drawing/2014/main" id="{F74FEEF5-125C-4817-BA1C-8C3F2AF9CC6E}"/>
              </a:ext>
            </a:extLst>
          </p:cNvPr>
          <p:cNvSpPr txBox="1"/>
          <p:nvPr/>
        </p:nvSpPr>
        <p:spPr>
          <a:xfrm>
            <a:off x="424543" y="1732950"/>
            <a:ext cx="2281729" cy="1131079"/>
          </a:xfrm>
          <a:prstGeom prst="rect">
            <a:avLst/>
          </a:prstGeom>
          <a:noFill/>
        </p:spPr>
        <p:txBody>
          <a:bodyPr wrap="square">
            <a:spAutoFit/>
          </a:bodyPr>
          <a:lstStyle/>
          <a:p>
            <a:pPr algn="r" defTabSz="685800" fontAlgn="auto">
              <a:spcBef>
                <a:spcPts val="0"/>
              </a:spcBef>
              <a:spcAft>
                <a:spcPts val="0"/>
              </a:spcAft>
            </a:pPr>
            <a:r>
              <a:rPr lang="en-US" sz="1350" dirty="0">
                <a:solidFill>
                  <a:srgbClr val="595959">
                    <a:lumMod val="75000"/>
                  </a:srgbClr>
                </a:solidFill>
                <a:latin typeface="Calibri" panose="020F0502020204030204"/>
              </a:rPr>
              <a:t>An incident of GBV can be reported by any person (not only staff and students) to any member of the campus </a:t>
            </a:r>
            <a:r>
              <a:rPr lang="en-US" sz="1350" dirty="0" smtClean="0">
                <a:solidFill>
                  <a:srgbClr val="595959">
                    <a:lumMod val="75000"/>
                  </a:srgbClr>
                </a:solidFill>
                <a:latin typeface="Calibri" panose="020F0502020204030204"/>
              </a:rPr>
              <a:t>community</a:t>
            </a:r>
            <a:endParaRPr lang="en-US" sz="1350" dirty="0">
              <a:solidFill>
                <a:srgbClr val="595959">
                  <a:lumMod val="75000"/>
                </a:srgbClr>
              </a:solidFill>
              <a:latin typeface="Calibri" panose="020F0502020204030204"/>
            </a:endParaRPr>
          </a:p>
        </p:txBody>
      </p:sp>
      <p:sp>
        <p:nvSpPr>
          <p:cNvPr id="96" name="TextBox 95">
            <a:extLst>
              <a:ext uri="{FF2B5EF4-FFF2-40B4-BE49-F238E27FC236}">
                <a16:creationId xmlns="" xmlns:a16="http://schemas.microsoft.com/office/drawing/2014/main" id="{25EDC91D-7514-4B0F-9393-B7A4B9B9EDCD}"/>
              </a:ext>
            </a:extLst>
          </p:cNvPr>
          <p:cNvSpPr txBox="1"/>
          <p:nvPr/>
        </p:nvSpPr>
        <p:spPr>
          <a:xfrm>
            <a:off x="514972" y="2933500"/>
            <a:ext cx="1635026" cy="1546577"/>
          </a:xfrm>
          <a:prstGeom prst="rect">
            <a:avLst/>
          </a:prstGeom>
          <a:noFill/>
        </p:spPr>
        <p:txBody>
          <a:bodyPr wrap="square">
            <a:spAutoFit/>
          </a:bodyPr>
          <a:lstStyle/>
          <a:p>
            <a:pPr algn="r" defTabSz="685800" fontAlgn="auto">
              <a:spcBef>
                <a:spcPts val="0"/>
              </a:spcBef>
              <a:spcAft>
                <a:spcPts val="0"/>
              </a:spcAft>
            </a:pPr>
            <a:r>
              <a:rPr lang="en-US" sz="1350" dirty="0">
                <a:solidFill>
                  <a:srgbClr val="595959">
                    <a:lumMod val="75000"/>
                  </a:srgbClr>
                </a:solidFill>
                <a:latin typeface="Calibri" panose="020F0502020204030204"/>
              </a:rPr>
              <a:t>The person to whom it is reported must immediately, or on next working day if it is a weekend refer it to Responsible Office (RO</a:t>
            </a:r>
            <a:r>
              <a:rPr lang="en-US" sz="1350" dirty="0" smtClean="0">
                <a:solidFill>
                  <a:srgbClr val="595959">
                    <a:lumMod val="75000"/>
                  </a:srgbClr>
                </a:solidFill>
                <a:latin typeface="Calibri" panose="020F0502020204030204"/>
              </a:rPr>
              <a:t>)</a:t>
            </a:r>
            <a:endParaRPr lang="en-US" sz="1350" dirty="0">
              <a:solidFill>
                <a:srgbClr val="595959">
                  <a:lumMod val="75000"/>
                </a:srgbClr>
              </a:solidFill>
              <a:latin typeface="Calibri" panose="020F0502020204030204"/>
            </a:endParaRPr>
          </a:p>
        </p:txBody>
      </p:sp>
      <p:sp>
        <p:nvSpPr>
          <p:cNvPr id="97" name="TextBox 96">
            <a:extLst>
              <a:ext uri="{FF2B5EF4-FFF2-40B4-BE49-F238E27FC236}">
                <a16:creationId xmlns="" xmlns:a16="http://schemas.microsoft.com/office/drawing/2014/main" id="{154E1A26-8234-45A1-8EAD-52759D43DF4F}"/>
              </a:ext>
            </a:extLst>
          </p:cNvPr>
          <p:cNvSpPr txBox="1"/>
          <p:nvPr/>
        </p:nvSpPr>
        <p:spPr>
          <a:xfrm>
            <a:off x="409010" y="4693673"/>
            <a:ext cx="2281729" cy="715581"/>
          </a:xfrm>
          <a:prstGeom prst="rect">
            <a:avLst/>
          </a:prstGeom>
          <a:noFill/>
        </p:spPr>
        <p:txBody>
          <a:bodyPr wrap="square">
            <a:spAutoFit/>
          </a:bodyPr>
          <a:lstStyle/>
          <a:p>
            <a:pPr algn="r" defTabSz="685800" fontAlgn="auto">
              <a:spcBef>
                <a:spcPts val="0"/>
              </a:spcBef>
              <a:spcAft>
                <a:spcPts val="0"/>
              </a:spcAft>
            </a:pPr>
            <a:r>
              <a:rPr lang="en-US" sz="1350" dirty="0">
                <a:solidFill>
                  <a:srgbClr val="595959">
                    <a:lumMod val="75000"/>
                  </a:srgbClr>
                </a:solidFill>
                <a:latin typeface="Calibri" panose="020F0502020204030204"/>
              </a:rPr>
              <a:t>It is mandatory to report to RO if it is suspected that there has been GBV </a:t>
            </a:r>
            <a:r>
              <a:rPr lang="en-US" sz="1350" dirty="0" smtClean="0">
                <a:solidFill>
                  <a:srgbClr val="595959">
                    <a:lumMod val="75000"/>
                  </a:srgbClr>
                </a:solidFill>
                <a:latin typeface="Calibri" panose="020F0502020204030204"/>
              </a:rPr>
              <a:t>perpetrated </a:t>
            </a:r>
            <a:endParaRPr lang="en-US" sz="1350" dirty="0">
              <a:solidFill>
                <a:srgbClr val="595959">
                  <a:lumMod val="75000"/>
                </a:srgbClr>
              </a:solidFill>
              <a:latin typeface="Calibri" panose="020F0502020204030204"/>
            </a:endParaRPr>
          </a:p>
        </p:txBody>
      </p:sp>
      <p:sp>
        <p:nvSpPr>
          <p:cNvPr id="98" name="TextBox 97">
            <a:extLst>
              <a:ext uri="{FF2B5EF4-FFF2-40B4-BE49-F238E27FC236}">
                <a16:creationId xmlns="" xmlns:a16="http://schemas.microsoft.com/office/drawing/2014/main" id="{C590B789-AB65-4A41-A773-2514864CB15D}"/>
              </a:ext>
            </a:extLst>
          </p:cNvPr>
          <p:cNvSpPr txBox="1"/>
          <p:nvPr/>
        </p:nvSpPr>
        <p:spPr>
          <a:xfrm>
            <a:off x="6120868" y="1841585"/>
            <a:ext cx="2302764" cy="507831"/>
          </a:xfrm>
          <a:prstGeom prst="rect">
            <a:avLst/>
          </a:prstGeom>
          <a:noFill/>
        </p:spPr>
        <p:txBody>
          <a:bodyPr wrap="square">
            <a:spAutoFit/>
          </a:bodyPr>
          <a:lstStyle/>
          <a:p>
            <a:pPr defTabSz="685800" fontAlgn="auto">
              <a:spcBef>
                <a:spcPts val="0"/>
              </a:spcBef>
              <a:spcAft>
                <a:spcPts val="0"/>
              </a:spcAft>
            </a:pPr>
            <a:r>
              <a:rPr lang="en-US" sz="1350" dirty="0">
                <a:solidFill>
                  <a:srgbClr val="595959">
                    <a:lumMod val="75000"/>
                  </a:srgbClr>
                </a:solidFill>
                <a:latin typeface="Calibri" panose="020F0502020204030204"/>
              </a:rPr>
              <a:t>No threshold. No matter how </a:t>
            </a:r>
            <a:r>
              <a:rPr lang="en-US" sz="1350" dirty="0" smtClean="0">
                <a:solidFill>
                  <a:srgbClr val="595959">
                    <a:lumMod val="75000"/>
                  </a:srgbClr>
                </a:solidFill>
                <a:latin typeface="Calibri" panose="020F0502020204030204"/>
              </a:rPr>
              <a:t>minor</a:t>
            </a:r>
            <a:endParaRPr lang="en-US" sz="1350" dirty="0">
              <a:solidFill>
                <a:srgbClr val="595959">
                  <a:lumMod val="75000"/>
                </a:srgbClr>
              </a:solidFill>
              <a:latin typeface="Calibri" panose="020F0502020204030204"/>
            </a:endParaRPr>
          </a:p>
        </p:txBody>
      </p:sp>
      <p:sp>
        <p:nvSpPr>
          <p:cNvPr id="99" name="TextBox 98">
            <a:extLst>
              <a:ext uri="{FF2B5EF4-FFF2-40B4-BE49-F238E27FC236}">
                <a16:creationId xmlns="" xmlns:a16="http://schemas.microsoft.com/office/drawing/2014/main" id="{36145EEB-02F1-4F72-8FFF-01EF94F874B1}"/>
              </a:ext>
            </a:extLst>
          </p:cNvPr>
          <p:cNvSpPr txBox="1"/>
          <p:nvPr/>
        </p:nvSpPr>
        <p:spPr>
          <a:xfrm>
            <a:off x="6830586" y="3112354"/>
            <a:ext cx="1635026" cy="923330"/>
          </a:xfrm>
          <a:prstGeom prst="rect">
            <a:avLst/>
          </a:prstGeom>
          <a:noFill/>
        </p:spPr>
        <p:txBody>
          <a:bodyPr wrap="square">
            <a:spAutoFit/>
          </a:bodyPr>
          <a:lstStyle/>
          <a:p>
            <a:pPr defTabSz="685800" fontAlgn="auto">
              <a:spcBef>
                <a:spcPts val="0"/>
              </a:spcBef>
              <a:spcAft>
                <a:spcPts val="0"/>
              </a:spcAft>
            </a:pPr>
            <a:r>
              <a:rPr lang="en-US" sz="1350" dirty="0">
                <a:solidFill>
                  <a:srgbClr val="595959">
                    <a:lumMod val="75000"/>
                  </a:srgbClr>
                </a:solidFill>
                <a:latin typeface="Calibri" panose="020F0502020204030204"/>
              </a:rPr>
              <a:t>Complainant can go to SAPS as well. Can follow both routes or choose </a:t>
            </a:r>
            <a:r>
              <a:rPr lang="en-US" sz="1350" dirty="0" smtClean="0">
                <a:solidFill>
                  <a:srgbClr val="595959">
                    <a:lumMod val="75000"/>
                  </a:srgbClr>
                </a:solidFill>
                <a:latin typeface="Calibri" panose="020F0502020204030204"/>
              </a:rPr>
              <a:t>one </a:t>
            </a:r>
            <a:endParaRPr lang="en-US" sz="1350" dirty="0">
              <a:solidFill>
                <a:srgbClr val="595959">
                  <a:lumMod val="75000"/>
                </a:srgbClr>
              </a:solidFill>
              <a:latin typeface="Calibri" panose="020F0502020204030204"/>
            </a:endParaRPr>
          </a:p>
        </p:txBody>
      </p:sp>
      <p:sp>
        <p:nvSpPr>
          <p:cNvPr id="100" name="TextBox 99">
            <a:extLst>
              <a:ext uri="{FF2B5EF4-FFF2-40B4-BE49-F238E27FC236}">
                <a16:creationId xmlns="" xmlns:a16="http://schemas.microsoft.com/office/drawing/2014/main" id="{2FD65A96-1A8D-4298-8660-609A8127CB8B}"/>
              </a:ext>
            </a:extLst>
          </p:cNvPr>
          <p:cNvSpPr txBox="1"/>
          <p:nvPr/>
        </p:nvSpPr>
        <p:spPr>
          <a:xfrm>
            <a:off x="6227906" y="4580048"/>
            <a:ext cx="2495284" cy="923330"/>
          </a:xfrm>
          <a:prstGeom prst="rect">
            <a:avLst/>
          </a:prstGeom>
          <a:noFill/>
        </p:spPr>
        <p:txBody>
          <a:bodyPr wrap="square">
            <a:spAutoFit/>
          </a:bodyPr>
          <a:lstStyle/>
          <a:p>
            <a:pPr defTabSz="685800" fontAlgn="auto">
              <a:spcBef>
                <a:spcPts val="0"/>
              </a:spcBef>
              <a:spcAft>
                <a:spcPts val="0"/>
              </a:spcAft>
            </a:pPr>
            <a:r>
              <a:rPr lang="en-US" sz="1350" dirty="0">
                <a:solidFill>
                  <a:srgbClr val="595959">
                    <a:lumMod val="75000"/>
                  </a:srgbClr>
                </a:solidFill>
                <a:latin typeface="Calibri" panose="020F0502020204030204"/>
              </a:rPr>
              <a:t>Complainant may choose not to pursue action in which case RO can (when the RO thinks there is chance of risk</a:t>
            </a:r>
            <a:r>
              <a:rPr lang="en-US" sz="1350" dirty="0" smtClean="0">
                <a:solidFill>
                  <a:srgbClr val="595959">
                    <a:lumMod val="75000"/>
                  </a:srgbClr>
                </a:solidFill>
                <a:latin typeface="Calibri" panose="020F0502020204030204"/>
              </a:rPr>
              <a:t>) </a:t>
            </a:r>
            <a:endParaRPr lang="en-US" sz="1350" dirty="0">
              <a:solidFill>
                <a:srgbClr val="595959">
                  <a:lumMod val="75000"/>
                </a:srgbClr>
              </a:solidFill>
              <a:latin typeface="Calibri" panose="020F0502020204030204"/>
            </a:endParaRPr>
          </a:p>
        </p:txBody>
      </p:sp>
      <p:pic>
        <p:nvPicPr>
          <p:cNvPr id="7" name="Graphic 6">
            <a:extLst>
              <a:ext uri="{FF2B5EF4-FFF2-40B4-BE49-F238E27FC236}">
                <a16:creationId xmlns="" xmlns:a16="http://schemas.microsoft.com/office/drawing/2014/main" id="{A759B981-4849-4A11-83B5-34D7385A7737}"/>
              </a:ext>
            </a:extLst>
          </p:cNvPr>
          <p:cNvPicPr>
            <a:picLocks/>
          </p:cNvPicPr>
          <p:nvPr/>
        </p:nvPicPr>
        <p:blipFill>
          <a:blip r:embed="rId3">
            <a:extLst>
              <a:ext uri="{96DAC541-7B7A-43D3-8B79-37D633B846F1}">
                <asvg:svgBlip xmlns:asvg="http://schemas.microsoft.com/office/drawing/2016/SVG/main" xmlns="" r:embed="rId4"/>
              </a:ext>
            </a:extLst>
          </a:blip>
          <a:stretch>
            <a:fillRect/>
          </a:stretch>
        </p:blipFill>
        <p:spPr>
          <a:xfrm>
            <a:off x="4108499" y="3168576"/>
            <a:ext cx="799727" cy="783107"/>
          </a:xfrm>
          <a:prstGeom prst="rect">
            <a:avLst/>
          </a:prstGeom>
        </p:spPr>
      </p:pic>
      <p:pic>
        <p:nvPicPr>
          <p:cNvPr id="8" name="Graphic 7">
            <a:extLst>
              <a:ext uri="{FF2B5EF4-FFF2-40B4-BE49-F238E27FC236}">
                <a16:creationId xmlns="" xmlns:a16="http://schemas.microsoft.com/office/drawing/2014/main" id="{3059369C-9EC0-4B6A-B44C-E305DE51F29B}"/>
              </a:ext>
            </a:extLst>
          </p:cNvPr>
          <p:cNvPicPr>
            <a:picLocks/>
          </p:cNvPicPr>
          <p:nvPr/>
        </p:nvPicPr>
        <p:blipFill>
          <a:blip r:embed="rId5">
            <a:extLst>
              <a:ext uri="{96DAC541-7B7A-43D3-8B79-37D633B846F1}">
                <asvg:svgBlip xmlns:asvg="http://schemas.microsoft.com/office/drawing/2016/SVG/main" xmlns="" r:embed="rId6"/>
              </a:ext>
            </a:extLst>
          </a:blip>
          <a:stretch>
            <a:fillRect/>
          </a:stretch>
        </p:blipFill>
        <p:spPr>
          <a:xfrm>
            <a:off x="6074216" y="3363383"/>
            <a:ext cx="470760" cy="470760"/>
          </a:xfrm>
          <a:prstGeom prst="rect">
            <a:avLst/>
          </a:prstGeom>
        </p:spPr>
      </p:pic>
      <p:pic>
        <p:nvPicPr>
          <p:cNvPr id="9" name="Graphic 8">
            <a:extLst>
              <a:ext uri="{FF2B5EF4-FFF2-40B4-BE49-F238E27FC236}">
                <a16:creationId xmlns="" xmlns:a16="http://schemas.microsoft.com/office/drawing/2014/main" id="{6B3D3A42-19C3-4D0D-8297-15D26AFCEC40}"/>
              </a:ext>
            </a:extLst>
          </p:cNvPr>
          <p:cNvPicPr>
            <a:picLocks/>
          </p:cNvPicPr>
          <p:nvPr/>
        </p:nvPicPr>
        <p:blipFill>
          <a:blip r:embed="rId7">
            <a:extLst>
              <a:ext uri="{96DAC541-7B7A-43D3-8B79-37D633B846F1}">
                <asvg:svgBlip xmlns:asvg="http://schemas.microsoft.com/office/drawing/2016/SVG/main" xmlns="" r:embed="rId8"/>
              </a:ext>
            </a:extLst>
          </a:blip>
          <a:stretch>
            <a:fillRect/>
          </a:stretch>
        </p:blipFill>
        <p:spPr>
          <a:xfrm>
            <a:off x="3061486" y="1854850"/>
            <a:ext cx="500369" cy="500369"/>
          </a:xfrm>
          <a:prstGeom prst="rect">
            <a:avLst/>
          </a:prstGeom>
        </p:spPr>
      </p:pic>
      <p:pic>
        <p:nvPicPr>
          <p:cNvPr id="10" name="Graphic 9">
            <a:extLst>
              <a:ext uri="{FF2B5EF4-FFF2-40B4-BE49-F238E27FC236}">
                <a16:creationId xmlns="" xmlns:a16="http://schemas.microsoft.com/office/drawing/2014/main" id="{2CCCE7BE-7DA0-415B-9C5F-2FC98354D686}"/>
              </a:ext>
            </a:extLst>
          </p:cNvPr>
          <p:cNvPicPr>
            <a:picLocks/>
          </p:cNvPicPr>
          <p:nvPr/>
        </p:nvPicPr>
        <p:blipFill>
          <a:blip r:embed="rId9">
            <a:extLst>
              <a:ext uri="{96DAC541-7B7A-43D3-8B79-37D633B846F1}">
                <asvg:svgBlip xmlns:asvg="http://schemas.microsoft.com/office/drawing/2016/SVG/main" xmlns="" r:embed="rId10"/>
              </a:ext>
            </a:extLst>
          </a:blip>
          <a:stretch>
            <a:fillRect/>
          </a:stretch>
        </p:blipFill>
        <p:spPr>
          <a:xfrm>
            <a:off x="3113377" y="4757842"/>
            <a:ext cx="453698" cy="516485"/>
          </a:xfrm>
          <a:prstGeom prst="rect">
            <a:avLst/>
          </a:prstGeom>
        </p:spPr>
      </p:pic>
      <p:pic>
        <p:nvPicPr>
          <p:cNvPr id="11" name="Graphic 10">
            <a:extLst>
              <a:ext uri="{FF2B5EF4-FFF2-40B4-BE49-F238E27FC236}">
                <a16:creationId xmlns="" xmlns:a16="http://schemas.microsoft.com/office/drawing/2014/main" id="{FACDE805-BA03-4F64-AEC2-A8EBFF3BD11E}"/>
              </a:ext>
            </a:extLst>
          </p:cNvPr>
          <p:cNvPicPr>
            <a:picLocks/>
          </p:cNvPicPr>
          <p:nvPr/>
        </p:nvPicPr>
        <p:blipFill>
          <a:blip r:embed="rId11">
            <a:extLst>
              <a:ext uri="{96DAC541-7B7A-43D3-8B79-37D633B846F1}">
                <asvg:svgBlip xmlns:asvg="http://schemas.microsoft.com/office/drawing/2016/SVG/main" xmlns="" r:embed="rId12"/>
              </a:ext>
            </a:extLst>
          </a:blip>
          <a:stretch>
            <a:fillRect/>
          </a:stretch>
        </p:blipFill>
        <p:spPr>
          <a:xfrm>
            <a:off x="5395139" y="1960632"/>
            <a:ext cx="525267" cy="525267"/>
          </a:xfrm>
          <a:prstGeom prst="rect">
            <a:avLst/>
          </a:prstGeom>
        </p:spPr>
      </p:pic>
      <p:pic>
        <p:nvPicPr>
          <p:cNvPr id="12" name="Graphic 11">
            <a:extLst>
              <a:ext uri="{FF2B5EF4-FFF2-40B4-BE49-F238E27FC236}">
                <a16:creationId xmlns="" xmlns:a16="http://schemas.microsoft.com/office/drawing/2014/main" id="{3C6CE677-0B30-4C49-B2C0-3333EBE2391D}"/>
              </a:ext>
            </a:extLst>
          </p:cNvPr>
          <p:cNvPicPr>
            <a:picLocks/>
          </p:cNvPicPr>
          <p:nvPr/>
        </p:nvPicPr>
        <p:blipFill>
          <a:blip r:embed="rId13">
            <a:extLst>
              <a:ext uri="{96DAC541-7B7A-43D3-8B79-37D633B846F1}">
                <asvg:svgBlip xmlns:asvg="http://schemas.microsoft.com/office/drawing/2016/SVG/main" xmlns="" r:embed="rId14"/>
              </a:ext>
            </a:extLst>
          </a:blip>
          <a:stretch>
            <a:fillRect/>
          </a:stretch>
        </p:blipFill>
        <p:spPr>
          <a:xfrm>
            <a:off x="5475603" y="4786412"/>
            <a:ext cx="487914" cy="487914"/>
          </a:xfrm>
          <a:prstGeom prst="rect">
            <a:avLst/>
          </a:prstGeom>
        </p:spPr>
      </p:pic>
      <p:pic>
        <p:nvPicPr>
          <p:cNvPr id="13" name="Graphic 12">
            <a:extLst>
              <a:ext uri="{FF2B5EF4-FFF2-40B4-BE49-F238E27FC236}">
                <a16:creationId xmlns="" xmlns:a16="http://schemas.microsoft.com/office/drawing/2014/main" id="{54A82A55-1F50-4727-BEEA-C646DE991154}"/>
              </a:ext>
            </a:extLst>
          </p:cNvPr>
          <p:cNvPicPr>
            <a:picLocks/>
          </p:cNvPicPr>
          <p:nvPr/>
        </p:nvPicPr>
        <p:blipFill>
          <a:blip r:embed="rId15">
            <a:extLst>
              <a:ext uri="{96DAC541-7B7A-43D3-8B79-37D633B846F1}">
                <asvg:svgBlip xmlns:asvg="http://schemas.microsoft.com/office/drawing/2016/SVG/main" xmlns="" r:embed="rId16"/>
              </a:ext>
            </a:extLst>
          </a:blip>
          <a:stretch>
            <a:fillRect/>
          </a:stretch>
        </p:blipFill>
        <p:spPr>
          <a:xfrm>
            <a:off x="2443088" y="3353234"/>
            <a:ext cx="413790" cy="413790"/>
          </a:xfrm>
          <a:prstGeom prst="rect">
            <a:avLst/>
          </a:prstGeom>
        </p:spPr>
      </p:pic>
      <p:sp>
        <p:nvSpPr>
          <p:cNvPr id="66"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41</a:t>
            </a:fld>
            <a:endParaRPr lang="en-US" dirty="0"/>
          </a:p>
        </p:txBody>
      </p:sp>
    </p:spTree>
    <p:extLst>
      <p:ext uri="{BB962C8B-B14F-4D97-AF65-F5344CB8AC3E}">
        <p14:creationId xmlns:p14="http://schemas.microsoft.com/office/powerpoint/2010/main" xmlns="" val="42369724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76D778-4B6B-471A-AA11-4FD097C61692}"/>
              </a:ext>
            </a:extLst>
          </p:cNvPr>
          <p:cNvSpPr>
            <a:spLocks noGrp="1"/>
          </p:cNvSpPr>
          <p:nvPr>
            <p:ph type="ctrTitle"/>
          </p:nvPr>
        </p:nvSpPr>
        <p:spPr/>
        <p:txBody>
          <a:bodyPr/>
          <a:lstStyle/>
          <a:p>
            <a:r>
              <a:rPr lang="en-US" b="0" dirty="0">
                <a:solidFill>
                  <a:schemeClr val="accent1"/>
                </a:solidFill>
                <a:latin typeface="+mn-lt"/>
              </a:rPr>
              <a:t>Complainant Centred Approach</a:t>
            </a:r>
            <a:endParaRPr lang="en-ZA" b="0" dirty="0">
              <a:solidFill>
                <a:schemeClr val="accent1"/>
              </a:solidFill>
              <a:latin typeface="+mn-lt"/>
            </a:endParaRPr>
          </a:p>
        </p:txBody>
      </p:sp>
      <p:sp>
        <p:nvSpPr>
          <p:cNvPr id="42" name="Oval 3">
            <a:extLst>
              <a:ext uri="{FF2B5EF4-FFF2-40B4-BE49-F238E27FC236}">
                <a16:creationId xmlns="" xmlns:a16="http://schemas.microsoft.com/office/drawing/2014/main" id="{DE7D6C41-CB93-4810-A76B-96804DEDFBD6}"/>
              </a:ext>
            </a:extLst>
          </p:cNvPr>
          <p:cNvSpPr>
            <a:spLocks noChangeArrowheads="1"/>
          </p:cNvSpPr>
          <p:nvPr/>
        </p:nvSpPr>
        <p:spPr bwMode="auto">
          <a:xfrm>
            <a:off x="289396" y="1632840"/>
            <a:ext cx="2012438" cy="2012438"/>
          </a:xfrm>
          <a:prstGeom prst="ellipse">
            <a:avLst/>
          </a:prstGeom>
          <a:noFill/>
          <a:ln w="12700" algn="ctr">
            <a:solidFill>
              <a:schemeClr val="accent1"/>
            </a:solidFill>
            <a:round/>
            <a:headEnd/>
            <a:tailEnd/>
          </a:ln>
          <a:effectLst/>
          <a:extLst>
            <a:ext uri="{909E8E84-426E-40dd-AFC4-6F175D3DCCD1}">
              <a14:hiddenFill xmlns:a14="http://schemas.microsoft.com/office/drawing/2010/main" xmlns="">
                <a:solidFill>
                  <a:srgbClr val="247C26"/>
                </a:solidFill>
              </a14:hiddenFill>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defTabSz="685800" fontAlgn="auto">
              <a:spcBef>
                <a:spcPts val="0"/>
              </a:spcBef>
              <a:spcAft>
                <a:spcPts val="0"/>
              </a:spcAft>
            </a:pPr>
            <a:endParaRPr lang="en-US" sz="1350" dirty="0">
              <a:solidFill>
                <a:srgbClr val="000000"/>
              </a:solidFill>
              <a:latin typeface="Calibri" panose="020F0502020204030204"/>
            </a:endParaRPr>
          </a:p>
        </p:txBody>
      </p:sp>
      <p:sp>
        <p:nvSpPr>
          <p:cNvPr id="43" name="Oval 3">
            <a:extLst>
              <a:ext uri="{FF2B5EF4-FFF2-40B4-BE49-F238E27FC236}">
                <a16:creationId xmlns="" xmlns:a16="http://schemas.microsoft.com/office/drawing/2014/main" id="{10EC0710-7285-486B-9CA9-923FDC4DF189}"/>
              </a:ext>
            </a:extLst>
          </p:cNvPr>
          <p:cNvSpPr>
            <a:spLocks noChangeArrowheads="1"/>
          </p:cNvSpPr>
          <p:nvPr/>
        </p:nvSpPr>
        <p:spPr bwMode="auto">
          <a:xfrm rot="16200000">
            <a:off x="476395" y="1791368"/>
            <a:ext cx="1638440" cy="1638440"/>
          </a:xfrm>
          <a:prstGeom prst="ellipse">
            <a:avLst/>
          </a:prstGeom>
          <a:gradFill rotWithShape="0">
            <a:gsLst>
              <a:gs pos="0">
                <a:srgbClr val="E0E0E0"/>
              </a:gs>
              <a:gs pos="100000">
                <a:srgbClr val="FFFFFF"/>
              </a:gs>
            </a:gsLst>
            <a:lin ang="2700000" scaled="1"/>
          </a:gradFill>
          <a:ln w="12700" algn="ctr">
            <a:solidFill>
              <a:srgbClr val="FFFFFF"/>
            </a:solidFill>
            <a:round/>
            <a:headEnd/>
            <a:tailEnd/>
          </a:ln>
          <a:effectLst/>
        </p:spPr>
        <p:txBody>
          <a:bodyPr rot="0" spcFirstLastPara="0" vert="vert" wrap="square" lIns="81000" tIns="81000" rIns="81000" bIns="81000" numCol="1" spcCol="0" rtlCol="0" fromWordArt="0" anchor="ctr" anchorCtr="0" forceAA="0" compatLnSpc="1">
            <a:prstTxWarp prst="textNoShape">
              <a:avLst/>
            </a:prstTxWarp>
            <a:noAutofit/>
          </a:bodyPr>
          <a:lstStyle/>
          <a:p>
            <a:pPr algn="ctr" defTabSz="342900" fontAlgn="auto">
              <a:spcBef>
                <a:spcPts val="0"/>
              </a:spcBef>
              <a:spcAft>
                <a:spcPts val="0"/>
              </a:spcAft>
            </a:pPr>
            <a:r>
              <a:rPr lang="en-US" sz="1200" dirty="0">
                <a:solidFill>
                  <a:prstClr val="black"/>
                </a:solidFill>
                <a:latin typeface="Calibri"/>
              </a:rPr>
              <a:t>Confidentiality: Info only available to limited number of people</a:t>
            </a:r>
          </a:p>
        </p:txBody>
      </p:sp>
      <p:sp>
        <p:nvSpPr>
          <p:cNvPr id="44" name="Partial Circle 5">
            <a:extLst>
              <a:ext uri="{FF2B5EF4-FFF2-40B4-BE49-F238E27FC236}">
                <a16:creationId xmlns="" xmlns:a16="http://schemas.microsoft.com/office/drawing/2014/main" id="{5AE4B867-4457-406E-869F-CCBB2D7C2157}"/>
              </a:ext>
            </a:extLst>
          </p:cNvPr>
          <p:cNvSpPr/>
          <p:nvPr/>
        </p:nvSpPr>
        <p:spPr>
          <a:xfrm>
            <a:off x="655443" y="3280072"/>
            <a:ext cx="1297185" cy="246050"/>
          </a:xfrm>
          <a:custGeom>
            <a:avLst/>
            <a:gdLst>
              <a:gd name="connsiteX0" fmla="*/ 2168952 w 2608728"/>
              <a:gd name="connsiteY0" fmla="*/ 2281018 h 2608728"/>
              <a:gd name="connsiteX1" fmla="*/ 439372 w 2608728"/>
              <a:gd name="connsiteY1" fmla="*/ 2280661 h 2608728"/>
              <a:gd name="connsiteX2" fmla="*/ 1304364 w 2608728"/>
              <a:gd name="connsiteY2" fmla="*/ 1304364 h 2608728"/>
              <a:gd name="connsiteX3" fmla="*/ 2168952 w 2608728"/>
              <a:gd name="connsiteY3" fmla="*/ 2281018 h 2608728"/>
              <a:gd name="connsiteX0" fmla="*/ 864992 w 1729580"/>
              <a:gd name="connsiteY0" fmla="*/ 0 h 1304364"/>
              <a:gd name="connsiteX1" fmla="*/ 1729580 w 1729580"/>
              <a:gd name="connsiteY1" fmla="*/ 976654 h 1304364"/>
              <a:gd name="connsiteX2" fmla="*/ 0 w 1729580"/>
              <a:gd name="connsiteY2" fmla="*/ 976297 h 1304364"/>
              <a:gd name="connsiteX3" fmla="*/ 956432 w 1729580"/>
              <a:gd name="connsiteY3" fmla="*/ 91440 h 1304364"/>
              <a:gd name="connsiteX0" fmla="*/ 864992 w 1729580"/>
              <a:gd name="connsiteY0" fmla="*/ 0 h 1304364"/>
              <a:gd name="connsiteX1" fmla="*/ 1729580 w 1729580"/>
              <a:gd name="connsiteY1" fmla="*/ 976654 h 1304364"/>
              <a:gd name="connsiteX2" fmla="*/ 0 w 1729580"/>
              <a:gd name="connsiteY2" fmla="*/ 976297 h 1304364"/>
              <a:gd name="connsiteX0" fmla="*/ 1729580 w 1729580"/>
              <a:gd name="connsiteY0" fmla="*/ 357 h 328067"/>
              <a:gd name="connsiteX1" fmla="*/ 0 w 1729580"/>
              <a:gd name="connsiteY1" fmla="*/ 0 h 328067"/>
            </a:gdLst>
            <a:ahLst/>
            <a:cxnLst>
              <a:cxn ang="0">
                <a:pos x="connsiteX0" y="connsiteY0"/>
              </a:cxn>
              <a:cxn ang="0">
                <a:pos x="connsiteX1" y="connsiteY1"/>
              </a:cxn>
            </a:cxnLst>
            <a:rect l="l" t="t" r="r" b="b"/>
            <a:pathLst>
              <a:path w="1729580" h="328067">
                <a:moveTo>
                  <a:pt x="1729580" y="357"/>
                </a:moveTo>
                <a:cubicBezTo>
                  <a:pt x="1235843" y="437440"/>
                  <a:pt x="493556" y="437287"/>
                  <a:pt x="0" y="0"/>
                </a:cubicBezTo>
              </a:path>
            </a:pathLst>
          </a:custGeom>
          <a:noFill/>
          <a:ln w="12700">
            <a:solidFill>
              <a:schemeClr val="bg1">
                <a:lumMod val="50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000000"/>
              </a:solidFill>
              <a:latin typeface="Calibri" panose="020F0502020204030204"/>
            </a:endParaRPr>
          </a:p>
        </p:txBody>
      </p:sp>
      <p:sp>
        <p:nvSpPr>
          <p:cNvPr id="45" name="Oval 44">
            <a:extLst>
              <a:ext uri="{FF2B5EF4-FFF2-40B4-BE49-F238E27FC236}">
                <a16:creationId xmlns="" xmlns:a16="http://schemas.microsoft.com/office/drawing/2014/main" id="{13C24F6F-57C1-47D7-A24E-034857FA324E}"/>
              </a:ext>
            </a:extLst>
          </p:cNvPr>
          <p:cNvSpPr/>
          <p:nvPr/>
        </p:nvSpPr>
        <p:spPr>
          <a:xfrm>
            <a:off x="601907" y="3221198"/>
            <a:ext cx="107073" cy="10707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46" name="Oval 45">
            <a:extLst>
              <a:ext uri="{FF2B5EF4-FFF2-40B4-BE49-F238E27FC236}">
                <a16:creationId xmlns="" xmlns:a16="http://schemas.microsoft.com/office/drawing/2014/main" id="{61572087-3058-4BC3-A2F5-F972EAA4CCDC}"/>
              </a:ext>
            </a:extLst>
          </p:cNvPr>
          <p:cNvSpPr/>
          <p:nvPr/>
        </p:nvSpPr>
        <p:spPr>
          <a:xfrm>
            <a:off x="1897840" y="3227988"/>
            <a:ext cx="107073" cy="10707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cxnSp>
        <p:nvCxnSpPr>
          <p:cNvPr id="47" name="Straight Connector 46">
            <a:extLst>
              <a:ext uri="{FF2B5EF4-FFF2-40B4-BE49-F238E27FC236}">
                <a16:creationId xmlns="" xmlns:a16="http://schemas.microsoft.com/office/drawing/2014/main" id="{D701D3FD-09C2-4C98-93F6-AC8F549A9214}"/>
              </a:ext>
            </a:extLst>
          </p:cNvPr>
          <p:cNvCxnSpPr>
            <a:cxnSpLocks/>
          </p:cNvCxnSpPr>
          <p:nvPr/>
        </p:nvCxnSpPr>
        <p:spPr>
          <a:xfrm>
            <a:off x="1289933" y="3526122"/>
            <a:ext cx="0" cy="45208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Oval 3">
            <a:extLst>
              <a:ext uri="{FF2B5EF4-FFF2-40B4-BE49-F238E27FC236}">
                <a16:creationId xmlns="" xmlns:a16="http://schemas.microsoft.com/office/drawing/2014/main" id="{9BB69F2E-15C3-4D6A-8033-165F50F5D9F2}"/>
              </a:ext>
            </a:extLst>
          </p:cNvPr>
          <p:cNvSpPr>
            <a:spLocks noChangeArrowheads="1"/>
          </p:cNvSpPr>
          <p:nvPr/>
        </p:nvSpPr>
        <p:spPr bwMode="auto">
          <a:xfrm flipV="1">
            <a:off x="610856" y="3884296"/>
            <a:ext cx="1358153" cy="1358153"/>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49" name="Oval 3">
            <a:extLst>
              <a:ext uri="{FF2B5EF4-FFF2-40B4-BE49-F238E27FC236}">
                <a16:creationId xmlns="" xmlns:a16="http://schemas.microsoft.com/office/drawing/2014/main" id="{D194DFDA-3F48-4D02-9F17-09252B290B61}"/>
              </a:ext>
            </a:extLst>
          </p:cNvPr>
          <p:cNvSpPr>
            <a:spLocks noChangeArrowheads="1"/>
          </p:cNvSpPr>
          <p:nvPr/>
        </p:nvSpPr>
        <p:spPr bwMode="auto">
          <a:xfrm flipV="1">
            <a:off x="754620" y="4035795"/>
            <a:ext cx="1081687" cy="1081687"/>
          </a:xfrm>
          <a:prstGeom prst="ellipse">
            <a:avLst/>
          </a:prstGeom>
          <a:solidFill>
            <a:schemeClr val="accent1"/>
          </a:solidFill>
          <a:ln w="12700" algn="ctr">
            <a:noFill/>
            <a:round/>
            <a:headEnd/>
            <a:tailEnd/>
          </a:ln>
          <a:effectLst>
            <a:outerShdw blurRad="101600" dist="88900" dir="5400000" algn="t" rotWithShape="0">
              <a:srgbClr val="000000">
                <a:alpha val="26000"/>
              </a:srgbClr>
            </a:outerShdw>
          </a:effectLst>
        </p:spPr>
        <p:txBody>
          <a:bodyPr rot="0" spcFirstLastPara="0" vertOverflow="overflow" horzOverflow="overflow"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pPr>
            <a:endParaRPr lang="en-US" sz="675" b="1" dirty="0">
              <a:solidFill>
                <a:prstClr val="black"/>
              </a:solidFill>
              <a:latin typeface="Calibri"/>
            </a:endParaRPr>
          </a:p>
        </p:txBody>
      </p:sp>
      <p:sp>
        <p:nvSpPr>
          <p:cNvPr id="50" name="Partial Circle 5">
            <a:extLst>
              <a:ext uri="{FF2B5EF4-FFF2-40B4-BE49-F238E27FC236}">
                <a16:creationId xmlns="" xmlns:a16="http://schemas.microsoft.com/office/drawing/2014/main" id="{57FF0275-90A4-45CD-B8FA-9B28973A9BD0}"/>
              </a:ext>
            </a:extLst>
          </p:cNvPr>
          <p:cNvSpPr/>
          <p:nvPr/>
        </p:nvSpPr>
        <p:spPr>
          <a:xfrm flipV="1">
            <a:off x="858143" y="3971140"/>
            <a:ext cx="856393" cy="162441"/>
          </a:xfrm>
          <a:custGeom>
            <a:avLst/>
            <a:gdLst>
              <a:gd name="connsiteX0" fmla="*/ 2168952 w 2608728"/>
              <a:gd name="connsiteY0" fmla="*/ 2281018 h 2608728"/>
              <a:gd name="connsiteX1" fmla="*/ 439372 w 2608728"/>
              <a:gd name="connsiteY1" fmla="*/ 2280661 h 2608728"/>
              <a:gd name="connsiteX2" fmla="*/ 1304364 w 2608728"/>
              <a:gd name="connsiteY2" fmla="*/ 1304364 h 2608728"/>
              <a:gd name="connsiteX3" fmla="*/ 2168952 w 2608728"/>
              <a:gd name="connsiteY3" fmla="*/ 2281018 h 2608728"/>
              <a:gd name="connsiteX0" fmla="*/ 864992 w 1729580"/>
              <a:gd name="connsiteY0" fmla="*/ 0 h 1304364"/>
              <a:gd name="connsiteX1" fmla="*/ 1729580 w 1729580"/>
              <a:gd name="connsiteY1" fmla="*/ 976654 h 1304364"/>
              <a:gd name="connsiteX2" fmla="*/ 0 w 1729580"/>
              <a:gd name="connsiteY2" fmla="*/ 976297 h 1304364"/>
              <a:gd name="connsiteX3" fmla="*/ 956432 w 1729580"/>
              <a:gd name="connsiteY3" fmla="*/ 91440 h 1304364"/>
              <a:gd name="connsiteX0" fmla="*/ 864992 w 1729580"/>
              <a:gd name="connsiteY0" fmla="*/ 0 h 1304364"/>
              <a:gd name="connsiteX1" fmla="*/ 1729580 w 1729580"/>
              <a:gd name="connsiteY1" fmla="*/ 976654 h 1304364"/>
              <a:gd name="connsiteX2" fmla="*/ 0 w 1729580"/>
              <a:gd name="connsiteY2" fmla="*/ 976297 h 1304364"/>
              <a:gd name="connsiteX0" fmla="*/ 1729580 w 1729580"/>
              <a:gd name="connsiteY0" fmla="*/ 357 h 328067"/>
              <a:gd name="connsiteX1" fmla="*/ 0 w 1729580"/>
              <a:gd name="connsiteY1" fmla="*/ 0 h 328067"/>
            </a:gdLst>
            <a:ahLst/>
            <a:cxnLst>
              <a:cxn ang="0">
                <a:pos x="connsiteX0" y="connsiteY0"/>
              </a:cxn>
              <a:cxn ang="0">
                <a:pos x="connsiteX1" y="connsiteY1"/>
              </a:cxn>
            </a:cxnLst>
            <a:rect l="l" t="t" r="r" b="b"/>
            <a:pathLst>
              <a:path w="1729580" h="328067">
                <a:moveTo>
                  <a:pt x="1729580" y="357"/>
                </a:moveTo>
                <a:cubicBezTo>
                  <a:pt x="1235843" y="437440"/>
                  <a:pt x="493556" y="437287"/>
                  <a:pt x="0" y="0"/>
                </a:cubicBezTo>
              </a:path>
            </a:pathLst>
          </a:custGeom>
          <a:noFill/>
          <a:ln>
            <a:solidFill>
              <a:schemeClr val="tx1">
                <a:lumMod val="50000"/>
                <a:lumOff val="50000"/>
              </a:scheme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000000"/>
              </a:solidFill>
              <a:latin typeface="Calibri" panose="020F0502020204030204"/>
            </a:endParaRPr>
          </a:p>
        </p:txBody>
      </p:sp>
      <p:sp>
        <p:nvSpPr>
          <p:cNvPr id="51" name="Oval 50">
            <a:extLst>
              <a:ext uri="{FF2B5EF4-FFF2-40B4-BE49-F238E27FC236}">
                <a16:creationId xmlns="" xmlns:a16="http://schemas.microsoft.com/office/drawing/2014/main" id="{F625579A-503B-4E63-90A3-ED7308589C51}"/>
              </a:ext>
            </a:extLst>
          </p:cNvPr>
          <p:cNvSpPr/>
          <p:nvPr/>
        </p:nvSpPr>
        <p:spPr>
          <a:xfrm flipV="1">
            <a:off x="822798" y="4101759"/>
            <a:ext cx="70689" cy="7068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52" name="Oval 51">
            <a:extLst>
              <a:ext uri="{FF2B5EF4-FFF2-40B4-BE49-F238E27FC236}">
                <a16:creationId xmlns="" xmlns:a16="http://schemas.microsoft.com/office/drawing/2014/main" id="{E0A14C27-B706-410E-B8DD-8DB4BF17FA83}"/>
              </a:ext>
            </a:extLst>
          </p:cNvPr>
          <p:cNvSpPr/>
          <p:nvPr/>
        </p:nvSpPr>
        <p:spPr>
          <a:xfrm flipV="1">
            <a:off x="1678365" y="4097277"/>
            <a:ext cx="70689" cy="7068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53" name="Oval 3">
            <a:extLst>
              <a:ext uri="{FF2B5EF4-FFF2-40B4-BE49-F238E27FC236}">
                <a16:creationId xmlns="" xmlns:a16="http://schemas.microsoft.com/office/drawing/2014/main" id="{54C8895B-3FC0-4376-891D-572E0D50C782}"/>
              </a:ext>
            </a:extLst>
          </p:cNvPr>
          <p:cNvSpPr>
            <a:spLocks noChangeArrowheads="1"/>
          </p:cNvSpPr>
          <p:nvPr/>
        </p:nvSpPr>
        <p:spPr bwMode="auto">
          <a:xfrm flipV="1">
            <a:off x="842773" y="4120616"/>
            <a:ext cx="905381" cy="905381"/>
          </a:xfrm>
          <a:prstGeom prst="ellipse">
            <a:avLst/>
          </a:prstGeom>
          <a:gradFill rotWithShape="0">
            <a:gsLst>
              <a:gs pos="0">
                <a:srgbClr val="E0E0E0"/>
              </a:gs>
              <a:gs pos="100000">
                <a:srgbClr val="FFFFFF"/>
              </a:gs>
            </a:gsLst>
            <a:lin ang="2700000" scaled="1"/>
          </a:gradFill>
          <a:ln w="12700" algn="ctr">
            <a:solidFill>
              <a:srgbClr val="FFFFFF"/>
            </a:solidFill>
            <a:round/>
            <a:headEnd/>
            <a:tailEnd/>
          </a:ln>
          <a:effectLst>
            <a:outerShdw blurRad="50800" dist="38100" dir="5400000" algn="t" rotWithShape="0">
              <a:srgbClr val="000000">
                <a:alpha val="39999"/>
              </a:srgbClr>
            </a:outerShdw>
          </a:effectLst>
        </p:spPr>
        <p:txBody>
          <a:bodyPr rot="0" spcFirstLastPara="0"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pPr>
            <a:endParaRPr lang="en-US" sz="675" b="1" dirty="0">
              <a:solidFill>
                <a:prstClr val="black"/>
              </a:solidFill>
              <a:latin typeface="Calibri"/>
            </a:endParaRPr>
          </a:p>
        </p:txBody>
      </p:sp>
      <p:sp>
        <p:nvSpPr>
          <p:cNvPr id="55" name="Oval 3">
            <a:extLst>
              <a:ext uri="{FF2B5EF4-FFF2-40B4-BE49-F238E27FC236}">
                <a16:creationId xmlns="" xmlns:a16="http://schemas.microsoft.com/office/drawing/2014/main" id="{C7E18EB8-D1C9-4379-8BCD-8EA70C6C4592}"/>
              </a:ext>
            </a:extLst>
          </p:cNvPr>
          <p:cNvSpPr>
            <a:spLocks noChangeArrowheads="1"/>
          </p:cNvSpPr>
          <p:nvPr/>
        </p:nvSpPr>
        <p:spPr bwMode="auto">
          <a:xfrm>
            <a:off x="2483445" y="1640677"/>
            <a:ext cx="2012438" cy="2012438"/>
          </a:xfrm>
          <a:prstGeom prst="ellipse">
            <a:avLst/>
          </a:prstGeom>
          <a:noFill/>
          <a:ln w="12700" algn="ctr">
            <a:solidFill>
              <a:schemeClr val="accent2"/>
            </a:solidFill>
            <a:round/>
            <a:headEnd/>
            <a:tailEnd/>
          </a:ln>
          <a:effectLst/>
          <a:extLst>
            <a:ext uri="{909E8E84-426E-40dd-AFC4-6F175D3DCCD1}">
              <a14:hiddenFill xmlns:a14="http://schemas.microsoft.com/office/drawing/2010/main" xmlns="">
                <a:solidFill>
                  <a:srgbClr val="247C26"/>
                </a:solidFill>
              </a14:hiddenFill>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defTabSz="685800" fontAlgn="auto">
              <a:spcBef>
                <a:spcPts val="0"/>
              </a:spcBef>
              <a:spcAft>
                <a:spcPts val="0"/>
              </a:spcAft>
            </a:pPr>
            <a:endParaRPr lang="en-US" sz="1350" dirty="0">
              <a:solidFill>
                <a:srgbClr val="000000"/>
              </a:solidFill>
              <a:latin typeface="Calibri" panose="020F0502020204030204"/>
            </a:endParaRPr>
          </a:p>
        </p:txBody>
      </p:sp>
      <p:sp>
        <p:nvSpPr>
          <p:cNvPr id="56" name="Oval 3">
            <a:extLst>
              <a:ext uri="{FF2B5EF4-FFF2-40B4-BE49-F238E27FC236}">
                <a16:creationId xmlns="" xmlns:a16="http://schemas.microsoft.com/office/drawing/2014/main" id="{F6E2A00C-AB06-4FF3-9E34-B6BA66247A61}"/>
              </a:ext>
            </a:extLst>
          </p:cNvPr>
          <p:cNvSpPr>
            <a:spLocks noChangeArrowheads="1"/>
          </p:cNvSpPr>
          <p:nvPr/>
        </p:nvSpPr>
        <p:spPr bwMode="auto">
          <a:xfrm rot="16200000">
            <a:off x="2670444" y="1799205"/>
            <a:ext cx="1638440" cy="1638440"/>
          </a:xfrm>
          <a:prstGeom prst="ellipse">
            <a:avLst/>
          </a:prstGeom>
          <a:gradFill rotWithShape="0">
            <a:gsLst>
              <a:gs pos="0">
                <a:srgbClr val="E0E0E0"/>
              </a:gs>
              <a:gs pos="100000">
                <a:srgbClr val="FFFFFF"/>
              </a:gs>
            </a:gsLst>
            <a:lin ang="2700000" scaled="1"/>
          </a:gradFill>
          <a:ln w="12700" algn="ctr">
            <a:solidFill>
              <a:srgbClr val="FFFFFF"/>
            </a:solidFill>
            <a:round/>
            <a:headEnd/>
            <a:tailEnd/>
          </a:ln>
          <a:effectLst/>
        </p:spPr>
        <p:txBody>
          <a:bodyPr rot="0" spcFirstLastPara="0" vert="vert" wrap="square" lIns="81000" tIns="81000" rIns="81000" bIns="81000" numCol="1" spcCol="0" rtlCol="0" fromWordArt="0" anchor="ctr" anchorCtr="0" forceAA="0" compatLnSpc="1">
            <a:prstTxWarp prst="textNoShape">
              <a:avLst/>
            </a:prstTxWarp>
            <a:noAutofit/>
          </a:bodyPr>
          <a:lstStyle/>
          <a:p>
            <a:pPr algn="ctr" defTabSz="342900" fontAlgn="auto">
              <a:spcBef>
                <a:spcPts val="0"/>
              </a:spcBef>
              <a:spcAft>
                <a:spcPts val="0"/>
              </a:spcAft>
            </a:pPr>
            <a:r>
              <a:rPr lang="en-US" sz="1200" dirty="0">
                <a:solidFill>
                  <a:prstClr val="black"/>
                </a:solidFill>
                <a:latin typeface="Calibri"/>
              </a:rPr>
              <a:t>Anonymity: Complainant centred means right to remain anonymous</a:t>
            </a:r>
          </a:p>
        </p:txBody>
      </p:sp>
      <p:sp>
        <p:nvSpPr>
          <p:cNvPr id="57" name="Partial Circle 5">
            <a:extLst>
              <a:ext uri="{FF2B5EF4-FFF2-40B4-BE49-F238E27FC236}">
                <a16:creationId xmlns="" xmlns:a16="http://schemas.microsoft.com/office/drawing/2014/main" id="{FBAA1929-20AB-496F-B931-A7185AF074C7}"/>
              </a:ext>
            </a:extLst>
          </p:cNvPr>
          <p:cNvSpPr/>
          <p:nvPr/>
        </p:nvSpPr>
        <p:spPr>
          <a:xfrm>
            <a:off x="2849492" y="3287909"/>
            <a:ext cx="1297185" cy="246050"/>
          </a:xfrm>
          <a:custGeom>
            <a:avLst/>
            <a:gdLst>
              <a:gd name="connsiteX0" fmla="*/ 2168952 w 2608728"/>
              <a:gd name="connsiteY0" fmla="*/ 2281018 h 2608728"/>
              <a:gd name="connsiteX1" fmla="*/ 439372 w 2608728"/>
              <a:gd name="connsiteY1" fmla="*/ 2280661 h 2608728"/>
              <a:gd name="connsiteX2" fmla="*/ 1304364 w 2608728"/>
              <a:gd name="connsiteY2" fmla="*/ 1304364 h 2608728"/>
              <a:gd name="connsiteX3" fmla="*/ 2168952 w 2608728"/>
              <a:gd name="connsiteY3" fmla="*/ 2281018 h 2608728"/>
              <a:gd name="connsiteX0" fmla="*/ 864992 w 1729580"/>
              <a:gd name="connsiteY0" fmla="*/ 0 h 1304364"/>
              <a:gd name="connsiteX1" fmla="*/ 1729580 w 1729580"/>
              <a:gd name="connsiteY1" fmla="*/ 976654 h 1304364"/>
              <a:gd name="connsiteX2" fmla="*/ 0 w 1729580"/>
              <a:gd name="connsiteY2" fmla="*/ 976297 h 1304364"/>
              <a:gd name="connsiteX3" fmla="*/ 956432 w 1729580"/>
              <a:gd name="connsiteY3" fmla="*/ 91440 h 1304364"/>
              <a:gd name="connsiteX0" fmla="*/ 864992 w 1729580"/>
              <a:gd name="connsiteY0" fmla="*/ 0 h 1304364"/>
              <a:gd name="connsiteX1" fmla="*/ 1729580 w 1729580"/>
              <a:gd name="connsiteY1" fmla="*/ 976654 h 1304364"/>
              <a:gd name="connsiteX2" fmla="*/ 0 w 1729580"/>
              <a:gd name="connsiteY2" fmla="*/ 976297 h 1304364"/>
              <a:gd name="connsiteX0" fmla="*/ 1729580 w 1729580"/>
              <a:gd name="connsiteY0" fmla="*/ 357 h 328067"/>
              <a:gd name="connsiteX1" fmla="*/ 0 w 1729580"/>
              <a:gd name="connsiteY1" fmla="*/ 0 h 328067"/>
            </a:gdLst>
            <a:ahLst/>
            <a:cxnLst>
              <a:cxn ang="0">
                <a:pos x="connsiteX0" y="connsiteY0"/>
              </a:cxn>
              <a:cxn ang="0">
                <a:pos x="connsiteX1" y="connsiteY1"/>
              </a:cxn>
            </a:cxnLst>
            <a:rect l="l" t="t" r="r" b="b"/>
            <a:pathLst>
              <a:path w="1729580" h="328067">
                <a:moveTo>
                  <a:pt x="1729580" y="357"/>
                </a:moveTo>
                <a:cubicBezTo>
                  <a:pt x="1235843" y="437440"/>
                  <a:pt x="493556" y="437287"/>
                  <a:pt x="0" y="0"/>
                </a:cubicBezTo>
              </a:path>
            </a:pathLst>
          </a:custGeom>
          <a:noFill/>
          <a:ln w="12700">
            <a:solidFill>
              <a:schemeClr val="bg1">
                <a:lumMod val="50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000000"/>
              </a:solidFill>
              <a:latin typeface="Calibri" panose="020F0502020204030204"/>
            </a:endParaRPr>
          </a:p>
        </p:txBody>
      </p:sp>
      <p:sp>
        <p:nvSpPr>
          <p:cNvPr id="58" name="Oval 57">
            <a:extLst>
              <a:ext uri="{FF2B5EF4-FFF2-40B4-BE49-F238E27FC236}">
                <a16:creationId xmlns="" xmlns:a16="http://schemas.microsoft.com/office/drawing/2014/main" id="{A4E15A3A-64BE-4275-80AD-5FA48BEC7187}"/>
              </a:ext>
            </a:extLst>
          </p:cNvPr>
          <p:cNvSpPr/>
          <p:nvPr/>
        </p:nvSpPr>
        <p:spPr>
          <a:xfrm>
            <a:off x="2795956" y="3229035"/>
            <a:ext cx="107073" cy="10707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59" name="Oval 58">
            <a:extLst>
              <a:ext uri="{FF2B5EF4-FFF2-40B4-BE49-F238E27FC236}">
                <a16:creationId xmlns="" xmlns:a16="http://schemas.microsoft.com/office/drawing/2014/main" id="{0937A7A6-0AF7-46A9-BD5F-8BF039C6BE70}"/>
              </a:ext>
            </a:extLst>
          </p:cNvPr>
          <p:cNvSpPr/>
          <p:nvPr/>
        </p:nvSpPr>
        <p:spPr>
          <a:xfrm>
            <a:off x="4091889" y="3235825"/>
            <a:ext cx="107073" cy="10707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cxnSp>
        <p:nvCxnSpPr>
          <p:cNvPr id="60" name="Straight Connector 59">
            <a:extLst>
              <a:ext uri="{FF2B5EF4-FFF2-40B4-BE49-F238E27FC236}">
                <a16:creationId xmlns="" xmlns:a16="http://schemas.microsoft.com/office/drawing/2014/main" id="{B8482440-CE13-4679-9D87-3BBA88DD5A3A}"/>
              </a:ext>
            </a:extLst>
          </p:cNvPr>
          <p:cNvCxnSpPr>
            <a:cxnSpLocks/>
          </p:cNvCxnSpPr>
          <p:nvPr/>
        </p:nvCxnSpPr>
        <p:spPr>
          <a:xfrm>
            <a:off x="3483982" y="3533959"/>
            <a:ext cx="0" cy="45208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1" name="Oval 3">
            <a:extLst>
              <a:ext uri="{FF2B5EF4-FFF2-40B4-BE49-F238E27FC236}">
                <a16:creationId xmlns="" xmlns:a16="http://schemas.microsoft.com/office/drawing/2014/main" id="{B12BD9E5-C78C-4D90-9FAC-C10AB3EF084D}"/>
              </a:ext>
            </a:extLst>
          </p:cNvPr>
          <p:cNvSpPr>
            <a:spLocks noChangeArrowheads="1"/>
          </p:cNvSpPr>
          <p:nvPr/>
        </p:nvSpPr>
        <p:spPr bwMode="auto">
          <a:xfrm flipV="1">
            <a:off x="2804905" y="3892133"/>
            <a:ext cx="1358153" cy="1358153"/>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62" name="Oval 3">
            <a:extLst>
              <a:ext uri="{FF2B5EF4-FFF2-40B4-BE49-F238E27FC236}">
                <a16:creationId xmlns="" xmlns:a16="http://schemas.microsoft.com/office/drawing/2014/main" id="{02E3C6F3-BB88-438F-828F-21AD9FBFC0AE}"/>
              </a:ext>
            </a:extLst>
          </p:cNvPr>
          <p:cNvSpPr>
            <a:spLocks noChangeArrowheads="1"/>
          </p:cNvSpPr>
          <p:nvPr/>
        </p:nvSpPr>
        <p:spPr bwMode="auto">
          <a:xfrm flipV="1">
            <a:off x="2948669" y="4043632"/>
            <a:ext cx="1081687" cy="1081687"/>
          </a:xfrm>
          <a:prstGeom prst="ellipse">
            <a:avLst/>
          </a:prstGeom>
          <a:solidFill>
            <a:schemeClr val="accent2"/>
          </a:solidFill>
          <a:ln w="12700" algn="ctr">
            <a:noFill/>
            <a:round/>
            <a:headEnd/>
            <a:tailEnd/>
          </a:ln>
          <a:effectLst>
            <a:outerShdw blurRad="101600" dist="88900" dir="5400000" algn="t" rotWithShape="0">
              <a:srgbClr val="000000">
                <a:alpha val="26000"/>
              </a:srgbClr>
            </a:outerShdw>
          </a:effectLst>
        </p:spPr>
        <p:txBody>
          <a:bodyPr rot="0" spcFirstLastPara="0" vertOverflow="overflow" horzOverflow="overflow"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pPr>
            <a:endParaRPr lang="en-US" sz="675" b="1" dirty="0">
              <a:solidFill>
                <a:prstClr val="black"/>
              </a:solidFill>
              <a:latin typeface="Calibri"/>
            </a:endParaRPr>
          </a:p>
        </p:txBody>
      </p:sp>
      <p:sp>
        <p:nvSpPr>
          <p:cNvPr id="63" name="Partial Circle 5">
            <a:extLst>
              <a:ext uri="{FF2B5EF4-FFF2-40B4-BE49-F238E27FC236}">
                <a16:creationId xmlns="" xmlns:a16="http://schemas.microsoft.com/office/drawing/2014/main" id="{C01419BF-5063-475F-996D-9FBA73F10A07}"/>
              </a:ext>
            </a:extLst>
          </p:cNvPr>
          <p:cNvSpPr/>
          <p:nvPr/>
        </p:nvSpPr>
        <p:spPr>
          <a:xfrm flipV="1">
            <a:off x="3052192" y="3978977"/>
            <a:ext cx="856393" cy="162441"/>
          </a:xfrm>
          <a:custGeom>
            <a:avLst/>
            <a:gdLst>
              <a:gd name="connsiteX0" fmla="*/ 2168952 w 2608728"/>
              <a:gd name="connsiteY0" fmla="*/ 2281018 h 2608728"/>
              <a:gd name="connsiteX1" fmla="*/ 439372 w 2608728"/>
              <a:gd name="connsiteY1" fmla="*/ 2280661 h 2608728"/>
              <a:gd name="connsiteX2" fmla="*/ 1304364 w 2608728"/>
              <a:gd name="connsiteY2" fmla="*/ 1304364 h 2608728"/>
              <a:gd name="connsiteX3" fmla="*/ 2168952 w 2608728"/>
              <a:gd name="connsiteY3" fmla="*/ 2281018 h 2608728"/>
              <a:gd name="connsiteX0" fmla="*/ 864992 w 1729580"/>
              <a:gd name="connsiteY0" fmla="*/ 0 h 1304364"/>
              <a:gd name="connsiteX1" fmla="*/ 1729580 w 1729580"/>
              <a:gd name="connsiteY1" fmla="*/ 976654 h 1304364"/>
              <a:gd name="connsiteX2" fmla="*/ 0 w 1729580"/>
              <a:gd name="connsiteY2" fmla="*/ 976297 h 1304364"/>
              <a:gd name="connsiteX3" fmla="*/ 956432 w 1729580"/>
              <a:gd name="connsiteY3" fmla="*/ 91440 h 1304364"/>
              <a:gd name="connsiteX0" fmla="*/ 864992 w 1729580"/>
              <a:gd name="connsiteY0" fmla="*/ 0 h 1304364"/>
              <a:gd name="connsiteX1" fmla="*/ 1729580 w 1729580"/>
              <a:gd name="connsiteY1" fmla="*/ 976654 h 1304364"/>
              <a:gd name="connsiteX2" fmla="*/ 0 w 1729580"/>
              <a:gd name="connsiteY2" fmla="*/ 976297 h 1304364"/>
              <a:gd name="connsiteX0" fmla="*/ 1729580 w 1729580"/>
              <a:gd name="connsiteY0" fmla="*/ 357 h 328067"/>
              <a:gd name="connsiteX1" fmla="*/ 0 w 1729580"/>
              <a:gd name="connsiteY1" fmla="*/ 0 h 328067"/>
            </a:gdLst>
            <a:ahLst/>
            <a:cxnLst>
              <a:cxn ang="0">
                <a:pos x="connsiteX0" y="connsiteY0"/>
              </a:cxn>
              <a:cxn ang="0">
                <a:pos x="connsiteX1" y="connsiteY1"/>
              </a:cxn>
            </a:cxnLst>
            <a:rect l="l" t="t" r="r" b="b"/>
            <a:pathLst>
              <a:path w="1729580" h="328067">
                <a:moveTo>
                  <a:pt x="1729580" y="357"/>
                </a:moveTo>
                <a:cubicBezTo>
                  <a:pt x="1235843" y="437440"/>
                  <a:pt x="493556" y="437287"/>
                  <a:pt x="0" y="0"/>
                </a:cubicBezTo>
              </a:path>
            </a:pathLst>
          </a:custGeom>
          <a:noFill/>
          <a:ln>
            <a:solidFill>
              <a:schemeClr val="tx1">
                <a:lumMod val="50000"/>
                <a:lumOff val="50000"/>
              </a:scheme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000000"/>
              </a:solidFill>
              <a:latin typeface="Calibri" panose="020F0502020204030204"/>
            </a:endParaRPr>
          </a:p>
        </p:txBody>
      </p:sp>
      <p:sp>
        <p:nvSpPr>
          <p:cNvPr id="64" name="Oval 63">
            <a:extLst>
              <a:ext uri="{FF2B5EF4-FFF2-40B4-BE49-F238E27FC236}">
                <a16:creationId xmlns="" xmlns:a16="http://schemas.microsoft.com/office/drawing/2014/main" id="{0581CCF6-143F-4368-9203-1D3E86FD1CEA}"/>
              </a:ext>
            </a:extLst>
          </p:cNvPr>
          <p:cNvSpPr/>
          <p:nvPr/>
        </p:nvSpPr>
        <p:spPr>
          <a:xfrm flipV="1">
            <a:off x="3016847" y="4109596"/>
            <a:ext cx="70689" cy="7068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65" name="Oval 64">
            <a:extLst>
              <a:ext uri="{FF2B5EF4-FFF2-40B4-BE49-F238E27FC236}">
                <a16:creationId xmlns="" xmlns:a16="http://schemas.microsoft.com/office/drawing/2014/main" id="{E5BD50D7-FE6C-446D-9ECC-82AEA5C65BA2}"/>
              </a:ext>
            </a:extLst>
          </p:cNvPr>
          <p:cNvSpPr/>
          <p:nvPr/>
        </p:nvSpPr>
        <p:spPr>
          <a:xfrm flipV="1">
            <a:off x="3872414" y="4105114"/>
            <a:ext cx="70689" cy="7068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66" name="Oval 3">
            <a:extLst>
              <a:ext uri="{FF2B5EF4-FFF2-40B4-BE49-F238E27FC236}">
                <a16:creationId xmlns="" xmlns:a16="http://schemas.microsoft.com/office/drawing/2014/main" id="{5DA286E0-8206-432D-8E90-27029996060E}"/>
              </a:ext>
            </a:extLst>
          </p:cNvPr>
          <p:cNvSpPr>
            <a:spLocks noChangeArrowheads="1"/>
          </p:cNvSpPr>
          <p:nvPr/>
        </p:nvSpPr>
        <p:spPr bwMode="auto">
          <a:xfrm flipV="1">
            <a:off x="3036822" y="4128453"/>
            <a:ext cx="905381" cy="905381"/>
          </a:xfrm>
          <a:prstGeom prst="ellipse">
            <a:avLst/>
          </a:prstGeom>
          <a:gradFill rotWithShape="0">
            <a:gsLst>
              <a:gs pos="0">
                <a:srgbClr val="E0E0E0"/>
              </a:gs>
              <a:gs pos="100000">
                <a:srgbClr val="FFFFFF"/>
              </a:gs>
            </a:gsLst>
            <a:lin ang="2700000" scaled="1"/>
          </a:gradFill>
          <a:ln w="12700" algn="ctr">
            <a:solidFill>
              <a:srgbClr val="FFFFFF"/>
            </a:solidFill>
            <a:round/>
            <a:headEnd/>
            <a:tailEnd/>
          </a:ln>
          <a:effectLst>
            <a:outerShdw blurRad="50800" dist="38100" dir="5400000" algn="t" rotWithShape="0">
              <a:srgbClr val="000000">
                <a:alpha val="39999"/>
              </a:srgbClr>
            </a:outerShdw>
          </a:effectLst>
        </p:spPr>
        <p:txBody>
          <a:bodyPr rot="0" spcFirstLastPara="0"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pPr>
            <a:endParaRPr lang="en-US" sz="675" b="1" dirty="0">
              <a:solidFill>
                <a:prstClr val="black"/>
              </a:solidFill>
              <a:latin typeface="Calibri"/>
            </a:endParaRPr>
          </a:p>
        </p:txBody>
      </p:sp>
      <p:sp>
        <p:nvSpPr>
          <p:cNvPr id="68" name="Oval 3">
            <a:extLst>
              <a:ext uri="{FF2B5EF4-FFF2-40B4-BE49-F238E27FC236}">
                <a16:creationId xmlns="" xmlns:a16="http://schemas.microsoft.com/office/drawing/2014/main" id="{53E91AD7-15FB-42FB-856C-27BFAEE7DC63}"/>
              </a:ext>
            </a:extLst>
          </p:cNvPr>
          <p:cNvSpPr>
            <a:spLocks noChangeArrowheads="1"/>
          </p:cNvSpPr>
          <p:nvPr/>
        </p:nvSpPr>
        <p:spPr bwMode="auto">
          <a:xfrm>
            <a:off x="4677494" y="1640677"/>
            <a:ext cx="2012438" cy="2012438"/>
          </a:xfrm>
          <a:prstGeom prst="ellipse">
            <a:avLst/>
          </a:prstGeom>
          <a:noFill/>
          <a:ln w="12700" algn="ctr">
            <a:solidFill>
              <a:schemeClr val="accent1"/>
            </a:solidFill>
            <a:round/>
            <a:headEnd/>
            <a:tailEnd/>
          </a:ln>
          <a:effectLst/>
          <a:extLst>
            <a:ext uri="{909E8E84-426E-40dd-AFC4-6F175D3DCCD1}">
              <a14:hiddenFill xmlns:a14="http://schemas.microsoft.com/office/drawing/2010/main" xmlns="">
                <a:solidFill>
                  <a:srgbClr val="247C26"/>
                </a:solidFill>
              </a14:hiddenFill>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defTabSz="685800" fontAlgn="auto">
              <a:spcBef>
                <a:spcPts val="0"/>
              </a:spcBef>
              <a:spcAft>
                <a:spcPts val="0"/>
              </a:spcAft>
            </a:pPr>
            <a:endParaRPr lang="en-US" sz="1350" dirty="0">
              <a:solidFill>
                <a:srgbClr val="000000"/>
              </a:solidFill>
              <a:latin typeface="Calibri" panose="020F0502020204030204"/>
            </a:endParaRPr>
          </a:p>
        </p:txBody>
      </p:sp>
      <p:sp>
        <p:nvSpPr>
          <p:cNvPr id="69" name="Oval 3">
            <a:extLst>
              <a:ext uri="{FF2B5EF4-FFF2-40B4-BE49-F238E27FC236}">
                <a16:creationId xmlns="" xmlns:a16="http://schemas.microsoft.com/office/drawing/2014/main" id="{F7D86FBA-0BB6-46F0-9E0B-229CF717514B}"/>
              </a:ext>
            </a:extLst>
          </p:cNvPr>
          <p:cNvSpPr>
            <a:spLocks noChangeArrowheads="1"/>
          </p:cNvSpPr>
          <p:nvPr/>
        </p:nvSpPr>
        <p:spPr bwMode="auto">
          <a:xfrm rot="16200000">
            <a:off x="4864493" y="1799205"/>
            <a:ext cx="1638440" cy="1638440"/>
          </a:xfrm>
          <a:prstGeom prst="ellipse">
            <a:avLst/>
          </a:prstGeom>
          <a:gradFill rotWithShape="0">
            <a:gsLst>
              <a:gs pos="0">
                <a:srgbClr val="E0E0E0"/>
              </a:gs>
              <a:gs pos="100000">
                <a:srgbClr val="FFFFFF"/>
              </a:gs>
            </a:gsLst>
            <a:lin ang="2700000" scaled="1"/>
          </a:gradFill>
          <a:ln w="12700" algn="ctr">
            <a:solidFill>
              <a:srgbClr val="FFFFFF"/>
            </a:solidFill>
            <a:round/>
            <a:headEnd/>
            <a:tailEnd/>
          </a:ln>
          <a:effectLst/>
        </p:spPr>
        <p:txBody>
          <a:bodyPr rot="0" spcFirstLastPara="0" vert="vert" wrap="square" lIns="81000" tIns="81000" rIns="81000" bIns="81000" numCol="1" spcCol="0" rtlCol="0" fromWordArt="0" anchor="ctr" anchorCtr="0" forceAA="0" compatLnSpc="1">
            <a:prstTxWarp prst="textNoShape">
              <a:avLst/>
            </a:prstTxWarp>
            <a:noAutofit/>
          </a:bodyPr>
          <a:lstStyle/>
          <a:p>
            <a:pPr algn="ctr" defTabSz="342900" fontAlgn="auto">
              <a:spcBef>
                <a:spcPts val="0"/>
              </a:spcBef>
              <a:spcAft>
                <a:spcPts val="0"/>
              </a:spcAft>
            </a:pPr>
            <a:r>
              <a:rPr lang="en-US" sz="1200" dirty="0">
                <a:solidFill>
                  <a:prstClr val="black"/>
                </a:solidFill>
                <a:latin typeface="Calibri"/>
              </a:rPr>
              <a:t>Complainant may withdraw matter, choose informal or formal process, report to SAPS</a:t>
            </a:r>
          </a:p>
        </p:txBody>
      </p:sp>
      <p:sp>
        <p:nvSpPr>
          <p:cNvPr id="70" name="Partial Circle 5">
            <a:extLst>
              <a:ext uri="{FF2B5EF4-FFF2-40B4-BE49-F238E27FC236}">
                <a16:creationId xmlns="" xmlns:a16="http://schemas.microsoft.com/office/drawing/2014/main" id="{C9E4C545-40CB-498B-BFAC-F2B5DC6DF5DA}"/>
              </a:ext>
            </a:extLst>
          </p:cNvPr>
          <p:cNvSpPr/>
          <p:nvPr/>
        </p:nvSpPr>
        <p:spPr>
          <a:xfrm>
            <a:off x="5043542" y="3287909"/>
            <a:ext cx="1297185" cy="246050"/>
          </a:xfrm>
          <a:custGeom>
            <a:avLst/>
            <a:gdLst>
              <a:gd name="connsiteX0" fmla="*/ 2168952 w 2608728"/>
              <a:gd name="connsiteY0" fmla="*/ 2281018 h 2608728"/>
              <a:gd name="connsiteX1" fmla="*/ 439372 w 2608728"/>
              <a:gd name="connsiteY1" fmla="*/ 2280661 h 2608728"/>
              <a:gd name="connsiteX2" fmla="*/ 1304364 w 2608728"/>
              <a:gd name="connsiteY2" fmla="*/ 1304364 h 2608728"/>
              <a:gd name="connsiteX3" fmla="*/ 2168952 w 2608728"/>
              <a:gd name="connsiteY3" fmla="*/ 2281018 h 2608728"/>
              <a:gd name="connsiteX0" fmla="*/ 864992 w 1729580"/>
              <a:gd name="connsiteY0" fmla="*/ 0 h 1304364"/>
              <a:gd name="connsiteX1" fmla="*/ 1729580 w 1729580"/>
              <a:gd name="connsiteY1" fmla="*/ 976654 h 1304364"/>
              <a:gd name="connsiteX2" fmla="*/ 0 w 1729580"/>
              <a:gd name="connsiteY2" fmla="*/ 976297 h 1304364"/>
              <a:gd name="connsiteX3" fmla="*/ 956432 w 1729580"/>
              <a:gd name="connsiteY3" fmla="*/ 91440 h 1304364"/>
              <a:gd name="connsiteX0" fmla="*/ 864992 w 1729580"/>
              <a:gd name="connsiteY0" fmla="*/ 0 h 1304364"/>
              <a:gd name="connsiteX1" fmla="*/ 1729580 w 1729580"/>
              <a:gd name="connsiteY1" fmla="*/ 976654 h 1304364"/>
              <a:gd name="connsiteX2" fmla="*/ 0 w 1729580"/>
              <a:gd name="connsiteY2" fmla="*/ 976297 h 1304364"/>
              <a:gd name="connsiteX0" fmla="*/ 1729580 w 1729580"/>
              <a:gd name="connsiteY0" fmla="*/ 357 h 328067"/>
              <a:gd name="connsiteX1" fmla="*/ 0 w 1729580"/>
              <a:gd name="connsiteY1" fmla="*/ 0 h 328067"/>
            </a:gdLst>
            <a:ahLst/>
            <a:cxnLst>
              <a:cxn ang="0">
                <a:pos x="connsiteX0" y="connsiteY0"/>
              </a:cxn>
              <a:cxn ang="0">
                <a:pos x="connsiteX1" y="connsiteY1"/>
              </a:cxn>
            </a:cxnLst>
            <a:rect l="l" t="t" r="r" b="b"/>
            <a:pathLst>
              <a:path w="1729580" h="328067">
                <a:moveTo>
                  <a:pt x="1729580" y="357"/>
                </a:moveTo>
                <a:cubicBezTo>
                  <a:pt x="1235843" y="437440"/>
                  <a:pt x="493556" y="437287"/>
                  <a:pt x="0" y="0"/>
                </a:cubicBezTo>
              </a:path>
            </a:pathLst>
          </a:custGeom>
          <a:noFill/>
          <a:ln w="12700">
            <a:solidFill>
              <a:schemeClr val="bg1">
                <a:lumMod val="50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000000"/>
              </a:solidFill>
              <a:latin typeface="Calibri" panose="020F0502020204030204"/>
            </a:endParaRPr>
          </a:p>
        </p:txBody>
      </p:sp>
      <p:sp>
        <p:nvSpPr>
          <p:cNvPr id="71" name="Oval 70">
            <a:extLst>
              <a:ext uri="{FF2B5EF4-FFF2-40B4-BE49-F238E27FC236}">
                <a16:creationId xmlns="" xmlns:a16="http://schemas.microsoft.com/office/drawing/2014/main" id="{35DCECBD-D08B-4BB8-87D7-59C35F424FC6}"/>
              </a:ext>
            </a:extLst>
          </p:cNvPr>
          <p:cNvSpPr/>
          <p:nvPr/>
        </p:nvSpPr>
        <p:spPr>
          <a:xfrm>
            <a:off x="4990005" y="3229035"/>
            <a:ext cx="107073" cy="10707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72" name="Oval 71">
            <a:extLst>
              <a:ext uri="{FF2B5EF4-FFF2-40B4-BE49-F238E27FC236}">
                <a16:creationId xmlns="" xmlns:a16="http://schemas.microsoft.com/office/drawing/2014/main" id="{26836953-ACC1-448E-8E55-28894AA877DC}"/>
              </a:ext>
            </a:extLst>
          </p:cNvPr>
          <p:cNvSpPr/>
          <p:nvPr/>
        </p:nvSpPr>
        <p:spPr>
          <a:xfrm>
            <a:off x="6285938" y="3235825"/>
            <a:ext cx="107073" cy="10707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cxnSp>
        <p:nvCxnSpPr>
          <p:cNvPr id="73" name="Straight Connector 72">
            <a:extLst>
              <a:ext uri="{FF2B5EF4-FFF2-40B4-BE49-F238E27FC236}">
                <a16:creationId xmlns="" xmlns:a16="http://schemas.microsoft.com/office/drawing/2014/main" id="{32ADE6E7-5A5E-4543-B2F7-6FBAE433FCDC}"/>
              </a:ext>
            </a:extLst>
          </p:cNvPr>
          <p:cNvCxnSpPr>
            <a:cxnSpLocks/>
          </p:cNvCxnSpPr>
          <p:nvPr/>
        </p:nvCxnSpPr>
        <p:spPr>
          <a:xfrm>
            <a:off x="5678031" y="3533959"/>
            <a:ext cx="0" cy="45208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4" name="Oval 3">
            <a:extLst>
              <a:ext uri="{FF2B5EF4-FFF2-40B4-BE49-F238E27FC236}">
                <a16:creationId xmlns="" xmlns:a16="http://schemas.microsoft.com/office/drawing/2014/main" id="{5555F95D-91B3-4BE7-B5FC-C8BFCEEE35FB}"/>
              </a:ext>
            </a:extLst>
          </p:cNvPr>
          <p:cNvSpPr>
            <a:spLocks noChangeArrowheads="1"/>
          </p:cNvSpPr>
          <p:nvPr/>
        </p:nvSpPr>
        <p:spPr bwMode="auto">
          <a:xfrm flipV="1">
            <a:off x="4998955" y="3892133"/>
            <a:ext cx="1358153" cy="1358153"/>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75" name="Oval 3">
            <a:extLst>
              <a:ext uri="{FF2B5EF4-FFF2-40B4-BE49-F238E27FC236}">
                <a16:creationId xmlns="" xmlns:a16="http://schemas.microsoft.com/office/drawing/2014/main" id="{6FED95FE-DFE8-45E0-A631-85F02392A089}"/>
              </a:ext>
            </a:extLst>
          </p:cNvPr>
          <p:cNvSpPr>
            <a:spLocks noChangeArrowheads="1"/>
          </p:cNvSpPr>
          <p:nvPr/>
        </p:nvSpPr>
        <p:spPr bwMode="auto">
          <a:xfrm flipV="1">
            <a:off x="5142718" y="4043632"/>
            <a:ext cx="1081687" cy="1081687"/>
          </a:xfrm>
          <a:prstGeom prst="ellipse">
            <a:avLst/>
          </a:prstGeom>
          <a:solidFill>
            <a:schemeClr val="accent1"/>
          </a:solidFill>
          <a:ln w="12700" algn="ctr">
            <a:noFill/>
            <a:round/>
            <a:headEnd/>
            <a:tailEnd/>
          </a:ln>
          <a:effectLst>
            <a:outerShdw blurRad="101600" dist="88900" dir="5400000" algn="t" rotWithShape="0">
              <a:srgbClr val="000000">
                <a:alpha val="26000"/>
              </a:srgbClr>
            </a:outerShdw>
          </a:effectLst>
        </p:spPr>
        <p:txBody>
          <a:bodyPr rot="0" spcFirstLastPara="0" vertOverflow="overflow" horzOverflow="overflow"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pPr>
            <a:endParaRPr lang="en-US" sz="675" b="1" dirty="0">
              <a:solidFill>
                <a:prstClr val="black"/>
              </a:solidFill>
              <a:latin typeface="Calibri"/>
            </a:endParaRPr>
          </a:p>
        </p:txBody>
      </p:sp>
      <p:sp>
        <p:nvSpPr>
          <p:cNvPr id="76" name="Partial Circle 5">
            <a:extLst>
              <a:ext uri="{FF2B5EF4-FFF2-40B4-BE49-F238E27FC236}">
                <a16:creationId xmlns="" xmlns:a16="http://schemas.microsoft.com/office/drawing/2014/main" id="{67AD1C8D-6B36-4957-B19D-E6CF819FC31F}"/>
              </a:ext>
            </a:extLst>
          </p:cNvPr>
          <p:cNvSpPr/>
          <p:nvPr/>
        </p:nvSpPr>
        <p:spPr>
          <a:xfrm flipV="1">
            <a:off x="5246241" y="3978977"/>
            <a:ext cx="856393" cy="162441"/>
          </a:xfrm>
          <a:custGeom>
            <a:avLst/>
            <a:gdLst>
              <a:gd name="connsiteX0" fmla="*/ 2168952 w 2608728"/>
              <a:gd name="connsiteY0" fmla="*/ 2281018 h 2608728"/>
              <a:gd name="connsiteX1" fmla="*/ 439372 w 2608728"/>
              <a:gd name="connsiteY1" fmla="*/ 2280661 h 2608728"/>
              <a:gd name="connsiteX2" fmla="*/ 1304364 w 2608728"/>
              <a:gd name="connsiteY2" fmla="*/ 1304364 h 2608728"/>
              <a:gd name="connsiteX3" fmla="*/ 2168952 w 2608728"/>
              <a:gd name="connsiteY3" fmla="*/ 2281018 h 2608728"/>
              <a:gd name="connsiteX0" fmla="*/ 864992 w 1729580"/>
              <a:gd name="connsiteY0" fmla="*/ 0 h 1304364"/>
              <a:gd name="connsiteX1" fmla="*/ 1729580 w 1729580"/>
              <a:gd name="connsiteY1" fmla="*/ 976654 h 1304364"/>
              <a:gd name="connsiteX2" fmla="*/ 0 w 1729580"/>
              <a:gd name="connsiteY2" fmla="*/ 976297 h 1304364"/>
              <a:gd name="connsiteX3" fmla="*/ 956432 w 1729580"/>
              <a:gd name="connsiteY3" fmla="*/ 91440 h 1304364"/>
              <a:gd name="connsiteX0" fmla="*/ 864992 w 1729580"/>
              <a:gd name="connsiteY0" fmla="*/ 0 h 1304364"/>
              <a:gd name="connsiteX1" fmla="*/ 1729580 w 1729580"/>
              <a:gd name="connsiteY1" fmla="*/ 976654 h 1304364"/>
              <a:gd name="connsiteX2" fmla="*/ 0 w 1729580"/>
              <a:gd name="connsiteY2" fmla="*/ 976297 h 1304364"/>
              <a:gd name="connsiteX0" fmla="*/ 1729580 w 1729580"/>
              <a:gd name="connsiteY0" fmla="*/ 357 h 328067"/>
              <a:gd name="connsiteX1" fmla="*/ 0 w 1729580"/>
              <a:gd name="connsiteY1" fmla="*/ 0 h 328067"/>
            </a:gdLst>
            <a:ahLst/>
            <a:cxnLst>
              <a:cxn ang="0">
                <a:pos x="connsiteX0" y="connsiteY0"/>
              </a:cxn>
              <a:cxn ang="0">
                <a:pos x="connsiteX1" y="connsiteY1"/>
              </a:cxn>
            </a:cxnLst>
            <a:rect l="l" t="t" r="r" b="b"/>
            <a:pathLst>
              <a:path w="1729580" h="328067">
                <a:moveTo>
                  <a:pt x="1729580" y="357"/>
                </a:moveTo>
                <a:cubicBezTo>
                  <a:pt x="1235843" y="437440"/>
                  <a:pt x="493556" y="437287"/>
                  <a:pt x="0" y="0"/>
                </a:cubicBezTo>
              </a:path>
            </a:pathLst>
          </a:custGeom>
          <a:noFill/>
          <a:ln>
            <a:solidFill>
              <a:schemeClr val="tx1">
                <a:lumMod val="50000"/>
                <a:lumOff val="50000"/>
              </a:scheme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000000"/>
              </a:solidFill>
              <a:latin typeface="Calibri" panose="020F0502020204030204"/>
            </a:endParaRPr>
          </a:p>
        </p:txBody>
      </p:sp>
      <p:sp>
        <p:nvSpPr>
          <p:cNvPr id="77" name="Oval 76">
            <a:extLst>
              <a:ext uri="{FF2B5EF4-FFF2-40B4-BE49-F238E27FC236}">
                <a16:creationId xmlns="" xmlns:a16="http://schemas.microsoft.com/office/drawing/2014/main" id="{EAFD6461-6FD1-4E89-9FD6-D53EBBDEF8BF}"/>
              </a:ext>
            </a:extLst>
          </p:cNvPr>
          <p:cNvSpPr/>
          <p:nvPr/>
        </p:nvSpPr>
        <p:spPr>
          <a:xfrm flipV="1">
            <a:off x="5210897" y="4109596"/>
            <a:ext cx="70689" cy="7068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78" name="Oval 77">
            <a:extLst>
              <a:ext uri="{FF2B5EF4-FFF2-40B4-BE49-F238E27FC236}">
                <a16:creationId xmlns="" xmlns:a16="http://schemas.microsoft.com/office/drawing/2014/main" id="{7AEDE309-D1B2-4338-9B1C-0DA9F017E3D8}"/>
              </a:ext>
            </a:extLst>
          </p:cNvPr>
          <p:cNvSpPr/>
          <p:nvPr/>
        </p:nvSpPr>
        <p:spPr>
          <a:xfrm flipV="1">
            <a:off x="6066464" y="4105114"/>
            <a:ext cx="70689" cy="7068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79" name="Oval 3">
            <a:extLst>
              <a:ext uri="{FF2B5EF4-FFF2-40B4-BE49-F238E27FC236}">
                <a16:creationId xmlns="" xmlns:a16="http://schemas.microsoft.com/office/drawing/2014/main" id="{C26EE252-6C2A-4891-83C3-17578138B220}"/>
              </a:ext>
            </a:extLst>
          </p:cNvPr>
          <p:cNvSpPr>
            <a:spLocks noChangeArrowheads="1"/>
          </p:cNvSpPr>
          <p:nvPr/>
        </p:nvSpPr>
        <p:spPr bwMode="auto">
          <a:xfrm flipV="1">
            <a:off x="5230871" y="4128453"/>
            <a:ext cx="905381" cy="905381"/>
          </a:xfrm>
          <a:prstGeom prst="ellipse">
            <a:avLst/>
          </a:prstGeom>
          <a:gradFill rotWithShape="0">
            <a:gsLst>
              <a:gs pos="0">
                <a:srgbClr val="E0E0E0"/>
              </a:gs>
              <a:gs pos="100000">
                <a:srgbClr val="FFFFFF"/>
              </a:gs>
            </a:gsLst>
            <a:lin ang="2700000" scaled="1"/>
          </a:gradFill>
          <a:ln w="12700" algn="ctr">
            <a:solidFill>
              <a:srgbClr val="FFFFFF"/>
            </a:solidFill>
            <a:round/>
            <a:headEnd/>
            <a:tailEnd/>
          </a:ln>
          <a:effectLst>
            <a:outerShdw blurRad="50800" dist="38100" dir="5400000" algn="t" rotWithShape="0">
              <a:srgbClr val="000000">
                <a:alpha val="39999"/>
              </a:srgbClr>
            </a:outerShdw>
          </a:effectLst>
        </p:spPr>
        <p:txBody>
          <a:bodyPr rot="0" spcFirstLastPara="0"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pPr>
            <a:endParaRPr lang="en-US" sz="675" b="1" dirty="0">
              <a:solidFill>
                <a:prstClr val="black"/>
              </a:solidFill>
              <a:latin typeface="Calibri"/>
            </a:endParaRPr>
          </a:p>
        </p:txBody>
      </p:sp>
      <p:sp>
        <p:nvSpPr>
          <p:cNvPr id="81" name="Oval 3">
            <a:extLst>
              <a:ext uri="{FF2B5EF4-FFF2-40B4-BE49-F238E27FC236}">
                <a16:creationId xmlns="" xmlns:a16="http://schemas.microsoft.com/office/drawing/2014/main" id="{982BCEA4-C86A-48A3-B75A-214355AE2273}"/>
              </a:ext>
            </a:extLst>
          </p:cNvPr>
          <p:cNvSpPr>
            <a:spLocks noChangeArrowheads="1"/>
          </p:cNvSpPr>
          <p:nvPr/>
        </p:nvSpPr>
        <p:spPr bwMode="auto">
          <a:xfrm>
            <a:off x="6871543" y="1640677"/>
            <a:ext cx="2012438" cy="2012438"/>
          </a:xfrm>
          <a:prstGeom prst="ellipse">
            <a:avLst/>
          </a:prstGeom>
          <a:noFill/>
          <a:ln w="12700" algn="ctr">
            <a:solidFill>
              <a:schemeClr val="accent2"/>
            </a:solidFill>
            <a:round/>
            <a:headEnd/>
            <a:tailEnd/>
          </a:ln>
          <a:effectLst/>
          <a:extLst>
            <a:ext uri="{909E8E84-426E-40dd-AFC4-6F175D3DCCD1}">
              <a14:hiddenFill xmlns:a14="http://schemas.microsoft.com/office/drawing/2010/main" xmlns="">
                <a:solidFill>
                  <a:srgbClr val="247C26"/>
                </a:solidFill>
              </a14:hiddenFill>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defTabSz="685800" fontAlgn="auto">
              <a:spcBef>
                <a:spcPts val="0"/>
              </a:spcBef>
              <a:spcAft>
                <a:spcPts val="0"/>
              </a:spcAft>
            </a:pPr>
            <a:endParaRPr lang="en-US" sz="1350" dirty="0">
              <a:solidFill>
                <a:srgbClr val="000000"/>
              </a:solidFill>
              <a:latin typeface="Calibri" panose="020F0502020204030204"/>
            </a:endParaRPr>
          </a:p>
        </p:txBody>
      </p:sp>
      <p:sp>
        <p:nvSpPr>
          <p:cNvPr id="82" name="Oval 3">
            <a:extLst>
              <a:ext uri="{FF2B5EF4-FFF2-40B4-BE49-F238E27FC236}">
                <a16:creationId xmlns="" xmlns:a16="http://schemas.microsoft.com/office/drawing/2014/main" id="{714330AF-2C09-46B3-B59F-86DEEB48EAF5}"/>
              </a:ext>
            </a:extLst>
          </p:cNvPr>
          <p:cNvSpPr>
            <a:spLocks noChangeArrowheads="1"/>
          </p:cNvSpPr>
          <p:nvPr/>
        </p:nvSpPr>
        <p:spPr bwMode="auto">
          <a:xfrm rot="16200000">
            <a:off x="7058542" y="1799205"/>
            <a:ext cx="1638440" cy="1638440"/>
          </a:xfrm>
          <a:prstGeom prst="ellipse">
            <a:avLst/>
          </a:prstGeom>
          <a:gradFill rotWithShape="0">
            <a:gsLst>
              <a:gs pos="0">
                <a:srgbClr val="E0E0E0"/>
              </a:gs>
              <a:gs pos="100000">
                <a:srgbClr val="FFFFFF"/>
              </a:gs>
            </a:gsLst>
            <a:lin ang="2700000" scaled="1"/>
          </a:gradFill>
          <a:ln w="12700" algn="ctr">
            <a:solidFill>
              <a:srgbClr val="FFFFFF"/>
            </a:solidFill>
            <a:round/>
            <a:headEnd/>
            <a:tailEnd/>
          </a:ln>
          <a:effectLst/>
        </p:spPr>
        <p:txBody>
          <a:bodyPr rot="0" spcFirstLastPara="0" vert="vert" wrap="square" lIns="81000" tIns="81000" rIns="81000" bIns="81000" numCol="1" spcCol="0" rtlCol="0" fromWordArt="0" anchor="ctr" anchorCtr="0" forceAA="0" compatLnSpc="1">
            <a:prstTxWarp prst="textNoShape">
              <a:avLst/>
            </a:prstTxWarp>
            <a:noAutofit/>
          </a:bodyPr>
          <a:lstStyle/>
          <a:p>
            <a:pPr algn="ctr" defTabSz="342900" fontAlgn="auto">
              <a:spcBef>
                <a:spcPts val="0"/>
              </a:spcBef>
              <a:spcAft>
                <a:spcPts val="0"/>
              </a:spcAft>
            </a:pPr>
            <a:r>
              <a:rPr lang="en-US" sz="1200" dirty="0">
                <a:solidFill>
                  <a:prstClr val="black"/>
                </a:solidFill>
                <a:latin typeface="Calibri"/>
              </a:rPr>
              <a:t>Supportive and protective measures to be provided</a:t>
            </a:r>
          </a:p>
        </p:txBody>
      </p:sp>
      <p:sp>
        <p:nvSpPr>
          <p:cNvPr id="83" name="Partial Circle 5">
            <a:extLst>
              <a:ext uri="{FF2B5EF4-FFF2-40B4-BE49-F238E27FC236}">
                <a16:creationId xmlns="" xmlns:a16="http://schemas.microsoft.com/office/drawing/2014/main" id="{3D46A7C0-CA1E-4EDD-9427-4C1BA2A94D01}"/>
              </a:ext>
            </a:extLst>
          </p:cNvPr>
          <p:cNvSpPr/>
          <p:nvPr/>
        </p:nvSpPr>
        <p:spPr>
          <a:xfrm>
            <a:off x="7237590" y="3287909"/>
            <a:ext cx="1297185" cy="246050"/>
          </a:xfrm>
          <a:custGeom>
            <a:avLst/>
            <a:gdLst>
              <a:gd name="connsiteX0" fmla="*/ 2168952 w 2608728"/>
              <a:gd name="connsiteY0" fmla="*/ 2281018 h 2608728"/>
              <a:gd name="connsiteX1" fmla="*/ 439372 w 2608728"/>
              <a:gd name="connsiteY1" fmla="*/ 2280661 h 2608728"/>
              <a:gd name="connsiteX2" fmla="*/ 1304364 w 2608728"/>
              <a:gd name="connsiteY2" fmla="*/ 1304364 h 2608728"/>
              <a:gd name="connsiteX3" fmla="*/ 2168952 w 2608728"/>
              <a:gd name="connsiteY3" fmla="*/ 2281018 h 2608728"/>
              <a:gd name="connsiteX0" fmla="*/ 864992 w 1729580"/>
              <a:gd name="connsiteY0" fmla="*/ 0 h 1304364"/>
              <a:gd name="connsiteX1" fmla="*/ 1729580 w 1729580"/>
              <a:gd name="connsiteY1" fmla="*/ 976654 h 1304364"/>
              <a:gd name="connsiteX2" fmla="*/ 0 w 1729580"/>
              <a:gd name="connsiteY2" fmla="*/ 976297 h 1304364"/>
              <a:gd name="connsiteX3" fmla="*/ 956432 w 1729580"/>
              <a:gd name="connsiteY3" fmla="*/ 91440 h 1304364"/>
              <a:gd name="connsiteX0" fmla="*/ 864992 w 1729580"/>
              <a:gd name="connsiteY0" fmla="*/ 0 h 1304364"/>
              <a:gd name="connsiteX1" fmla="*/ 1729580 w 1729580"/>
              <a:gd name="connsiteY1" fmla="*/ 976654 h 1304364"/>
              <a:gd name="connsiteX2" fmla="*/ 0 w 1729580"/>
              <a:gd name="connsiteY2" fmla="*/ 976297 h 1304364"/>
              <a:gd name="connsiteX0" fmla="*/ 1729580 w 1729580"/>
              <a:gd name="connsiteY0" fmla="*/ 357 h 328067"/>
              <a:gd name="connsiteX1" fmla="*/ 0 w 1729580"/>
              <a:gd name="connsiteY1" fmla="*/ 0 h 328067"/>
            </a:gdLst>
            <a:ahLst/>
            <a:cxnLst>
              <a:cxn ang="0">
                <a:pos x="connsiteX0" y="connsiteY0"/>
              </a:cxn>
              <a:cxn ang="0">
                <a:pos x="connsiteX1" y="connsiteY1"/>
              </a:cxn>
            </a:cxnLst>
            <a:rect l="l" t="t" r="r" b="b"/>
            <a:pathLst>
              <a:path w="1729580" h="328067">
                <a:moveTo>
                  <a:pt x="1729580" y="357"/>
                </a:moveTo>
                <a:cubicBezTo>
                  <a:pt x="1235843" y="437440"/>
                  <a:pt x="493556" y="437287"/>
                  <a:pt x="0" y="0"/>
                </a:cubicBezTo>
              </a:path>
            </a:pathLst>
          </a:custGeom>
          <a:noFill/>
          <a:ln w="12700">
            <a:solidFill>
              <a:schemeClr val="bg1">
                <a:lumMod val="50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000000"/>
              </a:solidFill>
              <a:latin typeface="Calibri" panose="020F0502020204030204"/>
            </a:endParaRPr>
          </a:p>
        </p:txBody>
      </p:sp>
      <p:sp>
        <p:nvSpPr>
          <p:cNvPr id="84" name="Oval 83">
            <a:extLst>
              <a:ext uri="{FF2B5EF4-FFF2-40B4-BE49-F238E27FC236}">
                <a16:creationId xmlns="" xmlns:a16="http://schemas.microsoft.com/office/drawing/2014/main" id="{3639A32C-E302-449F-8C88-3FE2C5E4316A}"/>
              </a:ext>
            </a:extLst>
          </p:cNvPr>
          <p:cNvSpPr/>
          <p:nvPr/>
        </p:nvSpPr>
        <p:spPr>
          <a:xfrm>
            <a:off x="7184054" y="3229035"/>
            <a:ext cx="107073" cy="10707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85" name="Oval 84">
            <a:extLst>
              <a:ext uri="{FF2B5EF4-FFF2-40B4-BE49-F238E27FC236}">
                <a16:creationId xmlns="" xmlns:a16="http://schemas.microsoft.com/office/drawing/2014/main" id="{78AC89D2-8165-40F6-8279-623C0A2914C3}"/>
              </a:ext>
            </a:extLst>
          </p:cNvPr>
          <p:cNvSpPr/>
          <p:nvPr/>
        </p:nvSpPr>
        <p:spPr>
          <a:xfrm>
            <a:off x="8479987" y="3235825"/>
            <a:ext cx="107073" cy="10707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cxnSp>
        <p:nvCxnSpPr>
          <p:cNvPr id="86" name="Straight Connector 85">
            <a:extLst>
              <a:ext uri="{FF2B5EF4-FFF2-40B4-BE49-F238E27FC236}">
                <a16:creationId xmlns="" xmlns:a16="http://schemas.microsoft.com/office/drawing/2014/main" id="{0A69CE47-C4B6-43B7-AC81-782B601B1CC9}"/>
              </a:ext>
            </a:extLst>
          </p:cNvPr>
          <p:cNvCxnSpPr>
            <a:cxnSpLocks/>
          </p:cNvCxnSpPr>
          <p:nvPr/>
        </p:nvCxnSpPr>
        <p:spPr>
          <a:xfrm>
            <a:off x="7872080" y="3533959"/>
            <a:ext cx="0" cy="45208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7" name="Oval 3">
            <a:extLst>
              <a:ext uri="{FF2B5EF4-FFF2-40B4-BE49-F238E27FC236}">
                <a16:creationId xmlns="" xmlns:a16="http://schemas.microsoft.com/office/drawing/2014/main" id="{2E619B0C-CCCE-47C0-ACF8-B478658AFED9}"/>
              </a:ext>
            </a:extLst>
          </p:cNvPr>
          <p:cNvSpPr>
            <a:spLocks noChangeArrowheads="1"/>
          </p:cNvSpPr>
          <p:nvPr/>
        </p:nvSpPr>
        <p:spPr bwMode="auto">
          <a:xfrm flipV="1">
            <a:off x="7193003" y="3892133"/>
            <a:ext cx="1358153" cy="1358153"/>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88" name="Oval 3">
            <a:extLst>
              <a:ext uri="{FF2B5EF4-FFF2-40B4-BE49-F238E27FC236}">
                <a16:creationId xmlns="" xmlns:a16="http://schemas.microsoft.com/office/drawing/2014/main" id="{A01BCF69-29ED-422F-B4B2-8E51E5500F09}"/>
              </a:ext>
            </a:extLst>
          </p:cNvPr>
          <p:cNvSpPr>
            <a:spLocks noChangeArrowheads="1"/>
          </p:cNvSpPr>
          <p:nvPr/>
        </p:nvSpPr>
        <p:spPr bwMode="auto">
          <a:xfrm flipV="1">
            <a:off x="7336767" y="4043632"/>
            <a:ext cx="1081687" cy="1081687"/>
          </a:xfrm>
          <a:prstGeom prst="ellipse">
            <a:avLst/>
          </a:prstGeom>
          <a:solidFill>
            <a:schemeClr val="accent2"/>
          </a:solidFill>
          <a:ln w="12700" algn="ctr">
            <a:noFill/>
            <a:round/>
            <a:headEnd/>
            <a:tailEnd/>
          </a:ln>
          <a:effectLst>
            <a:outerShdw blurRad="101600" dist="88900" dir="5400000" algn="t" rotWithShape="0">
              <a:srgbClr val="000000">
                <a:alpha val="26000"/>
              </a:srgbClr>
            </a:outerShdw>
          </a:effectLst>
        </p:spPr>
        <p:txBody>
          <a:bodyPr rot="0" spcFirstLastPara="0" vertOverflow="overflow" horzOverflow="overflow"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pPr>
            <a:endParaRPr lang="en-US" sz="675" b="1" dirty="0">
              <a:solidFill>
                <a:prstClr val="black"/>
              </a:solidFill>
              <a:latin typeface="Calibri"/>
            </a:endParaRPr>
          </a:p>
        </p:txBody>
      </p:sp>
      <p:sp>
        <p:nvSpPr>
          <p:cNvPr id="89" name="Partial Circle 5">
            <a:extLst>
              <a:ext uri="{FF2B5EF4-FFF2-40B4-BE49-F238E27FC236}">
                <a16:creationId xmlns="" xmlns:a16="http://schemas.microsoft.com/office/drawing/2014/main" id="{EAD858C6-3229-42CE-B151-133D24CD881D}"/>
              </a:ext>
            </a:extLst>
          </p:cNvPr>
          <p:cNvSpPr/>
          <p:nvPr/>
        </p:nvSpPr>
        <p:spPr>
          <a:xfrm flipV="1">
            <a:off x="7440290" y="3978977"/>
            <a:ext cx="856393" cy="162441"/>
          </a:xfrm>
          <a:custGeom>
            <a:avLst/>
            <a:gdLst>
              <a:gd name="connsiteX0" fmla="*/ 2168952 w 2608728"/>
              <a:gd name="connsiteY0" fmla="*/ 2281018 h 2608728"/>
              <a:gd name="connsiteX1" fmla="*/ 439372 w 2608728"/>
              <a:gd name="connsiteY1" fmla="*/ 2280661 h 2608728"/>
              <a:gd name="connsiteX2" fmla="*/ 1304364 w 2608728"/>
              <a:gd name="connsiteY2" fmla="*/ 1304364 h 2608728"/>
              <a:gd name="connsiteX3" fmla="*/ 2168952 w 2608728"/>
              <a:gd name="connsiteY3" fmla="*/ 2281018 h 2608728"/>
              <a:gd name="connsiteX0" fmla="*/ 864992 w 1729580"/>
              <a:gd name="connsiteY0" fmla="*/ 0 h 1304364"/>
              <a:gd name="connsiteX1" fmla="*/ 1729580 w 1729580"/>
              <a:gd name="connsiteY1" fmla="*/ 976654 h 1304364"/>
              <a:gd name="connsiteX2" fmla="*/ 0 w 1729580"/>
              <a:gd name="connsiteY2" fmla="*/ 976297 h 1304364"/>
              <a:gd name="connsiteX3" fmla="*/ 956432 w 1729580"/>
              <a:gd name="connsiteY3" fmla="*/ 91440 h 1304364"/>
              <a:gd name="connsiteX0" fmla="*/ 864992 w 1729580"/>
              <a:gd name="connsiteY0" fmla="*/ 0 h 1304364"/>
              <a:gd name="connsiteX1" fmla="*/ 1729580 w 1729580"/>
              <a:gd name="connsiteY1" fmla="*/ 976654 h 1304364"/>
              <a:gd name="connsiteX2" fmla="*/ 0 w 1729580"/>
              <a:gd name="connsiteY2" fmla="*/ 976297 h 1304364"/>
              <a:gd name="connsiteX0" fmla="*/ 1729580 w 1729580"/>
              <a:gd name="connsiteY0" fmla="*/ 357 h 328067"/>
              <a:gd name="connsiteX1" fmla="*/ 0 w 1729580"/>
              <a:gd name="connsiteY1" fmla="*/ 0 h 328067"/>
            </a:gdLst>
            <a:ahLst/>
            <a:cxnLst>
              <a:cxn ang="0">
                <a:pos x="connsiteX0" y="connsiteY0"/>
              </a:cxn>
              <a:cxn ang="0">
                <a:pos x="connsiteX1" y="connsiteY1"/>
              </a:cxn>
            </a:cxnLst>
            <a:rect l="l" t="t" r="r" b="b"/>
            <a:pathLst>
              <a:path w="1729580" h="328067">
                <a:moveTo>
                  <a:pt x="1729580" y="357"/>
                </a:moveTo>
                <a:cubicBezTo>
                  <a:pt x="1235843" y="437440"/>
                  <a:pt x="493556" y="437287"/>
                  <a:pt x="0" y="0"/>
                </a:cubicBezTo>
              </a:path>
            </a:pathLst>
          </a:custGeom>
          <a:noFill/>
          <a:ln>
            <a:solidFill>
              <a:schemeClr val="tx1">
                <a:lumMod val="50000"/>
                <a:lumOff val="50000"/>
              </a:scheme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000000"/>
              </a:solidFill>
              <a:latin typeface="Calibri" panose="020F0502020204030204"/>
            </a:endParaRPr>
          </a:p>
        </p:txBody>
      </p:sp>
      <p:sp>
        <p:nvSpPr>
          <p:cNvPr id="90" name="Oval 89">
            <a:extLst>
              <a:ext uri="{FF2B5EF4-FFF2-40B4-BE49-F238E27FC236}">
                <a16:creationId xmlns="" xmlns:a16="http://schemas.microsoft.com/office/drawing/2014/main" id="{2977A8F8-A110-4D5E-8D38-6D9F8C50A3D3}"/>
              </a:ext>
            </a:extLst>
          </p:cNvPr>
          <p:cNvSpPr/>
          <p:nvPr/>
        </p:nvSpPr>
        <p:spPr>
          <a:xfrm flipV="1">
            <a:off x="7404945" y="4109596"/>
            <a:ext cx="70689" cy="7068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91" name="Oval 90">
            <a:extLst>
              <a:ext uri="{FF2B5EF4-FFF2-40B4-BE49-F238E27FC236}">
                <a16:creationId xmlns="" xmlns:a16="http://schemas.microsoft.com/office/drawing/2014/main" id="{E1E35FE1-24F3-48F0-8534-4623F8C640F3}"/>
              </a:ext>
            </a:extLst>
          </p:cNvPr>
          <p:cNvSpPr/>
          <p:nvPr/>
        </p:nvSpPr>
        <p:spPr>
          <a:xfrm flipV="1">
            <a:off x="8260512" y="4105114"/>
            <a:ext cx="70689" cy="7068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92" name="Oval 3">
            <a:extLst>
              <a:ext uri="{FF2B5EF4-FFF2-40B4-BE49-F238E27FC236}">
                <a16:creationId xmlns="" xmlns:a16="http://schemas.microsoft.com/office/drawing/2014/main" id="{672F3635-EAE5-4971-8E52-FFAB57C051A2}"/>
              </a:ext>
            </a:extLst>
          </p:cNvPr>
          <p:cNvSpPr>
            <a:spLocks noChangeArrowheads="1"/>
          </p:cNvSpPr>
          <p:nvPr/>
        </p:nvSpPr>
        <p:spPr bwMode="auto">
          <a:xfrm flipV="1">
            <a:off x="7424920" y="4128453"/>
            <a:ext cx="905381" cy="905381"/>
          </a:xfrm>
          <a:prstGeom prst="ellipse">
            <a:avLst/>
          </a:prstGeom>
          <a:gradFill rotWithShape="0">
            <a:gsLst>
              <a:gs pos="0">
                <a:srgbClr val="E0E0E0"/>
              </a:gs>
              <a:gs pos="100000">
                <a:srgbClr val="FFFFFF"/>
              </a:gs>
            </a:gsLst>
            <a:lin ang="2700000" scaled="1"/>
          </a:gradFill>
          <a:ln w="12700" algn="ctr">
            <a:solidFill>
              <a:srgbClr val="FFFFFF"/>
            </a:solidFill>
            <a:round/>
            <a:headEnd/>
            <a:tailEnd/>
          </a:ln>
          <a:effectLst>
            <a:outerShdw blurRad="50800" dist="38100" dir="5400000" algn="t" rotWithShape="0">
              <a:srgbClr val="000000">
                <a:alpha val="39999"/>
              </a:srgbClr>
            </a:outerShdw>
          </a:effectLst>
        </p:spPr>
        <p:txBody>
          <a:bodyPr rot="0" spcFirstLastPara="0" vert="vert" wrap="none" lIns="189000" tIns="0" rIns="81000" bIns="54000" numCol="1" spcCol="0" rtlCol="0" fromWordArt="0" anchor="b" anchorCtr="0" forceAA="0" compatLnSpc="1">
            <a:prstTxWarp prst="textNoShape">
              <a:avLst/>
            </a:prstTxWarp>
            <a:noAutofit/>
          </a:bodyPr>
          <a:lstStyle/>
          <a:p>
            <a:pPr algn="ctr" defTabSz="342900" fontAlgn="auto">
              <a:spcBef>
                <a:spcPts val="0"/>
              </a:spcBef>
              <a:spcAft>
                <a:spcPts val="0"/>
              </a:spcAft>
            </a:pPr>
            <a:endParaRPr lang="en-US" sz="675" b="1" dirty="0">
              <a:solidFill>
                <a:prstClr val="black"/>
              </a:solidFill>
              <a:latin typeface="Calibri"/>
            </a:endParaRPr>
          </a:p>
        </p:txBody>
      </p:sp>
      <p:pic>
        <p:nvPicPr>
          <p:cNvPr id="93" name="Graphic 92">
            <a:extLst>
              <a:ext uri="{FF2B5EF4-FFF2-40B4-BE49-F238E27FC236}">
                <a16:creationId xmlns="" xmlns:a16="http://schemas.microsoft.com/office/drawing/2014/main" id="{D6BE2B1B-D8C0-414B-86F6-81A2D5A6F274}"/>
              </a:ext>
            </a:extLst>
          </p:cNvPr>
          <p:cNvPicPr>
            <a:picLocks/>
          </p:cNvPicPr>
          <p:nvPr/>
        </p:nvPicPr>
        <p:blipFill>
          <a:blip r:embed="rId3">
            <a:extLst>
              <a:ext uri="{96DAC541-7B7A-43D3-8B79-37D633B846F1}">
                <asvg:svgBlip xmlns:asvg="http://schemas.microsoft.com/office/drawing/2016/SVG/main" xmlns="" r:embed="rId4"/>
              </a:ext>
            </a:extLst>
          </a:blip>
          <a:stretch>
            <a:fillRect/>
          </a:stretch>
        </p:blipFill>
        <p:spPr>
          <a:xfrm>
            <a:off x="938443" y="4241284"/>
            <a:ext cx="629999" cy="629999"/>
          </a:xfrm>
          <a:prstGeom prst="rect">
            <a:avLst/>
          </a:prstGeom>
        </p:spPr>
      </p:pic>
      <p:pic>
        <p:nvPicPr>
          <p:cNvPr id="94" name="Graphic 93">
            <a:extLst>
              <a:ext uri="{FF2B5EF4-FFF2-40B4-BE49-F238E27FC236}">
                <a16:creationId xmlns="" xmlns:a16="http://schemas.microsoft.com/office/drawing/2014/main" id="{AE1B5466-A3B7-4198-BB86-14336348C5A0}"/>
              </a:ext>
            </a:extLst>
          </p:cNvPr>
          <p:cNvPicPr>
            <a:picLocks/>
          </p:cNvPicPr>
          <p:nvPr/>
        </p:nvPicPr>
        <p:blipFill>
          <a:blip r:embed="rId5">
            <a:extLst>
              <a:ext uri="{96DAC541-7B7A-43D3-8B79-37D633B846F1}">
                <asvg:svgBlip xmlns:asvg="http://schemas.microsoft.com/office/drawing/2016/SVG/main" xmlns="" r:embed="rId6"/>
              </a:ext>
            </a:extLst>
          </a:blip>
          <a:stretch>
            <a:fillRect/>
          </a:stretch>
        </p:blipFill>
        <p:spPr>
          <a:xfrm>
            <a:off x="5273215" y="4140458"/>
            <a:ext cx="816141" cy="816141"/>
          </a:xfrm>
          <a:prstGeom prst="rect">
            <a:avLst/>
          </a:prstGeom>
        </p:spPr>
      </p:pic>
      <p:pic>
        <p:nvPicPr>
          <p:cNvPr id="95" name="Graphic 94">
            <a:extLst>
              <a:ext uri="{FF2B5EF4-FFF2-40B4-BE49-F238E27FC236}">
                <a16:creationId xmlns="" xmlns:a16="http://schemas.microsoft.com/office/drawing/2014/main" id="{58A206D4-E3C0-4898-83DB-C5A3C40EFBD4}"/>
              </a:ext>
            </a:extLst>
          </p:cNvPr>
          <p:cNvPicPr>
            <a:picLocks/>
          </p:cNvPicPr>
          <p:nvPr/>
        </p:nvPicPr>
        <p:blipFill>
          <a:blip r:embed="rId7">
            <a:extLst>
              <a:ext uri="{96DAC541-7B7A-43D3-8B79-37D633B846F1}">
                <asvg:svgBlip xmlns:asvg="http://schemas.microsoft.com/office/drawing/2016/SVG/main" xmlns="" r:embed="rId8"/>
              </a:ext>
            </a:extLst>
          </a:blip>
          <a:stretch>
            <a:fillRect/>
          </a:stretch>
        </p:blipFill>
        <p:spPr>
          <a:xfrm>
            <a:off x="7534601" y="4241284"/>
            <a:ext cx="703163" cy="703163"/>
          </a:xfrm>
          <a:prstGeom prst="rect">
            <a:avLst/>
          </a:prstGeom>
        </p:spPr>
      </p:pic>
      <p:pic>
        <p:nvPicPr>
          <p:cNvPr id="96" name="Graphic 95">
            <a:extLst>
              <a:ext uri="{FF2B5EF4-FFF2-40B4-BE49-F238E27FC236}">
                <a16:creationId xmlns="" xmlns:a16="http://schemas.microsoft.com/office/drawing/2014/main" id="{0A8334B2-E633-4828-B96B-1A568384FCC3}"/>
              </a:ext>
            </a:extLst>
          </p:cNvPr>
          <p:cNvPicPr>
            <a:picLocks/>
          </p:cNvPicPr>
          <p:nvPr/>
        </p:nvPicPr>
        <p:blipFill>
          <a:blip r:embed="rId9">
            <a:extLst>
              <a:ext uri="{96DAC541-7B7A-43D3-8B79-37D633B846F1}">
                <asvg:svgBlip xmlns:asvg="http://schemas.microsoft.com/office/drawing/2016/SVG/main" xmlns="" r:embed="rId10"/>
              </a:ext>
            </a:extLst>
          </a:blip>
          <a:stretch>
            <a:fillRect/>
          </a:stretch>
        </p:blipFill>
        <p:spPr>
          <a:xfrm>
            <a:off x="3185910" y="4209058"/>
            <a:ext cx="624350" cy="624350"/>
          </a:xfrm>
          <a:prstGeom prst="rect">
            <a:avLst/>
          </a:prstGeom>
        </p:spPr>
      </p:pic>
      <p:sp>
        <p:nvSpPr>
          <p:cNvPr id="6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42</a:t>
            </a:fld>
            <a:endParaRPr lang="en-US" dirty="0"/>
          </a:p>
        </p:txBody>
      </p:sp>
    </p:spTree>
    <p:extLst>
      <p:ext uri="{BB962C8B-B14F-4D97-AF65-F5344CB8AC3E}">
        <p14:creationId xmlns:p14="http://schemas.microsoft.com/office/powerpoint/2010/main" xmlns="" val="2385449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1956DB66-BCA7-4BB4-95AC-0AAAD6B84A46}"/>
              </a:ext>
            </a:extLst>
          </p:cNvPr>
          <p:cNvSpPr/>
          <p:nvPr/>
        </p:nvSpPr>
        <p:spPr>
          <a:xfrm>
            <a:off x="4276725" y="1551608"/>
            <a:ext cx="4705350" cy="434674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2" name="Title 1">
            <a:extLst>
              <a:ext uri="{FF2B5EF4-FFF2-40B4-BE49-F238E27FC236}">
                <a16:creationId xmlns="" xmlns:a16="http://schemas.microsoft.com/office/drawing/2014/main" id="{D3DBA0B0-E074-0946-85E1-467F8B0C95BB}"/>
              </a:ext>
            </a:extLst>
          </p:cNvPr>
          <p:cNvSpPr>
            <a:spLocks noGrp="1"/>
          </p:cNvSpPr>
          <p:nvPr>
            <p:ph type="title"/>
          </p:nvPr>
        </p:nvSpPr>
        <p:spPr/>
        <p:txBody>
          <a:bodyPr/>
          <a:lstStyle/>
          <a:p>
            <a:r>
              <a:rPr lang="en-US" b="0" dirty="0">
                <a:latin typeface="+mn-lt"/>
              </a:rPr>
              <a:t>Supportive and Protective Measures </a:t>
            </a:r>
          </a:p>
        </p:txBody>
      </p:sp>
      <p:grpSp>
        <p:nvGrpSpPr>
          <p:cNvPr id="3" name="Group 2">
            <a:extLst>
              <a:ext uri="{FF2B5EF4-FFF2-40B4-BE49-F238E27FC236}">
                <a16:creationId xmlns="" xmlns:a16="http://schemas.microsoft.com/office/drawing/2014/main" id="{FE2CDE19-96AA-43A3-83EF-DAD7DA5A1D26}"/>
              </a:ext>
            </a:extLst>
          </p:cNvPr>
          <p:cNvGrpSpPr/>
          <p:nvPr/>
        </p:nvGrpSpPr>
        <p:grpSpPr>
          <a:xfrm>
            <a:off x="4779325" y="1832057"/>
            <a:ext cx="3253142" cy="3443342"/>
            <a:chOff x="3494442" y="1026990"/>
            <a:chExt cx="4337522" cy="4591122"/>
          </a:xfrm>
        </p:grpSpPr>
        <p:sp>
          <p:nvSpPr>
            <p:cNvPr id="32" name="Freeform: Shape 31">
              <a:extLst>
                <a:ext uri="{FF2B5EF4-FFF2-40B4-BE49-F238E27FC236}">
                  <a16:creationId xmlns="" xmlns:a16="http://schemas.microsoft.com/office/drawing/2014/main" id="{9E6DA0D7-84CE-41CC-8154-7A55EB499E4D}"/>
                </a:ext>
              </a:extLst>
            </p:cNvPr>
            <p:cNvSpPr/>
            <p:nvPr/>
          </p:nvSpPr>
          <p:spPr>
            <a:xfrm>
              <a:off x="5060183" y="2071629"/>
              <a:ext cx="2076068" cy="2609641"/>
            </a:xfrm>
            <a:custGeom>
              <a:avLst/>
              <a:gdLst>
                <a:gd name="connsiteX0" fmla="*/ 1035818 w 2076068"/>
                <a:gd name="connsiteY0" fmla="*/ 1417530 h 2609641"/>
                <a:gd name="connsiteX1" fmla="*/ 939565 w 2076068"/>
                <a:gd name="connsiteY1" fmla="*/ 1738372 h 2609641"/>
                <a:gd name="connsiteX2" fmla="*/ 904144 w 2076068"/>
                <a:gd name="connsiteY2" fmla="*/ 2148821 h 2609641"/>
                <a:gd name="connsiteX3" fmla="*/ 1167492 w 2076068"/>
                <a:gd name="connsiteY3" fmla="*/ 2154823 h 2609641"/>
                <a:gd name="connsiteX4" fmla="*/ 1136081 w 2076068"/>
                <a:gd name="connsiteY4" fmla="*/ 1734361 h 2609641"/>
                <a:gd name="connsiteX5" fmla="*/ 1035818 w 2076068"/>
                <a:gd name="connsiteY5" fmla="*/ 1417530 h 2609641"/>
                <a:gd name="connsiteX6" fmla="*/ 1035817 w 2076068"/>
                <a:gd name="connsiteY6" fmla="*/ 184284 h 2609641"/>
                <a:gd name="connsiteX7" fmla="*/ 542522 w 2076068"/>
                <a:gd name="connsiteY7" fmla="*/ 637330 h 2609641"/>
                <a:gd name="connsiteX8" fmla="*/ 542522 w 2076068"/>
                <a:gd name="connsiteY8" fmla="*/ 1090376 h 2609641"/>
                <a:gd name="connsiteX9" fmla="*/ 1529112 w 2076068"/>
                <a:gd name="connsiteY9" fmla="*/ 1090376 h 2609641"/>
                <a:gd name="connsiteX10" fmla="*/ 1529112 w 2076068"/>
                <a:gd name="connsiteY10" fmla="*/ 637330 h 2609641"/>
                <a:gd name="connsiteX11" fmla="*/ 1035817 w 2076068"/>
                <a:gd name="connsiteY11" fmla="*/ 184284 h 2609641"/>
                <a:gd name="connsiteX12" fmla="*/ 1041264 w 2076068"/>
                <a:gd name="connsiteY12" fmla="*/ 519 h 2609641"/>
                <a:gd name="connsiteX13" fmla="*/ 1727175 w 2076068"/>
                <a:gd name="connsiteY13" fmla="*/ 590455 h 2609641"/>
                <a:gd name="connsiteX14" fmla="*/ 1728991 w 2076068"/>
                <a:gd name="connsiteY14" fmla="*/ 1099274 h 2609641"/>
                <a:gd name="connsiteX15" fmla="*/ 1894003 w 2076068"/>
                <a:gd name="connsiteY15" fmla="*/ 1101090 h 2609641"/>
                <a:gd name="connsiteX16" fmla="*/ 2073762 w 2076068"/>
                <a:gd name="connsiteY16" fmla="*/ 1276255 h 2609641"/>
                <a:gd name="connsiteX17" fmla="*/ 2075578 w 2076068"/>
                <a:gd name="connsiteY17" fmla="*/ 2397132 h 2609641"/>
                <a:gd name="connsiteX18" fmla="*/ 1943806 w 2076068"/>
                <a:gd name="connsiteY18" fmla="*/ 2603610 h 2609641"/>
                <a:gd name="connsiteX19" fmla="*/ 204349 w 2076068"/>
                <a:gd name="connsiteY19" fmla="*/ 2609168 h 2609641"/>
                <a:gd name="connsiteX20" fmla="*/ 651 w 2076068"/>
                <a:gd name="connsiteY20" fmla="*/ 2421811 h 2609641"/>
                <a:gd name="connsiteX21" fmla="*/ 5246 w 2076068"/>
                <a:gd name="connsiteY21" fmla="*/ 1273587 h 2609641"/>
                <a:gd name="connsiteX22" fmla="*/ 160215 w 2076068"/>
                <a:gd name="connsiteY22" fmla="*/ 1102053 h 2609641"/>
                <a:gd name="connsiteX23" fmla="*/ 342643 w 2076068"/>
                <a:gd name="connsiteY23" fmla="*/ 1099274 h 2609641"/>
                <a:gd name="connsiteX24" fmla="*/ 342643 w 2076068"/>
                <a:gd name="connsiteY24" fmla="*/ 627326 h 2609641"/>
                <a:gd name="connsiteX25" fmla="*/ 1041264 w 2076068"/>
                <a:gd name="connsiteY25" fmla="*/ 519 h 26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76068" h="2609641">
                  <a:moveTo>
                    <a:pt x="1035818" y="1417530"/>
                  </a:moveTo>
                  <a:cubicBezTo>
                    <a:pt x="870244" y="1427697"/>
                    <a:pt x="808125" y="1621413"/>
                    <a:pt x="939565" y="1738372"/>
                  </a:cubicBezTo>
                  <a:lnTo>
                    <a:pt x="904144" y="2148821"/>
                  </a:lnTo>
                  <a:cubicBezTo>
                    <a:pt x="896260" y="2324357"/>
                    <a:pt x="1162027" y="2353056"/>
                    <a:pt x="1167492" y="2154823"/>
                  </a:cubicBezTo>
                  <a:lnTo>
                    <a:pt x="1136081" y="1734361"/>
                  </a:lnTo>
                  <a:cubicBezTo>
                    <a:pt x="1286207" y="1598716"/>
                    <a:pt x="1179368" y="1416348"/>
                    <a:pt x="1035818" y="1417530"/>
                  </a:cubicBezTo>
                  <a:close/>
                  <a:moveTo>
                    <a:pt x="1035817" y="184284"/>
                  </a:moveTo>
                  <a:cubicBezTo>
                    <a:pt x="763378" y="184284"/>
                    <a:pt x="542522" y="387120"/>
                    <a:pt x="542522" y="637330"/>
                  </a:cubicBezTo>
                  <a:lnTo>
                    <a:pt x="542522" y="1090376"/>
                  </a:lnTo>
                  <a:lnTo>
                    <a:pt x="1529112" y="1090376"/>
                  </a:lnTo>
                  <a:lnTo>
                    <a:pt x="1529112" y="637330"/>
                  </a:lnTo>
                  <a:cubicBezTo>
                    <a:pt x="1529112" y="387120"/>
                    <a:pt x="1308256" y="184284"/>
                    <a:pt x="1035817" y="184284"/>
                  </a:cubicBezTo>
                  <a:close/>
                  <a:moveTo>
                    <a:pt x="1041264" y="519"/>
                  </a:moveTo>
                  <a:cubicBezTo>
                    <a:pt x="1369458" y="-5015"/>
                    <a:pt x="1694667" y="233388"/>
                    <a:pt x="1727175" y="590455"/>
                  </a:cubicBezTo>
                  <a:cubicBezTo>
                    <a:pt x="1727780" y="760061"/>
                    <a:pt x="1728386" y="929668"/>
                    <a:pt x="1728991" y="1099274"/>
                  </a:cubicBezTo>
                  <a:lnTo>
                    <a:pt x="1894003" y="1101090"/>
                  </a:lnTo>
                  <a:cubicBezTo>
                    <a:pt x="2039695" y="1093618"/>
                    <a:pt x="2075108" y="1182638"/>
                    <a:pt x="2073762" y="1276255"/>
                  </a:cubicBezTo>
                  <a:cubicBezTo>
                    <a:pt x="2074367" y="1649881"/>
                    <a:pt x="2074973" y="2023506"/>
                    <a:pt x="2075578" y="2397132"/>
                  </a:cubicBezTo>
                  <a:cubicBezTo>
                    <a:pt x="2077603" y="2488933"/>
                    <a:pt x="2079629" y="2599113"/>
                    <a:pt x="1943806" y="2603610"/>
                  </a:cubicBezTo>
                  <a:lnTo>
                    <a:pt x="204349" y="2609168"/>
                  </a:lnTo>
                  <a:cubicBezTo>
                    <a:pt x="70588" y="2614108"/>
                    <a:pt x="-8033" y="2582290"/>
                    <a:pt x="651" y="2421811"/>
                  </a:cubicBezTo>
                  <a:cubicBezTo>
                    <a:pt x="3714" y="2062044"/>
                    <a:pt x="2183" y="1633354"/>
                    <a:pt x="5246" y="1273587"/>
                  </a:cubicBezTo>
                  <a:cubicBezTo>
                    <a:pt x="232" y="1139826"/>
                    <a:pt x="59545" y="1097965"/>
                    <a:pt x="160215" y="1102053"/>
                  </a:cubicBezTo>
                  <a:lnTo>
                    <a:pt x="342643" y="1099274"/>
                  </a:lnTo>
                  <a:lnTo>
                    <a:pt x="342643" y="627326"/>
                  </a:lnTo>
                  <a:cubicBezTo>
                    <a:pt x="335774" y="350864"/>
                    <a:pt x="615401" y="-15699"/>
                    <a:pt x="1041264" y="519"/>
                  </a:cubicBezTo>
                  <a:close/>
                </a:path>
              </a:pathLst>
            </a:custGeom>
            <a:solidFill>
              <a:schemeClr val="accent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200" dirty="0">
                <a:solidFill>
                  <a:srgbClr val="FFFFFF"/>
                </a:solidFill>
                <a:latin typeface="Calibri" panose="020F0502020204030204"/>
              </a:endParaRPr>
            </a:p>
          </p:txBody>
        </p:sp>
        <p:sp>
          <p:nvSpPr>
            <p:cNvPr id="34" name="Freeform: Shape 33">
              <a:extLst>
                <a:ext uri="{FF2B5EF4-FFF2-40B4-BE49-F238E27FC236}">
                  <a16:creationId xmlns="" xmlns:a16="http://schemas.microsoft.com/office/drawing/2014/main" id="{CD28C809-85E6-48C8-A002-F6C38792A41C}"/>
                </a:ext>
              </a:extLst>
            </p:cNvPr>
            <p:cNvSpPr/>
            <p:nvPr/>
          </p:nvSpPr>
          <p:spPr>
            <a:xfrm>
              <a:off x="6151894" y="1026990"/>
              <a:ext cx="683406" cy="1523990"/>
            </a:xfrm>
            <a:custGeom>
              <a:avLst/>
              <a:gdLst>
                <a:gd name="connsiteX0" fmla="*/ 445674 w 683879"/>
                <a:gd name="connsiteY0" fmla="*/ 0 h 1521438"/>
                <a:gd name="connsiteX1" fmla="*/ 0 w 683879"/>
                <a:gd name="connsiteY1" fmla="*/ 7684 h 1521438"/>
                <a:gd name="connsiteX2" fmla="*/ 7684 w 683879"/>
                <a:gd name="connsiteY2" fmla="*/ 952820 h 1521438"/>
                <a:gd name="connsiteX3" fmla="*/ 683879 w 683879"/>
                <a:gd name="connsiteY3" fmla="*/ 1521438 h 1521438"/>
                <a:gd name="connsiteX0" fmla="*/ 448756 w 686961"/>
                <a:gd name="connsiteY0" fmla="*/ 0 h 1521438"/>
                <a:gd name="connsiteX1" fmla="*/ 3082 w 686961"/>
                <a:gd name="connsiteY1" fmla="*/ 7684 h 1521438"/>
                <a:gd name="connsiteX2" fmla="*/ 530 w 686961"/>
                <a:gd name="connsiteY2" fmla="*/ 949408 h 1521438"/>
                <a:gd name="connsiteX3" fmla="*/ 686961 w 686961"/>
                <a:gd name="connsiteY3" fmla="*/ 1521438 h 1521438"/>
                <a:gd name="connsiteX0" fmla="*/ 448531 w 686736"/>
                <a:gd name="connsiteY0" fmla="*/ 2552 h 1523990"/>
                <a:gd name="connsiteX1" fmla="*/ 9681 w 686736"/>
                <a:gd name="connsiteY1" fmla="*/ 0 h 1523990"/>
                <a:gd name="connsiteX2" fmla="*/ 305 w 686736"/>
                <a:gd name="connsiteY2" fmla="*/ 951960 h 1523990"/>
                <a:gd name="connsiteX3" fmla="*/ 686736 w 686736"/>
                <a:gd name="connsiteY3" fmla="*/ 1523990 h 1523990"/>
                <a:gd name="connsiteX0" fmla="*/ 448531 w 686736"/>
                <a:gd name="connsiteY0" fmla="*/ 2552 h 1523990"/>
                <a:gd name="connsiteX1" fmla="*/ 9681 w 686736"/>
                <a:gd name="connsiteY1" fmla="*/ 0 h 1523990"/>
                <a:gd name="connsiteX2" fmla="*/ 305 w 686736"/>
                <a:gd name="connsiteY2" fmla="*/ 951960 h 1523990"/>
                <a:gd name="connsiteX3" fmla="*/ 686736 w 686736"/>
                <a:gd name="connsiteY3" fmla="*/ 1523990 h 1523990"/>
                <a:gd name="connsiteX0" fmla="*/ 448531 w 686736"/>
                <a:gd name="connsiteY0" fmla="*/ 2552 h 1523990"/>
                <a:gd name="connsiteX1" fmla="*/ 9681 w 686736"/>
                <a:gd name="connsiteY1" fmla="*/ 0 h 1523990"/>
                <a:gd name="connsiteX2" fmla="*/ 305 w 686736"/>
                <a:gd name="connsiteY2" fmla="*/ 951960 h 1523990"/>
                <a:gd name="connsiteX3" fmla="*/ 686736 w 686736"/>
                <a:gd name="connsiteY3" fmla="*/ 1523990 h 1523990"/>
                <a:gd name="connsiteX0" fmla="*/ 448531 w 686736"/>
                <a:gd name="connsiteY0" fmla="*/ 2552 h 1523990"/>
                <a:gd name="connsiteX1" fmla="*/ 9681 w 686736"/>
                <a:gd name="connsiteY1" fmla="*/ 0 h 1523990"/>
                <a:gd name="connsiteX2" fmla="*/ 305 w 686736"/>
                <a:gd name="connsiteY2" fmla="*/ 951960 h 1523990"/>
                <a:gd name="connsiteX3" fmla="*/ 686736 w 686736"/>
                <a:gd name="connsiteY3" fmla="*/ 1523990 h 1523990"/>
                <a:gd name="connsiteX0" fmla="*/ 445201 w 683406"/>
                <a:gd name="connsiteY0" fmla="*/ 2552 h 1523990"/>
                <a:gd name="connsiteX1" fmla="*/ 6351 w 683406"/>
                <a:gd name="connsiteY1" fmla="*/ 0 h 1523990"/>
                <a:gd name="connsiteX2" fmla="*/ 387 w 683406"/>
                <a:gd name="connsiteY2" fmla="*/ 969020 h 1523990"/>
                <a:gd name="connsiteX3" fmla="*/ 683406 w 683406"/>
                <a:gd name="connsiteY3" fmla="*/ 1523990 h 1523990"/>
                <a:gd name="connsiteX0" fmla="*/ 445201 w 683406"/>
                <a:gd name="connsiteY0" fmla="*/ 2552 h 1523990"/>
                <a:gd name="connsiteX1" fmla="*/ 6351 w 683406"/>
                <a:gd name="connsiteY1" fmla="*/ 0 h 1523990"/>
                <a:gd name="connsiteX2" fmla="*/ 387 w 683406"/>
                <a:gd name="connsiteY2" fmla="*/ 969020 h 1523990"/>
                <a:gd name="connsiteX3" fmla="*/ 683406 w 683406"/>
                <a:gd name="connsiteY3" fmla="*/ 1523990 h 1523990"/>
              </a:gdLst>
              <a:ahLst/>
              <a:cxnLst>
                <a:cxn ang="0">
                  <a:pos x="connsiteX0" y="connsiteY0"/>
                </a:cxn>
                <a:cxn ang="0">
                  <a:pos x="connsiteX1" y="connsiteY1"/>
                </a:cxn>
                <a:cxn ang="0">
                  <a:pos x="connsiteX2" y="connsiteY2"/>
                </a:cxn>
                <a:cxn ang="0">
                  <a:pos x="connsiteX3" y="connsiteY3"/>
                </a:cxn>
              </a:cxnLst>
              <a:rect l="l" t="t" r="r" b="b"/>
              <a:pathLst>
                <a:path w="683406" h="1523990">
                  <a:moveTo>
                    <a:pt x="445201" y="2552"/>
                  </a:moveTo>
                  <a:lnTo>
                    <a:pt x="6351" y="0"/>
                  </a:lnTo>
                  <a:cubicBezTo>
                    <a:pt x="8912" y="315045"/>
                    <a:pt x="-2174" y="653975"/>
                    <a:pt x="387" y="969020"/>
                  </a:cubicBezTo>
                  <a:cubicBezTo>
                    <a:pt x="307672" y="965216"/>
                    <a:pt x="601309" y="1176364"/>
                    <a:pt x="683406" y="1523990"/>
                  </a:cubicBez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200" dirty="0">
                <a:solidFill>
                  <a:srgbClr val="FFFFFF"/>
                </a:solidFill>
                <a:latin typeface="Calibri" panose="020F0502020204030204"/>
              </a:endParaRPr>
            </a:p>
          </p:txBody>
        </p:sp>
        <p:sp>
          <p:nvSpPr>
            <p:cNvPr id="35" name="Freeform: Shape 34">
              <a:extLst>
                <a:ext uri="{FF2B5EF4-FFF2-40B4-BE49-F238E27FC236}">
                  <a16:creationId xmlns="" xmlns:a16="http://schemas.microsoft.com/office/drawing/2014/main" id="{6D4046F0-89D6-448E-90AF-0DBF48030304}"/>
                </a:ext>
              </a:extLst>
            </p:cNvPr>
            <p:cNvSpPr/>
            <p:nvPr/>
          </p:nvSpPr>
          <p:spPr>
            <a:xfrm>
              <a:off x="6875865" y="2087280"/>
              <a:ext cx="500857" cy="1190767"/>
            </a:xfrm>
            <a:custGeom>
              <a:avLst/>
              <a:gdLst>
                <a:gd name="connsiteX0" fmla="*/ 491319 w 501555"/>
                <a:gd name="connsiteY0" fmla="*/ 0 h 1190767"/>
                <a:gd name="connsiteX1" fmla="*/ 501555 w 501555"/>
                <a:gd name="connsiteY1" fmla="*/ 511791 h 1190767"/>
                <a:gd name="connsiteX2" fmla="*/ 0 w 501555"/>
                <a:gd name="connsiteY2" fmla="*/ 518614 h 1190767"/>
                <a:gd name="connsiteX3" fmla="*/ 3412 w 501555"/>
                <a:gd name="connsiteY3" fmla="*/ 1023582 h 1190767"/>
                <a:gd name="connsiteX4" fmla="*/ 153537 w 501555"/>
                <a:gd name="connsiteY4" fmla="*/ 1023582 h 1190767"/>
                <a:gd name="connsiteX5" fmla="*/ 337782 w 501555"/>
                <a:gd name="connsiteY5" fmla="*/ 1190767 h 1190767"/>
                <a:gd name="connsiteX0" fmla="*/ 488236 w 498472"/>
                <a:gd name="connsiteY0" fmla="*/ 0 h 1190767"/>
                <a:gd name="connsiteX1" fmla="*/ 498472 w 498472"/>
                <a:gd name="connsiteY1" fmla="*/ 511791 h 1190767"/>
                <a:gd name="connsiteX2" fmla="*/ 329 w 498472"/>
                <a:gd name="connsiteY2" fmla="*/ 515202 h 1190767"/>
                <a:gd name="connsiteX3" fmla="*/ 329 w 498472"/>
                <a:gd name="connsiteY3" fmla="*/ 1023582 h 1190767"/>
                <a:gd name="connsiteX4" fmla="*/ 150454 w 498472"/>
                <a:gd name="connsiteY4" fmla="*/ 1023582 h 1190767"/>
                <a:gd name="connsiteX5" fmla="*/ 334699 w 498472"/>
                <a:gd name="connsiteY5" fmla="*/ 1190767 h 1190767"/>
                <a:gd name="connsiteX0" fmla="*/ 490621 w 500857"/>
                <a:gd name="connsiteY0" fmla="*/ 0 h 1190767"/>
                <a:gd name="connsiteX1" fmla="*/ 500857 w 500857"/>
                <a:gd name="connsiteY1" fmla="*/ 511791 h 1190767"/>
                <a:gd name="connsiteX2" fmla="*/ 0 w 500857"/>
                <a:gd name="connsiteY2" fmla="*/ 512489 h 1190767"/>
                <a:gd name="connsiteX3" fmla="*/ 2714 w 500857"/>
                <a:gd name="connsiteY3" fmla="*/ 1023582 h 1190767"/>
                <a:gd name="connsiteX4" fmla="*/ 152839 w 500857"/>
                <a:gd name="connsiteY4" fmla="*/ 1023582 h 1190767"/>
                <a:gd name="connsiteX5" fmla="*/ 337084 w 500857"/>
                <a:gd name="connsiteY5" fmla="*/ 1190767 h 1190767"/>
                <a:gd name="connsiteX0" fmla="*/ 490621 w 500857"/>
                <a:gd name="connsiteY0" fmla="*/ 0 h 1190767"/>
                <a:gd name="connsiteX1" fmla="*/ 500857 w 500857"/>
                <a:gd name="connsiteY1" fmla="*/ 511791 h 1190767"/>
                <a:gd name="connsiteX2" fmla="*/ 0 w 500857"/>
                <a:gd name="connsiteY2" fmla="*/ 512489 h 1190767"/>
                <a:gd name="connsiteX3" fmla="*/ 2714 w 500857"/>
                <a:gd name="connsiteY3" fmla="*/ 1023582 h 1190767"/>
                <a:gd name="connsiteX4" fmla="*/ 152839 w 500857"/>
                <a:gd name="connsiteY4" fmla="*/ 1023582 h 1190767"/>
                <a:gd name="connsiteX5" fmla="*/ 337084 w 500857"/>
                <a:gd name="connsiteY5" fmla="*/ 1190767 h 1190767"/>
                <a:gd name="connsiteX0" fmla="*/ 490621 w 500857"/>
                <a:gd name="connsiteY0" fmla="*/ 0 h 1190767"/>
                <a:gd name="connsiteX1" fmla="*/ 500857 w 500857"/>
                <a:gd name="connsiteY1" fmla="*/ 511791 h 1190767"/>
                <a:gd name="connsiteX2" fmla="*/ 0 w 500857"/>
                <a:gd name="connsiteY2" fmla="*/ 512489 h 1190767"/>
                <a:gd name="connsiteX3" fmla="*/ 2714 w 500857"/>
                <a:gd name="connsiteY3" fmla="*/ 1023582 h 1190767"/>
                <a:gd name="connsiteX4" fmla="*/ 152839 w 500857"/>
                <a:gd name="connsiteY4" fmla="*/ 1023582 h 1190767"/>
                <a:gd name="connsiteX5" fmla="*/ 337084 w 500857"/>
                <a:gd name="connsiteY5" fmla="*/ 1190767 h 1190767"/>
                <a:gd name="connsiteX0" fmla="*/ 490621 w 500857"/>
                <a:gd name="connsiteY0" fmla="*/ 0 h 1190767"/>
                <a:gd name="connsiteX1" fmla="*/ 500857 w 500857"/>
                <a:gd name="connsiteY1" fmla="*/ 511791 h 1190767"/>
                <a:gd name="connsiteX2" fmla="*/ 0 w 500857"/>
                <a:gd name="connsiteY2" fmla="*/ 512489 h 1190767"/>
                <a:gd name="connsiteX3" fmla="*/ 2714 w 500857"/>
                <a:gd name="connsiteY3" fmla="*/ 1023582 h 1190767"/>
                <a:gd name="connsiteX4" fmla="*/ 179973 w 500857"/>
                <a:gd name="connsiteY4" fmla="*/ 1023582 h 1190767"/>
                <a:gd name="connsiteX5" fmla="*/ 337084 w 500857"/>
                <a:gd name="connsiteY5" fmla="*/ 1190767 h 1190767"/>
                <a:gd name="connsiteX0" fmla="*/ 490621 w 500857"/>
                <a:gd name="connsiteY0" fmla="*/ 0 h 1190767"/>
                <a:gd name="connsiteX1" fmla="*/ 500857 w 500857"/>
                <a:gd name="connsiteY1" fmla="*/ 511791 h 1190767"/>
                <a:gd name="connsiteX2" fmla="*/ 0 w 500857"/>
                <a:gd name="connsiteY2" fmla="*/ 512489 h 1190767"/>
                <a:gd name="connsiteX3" fmla="*/ 2714 w 500857"/>
                <a:gd name="connsiteY3" fmla="*/ 1023582 h 1190767"/>
                <a:gd name="connsiteX4" fmla="*/ 179973 w 500857"/>
                <a:gd name="connsiteY4" fmla="*/ 1023582 h 1190767"/>
                <a:gd name="connsiteX5" fmla="*/ 337084 w 500857"/>
                <a:gd name="connsiteY5" fmla="*/ 1190767 h 119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857" h="1190767">
                  <a:moveTo>
                    <a:pt x="490621" y="0"/>
                  </a:moveTo>
                  <a:lnTo>
                    <a:pt x="500857" y="511791"/>
                  </a:lnTo>
                  <a:lnTo>
                    <a:pt x="0" y="512489"/>
                  </a:lnTo>
                  <a:cubicBezTo>
                    <a:pt x="1137" y="680812"/>
                    <a:pt x="1577" y="855259"/>
                    <a:pt x="2714" y="1023582"/>
                  </a:cubicBezTo>
                  <a:lnTo>
                    <a:pt x="179973" y="1023582"/>
                  </a:lnTo>
                  <a:cubicBezTo>
                    <a:pt x="290229" y="1033183"/>
                    <a:pt x="332649" y="1072632"/>
                    <a:pt x="337084" y="119076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200" dirty="0">
                <a:solidFill>
                  <a:srgbClr val="FFFFFF"/>
                </a:solidFill>
                <a:latin typeface="Calibri" panose="020F0502020204030204"/>
              </a:endParaRPr>
            </a:p>
          </p:txBody>
        </p:sp>
        <p:sp>
          <p:nvSpPr>
            <p:cNvPr id="36" name="Freeform: Shape 35">
              <a:extLst>
                <a:ext uri="{FF2B5EF4-FFF2-40B4-BE49-F238E27FC236}">
                  <a16:creationId xmlns="" xmlns:a16="http://schemas.microsoft.com/office/drawing/2014/main" id="{F1D0E39B-A21F-47BD-9C0A-6BFBAA88C39E}"/>
                </a:ext>
              </a:extLst>
            </p:cNvPr>
            <p:cNvSpPr/>
            <p:nvPr/>
          </p:nvSpPr>
          <p:spPr>
            <a:xfrm>
              <a:off x="7212937" y="3371654"/>
              <a:ext cx="619027" cy="1030664"/>
            </a:xfrm>
            <a:custGeom>
              <a:avLst/>
              <a:gdLst>
                <a:gd name="connsiteX0" fmla="*/ 619027 w 619027"/>
                <a:gd name="connsiteY0" fmla="*/ 0 h 1030664"/>
                <a:gd name="connsiteX1" fmla="*/ 0 w 619027"/>
                <a:gd name="connsiteY1" fmla="*/ 0 h 1030664"/>
                <a:gd name="connsiteX2" fmla="*/ 0 w 619027"/>
                <a:gd name="connsiteY2" fmla="*/ 1030664 h 1030664"/>
              </a:gdLst>
              <a:ahLst/>
              <a:cxnLst>
                <a:cxn ang="0">
                  <a:pos x="connsiteX0" y="connsiteY0"/>
                </a:cxn>
                <a:cxn ang="0">
                  <a:pos x="connsiteX1" y="connsiteY1"/>
                </a:cxn>
                <a:cxn ang="0">
                  <a:pos x="connsiteX2" y="connsiteY2"/>
                </a:cxn>
              </a:cxnLst>
              <a:rect l="l" t="t" r="r" b="b"/>
              <a:pathLst>
                <a:path w="619027" h="1030664">
                  <a:moveTo>
                    <a:pt x="619027" y="0"/>
                  </a:moveTo>
                  <a:lnTo>
                    <a:pt x="0" y="0"/>
                  </a:lnTo>
                  <a:lnTo>
                    <a:pt x="0" y="1030664"/>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200" dirty="0">
                <a:solidFill>
                  <a:srgbClr val="FFFFFF"/>
                </a:solidFill>
                <a:latin typeface="Calibri" panose="020F0502020204030204"/>
              </a:endParaRPr>
            </a:p>
          </p:txBody>
        </p:sp>
        <p:sp>
          <p:nvSpPr>
            <p:cNvPr id="37" name="Freeform: Shape 36">
              <a:extLst>
                <a:ext uri="{FF2B5EF4-FFF2-40B4-BE49-F238E27FC236}">
                  <a16:creationId xmlns="" xmlns:a16="http://schemas.microsoft.com/office/drawing/2014/main" id="{DAF592D0-230B-4448-8240-9CA091A2244A}"/>
                </a:ext>
              </a:extLst>
            </p:cNvPr>
            <p:cNvSpPr/>
            <p:nvPr/>
          </p:nvSpPr>
          <p:spPr>
            <a:xfrm>
              <a:off x="6124280" y="4571736"/>
              <a:ext cx="1332322" cy="405352"/>
            </a:xfrm>
            <a:custGeom>
              <a:avLst/>
              <a:gdLst>
                <a:gd name="connsiteX0" fmla="*/ 0 w 1332322"/>
                <a:gd name="connsiteY0" fmla="*/ 229385 h 405352"/>
                <a:gd name="connsiteX1" fmla="*/ 854697 w 1332322"/>
                <a:gd name="connsiteY1" fmla="*/ 229385 h 405352"/>
                <a:gd name="connsiteX2" fmla="*/ 1074656 w 1332322"/>
                <a:gd name="connsiteY2" fmla="*/ 3142 h 405352"/>
                <a:gd name="connsiteX3" fmla="*/ 1332322 w 1332322"/>
                <a:gd name="connsiteY3" fmla="*/ 0 h 405352"/>
                <a:gd name="connsiteX4" fmla="*/ 1329180 w 1332322"/>
                <a:gd name="connsiteY4" fmla="*/ 405352 h 405352"/>
                <a:gd name="connsiteX0" fmla="*/ 0 w 1332322"/>
                <a:gd name="connsiteY0" fmla="*/ 229385 h 405352"/>
                <a:gd name="connsiteX1" fmla="*/ 854697 w 1332322"/>
                <a:gd name="connsiteY1" fmla="*/ 229385 h 405352"/>
                <a:gd name="connsiteX2" fmla="*/ 1074656 w 1332322"/>
                <a:gd name="connsiteY2" fmla="*/ 3142 h 405352"/>
                <a:gd name="connsiteX3" fmla="*/ 1332322 w 1332322"/>
                <a:gd name="connsiteY3" fmla="*/ 0 h 405352"/>
                <a:gd name="connsiteX4" fmla="*/ 1329180 w 1332322"/>
                <a:gd name="connsiteY4" fmla="*/ 405352 h 405352"/>
                <a:gd name="connsiteX0" fmla="*/ 0 w 1332322"/>
                <a:gd name="connsiteY0" fmla="*/ 229385 h 405352"/>
                <a:gd name="connsiteX1" fmla="*/ 854697 w 1332322"/>
                <a:gd name="connsiteY1" fmla="*/ 229385 h 405352"/>
                <a:gd name="connsiteX2" fmla="*/ 1074656 w 1332322"/>
                <a:gd name="connsiteY2" fmla="*/ 3142 h 405352"/>
                <a:gd name="connsiteX3" fmla="*/ 1332322 w 1332322"/>
                <a:gd name="connsiteY3" fmla="*/ 0 h 405352"/>
                <a:gd name="connsiteX4" fmla="*/ 1329180 w 1332322"/>
                <a:gd name="connsiteY4" fmla="*/ 405352 h 405352"/>
                <a:gd name="connsiteX0" fmla="*/ 0 w 1332322"/>
                <a:gd name="connsiteY0" fmla="*/ 229385 h 405352"/>
                <a:gd name="connsiteX1" fmla="*/ 854697 w 1332322"/>
                <a:gd name="connsiteY1" fmla="*/ 229385 h 405352"/>
                <a:gd name="connsiteX2" fmla="*/ 1074656 w 1332322"/>
                <a:gd name="connsiteY2" fmla="*/ 3142 h 405352"/>
                <a:gd name="connsiteX3" fmla="*/ 1332322 w 1332322"/>
                <a:gd name="connsiteY3" fmla="*/ 0 h 405352"/>
                <a:gd name="connsiteX4" fmla="*/ 1329180 w 1332322"/>
                <a:gd name="connsiteY4" fmla="*/ 405352 h 405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322" h="405352">
                  <a:moveTo>
                    <a:pt x="0" y="229385"/>
                  </a:moveTo>
                  <a:lnTo>
                    <a:pt x="854697" y="229385"/>
                  </a:lnTo>
                  <a:cubicBezTo>
                    <a:pt x="1025428" y="235670"/>
                    <a:pt x="1083035" y="87983"/>
                    <a:pt x="1074656" y="3142"/>
                  </a:cubicBezTo>
                  <a:lnTo>
                    <a:pt x="1332322" y="0"/>
                  </a:lnTo>
                  <a:cubicBezTo>
                    <a:pt x="1331275" y="135117"/>
                    <a:pt x="1330227" y="270235"/>
                    <a:pt x="1329180" y="405352"/>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200" dirty="0">
                <a:solidFill>
                  <a:srgbClr val="FFFFFF"/>
                </a:solidFill>
                <a:latin typeface="Calibri" panose="020F0502020204030204"/>
              </a:endParaRPr>
            </a:p>
          </p:txBody>
        </p:sp>
        <p:sp>
          <p:nvSpPr>
            <p:cNvPr id="38" name="Freeform: Shape 37">
              <a:extLst>
                <a:ext uri="{FF2B5EF4-FFF2-40B4-BE49-F238E27FC236}">
                  <a16:creationId xmlns="" xmlns:a16="http://schemas.microsoft.com/office/drawing/2014/main" id="{E7C87C8C-A30A-4CB5-AF33-C05708D167EC}"/>
                </a:ext>
              </a:extLst>
            </p:cNvPr>
            <p:cNvSpPr/>
            <p:nvPr/>
          </p:nvSpPr>
          <p:spPr>
            <a:xfrm>
              <a:off x="4989773" y="4534029"/>
              <a:ext cx="1043521" cy="1084083"/>
            </a:xfrm>
            <a:custGeom>
              <a:avLst/>
              <a:gdLst>
                <a:gd name="connsiteX0" fmla="*/ 0 w 1036948"/>
                <a:gd name="connsiteY0" fmla="*/ 0 h 1084083"/>
                <a:gd name="connsiteX1" fmla="*/ 201105 w 1036948"/>
                <a:gd name="connsiteY1" fmla="*/ 267093 h 1084083"/>
                <a:gd name="connsiteX2" fmla="*/ 1033806 w 1036948"/>
                <a:gd name="connsiteY2" fmla="*/ 267093 h 1084083"/>
                <a:gd name="connsiteX3" fmla="*/ 1036948 w 1036948"/>
                <a:gd name="connsiteY3" fmla="*/ 1084083 h 1084083"/>
                <a:gd name="connsiteX4" fmla="*/ 628454 w 1036948"/>
                <a:gd name="connsiteY4" fmla="*/ 1084083 h 1084083"/>
                <a:gd name="connsiteX0" fmla="*/ 0 w 1036948"/>
                <a:gd name="connsiteY0" fmla="*/ 0 h 1084083"/>
                <a:gd name="connsiteX1" fmla="*/ 201105 w 1036948"/>
                <a:gd name="connsiteY1" fmla="*/ 267093 h 1084083"/>
                <a:gd name="connsiteX2" fmla="*/ 1033806 w 1036948"/>
                <a:gd name="connsiteY2" fmla="*/ 267093 h 1084083"/>
                <a:gd name="connsiteX3" fmla="*/ 1036948 w 1036948"/>
                <a:gd name="connsiteY3" fmla="*/ 1084083 h 1084083"/>
                <a:gd name="connsiteX4" fmla="*/ 628454 w 1036948"/>
                <a:gd name="connsiteY4" fmla="*/ 1084083 h 1084083"/>
                <a:gd name="connsiteX0" fmla="*/ 0 w 1036948"/>
                <a:gd name="connsiteY0" fmla="*/ 0 h 1084083"/>
                <a:gd name="connsiteX1" fmla="*/ 201105 w 1036948"/>
                <a:gd name="connsiteY1" fmla="*/ 267093 h 1084083"/>
                <a:gd name="connsiteX2" fmla="*/ 1033806 w 1036948"/>
                <a:gd name="connsiteY2" fmla="*/ 267093 h 1084083"/>
                <a:gd name="connsiteX3" fmla="*/ 1036948 w 1036948"/>
                <a:gd name="connsiteY3" fmla="*/ 1084083 h 1084083"/>
                <a:gd name="connsiteX4" fmla="*/ 628454 w 1036948"/>
                <a:gd name="connsiteY4" fmla="*/ 1084083 h 1084083"/>
                <a:gd name="connsiteX0" fmla="*/ 0 w 1036948"/>
                <a:gd name="connsiteY0" fmla="*/ 0 h 1084083"/>
                <a:gd name="connsiteX1" fmla="*/ 223101 w 1036948"/>
                <a:gd name="connsiteY1" fmla="*/ 263950 h 1084083"/>
                <a:gd name="connsiteX2" fmla="*/ 1033806 w 1036948"/>
                <a:gd name="connsiteY2" fmla="*/ 267093 h 1084083"/>
                <a:gd name="connsiteX3" fmla="*/ 1036948 w 1036948"/>
                <a:gd name="connsiteY3" fmla="*/ 1084083 h 1084083"/>
                <a:gd name="connsiteX4" fmla="*/ 628454 w 1036948"/>
                <a:gd name="connsiteY4" fmla="*/ 1084083 h 1084083"/>
                <a:gd name="connsiteX0" fmla="*/ 0 w 1036948"/>
                <a:gd name="connsiteY0" fmla="*/ 0 h 1084083"/>
                <a:gd name="connsiteX1" fmla="*/ 223101 w 1036948"/>
                <a:gd name="connsiteY1" fmla="*/ 263950 h 1084083"/>
                <a:gd name="connsiteX2" fmla="*/ 1033806 w 1036948"/>
                <a:gd name="connsiteY2" fmla="*/ 267093 h 1084083"/>
                <a:gd name="connsiteX3" fmla="*/ 1036948 w 1036948"/>
                <a:gd name="connsiteY3" fmla="*/ 1084083 h 1084083"/>
                <a:gd name="connsiteX4" fmla="*/ 628454 w 1036948"/>
                <a:gd name="connsiteY4" fmla="*/ 1084083 h 1084083"/>
                <a:gd name="connsiteX0" fmla="*/ 3291 w 1040239"/>
                <a:gd name="connsiteY0" fmla="*/ 0 h 1084083"/>
                <a:gd name="connsiteX1" fmla="*/ 226392 w 1040239"/>
                <a:gd name="connsiteY1" fmla="*/ 263950 h 1084083"/>
                <a:gd name="connsiteX2" fmla="*/ 1037097 w 1040239"/>
                <a:gd name="connsiteY2" fmla="*/ 267093 h 1084083"/>
                <a:gd name="connsiteX3" fmla="*/ 1040239 w 1040239"/>
                <a:gd name="connsiteY3" fmla="*/ 1084083 h 1084083"/>
                <a:gd name="connsiteX4" fmla="*/ 631745 w 1040239"/>
                <a:gd name="connsiteY4" fmla="*/ 1084083 h 1084083"/>
                <a:gd name="connsiteX0" fmla="*/ 3291 w 1043521"/>
                <a:gd name="connsiteY0" fmla="*/ 0 h 1084083"/>
                <a:gd name="connsiteX1" fmla="*/ 226392 w 1043521"/>
                <a:gd name="connsiteY1" fmla="*/ 263950 h 1084083"/>
                <a:gd name="connsiteX2" fmla="*/ 1043382 w 1043521"/>
                <a:gd name="connsiteY2" fmla="*/ 260809 h 1084083"/>
                <a:gd name="connsiteX3" fmla="*/ 1040239 w 1043521"/>
                <a:gd name="connsiteY3" fmla="*/ 1084083 h 1084083"/>
                <a:gd name="connsiteX4" fmla="*/ 631745 w 1043521"/>
                <a:gd name="connsiteY4" fmla="*/ 1084083 h 108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521" h="1084083">
                  <a:moveTo>
                    <a:pt x="3291" y="0"/>
                  </a:moveTo>
                  <a:cubicBezTo>
                    <a:pt x="-17657" y="155018"/>
                    <a:pt x="61946" y="250333"/>
                    <a:pt x="226392" y="263950"/>
                  </a:cubicBezTo>
                  <a:lnTo>
                    <a:pt x="1043382" y="260809"/>
                  </a:lnTo>
                  <a:cubicBezTo>
                    <a:pt x="1044429" y="533139"/>
                    <a:pt x="1039192" y="811753"/>
                    <a:pt x="1040239" y="1084083"/>
                  </a:cubicBezTo>
                  <a:lnTo>
                    <a:pt x="631745" y="1084083"/>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200" dirty="0">
                <a:solidFill>
                  <a:srgbClr val="FFFFFF"/>
                </a:solidFill>
                <a:latin typeface="Calibri" panose="020F0502020204030204"/>
              </a:endParaRPr>
            </a:p>
          </p:txBody>
        </p:sp>
        <p:sp>
          <p:nvSpPr>
            <p:cNvPr id="39" name="Freeform: Shape 38">
              <a:extLst>
                <a:ext uri="{FF2B5EF4-FFF2-40B4-BE49-F238E27FC236}">
                  <a16:creationId xmlns="" xmlns:a16="http://schemas.microsoft.com/office/drawing/2014/main" id="{960B0B91-3075-4A97-A5AA-89B33E794F76}"/>
                </a:ext>
              </a:extLst>
            </p:cNvPr>
            <p:cNvSpPr/>
            <p:nvPr/>
          </p:nvSpPr>
          <p:spPr>
            <a:xfrm>
              <a:off x="3494442" y="3403076"/>
              <a:ext cx="1467771" cy="1304042"/>
            </a:xfrm>
            <a:custGeom>
              <a:avLst/>
              <a:gdLst>
                <a:gd name="connsiteX0" fmla="*/ 2092751 w 2092751"/>
                <a:gd name="connsiteY0" fmla="*/ 0 h 1304042"/>
                <a:gd name="connsiteX1" fmla="*/ 2092751 w 2092751"/>
                <a:gd name="connsiteY1" fmla="*/ 958392 h 1304042"/>
                <a:gd name="connsiteX2" fmla="*/ 3142 w 2092751"/>
                <a:gd name="connsiteY2" fmla="*/ 964677 h 1304042"/>
                <a:gd name="connsiteX3" fmla="*/ 0 w 2092751"/>
                <a:gd name="connsiteY3" fmla="*/ 1304042 h 1304042"/>
              </a:gdLst>
              <a:ahLst/>
              <a:cxnLst>
                <a:cxn ang="0">
                  <a:pos x="connsiteX0" y="connsiteY0"/>
                </a:cxn>
                <a:cxn ang="0">
                  <a:pos x="connsiteX1" y="connsiteY1"/>
                </a:cxn>
                <a:cxn ang="0">
                  <a:pos x="connsiteX2" y="connsiteY2"/>
                </a:cxn>
                <a:cxn ang="0">
                  <a:pos x="connsiteX3" y="connsiteY3"/>
                </a:cxn>
              </a:cxnLst>
              <a:rect l="l" t="t" r="r" b="b"/>
              <a:pathLst>
                <a:path w="2092751" h="1304042">
                  <a:moveTo>
                    <a:pt x="2092751" y="0"/>
                  </a:moveTo>
                  <a:lnTo>
                    <a:pt x="2092751" y="958392"/>
                  </a:lnTo>
                  <a:lnTo>
                    <a:pt x="3142" y="964677"/>
                  </a:lnTo>
                  <a:cubicBezTo>
                    <a:pt x="2095" y="1077799"/>
                    <a:pt x="1047" y="1190920"/>
                    <a:pt x="0" y="1304042"/>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200" dirty="0">
                <a:solidFill>
                  <a:srgbClr val="FFFFFF"/>
                </a:solidFill>
                <a:latin typeface="Calibri" panose="020F0502020204030204"/>
              </a:endParaRPr>
            </a:p>
          </p:txBody>
        </p:sp>
        <p:sp>
          <p:nvSpPr>
            <p:cNvPr id="40" name="Freeform: Shape 39">
              <a:extLst>
                <a:ext uri="{FF2B5EF4-FFF2-40B4-BE49-F238E27FC236}">
                  <a16:creationId xmlns="" xmlns:a16="http://schemas.microsoft.com/office/drawing/2014/main" id="{C87E94E9-E5EB-44A2-9EB0-E8A781A27E92}"/>
                </a:ext>
              </a:extLst>
            </p:cNvPr>
            <p:cNvSpPr/>
            <p:nvPr/>
          </p:nvSpPr>
          <p:spPr>
            <a:xfrm>
              <a:off x="4456307" y="2681350"/>
              <a:ext cx="853479" cy="613603"/>
            </a:xfrm>
            <a:custGeom>
              <a:avLst/>
              <a:gdLst>
                <a:gd name="connsiteX0" fmla="*/ 842128 w 842128"/>
                <a:gd name="connsiteY0" fmla="*/ 0 h 615884"/>
                <a:gd name="connsiteX1" fmla="*/ 842128 w 842128"/>
                <a:gd name="connsiteY1" fmla="*/ 414779 h 615884"/>
                <a:gd name="connsiteX2" fmla="*/ 738433 w 842128"/>
                <a:gd name="connsiteY2" fmla="*/ 408495 h 615884"/>
                <a:gd name="connsiteX3" fmla="*/ 509048 w 842128"/>
                <a:gd name="connsiteY3" fmla="*/ 615884 h 615884"/>
                <a:gd name="connsiteX4" fmla="*/ 0 w 842128"/>
                <a:gd name="connsiteY4" fmla="*/ 615884 h 615884"/>
                <a:gd name="connsiteX0" fmla="*/ 842128 w 842128"/>
                <a:gd name="connsiteY0" fmla="*/ 0 h 615884"/>
                <a:gd name="connsiteX1" fmla="*/ 842128 w 842128"/>
                <a:gd name="connsiteY1" fmla="*/ 414779 h 615884"/>
                <a:gd name="connsiteX2" fmla="*/ 738433 w 842128"/>
                <a:gd name="connsiteY2" fmla="*/ 408495 h 615884"/>
                <a:gd name="connsiteX3" fmla="*/ 509048 w 842128"/>
                <a:gd name="connsiteY3" fmla="*/ 615884 h 615884"/>
                <a:gd name="connsiteX4" fmla="*/ 0 w 842128"/>
                <a:gd name="connsiteY4" fmla="*/ 615884 h 615884"/>
                <a:gd name="connsiteX0" fmla="*/ 842128 w 842128"/>
                <a:gd name="connsiteY0" fmla="*/ 0 h 615884"/>
                <a:gd name="connsiteX1" fmla="*/ 842128 w 842128"/>
                <a:gd name="connsiteY1" fmla="*/ 414779 h 615884"/>
                <a:gd name="connsiteX2" fmla="*/ 738433 w 842128"/>
                <a:gd name="connsiteY2" fmla="*/ 408495 h 615884"/>
                <a:gd name="connsiteX3" fmla="*/ 509048 w 842128"/>
                <a:gd name="connsiteY3" fmla="*/ 615884 h 615884"/>
                <a:gd name="connsiteX4" fmla="*/ 0 w 842128"/>
                <a:gd name="connsiteY4" fmla="*/ 615884 h 615884"/>
                <a:gd name="connsiteX0" fmla="*/ 842128 w 842128"/>
                <a:gd name="connsiteY0" fmla="*/ 0 h 615884"/>
                <a:gd name="connsiteX1" fmla="*/ 842128 w 842128"/>
                <a:gd name="connsiteY1" fmla="*/ 414779 h 615884"/>
                <a:gd name="connsiteX2" fmla="*/ 738433 w 842128"/>
                <a:gd name="connsiteY2" fmla="*/ 411115 h 615884"/>
                <a:gd name="connsiteX3" fmla="*/ 509048 w 842128"/>
                <a:gd name="connsiteY3" fmla="*/ 615884 h 615884"/>
                <a:gd name="connsiteX4" fmla="*/ 0 w 842128"/>
                <a:gd name="connsiteY4" fmla="*/ 615884 h 615884"/>
                <a:gd name="connsiteX0" fmla="*/ 842128 w 842128"/>
                <a:gd name="connsiteY0" fmla="*/ 0 h 615884"/>
                <a:gd name="connsiteX1" fmla="*/ 842128 w 842128"/>
                <a:gd name="connsiteY1" fmla="*/ 414779 h 615884"/>
                <a:gd name="connsiteX2" fmla="*/ 735813 w 842128"/>
                <a:gd name="connsiteY2" fmla="*/ 413735 h 615884"/>
                <a:gd name="connsiteX3" fmla="*/ 509048 w 842128"/>
                <a:gd name="connsiteY3" fmla="*/ 615884 h 615884"/>
                <a:gd name="connsiteX4" fmla="*/ 0 w 842128"/>
                <a:gd name="connsiteY4" fmla="*/ 615884 h 615884"/>
                <a:gd name="connsiteX0" fmla="*/ 842128 w 844748"/>
                <a:gd name="connsiteY0" fmla="*/ 0 h 615884"/>
                <a:gd name="connsiteX1" fmla="*/ 844748 w 844748"/>
                <a:gd name="connsiteY1" fmla="*/ 409539 h 615884"/>
                <a:gd name="connsiteX2" fmla="*/ 735813 w 844748"/>
                <a:gd name="connsiteY2" fmla="*/ 413735 h 615884"/>
                <a:gd name="connsiteX3" fmla="*/ 509048 w 844748"/>
                <a:gd name="connsiteY3" fmla="*/ 615884 h 615884"/>
                <a:gd name="connsiteX4" fmla="*/ 0 w 844748"/>
                <a:gd name="connsiteY4" fmla="*/ 615884 h 615884"/>
                <a:gd name="connsiteX0" fmla="*/ 847368 w 847484"/>
                <a:gd name="connsiteY0" fmla="*/ 0 h 610644"/>
                <a:gd name="connsiteX1" fmla="*/ 844748 w 847484"/>
                <a:gd name="connsiteY1" fmla="*/ 404299 h 610644"/>
                <a:gd name="connsiteX2" fmla="*/ 735813 w 847484"/>
                <a:gd name="connsiteY2" fmla="*/ 408495 h 610644"/>
                <a:gd name="connsiteX3" fmla="*/ 509048 w 847484"/>
                <a:gd name="connsiteY3" fmla="*/ 610644 h 610644"/>
                <a:gd name="connsiteX4" fmla="*/ 0 w 847484"/>
                <a:gd name="connsiteY4" fmla="*/ 610644 h 610644"/>
                <a:gd name="connsiteX0" fmla="*/ 847368 w 849988"/>
                <a:gd name="connsiteY0" fmla="*/ 0 h 610644"/>
                <a:gd name="connsiteX1" fmla="*/ 849988 w 849988"/>
                <a:gd name="connsiteY1" fmla="*/ 404299 h 610644"/>
                <a:gd name="connsiteX2" fmla="*/ 735813 w 849988"/>
                <a:gd name="connsiteY2" fmla="*/ 408495 h 610644"/>
                <a:gd name="connsiteX3" fmla="*/ 509048 w 849988"/>
                <a:gd name="connsiteY3" fmla="*/ 610644 h 610644"/>
                <a:gd name="connsiteX4" fmla="*/ 0 w 849988"/>
                <a:gd name="connsiteY4" fmla="*/ 610644 h 610644"/>
                <a:gd name="connsiteX0" fmla="*/ 847368 w 849988"/>
                <a:gd name="connsiteY0" fmla="*/ 0 h 610644"/>
                <a:gd name="connsiteX1" fmla="*/ 849988 w 849988"/>
                <a:gd name="connsiteY1" fmla="*/ 404299 h 610644"/>
                <a:gd name="connsiteX2" fmla="*/ 735813 w 849988"/>
                <a:gd name="connsiteY2" fmla="*/ 408495 h 610644"/>
                <a:gd name="connsiteX3" fmla="*/ 509048 w 849988"/>
                <a:gd name="connsiteY3" fmla="*/ 610644 h 610644"/>
                <a:gd name="connsiteX4" fmla="*/ 0 w 849988"/>
                <a:gd name="connsiteY4" fmla="*/ 610644 h 610644"/>
                <a:gd name="connsiteX0" fmla="*/ 847368 w 852608"/>
                <a:gd name="connsiteY0" fmla="*/ 0 h 610644"/>
                <a:gd name="connsiteX1" fmla="*/ 852608 w 852608"/>
                <a:gd name="connsiteY1" fmla="*/ 406919 h 610644"/>
                <a:gd name="connsiteX2" fmla="*/ 735813 w 852608"/>
                <a:gd name="connsiteY2" fmla="*/ 408495 h 610644"/>
                <a:gd name="connsiteX3" fmla="*/ 509048 w 852608"/>
                <a:gd name="connsiteY3" fmla="*/ 610644 h 610644"/>
                <a:gd name="connsiteX4" fmla="*/ 0 w 852608"/>
                <a:gd name="connsiteY4" fmla="*/ 610644 h 610644"/>
                <a:gd name="connsiteX0" fmla="*/ 853287 w 853479"/>
                <a:gd name="connsiteY0" fmla="*/ 0 h 613603"/>
                <a:gd name="connsiteX1" fmla="*/ 852608 w 853479"/>
                <a:gd name="connsiteY1" fmla="*/ 409878 h 613603"/>
                <a:gd name="connsiteX2" fmla="*/ 735813 w 853479"/>
                <a:gd name="connsiteY2" fmla="*/ 411454 h 613603"/>
                <a:gd name="connsiteX3" fmla="*/ 509048 w 853479"/>
                <a:gd name="connsiteY3" fmla="*/ 613603 h 613603"/>
                <a:gd name="connsiteX4" fmla="*/ 0 w 853479"/>
                <a:gd name="connsiteY4" fmla="*/ 613603 h 613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79" h="613603">
                  <a:moveTo>
                    <a:pt x="853287" y="0"/>
                  </a:moveTo>
                  <a:cubicBezTo>
                    <a:pt x="854160" y="136513"/>
                    <a:pt x="851735" y="273365"/>
                    <a:pt x="852608" y="409878"/>
                  </a:cubicBezTo>
                  <a:lnTo>
                    <a:pt x="735813" y="411454"/>
                  </a:lnTo>
                  <a:cubicBezTo>
                    <a:pt x="596828" y="410245"/>
                    <a:pt x="519079" y="497581"/>
                    <a:pt x="509048" y="613603"/>
                  </a:cubicBezTo>
                  <a:lnTo>
                    <a:pt x="0" y="613603"/>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200" dirty="0">
                <a:solidFill>
                  <a:srgbClr val="FFFFFF"/>
                </a:solidFill>
                <a:latin typeface="Calibri" panose="020F0502020204030204"/>
              </a:endParaRPr>
            </a:p>
          </p:txBody>
        </p:sp>
        <p:sp>
          <p:nvSpPr>
            <p:cNvPr id="41" name="Freeform: Shape 40">
              <a:extLst>
                <a:ext uri="{FF2B5EF4-FFF2-40B4-BE49-F238E27FC236}">
                  <a16:creationId xmlns="" xmlns:a16="http://schemas.microsoft.com/office/drawing/2014/main" id="{FAD9F8D1-0CC3-4042-9A1F-8A9983C692D0}"/>
                </a:ext>
              </a:extLst>
            </p:cNvPr>
            <p:cNvSpPr/>
            <p:nvPr/>
          </p:nvSpPr>
          <p:spPr>
            <a:xfrm>
              <a:off x="4521776" y="1818699"/>
              <a:ext cx="1469159" cy="773476"/>
            </a:xfrm>
            <a:custGeom>
              <a:avLst/>
              <a:gdLst>
                <a:gd name="connsiteX0" fmla="*/ 1398494 w 1398494"/>
                <a:gd name="connsiteY0" fmla="*/ 125506 h 711200"/>
                <a:gd name="connsiteX1" fmla="*/ 705224 w 1398494"/>
                <a:gd name="connsiteY1" fmla="*/ 705224 h 711200"/>
                <a:gd name="connsiteX2" fmla="*/ 0 w 1398494"/>
                <a:gd name="connsiteY2" fmla="*/ 711200 h 711200"/>
                <a:gd name="connsiteX3" fmla="*/ 0 w 1398494"/>
                <a:gd name="connsiteY3" fmla="*/ 0 h 711200"/>
                <a:gd name="connsiteX0" fmla="*/ 1398494 w 1398494"/>
                <a:gd name="connsiteY0" fmla="*/ 125506 h 711200"/>
                <a:gd name="connsiteX1" fmla="*/ 705224 w 1398494"/>
                <a:gd name="connsiteY1" fmla="*/ 705224 h 711200"/>
                <a:gd name="connsiteX2" fmla="*/ 0 w 1398494"/>
                <a:gd name="connsiteY2" fmla="*/ 711200 h 711200"/>
                <a:gd name="connsiteX3" fmla="*/ 0 w 1398494"/>
                <a:gd name="connsiteY3" fmla="*/ 0 h 711200"/>
                <a:gd name="connsiteX0" fmla="*/ 1398494 w 1398494"/>
                <a:gd name="connsiteY0" fmla="*/ 125506 h 711200"/>
                <a:gd name="connsiteX1" fmla="*/ 705224 w 1398494"/>
                <a:gd name="connsiteY1" fmla="*/ 705224 h 711200"/>
                <a:gd name="connsiteX2" fmla="*/ 0 w 1398494"/>
                <a:gd name="connsiteY2" fmla="*/ 711200 h 711200"/>
                <a:gd name="connsiteX3" fmla="*/ 0 w 1398494"/>
                <a:gd name="connsiteY3" fmla="*/ 0 h 711200"/>
                <a:gd name="connsiteX0" fmla="*/ 1398494 w 1398494"/>
                <a:gd name="connsiteY0" fmla="*/ 125506 h 711200"/>
                <a:gd name="connsiteX1" fmla="*/ 696758 w 1398494"/>
                <a:gd name="connsiteY1" fmla="*/ 705224 h 711200"/>
                <a:gd name="connsiteX2" fmla="*/ 0 w 1398494"/>
                <a:gd name="connsiteY2" fmla="*/ 711200 h 711200"/>
                <a:gd name="connsiteX3" fmla="*/ 0 w 1398494"/>
                <a:gd name="connsiteY3" fmla="*/ 0 h 711200"/>
                <a:gd name="connsiteX0" fmla="*/ 1398494 w 1398494"/>
                <a:gd name="connsiteY0" fmla="*/ 125506 h 706967"/>
                <a:gd name="connsiteX1" fmla="*/ 696758 w 1398494"/>
                <a:gd name="connsiteY1" fmla="*/ 705224 h 706967"/>
                <a:gd name="connsiteX2" fmla="*/ 4233 w 1398494"/>
                <a:gd name="connsiteY2" fmla="*/ 706967 h 706967"/>
                <a:gd name="connsiteX3" fmla="*/ 0 w 1398494"/>
                <a:gd name="connsiteY3" fmla="*/ 0 h 706967"/>
                <a:gd name="connsiteX0" fmla="*/ 1398494 w 1398494"/>
                <a:gd name="connsiteY0" fmla="*/ 125506 h 706967"/>
                <a:gd name="connsiteX1" fmla="*/ 696758 w 1398494"/>
                <a:gd name="connsiteY1" fmla="*/ 705224 h 706967"/>
                <a:gd name="connsiteX2" fmla="*/ 0 w 1398494"/>
                <a:gd name="connsiteY2" fmla="*/ 706967 h 706967"/>
                <a:gd name="connsiteX3" fmla="*/ 0 w 1398494"/>
                <a:gd name="connsiteY3" fmla="*/ 0 h 706967"/>
                <a:gd name="connsiteX0" fmla="*/ 1402727 w 1402727"/>
                <a:gd name="connsiteY0" fmla="*/ 133973 h 715434"/>
                <a:gd name="connsiteX1" fmla="*/ 700991 w 1402727"/>
                <a:gd name="connsiteY1" fmla="*/ 713691 h 715434"/>
                <a:gd name="connsiteX2" fmla="*/ 4233 w 1402727"/>
                <a:gd name="connsiteY2" fmla="*/ 715434 h 715434"/>
                <a:gd name="connsiteX3" fmla="*/ 0 w 1402727"/>
                <a:gd name="connsiteY3" fmla="*/ 0 h 715434"/>
                <a:gd name="connsiteX0" fmla="*/ 1402727 w 1402727"/>
                <a:gd name="connsiteY0" fmla="*/ 133973 h 715434"/>
                <a:gd name="connsiteX1" fmla="*/ 700991 w 1402727"/>
                <a:gd name="connsiteY1" fmla="*/ 713691 h 715434"/>
                <a:gd name="connsiteX2" fmla="*/ 4233 w 1402727"/>
                <a:gd name="connsiteY2" fmla="*/ 715434 h 715434"/>
                <a:gd name="connsiteX3" fmla="*/ 0 w 1402727"/>
                <a:gd name="connsiteY3" fmla="*/ 0 h 715434"/>
                <a:gd name="connsiteX0" fmla="*/ 1402727 w 1402727"/>
                <a:gd name="connsiteY0" fmla="*/ 133973 h 715434"/>
                <a:gd name="connsiteX1" fmla="*/ 700991 w 1402727"/>
                <a:gd name="connsiteY1" fmla="*/ 713691 h 715434"/>
                <a:gd name="connsiteX2" fmla="*/ 4233 w 1402727"/>
                <a:gd name="connsiteY2" fmla="*/ 715434 h 715434"/>
                <a:gd name="connsiteX3" fmla="*/ 0 w 1402727"/>
                <a:gd name="connsiteY3" fmla="*/ 0 h 715434"/>
                <a:gd name="connsiteX0" fmla="*/ 1402727 w 1402727"/>
                <a:gd name="connsiteY0" fmla="*/ 133973 h 713691"/>
                <a:gd name="connsiteX1" fmla="*/ 700991 w 1402727"/>
                <a:gd name="connsiteY1" fmla="*/ 713691 h 713691"/>
                <a:gd name="connsiteX2" fmla="*/ 8467 w 1402727"/>
                <a:gd name="connsiteY2" fmla="*/ 706967 h 713691"/>
                <a:gd name="connsiteX3" fmla="*/ 0 w 1402727"/>
                <a:gd name="connsiteY3" fmla="*/ 0 h 713691"/>
                <a:gd name="connsiteX0" fmla="*/ 1402727 w 1402727"/>
                <a:gd name="connsiteY0" fmla="*/ 133973 h 715433"/>
                <a:gd name="connsiteX1" fmla="*/ 700991 w 1402727"/>
                <a:gd name="connsiteY1" fmla="*/ 713691 h 715433"/>
                <a:gd name="connsiteX2" fmla="*/ 4233 w 1402727"/>
                <a:gd name="connsiteY2" fmla="*/ 715433 h 715433"/>
                <a:gd name="connsiteX3" fmla="*/ 0 w 1402727"/>
                <a:gd name="connsiteY3" fmla="*/ 0 h 715433"/>
                <a:gd name="connsiteX0" fmla="*/ 1402727 w 1402727"/>
                <a:gd name="connsiteY0" fmla="*/ 133973 h 715433"/>
                <a:gd name="connsiteX1" fmla="*/ 785182 w 1402727"/>
                <a:gd name="connsiteY1" fmla="*/ 713691 h 715433"/>
                <a:gd name="connsiteX2" fmla="*/ 4233 w 1402727"/>
                <a:gd name="connsiteY2" fmla="*/ 715433 h 715433"/>
                <a:gd name="connsiteX3" fmla="*/ 0 w 1402727"/>
                <a:gd name="connsiteY3" fmla="*/ 0 h 715433"/>
                <a:gd name="connsiteX0" fmla="*/ 1405845 w 1405845"/>
                <a:gd name="connsiteY0" fmla="*/ 182303 h 715433"/>
                <a:gd name="connsiteX1" fmla="*/ 785182 w 1405845"/>
                <a:gd name="connsiteY1" fmla="*/ 713691 h 715433"/>
                <a:gd name="connsiteX2" fmla="*/ 4233 w 1405845"/>
                <a:gd name="connsiteY2" fmla="*/ 715433 h 715433"/>
                <a:gd name="connsiteX3" fmla="*/ 0 w 1405845"/>
                <a:gd name="connsiteY3" fmla="*/ 0 h 715433"/>
                <a:gd name="connsiteX0" fmla="*/ 1405845 w 1405845"/>
                <a:gd name="connsiteY0" fmla="*/ 182303 h 715433"/>
                <a:gd name="connsiteX1" fmla="*/ 778946 w 1405845"/>
                <a:gd name="connsiteY1" fmla="*/ 713691 h 715433"/>
                <a:gd name="connsiteX2" fmla="*/ 4233 w 1405845"/>
                <a:gd name="connsiteY2" fmla="*/ 715433 h 715433"/>
                <a:gd name="connsiteX3" fmla="*/ 0 w 1405845"/>
                <a:gd name="connsiteY3" fmla="*/ 0 h 715433"/>
                <a:gd name="connsiteX0" fmla="*/ 1405845 w 1405845"/>
                <a:gd name="connsiteY0" fmla="*/ 182303 h 715433"/>
                <a:gd name="connsiteX1" fmla="*/ 778946 w 1405845"/>
                <a:gd name="connsiteY1" fmla="*/ 713691 h 715433"/>
                <a:gd name="connsiteX2" fmla="*/ 4233 w 1405845"/>
                <a:gd name="connsiteY2" fmla="*/ 715433 h 715433"/>
                <a:gd name="connsiteX3" fmla="*/ 0 w 1405845"/>
                <a:gd name="connsiteY3" fmla="*/ 0 h 715433"/>
                <a:gd name="connsiteX0" fmla="*/ 1405845 w 1405845"/>
                <a:gd name="connsiteY0" fmla="*/ 182303 h 715433"/>
                <a:gd name="connsiteX1" fmla="*/ 778946 w 1405845"/>
                <a:gd name="connsiteY1" fmla="*/ 713691 h 715433"/>
                <a:gd name="connsiteX2" fmla="*/ 4233 w 1405845"/>
                <a:gd name="connsiteY2" fmla="*/ 715433 h 715433"/>
                <a:gd name="connsiteX3" fmla="*/ 0 w 1405845"/>
                <a:gd name="connsiteY3" fmla="*/ 0 h 715433"/>
                <a:gd name="connsiteX0" fmla="*/ 1405845 w 1405845"/>
                <a:gd name="connsiteY0" fmla="*/ 182303 h 715433"/>
                <a:gd name="connsiteX1" fmla="*/ 778946 w 1405845"/>
                <a:gd name="connsiteY1" fmla="*/ 713691 h 715433"/>
                <a:gd name="connsiteX2" fmla="*/ 4233 w 1405845"/>
                <a:gd name="connsiteY2" fmla="*/ 715433 h 715433"/>
                <a:gd name="connsiteX3" fmla="*/ 0 w 1405845"/>
                <a:gd name="connsiteY3" fmla="*/ 0 h 715433"/>
                <a:gd name="connsiteX0" fmla="*/ 1402792 w 1402792"/>
                <a:gd name="connsiteY0" fmla="*/ 173431 h 715433"/>
                <a:gd name="connsiteX1" fmla="*/ 778946 w 1402792"/>
                <a:gd name="connsiteY1" fmla="*/ 713691 h 715433"/>
                <a:gd name="connsiteX2" fmla="*/ 4233 w 1402792"/>
                <a:gd name="connsiteY2" fmla="*/ 715433 h 715433"/>
                <a:gd name="connsiteX3" fmla="*/ 0 w 1402792"/>
                <a:gd name="connsiteY3" fmla="*/ 0 h 715433"/>
                <a:gd name="connsiteX0" fmla="*/ 1402792 w 1402792"/>
                <a:gd name="connsiteY0" fmla="*/ 173431 h 715433"/>
                <a:gd name="connsiteX1" fmla="*/ 778946 w 1402792"/>
                <a:gd name="connsiteY1" fmla="*/ 713691 h 715433"/>
                <a:gd name="connsiteX2" fmla="*/ 4233 w 1402792"/>
                <a:gd name="connsiteY2" fmla="*/ 715433 h 715433"/>
                <a:gd name="connsiteX3" fmla="*/ 0 w 1402792"/>
                <a:gd name="connsiteY3" fmla="*/ 0 h 715433"/>
              </a:gdLst>
              <a:ahLst/>
              <a:cxnLst>
                <a:cxn ang="0">
                  <a:pos x="connsiteX0" y="connsiteY0"/>
                </a:cxn>
                <a:cxn ang="0">
                  <a:pos x="connsiteX1" y="connsiteY1"/>
                </a:cxn>
                <a:cxn ang="0">
                  <a:pos x="connsiteX2" y="connsiteY2"/>
                </a:cxn>
                <a:cxn ang="0">
                  <a:pos x="connsiteX3" y="connsiteY3"/>
                </a:cxn>
              </a:cxnLst>
              <a:rect l="l" t="t" r="r" b="b"/>
              <a:pathLst>
                <a:path w="1402792" h="715433">
                  <a:moveTo>
                    <a:pt x="1402792" y="173431"/>
                  </a:moveTo>
                  <a:cubicBezTo>
                    <a:pt x="1246282" y="168132"/>
                    <a:pt x="881624" y="300318"/>
                    <a:pt x="778946" y="713691"/>
                  </a:cubicBezTo>
                  <a:lnTo>
                    <a:pt x="4233" y="715433"/>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200" dirty="0">
                <a:solidFill>
                  <a:srgbClr val="FFFFFF"/>
                </a:solidFill>
                <a:latin typeface="Calibri" panose="020F0502020204030204"/>
              </a:endParaRPr>
            </a:p>
          </p:txBody>
        </p:sp>
      </p:grpSp>
      <p:sp>
        <p:nvSpPr>
          <p:cNvPr id="42" name="TextBox 41">
            <a:extLst>
              <a:ext uri="{FF2B5EF4-FFF2-40B4-BE49-F238E27FC236}">
                <a16:creationId xmlns="" xmlns:a16="http://schemas.microsoft.com/office/drawing/2014/main" id="{D3C2DB20-A478-4BEE-9673-427ADA69B9BC}"/>
              </a:ext>
            </a:extLst>
          </p:cNvPr>
          <p:cNvSpPr txBox="1"/>
          <p:nvPr/>
        </p:nvSpPr>
        <p:spPr>
          <a:xfrm>
            <a:off x="4625717" y="1589708"/>
            <a:ext cx="1750014" cy="646331"/>
          </a:xfrm>
          <a:prstGeom prst="rect">
            <a:avLst/>
          </a:prstGeom>
          <a:noFill/>
        </p:spPr>
        <p:txBody>
          <a:bodyPr wrap="square">
            <a:spAutoFit/>
          </a:bodyPr>
          <a:lstStyle/>
          <a:p>
            <a:pPr algn="ctr" defTabSz="685800" fontAlgn="auto">
              <a:spcBef>
                <a:spcPts val="0"/>
              </a:spcBef>
              <a:spcAft>
                <a:spcPts val="0"/>
              </a:spcAft>
            </a:pPr>
            <a:r>
              <a:rPr lang="en-US" sz="1200" dirty="0">
                <a:solidFill>
                  <a:srgbClr val="000000"/>
                </a:solidFill>
                <a:latin typeface="Calibri" panose="020F0502020204030204"/>
              </a:rPr>
              <a:t>To secure safety of complainant and guard against harm</a:t>
            </a:r>
          </a:p>
        </p:txBody>
      </p:sp>
      <p:sp>
        <p:nvSpPr>
          <p:cNvPr id="43" name="TextBox 42">
            <a:extLst>
              <a:ext uri="{FF2B5EF4-FFF2-40B4-BE49-F238E27FC236}">
                <a16:creationId xmlns="" xmlns:a16="http://schemas.microsoft.com/office/drawing/2014/main" id="{63382B4F-A238-44A2-AE2C-46A22AF39601}"/>
              </a:ext>
            </a:extLst>
          </p:cNvPr>
          <p:cNvSpPr txBox="1"/>
          <p:nvPr/>
        </p:nvSpPr>
        <p:spPr>
          <a:xfrm>
            <a:off x="7215371" y="1635772"/>
            <a:ext cx="1169922" cy="461665"/>
          </a:xfrm>
          <a:prstGeom prst="rect">
            <a:avLst/>
          </a:prstGeom>
          <a:noFill/>
        </p:spPr>
        <p:txBody>
          <a:bodyPr wrap="square">
            <a:spAutoFit/>
          </a:bodyPr>
          <a:lstStyle/>
          <a:p>
            <a:pPr defTabSz="685800" fontAlgn="auto">
              <a:spcBef>
                <a:spcPts val="0"/>
              </a:spcBef>
              <a:spcAft>
                <a:spcPts val="0"/>
              </a:spcAft>
            </a:pPr>
            <a:r>
              <a:rPr lang="en-US" sz="1200" dirty="0">
                <a:solidFill>
                  <a:srgbClr val="000000"/>
                </a:solidFill>
                <a:latin typeface="Calibri" panose="020F0502020204030204"/>
              </a:rPr>
              <a:t>Psychosocial support</a:t>
            </a:r>
          </a:p>
        </p:txBody>
      </p:sp>
      <p:sp>
        <p:nvSpPr>
          <p:cNvPr id="44" name="TextBox 43">
            <a:extLst>
              <a:ext uri="{FF2B5EF4-FFF2-40B4-BE49-F238E27FC236}">
                <a16:creationId xmlns="" xmlns:a16="http://schemas.microsoft.com/office/drawing/2014/main" id="{AB3A5959-540D-4698-92ED-D04EFF722E86}"/>
              </a:ext>
            </a:extLst>
          </p:cNvPr>
          <p:cNvSpPr txBox="1"/>
          <p:nvPr/>
        </p:nvSpPr>
        <p:spPr>
          <a:xfrm>
            <a:off x="7769773" y="2231144"/>
            <a:ext cx="915470" cy="461665"/>
          </a:xfrm>
          <a:prstGeom prst="rect">
            <a:avLst/>
          </a:prstGeom>
          <a:noFill/>
        </p:spPr>
        <p:txBody>
          <a:bodyPr wrap="square">
            <a:spAutoFit/>
          </a:bodyPr>
          <a:lstStyle/>
          <a:p>
            <a:pPr defTabSz="685800" fontAlgn="auto">
              <a:spcBef>
                <a:spcPts val="0"/>
              </a:spcBef>
              <a:spcAft>
                <a:spcPts val="0"/>
              </a:spcAft>
            </a:pPr>
            <a:r>
              <a:rPr lang="en-US" sz="1200" dirty="0">
                <a:solidFill>
                  <a:srgbClr val="000000"/>
                </a:solidFill>
                <a:latin typeface="Calibri" panose="020F0502020204030204"/>
              </a:rPr>
              <a:t>Medical support</a:t>
            </a:r>
          </a:p>
        </p:txBody>
      </p:sp>
      <p:sp>
        <p:nvSpPr>
          <p:cNvPr id="45" name="TextBox 44">
            <a:extLst>
              <a:ext uri="{FF2B5EF4-FFF2-40B4-BE49-F238E27FC236}">
                <a16:creationId xmlns="" xmlns:a16="http://schemas.microsoft.com/office/drawing/2014/main" id="{75133FD3-1CBC-4957-8D02-250F7B0EAB7E}"/>
              </a:ext>
            </a:extLst>
          </p:cNvPr>
          <p:cNvSpPr txBox="1"/>
          <p:nvPr/>
        </p:nvSpPr>
        <p:spPr>
          <a:xfrm>
            <a:off x="8100281" y="3348180"/>
            <a:ext cx="584961" cy="461665"/>
          </a:xfrm>
          <a:prstGeom prst="rect">
            <a:avLst/>
          </a:prstGeom>
          <a:noFill/>
        </p:spPr>
        <p:txBody>
          <a:bodyPr wrap="square">
            <a:spAutoFit/>
          </a:bodyPr>
          <a:lstStyle/>
          <a:p>
            <a:pPr defTabSz="685800" fontAlgn="auto">
              <a:spcBef>
                <a:spcPts val="0"/>
              </a:spcBef>
              <a:spcAft>
                <a:spcPts val="0"/>
              </a:spcAft>
            </a:pPr>
            <a:r>
              <a:rPr lang="en-US" sz="1200" dirty="0">
                <a:solidFill>
                  <a:srgbClr val="000000"/>
                </a:solidFill>
                <a:latin typeface="Calibri" panose="020F0502020204030204"/>
              </a:rPr>
              <a:t>Sick leave</a:t>
            </a:r>
          </a:p>
        </p:txBody>
      </p:sp>
      <p:sp>
        <p:nvSpPr>
          <p:cNvPr id="46" name="TextBox 45">
            <a:extLst>
              <a:ext uri="{FF2B5EF4-FFF2-40B4-BE49-F238E27FC236}">
                <a16:creationId xmlns="" xmlns:a16="http://schemas.microsoft.com/office/drawing/2014/main" id="{B5AA3589-B40A-4CD6-BB8C-5F8D5B7F7A8A}"/>
              </a:ext>
            </a:extLst>
          </p:cNvPr>
          <p:cNvSpPr txBox="1"/>
          <p:nvPr/>
        </p:nvSpPr>
        <p:spPr>
          <a:xfrm>
            <a:off x="7315393" y="4787310"/>
            <a:ext cx="1557051" cy="461665"/>
          </a:xfrm>
          <a:prstGeom prst="rect">
            <a:avLst/>
          </a:prstGeom>
          <a:noFill/>
        </p:spPr>
        <p:txBody>
          <a:bodyPr wrap="square">
            <a:spAutoFit/>
          </a:bodyPr>
          <a:lstStyle/>
          <a:p>
            <a:pPr defTabSz="685800" fontAlgn="auto">
              <a:spcBef>
                <a:spcPts val="0"/>
              </a:spcBef>
              <a:spcAft>
                <a:spcPts val="0"/>
              </a:spcAft>
            </a:pPr>
            <a:r>
              <a:rPr lang="en-US" sz="1200" dirty="0">
                <a:solidFill>
                  <a:srgbClr val="000000"/>
                </a:solidFill>
                <a:latin typeface="Calibri" panose="020F0502020204030204"/>
              </a:rPr>
              <a:t>No contact/restriction of activities orders</a:t>
            </a:r>
          </a:p>
        </p:txBody>
      </p:sp>
      <p:sp>
        <p:nvSpPr>
          <p:cNvPr id="47" name="TextBox 46">
            <a:extLst>
              <a:ext uri="{FF2B5EF4-FFF2-40B4-BE49-F238E27FC236}">
                <a16:creationId xmlns="" xmlns:a16="http://schemas.microsoft.com/office/drawing/2014/main" id="{1E95DCB1-213A-499E-947E-E05E1A7EC210}"/>
              </a:ext>
            </a:extLst>
          </p:cNvPr>
          <p:cNvSpPr txBox="1"/>
          <p:nvPr/>
        </p:nvSpPr>
        <p:spPr>
          <a:xfrm>
            <a:off x="5260588" y="5379830"/>
            <a:ext cx="2771879" cy="461665"/>
          </a:xfrm>
          <a:prstGeom prst="rect">
            <a:avLst/>
          </a:prstGeom>
          <a:noFill/>
        </p:spPr>
        <p:txBody>
          <a:bodyPr wrap="square">
            <a:spAutoFit/>
          </a:bodyPr>
          <a:lstStyle/>
          <a:p>
            <a:pPr defTabSz="685800" fontAlgn="auto">
              <a:spcBef>
                <a:spcPts val="0"/>
              </a:spcBef>
              <a:spcAft>
                <a:spcPts val="0"/>
              </a:spcAft>
            </a:pPr>
            <a:r>
              <a:rPr lang="en-US" sz="1200" dirty="0">
                <a:solidFill>
                  <a:srgbClr val="000000"/>
                </a:solidFill>
                <a:latin typeface="Calibri" panose="020F0502020204030204"/>
              </a:rPr>
              <a:t>Change of student res where applicable or barring alleged perpetrator from res</a:t>
            </a:r>
          </a:p>
        </p:txBody>
      </p:sp>
      <p:sp>
        <p:nvSpPr>
          <p:cNvPr id="48" name="TextBox 47">
            <a:extLst>
              <a:ext uri="{FF2B5EF4-FFF2-40B4-BE49-F238E27FC236}">
                <a16:creationId xmlns="" xmlns:a16="http://schemas.microsoft.com/office/drawing/2014/main" id="{4EE2608C-A2EE-4140-9480-CA4C0679ABB3}"/>
              </a:ext>
            </a:extLst>
          </p:cNvPr>
          <p:cNvSpPr txBox="1"/>
          <p:nvPr/>
        </p:nvSpPr>
        <p:spPr>
          <a:xfrm>
            <a:off x="4492988" y="4652151"/>
            <a:ext cx="1832259" cy="646331"/>
          </a:xfrm>
          <a:prstGeom prst="rect">
            <a:avLst/>
          </a:prstGeom>
          <a:noFill/>
        </p:spPr>
        <p:txBody>
          <a:bodyPr wrap="square">
            <a:spAutoFit/>
          </a:bodyPr>
          <a:lstStyle/>
          <a:p>
            <a:pPr defTabSz="685800" fontAlgn="auto">
              <a:spcBef>
                <a:spcPts val="0"/>
              </a:spcBef>
              <a:spcAft>
                <a:spcPts val="0"/>
              </a:spcAft>
            </a:pPr>
            <a:r>
              <a:rPr lang="en-US" sz="1200" dirty="0">
                <a:solidFill>
                  <a:srgbClr val="000000"/>
                </a:solidFill>
                <a:latin typeface="Calibri" panose="020F0502020204030204"/>
              </a:rPr>
              <a:t>Change of academic classes or academic concessions</a:t>
            </a:r>
          </a:p>
        </p:txBody>
      </p:sp>
      <p:sp>
        <p:nvSpPr>
          <p:cNvPr id="49" name="TextBox 48">
            <a:extLst>
              <a:ext uri="{FF2B5EF4-FFF2-40B4-BE49-F238E27FC236}">
                <a16:creationId xmlns="" xmlns:a16="http://schemas.microsoft.com/office/drawing/2014/main" id="{0A5E6A6C-A94E-4AFC-897E-27024329EDC9}"/>
              </a:ext>
            </a:extLst>
          </p:cNvPr>
          <p:cNvSpPr txBox="1"/>
          <p:nvPr/>
        </p:nvSpPr>
        <p:spPr>
          <a:xfrm>
            <a:off x="4370079" y="3169620"/>
            <a:ext cx="1132087" cy="1200329"/>
          </a:xfrm>
          <a:prstGeom prst="rect">
            <a:avLst/>
          </a:prstGeom>
          <a:noFill/>
        </p:spPr>
        <p:txBody>
          <a:bodyPr wrap="square">
            <a:spAutoFit/>
          </a:bodyPr>
          <a:lstStyle/>
          <a:p>
            <a:pPr algn="r" defTabSz="685800" fontAlgn="auto">
              <a:spcBef>
                <a:spcPts val="0"/>
              </a:spcBef>
              <a:spcAft>
                <a:spcPts val="0"/>
              </a:spcAft>
            </a:pPr>
            <a:r>
              <a:rPr lang="en-US" sz="1200" dirty="0">
                <a:solidFill>
                  <a:srgbClr val="000000"/>
                </a:solidFill>
                <a:latin typeface="Calibri" panose="020F0502020204030204"/>
              </a:rPr>
              <a:t>Suspension or special leave for staff, or leave of absence for students</a:t>
            </a:r>
          </a:p>
        </p:txBody>
      </p:sp>
      <p:pic>
        <p:nvPicPr>
          <p:cNvPr id="4" name="Picture 3">
            <a:extLst>
              <a:ext uri="{FF2B5EF4-FFF2-40B4-BE49-F238E27FC236}">
                <a16:creationId xmlns="" xmlns:a16="http://schemas.microsoft.com/office/drawing/2014/main" id="{28A57FB8-D53C-4011-9586-FA08C8714510}"/>
              </a:ext>
            </a:extLst>
          </p:cNvPr>
          <p:cNvPicPr>
            <a:picLocks noChangeAspect="1"/>
          </p:cNvPicPr>
          <p:nvPr/>
        </p:nvPicPr>
        <p:blipFill rotWithShape="1">
          <a:blip r:embed="rId3"/>
          <a:srcRect l="45377"/>
          <a:stretch/>
        </p:blipFill>
        <p:spPr>
          <a:xfrm>
            <a:off x="251221" y="1547860"/>
            <a:ext cx="3957202" cy="4346748"/>
          </a:xfrm>
          <a:prstGeom prst="rect">
            <a:avLst/>
          </a:prstGeom>
        </p:spPr>
      </p:pic>
      <p:sp>
        <p:nvSpPr>
          <p:cNvPr id="24"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43</a:t>
            </a:fld>
            <a:endParaRPr lang="en-US" dirty="0"/>
          </a:p>
        </p:txBody>
      </p:sp>
    </p:spTree>
    <p:extLst>
      <p:ext uri="{BB962C8B-B14F-4D97-AF65-F5344CB8AC3E}">
        <p14:creationId xmlns:p14="http://schemas.microsoft.com/office/powerpoint/2010/main" xmlns="" val="34157425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BCBE9F1-70BD-4679-BF1E-692E4F17582F}"/>
              </a:ext>
            </a:extLst>
          </p:cNvPr>
          <p:cNvSpPr>
            <a:spLocks noGrp="1"/>
          </p:cNvSpPr>
          <p:nvPr>
            <p:ph idx="1"/>
          </p:nvPr>
        </p:nvSpPr>
        <p:spPr/>
        <p:txBody>
          <a:bodyPr>
            <a:normAutofit/>
          </a:bodyPr>
          <a:lstStyle/>
          <a:p>
            <a:pPr marL="0" indent="0" algn="ctr">
              <a:buNone/>
            </a:pPr>
            <a:endParaRPr lang="en-US" sz="2700" b="1" dirty="0">
              <a:solidFill>
                <a:schemeClr val="accent1"/>
              </a:solidFill>
            </a:endParaRPr>
          </a:p>
          <a:p>
            <a:pPr marL="0" indent="0" algn="ctr">
              <a:buNone/>
            </a:pPr>
            <a:r>
              <a:rPr lang="en-US" sz="2700" b="1" dirty="0">
                <a:solidFill>
                  <a:schemeClr val="accent1"/>
                </a:solidFill>
              </a:rPr>
              <a:t>PREVENTION CARE AND SUPPORT FOR STUDENTS ON </a:t>
            </a:r>
            <a:r>
              <a:rPr lang="en-US" sz="2700" b="1" dirty="0" smtClean="0">
                <a:solidFill>
                  <a:schemeClr val="accent1"/>
                </a:solidFill>
              </a:rPr>
              <a:t>GBV</a:t>
            </a:r>
            <a:endParaRPr lang="en-ZA" sz="2700" b="1" dirty="0">
              <a:solidFill>
                <a:schemeClr val="accent1"/>
              </a:solidFill>
            </a:endParaRPr>
          </a:p>
        </p:txBody>
      </p:sp>
      <p:pic>
        <p:nvPicPr>
          <p:cNvPr id="4" name="Picture 3"/>
          <p:cNvPicPr>
            <a:picLocks noChangeAspect="1"/>
          </p:cNvPicPr>
          <p:nvPr/>
        </p:nvPicPr>
        <p:blipFill rotWithShape="1">
          <a:blip r:embed="rId2"/>
          <a:srcRect t="3591" b="16035"/>
          <a:stretch/>
        </p:blipFill>
        <p:spPr>
          <a:xfrm>
            <a:off x="1879362" y="2708920"/>
            <a:ext cx="5385272" cy="2880320"/>
          </a:xfrm>
          <a:prstGeom prst="rect">
            <a:avLst/>
          </a:prstGeom>
        </p:spPr>
      </p:pic>
      <p:sp>
        <p:nvSpPr>
          <p:cNvPr id="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44</a:t>
            </a:fld>
            <a:endParaRPr lang="en-US" dirty="0"/>
          </a:p>
        </p:txBody>
      </p:sp>
    </p:spTree>
    <p:extLst>
      <p:ext uri="{BB962C8B-B14F-4D97-AF65-F5344CB8AC3E}">
        <p14:creationId xmlns:p14="http://schemas.microsoft.com/office/powerpoint/2010/main" xmlns="" val="17802756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08EEB0-E592-4E1B-9B83-FB88685A15F1}"/>
              </a:ext>
            </a:extLst>
          </p:cNvPr>
          <p:cNvSpPr>
            <a:spLocks noGrp="1"/>
          </p:cNvSpPr>
          <p:nvPr>
            <p:ph type="title"/>
          </p:nvPr>
        </p:nvSpPr>
        <p:spPr>
          <a:xfrm>
            <a:off x="685800" y="857250"/>
            <a:ext cx="7886700" cy="771502"/>
          </a:xfrm>
        </p:spPr>
        <p:txBody>
          <a:bodyPr>
            <a:normAutofit/>
          </a:bodyPr>
          <a:lstStyle/>
          <a:p>
            <a:r>
              <a:rPr lang="en-US" sz="2400" dirty="0">
                <a:latin typeface="Arial" panose="020B0604020202020204" pitchFamily="34" charset="0"/>
                <a:cs typeface="Arial" panose="020B0604020202020204" pitchFamily="34" charset="0"/>
              </a:rPr>
              <a:t>Awareness and Prevention</a:t>
            </a:r>
          </a:p>
        </p:txBody>
      </p:sp>
      <p:pic>
        <p:nvPicPr>
          <p:cNvPr id="40" name="Picture 39">
            <a:extLst>
              <a:ext uri="{FF2B5EF4-FFF2-40B4-BE49-F238E27FC236}">
                <a16:creationId xmlns="" xmlns:a16="http://schemas.microsoft.com/office/drawing/2014/main" id="{205AB4ED-0474-4B89-9495-3E89B45F8D51}"/>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012" t="253" r="21981" b="-253"/>
          <a:stretch/>
        </p:blipFill>
        <p:spPr>
          <a:xfrm>
            <a:off x="251222" y="1737714"/>
            <a:ext cx="4605826" cy="3996928"/>
          </a:xfrm>
          <a:prstGeom prst="rect">
            <a:avLst/>
          </a:prstGeom>
        </p:spPr>
      </p:pic>
      <p:grpSp>
        <p:nvGrpSpPr>
          <p:cNvPr id="41" name="Group 40">
            <a:extLst>
              <a:ext uri="{FF2B5EF4-FFF2-40B4-BE49-F238E27FC236}">
                <a16:creationId xmlns="" xmlns:a16="http://schemas.microsoft.com/office/drawing/2014/main" id="{2D874C99-67B0-427D-B914-9974D6291D11}"/>
              </a:ext>
            </a:extLst>
          </p:cNvPr>
          <p:cNvGrpSpPr/>
          <p:nvPr/>
        </p:nvGrpSpPr>
        <p:grpSpPr>
          <a:xfrm>
            <a:off x="4391905" y="1903591"/>
            <a:ext cx="1159811" cy="1032764"/>
            <a:chOff x="5855873" y="1337371"/>
            <a:chExt cx="1546415" cy="1377018"/>
          </a:xfrm>
        </p:grpSpPr>
        <p:sp>
          <p:nvSpPr>
            <p:cNvPr id="42" name="Freeform 11">
              <a:extLst>
                <a:ext uri="{FF2B5EF4-FFF2-40B4-BE49-F238E27FC236}">
                  <a16:creationId xmlns="" xmlns:a16="http://schemas.microsoft.com/office/drawing/2014/main" id="{A9CC9D61-73AC-414E-A6E4-B60A394E8F9F}"/>
                </a:ext>
              </a:extLst>
            </p:cNvPr>
            <p:cNvSpPr/>
            <p:nvPr/>
          </p:nvSpPr>
          <p:spPr>
            <a:xfrm rot="16200000">
              <a:off x="6250667" y="1562768"/>
              <a:ext cx="1377018" cy="926224"/>
            </a:xfrm>
            <a:custGeom>
              <a:avLst/>
              <a:gdLst>
                <a:gd name="connsiteX0" fmla="*/ 0 w 2243987"/>
                <a:gd name="connsiteY0" fmla="*/ 514041 h 1507524"/>
                <a:gd name="connsiteX1" fmla="*/ 9886 w 2243987"/>
                <a:gd name="connsiteY1" fmla="*/ 133453 h 1507524"/>
                <a:gd name="connsiteX2" fmla="*/ 98854 w 2243987"/>
                <a:gd name="connsiteY2" fmla="*/ 9885 h 1507524"/>
                <a:gd name="connsiteX3" fmla="*/ 2110534 w 2243987"/>
                <a:gd name="connsiteY3" fmla="*/ 0 h 1507524"/>
                <a:gd name="connsiteX4" fmla="*/ 2229159 w 2243987"/>
                <a:gd name="connsiteY4" fmla="*/ 103796 h 1507524"/>
                <a:gd name="connsiteX5" fmla="*/ 2243987 w 2243987"/>
                <a:gd name="connsiteY5" fmla="*/ 499213 h 1507524"/>
                <a:gd name="connsiteX6" fmla="*/ 2169847 w 2243987"/>
                <a:gd name="connsiteY6" fmla="*/ 696921 h 1507524"/>
                <a:gd name="connsiteX7" fmla="*/ 1364186 w 2243987"/>
                <a:gd name="connsiteY7" fmla="*/ 1126936 h 1507524"/>
                <a:gd name="connsiteX8" fmla="*/ 1151650 w 2243987"/>
                <a:gd name="connsiteY8" fmla="*/ 1507524 h 1507524"/>
                <a:gd name="connsiteX9" fmla="*/ 934171 w 2243987"/>
                <a:gd name="connsiteY9" fmla="*/ 1171420 h 1507524"/>
                <a:gd name="connsiteX10" fmla="*/ 276792 w 2243987"/>
                <a:gd name="connsiteY10" fmla="*/ 805660 h 1507524"/>
                <a:gd name="connsiteX11" fmla="*/ 59313 w 2243987"/>
                <a:gd name="connsiteY11" fmla="*/ 677150 h 1507524"/>
                <a:gd name="connsiteX12" fmla="*/ 0 w 2243987"/>
                <a:gd name="connsiteY12" fmla="*/ 514041 h 1507524"/>
                <a:gd name="connsiteX0" fmla="*/ 0 w 2243987"/>
                <a:gd name="connsiteY0" fmla="*/ 514041 h 1507524"/>
                <a:gd name="connsiteX1" fmla="*/ 9886 w 2243987"/>
                <a:gd name="connsiteY1" fmla="*/ 133453 h 1507524"/>
                <a:gd name="connsiteX2" fmla="*/ 98854 w 2243987"/>
                <a:gd name="connsiteY2" fmla="*/ 9885 h 1507524"/>
                <a:gd name="connsiteX3" fmla="*/ 2110534 w 2243987"/>
                <a:gd name="connsiteY3" fmla="*/ 0 h 1507524"/>
                <a:gd name="connsiteX4" fmla="*/ 2229159 w 2243987"/>
                <a:gd name="connsiteY4" fmla="*/ 103796 h 1507524"/>
                <a:gd name="connsiteX5" fmla="*/ 2243987 w 2243987"/>
                <a:gd name="connsiteY5" fmla="*/ 499213 h 1507524"/>
                <a:gd name="connsiteX6" fmla="*/ 2169847 w 2243987"/>
                <a:gd name="connsiteY6" fmla="*/ 696921 h 1507524"/>
                <a:gd name="connsiteX7" fmla="*/ 1364186 w 2243987"/>
                <a:gd name="connsiteY7" fmla="*/ 1126936 h 1507524"/>
                <a:gd name="connsiteX8" fmla="*/ 1151650 w 2243987"/>
                <a:gd name="connsiteY8" fmla="*/ 1507524 h 1507524"/>
                <a:gd name="connsiteX9" fmla="*/ 934171 w 2243987"/>
                <a:gd name="connsiteY9" fmla="*/ 1171420 h 1507524"/>
                <a:gd name="connsiteX10" fmla="*/ 276792 w 2243987"/>
                <a:gd name="connsiteY10" fmla="*/ 805660 h 1507524"/>
                <a:gd name="connsiteX11" fmla="*/ 59313 w 2243987"/>
                <a:gd name="connsiteY11" fmla="*/ 677150 h 1507524"/>
                <a:gd name="connsiteX12" fmla="*/ 0 w 2243987"/>
                <a:gd name="connsiteY12" fmla="*/ 514041 h 1507524"/>
                <a:gd name="connsiteX0" fmla="*/ 0 w 2243987"/>
                <a:gd name="connsiteY0" fmla="*/ 514041 h 1507524"/>
                <a:gd name="connsiteX1" fmla="*/ 9886 w 2243987"/>
                <a:gd name="connsiteY1" fmla="*/ 133453 h 1507524"/>
                <a:gd name="connsiteX2" fmla="*/ 98854 w 2243987"/>
                <a:gd name="connsiteY2" fmla="*/ 9885 h 1507524"/>
                <a:gd name="connsiteX3" fmla="*/ 2110534 w 2243987"/>
                <a:gd name="connsiteY3" fmla="*/ 0 h 1507524"/>
                <a:gd name="connsiteX4" fmla="*/ 2229159 w 2243987"/>
                <a:gd name="connsiteY4" fmla="*/ 103796 h 1507524"/>
                <a:gd name="connsiteX5" fmla="*/ 2243987 w 2243987"/>
                <a:gd name="connsiteY5" fmla="*/ 499213 h 1507524"/>
                <a:gd name="connsiteX6" fmla="*/ 2169847 w 2243987"/>
                <a:gd name="connsiteY6" fmla="*/ 696921 h 1507524"/>
                <a:gd name="connsiteX7" fmla="*/ 1364186 w 2243987"/>
                <a:gd name="connsiteY7" fmla="*/ 1126936 h 1507524"/>
                <a:gd name="connsiteX8" fmla="*/ 1151650 w 2243987"/>
                <a:gd name="connsiteY8" fmla="*/ 1507524 h 1507524"/>
                <a:gd name="connsiteX9" fmla="*/ 934171 w 2243987"/>
                <a:gd name="connsiteY9" fmla="*/ 1171420 h 1507524"/>
                <a:gd name="connsiteX10" fmla="*/ 276792 w 2243987"/>
                <a:gd name="connsiteY10" fmla="*/ 805660 h 1507524"/>
                <a:gd name="connsiteX11" fmla="*/ 59313 w 2243987"/>
                <a:gd name="connsiteY11" fmla="*/ 677150 h 1507524"/>
                <a:gd name="connsiteX12" fmla="*/ 0 w 2243987"/>
                <a:gd name="connsiteY12" fmla="*/ 514041 h 1507524"/>
                <a:gd name="connsiteX0" fmla="*/ 0 w 2243987"/>
                <a:gd name="connsiteY0" fmla="*/ 515777 h 1509260"/>
                <a:gd name="connsiteX1" fmla="*/ 9886 w 2243987"/>
                <a:gd name="connsiteY1" fmla="*/ 135189 h 1509260"/>
                <a:gd name="connsiteX2" fmla="*/ 98854 w 2243987"/>
                <a:gd name="connsiteY2" fmla="*/ 11621 h 1509260"/>
                <a:gd name="connsiteX3" fmla="*/ 2110534 w 2243987"/>
                <a:gd name="connsiteY3" fmla="*/ 1736 h 1509260"/>
                <a:gd name="connsiteX4" fmla="*/ 2229159 w 2243987"/>
                <a:gd name="connsiteY4" fmla="*/ 105532 h 1509260"/>
                <a:gd name="connsiteX5" fmla="*/ 2243987 w 2243987"/>
                <a:gd name="connsiteY5" fmla="*/ 500949 h 1509260"/>
                <a:gd name="connsiteX6" fmla="*/ 2169847 w 2243987"/>
                <a:gd name="connsiteY6" fmla="*/ 698657 h 1509260"/>
                <a:gd name="connsiteX7" fmla="*/ 1364186 w 2243987"/>
                <a:gd name="connsiteY7" fmla="*/ 1128672 h 1509260"/>
                <a:gd name="connsiteX8" fmla="*/ 1151650 w 2243987"/>
                <a:gd name="connsiteY8" fmla="*/ 1509260 h 1509260"/>
                <a:gd name="connsiteX9" fmla="*/ 934171 w 2243987"/>
                <a:gd name="connsiteY9" fmla="*/ 1173156 h 1509260"/>
                <a:gd name="connsiteX10" fmla="*/ 276792 w 2243987"/>
                <a:gd name="connsiteY10" fmla="*/ 807396 h 1509260"/>
                <a:gd name="connsiteX11" fmla="*/ 59313 w 2243987"/>
                <a:gd name="connsiteY11" fmla="*/ 678886 h 1509260"/>
                <a:gd name="connsiteX12" fmla="*/ 0 w 2243987"/>
                <a:gd name="connsiteY12" fmla="*/ 515777 h 1509260"/>
                <a:gd name="connsiteX0" fmla="*/ 0 w 2243987"/>
                <a:gd name="connsiteY0" fmla="*/ 517112 h 1510595"/>
                <a:gd name="connsiteX1" fmla="*/ 9886 w 2243987"/>
                <a:gd name="connsiteY1" fmla="*/ 136524 h 1510595"/>
                <a:gd name="connsiteX2" fmla="*/ 98854 w 2243987"/>
                <a:gd name="connsiteY2" fmla="*/ 12956 h 1510595"/>
                <a:gd name="connsiteX3" fmla="*/ 2110534 w 2243987"/>
                <a:gd name="connsiteY3" fmla="*/ 3071 h 1510595"/>
                <a:gd name="connsiteX4" fmla="*/ 2229159 w 2243987"/>
                <a:gd name="connsiteY4" fmla="*/ 106867 h 1510595"/>
                <a:gd name="connsiteX5" fmla="*/ 2243987 w 2243987"/>
                <a:gd name="connsiteY5" fmla="*/ 502284 h 1510595"/>
                <a:gd name="connsiteX6" fmla="*/ 2169847 w 2243987"/>
                <a:gd name="connsiteY6" fmla="*/ 699992 h 1510595"/>
                <a:gd name="connsiteX7" fmla="*/ 1364186 w 2243987"/>
                <a:gd name="connsiteY7" fmla="*/ 1130007 h 1510595"/>
                <a:gd name="connsiteX8" fmla="*/ 1151650 w 2243987"/>
                <a:gd name="connsiteY8" fmla="*/ 1510595 h 1510595"/>
                <a:gd name="connsiteX9" fmla="*/ 934171 w 2243987"/>
                <a:gd name="connsiteY9" fmla="*/ 1174491 h 1510595"/>
                <a:gd name="connsiteX10" fmla="*/ 276792 w 2243987"/>
                <a:gd name="connsiteY10" fmla="*/ 808731 h 1510595"/>
                <a:gd name="connsiteX11" fmla="*/ 59313 w 2243987"/>
                <a:gd name="connsiteY11" fmla="*/ 680221 h 1510595"/>
                <a:gd name="connsiteX12" fmla="*/ 0 w 2243987"/>
                <a:gd name="connsiteY12" fmla="*/ 517112 h 1510595"/>
                <a:gd name="connsiteX0" fmla="*/ 0 w 2245087"/>
                <a:gd name="connsiteY0" fmla="*/ 517112 h 1510595"/>
                <a:gd name="connsiteX1" fmla="*/ 9886 w 2245087"/>
                <a:gd name="connsiteY1" fmla="*/ 136524 h 1510595"/>
                <a:gd name="connsiteX2" fmla="*/ 98854 w 2245087"/>
                <a:gd name="connsiteY2" fmla="*/ 12956 h 1510595"/>
                <a:gd name="connsiteX3" fmla="*/ 2110534 w 2245087"/>
                <a:gd name="connsiteY3" fmla="*/ 3071 h 1510595"/>
                <a:gd name="connsiteX4" fmla="*/ 2229159 w 2245087"/>
                <a:gd name="connsiteY4" fmla="*/ 106867 h 1510595"/>
                <a:gd name="connsiteX5" fmla="*/ 2243987 w 2245087"/>
                <a:gd name="connsiteY5" fmla="*/ 502284 h 1510595"/>
                <a:gd name="connsiteX6" fmla="*/ 2169847 w 2245087"/>
                <a:gd name="connsiteY6" fmla="*/ 699992 h 1510595"/>
                <a:gd name="connsiteX7" fmla="*/ 1364186 w 2245087"/>
                <a:gd name="connsiteY7" fmla="*/ 1130007 h 1510595"/>
                <a:gd name="connsiteX8" fmla="*/ 1151650 w 2245087"/>
                <a:gd name="connsiteY8" fmla="*/ 1510595 h 1510595"/>
                <a:gd name="connsiteX9" fmla="*/ 934171 w 2245087"/>
                <a:gd name="connsiteY9" fmla="*/ 1174491 h 1510595"/>
                <a:gd name="connsiteX10" fmla="*/ 276792 w 2245087"/>
                <a:gd name="connsiteY10" fmla="*/ 808731 h 1510595"/>
                <a:gd name="connsiteX11" fmla="*/ 59313 w 2245087"/>
                <a:gd name="connsiteY11" fmla="*/ 680221 h 1510595"/>
                <a:gd name="connsiteX12" fmla="*/ 0 w 2245087"/>
                <a:gd name="connsiteY12" fmla="*/ 517112 h 1510595"/>
                <a:gd name="connsiteX0" fmla="*/ 0 w 2247191"/>
                <a:gd name="connsiteY0" fmla="*/ 517112 h 1510595"/>
                <a:gd name="connsiteX1" fmla="*/ 9886 w 2247191"/>
                <a:gd name="connsiteY1" fmla="*/ 136524 h 1510595"/>
                <a:gd name="connsiteX2" fmla="*/ 98854 w 2247191"/>
                <a:gd name="connsiteY2" fmla="*/ 12956 h 1510595"/>
                <a:gd name="connsiteX3" fmla="*/ 2110534 w 2247191"/>
                <a:gd name="connsiteY3" fmla="*/ 3071 h 1510595"/>
                <a:gd name="connsiteX4" fmla="*/ 2229159 w 2247191"/>
                <a:gd name="connsiteY4" fmla="*/ 106867 h 1510595"/>
                <a:gd name="connsiteX5" fmla="*/ 2243987 w 2247191"/>
                <a:gd name="connsiteY5" fmla="*/ 502284 h 1510595"/>
                <a:gd name="connsiteX6" fmla="*/ 2169847 w 2247191"/>
                <a:gd name="connsiteY6" fmla="*/ 699992 h 1510595"/>
                <a:gd name="connsiteX7" fmla="*/ 1364186 w 2247191"/>
                <a:gd name="connsiteY7" fmla="*/ 1130007 h 1510595"/>
                <a:gd name="connsiteX8" fmla="*/ 1151650 w 2247191"/>
                <a:gd name="connsiteY8" fmla="*/ 1510595 h 1510595"/>
                <a:gd name="connsiteX9" fmla="*/ 934171 w 2247191"/>
                <a:gd name="connsiteY9" fmla="*/ 1174491 h 1510595"/>
                <a:gd name="connsiteX10" fmla="*/ 276792 w 2247191"/>
                <a:gd name="connsiteY10" fmla="*/ 808731 h 1510595"/>
                <a:gd name="connsiteX11" fmla="*/ 59313 w 2247191"/>
                <a:gd name="connsiteY11" fmla="*/ 680221 h 1510595"/>
                <a:gd name="connsiteX12" fmla="*/ 0 w 2247191"/>
                <a:gd name="connsiteY12" fmla="*/ 517112 h 1510595"/>
                <a:gd name="connsiteX0" fmla="*/ 3978 w 2251169"/>
                <a:gd name="connsiteY0" fmla="*/ 517112 h 1510595"/>
                <a:gd name="connsiteX1" fmla="*/ 13864 w 2251169"/>
                <a:gd name="connsiteY1" fmla="*/ 136524 h 1510595"/>
                <a:gd name="connsiteX2" fmla="*/ 102832 w 2251169"/>
                <a:gd name="connsiteY2" fmla="*/ 12956 h 1510595"/>
                <a:gd name="connsiteX3" fmla="*/ 2114512 w 2251169"/>
                <a:gd name="connsiteY3" fmla="*/ 3071 h 1510595"/>
                <a:gd name="connsiteX4" fmla="*/ 2233137 w 2251169"/>
                <a:gd name="connsiteY4" fmla="*/ 106867 h 1510595"/>
                <a:gd name="connsiteX5" fmla="*/ 2247965 w 2251169"/>
                <a:gd name="connsiteY5" fmla="*/ 502284 h 1510595"/>
                <a:gd name="connsiteX6" fmla="*/ 2173825 w 2251169"/>
                <a:gd name="connsiteY6" fmla="*/ 699992 h 1510595"/>
                <a:gd name="connsiteX7" fmla="*/ 1368164 w 2251169"/>
                <a:gd name="connsiteY7" fmla="*/ 1130007 h 1510595"/>
                <a:gd name="connsiteX8" fmla="*/ 1155628 w 2251169"/>
                <a:gd name="connsiteY8" fmla="*/ 1510595 h 1510595"/>
                <a:gd name="connsiteX9" fmla="*/ 938149 w 2251169"/>
                <a:gd name="connsiteY9" fmla="*/ 1174491 h 1510595"/>
                <a:gd name="connsiteX10" fmla="*/ 280770 w 2251169"/>
                <a:gd name="connsiteY10" fmla="*/ 808731 h 1510595"/>
                <a:gd name="connsiteX11" fmla="*/ 63291 w 2251169"/>
                <a:gd name="connsiteY11" fmla="*/ 680221 h 1510595"/>
                <a:gd name="connsiteX12" fmla="*/ 3978 w 2251169"/>
                <a:gd name="connsiteY12" fmla="*/ 517112 h 1510595"/>
                <a:gd name="connsiteX0" fmla="*/ 3978 w 2313090"/>
                <a:gd name="connsiteY0" fmla="*/ 517112 h 1510595"/>
                <a:gd name="connsiteX1" fmla="*/ 13864 w 2313090"/>
                <a:gd name="connsiteY1" fmla="*/ 136524 h 1510595"/>
                <a:gd name="connsiteX2" fmla="*/ 102832 w 2313090"/>
                <a:gd name="connsiteY2" fmla="*/ 12956 h 1510595"/>
                <a:gd name="connsiteX3" fmla="*/ 2114512 w 2313090"/>
                <a:gd name="connsiteY3" fmla="*/ 3071 h 1510595"/>
                <a:gd name="connsiteX4" fmla="*/ 2233137 w 2313090"/>
                <a:gd name="connsiteY4" fmla="*/ 106867 h 1510595"/>
                <a:gd name="connsiteX5" fmla="*/ 2247965 w 2313090"/>
                <a:gd name="connsiteY5" fmla="*/ 502284 h 1510595"/>
                <a:gd name="connsiteX6" fmla="*/ 2173825 w 2313090"/>
                <a:gd name="connsiteY6" fmla="*/ 699992 h 1510595"/>
                <a:gd name="connsiteX7" fmla="*/ 1368164 w 2313090"/>
                <a:gd name="connsiteY7" fmla="*/ 1130007 h 1510595"/>
                <a:gd name="connsiteX8" fmla="*/ 1155628 w 2313090"/>
                <a:gd name="connsiteY8" fmla="*/ 1510595 h 1510595"/>
                <a:gd name="connsiteX9" fmla="*/ 938149 w 2313090"/>
                <a:gd name="connsiteY9" fmla="*/ 1174491 h 1510595"/>
                <a:gd name="connsiteX10" fmla="*/ 280770 w 2313090"/>
                <a:gd name="connsiteY10" fmla="*/ 808731 h 1510595"/>
                <a:gd name="connsiteX11" fmla="*/ 63291 w 2313090"/>
                <a:gd name="connsiteY11" fmla="*/ 680221 h 1510595"/>
                <a:gd name="connsiteX12" fmla="*/ 3978 w 2313090"/>
                <a:gd name="connsiteY12" fmla="*/ 517112 h 1510595"/>
                <a:gd name="connsiteX0" fmla="*/ 3978 w 2247965"/>
                <a:gd name="connsiteY0" fmla="*/ 517112 h 1510595"/>
                <a:gd name="connsiteX1" fmla="*/ 13864 w 2247965"/>
                <a:gd name="connsiteY1" fmla="*/ 136524 h 1510595"/>
                <a:gd name="connsiteX2" fmla="*/ 102832 w 2247965"/>
                <a:gd name="connsiteY2" fmla="*/ 12956 h 1510595"/>
                <a:gd name="connsiteX3" fmla="*/ 2114512 w 2247965"/>
                <a:gd name="connsiteY3" fmla="*/ 3071 h 1510595"/>
                <a:gd name="connsiteX4" fmla="*/ 2233137 w 2247965"/>
                <a:gd name="connsiteY4" fmla="*/ 106867 h 1510595"/>
                <a:gd name="connsiteX5" fmla="*/ 2247965 w 2247965"/>
                <a:gd name="connsiteY5" fmla="*/ 502284 h 1510595"/>
                <a:gd name="connsiteX6" fmla="*/ 2173825 w 2247965"/>
                <a:gd name="connsiteY6" fmla="*/ 699992 h 1510595"/>
                <a:gd name="connsiteX7" fmla="*/ 1368164 w 2247965"/>
                <a:gd name="connsiteY7" fmla="*/ 1130007 h 1510595"/>
                <a:gd name="connsiteX8" fmla="*/ 1155628 w 2247965"/>
                <a:gd name="connsiteY8" fmla="*/ 1510595 h 1510595"/>
                <a:gd name="connsiteX9" fmla="*/ 938149 w 2247965"/>
                <a:gd name="connsiteY9" fmla="*/ 1174491 h 1510595"/>
                <a:gd name="connsiteX10" fmla="*/ 280770 w 2247965"/>
                <a:gd name="connsiteY10" fmla="*/ 808731 h 1510595"/>
                <a:gd name="connsiteX11" fmla="*/ 63291 w 2247965"/>
                <a:gd name="connsiteY11" fmla="*/ 680221 h 1510595"/>
                <a:gd name="connsiteX12" fmla="*/ 3978 w 2247965"/>
                <a:gd name="connsiteY12" fmla="*/ 517112 h 1510595"/>
                <a:gd name="connsiteX0" fmla="*/ 6192 w 2250179"/>
                <a:gd name="connsiteY0" fmla="*/ 517112 h 1510595"/>
                <a:gd name="connsiteX1" fmla="*/ 16078 w 2250179"/>
                <a:gd name="connsiteY1" fmla="*/ 136524 h 1510595"/>
                <a:gd name="connsiteX2" fmla="*/ 105046 w 2250179"/>
                <a:gd name="connsiteY2" fmla="*/ 12956 h 1510595"/>
                <a:gd name="connsiteX3" fmla="*/ 2116726 w 2250179"/>
                <a:gd name="connsiteY3" fmla="*/ 3071 h 1510595"/>
                <a:gd name="connsiteX4" fmla="*/ 2235351 w 2250179"/>
                <a:gd name="connsiteY4" fmla="*/ 106867 h 1510595"/>
                <a:gd name="connsiteX5" fmla="*/ 2250179 w 2250179"/>
                <a:gd name="connsiteY5" fmla="*/ 502284 h 1510595"/>
                <a:gd name="connsiteX6" fmla="*/ 2176039 w 2250179"/>
                <a:gd name="connsiteY6" fmla="*/ 699992 h 1510595"/>
                <a:gd name="connsiteX7" fmla="*/ 1370378 w 2250179"/>
                <a:gd name="connsiteY7" fmla="*/ 1130007 h 1510595"/>
                <a:gd name="connsiteX8" fmla="*/ 1157842 w 2250179"/>
                <a:gd name="connsiteY8" fmla="*/ 1510595 h 1510595"/>
                <a:gd name="connsiteX9" fmla="*/ 940363 w 2250179"/>
                <a:gd name="connsiteY9" fmla="*/ 1174491 h 1510595"/>
                <a:gd name="connsiteX10" fmla="*/ 282984 w 2250179"/>
                <a:gd name="connsiteY10" fmla="*/ 808731 h 1510595"/>
                <a:gd name="connsiteX11" fmla="*/ 65505 w 2250179"/>
                <a:gd name="connsiteY11" fmla="*/ 680221 h 1510595"/>
                <a:gd name="connsiteX12" fmla="*/ 6192 w 2250179"/>
                <a:gd name="connsiteY12" fmla="*/ 517112 h 1510595"/>
                <a:gd name="connsiteX0" fmla="*/ 0 w 2243987"/>
                <a:gd name="connsiteY0" fmla="*/ 517112 h 1510595"/>
                <a:gd name="connsiteX1" fmla="*/ 9886 w 2243987"/>
                <a:gd name="connsiteY1" fmla="*/ 136524 h 1510595"/>
                <a:gd name="connsiteX2" fmla="*/ 98854 w 2243987"/>
                <a:gd name="connsiteY2" fmla="*/ 12956 h 1510595"/>
                <a:gd name="connsiteX3" fmla="*/ 2110534 w 2243987"/>
                <a:gd name="connsiteY3" fmla="*/ 3071 h 1510595"/>
                <a:gd name="connsiteX4" fmla="*/ 2229159 w 2243987"/>
                <a:gd name="connsiteY4" fmla="*/ 106867 h 1510595"/>
                <a:gd name="connsiteX5" fmla="*/ 2243987 w 2243987"/>
                <a:gd name="connsiteY5" fmla="*/ 502284 h 1510595"/>
                <a:gd name="connsiteX6" fmla="*/ 2169847 w 2243987"/>
                <a:gd name="connsiteY6" fmla="*/ 699992 h 1510595"/>
                <a:gd name="connsiteX7" fmla="*/ 1364186 w 2243987"/>
                <a:gd name="connsiteY7" fmla="*/ 1130007 h 1510595"/>
                <a:gd name="connsiteX8" fmla="*/ 1151650 w 2243987"/>
                <a:gd name="connsiteY8" fmla="*/ 1510595 h 1510595"/>
                <a:gd name="connsiteX9" fmla="*/ 934171 w 2243987"/>
                <a:gd name="connsiteY9" fmla="*/ 1174491 h 1510595"/>
                <a:gd name="connsiteX10" fmla="*/ 276792 w 2243987"/>
                <a:gd name="connsiteY10" fmla="*/ 808731 h 1510595"/>
                <a:gd name="connsiteX11" fmla="*/ 59313 w 2243987"/>
                <a:gd name="connsiteY11" fmla="*/ 680221 h 1510595"/>
                <a:gd name="connsiteX12" fmla="*/ 0 w 2243987"/>
                <a:gd name="connsiteY12" fmla="*/ 517112 h 1510595"/>
                <a:gd name="connsiteX0" fmla="*/ 1820 w 2245807"/>
                <a:gd name="connsiteY0" fmla="*/ 517112 h 1510595"/>
                <a:gd name="connsiteX1" fmla="*/ 11706 w 2245807"/>
                <a:gd name="connsiteY1" fmla="*/ 136524 h 1510595"/>
                <a:gd name="connsiteX2" fmla="*/ 100674 w 2245807"/>
                <a:gd name="connsiteY2" fmla="*/ 12956 h 1510595"/>
                <a:gd name="connsiteX3" fmla="*/ 2112354 w 2245807"/>
                <a:gd name="connsiteY3" fmla="*/ 3071 h 1510595"/>
                <a:gd name="connsiteX4" fmla="*/ 2230979 w 2245807"/>
                <a:gd name="connsiteY4" fmla="*/ 106867 h 1510595"/>
                <a:gd name="connsiteX5" fmla="*/ 2245807 w 2245807"/>
                <a:gd name="connsiteY5" fmla="*/ 502284 h 1510595"/>
                <a:gd name="connsiteX6" fmla="*/ 2171667 w 2245807"/>
                <a:gd name="connsiteY6" fmla="*/ 699992 h 1510595"/>
                <a:gd name="connsiteX7" fmla="*/ 1366006 w 2245807"/>
                <a:gd name="connsiteY7" fmla="*/ 1130007 h 1510595"/>
                <a:gd name="connsiteX8" fmla="*/ 1153470 w 2245807"/>
                <a:gd name="connsiteY8" fmla="*/ 1510595 h 1510595"/>
                <a:gd name="connsiteX9" fmla="*/ 935991 w 2245807"/>
                <a:gd name="connsiteY9" fmla="*/ 1174491 h 1510595"/>
                <a:gd name="connsiteX10" fmla="*/ 278612 w 2245807"/>
                <a:gd name="connsiteY10" fmla="*/ 808731 h 1510595"/>
                <a:gd name="connsiteX11" fmla="*/ 61133 w 2245807"/>
                <a:gd name="connsiteY11" fmla="*/ 680221 h 1510595"/>
                <a:gd name="connsiteX12" fmla="*/ 1820 w 2245807"/>
                <a:gd name="connsiteY12" fmla="*/ 517112 h 151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5807" h="1510595">
                  <a:moveTo>
                    <a:pt x="1820" y="517112"/>
                  </a:moveTo>
                  <a:cubicBezTo>
                    <a:pt x="-4771" y="340822"/>
                    <a:pt x="8411" y="263387"/>
                    <a:pt x="11706" y="136524"/>
                  </a:cubicBezTo>
                  <a:cubicBezTo>
                    <a:pt x="16649" y="55794"/>
                    <a:pt x="16648" y="34374"/>
                    <a:pt x="100674" y="12956"/>
                  </a:cubicBezTo>
                  <a:lnTo>
                    <a:pt x="2112354" y="3071"/>
                  </a:lnTo>
                  <a:cubicBezTo>
                    <a:pt x="2211209" y="-11757"/>
                    <a:pt x="2211208" y="27784"/>
                    <a:pt x="2230979" y="106867"/>
                  </a:cubicBezTo>
                  <a:lnTo>
                    <a:pt x="2245807" y="502284"/>
                  </a:lnTo>
                  <a:cubicBezTo>
                    <a:pt x="2235922" y="601138"/>
                    <a:pt x="2257341" y="635738"/>
                    <a:pt x="2171667" y="699992"/>
                  </a:cubicBezTo>
                  <a:cubicBezTo>
                    <a:pt x="2085993" y="764246"/>
                    <a:pt x="1634560" y="986669"/>
                    <a:pt x="1366006" y="1130007"/>
                  </a:cubicBezTo>
                  <a:lnTo>
                    <a:pt x="1153470" y="1510595"/>
                  </a:lnTo>
                  <a:lnTo>
                    <a:pt x="935991" y="1174491"/>
                  </a:lnTo>
                  <a:lnTo>
                    <a:pt x="278612" y="808731"/>
                  </a:lnTo>
                  <a:lnTo>
                    <a:pt x="61133" y="680221"/>
                  </a:lnTo>
                  <a:cubicBezTo>
                    <a:pt x="11705" y="625851"/>
                    <a:pt x="1821" y="645623"/>
                    <a:pt x="1820" y="517112"/>
                  </a:cubicBezTo>
                  <a:close/>
                </a:path>
              </a:pathLst>
            </a:custGeom>
            <a:gradFill flip="none" rotWithShape="1">
              <a:gsLst>
                <a:gs pos="0">
                  <a:schemeClr val="accent2"/>
                </a:gs>
                <a:gs pos="90000">
                  <a:schemeClr val="accent2">
                    <a:lumMod val="50000"/>
                  </a:schemeClr>
                </a:gs>
              </a:gsLst>
              <a:path path="circle">
                <a:fillToRect l="50000" t="130000" r="50000" b="-3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43" name="Oval 42">
              <a:extLst>
                <a:ext uri="{FF2B5EF4-FFF2-40B4-BE49-F238E27FC236}">
                  <a16:creationId xmlns="" xmlns:a16="http://schemas.microsoft.com/office/drawing/2014/main" id="{5934C6A5-AB3B-49D3-A454-2AA3A7A5C3FC}"/>
                </a:ext>
              </a:extLst>
            </p:cNvPr>
            <p:cNvSpPr/>
            <p:nvPr/>
          </p:nvSpPr>
          <p:spPr>
            <a:xfrm rot="21348093">
              <a:off x="5855873" y="1428052"/>
              <a:ext cx="1195657" cy="1195656"/>
            </a:xfrm>
            <a:prstGeom prst="ellipse">
              <a:avLst/>
            </a:prstGeom>
            <a:gradFill rotWithShape="0">
              <a:gsLst>
                <a:gs pos="0">
                  <a:srgbClr val="E0E0E0"/>
                </a:gs>
                <a:gs pos="100000">
                  <a:srgbClr val="FFFFFF"/>
                </a:gs>
              </a:gsLst>
              <a:lin ang="2700000" scaled="1"/>
            </a:gradFill>
            <a:ln w="12700" algn="ctr">
              <a:solidFill>
                <a:srgbClr val="FFFFFF"/>
              </a:solidFill>
              <a:round/>
              <a:headEnd/>
              <a:tailEnd/>
            </a:ln>
            <a:effectLst>
              <a:outerShdw blurRad="50800" dist="38100" dir="5400000" algn="t" rotWithShape="0">
                <a:srgbClr val="000000">
                  <a:alpha val="39999"/>
                </a:srgbClr>
              </a:outerShdw>
            </a:effectLst>
          </p:spPr>
          <p:txBody>
            <a:bodyPr rot="0" spcFirstLastPara="0" vertOverflow="overflow" horzOverflow="overflow" vert="vert270" wrap="square" lIns="27432" tIns="27432" rIns="27432" bIns="27432"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US" sz="1050" b="1" dirty="0">
                <a:solidFill>
                  <a:srgbClr val="000000"/>
                </a:solidFill>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 xmlns:a16="http://schemas.microsoft.com/office/drawing/2014/main" id="{B9EABA12-4A8F-4960-B4AF-AD939CD95994}"/>
              </a:ext>
            </a:extLst>
          </p:cNvPr>
          <p:cNvGrpSpPr/>
          <p:nvPr/>
        </p:nvGrpSpPr>
        <p:grpSpPr>
          <a:xfrm>
            <a:off x="4391905" y="3097073"/>
            <a:ext cx="1159811" cy="1032764"/>
            <a:chOff x="5855873" y="1337371"/>
            <a:chExt cx="1546415" cy="1377018"/>
          </a:xfrm>
        </p:grpSpPr>
        <p:sp>
          <p:nvSpPr>
            <p:cNvPr id="45" name="Freeform 11">
              <a:extLst>
                <a:ext uri="{FF2B5EF4-FFF2-40B4-BE49-F238E27FC236}">
                  <a16:creationId xmlns="" xmlns:a16="http://schemas.microsoft.com/office/drawing/2014/main" id="{AEFCCC11-CC94-44C7-ADD9-D3EB803829E2}"/>
                </a:ext>
              </a:extLst>
            </p:cNvPr>
            <p:cNvSpPr/>
            <p:nvPr/>
          </p:nvSpPr>
          <p:spPr>
            <a:xfrm rot="16200000">
              <a:off x="6250667" y="1562768"/>
              <a:ext cx="1377018" cy="926224"/>
            </a:xfrm>
            <a:custGeom>
              <a:avLst/>
              <a:gdLst>
                <a:gd name="connsiteX0" fmla="*/ 0 w 2243987"/>
                <a:gd name="connsiteY0" fmla="*/ 514041 h 1507524"/>
                <a:gd name="connsiteX1" fmla="*/ 9886 w 2243987"/>
                <a:gd name="connsiteY1" fmla="*/ 133453 h 1507524"/>
                <a:gd name="connsiteX2" fmla="*/ 98854 w 2243987"/>
                <a:gd name="connsiteY2" fmla="*/ 9885 h 1507524"/>
                <a:gd name="connsiteX3" fmla="*/ 2110534 w 2243987"/>
                <a:gd name="connsiteY3" fmla="*/ 0 h 1507524"/>
                <a:gd name="connsiteX4" fmla="*/ 2229159 w 2243987"/>
                <a:gd name="connsiteY4" fmla="*/ 103796 h 1507524"/>
                <a:gd name="connsiteX5" fmla="*/ 2243987 w 2243987"/>
                <a:gd name="connsiteY5" fmla="*/ 499213 h 1507524"/>
                <a:gd name="connsiteX6" fmla="*/ 2169847 w 2243987"/>
                <a:gd name="connsiteY6" fmla="*/ 696921 h 1507524"/>
                <a:gd name="connsiteX7" fmla="*/ 1364186 w 2243987"/>
                <a:gd name="connsiteY7" fmla="*/ 1126936 h 1507524"/>
                <a:gd name="connsiteX8" fmla="*/ 1151650 w 2243987"/>
                <a:gd name="connsiteY8" fmla="*/ 1507524 h 1507524"/>
                <a:gd name="connsiteX9" fmla="*/ 934171 w 2243987"/>
                <a:gd name="connsiteY9" fmla="*/ 1171420 h 1507524"/>
                <a:gd name="connsiteX10" fmla="*/ 276792 w 2243987"/>
                <a:gd name="connsiteY10" fmla="*/ 805660 h 1507524"/>
                <a:gd name="connsiteX11" fmla="*/ 59313 w 2243987"/>
                <a:gd name="connsiteY11" fmla="*/ 677150 h 1507524"/>
                <a:gd name="connsiteX12" fmla="*/ 0 w 2243987"/>
                <a:gd name="connsiteY12" fmla="*/ 514041 h 1507524"/>
                <a:gd name="connsiteX0" fmla="*/ 0 w 2243987"/>
                <a:gd name="connsiteY0" fmla="*/ 514041 h 1507524"/>
                <a:gd name="connsiteX1" fmla="*/ 9886 w 2243987"/>
                <a:gd name="connsiteY1" fmla="*/ 133453 h 1507524"/>
                <a:gd name="connsiteX2" fmla="*/ 98854 w 2243987"/>
                <a:gd name="connsiteY2" fmla="*/ 9885 h 1507524"/>
                <a:gd name="connsiteX3" fmla="*/ 2110534 w 2243987"/>
                <a:gd name="connsiteY3" fmla="*/ 0 h 1507524"/>
                <a:gd name="connsiteX4" fmla="*/ 2229159 w 2243987"/>
                <a:gd name="connsiteY4" fmla="*/ 103796 h 1507524"/>
                <a:gd name="connsiteX5" fmla="*/ 2243987 w 2243987"/>
                <a:gd name="connsiteY5" fmla="*/ 499213 h 1507524"/>
                <a:gd name="connsiteX6" fmla="*/ 2169847 w 2243987"/>
                <a:gd name="connsiteY6" fmla="*/ 696921 h 1507524"/>
                <a:gd name="connsiteX7" fmla="*/ 1364186 w 2243987"/>
                <a:gd name="connsiteY7" fmla="*/ 1126936 h 1507524"/>
                <a:gd name="connsiteX8" fmla="*/ 1151650 w 2243987"/>
                <a:gd name="connsiteY8" fmla="*/ 1507524 h 1507524"/>
                <a:gd name="connsiteX9" fmla="*/ 934171 w 2243987"/>
                <a:gd name="connsiteY9" fmla="*/ 1171420 h 1507524"/>
                <a:gd name="connsiteX10" fmla="*/ 276792 w 2243987"/>
                <a:gd name="connsiteY10" fmla="*/ 805660 h 1507524"/>
                <a:gd name="connsiteX11" fmla="*/ 59313 w 2243987"/>
                <a:gd name="connsiteY11" fmla="*/ 677150 h 1507524"/>
                <a:gd name="connsiteX12" fmla="*/ 0 w 2243987"/>
                <a:gd name="connsiteY12" fmla="*/ 514041 h 1507524"/>
                <a:gd name="connsiteX0" fmla="*/ 0 w 2243987"/>
                <a:gd name="connsiteY0" fmla="*/ 514041 h 1507524"/>
                <a:gd name="connsiteX1" fmla="*/ 9886 w 2243987"/>
                <a:gd name="connsiteY1" fmla="*/ 133453 h 1507524"/>
                <a:gd name="connsiteX2" fmla="*/ 98854 w 2243987"/>
                <a:gd name="connsiteY2" fmla="*/ 9885 h 1507524"/>
                <a:gd name="connsiteX3" fmla="*/ 2110534 w 2243987"/>
                <a:gd name="connsiteY3" fmla="*/ 0 h 1507524"/>
                <a:gd name="connsiteX4" fmla="*/ 2229159 w 2243987"/>
                <a:gd name="connsiteY4" fmla="*/ 103796 h 1507524"/>
                <a:gd name="connsiteX5" fmla="*/ 2243987 w 2243987"/>
                <a:gd name="connsiteY5" fmla="*/ 499213 h 1507524"/>
                <a:gd name="connsiteX6" fmla="*/ 2169847 w 2243987"/>
                <a:gd name="connsiteY6" fmla="*/ 696921 h 1507524"/>
                <a:gd name="connsiteX7" fmla="*/ 1364186 w 2243987"/>
                <a:gd name="connsiteY7" fmla="*/ 1126936 h 1507524"/>
                <a:gd name="connsiteX8" fmla="*/ 1151650 w 2243987"/>
                <a:gd name="connsiteY8" fmla="*/ 1507524 h 1507524"/>
                <a:gd name="connsiteX9" fmla="*/ 934171 w 2243987"/>
                <a:gd name="connsiteY9" fmla="*/ 1171420 h 1507524"/>
                <a:gd name="connsiteX10" fmla="*/ 276792 w 2243987"/>
                <a:gd name="connsiteY10" fmla="*/ 805660 h 1507524"/>
                <a:gd name="connsiteX11" fmla="*/ 59313 w 2243987"/>
                <a:gd name="connsiteY11" fmla="*/ 677150 h 1507524"/>
                <a:gd name="connsiteX12" fmla="*/ 0 w 2243987"/>
                <a:gd name="connsiteY12" fmla="*/ 514041 h 1507524"/>
                <a:gd name="connsiteX0" fmla="*/ 0 w 2243987"/>
                <a:gd name="connsiteY0" fmla="*/ 515777 h 1509260"/>
                <a:gd name="connsiteX1" fmla="*/ 9886 w 2243987"/>
                <a:gd name="connsiteY1" fmla="*/ 135189 h 1509260"/>
                <a:gd name="connsiteX2" fmla="*/ 98854 w 2243987"/>
                <a:gd name="connsiteY2" fmla="*/ 11621 h 1509260"/>
                <a:gd name="connsiteX3" fmla="*/ 2110534 w 2243987"/>
                <a:gd name="connsiteY3" fmla="*/ 1736 h 1509260"/>
                <a:gd name="connsiteX4" fmla="*/ 2229159 w 2243987"/>
                <a:gd name="connsiteY4" fmla="*/ 105532 h 1509260"/>
                <a:gd name="connsiteX5" fmla="*/ 2243987 w 2243987"/>
                <a:gd name="connsiteY5" fmla="*/ 500949 h 1509260"/>
                <a:gd name="connsiteX6" fmla="*/ 2169847 w 2243987"/>
                <a:gd name="connsiteY6" fmla="*/ 698657 h 1509260"/>
                <a:gd name="connsiteX7" fmla="*/ 1364186 w 2243987"/>
                <a:gd name="connsiteY7" fmla="*/ 1128672 h 1509260"/>
                <a:gd name="connsiteX8" fmla="*/ 1151650 w 2243987"/>
                <a:gd name="connsiteY8" fmla="*/ 1509260 h 1509260"/>
                <a:gd name="connsiteX9" fmla="*/ 934171 w 2243987"/>
                <a:gd name="connsiteY9" fmla="*/ 1173156 h 1509260"/>
                <a:gd name="connsiteX10" fmla="*/ 276792 w 2243987"/>
                <a:gd name="connsiteY10" fmla="*/ 807396 h 1509260"/>
                <a:gd name="connsiteX11" fmla="*/ 59313 w 2243987"/>
                <a:gd name="connsiteY11" fmla="*/ 678886 h 1509260"/>
                <a:gd name="connsiteX12" fmla="*/ 0 w 2243987"/>
                <a:gd name="connsiteY12" fmla="*/ 515777 h 1509260"/>
                <a:gd name="connsiteX0" fmla="*/ 0 w 2243987"/>
                <a:gd name="connsiteY0" fmla="*/ 517112 h 1510595"/>
                <a:gd name="connsiteX1" fmla="*/ 9886 w 2243987"/>
                <a:gd name="connsiteY1" fmla="*/ 136524 h 1510595"/>
                <a:gd name="connsiteX2" fmla="*/ 98854 w 2243987"/>
                <a:gd name="connsiteY2" fmla="*/ 12956 h 1510595"/>
                <a:gd name="connsiteX3" fmla="*/ 2110534 w 2243987"/>
                <a:gd name="connsiteY3" fmla="*/ 3071 h 1510595"/>
                <a:gd name="connsiteX4" fmla="*/ 2229159 w 2243987"/>
                <a:gd name="connsiteY4" fmla="*/ 106867 h 1510595"/>
                <a:gd name="connsiteX5" fmla="*/ 2243987 w 2243987"/>
                <a:gd name="connsiteY5" fmla="*/ 502284 h 1510595"/>
                <a:gd name="connsiteX6" fmla="*/ 2169847 w 2243987"/>
                <a:gd name="connsiteY6" fmla="*/ 699992 h 1510595"/>
                <a:gd name="connsiteX7" fmla="*/ 1364186 w 2243987"/>
                <a:gd name="connsiteY7" fmla="*/ 1130007 h 1510595"/>
                <a:gd name="connsiteX8" fmla="*/ 1151650 w 2243987"/>
                <a:gd name="connsiteY8" fmla="*/ 1510595 h 1510595"/>
                <a:gd name="connsiteX9" fmla="*/ 934171 w 2243987"/>
                <a:gd name="connsiteY9" fmla="*/ 1174491 h 1510595"/>
                <a:gd name="connsiteX10" fmla="*/ 276792 w 2243987"/>
                <a:gd name="connsiteY10" fmla="*/ 808731 h 1510595"/>
                <a:gd name="connsiteX11" fmla="*/ 59313 w 2243987"/>
                <a:gd name="connsiteY11" fmla="*/ 680221 h 1510595"/>
                <a:gd name="connsiteX12" fmla="*/ 0 w 2243987"/>
                <a:gd name="connsiteY12" fmla="*/ 517112 h 1510595"/>
                <a:gd name="connsiteX0" fmla="*/ 0 w 2245087"/>
                <a:gd name="connsiteY0" fmla="*/ 517112 h 1510595"/>
                <a:gd name="connsiteX1" fmla="*/ 9886 w 2245087"/>
                <a:gd name="connsiteY1" fmla="*/ 136524 h 1510595"/>
                <a:gd name="connsiteX2" fmla="*/ 98854 w 2245087"/>
                <a:gd name="connsiteY2" fmla="*/ 12956 h 1510595"/>
                <a:gd name="connsiteX3" fmla="*/ 2110534 w 2245087"/>
                <a:gd name="connsiteY3" fmla="*/ 3071 h 1510595"/>
                <a:gd name="connsiteX4" fmla="*/ 2229159 w 2245087"/>
                <a:gd name="connsiteY4" fmla="*/ 106867 h 1510595"/>
                <a:gd name="connsiteX5" fmla="*/ 2243987 w 2245087"/>
                <a:gd name="connsiteY5" fmla="*/ 502284 h 1510595"/>
                <a:gd name="connsiteX6" fmla="*/ 2169847 w 2245087"/>
                <a:gd name="connsiteY6" fmla="*/ 699992 h 1510595"/>
                <a:gd name="connsiteX7" fmla="*/ 1364186 w 2245087"/>
                <a:gd name="connsiteY7" fmla="*/ 1130007 h 1510595"/>
                <a:gd name="connsiteX8" fmla="*/ 1151650 w 2245087"/>
                <a:gd name="connsiteY8" fmla="*/ 1510595 h 1510595"/>
                <a:gd name="connsiteX9" fmla="*/ 934171 w 2245087"/>
                <a:gd name="connsiteY9" fmla="*/ 1174491 h 1510595"/>
                <a:gd name="connsiteX10" fmla="*/ 276792 w 2245087"/>
                <a:gd name="connsiteY10" fmla="*/ 808731 h 1510595"/>
                <a:gd name="connsiteX11" fmla="*/ 59313 w 2245087"/>
                <a:gd name="connsiteY11" fmla="*/ 680221 h 1510595"/>
                <a:gd name="connsiteX12" fmla="*/ 0 w 2245087"/>
                <a:gd name="connsiteY12" fmla="*/ 517112 h 1510595"/>
                <a:gd name="connsiteX0" fmla="*/ 0 w 2247191"/>
                <a:gd name="connsiteY0" fmla="*/ 517112 h 1510595"/>
                <a:gd name="connsiteX1" fmla="*/ 9886 w 2247191"/>
                <a:gd name="connsiteY1" fmla="*/ 136524 h 1510595"/>
                <a:gd name="connsiteX2" fmla="*/ 98854 w 2247191"/>
                <a:gd name="connsiteY2" fmla="*/ 12956 h 1510595"/>
                <a:gd name="connsiteX3" fmla="*/ 2110534 w 2247191"/>
                <a:gd name="connsiteY3" fmla="*/ 3071 h 1510595"/>
                <a:gd name="connsiteX4" fmla="*/ 2229159 w 2247191"/>
                <a:gd name="connsiteY4" fmla="*/ 106867 h 1510595"/>
                <a:gd name="connsiteX5" fmla="*/ 2243987 w 2247191"/>
                <a:gd name="connsiteY5" fmla="*/ 502284 h 1510595"/>
                <a:gd name="connsiteX6" fmla="*/ 2169847 w 2247191"/>
                <a:gd name="connsiteY6" fmla="*/ 699992 h 1510595"/>
                <a:gd name="connsiteX7" fmla="*/ 1364186 w 2247191"/>
                <a:gd name="connsiteY7" fmla="*/ 1130007 h 1510595"/>
                <a:gd name="connsiteX8" fmla="*/ 1151650 w 2247191"/>
                <a:gd name="connsiteY8" fmla="*/ 1510595 h 1510595"/>
                <a:gd name="connsiteX9" fmla="*/ 934171 w 2247191"/>
                <a:gd name="connsiteY9" fmla="*/ 1174491 h 1510595"/>
                <a:gd name="connsiteX10" fmla="*/ 276792 w 2247191"/>
                <a:gd name="connsiteY10" fmla="*/ 808731 h 1510595"/>
                <a:gd name="connsiteX11" fmla="*/ 59313 w 2247191"/>
                <a:gd name="connsiteY11" fmla="*/ 680221 h 1510595"/>
                <a:gd name="connsiteX12" fmla="*/ 0 w 2247191"/>
                <a:gd name="connsiteY12" fmla="*/ 517112 h 1510595"/>
                <a:gd name="connsiteX0" fmla="*/ 3978 w 2251169"/>
                <a:gd name="connsiteY0" fmla="*/ 517112 h 1510595"/>
                <a:gd name="connsiteX1" fmla="*/ 13864 w 2251169"/>
                <a:gd name="connsiteY1" fmla="*/ 136524 h 1510595"/>
                <a:gd name="connsiteX2" fmla="*/ 102832 w 2251169"/>
                <a:gd name="connsiteY2" fmla="*/ 12956 h 1510595"/>
                <a:gd name="connsiteX3" fmla="*/ 2114512 w 2251169"/>
                <a:gd name="connsiteY3" fmla="*/ 3071 h 1510595"/>
                <a:gd name="connsiteX4" fmla="*/ 2233137 w 2251169"/>
                <a:gd name="connsiteY4" fmla="*/ 106867 h 1510595"/>
                <a:gd name="connsiteX5" fmla="*/ 2247965 w 2251169"/>
                <a:gd name="connsiteY5" fmla="*/ 502284 h 1510595"/>
                <a:gd name="connsiteX6" fmla="*/ 2173825 w 2251169"/>
                <a:gd name="connsiteY6" fmla="*/ 699992 h 1510595"/>
                <a:gd name="connsiteX7" fmla="*/ 1368164 w 2251169"/>
                <a:gd name="connsiteY7" fmla="*/ 1130007 h 1510595"/>
                <a:gd name="connsiteX8" fmla="*/ 1155628 w 2251169"/>
                <a:gd name="connsiteY8" fmla="*/ 1510595 h 1510595"/>
                <a:gd name="connsiteX9" fmla="*/ 938149 w 2251169"/>
                <a:gd name="connsiteY9" fmla="*/ 1174491 h 1510595"/>
                <a:gd name="connsiteX10" fmla="*/ 280770 w 2251169"/>
                <a:gd name="connsiteY10" fmla="*/ 808731 h 1510595"/>
                <a:gd name="connsiteX11" fmla="*/ 63291 w 2251169"/>
                <a:gd name="connsiteY11" fmla="*/ 680221 h 1510595"/>
                <a:gd name="connsiteX12" fmla="*/ 3978 w 2251169"/>
                <a:gd name="connsiteY12" fmla="*/ 517112 h 1510595"/>
                <a:gd name="connsiteX0" fmla="*/ 3978 w 2313090"/>
                <a:gd name="connsiteY0" fmla="*/ 517112 h 1510595"/>
                <a:gd name="connsiteX1" fmla="*/ 13864 w 2313090"/>
                <a:gd name="connsiteY1" fmla="*/ 136524 h 1510595"/>
                <a:gd name="connsiteX2" fmla="*/ 102832 w 2313090"/>
                <a:gd name="connsiteY2" fmla="*/ 12956 h 1510595"/>
                <a:gd name="connsiteX3" fmla="*/ 2114512 w 2313090"/>
                <a:gd name="connsiteY3" fmla="*/ 3071 h 1510595"/>
                <a:gd name="connsiteX4" fmla="*/ 2233137 w 2313090"/>
                <a:gd name="connsiteY4" fmla="*/ 106867 h 1510595"/>
                <a:gd name="connsiteX5" fmla="*/ 2247965 w 2313090"/>
                <a:gd name="connsiteY5" fmla="*/ 502284 h 1510595"/>
                <a:gd name="connsiteX6" fmla="*/ 2173825 w 2313090"/>
                <a:gd name="connsiteY6" fmla="*/ 699992 h 1510595"/>
                <a:gd name="connsiteX7" fmla="*/ 1368164 w 2313090"/>
                <a:gd name="connsiteY7" fmla="*/ 1130007 h 1510595"/>
                <a:gd name="connsiteX8" fmla="*/ 1155628 w 2313090"/>
                <a:gd name="connsiteY8" fmla="*/ 1510595 h 1510595"/>
                <a:gd name="connsiteX9" fmla="*/ 938149 w 2313090"/>
                <a:gd name="connsiteY9" fmla="*/ 1174491 h 1510595"/>
                <a:gd name="connsiteX10" fmla="*/ 280770 w 2313090"/>
                <a:gd name="connsiteY10" fmla="*/ 808731 h 1510595"/>
                <a:gd name="connsiteX11" fmla="*/ 63291 w 2313090"/>
                <a:gd name="connsiteY11" fmla="*/ 680221 h 1510595"/>
                <a:gd name="connsiteX12" fmla="*/ 3978 w 2313090"/>
                <a:gd name="connsiteY12" fmla="*/ 517112 h 1510595"/>
                <a:gd name="connsiteX0" fmla="*/ 3978 w 2247965"/>
                <a:gd name="connsiteY0" fmla="*/ 517112 h 1510595"/>
                <a:gd name="connsiteX1" fmla="*/ 13864 w 2247965"/>
                <a:gd name="connsiteY1" fmla="*/ 136524 h 1510595"/>
                <a:gd name="connsiteX2" fmla="*/ 102832 w 2247965"/>
                <a:gd name="connsiteY2" fmla="*/ 12956 h 1510595"/>
                <a:gd name="connsiteX3" fmla="*/ 2114512 w 2247965"/>
                <a:gd name="connsiteY3" fmla="*/ 3071 h 1510595"/>
                <a:gd name="connsiteX4" fmla="*/ 2233137 w 2247965"/>
                <a:gd name="connsiteY4" fmla="*/ 106867 h 1510595"/>
                <a:gd name="connsiteX5" fmla="*/ 2247965 w 2247965"/>
                <a:gd name="connsiteY5" fmla="*/ 502284 h 1510595"/>
                <a:gd name="connsiteX6" fmla="*/ 2173825 w 2247965"/>
                <a:gd name="connsiteY6" fmla="*/ 699992 h 1510595"/>
                <a:gd name="connsiteX7" fmla="*/ 1368164 w 2247965"/>
                <a:gd name="connsiteY7" fmla="*/ 1130007 h 1510595"/>
                <a:gd name="connsiteX8" fmla="*/ 1155628 w 2247965"/>
                <a:gd name="connsiteY8" fmla="*/ 1510595 h 1510595"/>
                <a:gd name="connsiteX9" fmla="*/ 938149 w 2247965"/>
                <a:gd name="connsiteY9" fmla="*/ 1174491 h 1510595"/>
                <a:gd name="connsiteX10" fmla="*/ 280770 w 2247965"/>
                <a:gd name="connsiteY10" fmla="*/ 808731 h 1510595"/>
                <a:gd name="connsiteX11" fmla="*/ 63291 w 2247965"/>
                <a:gd name="connsiteY11" fmla="*/ 680221 h 1510595"/>
                <a:gd name="connsiteX12" fmla="*/ 3978 w 2247965"/>
                <a:gd name="connsiteY12" fmla="*/ 517112 h 1510595"/>
                <a:gd name="connsiteX0" fmla="*/ 6192 w 2250179"/>
                <a:gd name="connsiteY0" fmla="*/ 517112 h 1510595"/>
                <a:gd name="connsiteX1" fmla="*/ 16078 w 2250179"/>
                <a:gd name="connsiteY1" fmla="*/ 136524 h 1510595"/>
                <a:gd name="connsiteX2" fmla="*/ 105046 w 2250179"/>
                <a:gd name="connsiteY2" fmla="*/ 12956 h 1510595"/>
                <a:gd name="connsiteX3" fmla="*/ 2116726 w 2250179"/>
                <a:gd name="connsiteY3" fmla="*/ 3071 h 1510595"/>
                <a:gd name="connsiteX4" fmla="*/ 2235351 w 2250179"/>
                <a:gd name="connsiteY4" fmla="*/ 106867 h 1510595"/>
                <a:gd name="connsiteX5" fmla="*/ 2250179 w 2250179"/>
                <a:gd name="connsiteY5" fmla="*/ 502284 h 1510595"/>
                <a:gd name="connsiteX6" fmla="*/ 2176039 w 2250179"/>
                <a:gd name="connsiteY6" fmla="*/ 699992 h 1510595"/>
                <a:gd name="connsiteX7" fmla="*/ 1370378 w 2250179"/>
                <a:gd name="connsiteY7" fmla="*/ 1130007 h 1510595"/>
                <a:gd name="connsiteX8" fmla="*/ 1157842 w 2250179"/>
                <a:gd name="connsiteY8" fmla="*/ 1510595 h 1510595"/>
                <a:gd name="connsiteX9" fmla="*/ 940363 w 2250179"/>
                <a:gd name="connsiteY9" fmla="*/ 1174491 h 1510595"/>
                <a:gd name="connsiteX10" fmla="*/ 282984 w 2250179"/>
                <a:gd name="connsiteY10" fmla="*/ 808731 h 1510595"/>
                <a:gd name="connsiteX11" fmla="*/ 65505 w 2250179"/>
                <a:gd name="connsiteY11" fmla="*/ 680221 h 1510595"/>
                <a:gd name="connsiteX12" fmla="*/ 6192 w 2250179"/>
                <a:gd name="connsiteY12" fmla="*/ 517112 h 1510595"/>
                <a:gd name="connsiteX0" fmla="*/ 0 w 2243987"/>
                <a:gd name="connsiteY0" fmla="*/ 517112 h 1510595"/>
                <a:gd name="connsiteX1" fmla="*/ 9886 w 2243987"/>
                <a:gd name="connsiteY1" fmla="*/ 136524 h 1510595"/>
                <a:gd name="connsiteX2" fmla="*/ 98854 w 2243987"/>
                <a:gd name="connsiteY2" fmla="*/ 12956 h 1510595"/>
                <a:gd name="connsiteX3" fmla="*/ 2110534 w 2243987"/>
                <a:gd name="connsiteY3" fmla="*/ 3071 h 1510595"/>
                <a:gd name="connsiteX4" fmla="*/ 2229159 w 2243987"/>
                <a:gd name="connsiteY4" fmla="*/ 106867 h 1510595"/>
                <a:gd name="connsiteX5" fmla="*/ 2243987 w 2243987"/>
                <a:gd name="connsiteY5" fmla="*/ 502284 h 1510595"/>
                <a:gd name="connsiteX6" fmla="*/ 2169847 w 2243987"/>
                <a:gd name="connsiteY6" fmla="*/ 699992 h 1510595"/>
                <a:gd name="connsiteX7" fmla="*/ 1364186 w 2243987"/>
                <a:gd name="connsiteY7" fmla="*/ 1130007 h 1510595"/>
                <a:gd name="connsiteX8" fmla="*/ 1151650 w 2243987"/>
                <a:gd name="connsiteY8" fmla="*/ 1510595 h 1510595"/>
                <a:gd name="connsiteX9" fmla="*/ 934171 w 2243987"/>
                <a:gd name="connsiteY9" fmla="*/ 1174491 h 1510595"/>
                <a:gd name="connsiteX10" fmla="*/ 276792 w 2243987"/>
                <a:gd name="connsiteY10" fmla="*/ 808731 h 1510595"/>
                <a:gd name="connsiteX11" fmla="*/ 59313 w 2243987"/>
                <a:gd name="connsiteY11" fmla="*/ 680221 h 1510595"/>
                <a:gd name="connsiteX12" fmla="*/ 0 w 2243987"/>
                <a:gd name="connsiteY12" fmla="*/ 517112 h 1510595"/>
                <a:gd name="connsiteX0" fmla="*/ 1820 w 2245807"/>
                <a:gd name="connsiteY0" fmla="*/ 517112 h 1510595"/>
                <a:gd name="connsiteX1" fmla="*/ 11706 w 2245807"/>
                <a:gd name="connsiteY1" fmla="*/ 136524 h 1510595"/>
                <a:gd name="connsiteX2" fmla="*/ 100674 w 2245807"/>
                <a:gd name="connsiteY2" fmla="*/ 12956 h 1510595"/>
                <a:gd name="connsiteX3" fmla="*/ 2112354 w 2245807"/>
                <a:gd name="connsiteY3" fmla="*/ 3071 h 1510595"/>
                <a:gd name="connsiteX4" fmla="*/ 2230979 w 2245807"/>
                <a:gd name="connsiteY4" fmla="*/ 106867 h 1510595"/>
                <a:gd name="connsiteX5" fmla="*/ 2245807 w 2245807"/>
                <a:gd name="connsiteY5" fmla="*/ 502284 h 1510595"/>
                <a:gd name="connsiteX6" fmla="*/ 2171667 w 2245807"/>
                <a:gd name="connsiteY6" fmla="*/ 699992 h 1510595"/>
                <a:gd name="connsiteX7" fmla="*/ 1366006 w 2245807"/>
                <a:gd name="connsiteY7" fmla="*/ 1130007 h 1510595"/>
                <a:gd name="connsiteX8" fmla="*/ 1153470 w 2245807"/>
                <a:gd name="connsiteY8" fmla="*/ 1510595 h 1510595"/>
                <a:gd name="connsiteX9" fmla="*/ 935991 w 2245807"/>
                <a:gd name="connsiteY9" fmla="*/ 1174491 h 1510595"/>
                <a:gd name="connsiteX10" fmla="*/ 278612 w 2245807"/>
                <a:gd name="connsiteY10" fmla="*/ 808731 h 1510595"/>
                <a:gd name="connsiteX11" fmla="*/ 61133 w 2245807"/>
                <a:gd name="connsiteY11" fmla="*/ 680221 h 1510595"/>
                <a:gd name="connsiteX12" fmla="*/ 1820 w 2245807"/>
                <a:gd name="connsiteY12" fmla="*/ 517112 h 151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5807" h="1510595">
                  <a:moveTo>
                    <a:pt x="1820" y="517112"/>
                  </a:moveTo>
                  <a:cubicBezTo>
                    <a:pt x="-4771" y="340822"/>
                    <a:pt x="8411" y="263387"/>
                    <a:pt x="11706" y="136524"/>
                  </a:cubicBezTo>
                  <a:cubicBezTo>
                    <a:pt x="16649" y="55794"/>
                    <a:pt x="16648" y="34374"/>
                    <a:pt x="100674" y="12956"/>
                  </a:cubicBezTo>
                  <a:lnTo>
                    <a:pt x="2112354" y="3071"/>
                  </a:lnTo>
                  <a:cubicBezTo>
                    <a:pt x="2211209" y="-11757"/>
                    <a:pt x="2211208" y="27784"/>
                    <a:pt x="2230979" y="106867"/>
                  </a:cubicBezTo>
                  <a:lnTo>
                    <a:pt x="2245807" y="502284"/>
                  </a:lnTo>
                  <a:cubicBezTo>
                    <a:pt x="2235922" y="601138"/>
                    <a:pt x="2257341" y="635738"/>
                    <a:pt x="2171667" y="699992"/>
                  </a:cubicBezTo>
                  <a:cubicBezTo>
                    <a:pt x="2085993" y="764246"/>
                    <a:pt x="1634560" y="986669"/>
                    <a:pt x="1366006" y="1130007"/>
                  </a:cubicBezTo>
                  <a:lnTo>
                    <a:pt x="1153470" y="1510595"/>
                  </a:lnTo>
                  <a:lnTo>
                    <a:pt x="935991" y="1174491"/>
                  </a:lnTo>
                  <a:lnTo>
                    <a:pt x="278612" y="808731"/>
                  </a:lnTo>
                  <a:lnTo>
                    <a:pt x="61133" y="680221"/>
                  </a:lnTo>
                  <a:cubicBezTo>
                    <a:pt x="11705" y="625851"/>
                    <a:pt x="1821" y="645623"/>
                    <a:pt x="1820" y="517112"/>
                  </a:cubicBezTo>
                  <a:close/>
                </a:path>
              </a:pathLst>
            </a:custGeom>
            <a:gradFill flip="none" rotWithShape="1">
              <a:gsLst>
                <a:gs pos="0">
                  <a:schemeClr val="accent2"/>
                </a:gs>
                <a:gs pos="90000">
                  <a:schemeClr val="accent2">
                    <a:lumMod val="50000"/>
                  </a:schemeClr>
                </a:gs>
              </a:gsLst>
              <a:path path="circle">
                <a:fillToRect l="50000" t="130000" r="50000" b="-3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46" name="Oval 45">
              <a:extLst>
                <a:ext uri="{FF2B5EF4-FFF2-40B4-BE49-F238E27FC236}">
                  <a16:creationId xmlns="" xmlns:a16="http://schemas.microsoft.com/office/drawing/2014/main" id="{51484ECA-EFCF-44F9-BDA9-2EAC1359B8E1}"/>
                </a:ext>
              </a:extLst>
            </p:cNvPr>
            <p:cNvSpPr/>
            <p:nvPr/>
          </p:nvSpPr>
          <p:spPr>
            <a:xfrm rot="21348093">
              <a:off x="5855873" y="1428052"/>
              <a:ext cx="1195657" cy="1195656"/>
            </a:xfrm>
            <a:prstGeom prst="ellipse">
              <a:avLst/>
            </a:prstGeom>
            <a:gradFill rotWithShape="0">
              <a:gsLst>
                <a:gs pos="0">
                  <a:srgbClr val="E0E0E0"/>
                </a:gs>
                <a:gs pos="100000">
                  <a:srgbClr val="FFFFFF"/>
                </a:gs>
              </a:gsLst>
              <a:lin ang="2700000" scaled="1"/>
            </a:gradFill>
            <a:ln w="12700" algn="ctr">
              <a:solidFill>
                <a:srgbClr val="FFFFFF"/>
              </a:solidFill>
              <a:round/>
              <a:headEnd/>
              <a:tailEnd/>
            </a:ln>
            <a:effectLst>
              <a:outerShdw blurRad="50800" dist="38100" dir="5400000" algn="t" rotWithShape="0">
                <a:srgbClr val="000000">
                  <a:alpha val="39999"/>
                </a:srgbClr>
              </a:outerShdw>
            </a:effectLst>
          </p:spPr>
          <p:txBody>
            <a:bodyPr rot="0" spcFirstLastPara="0" vertOverflow="overflow" horzOverflow="overflow" vert="vert270" wrap="square" lIns="27432" tIns="27432" rIns="27432" bIns="27432"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US" sz="1050" b="1" dirty="0">
                <a:solidFill>
                  <a:srgbClr val="000000"/>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54B5BCE6-A558-4868-B6F4-B364147DEAAC}"/>
              </a:ext>
            </a:extLst>
          </p:cNvPr>
          <p:cNvGrpSpPr/>
          <p:nvPr/>
        </p:nvGrpSpPr>
        <p:grpSpPr>
          <a:xfrm>
            <a:off x="4391905" y="4312213"/>
            <a:ext cx="1159811" cy="1032764"/>
            <a:chOff x="5855873" y="1337371"/>
            <a:chExt cx="1546415" cy="1377018"/>
          </a:xfrm>
        </p:grpSpPr>
        <p:sp>
          <p:nvSpPr>
            <p:cNvPr id="48" name="Freeform 11">
              <a:extLst>
                <a:ext uri="{FF2B5EF4-FFF2-40B4-BE49-F238E27FC236}">
                  <a16:creationId xmlns="" xmlns:a16="http://schemas.microsoft.com/office/drawing/2014/main" id="{0817375D-E1DB-4791-AF3F-0A97A6172963}"/>
                </a:ext>
              </a:extLst>
            </p:cNvPr>
            <p:cNvSpPr/>
            <p:nvPr/>
          </p:nvSpPr>
          <p:spPr>
            <a:xfrm rot="16200000">
              <a:off x="6250667" y="1562768"/>
              <a:ext cx="1377018" cy="926224"/>
            </a:xfrm>
            <a:custGeom>
              <a:avLst/>
              <a:gdLst>
                <a:gd name="connsiteX0" fmla="*/ 0 w 2243987"/>
                <a:gd name="connsiteY0" fmla="*/ 514041 h 1507524"/>
                <a:gd name="connsiteX1" fmla="*/ 9886 w 2243987"/>
                <a:gd name="connsiteY1" fmla="*/ 133453 h 1507524"/>
                <a:gd name="connsiteX2" fmla="*/ 98854 w 2243987"/>
                <a:gd name="connsiteY2" fmla="*/ 9885 h 1507524"/>
                <a:gd name="connsiteX3" fmla="*/ 2110534 w 2243987"/>
                <a:gd name="connsiteY3" fmla="*/ 0 h 1507524"/>
                <a:gd name="connsiteX4" fmla="*/ 2229159 w 2243987"/>
                <a:gd name="connsiteY4" fmla="*/ 103796 h 1507524"/>
                <a:gd name="connsiteX5" fmla="*/ 2243987 w 2243987"/>
                <a:gd name="connsiteY5" fmla="*/ 499213 h 1507524"/>
                <a:gd name="connsiteX6" fmla="*/ 2169847 w 2243987"/>
                <a:gd name="connsiteY6" fmla="*/ 696921 h 1507524"/>
                <a:gd name="connsiteX7" fmla="*/ 1364186 w 2243987"/>
                <a:gd name="connsiteY7" fmla="*/ 1126936 h 1507524"/>
                <a:gd name="connsiteX8" fmla="*/ 1151650 w 2243987"/>
                <a:gd name="connsiteY8" fmla="*/ 1507524 h 1507524"/>
                <a:gd name="connsiteX9" fmla="*/ 934171 w 2243987"/>
                <a:gd name="connsiteY9" fmla="*/ 1171420 h 1507524"/>
                <a:gd name="connsiteX10" fmla="*/ 276792 w 2243987"/>
                <a:gd name="connsiteY10" fmla="*/ 805660 h 1507524"/>
                <a:gd name="connsiteX11" fmla="*/ 59313 w 2243987"/>
                <a:gd name="connsiteY11" fmla="*/ 677150 h 1507524"/>
                <a:gd name="connsiteX12" fmla="*/ 0 w 2243987"/>
                <a:gd name="connsiteY12" fmla="*/ 514041 h 1507524"/>
                <a:gd name="connsiteX0" fmla="*/ 0 w 2243987"/>
                <a:gd name="connsiteY0" fmla="*/ 514041 h 1507524"/>
                <a:gd name="connsiteX1" fmla="*/ 9886 w 2243987"/>
                <a:gd name="connsiteY1" fmla="*/ 133453 h 1507524"/>
                <a:gd name="connsiteX2" fmla="*/ 98854 w 2243987"/>
                <a:gd name="connsiteY2" fmla="*/ 9885 h 1507524"/>
                <a:gd name="connsiteX3" fmla="*/ 2110534 w 2243987"/>
                <a:gd name="connsiteY3" fmla="*/ 0 h 1507524"/>
                <a:gd name="connsiteX4" fmla="*/ 2229159 w 2243987"/>
                <a:gd name="connsiteY4" fmla="*/ 103796 h 1507524"/>
                <a:gd name="connsiteX5" fmla="*/ 2243987 w 2243987"/>
                <a:gd name="connsiteY5" fmla="*/ 499213 h 1507524"/>
                <a:gd name="connsiteX6" fmla="*/ 2169847 w 2243987"/>
                <a:gd name="connsiteY6" fmla="*/ 696921 h 1507524"/>
                <a:gd name="connsiteX7" fmla="*/ 1364186 w 2243987"/>
                <a:gd name="connsiteY7" fmla="*/ 1126936 h 1507524"/>
                <a:gd name="connsiteX8" fmla="*/ 1151650 w 2243987"/>
                <a:gd name="connsiteY8" fmla="*/ 1507524 h 1507524"/>
                <a:gd name="connsiteX9" fmla="*/ 934171 w 2243987"/>
                <a:gd name="connsiteY9" fmla="*/ 1171420 h 1507524"/>
                <a:gd name="connsiteX10" fmla="*/ 276792 w 2243987"/>
                <a:gd name="connsiteY10" fmla="*/ 805660 h 1507524"/>
                <a:gd name="connsiteX11" fmla="*/ 59313 w 2243987"/>
                <a:gd name="connsiteY11" fmla="*/ 677150 h 1507524"/>
                <a:gd name="connsiteX12" fmla="*/ 0 w 2243987"/>
                <a:gd name="connsiteY12" fmla="*/ 514041 h 1507524"/>
                <a:gd name="connsiteX0" fmla="*/ 0 w 2243987"/>
                <a:gd name="connsiteY0" fmla="*/ 514041 h 1507524"/>
                <a:gd name="connsiteX1" fmla="*/ 9886 w 2243987"/>
                <a:gd name="connsiteY1" fmla="*/ 133453 h 1507524"/>
                <a:gd name="connsiteX2" fmla="*/ 98854 w 2243987"/>
                <a:gd name="connsiteY2" fmla="*/ 9885 h 1507524"/>
                <a:gd name="connsiteX3" fmla="*/ 2110534 w 2243987"/>
                <a:gd name="connsiteY3" fmla="*/ 0 h 1507524"/>
                <a:gd name="connsiteX4" fmla="*/ 2229159 w 2243987"/>
                <a:gd name="connsiteY4" fmla="*/ 103796 h 1507524"/>
                <a:gd name="connsiteX5" fmla="*/ 2243987 w 2243987"/>
                <a:gd name="connsiteY5" fmla="*/ 499213 h 1507524"/>
                <a:gd name="connsiteX6" fmla="*/ 2169847 w 2243987"/>
                <a:gd name="connsiteY6" fmla="*/ 696921 h 1507524"/>
                <a:gd name="connsiteX7" fmla="*/ 1364186 w 2243987"/>
                <a:gd name="connsiteY7" fmla="*/ 1126936 h 1507524"/>
                <a:gd name="connsiteX8" fmla="*/ 1151650 w 2243987"/>
                <a:gd name="connsiteY8" fmla="*/ 1507524 h 1507524"/>
                <a:gd name="connsiteX9" fmla="*/ 934171 w 2243987"/>
                <a:gd name="connsiteY9" fmla="*/ 1171420 h 1507524"/>
                <a:gd name="connsiteX10" fmla="*/ 276792 w 2243987"/>
                <a:gd name="connsiteY10" fmla="*/ 805660 h 1507524"/>
                <a:gd name="connsiteX11" fmla="*/ 59313 w 2243987"/>
                <a:gd name="connsiteY11" fmla="*/ 677150 h 1507524"/>
                <a:gd name="connsiteX12" fmla="*/ 0 w 2243987"/>
                <a:gd name="connsiteY12" fmla="*/ 514041 h 1507524"/>
                <a:gd name="connsiteX0" fmla="*/ 0 w 2243987"/>
                <a:gd name="connsiteY0" fmla="*/ 515777 h 1509260"/>
                <a:gd name="connsiteX1" fmla="*/ 9886 w 2243987"/>
                <a:gd name="connsiteY1" fmla="*/ 135189 h 1509260"/>
                <a:gd name="connsiteX2" fmla="*/ 98854 w 2243987"/>
                <a:gd name="connsiteY2" fmla="*/ 11621 h 1509260"/>
                <a:gd name="connsiteX3" fmla="*/ 2110534 w 2243987"/>
                <a:gd name="connsiteY3" fmla="*/ 1736 h 1509260"/>
                <a:gd name="connsiteX4" fmla="*/ 2229159 w 2243987"/>
                <a:gd name="connsiteY4" fmla="*/ 105532 h 1509260"/>
                <a:gd name="connsiteX5" fmla="*/ 2243987 w 2243987"/>
                <a:gd name="connsiteY5" fmla="*/ 500949 h 1509260"/>
                <a:gd name="connsiteX6" fmla="*/ 2169847 w 2243987"/>
                <a:gd name="connsiteY6" fmla="*/ 698657 h 1509260"/>
                <a:gd name="connsiteX7" fmla="*/ 1364186 w 2243987"/>
                <a:gd name="connsiteY7" fmla="*/ 1128672 h 1509260"/>
                <a:gd name="connsiteX8" fmla="*/ 1151650 w 2243987"/>
                <a:gd name="connsiteY8" fmla="*/ 1509260 h 1509260"/>
                <a:gd name="connsiteX9" fmla="*/ 934171 w 2243987"/>
                <a:gd name="connsiteY9" fmla="*/ 1173156 h 1509260"/>
                <a:gd name="connsiteX10" fmla="*/ 276792 w 2243987"/>
                <a:gd name="connsiteY10" fmla="*/ 807396 h 1509260"/>
                <a:gd name="connsiteX11" fmla="*/ 59313 w 2243987"/>
                <a:gd name="connsiteY11" fmla="*/ 678886 h 1509260"/>
                <a:gd name="connsiteX12" fmla="*/ 0 w 2243987"/>
                <a:gd name="connsiteY12" fmla="*/ 515777 h 1509260"/>
                <a:gd name="connsiteX0" fmla="*/ 0 w 2243987"/>
                <a:gd name="connsiteY0" fmla="*/ 517112 h 1510595"/>
                <a:gd name="connsiteX1" fmla="*/ 9886 w 2243987"/>
                <a:gd name="connsiteY1" fmla="*/ 136524 h 1510595"/>
                <a:gd name="connsiteX2" fmla="*/ 98854 w 2243987"/>
                <a:gd name="connsiteY2" fmla="*/ 12956 h 1510595"/>
                <a:gd name="connsiteX3" fmla="*/ 2110534 w 2243987"/>
                <a:gd name="connsiteY3" fmla="*/ 3071 h 1510595"/>
                <a:gd name="connsiteX4" fmla="*/ 2229159 w 2243987"/>
                <a:gd name="connsiteY4" fmla="*/ 106867 h 1510595"/>
                <a:gd name="connsiteX5" fmla="*/ 2243987 w 2243987"/>
                <a:gd name="connsiteY5" fmla="*/ 502284 h 1510595"/>
                <a:gd name="connsiteX6" fmla="*/ 2169847 w 2243987"/>
                <a:gd name="connsiteY6" fmla="*/ 699992 h 1510595"/>
                <a:gd name="connsiteX7" fmla="*/ 1364186 w 2243987"/>
                <a:gd name="connsiteY7" fmla="*/ 1130007 h 1510595"/>
                <a:gd name="connsiteX8" fmla="*/ 1151650 w 2243987"/>
                <a:gd name="connsiteY8" fmla="*/ 1510595 h 1510595"/>
                <a:gd name="connsiteX9" fmla="*/ 934171 w 2243987"/>
                <a:gd name="connsiteY9" fmla="*/ 1174491 h 1510595"/>
                <a:gd name="connsiteX10" fmla="*/ 276792 w 2243987"/>
                <a:gd name="connsiteY10" fmla="*/ 808731 h 1510595"/>
                <a:gd name="connsiteX11" fmla="*/ 59313 w 2243987"/>
                <a:gd name="connsiteY11" fmla="*/ 680221 h 1510595"/>
                <a:gd name="connsiteX12" fmla="*/ 0 w 2243987"/>
                <a:gd name="connsiteY12" fmla="*/ 517112 h 1510595"/>
                <a:gd name="connsiteX0" fmla="*/ 0 w 2245087"/>
                <a:gd name="connsiteY0" fmla="*/ 517112 h 1510595"/>
                <a:gd name="connsiteX1" fmla="*/ 9886 w 2245087"/>
                <a:gd name="connsiteY1" fmla="*/ 136524 h 1510595"/>
                <a:gd name="connsiteX2" fmla="*/ 98854 w 2245087"/>
                <a:gd name="connsiteY2" fmla="*/ 12956 h 1510595"/>
                <a:gd name="connsiteX3" fmla="*/ 2110534 w 2245087"/>
                <a:gd name="connsiteY3" fmla="*/ 3071 h 1510595"/>
                <a:gd name="connsiteX4" fmla="*/ 2229159 w 2245087"/>
                <a:gd name="connsiteY4" fmla="*/ 106867 h 1510595"/>
                <a:gd name="connsiteX5" fmla="*/ 2243987 w 2245087"/>
                <a:gd name="connsiteY5" fmla="*/ 502284 h 1510595"/>
                <a:gd name="connsiteX6" fmla="*/ 2169847 w 2245087"/>
                <a:gd name="connsiteY6" fmla="*/ 699992 h 1510595"/>
                <a:gd name="connsiteX7" fmla="*/ 1364186 w 2245087"/>
                <a:gd name="connsiteY7" fmla="*/ 1130007 h 1510595"/>
                <a:gd name="connsiteX8" fmla="*/ 1151650 w 2245087"/>
                <a:gd name="connsiteY8" fmla="*/ 1510595 h 1510595"/>
                <a:gd name="connsiteX9" fmla="*/ 934171 w 2245087"/>
                <a:gd name="connsiteY9" fmla="*/ 1174491 h 1510595"/>
                <a:gd name="connsiteX10" fmla="*/ 276792 w 2245087"/>
                <a:gd name="connsiteY10" fmla="*/ 808731 h 1510595"/>
                <a:gd name="connsiteX11" fmla="*/ 59313 w 2245087"/>
                <a:gd name="connsiteY11" fmla="*/ 680221 h 1510595"/>
                <a:gd name="connsiteX12" fmla="*/ 0 w 2245087"/>
                <a:gd name="connsiteY12" fmla="*/ 517112 h 1510595"/>
                <a:gd name="connsiteX0" fmla="*/ 0 w 2247191"/>
                <a:gd name="connsiteY0" fmla="*/ 517112 h 1510595"/>
                <a:gd name="connsiteX1" fmla="*/ 9886 w 2247191"/>
                <a:gd name="connsiteY1" fmla="*/ 136524 h 1510595"/>
                <a:gd name="connsiteX2" fmla="*/ 98854 w 2247191"/>
                <a:gd name="connsiteY2" fmla="*/ 12956 h 1510595"/>
                <a:gd name="connsiteX3" fmla="*/ 2110534 w 2247191"/>
                <a:gd name="connsiteY3" fmla="*/ 3071 h 1510595"/>
                <a:gd name="connsiteX4" fmla="*/ 2229159 w 2247191"/>
                <a:gd name="connsiteY4" fmla="*/ 106867 h 1510595"/>
                <a:gd name="connsiteX5" fmla="*/ 2243987 w 2247191"/>
                <a:gd name="connsiteY5" fmla="*/ 502284 h 1510595"/>
                <a:gd name="connsiteX6" fmla="*/ 2169847 w 2247191"/>
                <a:gd name="connsiteY6" fmla="*/ 699992 h 1510595"/>
                <a:gd name="connsiteX7" fmla="*/ 1364186 w 2247191"/>
                <a:gd name="connsiteY7" fmla="*/ 1130007 h 1510595"/>
                <a:gd name="connsiteX8" fmla="*/ 1151650 w 2247191"/>
                <a:gd name="connsiteY8" fmla="*/ 1510595 h 1510595"/>
                <a:gd name="connsiteX9" fmla="*/ 934171 w 2247191"/>
                <a:gd name="connsiteY9" fmla="*/ 1174491 h 1510595"/>
                <a:gd name="connsiteX10" fmla="*/ 276792 w 2247191"/>
                <a:gd name="connsiteY10" fmla="*/ 808731 h 1510595"/>
                <a:gd name="connsiteX11" fmla="*/ 59313 w 2247191"/>
                <a:gd name="connsiteY11" fmla="*/ 680221 h 1510595"/>
                <a:gd name="connsiteX12" fmla="*/ 0 w 2247191"/>
                <a:gd name="connsiteY12" fmla="*/ 517112 h 1510595"/>
                <a:gd name="connsiteX0" fmla="*/ 3978 w 2251169"/>
                <a:gd name="connsiteY0" fmla="*/ 517112 h 1510595"/>
                <a:gd name="connsiteX1" fmla="*/ 13864 w 2251169"/>
                <a:gd name="connsiteY1" fmla="*/ 136524 h 1510595"/>
                <a:gd name="connsiteX2" fmla="*/ 102832 w 2251169"/>
                <a:gd name="connsiteY2" fmla="*/ 12956 h 1510595"/>
                <a:gd name="connsiteX3" fmla="*/ 2114512 w 2251169"/>
                <a:gd name="connsiteY3" fmla="*/ 3071 h 1510595"/>
                <a:gd name="connsiteX4" fmla="*/ 2233137 w 2251169"/>
                <a:gd name="connsiteY4" fmla="*/ 106867 h 1510595"/>
                <a:gd name="connsiteX5" fmla="*/ 2247965 w 2251169"/>
                <a:gd name="connsiteY5" fmla="*/ 502284 h 1510595"/>
                <a:gd name="connsiteX6" fmla="*/ 2173825 w 2251169"/>
                <a:gd name="connsiteY6" fmla="*/ 699992 h 1510595"/>
                <a:gd name="connsiteX7" fmla="*/ 1368164 w 2251169"/>
                <a:gd name="connsiteY7" fmla="*/ 1130007 h 1510595"/>
                <a:gd name="connsiteX8" fmla="*/ 1155628 w 2251169"/>
                <a:gd name="connsiteY8" fmla="*/ 1510595 h 1510595"/>
                <a:gd name="connsiteX9" fmla="*/ 938149 w 2251169"/>
                <a:gd name="connsiteY9" fmla="*/ 1174491 h 1510595"/>
                <a:gd name="connsiteX10" fmla="*/ 280770 w 2251169"/>
                <a:gd name="connsiteY10" fmla="*/ 808731 h 1510595"/>
                <a:gd name="connsiteX11" fmla="*/ 63291 w 2251169"/>
                <a:gd name="connsiteY11" fmla="*/ 680221 h 1510595"/>
                <a:gd name="connsiteX12" fmla="*/ 3978 w 2251169"/>
                <a:gd name="connsiteY12" fmla="*/ 517112 h 1510595"/>
                <a:gd name="connsiteX0" fmla="*/ 3978 w 2313090"/>
                <a:gd name="connsiteY0" fmla="*/ 517112 h 1510595"/>
                <a:gd name="connsiteX1" fmla="*/ 13864 w 2313090"/>
                <a:gd name="connsiteY1" fmla="*/ 136524 h 1510595"/>
                <a:gd name="connsiteX2" fmla="*/ 102832 w 2313090"/>
                <a:gd name="connsiteY2" fmla="*/ 12956 h 1510595"/>
                <a:gd name="connsiteX3" fmla="*/ 2114512 w 2313090"/>
                <a:gd name="connsiteY3" fmla="*/ 3071 h 1510595"/>
                <a:gd name="connsiteX4" fmla="*/ 2233137 w 2313090"/>
                <a:gd name="connsiteY4" fmla="*/ 106867 h 1510595"/>
                <a:gd name="connsiteX5" fmla="*/ 2247965 w 2313090"/>
                <a:gd name="connsiteY5" fmla="*/ 502284 h 1510595"/>
                <a:gd name="connsiteX6" fmla="*/ 2173825 w 2313090"/>
                <a:gd name="connsiteY6" fmla="*/ 699992 h 1510595"/>
                <a:gd name="connsiteX7" fmla="*/ 1368164 w 2313090"/>
                <a:gd name="connsiteY7" fmla="*/ 1130007 h 1510595"/>
                <a:gd name="connsiteX8" fmla="*/ 1155628 w 2313090"/>
                <a:gd name="connsiteY8" fmla="*/ 1510595 h 1510595"/>
                <a:gd name="connsiteX9" fmla="*/ 938149 w 2313090"/>
                <a:gd name="connsiteY9" fmla="*/ 1174491 h 1510595"/>
                <a:gd name="connsiteX10" fmla="*/ 280770 w 2313090"/>
                <a:gd name="connsiteY10" fmla="*/ 808731 h 1510595"/>
                <a:gd name="connsiteX11" fmla="*/ 63291 w 2313090"/>
                <a:gd name="connsiteY11" fmla="*/ 680221 h 1510595"/>
                <a:gd name="connsiteX12" fmla="*/ 3978 w 2313090"/>
                <a:gd name="connsiteY12" fmla="*/ 517112 h 1510595"/>
                <a:gd name="connsiteX0" fmla="*/ 3978 w 2247965"/>
                <a:gd name="connsiteY0" fmla="*/ 517112 h 1510595"/>
                <a:gd name="connsiteX1" fmla="*/ 13864 w 2247965"/>
                <a:gd name="connsiteY1" fmla="*/ 136524 h 1510595"/>
                <a:gd name="connsiteX2" fmla="*/ 102832 w 2247965"/>
                <a:gd name="connsiteY2" fmla="*/ 12956 h 1510595"/>
                <a:gd name="connsiteX3" fmla="*/ 2114512 w 2247965"/>
                <a:gd name="connsiteY3" fmla="*/ 3071 h 1510595"/>
                <a:gd name="connsiteX4" fmla="*/ 2233137 w 2247965"/>
                <a:gd name="connsiteY4" fmla="*/ 106867 h 1510595"/>
                <a:gd name="connsiteX5" fmla="*/ 2247965 w 2247965"/>
                <a:gd name="connsiteY5" fmla="*/ 502284 h 1510595"/>
                <a:gd name="connsiteX6" fmla="*/ 2173825 w 2247965"/>
                <a:gd name="connsiteY6" fmla="*/ 699992 h 1510595"/>
                <a:gd name="connsiteX7" fmla="*/ 1368164 w 2247965"/>
                <a:gd name="connsiteY7" fmla="*/ 1130007 h 1510595"/>
                <a:gd name="connsiteX8" fmla="*/ 1155628 w 2247965"/>
                <a:gd name="connsiteY8" fmla="*/ 1510595 h 1510595"/>
                <a:gd name="connsiteX9" fmla="*/ 938149 w 2247965"/>
                <a:gd name="connsiteY9" fmla="*/ 1174491 h 1510595"/>
                <a:gd name="connsiteX10" fmla="*/ 280770 w 2247965"/>
                <a:gd name="connsiteY10" fmla="*/ 808731 h 1510595"/>
                <a:gd name="connsiteX11" fmla="*/ 63291 w 2247965"/>
                <a:gd name="connsiteY11" fmla="*/ 680221 h 1510595"/>
                <a:gd name="connsiteX12" fmla="*/ 3978 w 2247965"/>
                <a:gd name="connsiteY12" fmla="*/ 517112 h 1510595"/>
                <a:gd name="connsiteX0" fmla="*/ 6192 w 2250179"/>
                <a:gd name="connsiteY0" fmla="*/ 517112 h 1510595"/>
                <a:gd name="connsiteX1" fmla="*/ 16078 w 2250179"/>
                <a:gd name="connsiteY1" fmla="*/ 136524 h 1510595"/>
                <a:gd name="connsiteX2" fmla="*/ 105046 w 2250179"/>
                <a:gd name="connsiteY2" fmla="*/ 12956 h 1510595"/>
                <a:gd name="connsiteX3" fmla="*/ 2116726 w 2250179"/>
                <a:gd name="connsiteY3" fmla="*/ 3071 h 1510595"/>
                <a:gd name="connsiteX4" fmla="*/ 2235351 w 2250179"/>
                <a:gd name="connsiteY4" fmla="*/ 106867 h 1510595"/>
                <a:gd name="connsiteX5" fmla="*/ 2250179 w 2250179"/>
                <a:gd name="connsiteY5" fmla="*/ 502284 h 1510595"/>
                <a:gd name="connsiteX6" fmla="*/ 2176039 w 2250179"/>
                <a:gd name="connsiteY6" fmla="*/ 699992 h 1510595"/>
                <a:gd name="connsiteX7" fmla="*/ 1370378 w 2250179"/>
                <a:gd name="connsiteY7" fmla="*/ 1130007 h 1510595"/>
                <a:gd name="connsiteX8" fmla="*/ 1157842 w 2250179"/>
                <a:gd name="connsiteY8" fmla="*/ 1510595 h 1510595"/>
                <a:gd name="connsiteX9" fmla="*/ 940363 w 2250179"/>
                <a:gd name="connsiteY9" fmla="*/ 1174491 h 1510595"/>
                <a:gd name="connsiteX10" fmla="*/ 282984 w 2250179"/>
                <a:gd name="connsiteY10" fmla="*/ 808731 h 1510595"/>
                <a:gd name="connsiteX11" fmla="*/ 65505 w 2250179"/>
                <a:gd name="connsiteY11" fmla="*/ 680221 h 1510595"/>
                <a:gd name="connsiteX12" fmla="*/ 6192 w 2250179"/>
                <a:gd name="connsiteY12" fmla="*/ 517112 h 1510595"/>
                <a:gd name="connsiteX0" fmla="*/ 0 w 2243987"/>
                <a:gd name="connsiteY0" fmla="*/ 517112 h 1510595"/>
                <a:gd name="connsiteX1" fmla="*/ 9886 w 2243987"/>
                <a:gd name="connsiteY1" fmla="*/ 136524 h 1510595"/>
                <a:gd name="connsiteX2" fmla="*/ 98854 w 2243987"/>
                <a:gd name="connsiteY2" fmla="*/ 12956 h 1510595"/>
                <a:gd name="connsiteX3" fmla="*/ 2110534 w 2243987"/>
                <a:gd name="connsiteY3" fmla="*/ 3071 h 1510595"/>
                <a:gd name="connsiteX4" fmla="*/ 2229159 w 2243987"/>
                <a:gd name="connsiteY4" fmla="*/ 106867 h 1510595"/>
                <a:gd name="connsiteX5" fmla="*/ 2243987 w 2243987"/>
                <a:gd name="connsiteY5" fmla="*/ 502284 h 1510595"/>
                <a:gd name="connsiteX6" fmla="*/ 2169847 w 2243987"/>
                <a:gd name="connsiteY6" fmla="*/ 699992 h 1510595"/>
                <a:gd name="connsiteX7" fmla="*/ 1364186 w 2243987"/>
                <a:gd name="connsiteY7" fmla="*/ 1130007 h 1510595"/>
                <a:gd name="connsiteX8" fmla="*/ 1151650 w 2243987"/>
                <a:gd name="connsiteY8" fmla="*/ 1510595 h 1510595"/>
                <a:gd name="connsiteX9" fmla="*/ 934171 w 2243987"/>
                <a:gd name="connsiteY9" fmla="*/ 1174491 h 1510595"/>
                <a:gd name="connsiteX10" fmla="*/ 276792 w 2243987"/>
                <a:gd name="connsiteY10" fmla="*/ 808731 h 1510595"/>
                <a:gd name="connsiteX11" fmla="*/ 59313 w 2243987"/>
                <a:gd name="connsiteY11" fmla="*/ 680221 h 1510595"/>
                <a:gd name="connsiteX12" fmla="*/ 0 w 2243987"/>
                <a:gd name="connsiteY12" fmla="*/ 517112 h 1510595"/>
                <a:gd name="connsiteX0" fmla="*/ 1820 w 2245807"/>
                <a:gd name="connsiteY0" fmla="*/ 517112 h 1510595"/>
                <a:gd name="connsiteX1" fmla="*/ 11706 w 2245807"/>
                <a:gd name="connsiteY1" fmla="*/ 136524 h 1510595"/>
                <a:gd name="connsiteX2" fmla="*/ 100674 w 2245807"/>
                <a:gd name="connsiteY2" fmla="*/ 12956 h 1510595"/>
                <a:gd name="connsiteX3" fmla="*/ 2112354 w 2245807"/>
                <a:gd name="connsiteY3" fmla="*/ 3071 h 1510595"/>
                <a:gd name="connsiteX4" fmla="*/ 2230979 w 2245807"/>
                <a:gd name="connsiteY4" fmla="*/ 106867 h 1510595"/>
                <a:gd name="connsiteX5" fmla="*/ 2245807 w 2245807"/>
                <a:gd name="connsiteY5" fmla="*/ 502284 h 1510595"/>
                <a:gd name="connsiteX6" fmla="*/ 2171667 w 2245807"/>
                <a:gd name="connsiteY6" fmla="*/ 699992 h 1510595"/>
                <a:gd name="connsiteX7" fmla="*/ 1366006 w 2245807"/>
                <a:gd name="connsiteY7" fmla="*/ 1130007 h 1510595"/>
                <a:gd name="connsiteX8" fmla="*/ 1153470 w 2245807"/>
                <a:gd name="connsiteY8" fmla="*/ 1510595 h 1510595"/>
                <a:gd name="connsiteX9" fmla="*/ 935991 w 2245807"/>
                <a:gd name="connsiteY9" fmla="*/ 1174491 h 1510595"/>
                <a:gd name="connsiteX10" fmla="*/ 278612 w 2245807"/>
                <a:gd name="connsiteY10" fmla="*/ 808731 h 1510595"/>
                <a:gd name="connsiteX11" fmla="*/ 61133 w 2245807"/>
                <a:gd name="connsiteY11" fmla="*/ 680221 h 1510595"/>
                <a:gd name="connsiteX12" fmla="*/ 1820 w 2245807"/>
                <a:gd name="connsiteY12" fmla="*/ 517112 h 151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5807" h="1510595">
                  <a:moveTo>
                    <a:pt x="1820" y="517112"/>
                  </a:moveTo>
                  <a:cubicBezTo>
                    <a:pt x="-4771" y="340822"/>
                    <a:pt x="8411" y="263387"/>
                    <a:pt x="11706" y="136524"/>
                  </a:cubicBezTo>
                  <a:cubicBezTo>
                    <a:pt x="16649" y="55794"/>
                    <a:pt x="16648" y="34374"/>
                    <a:pt x="100674" y="12956"/>
                  </a:cubicBezTo>
                  <a:lnTo>
                    <a:pt x="2112354" y="3071"/>
                  </a:lnTo>
                  <a:cubicBezTo>
                    <a:pt x="2211209" y="-11757"/>
                    <a:pt x="2211208" y="27784"/>
                    <a:pt x="2230979" y="106867"/>
                  </a:cubicBezTo>
                  <a:lnTo>
                    <a:pt x="2245807" y="502284"/>
                  </a:lnTo>
                  <a:cubicBezTo>
                    <a:pt x="2235922" y="601138"/>
                    <a:pt x="2257341" y="635738"/>
                    <a:pt x="2171667" y="699992"/>
                  </a:cubicBezTo>
                  <a:cubicBezTo>
                    <a:pt x="2085993" y="764246"/>
                    <a:pt x="1634560" y="986669"/>
                    <a:pt x="1366006" y="1130007"/>
                  </a:cubicBezTo>
                  <a:lnTo>
                    <a:pt x="1153470" y="1510595"/>
                  </a:lnTo>
                  <a:lnTo>
                    <a:pt x="935991" y="1174491"/>
                  </a:lnTo>
                  <a:lnTo>
                    <a:pt x="278612" y="808731"/>
                  </a:lnTo>
                  <a:lnTo>
                    <a:pt x="61133" y="680221"/>
                  </a:lnTo>
                  <a:cubicBezTo>
                    <a:pt x="11705" y="625851"/>
                    <a:pt x="1821" y="645623"/>
                    <a:pt x="1820" y="517112"/>
                  </a:cubicBezTo>
                  <a:close/>
                </a:path>
              </a:pathLst>
            </a:custGeom>
            <a:gradFill flip="none" rotWithShape="1">
              <a:gsLst>
                <a:gs pos="0">
                  <a:schemeClr val="accent2"/>
                </a:gs>
                <a:gs pos="90000">
                  <a:schemeClr val="accent2">
                    <a:lumMod val="50000"/>
                  </a:schemeClr>
                </a:gs>
              </a:gsLst>
              <a:path path="circle">
                <a:fillToRect l="50000" t="130000" r="50000" b="-3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49" name="Oval 48">
              <a:extLst>
                <a:ext uri="{FF2B5EF4-FFF2-40B4-BE49-F238E27FC236}">
                  <a16:creationId xmlns="" xmlns:a16="http://schemas.microsoft.com/office/drawing/2014/main" id="{1F9A2173-F14C-413F-B803-CC14BA9DA739}"/>
                </a:ext>
              </a:extLst>
            </p:cNvPr>
            <p:cNvSpPr/>
            <p:nvPr/>
          </p:nvSpPr>
          <p:spPr>
            <a:xfrm rot="21348093">
              <a:off x="5855873" y="1428052"/>
              <a:ext cx="1195657" cy="1195656"/>
            </a:xfrm>
            <a:prstGeom prst="ellipse">
              <a:avLst/>
            </a:prstGeom>
            <a:gradFill rotWithShape="0">
              <a:gsLst>
                <a:gs pos="0">
                  <a:srgbClr val="E0E0E0"/>
                </a:gs>
                <a:gs pos="100000">
                  <a:srgbClr val="FFFFFF"/>
                </a:gs>
              </a:gsLst>
              <a:lin ang="2700000" scaled="1"/>
            </a:gradFill>
            <a:ln w="12700" algn="ctr">
              <a:solidFill>
                <a:srgbClr val="FFFFFF"/>
              </a:solidFill>
              <a:round/>
              <a:headEnd/>
              <a:tailEnd/>
            </a:ln>
            <a:effectLst>
              <a:outerShdw blurRad="50800" dist="38100" dir="5400000" algn="t" rotWithShape="0">
                <a:srgbClr val="000000">
                  <a:alpha val="39999"/>
                </a:srgbClr>
              </a:outerShdw>
            </a:effectLst>
          </p:spPr>
          <p:txBody>
            <a:bodyPr rot="0" spcFirstLastPara="0" vertOverflow="overflow" horzOverflow="overflow" vert="vert270" wrap="square" lIns="27432" tIns="27432" rIns="27432" bIns="27432"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US" sz="1050" b="1" dirty="0">
                <a:solidFill>
                  <a:srgbClr val="000000"/>
                </a:solidFill>
                <a:latin typeface="Arial" panose="020B0604020202020204" pitchFamily="34" charset="0"/>
                <a:cs typeface="Arial" panose="020B0604020202020204" pitchFamily="34" charset="0"/>
              </a:endParaRPr>
            </a:p>
          </p:txBody>
        </p:sp>
      </p:grpSp>
      <p:sp>
        <p:nvSpPr>
          <p:cNvPr id="50" name="Rectangle 49">
            <a:extLst>
              <a:ext uri="{FF2B5EF4-FFF2-40B4-BE49-F238E27FC236}">
                <a16:creationId xmlns="" xmlns:a16="http://schemas.microsoft.com/office/drawing/2014/main" id="{DCAE1235-7A45-4BC5-9DBE-60C3C1A082E0}"/>
              </a:ext>
            </a:extLst>
          </p:cNvPr>
          <p:cNvSpPr/>
          <p:nvPr/>
        </p:nvSpPr>
        <p:spPr>
          <a:xfrm>
            <a:off x="5556875" y="1452233"/>
            <a:ext cx="3409233" cy="4924297"/>
          </a:xfrm>
          <a:prstGeom prst="rect">
            <a:avLst/>
          </a:prstGeom>
        </p:spPr>
        <p:txBody>
          <a:bodyPr wrap="square">
            <a:spAutoFit/>
          </a:bodyPr>
          <a:lstStyle/>
          <a:p>
            <a:pPr marL="214313" indent="-214313" defTabSz="685800" fontAlgn="auto">
              <a:lnSpc>
                <a:spcPct val="115000"/>
              </a:lnSpc>
              <a:spcBef>
                <a:spcPts val="0"/>
              </a:spcBef>
              <a:spcAft>
                <a:spcPts val="600"/>
              </a:spcAft>
              <a:buFont typeface="Arial" panose="020B0604020202020204" pitchFamily="34" charset="0"/>
              <a:buChar char="•"/>
            </a:pPr>
            <a:r>
              <a:rPr lang="en-US" sz="1600" dirty="0">
                <a:solidFill>
                  <a:srgbClr val="000000"/>
                </a:solidFill>
                <a:latin typeface="Calibri" panose="020F0502020204030204"/>
                <a:ea typeface="Times New Roman" panose="02020603050405020304" pitchFamily="18" charset="0"/>
                <a:cs typeface="Calibri" panose="020F0502020204030204" pitchFamily="34" charset="0"/>
              </a:rPr>
              <a:t>Continued routine provision of youth-friendly GBV prevention via second curriculum in-class and out of </a:t>
            </a:r>
            <a:r>
              <a:rPr lang="en-US" sz="1600" dirty="0" smtClean="0">
                <a:solidFill>
                  <a:srgbClr val="000000"/>
                </a:solidFill>
                <a:latin typeface="Calibri" panose="020F0502020204030204"/>
                <a:ea typeface="Times New Roman" panose="02020603050405020304" pitchFamily="18" charset="0"/>
                <a:cs typeface="Calibri" panose="020F0502020204030204" pitchFamily="34" charset="0"/>
              </a:rPr>
              <a:t>classroom</a:t>
            </a:r>
            <a:endParaRPr lang="en-US" sz="1600" dirty="0">
              <a:solidFill>
                <a:srgbClr val="000000"/>
              </a:solidFill>
              <a:latin typeface="Calibri" panose="020F0502020204030204"/>
              <a:ea typeface="Times New Roman" panose="02020603050405020304" pitchFamily="18" charset="0"/>
              <a:cs typeface="Calibri" panose="020F0502020204030204" pitchFamily="34" charset="0"/>
            </a:endParaRPr>
          </a:p>
          <a:p>
            <a:pPr marL="214313" indent="-214313" defTabSz="685800" fontAlgn="auto">
              <a:lnSpc>
                <a:spcPct val="115000"/>
              </a:lnSpc>
              <a:spcBef>
                <a:spcPts val="0"/>
              </a:spcBef>
              <a:spcAft>
                <a:spcPts val="600"/>
              </a:spcAft>
              <a:buFont typeface="Arial" panose="020B0604020202020204" pitchFamily="34" charset="0"/>
              <a:buChar char="•"/>
            </a:pPr>
            <a:r>
              <a:rPr lang="en-US" sz="1600" dirty="0">
                <a:solidFill>
                  <a:srgbClr val="000000"/>
                </a:solidFill>
                <a:latin typeface="Calibri" panose="020F0502020204030204"/>
                <a:ea typeface="Times New Roman" panose="02020603050405020304" pitchFamily="18" charset="0"/>
                <a:cs typeface="Calibri" panose="020F0502020204030204" pitchFamily="34" charset="0"/>
              </a:rPr>
              <a:t>Early risk detection of students that are at risk of being victims or perpetrators of </a:t>
            </a:r>
            <a:r>
              <a:rPr lang="en-US" sz="1600" dirty="0" smtClean="0">
                <a:solidFill>
                  <a:srgbClr val="000000"/>
                </a:solidFill>
                <a:latin typeface="Calibri" panose="020F0502020204030204"/>
                <a:ea typeface="Times New Roman" panose="02020603050405020304" pitchFamily="18" charset="0"/>
                <a:cs typeface="Calibri" panose="020F0502020204030204" pitchFamily="34" charset="0"/>
              </a:rPr>
              <a:t>GBV</a:t>
            </a:r>
          </a:p>
          <a:p>
            <a:pPr marL="214313" indent="-214313" defTabSz="685800" fontAlgn="auto">
              <a:lnSpc>
                <a:spcPct val="115000"/>
              </a:lnSpc>
              <a:spcBef>
                <a:spcPts val="0"/>
              </a:spcBef>
              <a:spcAft>
                <a:spcPts val="600"/>
              </a:spcAft>
              <a:buFont typeface="Arial" panose="020B0604020202020204" pitchFamily="34" charset="0"/>
              <a:buChar char="•"/>
            </a:pPr>
            <a:r>
              <a:rPr lang="en-GB" sz="1600" dirty="0">
                <a:solidFill>
                  <a:srgbClr val="000000"/>
                </a:solidFill>
                <a:latin typeface="Calibri" panose="020F0502020204030204"/>
                <a:ea typeface="Calibri" panose="020F0502020204030204" pitchFamily="34" charset="0"/>
                <a:cs typeface="Calibri" panose="020F0502020204030204" pitchFamily="34" charset="0"/>
              </a:rPr>
              <a:t>Strengthening the peer- led GBV support groups on campuses</a:t>
            </a:r>
          </a:p>
          <a:p>
            <a:pPr marL="214313" indent="-214313" defTabSz="685800" fontAlgn="auto">
              <a:lnSpc>
                <a:spcPct val="115000"/>
              </a:lnSpc>
              <a:spcBef>
                <a:spcPts val="0"/>
              </a:spcBef>
              <a:spcAft>
                <a:spcPts val="600"/>
              </a:spcAft>
              <a:buFont typeface="Arial" panose="020B0604020202020204" pitchFamily="34" charset="0"/>
              <a:buChar char="•"/>
            </a:pPr>
            <a:r>
              <a:rPr lang="en-GB" sz="1600" dirty="0">
                <a:solidFill>
                  <a:srgbClr val="000000"/>
                </a:solidFill>
                <a:latin typeface="Calibri" panose="020F0502020204030204"/>
                <a:ea typeface="Calibri" panose="020F0502020204030204" pitchFamily="34" charset="0"/>
                <a:cs typeface="Calibri" panose="020F0502020204030204" pitchFamily="34" charset="0"/>
              </a:rPr>
              <a:t>Use the curriculum to change behaviour and educate on </a:t>
            </a:r>
            <a:r>
              <a:rPr lang="en-GB" sz="1600" dirty="0" smtClean="0">
                <a:solidFill>
                  <a:srgbClr val="000000"/>
                </a:solidFill>
                <a:latin typeface="Calibri" panose="020F0502020204030204"/>
                <a:ea typeface="Calibri" panose="020F0502020204030204" pitchFamily="34" charset="0"/>
                <a:cs typeface="Calibri" panose="020F0502020204030204" pitchFamily="34" charset="0"/>
              </a:rPr>
              <a:t>GBV</a:t>
            </a:r>
          </a:p>
          <a:p>
            <a:pPr marL="214313" indent="-214313" defTabSz="685800" fontAlgn="auto">
              <a:lnSpc>
                <a:spcPct val="115000"/>
              </a:lnSpc>
              <a:spcBef>
                <a:spcPts val="0"/>
              </a:spcBef>
              <a:spcAft>
                <a:spcPts val="600"/>
              </a:spcAft>
              <a:buFont typeface="Arial" panose="020B0604020202020204" pitchFamily="34" charset="0"/>
              <a:buChar char="•"/>
            </a:pPr>
            <a:r>
              <a:rPr lang="en-GB" sz="1600" dirty="0">
                <a:solidFill>
                  <a:srgbClr val="000000"/>
                </a:solidFill>
                <a:latin typeface="Calibri" panose="020F0502020204030204"/>
                <a:ea typeface="Calibri" panose="020F0502020204030204" pitchFamily="34" charset="0"/>
                <a:cs typeface="Calibri" panose="020F0502020204030204" pitchFamily="34" charset="0"/>
              </a:rPr>
              <a:t>On – campus access to bio-medical interventions such as PEP, including access to rape kits and youth friendly safe rooms </a:t>
            </a:r>
          </a:p>
          <a:p>
            <a:pPr marL="214313" indent="-214313" defTabSz="685800" fontAlgn="auto">
              <a:lnSpc>
                <a:spcPct val="115000"/>
              </a:lnSpc>
              <a:spcBef>
                <a:spcPts val="0"/>
              </a:spcBef>
              <a:spcAft>
                <a:spcPts val="600"/>
              </a:spcAft>
              <a:buFont typeface="Arial" panose="020B0604020202020204" pitchFamily="34" charset="0"/>
              <a:buChar char="•"/>
            </a:pPr>
            <a:endParaRPr lang="en-ZA" sz="1200" dirty="0">
              <a:solidFill>
                <a:srgbClr val="000000"/>
              </a:solidFill>
              <a:latin typeface="Calibri" panose="020F0502020204030204"/>
              <a:ea typeface="Calibri" panose="020F0502020204030204" pitchFamily="34" charset="0"/>
              <a:cs typeface="Calibri" panose="020F0502020204030204" pitchFamily="34" charset="0"/>
            </a:endParaRPr>
          </a:p>
        </p:txBody>
      </p:sp>
      <p:pic>
        <p:nvPicPr>
          <p:cNvPr id="53" name="Picture 8" descr="Preventing Gender-Based Violence (Camps and Prolonged Encampments) | SSWM -  Find tools for sustainable sanitation and water management!">
            <a:extLst>
              <a:ext uri="{FF2B5EF4-FFF2-40B4-BE49-F238E27FC236}">
                <a16:creationId xmlns="" xmlns:a16="http://schemas.microsoft.com/office/drawing/2014/main" id="{5ED80356-E72F-46E3-978A-D8784C2476FB}"/>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l="15487" t="19865" r="15370" b="15624"/>
          <a:stretch/>
        </p:blipFill>
        <p:spPr bwMode="auto">
          <a:xfrm>
            <a:off x="4532517" y="3335055"/>
            <a:ext cx="649061" cy="579327"/>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53">
            <a:extLst>
              <a:ext uri="{FF2B5EF4-FFF2-40B4-BE49-F238E27FC236}">
                <a16:creationId xmlns="" xmlns:a16="http://schemas.microsoft.com/office/drawing/2014/main" id="{4F607043-4785-4440-8319-B45387035C6C}"/>
              </a:ext>
            </a:extLst>
          </p:cNvPr>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360282" y="1933304"/>
            <a:ext cx="927725" cy="930275"/>
          </a:xfrm>
          <a:prstGeom prst="rect">
            <a:avLst/>
          </a:prstGeom>
        </p:spPr>
      </p:pic>
      <p:pic>
        <p:nvPicPr>
          <p:cNvPr id="5" name="Graphic 4">
            <a:extLst>
              <a:ext uri="{FF2B5EF4-FFF2-40B4-BE49-F238E27FC236}">
                <a16:creationId xmlns="" xmlns:a16="http://schemas.microsoft.com/office/drawing/2014/main" id="{DB853FD8-E682-49EE-AE89-FAA854570F5D}"/>
              </a:ext>
            </a:extLst>
          </p:cNvPr>
          <p:cNvPicPr>
            <a:picLocks/>
          </p:cNvPicPr>
          <p:nvPr/>
        </p:nvPicPr>
        <p:blipFill>
          <a:blip r:embed="rId5">
            <a:extLst>
              <a:ext uri="{96DAC541-7B7A-43D3-8B79-37D633B846F1}">
                <asvg:svgBlip xmlns:asvg="http://schemas.microsoft.com/office/drawing/2016/SVG/main" xmlns="" r:embed="rId6"/>
              </a:ext>
            </a:extLst>
          </a:blip>
          <a:stretch>
            <a:fillRect/>
          </a:stretch>
        </p:blipFill>
        <p:spPr>
          <a:xfrm>
            <a:off x="4629150" y="4524023"/>
            <a:ext cx="535662" cy="535662"/>
          </a:xfrm>
          <a:prstGeom prst="rect">
            <a:avLst/>
          </a:prstGeom>
        </p:spPr>
      </p:pic>
      <p:sp>
        <p:nvSpPr>
          <p:cNvPr id="1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45</a:t>
            </a:fld>
            <a:endParaRPr lang="en-US" dirty="0"/>
          </a:p>
        </p:txBody>
      </p:sp>
    </p:spTree>
    <p:extLst>
      <p:ext uri="{BB962C8B-B14F-4D97-AF65-F5344CB8AC3E}">
        <p14:creationId xmlns:p14="http://schemas.microsoft.com/office/powerpoint/2010/main" xmlns="" val="32862355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7D1F64-B037-47F7-8D1D-EAEEAD953B82}"/>
              </a:ext>
            </a:extLst>
          </p:cNvPr>
          <p:cNvSpPr>
            <a:spLocks noGrp="1"/>
          </p:cNvSpPr>
          <p:nvPr>
            <p:ph type="title"/>
          </p:nvPr>
        </p:nvSpPr>
        <p:spPr>
          <a:xfrm>
            <a:off x="245975" y="332656"/>
            <a:ext cx="7137350" cy="575802"/>
          </a:xfrm>
        </p:spPr>
        <p:txBody>
          <a:bodyPr>
            <a:noAutofit/>
          </a:bodyPr>
          <a:lstStyle/>
          <a:p>
            <a:r>
              <a:rPr lang="en-US" sz="1800" dirty="0" smtClean="0">
                <a:latin typeface="+mn-lt"/>
                <a:cs typeface="Calibri Light" panose="020F0302020204030204" pitchFamily="34" charset="0"/>
              </a:rPr>
              <a:t>Integrated GBV </a:t>
            </a:r>
            <a:r>
              <a:rPr lang="en-US" sz="1800" dirty="0">
                <a:latin typeface="+mn-lt"/>
                <a:cs typeface="Calibri Light" panose="020F0302020204030204" pitchFamily="34" charset="0"/>
              </a:rPr>
              <a:t>Prevention, Care and Support Model</a:t>
            </a:r>
            <a:br>
              <a:rPr lang="en-US" sz="1800" dirty="0">
                <a:latin typeface="+mn-lt"/>
                <a:cs typeface="Calibri Light" panose="020F0302020204030204" pitchFamily="34" charset="0"/>
              </a:rPr>
            </a:br>
            <a:r>
              <a:rPr lang="en-US" sz="1800" dirty="0">
                <a:latin typeface="+mn-lt"/>
                <a:cs typeface="Calibri Light" panose="020F0302020204030204" pitchFamily="34" charset="0"/>
              </a:rPr>
              <a:t>Students Supported with GBV Education and Services via HIGHER HEALTH </a:t>
            </a:r>
            <a:r>
              <a:rPr lang="en-US" sz="1800" dirty="0" smtClean="0">
                <a:latin typeface="+mn-lt"/>
                <a:cs typeface="Calibri Light" panose="020F0302020204030204" pitchFamily="34" charset="0"/>
              </a:rPr>
              <a:t>2020/1 (one year)</a:t>
            </a:r>
            <a:endParaRPr lang="en-US" sz="1800" dirty="0">
              <a:latin typeface="+mn-lt"/>
              <a:cs typeface="Calibri Light" panose="020F0302020204030204" pitchFamily="34" charset="0"/>
            </a:endParaRPr>
          </a:p>
        </p:txBody>
      </p:sp>
      <p:sp>
        <p:nvSpPr>
          <p:cNvPr id="29" name="Rectangle 28">
            <a:extLst>
              <a:ext uri="{FF2B5EF4-FFF2-40B4-BE49-F238E27FC236}">
                <a16:creationId xmlns="" xmlns:a16="http://schemas.microsoft.com/office/drawing/2014/main" id="{819E9CDE-38BE-47E9-9321-9ECD53E935C7}"/>
              </a:ext>
            </a:extLst>
          </p:cNvPr>
          <p:cNvSpPr/>
          <p:nvPr/>
        </p:nvSpPr>
        <p:spPr>
          <a:xfrm>
            <a:off x="4883741" y="1577835"/>
            <a:ext cx="3885888" cy="1200329"/>
          </a:xfrm>
          <a:prstGeom prst="rect">
            <a:avLst/>
          </a:prstGeom>
        </p:spPr>
        <p:txBody>
          <a:bodyPr wrap="square">
            <a:spAutoFit/>
          </a:bodyPr>
          <a:lstStyle/>
          <a:p>
            <a:pPr marL="128588" indent="-128588" defTabSz="685800" fontAlgn="auto">
              <a:spcBef>
                <a:spcPts val="0"/>
              </a:spcBef>
              <a:spcAft>
                <a:spcPts val="0"/>
              </a:spcAft>
              <a:buClr>
                <a:srgbClr val="E63E62"/>
              </a:buClr>
              <a:buFont typeface="Arial" panose="020B0604020202020204" pitchFamily="34" charset="0"/>
              <a:buChar char="•"/>
              <a:defRPr/>
            </a:pPr>
            <a:r>
              <a:rPr lang="en-ZA" sz="1200" dirty="0">
                <a:solidFill>
                  <a:prstClr val="black"/>
                </a:solidFill>
                <a:latin typeface="Calibri" panose="020F0502020204030204"/>
                <a:cs typeface="Segoe UI" panose="020B0502040204020203" pitchFamily="34" charset="0"/>
              </a:rPr>
              <a:t>GBV Second Curriculum/Extra mural health &amp; wellness resource manual </a:t>
            </a:r>
          </a:p>
          <a:p>
            <a:pPr marL="128588" indent="-128588" defTabSz="685800" fontAlgn="auto">
              <a:spcBef>
                <a:spcPts val="0"/>
              </a:spcBef>
              <a:spcAft>
                <a:spcPts val="0"/>
              </a:spcAft>
              <a:buClr>
                <a:srgbClr val="E63E62"/>
              </a:buClr>
              <a:buFont typeface="Arial" panose="020B0604020202020204" pitchFamily="34" charset="0"/>
              <a:buChar char="•"/>
              <a:defRPr/>
            </a:pPr>
            <a:r>
              <a:rPr lang="en-ZA" sz="1200" dirty="0">
                <a:solidFill>
                  <a:prstClr val="black"/>
                </a:solidFill>
                <a:latin typeface="Calibri" panose="020F0502020204030204"/>
                <a:cs typeface="Segoe UI" panose="020B0502040204020203" pitchFamily="34" charset="0"/>
              </a:rPr>
              <a:t>Peer to Peer Education</a:t>
            </a:r>
          </a:p>
          <a:p>
            <a:pPr marL="128588" indent="-128588" defTabSz="685800" fontAlgn="auto">
              <a:spcBef>
                <a:spcPts val="0"/>
              </a:spcBef>
              <a:spcAft>
                <a:spcPts val="0"/>
              </a:spcAft>
              <a:buClr>
                <a:srgbClr val="E63E62"/>
              </a:buClr>
              <a:buFont typeface="Arial" panose="020B0604020202020204" pitchFamily="34" charset="0"/>
              <a:buChar char="•"/>
              <a:defRPr/>
            </a:pPr>
            <a:r>
              <a:rPr lang="en-ZA" sz="1200" dirty="0">
                <a:solidFill>
                  <a:prstClr val="black"/>
                </a:solidFill>
                <a:latin typeface="Calibri" panose="020F0502020204030204"/>
                <a:cs typeface="Segoe UI" panose="020B0502040204020203" pitchFamily="34" charset="0"/>
              </a:rPr>
              <a:t>Peer to Peer Initiatives, Activities and Events</a:t>
            </a:r>
          </a:p>
          <a:p>
            <a:pPr defTabSz="685800" fontAlgn="auto">
              <a:spcBef>
                <a:spcPts val="0"/>
              </a:spcBef>
              <a:spcAft>
                <a:spcPts val="0"/>
              </a:spcAft>
              <a:buClr>
                <a:srgbClr val="E63E62"/>
              </a:buClr>
              <a:defRPr/>
            </a:pPr>
            <a:endParaRPr lang="en-ZA" sz="1200" b="1" u="sng" dirty="0" smtClean="0">
              <a:solidFill>
                <a:prstClr val="black"/>
              </a:solidFill>
              <a:latin typeface="Calibri" panose="020F0502020204030204"/>
              <a:cs typeface="Segoe UI" panose="020B0502040204020203" pitchFamily="34" charset="0"/>
            </a:endParaRPr>
          </a:p>
          <a:p>
            <a:pPr defTabSz="685800" fontAlgn="auto">
              <a:spcBef>
                <a:spcPts val="0"/>
              </a:spcBef>
              <a:spcAft>
                <a:spcPts val="0"/>
              </a:spcAft>
              <a:buClr>
                <a:srgbClr val="E63E62"/>
              </a:buClr>
              <a:defRPr/>
            </a:pPr>
            <a:r>
              <a:rPr lang="en-ZA" sz="1200" b="1" u="sng" dirty="0" smtClean="0">
                <a:solidFill>
                  <a:prstClr val="black"/>
                </a:solidFill>
                <a:latin typeface="Calibri" panose="020F0502020204030204"/>
                <a:cs typeface="Segoe UI" panose="020B0502040204020203" pitchFamily="34" charset="0"/>
              </a:rPr>
              <a:t>STUDENTS </a:t>
            </a:r>
            <a:r>
              <a:rPr lang="en-ZA" sz="1200" b="1" u="sng" dirty="0">
                <a:solidFill>
                  <a:prstClr val="black"/>
                </a:solidFill>
                <a:latin typeface="Calibri" panose="020F0502020204030204"/>
                <a:cs typeface="Segoe UI" panose="020B0502040204020203" pitchFamily="34" charset="0"/>
              </a:rPr>
              <a:t>ENROLLED INTO GBV CURRICULUM = 131 995</a:t>
            </a:r>
          </a:p>
        </p:txBody>
      </p:sp>
      <p:sp>
        <p:nvSpPr>
          <p:cNvPr id="37" name="Rectangle 36">
            <a:extLst>
              <a:ext uri="{FF2B5EF4-FFF2-40B4-BE49-F238E27FC236}">
                <a16:creationId xmlns="" xmlns:a16="http://schemas.microsoft.com/office/drawing/2014/main" id="{B56D2B24-4429-4159-9FEC-5E17C71EBCC9}"/>
              </a:ext>
            </a:extLst>
          </p:cNvPr>
          <p:cNvSpPr/>
          <p:nvPr/>
        </p:nvSpPr>
        <p:spPr>
          <a:xfrm>
            <a:off x="4025795" y="3201097"/>
            <a:ext cx="4767699" cy="646331"/>
          </a:xfrm>
          <a:prstGeom prst="rect">
            <a:avLst/>
          </a:prstGeom>
        </p:spPr>
        <p:txBody>
          <a:bodyPr wrap="square">
            <a:spAutoFit/>
          </a:bodyPr>
          <a:lstStyle/>
          <a:p>
            <a:pPr marL="128588" indent="-128588" defTabSz="685800" fontAlgn="auto">
              <a:spcBef>
                <a:spcPts val="0"/>
              </a:spcBef>
              <a:spcAft>
                <a:spcPts val="0"/>
              </a:spcAft>
              <a:buClr>
                <a:srgbClr val="E63E62"/>
              </a:buClr>
              <a:buFont typeface="Arial" panose="020B0604020202020204" pitchFamily="34" charset="0"/>
              <a:buChar char="•"/>
              <a:defRPr/>
            </a:pPr>
            <a:r>
              <a:rPr lang="en-US" sz="1200" dirty="0">
                <a:solidFill>
                  <a:prstClr val="black"/>
                </a:solidFill>
                <a:latin typeface="Calibri" panose="020F0502020204030204"/>
                <a:cs typeface="Segoe UI" panose="020B0502040204020203" pitchFamily="34" charset="0"/>
              </a:rPr>
              <a:t>GBV Risk Assessments tool kits</a:t>
            </a:r>
          </a:p>
          <a:p>
            <a:pPr defTabSz="685800" fontAlgn="auto">
              <a:spcBef>
                <a:spcPts val="0"/>
              </a:spcBef>
              <a:spcAft>
                <a:spcPts val="0"/>
              </a:spcAft>
              <a:buClr>
                <a:srgbClr val="E63E62"/>
              </a:buClr>
              <a:defRPr/>
            </a:pPr>
            <a:endParaRPr lang="en-US" sz="1200" b="1" u="sng" dirty="0" smtClean="0">
              <a:solidFill>
                <a:prstClr val="black"/>
              </a:solidFill>
              <a:latin typeface="Calibri" panose="020F0502020204030204"/>
              <a:cs typeface="Segoe UI" panose="020B0502040204020203" pitchFamily="34" charset="0"/>
            </a:endParaRPr>
          </a:p>
          <a:p>
            <a:pPr defTabSz="685800" fontAlgn="auto">
              <a:spcBef>
                <a:spcPts val="0"/>
              </a:spcBef>
              <a:spcAft>
                <a:spcPts val="0"/>
              </a:spcAft>
              <a:buClr>
                <a:srgbClr val="E63E62"/>
              </a:buClr>
              <a:defRPr/>
            </a:pPr>
            <a:r>
              <a:rPr lang="en-US" sz="1200" b="1" u="sng" dirty="0" smtClean="0">
                <a:solidFill>
                  <a:prstClr val="black"/>
                </a:solidFill>
                <a:latin typeface="Calibri" panose="020F0502020204030204"/>
                <a:cs typeface="Segoe UI" panose="020B0502040204020203" pitchFamily="34" charset="0"/>
              </a:rPr>
              <a:t>STUDENTS </a:t>
            </a:r>
            <a:r>
              <a:rPr lang="en-US" sz="1200" b="1" u="sng" dirty="0">
                <a:solidFill>
                  <a:prstClr val="black"/>
                </a:solidFill>
                <a:latin typeface="Calibri" panose="020F0502020204030204"/>
                <a:cs typeface="Segoe UI" panose="020B0502040204020203" pitchFamily="34" charset="0"/>
              </a:rPr>
              <a:t>GBV RISK SCREENING SUPPORT SERVICES PROVIDED = 80 350</a:t>
            </a:r>
          </a:p>
        </p:txBody>
      </p:sp>
      <p:sp>
        <p:nvSpPr>
          <p:cNvPr id="38" name="Rectangle 37">
            <a:extLst>
              <a:ext uri="{FF2B5EF4-FFF2-40B4-BE49-F238E27FC236}">
                <a16:creationId xmlns="" xmlns:a16="http://schemas.microsoft.com/office/drawing/2014/main" id="{FE1D6C22-C148-4EB8-9C16-F3BAE623FE4E}"/>
              </a:ext>
            </a:extLst>
          </p:cNvPr>
          <p:cNvSpPr/>
          <p:nvPr/>
        </p:nvSpPr>
        <p:spPr>
          <a:xfrm>
            <a:off x="3379219" y="4420204"/>
            <a:ext cx="4565646" cy="1754326"/>
          </a:xfrm>
          <a:prstGeom prst="rect">
            <a:avLst/>
          </a:prstGeom>
        </p:spPr>
        <p:txBody>
          <a:bodyPr wrap="square">
            <a:spAutoFit/>
          </a:bodyPr>
          <a:lstStyle/>
          <a:p>
            <a:pPr marL="128588" indent="-128588" defTabSz="685800" fontAlgn="auto">
              <a:spcBef>
                <a:spcPts val="0"/>
              </a:spcBef>
              <a:spcAft>
                <a:spcPts val="0"/>
              </a:spcAft>
              <a:buClr>
                <a:srgbClr val="E63E62"/>
              </a:buClr>
              <a:buFont typeface="Arial" panose="020B0604020202020204" pitchFamily="34" charset="0"/>
              <a:buChar char="•"/>
              <a:defRPr/>
            </a:pPr>
            <a:r>
              <a:rPr lang="en-US" sz="1200" dirty="0">
                <a:solidFill>
                  <a:prstClr val="black"/>
                </a:solidFill>
                <a:latin typeface="Calibri" panose="020F0502020204030204"/>
                <a:cs typeface="Segoe UI" panose="020B0502040204020203" pitchFamily="34" charset="0"/>
              </a:rPr>
              <a:t>Access dedicated student 24/7/365 toll free crisis help-line </a:t>
            </a:r>
          </a:p>
          <a:p>
            <a:pPr marL="128588" indent="-128588" defTabSz="685800" fontAlgn="auto">
              <a:spcBef>
                <a:spcPts val="0"/>
              </a:spcBef>
              <a:spcAft>
                <a:spcPts val="0"/>
              </a:spcAft>
              <a:buClr>
                <a:srgbClr val="E63E62"/>
              </a:buClr>
              <a:buFont typeface="Arial" panose="020B0604020202020204" pitchFamily="34" charset="0"/>
              <a:buChar char="•"/>
              <a:defRPr/>
            </a:pPr>
            <a:r>
              <a:rPr lang="en-US" sz="1200" dirty="0">
                <a:solidFill>
                  <a:prstClr val="black"/>
                </a:solidFill>
                <a:latin typeface="Calibri" panose="020F0502020204030204"/>
                <a:cs typeface="Segoe UI" panose="020B0502040204020203" pitchFamily="34" charset="0"/>
              </a:rPr>
              <a:t>Psychosocial support provided by mental health professionals</a:t>
            </a:r>
          </a:p>
          <a:p>
            <a:pPr marL="128588" indent="-128588" defTabSz="685800" fontAlgn="auto">
              <a:spcBef>
                <a:spcPts val="0"/>
              </a:spcBef>
              <a:spcAft>
                <a:spcPts val="0"/>
              </a:spcAft>
              <a:buClr>
                <a:srgbClr val="E63E62"/>
              </a:buClr>
              <a:buFont typeface="Arial" panose="020B0604020202020204" pitchFamily="34" charset="0"/>
              <a:buChar char="•"/>
              <a:defRPr/>
            </a:pPr>
            <a:r>
              <a:rPr lang="en-US" sz="1200" dirty="0">
                <a:solidFill>
                  <a:prstClr val="black"/>
                </a:solidFill>
                <a:latin typeface="Calibri" panose="020F0502020204030204"/>
                <a:cs typeface="Segoe UI" panose="020B0502040204020203" pitchFamily="34" charset="0"/>
              </a:rPr>
              <a:t>Referral to professionals outside the PSET facility</a:t>
            </a:r>
          </a:p>
          <a:p>
            <a:pPr marL="128588" indent="-128588" defTabSz="685800" fontAlgn="auto">
              <a:spcBef>
                <a:spcPts val="0"/>
              </a:spcBef>
              <a:spcAft>
                <a:spcPts val="0"/>
              </a:spcAft>
              <a:buClr>
                <a:srgbClr val="E63E62"/>
              </a:buClr>
              <a:buFont typeface="Arial" panose="020B0604020202020204" pitchFamily="34" charset="0"/>
              <a:buChar char="•"/>
              <a:defRPr/>
            </a:pPr>
            <a:r>
              <a:rPr lang="en-US" sz="1200" dirty="0">
                <a:solidFill>
                  <a:prstClr val="black"/>
                </a:solidFill>
                <a:latin typeface="Calibri" panose="020F0502020204030204"/>
                <a:cs typeface="Segoe UI" panose="020B0502040204020203" pitchFamily="34" charset="0"/>
              </a:rPr>
              <a:t>Referral to Specialised Clinical Services Through Mobile Clinics</a:t>
            </a:r>
          </a:p>
          <a:p>
            <a:pPr defTabSz="685800" fontAlgn="auto">
              <a:spcBef>
                <a:spcPts val="0"/>
              </a:spcBef>
              <a:spcAft>
                <a:spcPts val="0"/>
              </a:spcAft>
              <a:buClr>
                <a:srgbClr val="E63E62"/>
              </a:buClr>
              <a:defRPr/>
            </a:pPr>
            <a:endParaRPr lang="en-US" sz="1200" b="1" u="sng" dirty="0" smtClean="0">
              <a:solidFill>
                <a:prstClr val="black"/>
              </a:solidFill>
              <a:latin typeface="Calibri" panose="020F0502020204030204"/>
              <a:cs typeface="Segoe UI" panose="020B0502040204020203" pitchFamily="34" charset="0"/>
            </a:endParaRPr>
          </a:p>
          <a:p>
            <a:pPr defTabSz="685800" fontAlgn="auto">
              <a:spcBef>
                <a:spcPts val="0"/>
              </a:spcBef>
              <a:spcAft>
                <a:spcPts val="0"/>
              </a:spcAft>
              <a:buClr>
                <a:srgbClr val="E63E62"/>
              </a:buClr>
              <a:defRPr/>
            </a:pPr>
            <a:r>
              <a:rPr lang="en-US" sz="1200" b="1" u="sng" dirty="0" smtClean="0">
                <a:solidFill>
                  <a:prstClr val="black"/>
                </a:solidFill>
                <a:latin typeface="Calibri" panose="020F0502020204030204"/>
                <a:cs typeface="Segoe UI" panose="020B0502040204020203" pitchFamily="34" charset="0"/>
              </a:rPr>
              <a:t>STUDENTS </a:t>
            </a:r>
            <a:r>
              <a:rPr lang="en-US" sz="1200" b="1" u="sng" dirty="0">
                <a:solidFill>
                  <a:prstClr val="black"/>
                </a:solidFill>
                <a:latin typeface="Calibri" panose="020F0502020204030204"/>
                <a:cs typeface="Segoe UI" panose="020B0502040204020203" pitchFamily="34" charset="0"/>
              </a:rPr>
              <a:t>SUPPORTED = 58 </a:t>
            </a:r>
            <a:r>
              <a:rPr lang="en-US" sz="1200" b="1" u="sng" dirty="0" smtClean="0">
                <a:solidFill>
                  <a:prstClr val="black"/>
                </a:solidFill>
                <a:latin typeface="Calibri" panose="020F0502020204030204"/>
                <a:cs typeface="Segoe UI" panose="020B0502040204020203" pitchFamily="34" charset="0"/>
              </a:rPr>
              <a:t>201 </a:t>
            </a:r>
            <a:r>
              <a:rPr lang="en-US" sz="1200" dirty="0" smtClean="0">
                <a:solidFill>
                  <a:prstClr val="black"/>
                </a:solidFill>
                <a:latin typeface="Calibri" panose="020F0502020204030204"/>
                <a:cs typeface="Segoe UI" panose="020B0502040204020203" pitchFamily="34" charset="0"/>
              </a:rPr>
              <a:t>(reported their personal abuses/violence/psycho-social distress related to GBV and seeking psycho-social assistance)</a:t>
            </a:r>
            <a:endParaRPr lang="en-US" sz="1200" b="1" u="sng" dirty="0">
              <a:solidFill>
                <a:prstClr val="black"/>
              </a:solidFill>
              <a:latin typeface="Calibri" panose="020F0502020204030204"/>
              <a:cs typeface="Segoe UI" panose="020B0502040204020203" pitchFamily="34" charset="0"/>
            </a:endParaRPr>
          </a:p>
          <a:p>
            <a:pPr marL="128588" indent="-128588" defTabSz="685800" fontAlgn="auto">
              <a:spcBef>
                <a:spcPts val="0"/>
              </a:spcBef>
              <a:spcAft>
                <a:spcPts val="0"/>
              </a:spcAft>
              <a:buClr>
                <a:srgbClr val="E63E62"/>
              </a:buClr>
              <a:buFont typeface="Arial" panose="020B0604020202020204" pitchFamily="34" charset="0"/>
              <a:buChar char="•"/>
              <a:defRPr/>
            </a:pPr>
            <a:endParaRPr lang="en-US" sz="1200" dirty="0">
              <a:solidFill>
                <a:prstClr val="black"/>
              </a:solidFill>
              <a:latin typeface="Calibri" panose="020F0502020204030204"/>
              <a:cs typeface="Segoe UI" panose="020B0502040204020203" pitchFamily="34" charset="0"/>
            </a:endParaRPr>
          </a:p>
        </p:txBody>
      </p:sp>
      <p:grpSp>
        <p:nvGrpSpPr>
          <p:cNvPr id="4" name="Group 3">
            <a:extLst>
              <a:ext uri="{FF2B5EF4-FFF2-40B4-BE49-F238E27FC236}">
                <a16:creationId xmlns="" xmlns:a16="http://schemas.microsoft.com/office/drawing/2014/main" id="{DC6B84B0-C3EB-2E4B-A231-5F7CF7EDEC9A}"/>
              </a:ext>
            </a:extLst>
          </p:cNvPr>
          <p:cNvGrpSpPr/>
          <p:nvPr/>
        </p:nvGrpSpPr>
        <p:grpSpPr>
          <a:xfrm>
            <a:off x="177570" y="1368926"/>
            <a:ext cx="4881121" cy="4480734"/>
            <a:chOff x="334961" y="1224706"/>
            <a:chExt cx="5877406" cy="5593091"/>
          </a:xfrm>
        </p:grpSpPr>
        <p:sp>
          <p:nvSpPr>
            <p:cNvPr id="5" name="Freeform 4">
              <a:extLst>
                <a:ext uri="{FF2B5EF4-FFF2-40B4-BE49-F238E27FC236}">
                  <a16:creationId xmlns="" xmlns:a16="http://schemas.microsoft.com/office/drawing/2014/main" id="{05A825C3-9B58-7646-97F3-E28F33CE3961}"/>
                </a:ext>
              </a:extLst>
            </p:cNvPr>
            <p:cNvSpPr/>
            <p:nvPr/>
          </p:nvSpPr>
          <p:spPr>
            <a:xfrm>
              <a:off x="334961" y="1224706"/>
              <a:ext cx="5877406" cy="1806223"/>
            </a:xfrm>
            <a:custGeom>
              <a:avLst/>
              <a:gdLst>
                <a:gd name="connsiteX0" fmla="*/ 0 w 6115775"/>
                <a:gd name="connsiteY0" fmla="*/ 1806222 h 1806222"/>
                <a:gd name="connsiteX1" fmla="*/ 1019287 w 6115775"/>
                <a:gd name="connsiteY1" fmla="*/ 0 h 1806222"/>
                <a:gd name="connsiteX2" fmla="*/ 5096488 w 6115775"/>
                <a:gd name="connsiteY2" fmla="*/ 0 h 1806222"/>
                <a:gd name="connsiteX3" fmla="*/ 6115775 w 6115775"/>
                <a:gd name="connsiteY3" fmla="*/ 1806222 h 1806222"/>
                <a:gd name="connsiteX4" fmla="*/ 0 w 6115775"/>
                <a:gd name="connsiteY4" fmla="*/ 1806222 h 18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775" h="1806222">
                  <a:moveTo>
                    <a:pt x="6115775" y="1"/>
                  </a:moveTo>
                  <a:lnTo>
                    <a:pt x="5096488" y="1806221"/>
                  </a:lnTo>
                  <a:lnTo>
                    <a:pt x="1019287" y="1806221"/>
                  </a:lnTo>
                  <a:lnTo>
                    <a:pt x="0" y="1"/>
                  </a:lnTo>
                  <a:lnTo>
                    <a:pt x="6115775" y="1"/>
                  </a:lnTo>
                  <a:close/>
                </a:path>
              </a:pathLst>
            </a:custGeom>
            <a:solidFill>
              <a:schemeClr val="accent2"/>
            </a:solidFill>
            <a:ln w="190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4608" tIns="61913" rIns="864609" bIns="61913" numCol="1" spcCol="1270" anchor="ctr" anchorCtr="0">
              <a:noAutofit/>
            </a:bodyPr>
            <a:lstStyle/>
            <a:p>
              <a:pPr algn="ctr" defTabSz="2166938" fontAlgn="auto">
                <a:lnSpc>
                  <a:spcPct val="90000"/>
                </a:lnSpc>
                <a:spcAft>
                  <a:spcPct val="35000"/>
                </a:spcAft>
                <a:defRPr/>
              </a:pPr>
              <a:endParaRPr lang="en-GB" dirty="0">
                <a:solidFill>
                  <a:prstClr val="white"/>
                </a:solidFill>
                <a:latin typeface="Segoe UI" panose="020B0502040204020203" pitchFamily="34" charset="0"/>
                <a:cs typeface="Segoe UI" panose="020B0502040204020203" pitchFamily="34" charset="0"/>
              </a:endParaRPr>
            </a:p>
          </p:txBody>
        </p:sp>
        <p:sp>
          <p:nvSpPr>
            <p:cNvPr id="6" name="Freeform 5">
              <a:extLst>
                <a:ext uri="{FF2B5EF4-FFF2-40B4-BE49-F238E27FC236}">
                  <a16:creationId xmlns="" xmlns:a16="http://schemas.microsoft.com/office/drawing/2014/main" id="{B5E9392D-CFAD-5C49-86FE-2BCF30C0B709}"/>
                </a:ext>
              </a:extLst>
            </p:cNvPr>
            <p:cNvSpPr/>
            <p:nvPr/>
          </p:nvSpPr>
          <p:spPr>
            <a:xfrm>
              <a:off x="1283370" y="3030930"/>
              <a:ext cx="3947201" cy="1806221"/>
            </a:xfrm>
            <a:custGeom>
              <a:avLst/>
              <a:gdLst>
                <a:gd name="connsiteX0" fmla="*/ 0 w 4077183"/>
                <a:gd name="connsiteY0" fmla="*/ 1806222 h 1806222"/>
                <a:gd name="connsiteX1" fmla="*/ 1019287 w 4077183"/>
                <a:gd name="connsiteY1" fmla="*/ 0 h 1806222"/>
                <a:gd name="connsiteX2" fmla="*/ 3057896 w 4077183"/>
                <a:gd name="connsiteY2" fmla="*/ 0 h 1806222"/>
                <a:gd name="connsiteX3" fmla="*/ 4077183 w 4077183"/>
                <a:gd name="connsiteY3" fmla="*/ 1806222 h 1806222"/>
                <a:gd name="connsiteX4" fmla="*/ 0 w 4077183"/>
                <a:gd name="connsiteY4" fmla="*/ 1806222 h 18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7183" h="1806222">
                  <a:moveTo>
                    <a:pt x="4077183" y="1"/>
                  </a:moveTo>
                  <a:lnTo>
                    <a:pt x="3057896" y="1806221"/>
                  </a:lnTo>
                  <a:lnTo>
                    <a:pt x="1019287" y="1806221"/>
                  </a:lnTo>
                  <a:lnTo>
                    <a:pt x="0" y="1"/>
                  </a:lnTo>
                  <a:lnTo>
                    <a:pt x="4077183" y="1"/>
                  </a:lnTo>
                  <a:close/>
                </a:path>
              </a:pathLst>
            </a:custGeom>
            <a:ln w="190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7043" tIns="61913" rIns="597043" bIns="61913" numCol="1" spcCol="1270" anchor="ctr" anchorCtr="0">
              <a:noAutofit/>
            </a:bodyPr>
            <a:lstStyle/>
            <a:p>
              <a:pPr algn="ctr" defTabSz="2166938" fontAlgn="auto">
                <a:lnSpc>
                  <a:spcPct val="90000"/>
                </a:lnSpc>
                <a:spcAft>
                  <a:spcPct val="35000"/>
                </a:spcAft>
                <a:defRPr/>
              </a:pPr>
              <a:endParaRPr lang="en-GB" dirty="0">
                <a:solidFill>
                  <a:prstClr val="white"/>
                </a:solidFill>
                <a:latin typeface="Segoe UI" panose="020B0502040204020203" pitchFamily="34" charset="0"/>
                <a:cs typeface="Segoe UI" panose="020B0502040204020203" pitchFamily="34" charset="0"/>
              </a:endParaRPr>
            </a:p>
          </p:txBody>
        </p:sp>
        <p:sp>
          <p:nvSpPr>
            <p:cNvPr id="7" name="Freeform 6">
              <a:extLst>
                <a:ext uri="{FF2B5EF4-FFF2-40B4-BE49-F238E27FC236}">
                  <a16:creationId xmlns="" xmlns:a16="http://schemas.microsoft.com/office/drawing/2014/main" id="{F27C2D37-97E3-164D-9A55-735EB449EA56}"/>
                </a:ext>
              </a:extLst>
            </p:cNvPr>
            <p:cNvSpPr/>
            <p:nvPr/>
          </p:nvSpPr>
          <p:spPr>
            <a:xfrm>
              <a:off x="2204842" y="4829038"/>
              <a:ext cx="2129710" cy="1988759"/>
            </a:xfrm>
            <a:custGeom>
              <a:avLst/>
              <a:gdLst>
                <a:gd name="connsiteX0" fmla="*/ 0 w 2038591"/>
                <a:gd name="connsiteY0" fmla="*/ 1806222 h 1806222"/>
                <a:gd name="connsiteX1" fmla="*/ 1019287 w 2038591"/>
                <a:gd name="connsiteY1" fmla="*/ 0 h 1806222"/>
                <a:gd name="connsiteX2" fmla="*/ 1019304 w 2038591"/>
                <a:gd name="connsiteY2" fmla="*/ 0 h 1806222"/>
                <a:gd name="connsiteX3" fmla="*/ 2038591 w 2038591"/>
                <a:gd name="connsiteY3" fmla="*/ 1806222 h 1806222"/>
                <a:gd name="connsiteX4" fmla="*/ 0 w 2038591"/>
                <a:gd name="connsiteY4" fmla="*/ 1806222 h 18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591" h="1806222">
                  <a:moveTo>
                    <a:pt x="2038591" y="0"/>
                  </a:moveTo>
                  <a:lnTo>
                    <a:pt x="1019304" y="1806222"/>
                  </a:lnTo>
                  <a:lnTo>
                    <a:pt x="1019287" y="1806222"/>
                  </a:lnTo>
                  <a:lnTo>
                    <a:pt x="0" y="0"/>
                  </a:lnTo>
                  <a:lnTo>
                    <a:pt x="2038591" y="0"/>
                  </a:lnTo>
                  <a:close/>
                </a:path>
              </a:pathLst>
            </a:custGeom>
            <a:solidFill>
              <a:schemeClr val="bg1">
                <a:lumMod val="65000"/>
              </a:schemeClr>
            </a:solidFill>
            <a:ln w="190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00" tIns="162000" rIns="54000" bIns="54000" numCol="1" spcCol="1270" anchor="t" anchorCtr="0">
              <a:noAutofit/>
            </a:bodyPr>
            <a:lstStyle/>
            <a:p>
              <a:pPr algn="ctr" defTabSz="2166938" fontAlgn="auto">
                <a:lnSpc>
                  <a:spcPct val="90000"/>
                </a:lnSpc>
                <a:spcAft>
                  <a:spcPct val="35000"/>
                </a:spcAft>
                <a:defRPr/>
              </a:pPr>
              <a:endParaRPr lang="en-GB" dirty="0">
                <a:solidFill>
                  <a:srgbClr val="00188E"/>
                </a:solidFill>
                <a:latin typeface="Segoe UI" panose="020B0502040204020203" pitchFamily="34" charset="0"/>
                <a:cs typeface="Segoe UI" panose="020B0502040204020203" pitchFamily="34" charset="0"/>
              </a:endParaRPr>
            </a:p>
          </p:txBody>
        </p:sp>
      </p:grpSp>
      <p:sp>
        <p:nvSpPr>
          <p:cNvPr id="10" name="TextBox 9">
            <a:extLst>
              <a:ext uri="{FF2B5EF4-FFF2-40B4-BE49-F238E27FC236}">
                <a16:creationId xmlns="" xmlns:a16="http://schemas.microsoft.com/office/drawing/2014/main" id="{EFE74AAA-0100-46A9-B162-F1B99E568BF6}"/>
              </a:ext>
            </a:extLst>
          </p:cNvPr>
          <p:cNvSpPr txBox="1"/>
          <p:nvPr/>
        </p:nvSpPr>
        <p:spPr>
          <a:xfrm>
            <a:off x="8136301" y="1318062"/>
            <a:ext cx="874773" cy="346249"/>
          </a:xfrm>
          <a:prstGeom prst="rect">
            <a:avLst/>
          </a:prstGeom>
          <a:noFill/>
        </p:spPr>
        <p:txBody>
          <a:bodyPr wrap="square" rtlCol="0">
            <a:spAutoFit/>
          </a:bodyPr>
          <a:lstStyle/>
          <a:p>
            <a:pPr defTabSz="685800" fontAlgn="auto">
              <a:spcBef>
                <a:spcPts val="0"/>
              </a:spcBef>
              <a:spcAft>
                <a:spcPts val="0"/>
              </a:spcAft>
              <a:defRPr/>
            </a:pPr>
            <a:r>
              <a:rPr lang="en-ZA" sz="1650" b="1" dirty="0">
                <a:solidFill>
                  <a:srgbClr val="E63E62">
                    <a:lumMod val="75000"/>
                  </a:srgbClr>
                </a:solidFill>
                <a:latin typeface="Calibri" panose="020F0502020204030204"/>
                <a:cs typeface="Segoe UI" panose="020B0502040204020203" pitchFamily="34" charset="0"/>
              </a:rPr>
              <a:t>LEARN</a:t>
            </a:r>
          </a:p>
        </p:txBody>
      </p:sp>
      <p:sp>
        <p:nvSpPr>
          <p:cNvPr id="11" name="TextBox 10">
            <a:extLst>
              <a:ext uri="{FF2B5EF4-FFF2-40B4-BE49-F238E27FC236}">
                <a16:creationId xmlns="" xmlns:a16="http://schemas.microsoft.com/office/drawing/2014/main" id="{77BA3F1B-3E84-4D66-804F-61202F2F4B8E}"/>
              </a:ext>
            </a:extLst>
          </p:cNvPr>
          <p:cNvSpPr txBox="1"/>
          <p:nvPr/>
        </p:nvSpPr>
        <p:spPr>
          <a:xfrm>
            <a:off x="8310435" y="3201097"/>
            <a:ext cx="596312" cy="369332"/>
          </a:xfrm>
          <a:prstGeom prst="rect">
            <a:avLst/>
          </a:prstGeom>
          <a:noFill/>
        </p:spPr>
        <p:txBody>
          <a:bodyPr wrap="square" rtlCol="0">
            <a:spAutoFit/>
          </a:bodyPr>
          <a:lstStyle/>
          <a:p>
            <a:pPr defTabSz="685800" fontAlgn="auto">
              <a:spcBef>
                <a:spcPts val="0"/>
              </a:spcBef>
              <a:spcAft>
                <a:spcPts val="0"/>
              </a:spcAft>
              <a:defRPr/>
            </a:pPr>
            <a:r>
              <a:rPr lang="en-ZA" b="1" dirty="0">
                <a:solidFill>
                  <a:srgbClr val="00B0F0"/>
                </a:solidFill>
                <a:latin typeface="Calibri" panose="020F0502020204030204"/>
                <a:cs typeface="Segoe UI" panose="020B0502040204020203" pitchFamily="34" charset="0"/>
              </a:rPr>
              <a:t>DO</a:t>
            </a:r>
          </a:p>
        </p:txBody>
      </p:sp>
      <p:sp>
        <p:nvSpPr>
          <p:cNvPr id="12" name="TextBox 11">
            <a:extLst>
              <a:ext uri="{FF2B5EF4-FFF2-40B4-BE49-F238E27FC236}">
                <a16:creationId xmlns="" xmlns:a16="http://schemas.microsoft.com/office/drawing/2014/main" id="{0DFD14FA-62BE-4EAB-BCF1-52083B9ACE7E}"/>
              </a:ext>
            </a:extLst>
          </p:cNvPr>
          <p:cNvSpPr txBox="1"/>
          <p:nvPr/>
        </p:nvSpPr>
        <p:spPr>
          <a:xfrm>
            <a:off x="8349479" y="5446771"/>
            <a:ext cx="826253" cy="369332"/>
          </a:xfrm>
          <a:prstGeom prst="rect">
            <a:avLst/>
          </a:prstGeom>
          <a:noFill/>
        </p:spPr>
        <p:txBody>
          <a:bodyPr wrap="square" rtlCol="0">
            <a:spAutoFit/>
          </a:bodyPr>
          <a:lstStyle/>
          <a:p>
            <a:pPr defTabSz="685800" fontAlgn="auto">
              <a:spcBef>
                <a:spcPts val="0"/>
              </a:spcBef>
              <a:spcAft>
                <a:spcPts val="0"/>
              </a:spcAft>
              <a:defRPr/>
            </a:pPr>
            <a:r>
              <a:rPr lang="en-ZA" b="1" dirty="0">
                <a:solidFill>
                  <a:srgbClr val="00188E"/>
                </a:solidFill>
                <a:latin typeface="Calibri" panose="020F0502020204030204"/>
                <a:cs typeface="Segoe UI" panose="020B0502040204020203" pitchFamily="34" charset="0"/>
              </a:rPr>
              <a:t>ACT</a:t>
            </a:r>
          </a:p>
        </p:txBody>
      </p:sp>
      <p:sp>
        <p:nvSpPr>
          <p:cNvPr id="13" name="Arrow: Curved Left 12">
            <a:extLst>
              <a:ext uri="{FF2B5EF4-FFF2-40B4-BE49-F238E27FC236}">
                <a16:creationId xmlns="" xmlns:a16="http://schemas.microsoft.com/office/drawing/2014/main" id="{88A24616-C03B-48F0-B95E-91206971B81B}"/>
              </a:ext>
            </a:extLst>
          </p:cNvPr>
          <p:cNvSpPr/>
          <p:nvPr/>
        </p:nvSpPr>
        <p:spPr>
          <a:xfrm>
            <a:off x="8513005" y="1689881"/>
            <a:ext cx="413926" cy="1297192"/>
          </a:xfrm>
          <a:prstGeom prst="curvedLeftArrow">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w="12700" cap="flat" cmpd="sng" algn="ctr">
            <a:solidFill>
              <a:srgbClr val="4472C4">
                <a:lumMod val="40000"/>
                <a:lumOff val="60000"/>
              </a:srgbClr>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black"/>
              </a:solidFill>
              <a:latin typeface="Calibri" panose="020F0502020204030204"/>
            </a:endParaRPr>
          </a:p>
        </p:txBody>
      </p:sp>
      <p:sp>
        <p:nvSpPr>
          <p:cNvPr id="14" name="Arrow: Curved Left 13">
            <a:extLst>
              <a:ext uri="{FF2B5EF4-FFF2-40B4-BE49-F238E27FC236}">
                <a16:creationId xmlns="" xmlns:a16="http://schemas.microsoft.com/office/drawing/2014/main" id="{254F6C97-5AA9-443C-88DE-CCB90C2DD76B}"/>
              </a:ext>
            </a:extLst>
          </p:cNvPr>
          <p:cNvSpPr/>
          <p:nvPr/>
        </p:nvSpPr>
        <p:spPr>
          <a:xfrm>
            <a:off x="8513005" y="4124008"/>
            <a:ext cx="413926" cy="1357057"/>
          </a:xfrm>
          <a:prstGeom prst="curvedLeftArrow">
            <a:avLst/>
          </a:prstGeom>
          <a:solidFill>
            <a:schemeClr val="accent2"/>
          </a:solidFill>
          <a:ln w="12700" cap="flat" cmpd="sng" algn="ctr">
            <a:solidFill>
              <a:sysClr val="windowText" lastClr="000000">
                <a:lumMod val="50000"/>
                <a:lumOff val="50000"/>
              </a:sysClr>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black"/>
              </a:solidFill>
              <a:latin typeface="Calibri" panose="020F0502020204030204"/>
            </a:endParaRPr>
          </a:p>
        </p:txBody>
      </p:sp>
      <p:sp>
        <p:nvSpPr>
          <p:cNvPr id="15" name="TextBox 14">
            <a:extLst>
              <a:ext uri="{FF2B5EF4-FFF2-40B4-BE49-F238E27FC236}">
                <a16:creationId xmlns="" xmlns:a16="http://schemas.microsoft.com/office/drawing/2014/main" id="{C14649F9-662E-45B8-94B0-6F3A3E3D5012}"/>
              </a:ext>
            </a:extLst>
          </p:cNvPr>
          <p:cNvSpPr txBox="1"/>
          <p:nvPr/>
        </p:nvSpPr>
        <p:spPr>
          <a:xfrm>
            <a:off x="1315440" y="2311638"/>
            <a:ext cx="2844456" cy="276999"/>
          </a:xfrm>
          <a:prstGeom prst="rect">
            <a:avLst/>
          </a:prstGeom>
          <a:noFill/>
        </p:spPr>
        <p:txBody>
          <a:bodyPr wrap="square" rtlCol="0">
            <a:spAutoFit/>
          </a:bodyPr>
          <a:lstStyle/>
          <a:p>
            <a:pPr algn="ctr" defTabSz="685800" fontAlgn="auto">
              <a:spcBef>
                <a:spcPts val="0"/>
              </a:spcBef>
              <a:spcAft>
                <a:spcPts val="0"/>
              </a:spcAft>
              <a:defRPr/>
            </a:pPr>
            <a:r>
              <a:rPr lang="en-ZA" sz="1200" b="1" dirty="0">
                <a:solidFill>
                  <a:prstClr val="black"/>
                </a:solidFill>
                <a:latin typeface="Calibri" panose="020F0502020204030204"/>
                <a:cs typeface="Segoe UI" panose="020B0502040204020203" pitchFamily="34" charset="0"/>
              </a:rPr>
              <a:t>GBV second curriculum resource manual </a:t>
            </a:r>
          </a:p>
        </p:txBody>
      </p:sp>
      <p:sp>
        <p:nvSpPr>
          <p:cNvPr id="16" name="TextBox 15">
            <a:extLst>
              <a:ext uri="{FF2B5EF4-FFF2-40B4-BE49-F238E27FC236}">
                <a16:creationId xmlns="" xmlns:a16="http://schemas.microsoft.com/office/drawing/2014/main" id="{D36218E7-5591-4B05-8A11-066CACB58AB0}"/>
              </a:ext>
            </a:extLst>
          </p:cNvPr>
          <p:cNvSpPr txBox="1"/>
          <p:nvPr/>
        </p:nvSpPr>
        <p:spPr>
          <a:xfrm>
            <a:off x="1516698" y="3860339"/>
            <a:ext cx="2509097" cy="415498"/>
          </a:xfrm>
          <a:prstGeom prst="rect">
            <a:avLst/>
          </a:prstGeom>
          <a:noFill/>
        </p:spPr>
        <p:txBody>
          <a:bodyPr wrap="square" rtlCol="0">
            <a:spAutoFit/>
          </a:bodyPr>
          <a:lstStyle/>
          <a:p>
            <a:pPr algn="ctr" defTabSz="685800" fontAlgn="auto">
              <a:spcBef>
                <a:spcPts val="0"/>
              </a:spcBef>
              <a:spcAft>
                <a:spcPts val="0"/>
              </a:spcAft>
              <a:defRPr/>
            </a:pPr>
            <a:r>
              <a:rPr lang="en-ZA" sz="1050" b="1" dirty="0">
                <a:solidFill>
                  <a:prstClr val="black"/>
                </a:solidFill>
                <a:latin typeface="Calibri" panose="020F0502020204030204"/>
                <a:cs typeface="Segoe UI" panose="020B0502040204020203" pitchFamily="34" charset="0"/>
              </a:rPr>
              <a:t>Self administered GBV </a:t>
            </a:r>
            <a:endParaRPr lang="en-ZA" sz="1050" b="1" dirty="0" smtClean="0">
              <a:solidFill>
                <a:prstClr val="black"/>
              </a:solidFill>
              <a:latin typeface="Calibri" panose="020F0502020204030204"/>
              <a:cs typeface="Segoe UI" panose="020B0502040204020203" pitchFamily="34" charset="0"/>
            </a:endParaRPr>
          </a:p>
          <a:p>
            <a:pPr algn="ctr" defTabSz="685800" fontAlgn="auto">
              <a:spcBef>
                <a:spcPts val="0"/>
              </a:spcBef>
              <a:spcAft>
                <a:spcPts val="0"/>
              </a:spcAft>
              <a:defRPr/>
            </a:pPr>
            <a:r>
              <a:rPr lang="en-ZA" sz="1050" b="1" dirty="0" smtClean="0">
                <a:solidFill>
                  <a:prstClr val="black"/>
                </a:solidFill>
                <a:latin typeface="Calibri" panose="020F0502020204030204"/>
                <a:cs typeface="Segoe UI" panose="020B0502040204020203" pitchFamily="34" charset="0"/>
              </a:rPr>
              <a:t>risk </a:t>
            </a:r>
            <a:r>
              <a:rPr lang="en-ZA" sz="1050" b="1" dirty="0">
                <a:solidFill>
                  <a:prstClr val="black"/>
                </a:solidFill>
                <a:latin typeface="Calibri" panose="020F0502020204030204"/>
                <a:cs typeface="Segoe UI" panose="020B0502040204020203" pitchFamily="34" charset="0"/>
              </a:rPr>
              <a:t>screening </a:t>
            </a:r>
          </a:p>
        </p:txBody>
      </p:sp>
      <p:sp>
        <p:nvSpPr>
          <p:cNvPr id="18" name="TextBox 17">
            <a:extLst>
              <a:ext uri="{FF2B5EF4-FFF2-40B4-BE49-F238E27FC236}">
                <a16:creationId xmlns="" xmlns:a16="http://schemas.microsoft.com/office/drawing/2014/main" id="{CA9491E9-6852-48E2-9C9F-5542FB3C5E28}"/>
              </a:ext>
            </a:extLst>
          </p:cNvPr>
          <p:cNvSpPr txBox="1"/>
          <p:nvPr/>
        </p:nvSpPr>
        <p:spPr>
          <a:xfrm>
            <a:off x="1708869" y="1920544"/>
            <a:ext cx="1948742" cy="346249"/>
          </a:xfrm>
          <a:prstGeom prst="rect">
            <a:avLst/>
          </a:prstGeom>
          <a:noFill/>
        </p:spPr>
        <p:txBody>
          <a:bodyPr wrap="square" rtlCol="0">
            <a:spAutoFit/>
          </a:bodyPr>
          <a:lstStyle/>
          <a:p>
            <a:pPr algn="ctr" defTabSz="685800" fontAlgn="auto">
              <a:spcBef>
                <a:spcPts val="0"/>
              </a:spcBef>
              <a:spcAft>
                <a:spcPts val="0"/>
              </a:spcAft>
              <a:defRPr/>
            </a:pPr>
            <a:r>
              <a:rPr lang="en-ZA" sz="1650" b="1" dirty="0">
                <a:solidFill>
                  <a:srgbClr val="E63E62">
                    <a:lumMod val="75000"/>
                  </a:srgbClr>
                </a:solidFill>
                <a:latin typeface="Calibri" panose="020F0502020204030204"/>
                <a:cs typeface="Segoe UI" panose="020B0502040204020203" pitchFamily="34" charset="0"/>
              </a:rPr>
              <a:t>Knowledge Transfer</a:t>
            </a:r>
          </a:p>
        </p:txBody>
      </p:sp>
      <p:sp>
        <p:nvSpPr>
          <p:cNvPr id="19" name="TextBox 18">
            <a:extLst>
              <a:ext uri="{FF2B5EF4-FFF2-40B4-BE49-F238E27FC236}">
                <a16:creationId xmlns="" xmlns:a16="http://schemas.microsoft.com/office/drawing/2014/main" id="{4848001A-692F-4470-871A-9CB695E8C6B3}"/>
              </a:ext>
            </a:extLst>
          </p:cNvPr>
          <p:cNvSpPr txBox="1"/>
          <p:nvPr/>
        </p:nvSpPr>
        <p:spPr>
          <a:xfrm>
            <a:off x="1834663" y="3425810"/>
            <a:ext cx="1797366" cy="346249"/>
          </a:xfrm>
          <a:prstGeom prst="rect">
            <a:avLst/>
          </a:prstGeom>
          <a:noFill/>
        </p:spPr>
        <p:txBody>
          <a:bodyPr wrap="square" rtlCol="0">
            <a:spAutoFit/>
          </a:bodyPr>
          <a:lstStyle/>
          <a:p>
            <a:pPr algn="ctr" defTabSz="685800" fontAlgn="auto">
              <a:spcBef>
                <a:spcPts val="0"/>
              </a:spcBef>
              <a:spcAft>
                <a:spcPts val="0"/>
              </a:spcAft>
              <a:defRPr/>
            </a:pPr>
            <a:r>
              <a:rPr lang="en-ZA" sz="1650" b="1" dirty="0">
                <a:solidFill>
                  <a:srgbClr val="00B0F0"/>
                </a:solidFill>
                <a:latin typeface="Calibri" panose="020F0502020204030204"/>
                <a:cs typeface="Segoe UI" panose="020B0502040204020203" pitchFamily="34" charset="0"/>
              </a:rPr>
              <a:t>Practical Learning</a:t>
            </a:r>
          </a:p>
        </p:txBody>
      </p:sp>
      <p:sp>
        <p:nvSpPr>
          <p:cNvPr id="21" name="TextBox 20">
            <a:extLst>
              <a:ext uri="{FF2B5EF4-FFF2-40B4-BE49-F238E27FC236}">
                <a16:creationId xmlns="" xmlns:a16="http://schemas.microsoft.com/office/drawing/2014/main" id="{39746221-C7EA-4218-89A5-9F3E91A6307B}"/>
              </a:ext>
            </a:extLst>
          </p:cNvPr>
          <p:cNvSpPr txBox="1"/>
          <p:nvPr/>
        </p:nvSpPr>
        <p:spPr>
          <a:xfrm>
            <a:off x="1838042" y="4632709"/>
            <a:ext cx="1569589" cy="461665"/>
          </a:xfrm>
          <a:prstGeom prst="rect">
            <a:avLst/>
          </a:prstGeom>
          <a:noFill/>
        </p:spPr>
        <p:txBody>
          <a:bodyPr wrap="square" rtlCol="0">
            <a:spAutoFit/>
          </a:bodyPr>
          <a:lstStyle/>
          <a:p>
            <a:pPr algn="ctr" defTabSz="685800" fontAlgn="auto">
              <a:spcBef>
                <a:spcPts val="0"/>
              </a:spcBef>
              <a:spcAft>
                <a:spcPts val="0"/>
              </a:spcAft>
              <a:defRPr/>
            </a:pPr>
            <a:r>
              <a:rPr lang="en-ZA" sz="1200" b="1" dirty="0">
                <a:solidFill>
                  <a:srgbClr val="00188E"/>
                </a:solidFill>
                <a:latin typeface="Calibri" panose="020F0502020204030204"/>
                <a:cs typeface="Segoe UI" panose="020B0502040204020203" pitchFamily="34" charset="0"/>
              </a:rPr>
              <a:t>Linkage to Youth Friendly Services</a:t>
            </a:r>
          </a:p>
        </p:txBody>
      </p:sp>
      <p:sp>
        <p:nvSpPr>
          <p:cNvPr id="22" name="TextBox 21">
            <a:extLst>
              <a:ext uri="{FF2B5EF4-FFF2-40B4-BE49-F238E27FC236}">
                <a16:creationId xmlns="" xmlns:a16="http://schemas.microsoft.com/office/drawing/2014/main" id="{E39C9CC4-3CE7-46F8-9150-44393FAA6910}"/>
              </a:ext>
            </a:extLst>
          </p:cNvPr>
          <p:cNvSpPr txBox="1"/>
          <p:nvPr/>
        </p:nvSpPr>
        <p:spPr>
          <a:xfrm>
            <a:off x="1790636" y="1486004"/>
            <a:ext cx="1764070" cy="415498"/>
          </a:xfrm>
          <a:prstGeom prst="rect">
            <a:avLst/>
          </a:prstGeom>
          <a:noFill/>
        </p:spPr>
        <p:txBody>
          <a:bodyPr wrap="square" rtlCol="0">
            <a:spAutoFit/>
          </a:bodyPr>
          <a:lstStyle/>
          <a:p>
            <a:pPr defTabSz="685800" fontAlgn="auto">
              <a:spcBef>
                <a:spcPts val="0"/>
              </a:spcBef>
              <a:spcAft>
                <a:spcPts val="0"/>
              </a:spcAft>
              <a:defRPr/>
            </a:pPr>
            <a:r>
              <a:rPr lang="en-ZA" sz="2100" b="1" dirty="0">
                <a:solidFill>
                  <a:prstClr val="white"/>
                </a:solidFill>
                <a:latin typeface="Calibri" panose="020F0502020204030204"/>
                <a:cs typeface="Segoe UI" panose="020B0502040204020203" pitchFamily="34" charset="0"/>
              </a:rPr>
              <a:t>Primary Level</a:t>
            </a:r>
          </a:p>
        </p:txBody>
      </p:sp>
      <p:sp>
        <p:nvSpPr>
          <p:cNvPr id="23" name="TextBox 22">
            <a:extLst>
              <a:ext uri="{FF2B5EF4-FFF2-40B4-BE49-F238E27FC236}">
                <a16:creationId xmlns="" xmlns:a16="http://schemas.microsoft.com/office/drawing/2014/main" id="{7196E63B-002D-4C04-BBBD-29E4375A8531}"/>
              </a:ext>
            </a:extLst>
          </p:cNvPr>
          <p:cNvSpPr txBox="1"/>
          <p:nvPr/>
        </p:nvSpPr>
        <p:spPr>
          <a:xfrm>
            <a:off x="1703654" y="2818146"/>
            <a:ext cx="1938032" cy="738664"/>
          </a:xfrm>
          <a:prstGeom prst="rect">
            <a:avLst/>
          </a:prstGeom>
          <a:noFill/>
        </p:spPr>
        <p:txBody>
          <a:bodyPr wrap="square" rtlCol="0">
            <a:spAutoFit/>
          </a:bodyPr>
          <a:lstStyle/>
          <a:p>
            <a:pPr algn="ctr" defTabSz="685800" fontAlgn="auto">
              <a:spcBef>
                <a:spcPts val="0"/>
              </a:spcBef>
              <a:spcAft>
                <a:spcPts val="0"/>
              </a:spcAft>
              <a:defRPr/>
            </a:pPr>
            <a:r>
              <a:rPr lang="en-ZA" sz="2100" b="1" dirty="0">
                <a:solidFill>
                  <a:prstClr val="white"/>
                </a:solidFill>
                <a:latin typeface="Calibri" panose="020F0502020204030204"/>
                <a:cs typeface="Segoe UI" panose="020B0502040204020203" pitchFamily="34" charset="0"/>
              </a:rPr>
              <a:t>Secondary Level</a:t>
            </a:r>
          </a:p>
        </p:txBody>
      </p:sp>
      <p:sp>
        <p:nvSpPr>
          <p:cNvPr id="24" name="TextBox 23">
            <a:extLst>
              <a:ext uri="{FF2B5EF4-FFF2-40B4-BE49-F238E27FC236}">
                <a16:creationId xmlns="" xmlns:a16="http://schemas.microsoft.com/office/drawing/2014/main" id="{7F7E32CD-BCB1-47A1-AABA-3DD359C03232}"/>
              </a:ext>
            </a:extLst>
          </p:cNvPr>
          <p:cNvSpPr txBox="1"/>
          <p:nvPr/>
        </p:nvSpPr>
        <p:spPr>
          <a:xfrm>
            <a:off x="1619257" y="4312602"/>
            <a:ext cx="1938032" cy="392415"/>
          </a:xfrm>
          <a:prstGeom prst="rect">
            <a:avLst/>
          </a:prstGeom>
          <a:noFill/>
        </p:spPr>
        <p:txBody>
          <a:bodyPr wrap="square" rtlCol="0">
            <a:spAutoFit/>
          </a:bodyPr>
          <a:lstStyle/>
          <a:p>
            <a:pPr algn="ctr" defTabSz="685800" fontAlgn="auto">
              <a:spcBef>
                <a:spcPts val="0"/>
              </a:spcBef>
              <a:spcAft>
                <a:spcPts val="0"/>
              </a:spcAft>
              <a:defRPr/>
            </a:pPr>
            <a:r>
              <a:rPr lang="en-ZA" sz="1950" b="1" dirty="0">
                <a:solidFill>
                  <a:prstClr val="white"/>
                </a:solidFill>
                <a:latin typeface="Calibri" panose="020F0502020204030204"/>
                <a:cs typeface="Segoe UI" panose="020B0502040204020203" pitchFamily="34" charset="0"/>
              </a:rPr>
              <a:t>Tertiary Level</a:t>
            </a:r>
          </a:p>
        </p:txBody>
      </p:sp>
      <p:sp>
        <p:nvSpPr>
          <p:cNvPr id="2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46</a:t>
            </a:fld>
            <a:endParaRPr lang="en-US" dirty="0"/>
          </a:p>
        </p:txBody>
      </p:sp>
    </p:spTree>
    <p:extLst>
      <p:ext uri="{BB962C8B-B14F-4D97-AF65-F5344CB8AC3E}">
        <p14:creationId xmlns:p14="http://schemas.microsoft.com/office/powerpoint/2010/main" xmlns="" val="33381178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0698" y="3394130"/>
            <a:ext cx="5727837" cy="2429882"/>
          </a:xfrm>
          <a:prstGeom prst="rect">
            <a:avLst/>
          </a:prstGeom>
        </p:spPr>
      </p:pic>
      <p:sp>
        <p:nvSpPr>
          <p:cNvPr id="2" name="Title 1">
            <a:extLst>
              <a:ext uri="{FF2B5EF4-FFF2-40B4-BE49-F238E27FC236}">
                <a16:creationId xmlns="" xmlns:a16="http://schemas.microsoft.com/office/drawing/2014/main" id="{F7E7807F-98A7-4B06-B560-476EFF732F67}"/>
              </a:ext>
            </a:extLst>
          </p:cNvPr>
          <p:cNvSpPr>
            <a:spLocks noGrp="1"/>
          </p:cNvSpPr>
          <p:nvPr>
            <p:ph type="title"/>
          </p:nvPr>
        </p:nvSpPr>
        <p:spPr>
          <a:xfrm>
            <a:off x="153158" y="421787"/>
            <a:ext cx="8885597" cy="453269"/>
          </a:xfrm>
        </p:spPr>
        <p:txBody>
          <a:bodyPr>
            <a:normAutofit/>
          </a:bodyPr>
          <a:lstStyle/>
          <a:p>
            <a:r>
              <a:rPr lang="en-US" dirty="0"/>
              <a:t>Promoting Awareness &amp; Prevention – 2</a:t>
            </a:r>
            <a:r>
              <a:rPr lang="en-US" baseline="30000" dirty="0"/>
              <a:t>nd</a:t>
            </a:r>
            <a:r>
              <a:rPr lang="en-US" dirty="0"/>
              <a:t> Curriculum peer to peer programme </a:t>
            </a:r>
            <a:endParaRPr lang="en-ZA" dirty="0"/>
          </a:p>
        </p:txBody>
      </p:sp>
      <p:pic>
        <p:nvPicPr>
          <p:cNvPr id="4" name="Content Placeholder 3">
            <a:extLst>
              <a:ext uri="{FF2B5EF4-FFF2-40B4-BE49-F238E27FC236}">
                <a16:creationId xmlns="" xmlns:a16="http://schemas.microsoft.com/office/drawing/2014/main" id="{4FEEB5B2-FCDA-476F-94B7-186FF0D7D242}"/>
              </a:ext>
            </a:extLst>
          </p:cNvPr>
          <p:cNvPicPr>
            <a:picLocks noGrp="1" noChangeAspect="1"/>
          </p:cNvPicPr>
          <p:nvPr>
            <p:ph idx="1"/>
          </p:nvPr>
        </p:nvPicPr>
        <p:blipFill>
          <a:blip r:embed="rId3"/>
          <a:stretch>
            <a:fillRect/>
          </a:stretch>
        </p:blipFill>
        <p:spPr>
          <a:xfrm>
            <a:off x="124431" y="764704"/>
            <a:ext cx="2843434" cy="3187700"/>
          </a:xfrm>
          <a:prstGeom prst="rect">
            <a:avLst/>
          </a:prstGeom>
        </p:spPr>
      </p:pic>
      <p:pic>
        <p:nvPicPr>
          <p:cNvPr id="5" name="Picture 4">
            <a:extLst>
              <a:ext uri="{FF2B5EF4-FFF2-40B4-BE49-F238E27FC236}">
                <a16:creationId xmlns="" xmlns:a16="http://schemas.microsoft.com/office/drawing/2014/main" id="{BA1CBCFA-7BFB-4F54-A642-9171AE01B9A3}"/>
              </a:ext>
            </a:extLst>
          </p:cNvPr>
          <p:cNvPicPr>
            <a:picLocks noChangeAspect="1"/>
          </p:cNvPicPr>
          <p:nvPr/>
        </p:nvPicPr>
        <p:blipFill>
          <a:blip r:embed="rId4"/>
          <a:stretch>
            <a:fillRect/>
          </a:stretch>
        </p:blipFill>
        <p:spPr>
          <a:xfrm>
            <a:off x="2940895" y="941386"/>
            <a:ext cx="4356681" cy="2452744"/>
          </a:xfrm>
          <a:prstGeom prst="rect">
            <a:avLst/>
          </a:prstGeom>
        </p:spPr>
      </p:pic>
      <p:pic>
        <p:nvPicPr>
          <p:cNvPr id="6" name="Picture 5">
            <a:extLst>
              <a:ext uri="{FF2B5EF4-FFF2-40B4-BE49-F238E27FC236}">
                <a16:creationId xmlns="" xmlns:a16="http://schemas.microsoft.com/office/drawing/2014/main" id="{EBFD5DA7-40F2-43F3-B073-B9E72B65DB98}"/>
              </a:ext>
            </a:extLst>
          </p:cNvPr>
          <p:cNvPicPr>
            <a:picLocks noChangeAspect="1"/>
          </p:cNvPicPr>
          <p:nvPr/>
        </p:nvPicPr>
        <p:blipFill>
          <a:blip r:embed="rId5"/>
          <a:stretch>
            <a:fillRect/>
          </a:stretch>
        </p:blipFill>
        <p:spPr>
          <a:xfrm>
            <a:off x="5784329" y="2924944"/>
            <a:ext cx="3169920" cy="2377440"/>
          </a:xfrm>
          <a:prstGeom prst="rect">
            <a:avLst/>
          </a:prstGeom>
        </p:spPr>
      </p:pic>
      <p:sp>
        <p:nvSpPr>
          <p:cNvPr id="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47</a:t>
            </a:fld>
            <a:endParaRPr lang="en-US" dirty="0"/>
          </a:p>
        </p:txBody>
      </p:sp>
      <p:sp>
        <p:nvSpPr>
          <p:cNvPr id="3" name="Rectangle 2"/>
          <p:cNvSpPr/>
          <p:nvPr/>
        </p:nvSpPr>
        <p:spPr>
          <a:xfrm>
            <a:off x="18583" y="5832772"/>
            <a:ext cx="6425625" cy="981423"/>
          </a:xfrm>
          <a:prstGeom prst="rect">
            <a:avLst/>
          </a:prstGeom>
        </p:spPr>
        <p:txBody>
          <a:bodyPr wrap="square">
            <a:spAutoFit/>
          </a:bodyPr>
          <a:lstStyle/>
          <a:p>
            <a:pPr>
              <a:lnSpc>
                <a:spcPct val="107000"/>
              </a:lnSpc>
              <a:spcAft>
                <a:spcPts val="0"/>
              </a:spcAft>
            </a:pPr>
            <a:r>
              <a:rPr lang="en-US" dirty="0">
                <a:solidFill>
                  <a:srgbClr val="000000"/>
                </a:solidFill>
                <a:ea typeface="Calibri" panose="020F0502020204030204" pitchFamily="34" charset="0"/>
                <a:cs typeface="Times New Roman" panose="02020603050405020304" pitchFamily="18" charset="0"/>
              </a:rPr>
              <a:t>DHET developed </a:t>
            </a:r>
            <a:r>
              <a:rPr lang="en-US" dirty="0" smtClean="0">
                <a:solidFill>
                  <a:srgbClr val="000000"/>
                </a:solidFill>
                <a:ea typeface="Calibri" panose="020F0502020204030204" pitchFamily="34" charset="0"/>
                <a:cs typeface="Times New Roman" panose="02020603050405020304" pitchFamily="18" charset="0"/>
              </a:rPr>
              <a:t>the Training Materials </a:t>
            </a:r>
            <a:r>
              <a:rPr lang="en-US" dirty="0">
                <a:solidFill>
                  <a:srgbClr val="000000"/>
                </a:solidFill>
                <a:ea typeface="Calibri" panose="020F0502020204030204" pitchFamily="34" charset="0"/>
                <a:cs typeface="Times New Roman" panose="02020603050405020304" pitchFamily="18" charset="0"/>
              </a:rPr>
              <a:t>as self-directed open learning materials and they are available on the National Open learning System (NOLS) [https://tinyurl.com/wpkrfs3v]</a:t>
            </a:r>
          </a:p>
        </p:txBody>
      </p:sp>
    </p:spTree>
    <p:extLst>
      <p:ext uri="{BB962C8B-B14F-4D97-AF65-F5344CB8AC3E}">
        <p14:creationId xmlns:p14="http://schemas.microsoft.com/office/powerpoint/2010/main" xmlns="" val="5107379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CED4B52-EC04-DB49-BCE7-339ECDD0E30C}"/>
              </a:ext>
            </a:extLst>
          </p:cNvPr>
          <p:cNvSpPr>
            <a:spLocks noGrp="1"/>
          </p:cNvSpPr>
          <p:nvPr>
            <p:ph type="title"/>
          </p:nvPr>
        </p:nvSpPr>
        <p:spPr/>
        <p:txBody>
          <a:bodyPr>
            <a:normAutofit fontScale="90000"/>
          </a:bodyPr>
          <a:lstStyle/>
          <a:p>
            <a:pPr defTabSz="685783"/>
            <a:r>
              <a:rPr lang="en-ZA" dirty="0">
                <a:solidFill>
                  <a:schemeClr val="accent1"/>
                </a:solidFill>
              </a:rPr>
              <a:t>HIGHER HEALTH Campus and Community Radio Programme for Demand Creation &amp; Awareness for GBV Support &amp; Care</a:t>
            </a:r>
            <a:endParaRPr lang="en-US" dirty="0">
              <a:solidFill>
                <a:schemeClr val="accent1"/>
              </a:solidFill>
            </a:endParaRPr>
          </a:p>
        </p:txBody>
      </p:sp>
      <p:pic>
        <p:nvPicPr>
          <p:cNvPr id="7" name="Picture 6">
            <a:extLst>
              <a:ext uri="{FF2B5EF4-FFF2-40B4-BE49-F238E27FC236}">
                <a16:creationId xmlns="" xmlns:a16="http://schemas.microsoft.com/office/drawing/2014/main" id="{175DA7BF-35BE-2144-94C2-85C3F59B18EE}"/>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29209" y="1559771"/>
            <a:ext cx="5261086" cy="3511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F2B22846-8183-4846-8D01-18E22430B76D}"/>
              </a:ext>
            </a:extLst>
          </p:cNvPr>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xmlns=""/>
              </a:ext>
            </a:extLst>
          </a:blip>
          <a:srcRect/>
          <a:stretch/>
        </p:blipFill>
        <p:spPr>
          <a:xfrm>
            <a:off x="3097083" y="5131165"/>
            <a:ext cx="1771750" cy="759314"/>
          </a:xfrm>
          <a:prstGeom prst="rect">
            <a:avLst/>
          </a:prstGeom>
        </p:spPr>
      </p:pic>
      <p:pic>
        <p:nvPicPr>
          <p:cNvPr id="9" name="Picture 8">
            <a:extLst>
              <a:ext uri="{FF2B5EF4-FFF2-40B4-BE49-F238E27FC236}">
                <a16:creationId xmlns="" xmlns:a16="http://schemas.microsoft.com/office/drawing/2014/main" id="{412C2C0D-E5D8-B540-8CD5-81195E70AC3D}"/>
              </a:ext>
            </a:extLst>
          </p:cNvPr>
          <p:cNvPicPr/>
          <p:nvPr/>
        </p:nvPicPr>
        <p:blipFill rotWithShape="1">
          <a:blip r:embed="rId5" cstate="screen">
            <a:extLst>
              <a:ext uri="{28A0092B-C50C-407E-A947-70E740481C1C}">
                <a14:useLocalDpi xmlns:a14="http://schemas.microsoft.com/office/drawing/2010/main" xmlns=""/>
              </a:ext>
            </a:extLst>
          </a:blip>
          <a:srcRect/>
          <a:stretch/>
        </p:blipFill>
        <p:spPr>
          <a:xfrm>
            <a:off x="2444482" y="5144784"/>
            <a:ext cx="928857" cy="805418"/>
          </a:xfrm>
          <a:prstGeom prst="rect">
            <a:avLst/>
          </a:prstGeom>
        </p:spPr>
      </p:pic>
      <p:sp>
        <p:nvSpPr>
          <p:cNvPr id="10" name="Rectangle: Rounded Corners 4">
            <a:extLst>
              <a:ext uri="{FF2B5EF4-FFF2-40B4-BE49-F238E27FC236}">
                <a16:creationId xmlns="" xmlns:a16="http://schemas.microsoft.com/office/drawing/2014/main" id="{CF0D837A-EE30-CA44-B16A-AD990A0F05F5}"/>
              </a:ext>
            </a:extLst>
          </p:cNvPr>
          <p:cNvSpPr/>
          <p:nvPr/>
        </p:nvSpPr>
        <p:spPr>
          <a:xfrm>
            <a:off x="4563396" y="1667247"/>
            <a:ext cx="4184558" cy="720403"/>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srgbClr val="FFFFFF"/>
              </a:solidFill>
              <a:latin typeface="Calibri" panose="020F0502020204030204"/>
            </a:endParaRPr>
          </a:p>
        </p:txBody>
      </p:sp>
      <p:sp>
        <p:nvSpPr>
          <p:cNvPr id="11" name="Freeform: Shape 5">
            <a:extLst>
              <a:ext uri="{FF2B5EF4-FFF2-40B4-BE49-F238E27FC236}">
                <a16:creationId xmlns="" xmlns:a16="http://schemas.microsoft.com/office/drawing/2014/main" id="{356DAA41-5C0E-1A43-BC0C-3BC174DDE2E1}"/>
              </a:ext>
            </a:extLst>
          </p:cNvPr>
          <p:cNvSpPr/>
          <p:nvPr/>
        </p:nvSpPr>
        <p:spPr>
          <a:xfrm>
            <a:off x="4928045" y="1538288"/>
            <a:ext cx="3326300" cy="978322"/>
          </a:xfrm>
          <a:custGeom>
            <a:avLst/>
            <a:gdLst>
              <a:gd name="connsiteX0" fmla="*/ 507999 w 3454399"/>
              <a:gd name="connsiteY0" fmla="*/ 0 h 1015998"/>
              <a:gd name="connsiteX1" fmla="*/ 792026 w 3454399"/>
              <a:gd name="connsiteY1" fmla="*/ 86758 h 1015998"/>
              <a:gd name="connsiteX2" fmla="*/ 832403 w 3454399"/>
              <a:gd name="connsiteY2" fmla="*/ 120072 h 1015998"/>
              <a:gd name="connsiteX3" fmla="*/ 3080326 w 3454399"/>
              <a:gd name="connsiteY3" fmla="*/ 120072 h 1015998"/>
              <a:gd name="connsiteX4" fmla="*/ 3454399 w 3454399"/>
              <a:gd name="connsiteY4" fmla="*/ 494145 h 1015998"/>
              <a:gd name="connsiteX5" fmla="*/ 3080326 w 3454399"/>
              <a:gd name="connsiteY5" fmla="*/ 868218 h 1015998"/>
              <a:gd name="connsiteX6" fmla="*/ 865985 w 3454399"/>
              <a:gd name="connsiteY6" fmla="*/ 868218 h 1015998"/>
              <a:gd name="connsiteX7" fmla="*/ 792026 w 3454399"/>
              <a:gd name="connsiteY7" fmla="*/ 929240 h 1015998"/>
              <a:gd name="connsiteX8" fmla="*/ 507999 w 3454399"/>
              <a:gd name="connsiteY8" fmla="*/ 1015998 h 1015998"/>
              <a:gd name="connsiteX9" fmla="*/ 0 w 3454399"/>
              <a:gd name="connsiteY9" fmla="*/ 507999 h 1015998"/>
              <a:gd name="connsiteX10" fmla="*/ 507999 w 3454399"/>
              <a:gd name="connsiteY10" fmla="*/ 0 h 101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99" h="1015998">
                <a:moveTo>
                  <a:pt x="507999" y="0"/>
                </a:moveTo>
                <a:cubicBezTo>
                  <a:pt x="613209" y="0"/>
                  <a:pt x="710949" y="31984"/>
                  <a:pt x="792026" y="86758"/>
                </a:cubicBezTo>
                <a:lnTo>
                  <a:pt x="832403" y="120072"/>
                </a:lnTo>
                <a:lnTo>
                  <a:pt x="3080326" y="120072"/>
                </a:lnTo>
                <a:cubicBezTo>
                  <a:pt x="3286921" y="120072"/>
                  <a:pt x="3454399" y="287550"/>
                  <a:pt x="3454399" y="494145"/>
                </a:cubicBezTo>
                <a:cubicBezTo>
                  <a:pt x="3454399" y="700740"/>
                  <a:pt x="3286921" y="868218"/>
                  <a:pt x="3080326" y="868218"/>
                </a:cubicBezTo>
                <a:lnTo>
                  <a:pt x="865985" y="868218"/>
                </a:lnTo>
                <a:lnTo>
                  <a:pt x="792026" y="929240"/>
                </a:lnTo>
                <a:cubicBezTo>
                  <a:pt x="710949" y="984015"/>
                  <a:pt x="613209" y="1015998"/>
                  <a:pt x="507999" y="1015998"/>
                </a:cubicBezTo>
                <a:cubicBezTo>
                  <a:pt x="227439" y="1015998"/>
                  <a:pt x="0" y="788559"/>
                  <a:pt x="0" y="507999"/>
                </a:cubicBezTo>
                <a:cubicBezTo>
                  <a:pt x="0" y="227439"/>
                  <a:pt x="227439" y="0"/>
                  <a:pt x="50799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5000" tIns="68580" rIns="0" bIns="0" numCol="1" spcCol="0" rtlCol="0" fromWordArt="0" anchor="ctr" anchorCtr="0" forceAA="0" compatLnSpc="1">
            <a:prstTxWarp prst="textNoShape">
              <a:avLst/>
            </a:prstTxWarp>
            <a:noAutofit/>
          </a:bodyPr>
          <a:lstStyle/>
          <a:p>
            <a:pPr algn="ctr" defTabSz="685800" fontAlgn="auto">
              <a:spcBef>
                <a:spcPts val="0"/>
              </a:spcBef>
              <a:spcAft>
                <a:spcPts val="0"/>
              </a:spcAft>
              <a:defRPr/>
            </a:pPr>
            <a:r>
              <a:rPr lang="en-US" sz="1200" dirty="0">
                <a:solidFill>
                  <a:srgbClr val="000000"/>
                </a:solidFill>
                <a:latin typeface="Calibri" panose="020F0502020204030204"/>
              </a:rPr>
              <a:t>Over 1 million regular youth </a:t>
            </a:r>
            <a:br>
              <a:rPr lang="en-US" sz="1200" dirty="0">
                <a:solidFill>
                  <a:srgbClr val="000000"/>
                </a:solidFill>
                <a:latin typeface="Calibri" panose="020F0502020204030204"/>
              </a:rPr>
            </a:br>
            <a:r>
              <a:rPr lang="en-US" sz="1200" dirty="0">
                <a:solidFill>
                  <a:srgbClr val="000000"/>
                </a:solidFill>
                <a:latin typeface="Calibri" panose="020F0502020204030204"/>
              </a:rPr>
              <a:t>listenership</a:t>
            </a:r>
          </a:p>
        </p:txBody>
      </p:sp>
      <p:sp>
        <p:nvSpPr>
          <p:cNvPr id="12" name="Freeform: Shape 6">
            <a:extLst>
              <a:ext uri="{FF2B5EF4-FFF2-40B4-BE49-F238E27FC236}">
                <a16:creationId xmlns="" xmlns:a16="http://schemas.microsoft.com/office/drawing/2014/main" id="{C13FB4B5-96A0-9644-AB5D-1E138C5CB648}"/>
              </a:ext>
            </a:extLst>
          </p:cNvPr>
          <p:cNvSpPr/>
          <p:nvPr/>
        </p:nvSpPr>
        <p:spPr>
          <a:xfrm>
            <a:off x="5043664" y="1658353"/>
            <a:ext cx="729296" cy="1058402"/>
          </a:xfrm>
          <a:custGeom>
            <a:avLst/>
            <a:gdLst>
              <a:gd name="connsiteX0" fmla="*/ 378691 w 757382"/>
              <a:gd name="connsiteY0" fmla="*/ 0 h 1099162"/>
              <a:gd name="connsiteX1" fmla="*/ 757382 w 757382"/>
              <a:gd name="connsiteY1" fmla="*/ 378691 h 1099162"/>
              <a:gd name="connsiteX2" fmla="*/ 455010 w 757382"/>
              <a:gd name="connsiteY2" fmla="*/ 749688 h 1099162"/>
              <a:gd name="connsiteX3" fmla="*/ 448310 w 757382"/>
              <a:gd name="connsiteY3" fmla="*/ 750364 h 1099162"/>
              <a:gd name="connsiteX4" fmla="*/ 448310 w 757382"/>
              <a:gd name="connsiteY4" fmla="*/ 1099162 h 1099162"/>
              <a:gd name="connsiteX5" fmla="*/ 341630 w 757382"/>
              <a:gd name="connsiteY5" fmla="*/ 1099162 h 1099162"/>
              <a:gd name="connsiteX6" fmla="*/ 341630 w 757382"/>
              <a:gd name="connsiteY6" fmla="*/ 753646 h 1099162"/>
              <a:gd name="connsiteX7" fmla="*/ 302372 w 757382"/>
              <a:gd name="connsiteY7" fmla="*/ 749688 h 1099162"/>
              <a:gd name="connsiteX8" fmla="*/ 0 w 757382"/>
              <a:gd name="connsiteY8" fmla="*/ 378691 h 1099162"/>
              <a:gd name="connsiteX9" fmla="*/ 378691 w 757382"/>
              <a:gd name="connsiteY9" fmla="*/ 0 h 10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382" h="1099162">
                <a:moveTo>
                  <a:pt x="378691" y="0"/>
                </a:moveTo>
                <a:cubicBezTo>
                  <a:pt x="587836" y="0"/>
                  <a:pt x="757382" y="169546"/>
                  <a:pt x="757382" y="378691"/>
                </a:cubicBezTo>
                <a:cubicBezTo>
                  <a:pt x="757382" y="561693"/>
                  <a:pt x="627573" y="714377"/>
                  <a:pt x="455010" y="749688"/>
                </a:cubicBezTo>
                <a:lnTo>
                  <a:pt x="448310" y="750364"/>
                </a:lnTo>
                <a:lnTo>
                  <a:pt x="448310" y="1099162"/>
                </a:lnTo>
                <a:lnTo>
                  <a:pt x="341630" y="1099162"/>
                </a:lnTo>
                <a:lnTo>
                  <a:pt x="341630" y="753646"/>
                </a:lnTo>
                <a:lnTo>
                  <a:pt x="302372" y="749688"/>
                </a:lnTo>
                <a:cubicBezTo>
                  <a:pt x="129809" y="714377"/>
                  <a:pt x="0" y="561693"/>
                  <a:pt x="0" y="378691"/>
                </a:cubicBezTo>
                <a:cubicBezTo>
                  <a:pt x="0" y="169546"/>
                  <a:pt x="169546" y="0"/>
                  <a:pt x="3786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685800" fontAlgn="auto">
              <a:spcBef>
                <a:spcPts val="0"/>
              </a:spcBef>
              <a:spcAft>
                <a:spcPts val="0"/>
              </a:spcAft>
              <a:defRPr/>
            </a:pPr>
            <a:endParaRPr lang="en-US" sz="1500" dirty="0">
              <a:solidFill>
                <a:srgbClr val="FFFFFF"/>
              </a:solidFill>
              <a:latin typeface="Calibri" panose="020F0502020204030204"/>
            </a:endParaRPr>
          </a:p>
        </p:txBody>
      </p:sp>
      <p:sp>
        <p:nvSpPr>
          <p:cNvPr id="13" name="Rectangle: Rounded Corners 7">
            <a:extLst>
              <a:ext uri="{FF2B5EF4-FFF2-40B4-BE49-F238E27FC236}">
                <a16:creationId xmlns="" xmlns:a16="http://schemas.microsoft.com/office/drawing/2014/main" id="{FF61F5CA-248E-5B4B-B9AF-50FF196769CE}"/>
              </a:ext>
            </a:extLst>
          </p:cNvPr>
          <p:cNvSpPr/>
          <p:nvPr/>
        </p:nvSpPr>
        <p:spPr>
          <a:xfrm flipH="1">
            <a:off x="4563396" y="2654464"/>
            <a:ext cx="4184558" cy="720403"/>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dirty="0">
              <a:solidFill>
                <a:srgbClr val="FFFFFF"/>
              </a:solidFill>
              <a:latin typeface="Calibri" panose="020F0502020204030204"/>
            </a:endParaRPr>
          </a:p>
        </p:txBody>
      </p:sp>
      <p:sp>
        <p:nvSpPr>
          <p:cNvPr id="14" name="Freeform: Shape 8">
            <a:extLst>
              <a:ext uri="{FF2B5EF4-FFF2-40B4-BE49-F238E27FC236}">
                <a16:creationId xmlns="" xmlns:a16="http://schemas.microsoft.com/office/drawing/2014/main" id="{75D6BF28-7477-7147-8ADD-26B61C0070E4}"/>
              </a:ext>
            </a:extLst>
          </p:cNvPr>
          <p:cNvSpPr/>
          <p:nvPr/>
        </p:nvSpPr>
        <p:spPr>
          <a:xfrm flipH="1">
            <a:off x="5057005" y="2525505"/>
            <a:ext cx="3326300" cy="978322"/>
          </a:xfrm>
          <a:custGeom>
            <a:avLst/>
            <a:gdLst>
              <a:gd name="connsiteX0" fmla="*/ 507999 w 3454399"/>
              <a:gd name="connsiteY0" fmla="*/ 0 h 1015998"/>
              <a:gd name="connsiteX1" fmla="*/ 792026 w 3454399"/>
              <a:gd name="connsiteY1" fmla="*/ 86758 h 1015998"/>
              <a:gd name="connsiteX2" fmla="*/ 832403 w 3454399"/>
              <a:gd name="connsiteY2" fmla="*/ 120072 h 1015998"/>
              <a:gd name="connsiteX3" fmla="*/ 3080326 w 3454399"/>
              <a:gd name="connsiteY3" fmla="*/ 120072 h 1015998"/>
              <a:gd name="connsiteX4" fmla="*/ 3454399 w 3454399"/>
              <a:gd name="connsiteY4" fmla="*/ 494145 h 1015998"/>
              <a:gd name="connsiteX5" fmla="*/ 3080326 w 3454399"/>
              <a:gd name="connsiteY5" fmla="*/ 868218 h 1015998"/>
              <a:gd name="connsiteX6" fmla="*/ 865985 w 3454399"/>
              <a:gd name="connsiteY6" fmla="*/ 868218 h 1015998"/>
              <a:gd name="connsiteX7" fmla="*/ 792026 w 3454399"/>
              <a:gd name="connsiteY7" fmla="*/ 929240 h 1015998"/>
              <a:gd name="connsiteX8" fmla="*/ 507999 w 3454399"/>
              <a:gd name="connsiteY8" fmla="*/ 1015998 h 1015998"/>
              <a:gd name="connsiteX9" fmla="*/ 0 w 3454399"/>
              <a:gd name="connsiteY9" fmla="*/ 507999 h 1015998"/>
              <a:gd name="connsiteX10" fmla="*/ 507999 w 3454399"/>
              <a:gd name="connsiteY10" fmla="*/ 0 h 101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99" h="1015998">
                <a:moveTo>
                  <a:pt x="507999" y="0"/>
                </a:moveTo>
                <a:cubicBezTo>
                  <a:pt x="613209" y="0"/>
                  <a:pt x="710949" y="31984"/>
                  <a:pt x="792026" y="86758"/>
                </a:cubicBezTo>
                <a:lnTo>
                  <a:pt x="832403" y="120072"/>
                </a:lnTo>
                <a:lnTo>
                  <a:pt x="3080326" y="120072"/>
                </a:lnTo>
                <a:cubicBezTo>
                  <a:pt x="3286921" y="120072"/>
                  <a:pt x="3454399" y="287550"/>
                  <a:pt x="3454399" y="494145"/>
                </a:cubicBezTo>
                <a:cubicBezTo>
                  <a:pt x="3454399" y="700740"/>
                  <a:pt x="3286921" y="868218"/>
                  <a:pt x="3080326" y="868218"/>
                </a:cubicBezTo>
                <a:lnTo>
                  <a:pt x="865985" y="868218"/>
                </a:lnTo>
                <a:lnTo>
                  <a:pt x="792026" y="929240"/>
                </a:lnTo>
                <a:cubicBezTo>
                  <a:pt x="710949" y="984015"/>
                  <a:pt x="613209" y="1015998"/>
                  <a:pt x="507999" y="1015998"/>
                </a:cubicBezTo>
                <a:cubicBezTo>
                  <a:pt x="227439" y="1015998"/>
                  <a:pt x="0" y="788559"/>
                  <a:pt x="0" y="507999"/>
                </a:cubicBezTo>
                <a:cubicBezTo>
                  <a:pt x="0" y="227439"/>
                  <a:pt x="227439" y="0"/>
                  <a:pt x="50799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77999" tIns="27000" rIns="411480" bIns="27000" numCol="1" spcCol="0" rtlCol="0" fromWordArt="0" anchor="ctr" anchorCtr="0" forceAA="0" compatLnSpc="1">
            <a:prstTxWarp prst="textNoShape">
              <a:avLst/>
            </a:prstTxWarp>
            <a:noAutofit/>
          </a:bodyPr>
          <a:lstStyle/>
          <a:p>
            <a:pPr defTabSz="685800" fontAlgn="auto">
              <a:spcBef>
                <a:spcPts val="0"/>
              </a:spcBef>
              <a:spcAft>
                <a:spcPts val="0"/>
              </a:spcAft>
              <a:defRPr/>
            </a:pPr>
            <a:r>
              <a:rPr lang="en-US" sz="1200" dirty="0">
                <a:solidFill>
                  <a:srgbClr val="000000"/>
                </a:solidFill>
                <a:latin typeface="Calibri" panose="020F0502020204030204"/>
              </a:rPr>
              <a:t>Current 21 youth radio stations </a:t>
            </a:r>
          </a:p>
        </p:txBody>
      </p:sp>
      <p:sp>
        <p:nvSpPr>
          <p:cNvPr id="15" name="Freeform: Shape 9">
            <a:extLst>
              <a:ext uri="{FF2B5EF4-FFF2-40B4-BE49-F238E27FC236}">
                <a16:creationId xmlns="" xmlns:a16="http://schemas.microsoft.com/office/drawing/2014/main" id="{958FC6D4-78BC-714C-9742-E565F83AF7B1}"/>
              </a:ext>
            </a:extLst>
          </p:cNvPr>
          <p:cNvSpPr/>
          <p:nvPr/>
        </p:nvSpPr>
        <p:spPr>
          <a:xfrm flipH="1">
            <a:off x="7538390" y="2645569"/>
            <a:ext cx="729296" cy="1058402"/>
          </a:xfrm>
          <a:custGeom>
            <a:avLst/>
            <a:gdLst>
              <a:gd name="connsiteX0" fmla="*/ 378691 w 757382"/>
              <a:gd name="connsiteY0" fmla="*/ 0 h 1099162"/>
              <a:gd name="connsiteX1" fmla="*/ 757382 w 757382"/>
              <a:gd name="connsiteY1" fmla="*/ 378691 h 1099162"/>
              <a:gd name="connsiteX2" fmla="*/ 455010 w 757382"/>
              <a:gd name="connsiteY2" fmla="*/ 749688 h 1099162"/>
              <a:gd name="connsiteX3" fmla="*/ 448310 w 757382"/>
              <a:gd name="connsiteY3" fmla="*/ 750364 h 1099162"/>
              <a:gd name="connsiteX4" fmla="*/ 448310 w 757382"/>
              <a:gd name="connsiteY4" fmla="*/ 1099162 h 1099162"/>
              <a:gd name="connsiteX5" fmla="*/ 341630 w 757382"/>
              <a:gd name="connsiteY5" fmla="*/ 1099162 h 1099162"/>
              <a:gd name="connsiteX6" fmla="*/ 341630 w 757382"/>
              <a:gd name="connsiteY6" fmla="*/ 753646 h 1099162"/>
              <a:gd name="connsiteX7" fmla="*/ 302372 w 757382"/>
              <a:gd name="connsiteY7" fmla="*/ 749688 h 1099162"/>
              <a:gd name="connsiteX8" fmla="*/ 0 w 757382"/>
              <a:gd name="connsiteY8" fmla="*/ 378691 h 1099162"/>
              <a:gd name="connsiteX9" fmla="*/ 378691 w 757382"/>
              <a:gd name="connsiteY9" fmla="*/ 0 h 10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382" h="1099162">
                <a:moveTo>
                  <a:pt x="378691" y="0"/>
                </a:moveTo>
                <a:cubicBezTo>
                  <a:pt x="587836" y="0"/>
                  <a:pt x="757382" y="169546"/>
                  <a:pt x="757382" y="378691"/>
                </a:cubicBezTo>
                <a:cubicBezTo>
                  <a:pt x="757382" y="561693"/>
                  <a:pt x="627573" y="714377"/>
                  <a:pt x="455010" y="749688"/>
                </a:cubicBezTo>
                <a:lnTo>
                  <a:pt x="448310" y="750364"/>
                </a:lnTo>
                <a:lnTo>
                  <a:pt x="448310" y="1099162"/>
                </a:lnTo>
                <a:lnTo>
                  <a:pt x="341630" y="1099162"/>
                </a:lnTo>
                <a:lnTo>
                  <a:pt x="341630" y="753646"/>
                </a:lnTo>
                <a:lnTo>
                  <a:pt x="302372" y="749688"/>
                </a:lnTo>
                <a:cubicBezTo>
                  <a:pt x="129809" y="714377"/>
                  <a:pt x="0" y="561693"/>
                  <a:pt x="0" y="378691"/>
                </a:cubicBezTo>
                <a:cubicBezTo>
                  <a:pt x="0" y="169546"/>
                  <a:pt x="169546" y="0"/>
                  <a:pt x="3786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685800" fontAlgn="auto">
              <a:spcBef>
                <a:spcPts val="0"/>
              </a:spcBef>
              <a:spcAft>
                <a:spcPts val="0"/>
              </a:spcAft>
              <a:defRPr/>
            </a:pPr>
            <a:endParaRPr lang="en-US" sz="1500" dirty="0">
              <a:solidFill>
                <a:srgbClr val="FFFFFF"/>
              </a:solidFill>
              <a:latin typeface="Calibri" panose="020F0502020204030204"/>
            </a:endParaRPr>
          </a:p>
        </p:txBody>
      </p:sp>
      <p:sp>
        <p:nvSpPr>
          <p:cNvPr id="16" name="Rectangle: Rounded Corners 10">
            <a:extLst>
              <a:ext uri="{FF2B5EF4-FFF2-40B4-BE49-F238E27FC236}">
                <a16:creationId xmlns="" xmlns:a16="http://schemas.microsoft.com/office/drawing/2014/main" id="{0813ECAB-00F4-7149-8DFB-4DC5657B9157}"/>
              </a:ext>
            </a:extLst>
          </p:cNvPr>
          <p:cNvSpPr/>
          <p:nvPr/>
        </p:nvSpPr>
        <p:spPr>
          <a:xfrm>
            <a:off x="4563396" y="3665348"/>
            <a:ext cx="4184558" cy="720403"/>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dirty="0">
              <a:solidFill>
                <a:srgbClr val="FFFFFF"/>
              </a:solidFill>
              <a:latin typeface="Calibri" panose="020F0502020204030204"/>
            </a:endParaRPr>
          </a:p>
        </p:txBody>
      </p:sp>
      <p:sp>
        <p:nvSpPr>
          <p:cNvPr id="17" name="Freeform: Shape 11">
            <a:extLst>
              <a:ext uri="{FF2B5EF4-FFF2-40B4-BE49-F238E27FC236}">
                <a16:creationId xmlns="" xmlns:a16="http://schemas.microsoft.com/office/drawing/2014/main" id="{DF5D3622-65B1-1248-95A6-363A9747C936}"/>
              </a:ext>
            </a:extLst>
          </p:cNvPr>
          <p:cNvSpPr/>
          <p:nvPr/>
        </p:nvSpPr>
        <p:spPr>
          <a:xfrm>
            <a:off x="4928045" y="3536388"/>
            <a:ext cx="3326300" cy="978322"/>
          </a:xfrm>
          <a:custGeom>
            <a:avLst/>
            <a:gdLst>
              <a:gd name="connsiteX0" fmla="*/ 507999 w 3454399"/>
              <a:gd name="connsiteY0" fmla="*/ 0 h 1015998"/>
              <a:gd name="connsiteX1" fmla="*/ 792026 w 3454399"/>
              <a:gd name="connsiteY1" fmla="*/ 86758 h 1015998"/>
              <a:gd name="connsiteX2" fmla="*/ 832403 w 3454399"/>
              <a:gd name="connsiteY2" fmla="*/ 120072 h 1015998"/>
              <a:gd name="connsiteX3" fmla="*/ 3080326 w 3454399"/>
              <a:gd name="connsiteY3" fmla="*/ 120072 h 1015998"/>
              <a:gd name="connsiteX4" fmla="*/ 3454399 w 3454399"/>
              <a:gd name="connsiteY4" fmla="*/ 494145 h 1015998"/>
              <a:gd name="connsiteX5" fmla="*/ 3080326 w 3454399"/>
              <a:gd name="connsiteY5" fmla="*/ 868218 h 1015998"/>
              <a:gd name="connsiteX6" fmla="*/ 865985 w 3454399"/>
              <a:gd name="connsiteY6" fmla="*/ 868218 h 1015998"/>
              <a:gd name="connsiteX7" fmla="*/ 792026 w 3454399"/>
              <a:gd name="connsiteY7" fmla="*/ 929240 h 1015998"/>
              <a:gd name="connsiteX8" fmla="*/ 507999 w 3454399"/>
              <a:gd name="connsiteY8" fmla="*/ 1015998 h 1015998"/>
              <a:gd name="connsiteX9" fmla="*/ 0 w 3454399"/>
              <a:gd name="connsiteY9" fmla="*/ 507999 h 1015998"/>
              <a:gd name="connsiteX10" fmla="*/ 507999 w 3454399"/>
              <a:gd name="connsiteY10" fmla="*/ 0 h 101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99" h="1015998">
                <a:moveTo>
                  <a:pt x="507999" y="0"/>
                </a:moveTo>
                <a:cubicBezTo>
                  <a:pt x="613209" y="0"/>
                  <a:pt x="710949" y="31984"/>
                  <a:pt x="792026" y="86758"/>
                </a:cubicBezTo>
                <a:lnTo>
                  <a:pt x="832403" y="120072"/>
                </a:lnTo>
                <a:lnTo>
                  <a:pt x="3080326" y="120072"/>
                </a:lnTo>
                <a:cubicBezTo>
                  <a:pt x="3286921" y="120072"/>
                  <a:pt x="3454399" y="287550"/>
                  <a:pt x="3454399" y="494145"/>
                </a:cubicBezTo>
                <a:cubicBezTo>
                  <a:pt x="3454399" y="700740"/>
                  <a:pt x="3286921" y="868218"/>
                  <a:pt x="3080326" y="868218"/>
                </a:cubicBezTo>
                <a:lnTo>
                  <a:pt x="865985" y="868218"/>
                </a:lnTo>
                <a:lnTo>
                  <a:pt x="792026" y="929240"/>
                </a:lnTo>
                <a:cubicBezTo>
                  <a:pt x="710949" y="984015"/>
                  <a:pt x="613209" y="1015998"/>
                  <a:pt x="507999" y="1015998"/>
                </a:cubicBezTo>
                <a:cubicBezTo>
                  <a:pt x="227439" y="1015998"/>
                  <a:pt x="0" y="788559"/>
                  <a:pt x="0" y="507999"/>
                </a:cubicBezTo>
                <a:cubicBezTo>
                  <a:pt x="0" y="227439"/>
                  <a:pt x="227439" y="0"/>
                  <a:pt x="50799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5000" tIns="68580" rIns="0" bIns="0" numCol="1" spcCol="0" rtlCol="0" fromWordArt="0" anchor="ctr" anchorCtr="0" forceAA="0" compatLnSpc="1">
            <a:prstTxWarp prst="textNoShape">
              <a:avLst/>
            </a:prstTxWarp>
            <a:noAutofit/>
          </a:bodyPr>
          <a:lstStyle/>
          <a:p>
            <a:pPr algn="ctr" defTabSz="685800" fontAlgn="auto">
              <a:spcBef>
                <a:spcPts val="0"/>
              </a:spcBef>
              <a:spcAft>
                <a:spcPts val="0"/>
              </a:spcAft>
              <a:defRPr/>
            </a:pPr>
            <a:r>
              <a:rPr lang="en-US" sz="1200" dirty="0">
                <a:solidFill>
                  <a:srgbClr val="000000"/>
                </a:solidFill>
                <a:latin typeface="Calibri" panose="020F0502020204030204"/>
              </a:rPr>
              <a:t>Over 200 radio journalists trained</a:t>
            </a:r>
          </a:p>
          <a:p>
            <a:pPr algn="ctr" defTabSz="685800" fontAlgn="auto">
              <a:spcBef>
                <a:spcPts val="0"/>
              </a:spcBef>
              <a:spcAft>
                <a:spcPts val="0"/>
              </a:spcAft>
              <a:defRPr/>
            </a:pPr>
            <a:endParaRPr lang="en-US" sz="1200" dirty="0">
              <a:solidFill>
                <a:srgbClr val="000000"/>
              </a:solidFill>
              <a:latin typeface="Calibri" panose="020F0502020204030204"/>
            </a:endParaRPr>
          </a:p>
        </p:txBody>
      </p:sp>
      <p:sp>
        <p:nvSpPr>
          <p:cNvPr id="18" name="Freeform: Shape 12">
            <a:extLst>
              <a:ext uri="{FF2B5EF4-FFF2-40B4-BE49-F238E27FC236}">
                <a16:creationId xmlns="" xmlns:a16="http://schemas.microsoft.com/office/drawing/2014/main" id="{20D4A771-8E22-7F41-A4C2-5A0BEE6E800F}"/>
              </a:ext>
            </a:extLst>
          </p:cNvPr>
          <p:cNvSpPr/>
          <p:nvPr/>
        </p:nvSpPr>
        <p:spPr>
          <a:xfrm>
            <a:off x="5043664" y="3656455"/>
            <a:ext cx="729296" cy="1058402"/>
          </a:xfrm>
          <a:custGeom>
            <a:avLst/>
            <a:gdLst>
              <a:gd name="connsiteX0" fmla="*/ 378691 w 757382"/>
              <a:gd name="connsiteY0" fmla="*/ 0 h 1099162"/>
              <a:gd name="connsiteX1" fmla="*/ 757382 w 757382"/>
              <a:gd name="connsiteY1" fmla="*/ 378691 h 1099162"/>
              <a:gd name="connsiteX2" fmla="*/ 455010 w 757382"/>
              <a:gd name="connsiteY2" fmla="*/ 749688 h 1099162"/>
              <a:gd name="connsiteX3" fmla="*/ 448310 w 757382"/>
              <a:gd name="connsiteY3" fmla="*/ 750364 h 1099162"/>
              <a:gd name="connsiteX4" fmla="*/ 448310 w 757382"/>
              <a:gd name="connsiteY4" fmla="*/ 1099162 h 1099162"/>
              <a:gd name="connsiteX5" fmla="*/ 341630 w 757382"/>
              <a:gd name="connsiteY5" fmla="*/ 1099162 h 1099162"/>
              <a:gd name="connsiteX6" fmla="*/ 341630 w 757382"/>
              <a:gd name="connsiteY6" fmla="*/ 753646 h 1099162"/>
              <a:gd name="connsiteX7" fmla="*/ 302372 w 757382"/>
              <a:gd name="connsiteY7" fmla="*/ 749688 h 1099162"/>
              <a:gd name="connsiteX8" fmla="*/ 0 w 757382"/>
              <a:gd name="connsiteY8" fmla="*/ 378691 h 1099162"/>
              <a:gd name="connsiteX9" fmla="*/ 378691 w 757382"/>
              <a:gd name="connsiteY9" fmla="*/ 0 h 10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382" h="1099162">
                <a:moveTo>
                  <a:pt x="378691" y="0"/>
                </a:moveTo>
                <a:cubicBezTo>
                  <a:pt x="587836" y="0"/>
                  <a:pt x="757382" y="169546"/>
                  <a:pt x="757382" y="378691"/>
                </a:cubicBezTo>
                <a:cubicBezTo>
                  <a:pt x="757382" y="561693"/>
                  <a:pt x="627573" y="714377"/>
                  <a:pt x="455010" y="749688"/>
                </a:cubicBezTo>
                <a:lnTo>
                  <a:pt x="448310" y="750364"/>
                </a:lnTo>
                <a:lnTo>
                  <a:pt x="448310" y="1099162"/>
                </a:lnTo>
                <a:lnTo>
                  <a:pt x="341630" y="1099162"/>
                </a:lnTo>
                <a:lnTo>
                  <a:pt x="341630" y="753646"/>
                </a:lnTo>
                <a:lnTo>
                  <a:pt x="302372" y="749688"/>
                </a:lnTo>
                <a:cubicBezTo>
                  <a:pt x="129809" y="714377"/>
                  <a:pt x="0" y="561693"/>
                  <a:pt x="0" y="378691"/>
                </a:cubicBezTo>
                <a:cubicBezTo>
                  <a:pt x="0" y="169546"/>
                  <a:pt x="169546" y="0"/>
                  <a:pt x="3786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685800" fontAlgn="auto">
              <a:spcBef>
                <a:spcPts val="0"/>
              </a:spcBef>
              <a:spcAft>
                <a:spcPts val="0"/>
              </a:spcAft>
              <a:defRPr/>
            </a:pPr>
            <a:endParaRPr lang="en-US" sz="1500" dirty="0">
              <a:solidFill>
                <a:srgbClr val="FFFFFF"/>
              </a:solidFill>
              <a:latin typeface="Calibri" panose="020F0502020204030204"/>
            </a:endParaRPr>
          </a:p>
        </p:txBody>
      </p:sp>
      <p:sp>
        <p:nvSpPr>
          <p:cNvPr id="19" name="Rectangle: Rounded Corners 13">
            <a:extLst>
              <a:ext uri="{FF2B5EF4-FFF2-40B4-BE49-F238E27FC236}">
                <a16:creationId xmlns="" xmlns:a16="http://schemas.microsoft.com/office/drawing/2014/main" id="{6A616C39-E339-3248-AB11-BFE8BD49CE45}"/>
              </a:ext>
            </a:extLst>
          </p:cNvPr>
          <p:cNvSpPr/>
          <p:nvPr/>
        </p:nvSpPr>
        <p:spPr>
          <a:xfrm flipH="1">
            <a:off x="4563396" y="4652565"/>
            <a:ext cx="4184558" cy="720403"/>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dirty="0">
              <a:solidFill>
                <a:srgbClr val="FFFFFF"/>
              </a:solidFill>
              <a:latin typeface="Calibri" panose="020F0502020204030204"/>
            </a:endParaRPr>
          </a:p>
        </p:txBody>
      </p:sp>
      <p:sp>
        <p:nvSpPr>
          <p:cNvPr id="20" name="Freeform: Shape 14">
            <a:extLst>
              <a:ext uri="{FF2B5EF4-FFF2-40B4-BE49-F238E27FC236}">
                <a16:creationId xmlns="" xmlns:a16="http://schemas.microsoft.com/office/drawing/2014/main" id="{E78DF758-3E4B-464C-BD5E-EAF2DE4EF786}"/>
              </a:ext>
            </a:extLst>
          </p:cNvPr>
          <p:cNvSpPr/>
          <p:nvPr/>
        </p:nvSpPr>
        <p:spPr>
          <a:xfrm flipH="1">
            <a:off x="5057005" y="4523605"/>
            <a:ext cx="3326300" cy="978322"/>
          </a:xfrm>
          <a:custGeom>
            <a:avLst/>
            <a:gdLst>
              <a:gd name="connsiteX0" fmla="*/ 507999 w 3454399"/>
              <a:gd name="connsiteY0" fmla="*/ 0 h 1015998"/>
              <a:gd name="connsiteX1" fmla="*/ 792026 w 3454399"/>
              <a:gd name="connsiteY1" fmla="*/ 86758 h 1015998"/>
              <a:gd name="connsiteX2" fmla="*/ 832403 w 3454399"/>
              <a:gd name="connsiteY2" fmla="*/ 120072 h 1015998"/>
              <a:gd name="connsiteX3" fmla="*/ 3080326 w 3454399"/>
              <a:gd name="connsiteY3" fmla="*/ 120072 h 1015998"/>
              <a:gd name="connsiteX4" fmla="*/ 3454399 w 3454399"/>
              <a:gd name="connsiteY4" fmla="*/ 494145 h 1015998"/>
              <a:gd name="connsiteX5" fmla="*/ 3080326 w 3454399"/>
              <a:gd name="connsiteY5" fmla="*/ 868218 h 1015998"/>
              <a:gd name="connsiteX6" fmla="*/ 865985 w 3454399"/>
              <a:gd name="connsiteY6" fmla="*/ 868218 h 1015998"/>
              <a:gd name="connsiteX7" fmla="*/ 792026 w 3454399"/>
              <a:gd name="connsiteY7" fmla="*/ 929240 h 1015998"/>
              <a:gd name="connsiteX8" fmla="*/ 507999 w 3454399"/>
              <a:gd name="connsiteY8" fmla="*/ 1015998 h 1015998"/>
              <a:gd name="connsiteX9" fmla="*/ 0 w 3454399"/>
              <a:gd name="connsiteY9" fmla="*/ 507999 h 1015998"/>
              <a:gd name="connsiteX10" fmla="*/ 507999 w 3454399"/>
              <a:gd name="connsiteY10" fmla="*/ 0 h 101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99" h="1015998">
                <a:moveTo>
                  <a:pt x="507999" y="0"/>
                </a:moveTo>
                <a:cubicBezTo>
                  <a:pt x="613209" y="0"/>
                  <a:pt x="710949" y="31984"/>
                  <a:pt x="792026" y="86758"/>
                </a:cubicBezTo>
                <a:lnTo>
                  <a:pt x="832403" y="120072"/>
                </a:lnTo>
                <a:lnTo>
                  <a:pt x="3080326" y="120072"/>
                </a:lnTo>
                <a:cubicBezTo>
                  <a:pt x="3286921" y="120072"/>
                  <a:pt x="3454399" y="287550"/>
                  <a:pt x="3454399" y="494145"/>
                </a:cubicBezTo>
                <a:cubicBezTo>
                  <a:pt x="3454399" y="700740"/>
                  <a:pt x="3286921" y="868218"/>
                  <a:pt x="3080326" y="868218"/>
                </a:cubicBezTo>
                <a:lnTo>
                  <a:pt x="865985" y="868218"/>
                </a:lnTo>
                <a:lnTo>
                  <a:pt x="792026" y="929240"/>
                </a:lnTo>
                <a:cubicBezTo>
                  <a:pt x="710949" y="984015"/>
                  <a:pt x="613209" y="1015998"/>
                  <a:pt x="507999" y="1015998"/>
                </a:cubicBezTo>
                <a:cubicBezTo>
                  <a:pt x="227439" y="1015998"/>
                  <a:pt x="0" y="788559"/>
                  <a:pt x="0" y="507999"/>
                </a:cubicBezTo>
                <a:cubicBezTo>
                  <a:pt x="0" y="227439"/>
                  <a:pt x="227439" y="0"/>
                  <a:pt x="50799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77999" tIns="27000" rIns="411480" bIns="27000" numCol="1" spcCol="0" rtlCol="0" fromWordArt="0" anchor="ctr" anchorCtr="0" forceAA="0" compatLnSpc="1">
            <a:prstTxWarp prst="textNoShape">
              <a:avLst/>
            </a:prstTxWarp>
            <a:noAutofit/>
          </a:bodyPr>
          <a:lstStyle/>
          <a:p>
            <a:pPr defTabSz="685800" fontAlgn="auto">
              <a:spcBef>
                <a:spcPts val="0"/>
              </a:spcBef>
              <a:spcAft>
                <a:spcPts val="0"/>
              </a:spcAft>
              <a:defRPr/>
            </a:pPr>
            <a:r>
              <a:rPr lang="en-US" sz="1200" dirty="0">
                <a:solidFill>
                  <a:srgbClr val="000000"/>
                </a:solidFill>
                <a:latin typeface="Calibri" panose="020F0502020204030204"/>
              </a:rPr>
              <a:t>Over 80 radio shows running </a:t>
            </a:r>
            <a:br>
              <a:rPr lang="en-US" sz="1200" dirty="0">
                <a:solidFill>
                  <a:srgbClr val="000000"/>
                </a:solidFill>
                <a:latin typeface="Calibri" panose="020F0502020204030204"/>
              </a:rPr>
            </a:br>
            <a:r>
              <a:rPr lang="en-US" sz="1200" dirty="0">
                <a:solidFill>
                  <a:srgbClr val="000000"/>
                </a:solidFill>
                <a:latin typeface="Calibri" panose="020F0502020204030204"/>
              </a:rPr>
              <a:t>per week including Prime time</a:t>
            </a:r>
          </a:p>
        </p:txBody>
      </p:sp>
      <p:sp>
        <p:nvSpPr>
          <p:cNvPr id="21" name="Freeform: Shape 15">
            <a:extLst>
              <a:ext uri="{FF2B5EF4-FFF2-40B4-BE49-F238E27FC236}">
                <a16:creationId xmlns="" xmlns:a16="http://schemas.microsoft.com/office/drawing/2014/main" id="{76640725-A0B0-C148-B860-1841BB7BD001}"/>
              </a:ext>
            </a:extLst>
          </p:cNvPr>
          <p:cNvSpPr/>
          <p:nvPr/>
        </p:nvSpPr>
        <p:spPr>
          <a:xfrm flipH="1">
            <a:off x="7538390" y="4643670"/>
            <a:ext cx="729296" cy="730499"/>
          </a:xfrm>
          <a:custGeom>
            <a:avLst/>
            <a:gdLst>
              <a:gd name="connsiteX0" fmla="*/ 378691 w 757382"/>
              <a:gd name="connsiteY0" fmla="*/ 0 h 1099162"/>
              <a:gd name="connsiteX1" fmla="*/ 757382 w 757382"/>
              <a:gd name="connsiteY1" fmla="*/ 378691 h 1099162"/>
              <a:gd name="connsiteX2" fmla="*/ 455010 w 757382"/>
              <a:gd name="connsiteY2" fmla="*/ 749688 h 1099162"/>
              <a:gd name="connsiteX3" fmla="*/ 448310 w 757382"/>
              <a:gd name="connsiteY3" fmla="*/ 750364 h 1099162"/>
              <a:gd name="connsiteX4" fmla="*/ 448310 w 757382"/>
              <a:gd name="connsiteY4" fmla="*/ 1099162 h 1099162"/>
              <a:gd name="connsiteX5" fmla="*/ 341630 w 757382"/>
              <a:gd name="connsiteY5" fmla="*/ 1099162 h 1099162"/>
              <a:gd name="connsiteX6" fmla="*/ 341630 w 757382"/>
              <a:gd name="connsiteY6" fmla="*/ 753646 h 1099162"/>
              <a:gd name="connsiteX7" fmla="*/ 302372 w 757382"/>
              <a:gd name="connsiteY7" fmla="*/ 749688 h 1099162"/>
              <a:gd name="connsiteX8" fmla="*/ 0 w 757382"/>
              <a:gd name="connsiteY8" fmla="*/ 378691 h 1099162"/>
              <a:gd name="connsiteX9" fmla="*/ 378691 w 757382"/>
              <a:gd name="connsiteY9" fmla="*/ 0 h 1099162"/>
              <a:gd name="connsiteX0" fmla="*/ 378691 w 757382"/>
              <a:gd name="connsiteY0" fmla="*/ 0 h 1099162"/>
              <a:gd name="connsiteX1" fmla="*/ 757382 w 757382"/>
              <a:gd name="connsiteY1" fmla="*/ 378691 h 1099162"/>
              <a:gd name="connsiteX2" fmla="*/ 455010 w 757382"/>
              <a:gd name="connsiteY2" fmla="*/ 749688 h 1099162"/>
              <a:gd name="connsiteX3" fmla="*/ 448310 w 757382"/>
              <a:gd name="connsiteY3" fmla="*/ 750364 h 1099162"/>
              <a:gd name="connsiteX4" fmla="*/ 341630 w 757382"/>
              <a:gd name="connsiteY4" fmla="*/ 1099162 h 1099162"/>
              <a:gd name="connsiteX5" fmla="*/ 341630 w 757382"/>
              <a:gd name="connsiteY5" fmla="*/ 753646 h 1099162"/>
              <a:gd name="connsiteX6" fmla="*/ 302372 w 757382"/>
              <a:gd name="connsiteY6" fmla="*/ 749688 h 1099162"/>
              <a:gd name="connsiteX7" fmla="*/ 0 w 757382"/>
              <a:gd name="connsiteY7" fmla="*/ 378691 h 1099162"/>
              <a:gd name="connsiteX8" fmla="*/ 378691 w 757382"/>
              <a:gd name="connsiteY8" fmla="*/ 0 h 1099162"/>
              <a:gd name="connsiteX0" fmla="*/ 378691 w 757382"/>
              <a:gd name="connsiteY0" fmla="*/ 0 h 753646"/>
              <a:gd name="connsiteX1" fmla="*/ 757382 w 757382"/>
              <a:gd name="connsiteY1" fmla="*/ 378691 h 753646"/>
              <a:gd name="connsiteX2" fmla="*/ 455010 w 757382"/>
              <a:gd name="connsiteY2" fmla="*/ 749688 h 753646"/>
              <a:gd name="connsiteX3" fmla="*/ 448310 w 757382"/>
              <a:gd name="connsiteY3" fmla="*/ 750364 h 753646"/>
              <a:gd name="connsiteX4" fmla="*/ 341630 w 757382"/>
              <a:gd name="connsiteY4" fmla="*/ 753646 h 753646"/>
              <a:gd name="connsiteX5" fmla="*/ 302372 w 757382"/>
              <a:gd name="connsiteY5" fmla="*/ 749688 h 753646"/>
              <a:gd name="connsiteX6" fmla="*/ 0 w 757382"/>
              <a:gd name="connsiteY6" fmla="*/ 378691 h 753646"/>
              <a:gd name="connsiteX7" fmla="*/ 378691 w 757382"/>
              <a:gd name="connsiteY7" fmla="*/ 0 h 753646"/>
              <a:gd name="connsiteX0" fmla="*/ 378691 w 757382"/>
              <a:gd name="connsiteY0" fmla="*/ 0 h 750364"/>
              <a:gd name="connsiteX1" fmla="*/ 757382 w 757382"/>
              <a:gd name="connsiteY1" fmla="*/ 378691 h 750364"/>
              <a:gd name="connsiteX2" fmla="*/ 455010 w 757382"/>
              <a:gd name="connsiteY2" fmla="*/ 749688 h 750364"/>
              <a:gd name="connsiteX3" fmla="*/ 448310 w 757382"/>
              <a:gd name="connsiteY3" fmla="*/ 750364 h 750364"/>
              <a:gd name="connsiteX4" fmla="*/ 302372 w 757382"/>
              <a:gd name="connsiteY4" fmla="*/ 749688 h 750364"/>
              <a:gd name="connsiteX5" fmla="*/ 0 w 757382"/>
              <a:gd name="connsiteY5" fmla="*/ 378691 h 750364"/>
              <a:gd name="connsiteX6" fmla="*/ 378691 w 757382"/>
              <a:gd name="connsiteY6" fmla="*/ 0 h 750364"/>
              <a:gd name="connsiteX0" fmla="*/ 378691 w 757382"/>
              <a:gd name="connsiteY0" fmla="*/ 0 h 755842"/>
              <a:gd name="connsiteX1" fmla="*/ 757382 w 757382"/>
              <a:gd name="connsiteY1" fmla="*/ 378691 h 755842"/>
              <a:gd name="connsiteX2" fmla="*/ 455010 w 757382"/>
              <a:gd name="connsiteY2" fmla="*/ 749688 h 755842"/>
              <a:gd name="connsiteX3" fmla="*/ 448310 w 757382"/>
              <a:gd name="connsiteY3" fmla="*/ 750364 h 755842"/>
              <a:gd name="connsiteX4" fmla="*/ 302372 w 757382"/>
              <a:gd name="connsiteY4" fmla="*/ 749688 h 755842"/>
              <a:gd name="connsiteX5" fmla="*/ 0 w 757382"/>
              <a:gd name="connsiteY5" fmla="*/ 378691 h 755842"/>
              <a:gd name="connsiteX6" fmla="*/ 378691 w 757382"/>
              <a:gd name="connsiteY6" fmla="*/ 0 h 755842"/>
              <a:gd name="connsiteX0" fmla="*/ 378691 w 757382"/>
              <a:gd name="connsiteY0" fmla="*/ 0 h 758632"/>
              <a:gd name="connsiteX1" fmla="*/ 757382 w 757382"/>
              <a:gd name="connsiteY1" fmla="*/ 378691 h 758632"/>
              <a:gd name="connsiteX2" fmla="*/ 455010 w 757382"/>
              <a:gd name="connsiteY2" fmla="*/ 749688 h 758632"/>
              <a:gd name="connsiteX3" fmla="*/ 448310 w 757382"/>
              <a:gd name="connsiteY3" fmla="*/ 750364 h 758632"/>
              <a:gd name="connsiteX4" fmla="*/ 302372 w 757382"/>
              <a:gd name="connsiteY4" fmla="*/ 749688 h 758632"/>
              <a:gd name="connsiteX5" fmla="*/ 0 w 757382"/>
              <a:gd name="connsiteY5" fmla="*/ 378691 h 758632"/>
              <a:gd name="connsiteX6" fmla="*/ 378691 w 757382"/>
              <a:gd name="connsiteY6" fmla="*/ 0 h 7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382" h="758632">
                <a:moveTo>
                  <a:pt x="378691" y="0"/>
                </a:moveTo>
                <a:cubicBezTo>
                  <a:pt x="587836" y="0"/>
                  <a:pt x="757382" y="169546"/>
                  <a:pt x="757382" y="378691"/>
                </a:cubicBezTo>
                <a:cubicBezTo>
                  <a:pt x="757382" y="561693"/>
                  <a:pt x="627573" y="714377"/>
                  <a:pt x="455010" y="749688"/>
                </a:cubicBezTo>
                <a:lnTo>
                  <a:pt x="448310" y="750364"/>
                </a:lnTo>
                <a:cubicBezTo>
                  <a:pt x="399664" y="759664"/>
                  <a:pt x="354828" y="763248"/>
                  <a:pt x="302372" y="749688"/>
                </a:cubicBezTo>
                <a:cubicBezTo>
                  <a:pt x="129809" y="714377"/>
                  <a:pt x="0" y="561693"/>
                  <a:pt x="0" y="378691"/>
                </a:cubicBezTo>
                <a:cubicBezTo>
                  <a:pt x="0" y="169546"/>
                  <a:pt x="169546" y="0"/>
                  <a:pt x="3786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685800" fontAlgn="auto">
              <a:spcBef>
                <a:spcPts val="0"/>
              </a:spcBef>
              <a:spcAft>
                <a:spcPts val="0"/>
              </a:spcAft>
              <a:defRPr/>
            </a:pPr>
            <a:endParaRPr lang="en-US" sz="1500" dirty="0">
              <a:solidFill>
                <a:srgbClr val="FFFFFF"/>
              </a:solidFill>
              <a:latin typeface="Calibri" panose="020F0502020204030204"/>
            </a:endParaRPr>
          </a:p>
        </p:txBody>
      </p:sp>
      <p:pic>
        <p:nvPicPr>
          <p:cNvPr id="23" name="Picture 22">
            <a:extLst>
              <a:ext uri="{FF2B5EF4-FFF2-40B4-BE49-F238E27FC236}">
                <a16:creationId xmlns="" xmlns:a16="http://schemas.microsoft.com/office/drawing/2014/main" id="{FBCE992D-F2E3-6E4B-86AA-E8ED1E468846}"/>
              </a:ext>
            </a:extLst>
          </p:cNvPr>
          <p:cNvPicPr>
            <a:picLocks noChangeAspect="1"/>
          </p:cNvPicPr>
          <p:nvPr/>
        </p:nvPicPr>
        <p:blipFill>
          <a:blip r:embed="rId6">
            <a:lum bright="70000" contrast="-70000"/>
          </a:blip>
          <a:stretch>
            <a:fillRect/>
          </a:stretch>
        </p:blipFill>
        <p:spPr>
          <a:xfrm>
            <a:off x="5091779" y="1713581"/>
            <a:ext cx="590550" cy="590550"/>
          </a:xfrm>
          <a:prstGeom prst="rect">
            <a:avLst/>
          </a:prstGeom>
        </p:spPr>
      </p:pic>
      <p:pic>
        <p:nvPicPr>
          <p:cNvPr id="24" name="Picture 23">
            <a:extLst>
              <a:ext uri="{FF2B5EF4-FFF2-40B4-BE49-F238E27FC236}">
                <a16:creationId xmlns="" xmlns:a16="http://schemas.microsoft.com/office/drawing/2014/main" id="{D681972E-2563-D24E-A33E-6916221D8452}"/>
              </a:ext>
            </a:extLst>
          </p:cNvPr>
          <p:cNvPicPr>
            <a:picLocks noChangeAspect="1"/>
          </p:cNvPicPr>
          <p:nvPr/>
        </p:nvPicPr>
        <p:blipFill>
          <a:blip r:embed="rId7">
            <a:lum bright="70000" contrast="-70000"/>
          </a:blip>
          <a:stretch>
            <a:fillRect/>
          </a:stretch>
        </p:blipFill>
        <p:spPr>
          <a:xfrm>
            <a:off x="7688725" y="2775883"/>
            <a:ext cx="428625" cy="428625"/>
          </a:xfrm>
          <a:prstGeom prst="rect">
            <a:avLst/>
          </a:prstGeom>
        </p:spPr>
      </p:pic>
      <p:pic>
        <p:nvPicPr>
          <p:cNvPr id="25" name="Picture 24">
            <a:extLst>
              <a:ext uri="{FF2B5EF4-FFF2-40B4-BE49-F238E27FC236}">
                <a16:creationId xmlns="" xmlns:a16="http://schemas.microsoft.com/office/drawing/2014/main" id="{6D43501D-B25E-6940-9A24-043B68753D46}"/>
              </a:ext>
            </a:extLst>
          </p:cNvPr>
          <p:cNvPicPr>
            <a:picLocks noChangeAspect="1"/>
          </p:cNvPicPr>
          <p:nvPr/>
        </p:nvPicPr>
        <p:blipFill>
          <a:blip r:embed="rId8">
            <a:lum bright="70000" contrast="-70000"/>
          </a:blip>
          <a:stretch>
            <a:fillRect/>
          </a:stretch>
        </p:blipFill>
        <p:spPr>
          <a:xfrm>
            <a:off x="5157625" y="3742041"/>
            <a:ext cx="504825" cy="504825"/>
          </a:xfrm>
          <a:prstGeom prst="rect">
            <a:avLst/>
          </a:prstGeom>
        </p:spPr>
      </p:pic>
      <p:pic>
        <p:nvPicPr>
          <p:cNvPr id="26" name="Picture 25">
            <a:extLst>
              <a:ext uri="{FF2B5EF4-FFF2-40B4-BE49-F238E27FC236}">
                <a16:creationId xmlns="" xmlns:a16="http://schemas.microsoft.com/office/drawing/2014/main" id="{A4DAC016-CE43-4D4E-8501-1EDEB6B943A7}"/>
              </a:ext>
            </a:extLst>
          </p:cNvPr>
          <p:cNvPicPr>
            <a:picLocks noChangeAspect="1"/>
          </p:cNvPicPr>
          <p:nvPr/>
        </p:nvPicPr>
        <p:blipFill>
          <a:blip r:embed="rId9">
            <a:lum bright="70000" contrast="-70000"/>
          </a:blip>
          <a:stretch>
            <a:fillRect/>
          </a:stretch>
        </p:blipFill>
        <p:spPr>
          <a:xfrm>
            <a:off x="7641100" y="4751744"/>
            <a:ext cx="523875" cy="514350"/>
          </a:xfrm>
          <a:prstGeom prst="rect">
            <a:avLst/>
          </a:prstGeom>
        </p:spPr>
      </p:pic>
      <p:sp>
        <p:nvSpPr>
          <p:cNvPr id="2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48</a:t>
            </a:fld>
            <a:endParaRPr lang="en-US" dirty="0"/>
          </a:p>
        </p:txBody>
      </p:sp>
    </p:spTree>
    <p:extLst>
      <p:ext uri="{BB962C8B-B14F-4D97-AF65-F5344CB8AC3E}">
        <p14:creationId xmlns:p14="http://schemas.microsoft.com/office/powerpoint/2010/main" xmlns="" val="26838601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C2F4E0-2291-4B39-A3E7-67E6C40F321E}"/>
              </a:ext>
            </a:extLst>
          </p:cNvPr>
          <p:cNvSpPr>
            <a:spLocks noGrp="1"/>
          </p:cNvSpPr>
          <p:nvPr>
            <p:ph type="title"/>
          </p:nvPr>
        </p:nvSpPr>
        <p:spPr/>
        <p:txBody>
          <a:bodyPr/>
          <a:lstStyle/>
          <a:p>
            <a:r>
              <a:rPr lang="en-ZA" dirty="0"/>
              <a:t>What are the next steps that Higher Health will embark </a:t>
            </a:r>
            <a:r>
              <a:rPr lang="en-ZA" dirty="0" smtClean="0"/>
              <a:t>on?</a:t>
            </a:r>
            <a:endParaRPr lang="en-ZA" dirty="0"/>
          </a:p>
        </p:txBody>
      </p:sp>
      <p:sp>
        <p:nvSpPr>
          <p:cNvPr id="4" name="Rectangle: Rounded Corners 3">
            <a:extLst>
              <a:ext uri="{FF2B5EF4-FFF2-40B4-BE49-F238E27FC236}">
                <a16:creationId xmlns="" xmlns:a16="http://schemas.microsoft.com/office/drawing/2014/main" id="{A8EB85F0-BC09-4B44-B994-353C4D1C1602}"/>
              </a:ext>
            </a:extLst>
          </p:cNvPr>
          <p:cNvSpPr/>
          <p:nvPr/>
        </p:nvSpPr>
        <p:spPr>
          <a:xfrm>
            <a:off x="1322183" y="1730734"/>
            <a:ext cx="2256368" cy="3871097"/>
          </a:xfrm>
          <a:prstGeom prst="roundRect">
            <a:avLst>
              <a:gd name="adj" fmla="val 9289"/>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5" name="Rectangle: Rounded Corners 4">
            <a:extLst>
              <a:ext uri="{FF2B5EF4-FFF2-40B4-BE49-F238E27FC236}">
                <a16:creationId xmlns="" xmlns:a16="http://schemas.microsoft.com/office/drawing/2014/main" id="{43497E6F-46E2-4143-B5CC-58E7B81F25B7}"/>
              </a:ext>
            </a:extLst>
          </p:cNvPr>
          <p:cNvSpPr/>
          <p:nvPr/>
        </p:nvSpPr>
        <p:spPr>
          <a:xfrm>
            <a:off x="324100" y="2215528"/>
            <a:ext cx="1986803" cy="2894480"/>
          </a:xfrm>
          <a:prstGeom prst="roundRect">
            <a:avLst>
              <a:gd name="adj" fmla="val 22472"/>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6" name="Rectangle: Rounded Corners 5">
            <a:extLst>
              <a:ext uri="{FF2B5EF4-FFF2-40B4-BE49-F238E27FC236}">
                <a16:creationId xmlns="" xmlns:a16="http://schemas.microsoft.com/office/drawing/2014/main" id="{EA044035-7FE0-4A13-99B6-B3F2095CB90F}"/>
              </a:ext>
            </a:extLst>
          </p:cNvPr>
          <p:cNvSpPr/>
          <p:nvPr/>
        </p:nvSpPr>
        <p:spPr>
          <a:xfrm>
            <a:off x="417556" y="2296211"/>
            <a:ext cx="1799891" cy="2743200"/>
          </a:xfrm>
          <a:prstGeom prst="roundRect">
            <a:avLst>
              <a:gd name="adj" fmla="val 1855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7" name="Rectangle: Rounded Corners 6">
            <a:extLst>
              <a:ext uri="{FF2B5EF4-FFF2-40B4-BE49-F238E27FC236}">
                <a16:creationId xmlns="" xmlns:a16="http://schemas.microsoft.com/office/drawing/2014/main" id="{E08ACB8F-9AF4-403D-B251-032AAF8FA41C}"/>
              </a:ext>
            </a:extLst>
          </p:cNvPr>
          <p:cNvSpPr/>
          <p:nvPr/>
        </p:nvSpPr>
        <p:spPr>
          <a:xfrm>
            <a:off x="470765" y="2349476"/>
            <a:ext cx="1693473" cy="2644449"/>
          </a:xfrm>
          <a:prstGeom prst="roundRect">
            <a:avLst>
              <a:gd name="adj" fmla="val 17954"/>
            </a:avLst>
          </a:prstGeom>
          <a:solidFill>
            <a:schemeClr val="bg1">
              <a:lumMod val="95000"/>
            </a:schemeClr>
          </a:solidFill>
          <a:ln w="25400" cap="flat" cmpd="sng" algn="ctr">
            <a:solidFill>
              <a:srgbClr val="F4F4F4"/>
            </a:solidFill>
            <a:prstDash val="solid"/>
            <a:round/>
            <a:headEnd type="none" w="med" len="med"/>
            <a:tailEnd type="none" w="med" len="med"/>
          </a:ln>
          <a:effectLst>
            <a:outerShdw blurRad="50800" dist="38100" dir="2700000" algn="tl" rotWithShape="0">
              <a:srgbClr val="000000">
                <a:alpha val="39999"/>
              </a:srgbClr>
            </a:outerShdw>
          </a:effectLst>
        </p:spPr>
        <p:txBody>
          <a:bodyPr vert="horz" wrap="square" lIns="27432" tIns="27432" rIns="27432" bIns="27432" numCol="1" anchor="ctr" anchorCtr="0" compatLnSpc="1">
            <a:prstTxWarp prst="textNoShape">
              <a:avLst/>
            </a:prstTxWarp>
          </a:bodyPr>
          <a:lstStyle/>
          <a:p>
            <a:pPr algn="ctr" defTabSz="685800" fontAlgn="auto">
              <a:spcBef>
                <a:spcPts val="0"/>
              </a:spcBef>
              <a:spcAft>
                <a:spcPts val="0"/>
              </a:spcAft>
            </a:pPr>
            <a:r>
              <a:rPr lang="en-US" sz="1350" dirty="0">
                <a:solidFill>
                  <a:srgbClr val="000000"/>
                </a:solidFill>
                <a:latin typeface="Calibri" panose="020F0502020204030204"/>
              </a:rPr>
              <a:t>Further that is being undertaken in relation to GBV Implementation Guidelines </a:t>
            </a:r>
          </a:p>
        </p:txBody>
      </p:sp>
      <p:sp>
        <p:nvSpPr>
          <p:cNvPr id="8" name="Oval 7">
            <a:extLst>
              <a:ext uri="{FF2B5EF4-FFF2-40B4-BE49-F238E27FC236}">
                <a16:creationId xmlns="" xmlns:a16="http://schemas.microsoft.com/office/drawing/2014/main" id="{6008EA46-82C7-4AA5-9F82-A22D7CB534FF}"/>
              </a:ext>
            </a:extLst>
          </p:cNvPr>
          <p:cNvSpPr/>
          <p:nvPr/>
        </p:nvSpPr>
        <p:spPr>
          <a:xfrm>
            <a:off x="1265810" y="2163836"/>
            <a:ext cx="103382" cy="103382"/>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9" name="Oval 8">
            <a:extLst>
              <a:ext uri="{FF2B5EF4-FFF2-40B4-BE49-F238E27FC236}">
                <a16:creationId xmlns="" xmlns:a16="http://schemas.microsoft.com/office/drawing/2014/main" id="{7A973214-0770-4B78-B300-ECEC0F161B16}"/>
              </a:ext>
            </a:extLst>
          </p:cNvPr>
          <p:cNvSpPr/>
          <p:nvPr/>
        </p:nvSpPr>
        <p:spPr>
          <a:xfrm>
            <a:off x="1296153" y="2191825"/>
            <a:ext cx="42696" cy="42696"/>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10" name="Oval 9">
            <a:extLst>
              <a:ext uri="{FF2B5EF4-FFF2-40B4-BE49-F238E27FC236}">
                <a16:creationId xmlns="" xmlns:a16="http://schemas.microsoft.com/office/drawing/2014/main" id="{9686A502-D651-44BD-9C26-98ABBEFD3E48}"/>
              </a:ext>
            </a:extLst>
          </p:cNvPr>
          <p:cNvSpPr/>
          <p:nvPr/>
        </p:nvSpPr>
        <p:spPr>
          <a:xfrm>
            <a:off x="3531643" y="2160658"/>
            <a:ext cx="103382" cy="103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11" name="Oval 10">
            <a:extLst>
              <a:ext uri="{FF2B5EF4-FFF2-40B4-BE49-F238E27FC236}">
                <a16:creationId xmlns="" xmlns:a16="http://schemas.microsoft.com/office/drawing/2014/main" id="{359391A1-3655-4235-992E-32F59588FC7D}"/>
              </a:ext>
            </a:extLst>
          </p:cNvPr>
          <p:cNvSpPr/>
          <p:nvPr/>
        </p:nvSpPr>
        <p:spPr>
          <a:xfrm>
            <a:off x="3561986" y="2191787"/>
            <a:ext cx="42696" cy="4269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12" name="Oval 11">
            <a:extLst>
              <a:ext uri="{FF2B5EF4-FFF2-40B4-BE49-F238E27FC236}">
                <a16:creationId xmlns="" xmlns:a16="http://schemas.microsoft.com/office/drawing/2014/main" id="{B591BC0E-B0D7-4ACD-AC5F-5F5F93DF2CE8}"/>
              </a:ext>
            </a:extLst>
          </p:cNvPr>
          <p:cNvSpPr/>
          <p:nvPr/>
        </p:nvSpPr>
        <p:spPr>
          <a:xfrm>
            <a:off x="1270492" y="5058316"/>
            <a:ext cx="103382" cy="103382"/>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13" name="Oval 12">
            <a:extLst>
              <a:ext uri="{FF2B5EF4-FFF2-40B4-BE49-F238E27FC236}">
                <a16:creationId xmlns="" xmlns:a16="http://schemas.microsoft.com/office/drawing/2014/main" id="{8BD854DB-50EE-48E9-9059-0DEBB8B6CB9D}"/>
              </a:ext>
            </a:extLst>
          </p:cNvPr>
          <p:cNvSpPr/>
          <p:nvPr/>
        </p:nvSpPr>
        <p:spPr>
          <a:xfrm>
            <a:off x="1300835" y="5086305"/>
            <a:ext cx="42696" cy="42696"/>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14" name="Oval 13">
            <a:extLst>
              <a:ext uri="{FF2B5EF4-FFF2-40B4-BE49-F238E27FC236}">
                <a16:creationId xmlns="" xmlns:a16="http://schemas.microsoft.com/office/drawing/2014/main" id="{A0C5803F-2541-49FF-A9AA-0B8380411D82}"/>
              </a:ext>
            </a:extLst>
          </p:cNvPr>
          <p:cNvSpPr/>
          <p:nvPr/>
        </p:nvSpPr>
        <p:spPr>
          <a:xfrm>
            <a:off x="3536322" y="3184792"/>
            <a:ext cx="103382" cy="10338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15" name="Oval 14">
            <a:extLst>
              <a:ext uri="{FF2B5EF4-FFF2-40B4-BE49-F238E27FC236}">
                <a16:creationId xmlns="" xmlns:a16="http://schemas.microsoft.com/office/drawing/2014/main" id="{6FC79174-862A-43A2-B906-4CA973182416}"/>
              </a:ext>
            </a:extLst>
          </p:cNvPr>
          <p:cNvSpPr/>
          <p:nvPr/>
        </p:nvSpPr>
        <p:spPr>
          <a:xfrm>
            <a:off x="3531643" y="3021907"/>
            <a:ext cx="103382" cy="103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16" name="Oval 15">
            <a:extLst>
              <a:ext uri="{FF2B5EF4-FFF2-40B4-BE49-F238E27FC236}">
                <a16:creationId xmlns="" xmlns:a16="http://schemas.microsoft.com/office/drawing/2014/main" id="{68C9F0AF-A07B-4977-8747-83FA3EE23D23}"/>
              </a:ext>
            </a:extLst>
          </p:cNvPr>
          <p:cNvSpPr/>
          <p:nvPr/>
        </p:nvSpPr>
        <p:spPr>
          <a:xfrm>
            <a:off x="3564185" y="3051195"/>
            <a:ext cx="42696" cy="4269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17" name="Oval 16">
            <a:extLst>
              <a:ext uri="{FF2B5EF4-FFF2-40B4-BE49-F238E27FC236}">
                <a16:creationId xmlns="" xmlns:a16="http://schemas.microsoft.com/office/drawing/2014/main" id="{2E04CE5B-1DDA-4BE6-86EA-8AFB7E569481}"/>
              </a:ext>
            </a:extLst>
          </p:cNvPr>
          <p:cNvSpPr/>
          <p:nvPr/>
        </p:nvSpPr>
        <p:spPr>
          <a:xfrm>
            <a:off x="3565312" y="3217071"/>
            <a:ext cx="42696" cy="4269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18" name="Oval 17">
            <a:extLst>
              <a:ext uri="{FF2B5EF4-FFF2-40B4-BE49-F238E27FC236}">
                <a16:creationId xmlns="" xmlns:a16="http://schemas.microsoft.com/office/drawing/2014/main" id="{E7672165-E700-4A32-A14E-261806C4791E}"/>
              </a:ext>
            </a:extLst>
          </p:cNvPr>
          <p:cNvSpPr/>
          <p:nvPr/>
        </p:nvSpPr>
        <p:spPr>
          <a:xfrm>
            <a:off x="3564185" y="4080674"/>
            <a:ext cx="42696" cy="4269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19" name="Oval 18">
            <a:extLst>
              <a:ext uri="{FF2B5EF4-FFF2-40B4-BE49-F238E27FC236}">
                <a16:creationId xmlns="" xmlns:a16="http://schemas.microsoft.com/office/drawing/2014/main" id="{4E3586B7-AC7A-4C57-9834-B2AC7DF43358}"/>
              </a:ext>
            </a:extLst>
          </p:cNvPr>
          <p:cNvSpPr/>
          <p:nvPr/>
        </p:nvSpPr>
        <p:spPr>
          <a:xfrm>
            <a:off x="3529684" y="4050331"/>
            <a:ext cx="103382" cy="10338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20" name="Oval 19">
            <a:extLst>
              <a:ext uri="{FF2B5EF4-FFF2-40B4-BE49-F238E27FC236}">
                <a16:creationId xmlns="" xmlns:a16="http://schemas.microsoft.com/office/drawing/2014/main" id="{7B46470D-D43F-438D-B072-228D82498F0E}"/>
              </a:ext>
            </a:extLst>
          </p:cNvPr>
          <p:cNvSpPr/>
          <p:nvPr/>
        </p:nvSpPr>
        <p:spPr>
          <a:xfrm>
            <a:off x="3531643" y="4203922"/>
            <a:ext cx="103382" cy="103382"/>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21" name="Oval 20">
            <a:extLst>
              <a:ext uri="{FF2B5EF4-FFF2-40B4-BE49-F238E27FC236}">
                <a16:creationId xmlns="" xmlns:a16="http://schemas.microsoft.com/office/drawing/2014/main" id="{4CCBA855-2B4C-4448-8985-30889F8FCC07}"/>
              </a:ext>
            </a:extLst>
          </p:cNvPr>
          <p:cNvSpPr/>
          <p:nvPr/>
        </p:nvSpPr>
        <p:spPr>
          <a:xfrm>
            <a:off x="3561986" y="4230347"/>
            <a:ext cx="42696" cy="42696"/>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22" name="Oval 21">
            <a:extLst>
              <a:ext uri="{FF2B5EF4-FFF2-40B4-BE49-F238E27FC236}">
                <a16:creationId xmlns="" xmlns:a16="http://schemas.microsoft.com/office/drawing/2014/main" id="{27E3DC40-10DB-490F-85D2-357A63630B5D}"/>
              </a:ext>
            </a:extLst>
          </p:cNvPr>
          <p:cNvSpPr/>
          <p:nvPr/>
        </p:nvSpPr>
        <p:spPr>
          <a:xfrm>
            <a:off x="3557098" y="5099390"/>
            <a:ext cx="42696" cy="42696"/>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23" name="Oval 22">
            <a:extLst>
              <a:ext uri="{FF2B5EF4-FFF2-40B4-BE49-F238E27FC236}">
                <a16:creationId xmlns="" xmlns:a16="http://schemas.microsoft.com/office/drawing/2014/main" id="{1B542CDC-5863-438A-AB86-15AF936C0125}"/>
              </a:ext>
            </a:extLst>
          </p:cNvPr>
          <p:cNvSpPr/>
          <p:nvPr/>
        </p:nvSpPr>
        <p:spPr>
          <a:xfrm>
            <a:off x="3529339" y="5066917"/>
            <a:ext cx="103382" cy="103382"/>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24" name="Freeform: Shape 23">
            <a:extLst>
              <a:ext uri="{FF2B5EF4-FFF2-40B4-BE49-F238E27FC236}">
                <a16:creationId xmlns="" xmlns:a16="http://schemas.microsoft.com/office/drawing/2014/main" id="{F863BA0D-829C-4BE9-9431-84BE8BD92637}"/>
              </a:ext>
            </a:extLst>
          </p:cNvPr>
          <p:cNvSpPr/>
          <p:nvPr/>
        </p:nvSpPr>
        <p:spPr>
          <a:xfrm>
            <a:off x="2723184" y="2209995"/>
            <a:ext cx="6169594" cy="867257"/>
          </a:xfrm>
          <a:custGeom>
            <a:avLst/>
            <a:gdLst>
              <a:gd name="connsiteX0" fmla="*/ 273965 w 8226125"/>
              <a:gd name="connsiteY0" fmla="*/ 0 h 1156342"/>
              <a:gd name="connsiteX1" fmla="*/ 1694517 w 8226125"/>
              <a:gd name="connsiteY1" fmla="*/ 0 h 1156342"/>
              <a:gd name="connsiteX2" fmla="*/ 1839474 w 8226125"/>
              <a:gd name="connsiteY2" fmla="*/ 0 h 1156342"/>
              <a:gd name="connsiteX3" fmla="*/ 3157234 w 8226125"/>
              <a:gd name="connsiteY3" fmla="*/ 0 h 1156342"/>
              <a:gd name="connsiteX4" fmla="*/ 3260026 w 8226125"/>
              <a:gd name="connsiteY4" fmla="*/ 0 h 1156342"/>
              <a:gd name="connsiteX5" fmla="*/ 4565030 w 8226125"/>
              <a:gd name="connsiteY5" fmla="*/ 0 h 1156342"/>
              <a:gd name="connsiteX6" fmla="*/ 4722743 w 8226125"/>
              <a:gd name="connsiteY6" fmla="*/ 0 h 1156342"/>
              <a:gd name="connsiteX7" fmla="*/ 6079739 w 8226125"/>
              <a:gd name="connsiteY7" fmla="*/ 0 h 1156342"/>
              <a:gd name="connsiteX8" fmla="*/ 6130539 w 8226125"/>
              <a:gd name="connsiteY8" fmla="*/ 0 h 1156342"/>
              <a:gd name="connsiteX9" fmla="*/ 7645248 w 8226125"/>
              <a:gd name="connsiteY9" fmla="*/ 0 h 1156342"/>
              <a:gd name="connsiteX10" fmla="*/ 7958350 w 8226125"/>
              <a:gd name="connsiteY10" fmla="*/ 163667 h 1156342"/>
              <a:gd name="connsiteX11" fmla="*/ 8146923 w 8226125"/>
              <a:gd name="connsiteY11" fmla="*/ 384262 h 1156342"/>
              <a:gd name="connsiteX12" fmla="*/ 8154039 w 8226125"/>
              <a:gd name="connsiteY12" fmla="*/ 750733 h 1156342"/>
              <a:gd name="connsiteX13" fmla="*/ 7922771 w 8226125"/>
              <a:gd name="connsiteY13" fmla="*/ 1031813 h 1156342"/>
              <a:gd name="connsiteX14" fmla="*/ 7613227 w 8226125"/>
              <a:gd name="connsiteY14" fmla="*/ 1156342 h 1156342"/>
              <a:gd name="connsiteX15" fmla="*/ 6200710 w 8226125"/>
              <a:gd name="connsiteY15" fmla="*/ 1152785 h 1156342"/>
              <a:gd name="connsiteX16" fmla="*/ 6168424 w 8226125"/>
              <a:gd name="connsiteY16" fmla="*/ 1149026 h 1156342"/>
              <a:gd name="connsiteX17" fmla="*/ 6098518 w 8226125"/>
              <a:gd name="connsiteY17" fmla="*/ 1156342 h 1156342"/>
              <a:gd name="connsiteX18" fmla="*/ 4723798 w 8226125"/>
              <a:gd name="connsiteY18" fmla="*/ 1152880 h 1156342"/>
              <a:gd name="connsiteX19" fmla="*/ 4690722 w 8226125"/>
              <a:gd name="connsiteY19" fmla="*/ 1156342 h 1156342"/>
              <a:gd name="connsiteX20" fmla="*/ 3278205 w 8226125"/>
              <a:gd name="connsiteY20" fmla="*/ 1152785 h 1156342"/>
              <a:gd name="connsiteX21" fmla="*/ 3270530 w 8226125"/>
              <a:gd name="connsiteY21" fmla="*/ 1151891 h 1156342"/>
              <a:gd name="connsiteX22" fmla="*/ 3228005 w 8226125"/>
              <a:gd name="connsiteY22" fmla="*/ 1156342 h 1156342"/>
              <a:gd name="connsiteX23" fmla="*/ 1840829 w 8226125"/>
              <a:gd name="connsiteY23" fmla="*/ 1152849 h 1156342"/>
              <a:gd name="connsiteX24" fmla="*/ 1807453 w 8226125"/>
              <a:gd name="connsiteY24" fmla="*/ 1156342 h 1156342"/>
              <a:gd name="connsiteX25" fmla="*/ 394936 w 8226125"/>
              <a:gd name="connsiteY25" fmla="*/ 1152785 h 1156342"/>
              <a:gd name="connsiteX26" fmla="*/ 3558 w 8226125"/>
              <a:gd name="connsiteY26" fmla="*/ 878820 h 1156342"/>
              <a:gd name="connsiteX27" fmla="*/ 0 w 8226125"/>
              <a:gd name="connsiteY27" fmla="*/ 263290 h 1156342"/>
              <a:gd name="connsiteX28" fmla="*/ 273965 w 8226125"/>
              <a:gd name="connsiteY28" fmla="*/ 0 h 1156342"/>
              <a:gd name="connsiteX0" fmla="*/ 273965 w 8226125"/>
              <a:gd name="connsiteY0" fmla="*/ 0 h 1156342"/>
              <a:gd name="connsiteX1" fmla="*/ 1839474 w 8226125"/>
              <a:gd name="connsiteY1" fmla="*/ 0 h 1156342"/>
              <a:gd name="connsiteX2" fmla="*/ 3157234 w 8226125"/>
              <a:gd name="connsiteY2" fmla="*/ 0 h 1156342"/>
              <a:gd name="connsiteX3" fmla="*/ 3260026 w 8226125"/>
              <a:gd name="connsiteY3" fmla="*/ 0 h 1156342"/>
              <a:gd name="connsiteX4" fmla="*/ 4565030 w 8226125"/>
              <a:gd name="connsiteY4" fmla="*/ 0 h 1156342"/>
              <a:gd name="connsiteX5" fmla="*/ 4722743 w 8226125"/>
              <a:gd name="connsiteY5" fmla="*/ 0 h 1156342"/>
              <a:gd name="connsiteX6" fmla="*/ 6079739 w 8226125"/>
              <a:gd name="connsiteY6" fmla="*/ 0 h 1156342"/>
              <a:gd name="connsiteX7" fmla="*/ 6130539 w 8226125"/>
              <a:gd name="connsiteY7" fmla="*/ 0 h 1156342"/>
              <a:gd name="connsiteX8" fmla="*/ 7645248 w 8226125"/>
              <a:gd name="connsiteY8" fmla="*/ 0 h 1156342"/>
              <a:gd name="connsiteX9" fmla="*/ 7958350 w 8226125"/>
              <a:gd name="connsiteY9" fmla="*/ 163667 h 1156342"/>
              <a:gd name="connsiteX10" fmla="*/ 8146923 w 8226125"/>
              <a:gd name="connsiteY10" fmla="*/ 384262 h 1156342"/>
              <a:gd name="connsiteX11" fmla="*/ 8154039 w 8226125"/>
              <a:gd name="connsiteY11" fmla="*/ 750733 h 1156342"/>
              <a:gd name="connsiteX12" fmla="*/ 7922771 w 8226125"/>
              <a:gd name="connsiteY12" fmla="*/ 1031813 h 1156342"/>
              <a:gd name="connsiteX13" fmla="*/ 7613227 w 8226125"/>
              <a:gd name="connsiteY13" fmla="*/ 1156342 h 1156342"/>
              <a:gd name="connsiteX14" fmla="*/ 6200710 w 8226125"/>
              <a:gd name="connsiteY14" fmla="*/ 1152785 h 1156342"/>
              <a:gd name="connsiteX15" fmla="*/ 6168424 w 8226125"/>
              <a:gd name="connsiteY15" fmla="*/ 1149026 h 1156342"/>
              <a:gd name="connsiteX16" fmla="*/ 6098518 w 8226125"/>
              <a:gd name="connsiteY16" fmla="*/ 1156342 h 1156342"/>
              <a:gd name="connsiteX17" fmla="*/ 4723798 w 8226125"/>
              <a:gd name="connsiteY17" fmla="*/ 1152880 h 1156342"/>
              <a:gd name="connsiteX18" fmla="*/ 4690722 w 8226125"/>
              <a:gd name="connsiteY18" fmla="*/ 1156342 h 1156342"/>
              <a:gd name="connsiteX19" fmla="*/ 3278205 w 8226125"/>
              <a:gd name="connsiteY19" fmla="*/ 1152785 h 1156342"/>
              <a:gd name="connsiteX20" fmla="*/ 3270530 w 8226125"/>
              <a:gd name="connsiteY20" fmla="*/ 1151891 h 1156342"/>
              <a:gd name="connsiteX21" fmla="*/ 3228005 w 8226125"/>
              <a:gd name="connsiteY21" fmla="*/ 1156342 h 1156342"/>
              <a:gd name="connsiteX22" fmla="*/ 1840829 w 8226125"/>
              <a:gd name="connsiteY22" fmla="*/ 1152849 h 1156342"/>
              <a:gd name="connsiteX23" fmla="*/ 1807453 w 8226125"/>
              <a:gd name="connsiteY23" fmla="*/ 1156342 h 1156342"/>
              <a:gd name="connsiteX24" fmla="*/ 394936 w 8226125"/>
              <a:gd name="connsiteY24" fmla="*/ 1152785 h 1156342"/>
              <a:gd name="connsiteX25" fmla="*/ 3558 w 8226125"/>
              <a:gd name="connsiteY25" fmla="*/ 878820 h 1156342"/>
              <a:gd name="connsiteX26" fmla="*/ 0 w 8226125"/>
              <a:gd name="connsiteY26" fmla="*/ 263290 h 1156342"/>
              <a:gd name="connsiteX27" fmla="*/ 273965 w 8226125"/>
              <a:gd name="connsiteY27" fmla="*/ 0 h 1156342"/>
              <a:gd name="connsiteX0" fmla="*/ 273965 w 8226125"/>
              <a:gd name="connsiteY0" fmla="*/ 0 h 1156342"/>
              <a:gd name="connsiteX1" fmla="*/ 3157234 w 8226125"/>
              <a:gd name="connsiteY1" fmla="*/ 0 h 1156342"/>
              <a:gd name="connsiteX2" fmla="*/ 3260026 w 8226125"/>
              <a:gd name="connsiteY2" fmla="*/ 0 h 1156342"/>
              <a:gd name="connsiteX3" fmla="*/ 4565030 w 8226125"/>
              <a:gd name="connsiteY3" fmla="*/ 0 h 1156342"/>
              <a:gd name="connsiteX4" fmla="*/ 4722743 w 8226125"/>
              <a:gd name="connsiteY4" fmla="*/ 0 h 1156342"/>
              <a:gd name="connsiteX5" fmla="*/ 6079739 w 8226125"/>
              <a:gd name="connsiteY5" fmla="*/ 0 h 1156342"/>
              <a:gd name="connsiteX6" fmla="*/ 6130539 w 8226125"/>
              <a:gd name="connsiteY6" fmla="*/ 0 h 1156342"/>
              <a:gd name="connsiteX7" fmla="*/ 7645248 w 8226125"/>
              <a:gd name="connsiteY7" fmla="*/ 0 h 1156342"/>
              <a:gd name="connsiteX8" fmla="*/ 7958350 w 8226125"/>
              <a:gd name="connsiteY8" fmla="*/ 163667 h 1156342"/>
              <a:gd name="connsiteX9" fmla="*/ 8146923 w 8226125"/>
              <a:gd name="connsiteY9" fmla="*/ 384262 h 1156342"/>
              <a:gd name="connsiteX10" fmla="*/ 8154039 w 8226125"/>
              <a:gd name="connsiteY10" fmla="*/ 750733 h 1156342"/>
              <a:gd name="connsiteX11" fmla="*/ 7922771 w 8226125"/>
              <a:gd name="connsiteY11" fmla="*/ 1031813 h 1156342"/>
              <a:gd name="connsiteX12" fmla="*/ 7613227 w 8226125"/>
              <a:gd name="connsiteY12" fmla="*/ 1156342 h 1156342"/>
              <a:gd name="connsiteX13" fmla="*/ 6200710 w 8226125"/>
              <a:gd name="connsiteY13" fmla="*/ 1152785 h 1156342"/>
              <a:gd name="connsiteX14" fmla="*/ 6168424 w 8226125"/>
              <a:gd name="connsiteY14" fmla="*/ 1149026 h 1156342"/>
              <a:gd name="connsiteX15" fmla="*/ 6098518 w 8226125"/>
              <a:gd name="connsiteY15" fmla="*/ 1156342 h 1156342"/>
              <a:gd name="connsiteX16" fmla="*/ 4723798 w 8226125"/>
              <a:gd name="connsiteY16" fmla="*/ 1152880 h 1156342"/>
              <a:gd name="connsiteX17" fmla="*/ 4690722 w 8226125"/>
              <a:gd name="connsiteY17" fmla="*/ 1156342 h 1156342"/>
              <a:gd name="connsiteX18" fmla="*/ 3278205 w 8226125"/>
              <a:gd name="connsiteY18" fmla="*/ 1152785 h 1156342"/>
              <a:gd name="connsiteX19" fmla="*/ 3270530 w 8226125"/>
              <a:gd name="connsiteY19" fmla="*/ 1151891 h 1156342"/>
              <a:gd name="connsiteX20" fmla="*/ 3228005 w 8226125"/>
              <a:gd name="connsiteY20" fmla="*/ 1156342 h 1156342"/>
              <a:gd name="connsiteX21" fmla="*/ 1840829 w 8226125"/>
              <a:gd name="connsiteY21" fmla="*/ 1152849 h 1156342"/>
              <a:gd name="connsiteX22" fmla="*/ 1807453 w 8226125"/>
              <a:gd name="connsiteY22" fmla="*/ 1156342 h 1156342"/>
              <a:gd name="connsiteX23" fmla="*/ 394936 w 8226125"/>
              <a:gd name="connsiteY23" fmla="*/ 1152785 h 1156342"/>
              <a:gd name="connsiteX24" fmla="*/ 3558 w 8226125"/>
              <a:gd name="connsiteY24" fmla="*/ 878820 h 1156342"/>
              <a:gd name="connsiteX25" fmla="*/ 0 w 8226125"/>
              <a:gd name="connsiteY25" fmla="*/ 263290 h 1156342"/>
              <a:gd name="connsiteX26" fmla="*/ 273965 w 8226125"/>
              <a:gd name="connsiteY26" fmla="*/ 0 h 1156342"/>
              <a:gd name="connsiteX0" fmla="*/ 273965 w 8226125"/>
              <a:gd name="connsiteY0" fmla="*/ 0 h 1156342"/>
              <a:gd name="connsiteX1" fmla="*/ 3260026 w 8226125"/>
              <a:gd name="connsiteY1" fmla="*/ 0 h 1156342"/>
              <a:gd name="connsiteX2" fmla="*/ 4565030 w 8226125"/>
              <a:gd name="connsiteY2" fmla="*/ 0 h 1156342"/>
              <a:gd name="connsiteX3" fmla="*/ 4722743 w 8226125"/>
              <a:gd name="connsiteY3" fmla="*/ 0 h 1156342"/>
              <a:gd name="connsiteX4" fmla="*/ 6079739 w 8226125"/>
              <a:gd name="connsiteY4" fmla="*/ 0 h 1156342"/>
              <a:gd name="connsiteX5" fmla="*/ 6130539 w 8226125"/>
              <a:gd name="connsiteY5" fmla="*/ 0 h 1156342"/>
              <a:gd name="connsiteX6" fmla="*/ 7645248 w 8226125"/>
              <a:gd name="connsiteY6" fmla="*/ 0 h 1156342"/>
              <a:gd name="connsiteX7" fmla="*/ 7958350 w 8226125"/>
              <a:gd name="connsiteY7" fmla="*/ 163667 h 1156342"/>
              <a:gd name="connsiteX8" fmla="*/ 8146923 w 8226125"/>
              <a:gd name="connsiteY8" fmla="*/ 384262 h 1156342"/>
              <a:gd name="connsiteX9" fmla="*/ 8154039 w 8226125"/>
              <a:gd name="connsiteY9" fmla="*/ 750733 h 1156342"/>
              <a:gd name="connsiteX10" fmla="*/ 7922771 w 8226125"/>
              <a:gd name="connsiteY10" fmla="*/ 1031813 h 1156342"/>
              <a:gd name="connsiteX11" fmla="*/ 7613227 w 8226125"/>
              <a:gd name="connsiteY11" fmla="*/ 1156342 h 1156342"/>
              <a:gd name="connsiteX12" fmla="*/ 6200710 w 8226125"/>
              <a:gd name="connsiteY12" fmla="*/ 1152785 h 1156342"/>
              <a:gd name="connsiteX13" fmla="*/ 6168424 w 8226125"/>
              <a:gd name="connsiteY13" fmla="*/ 1149026 h 1156342"/>
              <a:gd name="connsiteX14" fmla="*/ 6098518 w 8226125"/>
              <a:gd name="connsiteY14" fmla="*/ 1156342 h 1156342"/>
              <a:gd name="connsiteX15" fmla="*/ 4723798 w 8226125"/>
              <a:gd name="connsiteY15" fmla="*/ 1152880 h 1156342"/>
              <a:gd name="connsiteX16" fmla="*/ 4690722 w 8226125"/>
              <a:gd name="connsiteY16" fmla="*/ 1156342 h 1156342"/>
              <a:gd name="connsiteX17" fmla="*/ 3278205 w 8226125"/>
              <a:gd name="connsiteY17" fmla="*/ 1152785 h 1156342"/>
              <a:gd name="connsiteX18" fmla="*/ 3270530 w 8226125"/>
              <a:gd name="connsiteY18" fmla="*/ 1151891 h 1156342"/>
              <a:gd name="connsiteX19" fmla="*/ 3228005 w 8226125"/>
              <a:gd name="connsiteY19" fmla="*/ 1156342 h 1156342"/>
              <a:gd name="connsiteX20" fmla="*/ 1840829 w 8226125"/>
              <a:gd name="connsiteY20" fmla="*/ 1152849 h 1156342"/>
              <a:gd name="connsiteX21" fmla="*/ 1807453 w 8226125"/>
              <a:gd name="connsiteY21" fmla="*/ 1156342 h 1156342"/>
              <a:gd name="connsiteX22" fmla="*/ 394936 w 8226125"/>
              <a:gd name="connsiteY22" fmla="*/ 1152785 h 1156342"/>
              <a:gd name="connsiteX23" fmla="*/ 3558 w 8226125"/>
              <a:gd name="connsiteY23" fmla="*/ 878820 h 1156342"/>
              <a:gd name="connsiteX24" fmla="*/ 0 w 8226125"/>
              <a:gd name="connsiteY24" fmla="*/ 263290 h 1156342"/>
              <a:gd name="connsiteX25" fmla="*/ 273965 w 8226125"/>
              <a:gd name="connsiteY25" fmla="*/ 0 h 1156342"/>
              <a:gd name="connsiteX0" fmla="*/ 273965 w 8226125"/>
              <a:gd name="connsiteY0" fmla="*/ 0 h 1156342"/>
              <a:gd name="connsiteX1" fmla="*/ 4565030 w 8226125"/>
              <a:gd name="connsiteY1" fmla="*/ 0 h 1156342"/>
              <a:gd name="connsiteX2" fmla="*/ 4722743 w 8226125"/>
              <a:gd name="connsiteY2" fmla="*/ 0 h 1156342"/>
              <a:gd name="connsiteX3" fmla="*/ 6079739 w 8226125"/>
              <a:gd name="connsiteY3" fmla="*/ 0 h 1156342"/>
              <a:gd name="connsiteX4" fmla="*/ 6130539 w 8226125"/>
              <a:gd name="connsiteY4" fmla="*/ 0 h 1156342"/>
              <a:gd name="connsiteX5" fmla="*/ 7645248 w 8226125"/>
              <a:gd name="connsiteY5" fmla="*/ 0 h 1156342"/>
              <a:gd name="connsiteX6" fmla="*/ 7958350 w 8226125"/>
              <a:gd name="connsiteY6" fmla="*/ 163667 h 1156342"/>
              <a:gd name="connsiteX7" fmla="*/ 8146923 w 8226125"/>
              <a:gd name="connsiteY7" fmla="*/ 384262 h 1156342"/>
              <a:gd name="connsiteX8" fmla="*/ 8154039 w 8226125"/>
              <a:gd name="connsiteY8" fmla="*/ 750733 h 1156342"/>
              <a:gd name="connsiteX9" fmla="*/ 7922771 w 8226125"/>
              <a:gd name="connsiteY9" fmla="*/ 1031813 h 1156342"/>
              <a:gd name="connsiteX10" fmla="*/ 7613227 w 8226125"/>
              <a:gd name="connsiteY10" fmla="*/ 1156342 h 1156342"/>
              <a:gd name="connsiteX11" fmla="*/ 6200710 w 8226125"/>
              <a:gd name="connsiteY11" fmla="*/ 1152785 h 1156342"/>
              <a:gd name="connsiteX12" fmla="*/ 6168424 w 8226125"/>
              <a:gd name="connsiteY12" fmla="*/ 1149026 h 1156342"/>
              <a:gd name="connsiteX13" fmla="*/ 6098518 w 8226125"/>
              <a:gd name="connsiteY13" fmla="*/ 1156342 h 1156342"/>
              <a:gd name="connsiteX14" fmla="*/ 4723798 w 8226125"/>
              <a:gd name="connsiteY14" fmla="*/ 1152880 h 1156342"/>
              <a:gd name="connsiteX15" fmla="*/ 4690722 w 8226125"/>
              <a:gd name="connsiteY15" fmla="*/ 1156342 h 1156342"/>
              <a:gd name="connsiteX16" fmla="*/ 3278205 w 8226125"/>
              <a:gd name="connsiteY16" fmla="*/ 1152785 h 1156342"/>
              <a:gd name="connsiteX17" fmla="*/ 3270530 w 8226125"/>
              <a:gd name="connsiteY17" fmla="*/ 1151891 h 1156342"/>
              <a:gd name="connsiteX18" fmla="*/ 3228005 w 8226125"/>
              <a:gd name="connsiteY18" fmla="*/ 1156342 h 1156342"/>
              <a:gd name="connsiteX19" fmla="*/ 1840829 w 8226125"/>
              <a:gd name="connsiteY19" fmla="*/ 1152849 h 1156342"/>
              <a:gd name="connsiteX20" fmla="*/ 1807453 w 8226125"/>
              <a:gd name="connsiteY20" fmla="*/ 1156342 h 1156342"/>
              <a:gd name="connsiteX21" fmla="*/ 394936 w 8226125"/>
              <a:gd name="connsiteY21" fmla="*/ 1152785 h 1156342"/>
              <a:gd name="connsiteX22" fmla="*/ 3558 w 8226125"/>
              <a:gd name="connsiteY22" fmla="*/ 878820 h 1156342"/>
              <a:gd name="connsiteX23" fmla="*/ 0 w 8226125"/>
              <a:gd name="connsiteY23" fmla="*/ 263290 h 1156342"/>
              <a:gd name="connsiteX24" fmla="*/ 273965 w 8226125"/>
              <a:gd name="connsiteY24" fmla="*/ 0 h 1156342"/>
              <a:gd name="connsiteX0" fmla="*/ 273965 w 8226125"/>
              <a:gd name="connsiteY0" fmla="*/ 0 h 1156342"/>
              <a:gd name="connsiteX1" fmla="*/ 4722743 w 8226125"/>
              <a:gd name="connsiteY1" fmla="*/ 0 h 1156342"/>
              <a:gd name="connsiteX2" fmla="*/ 6079739 w 8226125"/>
              <a:gd name="connsiteY2" fmla="*/ 0 h 1156342"/>
              <a:gd name="connsiteX3" fmla="*/ 6130539 w 8226125"/>
              <a:gd name="connsiteY3" fmla="*/ 0 h 1156342"/>
              <a:gd name="connsiteX4" fmla="*/ 7645248 w 8226125"/>
              <a:gd name="connsiteY4" fmla="*/ 0 h 1156342"/>
              <a:gd name="connsiteX5" fmla="*/ 7958350 w 8226125"/>
              <a:gd name="connsiteY5" fmla="*/ 163667 h 1156342"/>
              <a:gd name="connsiteX6" fmla="*/ 8146923 w 8226125"/>
              <a:gd name="connsiteY6" fmla="*/ 384262 h 1156342"/>
              <a:gd name="connsiteX7" fmla="*/ 8154039 w 8226125"/>
              <a:gd name="connsiteY7" fmla="*/ 750733 h 1156342"/>
              <a:gd name="connsiteX8" fmla="*/ 7922771 w 8226125"/>
              <a:gd name="connsiteY8" fmla="*/ 1031813 h 1156342"/>
              <a:gd name="connsiteX9" fmla="*/ 7613227 w 8226125"/>
              <a:gd name="connsiteY9" fmla="*/ 1156342 h 1156342"/>
              <a:gd name="connsiteX10" fmla="*/ 6200710 w 8226125"/>
              <a:gd name="connsiteY10" fmla="*/ 1152785 h 1156342"/>
              <a:gd name="connsiteX11" fmla="*/ 6168424 w 8226125"/>
              <a:gd name="connsiteY11" fmla="*/ 1149026 h 1156342"/>
              <a:gd name="connsiteX12" fmla="*/ 6098518 w 8226125"/>
              <a:gd name="connsiteY12" fmla="*/ 1156342 h 1156342"/>
              <a:gd name="connsiteX13" fmla="*/ 4723798 w 8226125"/>
              <a:gd name="connsiteY13" fmla="*/ 1152880 h 1156342"/>
              <a:gd name="connsiteX14" fmla="*/ 4690722 w 8226125"/>
              <a:gd name="connsiteY14" fmla="*/ 1156342 h 1156342"/>
              <a:gd name="connsiteX15" fmla="*/ 3278205 w 8226125"/>
              <a:gd name="connsiteY15" fmla="*/ 1152785 h 1156342"/>
              <a:gd name="connsiteX16" fmla="*/ 3270530 w 8226125"/>
              <a:gd name="connsiteY16" fmla="*/ 1151891 h 1156342"/>
              <a:gd name="connsiteX17" fmla="*/ 3228005 w 8226125"/>
              <a:gd name="connsiteY17" fmla="*/ 1156342 h 1156342"/>
              <a:gd name="connsiteX18" fmla="*/ 1840829 w 8226125"/>
              <a:gd name="connsiteY18" fmla="*/ 1152849 h 1156342"/>
              <a:gd name="connsiteX19" fmla="*/ 1807453 w 8226125"/>
              <a:gd name="connsiteY19" fmla="*/ 1156342 h 1156342"/>
              <a:gd name="connsiteX20" fmla="*/ 394936 w 8226125"/>
              <a:gd name="connsiteY20" fmla="*/ 1152785 h 1156342"/>
              <a:gd name="connsiteX21" fmla="*/ 3558 w 8226125"/>
              <a:gd name="connsiteY21" fmla="*/ 878820 h 1156342"/>
              <a:gd name="connsiteX22" fmla="*/ 0 w 8226125"/>
              <a:gd name="connsiteY22" fmla="*/ 263290 h 1156342"/>
              <a:gd name="connsiteX23" fmla="*/ 273965 w 8226125"/>
              <a:gd name="connsiteY23" fmla="*/ 0 h 1156342"/>
              <a:gd name="connsiteX0" fmla="*/ 273965 w 8226125"/>
              <a:gd name="connsiteY0" fmla="*/ 0 h 1156342"/>
              <a:gd name="connsiteX1" fmla="*/ 6079739 w 8226125"/>
              <a:gd name="connsiteY1" fmla="*/ 0 h 1156342"/>
              <a:gd name="connsiteX2" fmla="*/ 6130539 w 8226125"/>
              <a:gd name="connsiteY2" fmla="*/ 0 h 1156342"/>
              <a:gd name="connsiteX3" fmla="*/ 7645248 w 8226125"/>
              <a:gd name="connsiteY3" fmla="*/ 0 h 1156342"/>
              <a:gd name="connsiteX4" fmla="*/ 7958350 w 8226125"/>
              <a:gd name="connsiteY4" fmla="*/ 163667 h 1156342"/>
              <a:gd name="connsiteX5" fmla="*/ 8146923 w 8226125"/>
              <a:gd name="connsiteY5" fmla="*/ 384262 h 1156342"/>
              <a:gd name="connsiteX6" fmla="*/ 8154039 w 8226125"/>
              <a:gd name="connsiteY6" fmla="*/ 750733 h 1156342"/>
              <a:gd name="connsiteX7" fmla="*/ 7922771 w 8226125"/>
              <a:gd name="connsiteY7" fmla="*/ 1031813 h 1156342"/>
              <a:gd name="connsiteX8" fmla="*/ 7613227 w 8226125"/>
              <a:gd name="connsiteY8" fmla="*/ 1156342 h 1156342"/>
              <a:gd name="connsiteX9" fmla="*/ 6200710 w 8226125"/>
              <a:gd name="connsiteY9" fmla="*/ 1152785 h 1156342"/>
              <a:gd name="connsiteX10" fmla="*/ 6168424 w 8226125"/>
              <a:gd name="connsiteY10" fmla="*/ 1149026 h 1156342"/>
              <a:gd name="connsiteX11" fmla="*/ 6098518 w 8226125"/>
              <a:gd name="connsiteY11" fmla="*/ 1156342 h 1156342"/>
              <a:gd name="connsiteX12" fmla="*/ 4723798 w 8226125"/>
              <a:gd name="connsiteY12" fmla="*/ 1152880 h 1156342"/>
              <a:gd name="connsiteX13" fmla="*/ 4690722 w 8226125"/>
              <a:gd name="connsiteY13" fmla="*/ 1156342 h 1156342"/>
              <a:gd name="connsiteX14" fmla="*/ 3278205 w 8226125"/>
              <a:gd name="connsiteY14" fmla="*/ 1152785 h 1156342"/>
              <a:gd name="connsiteX15" fmla="*/ 3270530 w 8226125"/>
              <a:gd name="connsiteY15" fmla="*/ 1151891 h 1156342"/>
              <a:gd name="connsiteX16" fmla="*/ 3228005 w 8226125"/>
              <a:gd name="connsiteY16" fmla="*/ 1156342 h 1156342"/>
              <a:gd name="connsiteX17" fmla="*/ 1840829 w 8226125"/>
              <a:gd name="connsiteY17" fmla="*/ 1152849 h 1156342"/>
              <a:gd name="connsiteX18" fmla="*/ 1807453 w 8226125"/>
              <a:gd name="connsiteY18" fmla="*/ 1156342 h 1156342"/>
              <a:gd name="connsiteX19" fmla="*/ 394936 w 8226125"/>
              <a:gd name="connsiteY19" fmla="*/ 1152785 h 1156342"/>
              <a:gd name="connsiteX20" fmla="*/ 3558 w 8226125"/>
              <a:gd name="connsiteY20" fmla="*/ 878820 h 1156342"/>
              <a:gd name="connsiteX21" fmla="*/ 0 w 8226125"/>
              <a:gd name="connsiteY21" fmla="*/ 263290 h 1156342"/>
              <a:gd name="connsiteX22" fmla="*/ 273965 w 8226125"/>
              <a:gd name="connsiteY22" fmla="*/ 0 h 1156342"/>
              <a:gd name="connsiteX0" fmla="*/ 273965 w 8226125"/>
              <a:gd name="connsiteY0" fmla="*/ 0 h 1156342"/>
              <a:gd name="connsiteX1" fmla="*/ 6079739 w 8226125"/>
              <a:gd name="connsiteY1" fmla="*/ 0 h 1156342"/>
              <a:gd name="connsiteX2" fmla="*/ 7645248 w 8226125"/>
              <a:gd name="connsiteY2" fmla="*/ 0 h 1156342"/>
              <a:gd name="connsiteX3" fmla="*/ 7958350 w 8226125"/>
              <a:gd name="connsiteY3" fmla="*/ 163667 h 1156342"/>
              <a:gd name="connsiteX4" fmla="*/ 8146923 w 8226125"/>
              <a:gd name="connsiteY4" fmla="*/ 384262 h 1156342"/>
              <a:gd name="connsiteX5" fmla="*/ 8154039 w 8226125"/>
              <a:gd name="connsiteY5" fmla="*/ 750733 h 1156342"/>
              <a:gd name="connsiteX6" fmla="*/ 7922771 w 8226125"/>
              <a:gd name="connsiteY6" fmla="*/ 1031813 h 1156342"/>
              <a:gd name="connsiteX7" fmla="*/ 7613227 w 8226125"/>
              <a:gd name="connsiteY7" fmla="*/ 1156342 h 1156342"/>
              <a:gd name="connsiteX8" fmla="*/ 6200710 w 8226125"/>
              <a:gd name="connsiteY8" fmla="*/ 1152785 h 1156342"/>
              <a:gd name="connsiteX9" fmla="*/ 6168424 w 8226125"/>
              <a:gd name="connsiteY9" fmla="*/ 1149026 h 1156342"/>
              <a:gd name="connsiteX10" fmla="*/ 6098518 w 8226125"/>
              <a:gd name="connsiteY10" fmla="*/ 1156342 h 1156342"/>
              <a:gd name="connsiteX11" fmla="*/ 4723798 w 8226125"/>
              <a:gd name="connsiteY11" fmla="*/ 1152880 h 1156342"/>
              <a:gd name="connsiteX12" fmla="*/ 4690722 w 8226125"/>
              <a:gd name="connsiteY12" fmla="*/ 1156342 h 1156342"/>
              <a:gd name="connsiteX13" fmla="*/ 3278205 w 8226125"/>
              <a:gd name="connsiteY13" fmla="*/ 1152785 h 1156342"/>
              <a:gd name="connsiteX14" fmla="*/ 3270530 w 8226125"/>
              <a:gd name="connsiteY14" fmla="*/ 1151891 h 1156342"/>
              <a:gd name="connsiteX15" fmla="*/ 3228005 w 8226125"/>
              <a:gd name="connsiteY15" fmla="*/ 1156342 h 1156342"/>
              <a:gd name="connsiteX16" fmla="*/ 1840829 w 8226125"/>
              <a:gd name="connsiteY16" fmla="*/ 1152849 h 1156342"/>
              <a:gd name="connsiteX17" fmla="*/ 1807453 w 8226125"/>
              <a:gd name="connsiteY17" fmla="*/ 1156342 h 1156342"/>
              <a:gd name="connsiteX18" fmla="*/ 394936 w 8226125"/>
              <a:gd name="connsiteY18" fmla="*/ 1152785 h 1156342"/>
              <a:gd name="connsiteX19" fmla="*/ 3558 w 8226125"/>
              <a:gd name="connsiteY19" fmla="*/ 878820 h 1156342"/>
              <a:gd name="connsiteX20" fmla="*/ 0 w 8226125"/>
              <a:gd name="connsiteY20" fmla="*/ 263290 h 1156342"/>
              <a:gd name="connsiteX21" fmla="*/ 273965 w 8226125"/>
              <a:gd name="connsiteY21"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6200710 w 8226125"/>
              <a:gd name="connsiteY7" fmla="*/ 1152785 h 1156342"/>
              <a:gd name="connsiteX8" fmla="*/ 6168424 w 8226125"/>
              <a:gd name="connsiteY8" fmla="*/ 1149026 h 1156342"/>
              <a:gd name="connsiteX9" fmla="*/ 6098518 w 8226125"/>
              <a:gd name="connsiteY9" fmla="*/ 1156342 h 1156342"/>
              <a:gd name="connsiteX10" fmla="*/ 4723798 w 8226125"/>
              <a:gd name="connsiteY10" fmla="*/ 1152880 h 1156342"/>
              <a:gd name="connsiteX11" fmla="*/ 4690722 w 8226125"/>
              <a:gd name="connsiteY11" fmla="*/ 1156342 h 1156342"/>
              <a:gd name="connsiteX12" fmla="*/ 3278205 w 8226125"/>
              <a:gd name="connsiteY12" fmla="*/ 1152785 h 1156342"/>
              <a:gd name="connsiteX13" fmla="*/ 3270530 w 8226125"/>
              <a:gd name="connsiteY13" fmla="*/ 1151891 h 1156342"/>
              <a:gd name="connsiteX14" fmla="*/ 3228005 w 8226125"/>
              <a:gd name="connsiteY14" fmla="*/ 1156342 h 1156342"/>
              <a:gd name="connsiteX15" fmla="*/ 1840829 w 8226125"/>
              <a:gd name="connsiteY15" fmla="*/ 1152849 h 1156342"/>
              <a:gd name="connsiteX16" fmla="*/ 1807453 w 8226125"/>
              <a:gd name="connsiteY16" fmla="*/ 1156342 h 1156342"/>
              <a:gd name="connsiteX17" fmla="*/ 394936 w 8226125"/>
              <a:gd name="connsiteY17" fmla="*/ 1152785 h 1156342"/>
              <a:gd name="connsiteX18" fmla="*/ 3558 w 8226125"/>
              <a:gd name="connsiteY18" fmla="*/ 878820 h 1156342"/>
              <a:gd name="connsiteX19" fmla="*/ 0 w 8226125"/>
              <a:gd name="connsiteY19" fmla="*/ 263290 h 1156342"/>
              <a:gd name="connsiteX20" fmla="*/ 273965 w 8226125"/>
              <a:gd name="connsiteY20"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6200710 w 8226125"/>
              <a:gd name="connsiteY7" fmla="*/ 1152785 h 1156342"/>
              <a:gd name="connsiteX8" fmla="*/ 6098518 w 8226125"/>
              <a:gd name="connsiteY8" fmla="*/ 1156342 h 1156342"/>
              <a:gd name="connsiteX9" fmla="*/ 4723798 w 8226125"/>
              <a:gd name="connsiteY9" fmla="*/ 1152880 h 1156342"/>
              <a:gd name="connsiteX10" fmla="*/ 4690722 w 8226125"/>
              <a:gd name="connsiteY10" fmla="*/ 1156342 h 1156342"/>
              <a:gd name="connsiteX11" fmla="*/ 3278205 w 8226125"/>
              <a:gd name="connsiteY11" fmla="*/ 1152785 h 1156342"/>
              <a:gd name="connsiteX12" fmla="*/ 3270530 w 8226125"/>
              <a:gd name="connsiteY12" fmla="*/ 1151891 h 1156342"/>
              <a:gd name="connsiteX13" fmla="*/ 3228005 w 8226125"/>
              <a:gd name="connsiteY13" fmla="*/ 1156342 h 1156342"/>
              <a:gd name="connsiteX14" fmla="*/ 1840829 w 8226125"/>
              <a:gd name="connsiteY14" fmla="*/ 1152849 h 1156342"/>
              <a:gd name="connsiteX15" fmla="*/ 1807453 w 8226125"/>
              <a:gd name="connsiteY15" fmla="*/ 1156342 h 1156342"/>
              <a:gd name="connsiteX16" fmla="*/ 394936 w 8226125"/>
              <a:gd name="connsiteY16" fmla="*/ 1152785 h 1156342"/>
              <a:gd name="connsiteX17" fmla="*/ 3558 w 8226125"/>
              <a:gd name="connsiteY17" fmla="*/ 878820 h 1156342"/>
              <a:gd name="connsiteX18" fmla="*/ 0 w 8226125"/>
              <a:gd name="connsiteY18" fmla="*/ 263290 h 1156342"/>
              <a:gd name="connsiteX19" fmla="*/ 273965 w 8226125"/>
              <a:gd name="connsiteY19"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6098518 w 8226125"/>
              <a:gd name="connsiteY7" fmla="*/ 1156342 h 1156342"/>
              <a:gd name="connsiteX8" fmla="*/ 4723798 w 8226125"/>
              <a:gd name="connsiteY8" fmla="*/ 1152880 h 1156342"/>
              <a:gd name="connsiteX9" fmla="*/ 4690722 w 8226125"/>
              <a:gd name="connsiteY9" fmla="*/ 1156342 h 1156342"/>
              <a:gd name="connsiteX10" fmla="*/ 3278205 w 8226125"/>
              <a:gd name="connsiteY10" fmla="*/ 1152785 h 1156342"/>
              <a:gd name="connsiteX11" fmla="*/ 3270530 w 8226125"/>
              <a:gd name="connsiteY11" fmla="*/ 1151891 h 1156342"/>
              <a:gd name="connsiteX12" fmla="*/ 3228005 w 8226125"/>
              <a:gd name="connsiteY12" fmla="*/ 1156342 h 1156342"/>
              <a:gd name="connsiteX13" fmla="*/ 1840829 w 8226125"/>
              <a:gd name="connsiteY13" fmla="*/ 1152849 h 1156342"/>
              <a:gd name="connsiteX14" fmla="*/ 1807453 w 8226125"/>
              <a:gd name="connsiteY14" fmla="*/ 1156342 h 1156342"/>
              <a:gd name="connsiteX15" fmla="*/ 394936 w 8226125"/>
              <a:gd name="connsiteY15" fmla="*/ 1152785 h 1156342"/>
              <a:gd name="connsiteX16" fmla="*/ 3558 w 8226125"/>
              <a:gd name="connsiteY16" fmla="*/ 878820 h 1156342"/>
              <a:gd name="connsiteX17" fmla="*/ 0 w 8226125"/>
              <a:gd name="connsiteY17" fmla="*/ 263290 h 1156342"/>
              <a:gd name="connsiteX18" fmla="*/ 273965 w 8226125"/>
              <a:gd name="connsiteY18"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4723798 w 8226125"/>
              <a:gd name="connsiteY7" fmla="*/ 1152880 h 1156342"/>
              <a:gd name="connsiteX8" fmla="*/ 4690722 w 8226125"/>
              <a:gd name="connsiteY8" fmla="*/ 1156342 h 1156342"/>
              <a:gd name="connsiteX9" fmla="*/ 3278205 w 8226125"/>
              <a:gd name="connsiteY9" fmla="*/ 1152785 h 1156342"/>
              <a:gd name="connsiteX10" fmla="*/ 3270530 w 8226125"/>
              <a:gd name="connsiteY10" fmla="*/ 1151891 h 1156342"/>
              <a:gd name="connsiteX11" fmla="*/ 3228005 w 8226125"/>
              <a:gd name="connsiteY11" fmla="*/ 1156342 h 1156342"/>
              <a:gd name="connsiteX12" fmla="*/ 1840829 w 8226125"/>
              <a:gd name="connsiteY12" fmla="*/ 1152849 h 1156342"/>
              <a:gd name="connsiteX13" fmla="*/ 1807453 w 8226125"/>
              <a:gd name="connsiteY13" fmla="*/ 1156342 h 1156342"/>
              <a:gd name="connsiteX14" fmla="*/ 394936 w 8226125"/>
              <a:gd name="connsiteY14" fmla="*/ 1152785 h 1156342"/>
              <a:gd name="connsiteX15" fmla="*/ 3558 w 8226125"/>
              <a:gd name="connsiteY15" fmla="*/ 878820 h 1156342"/>
              <a:gd name="connsiteX16" fmla="*/ 0 w 8226125"/>
              <a:gd name="connsiteY16" fmla="*/ 263290 h 1156342"/>
              <a:gd name="connsiteX17" fmla="*/ 273965 w 8226125"/>
              <a:gd name="connsiteY17"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4723798 w 8226125"/>
              <a:gd name="connsiteY7" fmla="*/ 1152880 h 1156342"/>
              <a:gd name="connsiteX8" fmla="*/ 3278205 w 8226125"/>
              <a:gd name="connsiteY8" fmla="*/ 1152785 h 1156342"/>
              <a:gd name="connsiteX9" fmla="*/ 3270530 w 8226125"/>
              <a:gd name="connsiteY9" fmla="*/ 1151891 h 1156342"/>
              <a:gd name="connsiteX10" fmla="*/ 3228005 w 8226125"/>
              <a:gd name="connsiteY10" fmla="*/ 1156342 h 1156342"/>
              <a:gd name="connsiteX11" fmla="*/ 1840829 w 8226125"/>
              <a:gd name="connsiteY11" fmla="*/ 1152849 h 1156342"/>
              <a:gd name="connsiteX12" fmla="*/ 1807453 w 8226125"/>
              <a:gd name="connsiteY12" fmla="*/ 1156342 h 1156342"/>
              <a:gd name="connsiteX13" fmla="*/ 394936 w 8226125"/>
              <a:gd name="connsiteY13" fmla="*/ 1152785 h 1156342"/>
              <a:gd name="connsiteX14" fmla="*/ 3558 w 8226125"/>
              <a:gd name="connsiteY14" fmla="*/ 878820 h 1156342"/>
              <a:gd name="connsiteX15" fmla="*/ 0 w 8226125"/>
              <a:gd name="connsiteY15" fmla="*/ 263290 h 1156342"/>
              <a:gd name="connsiteX16" fmla="*/ 273965 w 8226125"/>
              <a:gd name="connsiteY16"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3278205 w 8226125"/>
              <a:gd name="connsiteY7" fmla="*/ 1152785 h 1156342"/>
              <a:gd name="connsiteX8" fmla="*/ 3270530 w 8226125"/>
              <a:gd name="connsiteY8" fmla="*/ 1151891 h 1156342"/>
              <a:gd name="connsiteX9" fmla="*/ 3228005 w 8226125"/>
              <a:gd name="connsiteY9" fmla="*/ 1156342 h 1156342"/>
              <a:gd name="connsiteX10" fmla="*/ 1840829 w 8226125"/>
              <a:gd name="connsiteY10" fmla="*/ 1152849 h 1156342"/>
              <a:gd name="connsiteX11" fmla="*/ 1807453 w 8226125"/>
              <a:gd name="connsiteY11" fmla="*/ 1156342 h 1156342"/>
              <a:gd name="connsiteX12" fmla="*/ 394936 w 8226125"/>
              <a:gd name="connsiteY12" fmla="*/ 1152785 h 1156342"/>
              <a:gd name="connsiteX13" fmla="*/ 3558 w 8226125"/>
              <a:gd name="connsiteY13" fmla="*/ 878820 h 1156342"/>
              <a:gd name="connsiteX14" fmla="*/ 0 w 8226125"/>
              <a:gd name="connsiteY14" fmla="*/ 263290 h 1156342"/>
              <a:gd name="connsiteX15" fmla="*/ 273965 w 8226125"/>
              <a:gd name="connsiteY15"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3278205 w 8226125"/>
              <a:gd name="connsiteY7" fmla="*/ 1152785 h 1156342"/>
              <a:gd name="connsiteX8" fmla="*/ 3270530 w 8226125"/>
              <a:gd name="connsiteY8" fmla="*/ 1151891 h 1156342"/>
              <a:gd name="connsiteX9" fmla="*/ 1840829 w 8226125"/>
              <a:gd name="connsiteY9" fmla="*/ 1152849 h 1156342"/>
              <a:gd name="connsiteX10" fmla="*/ 1807453 w 8226125"/>
              <a:gd name="connsiteY10" fmla="*/ 1156342 h 1156342"/>
              <a:gd name="connsiteX11" fmla="*/ 394936 w 8226125"/>
              <a:gd name="connsiteY11" fmla="*/ 1152785 h 1156342"/>
              <a:gd name="connsiteX12" fmla="*/ 3558 w 8226125"/>
              <a:gd name="connsiteY12" fmla="*/ 878820 h 1156342"/>
              <a:gd name="connsiteX13" fmla="*/ 0 w 8226125"/>
              <a:gd name="connsiteY13" fmla="*/ 263290 h 1156342"/>
              <a:gd name="connsiteX14" fmla="*/ 273965 w 8226125"/>
              <a:gd name="connsiteY14"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3278205 w 8226125"/>
              <a:gd name="connsiteY7" fmla="*/ 1152785 h 1156342"/>
              <a:gd name="connsiteX8" fmla="*/ 1840829 w 8226125"/>
              <a:gd name="connsiteY8" fmla="*/ 1152849 h 1156342"/>
              <a:gd name="connsiteX9" fmla="*/ 1807453 w 8226125"/>
              <a:gd name="connsiteY9" fmla="*/ 1156342 h 1156342"/>
              <a:gd name="connsiteX10" fmla="*/ 394936 w 8226125"/>
              <a:gd name="connsiteY10" fmla="*/ 1152785 h 1156342"/>
              <a:gd name="connsiteX11" fmla="*/ 3558 w 8226125"/>
              <a:gd name="connsiteY11" fmla="*/ 878820 h 1156342"/>
              <a:gd name="connsiteX12" fmla="*/ 0 w 8226125"/>
              <a:gd name="connsiteY12" fmla="*/ 263290 h 1156342"/>
              <a:gd name="connsiteX13" fmla="*/ 273965 w 8226125"/>
              <a:gd name="connsiteY13"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1840829 w 8226125"/>
              <a:gd name="connsiteY7" fmla="*/ 1152849 h 1156342"/>
              <a:gd name="connsiteX8" fmla="*/ 1807453 w 8226125"/>
              <a:gd name="connsiteY8" fmla="*/ 1156342 h 1156342"/>
              <a:gd name="connsiteX9" fmla="*/ 394936 w 8226125"/>
              <a:gd name="connsiteY9" fmla="*/ 1152785 h 1156342"/>
              <a:gd name="connsiteX10" fmla="*/ 3558 w 8226125"/>
              <a:gd name="connsiteY10" fmla="*/ 878820 h 1156342"/>
              <a:gd name="connsiteX11" fmla="*/ 0 w 8226125"/>
              <a:gd name="connsiteY11" fmla="*/ 263290 h 1156342"/>
              <a:gd name="connsiteX12" fmla="*/ 273965 w 8226125"/>
              <a:gd name="connsiteY12"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1840829 w 8226125"/>
              <a:gd name="connsiteY7" fmla="*/ 1152849 h 1156342"/>
              <a:gd name="connsiteX8" fmla="*/ 394936 w 8226125"/>
              <a:gd name="connsiteY8" fmla="*/ 1152785 h 1156342"/>
              <a:gd name="connsiteX9" fmla="*/ 3558 w 8226125"/>
              <a:gd name="connsiteY9" fmla="*/ 878820 h 1156342"/>
              <a:gd name="connsiteX10" fmla="*/ 0 w 8226125"/>
              <a:gd name="connsiteY10" fmla="*/ 263290 h 1156342"/>
              <a:gd name="connsiteX11" fmla="*/ 273965 w 8226125"/>
              <a:gd name="connsiteY11"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394936 w 8226125"/>
              <a:gd name="connsiteY7" fmla="*/ 1152785 h 1156342"/>
              <a:gd name="connsiteX8" fmla="*/ 3558 w 8226125"/>
              <a:gd name="connsiteY8" fmla="*/ 878820 h 1156342"/>
              <a:gd name="connsiteX9" fmla="*/ 0 w 8226125"/>
              <a:gd name="connsiteY9" fmla="*/ 263290 h 1156342"/>
              <a:gd name="connsiteX10" fmla="*/ 273965 w 8226125"/>
              <a:gd name="connsiteY10" fmla="*/ 0 h 115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6125" h="1156342">
                <a:moveTo>
                  <a:pt x="273965" y="0"/>
                </a:moveTo>
                <a:lnTo>
                  <a:pt x="7645248" y="0"/>
                </a:lnTo>
                <a:cubicBezTo>
                  <a:pt x="7756731" y="1186"/>
                  <a:pt x="7843309" y="45068"/>
                  <a:pt x="7958350" y="163667"/>
                </a:cubicBezTo>
                <a:lnTo>
                  <a:pt x="8146923" y="384262"/>
                </a:lnTo>
                <a:cubicBezTo>
                  <a:pt x="8195549" y="449491"/>
                  <a:pt x="8293986" y="582322"/>
                  <a:pt x="8154039" y="750733"/>
                </a:cubicBezTo>
                <a:lnTo>
                  <a:pt x="7922771" y="1031813"/>
                </a:lnTo>
                <a:cubicBezTo>
                  <a:pt x="7858728" y="1108903"/>
                  <a:pt x="7737756" y="1153969"/>
                  <a:pt x="7613227" y="1156342"/>
                </a:cubicBezTo>
                <a:lnTo>
                  <a:pt x="394936" y="1152785"/>
                </a:lnTo>
                <a:cubicBezTo>
                  <a:pt x="132831" y="1143297"/>
                  <a:pt x="5929" y="1069765"/>
                  <a:pt x="3558" y="878820"/>
                </a:cubicBezTo>
                <a:lnTo>
                  <a:pt x="0" y="263290"/>
                </a:lnTo>
                <a:cubicBezTo>
                  <a:pt x="2372" y="171969"/>
                  <a:pt x="86578" y="2372"/>
                  <a:pt x="273965"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25" name="Freeform: Shape 24">
            <a:extLst>
              <a:ext uri="{FF2B5EF4-FFF2-40B4-BE49-F238E27FC236}">
                <a16:creationId xmlns="" xmlns:a16="http://schemas.microsoft.com/office/drawing/2014/main" id="{BEFA0786-745C-4EF7-B648-C6FC8665A086}"/>
              </a:ext>
            </a:extLst>
          </p:cNvPr>
          <p:cNvSpPr/>
          <p:nvPr/>
        </p:nvSpPr>
        <p:spPr>
          <a:xfrm>
            <a:off x="2815728" y="2280266"/>
            <a:ext cx="5964464" cy="729856"/>
          </a:xfrm>
          <a:custGeom>
            <a:avLst/>
            <a:gdLst>
              <a:gd name="connsiteX0" fmla="*/ 245974 w 7811392"/>
              <a:gd name="connsiteY0" fmla="*/ 0 h 973141"/>
              <a:gd name="connsiteX1" fmla="*/ 1651535 w 7811392"/>
              <a:gd name="connsiteY1" fmla="*/ 0 h 973141"/>
              <a:gd name="connsiteX2" fmla="*/ 1655485 w 7811392"/>
              <a:gd name="connsiteY2" fmla="*/ 436 h 973141"/>
              <a:gd name="connsiteX3" fmla="*/ 1659177 w 7811392"/>
              <a:gd name="connsiteY3" fmla="*/ 0 h 973141"/>
              <a:gd name="connsiteX4" fmla="*/ 3058043 w 7811392"/>
              <a:gd name="connsiteY4" fmla="*/ 0 h 973141"/>
              <a:gd name="connsiteX5" fmla="*/ 3064738 w 7811392"/>
              <a:gd name="connsiteY5" fmla="*/ 0 h 973141"/>
              <a:gd name="connsiteX6" fmla="*/ 4444640 w 7811392"/>
              <a:gd name="connsiteY6" fmla="*/ 0 h 973141"/>
              <a:gd name="connsiteX7" fmla="*/ 4463604 w 7811392"/>
              <a:gd name="connsiteY7" fmla="*/ 0 h 973141"/>
              <a:gd name="connsiteX8" fmla="*/ 5850201 w 7811392"/>
              <a:gd name="connsiteY8" fmla="*/ 0 h 973141"/>
              <a:gd name="connsiteX9" fmla="*/ 5867826 w 7811392"/>
              <a:gd name="connsiteY9" fmla="*/ 1946 h 973141"/>
              <a:gd name="connsiteX10" fmla="*/ 5884302 w 7811392"/>
              <a:gd name="connsiteY10" fmla="*/ 0 h 973141"/>
              <a:gd name="connsiteX11" fmla="*/ 7289863 w 7811392"/>
              <a:gd name="connsiteY11" fmla="*/ 0 h 973141"/>
              <a:gd name="connsiteX12" fmla="*/ 7570976 w 7811392"/>
              <a:gd name="connsiteY12" fmla="*/ 137737 h 973141"/>
              <a:gd name="connsiteX13" fmla="*/ 7740282 w 7811392"/>
              <a:gd name="connsiteY13" fmla="*/ 323383 h 973141"/>
              <a:gd name="connsiteX14" fmla="*/ 7746671 w 7811392"/>
              <a:gd name="connsiteY14" fmla="*/ 631793 h 973141"/>
              <a:gd name="connsiteX15" fmla="*/ 7539032 w 7811392"/>
              <a:gd name="connsiteY15" fmla="*/ 868341 h 973141"/>
              <a:gd name="connsiteX16" fmla="*/ 7261114 w 7811392"/>
              <a:gd name="connsiteY16" fmla="*/ 973141 h 973141"/>
              <a:gd name="connsiteX17" fmla="*/ 5992913 w 7811392"/>
              <a:gd name="connsiteY17" fmla="*/ 970148 h 973141"/>
              <a:gd name="connsiteX18" fmla="*/ 5916120 w 7811392"/>
              <a:gd name="connsiteY18" fmla="*/ 961766 h 973141"/>
              <a:gd name="connsiteX19" fmla="*/ 5903959 w 7811392"/>
              <a:gd name="connsiteY19" fmla="*/ 965047 h 973141"/>
              <a:gd name="connsiteX20" fmla="*/ 5821452 w 7811392"/>
              <a:gd name="connsiteY20" fmla="*/ 973141 h 973141"/>
              <a:gd name="connsiteX21" fmla="*/ 4553251 w 7811392"/>
              <a:gd name="connsiteY21" fmla="*/ 970148 h 973141"/>
              <a:gd name="connsiteX22" fmla="*/ 4511652 w 7811392"/>
              <a:gd name="connsiteY22" fmla="*/ 965607 h 973141"/>
              <a:gd name="connsiteX23" fmla="*/ 4434855 w 7811392"/>
              <a:gd name="connsiteY23" fmla="*/ 973141 h 973141"/>
              <a:gd name="connsiteX24" fmla="*/ 3166654 w 7811392"/>
              <a:gd name="connsiteY24" fmla="*/ 970148 h 973141"/>
              <a:gd name="connsiteX25" fmla="*/ 3118907 w 7811392"/>
              <a:gd name="connsiteY25" fmla="*/ 964936 h 973141"/>
              <a:gd name="connsiteX26" fmla="*/ 3118495 w 7811392"/>
              <a:gd name="connsiteY26" fmla="*/ 965047 h 973141"/>
              <a:gd name="connsiteX27" fmla="*/ 3035989 w 7811392"/>
              <a:gd name="connsiteY27" fmla="*/ 973141 h 973141"/>
              <a:gd name="connsiteX28" fmla="*/ 1767788 w 7811392"/>
              <a:gd name="connsiteY28" fmla="*/ 970148 h 973141"/>
              <a:gd name="connsiteX29" fmla="*/ 1709833 w 7811392"/>
              <a:gd name="connsiteY29" fmla="*/ 963822 h 973141"/>
              <a:gd name="connsiteX30" fmla="*/ 1705293 w 7811392"/>
              <a:gd name="connsiteY30" fmla="*/ 965047 h 973141"/>
              <a:gd name="connsiteX31" fmla="*/ 1622786 w 7811392"/>
              <a:gd name="connsiteY31" fmla="*/ 973141 h 973141"/>
              <a:gd name="connsiteX32" fmla="*/ 354585 w 7811392"/>
              <a:gd name="connsiteY32" fmla="*/ 970148 h 973141"/>
              <a:gd name="connsiteX33" fmla="*/ 3194 w 7811392"/>
              <a:gd name="connsiteY33" fmla="*/ 739587 h 973141"/>
              <a:gd name="connsiteX34" fmla="*/ 0 w 7811392"/>
              <a:gd name="connsiteY34" fmla="*/ 221577 h 973141"/>
              <a:gd name="connsiteX35" fmla="*/ 245974 w 7811392"/>
              <a:gd name="connsiteY35" fmla="*/ 0 h 973141"/>
              <a:gd name="connsiteX0" fmla="*/ 245974 w 7811392"/>
              <a:gd name="connsiteY0" fmla="*/ 0 h 973141"/>
              <a:gd name="connsiteX1" fmla="*/ 1651535 w 7811392"/>
              <a:gd name="connsiteY1" fmla="*/ 0 h 973141"/>
              <a:gd name="connsiteX2" fmla="*/ 1655485 w 7811392"/>
              <a:gd name="connsiteY2" fmla="*/ 436 h 973141"/>
              <a:gd name="connsiteX3" fmla="*/ 1659177 w 7811392"/>
              <a:gd name="connsiteY3" fmla="*/ 0 h 973141"/>
              <a:gd name="connsiteX4" fmla="*/ 3058043 w 7811392"/>
              <a:gd name="connsiteY4" fmla="*/ 0 h 973141"/>
              <a:gd name="connsiteX5" fmla="*/ 4444640 w 7811392"/>
              <a:gd name="connsiteY5" fmla="*/ 0 h 973141"/>
              <a:gd name="connsiteX6" fmla="*/ 4463604 w 7811392"/>
              <a:gd name="connsiteY6" fmla="*/ 0 h 973141"/>
              <a:gd name="connsiteX7" fmla="*/ 5850201 w 7811392"/>
              <a:gd name="connsiteY7" fmla="*/ 0 h 973141"/>
              <a:gd name="connsiteX8" fmla="*/ 5867826 w 7811392"/>
              <a:gd name="connsiteY8" fmla="*/ 1946 h 973141"/>
              <a:gd name="connsiteX9" fmla="*/ 5884302 w 7811392"/>
              <a:gd name="connsiteY9" fmla="*/ 0 h 973141"/>
              <a:gd name="connsiteX10" fmla="*/ 7289863 w 7811392"/>
              <a:gd name="connsiteY10" fmla="*/ 0 h 973141"/>
              <a:gd name="connsiteX11" fmla="*/ 7570976 w 7811392"/>
              <a:gd name="connsiteY11" fmla="*/ 137737 h 973141"/>
              <a:gd name="connsiteX12" fmla="*/ 7740282 w 7811392"/>
              <a:gd name="connsiteY12" fmla="*/ 323383 h 973141"/>
              <a:gd name="connsiteX13" fmla="*/ 7746671 w 7811392"/>
              <a:gd name="connsiteY13" fmla="*/ 631793 h 973141"/>
              <a:gd name="connsiteX14" fmla="*/ 7539032 w 7811392"/>
              <a:gd name="connsiteY14" fmla="*/ 868341 h 973141"/>
              <a:gd name="connsiteX15" fmla="*/ 7261114 w 7811392"/>
              <a:gd name="connsiteY15" fmla="*/ 973141 h 973141"/>
              <a:gd name="connsiteX16" fmla="*/ 5992913 w 7811392"/>
              <a:gd name="connsiteY16" fmla="*/ 970148 h 973141"/>
              <a:gd name="connsiteX17" fmla="*/ 5916120 w 7811392"/>
              <a:gd name="connsiteY17" fmla="*/ 961766 h 973141"/>
              <a:gd name="connsiteX18" fmla="*/ 5903959 w 7811392"/>
              <a:gd name="connsiteY18" fmla="*/ 965047 h 973141"/>
              <a:gd name="connsiteX19" fmla="*/ 5821452 w 7811392"/>
              <a:gd name="connsiteY19" fmla="*/ 973141 h 973141"/>
              <a:gd name="connsiteX20" fmla="*/ 4553251 w 7811392"/>
              <a:gd name="connsiteY20" fmla="*/ 970148 h 973141"/>
              <a:gd name="connsiteX21" fmla="*/ 4511652 w 7811392"/>
              <a:gd name="connsiteY21" fmla="*/ 965607 h 973141"/>
              <a:gd name="connsiteX22" fmla="*/ 4434855 w 7811392"/>
              <a:gd name="connsiteY22" fmla="*/ 973141 h 973141"/>
              <a:gd name="connsiteX23" fmla="*/ 3166654 w 7811392"/>
              <a:gd name="connsiteY23" fmla="*/ 970148 h 973141"/>
              <a:gd name="connsiteX24" fmla="*/ 3118907 w 7811392"/>
              <a:gd name="connsiteY24" fmla="*/ 964936 h 973141"/>
              <a:gd name="connsiteX25" fmla="*/ 3118495 w 7811392"/>
              <a:gd name="connsiteY25" fmla="*/ 965047 h 973141"/>
              <a:gd name="connsiteX26" fmla="*/ 3035989 w 7811392"/>
              <a:gd name="connsiteY26" fmla="*/ 973141 h 973141"/>
              <a:gd name="connsiteX27" fmla="*/ 1767788 w 7811392"/>
              <a:gd name="connsiteY27" fmla="*/ 970148 h 973141"/>
              <a:gd name="connsiteX28" fmla="*/ 1709833 w 7811392"/>
              <a:gd name="connsiteY28" fmla="*/ 963822 h 973141"/>
              <a:gd name="connsiteX29" fmla="*/ 1705293 w 7811392"/>
              <a:gd name="connsiteY29" fmla="*/ 965047 h 973141"/>
              <a:gd name="connsiteX30" fmla="*/ 1622786 w 7811392"/>
              <a:gd name="connsiteY30" fmla="*/ 973141 h 973141"/>
              <a:gd name="connsiteX31" fmla="*/ 354585 w 7811392"/>
              <a:gd name="connsiteY31" fmla="*/ 970148 h 973141"/>
              <a:gd name="connsiteX32" fmla="*/ 3194 w 7811392"/>
              <a:gd name="connsiteY32" fmla="*/ 739587 h 973141"/>
              <a:gd name="connsiteX33" fmla="*/ 0 w 7811392"/>
              <a:gd name="connsiteY33" fmla="*/ 221577 h 973141"/>
              <a:gd name="connsiteX34" fmla="*/ 245974 w 7811392"/>
              <a:gd name="connsiteY34" fmla="*/ 0 h 973141"/>
              <a:gd name="connsiteX0" fmla="*/ 245974 w 7811392"/>
              <a:gd name="connsiteY0" fmla="*/ 0 h 973141"/>
              <a:gd name="connsiteX1" fmla="*/ 1651535 w 7811392"/>
              <a:gd name="connsiteY1" fmla="*/ 0 h 973141"/>
              <a:gd name="connsiteX2" fmla="*/ 1655485 w 7811392"/>
              <a:gd name="connsiteY2" fmla="*/ 436 h 973141"/>
              <a:gd name="connsiteX3" fmla="*/ 3058043 w 7811392"/>
              <a:gd name="connsiteY3" fmla="*/ 0 h 973141"/>
              <a:gd name="connsiteX4" fmla="*/ 4444640 w 7811392"/>
              <a:gd name="connsiteY4" fmla="*/ 0 h 973141"/>
              <a:gd name="connsiteX5" fmla="*/ 4463604 w 7811392"/>
              <a:gd name="connsiteY5" fmla="*/ 0 h 973141"/>
              <a:gd name="connsiteX6" fmla="*/ 5850201 w 7811392"/>
              <a:gd name="connsiteY6" fmla="*/ 0 h 973141"/>
              <a:gd name="connsiteX7" fmla="*/ 5867826 w 7811392"/>
              <a:gd name="connsiteY7" fmla="*/ 1946 h 973141"/>
              <a:gd name="connsiteX8" fmla="*/ 5884302 w 7811392"/>
              <a:gd name="connsiteY8" fmla="*/ 0 h 973141"/>
              <a:gd name="connsiteX9" fmla="*/ 7289863 w 7811392"/>
              <a:gd name="connsiteY9" fmla="*/ 0 h 973141"/>
              <a:gd name="connsiteX10" fmla="*/ 7570976 w 7811392"/>
              <a:gd name="connsiteY10" fmla="*/ 137737 h 973141"/>
              <a:gd name="connsiteX11" fmla="*/ 7740282 w 7811392"/>
              <a:gd name="connsiteY11" fmla="*/ 323383 h 973141"/>
              <a:gd name="connsiteX12" fmla="*/ 7746671 w 7811392"/>
              <a:gd name="connsiteY12" fmla="*/ 631793 h 973141"/>
              <a:gd name="connsiteX13" fmla="*/ 7539032 w 7811392"/>
              <a:gd name="connsiteY13" fmla="*/ 868341 h 973141"/>
              <a:gd name="connsiteX14" fmla="*/ 7261114 w 7811392"/>
              <a:gd name="connsiteY14" fmla="*/ 973141 h 973141"/>
              <a:gd name="connsiteX15" fmla="*/ 5992913 w 7811392"/>
              <a:gd name="connsiteY15" fmla="*/ 970148 h 973141"/>
              <a:gd name="connsiteX16" fmla="*/ 5916120 w 7811392"/>
              <a:gd name="connsiteY16" fmla="*/ 961766 h 973141"/>
              <a:gd name="connsiteX17" fmla="*/ 5903959 w 7811392"/>
              <a:gd name="connsiteY17" fmla="*/ 965047 h 973141"/>
              <a:gd name="connsiteX18" fmla="*/ 5821452 w 7811392"/>
              <a:gd name="connsiteY18" fmla="*/ 973141 h 973141"/>
              <a:gd name="connsiteX19" fmla="*/ 4553251 w 7811392"/>
              <a:gd name="connsiteY19" fmla="*/ 970148 h 973141"/>
              <a:gd name="connsiteX20" fmla="*/ 4511652 w 7811392"/>
              <a:gd name="connsiteY20" fmla="*/ 965607 h 973141"/>
              <a:gd name="connsiteX21" fmla="*/ 4434855 w 7811392"/>
              <a:gd name="connsiteY21" fmla="*/ 973141 h 973141"/>
              <a:gd name="connsiteX22" fmla="*/ 3166654 w 7811392"/>
              <a:gd name="connsiteY22" fmla="*/ 970148 h 973141"/>
              <a:gd name="connsiteX23" fmla="*/ 3118907 w 7811392"/>
              <a:gd name="connsiteY23" fmla="*/ 964936 h 973141"/>
              <a:gd name="connsiteX24" fmla="*/ 3118495 w 7811392"/>
              <a:gd name="connsiteY24" fmla="*/ 965047 h 973141"/>
              <a:gd name="connsiteX25" fmla="*/ 3035989 w 7811392"/>
              <a:gd name="connsiteY25" fmla="*/ 973141 h 973141"/>
              <a:gd name="connsiteX26" fmla="*/ 1767788 w 7811392"/>
              <a:gd name="connsiteY26" fmla="*/ 970148 h 973141"/>
              <a:gd name="connsiteX27" fmla="*/ 1709833 w 7811392"/>
              <a:gd name="connsiteY27" fmla="*/ 963822 h 973141"/>
              <a:gd name="connsiteX28" fmla="*/ 1705293 w 7811392"/>
              <a:gd name="connsiteY28" fmla="*/ 965047 h 973141"/>
              <a:gd name="connsiteX29" fmla="*/ 1622786 w 7811392"/>
              <a:gd name="connsiteY29" fmla="*/ 973141 h 973141"/>
              <a:gd name="connsiteX30" fmla="*/ 354585 w 7811392"/>
              <a:gd name="connsiteY30" fmla="*/ 970148 h 973141"/>
              <a:gd name="connsiteX31" fmla="*/ 3194 w 7811392"/>
              <a:gd name="connsiteY31" fmla="*/ 739587 h 973141"/>
              <a:gd name="connsiteX32" fmla="*/ 0 w 7811392"/>
              <a:gd name="connsiteY32" fmla="*/ 221577 h 973141"/>
              <a:gd name="connsiteX33" fmla="*/ 245974 w 7811392"/>
              <a:gd name="connsiteY33" fmla="*/ 0 h 973141"/>
              <a:gd name="connsiteX0" fmla="*/ 245974 w 7811392"/>
              <a:gd name="connsiteY0" fmla="*/ 0 h 973141"/>
              <a:gd name="connsiteX1" fmla="*/ 1651535 w 7811392"/>
              <a:gd name="connsiteY1" fmla="*/ 0 h 973141"/>
              <a:gd name="connsiteX2" fmla="*/ 3058043 w 7811392"/>
              <a:gd name="connsiteY2" fmla="*/ 0 h 973141"/>
              <a:gd name="connsiteX3" fmla="*/ 4444640 w 7811392"/>
              <a:gd name="connsiteY3" fmla="*/ 0 h 973141"/>
              <a:gd name="connsiteX4" fmla="*/ 4463604 w 7811392"/>
              <a:gd name="connsiteY4" fmla="*/ 0 h 973141"/>
              <a:gd name="connsiteX5" fmla="*/ 5850201 w 7811392"/>
              <a:gd name="connsiteY5" fmla="*/ 0 h 973141"/>
              <a:gd name="connsiteX6" fmla="*/ 5867826 w 7811392"/>
              <a:gd name="connsiteY6" fmla="*/ 1946 h 973141"/>
              <a:gd name="connsiteX7" fmla="*/ 5884302 w 7811392"/>
              <a:gd name="connsiteY7" fmla="*/ 0 h 973141"/>
              <a:gd name="connsiteX8" fmla="*/ 7289863 w 7811392"/>
              <a:gd name="connsiteY8" fmla="*/ 0 h 973141"/>
              <a:gd name="connsiteX9" fmla="*/ 7570976 w 7811392"/>
              <a:gd name="connsiteY9" fmla="*/ 137737 h 973141"/>
              <a:gd name="connsiteX10" fmla="*/ 7740282 w 7811392"/>
              <a:gd name="connsiteY10" fmla="*/ 323383 h 973141"/>
              <a:gd name="connsiteX11" fmla="*/ 7746671 w 7811392"/>
              <a:gd name="connsiteY11" fmla="*/ 631793 h 973141"/>
              <a:gd name="connsiteX12" fmla="*/ 7539032 w 7811392"/>
              <a:gd name="connsiteY12" fmla="*/ 868341 h 973141"/>
              <a:gd name="connsiteX13" fmla="*/ 7261114 w 7811392"/>
              <a:gd name="connsiteY13" fmla="*/ 973141 h 973141"/>
              <a:gd name="connsiteX14" fmla="*/ 5992913 w 7811392"/>
              <a:gd name="connsiteY14" fmla="*/ 970148 h 973141"/>
              <a:gd name="connsiteX15" fmla="*/ 5916120 w 7811392"/>
              <a:gd name="connsiteY15" fmla="*/ 961766 h 973141"/>
              <a:gd name="connsiteX16" fmla="*/ 5903959 w 7811392"/>
              <a:gd name="connsiteY16" fmla="*/ 965047 h 973141"/>
              <a:gd name="connsiteX17" fmla="*/ 5821452 w 7811392"/>
              <a:gd name="connsiteY17" fmla="*/ 973141 h 973141"/>
              <a:gd name="connsiteX18" fmla="*/ 4553251 w 7811392"/>
              <a:gd name="connsiteY18" fmla="*/ 970148 h 973141"/>
              <a:gd name="connsiteX19" fmla="*/ 4511652 w 7811392"/>
              <a:gd name="connsiteY19" fmla="*/ 965607 h 973141"/>
              <a:gd name="connsiteX20" fmla="*/ 4434855 w 7811392"/>
              <a:gd name="connsiteY20" fmla="*/ 973141 h 973141"/>
              <a:gd name="connsiteX21" fmla="*/ 3166654 w 7811392"/>
              <a:gd name="connsiteY21" fmla="*/ 970148 h 973141"/>
              <a:gd name="connsiteX22" fmla="*/ 3118907 w 7811392"/>
              <a:gd name="connsiteY22" fmla="*/ 964936 h 973141"/>
              <a:gd name="connsiteX23" fmla="*/ 3118495 w 7811392"/>
              <a:gd name="connsiteY23" fmla="*/ 965047 h 973141"/>
              <a:gd name="connsiteX24" fmla="*/ 3035989 w 7811392"/>
              <a:gd name="connsiteY24" fmla="*/ 973141 h 973141"/>
              <a:gd name="connsiteX25" fmla="*/ 1767788 w 7811392"/>
              <a:gd name="connsiteY25" fmla="*/ 970148 h 973141"/>
              <a:gd name="connsiteX26" fmla="*/ 1709833 w 7811392"/>
              <a:gd name="connsiteY26" fmla="*/ 963822 h 973141"/>
              <a:gd name="connsiteX27" fmla="*/ 1705293 w 7811392"/>
              <a:gd name="connsiteY27" fmla="*/ 965047 h 973141"/>
              <a:gd name="connsiteX28" fmla="*/ 1622786 w 7811392"/>
              <a:gd name="connsiteY28" fmla="*/ 973141 h 973141"/>
              <a:gd name="connsiteX29" fmla="*/ 354585 w 7811392"/>
              <a:gd name="connsiteY29" fmla="*/ 970148 h 973141"/>
              <a:gd name="connsiteX30" fmla="*/ 3194 w 7811392"/>
              <a:gd name="connsiteY30" fmla="*/ 739587 h 973141"/>
              <a:gd name="connsiteX31" fmla="*/ 0 w 7811392"/>
              <a:gd name="connsiteY31" fmla="*/ 221577 h 973141"/>
              <a:gd name="connsiteX32" fmla="*/ 245974 w 7811392"/>
              <a:gd name="connsiteY32" fmla="*/ 0 h 973141"/>
              <a:gd name="connsiteX0" fmla="*/ 245974 w 7811392"/>
              <a:gd name="connsiteY0" fmla="*/ 0 h 973141"/>
              <a:gd name="connsiteX1" fmla="*/ 3058043 w 7811392"/>
              <a:gd name="connsiteY1" fmla="*/ 0 h 973141"/>
              <a:gd name="connsiteX2" fmla="*/ 4444640 w 7811392"/>
              <a:gd name="connsiteY2" fmla="*/ 0 h 973141"/>
              <a:gd name="connsiteX3" fmla="*/ 4463604 w 7811392"/>
              <a:gd name="connsiteY3" fmla="*/ 0 h 973141"/>
              <a:gd name="connsiteX4" fmla="*/ 5850201 w 7811392"/>
              <a:gd name="connsiteY4" fmla="*/ 0 h 973141"/>
              <a:gd name="connsiteX5" fmla="*/ 5867826 w 7811392"/>
              <a:gd name="connsiteY5" fmla="*/ 1946 h 973141"/>
              <a:gd name="connsiteX6" fmla="*/ 5884302 w 7811392"/>
              <a:gd name="connsiteY6" fmla="*/ 0 h 973141"/>
              <a:gd name="connsiteX7" fmla="*/ 7289863 w 7811392"/>
              <a:gd name="connsiteY7" fmla="*/ 0 h 973141"/>
              <a:gd name="connsiteX8" fmla="*/ 7570976 w 7811392"/>
              <a:gd name="connsiteY8" fmla="*/ 137737 h 973141"/>
              <a:gd name="connsiteX9" fmla="*/ 7740282 w 7811392"/>
              <a:gd name="connsiteY9" fmla="*/ 323383 h 973141"/>
              <a:gd name="connsiteX10" fmla="*/ 7746671 w 7811392"/>
              <a:gd name="connsiteY10" fmla="*/ 631793 h 973141"/>
              <a:gd name="connsiteX11" fmla="*/ 7539032 w 7811392"/>
              <a:gd name="connsiteY11" fmla="*/ 868341 h 973141"/>
              <a:gd name="connsiteX12" fmla="*/ 7261114 w 7811392"/>
              <a:gd name="connsiteY12" fmla="*/ 973141 h 973141"/>
              <a:gd name="connsiteX13" fmla="*/ 5992913 w 7811392"/>
              <a:gd name="connsiteY13" fmla="*/ 970148 h 973141"/>
              <a:gd name="connsiteX14" fmla="*/ 5916120 w 7811392"/>
              <a:gd name="connsiteY14" fmla="*/ 961766 h 973141"/>
              <a:gd name="connsiteX15" fmla="*/ 5903959 w 7811392"/>
              <a:gd name="connsiteY15" fmla="*/ 965047 h 973141"/>
              <a:gd name="connsiteX16" fmla="*/ 5821452 w 7811392"/>
              <a:gd name="connsiteY16" fmla="*/ 973141 h 973141"/>
              <a:gd name="connsiteX17" fmla="*/ 4553251 w 7811392"/>
              <a:gd name="connsiteY17" fmla="*/ 970148 h 973141"/>
              <a:gd name="connsiteX18" fmla="*/ 4511652 w 7811392"/>
              <a:gd name="connsiteY18" fmla="*/ 965607 h 973141"/>
              <a:gd name="connsiteX19" fmla="*/ 4434855 w 7811392"/>
              <a:gd name="connsiteY19" fmla="*/ 973141 h 973141"/>
              <a:gd name="connsiteX20" fmla="*/ 3166654 w 7811392"/>
              <a:gd name="connsiteY20" fmla="*/ 970148 h 973141"/>
              <a:gd name="connsiteX21" fmla="*/ 3118907 w 7811392"/>
              <a:gd name="connsiteY21" fmla="*/ 964936 h 973141"/>
              <a:gd name="connsiteX22" fmla="*/ 3118495 w 7811392"/>
              <a:gd name="connsiteY22" fmla="*/ 965047 h 973141"/>
              <a:gd name="connsiteX23" fmla="*/ 3035989 w 7811392"/>
              <a:gd name="connsiteY23" fmla="*/ 973141 h 973141"/>
              <a:gd name="connsiteX24" fmla="*/ 1767788 w 7811392"/>
              <a:gd name="connsiteY24" fmla="*/ 970148 h 973141"/>
              <a:gd name="connsiteX25" fmla="*/ 1709833 w 7811392"/>
              <a:gd name="connsiteY25" fmla="*/ 963822 h 973141"/>
              <a:gd name="connsiteX26" fmla="*/ 1705293 w 7811392"/>
              <a:gd name="connsiteY26" fmla="*/ 965047 h 973141"/>
              <a:gd name="connsiteX27" fmla="*/ 1622786 w 7811392"/>
              <a:gd name="connsiteY27" fmla="*/ 973141 h 973141"/>
              <a:gd name="connsiteX28" fmla="*/ 354585 w 7811392"/>
              <a:gd name="connsiteY28" fmla="*/ 970148 h 973141"/>
              <a:gd name="connsiteX29" fmla="*/ 3194 w 7811392"/>
              <a:gd name="connsiteY29" fmla="*/ 739587 h 973141"/>
              <a:gd name="connsiteX30" fmla="*/ 0 w 7811392"/>
              <a:gd name="connsiteY30" fmla="*/ 221577 h 973141"/>
              <a:gd name="connsiteX31" fmla="*/ 245974 w 7811392"/>
              <a:gd name="connsiteY31" fmla="*/ 0 h 973141"/>
              <a:gd name="connsiteX0" fmla="*/ 245974 w 7811392"/>
              <a:gd name="connsiteY0" fmla="*/ 0 h 973141"/>
              <a:gd name="connsiteX1" fmla="*/ 4444640 w 7811392"/>
              <a:gd name="connsiteY1" fmla="*/ 0 h 973141"/>
              <a:gd name="connsiteX2" fmla="*/ 4463604 w 7811392"/>
              <a:gd name="connsiteY2" fmla="*/ 0 h 973141"/>
              <a:gd name="connsiteX3" fmla="*/ 5850201 w 7811392"/>
              <a:gd name="connsiteY3" fmla="*/ 0 h 973141"/>
              <a:gd name="connsiteX4" fmla="*/ 5867826 w 7811392"/>
              <a:gd name="connsiteY4" fmla="*/ 1946 h 973141"/>
              <a:gd name="connsiteX5" fmla="*/ 5884302 w 7811392"/>
              <a:gd name="connsiteY5" fmla="*/ 0 h 973141"/>
              <a:gd name="connsiteX6" fmla="*/ 7289863 w 7811392"/>
              <a:gd name="connsiteY6" fmla="*/ 0 h 973141"/>
              <a:gd name="connsiteX7" fmla="*/ 7570976 w 7811392"/>
              <a:gd name="connsiteY7" fmla="*/ 137737 h 973141"/>
              <a:gd name="connsiteX8" fmla="*/ 7740282 w 7811392"/>
              <a:gd name="connsiteY8" fmla="*/ 323383 h 973141"/>
              <a:gd name="connsiteX9" fmla="*/ 7746671 w 7811392"/>
              <a:gd name="connsiteY9" fmla="*/ 631793 h 973141"/>
              <a:gd name="connsiteX10" fmla="*/ 7539032 w 7811392"/>
              <a:gd name="connsiteY10" fmla="*/ 868341 h 973141"/>
              <a:gd name="connsiteX11" fmla="*/ 7261114 w 7811392"/>
              <a:gd name="connsiteY11" fmla="*/ 973141 h 973141"/>
              <a:gd name="connsiteX12" fmla="*/ 5992913 w 7811392"/>
              <a:gd name="connsiteY12" fmla="*/ 970148 h 973141"/>
              <a:gd name="connsiteX13" fmla="*/ 5916120 w 7811392"/>
              <a:gd name="connsiteY13" fmla="*/ 961766 h 973141"/>
              <a:gd name="connsiteX14" fmla="*/ 5903959 w 7811392"/>
              <a:gd name="connsiteY14" fmla="*/ 965047 h 973141"/>
              <a:gd name="connsiteX15" fmla="*/ 5821452 w 7811392"/>
              <a:gd name="connsiteY15" fmla="*/ 973141 h 973141"/>
              <a:gd name="connsiteX16" fmla="*/ 4553251 w 7811392"/>
              <a:gd name="connsiteY16" fmla="*/ 970148 h 973141"/>
              <a:gd name="connsiteX17" fmla="*/ 4511652 w 7811392"/>
              <a:gd name="connsiteY17" fmla="*/ 965607 h 973141"/>
              <a:gd name="connsiteX18" fmla="*/ 4434855 w 7811392"/>
              <a:gd name="connsiteY18" fmla="*/ 973141 h 973141"/>
              <a:gd name="connsiteX19" fmla="*/ 3166654 w 7811392"/>
              <a:gd name="connsiteY19" fmla="*/ 970148 h 973141"/>
              <a:gd name="connsiteX20" fmla="*/ 3118907 w 7811392"/>
              <a:gd name="connsiteY20" fmla="*/ 964936 h 973141"/>
              <a:gd name="connsiteX21" fmla="*/ 3118495 w 7811392"/>
              <a:gd name="connsiteY21" fmla="*/ 965047 h 973141"/>
              <a:gd name="connsiteX22" fmla="*/ 3035989 w 7811392"/>
              <a:gd name="connsiteY22" fmla="*/ 973141 h 973141"/>
              <a:gd name="connsiteX23" fmla="*/ 1767788 w 7811392"/>
              <a:gd name="connsiteY23" fmla="*/ 970148 h 973141"/>
              <a:gd name="connsiteX24" fmla="*/ 1709833 w 7811392"/>
              <a:gd name="connsiteY24" fmla="*/ 963822 h 973141"/>
              <a:gd name="connsiteX25" fmla="*/ 1705293 w 7811392"/>
              <a:gd name="connsiteY25" fmla="*/ 965047 h 973141"/>
              <a:gd name="connsiteX26" fmla="*/ 1622786 w 7811392"/>
              <a:gd name="connsiteY26" fmla="*/ 973141 h 973141"/>
              <a:gd name="connsiteX27" fmla="*/ 354585 w 7811392"/>
              <a:gd name="connsiteY27" fmla="*/ 970148 h 973141"/>
              <a:gd name="connsiteX28" fmla="*/ 3194 w 7811392"/>
              <a:gd name="connsiteY28" fmla="*/ 739587 h 973141"/>
              <a:gd name="connsiteX29" fmla="*/ 0 w 7811392"/>
              <a:gd name="connsiteY29" fmla="*/ 221577 h 973141"/>
              <a:gd name="connsiteX30" fmla="*/ 245974 w 7811392"/>
              <a:gd name="connsiteY30" fmla="*/ 0 h 973141"/>
              <a:gd name="connsiteX0" fmla="*/ 245974 w 7811392"/>
              <a:gd name="connsiteY0" fmla="*/ 0 h 973141"/>
              <a:gd name="connsiteX1" fmla="*/ 4444640 w 7811392"/>
              <a:gd name="connsiteY1" fmla="*/ 0 h 973141"/>
              <a:gd name="connsiteX2" fmla="*/ 5850201 w 7811392"/>
              <a:gd name="connsiteY2" fmla="*/ 0 h 973141"/>
              <a:gd name="connsiteX3" fmla="*/ 5867826 w 7811392"/>
              <a:gd name="connsiteY3" fmla="*/ 1946 h 973141"/>
              <a:gd name="connsiteX4" fmla="*/ 5884302 w 7811392"/>
              <a:gd name="connsiteY4" fmla="*/ 0 h 973141"/>
              <a:gd name="connsiteX5" fmla="*/ 7289863 w 7811392"/>
              <a:gd name="connsiteY5" fmla="*/ 0 h 973141"/>
              <a:gd name="connsiteX6" fmla="*/ 7570976 w 7811392"/>
              <a:gd name="connsiteY6" fmla="*/ 137737 h 973141"/>
              <a:gd name="connsiteX7" fmla="*/ 7740282 w 7811392"/>
              <a:gd name="connsiteY7" fmla="*/ 323383 h 973141"/>
              <a:gd name="connsiteX8" fmla="*/ 7746671 w 7811392"/>
              <a:gd name="connsiteY8" fmla="*/ 631793 h 973141"/>
              <a:gd name="connsiteX9" fmla="*/ 7539032 w 7811392"/>
              <a:gd name="connsiteY9" fmla="*/ 868341 h 973141"/>
              <a:gd name="connsiteX10" fmla="*/ 7261114 w 7811392"/>
              <a:gd name="connsiteY10" fmla="*/ 973141 h 973141"/>
              <a:gd name="connsiteX11" fmla="*/ 5992913 w 7811392"/>
              <a:gd name="connsiteY11" fmla="*/ 970148 h 973141"/>
              <a:gd name="connsiteX12" fmla="*/ 5916120 w 7811392"/>
              <a:gd name="connsiteY12" fmla="*/ 961766 h 973141"/>
              <a:gd name="connsiteX13" fmla="*/ 5903959 w 7811392"/>
              <a:gd name="connsiteY13" fmla="*/ 965047 h 973141"/>
              <a:gd name="connsiteX14" fmla="*/ 5821452 w 7811392"/>
              <a:gd name="connsiteY14" fmla="*/ 973141 h 973141"/>
              <a:gd name="connsiteX15" fmla="*/ 4553251 w 7811392"/>
              <a:gd name="connsiteY15" fmla="*/ 970148 h 973141"/>
              <a:gd name="connsiteX16" fmla="*/ 4511652 w 7811392"/>
              <a:gd name="connsiteY16" fmla="*/ 965607 h 973141"/>
              <a:gd name="connsiteX17" fmla="*/ 4434855 w 7811392"/>
              <a:gd name="connsiteY17" fmla="*/ 973141 h 973141"/>
              <a:gd name="connsiteX18" fmla="*/ 3166654 w 7811392"/>
              <a:gd name="connsiteY18" fmla="*/ 970148 h 973141"/>
              <a:gd name="connsiteX19" fmla="*/ 3118907 w 7811392"/>
              <a:gd name="connsiteY19" fmla="*/ 964936 h 973141"/>
              <a:gd name="connsiteX20" fmla="*/ 3118495 w 7811392"/>
              <a:gd name="connsiteY20" fmla="*/ 965047 h 973141"/>
              <a:gd name="connsiteX21" fmla="*/ 3035989 w 7811392"/>
              <a:gd name="connsiteY21" fmla="*/ 973141 h 973141"/>
              <a:gd name="connsiteX22" fmla="*/ 1767788 w 7811392"/>
              <a:gd name="connsiteY22" fmla="*/ 970148 h 973141"/>
              <a:gd name="connsiteX23" fmla="*/ 1709833 w 7811392"/>
              <a:gd name="connsiteY23" fmla="*/ 963822 h 973141"/>
              <a:gd name="connsiteX24" fmla="*/ 1705293 w 7811392"/>
              <a:gd name="connsiteY24" fmla="*/ 965047 h 973141"/>
              <a:gd name="connsiteX25" fmla="*/ 1622786 w 7811392"/>
              <a:gd name="connsiteY25" fmla="*/ 973141 h 973141"/>
              <a:gd name="connsiteX26" fmla="*/ 354585 w 7811392"/>
              <a:gd name="connsiteY26" fmla="*/ 970148 h 973141"/>
              <a:gd name="connsiteX27" fmla="*/ 3194 w 7811392"/>
              <a:gd name="connsiteY27" fmla="*/ 739587 h 973141"/>
              <a:gd name="connsiteX28" fmla="*/ 0 w 7811392"/>
              <a:gd name="connsiteY28" fmla="*/ 221577 h 973141"/>
              <a:gd name="connsiteX29" fmla="*/ 245974 w 7811392"/>
              <a:gd name="connsiteY29" fmla="*/ 0 h 973141"/>
              <a:gd name="connsiteX0" fmla="*/ 245974 w 7811392"/>
              <a:gd name="connsiteY0" fmla="*/ 0 h 973141"/>
              <a:gd name="connsiteX1" fmla="*/ 5850201 w 7811392"/>
              <a:gd name="connsiteY1" fmla="*/ 0 h 973141"/>
              <a:gd name="connsiteX2" fmla="*/ 5867826 w 7811392"/>
              <a:gd name="connsiteY2" fmla="*/ 1946 h 973141"/>
              <a:gd name="connsiteX3" fmla="*/ 5884302 w 7811392"/>
              <a:gd name="connsiteY3" fmla="*/ 0 h 973141"/>
              <a:gd name="connsiteX4" fmla="*/ 7289863 w 7811392"/>
              <a:gd name="connsiteY4" fmla="*/ 0 h 973141"/>
              <a:gd name="connsiteX5" fmla="*/ 7570976 w 7811392"/>
              <a:gd name="connsiteY5" fmla="*/ 137737 h 973141"/>
              <a:gd name="connsiteX6" fmla="*/ 7740282 w 7811392"/>
              <a:gd name="connsiteY6" fmla="*/ 323383 h 973141"/>
              <a:gd name="connsiteX7" fmla="*/ 7746671 w 7811392"/>
              <a:gd name="connsiteY7" fmla="*/ 631793 h 973141"/>
              <a:gd name="connsiteX8" fmla="*/ 7539032 w 7811392"/>
              <a:gd name="connsiteY8" fmla="*/ 868341 h 973141"/>
              <a:gd name="connsiteX9" fmla="*/ 7261114 w 7811392"/>
              <a:gd name="connsiteY9" fmla="*/ 973141 h 973141"/>
              <a:gd name="connsiteX10" fmla="*/ 5992913 w 7811392"/>
              <a:gd name="connsiteY10" fmla="*/ 970148 h 973141"/>
              <a:gd name="connsiteX11" fmla="*/ 5916120 w 7811392"/>
              <a:gd name="connsiteY11" fmla="*/ 961766 h 973141"/>
              <a:gd name="connsiteX12" fmla="*/ 5903959 w 7811392"/>
              <a:gd name="connsiteY12" fmla="*/ 965047 h 973141"/>
              <a:gd name="connsiteX13" fmla="*/ 5821452 w 7811392"/>
              <a:gd name="connsiteY13" fmla="*/ 973141 h 973141"/>
              <a:gd name="connsiteX14" fmla="*/ 4553251 w 7811392"/>
              <a:gd name="connsiteY14" fmla="*/ 970148 h 973141"/>
              <a:gd name="connsiteX15" fmla="*/ 4511652 w 7811392"/>
              <a:gd name="connsiteY15" fmla="*/ 965607 h 973141"/>
              <a:gd name="connsiteX16" fmla="*/ 4434855 w 7811392"/>
              <a:gd name="connsiteY16" fmla="*/ 973141 h 973141"/>
              <a:gd name="connsiteX17" fmla="*/ 3166654 w 7811392"/>
              <a:gd name="connsiteY17" fmla="*/ 970148 h 973141"/>
              <a:gd name="connsiteX18" fmla="*/ 3118907 w 7811392"/>
              <a:gd name="connsiteY18" fmla="*/ 964936 h 973141"/>
              <a:gd name="connsiteX19" fmla="*/ 3118495 w 7811392"/>
              <a:gd name="connsiteY19" fmla="*/ 965047 h 973141"/>
              <a:gd name="connsiteX20" fmla="*/ 3035989 w 7811392"/>
              <a:gd name="connsiteY20" fmla="*/ 973141 h 973141"/>
              <a:gd name="connsiteX21" fmla="*/ 1767788 w 7811392"/>
              <a:gd name="connsiteY21" fmla="*/ 970148 h 973141"/>
              <a:gd name="connsiteX22" fmla="*/ 1709833 w 7811392"/>
              <a:gd name="connsiteY22" fmla="*/ 963822 h 973141"/>
              <a:gd name="connsiteX23" fmla="*/ 1705293 w 7811392"/>
              <a:gd name="connsiteY23" fmla="*/ 965047 h 973141"/>
              <a:gd name="connsiteX24" fmla="*/ 1622786 w 7811392"/>
              <a:gd name="connsiteY24" fmla="*/ 973141 h 973141"/>
              <a:gd name="connsiteX25" fmla="*/ 354585 w 7811392"/>
              <a:gd name="connsiteY25" fmla="*/ 970148 h 973141"/>
              <a:gd name="connsiteX26" fmla="*/ 3194 w 7811392"/>
              <a:gd name="connsiteY26" fmla="*/ 739587 h 973141"/>
              <a:gd name="connsiteX27" fmla="*/ 0 w 7811392"/>
              <a:gd name="connsiteY27" fmla="*/ 221577 h 973141"/>
              <a:gd name="connsiteX28" fmla="*/ 245974 w 7811392"/>
              <a:gd name="connsiteY28" fmla="*/ 0 h 973141"/>
              <a:gd name="connsiteX0" fmla="*/ 245974 w 7811392"/>
              <a:gd name="connsiteY0" fmla="*/ 0 h 973141"/>
              <a:gd name="connsiteX1" fmla="*/ 5850201 w 7811392"/>
              <a:gd name="connsiteY1" fmla="*/ 0 h 973141"/>
              <a:gd name="connsiteX2" fmla="*/ 5867826 w 7811392"/>
              <a:gd name="connsiteY2" fmla="*/ 1946 h 973141"/>
              <a:gd name="connsiteX3" fmla="*/ 7289863 w 7811392"/>
              <a:gd name="connsiteY3" fmla="*/ 0 h 973141"/>
              <a:gd name="connsiteX4" fmla="*/ 7570976 w 7811392"/>
              <a:gd name="connsiteY4" fmla="*/ 137737 h 973141"/>
              <a:gd name="connsiteX5" fmla="*/ 7740282 w 7811392"/>
              <a:gd name="connsiteY5" fmla="*/ 323383 h 973141"/>
              <a:gd name="connsiteX6" fmla="*/ 7746671 w 7811392"/>
              <a:gd name="connsiteY6" fmla="*/ 631793 h 973141"/>
              <a:gd name="connsiteX7" fmla="*/ 7539032 w 7811392"/>
              <a:gd name="connsiteY7" fmla="*/ 868341 h 973141"/>
              <a:gd name="connsiteX8" fmla="*/ 7261114 w 7811392"/>
              <a:gd name="connsiteY8" fmla="*/ 973141 h 973141"/>
              <a:gd name="connsiteX9" fmla="*/ 5992913 w 7811392"/>
              <a:gd name="connsiteY9" fmla="*/ 970148 h 973141"/>
              <a:gd name="connsiteX10" fmla="*/ 5916120 w 7811392"/>
              <a:gd name="connsiteY10" fmla="*/ 961766 h 973141"/>
              <a:gd name="connsiteX11" fmla="*/ 5903959 w 7811392"/>
              <a:gd name="connsiteY11" fmla="*/ 965047 h 973141"/>
              <a:gd name="connsiteX12" fmla="*/ 5821452 w 7811392"/>
              <a:gd name="connsiteY12" fmla="*/ 973141 h 973141"/>
              <a:gd name="connsiteX13" fmla="*/ 4553251 w 7811392"/>
              <a:gd name="connsiteY13" fmla="*/ 970148 h 973141"/>
              <a:gd name="connsiteX14" fmla="*/ 4511652 w 7811392"/>
              <a:gd name="connsiteY14" fmla="*/ 965607 h 973141"/>
              <a:gd name="connsiteX15" fmla="*/ 4434855 w 7811392"/>
              <a:gd name="connsiteY15" fmla="*/ 973141 h 973141"/>
              <a:gd name="connsiteX16" fmla="*/ 3166654 w 7811392"/>
              <a:gd name="connsiteY16" fmla="*/ 970148 h 973141"/>
              <a:gd name="connsiteX17" fmla="*/ 3118907 w 7811392"/>
              <a:gd name="connsiteY17" fmla="*/ 964936 h 973141"/>
              <a:gd name="connsiteX18" fmla="*/ 3118495 w 7811392"/>
              <a:gd name="connsiteY18" fmla="*/ 965047 h 973141"/>
              <a:gd name="connsiteX19" fmla="*/ 3035989 w 7811392"/>
              <a:gd name="connsiteY19" fmla="*/ 973141 h 973141"/>
              <a:gd name="connsiteX20" fmla="*/ 1767788 w 7811392"/>
              <a:gd name="connsiteY20" fmla="*/ 970148 h 973141"/>
              <a:gd name="connsiteX21" fmla="*/ 1709833 w 7811392"/>
              <a:gd name="connsiteY21" fmla="*/ 963822 h 973141"/>
              <a:gd name="connsiteX22" fmla="*/ 1705293 w 7811392"/>
              <a:gd name="connsiteY22" fmla="*/ 965047 h 973141"/>
              <a:gd name="connsiteX23" fmla="*/ 1622786 w 7811392"/>
              <a:gd name="connsiteY23" fmla="*/ 973141 h 973141"/>
              <a:gd name="connsiteX24" fmla="*/ 354585 w 7811392"/>
              <a:gd name="connsiteY24" fmla="*/ 970148 h 973141"/>
              <a:gd name="connsiteX25" fmla="*/ 3194 w 7811392"/>
              <a:gd name="connsiteY25" fmla="*/ 739587 h 973141"/>
              <a:gd name="connsiteX26" fmla="*/ 0 w 7811392"/>
              <a:gd name="connsiteY26" fmla="*/ 221577 h 973141"/>
              <a:gd name="connsiteX27" fmla="*/ 245974 w 7811392"/>
              <a:gd name="connsiteY27" fmla="*/ 0 h 973141"/>
              <a:gd name="connsiteX0" fmla="*/ 245974 w 7811392"/>
              <a:gd name="connsiteY0" fmla="*/ 0 h 973141"/>
              <a:gd name="connsiteX1" fmla="*/ 5850201 w 7811392"/>
              <a:gd name="connsiteY1" fmla="*/ 0 h 973141"/>
              <a:gd name="connsiteX2" fmla="*/ 7289863 w 7811392"/>
              <a:gd name="connsiteY2" fmla="*/ 0 h 973141"/>
              <a:gd name="connsiteX3" fmla="*/ 7570976 w 7811392"/>
              <a:gd name="connsiteY3" fmla="*/ 137737 h 973141"/>
              <a:gd name="connsiteX4" fmla="*/ 7740282 w 7811392"/>
              <a:gd name="connsiteY4" fmla="*/ 323383 h 973141"/>
              <a:gd name="connsiteX5" fmla="*/ 7746671 w 7811392"/>
              <a:gd name="connsiteY5" fmla="*/ 631793 h 973141"/>
              <a:gd name="connsiteX6" fmla="*/ 7539032 w 7811392"/>
              <a:gd name="connsiteY6" fmla="*/ 868341 h 973141"/>
              <a:gd name="connsiteX7" fmla="*/ 7261114 w 7811392"/>
              <a:gd name="connsiteY7" fmla="*/ 973141 h 973141"/>
              <a:gd name="connsiteX8" fmla="*/ 5992913 w 7811392"/>
              <a:gd name="connsiteY8" fmla="*/ 970148 h 973141"/>
              <a:gd name="connsiteX9" fmla="*/ 5916120 w 7811392"/>
              <a:gd name="connsiteY9" fmla="*/ 961766 h 973141"/>
              <a:gd name="connsiteX10" fmla="*/ 5903959 w 7811392"/>
              <a:gd name="connsiteY10" fmla="*/ 965047 h 973141"/>
              <a:gd name="connsiteX11" fmla="*/ 5821452 w 7811392"/>
              <a:gd name="connsiteY11" fmla="*/ 973141 h 973141"/>
              <a:gd name="connsiteX12" fmla="*/ 4553251 w 7811392"/>
              <a:gd name="connsiteY12" fmla="*/ 970148 h 973141"/>
              <a:gd name="connsiteX13" fmla="*/ 4511652 w 7811392"/>
              <a:gd name="connsiteY13" fmla="*/ 965607 h 973141"/>
              <a:gd name="connsiteX14" fmla="*/ 4434855 w 7811392"/>
              <a:gd name="connsiteY14" fmla="*/ 973141 h 973141"/>
              <a:gd name="connsiteX15" fmla="*/ 3166654 w 7811392"/>
              <a:gd name="connsiteY15" fmla="*/ 970148 h 973141"/>
              <a:gd name="connsiteX16" fmla="*/ 3118907 w 7811392"/>
              <a:gd name="connsiteY16" fmla="*/ 964936 h 973141"/>
              <a:gd name="connsiteX17" fmla="*/ 3118495 w 7811392"/>
              <a:gd name="connsiteY17" fmla="*/ 965047 h 973141"/>
              <a:gd name="connsiteX18" fmla="*/ 3035989 w 7811392"/>
              <a:gd name="connsiteY18" fmla="*/ 973141 h 973141"/>
              <a:gd name="connsiteX19" fmla="*/ 1767788 w 7811392"/>
              <a:gd name="connsiteY19" fmla="*/ 970148 h 973141"/>
              <a:gd name="connsiteX20" fmla="*/ 1709833 w 7811392"/>
              <a:gd name="connsiteY20" fmla="*/ 963822 h 973141"/>
              <a:gd name="connsiteX21" fmla="*/ 1705293 w 7811392"/>
              <a:gd name="connsiteY21" fmla="*/ 965047 h 973141"/>
              <a:gd name="connsiteX22" fmla="*/ 1622786 w 7811392"/>
              <a:gd name="connsiteY22" fmla="*/ 973141 h 973141"/>
              <a:gd name="connsiteX23" fmla="*/ 354585 w 7811392"/>
              <a:gd name="connsiteY23" fmla="*/ 970148 h 973141"/>
              <a:gd name="connsiteX24" fmla="*/ 3194 w 7811392"/>
              <a:gd name="connsiteY24" fmla="*/ 739587 h 973141"/>
              <a:gd name="connsiteX25" fmla="*/ 0 w 7811392"/>
              <a:gd name="connsiteY25" fmla="*/ 221577 h 973141"/>
              <a:gd name="connsiteX26" fmla="*/ 245974 w 7811392"/>
              <a:gd name="connsiteY26"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5992913 w 7811392"/>
              <a:gd name="connsiteY7" fmla="*/ 970148 h 973141"/>
              <a:gd name="connsiteX8" fmla="*/ 5916120 w 7811392"/>
              <a:gd name="connsiteY8" fmla="*/ 961766 h 973141"/>
              <a:gd name="connsiteX9" fmla="*/ 5903959 w 7811392"/>
              <a:gd name="connsiteY9" fmla="*/ 965047 h 973141"/>
              <a:gd name="connsiteX10" fmla="*/ 5821452 w 7811392"/>
              <a:gd name="connsiteY10" fmla="*/ 973141 h 973141"/>
              <a:gd name="connsiteX11" fmla="*/ 4553251 w 7811392"/>
              <a:gd name="connsiteY11" fmla="*/ 970148 h 973141"/>
              <a:gd name="connsiteX12" fmla="*/ 4511652 w 7811392"/>
              <a:gd name="connsiteY12" fmla="*/ 965607 h 973141"/>
              <a:gd name="connsiteX13" fmla="*/ 4434855 w 7811392"/>
              <a:gd name="connsiteY13" fmla="*/ 973141 h 973141"/>
              <a:gd name="connsiteX14" fmla="*/ 3166654 w 7811392"/>
              <a:gd name="connsiteY14" fmla="*/ 970148 h 973141"/>
              <a:gd name="connsiteX15" fmla="*/ 3118907 w 7811392"/>
              <a:gd name="connsiteY15" fmla="*/ 964936 h 973141"/>
              <a:gd name="connsiteX16" fmla="*/ 3118495 w 7811392"/>
              <a:gd name="connsiteY16" fmla="*/ 965047 h 973141"/>
              <a:gd name="connsiteX17" fmla="*/ 3035989 w 7811392"/>
              <a:gd name="connsiteY17" fmla="*/ 973141 h 973141"/>
              <a:gd name="connsiteX18" fmla="*/ 1767788 w 7811392"/>
              <a:gd name="connsiteY18" fmla="*/ 970148 h 973141"/>
              <a:gd name="connsiteX19" fmla="*/ 1709833 w 7811392"/>
              <a:gd name="connsiteY19" fmla="*/ 963822 h 973141"/>
              <a:gd name="connsiteX20" fmla="*/ 1705293 w 7811392"/>
              <a:gd name="connsiteY20" fmla="*/ 965047 h 973141"/>
              <a:gd name="connsiteX21" fmla="*/ 1622786 w 7811392"/>
              <a:gd name="connsiteY21" fmla="*/ 973141 h 973141"/>
              <a:gd name="connsiteX22" fmla="*/ 354585 w 7811392"/>
              <a:gd name="connsiteY22" fmla="*/ 970148 h 973141"/>
              <a:gd name="connsiteX23" fmla="*/ 3194 w 7811392"/>
              <a:gd name="connsiteY23" fmla="*/ 739587 h 973141"/>
              <a:gd name="connsiteX24" fmla="*/ 0 w 7811392"/>
              <a:gd name="connsiteY24" fmla="*/ 221577 h 973141"/>
              <a:gd name="connsiteX25" fmla="*/ 245974 w 7811392"/>
              <a:gd name="connsiteY25"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5916120 w 7811392"/>
              <a:gd name="connsiteY7" fmla="*/ 961766 h 973141"/>
              <a:gd name="connsiteX8" fmla="*/ 5903959 w 7811392"/>
              <a:gd name="connsiteY8" fmla="*/ 965047 h 973141"/>
              <a:gd name="connsiteX9" fmla="*/ 5821452 w 7811392"/>
              <a:gd name="connsiteY9" fmla="*/ 973141 h 973141"/>
              <a:gd name="connsiteX10" fmla="*/ 4553251 w 7811392"/>
              <a:gd name="connsiteY10" fmla="*/ 970148 h 973141"/>
              <a:gd name="connsiteX11" fmla="*/ 4511652 w 7811392"/>
              <a:gd name="connsiteY11" fmla="*/ 965607 h 973141"/>
              <a:gd name="connsiteX12" fmla="*/ 4434855 w 7811392"/>
              <a:gd name="connsiteY12" fmla="*/ 973141 h 973141"/>
              <a:gd name="connsiteX13" fmla="*/ 3166654 w 7811392"/>
              <a:gd name="connsiteY13" fmla="*/ 970148 h 973141"/>
              <a:gd name="connsiteX14" fmla="*/ 3118907 w 7811392"/>
              <a:gd name="connsiteY14" fmla="*/ 964936 h 973141"/>
              <a:gd name="connsiteX15" fmla="*/ 3118495 w 7811392"/>
              <a:gd name="connsiteY15" fmla="*/ 965047 h 973141"/>
              <a:gd name="connsiteX16" fmla="*/ 3035989 w 7811392"/>
              <a:gd name="connsiteY16" fmla="*/ 973141 h 973141"/>
              <a:gd name="connsiteX17" fmla="*/ 1767788 w 7811392"/>
              <a:gd name="connsiteY17" fmla="*/ 970148 h 973141"/>
              <a:gd name="connsiteX18" fmla="*/ 1709833 w 7811392"/>
              <a:gd name="connsiteY18" fmla="*/ 963822 h 973141"/>
              <a:gd name="connsiteX19" fmla="*/ 1705293 w 7811392"/>
              <a:gd name="connsiteY19" fmla="*/ 965047 h 973141"/>
              <a:gd name="connsiteX20" fmla="*/ 1622786 w 7811392"/>
              <a:gd name="connsiteY20" fmla="*/ 973141 h 973141"/>
              <a:gd name="connsiteX21" fmla="*/ 354585 w 7811392"/>
              <a:gd name="connsiteY21" fmla="*/ 970148 h 973141"/>
              <a:gd name="connsiteX22" fmla="*/ 3194 w 7811392"/>
              <a:gd name="connsiteY22" fmla="*/ 739587 h 973141"/>
              <a:gd name="connsiteX23" fmla="*/ 0 w 7811392"/>
              <a:gd name="connsiteY23" fmla="*/ 221577 h 973141"/>
              <a:gd name="connsiteX24" fmla="*/ 245974 w 7811392"/>
              <a:gd name="connsiteY24"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5916120 w 7811392"/>
              <a:gd name="connsiteY7" fmla="*/ 961766 h 973141"/>
              <a:gd name="connsiteX8" fmla="*/ 5903959 w 7811392"/>
              <a:gd name="connsiteY8" fmla="*/ 965047 h 973141"/>
              <a:gd name="connsiteX9" fmla="*/ 4553251 w 7811392"/>
              <a:gd name="connsiteY9" fmla="*/ 970148 h 973141"/>
              <a:gd name="connsiteX10" fmla="*/ 4511652 w 7811392"/>
              <a:gd name="connsiteY10" fmla="*/ 965607 h 973141"/>
              <a:gd name="connsiteX11" fmla="*/ 4434855 w 7811392"/>
              <a:gd name="connsiteY11" fmla="*/ 973141 h 973141"/>
              <a:gd name="connsiteX12" fmla="*/ 3166654 w 7811392"/>
              <a:gd name="connsiteY12" fmla="*/ 970148 h 973141"/>
              <a:gd name="connsiteX13" fmla="*/ 3118907 w 7811392"/>
              <a:gd name="connsiteY13" fmla="*/ 964936 h 973141"/>
              <a:gd name="connsiteX14" fmla="*/ 3118495 w 7811392"/>
              <a:gd name="connsiteY14" fmla="*/ 965047 h 973141"/>
              <a:gd name="connsiteX15" fmla="*/ 3035989 w 7811392"/>
              <a:gd name="connsiteY15" fmla="*/ 973141 h 973141"/>
              <a:gd name="connsiteX16" fmla="*/ 1767788 w 7811392"/>
              <a:gd name="connsiteY16" fmla="*/ 970148 h 973141"/>
              <a:gd name="connsiteX17" fmla="*/ 1709833 w 7811392"/>
              <a:gd name="connsiteY17" fmla="*/ 963822 h 973141"/>
              <a:gd name="connsiteX18" fmla="*/ 1705293 w 7811392"/>
              <a:gd name="connsiteY18" fmla="*/ 965047 h 973141"/>
              <a:gd name="connsiteX19" fmla="*/ 1622786 w 7811392"/>
              <a:gd name="connsiteY19" fmla="*/ 973141 h 973141"/>
              <a:gd name="connsiteX20" fmla="*/ 354585 w 7811392"/>
              <a:gd name="connsiteY20" fmla="*/ 970148 h 973141"/>
              <a:gd name="connsiteX21" fmla="*/ 3194 w 7811392"/>
              <a:gd name="connsiteY21" fmla="*/ 739587 h 973141"/>
              <a:gd name="connsiteX22" fmla="*/ 0 w 7811392"/>
              <a:gd name="connsiteY22" fmla="*/ 221577 h 973141"/>
              <a:gd name="connsiteX23" fmla="*/ 245974 w 7811392"/>
              <a:gd name="connsiteY23"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5916120 w 7811392"/>
              <a:gd name="connsiteY7" fmla="*/ 961766 h 973141"/>
              <a:gd name="connsiteX8" fmla="*/ 4553251 w 7811392"/>
              <a:gd name="connsiteY8" fmla="*/ 970148 h 973141"/>
              <a:gd name="connsiteX9" fmla="*/ 4511652 w 7811392"/>
              <a:gd name="connsiteY9" fmla="*/ 965607 h 973141"/>
              <a:gd name="connsiteX10" fmla="*/ 4434855 w 7811392"/>
              <a:gd name="connsiteY10" fmla="*/ 973141 h 973141"/>
              <a:gd name="connsiteX11" fmla="*/ 3166654 w 7811392"/>
              <a:gd name="connsiteY11" fmla="*/ 970148 h 973141"/>
              <a:gd name="connsiteX12" fmla="*/ 3118907 w 7811392"/>
              <a:gd name="connsiteY12" fmla="*/ 964936 h 973141"/>
              <a:gd name="connsiteX13" fmla="*/ 3118495 w 7811392"/>
              <a:gd name="connsiteY13" fmla="*/ 965047 h 973141"/>
              <a:gd name="connsiteX14" fmla="*/ 3035989 w 7811392"/>
              <a:gd name="connsiteY14" fmla="*/ 973141 h 973141"/>
              <a:gd name="connsiteX15" fmla="*/ 1767788 w 7811392"/>
              <a:gd name="connsiteY15" fmla="*/ 970148 h 973141"/>
              <a:gd name="connsiteX16" fmla="*/ 1709833 w 7811392"/>
              <a:gd name="connsiteY16" fmla="*/ 963822 h 973141"/>
              <a:gd name="connsiteX17" fmla="*/ 1705293 w 7811392"/>
              <a:gd name="connsiteY17" fmla="*/ 965047 h 973141"/>
              <a:gd name="connsiteX18" fmla="*/ 1622786 w 7811392"/>
              <a:gd name="connsiteY18" fmla="*/ 973141 h 973141"/>
              <a:gd name="connsiteX19" fmla="*/ 354585 w 7811392"/>
              <a:gd name="connsiteY19" fmla="*/ 970148 h 973141"/>
              <a:gd name="connsiteX20" fmla="*/ 3194 w 7811392"/>
              <a:gd name="connsiteY20" fmla="*/ 739587 h 973141"/>
              <a:gd name="connsiteX21" fmla="*/ 0 w 7811392"/>
              <a:gd name="connsiteY21" fmla="*/ 221577 h 973141"/>
              <a:gd name="connsiteX22" fmla="*/ 245974 w 7811392"/>
              <a:gd name="connsiteY22"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4553251 w 7811392"/>
              <a:gd name="connsiteY7" fmla="*/ 970148 h 973141"/>
              <a:gd name="connsiteX8" fmla="*/ 4511652 w 7811392"/>
              <a:gd name="connsiteY8" fmla="*/ 965607 h 973141"/>
              <a:gd name="connsiteX9" fmla="*/ 4434855 w 7811392"/>
              <a:gd name="connsiteY9" fmla="*/ 973141 h 973141"/>
              <a:gd name="connsiteX10" fmla="*/ 3166654 w 7811392"/>
              <a:gd name="connsiteY10" fmla="*/ 970148 h 973141"/>
              <a:gd name="connsiteX11" fmla="*/ 3118907 w 7811392"/>
              <a:gd name="connsiteY11" fmla="*/ 964936 h 973141"/>
              <a:gd name="connsiteX12" fmla="*/ 3118495 w 7811392"/>
              <a:gd name="connsiteY12" fmla="*/ 965047 h 973141"/>
              <a:gd name="connsiteX13" fmla="*/ 3035989 w 7811392"/>
              <a:gd name="connsiteY13" fmla="*/ 973141 h 973141"/>
              <a:gd name="connsiteX14" fmla="*/ 1767788 w 7811392"/>
              <a:gd name="connsiteY14" fmla="*/ 970148 h 973141"/>
              <a:gd name="connsiteX15" fmla="*/ 1709833 w 7811392"/>
              <a:gd name="connsiteY15" fmla="*/ 963822 h 973141"/>
              <a:gd name="connsiteX16" fmla="*/ 1705293 w 7811392"/>
              <a:gd name="connsiteY16" fmla="*/ 965047 h 973141"/>
              <a:gd name="connsiteX17" fmla="*/ 1622786 w 7811392"/>
              <a:gd name="connsiteY17" fmla="*/ 973141 h 973141"/>
              <a:gd name="connsiteX18" fmla="*/ 354585 w 7811392"/>
              <a:gd name="connsiteY18" fmla="*/ 970148 h 973141"/>
              <a:gd name="connsiteX19" fmla="*/ 3194 w 7811392"/>
              <a:gd name="connsiteY19" fmla="*/ 739587 h 973141"/>
              <a:gd name="connsiteX20" fmla="*/ 0 w 7811392"/>
              <a:gd name="connsiteY20" fmla="*/ 221577 h 973141"/>
              <a:gd name="connsiteX21" fmla="*/ 245974 w 7811392"/>
              <a:gd name="connsiteY21"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4553251 w 7811392"/>
              <a:gd name="connsiteY7" fmla="*/ 970148 h 973141"/>
              <a:gd name="connsiteX8" fmla="*/ 4434855 w 7811392"/>
              <a:gd name="connsiteY8" fmla="*/ 973141 h 973141"/>
              <a:gd name="connsiteX9" fmla="*/ 3166654 w 7811392"/>
              <a:gd name="connsiteY9" fmla="*/ 970148 h 973141"/>
              <a:gd name="connsiteX10" fmla="*/ 3118907 w 7811392"/>
              <a:gd name="connsiteY10" fmla="*/ 964936 h 973141"/>
              <a:gd name="connsiteX11" fmla="*/ 3118495 w 7811392"/>
              <a:gd name="connsiteY11" fmla="*/ 965047 h 973141"/>
              <a:gd name="connsiteX12" fmla="*/ 3035989 w 7811392"/>
              <a:gd name="connsiteY12" fmla="*/ 973141 h 973141"/>
              <a:gd name="connsiteX13" fmla="*/ 1767788 w 7811392"/>
              <a:gd name="connsiteY13" fmla="*/ 970148 h 973141"/>
              <a:gd name="connsiteX14" fmla="*/ 1709833 w 7811392"/>
              <a:gd name="connsiteY14" fmla="*/ 963822 h 973141"/>
              <a:gd name="connsiteX15" fmla="*/ 1705293 w 7811392"/>
              <a:gd name="connsiteY15" fmla="*/ 965047 h 973141"/>
              <a:gd name="connsiteX16" fmla="*/ 1622786 w 7811392"/>
              <a:gd name="connsiteY16" fmla="*/ 973141 h 973141"/>
              <a:gd name="connsiteX17" fmla="*/ 354585 w 7811392"/>
              <a:gd name="connsiteY17" fmla="*/ 970148 h 973141"/>
              <a:gd name="connsiteX18" fmla="*/ 3194 w 7811392"/>
              <a:gd name="connsiteY18" fmla="*/ 739587 h 973141"/>
              <a:gd name="connsiteX19" fmla="*/ 0 w 7811392"/>
              <a:gd name="connsiteY19" fmla="*/ 221577 h 973141"/>
              <a:gd name="connsiteX20" fmla="*/ 245974 w 7811392"/>
              <a:gd name="connsiteY20"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4434855 w 7811392"/>
              <a:gd name="connsiteY7" fmla="*/ 973141 h 973141"/>
              <a:gd name="connsiteX8" fmla="*/ 3166654 w 7811392"/>
              <a:gd name="connsiteY8" fmla="*/ 970148 h 973141"/>
              <a:gd name="connsiteX9" fmla="*/ 3118907 w 7811392"/>
              <a:gd name="connsiteY9" fmla="*/ 964936 h 973141"/>
              <a:gd name="connsiteX10" fmla="*/ 3118495 w 7811392"/>
              <a:gd name="connsiteY10" fmla="*/ 965047 h 973141"/>
              <a:gd name="connsiteX11" fmla="*/ 3035989 w 7811392"/>
              <a:gd name="connsiteY11" fmla="*/ 973141 h 973141"/>
              <a:gd name="connsiteX12" fmla="*/ 1767788 w 7811392"/>
              <a:gd name="connsiteY12" fmla="*/ 970148 h 973141"/>
              <a:gd name="connsiteX13" fmla="*/ 1709833 w 7811392"/>
              <a:gd name="connsiteY13" fmla="*/ 963822 h 973141"/>
              <a:gd name="connsiteX14" fmla="*/ 1705293 w 7811392"/>
              <a:gd name="connsiteY14" fmla="*/ 965047 h 973141"/>
              <a:gd name="connsiteX15" fmla="*/ 1622786 w 7811392"/>
              <a:gd name="connsiteY15" fmla="*/ 973141 h 973141"/>
              <a:gd name="connsiteX16" fmla="*/ 354585 w 7811392"/>
              <a:gd name="connsiteY16" fmla="*/ 970148 h 973141"/>
              <a:gd name="connsiteX17" fmla="*/ 3194 w 7811392"/>
              <a:gd name="connsiteY17" fmla="*/ 739587 h 973141"/>
              <a:gd name="connsiteX18" fmla="*/ 0 w 7811392"/>
              <a:gd name="connsiteY18" fmla="*/ 221577 h 973141"/>
              <a:gd name="connsiteX19" fmla="*/ 245974 w 7811392"/>
              <a:gd name="connsiteY19"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3166654 w 7811392"/>
              <a:gd name="connsiteY7" fmla="*/ 970148 h 973141"/>
              <a:gd name="connsiteX8" fmla="*/ 3118907 w 7811392"/>
              <a:gd name="connsiteY8" fmla="*/ 964936 h 973141"/>
              <a:gd name="connsiteX9" fmla="*/ 3118495 w 7811392"/>
              <a:gd name="connsiteY9" fmla="*/ 965047 h 973141"/>
              <a:gd name="connsiteX10" fmla="*/ 3035989 w 7811392"/>
              <a:gd name="connsiteY10" fmla="*/ 973141 h 973141"/>
              <a:gd name="connsiteX11" fmla="*/ 1767788 w 7811392"/>
              <a:gd name="connsiteY11" fmla="*/ 970148 h 973141"/>
              <a:gd name="connsiteX12" fmla="*/ 1709833 w 7811392"/>
              <a:gd name="connsiteY12" fmla="*/ 963822 h 973141"/>
              <a:gd name="connsiteX13" fmla="*/ 1705293 w 7811392"/>
              <a:gd name="connsiteY13" fmla="*/ 965047 h 973141"/>
              <a:gd name="connsiteX14" fmla="*/ 1622786 w 7811392"/>
              <a:gd name="connsiteY14" fmla="*/ 973141 h 973141"/>
              <a:gd name="connsiteX15" fmla="*/ 354585 w 7811392"/>
              <a:gd name="connsiteY15" fmla="*/ 970148 h 973141"/>
              <a:gd name="connsiteX16" fmla="*/ 3194 w 7811392"/>
              <a:gd name="connsiteY16" fmla="*/ 739587 h 973141"/>
              <a:gd name="connsiteX17" fmla="*/ 0 w 7811392"/>
              <a:gd name="connsiteY17" fmla="*/ 221577 h 973141"/>
              <a:gd name="connsiteX18" fmla="*/ 245974 w 7811392"/>
              <a:gd name="connsiteY18"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3166654 w 7811392"/>
              <a:gd name="connsiteY7" fmla="*/ 970148 h 973141"/>
              <a:gd name="connsiteX8" fmla="*/ 3118907 w 7811392"/>
              <a:gd name="connsiteY8" fmla="*/ 964936 h 973141"/>
              <a:gd name="connsiteX9" fmla="*/ 3035989 w 7811392"/>
              <a:gd name="connsiteY9" fmla="*/ 973141 h 973141"/>
              <a:gd name="connsiteX10" fmla="*/ 1767788 w 7811392"/>
              <a:gd name="connsiteY10" fmla="*/ 970148 h 973141"/>
              <a:gd name="connsiteX11" fmla="*/ 1709833 w 7811392"/>
              <a:gd name="connsiteY11" fmla="*/ 963822 h 973141"/>
              <a:gd name="connsiteX12" fmla="*/ 1705293 w 7811392"/>
              <a:gd name="connsiteY12" fmla="*/ 965047 h 973141"/>
              <a:gd name="connsiteX13" fmla="*/ 1622786 w 7811392"/>
              <a:gd name="connsiteY13" fmla="*/ 973141 h 973141"/>
              <a:gd name="connsiteX14" fmla="*/ 354585 w 7811392"/>
              <a:gd name="connsiteY14" fmla="*/ 970148 h 973141"/>
              <a:gd name="connsiteX15" fmla="*/ 3194 w 7811392"/>
              <a:gd name="connsiteY15" fmla="*/ 739587 h 973141"/>
              <a:gd name="connsiteX16" fmla="*/ 0 w 7811392"/>
              <a:gd name="connsiteY16" fmla="*/ 221577 h 973141"/>
              <a:gd name="connsiteX17" fmla="*/ 245974 w 7811392"/>
              <a:gd name="connsiteY17"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3166654 w 7811392"/>
              <a:gd name="connsiteY7" fmla="*/ 970148 h 973141"/>
              <a:gd name="connsiteX8" fmla="*/ 3118907 w 7811392"/>
              <a:gd name="connsiteY8" fmla="*/ 964936 h 973141"/>
              <a:gd name="connsiteX9" fmla="*/ 1767788 w 7811392"/>
              <a:gd name="connsiteY9" fmla="*/ 970148 h 973141"/>
              <a:gd name="connsiteX10" fmla="*/ 1709833 w 7811392"/>
              <a:gd name="connsiteY10" fmla="*/ 963822 h 973141"/>
              <a:gd name="connsiteX11" fmla="*/ 1705293 w 7811392"/>
              <a:gd name="connsiteY11" fmla="*/ 965047 h 973141"/>
              <a:gd name="connsiteX12" fmla="*/ 1622786 w 7811392"/>
              <a:gd name="connsiteY12" fmla="*/ 973141 h 973141"/>
              <a:gd name="connsiteX13" fmla="*/ 354585 w 7811392"/>
              <a:gd name="connsiteY13" fmla="*/ 970148 h 973141"/>
              <a:gd name="connsiteX14" fmla="*/ 3194 w 7811392"/>
              <a:gd name="connsiteY14" fmla="*/ 739587 h 973141"/>
              <a:gd name="connsiteX15" fmla="*/ 0 w 7811392"/>
              <a:gd name="connsiteY15" fmla="*/ 221577 h 973141"/>
              <a:gd name="connsiteX16" fmla="*/ 245974 w 7811392"/>
              <a:gd name="connsiteY16"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3166654 w 7811392"/>
              <a:gd name="connsiteY7" fmla="*/ 970148 h 973141"/>
              <a:gd name="connsiteX8" fmla="*/ 1767788 w 7811392"/>
              <a:gd name="connsiteY8" fmla="*/ 970148 h 973141"/>
              <a:gd name="connsiteX9" fmla="*/ 1709833 w 7811392"/>
              <a:gd name="connsiteY9" fmla="*/ 963822 h 973141"/>
              <a:gd name="connsiteX10" fmla="*/ 1705293 w 7811392"/>
              <a:gd name="connsiteY10" fmla="*/ 965047 h 973141"/>
              <a:gd name="connsiteX11" fmla="*/ 1622786 w 7811392"/>
              <a:gd name="connsiteY11" fmla="*/ 973141 h 973141"/>
              <a:gd name="connsiteX12" fmla="*/ 354585 w 7811392"/>
              <a:gd name="connsiteY12" fmla="*/ 970148 h 973141"/>
              <a:gd name="connsiteX13" fmla="*/ 3194 w 7811392"/>
              <a:gd name="connsiteY13" fmla="*/ 739587 h 973141"/>
              <a:gd name="connsiteX14" fmla="*/ 0 w 7811392"/>
              <a:gd name="connsiteY14" fmla="*/ 221577 h 973141"/>
              <a:gd name="connsiteX15" fmla="*/ 245974 w 7811392"/>
              <a:gd name="connsiteY15"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1767788 w 7811392"/>
              <a:gd name="connsiteY7" fmla="*/ 970148 h 973141"/>
              <a:gd name="connsiteX8" fmla="*/ 1709833 w 7811392"/>
              <a:gd name="connsiteY8" fmla="*/ 963822 h 973141"/>
              <a:gd name="connsiteX9" fmla="*/ 1705293 w 7811392"/>
              <a:gd name="connsiteY9" fmla="*/ 965047 h 973141"/>
              <a:gd name="connsiteX10" fmla="*/ 1622786 w 7811392"/>
              <a:gd name="connsiteY10" fmla="*/ 973141 h 973141"/>
              <a:gd name="connsiteX11" fmla="*/ 354585 w 7811392"/>
              <a:gd name="connsiteY11" fmla="*/ 970148 h 973141"/>
              <a:gd name="connsiteX12" fmla="*/ 3194 w 7811392"/>
              <a:gd name="connsiteY12" fmla="*/ 739587 h 973141"/>
              <a:gd name="connsiteX13" fmla="*/ 0 w 7811392"/>
              <a:gd name="connsiteY13" fmla="*/ 221577 h 973141"/>
              <a:gd name="connsiteX14" fmla="*/ 245974 w 7811392"/>
              <a:gd name="connsiteY14" fmla="*/ 0 h 973141"/>
              <a:gd name="connsiteX0" fmla="*/ 245974 w 7811392"/>
              <a:gd name="connsiteY0" fmla="*/ 0 h 985829"/>
              <a:gd name="connsiteX1" fmla="*/ 7289863 w 7811392"/>
              <a:gd name="connsiteY1" fmla="*/ 0 h 985829"/>
              <a:gd name="connsiteX2" fmla="*/ 7570976 w 7811392"/>
              <a:gd name="connsiteY2" fmla="*/ 137737 h 985829"/>
              <a:gd name="connsiteX3" fmla="*/ 7740282 w 7811392"/>
              <a:gd name="connsiteY3" fmla="*/ 323383 h 985829"/>
              <a:gd name="connsiteX4" fmla="*/ 7746671 w 7811392"/>
              <a:gd name="connsiteY4" fmla="*/ 631793 h 985829"/>
              <a:gd name="connsiteX5" fmla="*/ 7539032 w 7811392"/>
              <a:gd name="connsiteY5" fmla="*/ 868341 h 985829"/>
              <a:gd name="connsiteX6" fmla="*/ 7261114 w 7811392"/>
              <a:gd name="connsiteY6" fmla="*/ 973141 h 985829"/>
              <a:gd name="connsiteX7" fmla="*/ 1767788 w 7811392"/>
              <a:gd name="connsiteY7" fmla="*/ 970148 h 985829"/>
              <a:gd name="connsiteX8" fmla="*/ 1709833 w 7811392"/>
              <a:gd name="connsiteY8" fmla="*/ 963822 h 985829"/>
              <a:gd name="connsiteX9" fmla="*/ 1705293 w 7811392"/>
              <a:gd name="connsiteY9" fmla="*/ 965047 h 985829"/>
              <a:gd name="connsiteX10" fmla="*/ 354585 w 7811392"/>
              <a:gd name="connsiteY10" fmla="*/ 970148 h 985829"/>
              <a:gd name="connsiteX11" fmla="*/ 3194 w 7811392"/>
              <a:gd name="connsiteY11" fmla="*/ 739587 h 985829"/>
              <a:gd name="connsiteX12" fmla="*/ 0 w 7811392"/>
              <a:gd name="connsiteY12" fmla="*/ 221577 h 985829"/>
              <a:gd name="connsiteX13" fmla="*/ 245974 w 7811392"/>
              <a:gd name="connsiteY13" fmla="*/ 0 h 985829"/>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1767788 w 7811392"/>
              <a:gd name="connsiteY7" fmla="*/ 970148 h 973141"/>
              <a:gd name="connsiteX8" fmla="*/ 1709833 w 7811392"/>
              <a:gd name="connsiteY8" fmla="*/ 963822 h 973141"/>
              <a:gd name="connsiteX9" fmla="*/ 354585 w 7811392"/>
              <a:gd name="connsiteY9" fmla="*/ 970148 h 973141"/>
              <a:gd name="connsiteX10" fmla="*/ 3194 w 7811392"/>
              <a:gd name="connsiteY10" fmla="*/ 739587 h 973141"/>
              <a:gd name="connsiteX11" fmla="*/ 0 w 7811392"/>
              <a:gd name="connsiteY11" fmla="*/ 221577 h 973141"/>
              <a:gd name="connsiteX12" fmla="*/ 245974 w 7811392"/>
              <a:gd name="connsiteY12"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1767788 w 7811392"/>
              <a:gd name="connsiteY7" fmla="*/ 970148 h 973141"/>
              <a:gd name="connsiteX8" fmla="*/ 354585 w 7811392"/>
              <a:gd name="connsiteY8" fmla="*/ 970148 h 973141"/>
              <a:gd name="connsiteX9" fmla="*/ 3194 w 7811392"/>
              <a:gd name="connsiteY9" fmla="*/ 739587 h 973141"/>
              <a:gd name="connsiteX10" fmla="*/ 0 w 7811392"/>
              <a:gd name="connsiteY10" fmla="*/ 221577 h 973141"/>
              <a:gd name="connsiteX11" fmla="*/ 245974 w 7811392"/>
              <a:gd name="connsiteY11" fmla="*/ 0 h 973141"/>
              <a:gd name="connsiteX0" fmla="*/ 245974 w 7811392"/>
              <a:gd name="connsiteY0" fmla="*/ 0 h 973141"/>
              <a:gd name="connsiteX1" fmla="*/ 7289863 w 7811392"/>
              <a:gd name="connsiteY1" fmla="*/ 0 h 973141"/>
              <a:gd name="connsiteX2" fmla="*/ 7570976 w 7811392"/>
              <a:gd name="connsiteY2" fmla="*/ 137737 h 973141"/>
              <a:gd name="connsiteX3" fmla="*/ 7740282 w 7811392"/>
              <a:gd name="connsiteY3" fmla="*/ 323383 h 973141"/>
              <a:gd name="connsiteX4" fmla="*/ 7746671 w 7811392"/>
              <a:gd name="connsiteY4" fmla="*/ 631793 h 973141"/>
              <a:gd name="connsiteX5" fmla="*/ 7539032 w 7811392"/>
              <a:gd name="connsiteY5" fmla="*/ 868341 h 973141"/>
              <a:gd name="connsiteX6" fmla="*/ 7261114 w 7811392"/>
              <a:gd name="connsiteY6" fmla="*/ 973141 h 973141"/>
              <a:gd name="connsiteX7" fmla="*/ 354585 w 7811392"/>
              <a:gd name="connsiteY7" fmla="*/ 970148 h 973141"/>
              <a:gd name="connsiteX8" fmla="*/ 3194 w 7811392"/>
              <a:gd name="connsiteY8" fmla="*/ 739587 h 973141"/>
              <a:gd name="connsiteX9" fmla="*/ 0 w 7811392"/>
              <a:gd name="connsiteY9" fmla="*/ 221577 h 973141"/>
              <a:gd name="connsiteX10" fmla="*/ 245974 w 7811392"/>
              <a:gd name="connsiteY10" fmla="*/ 0 h 97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11392" h="973141">
                <a:moveTo>
                  <a:pt x="245974" y="0"/>
                </a:moveTo>
                <a:lnTo>
                  <a:pt x="7289863" y="0"/>
                </a:lnTo>
                <a:cubicBezTo>
                  <a:pt x="7389956" y="998"/>
                  <a:pt x="7467688" y="37928"/>
                  <a:pt x="7570976" y="137737"/>
                </a:cubicBezTo>
                <a:lnTo>
                  <a:pt x="7740282" y="323383"/>
                </a:lnTo>
                <a:cubicBezTo>
                  <a:pt x="7783940" y="378278"/>
                  <a:pt x="7872320" y="490064"/>
                  <a:pt x="7746671" y="631793"/>
                </a:cubicBezTo>
                <a:lnTo>
                  <a:pt x="7539032" y="868341"/>
                </a:lnTo>
                <a:cubicBezTo>
                  <a:pt x="7481532" y="933218"/>
                  <a:pt x="7372920" y="971144"/>
                  <a:pt x="7261114" y="973141"/>
                </a:cubicBezTo>
                <a:lnTo>
                  <a:pt x="354585" y="970148"/>
                </a:lnTo>
                <a:cubicBezTo>
                  <a:pt x="119260" y="962163"/>
                  <a:pt x="5323" y="900281"/>
                  <a:pt x="3194" y="739587"/>
                </a:cubicBezTo>
                <a:cubicBezTo>
                  <a:pt x="2129" y="566917"/>
                  <a:pt x="1065" y="394247"/>
                  <a:pt x="0" y="221577"/>
                </a:cubicBezTo>
                <a:cubicBezTo>
                  <a:pt x="2130" y="144724"/>
                  <a:pt x="77732" y="1996"/>
                  <a:pt x="245974"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noAutofit/>
          </a:bodyPr>
          <a:lstStyle/>
          <a:p>
            <a:pPr defTabSz="685800" fontAlgn="auto">
              <a:spcBef>
                <a:spcPts val="0"/>
              </a:spcBef>
              <a:spcAft>
                <a:spcPts val="0"/>
              </a:spcAft>
            </a:pPr>
            <a:r>
              <a:rPr lang="en-US" sz="1200" dirty="0">
                <a:solidFill>
                  <a:srgbClr val="FFFFFF"/>
                </a:solidFill>
                <a:latin typeface="Calibri" panose="020F0502020204030204"/>
              </a:rPr>
              <a:t>Preparation of protocols, minimum standards and checklists on:</a:t>
            </a:r>
          </a:p>
          <a:p>
            <a:pPr marL="214313" indent="-214313" defTabSz="685800" fontAlgn="auto">
              <a:spcBef>
                <a:spcPts val="0"/>
              </a:spcBef>
              <a:spcAft>
                <a:spcPts val="0"/>
              </a:spcAft>
              <a:buClr>
                <a:srgbClr val="FFFFFF"/>
              </a:buClr>
              <a:buFont typeface="Arial" panose="020B0604020202020204" pitchFamily="34" charset="0"/>
              <a:buChar char="•"/>
            </a:pPr>
            <a:r>
              <a:rPr lang="en-US" sz="1200" dirty="0" smtClean="0">
                <a:solidFill>
                  <a:srgbClr val="FFFFFF"/>
                </a:solidFill>
                <a:latin typeface="Calibri" panose="020F0502020204030204"/>
              </a:rPr>
              <a:t>Femicide</a:t>
            </a:r>
            <a:endParaRPr lang="en-US" sz="1200" dirty="0">
              <a:solidFill>
                <a:srgbClr val="FFFFFF"/>
              </a:solidFill>
              <a:latin typeface="Calibri" panose="020F0502020204030204"/>
            </a:endParaRPr>
          </a:p>
          <a:p>
            <a:pPr marL="214313" indent="-214313" defTabSz="685800" fontAlgn="auto">
              <a:spcBef>
                <a:spcPts val="0"/>
              </a:spcBef>
              <a:spcAft>
                <a:spcPts val="0"/>
              </a:spcAft>
              <a:buClr>
                <a:srgbClr val="FFFFFF"/>
              </a:buClr>
              <a:buFont typeface="Arial" panose="020B0604020202020204" pitchFamily="34" charset="0"/>
              <a:buChar char="•"/>
            </a:pPr>
            <a:r>
              <a:rPr lang="en-US" sz="1200" dirty="0">
                <a:solidFill>
                  <a:srgbClr val="FFFFFF"/>
                </a:solidFill>
                <a:latin typeface="Calibri" panose="020F0502020204030204"/>
              </a:rPr>
              <a:t>Staff student </a:t>
            </a:r>
            <a:r>
              <a:rPr lang="en-US" sz="1200" dirty="0" smtClean="0">
                <a:solidFill>
                  <a:srgbClr val="FFFFFF"/>
                </a:solidFill>
                <a:latin typeface="Calibri" panose="020F0502020204030204"/>
              </a:rPr>
              <a:t>relationships </a:t>
            </a:r>
            <a:endParaRPr lang="en-US" sz="1200" dirty="0">
              <a:solidFill>
                <a:srgbClr val="FFFFFF"/>
              </a:solidFill>
              <a:latin typeface="Calibri" panose="020F0502020204030204"/>
            </a:endParaRPr>
          </a:p>
          <a:p>
            <a:pPr marL="214313" indent="-214313" defTabSz="685800" fontAlgn="auto">
              <a:spcBef>
                <a:spcPts val="0"/>
              </a:spcBef>
              <a:spcAft>
                <a:spcPts val="0"/>
              </a:spcAft>
              <a:buClr>
                <a:srgbClr val="FFFFFF"/>
              </a:buClr>
              <a:buFont typeface="Arial" panose="020B0604020202020204" pitchFamily="34" charset="0"/>
              <a:buChar char="•"/>
            </a:pPr>
            <a:r>
              <a:rPr lang="en-US" sz="1200" dirty="0">
                <a:solidFill>
                  <a:srgbClr val="FFFFFF"/>
                </a:solidFill>
                <a:latin typeface="Calibri" panose="020F0502020204030204"/>
              </a:rPr>
              <a:t>Campus safety and </a:t>
            </a:r>
            <a:r>
              <a:rPr lang="en-US" sz="1200" dirty="0" smtClean="0">
                <a:solidFill>
                  <a:srgbClr val="FFFFFF"/>
                </a:solidFill>
                <a:latin typeface="Calibri" panose="020F0502020204030204"/>
              </a:rPr>
              <a:t>security</a:t>
            </a:r>
            <a:endParaRPr lang="en-US" sz="1200" dirty="0">
              <a:solidFill>
                <a:srgbClr val="FFFFFF"/>
              </a:solidFill>
              <a:latin typeface="Calibri" panose="020F0502020204030204"/>
            </a:endParaRPr>
          </a:p>
        </p:txBody>
      </p:sp>
      <p:sp>
        <p:nvSpPr>
          <p:cNvPr id="26" name="Freeform: Shape 25">
            <a:extLst>
              <a:ext uri="{FF2B5EF4-FFF2-40B4-BE49-F238E27FC236}">
                <a16:creationId xmlns="" xmlns:a16="http://schemas.microsoft.com/office/drawing/2014/main" id="{C9708C7E-93EB-46C0-9700-CF32F731C5DF}"/>
              </a:ext>
            </a:extLst>
          </p:cNvPr>
          <p:cNvSpPr/>
          <p:nvPr/>
        </p:nvSpPr>
        <p:spPr>
          <a:xfrm>
            <a:off x="2723184" y="3228847"/>
            <a:ext cx="6169594" cy="867257"/>
          </a:xfrm>
          <a:custGeom>
            <a:avLst/>
            <a:gdLst>
              <a:gd name="connsiteX0" fmla="*/ 273965 w 8226125"/>
              <a:gd name="connsiteY0" fmla="*/ 0 h 1156342"/>
              <a:gd name="connsiteX1" fmla="*/ 1694517 w 8226125"/>
              <a:gd name="connsiteY1" fmla="*/ 0 h 1156342"/>
              <a:gd name="connsiteX2" fmla="*/ 1839474 w 8226125"/>
              <a:gd name="connsiteY2" fmla="*/ 0 h 1156342"/>
              <a:gd name="connsiteX3" fmla="*/ 3157234 w 8226125"/>
              <a:gd name="connsiteY3" fmla="*/ 0 h 1156342"/>
              <a:gd name="connsiteX4" fmla="*/ 3260026 w 8226125"/>
              <a:gd name="connsiteY4" fmla="*/ 0 h 1156342"/>
              <a:gd name="connsiteX5" fmla="*/ 4565030 w 8226125"/>
              <a:gd name="connsiteY5" fmla="*/ 0 h 1156342"/>
              <a:gd name="connsiteX6" fmla="*/ 4722743 w 8226125"/>
              <a:gd name="connsiteY6" fmla="*/ 0 h 1156342"/>
              <a:gd name="connsiteX7" fmla="*/ 6079739 w 8226125"/>
              <a:gd name="connsiteY7" fmla="*/ 0 h 1156342"/>
              <a:gd name="connsiteX8" fmla="*/ 6130539 w 8226125"/>
              <a:gd name="connsiteY8" fmla="*/ 0 h 1156342"/>
              <a:gd name="connsiteX9" fmla="*/ 7645248 w 8226125"/>
              <a:gd name="connsiteY9" fmla="*/ 0 h 1156342"/>
              <a:gd name="connsiteX10" fmla="*/ 7958350 w 8226125"/>
              <a:gd name="connsiteY10" fmla="*/ 163667 h 1156342"/>
              <a:gd name="connsiteX11" fmla="*/ 8146923 w 8226125"/>
              <a:gd name="connsiteY11" fmla="*/ 384262 h 1156342"/>
              <a:gd name="connsiteX12" fmla="*/ 8154039 w 8226125"/>
              <a:gd name="connsiteY12" fmla="*/ 750733 h 1156342"/>
              <a:gd name="connsiteX13" fmla="*/ 7922771 w 8226125"/>
              <a:gd name="connsiteY13" fmla="*/ 1031813 h 1156342"/>
              <a:gd name="connsiteX14" fmla="*/ 7613227 w 8226125"/>
              <a:gd name="connsiteY14" fmla="*/ 1156342 h 1156342"/>
              <a:gd name="connsiteX15" fmla="*/ 6200710 w 8226125"/>
              <a:gd name="connsiteY15" fmla="*/ 1152785 h 1156342"/>
              <a:gd name="connsiteX16" fmla="*/ 6168424 w 8226125"/>
              <a:gd name="connsiteY16" fmla="*/ 1149026 h 1156342"/>
              <a:gd name="connsiteX17" fmla="*/ 6098518 w 8226125"/>
              <a:gd name="connsiteY17" fmla="*/ 1156342 h 1156342"/>
              <a:gd name="connsiteX18" fmla="*/ 4723798 w 8226125"/>
              <a:gd name="connsiteY18" fmla="*/ 1152880 h 1156342"/>
              <a:gd name="connsiteX19" fmla="*/ 4690722 w 8226125"/>
              <a:gd name="connsiteY19" fmla="*/ 1156342 h 1156342"/>
              <a:gd name="connsiteX20" fmla="*/ 3278205 w 8226125"/>
              <a:gd name="connsiteY20" fmla="*/ 1152785 h 1156342"/>
              <a:gd name="connsiteX21" fmla="*/ 3270530 w 8226125"/>
              <a:gd name="connsiteY21" fmla="*/ 1151891 h 1156342"/>
              <a:gd name="connsiteX22" fmla="*/ 3228005 w 8226125"/>
              <a:gd name="connsiteY22" fmla="*/ 1156342 h 1156342"/>
              <a:gd name="connsiteX23" fmla="*/ 1840829 w 8226125"/>
              <a:gd name="connsiteY23" fmla="*/ 1152849 h 1156342"/>
              <a:gd name="connsiteX24" fmla="*/ 1807453 w 8226125"/>
              <a:gd name="connsiteY24" fmla="*/ 1156342 h 1156342"/>
              <a:gd name="connsiteX25" fmla="*/ 394936 w 8226125"/>
              <a:gd name="connsiteY25" fmla="*/ 1152785 h 1156342"/>
              <a:gd name="connsiteX26" fmla="*/ 3558 w 8226125"/>
              <a:gd name="connsiteY26" fmla="*/ 878820 h 1156342"/>
              <a:gd name="connsiteX27" fmla="*/ 0 w 8226125"/>
              <a:gd name="connsiteY27" fmla="*/ 263290 h 1156342"/>
              <a:gd name="connsiteX28" fmla="*/ 273965 w 8226125"/>
              <a:gd name="connsiteY28" fmla="*/ 0 h 1156342"/>
              <a:gd name="connsiteX0" fmla="*/ 273965 w 8226125"/>
              <a:gd name="connsiteY0" fmla="*/ 0 h 1156342"/>
              <a:gd name="connsiteX1" fmla="*/ 1839474 w 8226125"/>
              <a:gd name="connsiteY1" fmla="*/ 0 h 1156342"/>
              <a:gd name="connsiteX2" fmla="*/ 3157234 w 8226125"/>
              <a:gd name="connsiteY2" fmla="*/ 0 h 1156342"/>
              <a:gd name="connsiteX3" fmla="*/ 3260026 w 8226125"/>
              <a:gd name="connsiteY3" fmla="*/ 0 h 1156342"/>
              <a:gd name="connsiteX4" fmla="*/ 4565030 w 8226125"/>
              <a:gd name="connsiteY4" fmla="*/ 0 h 1156342"/>
              <a:gd name="connsiteX5" fmla="*/ 4722743 w 8226125"/>
              <a:gd name="connsiteY5" fmla="*/ 0 h 1156342"/>
              <a:gd name="connsiteX6" fmla="*/ 6079739 w 8226125"/>
              <a:gd name="connsiteY6" fmla="*/ 0 h 1156342"/>
              <a:gd name="connsiteX7" fmla="*/ 6130539 w 8226125"/>
              <a:gd name="connsiteY7" fmla="*/ 0 h 1156342"/>
              <a:gd name="connsiteX8" fmla="*/ 7645248 w 8226125"/>
              <a:gd name="connsiteY8" fmla="*/ 0 h 1156342"/>
              <a:gd name="connsiteX9" fmla="*/ 7958350 w 8226125"/>
              <a:gd name="connsiteY9" fmla="*/ 163667 h 1156342"/>
              <a:gd name="connsiteX10" fmla="*/ 8146923 w 8226125"/>
              <a:gd name="connsiteY10" fmla="*/ 384262 h 1156342"/>
              <a:gd name="connsiteX11" fmla="*/ 8154039 w 8226125"/>
              <a:gd name="connsiteY11" fmla="*/ 750733 h 1156342"/>
              <a:gd name="connsiteX12" fmla="*/ 7922771 w 8226125"/>
              <a:gd name="connsiteY12" fmla="*/ 1031813 h 1156342"/>
              <a:gd name="connsiteX13" fmla="*/ 7613227 w 8226125"/>
              <a:gd name="connsiteY13" fmla="*/ 1156342 h 1156342"/>
              <a:gd name="connsiteX14" fmla="*/ 6200710 w 8226125"/>
              <a:gd name="connsiteY14" fmla="*/ 1152785 h 1156342"/>
              <a:gd name="connsiteX15" fmla="*/ 6168424 w 8226125"/>
              <a:gd name="connsiteY15" fmla="*/ 1149026 h 1156342"/>
              <a:gd name="connsiteX16" fmla="*/ 6098518 w 8226125"/>
              <a:gd name="connsiteY16" fmla="*/ 1156342 h 1156342"/>
              <a:gd name="connsiteX17" fmla="*/ 4723798 w 8226125"/>
              <a:gd name="connsiteY17" fmla="*/ 1152880 h 1156342"/>
              <a:gd name="connsiteX18" fmla="*/ 4690722 w 8226125"/>
              <a:gd name="connsiteY18" fmla="*/ 1156342 h 1156342"/>
              <a:gd name="connsiteX19" fmla="*/ 3278205 w 8226125"/>
              <a:gd name="connsiteY19" fmla="*/ 1152785 h 1156342"/>
              <a:gd name="connsiteX20" fmla="*/ 3270530 w 8226125"/>
              <a:gd name="connsiteY20" fmla="*/ 1151891 h 1156342"/>
              <a:gd name="connsiteX21" fmla="*/ 3228005 w 8226125"/>
              <a:gd name="connsiteY21" fmla="*/ 1156342 h 1156342"/>
              <a:gd name="connsiteX22" fmla="*/ 1840829 w 8226125"/>
              <a:gd name="connsiteY22" fmla="*/ 1152849 h 1156342"/>
              <a:gd name="connsiteX23" fmla="*/ 1807453 w 8226125"/>
              <a:gd name="connsiteY23" fmla="*/ 1156342 h 1156342"/>
              <a:gd name="connsiteX24" fmla="*/ 394936 w 8226125"/>
              <a:gd name="connsiteY24" fmla="*/ 1152785 h 1156342"/>
              <a:gd name="connsiteX25" fmla="*/ 3558 w 8226125"/>
              <a:gd name="connsiteY25" fmla="*/ 878820 h 1156342"/>
              <a:gd name="connsiteX26" fmla="*/ 0 w 8226125"/>
              <a:gd name="connsiteY26" fmla="*/ 263290 h 1156342"/>
              <a:gd name="connsiteX27" fmla="*/ 273965 w 8226125"/>
              <a:gd name="connsiteY27" fmla="*/ 0 h 1156342"/>
              <a:gd name="connsiteX0" fmla="*/ 273965 w 8226125"/>
              <a:gd name="connsiteY0" fmla="*/ 0 h 1156342"/>
              <a:gd name="connsiteX1" fmla="*/ 3157234 w 8226125"/>
              <a:gd name="connsiteY1" fmla="*/ 0 h 1156342"/>
              <a:gd name="connsiteX2" fmla="*/ 3260026 w 8226125"/>
              <a:gd name="connsiteY2" fmla="*/ 0 h 1156342"/>
              <a:gd name="connsiteX3" fmla="*/ 4565030 w 8226125"/>
              <a:gd name="connsiteY3" fmla="*/ 0 h 1156342"/>
              <a:gd name="connsiteX4" fmla="*/ 4722743 w 8226125"/>
              <a:gd name="connsiteY4" fmla="*/ 0 h 1156342"/>
              <a:gd name="connsiteX5" fmla="*/ 6079739 w 8226125"/>
              <a:gd name="connsiteY5" fmla="*/ 0 h 1156342"/>
              <a:gd name="connsiteX6" fmla="*/ 6130539 w 8226125"/>
              <a:gd name="connsiteY6" fmla="*/ 0 h 1156342"/>
              <a:gd name="connsiteX7" fmla="*/ 7645248 w 8226125"/>
              <a:gd name="connsiteY7" fmla="*/ 0 h 1156342"/>
              <a:gd name="connsiteX8" fmla="*/ 7958350 w 8226125"/>
              <a:gd name="connsiteY8" fmla="*/ 163667 h 1156342"/>
              <a:gd name="connsiteX9" fmla="*/ 8146923 w 8226125"/>
              <a:gd name="connsiteY9" fmla="*/ 384262 h 1156342"/>
              <a:gd name="connsiteX10" fmla="*/ 8154039 w 8226125"/>
              <a:gd name="connsiteY10" fmla="*/ 750733 h 1156342"/>
              <a:gd name="connsiteX11" fmla="*/ 7922771 w 8226125"/>
              <a:gd name="connsiteY11" fmla="*/ 1031813 h 1156342"/>
              <a:gd name="connsiteX12" fmla="*/ 7613227 w 8226125"/>
              <a:gd name="connsiteY12" fmla="*/ 1156342 h 1156342"/>
              <a:gd name="connsiteX13" fmla="*/ 6200710 w 8226125"/>
              <a:gd name="connsiteY13" fmla="*/ 1152785 h 1156342"/>
              <a:gd name="connsiteX14" fmla="*/ 6168424 w 8226125"/>
              <a:gd name="connsiteY14" fmla="*/ 1149026 h 1156342"/>
              <a:gd name="connsiteX15" fmla="*/ 6098518 w 8226125"/>
              <a:gd name="connsiteY15" fmla="*/ 1156342 h 1156342"/>
              <a:gd name="connsiteX16" fmla="*/ 4723798 w 8226125"/>
              <a:gd name="connsiteY16" fmla="*/ 1152880 h 1156342"/>
              <a:gd name="connsiteX17" fmla="*/ 4690722 w 8226125"/>
              <a:gd name="connsiteY17" fmla="*/ 1156342 h 1156342"/>
              <a:gd name="connsiteX18" fmla="*/ 3278205 w 8226125"/>
              <a:gd name="connsiteY18" fmla="*/ 1152785 h 1156342"/>
              <a:gd name="connsiteX19" fmla="*/ 3270530 w 8226125"/>
              <a:gd name="connsiteY19" fmla="*/ 1151891 h 1156342"/>
              <a:gd name="connsiteX20" fmla="*/ 3228005 w 8226125"/>
              <a:gd name="connsiteY20" fmla="*/ 1156342 h 1156342"/>
              <a:gd name="connsiteX21" fmla="*/ 1840829 w 8226125"/>
              <a:gd name="connsiteY21" fmla="*/ 1152849 h 1156342"/>
              <a:gd name="connsiteX22" fmla="*/ 1807453 w 8226125"/>
              <a:gd name="connsiteY22" fmla="*/ 1156342 h 1156342"/>
              <a:gd name="connsiteX23" fmla="*/ 394936 w 8226125"/>
              <a:gd name="connsiteY23" fmla="*/ 1152785 h 1156342"/>
              <a:gd name="connsiteX24" fmla="*/ 3558 w 8226125"/>
              <a:gd name="connsiteY24" fmla="*/ 878820 h 1156342"/>
              <a:gd name="connsiteX25" fmla="*/ 0 w 8226125"/>
              <a:gd name="connsiteY25" fmla="*/ 263290 h 1156342"/>
              <a:gd name="connsiteX26" fmla="*/ 273965 w 8226125"/>
              <a:gd name="connsiteY26" fmla="*/ 0 h 1156342"/>
              <a:gd name="connsiteX0" fmla="*/ 273965 w 8226125"/>
              <a:gd name="connsiteY0" fmla="*/ 0 h 1156342"/>
              <a:gd name="connsiteX1" fmla="*/ 3260026 w 8226125"/>
              <a:gd name="connsiteY1" fmla="*/ 0 h 1156342"/>
              <a:gd name="connsiteX2" fmla="*/ 4565030 w 8226125"/>
              <a:gd name="connsiteY2" fmla="*/ 0 h 1156342"/>
              <a:gd name="connsiteX3" fmla="*/ 4722743 w 8226125"/>
              <a:gd name="connsiteY3" fmla="*/ 0 h 1156342"/>
              <a:gd name="connsiteX4" fmla="*/ 6079739 w 8226125"/>
              <a:gd name="connsiteY4" fmla="*/ 0 h 1156342"/>
              <a:gd name="connsiteX5" fmla="*/ 6130539 w 8226125"/>
              <a:gd name="connsiteY5" fmla="*/ 0 h 1156342"/>
              <a:gd name="connsiteX6" fmla="*/ 7645248 w 8226125"/>
              <a:gd name="connsiteY6" fmla="*/ 0 h 1156342"/>
              <a:gd name="connsiteX7" fmla="*/ 7958350 w 8226125"/>
              <a:gd name="connsiteY7" fmla="*/ 163667 h 1156342"/>
              <a:gd name="connsiteX8" fmla="*/ 8146923 w 8226125"/>
              <a:gd name="connsiteY8" fmla="*/ 384262 h 1156342"/>
              <a:gd name="connsiteX9" fmla="*/ 8154039 w 8226125"/>
              <a:gd name="connsiteY9" fmla="*/ 750733 h 1156342"/>
              <a:gd name="connsiteX10" fmla="*/ 7922771 w 8226125"/>
              <a:gd name="connsiteY10" fmla="*/ 1031813 h 1156342"/>
              <a:gd name="connsiteX11" fmla="*/ 7613227 w 8226125"/>
              <a:gd name="connsiteY11" fmla="*/ 1156342 h 1156342"/>
              <a:gd name="connsiteX12" fmla="*/ 6200710 w 8226125"/>
              <a:gd name="connsiteY12" fmla="*/ 1152785 h 1156342"/>
              <a:gd name="connsiteX13" fmla="*/ 6168424 w 8226125"/>
              <a:gd name="connsiteY13" fmla="*/ 1149026 h 1156342"/>
              <a:gd name="connsiteX14" fmla="*/ 6098518 w 8226125"/>
              <a:gd name="connsiteY14" fmla="*/ 1156342 h 1156342"/>
              <a:gd name="connsiteX15" fmla="*/ 4723798 w 8226125"/>
              <a:gd name="connsiteY15" fmla="*/ 1152880 h 1156342"/>
              <a:gd name="connsiteX16" fmla="*/ 4690722 w 8226125"/>
              <a:gd name="connsiteY16" fmla="*/ 1156342 h 1156342"/>
              <a:gd name="connsiteX17" fmla="*/ 3278205 w 8226125"/>
              <a:gd name="connsiteY17" fmla="*/ 1152785 h 1156342"/>
              <a:gd name="connsiteX18" fmla="*/ 3270530 w 8226125"/>
              <a:gd name="connsiteY18" fmla="*/ 1151891 h 1156342"/>
              <a:gd name="connsiteX19" fmla="*/ 3228005 w 8226125"/>
              <a:gd name="connsiteY19" fmla="*/ 1156342 h 1156342"/>
              <a:gd name="connsiteX20" fmla="*/ 1840829 w 8226125"/>
              <a:gd name="connsiteY20" fmla="*/ 1152849 h 1156342"/>
              <a:gd name="connsiteX21" fmla="*/ 1807453 w 8226125"/>
              <a:gd name="connsiteY21" fmla="*/ 1156342 h 1156342"/>
              <a:gd name="connsiteX22" fmla="*/ 394936 w 8226125"/>
              <a:gd name="connsiteY22" fmla="*/ 1152785 h 1156342"/>
              <a:gd name="connsiteX23" fmla="*/ 3558 w 8226125"/>
              <a:gd name="connsiteY23" fmla="*/ 878820 h 1156342"/>
              <a:gd name="connsiteX24" fmla="*/ 0 w 8226125"/>
              <a:gd name="connsiteY24" fmla="*/ 263290 h 1156342"/>
              <a:gd name="connsiteX25" fmla="*/ 273965 w 8226125"/>
              <a:gd name="connsiteY25" fmla="*/ 0 h 1156342"/>
              <a:gd name="connsiteX0" fmla="*/ 273965 w 8226125"/>
              <a:gd name="connsiteY0" fmla="*/ 0 h 1156342"/>
              <a:gd name="connsiteX1" fmla="*/ 4565030 w 8226125"/>
              <a:gd name="connsiteY1" fmla="*/ 0 h 1156342"/>
              <a:gd name="connsiteX2" fmla="*/ 4722743 w 8226125"/>
              <a:gd name="connsiteY2" fmla="*/ 0 h 1156342"/>
              <a:gd name="connsiteX3" fmla="*/ 6079739 w 8226125"/>
              <a:gd name="connsiteY3" fmla="*/ 0 h 1156342"/>
              <a:gd name="connsiteX4" fmla="*/ 6130539 w 8226125"/>
              <a:gd name="connsiteY4" fmla="*/ 0 h 1156342"/>
              <a:gd name="connsiteX5" fmla="*/ 7645248 w 8226125"/>
              <a:gd name="connsiteY5" fmla="*/ 0 h 1156342"/>
              <a:gd name="connsiteX6" fmla="*/ 7958350 w 8226125"/>
              <a:gd name="connsiteY6" fmla="*/ 163667 h 1156342"/>
              <a:gd name="connsiteX7" fmla="*/ 8146923 w 8226125"/>
              <a:gd name="connsiteY7" fmla="*/ 384262 h 1156342"/>
              <a:gd name="connsiteX8" fmla="*/ 8154039 w 8226125"/>
              <a:gd name="connsiteY8" fmla="*/ 750733 h 1156342"/>
              <a:gd name="connsiteX9" fmla="*/ 7922771 w 8226125"/>
              <a:gd name="connsiteY9" fmla="*/ 1031813 h 1156342"/>
              <a:gd name="connsiteX10" fmla="*/ 7613227 w 8226125"/>
              <a:gd name="connsiteY10" fmla="*/ 1156342 h 1156342"/>
              <a:gd name="connsiteX11" fmla="*/ 6200710 w 8226125"/>
              <a:gd name="connsiteY11" fmla="*/ 1152785 h 1156342"/>
              <a:gd name="connsiteX12" fmla="*/ 6168424 w 8226125"/>
              <a:gd name="connsiteY12" fmla="*/ 1149026 h 1156342"/>
              <a:gd name="connsiteX13" fmla="*/ 6098518 w 8226125"/>
              <a:gd name="connsiteY13" fmla="*/ 1156342 h 1156342"/>
              <a:gd name="connsiteX14" fmla="*/ 4723798 w 8226125"/>
              <a:gd name="connsiteY14" fmla="*/ 1152880 h 1156342"/>
              <a:gd name="connsiteX15" fmla="*/ 4690722 w 8226125"/>
              <a:gd name="connsiteY15" fmla="*/ 1156342 h 1156342"/>
              <a:gd name="connsiteX16" fmla="*/ 3278205 w 8226125"/>
              <a:gd name="connsiteY16" fmla="*/ 1152785 h 1156342"/>
              <a:gd name="connsiteX17" fmla="*/ 3270530 w 8226125"/>
              <a:gd name="connsiteY17" fmla="*/ 1151891 h 1156342"/>
              <a:gd name="connsiteX18" fmla="*/ 3228005 w 8226125"/>
              <a:gd name="connsiteY18" fmla="*/ 1156342 h 1156342"/>
              <a:gd name="connsiteX19" fmla="*/ 1840829 w 8226125"/>
              <a:gd name="connsiteY19" fmla="*/ 1152849 h 1156342"/>
              <a:gd name="connsiteX20" fmla="*/ 1807453 w 8226125"/>
              <a:gd name="connsiteY20" fmla="*/ 1156342 h 1156342"/>
              <a:gd name="connsiteX21" fmla="*/ 394936 w 8226125"/>
              <a:gd name="connsiteY21" fmla="*/ 1152785 h 1156342"/>
              <a:gd name="connsiteX22" fmla="*/ 3558 w 8226125"/>
              <a:gd name="connsiteY22" fmla="*/ 878820 h 1156342"/>
              <a:gd name="connsiteX23" fmla="*/ 0 w 8226125"/>
              <a:gd name="connsiteY23" fmla="*/ 263290 h 1156342"/>
              <a:gd name="connsiteX24" fmla="*/ 273965 w 8226125"/>
              <a:gd name="connsiteY24" fmla="*/ 0 h 1156342"/>
              <a:gd name="connsiteX0" fmla="*/ 273965 w 8226125"/>
              <a:gd name="connsiteY0" fmla="*/ 0 h 1156342"/>
              <a:gd name="connsiteX1" fmla="*/ 4722743 w 8226125"/>
              <a:gd name="connsiteY1" fmla="*/ 0 h 1156342"/>
              <a:gd name="connsiteX2" fmla="*/ 6079739 w 8226125"/>
              <a:gd name="connsiteY2" fmla="*/ 0 h 1156342"/>
              <a:gd name="connsiteX3" fmla="*/ 6130539 w 8226125"/>
              <a:gd name="connsiteY3" fmla="*/ 0 h 1156342"/>
              <a:gd name="connsiteX4" fmla="*/ 7645248 w 8226125"/>
              <a:gd name="connsiteY4" fmla="*/ 0 h 1156342"/>
              <a:gd name="connsiteX5" fmla="*/ 7958350 w 8226125"/>
              <a:gd name="connsiteY5" fmla="*/ 163667 h 1156342"/>
              <a:gd name="connsiteX6" fmla="*/ 8146923 w 8226125"/>
              <a:gd name="connsiteY6" fmla="*/ 384262 h 1156342"/>
              <a:gd name="connsiteX7" fmla="*/ 8154039 w 8226125"/>
              <a:gd name="connsiteY7" fmla="*/ 750733 h 1156342"/>
              <a:gd name="connsiteX8" fmla="*/ 7922771 w 8226125"/>
              <a:gd name="connsiteY8" fmla="*/ 1031813 h 1156342"/>
              <a:gd name="connsiteX9" fmla="*/ 7613227 w 8226125"/>
              <a:gd name="connsiteY9" fmla="*/ 1156342 h 1156342"/>
              <a:gd name="connsiteX10" fmla="*/ 6200710 w 8226125"/>
              <a:gd name="connsiteY10" fmla="*/ 1152785 h 1156342"/>
              <a:gd name="connsiteX11" fmla="*/ 6168424 w 8226125"/>
              <a:gd name="connsiteY11" fmla="*/ 1149026 h 1156342"/>
              <a:gd name="connsiteX12" fmla="*/ 6098518 w 8226125"/>
              <a:gd name="connsiteY12" fmla="*/ 1156342 h 1156342"/>
              <a:gd name="connsiteX13" fmla="*/ 4723798 w 8226125"/>
              <a:gd name="connsiteY13" fmla="*/ 1152880 h 1156342"/>
              <a:gd name="connsiteX14" fmla="*/ 4690722 w 8226125"/>
              <a:gd name="connsiteY14" fmla="*/ 1156342 h 1156342"/>
              <a:gd name="connsiteX15" fmla="*/ 3278205 w 8226125"/>
              <a:gd name="connsiteY15" fmla="*/ 1152785 h 1156342"/>
              <a:gd name="connsiteX16" fmla="*/ 3270530 w 8226125"/>
              <a:gd name="connsiteY16" fmla="*/ 1151891 h 1156342"/>
              <a:gd name="connsiteX17" fmla="*/ 3228005 w 8226125"/>
              <a:gd name="connsiteY17" fmla="*/ 1156342 h 1156342"/>
              <a:gd name="connsiteX18" fmla="*/ 1840829 w 8226125"/>
              <a:gd name="connsiteY18" fmla="*/ 1152849 h 1156342"/>
              <a:gd name="connsiteX19" fmla="*/ 1807453 w 8226125"/>
              <a:gd name="connsiteY19" fmla="*/ 1156342 h 1156342"/>
              <a:gd name="connsiteX20" fmla="*/ 394936 w 8226125"/>
              <a:gd name="connsiteY20" fmla="*/ 1152785 h 1156342"/>
              <a:gd name="connsiteX21" fmla="*/ 3558 w 8226125"/>
              <a:gd name="connsiteY21" fmla="*/ 878820 h 1156342"/>
              <a:gd name="connsiteX22" fmla="*/ 0 w 8226125"/>
              <a:gd name="connsiteY22" fmla="*/ 263290 h 1156342"/>
              <a:gd name="connsiteX23" fmla="*/ 273965 w 8226125"/>
              <a:gd name="connsiteY23" fmla="*/ 0 h 1156342"/>
              <a:gd name="connsiteX0" fmla="*/ 273965 w 8226125"/>
              <a:gd name="connsiteY0" fmla="*/ 0 h 1156342"/>
              <a:gd name="connsiteX1" fmla="*/ 6079739 w 8226125"/>
              <a:gd name="connsiteY1" fmla="*/ 0 h 1156342"/>
              <a:gd name="connsiteX2" fmla="*/ 6130539 w 8226125"/>
              <a:gd name="connsiteY2" fmla="*/ 0 h 1156342"/>
              <a:gd name="connsiteX3" fmla="*/ 7645248 w 8226125"/>
              <a:gd name="connsiteY3" fmla="*/ 0 h 1156342"/>
              <a:gd name="connsiteX4" fmla="*/ 7958350 w 8226125"/>
              <a:gd name="connsiteY4" fmla="*/ 163667 h 1156342"/>
              <a:gd name="connsiteX5" fmla="*/ 8146923 w 8226125"/>
              <a:gd name="connsiteY5" fmla="*/ 384262 h 1156342"/>
              <a:gd name="connsiteX6" fmla="*/ 8154039 w 8226125"/>
              <a:gd name="connsiteY6" fmla="*/ 750733 h 1156342"/>
              <a:gd name="connsiteX7" fmla="*/ 7922771 w 8226125"/>
              <a:gd name="connsiteY7" fmla="*/ 1031813 h 1156342"/>
              <a:gd name="connsiteX8" fmla="*/ 7613227 w 8226125"/>
              <a:gd name="connsiteY8" fmla="*/ 1156342 h 1156342"/>
              <a:gd name="connsiteX9" fmla="*/ 6200710 w 8226125"/>
              <a:gd name="connsiteY9" fmla="*/ 1152785 h 1156342"/>
              <a:gd name="connsiteX10" fmla="*/ 6168424 w 8226125"/>
              <a:gd name="connsiteY10" fmla="*/ 1149026 h 1156342"/>
              <a:gd name="connsiteX11" fmla="*/ 6098518 w 8226125"/>
              <a:gd name="connsiteY11" fmla="*/ 1156342 h 1156342"/>
              <a:gd name="connsiteX12" fmla="*/ 4723798 w 8226125"/>
              <a:gd name="connsiteY12" fmla="*/ 1152880 h 1156342"/>
              <a:gd name="connsiteX13" fmla="*/ 4690722 w 8226125"/>
              <a:gd name="connsiteY13" fmla="*/ 1156342 h 1156342"/>
              <a:gd name="connsiteX14" fmla="*/ 3278205 w 8226125"/>
              <a:gd name="connsiteY14" fmla="*/ 1152785 h 1156342"/>
              <a:gd name="connsiteX15" fmla="*/ 3270530 w 8226125"/>
              <a:gd name="connsiteY15" fmla="*/ 1151891 h 1156342"/>
              <a:gd name="connsiteX16" fmla="*/ 3228005 w 8226125"/>
              <a:gd name="connsiteY16" fmla="*/ 1156342 h 1156342"/>
              <a:gd name="connsiteX17" fmla="*/ 1840829 w 8226125"/>
              <a:gd name="connsiteY17" fmla="*/ 1152849 h 1156342"/>
              <a:gd name="connsiteX18" fmla="*/ 1807453 w 8226125"/>
              <a:gd name="connsiteY18" fmla="*/ 1156342 h 1156342"/>
              <a:gd name="connsiteX19" fmla="*/ 394936 w 8226125"/>
              <a:gd name="connsiteY19" fmla="*/ 1152785 h 1156342"/>
              <a:gd name="connsiteX20" fmla="*/ 3558 w 8226125"/>
              <a:gd name="connsiteY20" fmla="*/ 878820 h 1156342"/>
              <a:gd name="connsiteX21" fmla="*/ 0 w 8226125"/>
              <a:gd name="connsiteY21" fmla="*/ 263290 h 1156342"/>
              <a:gd name="connsiteX22" fmla="*/ 273965 w 8226125"/>
              <a:gd name="connsiteY22" fmla="*/ 0 h 1156342"/>
              <a:gd name="connsiteX0" fmla="*/ 273965 w 8226125"/>
              <a:gd name="connsiteY0" fmla="*/ 0 h 1156342"/>
              <a:gd name="connsiteX1" fmla="*/ 6130539 w 8226125"/>
              <a:gd name="connsiteY1" fmla="*/ 0 h 1156342"/>
              <a:gd name="connsiteX2" fmla="*/ 7645248 w 8226125"/>
              <a:gd name="connsiteY2" fmla="*/ 0 h 1156342"/>
              <a:gd name="connsiteX3" fmla="*/ 7958350 w 8226125"/>
              <a:gd name="connsiteY3" fmla="*/ 163667 h 1156342"/>
              <a:gd name="connsiteX4" fmla="*/ 8146923 w 8226125"/>
              <a:gd name="connsiteY4" fmla="*/ 384262 h 1156342"/>
              <a:gd name="connsiteX5" fmla="*/ 8154039 w 8226125"/>
              <a:gd name="connsiteY5" fmla="*/ 750733 h 1156342"/>
              <a:gd name="connsiteX6" fmla="*/ 7922771 w 8226125"/>
              <a:gd name="connsiteY6" fmla="*/ 1031813 h 1156342"/>
              <a:gd name="connsiteX7" fmla="*/ 7613227 w 8226125"/>
              <a:gd name="connsiteY7" fmla="*/ 1156342 h 1156342"/>
              <a:gd name="connsiteX8" fmla="*/ 6200710 w 8226125"/>
              <a:gd name="connsiteY8" fmla="*/ 1152785 h 1156342"/>
              <a:gd name="connsiteX9" fmla="*/ 6168424 w 8226125"/>
              <a:gd name="connsiteY9" fmla="*/ 1149026 h 1156342"/>
              <a:gd name="connsiteX10" fmla="*/ 6098518 w 8226125"/>
              <a:gd name="connsiteY10" fmla="*/ 1156342 h 1156342"/>
              <a:gd name="connsiteX11" fmla="*/ 4723798 w 8226125"/>
              <a:gd name="connsiteY11" fmla="*/ 1152880 h 1156342"/>
              <a:gd name="connsiteX12" fmla="*/ 4690722 w 8226125"/>
              <a:gd name="connsiteY12" fmla="*/ 1156342 h 1156342"/>
              <a:gd name="connsiteX13" fmla="*/ 3278205 w 8226125"/>
              <a:gd name="connsiteY13" fmla="*/ 1152785 h 1156342"/>
              <a:gd name="connsiteX14" fmla="*/ 3270530 w 8226125"/>
              <a:gd name="connsiteY14" fmla="*/ 1151891 h 1156342"/>
              <a:gd name="connsiteX15" fmla="*/ 3228005 w 8226125"/>
              <a:gd name="connsiteY15" fmla="*/ 1156342 h 1156342"/>
              <a:gd name="connsiteX16" fmla="*/ 1840829 w 8226125"/>
              <a:gd name="connsiteY16" fmla="*/ 1152849 h 1156342"/>
              <a:gd name="connsiteX17" fmla="*/ 1807453 w 8226125"/>
              <a:gd name="connsiteY17" fmla="*/ 1156342 h 1156342"/>
              <a:gd name="connsiteX18" fmla="*/ 394936 w 8226125"/>
              <a:gd name="connsiteY18" fmla="*/ 1152785 h 1156342"/>
              <a:gd name="connsiteX19" fmla="*/ 3558 w 8226125"/>
              <a:gd name="connsiteY19" fmla="*/ 878820 h 1156342"/>
              <a:gd name="connsiteX20" fmla="*/ 0 w 8226125"/>
              <a:gd name="connsiteY20" fmla="*/ 263290 h 1156342"/>
              <a:gd name="connsiteX21" fmla="*/ 273965 w 8226125"/>
              <a:gd name="connsiteY21"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6200710 w 8226125"/>
              <a:gd name="connsiteY7" fmla="*/ 1152785 h 1156342"/>
              <a:gd name="connsiteX8" fmla="*/ 6168424 w 8226125"/>
              <a:gd name="connsiteY8" fmla="*/ 1149026 h 1156342"/>
              <a:gd name="connsiteX9" fmla="*/ 6098518 w 8226125"/>
              <a:gd name="connsiteY9" fmla="*/ 1156342 h 1156342"/>
              <a:gd name="connsiteX10" fmla="*/ 4723798 w 8226125"/>
              <a:gd name="connsiteY10" fmla="*/ 1152880 h 1156342"/>
              <a:gd name="connsiteX11" fmla="*/ 4690722 w 8226125"/>
              <a:gd name="connsiteY11" fmla="*/ 1156342 h 1156342"/>
              <a:gd name="connsiteX12" fmla="*/ 3278205 w 8226125"/>
              <a:gd name="connsiteY12" fmla="*/ 1152785 h 1156342"/>
              <a:gd name="connsiteX13" fmla="*/ 3270530 w 8226125"/>
              <a:gd name="connsiteY13" fmla="*/ 1151891 h 1156342"/>
              <a:gd name="connsiteX14" fmla="*/ 3228005 w 8226125"/>
              <a:gd name="connsiteY14" fmla="*/ 1156342 h 1156342"/>
              <a:gd name="connsiteX15" fmla="*/ 1840829 w 8226125"/>
              <a:gd name="connsiteY15" fmla="*/ 1152849 h 1156342"/>
              <a:gd name="connsiteX16" fmla="*/ 1807453 w 8226125"/>
              <a:gd name="connsiteY16" fmla="*/ 1156342 h 1156342"/>
              <a:gd name="connsiteX17" fmla="*/ 394936 w 8226125"/>
              <a:gd name="connsiteY17" fmla="*/ 1152785 h 1156342"/>
              <a:gd name="connsiteX18" fmla="*/ 3558 w 8226125"/>
              <a:gd name="connsiteY18" fmla="*/ 878820 h 1156342"/>
              <a:gd name="connsiteX19" fmla="*/ 0 w 8226125"/>
              <a:gd name="connsiteY19" fmla="*/ 263290 h 1156342"/>
              <a:gd name="connsiteX20" fmla="*/ 273965 w 8226125"/>
              <a:gd name="connsiteY20"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6200710 w 8226125"/>
              <a:gd name="connsiteY7" fmla="*/ 1152785 h 1156342"/>
              <a:gd name="connsiteX8" fmla="*/ 6098518 w 8226125"/>
              <a:gd name="connsiteY8" fmla="*/ 1156342 h 1156342"/>
              <a:gd name="connsiteX9" fmla="*/ 4723798 w 8226125"/>
              <a:gd name="connsiteY9" fmla="*/ 1152880 h 1156342"/>
              <a:gd name="connsiteX10" fmla="*/ 4690722 w 8226125"/>
              <a:gd name="connsiteY10" fmla="*/ 1156342 h 1156342"/>
              <a:gd name="connsiteX11" fmla="*/ 3278205 w 8226125"/>
              <a:gd name="connsiteY11" fmla="*/ 1152785 h 1156342"/>
              <a:gd name="connsiteX12" fmla="*/ 3270530 w 8226125"/>
              <a:gd name="connsiteY12" fmla="*/ 1151891 h 1156342"/>
              <a:gd name="connsiteX13" fmla="*/ 3228005 w 8226125"/>
              <a:gd name="connsiteY13" fmla="*/ 1156342 h 1156342"/>
              <a:gd name="connsiteX14" fmla="*/ 1840829 w 8226125"/>
              <a:gd name="connsiteY14" fmla="*/ 1152849 h 1156342"/>
              <a:gd name="connsiteX15" fmla="*/ 1807453 w 8226125"/>
              <a:gd name="connsiteY15" fmla="*/ 1156342 h 1156342"/>
              <a:gd name="connsiteX16" fmla="*/ 394936 w 8226125"/>
              <a:gd name="connsiteY16" fmla="*/ 1152785 h 1156342"/>
              <a:gd name="connsiteX17" fmla="*/ 3558 w 8226125"/>
              <a:gd name="connsiteY17" fmla="*/ 878820 h 1156342"/>
              <a:gd name="connsiteX18" fmla="*/ 0 w 8226125"/>
              <a:gd name="connsiteY18" fmla="*/ 263290 h 1156342"/>
              <a:gd name="connsiteX19" fmla="*/ 273965 w 8226125"/>
              <a:gd name="connsiteY19"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6200710 w 8226125"/>
              <a:gd name="connsiteY7" fmla="*/ 1152785 h 1156342"/>
              <a:gd name="connsiteX8" fmla="*/ 4723798 w 8226125"/>
              <a:gd name="connsiteY8" fmla="*/ 1152880 h 1156342"/>
              <a:gd name="connsiteX9" fmla="*/ 4690722 w 8226125"/>
              <a:gd name="connsiteY9" fmla="*/ 1156342 h 1156342"/>
              <a:gd name="connsiteX10" fmla="*/ 3278205 w 8226125"/>
              <a:gd name="connsiteY10" fmla="*/ 1152785 h 1156342"/>
              <a:gd name="connsiteX11" fmla="*/ 3270530 w 8226125"/>
              <a:gd name="connsiteY11" fmla="*/ 1151891 h 1156342"/>
              <a:gd name="connsiteX12" fmla="*/ 3228005 w 8226125"/>
              <a:gd name="connsiteY12" fmla="*/ 1156342 h 1156342"/>
              <a:gd name="connsiteX13" fmla="*/ 1840829 w 8226125"/>
              <a:gd name="connsiteY13" fmla="*/ 1152849 h 1156342"/>
              <a:gd name="connsiteX14" fmla="*/ 1807453 w 8226125"/>
              <a:gd name="connsiteY14" fmla="*/ 1156342 h 1156342"/>
              <a:gd name="connsiteX15" fmla="*/ 394936 w 8226125"/>
              <a:gd name="connsiteY15" fmla="*/ 1152785 h 1156342"/>
              <a:gd name="connsiteX16" fmla="*/ 3558 w 8226125"/>
              <a:gd name="connsiteY16" fmla="*/ 878820 h 1156342"/>
              <a:gd name="connsiteX17" fmla="*/ 0 w 8226125"/>
              <a:gd name="connsiteY17" fmla="*/ 263290 h 1156342"/>
              <a:gd name="connsiteX18" fmla="*/ 273965 w 8226125"/>
              <a:gd name="connsiteY18"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4723798 w 8226125"/>
              <a:gd name="connsiteY7" fmla="*/ 1152880 h 1156342"/>
              <a:gd name="connsiteX8" fmla="*/ 4690722 w 8226125"/>
              <a:gd name="connsiteY8" fmla="*/ 1156342 h 1156342"/>
              <a:gd name="connsiteX9" fmla="*/ 3278205 w 8226125"/>
              <a:gd name="connsiteY9" fmla="*/ 1152785 h 1156342"/>
              <a:gd name="connsiteX10" fmla="*/ 3270530 w 8226125"/>
              <a:gd name="connsiteY10" fmla="*/ 1151891 h 1156342"/>
              <a:gd name="connsiteX11" fmla="*/ 3228005 w 8226125"/>
              <a:gd name="connsiteY11" fmla="*/ 1156342 h 1156342"/>
              <a:gd name="connsiteX12" fmla="*/ 1840829 w 8226125"/>
              <a:gd name="connsiteY12" fmla="*/ 1152849 h 1156342"/>
              <a:gd name="connsiteX13" fmla="*/ 1807453 w 8226125"/>
              <a:gd name="connsiteY13" fmla="*/ 1156342 h 1156342"/>
              <a:gd name="connsiteX14" fmla="*/ 394936 w 8226125"/>
              <a:gd name="connsiteY14" fmla="*/ 1152785 h 1156342"/>
              <a:gd name="connsiteX15" fmla="*/ 3558 w 8226125"/>
              <a:gd name="connsiteY15" fmla="*/ 878820 h 1156342"/>
              <a:gd name="connsiteX16" fmla="*/ 0 w 8226125"/>
              <a:gd name="connsiteY16" fmla="*/ 263290 h 1156342"/>
              <a:gd name="connsiteX17" fmla="*/ 273965 w 8226125"/>
              <a:gd name="connsiteY17"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4723798 w 8226125"/>
              <a:gd name="connsiteY7" fmla="*/ 1152880 h 1156342"/>
              <a:gd name="connsiteX8" fmla="*/ 3278205 w 8226125"/>
              <a:gd name="connsiteY8" fmla="*/ 1152785 h 1156342"/>
              <a:gd name="connsiteX9" fmla="*/ 3270530 w 8226125"/>
              <a:gd name="connsiteY9" fmla="*/ 1151891 h 1156342"/>
              <a:gd name="connsiteX10" fmla="*/ 3228005 w 8226125"/>
              <a:gd name="connsiteY10" fmla="*/ 1156342 h 1156342"/>
              <a:gd name="connsiteX11" fmla="*/ 1840829 w 8226125"/>
              <a:gd name="connsiteY11" fmla="*/ 1152849 h 1156342"/>
              <a:gd name="connsiteX12" fmla="*/ 1807453 w 8226125"/>
              <a:gd name="connsiteY12" fmla="*/ 1156342 h 1156342"/>
              <a:gd name="connsiteX13" fmla="*/ 394936 w 8226125"/>
              <a:gd name="connsiteY13" fmla="*/ 1152785 h 1156342"/>
              <a:gd name="connsiteX14" fmla="*/ 3558 w 8226125"/>
              <a:gd name="connsiteY14" fmla="*/ 878820 h 1156342"/>
              <a:gd name="connsiteX15" fmla="*/ 0 w 8226125"/>
              <a:gd name="connsiteY15" fmla="*/ 263290 h 1156342"/>
              <a:gd name="connsiteX16" fmla="*/ 273965 w 8226125"/>
              <a:gd name="connsiteY16"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3278205 w 8226125"/>
              <a:gd name="connsiteY7" fmla="*/ 1152785 h 1156342"/>
              <a:gd name="connsiteX8" fmla="*/ 3270530 w 8226125"/>
              <a:gd name="connsiteY8" fmla="*/ 1151891 h 1156342"/>
              <a:gd name="connsiteX9" fmla="*/ 3228005 w 8226125"/>
              <a:gd name="connsiteY9" fmla="*/ 1156342 h 1156342"/>
              <a:gd name="connsiteX10" fmla="*/ 1840829 w 8226125"/>
              <a:gd name="connsiteY10" fmla="*/ 1152849 h 1156342"/>
              <a:gd name="connsiteX11" fmla="*/ 1807453 w 8226125"/>
              <a:gd name="connsiteY11" fmla="*/ 1156342 h 1156342"/>
              <a:gd name="connsiteX12" fmla="*/ 394936 w 8226125"/>
              <a:gd name="connsiteY12" fmla="*/ 1152785 h 1156342"/>
              <a:gd name="connsiteX13" fmla="*/ 3558 w 8226125"/>
              <a:gd name="connsiteY13" fmla="*/ 878820 h 1156342"/>
              <a:gd name="connsiteX14" fmla="*/ 0 w 8226125"/>
              <a:gd name="connsiteY14" fmla="*/ 263290 h 1156342"/>
              <a:gd name="connsiteX15" fmla="*/ 273965 w 8226125"/>
              <a:gd name="connsiteY15"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3278205 w 8226125"/>
              <a:gd name="connsiteY7" fmla="*/ 1152785 h 1156342"/>
              <a:gd name="connsiteX8" fmla="*/ 3270530 w 8226125"/>
              <a:gd name="connsiteY8" fmla="*/ 1151891 h 1156342"/>
              <a:gd name="connsiteX9" fmla="*/ 1840829 w 8226125"/>
              <a:gd name="connsiteY9" fmla="*/ 1152849 h 1156342"/>
              <a:gd name="connsiteX10" fmla="*/ 1807453 w 8226125"/>
              <a:gd name="connsiteY10" fmla="*/ 1156342 h 1156342"/>
              <a:gd name="connsiteX11" fmla="*/ 394936 w 8226125"/>
              <a:gd name="connsiteY11" fmla="*/ 1152785 h 1156342"/>
              <a:gd name="connsiteX12" fmla="*/ 3558 w 8226125"/>
              <a:gd name="connsiteY12" fmla="*/ 878820 h 1156342"/>
              <a:gd name="connsiteX13" fmla="*/ 0 w 8226125"/>
              <a:gd name="connsiteY13" fmla="*/ 263290 h 1156342"/>
              <a:gd name="connsiteX14" fmla="*/ 273965 w 8226125"/>
              <a:gd name="connsiteY14"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3278205 w 8226125"/>
              <a:gd name="connsiteY7" fmla="*/ 1152785 h 1156342"/>
              <a:gd name="connsiteX8" fmla="*/ 1840829 w 8226125"/>
              <a:gd name="connsiteY8" fmla="*/ 1152849 h 1156342"/>
              <a:gd name="connsiteX9" fmla="*/ 1807453 w 8226125"/>
              <a:gd name="connsiteY9" fmla="*/ 1156342 h 1156342"/>
              <a:gd name="connsiteX10" fmla="*/ 394936 w 8226125"/>
              <a:gd name="connsiteY10" fmla="*/ 1152785 h 1156342"/>
              <a:gd name="connsiteX11" fmla="*/ 3558 w 8226125"/>
              <a:gd name="connsiteY11" fmla="*/ 878820 h 1156342"/>
              <a:gd name="connsiteX12" fmla="*/ 0 w 8226125"/>
              <a:gd name="connsiteY12" fmla="*/ 263290 h 1156342"/>
              <a:gd name="connsiteX13" fmla="*/ 273965 w 8226125"/>
              <a:gd name="connsiteY13"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1840829 w 8226125"/>
              <a:gd name="connsiteY7" fmla="*/ 1152849 h 1156342"/>
              <a:gd name="connsiteX8" fmla="*/ 1807453 w 8226125"/>
              <a:gd name="connsiteY8" fmla="*/ 1156342 h 1156342"/>
              <a:gd name="connsiteX9" fmla="*/ 394936 w 8226125"/>
              <a:gd name="connsiteY9" fmla="*/ 1152785 h 1156342"/>
              <a:gd name="connsiteX10" fmla="*/ 3558 w 8226125"/>
              <a:gd name="connsiteY10" fmla="*/ 878820 h 1156342"/>
              <a:gd name="connsiteX11" fmla="*/ 0 w 8226125"/>
              <a:gd name="connsiteY11" fmla="*/ 263290 h 1156342"/>
              <a:gd name="connsiteX12" fmla="*/ 273965 w 8226125"/>
              <a:gd name="connsiteY12"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1840829 w 8226125"/>
              <a:gd name="connsiteY7" fmla="*/ 1152849 h 1156342"/>
              <a:gd name="connsiteX8" fmla="*/ 394936 w 8226125"/>
              <a:gd name="connsiteY8" fmla="*/ 1152785 h 1156342"/>
              <a:gd name="connsiteX9" fmla="*/ 3558 w 8226125"/>
              <a:gd name="connsiteY9" fmla="*/ 878820 h 1156342"/>
              <a:gd name="connsiteX10" fmla="*/ 0 w 8226125"/>
              <a:gd name="connsiteY10" fmla="*/ 263290 h 1156342"/>
              <a:gd name="connsiteX11" fmla="*/ 273965 w 8226125"/>
              <a:gd name="connsiteY11"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394936 w 8226125"/>
              <a:gd name="connsiteY7" fmla="*/ 1152785 h 1156342"/>
              <a:gd name="connsiteX8" fmla="*/ 3558 w 8226125"/>
              <a:gd name="connsiteY8" fmla="*/ 878820 h 1156342"/>
              <a:gd name="connsiteX9" fmla="*/ 0 w 8226125"/>
              <a:gd name="connsiteY9" fmla="*/ 263290 h 1156342"/>
              <a:gd name="connsiteX10" fmla="*/ 273965 w 8226125"/>
              <a:gd name="connsiteY10" fmla="*/ 0 h 115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6125" h="1156342">
                <a:moveTo>
                  <a:pt x="273965" y="0"/>
                </a:moveTo>
                <a:lnTo>
                  <a:pt x="7645248" y="0"/>
                </a:lnTo>
                <a:cubicBezTo>
                  <a:pt x="7756731" y="1186"/>
                  <a:pt x="7843309" y="45068"/>
                  <a:pt x="7958350" y="163667"/>
                </a:cubicBezTo>
                <a:lnTo>
                  <a:pt x="8146923" y="384262"/>
                </a:lnTo>
                <a:cubicBezTo>
                  <a:pt x="8195549" y="449491"/>
                  <a:pt x="8293986" y="582322"/>
                  <a:pt x="8154039" y="750733"/>
                </a:cubicBezTo>
                <a:lnTo>
                  <a:pt x="7922771" y="1031813"/>
                </a:lnTo>
                <a:cubicBezTo>
                  <a:pt x="7858728" y="1108903"/>
                  <a:pt x="7737756" y="1153969"/>
                  <a:pt x="7613227" y="1156342"/>
                </a:cubicBezTo>
                <a:lnTo>
                  <a:pt x="394936" y="1152785"/>
                </a:lnTo>
                <a:cubicBezTo>
                  <a:pt x="132831" y="1143297"/>
                  <a:pt x="5929" y="1069765"/>
                  <a:pt x="3558" y="878820"/>
                </a:cubicBezTo>
                <a:lnTo>
                  <a:pt x="0" y="263290"/>
                </a:lnTo>
                <a:cubicBezTo>
                  <a:pt x="2372" y="171969"/>
                  <a:pt x="86578" y="2372"/>
                  <a:pt x="273965"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27" name="Freeform: Shape 26">
            <a:extLst>
              <a:ext uri="{FF2B5EF4-FFF2-40B4-BE49-F238E27FC236}">
                <a16:creationId xmlns="" xmlns:a16="http://schemas.microsoft.com/office/drawing/2014/main" id="{68DCFA87-A380-43A0-B49F-6E2E5ABF9B57}"/>
              </a:ext>
            </a:extLst>
          </p:cNvPr>
          <p:cNvSpPr/>
          <p:nvPr/>
        </p:nvSpPr>
        <p:spPr>
          <a:xfrm>
            <a:off x="2815728" y="3299118"/>
            <a:ext cx="5964464" cy="729856"/>
          </a:xfrm>
          <a:custGeom>
            <a:avLst/>
            <a:gdLst>
              <a:gd name="connsiteX0" fmla="*/ 245974 w 7811392"/>
              <a:gd name="connsiteY0" fmla="*/ 0 h 973141"/>
              <a:gd name="connsiteX1" fmla="*/ 1651535 w 7811392"/>
              <a:gd name="connsiteY1" fmla="*/ 0 h 973141"/>
              <a:gd name="connsiteX2" fmla="*/ 1655485 w 7811392"/>
              <a:gd name="connsiteY2" fmla="*/ 436 h 973141"/>
              <a:gd name="connsiteX3" fmla="*/ 1659177 w 7811392"/>
              <a:gd name="connsiteY3" fmla="*/ 0 h 973141"/>
              <a:gd name="connsiteX4" fmla="*/ 3058043 w 7811392"/>
              <a:gd name="connsiteY4" fmla="*/ 0 h 973141"/>
              <a:gd name="connsiteX5" fmla="*/ 3064738 w 7811392"/>
              <a:gd name="connsiteY5" fmla="*/ 0 h 973141"/>
              <a:gd name="connsiteX6" fmla="*/ 4444640 w 7811392"/>
              <a:gd name="connsiteY6" fmla="*/ 0 h 973141"/>
              <a:gd name="connsiteX7" fmla="*/ 4463604 w 7811392"/>
              <a:gd name="connsiteY7" fmla="*/ 0 h 973141"/>
              <a:gd name="connsiteX8" fmla="*/ 5850201 w 7811392"/>
              <a:gd name="connsiteY8" fmla="*/ 0 h 973141"/>
              <a:gd name="connsiteX9" fmla="*/ 5867826 w 7811392"/>
              <a:gd name="connsiteY9" fmla="*/ 1946 h 973141"/>
              <a:gd name="connsiteX10" fmla="*/ 5884302 w 7811392"/>
              <a:gd name="connsiteY10" fmla="*/ 0 h 973141"/>
              <a:gd name="connsiteX11" fmla="*/ 7289863 w 7811392"/>
              <a:gd name="connsiteY11" fmla="*/ 0 h 973141"/>
              <a:gd name="connsiteX12" fmla="*/ 7570976 w 7811392"/>
              <a:gd name="connsiteY12" fmla="*/ 137737 h 973141"/>
              <a:gd name="connsiteX13" fmla="*/ 7740282 w 7811392"/>
              <a:gd name="connsiteY13" fmla="*/ 323383 h 973141"/>
              <a:gd name="connsiteX14" fmla="*/ 7746671 w 7811392"/>
              <a:gd name="connsiteY14" fmla="*/ 631793 h 973141"/>
              <a:gd name="connsiteX15" fmla="*/ 7539032 w 7811392"/>
              <a:gd name="connsiteY15" fmla="*/ 868341 h 973141"/>
              <a:gd name="connsiteX16" fmla="*/ 7261114 w 7811392"/>
              <a:gd name="connsiteY16" fmla="*/ 973141 h 973141"/>
              <a:gd name="connsiteX17" fmla="*/ 5992913 w 7811392"/>
              <a:gd name="connsiteY17" fmla="*/ 970148 h 973141"/>
              <a:gd name="connsiteX18" fmla="*/ 5916120 w 7811392"/>
              <a:gd name="connsiteY18" fmla="*/ 961766 h 973141"/>
              <a:gd name="connsiteX19" fmla="*/ 5903959 w 7811392"/>
              <a:gd name="connsiteY19" fmla="*/ 965047 h 973141"/>
              <a:gd name="connsiteX20" fmla="*/ 5821452 w 7811392"/>
              <a:gd name="connsiteY20" fmla="*/ 973141 h 973141"/>
              <a:gd name="connsiteX21" fmla="*/ 4553251 w 7811392"/>
              <a:gd name="connsiteY21" fmla="*/ 970148 h 973141"/>
              <a:gd name="connsiteX22" fmla="*/ 4511652 w 7811392"/>
              <a:gd name="connsiteY22" fmla="*/ 965607 h 973141"/>
              <a:gd name="connsiteX23" fmla="*/ 4434855 w 7811392"/>
              <a:gd name="connsiteY23" fmla="*/ 973141 h 973141"/>
              <a:gd name="connsiteX24" fmla="*/ 3166654 w 7811392"/>
              <a:gd name="connsiteY24" fmla="*/ 970148 h 973141"/>
              <a:gd name="connsiteX25" fmla="*/ 3118907 w 7811392"/>
              <a:gd name="connsiteY25" fmla="*/ 964936 h 973141"/>
              <a:gd name="connsiteX26" fmla="*/ 3118495 w 7811392"/>
              <a:gd name="connsiteY26" fmla="*/ 965047 h 973141"/>
              <a:gd name="connsiteX27" fmla="*/ 3035989 w 7811392"/>
              <a:gd name="connsiteY27" fmla="*/ 973141 h 973141"/>
              <a:gd name="connsiteX28" fmla="*/ 1767788 w 7811392"/>
              <a:gd name="connsiteY28" fmla="*/ 970148 h 973141"/>
              <a:gd name="connsiteX29" fmla="*/ 1709833 w 7811392"/>
              <a:gd name="connsiteY29" fmla="*/ 963822 h 973141"/>
              <a:gd name="connsiteX30" fmla="*/ 1705293 w 7811392"/>
              <a:gd name="connsiteY30" fmla="*/ 965047 h 973141"/>
              <a:gd name="connsiteX31" fmla="*/ 1622786 w 7811392"/>
              <a:gd name="connsiteY31" fmla="*/ 973141 h 973141"/>
              <a:gd name="connsiteX32" fmla="*/ 354585 w 7811392"/>
              <a:gd name="connsiteY32" fmla="*/ 970148 h 973141"/>
              <a:gd name="connsiteX33" fmla="*/ 3194 w 7811392"/>
              <a:gd name="connsiteY33" fmla="*/ 739587 h 973141"/>
              <a:gd name="connsiteX34" fmla="*/ 0 w 7811392"/>
              <a:gd name="connsiteY34" fmla="*/ 221577 h 973141"/>
              <a:gd name="connsiteX35" fmla="*/ 245974 w 7811392"/>
              <a:gd name="connsiteY35" fmla="*/ 0 h 97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11392" h="973141">
                <a:moveTo>
                  <a:pt x="245974" y="0"/>
                </a:moveTo>
                <a:lnTo>
                  <a:pt x="1651535" y="0"/>
                </a:lnTo>
                <a:lnTo>
                  <a:pt x="1655485" y="436"/>
                </a:lnTo>
                <a:lnTo>
                  <a:pt x="1659177" y="0"/>
                </a:lnTo>
                <a:lnTo>
                  <a:pt x="3058043" y="0"/>
                </a:lnTo>
                <a:lnTo>
                  <a:pt x="3064738" y="0"/>
                </a:lnTo>
                <a:lnTo>
                  <a:pt x="4444640" y="0"/>
                </a:lnTo>
                <a:lnTo>
                  <a:pt x="4463604" y="0"/>
                </a:lnTo>
                <a:lnTo>
                  <a:pt x="5850201" y="0"/>
                </a:lnTo>
                <a:lnTo>
                  <a:pt x="5867826" y="1946"/>
                </a:lnTo>
                <a:lnTo>
                  <a:pt x="5884302" y="0"/>
                </a:lnTo>
                <a:lnTo>
                  <a:pt x="7289863" y="0"/>
                </a:lnTo>
                <a:cubicBezTo>
                  <a:pt x="7389956" y="998"/>
                  <a:pt x="7467688" y="37928"/>
                  <a:pt x="7570976" y="137737"/>
                </a:cubicBezTo>
                <a:lnTo>
                  <a:pt x="7740282" y="323383"/>
                </a:lnTo>
                <a:cubicBezTo>
                  <a:pt x="7783940" y="378278"/>
                  <a:pt x="7872320" y="490064"/>
                  <a:pt x="7746671" y="631793"/>
                </a:cubicBezTo>
                <a:lnTo>
                  <a:pt x="7539032" y="868341"/>
                </a:lnTo>
                <a:cubicBezTo>
                  <a:pt x="7481532" y="933218"/>
                  <a:pt x="7372920" y="971144"/>
                  <a:pt x="7261114" y="973141"/>
                </a:cubicBezTo>
                <a:lnTo>
                  <a:pt x="5992913" y="970148"/>
                </a:lnTo>
                <a:lnTo>
                  <a:pt x="5916120" y="961766"/>
                </a:lnTo>
                <a:lnTo>
                  <a:pt x="5903959" y="965047"/>
                </a:lnTo>
                <a:cubicBezTo>
                  <a:pt x="5877155" y="969897"/>
                  <a:pt x="5849404" y="972642"/>
                  <a:pt x="5821452" y="973141"/>
                </a:cubicBezTo>
                <a:lnTo>
                  <a:pt x="4553251" y="970148"/>
                </a:lnTo>
                <a:lnTo>
                  <a:pt x="4511652" y="965607"/>
                </a:lnTo>
                <a:lnTo>
                  <a:pt x="4434855" y="973141"/>
                </a:lnTo>
                <a:lnTo>
                  <a:pt x="3166654" y="970148"/>
                </a:lnTo>
                <a:lnTo>
                  <a:pt x="3118907" y="964936"/>
                </a:lnTo>
                <a:lnTo>
                  <a:pt x="3118495" y="965047"/>
                </a:lnTo>
                <a:cubicBezTo>
                  <a:pt x="3091692" y="969897"/>
                  <a:pt x="3063940" y="972642"/>
                  <a:pt x="3035989" y="973141"/>
                </a:cubicBezTo>
                <a:lnTo>
                  <a:pt x="1767788" y="970148"/>
                </a:lnTo>
                <a:lnTo>
                  <a:pt x="1709833" y="963822"/>
                </a:lnTo>
                <a:lnTo>
                  <a:pt x="1705293" y="965047"/>
                </a:lnTo>
                <a:cubicBezTo>
                  <a:pt x="1678489" y="969897"/>
                  <a:pt x="1650737" y="972642"/>
                  <a:pt x="1622786" y="973141"/>
                </a:cubicBezTo>
                <a:lnTo>
                  <a:pt x="354585" y="970148"/>
                </a:lnTo>
                <a:cubicBezTo>
                  <a:pt x="119260" y="962163"/>
                  <a:pt x="5323" y="900281"/>
                  <a:pt x="3194" y="739587"/>
                </a:cubicBezTo>
                <a:lnTo>
                  <a:pt x="0" y="221577"/>
                </a:lnTo>
                <a:cubicBezTo>
                  <a:pt x="2130" y="144724"/>
                  <a:pt x="77732" y="1996"/>
                  <a:pt x="245974"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noAutofit/>
          </a:bodyPr>
          <a:lstStyle/>
          <a:p>
            <a:pPr defTabSz="685800" fontAlgn="auto">
              <a:spcBef>
                <a:spcPts val="0"/>
              </a:spcBef>
              <a:spcAft>
                <a:spcPts val="0"/>
              </a:spcAft>
            </a:pPr>
            <a:r>
              <a:rPr lang="en-US" sz="1200" dirty="0">
                <a:solidFill>
                  <a:srgbClr val="FFFFFF"/>
                </a:solidFill>
                <a:latin typeface="Calibri" panose="020F0502020204030204"/>
              </a:rPr>
              <a:t>Preparation of templates to accompany implementation </a:t>
            </a:r>
            <a:r>
              <a:rPr lang="en-US" sz="1200" dirty="0" smtClean="0">
                <a:solidFill>
                  <a:srgbClr val="FFFFFF"/>
                </a:solidFill>
                <a:latin typeface="Calibri" panose="020F0502020204030204"/>
              </a:rPr>
              <a:t>guidelines;</a:t>
            </a:r>
            <a:endParaRPr lang="en-US" sz="1200" dirty="0">
              <a:solidFill>
                <a:srgbClr val="FFFFFF"/>
              </a:solidFill>
              <a:latin typeface="Calibri" panose="020F0502020204030204"/>
            </a:endParaRPr>
          </a:p>
        </p:txBody>
      </p:sp>
      <p:sp>
        <p:nvSpPr>
          <p:cNvPr id="28" name="Freeform: Shape 27">
            <a:extLst>
              <a:ext uri="{FF2B5EF4-FFF2-40B4-BE49-F238E27FC236}">
                <a16:creationId xmlns="" xmlns:a16="http://schemas.microsoft.com/office/drawing/2014/main" id="{D7C9DD7F-D71C-4BAC-A2F3-2278BE02BB05}"/>
              </a:ext>
            </a:extLst>
          </p:cNvPr>
          <p:cNvSpPr/>
          <p:nvPr/>
        </p:nvSpPr>
        <p:spPr>
          <a:xfrm>
            <a:off x="2723184" y="4257270"/>
            <a:ext cx="6169594" cy="867257"/>
          </a:xfrm>
          <a:custGeom>
            <a:avLst/>
            <a:gdLst>
              <a:gd name="connsiteX0" fmla="*/ 273965 w 8226125"/>
              <a:gd name="connsiteY0" fmla="*/ 0 h 1156342"/>
              <a:gd name="connsiteX1" fmla="*/ 1694517 w 8226125"/>
              <a:gd name="connsiteY1" fmla="*/ 0 h 1156342"/>
              <a:gd name="connsiteX2" fmla="*/ 1839474 w 8226125"/>
              <a:gd name="connsiteY2" fmla="*/ 0 h 1156342"/>
              <a:gd name="connsiteX3" fmla="*/ 3157234 w 8226125"/>
              <a:gd name="connsiteY3" fmla="*/ 0 h 1156342"/>
              <a:gd name="connsiteX4" fmla="*/ 3260026 w 8226125"/>
              <a:gd name="connsiteY4" fmla="*/ 0 h 1156342"/>
              <a:gd name="connsiteX5" fmla="*/ 4565030 w 8226125"/>
              <a:gd name="connsiteY5" fmla="*/ 0 h 1156342"/>
              <a:gd name="connsiteX6" fmla="*/ 4722743 w 8226125"/>
              <a:gd name="connsiteY6" fmla="*/ 0 h 1156342"/>
              <a:gd name="connsiteX7" fmla="*/ 6079739 w 8226125"/>
              <a:gd name="connsiteY7" fmla="*/ 0 h 1156342"/>
              <a:gd name="connsiteX8" fmla="*/ 6130539 w 8226125"/>
              <a:gd name="connsiteY8" fmla="*/ 0 h 1156342"/>
              <a:gd name="connsiteX9" fmla="*/ 7645248 w 8226125"/>
              <a:gd name="connsiteY9" fmla="*/ 0 h 1156342"/>
              <a:gd name="connsiteX10" fmla="*/ 7958350 w 8226125"/>
              <a:gd name="connsiteY10" fmla="*/ 163667 h 1156342"/>
              <a:gd name="connsiteX11" fmla="*/ 8146923 w 8226125"/>
              <a:gd name="connsiteY11" fmla="*/ 384262 h 1156342"/>
              <a:gd name="connsiteX12" fmla="*/ 8154039 w 8226125"/>
              <a:gd name="connsiteY12" fmla="*/ 750733 h 1156342"/>
              <a:gd name="connsiteX13" fmla="*/ 7922771 w 8226125"/>
              <a:gd name="connsiteY13" fmla="*/ 1031813 h 1156342"/>
              <a:gd name="connsiteX14" fmla="*/ 7613227 w 8226125"/>
              <a:gd name="connsiteY14" fmla="*/ 1156342 h 1156342"/>
              <a:gd name="connsiteX15" fmla="*/ 6200710 w 8226125"/>
              <a:gd name="connsiteY15" fmla="*/ 1152785 h 1156342"/>
              <a:gd name="connsiteX16" fmla="*/ 6168424 w 8226125"/>
              <a:gd name="connsiteY16" fmla="*/ 1149026 h 1156342"/>
              <a:gd name="connsiteX17" fmla="*/ 6098518 w 8226125"/>
              <a:gd name="connsiteY17" fmla="*/ 1156342 h 1156342"/>
              <a:gd name="connsiteX18" fmla="*/ 4723798 w 8226125"/>
              <a:gd name="connsiteY18" fmla="*/ 1152880 h 1156342"/>
              <a:gd name="connsiteX19" fmla="*/ 4690722 w 8226125"/>
              <a:gd name="connsiteY19" fmla="*/ 1156342 h 1156342"/>
              <a:gd name="connsiteX20" fmla="*/ 3278205 w 8226125"/>
              <a:gd name="connsiteY20" fmla="*/ 1152785 h 1156342"/>
              <a:gd name="connsiteX21" fmla="*/ 3270530 w 8226125"/>
              <a:gd name="connsiteY21" fmla="*/ 1151891 h 1156342"/>
              <a:gd name="connsiteX22" fmla="*/ 3228005 w 8226125"/>
              <a:gd name="connsiteY22" fmla="*/ 1156342 h 1156342"/>
              <a:gd name="connsiteX23" fmla="*/ 1840829 w 8226125"/>
              <a:gd name="connsiteY23" fmla="*/ 1152849 h 1156342"/>
              <a:gd name="connsiteX24" fmla="*/ 1807453 w 8226125"/>
              <a:gd name="connsiteY24" fmla="*/ 1156342 h 1156342"/>
              <a:gd name="connsiteX25" fmla="*/ 394936 w 8226125"/>
              <a:gd name="connsiteY25" fmla="*/ 1152785 h 1156342"/>
              <a:gd name="connsiteX26" fmla="*/ 3558 w 8226125"/>
              <a:gd name="connsiteY26" fmla="*/ 878820 h 1156342"/>
              <a:gd name="connsiteX27" fmla="*/ 0 w 8226125"/>
              <a:gd name="connsiteY27" fmla="*/ 263290 h 1156342"/>
              <a:gd name="connsiteX28" fmla="*/ 273965 w 8226125"/>
              <a:gd name="connsiteY28" fmla="*/ 0 h 1156342"/>
              <a:gd name="connsiteX0" fmla="*/ 273965 w 8226125"/>
              <a:gd name="connsiteY0" fmla="*/ 0 h 1156342"/>
              <a:gd name="connsiteX1" fmla="*/ 1839474 w 8226125"/>
              <a:gd name="connsiteY1" fmla="*/ 0 h 1156342"/>
              <a:gd name="connsiteX2" fmla="*/ 3157234 w 8226125"/>
              <a:gd name="connsiteY2" fmla="*/ 0 h 1156342"/>
              <a:gd name="connsiteX3" fmla="*/ 3260026 w 8226125"/>
              <a:gd name="connsiteY3" fmla="*/ 0 h 1156342"/>
              <a:gd name="connsiteX4" fmla="*/ 4565030 w 8226125"/>
              <a:gd name="connsiteY4" fmla="*/ 0 h 1156342"/>
              <a:gd name="connsiteX5" fmla="*/ 4722743 w 8226125"/>
              <a:gd name="connsiteY5" fmla="*/ 0 h 1156342"/>
              <a:gd name="connsiteX6" fmla="*/ 6079739 w 8226125"/>
              <a:gd name="connsiteY6" fmla="*/ 0 h 1156342"/>
              <a:gd name="connsiteX7" fmla="*/ 6130539 w 8226125"/>
              <a:gd name="connsiteY7" fmla="*/ 0 h 1156342"/>
              <a:gd name="connsiteX8" fmla="*/ 7645248 w 8226125"/>
              <a:gd name="connsiteY8" fmla="*/ 0 h 1156342"/>
              <a:gd name="connsiteX9" fmla="*/ 7958350 w 8226125"/>
              <a:gd name="connsiteY9" fmla="*/ 163667 h 1156342"/>
              <a:gd name="connsiteX10" fmla="*/ 8146923 w 8226125"/>
              <a:gd name="connsiteY10" fmla="*/ 384262 h 1156342"/>
              <a:gd name="connsiteX11" fmla="*/ 8154039 w 8226125"/>
              <a:gd name="connsiteY11" fmla="*/ 750733 h 1156342"/>
              <a:gd name="connsiteX12" fmla="*/ 7922771 w 8226125"/>
              <a:gd name="connsiteY12" fmla="*/ 1031813 h 1156342"/>
              <a:gd name="connsiteX13" fmla="*/ 7613227 w 8226125"/>
              <a:gd name="connsiteY13" fmla="*/ 1156342 h 1156342"/>
              <a:gd name="connsiteX14" fmla="*/ 6200710 w 8226125"/>
              <a:gd name="connsiteY14" fmla="*/ 1152785 h 1156342"/>
              <a:gd name="connsiteX15" fmla="*/ 6168424 w 8226125"/>
              <a:gd name="connsiteY15" fmla="*/ 1149026 h 1156342"/>
              <a:gd name="connsiteX16" fmla="*/ 6098518 w 8226125"/>
              <a:gd name="connsiteY16" fmla="*/ 1156342 h 1156342"/>
              <a:gd name="connsiteX17" fmla="*/ 4723798 w 8226125"/>
              <a:gd name="connsiteY17" fmla="*/ 1152880 h 1156342"/>
              <a:gd name="connsiteX18" fmla="*/ 4690722 w 8226125"/>
              <a:gd name="connsiteY18" fmla="*/ 1156342 h 1156342"/>
              <a:gd name="connsiteX19" fmla="*/ 3278205 w 8226125"/>
              <a:gd name="connsiteY19" fmla="*/ 1152785 h 1156342"/>
              <a:gd name="connsiteX20" fmla="*/ 3270530 w 8226125"/>
              <a:gd name="connsiteY20" fmla="*/ 1151891 h 1156342"/>
              <a:gd name="connsiteX21" fmla="*/ 3228005 w 8226125"/>
              <a:gd name="connsiteY21" fmla="*/ 1156342 h 1156342"/>
              <a:gd name="connsiteX22" fmla="*/ 1840829 w 8226125"/>
              <a:gd name="connsiteY22" fmla="*/ 1152849 h 1156342"/>
              <a:gd name="connsiteX23" fmla="*/ 1807453 w 8226125"/>
              <a:gd name="connsiteY23" fmla="*/ 1156342 h 1156342"/>
              <a:gd name="connsiteX24" fmla="*/ 394936 w 8226125"/>
              <a:gd name="connsiteY24" fmla="*/ 1152785 h 1156342"/>
              <a:gd name="connsiteX25" fmla="*/ 3558 w 8226125"/>
              <a:gd name="connsiteY25" fmla="*/ 878820 h 1156342"/>
              <a:gd name="connsiteX26" fmla="*/ 0 w 8226125"/>
              <a:gd name="connsiteY26" fmla="*/ 263290 h 1156342"/>
              <a:gd name="connsiteX27" fmla="*/ 273965 w 8226125"/>
              <a:gd name="connsiteY27" fmla="*/ 0 h 1156342"/>
              <a:gd name="connsiteX0" fmla="*/ 273965 w 8226125"/>
              <a:gd name="connsiteY0" fmla="*/ 0 h 1156342"/>
              <a:gd name="connsiteX1" fmla="*/ 3157234 w 8226125"/>
              <a:gd name="connsiteY1" fmla="*/ 0 h 1156342"/>
              <a:gd name="connsiteX2" fmla="*/ 3260026 w 8226125"/>
              <a:gd name="connsiteY2" fmla="*/ 0 h 1156342"/>
              <a:gd name="connsiteX3" fmla="*/ 4565030 w 8226125"/>
              <a:gd name="connsiteY3" fmla="*/ 0 h 1156342"/>
              <a:gd name="connsiteX4" fmla="*/ 4722743 w 8226125"/>
              <a:gd name="connsiteY4" fmla="*/ 0 h 1156342"/>
              <a:gd name="connsiteX5" fmla="*/ 6079739 w 8226125"/>
              <a:gd name="connsiteY5" fmla="*/ 0 h 1156342"/>
              <a:gd name="connsiteX6" fmla="*/ 6130539 w 8226125"/>
              <a:gd name="connsiteY6" fmla="*/ 0 h 1156342"/>
              <a:gd name="connsiteX7" fmla="*/ 7645248 w 8226125"/>
              <a:gd name="connsiteY7" fmla="*/ 0 h 1156342"/>
              <a:gd name="connsiteX8" fmla="*/ 7958350 w 8226125"/>
              <a:gd name="connsiteY8" fmla="*/ 163667 h 1156342"/>
              <a:gd name="connsiteX9" fmla="*/ 8146923 w 8226125"/>
              <a:gd name="connsiteY9" fmla="*/ 384262 h 1156342"/>
              <a:gd name="connsiteX10" fmla="*/ 8154039 w 8226125"/>
              <a:gd name="connsiteY10" fmla="*/ 750733 h 1156342"/>
              <a:gd name="connsiteX11" fmla="*/ 7922771 w 8226125"/>
              <a:gd name="connsiteY11" fmla="*/ 1031813 h 1156342"/>
              <a:gd name="connsiteX12" fmla="*/ 7613227 w 8226125"/>
              <a:gd name="connsiteY12" fmla="*/ 1156342 h 1156342"/>
              <a:gd name="connsiteX13" fmla="*/ 6200710 w 8226125"/>
              <a:gd name="connsiteY13" fmla="*/ 1152785 h 1156342"/>
              <a:gd name="connsiteX14" fmla="*/ 6168424 w 8226125"/>
              <a:gd name="connsiteY14" fmla="*/ 1149026 h 1156342"/>
              <a:gd name="connsiteX15" fmla="*/ 6098518 w 8226125"/>
              <a:gd name="connsiteY15" fmla="*/ 1156342 h 1156342"/>
              <a:gd name="connsiteX16" fmla="*/ 4723798 w 8226125"/>
              <a:gd name="connsiteY16" fmla="*/ 1152880 h 1156342"/>
              <a:gd name="connsiteX17" fmla="*/ 4690722 w 8226125"/>
              <a:gd name="connsiteY17" fmla="*/ 1156342 h 1156342"/>
              <a:gd name="connsiteX18" fmla="*/ 3278205 w 8226125"/>
              <a:gd name="connsiteY18" fmla="*/ 1152785 h 1156342"/>
              <a:gd name="connsiteX19" fmla="*/ 3270530 w 8226125"/>
              <a:gd name="connsiteY19" fmla="*/ 1151891 h 1156342"/>
              <a:gd name="connsiteX20" fmla="*/ 3228005 w 8226125"/>
              <a:gd name="connsiteY20" fmla="*/ 1156342 h 1156342"/>
              <a:gd name="connsiteX21" fmla="*/ 1840829 w 8226125"/>
              <a:gd name="connsiteY21" fmla="*/ 1152849 h 1156342"/>
              <a:gd name="connsiteX22" fmla="*/ 1807453 w 8226125"/>
              <a:gd name="connsiteY22" fmla="*/ 1156342 h 1156342"/>
              <a:gd name="connsiteX23" fmla="*/ 394936 w 8226125"/>
              <a:gd name="connsiteY23" fmla="*/ 1152785 h 1156342"/>
              <a:gd name="connsiteX24" fmla="*/ 3558 w 8226125"/>
              <a:gd name="connsiteY24" fmla="*/ 878820 h 1156342"/>
              <a:gd name="connsiteX25" fmla="*/ 0 w 8226125"/>
              <a:gd name="connsiteY25" fmla="*/ 263290 h 1156342"/>
              <a:gd name="connsiteX26" fmla="*/ 273965 w 8226125"/>
              <a:gd name="connsiteY26" fmla="*/ 0 h 1156342"/>
              <a:gd name="connsiteX0" fmla="*/ 273965 w 8226125"/>
              <a:gd name="connsiteY0" fmla="*/ 0 h 1156342"/>
              <a:gd name="connsiteX1" fmla="*/ 3260026 w 8226125"/>
              <a:gd name="connsiteY1" fmla="*/ 0 h 1156342"/>
              <a:gd name="connsiteX2" fmla="*/ 4565030 w 8226125"/>
              <a:gd name="connsiteY2" fmla="*/ 0 h 1156342"/>
              <a:gd name="connsiteX3" fmla="*/ 4722743 w 8226125"/>
              <a:gd name="connsiteY3" fmla="*/ 0 h 1156342"/>
              <a:gd name="connsiteX4" fmla="*/ 6079739 w 8226125"/>
              <a:gd name="connsiteY4" fmla="*/ 0 h 1156342"/>
              <a:gd name="connsiteX5" fmla="*/ 6130539 w 8226125"/>
              <a:gd name="connsiteY5" fmla="*/ 0 h 1156342"/>
              <a:gd name="connsiteX6" fmla="*/ 7645248 w 8226125"/>
              <a:gd name="connsiteY6" fmla="*/ 0 h 1156342"/>
              <a:gd name="connsiteX7" fmla="*/ 7958350 w 8226125"/>
              <a:gd name="connsiteY7" fmla="*/ 163667 h 1156342"/>
              <a:gd name="connsiteX8" fmla="*/ 8146923 w 8226125"/>
              <a:gd name="connsiteY8" fmla="*/ 384262 h 1156342"/>
              <a:gd name="connsiteX9" fmla="*/ 8154039 w 8226125"/>
              <a:gd name="connsiteY9" fmla="*/ 750733 h 1156342"/>
              <a:gd name="connsiteX10" fmla="*/ 7922771 w 8226125"/>
              <a:gd name="connsiteY10" fmla="*/ 1031813 h 1156342"/>
              <a:gd name="connsiteX11" fmla="*/ 7613227 w 8226125"/>
              <a:gd name="connsiteY11" fmla="*/ 1156342 h 1156342"/>
              <a:gd name="connsiteX12" fmla="*/ 6200710 w 8226125"/>
              <a:gd name="connsiteY12" fmla="*/ 1152785 h 1156342"/>
              <a:gd name="connsiteX13" fmla="*/ 6168424 w 8226125"/>
              <a:gd name="connsiteY13" fmla="*/ 1149026 h 1156342"/>
              <a:gd name="connsiteX14" fmla="*/ 6098518 w 8226125"/>
              <a:gd name="connsiteY14" fmla="*/ 1156342 h 1156342"/>
              <a:gd name="connsiteX15" fmla="*/ 4723798 w 8226125"/>
              <a:gd name="connsiteY15" fmla="*/ 1152880 h 1156342"/>
              <a:gd name="connsiteX16" fmla="*/ 4690722 w 8226125"/>
              <a:gd name="connsiteY16" fmla="*/ 1156342 h 1156342"/>
              <a:gd name="connsiteX17" fmla="*/ 3278205 w 8226125"/>
              <a:gd name="connsiteY17" fmla="*/ 1152785 h 1156342"/>
              <a:gd name="connsiteX18" fmla="*/ 3270530 w 8226125"/>
              <a:gd name="connsiteY18" fmla="*/ 1151891 h 1156342"/>
              <a:gd name="connsiteX19" fmla="*/ 3228005 w 8226125"/>
              <a:gd name="connsiteY19" fmla="*/ 1156342 h 1156342"/>
              <a:gd name="connsiteX20" fmla="*/ 1840829 w 8226125"/>
              <a:gd name="connsiteY20" fmla="*/ 1152849 h 1156342"/>
              <a:gd name="connsiteX21" fmla="*/ 1807453 w 8226125"/>
              <a:gd name="connsiteY21" fmla="*/ 1156342 h 1156342"/>
              <a:gd name="connsiteX22" fmla="*/ 394936 w 8226125"/>
              <a:gd name="connsiteY22" fmla="*/ 1152785 h 1156342"/>
              <a:gd name="connsiteX23" fmla="*/ 3558 w 8226125"/>
              <a:gd name="connsiteY23" fmla="*/ 878820 h 1156342"/>
              <a:gd name="connsiteX24" fmla="*/ 0 w 8226125"/>
              <a:gd name="connsiteY24" fmla="*/ 263290 h 1156342"/>
              <a:gd name="connsiteX25" fmla="*/ 273965 w 8226125"/>
              <a:gd name="connsiteY25" fmla="*/ 0 h 1156342"/>
              <a:gd name="connsiteX0" fmla="*/ 273965 w 8226125"/>
              <a:gd name="connsiteY0" fmla="*/ 0 h 1156342"/>
              <a:gd name="connsiteX1" fmla="*/ 4565030 w 8226125"/>
              <a:gd name="connsiteY1" fmla="*/ 0 h 1156342"/>
              <a:gd name="connsiteX2" fmla="*/ 4722743 w 8226125"/>
              <a:gd name="connsiteY2" fmla="*/ 0 h 1156342"/>
              <a:gd name="connsiteX3" fmla="*/ 6079739 w 8226125"/>
              <a:gd name="connsiteY3" fmla="*/ 0 h 1156342"/>
              <a:gd name="connsiteX4" fmla="*/ 6130539 w 8226125"/>
              <a:gd name="connsiteY4" fmla="*/ 0 h 1156342"/>
              <a:gd name="connsiteX5" fmla="*/ 7645248 w 8226125"/>
              <a:gd name="connsiteY5" fmla="*/ 0 h 1156342"/>
              <a:gd name="connsiteX6" fmla="*/ 7958350 w 8226125"/>
              <a:gd name="connsiteY6" fmla="*/ 163667 h 1156342"/>
              <a:gd name="connsiteX7" fmla="*/ 8146923 w 8226125"/>
              <a:gd name="connsiteY7" fmla="*/ 384262 h 1156342"/>
              <a:gd name="connsiteX8" fmla="*/ 8154039 w 8226125"/>
              <a:gd name="connsiteY8" fmla="*/ 750733 h 1156342"/>
              <a:gd name="connsiteX9" fmla="*/ 7922771 w 8226125"/>
              <a:gd name="connsiteY9" fmla="*/ 1031813 h 1156342"/>
              <a:gd name="connsiteX10" fmla="*/ 7613227 w 8226125"/>
              <a:gd name="connsiteY10" fmla="*/ 1156342 h 1156342"/>
              <a:gd name="connsiteX11" fmla="*/ 6200710 w 8226125"/>
              <a:gd name="connsiteY11" fmla="*/ 1152785 h 1156342"/>
              <a:gd name="connsiteX12" fmla="*/ 6168424 w 8226125"/>
              <a:gd name="connsiteY12" fmla="*/ 1149026 h 1156342"/>
              <a:gd name="connsiteX13" fmla="*/ 6098518 w 8226125"/>
              <a:gd name="connsiteY13" fmla="*/ 1156342 h 1156342"/>
              <a:gd name="connsiteX14" fmla="*/ 4723798 w 8226125"/>
              <a:gd name="connsiteY14" fmla="*/ 1152880 h 1156342"/>
              <a:gd name="connsiteX15" fmla="*/ 4690722 w 8226125"/>
              <a:gd name="connsiteY15" fmla="*/ 1156342 h 1156342"/>
              <a:gd name="connsiteX16" fmla="*/ 3278205 w 8226125"/>
              <a:gd name="connsiteY16" fmla="*/ 1152785 h 1156342"/>
              <a:gd name="connsiteX17" fmla="*/ 3270530 w 8226125"/>
              <a:gd name="connsiteY17" fmla="*/ 1151891 h 1156342"/>
              <a:gd name="connsiteX18" fmla="*/ 3228005 w 8226125"/>
              <a:gd name="connsiteY18" fmla="*/ 1156342 h 1156342"/>
              <a:gd name="connsiteX19" fmla="*/ 1840829 w 8226125"/>
              <a:gd name="connsiteY19" fmla="*/ 1152849 h 1156342"/>
              <a:gd name="connsiteX20" fmla="*/ 1807453 w 8226125"/>
              <a:gd name="connsiteY20" fmla="*/ 1156342 h 1156342"/>
              <a:gd name="connsiteX21" fmla="*/ 394936 w 8226125"/>
              <a:gd name="connsiteY21" fmla="*/ 1152785 h 1156342"/>
              <a:gd name="connsiteX22" fmla="*/ 3558 w 8226125"/>
              <a:gd name="connsiteY22" fmla="*/ 878820 h 1156342"/>
              <a:gd name="connsiteX23" fmla="*/ 0 w 8226125"/>
              <a:gd name="connsiteY23" fmla="*/ 263290 h 1156342"/>
              <a:gd name="connsiteX24" fmla="*/ 273965 w 8226125"/>
              <a:gd name="connsiteY24" fmla="*/ 0 h 1156342"/>
              <a:gd name="connsiteX0" fmla="*/ 273965 w 8226125"/>
              <a:gd name="connsiteY0" fmla="*/ 0 h 1156342"/>
              <a:gd name="connsiteX1" fmla="*/ 4722743 w 8226125"/>
              <a:gd name="connsiteY1" fmla="*/ 0 h 1156342"/>
              <a:gd name="connsiteX2" fmla="*/ 6079739 w 8226125"/>
              <a:gd name="connsiteY2" fmla="*/ 0 h 1156342"/>
              <a:gd name="connsiteX3" fmla="*/ 6130539 w 8226125"/>
              <a:gd name="connsiteY3" fmla="*/ 0 h 1156342"/>
              <a:gd name="connsiteX4" fmla="*/ 7645248 w 8226125"/>
              <a:gd name="connsiteY4" fmla="*/ 0 h 1156342"/>
              <a:gd name="connsiteX5" fmla="*/ 7958350 w 8226125"/>
              <a:gd name="connsiteY5" fmla="*/ 163667 h 1156342"/>
              <a:gd name="connsiteX6" fmla="*/ 8146923 w 8226125"/>
              <a:gd name="connsiteY6" fmla="*/ 384262 h 1156342"/>
              <a:gd name="connsiteX7" fmla="*/ 8154039 w 8226125"/>
              <a:gd name="connsiteY7" fmla="*/ 750733 h 1156342"/>
              <a:gd name="connsiteX8" fmla="*/ 7922771 w 8226125"/>
              <a:gd name="connsiteY8" fmla="*/ 1031813 h 1156342"/>
              <a:gd name="connsiteX9" fmla="*/ 7613227 w 8226125"/>
              <a:gd name="connsiteY9" fmla="*/ 1156342 h 1156342"/>
              <a:gd name="connsiteX10" fmla="*/ 6200710 w 8226125"/>
              <a:gd name="connsiteY10" fmla="*/ 1152785 h 1156342"/>
              <a:gd name="connsiteX11" fmla="*/ 6168424 w 8226125"/>
              <a:gd name="connsiteY11" fmla="*/ 1149026 h 1156342"/>
              <a:gd name="connsiteX12" fmla="*/ 6098518 w 8226125"/>
              <a:gd name="connsiteY12" fmla="*/ 1156342 h 1156342"/>
              <a:gd name="connsiteX13" fmla="*/ 4723798 w 8226125"/>
              <a:gd name="connsiteY13" fmla="*/ 1152880 h 1156342"/>
              <a:gd name="connsiteX14" fmla="*/ 4690722 w 8226125"/>
              <a:gd name="connsiteY14" fmla="*/ 1156342 h 1156342"/>
              <a:gd name="connsiteX15" fmla="*/ 3278205 w 8226125"/>
              <a:gd name="connsiteY15" fmla="*/ 1152785 h 1156342"/>
              <a:gd name="connsiteX16" fmla="*/ 3270530 w 8226125"/>
              <a:gd name="connsiteY16" fmla="*/ 1151891 h 1156342"/>
              <a:gd name="connsiteX17" fmla="*/ 3228005 w 8226125"/>
              <a:gd name="connsiteY17" fmla="*/ 1156342 h 1156342"/>
              <a:gd name="connsiteX18" fmla="*/ 1840829 w 8226125"/>
              <a:gd name="connsiteY18" fmla="*/ 1152849 h 1156342"/>
              <a:gd name="connsiteX19" fmla="*/ 1807453 w 8226125"/>
              <a:gd name="connsiteY19" fmla="*/ 1156342 h 1156342"/>
              <a:gd name="connsiteX20" fmla="*/ 394936 w 8226125"/>
              <a:gd name="connsiteY20" fmla="*/ 1152785 h 1156342"/>
              <a:gd name="connsiteX21" fmla="*/ 3558 w 8226125"/>
              <a:gd name="connsiteY21" fmla="*/ 878820 h 1156342"/>
              <a:gd name="connsiteX22" fmla="*/ 0 w 8226125"/>
              <a:gd name="connsiteY22" fmla="*/ 263290 h 1156342"/>
              <a:gd name="connsiteX23" fmla="*/ 273965 w 8226125"/>
              <a:gd name="connsiteY23" fmla="*/ 0 h 1156342"/>
              <a:gd name="connsiteX0" fmla="*/ 273965 w 8226125"/>
              <a:gd name="connsiteY0" fmla="*/ 0 h 1156342"/>
              <a:gd name="connsiteX1" fmla="*/ 6079739 w 8226125"/>
              <a:gd name="connsiteY1" fmla="*/ 0 h 1156342"/>
              <a:gd name="connsiteX2" fmla="*/ 6130539 w 8226125"/>
              <a:gd name="connsiteY2" fmla="*/ 0 h 1156342"/>
              <a:gd name="connsiteX3" fmla="*/ 7645248 w 8226125"/>
              <a:gd name="connsiteY3" fmla="*/ 0 h 1156342"/>
              <a:gd name="connsiteX4" fmla="*/ 7958350 w 8226125"/>
              <a:gd name="connsiteY4" fmla="*/ 163667 h 1156342"/>
              <a:gd name="connsiteX5" fmla="*/ 8146923 w 8226125"/>
              <a:gd name="connsiteY5" fmla="*/ 384262 h 1156342"/>
              <a:gd name="connsiteX6" fmla="*/ 8154039 w 8226125"/>
              <a:gd name="connsiteY6" fmla="*/ 750733 h 1156342"/>
              <a:gd name="connsiteX7" fmla="*/ 7922771 w 8226125"/>
              <a:gd name="connsiteY7" fmla="*/ 1031813 h 1156342"/>
              <a:gd name="connsiteX8" fmla="*/ 7613227 w 8226125"/>
              <a:gd name="connsiteY8" fmla="*/ 1156342 h 1156342"/>
              <a:gd name="connsiteX9" fmla="*/ 6200710 w 8226125"/>
              <a:gd name="connsiteY9" fmla="*/ 1152785 h 1156342"/>
              <a:gd name="connsiteX10" fmla="*/ 6168424 w 8226125"/>
              <a:gd name="connsiteY10" fmla="*/ 1149026 h 1156342"/>
              <a:gd name="connsiteX11" fmla="*/ 6098518 w 8226125"/>
              <a:gd name="connsiteY11" fmla="*/ 1156342 h 1156342"/>
              <a:gd name="connsiteX12" fmla="*/ 4723798 w 8226125"/>
              <a:gd name="connsiteY12" fmla="*/ 1152880 h 1156342"/>
              <a:gd name="connsiteX13" fmla="*/ 4690722 w 8226125"/>
              <a:gd name="connsiteY13" fmla="*/ 1156342 h 1156342"/>
              <a:gd name="connsiteX14" fmla="*/ 3278205 w 8226125"/>
              <a:gd name="connsiteY14" fmla="*/ 1152785 h 1156342"/>
              <a:gd name="connsiteX15" fmla="*/ 3270530 w 8226125"/>
              <a:gd name="connsiteY15" fmla="*/ 1151891 h 1156342"/>
              <a:gd name="connsiteX16" fmla="*/ 3228005 w 8226125"/>
              <a:gd name="connsiteY16" fmla="*/ 1156342 h 1156342"/>
              <a:gd name="connsiteX17" fmla="*/ 1840829 w 8226125"/>
              <a:gd name="connsiteY17" fmla="*/ 1152849 h 1156342"/>
              <a:gd name="connsiteX18" fmla="*/ 1807453 w 8226125"/>
              <a:gd name="connsiteY18" fmla="*/ 1156342 h 1156342"/>
              <a:gd name="connsiteX19" fmla="*/ 394936 w 8226125"/>
              <a:gd name="connsiteY19" fmla="*/ 1152785 h 1156342"/>
              <a:gd name="connsiteX20" fmla="*/ 3558 w 8226125"/>
              <a:gd name="connsiteY20" fmla="*/ 878820 h 1156342"/>
              <a:gd name="connsiteX21" fmla="*/ 0 w 8226125"/>
              <a:gd name="connsiteY21" fmla="*/ 263290 h 1156342"/>
              <a:gd name="connsiteX22" fmla="*/ 273965 w 8226125"/>
              <a:gd name="connsiteY22" fmla="*/ 0 h 1156342"/>
              <a:gd name="connsiteX0" fmla="*/ 273965 w 8226125"/>
              <a:gd name="connsiteY0" fmla="*/ 0 h 1156342"/>
              <a:gd name="connsiteX1" fmla="*/ 6079739 w 8226125"/>
              <a:gd name="connsiteY1" fmla="*/ 0 h 1156342"/>
              <a:gd name="connsiteX2" fmla="*/ 7645248 w 8226125"/>
              <a:gd name="connsiteY2" fmla="*/ 0 h 1156342"/>
              <a:gd name="connsiteX3" fmla="*/ 7958350 w 8226125"/>
              <a:gd name="connsiteY3" fmla="*/ 163667 h 1156342"/>
              <a:gd name="connsiteX4" fmla="*/ 8146923 w 8226125"/>
              <a:gd name="connsiteY4" fmla="*/ 384262 h 1156342"/>
              <a:gd name="connsiteX5" fmla="*/ 8154039 w 8226125"/>
              <a:gd name="connsiteY5" fmla="*/ 750733 h 1156342"/>
              <a:gd name="connsiteX6" fmla="*/ 7922771 w 8226125"/>
              <a:gd name="connsiteY6" fmla="*/ 1031813 h 1156342"/>
              <a:gd name="connsiteX7" fmla="*/ 7613227 w 8226125"/>
              <a:gd name="connsiteY7" fmla="*/ 1156342 h 1156342"/>
              <a:gd name="connsiteX8" fmla="*/ 6200710 w 8226125"/>
              <a:gd name="connsiteY8" fmla="*/ 1152785 h 1156342"/>
              <a:gd name="connsiteX9" fmla="*/ 6168424 w 8226125"/>
              <a:gd name="connsiteY9" fmla="*/ 1149026 h 1156342"/>
              <a:gd name="connsiteX10" fmla="*/ 6098518 w 8226125"/>
              <a:gd name="connsiteY10" fmla="*/ 1156342 h 1156342"/>
              <a:gd name="connsiteX11" fmla="*/ 4723798 w 8226125"/>
              <a:gd name="connsiteY11" fmla="*/ 1152880 h 1156342"/>
              <a:gd name="connsiteX12" fmla="*/ 4690722 w 8226125"/>
              <a:gd name="connsiteY12" fmla="*/ 1156342 h 1156342"/>
              <a:gd name="connsiteX13" fmla="*/ 3278205 w 8226125"/>
              <a:gd name="connsiteY13" fmla="*/ 1152785 h 1156342"/>
              <a:gd name="connsiteX14" fmla="*/ 3270530 w 8226125"/>
              <a:gd name="connsiteY14" fmla="*/ 1151891 h 1156342"/>
              <a:gd name="connsiteX15" fmla="*/ 3228005 w 8226125"/>
              <a:gd name="connsiteY15" fmla="*/ 1156342 h 1156342"/>
              <a:gd name="connsiteX16" fmla="*/ 1840829 w 8226125"/>
              <a:gd name="connsiteY16" fmla="*/ 1152849 h 1156342"/>
              <a:gd name="connsiteX17" fmla="*/ 1807453 w 8226125"/>
              <a:gd name="connsiteY17" fmla="*/ 1156342 h 1156342"/>
              <a:gd name="connsiteX18" fmla="*/ 394936 w 8226125"/>
              <a:gd name="connsiteY18" fmla="*/ 1152785 h 1156342"/>
              <a:gd name="connsiteX19" fmla="*/ 3558 w 8226125"/>
              <a:gd name="connsiteY19" fmla="*/ 878820 h 1156342"/>
              <a:gd name="connsiteX20" fmla="*/ 0 w 8226125"/>
              <a:gd name="connsiteY20" fmla="*/ 263290 h 1156342"/>
              <a:gd name="connsiteX21" fmla="*/ 273965 w 8226125"/>
              <a:gd name="connsiteY21"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6200710 w 8226125"/>
              <a:gd name="connsiteY7" fmla="*/ 1152785 h 1156342"/>
              <a:gd name="connsiteX8" fmla="*/ 6168424 w 8226125"/>
              <a:gd name="connsiteY8" fmla="*/ 1149026 h 1156342"/>
              <a:gd name="connsiteX9" fmla="*/ 6098518 w 8226125"/>
              <a:gd name="connsiteY9" fmla="*/ 1156342 h 1156342"/>
              <a:gd name="connsiteX10" fmla="*/ 4723798 w 8226125"/>
              <a:gd name="connsiteY10" fmla="*/ 1152880 h 1156342"/>
              <a:gd name="connsiteX11" fmla="*/ 4690722 w 8226125"/>
              <a:gd name="connsiteY11" fmla="*/ 1156342 h 1156342"/>
              <a:gd name="connsiteX12" fmla="*/ 3278205 w 8226125"/>
              <a:gd name="connsiteY12" fmla="*/ 1152785 h 1156342"/>
              <a:gd name="connsiteX13" fmla="*/ 3270530 w 8226125"/>
              <a:gd name="connsiteY13" fmla="*/ 1151891 h 1156342"/>
              <a:gd name="connsiteX14" fmla="*/ 3228005 w 8226125"/>
              <a:gd name="connsiteY14" fmla="*/ 1156342 h 1156342"/>
              <a:gd name="connsiteX15" fmla="*/ 1840829 w 8226125"/>
              <a:gd name="connsiteY15" fmla="*/ 1152849 h 1156342"/>
              <a:gd name="connsiteX16" fmla="*/ 1807453 w 8226125"/>
              <a:gd name="connsiteY16" fmla="*/ 1156342 h 1156342"/>
              <a:gd name="connsiteX17" fmla="*/ 394936 w 8226125"/>
              <a:gd name="connsiteY17" fmla="*/ 1152785 h 1156342"/>
              <a:gd name="connsiteX18" fmla="*/ 3558 w 8226125"/>
              <a:gd name="connsiteY18" fmla="*/ 878820 h 1156342"/>
              <a:gd name="connsiteX19" fmla="*/ 0 w 8226125"/>
              <a:gd name="connsiteY19" fmla="*/ 263290 h 1156342"/>
              <a:gd name="connsiteX20" fmla="*/ 273965 w 8226125"/>
              <a:gd name="connsiteY20"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6200710 w 8226125"/>
              <a:gd name="connsiteY7" fmla="*/ 1152785 h 1156342"/>
              <a:gd name="connsiteX8" fmla="*/ 6168424 w 8226125"/>
              <a:gd name="connsiteY8" fmla="*/ 1149026 h 1156342"/>
              <a:gd name="connsiteX9" fmla="*/ 4723798 w 8226125"/>
              <a:gd name="connsiteY9" fmla="*/ 1152880 h 1156342"/>
              <a:gd name="connsiteX10" fmla="*/ 4690722 w 8226125"/>
              <a:gd name="connsiteY10" fmla="*/ 1156342 h 1156342"/>
              <a:gd name="connsiteX11" fmla="*/ 3278205 w 8226125"/>
              <a:gd name="connsiteY11" fmla="*/ 1152785 h 1156342"/>
              <a:gd name="connsiteX12" fmla="*/ 3270530 w 8226125"/>
              <a:gd name="connsiteY12" fmla="*/ 1151891 h 1156342"/>
              <a:gd name="connsiteX13" fmla="*/ 3228005 w 8226125"/>
              <a:gd name="connsiteY13" fmla="*/ 1156342 h 1156342"/>
              <a:gd name="connsiteX14" fmla="*/ 1840829 w 8226125"/>
              <a:gd name="connsiteY14" fmla="*/ 1152849 h 1156342"/>
              <a:gd name="connsiteX15" fmla="*/ 1807453 w 8226125"/>
              <a:gd name="connsiteY15" fmla="*/ 1156342 h 1156342"/>
              <a:gd name="connsiteX16" fmla="*/ 394936 w 8226125"/>
              <a:gd name="connsiteY16" fmla="*/ 1152785 h 1156342"/>
              <a:gd name="connsiteX17" fmla="*/ 3558 w 8226125"/>
              <a:gd name="connsiteY17" fmla="*/ 878820 h 1156342"/>
              <a:gd name="connsiteX18" fmla="*/ 0 w 8226125"/>
              <a:gd name="connsiteY18" fmla="*/ 263290 h 1156342"/>
              <a:gd name="connsiteX19" fmla="*/ 273965 w 8226125"/>
              <a:gd name="connsiteY19"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6200710 w 8226125"/>
              <a:gd name="connsiteY7" fmla="*/ 1152785 h 1156342"/>
              <a:gd name="connsiteX8" fmla="*/ 4723798 w 8226125"/>
              <a:gd name="connsiteY8" fmla="*/ 1152880 h 1156342"/>
              <a:gd name="connsiteX9" fmla="*/ 4690722 w 8226125"/>
              <a:gd name="connsiteY9" fmla="*/ 1156342 h 1156342"/>
              <a:gd name="connsiteX10" fmla="*/ 3278205 w 8226125"/>
              <a:gd name="connsiteY10" fmla="*/ 1152785 h 1156342"/>
              <a:gd name="connsiteX11" fmla="*/ 3270530 w 8226125"/>
              <a:gd name="connsiteY11" fmla="*/ 1151891 h 1156342"/>
              <a:gd name="connsiteX12" fmla="*/ 3228005 w 8226125"/>
              <a:gd name="connsiteY12" fmla="*/ 1156342 h 1156342"/>
              <a:gd name="connsiteX13" fmla="*/ 1840829 w 8226125"/>
              <a:gd name="connsiteY13" fmla="*/ 1152849 h 1156342"/>
              <a:gd name="connsiteX14" fmla="*/ 1807453 w 8226125"/>
              <a:gd name="connsiteY14" fmla="*/ 1156342 h 1156342"/>
              <a:gd name="connsiteX15" fmla="*/ 394936 w 8226125"/>
              <a:gd name="connsiteY15" fmla="*/ 1152785 h 1156342"/>
              <a:gd name="connsiteX16" fmla="*/ 3558 w 8226125"/>
              <a:gd name="connsiteY16" fmla="*/ 878820 h 1156342"/>
              <a:gd name="connsiteX17" fmla="*/ 0 w 8226125"/>
              <a:gd name="connsiteY17" fmla="*/ 263290 h 1156342"/>
              <a:gd name="connsiteX18" fmla="*/ 273965 w 8226125"/>
              <a:gd name="connsiteY18"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4723798 w 8226125"/>
              <a:gd name="connsiteY7" fmla="*/ 1152880 h 1156342"/>
              <a:gd name="connsiteX8" fmla="*/ 4690722 w 8226125"/>
              <a:gd name="connsiteY8" fmla="*/ 1156342 h 1156342"/>
              <a:gd name="connsiteX9" fmla="*/ 3278205 w 8226125"/>
              <a:gd name="connsiteY9" fmla="*/ 1152785 h 1156342"/>
              <a:gd name="connsiteX10" fmla="*/ 3270530 w 8226125"/>
              <a:gd name="connsiteY10" fmla="*/ 1151891 h 1156342"/>
              <a:gd name="connsiteX11" fmla="*/ 3228005 w 8226125"/>
              <a:gd name="connsiteY11" fmla="*/ 1156342 h 1156342"/>
              <a:gd name="connsiteX12" fmla="*/ 1840829 w 8226125"/>
              <a:gd name="connsiteY12" fmla="*/ 1152849 h 1156342"/>
              <a:gd name="connsiteX13" fmla="*/ 1807453 w 8226125"/>
              <a:gd name="connsiteY13" fmla="*/ 1156342 h 1156342"/>
              <a:gd name="connsiteX14" fmla="*/ 394936 w 8226125"/>
              <a:gd name="connsiteY14" fmla="*/ 1152785 h 1156342"/>
              <a:gd name="connsiteX15" fmla="*/ 3558 w 8226125"/>
              <a:gd name="connsiteY15" fmla="*/ 878820 h 1156342"/>
              <a:gd name="connsiteX16" fmla="*/ 0 w 8226125"/>
              <a:gd name="connsiteY16" fmla="*/ 263290 h 1156342"/>
              <a:gd name="connsiteX17" fmla="*/ 273965 w 8226125"/>
              <a:gd name="connsiteY17"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4723798 w 8226125"/>
              <a:gd name="connsiteY7" fmla="*/ 1152880 h 1156342"/>
              <a:gd name="connsiteX8" fmla="*/ 3278205 w 8226125"/>
              <a:gd name="connsiteY8" fmla="*/ 1152785 h 1156342"/>
              <a:gd name="connsiteX9" fmla="*/ 3270530 w 8226125"/>
              <a:gd name="connsiteY9" fmla="*/ 1151891 h 1156342"/>
              <a:gd name="connsiteX10" fmla="*/ 3228005 w 8226125"/>
              <a:gd name="connsiteY10" fmla="*/ 1156342 h 1156342"/>
              <a:gd name="connsiteX11" fmla="*/ 1840829 w 8226125"/>
              <a:gd name="connsiteY11" fmla="*/ 1152849 h 1156342"/>
              <a:gd name="connsiteX12" fmla="*/ 1807453 w 8226125"/>
              <a:gd name="connsiteY12" fmla="*/ 1156342 h 1156342"/>
              <a:gd name="connsiteX13" fmla="*/ 394936 w 8226125"/>
              <a:gd name="connsiteY13" fmla="*/ 1152785 h 1156342"/>
              <a:gd name="connsiteX14" fmla="*/ 3558 w 8226125"/>
              <a:gd name="connsiteY14" fmla="*/ 878820 h 1156342"/>
              <a:gd name="connsiteX15" fmla="*/ 0 w 8226125"/>
              <a:gd name="connsiteY15" fmla="*/ 263290 h 1156342"/>
              <a:gd name="connsiteX16" fmla="*/ 273965 w 8226125"/>
              <a:gd name="connsiteY16"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3278205 w 8226125"/>
              <a:gd name="connsiteY7" fmla="*/ 1152785 h 1156342"/>
              <a:gd name="connsiteX8" fmla="*/ 3270530 w 8226125"/>
              <a:gd name="connsiteY8" fmla="*/ 1151891 h 1156342"/>
              <a:gd name="connsiteX9" fmla="*/ 3228005 w 8226125"/>
              <a:gd name="connsiteY9" fmla="*/ 1156342 h 1156342"/>
              <a:gd name="connsiteX10" fmla="*/ 1840829 w 8226125"/>
              <a:gd name="connsiteY10" fmla="*/ 1152849 h 1156342"/>
              <a:gd name="connsiteX11" fmla="*/ 1807453 w 8226125"/>
              <a:gd name="connsiteY11" fmla="*/ 1156342 h 1156342"/>
              <a:gd name="connsiteX12" fmla="*/ 394936 w 8226125"/>
              <a:gd name="connsiteY12" fmla="*/ 1152785 h 1156342"/>
              <a:gd name="connsiteX13" fmla="*/ 3558 w 8226125"/>
              <a:gd name="connsiteY13" fmla="*/ 878820 h 1156342"/>
              <a:gd name="connsiteX14" fmla="*/ 0 w 8226125"/>
              <a:gd name="connsiteY14" fmla="*/ 263290 h 1156342"/>
              <a:gd name="connsiteX15" fmla="*/ 273965 w 8226125"/>
              <a:gd name="connsiteY15"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3278205 w 8226125"/>
              <a:gd name="connsiteY7" fmla="*/ 1152785 h 1156342"/>
              <a:gd name="connsiteX8" fmla="*/ 3270530 w 8226125"/>
              <a:gd name="connsiteY8" fmla="*/ 1151891 h 1156342"/>
              <a:gd name="connsiteX9" fmla="*/ 1840829 w 8226125"/>
              <a:gd name="connsiteY9" fmla="*/ 1152849 h 1156342"/>
              <a:gd name="connsiteX10" fmla="*/ 1807453 w 8226125"/>
              <a:gd name="connsiteY10" fmla="*/ 1156342 h 1156342"/>
              <a:gd name="connsiteX11" fmla="*/ 394936 w 8226125"/>
              <a:gd name="connsiteY11" fmla="*/ 1152785 h 1156342"/>
              <a:gd name="connsiteX12" fmla="*/ 3558 w 8226125"/>
              <a:gd name="connsiteY12" fmla="*/ 878820 h 1156342"/>
              <a:gd name="connsiteX13" fmla="*/ 0 w 8226125"/>
              <a:gd name="connsiteY13" fmla="*/ 263290 h 1156342"/>
              <a:gd name="connsiteX14" fmla="*/ 273965 w 8226125"/>
              <a:gd name="connsiteY14"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3278205 w 8226125"/>
              <a:gd name="connsiteY7" fmla="*/ 1152785 h 1156342"/>
              <a:gd name="connsiteX8" fmla="*/ 1840829 w 8226125"/>
              <a:gd name="connsiteY8" fmla="*/ 1152849 h 1156342"/>
              <a:gd name="connsiteX9" fmla="*/ 1807453 w 8226125"/>
              <a:gd name="connsiteY9" fmla="*/ 1156342 h 1156342"/>
              <a:gd name="connsiteX10" fmla="*/ 394936 w 8226125"/>
              <a:gd name="connsiteY10" fmla="*/ 1152785 h 1156342"/>
              <a:gd name="connsiteX11" fmla="*/ 3558 w 8226125"/>
              <a:gd name="connsiteY11" fmla="*/ 878820 h 1156342"/>
              <a:gd name="connsiteX12" fmla="*/ 0 w 8226125"/>
              <a:gd name="connsiteY12" fmla="*/ 263290 h 1156342"/>
              <a:gd name="connsiteX13" fmla="*/ 273965 w 8226125"/>
              <a:gd name="connsiteY13"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1840829 w 8226125"/>
              <a:gd name="connsiteY7" fmla="*/ 1152849 h 1156342"/>
              <a:gd name="connsiteX8" fmla="*/ 1807453 w 8226125"/>
              <a:gd name="connsiteY8" fmla="*/ 1156342 h 1156342"/>
              <a:gd name="connsiteX9" fmla="*/ 394936 w 8226125"/>
              <a:gd name="connsiteY9" fmla="*/ 1152785 h 1156342"/>
              <a:gd name="connsiteX10" fmla="*/ 3558 w 8226125"/>
              <a:gd name="connsiteY10" fmla="*/ 878820 h 1156342"/>
              <a:gd name="connsiteX11" fmla="*/ 0 w 8226125"/>
              <a:gd name="connsiteY11" fmla="*/ 263290 h 1156342"/>
              <a:gd name="connsiteX12" fmla="*/ 273965 w 8226125"/>
              <a:gd name="connsiteY12"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1840829 w 8226125"/>
              <a:gd name="connsiteY7" fmla="*/ 1152849 h 1156342"/>
              <a:gd name="connsiteX8" fmla="*/ 394936 w 8226125"/>
              <a:gd name="connsiteY8" fmla="*/ 1152785 h 1156342"/>
              <a:gd name="connsiteX9" fmla="*/ 3558 w 8226125"/>
              <a:gd name="connsiteY9" fmla="*/ 878820 h 1156342"/>
              <a:gd name="connsiteX10" fmla="*/ 0 w 8226125"/>
              <a:gd name="connsiteY10" fmla="*/ 263290 h 1156342"/>
              <a:gd name="connsiteX11" fmla="*/ 273965 w 8226125"/>
              <a:gd name="connsiteY11" fmla="*/ 0 h 1156342"/>
              <a:gd name="connsiteX0" fmla="*/ 273965 w 8226125"/>
              <a:gd name="connsiteY0" fmla="*/ 0 h 1156342"/>
              <a:gd name="connsiteX1" fmla="*/ 7645248 w 8226125"/>
              <a:gd name="connsiteY1" fmla="*/ 0 h 1156342"/>
              <a:gd name="connsiteX2" fmla="*/ 7958350 w 8226125"/>
              <a:gd name="connsiteY2" fmla="*/ 163667 h 1156342"/>
              <a:gd name="connsiteX3" fmla="*/ 8146923 w 8226125"/>
              <a:gd name="connsiteY3" fmla="*/ 384262 h 1156342"/>
              <a:gd name="connsiteX4" fmla="*/ 8154039 w 8226125"/>
              <a:gd name="connsiteY4" fmla="*/ 750733 h 1156342"/>
              <a:gd name="connsiteX5" fmla="*/ 7922771 w 8226125"/>
              <a:gd name="connsiteY5" fmla="*/ 1031813 h 1156342"/>
              <a:gd name="connsiteX6" fmla="*/ 7613227 w 8226125"/>
              <a:gd name="connsiteY6" fmla="*/ 1156342 h 1156342"/>
              <a:gd name="connsiteX7" fmla="*/ 394936 w 8226125"/>
              <a:gd name="connsiteY7" fmla="*/ 1152785 h 1156342"/>
              <a:gd name="connsiteX8" fmla="*/ 3558 w 8226125"/>
              <a:gd name="connsiteY8" fmla="*/ 878820 h 1156342"/>
              <a:gd name="connsiteX9" fmla="*/ 0 w 8226125"/>
              <a:gd name="connsiteY9" fmla="*/ 263290 h 1156342"/>
              <a:gd name="connsiteX10" fmla="*/ 273965 w 8226125"/>
              <a:gd name="connsiteY10" fmla="*/ 0 h 115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6125" h="1156342">
                <a:moveTo>
                  <a:pt x="273965" y="0"/>
                </a:moveTo>
                <a:lnTo>
                  <a:pt x="7645248" y="0"/>
                </a:lnTo>
                <a:cubicBezTo>
                  <a:pt x="7756731" y="1186"/>
                  <a:pt x="7843309" y="45068"/>
                  <a:pt x="7958350" y="163667"/>
                </a:cubicBezTo>
                <a:lnTo>
                  <a:pt x="8146923" y="384262"/>
                </a:lnTo>
                <a:cubicBezTo>
                  <a:pt x="8195549" y="449491"/>
                  <a:pt x="8293986" y="582322"/>
                  <a:pt x="8154039" y="750733"/>
                </a:cubicBezTo>
                <a:lnTo>
                  <a:pt x="7922771" y="1031813"/>
                </a:lnTo>
                <a:cubicBezTo>
                  <a:pt x="7858728" y="1108903"/>
                  <a:pt x="7737756" y="1153969"/>
                  <a:pt x="7613227" y="1156342"/>
                </a:cubicBezTo>
                <a:lnTo>
                  <a:pt x="394936" y="1152785"/>
                </a:lnTo>
                <a:cubicBezTo>
                  <a:pt x="132831" y="1143297"/>
                  <a:pt x="5929" y="1069765"/>
                  <a:pt x="3558" y="878820"/>
                </a:cubicBezTo>
                <a:lnTo>
                  <a:pt x="0" y="263290"/>
                </a:lnTo>
                <a:cubicBezTo>
                  <a:pt x="2372" y="171969"/>
                  <a:pt x="86578" y="2372"/>
                  <a:pt x="273965"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ZA" sz="1350" dirty="0">
              <a:solidFill>
                <a:srgbClr val="FFFFFF"/>
              </a:solidFill>
              <a:latin typeface="Calibri" panose="020F0502020204030204"/>
            </a:endParaRPr>
          </a:p>
        </p:txBody>
      </p:sp>
      <p:sp>
        <p:nvSpPr>
          <p:cNvPr id="29" name="Freeform: Shape 28">
            <a:extLst>
              <a:ext uri="{FF2B5EF4-FFF2-40B4-BE49-F238E27FC236}">
                <a16:creationId xmlns="" xmlns:a16="http://schemas.microsoft.com/office/drawing/2014/main" id="{5237F71B-5759-436B-B277-B2A1E3439F25}"/>
              </a:ext>
            </a:extLst>
          </p:cNvPr>
          <p:cNvSpPr/>
          <p:nvPr/>
        </p:nvSpPr>
        <p:spPr>
          <a:xfrm>
            <a:off x="2815728" y="4327541"/>
            <a:ext cx="5964464" cy="729856"/>
          </a:xfrm>
          <a:custGeom>
            <a:avLst/>
            <a:gdLst>
              <a:gd name="connsiteX0" fmla="*/ 245974 w 7811392"/>
              <a:gd name="connsiteY0" fmla="*/ 0 h 973141"/>
              <a:gd name="connsiteX1" fmla="*/ 1651535 w 7811392"/>
              <a:gd name="connsiteY1" fmla="*/ 0 h 973141"/>
              <a:gd name="connsiteX2" fmla="*/ 1655485 w 7811392"/>
              <a:gd name="connsiteY2" fmla="*/ 436 h 973141"/>
              <a:gd name="connsiteX3" fmla="*/ 1659177 w 7811392"/>
              <a:gd name="connsiteY3" fmla="*/ 0 h 973141"/>
              <a:gd name="connsiteX4" fmla="*/ 3058043 w 7811392"/>
              <a:gd name="connsiteY4" fmla="*/ 0 h 973141"/>
              <a:gd name="connsiteX5" fmla="*/ 3064738 w 7811392"/>
              <a:gd name="connsiteY5" fmla="*/ 0 h 973141"/>
              <a:gd name="connsiteX6" fmla="*/ 4444640 w 7811392"/>
              <a:gd name="connsiteY6" fmla="*/ 0 h 973141"/>
              <a:gd name="connsiteX7" fmla="*/ 4463604 w 7811392"/>
              <a:gd name="connsiteY7" fmla="*/ 0 h 973141"/>
              <a:gd name="connsiteX8" fmla="*/ 5850201 w 7811392"/>
              <a:gd name="connsiteY8" fmla="*/ 0 h 973141"/>
              <a:gd name="connsiteX9" fmla="*/ 5867826 w 7811392"/>
              <a:gd name="connsiteY9" fmla="*/ 1946 h 973141"/>
              <a:gd name="connsiteX10" fmla="*/ 5884302 w 7811392"/>
              <a:gd name="connsiteY10" fmla="*/ 0 h 973141"/>
              <a:gd name="connsiteX11" fmla="*/ 7289863 w 7811392"/>
              <a:gd name="connsiteY11" fmla="*/ 0 h 973141"/>
              <a:gd name="connsiteX12" fmla="*/ 7570976 w 7811392"/>
              <a:gd name="connsiteY12" fmla="*/ 137737 h 973141"/>
              <a:gd name="connsiteX13" fmla="*/ 7740282 w 7811392"/>
              <a:gd name="connsiteY13" fmla="*/ 323383 h 973141"/>
              <a:gd name="connsiteX14" fmla="*/ 7746671 w 7811392"/>
              <a:gd name="connsiteY14" fmla="*/ 631793 h 973141"/>
              <a:gd name="connsiteX15" fmla="*/ 7539032 w 7811392"/>
              <a:gd name="connsiteY15" fmla="*/ 868341 h 973141"/>
              <a:gd name="connsiteX16" fmla="*/ 7261114 w 7811392"/>
              <a:gd name="connsiteY16" fmla="*/ 973141 h 973141"/>
              <a:gd name="connsiteX17" fmla="*/ 5992913 w 7811392"/>
              <a:gd name="connsiteY17" fmla="*/ 970148 h 973141"/>
              <a:gd name="connsiteX18" fmla="*/ 5916120 w 7811392"/>
              <a:gd name="connsiteY18" fmla="*/ 961766 h 973141"/>
              <a:gd name="connsiteX19" fmla="*/ 5903959 w 7811392"/>
              <a:gd name="connsiteY19" fmla="*/ 965047 h 973141"/>
              <a:gd name="connsiteX20" fmla="*/ 5821452 w 7811392"/>
              <a:gd name="connsiteY20" fmla="*/ 973141 h 973141"/>
              <a:gd name="connsiteX21" fmla="*/ 4553251 w 7811392"/>
              <a:gd name="connsiteY21" fmla="*/ 970148 h 973141"/>
              <a:gd name="connsiteX22" fmla="*/ 4511652 w 7811392"/>
              <a:gd name="connsiteY22" fmla="*/ 965607 h 973141"/>
              <a:gd name="connsiteX23" fmla="*/ 4434855 w 7811392"/>
              <a:gd name="connsiteY23" fmla="*/ 973141 h 973141"/>
              <a:gd name="connsiteX24" fmla="*/ 3166654 w 7811392"/>
              <a:gd name="connsiteY24" fmla="*/ 970148 h 973141"/>
              <a:gd name="connsiteX25" fmla="*/ 3118907 w 7811392"/>
              <a:gd name="connsiteY25" fmla="*/ 964936 h 973141"/>
              <a:gd name="connsiteX26" fmla="*/ 3118495 w 7811392"/>
              <a:gd name="connsiteY26" fmla="*/ 965047 h 973141"/>
              <a:gd name="connsiteX27" fmla="*/ 3035989 w 7811392"/>
              <a:gd name="connsiteY27" fmla="*/ 973141 h 973141"/>
              <a:gd name="connsiteX28" fmla="*/ 1767788 w 7811392"/>
              <a:gd name="connsiteY28" fmla="*/ 970148 h 973141"/>
              <a:gd name="connsiteX29" fmla="*/ 1709833 w 7811392"/>
              <a:gd name="connsiteY29" fmla="*/ 963822 h 973141"/>
              <a:gd name="connsiteX30" fmla="*/ 1705293 w 7811392"/>
              <a:gd name="connsiteY30" fmla="*/ 965047 h 973141"/>
              <a:gd name="connsiteX31" fmla="*/ 1622786 w 7811392"/>
              <a:gd name="connsiteY31" fmla="*/ 973141 h 973141"/>
              <a:gd name="connsiteX32" fmla="*/ 354585 w 7811392"/>
              <a:gd name="connsiteY32" fmla="*/ 970148 h 973141"/>
              <a:gd name="connsiteX33" fmla="*/ 3194 w 7811392"/>
              <a:gd name="connsiteY33" fmla="*/ 739587 h 973141"/>
              <a:gd name="connsiteX34" fmla="*/ 0 w 7811392"/>
              <a:gd name="connsiteY34" fmla="*/ 221577 h 973141"/>
              <a:gd name="connsiteX35" fmla="*/ 245974 w 7811392"/>
              <a:gd name="connsiteY35" fmla="*/ 0 h 97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11392" h="973141">
                <a:moveTo>
                  <a:pt x="245974" y="0"/>
                </a:moveTo>
                <a:lnTo>
                  <a:pt x="1651535" y="0"/>
                </a:lnTo>
                <a:lnTo>
                  <a:pt x="1655485" y="436"/>
                </a:lnTo>
                <a:lnTo>
                  <a:pt x="1659177" y="0"/>
                </a:lnTo>
                <a:lnTo>
                  <a:pt x="3058043" y="0"/>
                </a:lnTo>
                <a:lnTo>
                  <a:pt x="3064738" y="0"/>
                </a:lnTo>
                <a:lnTo>
                  <a:pt x="4444640" y="0"/>
                </a:lnTo>
                <a:lnTo>
                  <a:pt x="4463604" y="0"/>
                </a:lnTo>
                <a:lnTo>
                  <a:pt x="5850201" y="0"/>
                </a:lnTo>
                <a:lnTo>
                  <a:pt x="5867826" y="1946"/>
                </a:lnTo>
                <a:lnTo>
                  <a:pt x="5884302" y="0"/>
                </a:lnTo>
                <a:lnTo>
                  <a:pt x="7289863" y="0"/>
                </a:lnTo>
                <a:cubicBezTo>
                  <a:pt x="7389956" y="998"/>
                  <a:pt x="7467688" y="37928"/>
                  <a:pt x="7570976" y="137737"/>
                </a:cubicBezTo>
                <a:lnTo>
                  <a:pt x="7740282" y="323383"/>
                </a:lnTo>
                <a:cubicBezTo>
                  <a:pt x="7783940" y="378278"/>
                  <a:pt x="7872320" y="490064"/>
                  <a:pt x="7746671" y="631793"/>
                </a:cubicBezTo>
                <a:lnTo>
                  <a:pt x="7539032" y="868341"/>
                </a:lnTo>
                <a:cubicBezTo>
                  <a:pt x="7481532" y="933218"/>
                  <a:pt x="7372920" y="971144"/>
                  <a:pt x="7261114" y="973141"/>
                </a:cubicBezTo>
                <a:lnTo>
                  <a:pt x="5992913" y="970148"/>
                </a:lnTo>
                <a:lnTo>
                  <a:pt x="5916120" y="961766"/>
                </a:lnTo>
                <a:lnTo>
                  <a:pt x="5903959" y="965047"/>
                </a:lnTo>
                <a:cubicBezTo>
                  <a:pt x="5877155" y="969897"/>
                  <a:pt x="5849404" y="972642"/>
                  <a:pt x="5821452" y="973141"/>
                </a:cubicBezTo>
                <a:lnTo>
                  <a:pt x="4553251" y="970148"/>
                </a:lnTo>
                <a:lnTo>
                  <a:pt x="4511652" y="965607"/>
                </a:lnTo>
                <a:lnTo>
                  <a:pt x="4434855" y="973141"/>
                </a:lnTo>
                <a:lnTo>
                  <a:pt x="3166654" y="970148"/>
                </a:lnTo>
                <a:lnTo>
                  <a:pt x="3118907" y="964936"/>
                </a:lnTo>
                <a:lnTo>
                  <a:pt x="3118495" y="965047"/>
                </a:lnTo>
                <a:cubicBezTo>
                  <a:pt x="3091692" y="969897"/>
                  <a:pt x="3063940" y="972642"/>
                  <a:pt x="3035989" y="973141"/>
                </a:cubicBezTo>
                <a:lnTo>
                  <a:pt x="1767788" y="970148"/>
                </a:lnTo>
                <a:lnTo>
                  <a:pt x="1709833" y="963822"/>
                </a:lnTo>
                <a:lnTo>
                  <a:pt x="1705293" y="965047"/>
                </a:lnTo>
                <a:cubicBezTo>
                  <a:pt x="1678489" y="969897"/>
                  <a:pt x="1650737" y="972642"/>
                  <a:pt x="1622786" y="973141"/>
                </a:cubicBezTo>
                <a:lnTo>
                  <a:pt x="354585" y="970148"/>
                </a:lnTo>
                <a:cubicBezTo>
                  <a:pt x="119260" y="962163"/>
                  <a:pt x="5323" y="900281"/>
                  <a:pt x="3194" y="739587"/>
                </a:cubicBezTo>
                <a:lnTo>
                  <a:pt x="0" y="221577"/>
                </a:lnTo>
                <a:cubicBezTo>
                  <a:pt x="2130" y="144724"/>
                  <a:pt x="77732" y="1996"/>
                  <a:pt x="245974"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noAutofit/>
          </a:bodyPr>
          <a:lstStyle/>
          <a:p>
            <a:pPr defTabSz="685800" fontAlgn="auto">
              <a:spcBef>
                <a:spcPts val="0"/>
              </a:spcBef>
              <a:spcAft>
                <a:spcPts val="0"/>
              </a:spcAft>
            </a:pPr>
            <a:r>
              <a:rPr lang="en-US" sz="1200" dirty="0">
                <a:solidFill>
                  <a:srgbClr val="FFFFFF"/>
                </a:solidFill>
                <a:latin typeface="Calibri" panose="020F0502020204030204"/>
              </a:rPr>
              <a:t>Preparation of monitoring and evaluation checklists to ensure that PSET </a:t>
            </a:r>
            <a:br>
              <a:rPr lang="en-US" sz="1200" dirty="0">
                <a:solidFill>
                  <a:srgbClr val="FFFFFF"/>
                </a:solidFill>
                <a:latin typeface="Calibri" panose="020F0502020204030204"/>
              </a:rPr>
            </a:br>
            <a:r>
              <a:rPr lang="en-US" sz="1200" dirty="0">
                <a:solidFill>
                  <a:srgbClr val="FFFFFF"/>
                </a:solidFill>
                <a:latin typeface="Calibri" panose="020F0502020204030204"/>
              </a:rPr>
              <a:t>institutions are </a:t>
            </a:r>
            <a:r>
              <a:rPr lang="en-US" sz="1200" dirty="0" smtClean="0">
                <a:solidFill>
                  <a:srgbClr val="FFFFFF"/>
                </a:solidFill>
                <a:latin typeface="Calibri" panose="020F0502020204030204"/>
              </a:rPr>
              <a:t>complying </a:t>
            </a:r>
            <a:endParaRPr lang="en-US" sz="1200" dirty="0">
              <a:solidFill>
                <a:srgbClr val="FFFFFF"/>
              </a:solidFill>
              <a:latin typeface="Calibri" panose="020F0502020204030204"/>
            </a:endParaRPr>
          </a:p>
        </p:txBody>
      </p:sp>
      <p:pic>
        <p:nvPicPr>
          <p:cNvPr id="33" name="Graphic 32">
            <a:extLst>
              <a:ext uri="{FF2B5EF4-FFF2-40B4-BE49-F238E27FC236}">
                <a16:creationId xmlns="" xmlns:a16="http://schemas.microsoft.com/office/drawing/2014/main" id="{AFB4AFBF-3D4C-4F5C-8260-96A6B1673565}"/>
              </a:ext>
            </a:extLst>
          </p:cNvPr>
          <p:cNvPicPr>
            <a:picLocks/>
          </p:cNvPicPr>
          <p:nvPr/>
        </p:nvPicPr>
        <p:blipFill>
          <a:blip r:embed="rId2">
            <a:extLst>
              <a:ext uri="{96DAC541-7B7A-43D3-8B79-37D633B846F1}">
                <asvg:svgBlip xmlns:asvg="http://schemas.microsoft.com/office/drawing/2016/SVG/main" xmlns="" r:embed="rId3"/>
              </a:ext>
            </a:extLst>
          </a:blip>
          <a:stretch>
            <a:fillRect/>
          </a:stretch>
        </p:blipFill>
        <p:spPr>
          <a:xfrm>
            <a:off x="7950600" y="3412879"/>
            <a:ext cx="510375" cy="569831"/>
          </a:xfrm>
          <a:prstGeom prst="rect">
            <a:avLst/>
          </a:prstGeom>
        </p:spPr>
      </p:pic>
      <p:pic>
        <p:nvPicPr>
          <p:cNvPr id="34" name="Graphic 33">
            <a:extLst>
              <a:ext uri="{FF2B5EF4-FFF2-40B4-BE49-F238E27FC236}">
                <a16:creationId xmlns="" xmlns:a16="http://schemas.microsoft.com/office/drawing/2014/main" id="{C411CD19-0C4F-4F89-93F0-56A925EDBC60}"/>
              </a:ext>
            </a:extLst>
          </p:cNvPr>
          <p:cNvPicPr>
            <a:picLocks/>
          </p:cNvPicPr>
          <p:nvPr/>
        </p:nvPicPr>
        <p:blipFill>
          <a:blip r:embed="rId4">
            <a:extLst>
              <a:ext uri="{96DAC541-7B7A-43D3-8B79-37D633B846F1}">
                <asvg:svgBlip xmlns:asvg="http://schemas.microsoft.com/office/drawing/2016/SVG/main" xmlns="" r:embed="rId5"/>
              </a:ext>
            </a:extLst>
          </a:blip>
          <a:stretch>
            <a:fillRect/>
          </a:stretch>
        </p:blipFill>
        <p:spPr>
          <a:xfrm>
            <a:off x="7975783" y="2346329"/>
            <a:ext cx="519017" cy="519017"/>
          </a:xfrm>
          <a:prstGeom prst="rect">
            <a:avLst/>
          </a:prstGeom>
        </p:spPr>
      </p:pic>
      <p:pic>
        <p:nvPicPr>
          <p:cNvPr id="35" name="Graphic 34">
            <a:extLst>
              <a:ext uri="{FF2B5EF4-FFF2-40B4-BE49-F238E27FC236}">
                <a16:creationId xmlns="" xmlns:a16="http://schemas.microsoft.com/office/drawing/2014/main" id="{D0CA5CD9-43FB-4C1B-B4B3-EB832EF880BA}"/>
              </a:ext>
            </a:extLst>
          </p:cNvPr>
          <p:cNvPicPr>
            <a:picLocks/>
          </p:cNvPicPr>
          <p:nvPr/>
        </p:nvPicPr>
        <p:blipFill>
          <a:blip r:embed="rId6">
            <a:extLst>
              <a:ext uri="{96DAC541-7B7A-43D3-8B79-37D633B846F1}">
                <asvg:svgBlip xmlns:asvg="http://schemas.microsoft.com/office/drawing/2016/SVG/main" xmlns="" r:embed="rId7"/>
              </a:ext>
            </a:extLst>
          </a:blip>
          <a:stretch>
            <a:fillRect/>
          </a:stretch>
        </p:blipFill>
        <p:spPr>
          <a:xfrm>
            <a:off x="7950600" y="4416284"/>
            <a:ext cx="544200" cy="544200"/>
          </a:xfrm>
          <a:prstGeom prst="rect">
            <a:avLst/>
          </a:prstGeom>
        </p:spPr>
      </p:pic>
      <p:pic>
        <p:nvPicPr>
          <p:cNvPr id="36" name="Graphic 35">
            <a:extLst>
              <a:ext uri="{FF2B5EF4-FFF2-40B4-BE49-F238E27FC236}">
                <a16:creationId xmlns="" xmlns:a16="http://schemas.microsoft.com/office/drawing/2014/main" id="{D4609CB7-9C04-4A25-9B07-62C271D8F713}"/>
              </a:ext>
            </a:extLst>
          </p:cNvPr>
          <p:cNvPicPr>
            <a:picLocks/>
          </p:cNvPicPr>
          <p:nvPr/>
        </p:nvPicPr>
        <p:blipFill>
          <a:blip r:embed="rId8">
            <a:extLst>
              <a:ext uri="{96DAC541-7B7A-43D3-8B79-37D633B846F1}">
                <asvg:svgBlip xmlns:asvg="http://schemas.microsoft.com/office/drawing/2016/SVG/main" xmlns="" r:embed="rId9"/>
              </a:ext>
            </a:extLst>
          </a:blip>
          <a:stretch>
            <a:fillRect/>
          </a:stretch>
        </p:blipFill>
        <p:spPr>
          <a:xfrm>
            <a:off x="1110029" y="2627441"/>
            <a:ext cx="457641" cy="457641"/>
          </a:xfrm>
          <a:prstGeom prst="rect">
            <a:avLst/>
          </a:prstGeom>
        </p:spPr>
      </p:pic>
      <p:sp>
        <p:nvSpPr>
          <p:cNvPr id="3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49</a:t>
            </a:fld>
            <a:endParaRPr lang="en-US" dirty="0"/>
          </a:p>
        </p:txBody>
      </p:sp>
    </p:spTree>
    <p:extLst>
      <p:ext uri="{BB962C8B-B14F-4D97-AF65-F5344CB8AC3E}">
        <p14:creationId xmlns:p14="http://schemas.microsoft.com/office/powerpoint/2010/main" xmlns="" val="2878384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326778"/>
            <a:ext cx="8280920" cy="4525963"/>
          </a:xfrm>
        </p:spPr>
        <p:txBody>
          <a:bodyPr/>
          <a:lstStyle/>
          <a:p>
            <a:r>
              <a:rPr lang="en-GB" sz="2200" b="1" dirty="0" smtClean="0"/>
              <a:t>Branch: Planning, Policy and Strategy </a:t>
            </a:r>
            <a:r>
              <a:rPr lang="en-GB" sz="2200" dirty="0" smtClean="0"/>
              <a:t>(through the Directorate: Social Inclusion and Equity):</a:t>
            </a:r>
          </a:p>
          <a:p>
            <a:pPr lvl="1"/>
            <a:r>
              <a:rPr lang="en-GB" sz="1800" dirty="0" smtClean="0"/>
              <a:t>Develop and manage </a:t>
            </a:r>
            <a:r>
              <a:rPr lang="en-GB" sz="1800" dirty="0"/>
              <a:t>the </a:t>
            </a:r>
            <a:r>
              <a:rPr lang="en-GB" sz="1800" dirty="0" smtClean="0"/>
              <a:t>enabling policy </a:t>
            </a:r>
            <a:r>
              <a:rPr lang="en-GB" sz="1800" dirty="0"/>
              <a:t>environment </a:t>
            </a:r>
            <a:r>
              <a:rPr lang="en-GB" sz="1800" dirty="0" smtClean="0"/>
              <a:t>(including sector policies, guidelines, standards, protocols and tools) for </a:t>
            </a:r>
            <a:r>
              <a:rPr lang="en-GB" sz="1800" dirty="0"/>
              <a:t>social </a:t>
            </a:r>
            <a:r>
              <a:rPr lang="en-GB" sz="1800" dirty="0" smtClean="0"/>
              <a:t>inclusion in the PSET system</a:t>
            </a:r>
            <a:endParaRPr lang="en-GB" sz="1800" dirty="0"/>
          </a:p>
          <a:p>
            <a:pPr lvl="1"/>
            <a:r>
              <a:rPr lang="en-GB" sz="1800" dirty="0" smtClean="0"/>
              <a:t>Support (where needed) implementation branches in the implementation of Social Inclusion</a:t>
            </a:r>
          </a:p>
          <a:p>
            <a:pPr lvl="1"/>
            <a:r>
              <a:rPr lang="en-GB" sz="1800" dirty="0" smtClean="0"/>
              <a:t>Collate information from Branches and monitor </a:t>
            </a:r>
            <a:r>
              <a:rPr lang="en-GB" sz="1800" dirty="0"/>
              <a:t>the implementation of social inclusion </a:t>
            </a:r>
            <a:r>
              <a:rPr lang="en-GB" sz="1800" dirty="0" smtClean="0"/>
              <a:t>policies and programmes in </a:t>
            </a:r>
            <a:r>
              <a:rPr lang="en-GB" sz="1800" dirty="0"/>
              <a:t>the PSET </a:t>
            </a:r>
            <a:r>
              <a:rPr lang="en-GB" sz="1800" dirty="0" smtClean="0"/>
              <a:t>system</a:t>
            </a:r>
          </a:p>
          <a:p>
            <a:pPr lvl="1"/>
            <a:r>
              <a:rPr lang="en-GB" sz="1800" dirty="0" smtClean="0"/>
              <a:t>Report </a:t>
            </a:r>
            <a:r>
              <a:rPr lang="en-GB" sz="1800" dirty="0"/>
              <a:t>on the implementation of social inclusion in the PSET system </a:t>
            </a:r>
            <a:endParaRPr lang="en-GB" sz="1800" dirty="0" smtClean="0"/>
          </a:p>
          <a:p>
            <a:pPr lvl="1"/>
            <a:r>
              <a:rPr lang="en-GB" sz="1800" dirty="0" smtClean="0"/>
              <a:t>Liaise </a:t>
            </a:r>
            <a:r>
              <a:rPr lang="en-GB" sz="1800" dirty="0"/>
              <a:t>with Chapter 9 institutions, other </a:t>
            </a:r>
            <a:r>
              <a:rPr lang="en-GB" sz="1800" dirty="0" smtClean="0"/>
              <a:t>Departments</a:t>
            </a:r>
          </a:p>
          <a:p>
            <a:pPr lvl="1"/>
            <a:r>
              <a:rPr lang="en-GB" sz="1800" dirty="0" smtClean="0"/>
              <a:t>Report </a:t>
            </a:r>
            <a:r>
              <a:rPr lang="en-GB" sz="1800" dirty="0"/>
              <a:t>on national and international </a:t>
            </a:r>
            <a:r>
              <a:rPr lang="en-GB" sz="1800" dirty="0" smtClean="0"/>
              <a:t>obligations</a:t>
            </a:r>
          </a:p>
        </p:txBody>
      </p:sp>
      <p:sp>
        <p:nvSpPr>
          <p:cNvPr id="5" name="Title 1"/>
          <p:cNvSpPr>
            <a:spLocks noGrp="1"/>
          </p:cNvSpPr>
          <p:nvPr>
            <p:ph type="title"/>
          </p:nvPr>
        </p:nvSpPr>
        <p:spPr>
          <a:xfrm>
            <a:off x="362040" y="476672"/>
            <a:ext cx="8507288" cy="850106"/>
          </a:xfrm>
        </p:spPr>
        <p:txBody>
          <a:bodyPr/>
          <a:lstStyle/>
          <a:p>
            <a:r>
              <a:rPr lang="en-ZA" sz="2400" b="1" dirty="0" smtClean="0"/>
              <a:t>Social Inclusion functions within the Department of Higher Education and Training</a:t>
            </a:r>
            <a:endParaRPr lang="en-ZA" sz="2400" b="1" dirty="0"/>
          </a:p>
        </p:txBody>
      </p:sp>
      <p:sp>
        <p:nvSpPr>
          <p:cNvPr id="6"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5</a:t>
            </a:fld>
            <a:endParaRPr lang="en-US" dirty="0"/>
          </a:p>
        </p:txBody>
      </p:sp>
    </p:spTree>
    <p:extLst>
      <p:ext uri="{BB962C8B-B14F-4D97-AF65-F5344CB8AC3E}">
        <p14:creationId xmlns:p14="http://schemas.microsoft.com/office/powerpoint/2010/main" xmlns="" val="22439014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C5ED11-E4AB-46B8-891E-FB418AB1DEE6}"/>
              </a:ext>
            </a:extLst>
          </p:cNvPr>
          <p:cNvSpPr>
            <a:spLocks noGrp="1"/>
          </p:cNvSpPr>
          <p:nvPr>
            <p:ph type="title"/>
          </p:nvPr>
        </p:nvSpPr>
        <p:spPr/>
        <p:txBody>
          <a:bodyPr/>
          <a:lstStyle/>
          <a:p>
            <a:r>
              <a:rPr lang="en-ZA" dirty="0"/>
              <a:t>GBV Implementation Capacity Development and Skills Training in the PSET</a:t>
            </a:r>
          </a:p>
        </p:txBody>
      </p:sp>
      <p:sp>
        <p:nvSpPr>
          <p:cNvPr id="121" name="Rectangle 120">
            <a:extLst>
              <a:ext uri="{FF2B5EF4-FFF2-40B4-BE49-F238E27FC236}">
                <a16:creationId xmlns="" xmlns:a16="http://schemas.microsoft.com/office/drawing/2014/main" id="{5982D9CD-6C0F-484A-AC49-31C8DDFF8E8D}"/>
              </a:ext>
            </a:extLst>
          </p:cNvPr>
          <p:cNvSpPr/>
          <p:nvPr/>
        </p:nvSpPr>
        <p:spPr>
          <a:xfrm>
            <a:off x="5914604" y="2207131"/>
            <a:ext cx="2571598" cy="3742149"/>
          </a:xfrm>
          <a:prstGeom prst="rect">
            <a:avLst/>
          </a:prstGeom>
          <a:solidFill>
            <a:schemeClr val="bg2"/>
          </a:solidFill>
          <a:ln>
            <a:noFill/>
          </a:ln>
          <a:effectLst>
            <a:outerShdw blurRad="482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837000" rIns="68580" bIns="34290" numCol="1" spcCol="0" rtlCol="0" fromWordArt="0" anchor="t" anchorCtr="0" forceAA="0" compatLnSpc="1">
            <a:prstTxWarp prst="textNoShape">
              <a:avLst/>
            </a:prstTxWarp>
            <a:noAutofit/>
          </a:bodyPr>
          <a:lstStyle/>
          <a:p>
            <a:pPr algn="ctr" defTabSz="685800" fontAlgn="auto">
              <a:spcBef>
                <a:spcPts val="0"/>
              </a:spcBef>
              <a:spcAft>
                <a:spcPts val="450"/>
              </a:spcAft>
              <a:defRPr/>
            </a:pPr>
            <a:r>
              <a:rPr lang="en-US" sz="1200" dirty="0">
                <a:solidFill>
                  <a:srgbClr val="000000"/>
                </a:solidFill>
                <a:latin typeface="Calibri" panose="020F0502020204030204"/>
              </a:rPr>
              <a:t>In October and November </a:t>
            </a:r>
            <a:r>
              <a:rPr lang="en-US" sz="1200" dirty="0" smtClean="0">
                <a:solidFill>
                  <a:srgbClr val="000000"/>
                </a:solidFill>
                <a:latin typeface="Calibri" panose="020F0502020204030204"/>
              </a:rPr>
              <a:t>2021</a:t>
            </a:r>
          </a:p>
          <a:p>
            <a:pPr algn="ctr" defTabSz="685800" fontAlgn="auto">
              <a:spcBef>
                <a:spcPts val="0"/>
              </a:spcBef>
              <a:spcAft>
                <a:spcPts val="450"/>
              </a:spcAft>
              <a:defRPr/>
            </a:pPr>
            <a:r>
              <a:rPr lang="en-US" sz="1200" dirty="0" smtClean="0">
                <a:solidFill>
                  <a:srgbClr val="000000"/>
                </a:solidFill>
                <a:latin typeface="Calibri" panose="020F0502020204030204"/>
              </a:rPr>
              <a:t>Capacity Building in TVET Colleges </a:t>
            </a:r>
            <a:r>
              <a:rPr lang="en-US" sz="1200" dirty="0">
                <a:solidFill>
                  <a:srgbClr val="000000"/>
                </a:solidFill>
                <a:latin typeface="Calibri" panose="020F0502020204030204"/>
              </a:rPr>
              <a:t>in all 6 DHET regions, </a:t>
            </a:r>
            <a:r>
              <a:rPr lang="en-US" sz="1200" dirty="0" smtClean="0">
                <a:solidFill>
                  <a:srgbClr val="000000"/>
                </a:solidFill>
                <a:latin typeface="Calibri" panose="020F0502020204030204"/>
              </a:rPr>
              <a:t>26 </a:t>
            </a:r>
            <a:r>
              <a:rPr lang="en-US" sz="1200" dirty="0">
                <a:solidFill>
                  <a:srgbClr val="000000"/>
                </a:solidFill>
                <a:latin typeface="Calibri" panose="020F0502020204030204"/>
              </a:rPr>
              <a:t>universities and student </a:t>
            </a:r>
            <a:r>
              <a:rPr lang="en-US" sz="1200" dirty="0" smtClean="0">
                <a:solidFill>
                  <a:srgbClr val="000000"/>
                </a:solidFill>
                <a:latin typeface="Calibri" panose="020F0502020204030204"/>
              </a:rPr>
              <a:t>leadership in TVET and universities, </a:t>
            </a:r>
            <a:r>
              <a:rPr lang="en-US" sz="1200" dirty="0">
                <a:solidFill>
                  <a:srgbClr val="000000"/>
                </a:solidFill>
                <a:latin typeface="Calibri" panose="020F0502020204030204"/>
              </a:rPr>
              <a:t>including the following: </a:t>
            </a:r>
          </a:p>
          <a:p>
            <a:pPr marL="214313" indent="-214313" defTabSz="685800" fontAlgn="auto">
              <a:lnSpc>
                <a:spcPct val="90000"/>
              </a:lnSpc>
              <a:spcAft>
                <a:spcPts val="450"/>
              </a:spcAft>
              <a:buClr>
                <a:srgbClr val="EC4C6D"/>
              </a:buClr>
              <a:buFont typeface="Arial" panose="020B0604020202020204" pitchFamily="34" charset="0"/>
              <a:buChar char="•"/>
              <a:defRPr>
                <a:latin typeface="Calibri"/>
                <a:ea typeface="Calibri"/>
                <a:cs typeface="Calibri"/>
                <a:sym typeface="Calibri"/>
              </a:defRPr>
            </a:pPr>
            <a:r>
              <a:rPr lang="en-US" sz="1200" dirty="0">
                <a:solidFill>
                  <a:srgbClr val="000000"/>
                </a:solidFill>
                <a:latin typeface="Calibri"/>
                <a:cs typeface="Calibri"/>
                <a:sym typeface="Calibri"/>
              </a:rPr>
              <a:t>Transformation </a:t>
            </a:r>
            <a:r>
              <a:rPr lang="en-US" sz="1200" dirty="0" smtClean="0">
                <a:solidFill>
                  <a:srgbClr val="000000"/>
                </a:solidFill>
                <a:latin typeface="Calibri"/>
                <a:cs typeface="Calibri"/>
                <a:sym typeface="Calibri"/>
              </a:rPr>
              <a:t>Managers</a:t>
            </a:r>
          </a:p>
          <a:p>
            <a:pPr marL="214313" indent="-214313" defTabSz="685800" fontAlgn="auto">
              <a:lnSpc>
                <a:spcPct val="90000"/>
              </a:lnSpc>
              <a:spcAft>
                <a:spcPts val="450"/>
              </a:spcAft>
              <a:buClr>
                <a:srgbClr val="EC4C6D"/>
              </a:buClr>
              <a:buFont typeface="Arial" panose="020B0604020202020204" pitchFamily="34" charset="0"/>
              <a:buChar char="•"/>
              <a:defRPr>
                <a:latin typeface="Calibri"/>
                <a:ea typeface="Calibri"/>
                <a:cs typeface="Calibri"/>
                <a:sym typeface="Calibri"/>
              </a:defRPr>
            </a:pPr>
            <a:r>
              <a:rPr lang="en-US" sz="1200" dirty="0" smtClean="0">
                <a:solidFill>
                  <a:srgbClr val="000000"/>
                </a:solidFill>
                <a:latin typeface="Calibri"/>
                <a:cs typeface="Calibri"/>
                <a:sym typeface="Calibri"/>
              </a:rPr>
              <a:t>SSS Managers</a:t>
            </a:r>
            <a:endParaRPr lang="en-US" sz="1200" dirty="0">
              <a:solidFill>
                <a:srgbClr val="000000"/>
              </a:solidFill>
              <a:latin typeface="Calibri"/>
              <a:cs typeface="Calibri"/>
              <a:sym typeface="Calibri"/>
            </a:endParaRPr>
          </a:p>
          <a:p>
            <a:pPr marL="214313" indent="-214313" defTabSz="685800" fontAlgn="auto">
              <a:lnSpc>
                <a:spcPct val="90000"/>
              </a:lnSpc>
              <a:spcAft>
                <a:spcPts val="450"/>
              </a:spcAft>
              <a:buClr>
                <a:srgbClr val="EC4C6D"/>
              </a:buClr>
              <a:buFont typeface="Arial" panose="020B0604020202020204" pitchFamily="34" charset="0"/>
              <a:buChar char="•"/>
              <a:defRPr>
                <a:latin typeface="Calibri"/>
                <a:ea typeface="Calibri"/>
                <a:cs typeface="Calibri"/>
                <a:sym typeface="Calibri"/>
              </a:defRPr>
            </a:pPr>
            <a:r>
              <a:rPr lang="en-US" sz="1200" dirty="0">
                <a:solidFill>
                  <a:srgbClr val="000000"/>
                </a:solidFill>
                <a:latin typeface="Calibri"/>
                <a:cs typeface="Calibri"/>
                <a:sym typeface="Calibri"/>
              </a:rPr>
              <a:t>Gender </a:t>
            </a:r>
            <a:r>
              <a:rPr lang="en-US" sz="1200" dirty="0" smtClean="0">
                <a:solidFill>
                  <a:srgbClr val="000000"/>
                </a:solidFill>
                <a:latin typeface="Calibri"/>
                <a:cs typeface="Calibri"/>
                <a:sym typeface="Calibri"/>
              </a:rPr>
              <a:t>Offices</a:t>
            </a:r>
            <a:endParaRPr lang="en-US" sz="1200" dirty="0">
              <a:solidFill>
                <a:srgbClr val="000000"/>
              </a:solidFill>
              <a:latin typeface="Calibri"/>
              <a:cs typeface="Calibri"/>
              <a:sym typeface="Calibri"/>
            </a:endParaRPr>
          </a:p>
          <a:p>
            <a:pPr marL="214313" indent="-214313" defTabSz="685800" fontAlgn="auto">
              <a:lnSpc>
                <a:spcPct val="90000"/>
              </a:lnSpc>
              <a:spcAft>
                <a:spcPts val="450"/>
              </a:spcAft>
              <a:buClr>
                <a:srgbClr val="EC4C6D"/>
              </a:buClr>
              <a:buFont typeface="Arial" panose="020B0604020202020204" pitchFamily="34" charset="0"/>
              <a:buChar char="•"/>
              <a:defRPr>
                <a:latin typeface="Calibri"/>
                <a:ea typeface="Calibri"/>
                <a:cs typeface="Calibri"/>
                <a:sym typeface="Calibri"/>
              </a:defRPr>
            </a:pPr>
            <a:r>
              <a:rPr lang="en-US" sz="1200" dirty="0">
                <a:solidFill>
                  <a:srgbClr val="000000"/>
                </a:solidFill>
                <a:latin typeface="Calibri"/>
                <a:cs typeface="Calibri"/>
                <a:sym typeface="Calibri"/>
              </a:rPr>
              <a:t>Deans of </a:t>
            </a:r>
            <a:r>
              <a:rPr lang="en-US" sz="1200" dirty="0" smtClean="0">
                <a:solidFill>
                  <a:srgbClr val="000000"/>
                </a:solidFill>
                <a:latin typeface="Calibri"/>
                <a:cs typeface="Calibri"/>
                <a:sym typeface="Calibri"/>
              </a:rPr>
              <a:t>Student Affairs</a:t>
            </a:r>
            <a:endParaRPr lang="en-US" sz="1200" dirty="0">
              <a:solidFill>
                <a:srgbClr val="000000"/>
              </a:solidFill>
              <a:latin typeface="Calibri"/>
              <a:cs typeface="Calibri"/>
              <a:sym typeface="Calibri"/>
            </a:endParaRPr>
          </a:p>
          <a:p>
            <a:pPr marL="214313" indent="-214313" defTabSz="685800" fontAlgn="auto">
              <a:lnSpc>
                <a:spcPct val="90000"/>
              </a:lnSpc>
              <a:spcAft>
                <a:spcPts val="450"/>
              </a:spcAft>
              <a:buClr>
                <a:srgbClr val="EC4C6D"/>
              </a:buClr>
              <a:buFont typeface="Arial" panose="020B0604020202020204" pitchFamily="34" charset="0"/>
              <a:buChar char="•"/>
              <a:defRPr>
                <a:latin typeface="Calibri"/>
                <a:ea typeface="Calibri"/>
                <a:cs typeface="Calibri"/>
                <a:sym typeface="Calibri"/>
              </a:defRPr>
            </a:pPr>
            <a:r>
              <a:rPr lang="en-US" sz="1200" dirty="0" smtClean="0">
                <a:solidFill>
                  <a:srgbClr val="000000"/>
                </a:solidFill>
                <a:latin typeface="Calibri"/>
                <a:cs typeface="Calibri"/>
                <a:sym typeface="Calibri"/>
              </a:rPr>
              <a:t>Management</a:t>
            </a:r>
            <a:endParaRPr lang="en-US" sz="1200" dirty="0">
              <a:solidFill>
                <a:srgbClr val="000000"/>
              </a:solidFill>
              <a:latin typeface="Calibri"/>
              <a:cs typeface="Calibri"/>
              <a:sym typeface="Calibri"/>
            </a:endParaRPr>
          </a:p>
          <a:p>
            <a:pPr marL="214313" indent="-214313" defTabSz="685800" fontAlgn="auto">
              <a:lnSpc>
                <a:spcPct val="90000"/>
              </a:lnSpc>
              <a:spcAft>
                <a:spcPts val="450"/>
              </a:spcAft>
              <a:buClr>
                <a:srgbClr val="EC4C6D"/>
              </a:buClr>
              <a:buFont typeface="Arial" panose="020B0604020202020204" pitchFamily="34" charset="0"/>
              <a:buChar char="•"/>
              <a:defRPr>
                <a:latin typeface="Calibri"/>
                <a:ea typeface="Calibri"/>
                <a:cs typeface="Calibri"/>
                <a:sym typeface="Calibri"/>
              </a:defRPr>
            </a:pPr>
            <a:r>
              <a:rPr lang="en-US" sz="1200" dirty="0" smtClean="0">
                <a:solidFill>
                  <a:srgbClr val="000000"/>
                </a:solidFill>
                <a:latin typeface="Calibri"/>
                <a:cs typeface="Calibri"/>
                <a:sym typeface="Calibri"/>
              </a:rPr>
              <a:t>SRCs</a:t>
            </a:r>
            <a:endParaRPr lang="en-US" sz="1200" dirty="0">
              <a:solidFill>
                <a:srgbClr val="000000"/>
              </a:solidFill>
              <a:latin typeface="Calibri"/>
              <a:cs typeface="Calibri"/>
              <a:sym typeface="Calibri"/>
            </a:endParaRPr>
          </a:p>
          <a:p>
            <a:pPr marL="214313" indent="-214313" defTabSz="685800" fontAlgn="auto">
              <a:lnSpc>
                <a:spcPct val="90000"/>
              </a:lnSpc>
              <a:spcAft>
                <a:spcPts val="450"/>
              </a:spcAft>
              <a:buClr>
                <a:srgbClr val="EC4C6D"/>
              </a:buClr>
              <a:buFont typeface="Arial" panose="020B0604020202020204" pitchFamily="34" charset="0"/>
              <a:buChar char="•"/>
              <a:defRPr>
                <a:latin typeface="Calibri"/>
                <a:ea typeface="Calibri"/>
                <a:cs typeface="Calibri"/>
                <a:sym typeface="Calibri"/>
              </a:defRPr>
            </a:pPr>
            <a:r>
              <a:rPr lang="en-US" sz="1200" dirty="0" smtClean="0">
                <a:solidFill>
                  <a:srgbClr val="000000"/>
                </a:solidFill>
                <a:latin typeface="Calibri"/>
                <a:cs typeface="Calibri"/>
                <a:sym typeface="Calibri"/>
              </a:rPr>
              <a:t>Security</a:t>
            </a:r>
            <a:endParaRPr lang="en-ZA" sz="1200" dirty="0">
              <a:solidFill>
                <a:srgbClr val="000000"/>
              </a:solidFill>
              <a:latin typeface="Calibri"/>
              <a:cs typeface="Calibri"/>
              <a:sym typeface="Calibri"/>
            </a:endParaRPr>
          </a:p>
        </p:txBody>
      </p:sp>
      <p:sp>
        <p:nvSpPr>
          <p:cNvPr id="122" name="Rectangle 121">
            <a:extLst>
              <a:ext uri="{FF2B5EF4-FFF2-40B4-BE49-F238E27FC236}">
                <a16:creationId xmlns="" xmlns:a16="http://schemas.microsoft.com/office/drawing/2014/main" id="{7D69FCB6-DC73-4FAC-AB71-31A383A6CCF2}"/>
              </a:ext>
            </a:extLst>
          </p:cNvPr>
          <p:cNvSpPr/>
          <p:nvPr/>
        </p:nvSpPr>
        <p:spPr>
          <a:xfrm>
            <a:off x="3287471" y="2207130"/>
            <a:ext cx="2571598" cy="3742150"/>
          </a:xfrm>
          <a:prstGeom prst="rect">
            <a:avLst/>
          </a:prstGeom>
          <a:solidFill>
            <a:schemeClr val="accent1"/>
          </a:solidFill>
          <a:ln>
            <a:noFill/>
          </a:ln>
          <a:effectLst>
            <a:outerShdw blurRad="355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837000" rIns="67500" bIns="34290" numCol="1" spcCol="0" rtlCol="0" fromWordArt="0" anchor="t" anchorCtr="0" forceAA="0" compatLnSpc="1">
            <a:prstTxWarp prst="textNoShape">
              <a:avLst/>
            </a:prstTxWarp>
            <a:noAutofit/>
          </a:bodyPr>
          <a:lstStyle/>
          <a:p>
            <a:pPr algn="ctr" defTabSz="685800" fontAlgn="auto">
              <a:spcBef>
                <a:spcPts val="0"/>
              </a:spcBef>
              <a:spcAft>
                <a:spcPts val="450"/>
              </a:spcAft>
              <a:defRPr/>
            </a:pPr>
            <a:r>
              <a:rPr lang="en-ZA" sz="1200" dirty="0">
                <a:solidFill>
                  <a:srgbClr val="FFFFFF"/>
                </a:solidFill>
                <a:latin typeface="Calibri" panose="020F0502020204030204"/>
              </a:rPr>
              <a:t>To be given to following partnership forums in </a:t>
            </a:r>
            <a:r>
              <a:rPr lang="en-ZA" sz="1200" dirty="0" smtClean="0">
                <a:solidFill>
                  <a:srgbClr val="FFFFFF"/>
                </a:solidFill>
                <a:latin typeface="Calibri" panose="020F0502020204030204"/>
              </a:rPr>
              <a:t>September 2021: </a:t>
            </a:r>
            <a:endParaRPr lang="en-ZA" sz="1200" dirty="0">
              <a:solidFill>
                <a:srgbClr val="FFFFFF"/>
              </a:solidFill>
              <a:latin typeface="Calibri" panose="020F0502020204030204"/>
            </a:endParaRPr>
          </a:p>
          <a:p>
            <a:pPr marL="214313" indent="-214313" defTabSz="685800" fontAlgn="auto">
              <a:lnSpc>
                <a:spcPct val="90000"/>
              </a:lnSpc>
              <a:spcBef>
                <a:spcPts val="0"/>
              </a:spcBef>
              <a:spcAft>
                <a:spcPts val="450"/>
              </a:spcAft>
              <a:buClr>
                <a:srgbClr val="FFFFFF"/>
              </a:buClr>
              <a:buFont typeface="Arial" panose="020B0604020202020204" pitchFamily="34" charset="0"/>
              <a:buChar char="•"/>
              <a:defRPr>
                <a:latin typeface="Calibri"/>
                <a:ea typeface="Calibri"/>
                <a:cs typeface="Calibri"/>
                <a:sym typeface="Calibri"/>
              </a:defRPr>
            </a:pPr>
            <a:r>
              <a:rPr lang="en-ZA" sz="1200" dirty="0">
                <a:solidFill>
                  <a:srgbClr val="FFFFFF"/>
                </a:solidFill>
                <a:latin typeface="Calibri"/>
                <a:cs typeface="Calibri"/>
                <a:sym typeface="Calibri"/>
              </a:rPr>
              <a:t>Transformation </a:t>
            </a:r>
            <a:r>
              <a:rPr lang="en-ZA" sz="1200" dirty="0" smtClean="0">
                <a:solidFill>
                  <a:srgbClr val="FFFFFF"/>
                </a:solidFill>
                <a:latin typeface="Calibri"/>
                <a:cs typeface="Calibri"/>
                <a:sym typeface="Calibri"/>
              </a:rPr>
              <a:t>Managers Forum</a:t>
            </a:r>
            <a:endParaRPr lang="en-ZA" sz="1200" dirty="0">
              <a:solidFill>
                <a:srgbClr val="FFFFFF"/>
              </a:solidFill>
              <a:latin typeface="Calibri"/>
              <a:cs typeface="Calibri"/>
              <a:sym typeface="Calibri"/>
            </a:endParaRPr>
          </a:p>
          <a:p>
            <a:pPr marL="214313" indent="-214313" defTabSz="685800" fontAlgn="auto">
              <a:lnSpc>
                <a:spcPct val="90000"/>
              </a:lnSpc>
              <a:spcAft>
                <a:spcPts val="450"/>
              </a:spcAft>
              <a:buClr>
                <a:srgbClr val="FFFFFF"/>
              </a:buClr>
              <a:buFont typeface="Arial" panose="020B0604020202020204" pitchFamily="34" charset="0"/>
              <a:buChar char="•"/>
              <a:defRPr>
                <a:latin typeface="Calibri"/>
                <a:ea typeface="Calibri"/>
                <a:cs typeface="Calibri"/>
                <a:sym typeface="Calibri"/>
              </a:defRPr>
            </a:pPr>
            <a:r>
              <a:rPr lang="en-ZA" sz="1200" dirty="0">
                <a:solidFill>
                  <a:srgbClr val="FFFFFF"/>
                </a:solidFill>
                <a:latin typeface="Calibri"/>
                <a:cs typeface="Calibri"/>
                <a:sym typeface="Calibri"/>
              </a:rPr>
              <a:t>Deans of student </a:t>
            </a:r>
            <a:r>
              <a:rPr lang="en-ZA" sz="1200" dirty="0" smtClean="0">
                <a:solidFill>
                  <a:srgbClr val="FFFFFF"/>
                </a:solidFill>
                <a:latin typeface="Calibri"/>
                <a:cs typeface="Calibri"/>
                <a:sym typeface="Calibri"/>
              </a:rPr>
              <a:t>Affairs Forum</a:t>
            </a:r>
          </a:p>
          <a:p>
            <a:pPr marL="214313" indent="-214313" defTabSz="685800" fontAlgn="auto">
              <a:lnSpc>
                <a:spcPct val="90000"/>
              </a:lnSpc>
              <a:spcAft>
                <a:spcPts val="450"/>
              </a:spcAft>
              <a:buClr>
                <a:srgbClr val="FFFFFF"/>
              </a:buClr>
              <a:buFont typeface="Arial" panose="020B0604020202020204" pitchFamily="34" charset="0"/>
              <a:buChar char="•"/>
              <a:defRPr>
                <a:latin typeface="Calibri"/>
                <a:ea typeface="Calibri"/>
                <a:cs typeface="Calibri"/>
                <a:sym typeface="Calibri"/>
              </a:defRPr>
            </a:pPr>
            <a:r>
              <a:rPr lang="en-GB" sz="1200" dirty="0">
                <a:solidFill>
                  <a:srgbClr val="FFFFFF"/>
                </a:solidFill>
                <a:latin typeface="Calibri"/>
                <a:cs typeface="Calibri"/>
                <a:sym typeface="Calibri"/>
              </a:rPr>
              <a:t>Campus Protection Society of Southern Africa (</a:t>
            </a:r>
            <a:r>
              <a:rPr lang="en-ZA" sz="1200" dirty="0" smtClean="0">
                <a:solidFill>
                  <a:srgbClr val="FFFFFF"/>
                </a:solidFill>
                <a:latin typeface="Calibri"/>
                <a:cs typeface="Calibri"/>
                <a:sym typeface="Calibri"/>
              </a:rPr>
              <a:t>CAMPROSA</a:t>
            </a:r>
            <a:r>
              <a:rPr lang="en-ZA" sz="1200" dirty="0">
                <a:solidFill>
                  <a:srgbClr val="FFFFFF"/>
                </a:solidFill>
                <a:latin typeface="Calibri"/>
                <a:cs typeface="Calibri"/>
                <a:sym typeface="Calibri"/>
              </a:rPr>
              <a:t>)</a:t>
            </a:r>
          </a:p>
          <a:p>
            <a:pPr marL="214313" indent="-214313" defTabSz="685800" fontAlgn="auto">
              <a:lnSpc>
                <a:spcPct val="90000"/>
              </a:lnSpc>
              <a:spcAft>
                <a:spcPts val="450"/>
              </a:spcAft>
              <a:buClr>
                <a:srgbClr val="FFFFFF"/>
              </a:buClr>
              <a:buFont typeface="Arial" panose="020B0604020202020204" pitchFamily="34" charset="0"/>
              <a:buChar char="•"/>
              <a:defRPr>
                <a:latin typeface="Calibri"/>
                <a:ea typeface="Calibri"/>
                <a:cs typeface="Calibri"/>
                <a:sym typeface="Calibri"/>
              </a:defRPr>
            </a:pPr>
            <a:r>
              <a:rPr lang="en-ZA" sz="1200" dirty="0">
                <a:solidFill>
                  <a:srgbClr val="FFFFFF"/>
                </a:solidFill>
                <a:latin typeface="Calibri"/>
                <a:cs typeface="Calibri"/>
                <a:sym typeface="Calibri"/>
              </a:rPr>
              <a:t>Campus health </a:t>
            </a:r>
            <a:r>
              <a:rPr lang="en-ZA" sz="1200" dirty="0" smtClean="0">
                <a:solidFill>
                  <a:srgbClr val="FFFFFF"/>
                </a:solidFill>
                <a:latin typeface="Calibri"/>
                <a:cs typeface="Calibri"/>
                <a:sym typeface="Calibri"/>
              </a:rPr>
              <a:t>HODs</a:t>
            </a:r>
            <a:endParaRPr lang="en-ZA" sz="1200" dirty="0">
              <a:solidFill>
                <a:srgbClr val="FFFFFF"/>
              </a:solidFill>
              <a:latin typeface="Calibri"/>
              <a:cs typeface="Calibri"/>
              <a:sym typeface="Calibri"/>
            </a:endParaRPr>
          </a:p>
          <a:p>
            <a:pPr marL="214313" indent="-214313" defTabSz="685800" fontAlgn="auto">
              <a:lnSpc>
                <a:spcPct val="90000"/>
              </a:lnSpc>
              <a:spcAft>
                <a:spcPts val="450"/>
              </a:spcAft>
              <a:buClr>
                <a:srgbClr val="FFFFFF"/>
              </a:buClr>
              <a:buFont typeface="Arial" panose="020B0604020202020204" pitchFamily="34" charset="0"/>
              <a:buChar char="•"/>
              <a:defRPr>
                <a:latin typeface="Calibri"/>
                <a:ea typeface="Calibri"/>
                <a:cs typeface="Calibri"/>
                <a:sym typeface="Calibri"/>
              </a:defRPr>
            </a:pPr>
            <a:r>
              <a:rPr lang="en-ZA" sz="1200" dirty="0">
                <a:solidFill>
                  <a:srgbClr val="FFFFFF"/>
                </a:solidFill>
                <a:latin typeface="Calibri"/>
                <a:cs typeface="Calibri"/>
                <a:sym typeface="Calibri"/>
              </a:rPr>
              <a:t>SAUS and </a:t>
            </a:r>
            <a:r>
              <a:rPr lang="en-ZA" sz="1200" dirty="0" smtClean="0">
                <a:solidFill>
                  <a:srgbClr val="FFFFFF"/>
                </a:solidFill>
                <a:latin typeface="Calibri"/>
                <a:cs typeface="Calibri"/>
                <a:sym typeface="Calibri"/>
              </a:rPr>
              <a:t>SATVESTSA</a:t>
            </a:r>
            <a:endParaRPr lang="en-ZA" sz="1200" dirty="0">
              <a:solidFill>
                <a:srgbClr val="FFFFFF"/>
              </a:solidFill>
              <a:latin typeface="Calibri"/>
              <a:cs typeface="Calibri"/>
              <a:sym typeface="Calibri"/>
            </a:endParaRPr>
          </a:p>
          <a:p>
            <a:pPr marL="214313" indent="-214313" defTabSz="685800" fontAlgn="auto">
              <a:lnSpc>
                <a:spcPct val="90000"/>
              </a:lnSpc>
              <a:spcAft>
                <a:spcPts val="450"/>
              </a:spcAft>
              <a:buClr>
                <a:srgbClr val="FFFFFF"/>
              </a:buClr>
              <a:buFont typeface="Arial" panose="020B0604020202020204" pitchFamily="34" charset="0"/>
              <a:buChar char="•"/>
              <a:defRPr>
                <a:latin typeface="Calibri"/>
                <a:ea typeface="Calibri"/>
                <a:cs typeface="Calibri"/>
                <a:sym typeface="Calibri"/>
              </a:defRPr>
            </a:pPr>
            <a:r>
              <a:rPr lang="en-ZA" sz="1200" dirty="0">
                <a:solidFill>
                  <a:srgbClr val="FFFFFF"/>
                </a:solidFill>
                <a:latin typeface="Calibri"/>
                <a:cs typeface="Calibri"/>
                <a:sym typeface="Calibri"/>
              </a:rPr>
              <a:t>HR Directors F</a:t>
            </a:r>
            <a:r>
              <a:rPr lang="en-ZA" sz="1200" dirty="0" smtClean="0">
                <a:solidFill>
                  <a:srgbClr val="FFFFFF"/>
                </a:solidFill>
                <a:latin typeface="Calibri"/>
                <a:cs typeface="Calibri"/>
                <a:sym typeface="Calibri"/>
              </a:rPr>
              <a:t>orum</a:t>
            </a:r>
            <a:endParaRPr lang="en-ZA" sz="1200" dirty="0">
              <a:solidFill>
                <a:srgbClr val="FFFFFF"/>
              </a:solidFill>
              <a:latin typeface="Calibri"/>
              <a:cs typeface="Calibri"/>
              <a:sym typeface="Calibri"/>
            </a:endParaRPr>
          </a:p>
          <a:p>
            <a:pPr marL="214313" indent="-214313" defTabSz="685800" fontAlgn="auto">
              <a:lnSpc>
                <a:spcPct val="90000"/>
              </a:lnSpc>
              <a:spcAft>
                <a:spcPts val="450"/>
              </a:spcAft>
              <a:buClr>
                <a:srgbClr val="FFFFFF"/>
              </a:buClr>
              <a:buFont typeface="Arial" panose="020B0604020202020204" pitchFamily="34" charset="0"/>
              <a:buChar char="•"/>
              <a:defRPr>
                <a:latin typeface="Calibri"/>
                <a:ea typeface="Calibri"/>
                <a:cs typeface="Calibri"/>
                <a:sym typeface="Calibri"/>
              </a:defRPr>
            </a:pPr>
            <a:r>
              <a:rPr lang="en-ZA" sz="1200" dirty="0">
                <a:solidFill>
                  <a:srgbClr val="FFFFFF"/>
                </a:solidFill>
                <a:latin typeface="Calibri"/>
                <a:cs typeface="Calibri"/>
                <a:sym typeface="Calibri"/>
              </a:rPr>
              <a:t>DHET Regional </a:t>
            </a:r>
            <a:r>
              <a:rPr lang="en-ZA" sz="1200" dirty="0" smtClean="0">
                <a:solidFill>
                  <a:srgbClr val="FFFFFF"/>
                </a:solidFill>
                <a:latin typeface="Calibri"/>
                <a:cs typeface="Calibri"/>
                <a:sym typeface="Calibri"/>
              </a:rPr>
              <a:t>Managers</a:t>
            </a:r>
            <a:endParaRPr lang="en-ZA" sz="1200" dirty="0">
              <a:solidFill>
                <a:srgbClr val="FFFFFF"/>
              </a:solidFill>
              <a:latin typeface="Calibri"/>
              <a:cs typeface="Calibri"/>
              <a:sym typeface="Calibri"/>
            </a:endParaRPr>
          </a:p>
          <a:p>
            <a:pPr marL="214313" indent="-214313" defTabSz="685800" fontAlgn="auto">
              <a:lnSpc>
                <a:spcPct val="90000"/>
              </a:lnSpc>
              <a:spcAft>
                <a:spcPts val="450"/>
              </a:spcAft>
              <a:buClr>
                <a:srgbClr val="FFFFFF"/>
              </a:buClr>
              <a:buFont typeface="Arial" panose="020B0604020202020204" pitchFamily="34" charset="0"/>
              <a:buChar char="•"/>
              <a:defRPr>
                <a:latin typeface="Calibri"/>
                <a:ea typeface="Calibri"/>
                <a:cs typeface="Calibri"/>
                <a:sym typeface="Calibri"/>
              </a:defRPr>
            </a:pPr>
            <a:r>
              <a:rPr lang="en-ZA" sz="1200" dirty="0" smtClean="0">
                <a:solidFill>
                  <a:srgbClr val="FFFFFF"/>
                </a:solidFill>
                <a:latin typeface="Calibri"/>
                <a:cs typeface="Calibri"/>
                <a:sym typeface="Calibri"/>
              </a:rPr>
              <a:t>SAPCO</a:t>
            </a:r>
            <a:endParaRPr lang="en-ZA" sz="1200" dirty="0">
              <a:solidFill>
                <a:srgbClr val="FFFFFF"/>
              </a:solidFill>
              <a:latin typeface="Calibri"/>
              <a:cs typeface="Calibri"/>
              <a:sym typeface="Calibri"/>
            </a:endParaRPr>
          </a:p>
        </p:txBody>
      </p:sp>
      <p:grpSp>
        <p:nvGrpSpPr>
          <p:cNvPr id="4" name="Group 3">
            <a:extLst>
              <a:ext uri="{FF2B5EF4-FFF2-40B4-BE49-F238E27FC236}">
                <a16:creationId xmlns="" xmlns:a16="http://schemas.microsoft.com/office/drawing/2014/main" id="{28149C07-409D-47CA-BF90-2D7B563A33C4}"/>
              </a:ext>
            </a:extLst>
          </p:cNvPr>
          <p:cNvGrpSpPr/>
          <p:nvPr/>
        </p:nvGrpSpPr>
        <p:grpSpPr>
          <a:xfrm>
            <a:off x="6898296" y="1940530"/>
            <a:ext cx="472006" cy="438718"/>
            <a:chOff x="8604100" y="1821755"/>
            <a:chExt cx="629341" cy="584957"/>
          </a:xfrm>
        </p:grpSpPr>
        <p:sp>
          <p:nvSpPr>
            <p:cNvPr id="124" name="Oval 123">
              <a:extLst>
                <a:ext uri="{FF2B5EF4-FFF2-40B4-BE49-F238E27FC236}">
                  <a16:creationId xmlns="" xmlns:a16="http://schemas.microsoft.com/office/drawing/2014/main" id="{EB744366-0F28-4E23-91C4-123F637213C9}"/>
                </a:ext>
              </a:extLst>
            </p:cNvPr>
            <p:cNvSpPr/>
            <p:nvPr/>
          </p:nvSpPr>
          <p:spPr>
            <a:xfrm>
              <a:off x="8604100" y="1821755"/>
              <a:ext cx="629341" cy="584957"/>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US" sz="1350" dirty="0">
                <a:solidFill>
                  <a:srgbClr val="FFFFFF"/>
                </a:solidFill>
                <a:latin typeface="Calibri" panose="020F0502020204030204"/>
              </a:endParaRPr>
            </a:p>
          </p:txBody>
        </p:sp>
        <p:sp>
          <p:nvSpPr>
            <p:cNvPr id="125" name="Oval 124">
              <a:extLst>
                <a:ext uri="{FF2B5EF4-FFF2-40B4-BE49-F238E27FC236}">
                  <a16:creationId xmlns="" xmlns:a16="http://schemas.microsoft.com/office/drawing/2014/main" id="{73217CEC-47C6-4E9E-B9A4-6C2A3D284DBF}"/>
                </a:ext>
              </a:extLst>
            </p:cNvPr>
            <p:cNvSpPr/>
            <p:nvPr/>
          </p:nvSpPr>
          <p:spPr>
            <a:xfrm rot="3770240">
              <a:off x="8745281" y="1940744"/>
              <a:ext cx="346978" cy="346978"/>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grpSp>
      <p:grpSp>
        <p:nvGrpSpPr>
          <p:cNvPr id="5" name="Group 4">
            <a:extLst>
              <a:ext uri="{FF2B5EF4-FFF2-40B4-BE49-F238E27FC236}">
                <a16:creationId xmlns="" xmlns:a16="http://schemas.microsoft.com/office/drawing/2014/main" id="{681EA58F-658D-4306-B102-76CA66DB8657}"/>
              </a:ext>
            </a:extLst>
          </p:cNvPr>
          <p:cNvGrpSpPr/>
          <p:nvPr/>
        </p:nvGrpSpPr>
        <p:grpSpPr>
          <a:xfrm>
            <a:off x="4335996" y="1968660"/>
            <a:ext cx="472006" cy="438718"/>
            <a:chOff x="5961261" y="1821755"/>
            <a:chExt cx="629341" cy="584957"/>
          </a:xfrm>
        </p:grpSpPr>
        <p:sp>
          <p:nvSpPr>
            <p:cNvPr id="123" name="Oval 122">
              <a:extLst>
                <a:ext uri="{FF2B5EF4-FFF2-40B4-BE49-F238E27FC236}">
                  <a16:creationId xmlns="" xmlns:a16="http://schemas.microsoft.com/office/drawing/2014/main" id="{9396A7C7-5E7B-4CB1-920C-54C381BFEF70}"/>
                </a:ext>
              </a:extLst>
            </p:cNvPr>
            <p:cNvSpPr/>
            <p:nvPr/>
          </p:nvSpPr>
          <p:spPr>
            <a:xfrm>
              <a:off x="5961261" y="1821755"/>
              <a:ext cx="629341" cy="58495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US" sz="1350" dirty="0">
                <a:solidFill>
                  <a:srgbClr val="FFFFFF"/>
                </a:solidFill>
                <a:latin typeface="Calibri" panose="020F0502020204030204"/>
              </a:endParaRPr>
            </a:p>
          </p:txBody>
        </p:sp>
        <p:sp>
          <p:nvSpPr>
            <p:cNvPr id="126" name="Oval 125">
              <a:extLst>
                <a:ext uri="{FF2B5EF4-FFF2-40B4-BE49-F238E27FC236}">
                  <a16:creationId xmlns="" xmlns:a16="http://schemas.microsoft.com/office/drawing/2014/main" id="{2AFEF210-8185-4D3C-AF79-6BF7E62E57BF}"/>
                </a:ext>
              </a:extLst>
            </p:cNvPr>
            <p:cNvSpPr/>
            <p:nvPr/>
          </p:nvSpPr>
          <p:spPr>
            <a:xfrm rot="3770240">
              <a:off x="6100052" y="1940745"/>
              <a:ext cx="346978" cy="346978"/>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grpSp>
      <p:cxnSp>
        <p:nvCxnSpPr>
          <p:cNvPr id="127" name="Straight Connector 126">
            <a:extLst>
              <a:ext uri="{FF2B5EF4-FFF2-40B4-BE49-F238E27FC236}">
                <a16:creationId xmlns="" xmlns:a16="http://schemas.microsoft.com/office/drawing/2014/main" id="{11827B23-C53F-4831-A9B2-F5DCAA9847F9}"/>
              </a:ext>
            </a:extLst>
          </p:cNvPr>
          <p:cNvCxnSpPr/>
          <p:nvPr/>
        </p:nvCxnSpPr>
        <p:spPr>
          <a:xfrm>
            <a:off x="3287471" y="1687727"/>
            <a:ext cx="5724000"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 xmlns:a16="http://schemas.microsoft.com/office/drawing/2014/main" id="{EDA8804E-038B-411A-A572-A81522789951}"/>
              </a:ext>
            </a:extLst>
          </p:cNvPr>
          <p:cNvGrpSpPr/>
          <p:nvPr/>
        </p:nvGrpSpPr>
        <p:grpSpPr>
          <a:xfrm>
            <a:off x="4503268" y="1576409"/>
            <a:ext cx="201888" cy="201888"/>
            <a:chOff x="6138949" y="1473063"/>
            <a:chExt cx="269184" cy="269184"/>
          </a:xfrm>
        </p:grpSpPr>
        <p:sp>
          <p:nvSpPr>
            <p:cNvPr id="128" name="Oval 127">
              <a:extLst>
                <a:ext uri="{FF2B5EF4-FFF2-40B4-BE49-F238E27FC236}">
                  <a16:creationId xmlns="" xmlns:a16="http://schemas.microsoft.com/office/drawing/2014/main" id="{B682D3FD-36A8-40AC-85A0-142BA710628C}"/>
                </a:ext>
              </a:extLst>
            </p:cNvPr>
            <p:cNvSpPr/>
            <p:nvPr/>
          </p:nvSpPr>
          <p:spPr>
            <a:xfrm>
              <a:off x="6138949" y="1473063"/>
              <a:ext cx="269184" cy="26918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129" name="Oval 128">
              <a:extLst>
                <a:ext uri="{FF2B5EF4-FFF2-40B4-BE49-F238E27FC236}">
                  <a16:creationId xmlns="" xmlns:a16="http://schemas.microsoft.com/office/drawing/2014/main" id="{AE7F007C-A6CB-4A35-AF7C-6C3C0621AAA2}"/>
                </a:ext>
              </a:extLst>
            </p:cNvPr>
            <p:cNvSpPr/>
            <p:nvPr/>
          </p:nvSpPr>
          <p:spPr>
            <a:xfrm>
              <a:off x="6164430" y="1498544"/>
              <a:ext cx="218221" cy="218221"/>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grpSp>
      <p:grpSp>
        <p:nvGrpSpPr>
          <p:cNvPr id="130" name="Group 129">
            <a:extLst>
              <a:ext uri="{FF2B5EF4-FFF2-40B4-BE49-F238E27FC236}">
                <a16:creationId xmlns="" xmlns:a16="http://schemas.microsoft.com/office/drawing/2014/main" id="{9AD71359-C82E-4913-88C6-E84E8F1E530B}"/>
              </a:ext>
            </a:extLst>
          </p:cNvPr>
          <p:cNvGrpSpPr/>
          <p:nvPr/>
        </p:nvGrpSpPr>
        <p:grpSpPr>
          <a:xfrm>
            <a:off x="7052467" y="1605341"/>
            <a:ext cx="201888" cy="201888"/>
            <a:chOff x="1482666" y="2217206"/>
            <a:chExt cx="269184" cy="269184"/>
          </a:xfrm>
        </p:grpSpPr>
        <p:sp>
          <p:nvSpPr>
            <p:cNvPr id="131" name="Oval 130">
              <a:extLst>
                <a:ext uri="{FF2B5EF4-FFF2-40B4-BE49-F238E27FC236}">
                  <a16:creationId xmlns="" xmlns:a16="http://schemas.microsoft.com/office/drawing/2014/main" id="{7813A7DC-256E-4164-8EE7-AE5BAFDC8A31}"/>
                </a:ext>
              </a:extLst>
            </p:cNvPr>
            <p:cNvSpPr/>
            <p:nvPr/>
          </p:nvSpPr>
          <p:spPr>
            <a:xfrm>
              <a:off x="1482666" y="2217206"/>
              <a:ext cx="269184" cy="26918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sp>
          <p:nvSpPr>
            <p:cNvPr id="132" name="Oval 131">
              <a:extLst>
                <a:ext uri="{FF2B5EF4-FFF2-40B4-BE49-F238E27FC236}">
                  <a16:creationId xmlns="" xmlns:a16="http://schemas.microsoft.com/office/drawing/2014/main" id="{3B66994B-42F7-4F46-A239-5B1014F0AAAA}"/>
                </a:ext>
              </a:extLst>
            </p:cNvPr>
            <p:cNvSpPr/>
            <p:nvPr/>
          </p:nvSpPr>
          <p:spPr>
            <a:xfrm>
              <a:off x="1508147" y="2242687"/>
              <a:ext cx="218221" cy="218221"/>
            </a:xfrm>
            <a:prstGeom prst="ellipse">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Calibri" panose="020F0502020204030204"/>
              </a:endParaRPr>
            </a:p>
          </p:txBody>
        </p:sp>
      </p:grpSp>
      <p:sp>
        <p:nvSpPr>
          <p:cNvPr id="139" name="Round Diagonal Corner of Rectangle 180">
            <a:extLst>
              <a:ext uri="{FF2B5EF4-FFF2-40B4-BE49-F238E27FC236}">
                <a16:creationId xmlns="" xmlns:a16="http://schemas.microsoft.com/office/drawing/2014/main" id="{E1C4C627-97D6-4A60-90C7-AD3973A378D0}"/>
              </a:ext>
            </a:extLst>
          </p:cNvPr>
          <p:cNvSpPr/>
          <p:nvPr/>
        </p:nvSpPr>
        <p:spPr>
          <a:xfrm>
            <a:off x="271998" y="1573138"/>
            <a:ext cx="2764234" cy="4808190"/>
          </a:xfrm>
          <a:prstGeom prst="round2DiagRect">
            <a:avLst>
              <a:gd name="adj1" fmla="val 13413"/>
              <a:gd name="adj2" fmla="val 0"/>
            </a:avLst>
          </a:prstGeom>
          <a:solidFill>
            <a:sysClr val="window" lastClr="FFFFFF">
              <a:lumMod val="95000"/>
            </a:sysClr>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Arial" panose="020B0604020202020204" pitchFamily="34" charset="0"/>
              <a:cs typeface="Arial" panose="020B0604020202020204" pitchFamily="34" charset="0"/>
            </a:endParaRPr>
          </a:p>
        </p:txBody>
      </p:sp>
      <p:grpSp>
        <p:nvGrpSpPr>
          <p:cNvPr id="140" name="Group 139">
            <a:extLst>
              <a:ext uri="{FF2B5EF4-FFF2-40B4-BE49-F238E27FC236}">
                <a16:creationId xmlns="" xmlns:a16="http://schemas.microsoft.com/office/drawing/2014/main" id="{D149B0C6-CCF1-44A1-B170-8822C711FEE4}"/>
              </a:ext>
            </a:extLst>
          </p:cNvPr>
          <p:cNvGrpSpPr/>
          <p:nvPr/>
        </p:nvGrpSpPr>
        <p:grpSpPr>
          <a:xfrm>
            <a:off x="370465" y="1560112"/>
            <a:ext cx="2493077" cy="4045888"/>
            <a:chOff x="440945" y="1111662"/>
            <a:chExt cx="3324103" cy="5394517"/>
          </a:xfrm>
        </p:grpSpPr>
        <p:grpSp>
          <p:nvGrpSpPr>
            <p:cNvPr id="141" name="Group 140">
              <a:extLst>
                <a:ext uri="{FF2B5EF4-FFF2-40B4-BE49-F238E27FC236}">
                  <a16:creationId xmlns="" xmlns:a16="http://schemas.microsoft.com/office/drawing/2014/main" id="{6C96BDF3-A748-4BEB-9765-6E36AB260D4D}"/>
                </a:ext>
              </a:extLst>
            </p:cNvPr>
            <p:cNvGrpSpPr/>
            <p:nvPr/>
          </p:nvGrpSpPr>
          <p:grpSpPr>
            <a:xfrm>
              <a:off x="1376964" y="1325394"/>
              <a:ext cx="1441380" cy="1441378"/>
              <a:chOff x="4773278" y="1200427"/>
              <a:chExt cx="783282" cy="783281"/>
            </a:xfrm>
          </p:grpSpPr>
          <p:sp>
            <p:nvSpPr>
              <p:cNvPr id="147" name="Oval 146">
                <a:extLst>
                  <a:ext uri="{FF2B5EF4-FFF2-40B4-BE49-F238E27FC236}">
                    <a16:creationId xmlns="" xmlns:a16="http://schemas.microsoft.com/office/drawing/2014/main" id="{C348D75E-C175-4DCB-9690-AC1A069F088F}"/>
                  </a:ext>
                </a:extLst>
              </p:cNvPr>
              <p:cNvSpPr/>
              <p:nvPr/>
            </p:nvSpPr>
            <p:spPr>
              <a:xfrm>
                <a:off x="4773278" y="1200427"/>
                <a:ext cx="783282" cy="783281"/>
              </a:xfrm>
              <a:prstGeom prst="ellipse">
                <a:avLst/>
              </a:prstGeom>
              <a:solidFill>
                <a:schemeClr val="accent1"/>
              </a:solidFill>
              <a:ln w="12700" cap="flat" cmpd="sng" algn="ctr">
                <a:solidFill>
                  <a:srgbClr val="ED7D31"/>
                </a:solidFill>
                <a:prstDash val="solid"/>
                <a:miter lim="800000"/>
              </a:ln>
              <a:effectLst/>
            </p:spPr>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247" kern="0" dirty="0">
                  <a:solidFill>
                    <a:prstClr val="white"/>
                  </a:solidFill>
                  <a:latin typeface="Arial" panose="020B0604020202020204" pitchFamily="34" charset="0"/>
                  <a:cs typeface="Arial" panose="020B0604020202020204" pitchFamily="34" charset="0"/>
                </a:endParaRPr>
              </a:p>
            </p:txBody>
          </p:sp>
          <p:sp>
            <p:nvSpPr>
              <p:cNvPr id="148" name="Oval 147">
                <a:extLst>
                  <a:ext uri="{FF2B5EF4-FFF2-40B4-BE49-F238E27FC236}">
                    <a16:creationId xmlns="" xmlns:a16="http://schemas.microsoft.com/office/drawing/2014/main" id="{A538593E-631E-4C95-ABDF-B42BC537A056}"/>
                  </a:ext>
                </a:extLst>
              </p:cNvPr>
              <p:cNvSpPr/>
              <p:nvPr/>
            </p:nvSpPr>
            <p:spPr>
              <a:xfrm>
                <a:off x="4811526" y="1238674"/>
                <a:ext cx="706786" cy="706786"/>
              </a:xfrm>
              <a:prstGeom prst="ellipse">
                <a:avLst/>
              </a:prstGeom>
              <a:gradFill flip="none" rotWithShape="1">
                <a:gsLst>
                  <a:gs pos="0">
                    <a:srgbClr val="F9F9F9"/>
                  </a:gs>
                  <a:gs pos="100000">
                    <a:srgbClr val="E0E0E0"/>
                  </a:gs>
                </a:gsLst>
                <a:path path="circle">
                  <a:fillToRect t="100000" r="100000"/>
                </a:path>
                <a:tileRect l="-100000" b="-100000"/>
              </a:gradFill>
              <a:ln w="12700" cap="flat" cmpd="sng" algn="ctr">
                <a:solidFill>
                  <a:sysClr val="window" lastClr="FFFFFF"/>
                </a:solidFill>
                <a:prstDash val="solid"/>
                <a:miter lim="800000"/>
              </a:ln>
              <a:effectLst>
                <a:outerShdw blurRad="50800" dist="38100" dir="8100000" algn="tr"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9525" algn="ctr" defTabSz="255666" fontAlgn="auto">
                  <a:lnSpc>
                    <a:spcPct val="90000"/>
                  </a:lnSpc>
                  <a:spcAft>
                    <a:spcPct val="35000"/>
                  </a:spcAft>
                  <a:defRPr/>
                </a:pPr>
                <a:endParaRPr lang="en-ZA" b="1" kern="0" dirty="0">
                  <a:solidFill>
                    <a:prstClr val="black"/>
                  </a:solidFill>
                  <a:latin typeface="Arial" panose="020B0604020202020204" pitchFamily="34" charset="0"/>
                  <a:cs typeface="Arial" panose="020B0604020202020204" pitchFamily="34" charset="0"/>
                </a:endParaRPr>
              </a:p>
            </p:txBody>
          </p:sp>
        </p:grpSp>
        <p:sp>
          <p:nvSpPr>
            <p:cNvPr id="142" name="Arc 141">
              <a:extLst>
                <a:ext uri="{FF2B5EF4-FFF2-40B4-BE49-F238E27FC236}">
                  <a16:creationId xmlns="" xmlns:a16="http://schemas.microsoft.com/office/drawing/2014/main" id="{A862709D-7739-4E74-834A-D9789B2A85B5}"/>
                </a:ext>
              </a:extLst>
            </p:cNvPr>
            <p:cNvSpPr/>
            <p:nvPr/>
          </p:nvSpPr>
          <p:spPr>
            <a:xfrm rot="2811947">
              <a:off x="1159141" y="1116165"/>
              <a:ext cx="1872560" cy="1863553"/>
            </a:xfrm>
            <a:prstGeom prst="arc">
              <a:avLst>
                <a:gd name="adj1" fmla="val 16200000"/>
                <a:gd name="adj2" fmla="val 21463025"/>
              </a:avLst>
            </a:prstGeom>
            <a:noFill/>
            <a:ln w="19050" cap="flat" cmpd="sng" algn="ctr">
              <a:solidFill>
                <a:sysClr val="window" lastClr="FFFFFF">
                  <a:lumMod val="50000"/>
                </a:sysClr>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black"/>
                </a:solidFill>
                <a:latin typeface="Arial" panose="020B0604020202020204" pitchFamily="34" charset="0"/>
                <a:cs typeface="Arial" panose="020B0604020202020204" pitchFamily="34" charset="0"/>
              </a:endParaRPr>
            </a:p>
          </p:txBody>
        </p:sp>
        <p:sp>
          <p:nvSpPr>
            <p:cNvPr id="143" name="Arc 142">
              <a:extLst>
                <a:ext uri="{FF2B5EF4-FFF2-40B4-BE49-F238E27FC236}">
                  <a16:creationId xmlns="" xmlns:a16="http://schemas.microsoft.com/office/drawing/2014/main" id="{55760FB2-19F4-4A1B-ABAA-C5958FDC2295}"/>
                </a:ext>
              </a:extLst>
            </p:cNvPr>
            <p:cNvSpPr/>
            <p:nvPr/>
          </p:nvSpPr>
          <p:spPr>
            <a:xfrm rot="18788053" flipH="1">
              <a:off x="1170820" y="1133705"/>
              <a:ext cx="1872560" cy="1863553"/>
            </a:xfrm>
            <a:prstGeom prst="arc">
              <a:avLst>
                <a:gd name="adj1" fmla="val 16200000"/>
                <a:gd name="adj2" fmla="val 21463025"/>
              </a:avLst>
            </a:prstGeom>
            <a:noFill/>
            <a:ln w="19050" cap="flat" cmpd="sng" algn="ctr">
              <a:solidFill>
                <a:sysClr val="window" lastClr="FFFFFF">
                  <a:lumMod val="50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kern="0" dirty="0">
                <a:solidFill>
                  <a:prstClr val="black"/>
                </a:solidFill>
                <a:latin typeface="Arial" panose="020B0604020202020204" pitchFamily="34" charset="0"/>
                <a:cs typeface="Arial" panose="020B0604020202020204" pitchFamily="34" charset="0"/>
              </a:endParaRPr>
            </a:p>
          </p:txBody>
        </p:sp>
        <p:sp>
          <p:nvSpPr>
            <p:cNvPr id="144" name="Rounded Rectangle 11">
              <a:extLst>
                <a:ext uri="{FF2B5EF4-FFF2-40B4-BE49-F238E27FC236}">
                  <a16:creationId xmlns="" xmlns:a16="http://schemas.microsoft.com/office/drawing/2014/main" id="{361D0EB4-F595-4D21-816E-47612E5C28EA}"/>
                </a:ext>
              </a:extLst>
            </p:cNvPr>
            <p:cNvSpPr/>
            <p:nvPr/>
          </p:nvSpPr>
          <p:spPr>
            <a:xfrm>
              <a:off x="440945" y="2059837"/>
              <a:ext cx="3324103" cy="4446342"/>
            </a:xfrm>
            <a:custGeom>
              <a:avLst/>
              <a:gdLst>
                <a:gd name="connsiteX0" fmla="*/ 0 w 2330970"/>
                <a:gd name="connsiteY0" fmla="*/ 291068 h 3125449"/>
                <a:gd name="connsiteX1" fmla="*/ 291068 w 2330970"/>
                <a:gd name="connsiteY1" fmla="*/ 0 h 3125449"/>
                <a:gd name="connsiteX2" fmla="*/ 2039902 w 2330970"/>
                <a:gd name="connsiteY2" fmla="*/ 0 h 3125449"/>
                <a:gd name="connsiteX3" fmla="*/ 2330970 w 2330970"/>
                <a:gd name="connsiteY3" fmla="*/ 291068 h 3125449"/>
                <a:gd name="connsiteX4" fmla="*/ 2330970 w 2330970"/>
                <a:gd name="connsiteY4" fmla="*/ 2834381 h 3125449"/>
                <a:gd name="connsiteX5" fmla="*/ 2039902 w 2330970"/>
                <a:gd name="connsiteY5" fmla="*/ 3125449 h 3125449"/>
                <a:gd name="connsiteX6" fmla="*/ 291068 w 2330970"/>
                <a:gd name="connsiteY6" fmla="*/ 3125449 h 3125449"/>
                <a:gd name="connsiteX7" fmla="*/ 0 w 2330970"/>
                <a:gd name="connsiteY7" fmla="*/ 2834381 h 3125449"/>
                <a:gd name="connsiteX8" fmla="*/ 0 w 2330970"/>
                <a:gd name="connsiteY8" fmla="*/ 291068 h 3125449"/>
                <a:gd name="connsiteX0" fmla="*/ 0 w 2330970"/>
                <a:gd name="connsiteY0" fmla="*/ 291068 h 3125449"/>
                <a:gd name="connsiteX1" fmla="*/ 563294 w 2330970"/>
                <a:gd name="connsiteY1" fmla="*/ 6980 h 3125449"/>
                <a:gd name="connsiteX2" fmla="*/ 2039902 w 2330970"/>
                <a:gd name="connsiteY2" fmla="*/ 0 h 3125449"/>
                <a:gd name="connsiteX3" fmla="*/ 2330970 w 2330970"/>
                <a:gd name="connsiteY3" fmla="*/ 291068 h 3125449"/>
                <a:gd name="connsiteX4" fmla="*/ 2330970 w 2330970"/>
                <a:gd name="connsiteY4" fmla="*/ 2834381 h 3125449"/>
                <a:gd name="connsiteX5" fmla="*/ 2039902 w 2330970"/>
                <a:gd name="connsiteY5" fmla="*/ 3125449 h 3125449"/>
                <a:gd name="connsiteX6" fmla="*/ 291068 w 2330970"/>
                <a:gd name="connsiteY6" fmla="*/ 3125449 h 3125449"/>
                <a:gd name="connsiteX7" fmla="*/ 0 w 2330970"/>
                <a:gd name="connsiteY7" fmla="*/ 2834381 h 3125449"/>
                <a:gd name="connsiteX8" fmla="*/ 0 w 2330970"/>
                <a:gd name="connsiteY8" fmla="*/ 291068 h 3125449"/>
                <a:gd name="connsiteX0" fmla="*/ 0 w 2330970"/>
                <a:gd name="connsiteY0" fmla="*/ 291068 h 3125449"/>
                <a:gd name="connsiteX1" fmla="*/ 531883 w 2330970"/>
                <a:gd name="connsiteY1" fmla="*/ 6980 h 3125449"/>
                <a:gd name="connsiteX2" fmla="*/ 2039902 w 2330970"/>
                <a:gd name="connsiteY2" fmla="*/ 0 h 3125449"/>
                <a:gd name="connsiteX3" fmla="*/ 2330970 w 2330970"/>
                <a:gd name="connsiteY3" fmla="*/ 291068 h 3125449"/>
                <a:gd name="connsiteX4" fmla="*/ 2330970 w 2330970"/>
                <a:gd name="connsiteY4" fmla="*/ 2834381 h 3125449"/>
                <a:gd name="connsiteX5" fmla="*/ 2039902 w 2330970"/>
                <a:gd name="connsiteY5" fmla="*/ 3125449 h 3125449"/>
                <a:gd name="connsiteX6" fmla="*/ 291068 w 2330970"/>
                <a:gd name="connsiteY6" fmla="*/ 3125449 h 3125449"/>
                <a:gd name="connsiteX7" fmla="*/ 0 w 2330970"/>
                <a:gd name="connsiteY7" fmla="*/ 2834381 h 3125449"/>
                <a:gd name="connsiteX8" fmla="*/ 0 w 2330970"/>
                <a:gd name="connsiteY8" fmla="*/ 291068 h 3125449"/>
                <a:gd name="connsiteX0" fmla="*/ 0 w 2330970"/>
                <a:gd name="connsiteY0" fmla="*/ 291068 h 3125449"/>
                <a:gd name="connsiteX1" fmla="*/ 510943 w 2330970"/>
                <a:gd name="connsiteY1" fmla="*/ 6980 h 3125449"/>
                <a:gd name="connsiteX2" fmla="*/ 2039902 w 2330970"/>
                <a:gd name="connsiteY2" fmla="*/ 0 h 3125449"/>
                <a:gd name="connsiteX3" fmla="*/ 2330970 w 2330970"/>
                <a:gd name="connsiteY3" fmla="*/ 291068 h 3125449"/>
                <a:gd name="connsiteX4" fmla="*/ 2330970 w 2330970"/>
                <a:gd name="connsiteY4" fmla="*/ 2834381 h 3125449"/>
                <a:gd name="connsiteX5" fmla="*/ 2039902 w 2330970"/>
                <a:gd name="connsiteY5" fmla="*/ 3125449 h 3125449"/>
                <a:gd name="connsiteX6" fmla="*/ 291068 w 2330970"/>
                <a:gd name="connsiteY6" fmla="*/ 3125449 h 3125449"/>
                <a:gd name="connsiteX7" fmla="*/ 0 w 2330970"/>
                <a:gd name="connsiteY7" fmla="*/ 2834381 h 3125449"/>
                <a:gd name="connsiteX8" fmla="*/ 0 w 2330970"/>
                <a:gd name="connsiteY8" fmla="*/ 291068 h 3125449"/>
                <a:gd name="connsiteX0" fmla="*/ 0 w 2330970"/>
                <a:gd name="connsiteY0" fmla="*/ 284651 h 3119032"/>
                <a:gd name="connsiteX1" fmla="*/ 510943 w 2330970"/>
                <a:gd name="connsiteY1" fmla="*/ 563 h 3119032"/>
                <a:gd name="connsiteX2" fmla="*/ 1860231 w 2330970"/>
                <a:gd name="connsiteY2" fmla="*/ 0 h 3119032"/>
                <a:gd name="connsiteX3" fmla="*/ 2330970 w 2330970"/>
                <a:gd name="connsiteY3" fmla="*/ 284651 h 3119032"/>
                <a:gd name="connsiteX4" fmla="*/ 2330970 w 2330970"/>
                <a:gd name="connsiteY4" fmla="*/ 2827964 h 3119032"/>
                <a:gd name="connsiteX5" fmla="*/ 2039902 w 2330970"/>
                <a:gd name="connsiteY5" fmla="*/ 3119032 h 3119032"/>
                <a:gd name="connsiteX6" fmla="*/ 291068 w 2330970"/>
                <a:gd name="connsiteY6" fmla="*/ 3119032 h 3119032"/>
                <a:gd name="connsiteX7" fmla="*/ 0 w 2330970"/>
                <a:gd name="connsiteY7" fmla="*/ 2827964 h 3119032"/>
                <a:gd name="connsiteX8" fmla="*/ 0 w 2330970"/>
                <a:gd name="connsiteY8" fmla="*/ 284651 h 3119032"/>
                <a:gd name="connsiteX0" fmla="*/ 0 w 2330970"/>
                <a:gd name="connsiteY0" fmla="*/ 284088 h 3118469"/>
                <a:gd name="connsiteX1" fmla="*/ 510943 w 2330970"/>
                <a:gd name="connsiteY1" fmla="*/ 0 h 3118469"/>
                <a:gd name="connsiteX2" fmla="*/ 1840980 w 2330970"/>
                <a:gd name="connsiteY2" fmla="*/ 2646 h 3118469"/>
                <a:gd name="connsiteX3" fmla="*/ 2330970 w 2330970"/>
                <a:gd name="connsiteY3" fmla="*/ 284088 h 3118469"/>
                <a:gd name="connsiteX4" fmla="*/ 2330970 w 2330970"/>
                <a:gd name="connsiteY4" fmla="*/ 2827401 h 3118469"/>
                <a:gd name="connsiteX5" fmla="*/ 2039902 w 2330970"/>
                <a:gd name="connsiteY5" fmla="*/ 3118469 h 3118469"/>
                <a:gd name="connsiteX6" fmla="*/ 291068 w 2330970"/>
                <a:gd name="connsiteY6" fmla="*/ 3118469 h 3118469"/>
                <a:gd name="connsiteX7" fmla="*/ 0 w 2330970"/>
                <a:gd name="connsiteY7" fmla="*/ 2827401 h 3118469"/>
                <a:gd name="connsiteX8" fmla="*/ 0 w 2330970"/>
                <a:gd name="connsiteY8" fmla="*/ 284088 h 3118469"/>
                <a:gd name="connsiteX0" fmla="*/ 0 w 2330970"/>
                <a:gd name="connsiteY0" fmla="*/ 284088 h 3118469"/>
                <a:gd name="connsiteX1" fmla="*/ 510943 w 2330970"/>
                <a:gd name="connsiteY1" fmla="*/ 0 h 3118469"/>
                <a:gd name="connsiteX2" fmla="*/ 1840980 w 2330970"/>
                <a:gd name="connsiteY2" fmla="*/ 2646 h 3118469"/>
                <a:gd name="connsiteX3" fmla="*/ 2330970 w 2330970"/>
                <a:gd name="connsiteY3" fmla="*/ 284088 h 3118469"/>
                <a:gd name="connsiteX4" fmla="*/ 2330970 w 2330970"/>
                <a:gd name="connsiteY4" fmla="*/ 2827401 h 3118469"/>
                <a:gd name="connsiteX5" fmla="*/ 2039902 w 2330970"/>
                <a:gd name="connsiteY5" fmla="*/ 3118469 h 3118469"/>
                <a:gd name="connsiteX6" fmla="*/ 291068 w 2330970"/>
                <a:gd name="connsiteY6" fmla="*/ 3118469 h 3118469"/>
                <a:gd name="connsiteX7" fmla="*/ 0 w 2330970"/>
                <a:gd name="connsiteY7" fmla="*/ 2827401 h 3118469"/>
                <a:gd name="connsiteX8" fmla="*/ 0 w 2330970"/>
                <a:gd name="connsiteY8" fmla="*/ 284088 h 3118469"/>
                <a:gd name="connsiteX0" fmla="*/ 0 w 2330970"/>
                <a:gd name="connsiteY0" fmla="*/ 284088 h 3118469"/>
                <a:gd name="connsiteX1" fmla="*/ 510943 w 2330970"/>
                <a:gd name="connsiteY1" fmla="*/ 0 h 3118469"/>
                <a:gd name="connsiteX2" fmla="*/ 1840980 w 2330970"/>
                <a:gd name="connsiteY2" fmla="*/ 2646 h 3118469"/>
                <a:gd name="connsiteX3" fmla="*/ 2330970 w 2330970"/>
                <a:gd name="connsiteY3" fmla="*/ 284088 h 3118469"/>
                <a:gd name="connsiteX4" fmla="*/ 2330970 w 2330970"/>
                <a:gd name="connsiteY4" fmla="*/ 2827401 h 3118469"/>
                <a:gd name="connsiteX5" fmla="*/ 2039902 w 2330970"/>
                <a:gd name="connsiteY5" fmla="*/ 3118469 h 3118469"/>
                <a:gd name="connsiteX6" fmla="*/ 291068 w 2330970"/>
                <a:gd name="connsiteY6" fmla="*/ 3118469 h 3118469"/>
                <a:gd name="connsiteX7" fmla="*/ 0 w 2330970"/>
                <a:gd name="connsiteY7" fmla="*/ 2827401 h 3118469"/>
                <a:gd name="connsiteX8" fmla="*/ 0 w 2330970"/>
                <a:gd name="connsiteY8" fmla="*/ 284088 h 3118469"/>
                <a:gd name="connsiteX0" fmla="*/ 1840980 w 2330970"/>
                <a:gd name="connsiteY0" fmla="*/ 2646 h 3118469"/>
                <a:gd name="connsiteX1" fmla="*/ 2330970 w 2330970"/>
                <a:gd name="connsiteY1" fmla="*/ 284088 h 3118469"/>
                <a:gd name="connsiteX2" fmla="*/ 2330970 w 2330970"/>
                <a:gd name="connsiteY2" fmla="*/ 2827401 h 3118469"/>
                <a:gd name="connsiteX3" fmla="*/ 2039902 w 2330970"/>
                <a:gd name="connsiteY3" fmla="*/ 3118469 h 3118469"/>
                <a:gd name="connsiteX4" fmla="*/ 291068 w 2330970"/>
                <a:gd name="connsiteY4" fmla="*/ 3118469 h 3118469"/>
                <a:gd name="connsiteX5" fmla="*/ 0 w 2330970"/>
                <a:gd name="connsiteY5" fmla="*/ 2827401 h 3118469"/>
                <a:gd name="connsiteX6" fmla="*/ 0 w 2330970"/>
                <a:gd name="connsiteY6" fmla="*/ 284088 h 3118469"/>
                <a:gd name="connsiteX7" fmla="*/ 510943 w 2330970"/>
                <a:gd name="connsiteY7" fmla="*/ 0 h 3118469"/>
                <a:gd name="connsiteX8" fmla="*/ 1932420 w 2330970"/>
                <a:gd name="connsiteY8" fmla="*/ 94086 h 3118469"/>
                <a:gd name="connsiteX0" fmla="*/ 1840980 w 2330970"/>
                <a:gd name="connsiteY0" fmla="*/ 2646 h 3118469"/>
                <a:gd name="connsiteX1" fmla="*/ 2330970 w 2330970"/>
                <a:gd name="connsiteY1" fmla="*/ 284088 h 3118469"/>
                <a:gd name="connsiteX2" fmla="*/ 2330970 w 2330970"/>
                <a:gd name="connsiteY2" fmla="*/ 2827401 h 3118469"/>
                <a:gd name="connsiteX3" fmla="*/ 2039902 w 2330970"/>
                <a:gd name="connsiteY3" fmla="*/ 3118469 h 3118469"/>
                <a:gd name="connsiteX4" fmla="*/ 291068 w 2330970"/>
                <a:gd name="connsiteY4" fmla="*/ 3118469 h 3118469"/>
                <a:gd name="connsiteX5" fmla="*/ 0 w 2330970"/>
                <a:gd name="connsiteY5" fmla="*/ 2827401 h 3118469"/>
                <a:gd name="connsiteX6" fmla="*/ 0 w 2330970"/>
                <a:gd name="connsiteY6" fmla="*/ 284088 h 3118469"/>
                <a:gd name="connsiteX7" fmla="*/ 510943 w 2330970"/>
                <a:gd name="connsiteY7" fmla="*/ 0 h 3118469"/>
                <a:gd name="connsiteX0" fmla="*/ 1840980 w 2331026"/>
                <a:gd name="connsiteY0" fmla="*/ 2646 h 3118469"/>
                <a:gd name="connsiteX1" fmla="*/ 2330970 w 2331026"/>
                <a:gd name="connsiteY1" fmla="*/ 284088 h 3118469"/>
                <a:gd name="connsiteX2" fmla="*/ 2330970 w 2331026"/>
                <a:gd name="connsiteY2" fmla="*/ 2827401 h 3118469"/>
                <a:gd name="connsiteX3" fmla="*/ 2039902 w 2331026"/>
                <a:gd name="connsiteY3" fmla="*/ 3118469 h 3118469"/>
                <a:gd name="connsiteX4" fmla="*/ 291068 w 2331026"/>
                <a:gd name="connsiteY4" fmla="*/ 3118469 h 3118469"/>
                <a:gd name="connsiteX5" fmla="*/ 0 w 2331026"/>
                <a:gd name="connsiteY5" fmla="*/ 2827401 h 3118469"/>
                <a:gd name="connsiteX6" fmla="*/ 0 w 2331026"/>
                <a:gd name="connsiteY6" fmla="*/ 284088 h 3118469"/>
                <a:gd name="connsiteX7" fmla="*/ 510943 w 2331026"/>
                <a:gd name="connsiteY7" fmla="*/ 0 h 3118469"/>
                <a:gd name="connsiteX0" fmla="*/ 1841333 w 2331379"/>
                <a:gd name="connsiteY0" fmla="*/ 2646 h 3118469"/>
                <a:gd name="connsiteX1" fmla="*/ 2331323 w 2331379"/>
                <a:gd name="connsiteY1" fmla="*/ 284088 h 3118469"/>
                <a:gd name="connsiteX2" fmla="*/ 2331323 w 2331379"/>
                <a:gd name="connsiteY2" fmla="*/ 2827401 h 3118469"/>
                <a:gd name="connsiteX3" fmla="*/ 2040255 w 2331379"/>
                <a:gd name="connsiteY3" fmla="*/ 3118469 h 3118469"/>
                <a:gd name="connsiteX4" fmla="*/ 291421 w 2331379"/>
                <a:gd name="connsiteY4" fmla="*/ 3118469 h 3118469"/>
                <a:gd name="connsiteX5" fmla="*/ 353 w 2331379"/>
                <a:gd name="connsiteY5" fmla="*/ 2827401 h 3118469"/>
                <a:gd name="connsiteX6" fmla="*/ 353 w 2331379"/>
                <a:gd name="connsiteY6" fmla="*/ 284088 h 3118469"/>
                <a:gd name="connsiteX7" fmla="*/ 511296 w 2331379"/>
                <a:gd name="connsiteY7" fmla="*/ 0 h 311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1379" h="3118469">
                  <a:moveTo>
                    <a:pt x="1841333" y="2646"/>
                  </a:moveTo>
                  <a:cubicBezTo>
                    <a:pt x="2002085" y="2646"/>
                    <a:pt x="2336352" y="142067"/>
                    <a:pt x="2331323" y="284088"/>
                  </a:cubicBezTo>
                  <a:lnTo>
                    <a:pt x="2331323" y="2827401"/>
                  </a:lnTo>
                  <a:cubicBezTo>
                    <a:pt x="2331323" y="2988153"/>
                    <a:pt x="2201007" y="3118469"/>
                    <a:pt x="2040255" y="3118469"/>
                  </a:cubicBezTo>
                  <a:lnTo>
                    <a:pt x="291421" y="3118469"/>
                  </a:lnTo>
                  <a:cubicBezTo>
                    <a:pt x="130669" y="3118469"/>
                    <a:pt x="353" y="2988153"/>
                    <a:pt x="353" y="2827401"/>
                  </a:cubicBezTo>
                  <a:lnTo>
                    <a:pt x="353" y="284088"/>
                  </a:lnTo>
                  <a:cubicBezTo>
                    <a:pt x="-12914" y="135649"/>
                    <a:pt x="350544" y="0"/>
                    <a:pt x="511296" y="0"/>
                  </a:cubicBezTo>
                </a:path>
              </a:pathLst>
            </a:custGeom>
            <a:noFill/>
            <a:ln w="19050" cap="flat" cmpd="sng" algn="ctr">
              <a:solidFill>
                <a:sysClr val="window" lastClr="FFFFFF">
                  <a:lumMod val="50000"/>
                </a:sysClr>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145" name="Oval 144">
              <a:extLst>
                <a:ext uri="{FF2B5EF4-FFF2-40B4-BE49-F238E27FC236}">
                  <a16:creationId xmlns="" xmlns:a16="http://schemas.microsoft.com/office/drawing/2014/main" id="{F9D0A296-4A76-4C49-9F7C-13276BB358C7}"/>
                </a:ext>
              </a:extLst>
            </p:cNvPr>
            <p:cNvSpPr/>
            <p:nvPr/>
          </p:nvSpPr>
          <p:spPr>
            <a:xfrm>
              <a:off x="2935545" y="1970948"/>
              <a:ext cx="153987" cy="153987"/>
            </a:xfrm>
            <a:prstGeom prst="ellipse">
              <a:avLst/>
            </a:prstGeom>
            <a:solidFill>
              <a:schemeClr val="accent2"/>
            </a:solidFill>
            <a:ln w="12700" cap="flat" cmpd="sng" algn="ctr">
              <a:solidFill>
                <a:schemeClr val="accent2"/>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146" name="Oval 145">
              <a:extLst>
                <a:ext uri="{FF2B5EF4-FFF2-40B4-BE49-F238E27FC236}">
                  <a16:creationId xmlns="" xmlns:a16="http://schemas.microsoft.com/office/drawing/2014/main" id="{81DB5B47-6D18-4B80-9FC8-A2BF5620DFF1}"/>
                </a:ext>
              </a:extLst>
            </p:cNvPr>
            <p:cNvSpPr/>
            <p:nvPr/>
          </p:nvSpPr>
          <p:spPr>
            <a:xfrm>
              <a:off x="1110280" y="1970948"/>
              <a:ext cx="153987" cy="153987"/>
            </a:xfrm>
            <a:prstGeom prst="ellipse">
              <a:avLst/>
            </a:prstGeom>
            <a:solidFill>
              <a:schemeClr val="accent2"/>
            </a:solidFill>
            <a:ln w="12700" cap="flat" cmpd="sng" algn="ctr">
              <a:solidFill>
                <a:schemeClr val="accent2"/>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Arial" panose="020B0604020202020204" pitchFamily="34" charset="0"/>
                <a:cs typeface="Arial" panose="020B0604020202020204" pitchFamily="34" charset="0"/>
              </a:endParaRPr>
            </a:p>
          </p:txBody>
        </p:sp>
      </p:grpSp>
      <p:sp>
        <p:nvSpPr>
          <p:cNvPr id="149" name="Rectangle 148">
            <a:extLst>
              <a:ext uri="{FF2B5EF4-FFF2-40B4-BE49-F238E27FC236}">
                <a16:creationId xmlns="" xmlns:a16="http://schemas.microsoft.com/office/drawing/2014/main" id="{798B0D9C-E559-4B80-A902-371D33D71995}"/>
              </a:ext>
            </a:extLst>
          </p:cNvPr>
          <p:cNvSpPr/>
          <p:nvPr/>
        </p:nvSpPr>
        <p:spPr>
          <a:xfrm>
            <a:off x="358693" y="3383860"/>
            <a:ext cx="2475085" cy="2252733"/>
          </a:xfrm>
          <a:prstGeom prst="rect">
            <a:avLst/>
          </a:prstGeom>
        </p:spPr>
        <p:txBody>
          <a:bodyPr wrap="square" lIns="135000">
            <a:spAutoFit/>
          </a:bodyPr>
          <a:lstStyle/>
          <a:p>
            <a:pPr algn="ctr" defTabSz="685800" fontAlgn="auto">
              <a:spcBef>
                <a:spcPts val="0"/>
              </a:spcBef>
              <a:spcAft>
                <a:spcPts val="450"/>
              </a:spcAft>
              <a:defRPr/>
            </a:pPr>
            <a:endParaRPr lang="en-ZA" sz="1200" dirty="0" smtClean="0">
              <a:solidFill>
                <a:srgbClr val="000000"/>
              </a:solidFill>
              <a:latin typeface="Calibri" panose="020F0502020204030204"/>
              <a:sym typeface="Calibri"/>
            </a:endParaRPr>
          </a:p>
          <a:p>
            <a:pPr algn="ctr" defTabSz="685800" fontAlgn="auto">
              <a:spcBef>
                <a:spcPts val="0"/>
              </a:spcBef>
              <a:spcAft>
                <a:spcPts val="450"/>
              </a:spcAft>
              <a:defRPr/>
            </a:pPr>
            <a:r>
              <a:rPr lang="en-ZA" sz="1200" dirty="0" smtClean="0">
                <a:solidFill>
                  <a:srgbClr val="000000"/>
                </a:solidFill>
                <a:latin typeface="Calibri" panose="020F0502020204030204"/>
                <a:sym typeface="Calibri"/>
              </a:rPr>
              <a:t>The </a:t>
            </a:r>
            <a:r>
              <a:rPr lang="en-ZA" sz="1200" dirty="0">
                <a:solidFill>
                  <a:srgbClr val="000000"/>
                </a:solidFill>
                <a:latin typeface="Calibri" panose="020F0502020204030204"/>
                <a:sym typeface="Calibri"/>
              </a:rPr>
              <a:t>capacity development and training that will be given by Higher Health will cover:</a:t>
            </a:r>
          </a:p>
          <a:p>
            <a:pPr marL="112615" defTabSz="255666" fontAlgn="auto">
              <a:lnSpc>
                <a:spcPct val="90000"/>
              </a:lnSpc>
              <a:spcAft>
                <a:spcPct val="35000"/>
              </a:spcAft>
              <a:buClr>
                <a:srgbClr val="4472C4"/>
              </a:buClr>
              <a:defRPr>
                <a:latin typeface="Calibri"/>
                <a:ea typeface="Calibri"/>
                <a:cs typeface="Calibri"/>
                <a:sym typeface="Calibri"/>
              </a:defRPr>
            </a:pPr>
            <a:endParaRPr lang="en-ZA" sz="1125" dirty="0">
              <a:solidFill>
                <a:prstClr val="black"/>
              </a:solidFill>
              <a:latin typeface="Arial" panose="020B0604020202020204" pitchFamily="34" charset="0"/>
              <a:ea typeface="Calibri"/>
              <a:cs typeface="Arial" panose="020B0604020202020204" pitchFamily="34" charset="0"/>
              <a:sym typeface="Calibri"/>
            </a:endParaRPr>
          </a:p>
          <a:p>
            <a:pPr marL="214313" indent="-214313" defTabSz="685800" fontAlgn="auto">
              <a:lnSpc>
                <a:spcPct val="90000"/>
              </a:lnSpc>
              <a:spcAft>
                <a:spcPts val="450"/>
              </a:spcAft>
              <a:buClr>
                <a:srgbClr val="EC4C6D"/>
              </a:buClr>
              <a:buFont typeface="Arial" panose="020B0604020202020204" pitchFamily="34" charset="0"/>
              <a:buChar char="•"/>
              <a:defRPr>
                <a:latin typeface="Calibri"/>
                <a:ea typeface="Calibri"/>
                <a:cs typeface="Calibri"/>
                <a:sym typeface="Calibri"/>
              </a:defRPr>
            </a:pPr>
            <a:r>
              <a:rPr lang="en-ZA" sz="1200" dirty="0">
                <a:solidFill>
                  <a:srgbClr val="000000"/>
                </a:solidFill>
                <a:latin typeface="Calibri"/>
                <a:cs typeface="Calibri"/>
                <a:sym typeface="Calibri"/>
              </a:rPr>
              <a:t>The GBV Principles </a:t>
            </a:r>
          </a:p>
          <a:p>
            <a:pPr marL="214313" indent="-214313" defTabSz="685800" fontAlgn="auto">
              <a:lnSpc>
                <a:spcPct val="90000"/>
              </a:lnSpc>
              <a:spcAft>
                <a:spcPts val="450"/>
              </a:spcAft>
              <a:buClr>
                <a:srgbClr val="EC4C6D"/>
              </a:buClr>
              <a:buFont typeface="Arial" panose="020B0604020202020204" pitchFamily="34" charset="0"/>
              <a:buChar char="•"/>
              <a:defRPr>
                <a:latin typeface="Calibri"/>
                <a:ea typeface="Calibri"/>
                <a:cs typeface="Calibri"/>
                <a:sym typeface="Calibri"/>
              </a:defRPr>
            </a:pPr>
            <a:r>
              <a:rPr lang="en-ZA" sz="1200" dirty="0">
                <a:solidFill>
                  <a:srgbClr val="000000"/>
                </a:solidFill>
                <a:latin typeface="Calibri"/>
                <a:cs typeface="Calibri"/>
                <a:sym typeface="Calibri"/>
              </a:rPr>
              <a:t>GBV Implementation Guidelines</a:t>
            </a:r>
          </a:p>
          <a:p>
            <a:pPr marL="214313" indent="-214313" defTabSz="685800" fontAlgn="auto">
              <a:lnSpc>
                <a:spcPct val="90000"/>
              </a:lnSpc>
              <a:spcAft>
                <a:spcPts val="450"/>
              </a:spcAft>
              <a:buClr>
                <a:srgbClr val="EC4C6D"/>
              </a:buClr>
              <a:buFont typeface="Arial" panose="020B0604020202020204" pitchFamily="34" charset="0"/>
              <a:buChar char="•"/>
              <a:defRPr>
                <a:latin typeface="Calibri"/>
                <a:ea typeface="Calibri"/>
                <a:cs typeface="Calibri"/>
                <a:sym typeface="Calibri"/>
              </a:defRPr>
            </a:pPr>
            <a:r>
              <a:rPr lang="en-ZA" sz="1200" dirty="0">
                <a:solidFill>
                  <a:srgbClr val="000000"/>
                </a:solidFill>
                <a:latin typeface="Calibri"/>
                <a:cs typeface="Calibri"/>
                <a:sym typeface="Calibri"/>
              </a:rPr>
              <a:t>Rape Protocol</a:t>
            </a:r>
          </a:p>
          <a:p>
            <a:pPr marL="214313" indent="-214313" defTabSz="685800" fontAlgn="auto">
              <a:lnSpc>
                <a:spcPct val="90000"/>
              </a:lnSpc>
              <a:spcAft>
                <a:spcPts val="450"/>
              </a:spcAft>
              <a:buClr>
                <a:srgbClr val="EC4C6D"/>
              </a:buClr>
              <a:buFont typeface="Arial" panose="020B0604020202020204" pitchFamily="34" charset="0"/>
              <a:buChar char="•"/>
              <a:defRPr>
                <a:latin typeface="Calibri"/>
                <a:ea typeface="Calibri"/>
                <a:cs typeface="Calibri"/>
                <a:sym typeface="Calibri"/>
              </a:defRPr>
            </a:pPr>
            <a:r>
              <a:rPr lang="en-ZA" sz="1200" dirty="0">
                <a:solidFill>
                  <a:srgbClr val="000000"/>
                </a:solidFill>
                <a:latin typeface="Calibri"/>
                <a:cs typeface="Calibri"/>
                <a:sym typeface="Calibri"/>
              </a:rPr>
              <a:t>Code of Ethics</a:t>
            </a:r>
          </a:p>
          <a:p>
            <a:pPr marL="326927" indent="-214313" defTabSz="255666" fontAlgn="auto">
              <a:lnSpc>
                <a:spcPct val="90000"/>
              </a:lnSpc>
              <a:spcAft>
                <a:spcPct val="35000"/>
              </a:spcAft>
              <a:buClr>
                <a:srgbClr val="4472C4"/>
              </a:buClr>
              <a:buFont typeface="Wingdings" pitchFamily="2" charset="2"/>
              <a:buChar char="§"/>
              <a:defRPr>
                <a:latin typeface="Calibri"/>
                <a:ea typeface="Calibri"/>
                <a:cs typeface="Calibri"/>
                <a:sym typeface="Calibri"/>
              </a:defRPr>
            </a:pPr>
            <a:endParaRPr lang="en-ZA" sz="1125" dirty="0">
              <a:solidFill>
                <a:prstClr val="black"/>
              </a:solidFill>
              <a:latin typeface="Arial" panose="020B0604020202020204" pitchFamily="34" charset="0"/>
              <a:ea typeface="Calibri"/>
              <a:cs typeface="Arial" panose="020B0604020202020204" pitchFamily="34" charset="0"/>
              <a:sym typeface="Calibri"/>
            </a:endParaRPr>
          </a:p>
        </p:txBody>
      </p:sp>
      <p:sp>
        <p:nvSpPr>
          <p:cNvPr id="150" name="Rectangle 149">
            <a:extLst>
              <a:ext uri="{FF2B5EF4-FFF2-40B4-BE49-F238E27FC236}">
                <a16:creationId xmlns="" xmlns:a16="http://schemas.microsoft.com/office/drawing/2014/main" id="{746C1700-E491-4577-A781-88943C983514}"/>
              </a:ext>
            </a:extLst>
          </p:cNvPr>
          <p:cNvSpPr/>
          <p:nvPr/>
        </p:nvSpPr>
        <p:spPr>
          <a:xfrm>
            <a:off x="388458" y="2910417"/>
            <a:ext cx="2488735" cy="368454"/>
          </a:xfrm>
          <a:prstGeom prst="rect">
            <a:avLst/>
          </a:prstGeom>
          <a:solidFill>
            <a:sysClr val="window" lastClr="FFFFFF">
              <a:lumMod val="75000"/>
              <a:alpha val="39000"/>
            </a:sysClr>
          </a:solidFill>
          <a:ln w="12700" cap="flat" cmpd="sng" algn="ctr">
            <a:noFill/>
            <a:prstDash val="solid"/>
            <a:miter lim="800000"/>
          </a:ln>
          <a:effectLst/>
        </p:spPr>
        <p:txBody>
          <a:bodyPr rtlCol="0" anchor="ctr"/>
          <a:lstStyle/>
          <a:p>
            <a:pPr algn="ctr" defTabSz="685800" fontAlgn="auto">
              <a:spcBef>
                <a:spcPts val="0"/>
              </a:spcBef>
              <a:spcAft>
                <a:spcPts val="0"/>
              </a:spcAft>
              <a:defRPr/>
            </a:pPr>
            <a:r>
              <a:rPr lang="en-US" sz="1200" b="1" kern="0" dirty="0">
                <a:solidFill>
                  <a:prstClr val="black"/>
                </a:solidFill>
                <a:latin typeface="Arial" panose="020B0604020202020204" pitchFamily="34" charset="0"/>
                <a:cs typeface="Arial" panose="020B0604020202020204" pitchFamily="34" charset="0"/>
              </a:rPr>
              <a:t>Capacity building</a:t>
            </a:r>
          </a:p>
        </p:txBody>
      </p:sp>
      <p:pic>
        <p:nvPicPr>
          <p:cNvPr id="156" name="Picture 2" descr="Group Task Icon - Free Download, PNG and Vector">
            <a:extLst>
              <a:ext uri="{FF2B5EF4-FFF2-40B4-BE49-F238E27FC236}">
                <a16:creationId xmlns="" xmlns:a16="http://schemas.microsoft.com/office/drawing/2014/main" id="{903A0241-5C91-454A-9311-D6CBCD5BA5A8}"/>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317831" y="1906868"/>
            <a:ext cx="672566" cy="672566"/>
          </a:xfrm>
          <a:prstGeom prst="rect">
            <a:avLst/>
          </a:prstGeom>
          <a:noFill/>
          <a:extLst>
            <a:ext uri="{909E8E84-426E-40dd-AFC4-6F175D3DCCD1}">
              <a14:hiddenFill xmlns:a14="http://schemas.microsoft.com/office/drawing/2010/main" xmlns="">
                <a:solidFill>
                  <a:srgbClr val="FFFFFF"/>
                </a:solidFill>
              </a14:hiddenFill>
            </a:ext>
          </a:extLst>
        </p:spPr>
      </p:pic>
      <p:pic>
        <p:nvPicPr>
          <p:cNvPr id="158" name="Picture 4" descr="Leadership - Free business icons">
            <a:extLst>
              <a:ext uri="{FF2B5EF4-FFF2-40B4-BE49-F238E27FC236}">
                <a16:creationId xmlns="" xmlns:a16="http://schemas.microsoft.com/office/drawing/2014/main" id="{74CB77E2-758E-4C86-B8D1-30C1135A5DAA}"/>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a:off x="6835668" y="2375043"/>
            <a:ext cx="522109" cy="52210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 xmlns:a16="http://schemas.microsoft.com/office/drawing/2014/main" id="{77ABBEAD-260D-49EC-AE6F-CCEE99553328}"/>
              </a:ext>
            </a:extLst>
          </p:cNvPr>
          <p:cNvPicPr>
            <a:picLocks noChangeAspect="1"/>
          </p:cNvPicPr>
          <p:nvPr/>
        </p:nvPicPr>
        <p:blipFill>
          <a:blip r:embed="rId4">
            <a:lum bright="70000" contrast="-70000"/>
          </a:blip>
          <a:stretch>
            <a:fillRect/>
          </a:stretch>
        </p:blipFill>
        <p:spPr>
          <a:xfrm>
            <a:off x="4295894" y="2429969"/>
            <a:ext cx="512108" cy="516681"/>
          </a:xfrm>
          <a:prstGeom prst="rect">
            <a:avLst/>
          </a:prstGeom>
        </p:spPr>
      </p:pic>
      <p:sp>
        <p:nvSpPr>
          <p:cNvPr id="34"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50</a:t>
            </a:fld>
            <a:endParaRPr lang="en-US" dirty="0"/>
          </a:p>
        </p:txBody>
      </p:sp>
    </p:spTree>
    <p:extLst>
      <p:ext uri="{BB962C8B-B14F-4D97-AF65-F5344CB8AC3E}">
        <p14:creationId xmlns:p14="http://schemas.microsoft.com/office/powerpoint/2010/main" xmlns="" val="25328079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 xmlns:a16="http://schemas.microsoft.com/office/drawing/2014/main" id="{A4B8492C-5025-46DC-BEC4-98CCFF9AA793}"/>
              </a:ext>
            </a:extLst>
          </p:cNvPr>
          <p:cNvSpPr>
            <a:spLocks noGrp="1"/>
          </p:cNvSpPr>
          <p:nvPr>
            <p:ph type="ctrTitle"/>
          </p:nvPr>
        </p:nvSpPr>
        <p:spPr>
          <a:xfrm>
            <a:off x="685800" y="1790700"/>
            <a:ext cx="7772400" cy="2781300"/>
          </a:xfrm>
        </p:spPr>
        <p:txBody>
          <a:bodyPr>
            <a:normAutofit/>
          </a:bodyPr>
          <a:lstStyle/>
          <a:p>
            <a:pPr eaLnBrk="1" hangingPunct="1">
              <a:defRPr/>
            </a:pPr>
            <a:r>
              <a:rPr lang="en-US" dirty="0">
                <a:solidFill>
                  <a:schemeClr val="bg1">
                    <a:lumMod val="50000"/>
                  </a:schemeClr>
                </a:solidFill>
                <a:cs typeface="Arial" panose="020B0604020202020204" pitchFamily="34" charset="0"/>
              </a:rPr>
              <a:t/>
            </a:r>
            <a:br>
              <a:rPr lang="en-US" dirty="0">
                <a:solidFill>
                  <a:schemeClr val="bg1">
                    <a:lumMod val="50000"/>
                  </a:schemeClr>
                </a:solidFill>
                <a:cs typeface="Arial" panose="020B0604020202020204" pitchFamily="34" charset="0"/>
              </a:rPr>
            </a:br>
            <a:endParaRPr lang="en-ZA" sz="4000" b="1" dirty="0">
              <a:solidFill>
                <a:schemeClr val="bg1">
                  <a:lumMod val="50000"/>
                </a:schemeClr>
              </a:solidFill>
              <a:latin typeface="Century Gothic" panose="020B0502020202020204" pitchFamily="34" charset="0"/>
              <a:cs typeface="Arial" panose="020B0604020202020204" pitchFamily="34" charset="0"/>
            </a:endParaRPr>
          </a:p>
        </p:txBody>
      </p:sp>
      <p:sp>
        <p:nvSpPr>
          <p:cNvPr id="14339" name="Subtitle 2">
            <a:extLst>
              <a:ext uri="{FF2B5EF4-FFF2-40B4-BE49-F238E27FC236}">
                <a16:creationId xmlns="" xmlns:a16="http://schemas.microsoft.com/office/drawing/2014/main" id="{2204080B-46F4-40C1-A337-7561B63F655C}"/>
              </a:ext>
            </a:extLst>
          </p:cNvPr>
          <p:cNvSpPr>
            <a:spLocks noGrp="1"/>
          </p:cNvSpPr>
          <p:nvPr>
            <p:ph type="subTitle" idx="1"/>
          </p:nvPr>
        </p:nvSpPr>
        <p:spPr>
          <a:xfrm>
            <a:off x="757237" y="1666577"/>
            <a:ext cx="7929563" cy="707901"/>
          </a:xfrm>
        </p:spPr>
        <p:txBody>
          <a:bodyPr>
            <a:normAutofit fontScale="85000" lnSpcReduction="20000"/>
          </a:bodyPr>
          <a:lstStyle/>
          <a:p>
            <a:pPr eaLnBrk="1" hangingPunct="1"/>
            <a:r>
              <a:rPr lang="en-ZA" altLang="en-US" sz="3600" b="1" dirty="0" smtClean="0">
                <a:solidFill>
                  <a:schemeClr val="tx1"/>
                </a:solidFill>
              </a:rPr>
              <a:t>SETA and other entities Implementation </a:t>
            </a:r>
          </a:p>
        </p:txBody>
      </p:sp>
      <p:sp>
        <p:nvSpPr>
          <p:cNvPr id="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51</a:t>
            </a:fld>
            <a:endParaRPr lang="en-US" dirty="0"/>
          </a:p>
        </p:txBody>
      </p:sp>
      <p:pic>
        <p:nvPicPr>
          <p:cNvPr id="4" name="Picture 3"/>
          <p:cNvPicPr>
            <a:picLocks noChangeAspect="1"/>
          </p:cNvPicPr>
          <p:nvPr/>
        </p:nvPicPr>
        <p:blipFill>
          <a:blip r:embed="rId3"/>
          <a:stretch>
            <a:fillRect/>
          </a:stretch>
        </p:blipFill>
        <p:spPr>
          <a:xfrm>
            <a:off x="1835696" y="2924944"/>
            <a:ext cx="5299099" cy="2456855"/>
          </a:xfrm>
          <a:prstGeom prst="rect">
            <a:avLst/>
          </a:prstGeom>
        </p:spPr>
      </p:pic>
    </p:spTree>
    <p:extLst>
      <p:ext uri="{BB962C8B-B14F-4D97-AF65-F5344CB8AC3E}">
        <p14:creationId xmlns:p14="http://schemas.microsoft.com/office/powerpoint/2010/main" xmlns="" val="1689307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bwMode="auto">
          <a:xfrm>
            <a:off x="539552" y="918012"/>
            <a:ext cx="8136904" cy="4509211"/>
          </a:xfrm>
        </p:spPr>
        <p:txBody>
          <a:bodyPr wrap="square" numCol="1" anchor="t" anchorCtr="0" compatLnSpc="1">
            <a:prstTxWarp prst="textNoShape">
              <a:avLst/>
            </a:prstTxWarp>
            <a:normAutofit/>
          </a:bodyPr>
          <a:lstStyle/>
          <a:p>
            <a:pPr>
              <a:spcBef>
                <a:spcPts val="0"/>
              </a:spcBef>
              <a:spcAft>
                <a:spcPts val="1200"/>
              </a:spcAft>
            </a:pPr>
            <a:r>
              <a:rPr lang="en-ZA" sz="1600" dirty="0" smtClean="0">
                <a:latin typeface="Arial" panose="020B0604020202020204" pitchFamily="34" charset="0"/>
                <a:cs typeface="Arial" panose="020B0604020202020204" pitchFamily="34" charset="0"/>
              </a:rPr>
              <a:t>No entity has a separate GBV policy</a:t>
            </a:r>
          </a:p>
          <a:p>
            <a:pPr>
              <a:spcBef>
                <a:spcPts val="0"/>
              </a:spcBef>
              <a:spcAft>
                <a:spcPts val="1200"/>
              </a:spcAft>
            </a:pPr>
            <a:r>
              <a:rPr lang="en-ZA" sz="1600" dirty="0" smtClean="0">
                <a:latin typeface="Arial" panose="020B0604020202020204" pitchFamily="34" charset="0"/>
                <a:cs typeface="Arial" panose="020B0604020202020204" pitchFamily="34" charset="0"/>
              </a:rPr>
              <a:t>Most SETAs and entities integrate GBV in existing policies and frameworks</a:t>
            </a:r>
          </a:p>
          <a:p>
            <a:pPr>
              <a:spcBef>
                <a:spcPts val="0"/>
              </a:spcBef>
              <a:spcAft>
                <a:spcPts val="1200"/>
              </a:spcAft>
            </a:pPr>
            <a:r>
              <a:rPr lang="en-ZA" sz="1600" dirty="0" smtClean="0">
                <a:latin typeface="Arial" panose="020B0604020202020204" pitchFamily="34" charset="0"/>
                <a:cs typeface="Arial" panose="020B0604020202020204" pitchFamily="34" charset="0"/>
              </a:rPr>
              <a:t>All, except 1, have integrated programmes of awareness, education and support for staff in relation to GBV</a:t>
            </a:r>
          </a:p>
          <a:p>
            <a:pPr>
              <a:spcBef>
                <a:spcPts val="0"/>
              </a:spcBef>
              <a:spcAft>
                <a:spcPts val="1200"/>
              </a:spcAft>
            </a:pPr>
            <a:r>
              <a:rPr lang="en-ZA" sz="1600" dirty="0" smtClean="0">
                <a:latin typeface="Arial" panose="020B0604020202020204" pitchFamily="34" charset="0"/>
                <a:cs typeface="Arial" panose="020B0604020202020204" pitchFamily="34" charset="0"/>
              </a:rPr>
              <a:t>GBV is integrated in mostly HR budgets and no separate budgets are allocated for GBV</a:t>
            </a:r>
          </a:p>
          <a:p>
            <a:pPr>
              <a:spcBef>
                <a:spcPts val="0"/>
              </a:spcBef>
              <a:spcAft>
                <a:spcPts val="1200"/>
              </a:spcAft>
            </a:pPr>
            <a:endParaRPr lang="en-ZA" sz="1600" dirty="0">
              <a:latin typeface="Arial" panose="020B0604020202020204" pitchFamily="34" charset="0"/>
              <a:cs typeface="Arial" panose="020B0604020202020204" pitchFamily="34" charset="0"/>
            </a:endParaRPr>
          </a:p>
        </p:txBody>
      </p:sp>
      <p:sp>
        <p:nvSpPr>
          <p:cNvPr id="7" name="TextBox 6"/>
          <p:cNvSpPr txBox="1"/>
          <p:nvPr/>
        </p:nvSpPr>
        <p:spPr>
          <a:xfrm>
            <a:off x="539552" y="364014"/>
            <a:ext cx="8136904" cy="369332"/>
          </a:xfrm>
          <a:prstGeom prst="rect">
            <a:avLst/>
          </a:prstGeom>
          <a:solidFill>
            <a:srgbClr val="00682F"/>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r>
              <a:rPr lang="en-US" b="1" dirty="0" smtClean="0"/>
              <a:t>SETA Implementation</a:t>
            </a:r>
            <a:endParaRPr lang="en-ZA" dirty="0"/>
          </a:p>
        </p:txBody>
      </p:sp>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52</a:t>
            </a:fld>
            <a:endParaRPr lang="en-US" dirty="0"/>
          </a:p>
        </p:txBody>
      </p:sp>
      <p:sp>
        <p:nvSpPr>
          <p:cNvPr id="2" name="Rectangle 1"/>
          <p:cNvSpPr/>
          <p:nvPr/>
        </p:nvSpPr>
        <p:spPr>
          <a:xfrm>
            <a:off x="6372200" y="5949280"/>
            <a:ext cx="259228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683569" y="3884173"/>
            <a:ext cx="2160240" cy="1125270"/>
          </a:xfrm>
          <a:prstGeom prst="rect">
            <a:avLst/>
          </a:prstGeom>
        </p:spPr>
      </p:pic>
      <p:pic>
        <p:nvPicPr>
          <p:cNvPr id="5" name="Picture 4"/>
          <p:cNvPicPr>
            <a:picLocks noChangeAspect="1"/>
          </p:cNvPicPr>
          <p:nvPr/>
        </p:nvPicPr>
        <p:blipFill>
          <a:blip r:embed="rId4"/>
          <a:stretch>
            <a:fillRect/>
          </a:stretch>
        </p:blipFill>
        <p:spPr>
          <a:xfrm>
            <a:off x="6022929" y="3386112"/>
            <a:ext cx="1808200" cy="1084920"/>
          </a:xfrm>
          <a:prstGeom prst="rect">
            <a:avLst/>
          </a:prstGeom>
        </p:spPr>
      </p:pic>
      <p:pic>
        <p:nvPicPr>
          <p:cNvPr id="6" name="Picture 5"/>
          <p:cNvPicPr>
            <a:picLocks noChangeAspect="1"/>
          </p:cNvPicPr>
          <p:nvPr/>
        </p:nvPicPr>
        <p:blipFill>
          <a:blip r:embed="rId5"/>
          <a:stretch>
            <a:fillRect/>
          </a:stretch>
        </p:blipFill>
        <p:spPr>
          <a:xfrm>
            <a:off x="6040429" y="4655698"/>
            <a:ext cx="1790700" cy="1047750"/>
          </a:xfrm>
          <a:prstGeom prst="rect">
            <a:avLst/>
          </a:prstGeom>
        </p:spPr>
      </p:pic>
      <p:pic>
        <p:nvPicPr>
          <p:cNvPr id="9" name="Picture 8"/>
          <p:cNvPicPr>
            <a:picLocks noChangeAspect="1"/>
          </p:cNvPicPr>
          <p:nvPr/>
        </p:nvPicPr>
        <p:blipFill>
          <a:blip r:embed="rId6"/>
          <a:stretch>
            <a:fillRect/>
          </a:stretch>
        </p:blipFill>
        <p:spPr>
          <a:xfrm>
            <a:off x="6040429" y="5881922"/>
            <a:ext cx="2463743" cy="792432"/>
          </a:xfrm>
          <a:prstGeom prst="rect">
            <a:avLst/>
          </a:prstGeom>
        </p:spPr>
      </p:pic>
      <p:pic>
        <p:nvPicPr>
          <p:cNvPr id="11" name="Picture 10"/>
          <p:cNvPicPr>
            <a:picLocks noChangeAspect="1"/>
          </p:cNvPicPr>
          <p:nvPr/>
        </p:nvPicPr>
        <p:blipFill>
          <a:blip r:embed="rId7"/>
          <a:stretch>
            <a:fillRect/>
          </a:stretch>
        </p:blipFill>
        <p:spPr>
          <a:xfrm>
            <a:off x="554014" y="5425405"/>
            <a:ext cx="2419350" cy="1047750"/>
          </a:xfrm>
          <a:prstGeom prst="rect">
            <a:avLst/>
          </a:prstGeom>
        </p:spPr>
      </p:pic>
      <p:sp>
        <p:nvSpPr>
          <p:cNvPr id="12" name="Rectangle 11"/>
          <p:cNvSpPr/>
          <p:nvPr/>
        </p:nvSpPr>
        <p:spPr>
          <a:xfrm>
            <a:off x="2771800" y="4305539"/>
            <a:ext cx="646331"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S</a:t>
            </a:r>
          </a:p>
        </p:txBody>
      </p:sp>
      <p:sp>
        <p:nvSpPr>
          <p:cNvPr id="14" name="Explosion 1 13"/>
          <p:cNvSpPr/>
          <p:nvPr/>
        </p:nvSpPr>
        <p:spPr>
          <a:xfrm rot="677514">
            <a:off x="2562276" y="4770248"/>
            <a:ext cx="1711708" cy="1163236"/>
          </a:xfrm>
          <a:prstGeom prst="irregularSeal1">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ZA" sz="900" dirty="0" smtClean="0"/>
              <a:t>100% SETAs reported</a:t>
            </a:r>
            <a:endParaRPr lang="en-GB" sz="900" dirty="0"/>
          </a:p>
        </p:txBody>
      </p:sp>
    </p:spTree>
    <p:extLst>
      <p:ext uri="{BB962C8B-B14F-4D97-AF65-F5344CB8AC3E}">
        <p14:creationId xmlns:p14="http://schemas.microsoft.com/office/powerpoint/2010/main" xmlns="" val="41244310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419" y="333385"/>
            <a:ext cx="8701062"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sz="2800" b="1" dirty="0" smtClean="0">
                <a:solidFill>
                  <a:schemeClr val="bg1"/>
                </a:solidFill>
              </a:rPr>
              <a:t>SETA Implementation</a:t>
            </a:r>
            <a:endParaRPr lang="en-GB" sz="2800" b="1"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3201722027"/>
              </p:ext>
            </p:extLst>
          </p:nvPr>
        </p:nvGraphicFramePr>
        <p:xfrm>
          <a:off x="77453" y="856605"/>
          <a:ext cx="8928993" cy="4892040"/>
        </p:xfrm>
        <a:graphic>
          <a:graphicData uri="http://schemas.openxmlformats.org/drawingml/2006/table">
            <a:tbl>
              <a:tblPr firstRow="1" firstCol="1" bandRow="1">
                <a:tableStyleId>{5C22544A-7EE6-4342-B048-85BDC9FD1C3A}</a:tableStyleId>
              </a:tblPr>
              <a:tblGrid>
                <a:gridCol w="812692">
                  <a:extLst>
                    <a:ext uri="{9D8B030D-6E8A-4147-A177-3AD203B41FA5}">
                      <a16:colId xmlns="" xmlns:a16="http://schemas.microsoft.com/office/drawing/2014/main" val="819543999"/>
                    </a:ext>
                  </a:extLst>
                </a:gridCol>
                <a:gridCol w="1994788">
                  <a:extLst>
                    <a:ext uri="{9D8B030D-6E8A-4147-A177-3AD203B41FA5}">
                      <a16:colId xmlns="" xmlns:a16="http://schemas.microsoft.com/office/drawing/2014/main" val="3152426977"/>
                    </a:ext>
                  </a:extLst>
                </a:gridCol>
                <a:gridCol w="5097791">
                  <a:extLst>
                    <a:ext uri="{9D8B030D-6E8A-4147-A177-3AD203B41FA5}">
                      <a16:colId xmlns="" xmlns:a16="http://schemas.microsoft.com/office/drawing/2014/main" val="4169698346"/>
                    </a:ext>
                  </a:extLst>
                </a:gridCol>
                <a:gridCol w="1023722">
                  <a:extLst>
                    <a:ext uri="{9D8B030D-6E8A-4147-A177-3AD203B41FA5}">
                      <a16:colId xmlns="" xmlns:a16="http://schemas.microsoft.com/office/drawing/2014/main" val="2423761473"/>
                    </a:ext>
                  </a:extLst>
                </a:gridCol>
              </a:tblGrid>
              <a:tr h="480157">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Name of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 policy, charter, guidelines and procedures to deal with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any programmes for awareness, education and support for staff in relation to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 budget for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3776357139"/>
                  </a:ext>
                </a:extLst>
              </a:tr>
              <a:tr h="160052">
                <a:tc>
                  <a:txBody>
                    <a:bodyPr/>
                    <a:lstStyle/>
                    <a:p>
                      <a:pPr marL="0" lvl="0" indent="0">
                        <a:lnSpc>
                          <a:spcPct val="107000"/>
                        </a:lnSpc>
                        <a:spcAft>
                          <a:spcPts val="0"/>
                        </a:spcAft>
                        <a:buFont typeface="+mj-lt"/>
                        <a:buNone/>
                      </a:pPr>
                      <a:r>
                        <a:rPr lang="en-ZA" sz="1000" dirty="0">
                          <a:effectLst/>
                          <a:latin typeface="Arial" panose="020B0604020202020204" pitchFamily="34" charset="0"/>
                          <a:cs typeface="Arial" panose="020B0604020202020204" pitchFamily="34" charset="0"/>
                        </a:rPr>
                        <a:t>CHIETA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No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No</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cs typeface="Arial" panose="020B0604020202020204" pitchFamily="34" charset="0"/>
                        </a:rPr>
                        <a:t>No</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2305485798"/>
                  </a:ext>
                </a:extLst>
              </a:tr>
              <a:tr h="640210">
                <a:tc>
                  <a:txBody>
                    <a:bodyPr/>
                    <a:lstStyle/>
                    <a:p>
                      <a:pPr marL="0" lvl="0" indent="0">
                        <a:lnSpc>
                          <a:spcPct val="107000"/>
                        </a:lnSpc>
                        <a:spcAft>
                          <a:spcPts val="0"/>
                        </a:spcAft>
                        <a:buFont typeface="+mj-lt"/>
                        <a:buNone/>
                      </a:pPr>
                      <a:r>
                        <a:rPr lang="en-GB" sz="1000" dirty="0">
                          <a:effectLst/>
                          <a:latin typeface="Arial" panose="020B0604020202020204" pitchFamily="34" charset="0"/>
                          <a:cs typeface="Arial" panose="020B0604020202020204" pitchFamily="34" charset="0"/>
                        </a:rPr>
                        <a:t>LGSETA</a:t>
                      </a:r>
                    </a:p>
                    <a:p>
                      <a:pPr marL="161290" indent="0">
                        <a:lnSpc>
                          <a:spcPct val="107000"/>
                        </a:lnSpc>
                        <a:spcAft>
                          <a:spcPts val="0"/>
                        </a:spcAft>
                        <a:buFont typeface="+mj-lt"/>
                        <a:buNone/>
                      </a:pPr>
                      <a:r>
                        <a:rPr lang="en-ZA" sz="1000" dirty="0">
                          <a:effectLst/>
                          <a:latin typeface="Arial" panose="020B0604020202020204" pitchFamily="34" charset="0"/>
                          <a:cs typeface="Arial" panose="020B0604020202020204" pitchFamily="34" charset="0"/>
                        </a:rPr>
                        <a:t>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No internal policy or charter, but have Sexual Harassment Policy. Guidelines and procedures contained in HR policies</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No awareness and education programmes, staff supported by EHW service provider</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ZA" sz="1000" dirty="0">
                          <a:effectLst/>
                          <a:latin typeface="Arial" panose="020B0604020202020204" pitchFamily="34" charset="0"/>
                          <a:cs typeface="Arial" panose="020B0604020202020204" pitchFamily="34" charset="0"/>
                        </a:rPr>
                        <a:t>R90 000 per annum</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3481215818"/>
                  </a:ext>
                </a:extLst>
              </a:tr>
              <a:tr h="800262">
                <a:tc>
                  <a:txBody>
                    <a:bodyPr/>
                    <a:lstStyle/>
                    <a:p>
                      <a:pPr marL="0" lvl="0" indent="0">
                        <a:lnSpc>
                          <a:spcPct val="107000"/>
                        </a:lnSpc>
                        <a:spcAft>
                          <a:spcPts val="0"/>
                        </a:spcAft>
                        <a:buFont typeface="+mj-lt"/>
                        <a:buNone/>
                      </a:pPr>
                      <a:r>
                        <a:rPr lang="en-GB" sz="1000" dirty="0">
                          <a:effectLst/>
                          <a:latin typeface="Arial" panose="020B0604020202020204" pitchFamily="34" charset="0"/>
                          <a:cs typeface="Arial" panose="020B0604020202020204" pitchFamily="34" charset="0"/>
                        </a:rPr>
                        <a:t>HWSETA</a:t>
                      </a:r>
                    </a:p>
                    <a:p>
                      <a:pPr marL="161290" indent="0">
                        <a:lnSpc>
                          <a:spcPct val="107000"/>
                        </a:lnSpc>
                        <a:spcAft>
                          <a:spcPts val="0"/>
                        </a:spcAft>
                        <a:buFont typeface="+mj-lt"/>
                        <a:buNone/>
                      </a:pPr>
                      <a:r>
                        <a:rPr lang="en-ZA" sz="1000" dirty="0">
                          <a:effectLst/>
                          <a:latin typeface="Arial" panose="020B0604020202020204" pitchFamily="34" charset="0"/>
                          <a:cs typeface="Arial" panose="020B0604020202020204" pitchFamily="34" charset="0"/>
                        </a:rPr>
                        <a:t>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ZA" sz="1000" dirty="0" smtClean="0">
                          <a:effectLst/>
                          <a:latin typeface="Arial" panose="020B0604020202020204" pitchFamily="34" charset="0"/>
                          <a:cs typeface="Arial" panose="020B0604020202020204" pitchFamily="34" charset="0"/>
                        </a:rPr>
                        <a:t>Have a Workplace </a:t>
                      </a:r>
                      <a:r>
                        <a:rPr lang="en-ZA" sz="1000" dirty="0">
                          <a:effectLst/>
                          <a:latin typeface="Arial" panose="020B0604020202020204" pitchFamily="34" charset="0"/>
                          <a:cs typeface="Arial" panose="020B0604020202020204" pitchFamily="34" charset="0"/>
                        </a:rPr>
                        <a:t>policy, Ethics guidelines and a Disciplinary policy that addresses harassment and discrimination in the workplace</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nSpc>
                          <a:spcPct val="107000"/>
                        </a:lnSpc>
                        <a:spcAft>
                          <a:spcPts val="0"/>
                        </a:spcAft>
                        <a:buFont typeface="Symbol" panose="05050102010706020507" pitchFamily="18" charset="2"/>
                        <a:buChar char=""/>
                      </a:pPr>
                      <a:r>
                        <a:rPr lang="en-ZA" sz="1000" dirty="0">
                          <a:effectLst/>
                          <a:latin typeface="Arial" panose="020B0604020202020204" pitchFamily="34" charset="0"/>
                          <a:cs typeface="Arial" panose="020B0604020202020204" pitchFamily="34" charset="0"/>
                        </a:rPr>
                        <a:t>The EHW programme supports staff affected by GBV</a:t>
                      </a:r>
                      <a:endParaRPr lang="en-GB" sz="1000" dirty="0">
                        <a:effectLst/>
                        <a:latin typeface="Arial" panose="020B0604020202020204" pitchFamily="34" charset="0"/>
                        <a:cs typeface="Arial" panose="020B0604020202020204" pitchFamily="34" charset="0"/>
                      </a:endParaRPr>
                    </a:p>
                    <a:p>
                      <a:pPr marL="85725" lvl="0" indent="-85725">
                        <a:lnSpc>
                          <a:spcPct val="107000"/>
                        </a:lnSpc>
                        <a:spcAft>
                          <a:spcPts val="0"/>
                        </a:spcAft>
                        <a:buFont typeface="Symbol" panose="05050102010706020507" pitchFamily="18" charset="2"/>
                        <a:buChar char=""/>
                      </a:pPr>
                      <a:r>
                        <a:rPr lang="en-ZA" sz="1000" dirty="0">
                          <a:effectLst/>
                          <a:latin typeface="Arial" panose="020B0604020202020204" pitchFamily="34" charset="0"/>
                          <a:cs typeface="Arial" panose="020B0604020202020204" pitchFamily="34" charset="0"/>
                        </a:rPr>
                        <a:t>Collaborated with Higher Health and Workforce Health Care (</a:t>
                      </a:r>
                      <a:r>
                        <a:rPr lang="en-ZA" sz="1000" dirty="0" smtClean="0">
                          <a:effectLst/>
                          <a:latin typeface="Arial" panose="020B0604020202020204" pitchFamily="34" charset="0"/>
                          <a:cs typeface="Arial" panose="020B0604020202020204" pitchFamily="34" charset="0"/>
                        </a:rPr>
                        <a:t>WFHC), an external EHW service provider that maintains anonymity and confidentiality of employees when dealing with issues such as GBV</a:t>
                      </a:r>
                      <a:endParaRPr lang="en-GB" sz="1000" dirty="0" smtClean="0">
                        <a:effectLst/>
                        <a:latin typeface="Arial" panose="020B0604020202020204" pitchFamily="34" charset="0"/>
                        <a:cs typeface="Arial" panose="020B0604020202020204" pitchFamily="34" charset="0"/>
                      </a:endParaRPr>
                    </a:p>
                    <a:p>
                      <a:pPr marL="85725" lvl="0" indent="-85725">
                        <a:lnSpc>
                          <a:spcPct val="107000"/>
                        </a:lnSpc>
                        <a:spcAft>
                          <a:spcPts val="0"/>
                        </a:spcAft>
                        <a:buFont typeface="Symbol" panose="05050102010706020507" pitchFamily="18" charset="2"/>
                        <a:buChar char=""/>
                      </a:pPr>
                      <a:r>
                        <a:rPr lang="en-ZA" sz="1000" dirty="0" smtClean="0">
                          <a:effectLst/>
                          <a:latin typeface="Arial" panose="020B0604020202020204" pitchFamily="34" charset="0"/>
                          <a:cs typeface="Arial" panose="020B0604020202020204" pitchFamily="34" charset="0"/>
                        </a:rPr>
                        <a:t>Do awareness programmes</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cs typeface="Arial" panose="020B0604020202020204" pitchFamily="34" charset="0"/>
                        </a:rPr>
                        <a:t>No</a:t>
                      </a:r>
                      <a:r>
                        <a:rPr lang="en-ZA" sz="1000" dirty="0" smtClean="0">
                          <a:effectLst/>
                          <a:latin typeface="Arial" panose="020B0604020202020204" pitchFamily="34" charset="0"/>
                          <a:cs typeface="Arial" panose="020B0604020202020204" pitchFamily="34" charset="0"/>
                        </a:rPr>
                        <a:t>, </a:t>
                      </a:r>
                      <a:r>
                        <a:rPr lang="en-ZA" sz="1000" dirty="0">
                          <a:effectLst/>
                          <a:latin typeface="Arial" panose="020B0604020202020204" pitchFamily="34" charset="0"/>
                          <a:cs typeface="Arial" panose="020B0604020202020204" pitchFamily="34" charset="0"/>
                        </a:rPr>
                        <a:t>makes use of EAP Budget for GBV</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2324108228"/>
                  </a:ext>
                </a:extLst>
              </a:tr>
              <a:tr h="640210">
                <a:tc>
                  <a:txBody>
                    <a:bodyPr/>
                    <a:lstStyle/>
                    <a:p>
                      <a:pPr marL="0" lvl="0" indent="0">
                        <a:lnSpc>
                          <a:spcPct val="107000"/>
                        </a:lnSpc>
                        <a:spcAft>
                          <a:spcPts val="0"/>
                        </a:spcAft>
                        <a:buFont typeface="+mj-lt"/>
                        <a:buNone/>
                      </a:pPr>
                      <a:r>
                        <a:rPr lang="en-GB" sz="1000" dirty="0">
                          <a:effectLst/>
                          <a:latin typeface="Arial" panose="020B0604020202020204" pitchFamily="34" charset="0"/>
                          <a:cs typeface="Arial" panose="020B0604020202020204" pitchFamily="34" charset="0"/>
                        </a:rPr>
                        <a:t>SASSETA</a:t>
                      </a:r>
                    </a:p>
                    <a:p>
                      <a:pPr marL="161290" indent="0">
                        <a:lnSpc>
                          <a:spcPct val="107000"/>
                        </a:lnSpc>
                        <a:spcAft>
                          <a:spcPts val="0"/>
                        </a:spcAft>
                        <a:buFont typeface="+mj-lt"/>
                        <a:buNone/>
                      </a:pPr>
                      <a:r>
                        <a:rPr lang="en-ZA" sz="1000" dirty="0">
                          <a:effectLst/>
                          <a:latin typeface="Arial" panose="020B0604020202020204" pitchFamily="34" charset="0"/>
                          <a:cs typeface="Arial" panose="020B0604020202020204" pitchFamily="34" charset="0"/>
                        </a:rPr>
                        <a:t>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cs typeface="Arial" panose="020B0604020202020204" pitchFamily="34" charset="0"/>
                        </a:rPr>
                        <a:t>Have </a:t>
                      </a:r>
                      <a:r>
                        <a:rPr lang="en-GB" sz="1000" dirty="0">
                          <a:effectLst/>
                          <a:latin typeface="Arial" panose="020B0604020202020204" pitchFamily="34" charset="0"/>
                          <a:cs typeface="Arial" panose="020B0604020202020204" pitchFamily="34" charset="0"/>
                        </a:rPr>
                        <a:t>an internal GBV policy but no charter. No guidelines and procedures for dealing with GBV in the workplace</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Education, awareness and support of staff handled through the EHW programme</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Partnered with NICDAM for general awareness training and support for NGOs to deal with trauma and crime victims</a:t>
                      </a:r>
                      <a:endParaRPr lang="en-GB" sz="1000" kern="1200" dirty="0">
                        <a:solidFill>
                          <a:schemeClr val="dk1"/>
                        </a:solidFill>
                        <a:effectLst/>
                        <a:latin typeface="Arial" panose="020B0604020202020204" pitchFamily="34" charset="0"/>
                        <a:ea typeface="+mn-ea"/>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No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2102342477"/>
                  </a:ext>
                </a:extLst>
              </a:tr>
              <a:tr h="419739">
                <a:tc>
                  <a:txBody>
                    <a:bodyPr/>
                    <a:lstStyle/>
                    <a:p>
                      <a:pPr marL="0" lvl="0" indent="0">
                        <a:lnSpc>
                          <a:spcPct val="107000"/>
                        </a:lnSpc>
                        <a:spcAft>
                          <a:spcPts val="0"/>
                        </a:spcAft>
                        <a:buFont typeface="+mj-lt"/>
                        <a:buNone/>
                      </a:pPr>
                      <a:r>
                        <a:rPr lang="en-GB" sz="1000" dirty="0">
                          <a:effectLst/>
                          <a:latin typeface="Arial" panose="020B0604020202020204" pitchFamily="34" charset="0"/>
                          <a:cs typeface="Arial" panose="020B0604020202020204" pitchFamily="34" charset="0"/>
                        </a:rPr>
                        <a:t>PSETA</a:t>
                      </a:r>
                    </a:p>
                    <a:p>
                      <a:pPr marL="161290" indent="0">
                        <a:lnSpc>
                          <a:spcPct val="107000"/>
                        </a:lnSpc>
                        <a:spcAft>
                          <a:spcPts val="0"/>
                        </a:spcAft>
                        <a:buFont typeface="+mj-lt"/>
                        <a:buNone/>
                      </a:pPr>
                      <a:r>
                        <a:rPr lang="en-ZA" sz="1000" dirty="0">
                          <a:effectLst/>
                          <a:latin typeface="Arial" panose="020B0604020202020204" pitchFamily="34" charset="0"/>
                          <a:cs typeface="Arial" panose="020B0604020202020204" pitchFamily="34" charset="0"/>
                        </a:rPr>
                        <a:t>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ZA" sz="1000" dirty="0">
                          <a:effectLst/>
                          <a:latin typeface="Arial" panose="020B0604020202020204" pitchFamily="34" charset="0"/>
                          <a:cs typeface="Arial" panose="020B0604020202020204" pitchFamily="34" charset="0"/>
                        </a:rPr>
                        <a:t>No </a:t>
                      </a:r>
                      <a:r>
                        <a:rPr lang="en-ZA" sz="1000" dirty="0" smtClean="0">
                          <a:effectLst/>
                          <a:latin typeface="Arial" panose="020B0604020202020204" pitchFamily="34" charset="0"/>
                          <a:cs typeface="Arial" panose="020B0604020202020204" pitchFamily="34" charset="0"/>
                        </a:rPr>
                        <a:t>internal </a:t>
                      </a:r>
                      <a:r>
                        <a:rPr lang="en-ZA" sz="1000" dirty="0">
                          <a:effectLst/>
                          <a:latin typeface="Arial" panose="020B0604020202020204" pitchFamily="34" charset="0"/>
                          <a:cs typeface="Arial" panose="020B0604020202020204" pitchFamily="34" charset="0"/>
                        </a:rPr>
                        <a:t>policy for GBV, no charter and no guidelines and </a:t>
                      </a:r>
                      <a:r>
                        <a:rPr lang="en-ZA" sz="1000" dirty="0" smtClean="0">
                          <a:effectLst/>
                          <a:latin typeface="Arial" panose="020B0604020202020204" pitchFamily="34" charset="0"/>
                          <a:cs typeface="Arial" panose="020B0604020202020204" pitchFamily="34" charset="0"/>
                        </a:rPr>
                        <a:t>procedures</a:t>
                      </a:r>
                      <a:endParaRPr lang="en-GB" sz="1000" dirty="0">
                        <a:effectLst/>
                        <a:latin typeface="Arial" panose="020B060402020202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GBV related information is communicated through newsflash and website</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Staff support is done through an external service provider</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All employees appointed in the organisation undergo criminal and security vetting</a:t>
                      </a:r>
                      <a:endParaRPr lang="en-GB" sz="1000" kern="1200" dirty="0">
                        <a:solidFill>
                          <a:schemeClr val="dk1"/>
                        </a:solidFill>
                        <a:effectLst/>
                        <a:latin typeface="Arial" panose="020B0604020202020204" pitchFamily="34" charset="0"/>
                        <a:ea typeface="+mn-ea"/>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cs typeface="Arial" panose="020B0604020202020204" pitchFamily="34" charset="0"/>
                        </a:rPr>
                        <a:t>No, </a:t>
                      </a:r>
                      <a:r>
                        <a:rPr lang="en-GB" sz="1000" dirty="0">
                          <a:effectLst/>
                          <a:latin typeface="Arial" panose="020B0604020202020204" pitchFamily="34" charset="0"/>
                          <a:cs typeface="Arial" panose="020B0604020202020204" pitchFamily="34" charset="0"/>
                        </a:rPr>
                        <a:t>makes use of HR budget</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2372252545"/>
                  </a:ext>
                </a:extLst>
              </a:tr>
              <a:tr h="643437">
                <a:tc>
                  <a:txBody>
                    <a:bodyPr/>
                    <a:lstStyle/>
                    <a:p>
                      <a:pPr marL="0" lvl="0" indent="0">
                        <a:lnSpc>
                          <a:spcPct val="107000"/>
                        </a:lnSpc>
                        <a:spcAft>
                          <a:spcPts val="0"/>
                        </a:spcAft>
                        <a:buFont typeface="+mj-lt"/>
                        <a:buNone/>
                      </a:pPr>
                      <a:r>
                        <a:rPr lang="en-ZA" sz="1000" dirty="0">
                          <a:effectLst/>
                          <a:latin typeface="Arial" panose="020B0604020202020204" pitchFamily="34" charset="0"/>
                          <a:cs typeface="Arial" panose="020B0604020202020204" pitchFamily="34" charset="0"/>
                        </a:rPr>
                        <a:t>FOODBEV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No own internal GBV policy or charter signed by all staff and management</a:t>
                      </a:r>
                    </a:p>
                    <a:p>
                      <a:pPr>
                        <a:lnSpc>
                          <a:spcPct val="107000"/>
                        </a:lnSpc>
                        <a:spcAft>
                          <a:spcPts val="0"/>
                        </a:spcAft>
                      </a:pPr>
                      <a:r>
                        <a:rPr lang="en-GB" sz="1000" dirty="0">
                          <a:effectLst/>
                          <a:latin typeface="Arial" panose="020B0604020202020204" pitchFamily="34" charset="0"/>
                          <a:cs typeface="Arial" panose="020B0604020202020204" pitchFamily="34" charset="0"/>
                        </a:rPr>
                        <a:t>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Support to staff through EHW</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Safety audits are done quarterly</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Promotion of safety </a:t>
                      </a:r>
                      <a:r>
                        <a:rPr lang="en-ZA" sz="1000" kern="1200" dirty="0" smtClean="0">
                          <a:solidFill>
                            <a:schemeClr val="dk1"/>
                          </a:solidFill>
                          <a:effectLst/>
                          <a:latin typeface="Arial" panose="020B0604020202020204" pitchFamily="34" charset="0"/>
                          <a:ea typeface="+mn-ea"/>
                          <a:cs typeface="Arial" panose="020B0604020202020204" pitchFamily="34" charset="0"/>
                        </a:rPr>
                        <a:t>done </a:t>
                      </a:r>
                      <a:r>
                        <a:rPr lang="en-ZA" sz="1000" kern="1200" dirty="0">
                          <a:solidFill>
                            <a:schemeClr val="dk1"/>
                          </a:solidFill>
                          <a:effectLst/>
                          <a:latin typeface="Arial" panose="020B0604020202020204" pitchFamily="34" charset="0"/>
                          <a:ea typeface="+mn-ea"/>
                          <a:cs typeface="Arial" panose="020B0604020202020204" pitchFamily="34" charset="0"/>
                        </a:rPr>
                        <a:t>through awareness campaigns, policy reviews and workshops</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They have processes for reporting including a 24 Hour Hotline</a:t>
                      </a:r>
                      <a:endParaRPr lang="en-GB" sz="1000" kern="1200" dirty="0">
                        <a:solidFill>
                          <a:schemeClr val="dk1"/>
                        </a:solidFill>
                        <a:effectLst/>
                        <a:latin typeface="Arial" panose="020B0604020202020204" pitchFamily="34" charset="0"/>
                        <a:ea typeface="+mn-ea"/>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cs typeface="Arial" panose="020B0604020202020204" pitchFamily="34" charset="0"/>
                        </a:rPr>
                        <a:t>No</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1434168606"/>
                  </a:ext>
                </a:extLst>
              </a:tr>
              <a:tr h="800262">
                <a:tc>
                  <a:txBody>
                    <a:bodyPr/>
                    <a:lstStyle/>
                    <a:p>
                      <a:pPr marL="0" lvl="0" indent="0">
                        <a:lnSpc>
                          <a:spcPct val="107000"/>
                        </a:lnSpc>
                        <a:spcAft>
                          <a:spcPts val="0"/>
                        </a:spcAft>
                        <a:buFont typeface="+mj-lt"/>
                        <a:buNone/>
                      </a:pPr>
                      <a:r>
                        <a:rPr lang="en-ZA" sz="1000" dirty="0">
                          <a:effectLst/>
                          <a:latin typeface="Arial" panose="020B0604020202020204" pitchFamily="34" charset="0"/>
                          <a:cs typeface="Arial" panose="020B0604020202020204" pitchFamily="34" charset="0"/>
                        </a:rPr>
                        <a:t>MERSETA</a:t>
                      </a:r>
                      <a:endParaRPr lang="en-GB" sz="1000" dirty="0">
                        <a:effectLst/>
                        <a:latin typeface="Arial" panose="020B0604020202020204" pitchFamily="34" charset="0"/>
                        <a:cs typeface="Arial" panose="020B0604020202020204" pitchFamily="34" charset="0"/>
                      </a:endParaRPr>
                    </a:p>
                    <a:p>
                      <a:pPr marL="0" indent="0">
                        <a:lnSpc>
                          <a:spcPct val="107000"/>
                        </a:lnSpc>
                        <a:spcAft>
                          <a:spcPts val="0"/>
                        </a:spcAft>
                        <a:buFont typeface="+mj-lt"/>
                        <a:buNone/>
                      </a:pPr>
                      <a:r>
                        <a:rPr lang="en-ZA" sz="1000" dirty="0">
                          <a:effectLst/>
                          <a:latin typeface="Arial" panose="020B0604020202020204" pitchFamily="34" charset="0"/>
                          <a:cs typeface="Arial" panose="020B0604020202020204" pitchFamily="34" charset="0"/>
                        </a:rPr>
                        <a:t>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No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No programmes, plans, or doing anything regarding GBV </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They have an EHW service provider for all staff members that require emotional and social support</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All staff members are vetted by external service providers before appointment, including background checks and police cases</a:t>
                      </a:r>
                      <a:endParaRPr lang="en-GB" sz="1000" kern="1200" dirty="0">
                        <a:solidFill>
                          <a:schemeClr val="dk1"/>
                        </a:solidFill>
                        <a:effectLst/>
                        <a:latin typeface="Arial" panose="020B0604020202020204" pitchFamily="34" charset="0"/>
                        <a:ea typeface="+mn-ea"/>
                        <a:cs typeface="Arial" panose="020B0604020202020204" pitchFamily="34" charset="0"/>
                      </a:endParaRPr>
                    </a:p>
                  </a:txBody>
                  <a:tcPr marL="31724" marR="31724" marT="0" marB="0"/>
                </a:tc>
                <a:tc>
                  <a:txBody>
                    <a:bodyPr/>
                    <a:lstStyle/>
                    <a:p>
                      <a:pPr>
                        <a:lnSpc>
                          <a:spcPct val="107000"/>
                        </a:lnSpc>
                        <a:spcAft>
                          <a:spcPts val="0"/>
                        </a:spcAft>
                      </a:pPr>
                      <a:r>
                        <a:rPr lang="en-ZA" sz="1000" dirty="0" smtClean="0">
                          <a:effectLst/>
                          <a:latin typeface="Arial" panose="020B0604020202020204" pitchFamily="34" charset="0"/>
                          <a:cs typeface="Arial" panose="020B0604020202020204" pitchFamily="34" charset="0"/>
                        </a:rPr>
                        <a:t>No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17394740"/>
                  </a:ext>
                </a:extLst>
              </a:tr>
              <a:tr h="161677">
                <a:tc>
                  <a:txBody>
                    <a:bodyPr/>
                    <a:lstStyle/>
                    <a:p>
                      <a:pPr marL="0" lvl="0" indent="0">
                        <a:lnSpc>
                          <a:spcPct val="107000"/>
                        </a:lnSpc>
                        <a:spcAft>
                          <a:spcPts val="0"/>
                        </a:spcAft>
                        <a:buFont typeface="+mj-lt"/>
                        <a:buNone/>
                      </a:pPr>
                      <a:r>
                        <a:rPr lang="en-ZA" sz="1000" dirty="0">
                          <a:effectLst/>
                          <a:latin typeface="Arial" panose="020B0604020202020204" pitchFamily="34" charset="0"/>
                          <a:cs typeface="Arial" panose="020B0604020202020204" pitchFamily="34" charset="0"/>
                        </a:rPr>
                        <a:t>MICT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No internal GBV </a:t>
                      </a:r>
                      <a:r>
                        <a:rPr lang="en-GB" sz="1000" dirty="0" smtClean="0">
                          <a:effectLst/>
                          <a:latin typeface="Arial" panose="020B0604020202020204" pitchFamily="34" charset="0"/>
                          <a:cs typeface="Arial" panose="020B0604020202020204" pitchFamily="34" charset="0"/>
                        </a:rPr>
                        <a:t>Policy</a:t>
                      </a:r>
                      <a:endParaRPr lang="en-GB" sz="1000" dirty="0">
                        <a:effectLst/>
                        <a:latin typeface="Arial" panose="020B0604020202020204" pitchFamily="34" charset="0"/>
                        <a:cs typeface="Arial" panose="020B0604020202020204" pitchFamily="34" charset="0"/>
                      </a:endParaRPr>
                    </a:p>
                  </a:txBody>
                  <a:tcPr marL="31724" marR="31724" marT="0" marB="0"/>
                </a:tc>
                <a:tc>
                  <a:txBody>
                    <a:bodyPr/>
                    <a:lstStyle/>
                    <a:p>
                      <a:pPr>
                        <a:lnSpc>
                          <a:spcPct val="107000"/>
                        </a:lnSpc>
                        <a:spcAft>
                          <a:spcPts val="0"/>
                        </a:spcAft>
                      </a:pPr>
                      <a:r>
                        <a:rPr lang="en-ZA" sz="1000" dirty="0">
                          <a:effectLst/>
                          <a:latin typeface="Arial" panose="020B0604020202020204" pitchFamily="34" charset="0"/>
                          <a:cs typeface="Arial" panose="020B0604020202020204" pitchFamily="34" charset="0"/>
                        </a:rPr>
                        <a:t>EHW partner is equipped to provide counselling services as and when required</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 </a:t>
                      </a:r>
                      <a:r>
                        <a:rPr lang="en-GB" sz="1000" dirty="0" smtClean="0">
                          <a:effectLst/>
                          <a:latin typeface="Arial" panose="020B0604020202020204" pitchFamily="34" charset="0"/>
                          <a:cs typeface="Arial" panose="020B0604020202020204" pitchFamily="34" charset="0"/>
                        </a:rPr>
                        <a:t>No</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480256285"/>
                  </a:ext>
                </a:extLst>
              </a:tr>
            </a:tbl>
          </a:graphicData>
        </a:graphic>
      </p:graphicFrame>
      <p:sp>
        <p:nvSpPr>
          <p:cNvPr id="7" name="Explosion 1 6"/>
          <p:cNvSpPr/>
          <p:nvPr/>
        </p:nvSpPr>
        <p:spPr>
          <a:xfrm rot="20103998">
            <a:off x="7635996" y="5715433"/>
            <a:ext cx="1512168" cy="864096"/>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ZA" sz="900" dirty="0" smtClean="0"/>
              <a:t>No cases of GBV reported in any entity</a:t>
            </a:r>
            <a:endParaRPr lang="en-GB" sz="900" dirty="0"/>
          </a:p>
        </p:txBody>
      </p:sp>
      <p:sp>
        <p:nvSpPr>
          <p:cNvPr id="10"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53</a:t>
            </a:fld>
            <a:endParaRPr lang="en-US" dirty="0"/>
          </a:p>
        </p:txBody>
      </p:sp>
    </p:spTree>
    <p:extLst>
      <p:ext uri="{BB962C8B-B14F-4D97-AF65-F5344CB8AC3E}">
        <p14:creationId xmlns:p14="http://schemas.microsoft.com/office/powerpoint/2010/main" xmlns="" val="28269308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419" y="333385"/>
            <a:ext cx="8701062"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sz="2800" b="1" dirty="0" smtClean="0">
                <a:solidFill>
                  <a:schemeClr val="bg1"/>
                </a:solidFill>
              </a:rPr>
              <a:t>SETA Implementation</a:t>
            </a:r>
            <a:endParaRPr lang="en-GB" sz="2800" b="1"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3157316766"/>
              </p:ext>
            </p:extLst>
          </p:nvPr>
        </p:nvGraphicFramePr>
        <p:xfrm>
          <a:off x="107502" y="878127"/>
          <a:ext cx="8928993" cy="5544312"/>
        </p:xfrm>
        <a:graphic>
          <a:graphicData uri="http://schemas.openxmlformats.org/drawingml/2006/table">
            <a:tbl>
              <a:tblPr firstRow="1" firstCol="1" bandRow="1">
                <a:tableStyleId>{5C22544A-7EE6-4342-B048-85BDC9FD1C3A}</a:tableStyleId>
              </a:tblPr>
              <a:tblGrid>
                <a:gridCol w="812692">
                  <a:extLst>
                    <a:ext uri="{9D8B030D-6E8A-4147-A177-3AD203B41FA5}">
                      <a16:colId xmlns="" xmlns:a16="http://schemas.microsoft.com/office/drawing/2014/main" val="819543999"/>
                    </a:ext>
                  </a:extLst>
                </a:gridCol>
                <a:gridCol w="1994788">
                  <a:extLst>
                    <a:ext uri="{9D8B030D-6E8A-4147-A177-3AD203B41FA5}">
                      <a16:colId xmlns="" xmlns:a16="http://schemas.microsoft.com/office/drawing/2014/main" val="3152426977"/>
                    </a:ext>
                  </a:extLst>
                </a:gridCol>
                <a:gridCol w="5097791">
                  <a:extLst>
                    <a:ext uri="{9D8B030D-6E8A-4147-A177-3AD203B41FA5}">
                      <a16:colId xmlns="" xmlns:a16="http://schemas.microsoft.com/office/drawing/2014/main" val="4169698346"/>
                    </a:ext>
                  </a:extLst>
                </a:gridCol>
                <a:gridCol w="1023722">
                  <a:extLst>
                    <a:ext uri="{9D8B030D-6E8A-4147-A177-3AD203B41FA5}">
                      <a16:colId xmlns="" xmlns:a16="http://schemas.microsoft.com/office/drawing/2014/main" val="2423761473"/>
                    </a:ext>
                  </a:extLst>
                </a:gridCol>
              </a:tblGrid>
              <a:tr h="480157">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Name of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 policy, charter, guidelines and procedures to deal with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any programmes for awareness, education and support for staff in relation to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 budget for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3776357139"/>
                  </a:ext>
                </a:extLst>
              </a:tr>
              <a:tr h="1600524">
                <a:tc>
                  <a:txBody>
                    <a:bodyPr/>
                    <a:lstStyle/>
                    <a:p>
                      <a:pPr marL="0" lvl="0" indent="0">
                        <a:lnSpc>
                          <a:spcPct val="107000"/>
                        </a:lnSpc>
                        <a:spcAft>
                          <a:spcPts val="0"/>
                        </a:spcAft>
                        <a:buFont typeface="+mj-lt"/>
                        <a:buNone/>
                      </a:pPr>
                      <a:r>
                        <a:rPr lang="en-ZA" sz="1000" dirty="0">
                          <a:effectLst/>
                          <a:latin typeface="Arial" panose="020B0604020202020204" pitchFamily="34" charset="0"/>
                          <a:cs typeface="Arial" panose="020B0604020202020204" pitchFamily="34" charset="0"/>
                        </a:rPr>
                        <a:t>EWSETA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ZA" sz="1000" dirty="0">
                          <a:effectLst/>
                          <a:latin typeface="Arial" panose="020B0604020202020204" pitchFamily="34" charset="0"/>
                          <a:cs typeface="Arial" panose="020B0604020202020204" pitchFamily="34" charset="0"/>
                        </a:rPr>
                        <a:t>Anti-Sexual Harassment Policy approved March 2020. The current EWSETA Code of Conduct and Anti-Sexual Harassment Policy deal with violence in the </a:t>
                      </a:r>
                      <a:r>
                        <a:rPr lang="en-ZA" sz="1000" dirty="0" smtClean="0">
                          <a:effectLst/>
                          <a:latin typeface="Arial" panose="020B0604020202020204" pitchFamily="34" charset="0"/>
                          <a:cs typeface="Arial" panose="020B0604020202020204" pitchFamily="34" charset="0"/>
                        </a:rPr>
                        <a:t>workplace</a:t>
                      </a:r>
                      <a:endParaRPr lang="en-GB" sz="1000" dirty="0">
                        <a:effectLst/>
                        <a:latin typeface="Arial" panose="020B0604020202020204" pitchFamily="34" charset="0"/>
                        <a:cs typeface="Arial" panose="020B0604020202020204" pitchFamily="34" charset="0"/>
                      </a:endParaRPr>
                    </a:p>
                    <a:p>
                      <a:pPr>
                        <a:lnSpc>
                          <a:spcPct val="107000"/>
                        </a:lnSpc>
                        <a:spcAft>
                          <a:spcPts val="0"/>
                        </a:spcAft>
                      </a:pPr>
                      <a:r>
                        <a:rPr lang="en-GB" sz="1000" dirty="0">
                          <a:effectLst/>
                          <a:latin typeface="Arial" panose="020B0604020202020204" pitchFamily="34" charset="0"/>
                          <a:cs typeface="Arial" panose="020B0604020202020204" pitchFamily="34" charset="0"/>
                        </a:rPr>
                        <a:t>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smtClean="0">
                          <a:solidFill>
                            <a:schemeClr val="dk1"/>
                          </a:solidFill>
                          <a:effectLst/>
                          <a:latin typeface="Arial" panose="020B0604020202020204" pitchFamily="34" charset="0"/>
                          <a:ea typeface="+mn-ea"/>
                          <a:cs typeface="Arial" panose="020B0604020202020204" pitchFamily="34" charset="0"/>
                        </a:rPr>
                        <a:t>Has </a:t>
                      </a:r>
                      <a:r>
                        <a:rPr lang="en-ZA" sz="1000" kern="1200" dirty="0">
                          <a:solidFill>
                            <a:schemeClr val="dk1"/>
                          </a:solidFill>
                          <a:effectLst/>
                          <a:latin typeface="Arial" panose="020B0604020202020204" pitchFamily="34" charset="0"/>
                          <a:ea typeface="+mn-ea"/>
                          <a:cs typeface="Arial" panose="020B0604020202020204" pitchFamily="34" charset="0"/>
                        </a:rPr>
                        <a:t>an employee wellness programme through which awareness programmes are implemented and GBV </a:t>
                      </a:r>
                      <a:r>
                        <a:rPr lang="en-ZA" sz="1000" kern="1200" dirty="0" smtClean="0">
                          <a:solidFill>
                            <a:schemeClr val="dk1"/>
                          </a:solidFill>
                          <a:effectLst/>
                          <a:latin typeface="Arial" panose="020B0604020202020204" pitchFamily="34" charset="0"/>
                          <a:ea typeface="+mn-ea"/>
                          <a:cs typeface="Arial" panose="020B0604020202020204" pitchFamily="34" charset="0"/>
                        </a:rPr>
                        <a:t>is </a:t>
                      </a:r>
                      <a:r>
                        <a:rPr lang="en-ZA" sz="1000" kern="1200" dirty="0">
                          <a:solidFill>
                            <a:schemeClr val="dk1"/>
                          </a:solidFill>
                          <a:effectLst/>
                          <a:latin typeface="Arial" panose="020B0604020202020204" pitchFamily="34" charset="0"/>
                          <a:ea typeface="+mn-ea"/>
                          <a:cs typeface="Arial" panose="020B0604020202020204" pitchFamily="34" charset="0"/>
                        </a:rPr>
                        <a:t>one of them. </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An Employee climate survey was conducted and the results indicated the need for proactively transforming gender norms. </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Recently launched Employee Engagement Strategy “Yenza Kahle” which </a:t>
                      </a:r>
                      <a:r>
                        <a:rPr lang="en-ZA" sz="1000" kern="1200" dirty="0" smtClean="0">
                          <a:solidFill>
                            <a:schemeClr val="dk1"/>
                          </a:solidFill>
                          <a:effectLst/>
                          <a:latin typeface="Arial" panose="020B0604020202020204" pitchFamily="34" charset="0"/>
                          <a:ea typeface="+mn-ea"/>
                          <a:cs typeface="Arial" panose="020B0604020202020204" pitchFamily="34" charset="0"/>
                        </a:rPr>
                        <a:t>also seeks </a:t>
                      </a:r>
                      <a:r>
                        <a:rPr lang="en-ZA" sz="1000" kern="1200" dirty="0">
                          <a:solidFill>
                            <a:schemeClr val="dk1"/>
                          </a:solidFill>
                          <a:effectLst/>
                          <a:latin typeface="Arial" panose="020B0604020202020204" pitchFamily="34" charset="0"/>
                          <a:ea typeface="+mn-ea"/>
                          <a:cs typeface="Arial" panose="020B0604020202020204" pitchFamily="34" charset="0"/>
                        </a:rPr>
                        <a:t>to address key culture change initiatives around inclusivity, diversity and transformation. </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OHS Audits do consider safety issues that may affect staff. Action is taken to close gaps identified from the audits. Strict physical site security measures include CCTV’s strategically positioned around the office, controlled access into the office, registration at </a:t>
                      </a:r>
                      <a:r>
                        <a:rPr lang="en-ZA" sz="1000" dirty="0">
                          <a:effectLst/>
                          <a:latin typeface="Arial" panose="020B0604020202020204" pitchFamily="34" charset="0"/>
                          <a:cs typeface="Arial" panose="020B0604020202020204" pitchFamily="34" charset="0"/>
                        </a:rPr>
                        <a:t>reception and security presence which is offered by the landlord.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ZA" sz="1000" dirty="0">
                          <a:effectLst/>
                          <a:latin typeface="Arial" panose="020B0604020202020204" pitchFamily="34" charset="0"/>
                          <a:cs typeface="Arial" panose="020B0604020202020204" pitchFamily="34" charset="0"/>
                        </a:rPr>
                        <a:t>The EHW budget for 2021/22 is </a:t>
                      </a:r>
                      <a:endParaRPr lang="en-ZA" sz="1000" dirty="0" smtClean="0">
                        <a:effectLst/>
                        <a:latin typeface="Arial" panose="020B0604020202020204" pitchFamily="34" charset="0"/>
                        <a:cs typeface="Arial" panose="020B0604020202020204" pitchFamily="34" charset="0"/>
                      </a:endParaRPr>
                    </a:p>
                    <a:p>
                      <a:pPr>
                        <a:lnSpc>
                          <a:spcPct val="107000"/>
                        </a:lnSpc>
                        <a:spcAft>
                          <a:spcPts val="0"/>
                        </a:spcAft>
                      </a:pPr>
                      <a:r>
                        <a:rPr lang="en-ZA" sz="1000" dirty="0" smtClean="0">
                          <a:effectLst/>
                          <a:latin typeface="Arial" panose="020B0604020202020204" pitchFamily="34" charset="0"/>
                          <a:cs typeface="Arial" panose="020B0604020202020204" pitchFamily="34" charset="0"/>
                        </a:rPr>
                        <a:t>R175 </a:t>
                      </a:r>
                      <a:r>
                        <a:rPr lang="en-ZA" sz="1000" dirty="0">
                          <a:effectLst/>
                          <a:latin typeface="Arial" panose="020B0604020202020204" pitchFamily="34" charset="0"/>
                          <a:cs typeface="Arial" panose="020B0604020202020204" pitchFamily="34" charset="0"/>
                        </a:rPr>
                        <a:t>000. Remaining as at 1 August 2021 is R136 </a:t>
                      </a:r>
                      <a:r>
                        <a:rPr lang="en-ZA" sz="1000" dirty="0" smtClean="0">
                          <a:effectLst/>
                          <a:latin typeface="Arial" panose="020B0604020202020204" pitchFamily="34" charset="0"/>
                          <a:cs typeface="Arial" panose="020B0604020202020204" pitchFamily="34" charset="0"/>
                        </a:rPr>
                        <a:t>220 </a:t>
                      </a:r>
                      <a:endParaRPr lang="en-GB" sz="1000" dirty="0">
                        <a:effectLst/>
                        <a:latin typeface="Arial" panose="020B0604020202020204" pitchFamily="34" charset="0"/>
                        <a:cs typeface="Arial" panose="020B0604020202020204" pitchFamily="34" charset="0"/>
                      </a:endParaRPr>
                    </a:p>
                    <a:p>
                      <a:pPr>
                        <a:lnSpc>
                          <a:spcPct val="107000"/>
                        </a:lnSpc>
                        <a:spcAft>
                          <a:spcPts val="0"/>
                        </a:spcAft>
                      </a:pPr>
                      <a:r>
                        <a:rPr lang="en-GB" sz="1000" dirty="0">
                          <a:effectLst/>
                          <a:latin typeface="Arial" panose="020B0604020202020204" pitchFamily="34" charset="0"/>
                          <a:cs typeface="Arial" panose="020B0604020202020204" pitchFamily="34" charset="0"/>
                        </a:rPr>
                        <a:t>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1033018932"/>
                  </a:ext>
                </a:extLst>
              </a:tr>
              <a:tr h="555779">
                <a:tc>
                  <a:txBody>
                    <a:bodyPr/>
                    <a:lstStyle/>
                    <a:p>
                      <a:pPr marL="0" lvl="0" indent="0">
                        <a:lnSpc>
                          <a:spcPct val="107000"/>
                        </a:lnSpc>
                        <a:spcAft>
                          <a:spcPts val="0"/>
                        </a:spcAft>
                        <a:buFont typeface="+mj-lt"/>
                        <a:buNone/>
                      </a:pPr>
                      <a:r>
                        <a:rPr lang="en-ZA" sz="1000" dirty="0">
                          <a:effectLst/>
                          <a:latin typeface="Arial" panose="020B0604020202020204" pitchFamily="34" charset="0"/>
                          <a:cs typeface="Arial" panose="020B0604020202020204" pitchFamily="34" charset="0"/>
                        </a:rPr>
                        <a:t>ETDP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Yes they have an internal policy on GBV approved in 2019, and have procedures for dealing with </a:t>
                      </a:r>
                      <a:r>
                        <a:rPr lang="en-GB" sz="1000" dirty="0" smtClean="0">
                          <a:effectLst/>
                          <a:latin typeface="Arial" panose="020B0604020202020204" pitchFamily="34" charset="0"/>
                          <a:cs typeface="Arial" panose="020B0604020202020204" pitchFamily="34" charset="0"/>
                        </a:rPr>
                        <a:t>GBV</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Marketing Unit issues regular Communication to Staff during National Days, including 16 Days of Activism for no Violence against women and </a:t>
                      </a:r>
                      <a:r>
                        <a:rPr lang="en-ZA" sz="1000" kern="1200" dirty="0" smtClean="0">
                          <a:solidFill>
                            <a:schemeClr val="dk1"/>
                          </a:solidFill>
                          <a:effectLst/>
                          <a:latin typeface="Arial" panose="020B0604020202020204" pitchFamily="34" charset="0"/>
                          <a:ea typeface="+mn-ea"/>
                          <a:cs typeface="Arial" panose="020B0604020202020204" pitchFamily="34" charset="0"/>
                        </a:rPr>
                        <a:t>children.</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The EAP Provider is available to </a:t>
                      </a:r>
                      <a:r>
                        <a:rPr lang="en-ZA" sz="1000" kern="1200" dirty="0" smtClean="0">
                          <a:solidFill>
                            <a:schemeClr val="dk1"/>
                          </a:solidFill>
                          <a:effectLst/>
                          <a:latin typeface="Arial" panose="020B0604020202020204" pitchFamily="34" charset="0"/>
                          <a:ea typeface="+mn-ea"/>
                          <a:cs typeface="Arial" panose="020B0604020202020204" pitchFamily="34" charset="0"/>
                        </a:rPr>
                        <a:t>staff.</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The SETA does background checks before appointing </a:t>
                      </a:r>
                      <a:r>
                        <a:rPr lang="en-ZA" sz="1000" kern="1200" dirty="0" smtClean="0">
                          <a:solidFill>
                            <a:schemeClr val="dk1"/>
                          </a:solidFill>
                          <a:effectLst/>
                          <a:latin typeface="Arial" panose="020B0604020202020204" pitchFamily="34" charset="0"/>
                          <a:ea typeface="+mn-ea"/>
                          <a:cs typeface="Arial" panose="020B0604020202020204" pitchFamily="34" charset="0"/>
                        </a:rPr>
                        <a:t>staff.</a:t>
                      </a:r>
                      <a:endParaRPr lang="en-GB" sz="1000" dirty="0">
                        <a:effectLst/>
                        <a:latin typeface="Arial" panose="020B060402020202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cs typeface="Arial" panose="020B0604020202020204" pitchFamily="34" charset="0"/>
                        </a:rPr>
                        <a:t>No</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1907670977"/>
                  </a:ext>
                </a:extLst>
              </a:tr>
              <a:tr h="555779">
                <a:tc>
                  <a:txBody>
                    <a:bodyPr/>
                    <a:lstStyle/>
                    <a:p>
                      <a:pPr marL="0" lvl="0" indent="0">
                        <a:lnSpc>
                          <a:spcPct val="107000"/>
                        </a:lnSpc>
                        <a:spcAft>
                          <a:spcPts val="0"/>
                        </a:spcAft>
                        <a:buFont typeface="+mj-lt"/>
                        <a:buNone/>
                      </a:pPr>
                      <a:r>
                        <a:rPr lang="en-ZA" sz="1000" dirty="0" smtClean="0">
                          <a:effectLst/>
                          <a:latin typeface="Arial" panose="020B0604020202020204" pitchFamily="34" charset="0"/>
                          <a:ea typeface="Calibri" panose="020F0502020204030204" pitchFamily="34" charset="0"/>
                          <a:cs typeface="Arial" panose="020B0604020202020204" pitchFamily="34" charset="0"/>
                        </a:rPr>
                        <a:t>FASSET</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No specific GBV Policy, no Charter, and no procedures and guidelines to deal with GBV.  They have a Sexual Harassment Policy</a:t>
                      </a: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In ‘Circle of Influence’ event which takes in August annually, women issues are addressed. The event is also attended by males.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Security controls are in place, such as limited access; staff including interns access the building through finger prints. Surveillance cameras are in place and there is also 24-hours security guard.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The institution has appointed an EHW service provider to provide psychological support to staff.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Background checks are done on new staff for  criminal records, which include GBV related crimes.</a:t>
                      </a:r>
                    </a:p>
                  </a:txBody>
                  <a:tcPr marL="31724" marR="31724" marT="0" marB="0"/>
                </a:tc>
                <a:tc>
                  <a:txBody>
                    <a:bodyPr/>
                    <a:lstStyle/>
                    <a:p>
                      <a:pPr>
                        <a:lnSpc>
                          <a:spcPct val="107000"/>
                        </a:lnSpc>
                        <a:spcAft>
                          <a:spcPts val="0"/>
                        </a:spcAft>
                      </a:pPr>
                      <a:r>
                        <a:rPr lang="en-ZA" sz="1000" dirty="0" smtClean="0">
                          <a:effectLst/>
                          <a:latin typeface="Arial" panose="020B0604020202020204" pitchFamily="34" charset="0"/>
                          <a:ea typeface="Calibri" panose="020F0502020204030204" pitchFamily="34" charset="0"/>
                          <a:cs typeface="Arial" panose="020B0604020202020204" pitchFamily="34" charset="0"/>
                        </a:rPr>
                        <a:t>No</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259075261"/>
                  </a:ext>
                </a:extLst>
              </a:tr>
              <a:tr h="555779">
                <a:tc>
                  <a:txBody>
                    <a:bodyPr/>
                    <a:lstStyle/>
                    <a:p>
                      <a:pPr marL="0" lvl="0" indent="0">
                        <a:lnSpc>
                          <a:spcPct val="107000"/>
                        </a:lnSpc>
                        <a:spcAft>
                          <a:spcPts val="0"/>
                        </a:spcAft>
                        <a:buFont typeface="+mj-lt"/>
                        <a:buNone/>
                      </a:pPr>
                      <a:r>
                        <a:rPr lang="en-ZA" sz="1000" dirty="0" smtClean="0">
                          <a:effectLst/>
                          <a:latin typeface="Arial" panose="020B0604020202020204" pitchFamily="34" charset="0"/>
                          <a:ea typeface="Calibri" panose="020F0502020204030204" pitchFamily="34" charset="0"/>
                          <a:cs typeface="Arial" panose="020B0604020202020204" pitchFamily="34" charset="0"/>
                        </a:rPr>
                        <a:t>CETA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There are 32 organisational HR policies that are applicable to CETA staff. Relevant to GBV are: Sexual Harassment policy; Code of Conduct; Grievance Procedure and Disciplinary Policy. There are no GBV charter or GBV guidelines. </a:t>
                      </a: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Policy workshops are held to bring awareness of new policies in the organisation.</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As per the organisations policy frameworks, incidents can be reported to the HR department and will be handled with sensitivity and confidentiality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Employees have access to counselling services through both Discovery Health and Liberty as subsidised. The employee wellness provider will also provide counselling services for employees and immediate family members.</a:t>
                      </a:r>
                    </a:p>
                  </a:txBody>
                  <a:tcPr marL="31724" marR="31724" marT="0" marB="0"/>
                </a:tc>
                <a:tc>
                  <a:txBody>
                    <a:bodyPr/>
                    <a:lstStyle/>
                    <a:p>
                      <a:pPr>
                        <a:lnSpc>
                          <a:spcPct val="107000"/>
                        </a:lnSpc>
                        <a:spcAft>
                          <a:spcPts val="0"/>
                        </a:spcAft>
                      </a:pPr>
                      <a:r>
                        <a:rPr lang="en-ZA" sz="1000" dirty="0" smtClean="0">
                          <a:effectLst/>
                          <a:latin typeface="Arial" panose="020B0604020202020204" pitchFamily="34" charset="0"/>
                          <a:ea typeface="Calibri" panose="020F0502020204030204" pitchFamily="34" charset="0"/>
                          <a:cs typeface="Arial" panose="020B0604020202020204" pitchFamily="34" charset="0"/>
                        </a:rPr>
                        <a:t>No</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3169235718"/>
                  </a:ext>
                </a:extLst>
              </a:tr>
            </a:tbl>
          </a:graphicData>
        </a:graphic>
      </p:graphicFrame>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54</a:t>
            </a:fld>
            <a:endParaRPr lang="en-US" dirty="0"/>
          </a:p>
        </p:txBody>
      </p:sp>
      <p:sp>
        <p:nvSpPr>
          <p:cNvPr id="7" name="Explosion 1 6"/>
          <p:cNvSpPr/>
          <p:nvPr/>
        </p:nvSpPr>
        <p:spPr>
          <a:xfrm rot="20103998">
            <a:off x="7635996" y="5715433"/>
            <a:ext cx="1512168" cy="864096"/>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ZA" sz="900" dirty="0" smtClean="0"/>
              <a:t>No cases of GBV reported in any entity</a:t>
            </a:r>
            <a:endParaRPr lang="en-GB" sz="900" dirty="0"/>
          </a:p>
        </p:txBody>
      </p:sp>
    </p:spTree>
    <p:extLst>
      <p:ext uri="{BB962C8B-B14F-4D97-AF65-F5344CB8AC3E}">
        <p14:creationId xmlns:p14="http://schemas.microsoft.com/office/powerpoint/2010/main" xmlns="" val="30188655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419" y="333385"/>
            <a:ext cx="8701062"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sz="2800" b="1" dirty="0" smtClean="0">
                <a:solidFill>
                  <a:schemeClr val="bg1"/>
                </a:solidFill>
              </a:rPr>
              <a:t>SETA Implementation</a:t>
            </a:r>
            <a:endParaRPr lang="en-GB" sz="2800" b="1"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4082019132"/>
              </p:ext>
            </p:extLst>
          </p:nvPr>
        </p:nvGraphicFramePr>
        <p:xfrm>
          <a:off x="107502" y="878127"/>
          <a:ext cx="8928993" cy="4895181"/>
        </p:xfrm>
        <a:graphic>
          <a:graphicData uri="http://schemas.openxmlformats.org/drawingml/2006/table">
            <a:tbl>
              <a:tblPr firstRow="1" firstCol="1" bandRow="1">
                <a:tableStyleId>{5C22544A-7EE6-4342-B048-85BDC9FD1C3A}</a:tableStyleId>
              </a:tblPr>
              <a:tblGrid>
                <a:gridCol w="812692">
                  <a:extLst>
                    <a:ext uri="{9D8B030D-6E8A-4147-A177-3AD203B41FA5}">
                      <a16:colId xmlns="" xmlns:a16="http://schemas.microsoft.com/office/drawing/2014/main" val="819543999"/>
                    </a:ext>
                  </a:extLst>
                </a:gridCol>
                <a:gridCol w="1994788">
                  <a:extLst>
                    <a:ext uri="{9D8B030D-6E8A-4147-A177-3AD203B41FA5}">
                      <a16:colId xmlns="" xmlns:a16="http://schemas.microsoft.com/office/drawing/2014/main" val="3152426977"/>
                    </a:ext>
                  </a:extLst>
                </a:gridCol>
                <a:gridCol w="5097791">
                  <a:extLst>
                    <a:ext uri="{9D8B030D-6E8A-4147-A177-3AD203B41FA5}">
                      <a16:colId xmlns="" xmlns:a16="http://schemas.microsoft.com/office/drawing/2014/main" val="4169698346"/>
                    </a:ext>
                  </a:extLst>
                </a:gridCol>
                <a:gridCol w="1023722">
                  <a:extLst>
                    <a:ext uri="{9D8B030D-6E8A-4147-A177-3AD203B41FA5}">
                      <a16:colId xmlns="" xmlns:a16="http://schemas.microsoft.com/office/drawing/2014/main" val="2423761473"/>
                    </a:ext>
                  </a:extLst>
                </a:gridCol>
              </a:tblGrid>
              <a:tr h="480157">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Name of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 policy, charter, guidelines and procedures to deal with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any programmes for awareness, education and support for staff in relation to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 budget for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3776357139"/>
                  </a:ext>
                </a:extLst>
              </a:tr>
              <a:tr h="981549">
                <a:tc>
                  <a:txBody>
                    <a:bodyPr/>
                    <a:lstStyle/>
                    <a:p>
                      <a:pPr marL="0" lvl="0" indent="0">
                        <a:lnSpc>
                          <a:spcPct val="107000"/>
                        </a:lnSpc>
                        <a:spcAft>
                          <a:spcPts val="0"/>
                        </a:spcAft>
                        <a:buFont typeface="+mj-lt"/>
                        <a:buNone/>
                      </a:pPr>
                      <a:r>
                        <a:rPr lang="en-ZA" sz="1000" dirty="0" smtClean="0">
                          <a:effectLst/>
                          <a:latin typeface="Arial" panose="020B0604020202020204" pitchFamily="34" charset="0"/>
                          <a:ea typeface="Calibri" panose="020F0502020204030204" pitchFamily="34" charset="0"/>
                          <a:cs typeface="Arial" panose="020B0604020202020204" pitchFamily="34" charset="0"/>
                        </a:rPr>
                        <a:t>MICT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Not specifically a GBV policy, however, GBV related matters are addressed in MICT SETA Harassment and Discrimination Policy, Code of Conduct and Disciplinary Code and Procedure.</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ea typeface="Calibri" panose="020F0502020204030204" pitchFamily="34" charset="0"/>
                          <a:cs typeface="Arial" panose="020B0604020202020204" pitchFamily="34" charset="0"/>
                        </a:rPr>
                        <a:t>MICT SETA’s wellness partner is equipped to provide counselling services as and when required.</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ea typeface="Calibri" panose="020F0502020204030204" pitchFamily="34" charset="0"/>
                          <a:cs typeface="Arial" panose="020B0604020202020204" pitchFamily="34" charset="0"/>
                        </a:rPr>
                        <a:t>MICT SETA policies categorically prohibits any form of discrimination based on gender and promotes equality on all matters of employment relations, i.e. recruitment, training, performance, remuneration, incentives and discipline.</a:t>
                      </a:r>
                    </a:p>
                    <a:p>
                      <a:pPr marL="85725" lvl="0" indent="-85725" algn="l" defTabSz="457200" rtl="0" eaLnBrk="1" latinLnBrk="0" hangingPunct="1">
                        <a:lnSpc>
                          <a:spcPct val="107000"/>
                        </a:lnSpc>
                        <a:spcAft>
                          <a:spcPts val="0"/>
                        </a:spcAft>
                        <a:buFont typeface="Symbol" panose="05050102010706020507" pitchFamily="18" charset="2"/>
                        <a:buChar char=""/>
                      </a:pP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ZA" sz="1000" dirty="0" smtClean="0">
                          <a:effectLst/>
                          <a:latin typeface="Arial" panose="020B0604020202020204" pitchFamily="34" charset="0"/>
                          <a:ea typeface="Calibri" panose="020F0502020204030204" pitchFamily="34" charset="0"/>
                          <a:cs typeface="Arial" panose="020B0604020202020204" pitchFamily="34" charset="0"/>
                        </a:rPr>
                        <a:t>No</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1033018932"/>
                  </a:ext>
                </a:extLst>
              </a:tr>
              <a:tr h="1368152">
                <a:tc>
                  <a:txBody>
                    <a:bodyPr/>
                    <a:lstStyle/>
                    <a:p>
                      <a:pPr marL="0" lvl="0" indent="0">
                        <a:lnSpc>
                          <a:spcPct val="107000"/>
                        </a:lnSpc>
                        <a:spcAft>
                          <a:spcPts val="0"/>
                        </a:spcAft>
                        <a:buFont typeface="+mj-lt"/>
                        <a:buNone/>
                      </a:pPr>
                      <a:r>
                        <a:rPr lang="en-ZA" sz="1000" dirty="0" smtClean="0">
                          <a:effectLst/>
                          <a:latin typeface="Arial" panose="020B0604020202020204" pitchFamily="34" charset="0"/>
                          <a:ea typeface="Calibri" panose="020F0502020204030204" pitchFamily="34" charset="0"/>
                          <a:cs typeface="Arial" panose="020B0604020202020204" pitchFamily="34" charset="0"/>
                        </a:rPr>
                        <a:t>TETA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Sexual Harassment Policy, it outlines the procedures to deal with GBV.</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Run awareness campaigns on policies including the SH Policy for staff and students.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The policy also deals with procedures on how to deal with perpetrators.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An EHW service provider offers psychosocial support for employees in distress.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The Executive Corporate Services Manager is the first person to be approached in cases of GBV.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Training on diversity and transformation is run on an annual basis and includes the LGBTIQA+ group and persons with disabilities.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The Labour Relations Unit covers the use of drugs and alcohol through relevant policies.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Reference and criminal checks are done on staff and students.</a:t>
                      </a: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R1.5m set aside for training which includes training on GBV related matters.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1907670977"/>
                  </a:ext>
                </a:extLst>
              </a:tr>
              <a:tr h="555779">
                <a:tc>
                  <a:txBody>
                    <a:bodyPr/>
                    <a:lstStyle/>
                    <a:p>
                      <a:pPr marL="0" lvl="0" indent="0">
                        <a:lnSpc>
                          <a:spcPct val="107000"/>
                        </a:lnSpc>
                        <a:spcAft>
                          <a:spcPts val="0"/>
                        </a:spcAft>
                        <a:buFont typeface="+mj-lt"/>
                        <a:buNone/>
                      </a:pPr>
                      <a:r>
                        <a:rPr lang="en-GB" sz="1000" dirty="0" smtClean="0">
                          <a:effectLst/>
                          <a:latin typeface="Arial" panose="020B0604020202020204" pitchFamily="34" charset="0"/>
                          <a:ea typeface="Calibri" panose="020F0502020204030204" pitchFamily="34" charset="0"/>
                          <a:cs typeface="Arial" panose="020B0604020202020204" pitchFamily="34" charset="0"/>
                        </a:rPr>
                        <a:t>CATHSETA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ZA" sz="1000" dirty="0" smtClean="0">
                          <a:effectLst/>
                          <a:latin typeface="Arial" panose="020B0604020202020204" pitchFamily="34" charset="0"/>
                          <a:ea typeface="Calibri" panose="020F0502020204030204" pitchFamily="34" charset="0"/>
                          <a:cs typeface="Arial" panose="020B0604020202020204" pitchFamily="34" charset="0"/>
                        </a:rPr>
                        <a:t>No</a:t>
                      </a:r>
                      <a:endParaRPr lang="en-GB" sz="1000" dirty="0" smtClean="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An</a:t>
                      </a:r>
                      <a:r>
                        <a:rPr lang="en-GB" sz="1000" baseline="0" dirty="0" smtClean="0">
                          <a:effectLst/>
                          <a:latin typeface="Arial" panose="020B0604020202020204" pitchFamily="34" charset="0"/>
                          <a:cs typeface="Arial" panose="020B0604020202020204" pitchFamily="34" charset="0"/>
                        </a:rPr>
                        <a:t> </a:t>
                      </a:r>
                      <a:r>
                        <a:rPr lang="en-GB" sz="1000" dirty="0" smtClean="0">
                          <a:effectLst/>
                          <a:latin typeface="Arial" panose="020B0604020202020204" pitchFamily="34" charset="0"/>
                          <a:cs typeface="Arial" panose="020B0604020202020204" pitchFamily="34" charset="0"/>
                        </a:rPr>
                        <a:t>employment equity policy in place to promote gender and racial equity.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Implemented Employee Health and Wellness programmes that focus on providing support to the employees who need support.</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EHW supports employees in distress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Pamphlets and electronic messages relating to GBV are circulated amongst staff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Every staff member is encouraged to report wrong doing using the Anti-Fraud Hotline.</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Probity checks conducted prior to the appointment of the Members of Board and staff</a:t>
                      </a:r>
                    </a:p>
                  </a:txBody>
                  <a:tcPr marL="31724" marR="31724" marT="0" marB="0"/>
                </a:tc>
                <a:tc>
                  <a:txBody>
                    <a:bodyPr/>
                    <a:lstStyle/>
                    <a:p>
                      <a:pPr>
                        <a:lnSpc>
                          <a:spcPct val="107000"/>
                        </a:lnSpc>
                        <a:spcAft>
                          <a:spcPts val="0"/>
                        </a:spcAft>
                      </a:pPr>
                      <a:r>
                        <a:rPr lang="en-ZA" sz="1000" dirty="0" smtClean="0">
                          <a:effectLst/>
                          <a:latin typeface="Arial" panose="020B0604020202020204" pitchFamily="34" charset="0"/>
                          <a:ea typeface="Calibri" panose="020F0502020204030204" pitchFamily="34" charset="0"/>
                          <a:cs typeface="Arial" panose="020B0604020202020204" pitchFamily="34" charset="0"/>
                        </a:rPr>
                        <a:t>No</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259075261"/>
                  </a:ext>
                </a:extLst>
              </a:tr>
              <a:tr h="555779">
                <a:tc>
                  <a:txBody>
                    <a:bodyPr/>
                    <a:lstStyle/>
                    <a:p>
                      <a:pPr marL="0" lvl="0" indent="0">
                        <a:lnSpc>
                          <a:spcPct val="107000"/>
                        </a:lnSpc>
                        <a:spcAft>
                          <a:spcPts val="0"/>
                        </a:spcAft>
                        <a:buFont typeface="+mj-lt"/>
                        <a:buNone/>
                      </a:pPr>
                      <a:r>
                        <a:rPr lang="en-GB" sz="1000" dirty="0" smtClean="0">
                          <a:effectLst/>
                          <a:latin typeface="Arial" panose="020B0604020202020204" pitchFamily="34" charset="0"/>
                          <a:ea typeface="Calibri" panose="020F0502020204030204" pitchFamily="34" charset="0"/>
                          <a:cs typeface="Arial" panose="020B0604020202020204" pitchFamily="34" charset="0"/>
                        </a:rPr>
                        <a:t>W&amp;R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No, has a code of conduct that ensures that staff subscribe to code of good practice.</a:t>
                      </a: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On annual basis seek wellness services and</a:t>
                      </a:r>
                      <a:r>
                        <a:rPr lang="en-GB" sz="1000" baseline="0" dirty="0" smtClean="0">
                          <a:effectLst/>
                          <a:latin typeface="Arial" panose="020B0604020202020204" pitchFamily="34" charset="0"/>
                          <a:cs typeface="Arial" panose="020B0604020202020204" pitchFamily="34" charset="0"/>
                        </a:rPr>
                        <a:t> </a:t>
                      </a:r>
                      <a:r>
                        <a:rPr lang="en-GB" sz="1000" dirty="0" smtClean="0">
                          <a:effectLst/>
                          <a:latin typeface="Arial" panose="020B0604020202020204" pitchFamily="34" charset="0"/>
                          <a:cs typeface="Arial" panose="020B0604020202020204" pitchFamily="34" charset="0"/>
                        </a:rPr>
                        <a:t>there is 24hrs a day service for all staff.</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Appointed OHS Compliance Officers and trained them.</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An external service provider offers support for employees in distress.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All staff are inducted using organisational policies including reporting incidents.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There is a need to plan and dedicate training on GBV.</a:t>
                      </a:r>
                    </a:p>
                  </a:txBody>
                  <a:tcPr marL="31724" marR="31724" marT="0" marB="0"/>
                </a:tc>
                <a:tc>
                  <a:txBody>
                    <a:bodyPr/>
                    <a:lstStyle/>
                    <a:p>
                      <a:pPr>
                        <a:lnSpc>
                          <a:spcPct val="107000"/>
                        </a:lnSpc>
                        <a:spcAft>
                          <a:spcPts val="0"/>
                        </a:spcAft>
                      </a:pPr>
                      <a:r>
                        <a:rPr lang="en-ZA" sz="1000" dirty="0" smtClean="0">
                          <a:effectLst/>
                          <a:latin typeface="Arial" panose="020B0604020202020204" pitchFamily="34" charset="0"/>
                          <a:ea typeface="Calibri" panose="020F0502020204030204" pitchFamily="34" charset="0"/>
                          <a:cs typeface="Arial" panose="020B0604020202020204" pitchFamily="34" charset="0"/>
                        </a:rPr>
                        <a:t>No</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3169235718"/>
                  </a:ext>
                </a:extLst>
              </a:tr>
            </a:tbl>
          </a:graphicData>
        </a:graphic>
      </p:graphicFrame>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55</a:t>
            </a:fld>
            <a:endParaRPr lang="en-US" dirty="0"/>
          </a:p>
        </p:txBody>
      </p:sp>
      <p:sp>
        <p:nvSpPr>
          <p:cNvPr id="7" name="Explosion 1 6"/>
          <p:cNvSpPr/>
          <p:nvPr/>
        </p:nvSpPr>
        <p:spPr>
          <a:xfrm rot="20103998">
            <a:off x="7635996" y="5715433"/>
            <a:ext cx="1512168" cy="864096"/>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ZA" sz="900" dirty="0" smtClean="0"/>
              <a:t>No cases of GBV reported in any entity</a:t>
            </a:r>
            <a:endParaRPr lang="en-GB" sz="900" dirty="0"/>
          </a:p>
        </p:txBody>
      </p:sp>
    </p:spTree>
    <p:extLst>
      <p:ext uri="{BB962C8B-B14F-4D97-AF65-F5344CB8AC3E}">
        <p14:creationId xmlns:p14="http://schemas.microsoft.com/office/powerpoint/2010/main" xmlns="" val="16365298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419" y="333385"/>
            <a:ext cx="8701062"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sz="2800" b="1" dirty="0" smtClean="0">
                <a:solidFill>
                  <a:schemeClr val="bg1"/>
                </a:solidFill>
              </a:rPr>
              <a:t>SETA Implementation</a:t>
            </a:r>
            <a:endParaRPr lang="en-GB" sz="2800" b="1"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3935970556"/>
              </p:ext>
            </p:extLst>
          </p:nvPr>
        </p:nvGraphicFramePr>
        <p:xfrm>
          <a:off x="107502" y="878127"/>
          <a:ext cx="8928993" cy="5218176"/>
        </p:xfrm>
        <a:graphic>
          <a:graphicData uri="http://schemas.openxmlformats.org/drawingml/2006/table">
            <a:tbl>
              <a:tblPr firstRow="1" firstCol="1" bandRow="1">
                <a:tableStyleId>{5C22544A-7EE6-4342-B048-85BDC9FD1C3A}</a:tableStyleId>
              </a:tblPr>
              <a:tblGrid>
                <a:gridCol w="812692">
                  <a:extLst>
                    <a:ext uri="{9D8B030D-6E8A-4147-A177-3AD203B41FA5}">
                      <a16:colId xmlns="" xmlns:a16="http://schemas.microsoft.com/office/drawing/2014/main" val="819543999"/>
                    </a:ext>
                  </a:extLst>
                </a:gridCol>
                <a:gridCol w="1994788">
                  <a:extLst>
                    <a:ext uri="{9D8B030D-6E8A-4147-A177-3AD203B41FA5}">
                      <a16:colId xmlns="" xmlns:a16="http://schemas.microsoft.com/office/drawing/2014/main" val="3152426977"/>
                    </a:ext>
                  </a:extLst>
                </a:gridCol>
                <a:gridCol w="5097791">
                  <a:extLst>
                    <a:ext uri="{9D8B030D-6E8A-4147-A177-3AD203B41FA5}">
                      <a16:colId xmlns="" xmlns:a16="http://schemas.microsoft.com/office/drawing/2014/main" val="4169698346"/>
                    </a:ext>
                  </a:extLst>
                </a:gridCol>
                <a:gridCol w="1023722">
                  <a:extLst>
                    <a:ext uri="{9D8B030D-6E8A-4147-A177-3AD203B41FA5}">
                      <a16:colId xmlns="" xmlns:a16="http://schemas.microsoft.com/office/drawing/2014/main" val="2423761473"/>
                    </a:ext>
                  </a:extLst>
                </a:gridCol>
              </a:tblGrid>
              <a:tr h="480157">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Name of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 policy, charter, guidelines and procedures to deal with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any programmes for awareness, education and support for staff in relation to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 budget for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3776357139"/>
                  </a:ext>
                </a:extLst>
              </a:tr>
              <a:tr h="981549">
                <a:tc>
                  <a:txBody>
                    <a:bodyPr/>
                    <a:lstStyle/>
                    <a:p>
                      <a:pPr marL="0" lvl="0" indent="0">
                        <a:lnSpc>
                          <a:spcPct val="107000"/>
                        </a:lnSpc>
                        <a:spcAft>
                          <a:spcPts val="0"/>
                        </a:spcAft>
                        <a:buFont typeface="+mj-lt"/>
                        <a:buNone/>
                      </a:pPr>
                      <a:r>
                        <a:rPr lang="en-GB" sz="1000" dirty="0" smtClean="0">
                          <a:effectLst/>
                          <a:latin typeface="Arial" panose="020B0604020202020204" pitchFamily="34" charset="0"/>
                          <a:ea typeface="Calibri" panose="020F0502020204030204" pitchFamily="34" charset="0"/>
                          <a:cs typeface="Arial" panose="020B0604020202020204" pitchFamily="34" charset="0"/>
                        </a:rPr>
                        <a:t>BANKSETA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mn-ea"/>
                          <a:cs typeface="Arial" panose="020B0604020202020204" pitchFamily="34" charset="0"/>
                        </a:rPr>
                        <a:t>All GBV related challenges are addressed through Human Resources policies, i.e. Sexual harassment Policy and Employment Equity Policy.</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mn-ea"/>
                          <a:cs typeface="Arial" panose="020B0604020202020204" pitchFamily="34" charset="0"/>
                        </a:rPr>
                        <a:t>Currently, BANKSETA is using the DHET Gender-Based Violence (GBV) in the Post-School Education and Training System to implement Gender-Based Violence Programme</a:t>
                      </a: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a:t>
                      </a: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ea typeface="Calibri" panose="020F0502020204030204" pitchFamily="34" charset="0"/>
                          <a:cs typeface="Arial" panose="020B0604020202020204" pitchFamily="34" charset="0"/>
                        </a:rPr>
                        <a:t>The BANKSETA is currently leading a collaboration of SETAs in conducting an online GBV Campaign via the following platforms: Website, Social Media, New Flashes and Print Media.</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ea typeface="Calibri" panose="020F0502020204030204" pitchFamily="34" charset="0"/>
                          <a:cs typeface="Arial" panose="020B0604020202020204" pitchFamily="34" charset="0"/>
                        </a:rPr>
                        <a:t>The Board has approved the implementation of a three-year GBV Program at three universities in the Eastern Cape namely, the University of Fort Hare, Rhodes and Walter </a:t>
                      </a:r>
                      <a:r>
                        <a:rPr lang="en-GB" sz="1000" dirty="0" err="1" smtClean="0">
                          <a:effectLst/>
                          <a:latin typeface="Arial" panose="020B0604020202020204" pitchFamily="34" charset="0"/>
                          <a:ea typeface="Calibri" panose="020F0502020204030204" pitchFamily="34" charset="0"/>
                          <a:cs typeface="Arial" panose="020B0604020202020204" pitchFamily="34" charset="0"/>
                        </a:rPr>
                        <a:t>Sisulu</a:t>
                      </a:r>
                      <a:r>
                        <a:rPr lang="en-GB" sz="1000" dirty="0" smtClean="0">
                          <a:effectLst/>
                          <a:latin typeface="Arial" panose="020B0604020202020204" pitchFamily="34" charset="0"/>
                          <a:ea typeface="Calibri" panose="020F0502020204030204" pitchFamily="34" charset="0"/>
                          <a:cs typeface="Arial" panose="020B0604020202020204" pitchFamily="34" charset="0"/>
                        </a:rPr>
                        <a:t> Universities. The BANKSETA is currently working on a process of procuring a service provider that will implement the GBV programme. The programme was supposed to start in August 2021 but due to the procurement delays, we hope to start it early in 2022.</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ea typeface="Calibri" panose="020F0502020204030204" pitchFamily="34" charset="0"/>
                          <a:cs typeface="Arial" panose="020B0604020202020204" pitchFamily="34" charset="0"/>
                        </a:rPr>
                        <a:t>Employee wellness day was organised and staff members participated in the campaign to address GBV.</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ea typeface="Calibri" panose="020F0502020204030204" pitchFamily="34" charset="0"/>
                          <a:cs typeface="Arial" panose="020B0604020202020204" pitchFamily="34" charset="0"/>
                        </a:rPr>
                        <a:t>Safety audits were done, precautionary measures identified i.e. cameras installed and limited access to the building.</a:t>
                      </a: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The budget for the 3-Year GBV Programme that will be implemented at the above-mentioned three universities for both students and staff is R4, 1m including administration</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1033018932"/>
                  </a:ext>
                </a:extLst>
              </a:tr>
              <a:tr h="1177795">
                <a:tc>
                  <a:txBody>
                    <a:bodyPr/>
                    <a:lstStyle/>
                    <a:p>
                      <a:pPr marL="0" lvl="0" indent="0">
                        <a:lnSpc>
                          <a:spcPct val="107000"/>
                        </a:lnSpc>
                        <a:spcAft>
                          <a:spcPts val="0"/>
                        </a:spcAft>
                        <a:buFont typeface="+mj-lt"/>
                        <a:buNone/>
                      </a:pPr>
                      <a:r>
                        <a:rPr lang="en-ZA" sz="1000" dirty="0" err="1" smtClean="0">
                          <a:effectLst/>
                          <a:latin typeface="Arial" panose="020B0604020202020204" pitchFamily="34" charset="0"/>
                          <a:ea typeface="Calibri" panose="020F0502020204030204" pitchFamily="34" charset="0"/>
                          <a:cs typeface="Arial" panose="020B0604020202020204" pitchFamily="34" charset="0"/>
                        </a:rPr>
                        <a:t>AgriSETA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Draft Sexual Harassment Policy is still to be approve</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Have EHW Programme through an external service provider for the psychosocial support of employees.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err="1" smtClean="0">
                          <a:effectLst/>
                          <a:latin typeface="Arial" panose="020B0604020202020204" pitchFamily="34" charset="0"/>
                          <a:cs typeface="Arial" panose="020B0604020202020204" pitchFamily="34" charset="0"/>
                        </a:rPr>
                        <a:t>AgriSETA</a:t>
                      </a:r>
                      <a:r>
                        <a:rPr lang="en-GB" sz="1000" dirty="0" smtClean="0">
                          <a:effectLst/>
                          <a:latin typeface="Arial" panose="020B0604020202020204" pitchFamily="34" charset="0"/>
                          <a:cs typeface="Arial" panose="020B0604020202020204" pitchFamily="34" charset="0"/>
                        </a:rPr>
                        <a:t> has put in place cross-functional teams, which have no gender boundaries, are not discriminatory and live the organisational values. They promote the spirit of diversity and ensure that their Code of Conduct also sets the tone for preventative measures.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HR Business Partners will assist employees with formal and informal complaints should they arise.</a:t>
                      </a:r>
                    </a:p>
                  </a:txBody>
                  <a:tcPr marL="31724" marR="31724" marT="0" marB="0"/>
                </a:tc>
                <a:tc>
                  <a:txBody>
                    <a:bodyPr/>
                    <a:lstStyle/>
                    <a:p>
                      <a:pPr>
                        <a:lnSpc>
                          <a:spcPct val="107000"/>
                        </a:lnSpc>
                        <a:spcAft>
                          <a:spcPts val="0"/>
                        </a:spcAft>
                      </a:pPr>
                      <a:r>
                        <a:rPr lang="en-ZA" sz="1000" dirty="0" smtClean="0">
                          <a:effectLst/>
                          <a:latin typeface="Arial" panose="020B0604020202020204" pitchFamily="34" charset="0"/>
                          <a:ea typeface="Calibri" panose="020F0502020204030204" pitchFamily="34" charset="0"/>
                          <a:cs typeface="Arial" panose="020B0604020202020204" pitchFamily="34" charset="0"/>
                        </a:rPr>
                        <a:t>No</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1907670977"/>
                  </a:ext>
                </a:extLst>
              </a:tr>
              <a:tr h="1111558">
                <a:tc>
                  <a:txBody>
                    <a:bodyPr/>
                    <a:lstStyle/>
                    <a:p>
                      <a:pPr marL="0" lvl="0" indent="0">
                        <a:lnSpc>
                          <a:spcPct val="107000"/>
                        </a:lnSpc>
                        <a:spcAft>
                          <a:spcPts val="0"/>
                        </a:spcAft>
                        <a:buFont typeface="+mj-lt"/>
                        <a:buNone/>
                      </a:pPr>
                      <a:r>
                        <a:rPr lang="en-ZA" sz="1000" dirty="0" smtClean="0">
                          <a:effectLst/>
                          <a:latin typeface="Arial" panose="020B0604020202020204" pitchFamily="34" charset="0"/>
                          <a:ea typeface="Calibri" panose="020F0502020204030204" pitchFamily="34" charset="0"/>
                          <a:cs typeface="Arial" panose="020B0604020202020204" pitchFamily="34" charset="0"/>
                        </a:rPr>
                        <a:t>INSETA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No specific GBV policy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mn-ea"/>
                          <a:cs typeface="Arial" panose="020B0604020202020204" pitchFamily="34" charset="0"/>
                        </a:rPr>
                        <a:t>Harassment Policy</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mn-ea"/>
                          <a:cs typeface="Arial" panose="020B0604020202020204" pitchFamily="34" charset="0"/>
                        </a:rPr>
                        <a:t>Disciplinary policy</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Occupational Health and Safety policy (OHS policy)</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mn-ea"/>
                          <a:cs typeface="Arial" panose="020B0604020202020204" pitchFamily="34" charset="0"/>
                        </a:rPr>
                        <a:t>Grievance Policy</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mn-ea"/>
                          <a:cs typeface="Arial" panose="020B0604020202020204" pitchFamily="34" charset="0"/>
                        </a:rPr>
                        <a:t>Employment Equity Policy</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mn-ea"/>
                          <a:cs typeface="Arial" panose="020B0604020202020204" pitchFamily="34" charset="0"/>
                        </a:rPr>
                        <a:t>Code of conduct</a:t>
                      </a: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The policies are workshopped to all the staff and they all have copies of the policies.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An external company was appointed to do safety audits. The Health and Safety committee attended to the issues raised in line with OHS policy.</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The EHW programme assists all staff with external systems of support and counselling.</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New staff is inducted on policies, and there are posters.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HR staff is trained to attend to the complaints/reporting of GBV.</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cs typeface="Arial" panose="020B0604020202020204" pitchFamily="34" charset="0"/>
                        </a:rPr>
                        <a:t>Criminal checks for new employees and Board members are done.</a:t>
                      </a: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GR350 000.00 through EHW</a:t>
                      </a:r>
                    </a:p>
                  </a:txBody>
                  <a:tcPr marL="31724" marR="31724" marT="0" marB="0"/>
                </a:tc>
                <a:extLst>
                  <a:ext uri="{0D108BD9-81ED-4DB2-BD59-A6C34878D82A}">
                    <a16:rowId xmlns="" xmlns:a16="http://schemas.microsoft.com/office/drawing/2014/main" val="259075261"/>
                  </a:ext>
                </a:extLst>
              </a:tr>
            </a:tbl>
          </a:graphicData>
        </a:graphic>
      </p:graphicFrame>
      <p:sp>
        <p:nvSpPr>
          <p:cNvPr id="8"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56</a:t>
            </a:fld>
            <a:endParaRPr lang="en-US" dirty="0"/>
          </a:p>
        </p:txBody>
      </p:sp>
      <p:sp>
        <p:nvSpPr>
          <p:cNvPr id="7" name="Explosion 1 6"/>
          <p:cNvSpPr/>
          <p:nvPr/>
        </p:nvSpPr>
        <p:spPr>
          <a:xfrm rot="20103998">
            <a:off x="7635996" y="5715433"/>
            <a:ext cx="1512168" cy="864096"/>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ZA" sz="900" dirty="0" smtClean="0"/>
              <a:t>No cases of GBV reported in any entity</a:t>
            </a:r>
            <a:endParaRPr lang="en-GB" sz="900" dirty="0"/>
          </a:p>
        </p:txBody>
      </p:sp>
    </p:spTree>
    <p:extLst>
      <p:ext uri="{BB962C8B-B14F-4D97-AF65-F5344CB8AC3E}">
        <p14:creationId xmlns:p14="http://schemas.microsoft.com/office/powerpoint/2010/main" xmlns="" val="13904260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419" y="333385"/>
            <a:ext cx="8701062"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sz="2800" b="1" dirty="0" smtClean="0">
                <a:solidFill>
                  <a:schemeClr val="bg1"/>
                </a:solidFill>
              </a:rPr>
              <a:t>SETA Implementation</a:t>
            </a:r>
            <a:endParaRPr lang="en-GB" sz="2800" b="1"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2192558220"/>
              </p:ext>
            </p:extLst>
          </p:nvPr>
        </p:nvGraphicFramePr>
        <p:xfrm>
          <a:off x="107502" y="878127"/>
          <a:ext cx="8928993" cy="4402836"/>
        </p:xfrm>
        <a:graphic>
          <a:graphicData uri="http://schemas.openxmlformats.org/drawingml/2006/table">
            <a:tbl>
              <a:tblPr firstRow="1" firstCol="1" bandRow="1">
                <a:tableStyleId>{5C22544A-7EE6-4342-B048-85BDC9FD1C3A}</a:tableStyleId>
              </a:tblPr>
              <a:tblGrid>
                <a:gridCol w="812692">
                  <a:extLst>
                    <a:ext uri="{9D8B030D-6E8A-4147-A177-3AD203B41FA5}">
                      <a16:colId xmlns="" xmlns:a16="http://schemas.microsoft.com/office/drawing/2014/main" val="819543999"/>
                    </a:ext>
                  </a:extLst>
                </a:gridCol>
                <a:gridCol w="1994788">
                  <a:extLst>
                    <a:ext uri="{9D8B030D-6E8A-4147-A177-3AD203B41FA5}">
                      <a16:colId xmlns="" xmlns:a16="http://schemas.microsoft.com/office/drawing/2014/main" val="3152426977"/>
                    </a:ext>
                  </a:extLst>
                </a:gridCol>
                <a:gridCol w="5097791">
                  <a:extLst>
                    <a:ext uri="{9D8B030D-6E8A-4147-A177-3AD203B41FA5}">
                      <a16:colId xmlns="" xmlns:a16="http://schemas.microsoft.com/office/drawing/2014/main" val="4169698346"/>
                    </a:ext>
                  </a:extLst>
                </a:gridCol>
                <a:gridCol w="1023722">
                  <a:extLst>
                    <a:ext uri="{9D8B030D-6E8A-4147-A177-3AD203B41FA5}">
                      <a16:colId xmlns="" xmlns:a16="http://schemas.microsoft.com/office/drawing/2014/main" val="2423761473"/>
                    </a:ext>
                  </a:extLst>
                </a:gridCol>
              </a:tblGrid>
              <a:tr h="480157">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Name of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 policy, charter, guidelines and procedures to deal with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any programmes for awareness, education and support for staff in relation to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 budget for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3776357139"/>
                  </a:ext>
                </a:extLst>
              </a:tr>
              <a:tr h="1125565">
                <a:tc>
                  <a:txBody>
                    <a:bodyPr/>
                    <a:lstStyle/>
                    <a:p>
                      <a:pPr marL="0" lvl="0" indent="0">
                        <a:lnSpc>
                          <a:spcPct val="107000"/>
                        </a:lnSpc>
                        <a:spcAft>
                          <a:spcPts val="0"/>
                        </a:spcAft>
                        <a:buFont typeface="+mj-lt"/>
                        <a:buNone/>
                      </a:pPr>
                      <a:r>
                        <a:rPr lang="en-ZA" sz="1000" dirty="0" smtClean="0">
                          <a:effectLst/>
                          <a:latin typeface="Arial" panose="020B0604020202020204" pitchFamily="34" charset="0"/>
                          <a:ea typeface="Calibri" panose="020F0502020204030204" pitchFamily="34" charset="0"/>
                          <a:cs typeface="Arial" panose="020B0604020202020204" pitchFamily="34" charset="0"/>
                        </a:rPr>
                        <a:t>MQA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No specific GBV Policy in the MQA</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Disciplinary, Grievance, Code of Conduct, Employment Equity</a:t>
                      </a:r>
                    </a:p>
                    <a:p>
                      <a:pPr marL="85725" lvl="0" indent="-85725" algn="l" defTabSz="457200" rtl="0" eaLnBrk="1" latinLnBrk="0" hangingPunct="1">
                        <a:lnSpc>
                          <a:spcPct val="107000"/>
                        </a:lnSpc>
                        <a:spcAft>
                          <a:spcPts val="0"/>
                        </a:spcAft>
                        <a:buFont typeface="Symbol" panose="05050102010706020507" pitchFamily="18" charset="2"/>
                        <a:buChar char=""/>
                      </a:pPr>
                      <a:endPar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ea typeface="Calibri" panose="020F0502020204030204" pitchFamily="34" charset="0"/>
                          <a:cs typeface="Arial" panose="020B0604020202020204" pitchFamily="34" charset="0"/>
                        </a:rPr>
                        <a:t>HR Unit provides support to Staff on all matters related to GBV and other.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ea typeface="Calibri" panose="020F0502020204030204" pitchFamily="34" charset="0"/>
                          <a:cs typeface="Arial" panose="020B0604020202020204" pitchFamily="34" charset="0"/>
                        </a:rPr>
                        <a:t>EAP service provider offers support, and counselling to all staff members.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ea typeface="Calibri" panose="020F0502020204030204" pitchFamily="34" charset="0"/>
                          <a:cs typeface="Arial" panose="020B0604020202020204" pitchFamily="34" charset="0"/>
                        </a:rPr>
                        <a:t>24/7 Security ensures the safety of staff.</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ea typeface="Calibri" panose="020F0502020204030204" pitchFamily="34" charset="0"/>
                          <a:cs typeface="Arial" panose="020B0604020202020204" pitchFamily="34" charset="0"/>
                        </a:rPr>
                        <a:t>The reporting of any GBV matter is done through the HR unit. There is a formal Grievance policy and process in place to report any instances.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ea typeface="Calibri" panose="020F0502020204030204" pitchFamily="34" charset="0"/>
                          <a:cs typeface="Arial" panose="020B0604020202020204" pitchFamily="34" charset="0"/>
                        </a:rPr>
                        <a:t>Policies available on the intranet; and communicated in induction and policy workshops.</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dirty="0" smtClean="0">
                          <a:effectLst/>
                          <a:latin typeface="Arial" panose="020B0604020202020204" pitchFamily="34" charset="0"/>
                          <a:ea typeface="Calibri" panose="020F0502020204030204" pitchFamily="34" charset="0"/>
                          <a:cs typeface="Arial" panose="020B0604020202020204" pitchFamily="34" charset="0"/>
                        </a:rPr>
                        <a:t>Criminal checks are conducted for all staff and Board members prior to appointment.</a:t>
                      </a:r>
                    </a:p>
                  </a:txBody>
                  <a:tcPr marL="31724" marR="31724" marT="0" marB="0"/>
                </a:tc>
                <a:tc>
                  <a:txBody>
                    <a:bodyPr/>
                    <a:lstStyle/>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GBV is budgeted under employee assistance programme at </a:t>
                      </a:r>
                    </a:p>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R302 927,25 </a:t>
                      </a:r>
                    </a:p>
                    <a:p>
                      <a:pPr>
                        <a:lnSpc>
                          <a:spcPct val="107000"/>
                        </a:lnSpc>
                        <a:spcAft>
                          <a:spcPts val="0"/>
                        </a:spcAft>
                      </a:pP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1033018932"/>
                  </a:ext>
                </a:extLst>
              </a:tr>
              <a:tr h="2289353">
                <a:tc>
                  <a:txBody>
                    <a:bodyPr/>
                    <a:lstStyle/>
                    <a:p>
                      <a:pPr marL="0" lvl="0" indent="0">
                        <a:lnSpc>
                          <a:spcPct val="107000"/>
                        </a:lnSpc>
                        <a:spcAft>
                          <a:spcPts val="0"/>
                        </a:spcAft>
                        <a:buFont typeface="+mj-lt"/>
                        <a:buNone/>
                      </a:pPr>
                      <a:r>
                        <a:rPr lang="en-ZA" sz="1000" dirty="0" smtClean="0">
                          <a:effectLst/>
                          <a:latin typeface="Arial" panose="020B0604020202020204" pitchFamily="34" charset="0"/>
                          <a:ea typeface="Calibri" panose="020F0502020204030204" pitchFamily="34" charset="0"/>
                          <a:cs typeface="Arial" panose="020B0604020202020204" pitchFamily="34" charset="0"/>
                        </a:rPr>
                        <a:t>Services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marL="0" lvl="0" indent="0" algn="l" defTabSz="457200" rtl="0" eaLnBrk="1" latinLnBrk="0" hangingPunct="1">
                        <a:lnSpc>
                          <a:spcPct val="107000"/>
                        </a:lnSpc>
                        <a:spcAft>
                          <a:spcPts val="0"/>
                        </a:spcAft>
                        <a:buFont typeface="Symbol" panose="05050102010706020507" pitchFamily="18" charset="2"/>
                        <a:buNone/>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The Services SETA does not have a stand-alone approved GBV policy. Matters of harassment and discrimination are addressed in a number for HR&amp;D Policies, namely: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Code of Conduct,</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Disciplinary Policy,</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Grievance Policy, and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Sexual Harassment Policy.</a:t>
                      </a:r>
                    </a:p>
                    <a:p>
                      <a:pPr marL="0" lvl="0" indent="0" algn="l" defTabSz="457200" rtl="0" eaLnBrk="1" latinLnBrk="0" hangingPunct="1">
                        <a:lnSpc>
                          <a:spcPct val="107000"/>
                        </a:lnSpc>
                        <a:spcAft>
                          <a:spcPts val="0"/>
                        </a:spcAft>
                        <a:buFont typeface="Symbol" panose="05050102010706020507" pitchFamily="18" charset="2"/>
                        <a:buNone/>
                      </a:pPr>
                      <a:endPar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0" lvl="0" indent="0" algn="l" defTabSz="457200" rtl="0" eaLnBrk="1" latinLnBrk="0" hangingPunct="1">
                        <a:lnSpc>
                          <a:spcPct val="107000"/>
                        </a:lnSpc>
                        <a:spcAft>
                          <a:spcPts val="0"/>
                        </a:spcAft>
                        <a:buFont typeface="Symbol" panose="05050102010706020507" pitchFamily="18" charset="2"/>
                        <a:buNone/>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Employers and training providers are required to develop their own policies regarding the wellbeing and behaviour of students</a:t>
                      </a: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The HR&amp;D department runs awareness programmes affecting employee wellness.</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Awareness and support to staff is provided through topic specific webinars, and global communication through emails, with attachments and messaging. </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The SETA also has an EHW programme that is performed by an external service provider, for privacy and decency purposes. This service includes counselling, psychological support and health services.</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The organisation </a:t>
                      </a:r>
                      <a:r>
                        <a:rPr lang="en-ZA"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strives </a:t>
                      </a: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to establish an inclusive culture, including the development of policies that are against discrimination, and capacitating staff members on these policies and the principles of the organisation.</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All SETA offices are protected by 24-hour security, including CCTV coverage and access control security features.</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All staff members are encouraged to communicate any incidents either to their immediate manager or HR&amp;D for immediate assistance.</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All staff members are inducted on all policies of the SETA, and are also capacitated through wellness awareness sessions on any new developments.</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Background checks are performed on any new appointment at the SETA including criminal and reference checks.</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000" dirty="0" smtClean="0">
                          <a:effectLst/>
                          <a:latin typeface="Arial" panose="020B0604020202020204" pitchFamily="34" charset="0"/>
                          <a:ea typeface="Calibri" panose="020F0502020204030204" pitchFamily="34" charset="0"/>
                          <a:cs typeface="Arial" panose="020B0604020202020204" pitchFamily="34" charset="0"/>
                        </a:rPr>
                        <a:t>The SETA does not have a separate budget line for GBV, it is included in the EHW budget (R500</a:t>
                      </a:r>
                      <a:r>
                        <a:rPr lang="en-GB" sz="1000" baseline="0" dirty="0" smtClean="0">
                          <a:effectLst/>
                          <a:latin typeface="Arial" panose="020B0604020202020204" pitchFamily="34" charset="0"/>
                          <a:ea typeface="Calibri" panose="020F0502020204030204" pitchFamily="34" charset="0"/>
                          <a:cs typeface="Arial" panose="020B0604020202020204" pitchFamily="34" charset="0"/>
                        </a:rPr>
                        <a:t> </a:t>
                      </a:r>
                      <a:r>
                        <a:rPr lang="en-GB" sz="1000" dirty="0" smtClean="0">
                          <a:effectLst/>
                          <a:latin typeface="Arial" panose="020B0604020202020204" pitchFamily="34" charset="0"/>
                          <a:ea typeface="Calibri" panose="020F0502020204030204" pitchFamily="34" charset="0"/>
                          <a:cs typeface="Arial" panose="020B0604020202020204" pitchFamily="34" charset="0"/>
                        </a:rPr>
                        <a:t>000)</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1907670977"/>
                  </a:ext>
                </a:extLst>
              </a:tr>
            </a:tbl>
          </a:graphicData>
        </a:graphic>
      </p:graphicFrame>
      <p:sp>
        <p:nvSpPr>
          <p:cNvPr id="7" name="Explosion 1 6"/>
          <p:cNvSpPr/>
          <p:nvPr/>
        </p:nvSpPr>
        <p:spPr>
          <a:xfrm rot="20103998">
            <a:off x="7635996" y="5715433"/>
            <a:ext cx="1512168" cy="864096"/>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ZA" sz="900" dirty="0" smtClean="0"/>
              <a:t>No cases of GBV reported in any entity</a:t>
            </a:r>
            <a:endParaRPr lang="en-GB" sz="900" dirty="0"/>
          </a:p>
        </p:txBody>
      </p:sp>
    </p:spTree>
    <p:extLst>
      <p:ext uri="{BB962C8B-B14F-4D97-AF65-F5344CB8AC3E}">
        <p14:creationId xmlns:p14="http://schemas.microsoft.com/office/powerpoint/2010/main" xmlns="" val="30838332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419" y="333385"/>
            <a:ext cx="8701062"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sz="2800" b="1" dirty="0" smtClean="0">
                <a:solidFill>
                  <a:schemeClr val="bg1"/>
                </a:solidFill>
              </a:rPr>
              <a:t>SETA Implementation</a:t>
            </a:r>
            <a:endParaRPr lang="en-GB" sz="2800" b="1"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1642906483"/>
              </p:ext>
            </p:extLst>
          </p:nvPr>
        </p:nvGraphicFramePr>
        <p:xfrm>
          <a:off x="107502" y="878127"/>
          <a:ext cx="8928993" cy="4076700"/>
        </p:xfrm>
        <a:graphic>
          <a:graphicData uri="http://schemas.openxmlformats.org/drawingml/2006/table">
            <a:tbl>
              <a:tblPr firstRow="1" firstCol="1" bandRow="1">
                <a:tableStyleId>{5C22544A-7EE6-4342-B048-85BDC9FD1C3A}</a:tableStyleId>
              </a:tblPr>
              <a:tblGrid>
                <a:gridCol w="812692">
                  <a:extLst>
                    <a:ext uri="{9D8B030D-6E8A-4147-A177-3AD203B41FA5}">
                      <a16:colId xmlns="" xmlns:a16="http://schemas.microsoft.com/office/drawing/2014/main" val="819543999"/>
                    </a:ext>
                  </a:extLst>
                </a:gridCol>
                <a:gridCol w="1994788">
                  <a:extLst>
                    <a:ext uri="{9D8B030D-6E8A-4147-A177-3AD203B41FA5}">
                      <a16:colId xmlns="" xmlns:a16="http://schemas.microsoft.com/office/drawing/2014/main" val="3152426977"/>
                    </a:ext>
                  </a:extLst>
                </a:gridCol>
                <a:gridCol w="5097791">
                  <a:extLst>
                    <a:ext uri="{9D8B030D-6E8A-4147-A177-3AD203B41FA5}">
                      <a16:colId xmlns="" xmlns:a16="http://schemas.microsoft.com/office/drawing/2014/main" val="4169698346"/>
                    </a:ext>
                  </a:extLst>
                </a:gridCol>
                <a:gridCol w="1023722">
                  <a:extLst>
                    <a:ext uri="{9D8B030D-6E8A-4147-A177-3AD203B41FA5}">
                      <a16:colId xmlns="" xmlns:a16="http://schemas.microsoft.com/office/drawing/2014/main" val="2423761473"/>
                    </a:ext>
                  </a:extLst>
                </a:gridCol>
              </a:tblGrid>
              <a:tr h="480157">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Name of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 policy, charter, guidelines and procedures to deal with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any programmes for awareness, education and support for staff in relation to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Do you have a budget for GBV?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3776357139"/>
                  </a:ext>
                </a:extLst>
              </a:tr>
              <a:tr h="3414918">
                <a:tc>
                  <a:txBody>
                    <a:bodyPr/>
                    <a:lstStyle/>
                    <a:p>
                      <a:pPr marL="0" lvl="0" indent="0">
                        <a:lnSpc>
                          <a:spcPct val="107000"/>
                        </a:lnSpc>
                        <a:spcAft>
                          <a:spcPts val="0"/>
                        </a:spcAft>
                        <a:buFont typeface="+mj-lt"/>
                        <a:buNone/>
                      </a:pPr>
                      <a:r>
                        <a:rPr lang="en-ZA" sz="1000" dirty="0" smtClean="0">
                          <a:effectLst/>
                          <a:latin typeface="Arial" panose="020B0604020202020204" pitchFamily="34" charset="0"/>
                          <a:ea typeface="Calibri" panose="020F0502020204030204" pitchFamily="34" charset="0"/>
                          <a:cs typeface="Arial" panose="020B0604020202020204" pitchFamily="34" charset="0"/>
                        </a:rPr>
                        <a:t>FP&amp;M SETA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GB" sz="1000" kern="1200" dirty="0" smtClean="0">
                          <a:solidFill>
                            <a:schemeClr val="dk1"/>
                          </a:solidFill>
                          <a:effectLst/>
                          <a:latin typeface="Arial" panose="020B0604020202020204" pitchFamily="34" charset="0"/>
                          <a:ea typeface="+mn-ea"/>
                          <a:cs typeface="Arial" panose="020B0604020202020204" pitchFamily="34" charset="0"/>
                        </a:rPr>
                        <a:t>FP&amp;M Seta has the following policies to address GBV varyingly: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Employment Equity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Sexual Harassment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HIV/AIDS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Code of Conduct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Code of Ethics </a:t>
                      </a:r>
                    </a:p>
                    <a:p>
                      <a:pPr marL="85725" lvl="0" indent="-85725" algn="l" defTabSz="457200" rtl="0" eaLnBrk="1" latinLnBrk="0" hangingPunct="1">
                        <a:lnSpc>
                          <a:spcPct val="107000"/>
                        </a:lnSpc>
                        <a:spcAft>
                          <a:spcPts val="0"/>
                        </a:spcAft>
                        <a:buFont typeface="Symbol" panose="05050102010706020507" pitchFamily="18" charset="2"/>
                        <a:buChar char=""/>
                      </a:pPr>
                      <a:r>
                        <a:rPr lang="en-GB" sz="10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Disciplinary &amp; Grievance </a:t>
                      </a:r>
                    </a:p>
                    <a:p>
                      <a:pPr>
                        <a:lnSpc>
                          <a:spcPct val="107000"/>
                        </a:lnSpc>
                        <a:spcAft>
                          <a:spcPts val="0"/>
                        </a:spcAft>
                      </a:pPr>
                      <a:endParaRPr lang="en-GB" sz="1000" kern="1200" dirty="0" smtClean="0">
                        <a:solidFill>
                          <a:schemeClr val="dk1"/>
                        </a:solidFill>
                        <a:effectLst/>
                        <a:latin typeface="Arial" panose="020B0604020202020204" pitchFamily="34" charset="0"/>
                        <a:ea typeface="+mn-ea"/>
                        <a:cs typeface="Arial" panose="020B0604020202020204" pitchFamily="34" charset="0"/>
                      </a:endParaRPr>
                    </a:p>
                  </a:txBody>
                  <a:tcPr marL="31724" marR="31724"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Sharing of available information is done on all platforms for staff.</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Safety of staff is dealt with through the Occupational Health &amp; Safety policy.</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All grievances are dealt with through the Grievance Procedure.</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Referrals for support in line with government initiatives are shared with staff.</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Perpetrators will be disciplined and handed over to the Law enforcement agencies.</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There is a Social &amp; Ethics Committee which has been set out at Accounting Authority level.</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Staff is aware of all policies and processes to follow when aggrieved.</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Sharing of available public information will be heightened to ensure that staff is aware of available programmes.</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Induction programme, training interventions, staff meetings &amp; email communications are used to inform and empower staff; and there are policies and procedures in place for staff and operations that guide staff.</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A detailed induction, orientation and on boarding session which includes policies and processes applicable to safety is conducted.</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Staff issues are treated with absolute confidentiality without prejudice or bias.</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Information is posted on the intranet and shared drive that can be accessed by all staff members.</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Professional counselling referrals are always the best option and will be prioritised. However, internal HR Manager provides immediate face-to-face support.</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Background checks, in particular criminal are done for Senior Personnel prior to appointing them.</a:t>
                      </a:r>
                      <a:endParaRPr lang="en-GB"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tc>
                  <a:txBody>
                    <a:bodyPr/>
                    <a:lstStyle/>
                    <a:p>
                      <a:pPr>
                        <a:lnSpc>
                          <a:spcPct val="107000"/>
                        </a:lnSpc>
                        <a:spcAft>
                          <a:spcPts val="0"/>
                        </a:spcAft>
                      </a:pPr>
                      <a:r>
                        <a:rPr lang="en-ZA" sz="1000" dirty="0" smtClean="0">
                          <a:effectLst/>
                          <a:latin typeface="Arial" panose="020B0604020202020204" pitchFamily="34" charset="0"/>
                          <a:ea typeface="Calibri" panose="020F0502020204030204" pitchFamily="34" charset="0"/>
                          <a:cs typeface="Arial" panose="020B0604020202020204" pitchFamily="34" charset="0"/>
                        </a:rPr>
                        <a:t>No</a:t>
                      </a:r>
                      <a:endParaRPr lang="en-GB" sz="1000" dirty="0" smtClean="0">
                        <a:effectLst/>
                        <a:latin typeface="Arial" panose="020B0604020202020204" pitchFamily="34" charset="0"/>
                        <a:ea typeface="Calibri" panose="020F0502020204030204" pitchFamily="34" charset="0"/>
                        <a:cs typeface="Arial" panose="020B0604020202020204" pitchFamily="34" charset="0"/>
                      </a:endParaRPr>
                    </a:p>
                  </a:txBody>
                  <a:tcPr marL="31724" marR="31724" marT="0" marB="0"/>
                </a:tc>
                <a:extLst>
                  <a:ext uri="{0D108BD9-81ED-4DB2-BD59-A6C34878D82A}">
                    <a16:rowId xmlns="" xmlns:a16="http://schemas.microsoft.com/office/drawing/2014/main" val="1033018932"/>
                  </a:ext>
                </a:extLst>
              </a:tr>
            </a:tbl>
          </a:graphicData>
        </a:graphic>
      </p:graphicFrame>
      <p:sp>
        <p:nvSpPr>
          <p:cNvPr id="7" name="Explosion 1 6"/>
          <p:cNvSpPr/>
          <p:nvPr/>
        </p:nvSpPr>
        <p:spPr>
          <a:xfrm rot="20103998">
            <a:off x="7635996" y="5715433"/>
            <a:ext cx="1512168" cy="864096"/>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ZA" sz="900" dirty="0" smtClean="0"/>
              <a:t>No cases of GBV reported in any entity</a:t>
            </a:r>
            <a:endParaRPr lang="en-GB" sz="900" dirty="0"/>
          </a:p>
        </p:txBody>
      </p:sp>
    </p:spTree>
    <p:extLst>
      <p:ext uri="{BB962C8B-B14F-4D97-AF65-F5344CB8AC3E}">
        <p14:creationId xmlns:p14="http://schemas.microsoft.com/office/powerpoint/2010/main" xmlns="" val="11316003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0C0FB3B-E127-4538-8BF0-727AB6DD8228}" type="slidenum">
              <a:rPr lang="en-US" smtClean="0"/>
              <a:pPr>
                <a:defRPr/>
              </a:pPr>
              <a:t>59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999293749"/>
              </p:ext>
            </p:extLst>
          </p:nvPr>
        </p:nvGraphicFramePr>
        <p:xfrm>
          <a:off x="189856" y="836712"/>
          <a:ext cx="8702625" cy="5813330"/>
        </p:xfrm>
        <a:graphic>
          <a:graphicData uri="http://schemas.openxmlformats.org/drawingml/2006/table">
            <a:tbl>
              <a:tblPr firstRow="1" firstCol="1" bandRow="1">
                <a:tableStyleId>{5C22544A-7EE6-4342-B048-85BDC9FD1C3A}</a:tableStyleId>
              </a:tblPr>
              <a:tblGrid>
                <a:gridCol w="791260">
                  <a:extLst>
                    <a:ext uri="{9D8B030D-6E8A-4147-A177-3AD203B41FA5}">
                      <a16:colId xmlns="" xmlns:a16="http://schemas.microsoft.com/office/drawing/2014/main" val="2390812220"/>
                    </a:ext>
                  </a:extLst>
                </a:gridCol>
                <a:gridCol w="1934124">
                  <a:extLst>
                    <a:ext uri="{9D8B030D-6E8A-4147-A177-3AD203B41FA5}">
                      <a16:colId xmlns="" xmlns:a16="http://schemas.microsoft.com/office/drawing/2014/main" val="2200509675"/>
                    </a:ext>
                  </a:extLst>
                </a:gridCol>
                <a:gridCol w="4969128">
                  <a:extLst>
                    <a:ext uri="{9D8B030D-6E8A-4147-A177-3AD203B41FA5}">
                      <a16:colId xmlns="" xmlns:a16="http://schemas.microsoft.com/office/drawing/2014/main" val="3187534773"/>
                    </a:ext>
                  </a:extLst>
                </a:gridCol>
                <a:gridCol w="1008113">
                  <a:extLst>
                    <a:ext uri="{9D8B030D-6E8A-4147-A177-3AD203B41FA5}">
                      <a16:colId xmlns="" xmlns:a16="http://schemas.microsoft.com/office/drawing/2014/main" val="4207901887"/>
                    </a:ext>
                  </a:extLst>
                </a:gridCol>
              </a:tblGrid>
              <a:tr h="719000">
                <a:tc>
                  <a:txBody>
                    <a:bodyPr/>
                    <a:lstStyle/>
                    <a:p>
                      <a:pPr algn="ctr">
                        <a:lnSpc>
                          <a:spcPct val="107000"/>
                        </a:lnSpc>
                        <a:spcAft>
                          <a:spcPts val="0"/>
                        </a:spcAft>
                      </a:pPr>
                      <a:r>
                        <a:rPr lang="en-GB" sz="1000" dirty="0">
                          <a:effectLst/>
                          <a:latin typeface="Arial" panose="020B0604020202020204" pitchFamily="34" charset="0"/>
                          <a:cs typeface="Arial" panose="020B0604020202020204" pitchFamily="34" charset="0"/>
                        </a:rPr>
                        <a:t>Name of Entity</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nchor="ctr"/>
                </a:tc>
                <a:tc>
                  <a:txBody>
                    <a:bodyPr/>
                    <a:lstStyle/>
                    <a:p>
                      <a:pPr algn="ctr">
                        <a:lnSpc>
                          <a:spcPct val="107000"/>
                        </a:lnSpc>
                        <a:spcAft>
                          <a:spcPts val="0"/>
                        </a:spcAft>
                      </a:pPr>
                      <a:r>
                        <a:rPr lang="en-GB" sz="1000" dirty="0">
                          <a:effectLst/>
                          <a:latin typeface="Arial" panose="020B0604020202020204" pitchFamily="34" charset="0"/>
                          <a:cs typeface="Arial" panose="020B0604020202020204" pitchFamily="34" charset="0"/>
                        </a:rPr>
                        <a:t>Do you have </a:t>
                      </a:r>
                      <a:r>
                        <a:rPr lang="en-GB" sz="1000" dirty="0" smtClean="0">
                          <a:effectLst/>
                          <a:latin typeface="Arial" panose="020B0604020202020204" pitchFamily="34" charset="0"/>
                          <a:cs typeface="Arial" panose="020B0604020202020204" pitchFamily="34" charset="0"/>
                        </a:rPr>
                        <a:t>a policy</a:t>
                      </a:r>
                      <a:r>
                        <a:rPr lang="en-GB" sz="1000" dirty="0">
                          <a:effectLst/>
                          <a:latin typeface="Arial" panose="020B0604020202020204" pitchFamily="34" charset="0"/>
                          <a:cs typeface="Arial" panose="020B0604020202020204" pitchFamily="34" charset="0"/>
                        </a:rPr>
                        <a:t>, charter, guidelines and procedures </a:t>
                      </a:r>
                      <a:r>
                        <a:rPr lang="en-GB" sz="1000" dirty="0" smtClean="0">
                          <a:effectLst/>
                          <a:latin typeface="Arial" panose="020B0604020202020204" pitchFamily="34" charset="0"/>
                          <a:cs typeface="Arial" panose="020B0604020202020204" pitchFamily="34" charset="0"/>
                        </a:rPr>
                        <a:t>on GBV</a:t>
                      </a:r>
                      <a:r>
                        <a:rPr lang="en-GB" sz="1000" dirty="0">
                          <a:effectLst/>
                          <a:latin typeface="Arial" panose="020B0604020202020204" pitchFamily="34" charset="0"/>
                          <a:cs typeface="Arial" panose="020B0604020202020204" pitchFamily="34" charset="0"/>
                        </a:rPr>
                        <a:t>?</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nchor="ctr"/>
                </a:tc>
                <a:tc>
                  <a:txBody>
                    <a:bodyPr/>
                    <a:lstStyle/>
                    <a:p>
                      <a:pPr algn="ctr">
                        <a:lnSpc>
                          <a:spcPct val="107000"/>
                        </a:lnSpc>
                        <a:spcAft>
                          <a:spcPts val="0"/>
                        </a:spcAft>
                      </a:pPr>
                      <a:r>
                        <a:rPr lang="en-GB" sz="1000" dirty="0">
                          <a:effectLst/>
                          <a:latin typeface="Arial" panose="020B0604020202020204" pitchFamily="34" charset="0"/>
                          <a:cs typeface="Arial" panose="020B0604020202020204" pitchFamily="34" charset="0"/>
                        </a:rPr>
                        <a:t>Do you have any programmes for awareness, education and support for staff in relation to GBV?</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nchor="ctr"/>
                </a:tc>
                <a:tc>
                  <a:txBody>
                    <a:bodyPr/>
                    <a:lstStyle/>
                    <a:p>
                      <a:pPr algn="ctr">
                        <a:lnSpc>
                          <a:spcPct val="107000"/>
                        </a:lnSpc>
                        <a:spcAft>
                          <a:spcPts val="0"/>
                        </a:spcAft>
                      </a:pPr>
                      <a:r>
                        <a:rPr lang="en-GB" sz="1000" dirty="0">
                          <a:effectLst/>
                          <a:latin typeface="Arial" panose="020B0604020202020204" pitchFamily="34" charset="0"/>
                          <a:cs typeface="Arial" panose="020B0604020202020204" pitchFamily="34" charset="0"/>
                        </a:rPr>
                        <a:t>Do you have a budget for GBV?</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nchor="ctr"/>
                </a:tc>
                <a:extLst>
                  <a:ext uri="{0D108BD9-81ED-4DB2-BD59-A6C34878D82A}">
                    <a16:rowId xmlns="" xmlns:a16="http://schemas.microsoft.com/office/drawing/2014/main" val="721486767"/>
                  </a:ext>
                </a:extLst>
              </a:tr>
              <a:tr h="1098130">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CHE</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tc>
                <a:tc>
                  <a:txBody>
                    <a:bodyPr/>
                    <a:lstStyle/>
                    <a:p>
                      <a:pPr>
                        <a:spcAft>
                          <a:spcPts val="0"/>
                        </a:spcAft>
                      </a:pPr>
                      <a:r>
                        <a:rPr lang="en-ZA" sz="1000" dirty="0">
                          <a:effectLst/>
                          <a:latin typeface="Arial" panose="020B0604020202020204" pitchFamily="34" charset="0"/>
                          <a:cs typeface="Arial" panose="020B0604020202020204" pitchFamily="34" charset="0"/>
                        </a:rPr>
                        <a:t>The CHE does not have a specific GBV policy. It has the following policies in place: </a:t>
                      </a:r>
                      <a:endParaRPr lang="en-GB" sz="1000" dirty="0">
                        <a:effectLst/>
                        <a:latin typeface="Arial" panose="020B0604020202020204" pitchFamily="34" charset="0"/>
                        <a:cs typeface="Arial" panose="020B0604020202020204" pitchFamily="34" charset="0"/>
                      </a:endParaRPr>
                    </a:p>
                    <a:p>
                      <a:pPr>
                        <a:spcAft>
                          <a:spcPts val="0"/>
                        </a:spcAft>
                      </a:pPr>
                      <a:r>
                        <a:rPr lang="en-ZA" sz="1000" dirty="0">
                          <a:effectLst/>
                          <a:latin typeface="Arial" panose="020B0604020202020204" pitchFamily="34" charset="0"/>
                          <a:cs typeface="Arial" panose="020B0604020202020204" pitchFamily="34" charset="0"/>
                        </a:rPr>
                        <a:t>1. Grievance Policy </a:t>
                      </a:r>
                      <a:endParaRPr lang="en-GB" sz="1000" dirty="0">
                        <a:effectLst/>
                        <a:latin typeface="Arial" panose="020B0604020202020204" pitchFamily="34" charset="0"/>
                        <a:cs typeface="Arial" panose="020B0604020202020204" pitchFamily="34" charset="0"/>
                      </a:endParaRPr>
                    </a:p>
                    <a:p>
                      <a:pPr>
                        <a:spcAft>
                          <a:spcPts val="0"/>
                        </a:spcAft>
                      </a:pPr>
                      <a:r>
                        <a:rPr lang="en-ZA" sz="1000" dirty="0">
                          <a:effectLst/>
                          <a:latin typeface="Arial" panose="020B0604020202020204" pitchFamily="34" charset="0"/>
                          <a:cs typeface="Arial" panose="020B0604020202020204" pitchFamily="34" charset="0"/>
                        </a:rPr>
                        <a:t>2. Disciplinary Code and Procedure Policy </a:t>
                      </a:r>
                      <a:endParaRPr lang="en-GB" sz="1000" dirty="0">
                        <a:effectLst/>
                        <a:latin typeface="Arial" panose="020B0604020202020204" pitchFamily="34" charset="0"/>
                        <a:cs typeface="Arial" panose="020B0604020202020204" pitchFamily="34" charset="0"/>
                      </a:endParaRPr>
                    </a:p>
                    <a:p>
                      <a:pPr>
                        <a:spcAft>
                          <a:spcPts val="0"/>
                        </a:spcAft>
                      </a:pPr>
                      <a:r>
                        <a:rPr lang="en-ZA" sz="1000" dirty="0">
                          <a:effectLst/>
                          <a:latin typeface="Arial" panose="020B0604020202020204" pitchFamily="34" charset="0"/>
                          <a:cs typeface="Arial" panose="020B0604020202020204" pitchFamily="34" charset="0"/>
                        </a:rPr>
                        <a:t>3. Sexual Harassment </a:t>
                      </a:r>
                      <a:r>
                        <a:rPr lang="en-ZA" sz="1000" dirty="0" smtClean="0">
                          <a:effectLst/>
                          <a:latin typeface="Arial" panose="020B0604020202020204" pitchFamily="34" charset="0"/>
                          <a:cs typeface="Arial" panose="020B0604020202020204" pitchFamily="34" charset="0"/>
                        </a:rPr>
                        <a:t>Policy </a:t>
                      </a:r>
                      <a:endParaRPr lang="en-GB"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The CHE has a partnership with Careways that deals with and supports all employees with wellness aspects including mental health, discrimination, victims of GBV, sexual harassment, etc. </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Safety audits have been addressed through the Occupational Health and Safety Committee in place and security measures in place</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The CHE conducts criminal background checks on all prospective employees</a:t>
                      </a:r>
                      <a:endParaRPr lang="en-GB" sz="1000" kern="1200" dirty="0">
                        <a:solidFill>
                          <a:schemeClr val="dk1"/>
                        </a:solidFill>
                        <a:effectLst/>
                        <a:latin typeface="Arial" panose="020B0604020202020204" pitchFamily="34" charset="0"/>
                        <a:ea typeface="+mn-ea"/>
                        <a:cs typeface="Arial" panose="020B0604020202020204" pitchFamily="34" charset="0"/>
                      </a:endParaRPr>
                    </a:p>
                  </a:txBody>
                  <a:tcPr marL="45966" marR="45966"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Included in the EHW </a:t>
                      </a:r>
                      <a:r>
                        <a:rPr lang="en-GB" sz="1000" dirty="0" smtClean="0">
                          <a:effectLst/>
                          <a:latin typeface="Arial" panose="020B0604020202020204" pitchFamily="34" charset="0"/>
                          <a:cs typeface="Arial" panose="020B0604020202020204" pitchFamily="34" charset="0"/>
                        </a:rPr>
                        <a:t>budget</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tc>
                <a:extLst>
                  <a:ext uri="{0D108BD9-81ED-4DB2-BD59-A6C34878D82A}">
                    <a16:rowId xmlns="" xmlns:a16="http://schemas.microsoft.com/office/drawing/2014/main" val="4280295274"/>
                  </a:ext>
                </a:extLst>
              </a:tr>
              <a:tr h="1098130">
                <a:tc>
                  <a:txBody>
                    <a:bodyPr/>
                    <a:lstStyle/>
                    <a:p>
                      <a:pPr>
                        <a:lnSpc>
                          <a:spcPct val="107000"/>
                        </a:lnSpc>
                        <a:spcAft>
                          <a:spcPts val="0"/>
                        </a:spcAft>
                      </a:pPr>
                      <a:r>
                        <a:rPr lang="en-ZA" sz="1000" dirty="0">
                          <a:effectLst/>
                          <a:latin typeface="Arial" panose="020B0604020202020204" pitchFamily="34" charset="0"/>
                          <a:cs typeface="Arial" panose="020B0604020202020204" pitchFamily="34" charset="0"/>
                        </a:rPr>
                        <a:t>NIHSS</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tc>
                <a:tc>
                  <a:txBody>
                    <a:bodyPr/>
                    <a:lstStyle/>
                    <a:p>
                      <a:pPr>
                        <a:spcAft>
                          <a:spcPts val="0"/>
                        </a:spcAft>
                      </a:pPr>
                      <a:r>
                        <a:rPr lang="en-ZA" sz="1000" dirty="0">
                          <a:effectLst/>
                          <a:latin typeface="Arial" panose="020B0604020202020204" pitchFamily="34" charset="0"/>
                          <a:cs typeface="Arial" panose="020B0604020202020204" pitchFamily="34" charset="0"/>
                        </a:rPr>
                        <a:t>Harassment, Racial harassment, and Sexual Harassment Policy covers procedures and processes of dealing with GBV, the last policy reviews were approved on 26 March 2021 </a:t>
                      </a:r>
                      <a:endParaRPr lang="en-GB"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They have set up a consultative forum where all employee relations matters are discussed</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There is Health and Safety committee in place that is known to staff, the committee addresses all safety issues on a daily basis, staff are encouraged to report any safety issues and concerns to the OHS members at any given time</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They are in the process of facilitating diversity training (including LGBTQI+ awareness training) to educate staff about the community </a:t>
                      </a:r>
                      <a:endParaRPr lang="en-GB" sz="1000" kern="1200" dirty="0">
                        <a:solidFill>
                          <a:schemeClr val="dk1"/>
                        </a:solidFill>
                        <a:effectLst/>
                        <a:latin typeface="Arial" panose="020B0604020202020204" pitchFamily="34" charset="0"/>
                        <a:ea typeface="+mn-ea"/>
                        <a:cs typeface="Arial" panose="020B0604020202020204" pitchFamily="34" charset="0"/>
                      </a:endParaRPr>
                    </a:p>
                  </a:txBody>
                  <a:tcPr marL="45966" marR="45966"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No budget for GBV</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tc>
                <a:extLst>
                  <a:ext uri="{0D108BD9-81ED-4DB2-BD59-A6C34878D82A}">
                    <a16:rowId xmlns="" xmlns:a16="http://schemas.microsoft.com/office/drawing/2014/main" val="3262867374"/>
                  </a:ext>
                </a:extLst>
              </a:tr>
              <a:tr h="805996">
                <a:tc>
                  <a:txBody>
                    <a:bodyPr/>
                    <a:lstStyle/>
                    <a:p>
                      <a:pPr>
                        <a:lnSpc>
                          <a:spcPct val="107000"/>
                        </a:lnSpc>
                        <a:spcAft>
                          <a:spcPts val="0"/>
                        </a:spcAft>
                      </a:pPr>
                      <a:r>
                        <a:rPr lang="en-ZA" sz="1000" dirty="0">
                          <a:effectLst/>
                          <a:latin typeface="Arial" panose="020B0604020202020204" pitchFamily="34" charset="0"/>
                          <a:cs typeface="Arial" panose="020B0604020202020204" pitchFamily="34" charset="0"/>
                        </a:rPr>
                        <a:t>SAQA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tc>
                <a:tc>
                  <a:txBody>
                    <a:bodyPr/>
                    <a:lstStyle/>
                    <a:p>
                      <a:pPr marL="0" lvl="0" indent="0">
                        <a:spcAft>
                          <a:spcPts val="0"/>
                        </a:spcAft>
                        <a:buFont typeface="Symbol" panose="05050102010706020507" pitchFamily="18" charset="2"/>
                        <a:buNone/>
                      </a:pPr>
                      <a:r>
                        <a:rPr lang="en-ZA" sz="1000" dirty="0">
                          <a:effectLst/>
                          <a:latin typeface="Arial" panose="020B0604020202020204" pitchFamily="34" charset="0"/>
                          <a:cs typeface="Arial" panose="020B0604020202020204" pitchFamily="34" charset="0"/>
                        </a:rPr>
                        <a:t>SAQA has a Policy on Sexual Harassment. </a:t>
                      </a:r>
                      <a:endParaRPr lang="en-GB" sz="1000" dirty="0">
                        <a:effectLst/>
                        <a:latin typeface="Arial" panose="020B0604020202020204" pitchFamily="34" charset="0"/>
                        <a:cs typeface="Arial" panose="020B0604020202020204" pitchFamily="34" charset="0"/>
                      </a:endParaRPr>
                    </a:p>
                    <a:p>
                      <a:pPr>
                        <a:lnSpc>
                          <a:spcPct val="107000"/>
                        </a:lnSpc>
                        <a:spcAft>
                          <a:spcPts val="0"/>
                        </a:spcAft>
                      </a:pPr>
                      <a:r>
                        <a:rPr lang="en-GB" sz="1000" dirty="0">
                          <a:effectLst/>
                          <a:latin typeface="Arial" panose="020B0604020202020204" pitchFamily="34" charset="0"/>
                          <a:cs typeface="Arial" panose="020B0604020202020204" pitchFamily="34" charset="0"/>
                        </a:rPr>
                        <a:t>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An induction programme is implemented which includes aspects on health and safety for staff and interns. </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SAQA has a Wellness program with 24 hrs Employee Assistance programme support by an external service provider.</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Communication on GBV matters is integrated into women`s month campaigns</a:t>
                      </a:r>
                      <a:endParaRPr lang="en-GB" sz="1000" kern="1200" dirty="0">
                        <a:solidFill>
                          <a:schemeClr val="dk1"/>
                        </a:solidFill>
                        <a:effectLst/>
                        <a:latin typeface="Arial" panose="020B0604020202020204" pitchFamily="34" charset="0"/>
                        <a:ea typeface="+mn-ea"/>
                        <a:cs typeface="Arial" panose="020B0604020202020204" pitchFamily="34" charset="0"/>
                      </a:endParaRPr>
                    </a:p>
                  </a:txBody>
                  <a:tcPr marL="45966" marR="45966"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No budget for GBV</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tc>
                <a:extLst>
                  <a:ext uri="{0D108BD9-81ED-4DB2-BD59-A6C34878D82A}">
                    <a16:rowId xmlns="" xmlns:a16="http://schemas.microsoft.com/office/drawing/2014/main" val="1802827834"/>
                  </a:ext>
                </a:extLst>
              </a:tr>
              <a:tr h="2039384">
                <a:tc>
                  <a:txBody>
                    <a:bodyPr/>
                    <a:lstStyle/>
                    <a:p>
                      <a:pPr>
                        <a:lnSpc>
                          <a:spcPct val="107000"/>
                        </a:lnSpc>
                        <a:spcAft>
                          <a:spcPts val="0"/>
                        </a:spcAft>
                      </a:pPr>
                      <a:r>
                        <a:rPr lang="en-ZA" sz="1000" dirty="0">
                          <a:effectLst/>
                          <a:latin typeface="Arial" panose="020B0604020202020204" pitchFamily="34" charset="0"/>
                          <a:cs typeface="Arial" panose="020B0604020202020204" pitchFamily="34" charset="0"/>
                        </a:rPr>
                        <a:t>QCTO</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tc>
                <a:tc>
                  <a:txBody>
                    <a:bodyPr/>
                    <a:lstStyle/>
                    <a:p>
                      <a:pPr>
                        <a:lnSpc>
                          <a:spcPct val="107000"/>
                        </a:lnSpc>
                        <a:spcAft>
                          <a:spcPts val="0"/>
                        </a:spcAft>
                      </a:pPr>
                      <a:r>
                        <a:rPr lang="en-ZA" sz="1000" dirty="0">
                          <a:effectLst/>
                          <a:latin typeface="Arial" panose="020B0604020202020204" pitchFamily="34" charset="0"/>
                          <a:cs typeface="Arial" panose="020B0604020202020204" pitchFamily="34" charset="0"/>
                        </a:rPr>
                        <a:t>QCTO does not have a GBV policy or charter, but has the following policies: -</a:t>
                      </a:r>
                      <a:endParaRPr lang="en-GB" sz="1000" dirty="0">
                        <a:effectLst/>
                        <a:latin typeface="Arial" panose="020B0604020202020204" pitchFamily="34" charset="0"/>
                        <a:cs typeface="Arial" panose="020B0604020202020204" pitchFamily="34" charset="0"/>
                      </a:endParaRPr>
                    </a:p>
                    <a:p>
                      <a:pPr marL="342900" lvl="0" indent="-342900">
                        <a:lnSpc>
                          <a:spcPct val="107000"/>
                        </a:lnSpc>
                        <a:spcAft>
                          <a:spcPts val="0"/>
                        </a:spcAft>
                        <a:buFont typeface="+mj-lt"/>
                        <a:buAutoNum type="arabicPeriod"/>
                      </a:pPr>
                      <a:r>
                        <a:rPr lang="en-ZA" sz="1000" dirty="0">
                          <a:effectLst/>
                          <a:latin typeface="Arial" panose="020B0604020202020204" pitchFamily="34" charset="0"/>
                          <a:cs typeface="Arial" panose="020B0604020202020204" pitchFamily="34" charset="0"/>
                        </a:rPr>
                        <a:t>Harassment policy for staff </a:t>
                      </a:r>
                      <a:endParaRPr lang="en-GB" sz="1000" dirty="0">
                        <a:effectLst/>
                        <a:latin typeface="Arial" panose="020B0604020202020204" pitchFamily="34" charset="0"/>
                        <a:cs typeface="Arial" panose="020B0604020202020204" pitchFamily="34" charset="0"/>
                      </a:endParaRPr>
                    </a:p>
                    <a:p>
                      <a:pPr marL="342900" lvl="0" indent="-342900">
                        <a:lnSpc>
                          <a:spcPct val="107000"/>
                        </a:lnSpc>
                        <a:spcAft>
                          <a:spcPts val="0"/>
                        </a:spcAft>
                        <a:buFont typeface="+mj-lt"/>
                        <a:buAutoNum type="arabicPeriod"/>
                      </a:pPr>
                      <a:r>
                        <a:rPr lang="en-ZA" sz="1000" dirty="0">
                          <a:effectLst/>
                          <a:latin typeface="Arial" panose="020B0604020202020204" pitchFamily="34" charset="0"/>
                          <a:cs typeface="Arial" panose="020B0604020202020204" pitchFamily="34" charset="0"/>
                        </a:rPr>
                        <a:t>Grievance process and procedure for staff</a:t>
                      </a:r>
                      <a:endParaRPr lang="en-GB" sz="1000" dirty="0">
                        <a:effectLst/>
                        <a:latin typeface="Arial" panose="020B0604020202020204" pitchFamily="34" charset="0"/>
                        <a:cs typeface="Arial" panose="020B0604020202020204" pitchFamily="34" charset="0"/>
                      </a:endParaRPr>
                    </a:p>
                    <a:p>
                      <a:pPr marL="342900" lvl="0" indent="-342900">
                        <a:lnSpc>
                          <a:spcPct val="107000"/>
                        </a:lnSpc>
                        <a:spcAft>
                          <a:spcPts val="0"/>
                        </a:spcAft>
                        <a:buFont typeface="+mj-lt"/>
                        <a:buAutoNum type="arabicPeriod"/>
                      </a:pPr>
                      <a:r>
                        <a:rPr lang="en-ZA" sz="1000" dirty="0">
                          <a:effectLst/>
                          <a:latin typeface="Arial" panose="020B0604020202020204" pitchFamily="34" charset="0"/>
                          <a:cs typeface="Arial" panose="020B0604020202020204" pitchFamily="34" charset="0"/>
                        </a:rPr>
                        <a:t>Disciplinary policy for staff</a:t>
                      </a:r>
                      <a:endParaRPr lang="en-GB" sz="1000" dirty="0">
                        <a:effectLst/>
                        <a:latin typeface="Arial" panose="020B0604020202020204" pitchFamily="34" charset="0"/>
                        <a:cs typeface="Arial" panose="020B0604020202020204" pitchFamily="34" charset="0"/>
                      </a:endParaRPr>
                    </a:p>
                    <a:p>
                      <a:pPr marL="342900" lvl="0" indent="-342900">
                        <a:lnSpc>
                          <a:spcPct val="107000"/>
                        </a:lnSpc>
                        <a:spcAft>
                          <a:spcPts val="0"/>
                        </a:spcAft>
                        <a:buFont typeface="+mj-lt"/>
                        <a:buAutoNum type="arabicPeriod"/>
                      </a:pPr>
                      <a:r>
                        <a:rPr lang="en-ZA" sz="1000" dirty="0">
                          <a:effectLst/>
                          <a:latin typeface="Arial" panose="020B0604020202020204" pitchFamily="34" charset="0"/>
                          <a:cs typeface="Arial" panose="020B0604020202020204" pitchFamily="34" charset="0"/>
                        </a:rPr>
                        <a:t>Code of conduct for staff</a:t>
                      </a:r>
                      <a:endParaRPr lang="en-GB" sz="1000" dirty="0">
                        <a:effectLst/>
                        <a:latin typeface="Arial" panose="020B0604020202020204" pitchFamily="34" charset="0"/>
                        <a:cs typeface="Arial" panose="020B0604020202020204" pitchFamily="34" charset="0"/>
                      </a:endParaRPr>
                    </a:p>
                    <a:p>
                      <a:pPr>
                        <a:lnSpc>
                          <a:spcPct val="107000"/>
                        </a:lnSpc>
                        <a:spcAft>
                          <a:spcPts val="0"/>
                        </a:spcAft>
                      </a:pPr>
                      <a:r>
                        <a:rPr lang="en-GB" sz="1000" dirty="0">
                          <a:effectLst/>
                          <a:latin typeface="Arial" panose="020B0604020202020204" pitchFamily="34" charset="0"/>
                          <a:cs typeface="Arial" panose="020B0604020202020204" pitchFamily="34" charset="0"/>
                        </a:rPr>
                        <a:t>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tc>
                <a:tc>
                  <a:txBody>
                    <a:bodyPr/>
                    <a:lstStyle/>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If cases are reported to HRM Unit by victims, such cases will be referred for professional assistance via the medical aids</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QCTO is in the process of implementing a panel of Wellness, health and counselling service providers</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Employment Equity Policy and Change Management strategy in development phase</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Staff training initiatives on embracing change in workplace</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Safety audit conducted. QCTO in a process of addressing matters of </a:t>
                      </a:r>
                      <a:r>
                        <a:rPr lang="en-ZA" sz="1000" kern="1200" dirty="0" smtClean="0">
                          <a:solidFill>
                            <a:schemeClr val="dk1"/>
                          </a:solidFill>
                          <a:effectLst/>
                          <a:latin typeface="Arial" panose="020B0604020202020204" pitchFamily="34" charset="0"/>
                          <a:ea typeface="+mn-ea"/>
                          <a:cs typeface="Arial" panose="020B0604020202020204" pitchFamily="34" charset="0"/>
                        </a:rPr>
                        <a:t>concern</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Counselling, referral to professional practitioners through the medical aid as well as the Wellness support;</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Awareness programmes on GBV are done by the Marketing Unit;</a:t>
                      </a:r>
                      <a:endParaRPr lang="en-GB" sz="1000" kern="1200" dirty="0">
                        <a:solidFill>
                          <a:schemeClr val="dk1"/>
                        </a:solidFill>
                        <a:effectLst/>
                        <a:latin typeface="Arial" panose="020B0604020202020204" pitchFamily="34" charset="0"/>
                        <a:ea typeface="+mn-ea"/>
                        <a:cs typeface="Arial" panose="020B0604020202020204" pitchFamily="34" charset="0"/>
                      </a:endParaRPr>
                    </a:p>
                    <a:p>
                      <a:pPr marL="85725" lvl="0" indent="-85725" algn="l" defTabSz="457200" rtl="0" eaLnBrk="1" latinLnBrk="0" hangingPunct="1">
                        <a:lnSpc>
                          <a:spcPct val="107000"/>
                        </a:lnSpc>
                        <a:spcAft>
                          <a:spcPts val="0"/>
                        </a:spcAft>
                        <a:buFont typeface="Symbol" panose="05050102010706020507" pitchFamily="18" charset="2"/>
                        <a:buChar char=""/>
                      </a:pPr>
                      <a:r>
                        <a:rPr lang="en-ZA" sz="1000" kern="1200" dirty="0">
                          <a:solidFill>
                            <a:schemeClr val="dk1"/>
                          </a:solidFill>
                          <a:effectLst/>
                          <a:latin typeface="Arial" panose="020B0604020202020204" pitchFamily="34" charset="0"/>
                          <a:ea typeface="+mn-ea"/>
                          <a:cs typeface="Arial" panose="020B0604020202020204" pitchFamily="34" charset="0"/>
                        </a:rPr>
                        <a:t>They conduct employment reference and criminal checks on all recommended candidates.</a:t>
                      </a:r>
                      <a:endParaRPr lang="en-GB" sz="1000" kern="1200" dirty="0">
                        <a:solidFill>
                          <a:schemeClr val="dk1"/>
                        </a:solidFill>
                        <a:effectLst/>
                        <a:latin typeface="Arial" panose="020B0604020202020204" pitchFamily="34" charset="0"/>
                        <a:ea typeface="+mn-ea"/>
                        <a:cs typeface="Arial" panose="020B0604020202020204" pitchFamily="34" charset="0"/>
                      </a:endParaRPr>
                    </a:p>
                  </a:txBody>
                  <a:tcPr marL="45966" marR="45966" marT="0" marB="0"/>
                </a:tc>
                <a:tc>
                  <a:txBody>
                    <a:bodyPr/>
                    <a:lstStyle/>
                    <a:p>
                      <a:pPr>
                        <a:lnSpc>
                          <a:spcPct val="107000"/>
                        </a:lnSpc>
                        <a:spcAft>
                          <a:spcPts val="0"/>
                        </a:spcAft>
                      </a:pPr>
                      <a:r>
                        <a:rPr lang="en-GB" sz="1000" dirty="0">
                          <a:effectLst/>
                          <a:latin typeface="Arial" panose="020B0604020202020204" pitchFamily="34" charset="0"/>
                          <a:cs typeface="Arial" panose="020B0604020202020204" pitchFamily="34" charset="0"/>
                        </a:rPr>
                        <a:t>No budget for GBV</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45966" marR="45966" marT="0" marB="0"/>
                </a:tc>
                <a:extLst>
                  <a:ext uri="{0D108BD9-81ED-4DB2-BD59-A6C34878D82A}">
                    <a16:rowId xmlns="" xmlns:a16="http://schemas.microsoft.com/office/drawing/2014/main" val="236017410"/>
                  </a:ext>
                </a:extLst>
              </a:tr>
            </a:tbl>
          </a:graphicData>
        </a:graphic>
      </p:graphicFrame>
      <p:sp>
        <p:nvSpPr>
          <p:cNvPr id="6" name="TextBox 5"/>
          <p:cNvSpPr txBox="1"/>
          <p:nvPr/>
        </p:nvSpPr>
        <p:spPr>
          <a:xfrm>
            <a:off x="191419" y="333385"/>
            <a:ext cx="8701062" cy="523220"/>
          </a:xfrm>
          <a:prstGeom prst="rect">
            <a:avLst/>
          </a:prstGeom>
          <a:solidFill>
            <a:srgbClr val="008E40"/>
          </a:solidFill>
          <a:ln>
            <a:solidFill>
              <a:srgbClr val="008E40"/>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ctr">
              <a:defRPr/>
            </a:pPr>
            <a:r>
              <a:rPr lang="en-GB" sz="2800" b="1" dirty="0" smtClean="0">
                <a:solidFill>
                  <a:schemeClr val="bg1"/>
                </a:solidFill>
              </a:rPr>
              <a:t>Other Entities’ Implementation</a:t>
            </a:r>
            <a:endParaRPr lang="en-GB" sz="2800" b="1" dirty="0">
              <a:solidFill>
                <a:schemeClr val="bg1"/>
              </a:solidFill>
            </a:endParaRPr>
          </a:p>
        </p:txBody>
      </p:sp>
      <p:sp>
        <p:nvSpPr>
          <p:cNvPr id="7" name="Explosion 1 6"/>
          <p:cNvSpPr/>
          <p:nvPr/>
        </p:nvSpPr>
        <p:spPr>
          <a:xfrm rot="20103998">
            <a:off x="7635996" y="5715433"/>
            <a:ext cx="1512168" cy="864096"/>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ZA" sz="900" dirty="0" smtClean="0"/>
              <a:t>No cases of GBV reported in any entity</a:t>
            </a:r>
            <a:endParaRPr lang="en-GB" sz="900" dirty="0"/>
          </a:p>
        </p:txBody>
      </p:sp>
      <p:sp>
        <p:nvSpPr>
          <p:cNvPr id="8" name="Explosion 1 7"/>
          <p:cNvSpPr/>
          <p:nvPr/>
        </p:nvSpPr>
        <p:spPr>
          <a:xfrm rot="1529762">
            <a:off x="167010" y="5648756"/>
            <a:ext cx="1711708" cy="1163236"/>
          </a:xfrm>
          <a:prstGeom prst="irregularSeal1">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ZA" sz="900" dirty="0" smtClean="0"/>
              <a:t>No information received from NSA, NSF</a:t>
            </a:r>
            <a:endParaRPr lang="en-GB" sz="900" dirty="0"/>
          </a:p>
        </p:txBody>
      </p:sp>
      <p:sp>
        <p:nvSpPr>
          <p:cNvPr id="9"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59</a:t>
            </a:fld>
            <a:endParaRPr lang="en-US" dirty="0"/>
          </a:p>
        </p:txBody>
      </p:sp>
    </p:spTree>
    <p:extLst>
      <p:ext uri="{BB962C8B-B14F-4D97-AF65-F5344CB8AC3E}">
        <p14:creationId xmlns:p14="http://schemas.microsoft.com/office/powerpoint/2010/main" xmlns="" val="39163115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39218" y="2283354"/>
            <a:ext cx="1889025" cy="390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University Education</a:t>
            </a:r>
          </a:p>
        </p:txBody>
      </p:sp>
      <p:sp>
        <p:nvSpPr>
          <p:cNvPr id="6" name="Rounded Rectangle 5"/>
          <p:cNvSpPr/>
          <p:nvPr/>
        </p:nvSpPr>
        <p:spPr>
          <a:xfrm>
            <a:off x="3931642" y="3015266"/>
            <a:ext cx="1889025" cy="390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TVET</a:t>
            </a:r>
          </a:p>
        </p:txBody>
      </p:sp>
      <p:sp>
        <p:nvSpPr>
          <p:cNvPr id="7" name="Rounded Rectangle 6"/>
          <p:cNvSpPr/>
          <p:nvPr/>
        </p:nvSpPr>
        <p:spPr>
          <a:xfrm>
            <a:off x="3931642" y="3805755"/>
            <a:ext cx="1889025" cy="390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CET</a:t>
            </a:r>
          </a:p>
        </p:txBody>
      </p:sp>
      <p:sp>
        <p:nvSpPr>
          <p:cNvPr id="8" name="Rounded Rectangle 7"/>
          <p:cNvSpPr/>
          <p:nvPr/>
        </p:nvSpPr>
        <p:spPr>
          <a:xfrm>
            <a:off x="3931642" y="4635435"/>
            <a:ext cx="2200275" cy="390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Skills Development</a:t>
            </a:r>
          </a:p>
        </p:txBody>
      </p:sp>
      <p:sp>
        <p:nvSpPr>
          <p:cNvPr id="9" name="Rounded Rectangle 8"/>
          <p:cNvSpPr/>
          <p:nvPr/>
        </p:nvSpPr>
        <p:spPr>
          <a:xfrm>
            <a:off x="3885822" y="5361416"/>
            <a:ext cx="2426462" cy="390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Planning, Policy and Strategy</a:t>
            </a:r>
          </a:p>
        </p:txBody>
      </p:sp>
      <p:sp>
        <p:nvSpPr>
          <p:cNvPr id="10" name="Rounded Rectangle 9"/>
          <p:cNvSpPr/>
          <p:nvPr/>
        </p:nvSpPr>
        <p:spPr>
          <a:xfrm>
            <a:off x="3931642" y="1434287"/>
            <a:ext cx="2459800" cy="390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Administration</a:t>
            </a:r>
          </a:p>
        </p:txBody>
      </p:sp>
      <p:sp>
        <p:nvSpPr>
          <p:cNvPr id="27" name="TextBox 26"/>
          <p:cNvSpPr txBox="1"/>
          <p:nvPr/>
        </p:nvSpPr>
        <p:spPr>
          <a:xfrm>
            <a:off x="6678518" y="3477667"/>
            <a:ext cx="2086982" cy="300082"/>
          </a:xfrm>
          <a:prstGeom prst="rect">
            <a:avLst/>
          </a:prstGeom>
          <a:noFill/>
        </p:spPr>
        <p:txBody>
          <a:bodyPr wrap="square" rtlCol="0">
            <a:spAutoFit/>
          </a:bodyPr>
          <a:lstStyle/>
          <a:p>
            <a:pPr algn="ctr" defTabSz="685800" fontAlgn="auto">
              <a:spcBef>
                <a:spcPts val="0"/>
              </a:spcBef>
              <a:spcAft>
                <a:spcPts val="0"/>
              </a:spcAft>
            </a:pPr>
            <a:r>
              <a:rPr lang="en-ZA" sz="1350" b="1" dirty="0">
                <a:solidFill>
                  <a:prstClr val="black"/>
                </a:solidFill>
                <a:latin typeface="Calibri" panose="020F0502020204030204"/>
              </a:rPr>
              <a:t>Institutions, Entities</a:t>
            </a:r>
          </a:p>
        </p:txBody>
      </p:sp>
      <p:cxnSp>
        <p:nvCxnSpPr>
          <p:cNvPr id="29" name="Straight Connector 28"/>
          <p:cNvCxnSpPr/>
          <p:nvPr/>
        </p:nvCxnSpPr>
        <p:spPr>
          <a:xfrm>
            <a:off x="6743422" y="2203853"/>
            <a:ext cx="12437" cy="81141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5" idx="1"/>
          </p:cNvCxnSpPr>
          <p:nvPr/>
        </p:nvCxnSpPr>
        <p:spPr>
          <a:xfrm>
            <a:off x="6743422" y="2201993"/>
            <a:ext cx="237324" cy="186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755859" y="2755422"/>
            <a:ext cx="25106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820667" y="2480596"/>
            <a:ext cx="910319" cy="3624"/>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6" idx="3"/>
            <a:endCxn id="23" idx="1"/>
          </p:cNvCxnSpPr>
          <p:nvPr/>
        </p:nvCxnSpPr>
        <p:spPr>
          <a:xfrm>
            <a:off x="5820667" y="3210529"/>
            <a:ext cx="1160079" cy="6102"/>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7" idx="3"/>
          </p:cNvCxnSpPr>
          <p:nvPr/>
        </p:nvCxnSpPr>
        <p:spPr>
          <a:xfrm>
            <a:off x="5820667" y="4001018"/>
            <a:ext cx="1155438" cy="9153"/>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743423" y="4582799"/>
            <a:ext cx="12436" cy="75595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736279" y="4571992"/>
            <a:ext cx="258182" cy="529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6743422" y="5102674"/>
            <a:ext cx="258182" cy="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124237" y="4833711"/>
            <a:ext cx="625404" cy="4064"/>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endCxn id="19" idx="1"/>
          </p:cNvCxnSpPr>
          <p:nvPr/>
        </p:nvCxnSpPr>
        <p:spPr>
          <a:xfrm flipV="1">
            <a:off x="6312284" y="5557724"/>
            <a:ext cx="668462" cy="17103"/>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91442" y="1636443"/>
            <a:ext cx="595296" cy="0"/>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672835" y="1629300"/>
            <a:ext cx="245745" cy="250"/>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686354" y="5606708"/>
            <a:ext cx="245745" cy="250"/>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672835" y="4833711"/>
            <a:ext cx="245745" cy="250"/>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672835" y="4030428"/>
            <a:ext cx="245745" cy="250"/>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686354" y="3210528"/>
            <a:ext cx="245745" cy="250"/>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686354" y="2448949"/>
            <a:ext cx="245745" cy="250"/>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6200000">
            <a:off x="1488602" y="3465155"/>
            <a:ext cx="4638675" cy="300082"/>
          </a:xfrm>
          <a:prstGeom prst="rect">
            <a:avLst/>
          </a:prstGeom>
          <a:noFill/>
        </p:spPr>
        <p:txBody>
          <a:bodyPr wrap="square" rtlCol="0">
            <a:spAutoFit/>
          </a:bodyPr>
          <a:lstStyle/>
          <a:p>
            <a:pPr algn="ctr" defTabSz="685800" fontAlgn="auto">
              <a:spcBef>
                <a:spcPts val="0"/>
              </a:spcBef>
              <a:spcAft>
                <a:spcPts val="0"/>
              </a:spcAft>
            </a:pPr>
            <a:r>
              <a:rPr lang="en-ZA" sz="1350" b="1" dirty="0">
                <a:solidFill>
                  <a:prstClr val="black"/>
                </a:solidFill>
                <a:latin typeface="Calibri" panose="020F0502020204030204"/>
              </a:rPr>
              <a:t>Manage implementation in Sectors</a:t>
            </a:r>
          </a:p>
        </p:txBody>
      </p:sp>
      <p:sp>
        <p:nvSpPr>
          <p:cNvPr id="66" name="Left Brace 65"/>
          <p:cNvSpPr/>
          <p:nvPr/>
        </p:nvSpPr>
        <p:spPr>
          <a:xfrm>
            <a:off x="3365006" y="1636443"/>
            <a:ext cx="290890" cy="3957506"/>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en-ZA" sz="1350" dirty="0">
              <a:solidFill>
                <a:prstClr val="black"/>
              </a:solidFill>
              <a:latin typeface="Calibri" panose="020F0502020204030204"/>
            </a:endParaRPr>
          </a:p>
        </p:txBody>
      </p:sp>
      <p:sp>
        <p:nvSpPr>
          <p:cNvPr id="67" name="Rounded Rectangle 66"/>
          <p:cNvSpPr/>
          <p:nvPr/>
        </p:nvSpPr>
        <p:spPr>
          <a:xfrm>
            <a:off x="2192964" y="3078838"/>
            <a:ext cx="1166099" cy="106016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Directorate Social Inclusion and Equity</a:t>
            </a:r>
          </a:p>
        </p:txBody>
      </p:sp>
      <p:cxnSp>
        <p:nvCxnSpPr>
          <p:cNvPr id="68" name="Straight Connector 67"/>
          <p:cNvCxnSpPr>
            <a:stCxn id="75" idx="3"/>
            <a:endCxn id="67" idx="1"/>
          </p:cNvCxnSpPr>
          <p:nvPr/>
        </p:nvCxnSpPr>
        <p:spPr>
          <a:xfrm>
            <a:off x="1860696" y="2134044"/>
            <a:ext cx="332269" cy="1474876"/>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79" idx="3"/>
            <a:endCxn id="67" idx="1"/>
          </p:cNvCxnSpPr>
          <p:nvPr/>
        </p:nvCxnSpPr>
        <p:spPr>
          <a:xfrm>
            <a:off x="1862446" y="2704482"/>
            <a:ext cx="330519" cy="904437"/>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sp>
        <p:nvSpPr>
          <p:cNvPr id="75" name="Rounded Rectangle 74"/>
          <p:cNvSpPr/>
          <p:nvPr/>
        </p:nvSpPr>
        <p:spPr>
          <a:xfrm>
            <a:off x="264282" y="1938781"/>
            <a:ext cx="1596414" cy="3905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Annual Social Inclusion Report</a:t>
            </a:r>
          </a:p>
        </p:txBody>
      </p:sp>
      <p:sp>
        <p:nvSpPr>
          <p:cNvPr id="79" name="Rounded Rectangle 78"/>
          <p:cNvSpPr/>
          <p:nvPr/>
        </p:nvSpPr>
        <p:spPr>
          <a:xfrm>
            <a:off x="266032" y="2509220"/>
            <a:ext cx="1596414" cy="3905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Chapter 9 institutions</a:t>
            </a:r>
          </a:p>
        </p:txBody>
      </p:sp>
      <p:sp>
        <p:nvSpPr>
          <p:cNvPr id="80" name="Rounded Rectangle 79"/>
          <p:cNvSpPr/>
          <p:nvPr/>
        </p:nvSpPr>
        <p:spPr>
          <a:xfrm>
            <a:off x="285549" y="3079658"/>
            <a:ext cx="1596414" cy="3905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Portfolio Committee</a:t>
            </a:r>
          </a:p>
        </p:txBody>
      </p:sp>
      <p:cxnSp>
        <p:nvCxnSpPr>
          <p:cNvPr id="81" name="Straight Connector 80"/>
          <p:cNvCxnSpPr>
            <a:stCxn id="80" idx="3"/>
            <a:endCxn id="67" idx="1"/>
          </p:cNvCxnSpPr>
          <p:nvPr/>
        </p:nvCxnSpPr>
        <p:spPr>
          <a:xfrm>
            <a:off x="1881963" y="3274921"/>
            <a:ext cx="311002" cy="333998"/>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sp>
        <p:nvSpPr>
          <p:cNvPr id="84" name="Rounded Rectangle 83"/>
          <p:cNvSpPr/>
          <p:nvPr/>
        </p:nvSpPr>
        <p:spPr>
          <a:xfrm>
            <a:off x="279018" y="3650097"/>
            <a:ext cx="1596414" cy="3905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Other Departments</a:t>
            </a:r>
          </a:p>
          <a:p>
            <a:pPr algn="ctr" defTabSz="685800" fontAlgn="auto">
              <a:spcBef>
                <a:spcPts val="0"/>
              </a:spcBef>
              <a:spcAft>
                <a:spcPts val="0"/>
              </a:spcAft>
            </a:pPr>
            <a:r>
              <a:rPr lang="en-ZA" sz="1350" dirty="0">
                <a:solidFill>
                  <a:prstClr val="white"/>
                </a:solidFill>
                <a:latin typeface="Calibri" panose="020F0502020204030204"/>
              </a:rPr>
              <a:t>excl. DPSA</a:t>
            </a:r>
          </a:p>
        </p:txBody>
      </p:sp>
      <p:cxnSp>
        <p:nvCxnSpPr>
          <p:cNvPr id="85" name="Straight Connector 84"/>
          <p:cNvCxnSpPr>
            <a:stCxn id="84" idx="3"/>
            <a:endCxn id="67" idx="1"/>
          </p:cNvCxnSpPr>
          <p:nvPr/>
        </p:nvCxnSpPr>
        <p:spPr>
          <a:xfrm flipV="1">
            <a:off x="1875432" y="3608919"/>
            <a:ext cx="317533" cy="236441"/>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2192965" y="4223296"/>
            <a:ext cx="1142312" cy="1200329"/>
          </a:xfrm>
          <a:prstGeom prst="rect">
            <a:avLst/>
          </a:prstGeom>
          <a:noFill/>
        </p:spPr>
        <p:txBody>
          <a:bodyPr wrap="square" rtlCol="0">
            <a:spAutoFit/>
          </a:bodyPr>
          <a:lstStyle/>
          <a:p>
            <a:pPr marL="128588" indent="-128588" defTabSz="685800" fontAlgn="auto">
              <a:spcBef>
                <a:spcPts val="0"/>
              </a:spcBef>
              <a:spcAft>
                <a:spcPts val="0"/>
              </a:spcAft>
              <a:buFont typeface="Arial" panose="020B0604020202020204" pitchFamily="34" charset="0"/>
              <a:buChar char="•"/>
            </a:pPr>
            <a:r>
              <a:rPr lang="en-ZA" sz="900" b="1" dirty="0">
                <a:solidFill>
                  <a:prstClr val="black"/>
                </a:solidFill>
                <a:latin typeface="Calibri" panose="020F0502020204030204"/>
              </a:rPr>
              <a:t>Policy Environment</a:t>
            </a:r>
          </a:p>
          <a:p>
            <a:pPr marL="128588" indent="-128588" defTabSz="685800" fontAlgn="auto">
              <a:spcBef>
                <a:spcPts val="0"/>
              </a:spcBef>
              <a:spcAft>
                <a:spcPts val="0"/>
              </a:spcAft>
              <a:buFont typeface="Arial" panose="020B0604020202020204" pitchFamily="34" charset="0"/>
              <a:buChar char="•"/>
            </a:pPr>
            <a:r>
              <a:rPr lang="en-ZA" sz="900" b="1" dirty="0">
                <a:solidFill>
                  <a:prstClr val="black"/>
                </a:solidFill>
                <a:latin typeface="Calibri" panose="020F0502020204030204"/>
              </a:rPr>
              <a:t>Monitor Implementation</a:t>
            </a:r>
          </a:p>
          <a:p>
            <a:pPr marL="128588" indent="-128588" defTabSz="685800" fontAlgn="auto">
              <a:spcBef>
                <a:spcPts val="0"/>
              </a:spcBef>
              <a:spcAft>
                <a:spcPts val="0"/>
              </a:spcAft>
              <a:buFont typeface="Arial" panose="020B0604020202020204" pitchFamily="34" charset="0"/>
              <a:buChar char="•"/>
            </a:pPr>
            <a:r>
              <a:rPr lang="en-ZA" sz="900" b="1" dirty="0">
                <a:solidFill>
                  <a:prstClr val="black"/>
                </a:solidFill>
                <a:latin typeface="Calibri" panose="020F0502020204030204"/>
              </a:rPr>
              <a:t>Report to different departments and formations</a:t>
            </a:r>
          </a:p>
        </p:txBody>
      </p:sp>
      <p:sp>
        <p:nvSpPr>
          <p:cNvPr id="92" name="Rounded Rectangle 91"/>
          <p:cNvSpPr/>
          <p:nvPr/>
        </p:nvSpPr>
        <p:spPr>
          <a:xfrm>
            <a:off x="281876" y="4220536"/>
            <a:ext cx="1596414" cy="3905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Ad Hoc requests</a:t>
            </a:r>
          </a:p>
        </p:txBody>
      </p:sp>
      <p:cxnSp>
        <p:nvCxnSpPr>
          <p:cNvPr id="93" name="Straight Connector 92"/>
          <p:cNvCxnSpPr>
            <a:stCxn id="92" idx="3"/>
            <a:endCxn id="67" idx="1"/>
          </p:cNvCxnSpPr>
          <p:nvPr/>
        </p:nvCxnSpPr>
        <p:spPr>
          <a:xfrm flipV="1">
            <a:off x="1878290" y="3608920"/>
            <a:ext cx="314675" cy="806879"/>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sp>
        <p:nvSpPr>
          <p:cNvPr id="96" name="Rounded Rectangle 95"/>
          <p:cNvSpPr/>
          <p:nvPr/>
        </p:nvSpPr>
        <p:spPr>
          <a:xfrm>
            <a:off x="288136" y="1335353"/>
            <a:ext cx="1596414" cy="3905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DPSA</a:t>
            </a:r>
          </a:p>
          <a:p>
            <a:pPr algn="ctr" defTabSz="685800" fontAlgn="auto">
              <a:spcBef>
                <a:spcPts val="0"/>
              </a:spcBef>
              <a:spcAft>
                <a:spcPts val="0"/>
              </a:spcAft>
            </a:pPr>
            <a:r>
              <a:rPr lang="en-ZA" sz="1350" dirty="0">
                <a:solidFill>
                  <a:prstClr val="white"/>
                </a:solidFill>
                <a:latin typeface="Calibri" panose="020F0502020204030204"/>
              </a:rPr>
              <a:t>Govt Employees</a:t>
            </a:r>
          </a:p>
        </p:txBody>
      </p:sp>
      <p:cxnSp>
        <p:nvCxnSpPr>
          <p:cNvPr id="97" name="Straight Connector 96"/>
          <p:cNvCxnSpPr>
            <a:stCxn id="96" idx="3"/>
          </p:cNvCxnSpPr>
          <p:nvPr/>
        </p:nvCxnSpPr>
        <p:spPr>
          <a:xfrm flipV="1">
            <a:off x="1884550" y="1524047"/>
            <a:ext cx="2331488" cy="6569"/>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sp>
        <p:nvSpPr>
          <p:cNvPr id="71" name="Rounded Rectangle 70"/>
          <p:cNvSpPr/>
          <p:nvPr/>
        </p:nvSpPr>
        <p:spPr>
          <a:xfrm>
            <a:off x="303064" y="4790975"/>
            <a:ext cx="1596414" cy="3905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fontAlgn="auto">
              <a:spcBef>
                <a:spcPts val="0"/>
              </a:spcBef>
              <a:spcAft>
                <a:spcPts val="0"/>
              </a:spcAft>
            </a:pPr>
            <a:r>
              <a:rPr lang="en-ZA" sz="1200" dirty="0">
                <a:solidFill>
                  <a:prstClr val="white"/>
                </a:solidFill>
                <a:latin typeface="Calibri" panose="020F0502020204030204"/>
              </a:rPr>
              <a:t>International Reporting Obligations</a:t>
            </a:r>
          </a:p>
        </p:txBody>
      </p:sp>
      <p:cxnSp>
        <p:nvCxnSpPr>
          <p:cNvPr id="72" name="Straight Connector 71"/>
          <p:cNvCxnSpPr>
            <a:stCxn id="71" idx="3"/>
            <a:endCxn id="67" idx="1"/>
          </p:cNvCxnSpPr>
          <p:nvPr/>
        </p:nvCxnSpPr>
        <p:spPr>
          <a:xfrm flipV="1">
            <a:off x="1899478" y="3608919"/>
            <a:ext cx="293487" cy="1377318"/>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76" idx="3"/>
            <a:endCxn id="67" idx="1"/>
          </p:cNvCxnSpPr>
          <p:nvPr/>
        </p:nvCxnSpPr>
        <p:spPr>
          <a:xfrm flipV="1">
            <a:off x="1879116" y="3608919"/>
            <a:ext cx="313849" cy="1947759"/>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282702" y="5361416"/>
            <a:ext cx="1596414" cy="3905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fontAlgn="auto">
              <a:spcBef>
                <a:spcPts val="0"/>
              </a:spcBef>
              <a:spcAft>
                <a:spcPts val="0"/>
              </a:spcAft>
            </a:pPr>
            <a:r>
              <a:rPr lang="en-ZA" sz="1100" dirty="0">
                <a:solidFill>
                  <a:prstClr val="white"/>
                </a:solidFill>
                <a:latin typeface="Calibri" panose="020F0502020204030204"/>
              </a:rPr>
              <a:t>Reports to the Minister e.g. on equity</a:t>
            </a:r>
          </a:p>
        </p:txBody>
      </p:sp>
      <p:cxnSp>
        <p:nvCxnSpPr>
          <p:cNvPr id="82" name="Straight Connector 81"/>
          <p:cNvCxnSpPr/>
          <p:nvPr/>
        </p:nvCxnSpPr>
        <p:spPr>
          <a:xfrm>
            <a:off x="6743423" y="1093288"/>
            <a:ext cx="0" cy="8440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755859" y="1390924"/>
            <a:ext cx="245745" cy="2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6743422" y="1930849"/>
            <a:ext cx="258182" cy="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730986" y="1105245"/>
            <a:ext cx="245745" cy="2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6755859" y="2482408"/>
            <a:ext cx="25106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763003" y="4834212"/>
            <a:ext cx="245745" cy="2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rot="16200000">
            <a:off x="4174037" y="3291878"/>
            <a:ext cx="4638675" cy="300082"/>
          </a:xfrm>
          <a:prstGeom prst="rect">
            <a:avLst/>
          </a:prstGeom>
          <a:noFill/>
        </p:spPr>
        <p:txBody>
          <a:bodyPr wrap="square" rtlCol="0">
            <a:spAutoFit/>
          </a:bodyPr>
          <a:lstStyle/>
          <a:p>
            <a:pPr algn="ctr" defTabSz="685800" fontAlgn="auto">
              <a:spcBef>
                <a:spcPts val="0"/>
              </a:spcBef>
              <a:spcAft>
                <a:spcPts val="0"/>
              </a:spcAft>
            </a:pPr>
            <a:r>
              <a:rPr lang="en-ZA" sz="1350" b="1" dirty="0">
                <a:solidFill>
                  <a:prstClr val="black"/>
                </a:solidFill>
                <a:latin typeface="Calibri" panose="020F0502020204030204"/>
              </a:rPr>
              <a:t>Institutional/Organisational Implementation</a:t>
            </a:r>
          </a:p>
        </p:txBody>
      </p:sp>
      <p:sp>
        <p:nvSpPr>
          <p:cNvPr id="11" name="Left-Right Arrow 10"/>
          <p:cNvSpPr/>
          <p:nvPr/>
        </p:nvSpPr>
        <p:spPr>
          <a:xfrm rot="16200000">
            <a:off x="7687102" y="3019367"/>
            <a:ext cx="2354366" cy="53880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r>
              <a:rPr lang="en-ZA" sz="900" dirty="0">
                <a:solidFill>
                  <a:prstClr val="white"/>
                </a:solidFill>
                <a:latin typeface="Calibri" panose="020F0502020204030204"/>
              </a:rPr>
              <a:t>Higher Health Implementation on campuses</a:t>
            </a:r>
            <a:endParaRPr lang="en-GB" sz="900" dirty="0">
              <a:solidFill>
                <a:prstClr val="white"/>
              </a:solidFill>
              <a:latin typeface="Calibri" panose="020F0502020204030204"/>
            </a:endParaRPr>
          </a:p>
        </p:txBody>
      </p:sp>
      <p:cxnSp>
        <p:nvCxnSpPr>
          <p:cNvPr id="99" name="Straight Connector 98"/>
          <p:cNvCxnSpPr/>
          <p:nvPr/>
        </p:nvCxnSpPr>
        <p:spPr>
          <a:xfrm flipH="1">
            <a:off x="6755859" y="3015266"/>
            <a:ext cx="25106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6765723" y="5338751"/>
            <a:ext cx="25106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52592" y="214489"/>
            <a:ext cx="6726891" cy="830997"/>
          </a:xfrm>
          <a:prstGeom prst="rect">
            <a:avLst/>
          </a:prstGeom>
          <a:noFill/>
        </p:spPr>
        <p:txBody>
          <a:bodyPr wrap="square" rtlCol="0">
            <a:spAutoFit/>
          </a:bodyPr>
          <a:lstStyle/>
          <a:p>
            <a:pPr algn="ctr" defTabSz="685800" fontAlgn="auto">
              <a:spcBef>
                <a:spcPts val="0"/>
              </a:spcBef>
              <a:spcAft>
                <a:spcPts val="0"/>
              </a:spcAft>
            </a:pPr>
            <a:r>
              <a:rPr lang="en-ZA" sz="2400" b="1" dirty="0">
                <a:solidFill>
                  <a:prstClr val="black"/>
                </a:solidFill>
                <a:latin typeface="Calibri" panose="020F0502020204030204"/>
              </a:rPr>
              <a:t>Implementation, Monitoring and Reporting of Social Inclusion in the PSET System</a:t>
            </a:r>
          </a:p>
        </p:txBody>
      </p:sp>
      <p:sp>
        <p:nvSpPr>
          <p:cNvPr id="17" name="Rounded Rectangle 16"/>
          <p:cNvSpPr/>
          <p:nvPr/>
        </p:nvSpPr>
        <p:spPr>
          <a:xfrm>
            <a:off x="6980746" y="4964680"/>
            <a:ext cx="1590675" cy="18452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QCTO</a:t>
            </a:r>
          </a:p>
        </p:txBody>
      </p:sp>
      <p:sp>
        <p:nvSpPr>
          <p:cNvPr id="19" name="Rounded Rectangle 18"/>
          <p:cNvSpPr/>
          <p:nvPr/>
        </p:nvSpPr>
        <p:spPr>
          <a:xfrm>
            <a:off x="6980746" y="5463406"/>
            <a:ext cx="1590675" cy="18863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SAQA</a:t>
            </a:r>
          </a:p>
        </p:txBody>
      </p:sp>
      <p:sp>
        <p:nvSpPr>
          <p:cNvPr id="21" name="Rounded Rectangle 20"/>
          <p:cNvSpPr/>
          <p:nvPr/>
        </p:nvSpPr>
        <p:spPr>
          <a:xfrm>
            <a:off x="6980746" y="4465954"/>
            <a:ext cx="1590675" cy="18452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SETAs</a:t>
            </a:r>
          </a:p>
        </p:txBody>
      </p:sp>
      <p:sp>
        <p:nvSpPr>
          <p:cNvPr id="22" name="Rounded Rectangle 21"/>
          <p:cNvSpPr/>
          <p:nvPr/>
        </p:nvSpPr>
        <p:spPr>
          <a:xfrm>
            <a:off x="6980746" y="3923726"/>
            <a:ext cx="1590675" cy="1845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CET Colleges</a:t>
            </a:r>
          </a:p>
        </p:txBody>
      </p:sp>
      <p:sp>
        <p:nvSpPr>
          <p:cNvPr id="23" name="Rounded Rectangle 22"/>
          <p:cNvSpPr/>
          <p:nvPr/>
        </p:nvSpPr>
        <p:spPr>
          <a:xfrm>
            <a:off x="6980746" y="3124366"/>
            <a:ext cx="1590675" cy="1845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TVET Colleges</a:t>
            </a:r>
          </a:p>
        </p:txBody>
      </p:sp>
      <p:sp>
        <p:nvSpPr>
          <p:cNvPr id="24" name="Rounded Rectangle 23"/>
          <p:cNvSpPr/>
          <p:nvPr/>
        </p:nvSpPr>
        <p:spPr>
          <a:xfrm>
            <a:off x="6980746" y="2617976"/>
            <a:ext cx="1590675" cy="18452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CHE</a:t>
            </a:r>
          </a:p>
        </p:txBody>
      </p:sp>
      <p:sp>
        <p:nvSpPr>
          <p:cNvPr id="25" name="Rounded Rectangle 24"/>
          <p:cNvSpPr/>
          <p:nvPr/>
        </p:nvSpPr>
        <p:spPr>
          <a:xfrm>
            <a:off x="6980746" y="2111588"/>
            <a:ext cx="1590675" cy="1845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Universities</a:t>
            </a:r>
          </a:p>
        </p:txBody>
      </p:sp>
      <p:sp>
        <p:nvSpPr>
          <p:cNvPr id="57" name="Rounded Rectangle 56"/>
          <p:cNvSpPr/>
          <p:nvPr/>
        </p:nvSpPr>
        <p:spPr>
          <a:xfrm>
            <a:off x="6970217" y="1539827"/>
            <a:ext cx="1590675" cy="1845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auto">
              <a:spcBef>
                <a:spcPts val="0"/>
              </a:spcBef>
              <a:spcAft>
                <a:spcPts val="0"/>
              </a:spcAft>
            </a:pPr>
            <a:r>
              <a:rPr lang="en-ZA" sz="1200" dirty="0">
                <a:solidFill>
                  <a:prstClr val="white"/>
                </a:solidFill>
                <a:latin typeface="Calibri" panose="020F0502020204030204"/>
              </a:rPr>
              <a:t>CET Col employees</a:t>
            </a:r>
          </a:p>
        </p:txBody>
      </p:sp>
      <p:sp>
        <p:nvSpPr>
          <p:cNvPr id="77" name="Rounded Rectangle 76"/>
          <p:cNvSpPr/>
          <p:nvPr/>
        </p:nvSpPr>
        <p:spPr>
          <a:xfrm>
            <a:off x="6980746" y="1835991"/>
            <a:ext cx="1590675" cy="18452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Events</a:t>
            </a:r>
          </a:p>
        </p:txBody>
      </p:sp>
      <p:sp>
        <p:nvSpPr>
          <p:cNvPr id="78" name="Rounded Rectangle 77"/>
          <p:cNvSpPr/>
          <p:nvPr/>
        </p:nvSpPr>
        <p:spPr>
          <a:xfrm>
            <a:off x="6980746" y="1284234"/>
            <a:ext cx="1590675" cy="1845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auto">
              <a:spcBef>
                <a:spcPts val="0"/>
              </a:spcBef>
              <a:spcAft>
                <a:spcPts val="0"/>
              </a:spcAft>
            </a:pPr>
            <a:r>
              <a:rPr lang="en-ZA" sz="1200" dirty="0">
                <a:solidFill>
                  <a:prstClr val="white"/>
                </a:solidFill>
                <a:latin typeface="Calibri" panose="020F0502020204030204"/>
              </a:rPr>
              <a:t>TVET Col employees</a:t>
            </a:r>
          </a:p>
        </p:txBody>
      </p:sp>
      <p:sp>
        <p:nvSpPr>
          <p:cNvPr id="87" name="Rounded Rectangle 86"/>
          <p:cNvSpPr/>
          <p:nvPr/>
        </p:nvSpPr>
        <p:spPr>
          <a:xfrm>
            <a:off x="6980746" y="1008449"/>
            <a:ext cx="1590675" cy="1845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auto">
              <a:spcBef>
                <a:spcPts val="0"/>
              </a:spcBef>
              <a:spcAft>
                <a:spcPts val="0"/>
              </a:spcAft>
            </a:pPr>
            <a:r>
              <a:rPr lang="en-ZA" sz="1200" dirty="0">
                <a:solidFill>
                  <a:prstClr val="white"/>
                </a:solidFill>
                <a:latin typeface="Calibri" panose="020F0502020204030204"/>
              </a:rPr>
              <a:t>DHET employees</a:t>
            </a:r>
          </a:p>
        </p:txBody>
      </p:sp>
      <p:sp>
        <p:nvSpPr>
          <p:cNvPr id="89" name="Rounded Rectangle 88"/>
          <p:cNvSpPr/>
          <p:nvPr/>
        </p:nvSpPr>
        <p:spPr>
          <a:xfrm>
            <a:off x="6980746" y="2364782"/>
            <a:ext cx="1590675" cy="18452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NSFAS</a:t>
            </a:r>
          </a:p>
        </p:txBody>
      </p:sp>
      <p:sp>
        <p:nvSpPr>
          <p:cNvPr id="94" name="Rounded Rectangle 93"/>
          <p:cNvSpPr/>
          <p:nvPr/>
        </p:nvSpPr>
        <p:spPr>
          <a:xfrm>
            <a:off x="6980746" y="4715317"/>
            <a:ext cx="1590675" cy="18452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defTabSz="685800" fontAlgn="auto">
              <a:spcBef>
                <a:spcPts val="0"/>
              </a:spcBef>
              <a:spcAft>
                <a:spcPts val="0"/>
              </a:spcAft>
            </a:pPr>
            <a:r>
              <a:rPr lang="en-ZA" sz="1350" dirty="0">
                <a:solidFill>
                  <a:prstClr val="white"/>
                </a:solidFill>
                <a:latin typeface="Calibri" panose="020F0502020204030204"/>
              </a:rPr>
              <a:t>NSF</a:t>
            </a:r>
          </a:p>
        </p:txBody>
      </p:sp>
      <p:sp>
        <p:nvSpPr>
          <p:cNvPr id="69" name="Rounded Rectangle 68"/>
          <p:cNvSpPr/>
          <p:nvPr/>
        </p:nvSpPr>
        <p:spPr>
          <a:xfrm>
            <a:off x="6978908" y="5214043"/>
            <a:ext cx="1590675" cy="18452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defTabSz="685800" fontAlgn="auto">
              <a:spcBef>
                <a:spcPts val="0"/>
              </a:spcBef>
              <a:spcAft>
                <a:spcPts val="0"/>
              </a:spcAft>
            </a:pPr>
            <a:r>
              <a:rPr lang="en-ZA" sz="1350" dirty="0" smtClean="0">
                <a:solidFill>
                  <a:prstClr val="white"/>
                </a:solidFill>
                <a:latin typeface="Calibri" panose="020F0502020204030204"/>
              </a:rPr>
              <a:t>NSA</a:t>
            </a:r>
            <a:endParaRPr lang="en-ZA" sz="1350" dirty="0">
              <a:solidFill>
                <a:prstClr val="white"/>
              </a:solidFill>
              <a:latin typeface="Calibri" panose="020F0502020204030204"/>
            </a:endParaRPr>
          </a:p>
        </p:txBody>
      </p:sp>
      <p:sp>
        <p:nvSpPr>
          <p:cNvPr id="70" name="Rounded Rectangle 69"/>
          <p:cNvSpPr/>
          <p:nvPr/>
        </p:nvSpPr>
        <p:spPr>
          <a:xfrm>
            <a:off x="6990874" y="2871170"/>
            <a:ext cx="1590675" cy="18452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defTabSz="685800" fontAlgn="auto">
              <a:spcBef>
                <a:spcPts val="0"/>
              </a:spcBef>
              <a:spcAft>
                <a:spcPts val="0"/>
              </a:spcAft>
            </a:pPr>
            <a:r>
              <a:rPr lang="en-ZA" sz="1350" dirty="0" smtClean="0">
                <a:solidFill>
                  <a:prstClr val="white"/>
                </a:solidFill>
                <a:latin typeface="Calibri" panose="020F0502020204030204"/>
              </a:rPr>
              <a:t>NIHSS</a:t>
            </a:r>
            <a:endParaRPr lang="en-ZA" sz="1350" dirty="0">
              <a:solidFill>
                <a:prstClr val="white"/>
              </a:solidFill>
              <a:latin typeface="Calibri" panose="020F0502020204030204"/>
            </a:endParaRPr>
          </a:p>
        </p:txBody>
      </p:sp>
      <p:sp>
        <p:nvSpPr>
          <p:cNvPr id="101"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6</a:t>
            </a:fld>
            <a:endParaRPr lang="en-US" dirty="0"/>
          </a:p>
        </p:txBody>
      </p:sp>
    </p:spTree>
    <p:extLst>
      <p:ext uri="{BB962C8B-B14F-4D97-AF65-F5344CB8AC3E}">
        <p14:creationId xmlns:p14="http://schemas.microsoft.com/office/powerpoint/2010/main" xmlns="" val="305994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7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0"/>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8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8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9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9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1"/>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72"/>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73"/>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65" grpId="0"/>
      <p:bldP spid="66" grpId="0" animBg="1"/>
      <p:bldP spid="67" grpId="0" animBg="1"/>
      <p:bldP spid="75" grpId="0" animBg="1"/>
      <p:bldP spid="79" grpId="0" animBg="1"/>
      <p:bldP spid="80" grpId="0" animBg="1"/>
      <p:bldP spid="84" grpId="0" animBg="1"/>
      <p:bldP spid="91" grpId="0"/>
      <p:bldP spid="92" grpId="0" animBg="1"/>
      <p:bldP spid="96" grpId="0" animBg="1"/>
      <p:bldP spid="71" grpId="0" animBg="1"/>
      <p:bldP spid="76" grpId="0" animBg="1"/>
      <p:bldP spid="11" grpId="0" animBg="1"/>
      <p:bldP spid="17" grpId="0" animBg="1"/>
      <p:bldP spid="19" grpId="0" animBg="1"/>
      <p:bldP spid="21" grpId="0" animBg="1"/>
      <p:bldP spid="24" grpId="0" animBg="1"/>
      <p:bldP spid="57" grpId="0" animBg="1"/>
      <p:bldP spid="77" grpId="0" animBg="1"/>
      <p:bldP spid="78" grpId="0" animBg="1"/>
      <p:bldP spid="87" grpId="0" animBg="1"/>
      <p:bldP spid="89" grpId="0" animBg="1"/>
      <p:bldP spid="94" grpId="0" animBg="1"/>
      <p:bldP spid="69" grpId="0" animBg="1"/>
      <p:bldP spid="7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 xmlns:a16="http://schemas.microsoft.com/office/drawing/2014/main" id="{A4B8492C-5025-46DC-BEC4-98CCFF9AA793}"/>
              </a:ext>
            </a:extLst>
          </p:cNvPr>
          <p:cNvSpPr>
            <a:spLocks noGrp="1"/>
          </p:cNvSpPr>
          <p:nvPr>
            <p:ph type="ctrTitle"/>
          </p:nvPr>
        </p:nvSpPr>
        <p:spPr>
          <a:xfrm>
            <a:off x="685800" y="1790700"/>
            <a:ext cx="7772400" cy="2781300"/>
          </a:xfrm>
        </p:spPr>
        <p:txBody>
          <a:bodyPr>
            <a:normAutofit/>
          </a:bodyPr>
          <a:lstStyle/>
          <a:p>
            <a:pPr eaLnBrk="1" hangingPunct="1">
              <a:defRPr/>
            </a:pPr>
            <a:r>
              <a:rPr lang="en-US" dirty="0">
                <a:solidFill>
                  <a:schemeClr val="bg1">
                    <a:lumMod val="50000"/>
                  </a:schemeClr>
                </a:solidFill>
                <a:cs typeface="Arial" panose="020B0604020202020204" pitchFamily="34" charset="0"/>
              </a:rPr>
              <a:t/>
            </a:r>
            <a:br>
              <a:rPr lang="en-US" dirty="0">
                <a:solidFill>
                  <a:schemeClr val="bg1">
                    <a:lumMod val="50000"/>
                  </a:schemeClr>
                </a:solidFill>
                <a:cs typeface="Arial" panose="020B0604020202020204" pitchFamily="34" charset="0"/>
              </a:rPr>
            </a:br>
            <a:endParaRPr lang="en-ZA" sz="4000" b="1" dirty="0">
              <a:solidFill>
                <a:schemeClr val="bg1">
                  <a:lumMod val="50000"/>
                </a:schemeClr>
              </a:solidFill>
              <a:latin typeface="Century Gothic" panose="020B0502020202020204" pitchFamily="34" charset="0"/>
              <a:cs typeface="Arial" panose="020B0604020202020204" pitchFamily="34" charset="0"/>
            </a:endParaRPr>
          </a:p>
        </p:txBody>
      </p:sp>
      <p:sp>
        <p:nvSpPr>
          <p:cNvPr id="14339" name="Subtitle 2">
            <a:extLst>
              <a:ext uri="{FF2B5EF4-FFF2-40B4-BE49-F238E27FC236}">
                <a16:creationId xmlns="" xmlns:a16="http://schemas.microsoft.com/office/drawing/2014/main" id="{2204080B-46F4-40C1-A337-7561B63F655C}"/>
              </a:ext>
            </a:extLst>
          </p:cNvPr>
          <p:cNvSpPr>
            <a:spLocks noGrp="1"/>
          </p:cNvSpPr>
          <p:nvPr>
            <p:ph type="subTitle" idx="1"/>
          </p:nvPr>
        </p:nvSpPr>
        <p:spPr>
          <a:xfrm>
            <a:off x="757237" y="1666577"/>
            <a:ext cx="7929563" cy="707901"/>
          </a:xfrm>
        </p:spPr>
        <p:txBody>
          <a:bodyPr>
            <a:normAutofit/>
          </a:bodyPr>
          <a:lstStyle/>
          <a:p>
            <a:pPr eaLnBrk="1" hangingPunct="1"/>
            <a:r>
              <a:rPr lang="en-ZA" altLang="en-US" sz="3600" b="1" dirty="0" smtClean="0">
                <a:solidFill>
                  <a:schemeClr val="tx1"/>
                </a:solidFill>
              </a:rPr>
              <a:t>DHET Implementation </a:t>
            </a:r>
          </a:p>
        </p:txBody>
      </p:sp>
      <p:pic>
        <p:nvPicPr>
          <p:cNvPr id="2" name="Picture 1"/>
          <p:cNvPicPr>
            <a:picLocks noChangeAspect="1"/>
          </p:cNvPicPr>
          <p:nvPr/>
        </p:nvPicPr>
        <p:blipFill>
          <a:blip r:embed="rId3"/>
          <a:stretch>
            <a:fillRect/>
          </a:stretch>
        </p:blipFill>
        <p:spPr>
          <a:xfrm>
            <a:off x="2627784" y="2471737"/>
            <a:ext cx="4072842" cy="3261519"/>
          </a:xfrm>
          <a:prstGeom prst="rect">
            <a:avLst/>
          </a:prstGeom>
        </p:spPr>
      </p:pic>
      <p:sp>
        <p:nvSpPr>
          <p:cNvPr id="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60</a:t>
            </a:fld>
            <a:endParaRPr lang="en-US" dirty="0"/>
          </a:p>
        </p:txBody>
      </p:sp>
    </p:spTree>
    <p:extLst>
      <p:ext uri="{BB962C8B-B14F-4D97-AF65-F5344CB8AC3E}">
        <p14:creationId xmlns:p14="http://schemas.microsoft.com/office/powerpoint/2010/main" xmlns="" val="24166988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822"/>
            <a:ext cx="8229600" cy="778098"/>
          </a:xfrm>
        </p:spPr>
        <p:txBody>
          <a:bodyPr/>
          <a:lstStyle/>
          <a:p>
            <a:r>
              <a:rPr lang="en-ZA" sz="2400" dirty="0" smtClean="0"/>
              <a:t>DHET Policies/Procedures relevant to Gender Equality and GBV</a:t>
            </a:r>
            <a:endParaRPr lang="en-GB" sz="2400" dirty="0"/>
          </a:p>
        </p:txBody>
      </p:sp>
      <p:sp>
        <p:nvSpPr>
          <p:cNvPr id="3" name="Content Placeholder 2"/>
          <p:cNvSpPr>
            <a:spLocks noGrp="1"/>
          </p:cNvSpPr>
          <p:nvPr>
            <p:ph idx="1"/>
          </p:nvPr>
        </p:nvSpPr>
        <p:spPr>
          <a:xfrm>
            <a:off x="457200" y="980728"/>
            <a:ext cx="8363272" cy="4525963"/>
          </a:xfrm>
        </p:spPr>
        <p:txBody>
          <a:bodyPr/>
          <a:lstStyle/>
          <a:p>
            <a:pPr marL="0" indent="0">
              <a:buNone/>
            </a:pPr>
            <a:r>
              <a:rPr lang="en-GB" sz="1600" b="1" dirty="0" smtClean="0">
                <a:solidFill>
                  <a:srgbClr val="C00000"/>
                </a:solidFill>
                <a:latin typeface="Arial" panose="020B0604020202020204" pitchFamily="34" charset="0"/>
                <a:cs typeface="Arial" panose="020B0604020202020204" pitchFamily="34" charset="0"/>
              </a:rPr>
              <a:t>Principle: All </a:t>
            </a:r>
            <a:r>
              <a:rPr lang="en-GB" sz="1600" b="1" dirty="0">
                <a:solidFill>
                  <a:srgbClr val="C00000"/>
                </a:solidFill>
                <a:latin typeface="Arial" panose="020B0604020202020204" pitchFamily="34" charset="0"/>
                <a:cs typeface="Arial" panose="020B0604020202020204" pitchFamily="34" charset="0"/>
              </a:rPr>
              <a:t>EHWP policies address discrimination against race, sexual orientation and disability</a:t>
            </a:r>
          </a:p>
          <a:p>
            <a:r>
              <a:rPr lang="en-GB" sz="1600" b="1" dirty="0" smtClean="0">
                <a:solidFill>
                  <a:srgbClr val="C00000"/>
                </a:solidFill>
                <a:latin typeface="Arial" panose="020B0604020202020204" pitchFamily="34" charset="0"/>
                <a:cs typeface="Arial" panose="020B0604020202020204" pitchFamily="34" charset="0"/>
              </a:rPr>
              <a:t>Recruitment </a:t>
            </a:r>
            <a:r>
              <a:rPr lang="en-GB" sz="1600" b="1" dirty="0">
                <a:solidFill>
                  <a:srgbClr val="C00000"/>
                </a:solidFill>
                <a:latin typeface="Arial" panose="020B0604020202020204" pitchFamily="34" charset="0"/>
                <a:cs typeface="Arial" panose="020B0604020202020204" pitchFamily="34" charset="0"/>
              </a:rPr>
              <a:t>and </a:t>
            </a:r>
            <a:r>
              <a:rPr lang="en-GB" sz="1600" b="1" dirty="0" smtClean="0">
                <a:solidFill>
                  <a:srgbClr val="C00000"/>
                </a:solidFill>
                <a:latin typeface="Arial" panose="020B0604020202020204" pitchFamily="34" charset="0"/>
                <a:cs typeface="Arial" panose="020B0604020202020204" pitchFamily="34" charset="0"/>
              </a:rPr>
              <a:t>Selection Policy  </a:t>
            </a:r>
            <a:endParaRPr lang="en-GB" sz="1600" b="1" dirty="0">
              <a:solidFill>
                <a:srgbClr val="C00000"/>
              </a:solidFill>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Disciplinary </a:t>
            </a:r>
            <a:r>
              <a:rPr lang="en-GB" sz="1600" dirty="0">
                <a:latin typeface="Arial" panose="020B0604020202020204" pitchFamily="34" charset="0"/>
                <a:cs typeface="Arial" panose="020B0604020202020204" pitchFamily="34" charset="0"/>
              </a:rPr>
              <a:t>and Grievance Procedure</a:t>
            </a:r>
          </a:p>
          <a:p>
            <a:r>
              <a:rPr lang="en-GB" sz="1600" dirty="0" smtClean="0">
                <a:latin typeface="Arial" panose="020B0604020202020204" pitchFamily="34" charset="0"/>
                <a:cs typeface="Arial" panose="020B0604020202020204" pitchFamily="34" charset="0"/>
              </a:rPr>
              <a:t>Code </a:t>
            </a:r>
            <a:r>
              <a:rPr lang="en-GB" sz="1600" dirty="0">
                <a:latin typeface="Arial" panose="020B0604020202020204" pitchFamily="34" charset="0"/>
                <a:cs typeface="Arial" panose="020B0604020202020204" pitchFamily="34" charset="0"/>
              </a:rPr>
              <a:t>of Good Practice</a:t>
            </a:r>
          </a:p>
          <a:p>
            <a:r>
              <a:rPr lang="en-GB" sz="1600" dirty="0" smtClean="0">
                <a:latin typeface="Arial" panose="020B0604020202020204" pitchFamily="34" charset="0"/>
                <a:cs typeface="Arial" panose="020B0604020202020204" pitchFamily="34" charset="0"/>
              </a:rPr>
              <a:t>Uniform </a:t>
            </a:r>
            <a:r>
              <a:rPr lang="en-GB" sz="1600" dirty="0">
                <a:latin typeface="Arial" panose="020B0604020202020204" pitchFamily="34" charset="0"/>
                <a:cs typeface="Arial" panose="020B0604020202020204" pitchFamily="34" charset="0"/>
              </a:rPr>
              <a:t>and </a:t>
            </a:r>
            <a:r>
              <a:rPr lang="en-GB" sz="1600" dirty="0" smtClean="0">
                <a:latin typeface="Arial" panose="020B0604020202020204" pitchFamily="34" charset="0"/>
                <a:cs typeface="Arial" panose="020B0604020202020204" pitchFamily="34" charset="0"/>
              </a:rPr>
              <a:t>Protective Clothing</a:t>
            </a:r>
            <a:endParaRPr lang="en-GB" sz="1600" dirty="0">
              <a:latin typeface="Arial" panose="020B0604020202020204" pitchFamily="34" charset="0"/>
              <a:cs typeface="Arial" panose="020B0604020202020204" pitchFamily="34" charset="0"/>
            </a:endParaRPr>
          </a:p>
          <a:p>
            <a:r>
              <a:rPr lang="en-GB" sz="1600" b="1" dirty="0">
                <a:solidFill>
                  <a:srgbClr val="C00000"/>
                </a:solidFill>
                <a:latin typeface="Arial" panose="020B0604020202020204" pitchFamily="34" charset="0"/>
                <a:cs typeface="Arial" panose="020B0604020202020204" pitchFamily="34" charset="0"/>
              </a:rPr>
              <a:t>Training and </a:t>
            </a:r>
            <a:r>
              <a:rPr lang="en-GB" sz="1600" b="1" dirty="0" smtClean="0">
                <a:solidFill>
                  <a:srgbClr val="C00000"/>
                </a:solidFill>
                <a:latin typeface="Arial" panose="020B0604020202020204" pitchFamily="34" charset="0"/>
                <a:cs typeface="Arial" panose="020B0604020202020204" pitchFamily="34" charset="0"/>
              </a:rPr>
              <a:t>Development Policy</a:t>
            </a:r>
            <a:endParaRPr lang="en-GB" sz="1600" b="1" dirty="0">
              <a:solidFill>
                <a:srgbClr val="C00000"/>
              </a:solidFill>
              <a:latin typeface="Arial" panose="020B0604020202020204" pitchFamily="34" charset="0"/>
              <a:cs typeface="Arial" panose="020B0604020202020204" pitchFamily="34" charset="0"/>
            </a:endParaRPr>
          </a:p>
          <a:p>
            <a:r>
              <a:rPr lang="en-GB" sz="1600" b="1" dirty="0">
                <a:solidFill>
                  <a:srgbClr val="C00000"/>
                </a:solidFill>
                <a:latin typeface="Arial" panose="020B0604020202020204" pitchFamily="34" charset="0"/>
                <a:cs typeface="Arial" panose="020B0604020202020204" pitchFamily="34" charset="0"/>
              </a:rPr>
              <a:t>Policy </a:t>
            </a:r>
            <a:r>
              <a:rPr lang="en-GB" sz="1600" b="1" dirty="0" smtClean="0">
                <a:solidFill>
                  <a:srgbClr val="C00000"/>
                </a:solidFill>
                <a:latin typeface="Arial" panose="020B0604020202020204" pitchFamily="34" charset="0"/>
                <a:cs typeface="Arial" panose="020B0604020202020204" pitchFamily="34" charset="0"/>
              </a:rPr>
              <a:t>Pertaining </a:t>
            </a:r>
            <a:r>
              <a:rPr lang="en-GB" sz="1600" b="1" dirty="0">
                <a:solidFill>
                  <a:srgbClr val="C00000"/>
                </a:solidFill>
                <a:latin typeface="Arial" panose="020B0604020202020204" pitchFamily="34" charset="0"/>
                <a:cs typeface="Arial" panose="020B0604020202020204" pitchFamily="34" charset="0"/>
              </a:rPr>
              <a:t>to Employee Wellness </a:t>
            </a:r>
          </a:p>
          <a:p>
            <a:r>
              <a:rPr lang="en-GB" sz="1600" b="1" dirty="0">
                <a:solidFill>
                  <a:srgbClr val="C00000"/>
                </a:solidFill>
                <a:latin typeface="Arial" panose="020B0604020202020204" pitchFamily="34" charset="0"/>
                <a:cs typeface="Arial" panose="020B0604020202020204" pitchFamily="34" charset="0"/>
              </a:rPr>
              <a:t>HIV/AIDS Policy</a:t>
            </a:r>
          </a:p>
          <a:p>
            <a:r>
              <a:rPr lang="en-GB" sz="1600" b="1" dirty="0">
                <a:solidFill>
                  <a:srgbClr val="C00000"/>
                </a:solidFill>
                <a:latin typeface="Arial" panose="020B0604020202020204" pitchFamily="34" charset="0"/>
                <a:cs typeface="Arial" panose="020B0604020202020204" pitchFamily="34" charset="0"/>
              </a:rPr>
              <a:t>Succession </a:t>
            </a:r>
            <a:r>
              <a:rPr lang="en-GB" sz="1600" b="1" dirty="0" smtClean="0">
                <a:solidFill>
                  <a:srgbClr val="C00000"/>
                </a:solidFill>
                <a:latin typeface="Arial" panose="020B0604020202020204" pitchFamily="34" charset="0"/>
                <a:cs typeface="Arial" panose="020B0604020202020204" pitchFamily="34" charset="0"/>
              </a:rPr>
              <a:t>Policy/Career </a:t>
            </a:r>
            <a:r>
              <a:rPr lang="en-GB" sz="1600" b="1" dirty="0">
                <a:solidFill>
                  <a:srgbClr val="C00000"/>
                </a:solidFill>
                <a:latin typeface="Arial" panose="020B0604020202020204" pitchFamily="34" charset="0"/>
                <a:cs typeface="Arial" panose="020B0604020202020204" pitchFamily="34" charset="0"/>
              </a:rPr>
              <a:t>P</a:t>
            </a:r>
            <a:r>
              <a:rPr lang="en-GB" sz="1600" b="1" dirty="0" smtClean="0">
                <a:solidFill>
                  <a:srgbClr val="C00000"/>
                </a:solidFill>
                <a:latin typeface="Arial" panose="020B0604020202020204" pitchFamily="34" charset="0"/>
                <a:cs typeface="Arial" panose="020B0604020202020204" pitchFamily="34" charset="0"/>
              </a:rPr>
              <a:t>athing </a:t>
            </a:r>
            <a:r>
              <a:rPr lang="en-GB" sz="1600" b="1" dirty="0">
                <a:solidFill>
                  <a:srgbClr val="C00000"/>
                </a:solidFill>
                <a:latin typeface="Arial" panose="020B0604020202020204" pitchFamily="34" charset="0"/>
                <a:cs typeface="Arial" panose="020B0604020202020204" pitchFamily="34" charset="0"/>
              </a:rPr>
              <a:t>(draft, not approved)</a:t>
            </a:r>
          </a:p>
          <a:p>
            <a:r>
              <a:rPr lang="en-GB" sz="1600" b="1" dirty="0">
                <a:solidFill>
                  <a:srgbClr val="C00000"/>
                </a:solidFill>
                <a:latin typeface="Arial" panose="020B0604020202020204" pitchFamily="34" charset="0"/>
                <a:cs typeface="Arial" panose="020B0604020202020204" pitchFamily="34" charset="0"/>
              </a:rPr>
              <a:t>Staff Retention </a:t>
            </a:r>
            <a:r>
              <a:rPr lang="en-GB" sz="1600" b="1" dirty="0" smtClean="0">
                <a:solidFill>
                  <a:srgbClr val="C00000"/>
                </a:solidFill>
                <a:latin typeface="Arial" panose="020B0604020202020204" pitchFamily="34" charset="0"/>
                <a:cs typeface="Arial" panose="020B0604020202020204" pitchFamily="34" charset="0"/>
              </a:rPr>
              <a:t>Policy </a:t>
            </a:r>
            <a:r>
              <a:rPr lang="en-GB" sz="1600" b="1" dirty="0">
                <a:solidFill>
                  <a:srgbClr val="C00000"/>
                </a:solidFill>
                <a:latin typeface="Arial" panose="020B0604020202020204" pitchFamily="34" charset="0"/>
                <a:cs typeface="Arial" panose="020B0604020202020204" pitchFamily="34" charset="0"/>
              </a:rPr>
              <a:t>(draft, not approved)</a:t>
            </a:r>
          </a:p>
          <a:p>
            <a:r>
              <a:rPr lang="en-GB" sz="1600" dirty="0" smtClean="0">
                <a:latin typeface="Arial" panose="020B0604020202020204" pitchFamily="34" charset="0"/>
                <a:cs typeface="Arial" panose="020B0604020202020204" pitchFamily="34" charset="0"/>
              </a:rPr>
              <a:t>Policy Pertaining </a:t>
            </a:r>
            <a:r>
              <a:rPr lang="en-GB" sz="1600" dirty="0">
                <a:latin typeface="Arial" panose="020B0604020202020204" pitchFamily="34" charset="0"/>
                <a:cs typeface="Arial" panose="020B0604020202020204" pitchFamily="34" charset="0"/>
              </a:rPr>
              <a:t>to </a:t>
            </a:r>
            <a:r>
              <a:rPr lang="en-GB" sz="1600" dirty="0" smtClean="0">
                <a:latin typeface="Arial" panose="020B0604020202020204" pitchFamily="34" charset="0"/>
                <a:cs typeface="Arial" panose="020B0604020202020204" pitchFamily="34" charset="0"/>
              </a:rPr>
              <a:t>Retirement Planning </a:t>
            </a:r>
            <a:endParaRPr lang="en-GB" sz="1600" dirty="0">
              <a:latin typeface="Arial" panose="020B0604020202020204" pitchFamily="34" charset="0"/>
              <a:cs typeface="Arial" panose="020B0604020202020204" pitchFamily="34" charset="0"/>
            </a:endParaRPr>
          </a:p>
          <a:p>
            <a:r>
              <a:rPr lang="en-GB" sz="1600" b="1" dirty="0">
                <a:solidFill>
                  <a:srgbClr val="C00000"/>
                </a:solidFill>
                <a:latin typeface="Arial" panose="020B0604020202020204" pitchFamily="34" charset="0"/>
                <a:cs typeface="Arial" panose="020B0604020202020204" pitchFamily="34" charset="0"/>
              </a:rPr>
              <a:t>Sexual Harassment Policy (draft, not approved) [procedure of lodging a grievance </a:t>
            </a:r>
            <a:r>
              <a:rPr lang="en-GB" sz="1600" b="1" dirty="0" smtClean="0">
                <a:solidFill>
                  <a:srgbClr val="C00000"/>
                </a:solidFill>
                <a:latin typeface="Arial" panose="020B0604020202020204" pitchFamily="34" charset="0"/>
                <a:cs typeface="Arial" panose="020B0604020202020204" pitchFamily="34" charset="0"/>
              </a:rPr>
              <a:t>and </a:t>
            </a:r>
            <a:r>
              <a:rPr lang="en-GB" sz="1600" b="1" dirty="0">
                <a:solidFill>
                  <a:srgbClr val="C00000"/>
                </a:solidFill>
                <a:latin typeface="Arial" panose="020B0604020202020204" pitchFamily="34" charset="0"/>
                <a:cs typeface="Arial" panose="020B0604020202020204" pitchFamily="34" charset="0"/>
              </a:rPr>
              <a:t>stakeholder’s roles and </a:t>
            </a:r>
            <a:r>
              <a:rPr lang="en-GB" sz="1600" b="1" dirty="0" smtClean="0">
                <a:solidFill>
                  <a:srgbClr val="C00000"/>
                </a:solidFill>
                <a:latin typeface="Arial" panose="020B0604020202020204" pitchFamily="34" charset="0"/>
                <a:cs typeface="Arial" panose="020B0604020202020204" pitchFamily="34" charset="0"/>
              </a:rPr>
              <a:t>responsibilities]</a:t>
            </a:r>
            <a:endParaRPr lang="en-GB" sz="1600" b="1" dirty="0">
              <a:solidFill>
                <a:srgbClr val="C00000"/>
              </a:solidFill>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Policy Pertaining </a:t>
            </a:r>
            <a:r>
              <a:rPr lang="en-GB" sz="1600" dirty="0">
                <a:latin typeface="Arial" panose="020B0604020202020204" pitchFamily="34" charset="0"/>
                <a:cs typeface="Arial" panose="020B0604020202020204" pitchFamily="34" charset="0"/>
              </a:rPr>
              <a:t>to </a:t>
            </a:r>
            <a:r>
              <a:rPr lang="en-GB" sz="1600" dirty="0" smtClean="0">
                <a:latin typeface="Arial" panose="020B0604020202020204" pitchFamily="34" charset="0"/>
                <a:cs typeface="Arial" panose="020B0604020202020204" pitchFamily="34" charset="0"/>
              </a:rPr>
              <a:t>Promotions </a:t>
            </a:r>
            <a:r>
              <a:rPr lang="en-GB" sz="1600" dirty="0">
                <a:latin typeface="Arial" panose="020B0604020202020204" pitchFamily="34" charset="0"/>
                <a:cs typeface="Arial" panose="020B0604020202020204" pitchFamily="34" charset="0"/>
              </a:rPr>
              <a:t>and </a:t>
            </a:r>
            <a:r>
              <a:rPr lang="en-GB" sz="1600" dirty="0" smtClean="0">
                <a:latin typeface="Arial" panose="020B0604020202020204" pitchFamily="34" charset="0"/>
                <a:cs typeface="Arial" panose="020B0604020202020204" pitchFamily="34" charset="0"/>
              </a:rPr>
              <a:t>Remuneration</a:t>
            </a:r>
            <a:endParaRPr lang="en-GB" sz="1600" dirty="0">
              <a:latin typeface="Arial" panose="020B0604020202020204" pitchFamily="34" charset="0"/>
              <a:cs typeface="Arial" panose="020B0604020202020204" pitchFamily="34" charset="0"/>
            </a:endParaRPr>
          </a:p>
          <a:p>
            <a:r>
              <a:rPr lang="en-GB" sz="1600" b="1" dirty="0">
                <a:solidFill>
                  <a:srgbClr val="C00000"/>
                </a:solidFill>
                <a:latin typeface="Arial" panose="020B0604020202020204" pitchFamily="34" charset="0"/>
                <a:cs typeface="Arial" panose="020B0604020202020204" pitchFamily="34" charset="0"/>
              </a:rPr>
              <a:t>Minutes from the Employment Equity </a:t>
            </a:r>
            <a:r>
              <a:rPr lang="en-GB" sz="1600" b="1" dirty="0" smtClean="0">
                <a:solidFill>
                  <a:srgbClr val="C00000"/>
                </a:solidFill>
                <a:latin typeface="Arial" panose="020B0604020202020204" pitchFamily="34" charset="0"/>
                <a:cs typeface="Arial" panose="020B0604020202020204" pitchFamily="34" charset="0"/>
              </a:rPr>
              <a:t>Forum </a:t>
            </a:r>
          </a:p>
          <a:p>
            <a:pPr marL="0" indent="0">
              <a:buNone/>
            </a:pPr>
            <a:r>
              <a:rPr lang="en-GB" sz="1600" b="1" dirty="0" smtClean="0">
                <a:solidFill>
                  <a:srgbClr val="C00000"/>
                </a:solidFill>
                <a:latin typeface="Arial" panose="020B0604020202020204" pitchFamily="34" charset="0"/>
                <a:cs typeface="Arial" panose="020B0604020202020204" pitchFamily="34" charset="0"/>
              </a:rPr>
              <a:t>The DHET plans </a:t>
            </a:r>
            <a:r>
              <a:rPr lang="en-GB" sz="1600" b="1" dirty="0">
                <a:solidFill>
                  <a:srgbClr val="C00000"/>
                </a:solidFill>
                <a:latin typeface="Arial" panose="020B0604020202020204" pitchFamily="34" charset="0"/>
                <a:cs typeface="Arial" panose="020B0604020202020204" pitchFamily="34" charset="0"/>
              </a:rPr>
              <a:t>to develop </a:t>
            </a:r>
            <a:r>
              <a:rPr lang="en-GB" sz="1600" b="1" dirty="0" smtClean="0">
                <a:solidFill>
                  <a:srgbClr val="C00000"/>
                </a:solidFill>
                <a:latin typeface="Arial" panose="020B0604020202020204" pitchFamily="34" charset="0"/>
                <a:cs typeface="Arial" panose="020B0604020202020204" pitchFamily="34" charset="0"/>
              </a:rPr>
              <a:t>a GBV </a:t>
            </a:r>
            <a:r>
              <a:rPr lang="en-GB" sz="1600" b="1" dirty="0">
                <a:solidFill>
                  <a:srgbClr val="C00000"/>
                </a:solidFill>
                <a:latin typeface="Arial" panose="020B0604020202020204" pitchFamily="34" charset="0"/>
                <a:cs typeface="Arial" panose="020B0604020202020204" pitchFamily="34" charset="0"/>
              </a:rPr>
              <a:t>Charter and ensure that all DHET officials sign </a:t>
            </a:r>
            <a:r>
              <a:rPr lang="en-GB" sz="1600" b="1" dirty="0" smtClean="0">
                <a:solidFill>
                  <a:srgbClr val="C00000"/>
                </a:solidFill>
                <a:latin typeface="Arial" panose="020B0604020202020204" pitchFamily="34" charset="0"/>
                <a:cs typeface="Arial" panose="020B0604020202020204" pitchFamily="34" charset="0"/>
              </a:rPr>
              <a:t>it.  It will </a:t>
            </a:r>
            <a:r>
              <a:rPr lang="en-GB" sz="1600" b="1" dirty="0">
                <a:solidFill>
                  <a:srgbClr val="C00000"/>
                </a:solidFill>
                <a:latin typeface="Arial" panose="020B0604020202020204" pitchFamily="34" charset="0"/>
                <a:cs typeface="Arial" panose="020B0604020202020204" pitchFamily="34" charset="0"/>
              </a:rPr>
              <a:t>be made available to </a:t>
            </a:r>
            <a:r>
              <a:rPr lang="en-GB" sz="1600" b="1" dirty="0" smtClean="0">
                <a:solidFill>
                  <a:srgbClr val="C00000"/>
                </a:solidFill>
                <a:latin typeface="Arial" panose="020B0604020202020204" pitchFamily="34" charset="0"/>
                <a:cs typeface="Arial" panose="020B0604020202020204" pitchFamily="34" charset="0"/>
              </a:rPr>
              <a:t>all </a:t>
            </a:r>
            <a:r>
              <a:rPr lang="en-GB" sz="1600" b="1" dirty="0">
                <a:solidFill>
                  <a:srgbClr val="C00000"/>
                </a:solidFill>
                <a:latin typeface="Arial" panose="020B0604020202020204" pitchFamily="34" charset="0"/>
                <a:cs typeface="Arial" panose="020B0604020202020204" pitchFamily="34" charset="0"/>
              </a:rPr>
              <a:t>DHET sites, Regional Offices </a:t>
            </a:r>
            <a:r>
              <a:rPr lang="en-GB" sz="1600" b="1" dirty="0" smtClean="0">
                <a:solidFill>
                  <a:srgbClr val="C00000"/>
                </a:solidFill>
                <a:latin typeface="Arial" panose="020B0604020202020204" pitchFamily="34" charset="0"/>
                <a:cs typeface="Arial" panose="020B0604020202020204" pitchFamily="34" charset="0"/>
              </a:rPr>
              <a:t>and </a:t>
            </a:r>
            <a:r>
              <a:rPr lang="en-GB" sz="1600" b="1" dirty="0">
                <a:solidFill>
                  <a:srgbClr val="C00000"/>
                </a:solidFill>
                <a:latin typeface="Arial" panose="020B0604020202020204" pitchFamily="34" charset="0"/>
                <a:cs typeface="Arial" panose="020B0604020202020204" pitchFamily="34" charset="0"/>
              </a:rPr>
              <a:t>Colleges</a:t>
            </a:r>
          </a:p>
          <a:p>
            <a:endParaRPr lang="en-GB" sz="1800" dirty="0"/>
          </a:p>
        </p:txBody>
      </p:sp>
      <p:sp>
        <p:nvSpPr>
          <p:cNvPr id="5" name="TextBox 4"/>
          <p:cNvSpPr txBox="1"/>
          <p:nvPr/>
        </p:nvSpPr>
        <p:spPr>
          <a:xfrm>
            <a:off x="6012160" y="1847684"/>
            <a:ext cx="2520280" cy="523220"/>
          </a:xfrm>
          <a:prstGeom prst="rect">
            <a:avLst/>
          </a:prstGeom>
          <a:noFill/>
        </p:spPr>
        <p:txBody>
          <a:bodyPr wrap="square" rtlCol="0">
            <a:spAutoFit/>
          </a:bodyPr>
          <a:lstStyle/>
          <a:p>
            <a:pPr algn="r"/>
            <a:r>
              <a:rPr lang="en-ZA" sz="1400" dirty="0" smtClean="0"/>
              <a:t>Use DPSA Policies</a:t>
            </a:r>
          </a:p>
          <a:p>
            <a:pPr algn="r"/>
            <a:r>
              <a:rPr lang="en-ZA" sz="1400" b="1" dirty="0" smtClean="0">
                <a:solidFill>
                  <a:srgbClr val="C00000"/>
                </a:solidFill>
              </a:rPr>
              <a:t>DHET Specific Policies</a:t>
            </a:r>
            <a:endParaRPr lang="en-GB" sz="1400" b="1" dirty="0">
              <a:solidFill>
                <a:srgbClr val="C00000"/>
              </a:solidFill>
            </a:endParaRPr>
          </a:p>
        </p:txBody>
      </p:sp>
      <p:sp>
        <p:nvSpPr>
          <p:cNvPr id="6"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61</a:t>
            </a:fld>
            <a:endParaRPr lang="en-US" dirty="0"/>
          </a:p>
        </p:txBody>
      </p:sp>
    </p:spTree>
    <p:extLst>
      <p:ext uri="{BB962C8B-B14F-4D97-AF65-F5344CB8AC3E}">
        <p14:creationId xmlns:p14="http://schemas.microsoft.com/office/powerpoint/2010/main" xmlns="" val="4966017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822"/>
            <a:ext cx="8229600" cy="778098"/>
          </a:xfrm>
        </p:spPr>
        <p:txBody>
          <a:bodyPr/>
          <a:lstStyle/>
          <a:p>
            <a:r>
              <a:rPr lang="en-ZA" sz="2400" dirty="0" smtClean="0"/>
              <a:t>DHET curbs the occurrence of GBV and supports GBV victims</a:t>
            </a:r>
            <a:endParaRPr lang="en-GB" sz="2400" dirty="0"/>
          </a:p>
        </p:txBody>
      </p:sp>
      <p:sp>
        <p:nvSpPr>
          <p:cNvPr id="3" name="Content Placeholder 2"/>
          <p:cNvSpPr>
            <a:spLocks noGrp="1"/>
          </p:cNvSpPr>
          <p:nvPr>
            <p:ph idx="1"/>
          </p:nvPr>
        </p:nvSpPr>
        <p:spPr>
          <a:xfrm>
            <a:off x="457200" y="1196752"/>
            <a:ext cx="8363272" cy="5040560"/>
          </a:xfrm>
        </p:spPr>
        <p:txBody>
          <a:bodyPr/>
          <a:lstStyle/>
          <a:p>
            <a:r>
              <a:rPr lang="en-GB" sz="1800" dirty="0"/>
              <a:t>The Department is using the Wellness Centre in the DHET as the GBV Facility for staff that runs awareness programmes, psycho-social interventions and provides reporting services for </a:t>
            </a:r>
            <a:r>
              <a:rPr lang="en-GB" sz="1800" dirty="0" smtClean="0"/>
              <a:t>staff</a:t>
            </a:r>
          </a:p>
          <a:p>
            <a:r>
              <a:rPr lang="en-GB" sz="1800" dirty="0" smtClean="0"/>
              <a:t>EHWP </a:t>
            </a:r>
            <a:r>
              <a:rPr lang="en-GB" sz="1800" dirty="0"/>
              <a:t>deals with organisational wellness and work life </a:t>
            </a:r>
            <a:r>
              <a:rPr lang="en-GB" sz="1800" dirty="0" smtClean="0"/>
              <a:t>balance, including GBV</a:t>
            </a:r>
          </a:p>
          <a:p>
            <a:r>
              <a:rPr lang="en-ZA" sz="1800" dirty="0" smtClean="0"/>
              <a:t>The Department </a:t>
            </a:r>
            <a:r>
              <a:rPr lang="en-GB" sz="1800" dirty="0" smtClean="0"/>
              <a:t>inculcates </a:t>
            </a:r>
            <a:r>
              <a:rPr lang="en-GB" sz="1800" dirty="0"/>
              <a:t>individual and organisational change in order to transform gendered </a:t>
            </a:r>
            <a:r>
              <a:rPr lang="en-GB" sz="1800" dirty="0" smtClean="0"/>
              <a:t>norms through capacity building of staff</a:t>
            </a:r>
          </a:p>
          <a:p>
            <a:r>
              <a:rPr lang="en-GB" sz="1800" dirty="0" smtClean="0"/>
              <a:t>Reporting Officers</a:t>
            </a:r>
            <a:r>
              <a:rPr lang="en-GB" sz="1800" dirty="0"/>
              <a:t>, including fraud, corruption and risk </a:t>
            </a:r>
            <a:r>
              <a:rPr lang="en-GB" sz="1800" dirty="0" smtClean="0"/>
              <a:t>offices, the EHW </a:t>
            </a:r>
            <a:r>
              <a:rPr lang="en-GB" sz="1800" dirty="0"/>
              <a:t>office and Labour relations offices </a:t>
            </a:r>
            <a:r>
              <a:rPr lang="en-GB" sz="1800" dirty="0" smtClean="0"/>
              <a:t>are trained </a:t>
            </a:r>
            <a:r>
              <a:rPr lang="en-GB" sz="1800" dirty="0"/>
              <a:t>and continuously supported to present options to complainants of GBV. </a:t>
            </a:r>
            <a:r>
              <a:rPr lang="en-GB" sz="1800" dirty="0" smtClean="0"/>
              <a:t>Frontline </a:t>
            </a:r>
            <a:r>
              <a:rPr lang="en-GB" sz="1800" dirty="0"/>
              <a:t>staff are trained </a:t>
            </a:r>
            <a:r>
              <a:rPr lang="en-GB" sz="1800" dirty="0" smtClean="0"/>
              <a:t>to </a:t>
            </a:r>
            <a:r>
              <a:rPr lang="en-GB" sz="1800" dirty="0"/>
              <a:t>handle such cases and </a:t>
            </a:r>
            <a:r>
              <a:rPr lang="en-GB" sz="1800" dirty="0" smtClean="0"/>
              <a:t>it </a:t>
            </a:r>
            <a:r>
              <a:rPr lang="en-GB" sz="1800" dirty="0"/>
              <a:t>is covered in their job </a:t>
            </a:r>
            <a:r>
              <a:rPr lang="en-GB" sz="1800" dirty="0" smtClean="0"/>
              <a:t>descriptions</a:t>
            </a:r>
          </a:p>
          <a:p>
            <a:r>
              <a:rPr lang="en-ZA" sz="1800" dirty="0" smtClean="0"/>
              <a:t>The Department also do </a:t>
            </a:r>
            <a:r>
              <a:rPr lang="en-GB" sz="1800" dirty="0" smtClean="0"/>
              <a:t>background </a:t>
            </a:r>
            <a:r>
              <a:rPr lang="en-GB" sz="1800" dirty="0"/>
              <a:t>checks </a:t>
            </a:r>
            <a:r>
              <a:rPr lang="en-GB" sz="1800" dirty="0" smtClean="0"/>
              <a:t>on </a:t>
            </a:r>
            <a:r>
              <a:rPr lang="en-GB" sz="1800" dirty="0"/>
              <a:t>GBV offences before appointing any staff member or support personnel in the </a:t>
            </a:r>
            <a:r>
              <a:rPr lang="en-GB" sz="1800" dirty="0" smtClean="0"/>
              <a:t>organisation.  </a:t>
            </a:r>
            <a:r>
              <a:rPr lang="en-GB" sz="1800" dirty="0"/>
              <a:t>The </a:t>
            </a:r>
            <a:r>
              <a:rPr lang="en-GB" sz="1800" dirty="0" smtClean="0"/>
              <a:t>Fraud</a:t>
            </a:r>
            <a:r>
              <a:rPr lang="en-GB" sz="1800" dirty="0"/>
              <a:t>, </a:t>
            </a:r>
            <a:r>
              <a:rPr lang="en-GB" sz="1800" dirty="0" smtClean="0"/>
              <a:t>Corruption </a:t>
            </a:r>
            <a:r>
              <a:rPr lang="en-GB" sz="1800" dirty="0"/>
              <a:t>and </a:t>
            </a:r>
            <a:r>
              <a:rPr lang="en-GB" sz="1800" dirty="0" smtClean="0"/>
              <a:t>Risk Unit will register </a:t>
            </a:r>
            <a:r>
              <a:rPr lang="en-GB" sz="1800" dirty="0"/>
              <a:t>offenders as contemplated in </a:t>
            </a:r>
            <a:r>
              <a:rPr lang="en-GB" sz="1800" dirty="0" smtClean="0"/>
              <a:t>the Sexual Offences Act </a:t>
            </a:r>
            <a:r>
              <a:rPr lang="en-GB" sz="1800" dirty="0"/>
              <a:t>and related legislations (e. g 2019 Strategic Sexual </a:t>
            </a:r>
            <a:r>
              <a:rPr lang="en-GB" sz="1800" dirty="0" smtClean="0"/>
              <a:t>Offences Framework </a:t>
            </a:r>
            <a:r>
              <a:rPr lang="en-GB" sz="1800" dirty="0"/>
              <a:t>developed by </a:t>
            </a:r>
            <a:r>
              <a:rPr lang="en-GB" sz="1800" dirty="0" smtClean="0"/>
              <a:t>the DoJ&amp;CD </a:t>
            </a:r>
            <a:r>
              <a:rPr lang="en-GB" sz="1800" dirty="0"/>
              <a:t>which requires that every department must develop background checks on applicants during recruitment and selection processes and even in the course of employment</a:t>
            </a:r>
            <a:r>
              <a:rPr lang="en-GB" sz="1800" dirty="0" smtClean="0"/>
              <a:t>)</a:t>
            </a:r>
          </a:p>
          <a:p>
            <a:pPr marL="0" indent="0">
              <a:buNone/>
            </a:pPr>
            <a:endParaRPr lang="en-GB" sz="1600" dirty="0"/>
          </a:p>
          <a:p>
            <a:endParaRPr lang="en-GB" sz="1600" dirty="0" smtClean="0"/>
          </a:p>
          <a:p>
            <a:endParaRPr lang="en-GB" sz="1600" dirty="0"/>
          </a:p>
        </p:txBody>
      </p:sp>
      <p:sp>
        <p:nvSpPr>
          <p:cNvPr id="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62</a:t>
            </a:fld>
            <a:endParaRPr lang="en-US" dirty="0"/>
          </a:p>
        </p:txBody>
      </p:sp>
    </p:spTree>
    <p:extLst>
      <p:ext uri="{BB962C8B-B14F-4D97-AF65-F5344CB8AC3E}">
        <p14:creationId xmlns:p14="http://schemas.microsoft.com/office/powerpoint/2010/main" xmlns="" val="593463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xplosion 1 5"/>
          <p:cNvSpPr/>
          <p:nvPr/>
        </p:nvSpPr>
        <p:spPr>
          <a:xfrm rot="20103998">
            <a:off x="5897297" y="5024316"/>
            <a:ext cx="2929302" cy="2194131"/>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ZA" sz="900" dirty="0" smtClean="0"/>
              <a:t>One case of GBV took place from January to July 2021 in the DHET</a:t>
            </a:r>
          </a:p>
          <a:p>
            <a:pPr algn="ctr"/>
            <a:endParaRPr lang="en-ZA" sz="900" dirty="0"/>
          </a:p>
          <a:p>
            <a:pPr algn="ctr"/>
            <a:r>
              <a:rPr lang="en-ZA" sz="900" dirty="0" smtClean="0"/>
              <a:t>There are no pending cases of GBV</a:t>
            </a:r>
            <a:endParaRPr lang="en-GB" sz="900" dirty="0"/>
          </a:p>
        </p:txBody>
      </p:sp>
      <p:sp>
        <p:nvSpPr>
          <p:cNvPr id="2" name="Title 1"/>
          <p:cNvSpPr>
            <a:spLocks noGrp="1"/>
          </p:cNvSpPr>
          <p:nvPr>
            <p:ph type="title"/>
          </p:nvPr>
        </p:nvSpPr>
        <p:spPr>
          <a:xfrm>
            <a:off x="457200" y="313822"/>
            <a:ext cx="8229600" cy="778098"/>
          </a:xfrm>
        </p:spPr>
        <p:txBody>
          <a:bodyPr/>
          <a:lstStyle/>
          <a:p>
            <a:r>
              <a:rPr lang="en-ZA" sz="2400" dirty="0" smtClean="0"/>
              <a:t>DHET curbs the occurrence of GBV and supports GBV victims</a:t>
            </a:r>
            <a:endParaRPr lang="en-GB" sz="2400" dirty="0"/>
          </a:p>
        </p:txBody>
      </p:sp>
      <p:sp>
        <p:nvSpPr>
          <p:cNvPr id="3" name="Content Placeholder 2"/>
          <p:cNvSpPr>
            <a:spLocks noGrp="1"/>
          </p:cNvSpPr>
          <p:nvPr>
            <p:ph idx="1"/>
          </p:nvPr>
        </p:nvSpPr>
        <p:spPr>
          <a:xfrm>
            <a:off x="323528" y="1196752"/>
            <a:ext cx="8496944" cy="5040560"/>
          </a:xfrm>
        </p:spPr>
        <p:txBody>
          <a:bodyPr/>
          <a:lstStyle/>
          <a:p>
            <a:pPr marL="0" indent="0">
              <a:buNone/>
            </a:pPr>
            <a:r>
              <a:rPr lang="en-ZA" sz="1800" dirty="0" smtClean="0"/>
              <a:t>The following support is given to staff in GBV:</a:t>
            </a:r>
            <a:endParaRPr lang="en-GB" sz="1800" dirty="0" smtClean="0"/>
          </a:p>
          <a:p>
            <a:r>
              <a:rPr lang="en-GB" sz="1800" dirty="0" smtClean="0"/>
              <a:t>Capacity </a:t>
            </a:r>
            <a:r>
              <a:rPr lang="en-GB" sz="1800" dirty="0"/>
              <a:t>building workshops </a:t>
            </a:r>
            <a:r>
              <a:rPr lang="en-GB" sz="1800" dirty="0" smtClean="0"/>
              <a:t>conducted in the </a:t>
            </a:r>
            <a:r>
              <a:rPr lang="en-GB" sz="1800" dirty="0"/>
              <a:t>DHET, Regional </a:t>
            </a:r>
            <a:r>
              <a:rPr lang="en-GB" sz="1800" dirty="0" smtClean="0"/>
              <a:t>offices, and Colleges. </a:t>
            </a:r>
            <a:r>
              <a:rPr lang="en-GB" sz="1800" dirty="0"/>
              <a:t>The Department is empowering DHET officials, Regional Offices and Colleges through EHW capacity building workshop which addresses Sexual Harassment, Sexual Offences and Discrimination</a:t>
            </a:r>
          </a:p>
          <a:p>
            <a:r>
              <a:rPr lang="en-GB" sz="1800" dirty="0" smtClean="0"/>
              <a:t>Psycho-social </a:t>
            </a:r>
            <a:r>
              <a:rPr lang="en-GB" sz="1800" dirty="0"/>
              <a:t>support and referral systems </a:t>
            </a:r>
            <a:r>
              <a:rPr lang="en-GB" sz="1800" dirty="0" smtClean="0"/>
              <a:t>in </a:t>
            </a:r>
            <a:r>
              <a:rPr lang="en-GB" sz="1800" dirty="0"/>
              <a:t>place to support victims of </a:t>
            </a:r>
            <a:r>
              <a:rPr lang="en-GB" sz="1800" dirty="0" smtClean="0"/>
              <a:t>GBV</a:t>
            </a:r>
            <a:endParaRPr lang="en-GB" sz="1800" dirty="0"/>
          </a:p>
          <a:p>
            <a:r>
              <a:rPr lang="en-GB" sz="1800" dirty="0" smtClean="0"/>
              <a:t>Sexual </a:t>
            </a:r>
            <a:r>
              <a:rPr lang="en-GB" sz="1800" dirty="0"/>
              <a:t>harassment policy and procedures are to be followed when dealing with GBV cases by Labour </a:t>
            </a:r>
            <a:r>
              <a:rPr lang="en-GB" sz="1800" dirty="0" smtClean="0"/>
              <a:t>Relations</a:t>
            </a:r>
            <a:endParaRPr lang="en-GB" sz="1800" dirty="0"/>
          </a:p>
          <a:p>
            <a:r>
              <a:rPr lang="en-GB" sz="1800" dirty="0" smtClean="0"/>
              <a:t>EHWP </a:t>
            </a:r>
            <a:r>
              <a:rPr lang="en-GB" sz="1800" dirty="0"/>
              <a:t>deals with psycho-social support to victims of GBV in line with EHW </a:t>
            </a:r>
            <a:r>
              <a:rPr lang="en-GB" sz="1800" dirty="0" smtClean="0"/>
              <a:t>policies</a:t>
            </a:r>
            <a:endParaRPr lang="en-GB" sz="1800" dirty="0"/>
          </a:p>
          <a:p>
            <a:r>
              <a:rPr lang="en-GB" sz="1800" dirty="0" smtClean="0"/>
              <a:t>EHWP also deals with GBV related issues such as to combat use/abuse of drugs and alcohol</a:t>
            </a:r>
          </a:p>
          <a:p>
            <a:r>
              <a:rPr lang="en-GB" sz="1800" dirty="0" smtClean="0"/>
              <a:t>Labour </a:t>
            </a:r>
            <a:r>
              <a:rPr lang="en-GB" sz="1800" dirty="0"/>
              <a:t>relations deals with perpetrators as per the Labour Relations </a:t>
            </a:r>
            <a:r>
              <a:rPr lang="en-GB" sz="1800" dirty="0" smtClean="0"/>
              <a:t>policies</a:t>
            </a:r>
          </a:p>
          <a:p>
            <a:r>
              <a:rPr lang="en-GB" sz="1800" dirty="0"/>
              <a:t>the </a:t>
            </a:r>
            <a:r>
              <a:rPr lang="en-GB" sz="1800" dirty="0" smtClean="0"/>
              <a:t>Department, in </a:t>
            </a:r>
            <a:r>
              <a:rPr lang="en-GB" sz="1800" dirty="0"/>
              <a:t>collaboration with the Department of Social </a:t>
            </a:r>
            <a:r>
              <a:rPr lang="en-GB" sz="1800" dirty="0" smtClean="0"/>
              <a:t>Development, refers GBV cases </a:t>
            </a:r>
            <a:r>
              <a:rPr lang="en-GB" sz="1800" dirty="0"/>
              <a:t>to only registered </a:t>
            </a:r>
            <a:r>
              <a:rPr lang="en-GB" sz="1800" dirty="0" smtClean="0"/>
              <a:t>facilities</a:t>
            </a:r>
          </a:p>
          <a:p>
            <a:pPr marL="0" indent="0">
              <a:buNone/>
            </a:pPr>
            <a:endParaRPr lang="en-GB" sz="1600" dirty="0"/>
          </a:p>
          <a:p>
            <a:endParaRPr lang="en-GB" sz="1600" dirty="0" smtClean="0"/>
          </a:p>
          <a:p>
            <a:endParaRPr lang="en-GB" sz="1600" dirty="0"/>
          </a:p>
        </p:txBody>
      </p:sp>
      <p:sp>
        <p:nvSpPr>
          <p:cNvPr id="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63</a:t>
            </a:fld>
            <a:endParaRPr lang="en-US" dirty="0"/>
          </a:p>
        </p:txBody>
      </p:sp>
    </p:spTree>
    <p:extLst>
      <p:ext uri="{BB962C8B-B14F-4D97-AF65-F5344CB8AC3E}">
        <p14:creationId xmlns:p14="http://schemas.microsoft.com/office/powerpoint/2010/main" xmlns="" val="36368077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23" y="537692"/>
            <a:ext cx="8229600" cy="778098"/>
          </a:xfrm>
        </p:spPr>
        <p:txBody>
          <a:bodyPr/>
          <a:lstStyle/>
          <a:p>
            <a:r>
              <a:rPr lang="en-ZA" sz="2400" dirty="0" smtClean="0"/>
              <a:t> Safety Audits of the Department to identify issues of concern to staff</a:t>
            </a:r>
            <a:endParaRPr lang="en-GB" sz="2400" dirty="0"/>
          </a:p>
        </p:txBody>
      </p:sp>
      <p:sp>
        <p:nvSpPr>
          <p:cNvPr id="3" name="Content Placeholder 2"/>
          <p:cNvSpPr>
            <a:spLocks noGrp="1"/>
          </p:cNvSpPr>
          <p:nvPr>
            <p:ph idx="1"/>
          </p:nvPr>
        </p:nvSpPr>
        <p:spPr>
          <a:xfrm>
            <a:off x="457200" y="1315790"/>
            <a:ext cx="8363272" cy="5040560"/>
          </a:xfrm>
        </p:spPr>
        <p:txBody>
          <a:bodyPr/>
          <a:lstStyle/>
          <a:p>
            <a:r>
              <a:rPr lang="en-GB" sz="1800" dirty="0" smtClean="0"/>
              <a:t>EHWP </a:t>
            </a:r>
            <a:r>
              <a:rPr lang="en-GB" sz="1800" dirty="0"/>
              <a:t>together with </a:t>
            </a:r>
            <a:r>
              <a:rPr lang="en-GB" sz="1800" dirty="0" smtClean="0"/>
              <a:t>Facilities Management </a:t>
            </a:r>
            <a:r>
              <a:rPr lang="en-GB" sz="1800" dirty="0"/>
              <a:t>address issues of health and safety through </a:t>
            </a:r>
            <a:r>
              <a:rPr lang="en-GB" sz="1800" dirty="0" smtClean="0"/>
              <a:t>SHERQ</a:t>
            </a:r>
            <a:endParaRPr lang="en-GB" sz="1800" dirty="0"/>
          </a:p>
          <a:p>
            <a:r>
              <a:rPr lang="en-GB" sz="1800" dirty="0" smtClean="0"/>
              <a:t>The DHET utilises an </a:t>
            </a:r>
            <a:r>
              <a:rPr lang="en-GB" sz="1800" dirty="0"/>
              <a:t>SMT tool, SHERQ Inspection tool and Quarterly </a:t>
            </a:r>
            <a:r>
              <a:rPr lang="en-GB" sz="1800" dirty="0" smtClean="0"/>
              <a:t>Integrated Reporting Tool </a:t>
            </a:r>
            <a:endParaRPr lang="en-GB" sz="1800" dirty="0"/>
          </a:p>
          <a:p>
            <a:r>
              <a:rPr lang="en-GB" sz="1800" dirty="0" smtClean="0"/>
              <a:t>The DHET </a:t>
            </a:r>
            <a:r>
              <a:rPr lang="en-GB" sz="1800" dirty="0"/>
              <a:t>developed an </a:t>
            </a:r>
            <a:r>
              <a:rPr lang="en-GB" sz="1800" dirty="0" smtClean="0"/>
              <a:t>Annual Improvement Plan </a:t>
            </a:r>
            <a:r>
              <a:rPr lang="en-GB" sz="1800" dirty="0"/>
              <a:t>to address the identified gaps</a:t>
            </a:r>
          </a:p>
          <a:p>
            <a:pPr marL="0" indent="0">
              <a:buNone/>
            </a:pPr>
            <a:endParaRPr lang="en-ZA" sz="1800" dirty="0" smtClean="0"/>
          </a:p>
          <a:p>
            <a:pPr marL="0" indent="0">
              <a:buNone/>
            </a:pPr>
            <a:endParaRPr lang="en-ZA" sz="1600" dirty="0"/>
          </a:p>
          <a:p>
            <a:pPr marL="0" indent="0">
              <a:buNone/>
            </a:pPr>
            <a:endParaRPr lang="en-ZA" sz="1600" dirty="0" smtClean="0"/>
          </a:p>
          <a:p>
            <a:pPr marL="0" indent="0">
              <a:buNone/>
            </a:pPr>
            <a:endParaRPr lang="en-ZA" sz="1600" dirty="0"/>
          </a:p>
          <a:p>
            <a:pPr marL="0" indent="0">
              <a:buNone/>
            </a:pPr>
            <a:endParaRPr lang="en-ZA" sz="1600" dirty="0" smtClean="0"/>
          </a:p>
          <a:p>
            <a:r>
              <a:rPr lang="en-GB" sz="1800" dirty="0" smtClean="0"/>
              <a:t>Staff empowerment and diversity </a:t>
            </a:r>
            <a:r>
              <a:rPr lang="en-GB" sz="1800" dirty="0"/>
              <a:t>management </a:t>
            </a:r>
            <a:r>
              <a:rPr lang="en-GB" sz="1800" dirty="0" smtClean="0"/>
              <a:t>are </a:t>
            </a:r>
            <a:r>
              <a:rPr lang="en-GB" sz="1800" dirty="0"/>
              <a:t>addressed </a:t>
            </a:r>
            <a:r>
              <a:rPr lang="en-GB" sz="1800" dirty="0" smtClean="0"/>
              <a:t>by the EHWP </a:t>
            </a:r>
            <a:r>
              <a:rPr lang="en-GB" sz="1800" dirty="0"/>
              <a:t>and the </a:t>
            </a:r>
            <a:r>
              <a:rPr lang="en-GB" sz="1800" dirty="0" smtClean="0"/>
              <a:t>Department </a:t>
            </a:r>
            <a:r>
              <a:rPr lang="en-GB" sz="1800" dirty="0"/>
              <a:t>ensures that diversity management issues, </a:t>
            </a:r>
            <a:r>
              <a:rPr lang="en-GB" sz="1800" dirty="0" smtClean="0"/>
              <a:t>disability, substance </a:t>
            </a:r>
            <a:r>
              <a:rPr lang="en-GB" sz="1800" dirty="0"/>
              <a:t>abuse </a:t>
            </a:r>
            <a:r>
              <a:rPr lang="en-GB" sz="1800" dirty="0" smtClean="0"/>
              <a:t>and empowerment issues </a:t>
            </a:r>
            <a:r>
              <a:rPr lang="en-GB" sz="1800" dirty="0"/>
              <a:t>are being </a:t>
            </a:r>
            <a:r>
              <a:rPr lang="en-GB" sz="1800" dirty="0" smtClean="0"/>
              <a:t>addressed</a:t>
            </a:r>
            <a:endParaRPr lang="en-GB" sz="1800" dirty="0"/>
          </a:p>
          <a:p>
            <a:r>
              <a:rPr lang="en-GB" sz="1800" dirty="0" smtClean="0"/>
              <a:t>EHWP ensures </a:t>
            </a:r>
            <a:r>
              <a:rPr lang="en-GB" sz="1800" dirty="0"/>
              <a:t>the implementation of JobAcces, Reasonable accommodation, Sexual Harassment, Disability </a:t>
            </a:r>
            <a:r>
              <a:rPr lang="en-GB" sz="1800" dirty="0" smtClean="0"/>
              <a:t>Management</a:t>
            </a:r>
            <a:r>
              <a:rPr lang="en-GB" sz="1800" dirty="0"/>
              <a:t>, </a:t>
            </a:r>
            <a:r>
              <a:rPr lang="en-GB" sz="1800" dirty="0" smtClean="0"/>
              <a:t>Pilar Policy </a:t>
            </a:r>
            <a:r>
              <a:rPr lang="en-GB" sz="1800" dirty="0"/>
              <a:t>and Substance Abuse </a:t>
            </a:r>
            <a:r>
              <a:rPr lang="en-GB" sz="1800" dirty="0" smtClean="0"/>
              <a:t>Policy</a:t>
            </a:r>
            <a:endParaRPr lang="en-GB" sz="1800" dirty="0"/>
          </a:p>
          <a:p>
            <a:pPr marL="0" indent="0">
              <a:buNone/>
            </a:pPr>
            <a:endParaRPr lang="en-GB" sz="1800" dirty="0"/>
          </a:p>
          <a:p>
            <a:endParaRPr lang="en-GB" sz="1600" dirty="0" smtClean="0"/>
          </a:p>
          <a:p>
            <a:endParaRPr lang="en-GB" sz="1600" dirty="0"/>
          </a:p>
        </p:txBody>
      </p:sp>
      <p:sp>
        <p:nvSpPr>
          <p:cNvPr id="6" name="Title 1"/>
          <p:cNvSpPr txBox="1">
            <a:spLocks/>
          </p:cNvSpPr>
          <p:nvPr/>
        </p:nvSpPr>
        <p:spPr bwMode="auto">
          <a:xfrm>
            <a:off x="444466" y="3241985"/>
            <a:ext cx="8229600" cy="77809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400" dirty="0" smtClean="0"/>
              <a:t>DHET actions diversity of staff in the Department including LGBTQI+, persons with disabilities, and the use of drugs and alcohol</a:t>
            </a:r>
            <a:endParaRPr lang="en-GB" sz="2400" dirty="0"/>
          </a:p>
        </p:txBody>
      </p:sp>
      <p:sp>
        <p:nvSpPr>
          <p:cNvPr id="7"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64</a:t>
            </a:fld>
            <a:endParaRPr lang="en-US" dirty="0"/>
          </a:p>
        </p:txBody>
      </p:sp>
    </p:spTree>
    <p:extLst>
      <p:ext uri="{BB962C8B-B14F-4D97-AF65-F5344CB8AC3E}">
        <p14:creationId xmlns:p14="http://schemas.microsoft.com/office/powerpoint/2010/main" xmlns="" val="12802638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SLIDE LAYOUT.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6" name="Picture 2" descr="C:\Users\VanWyk.t\Pictures\945679_471189262950699_1990472008_n.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056079" y="836712"/>
            <a:ext cx="5036201" cy="5000859"/>
          </a:xfrm>
          <a:prstGeom prst="rect">
            <a:avLst/>
          </a:prstGeom>
          <a:noFill/>
          <a:effectLst>
            <a:glow rad="774700">
              <a:schemeClr val="accent3">
                <a:lumMod val="40000"/>
                <a:lumOff val="60000"/>
                <a:alpha val="51000"/>
              </a:schemeClr>
            </a:glow>
            <a:softEdge rad="88900"/>
          </a:effectLst>
          <a:extLst>
            <a:ext uri="{909E8E84-426E-40dd-AFC4-6F175D3DCCD1}">
              <a14:hiddenFill xmlns:a14="http://schemas.microsoft.com/office/drawing/2010/main" xmlns="">
                <a:solidFill>
                  <a:srgbClr val="FFFFFF"/>
                </a:solidFill>
              </a14:hiddenFill>
            </a:ext>
          </a:extLst>
        </p:spPr>
      </p:pic>
      <p:sp>
        <p:nvSpPr>
          <p:cNvPr id="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65</a:t>
            </a:fld>
            <a:endParaRPr lang="en-US" dirty="0"/>
          </a:p>
        </p:txBody>
      </p:sp>
    </p:spTree>
    <p:extLst>
      <p:ext uri="{BB962C8B-B14F-4D97-AF65-F5344CB8AC3E}">
        <p14:creationId xmlns:p14="http://schemas.microsoft.com/office/powerpoint/2010/main" xmlns="" val="2033124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62738"/>
            <a:ext cx="8520600" cy="763600"/>
          </a:xfrm>
        </p:spPr>
        <p:txBody>
          <a:bodyPr/>
          <a:lstStyle/>
          <a:p>
            <a:pPr algn="l"/>
            <a:r>
              <a:rPr lang="en-ZA" dirty="0">
                <a:solidFill>
                  <a:schemeClr val="tx1"/>
                </a:solidFill>
              </a:rPr>
              <a:t>HIGHER HEALTH </a:t>
            </a:r>
            <a:r>
              <a:rPr lang="en-ZA" dirty="0" smtClean="0">
                <a:solidFill>
                  <a:schemeClr val="tx1"/>
                </a:solidFill>
              </a:rPr>
              <a:t>is the implementation arm of the DHET to implement a </a:t>
            </a:r>
            <a:r>
              <a:rPr lang="en-ZA" dirty="0" smtClean="0">
                <a:solidFill>
                  <a:srgbClr val="C00000"/>
                </a:solidFill>
              </a:rPr>
              <a:t>comprehensive and integrated programme</a:t>
            </a:r>
            <a:r>
              <a:rPr lang="en-ZA" dirty="0" smtClean="0">
                <a:solidFill>
                  <a:schemeClr val="tx1"/>
                </a:solidFill>
              </a:rPr>
              <a:t> promoting </a:t>
            </a:r>
            <a:r>
              <a:rPr lang="en-GB" dirty="0" smtClean="0">
                <a:solidFill>
                  <a:schemeClr val="tx1"/>
                </a:solidFill>
              </a:rPr>
              <a:t>health and wellbeing of students across South Africa’s public universities and TVET colleges </a:t>
            </a:r>
            <a:r>
              <a:rPr lang="en-ZA" dirty="0" smtClean="0">
                <a:solidFill>
                  <a:schemeClr val="tx1"/>
                </a:solidFill>
              </a:rPr>
              <a:t>and provide on-campus support to PSET institutions in </a:t>
            </a:r>
            <a:r>
              <a:rPr lang="en-ZA" dirty="0" smtClean="0">
                <a:solidFill>
                  <a:srgbClr val="C00000"/>
                </a:solidFill>
              </a:rPr>
              <a:t>7 </a:t>
            </a:r>
            <a:r>
              <a:rPr lang="en-ZA" dirty="0">
                <a:solidFill>
                  <a:srgbClr val="C00000"/>
                </a:solidFill>
              </a:rPr>
              <a:t>PRIORITY </a:t>
            </a:r>
            <a:r>
              <a:rPr lang="en-ZA" dirty="0" smtClean="0">
                <a:solidFill>
                  <a:srgbClr val="C00000"/>
                </a:solidFill>
              </a:rPr>
              <a:t>AREAS:</a:t>
            </a:r>
            <a:endParaRPr lang="en-ZA" dirty="0">
              <a:solidFill>
                <a:srgbClr val="C00000"/>
              </a:solidFill>
            </a:endParaRPr>
          </a:p>
        </p:txBody>
      </p:sp>
      <p:graphicFrame>
        <p:nvGraphicFramePr>
          <p:cNvPr id="6" name="Diagram 5"/>
          <p:cNvGraphicFramePr/>
          <p:nvPr>
            <p:extLst>
              <p:ext uri="{D42A27DB-BD31-4B8C-83A1-F6EECF244321}">
                <p14:modId xmlns:p14="http://schemas.microsoft.com/office/powerpoint/2010/main" xmlns="" val="1599850022"/>
              </p:ext>
            </p:extLst>
          </p:nvPr>
        </p:nvGraphicFramePr>
        <p:xfrm>
          <a:off x="282933" y="3201710"/>
          <a:ext cx="8535070" cy="3179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7</a:t>
            </a:fld>
            <a:endParaRPr lang="en-US" dirty="0"/>
          </a:p>
        </p:txBody>
      </p:sp>
    </p:spTree>
    <p:extLst>
      <p:ext uri="{BB962C8B-B14F-4D97-AF65-F5344CB8AC3E}">
        <p14:creationId xmlns:p14="http://schemas.microsoft.com/office/powerpoint/2010/main" xmlns="" val="995004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79512" y="247650"/>
            <a:ext cx="8784976" cy="1470025"/>
          </a:xfrm>
        </p:spPr>
        <p:txBody>
          <a:bodyPr/>
          <a:lstStyle/>
          <a:p>
            <a:r>
              <a:rPr lang="en-GB" sz="3600" dirty="0"/>
              <a:t>Progress regarding the implementation of the National Strategic Plan on GBV and Femicide</a:t>
            </a:r>
          </a:p>
        </p:txBody>
      </p:sp>
      <p:pic>
        <p:nvPicPr>
          <p:cNvPr id="3" name="Picture 2"/>
          <p:cNvPicPr>
            <a:picLocks noChangeAspect="1"/>
          </p:cNvPicPr>
          <p:nvPr/>
        </p:nvPicPr>
        <p:blipFill>
          <a:blip r:embed="rId2"/>
          <a:stretch>
            <a:fillRect/>
          </a:stretch>
        </p:blipFill>
        <p:spPr>
          <a:xfrm>
            <a:off x="1655676" y="1717675"/>
            <a:ext cx="5832648" cy="4356988"/>
          </a:xfrm>
          <a:prstGeom prst="rect">
            <a:avLst/>
          </a:prstGeom>
          <a:effectLst>
            <a:softEdge rad="76200"/>
          </a:effectLst>
        </p:spPr>
      </p:pic>
      <p:sp>
        <p:nvSpPr>
          <p:cNvPr id="4"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8</a:t>
            </a:fld>
            <a:endParaRPr lang="en-US" dirty="0"/>
          </a:p>
        </p:txBody>
      </p:sp>
    </p:spTree>
    <p:extLst>
      <p:ext uri="{BB962C8B-B14F-4D97-AF65-F5344CB8AC3E}">
        <p14:creationId xmlns:p14="http://schemas.microsoft.com/office/powerpoint/2010/main" xmlns="" val="3004016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919" y="548680"/>
            <a:ext cx="8229600" cy="1143000"/>
          </a:xfrm>
        </p:spPr>
        <p:txBody>
          <a:bodyPr/>
          <a:lstStyle/>
          <a:p>
            <a:r>
              <a:rPr lang="en-ZA" sz="2400" b="1" dirty="0" smtClean="0"/>
              <a:t>Background to the development of the National Strategic Plan on Gender-Based Violence and Femicide (NSP on GBVF) and the involvement of the DHET</a:t>
            </a:r>
            <a:endParaRPr lang="en-GB" sz="2400" b="1" dirty="0"/>
          </a:p>
        </p:txBody>
      </p:sp>
      <p:sp>
        <p:nvSpPr>
          <p:cNvPr id="4" name="Content Placeholder 3"/>
          <p:cNvSpPr>
            <a:spLocks noGrp="1"/>
          </p:cNvSpPr>
          <p:nvPr>
            <p:ph idx="1"/>
          </p:nvPr>
        </p:nvSpPr>
        <p:spPr>
          <a:xfrm>
            <a:off x="323528" y="1690564"/>
            <a:ext cx="8424936" cy="4762772"/>
          </a:xfrm>
        </p:spPr>
        <p:txBody>
          <a:bodyPr/>
          <a:lstStyle/>
          <a:p>
            <a:pPr marL="180975" indent="-180975"/>
            <a:r>
              <a:rPr lang="en-GB" sz="1700" dirty="0" smtClean="0"/>
              <a:t>NSP was </a:t>
            </a:r>
            <a:r>
              <a:rPr lang="en-GB" sz="1700" dirty="0"/>
              <a:t>triggered by the #TotalShutdown march against </a:t>
            </a:r>
            <a:r>
              <a:rPr lang="en-GB" sz="1700" dirty="0" smtClean="0"/>
              <a:t>GBVF on  1 August </a:t>
            </a:r>
            <a:r>
              <a:rPr lang="en-GB" sz="1700" dirty="0"/>
              <a:t>2018</a:t>
            </a:r>
          </a:p>
          <a:p>
            <a:pPr marL="180975" indent="-180975"/>
            <a:r>
              <a:rPr lang="en-GB" sz="1700" dirty="0"/>
              <a:t>24 Demands </a:t>
            </a:r>
            <a:r>
              <a:rPr lang="en-GB" sz="1700" dirty="0" smtClean="0"/>
              <a:t>contained in </a:t>
            </a:r>
            <a:r>
              <a:rPr lang="en-GB" sz="1700" dirty="0"/>
              <a:t>a memorandum given to the President led to the development of teams tasked with responding </a:t>
            </a:r>
            <a:r>
              <a:rPr lang="en-GB" sz="1700" dirty="0" smtClean="0"/>
              <a:t>systematically to the demands  </a:t>
            </a:r>
            <a:endParaRPr lang="en-GB" sz="1700" dirty="0"/>
          </a:p>
          <a:p>
            <a:pPr marL="180975" indent="-180975"/>
            <a:r>
              <a:rPr lang="en-GB" sz="1700" dirty="0"/>
              <a:t>The </a:t>
            </a:r>
            <a:r>
              <a:rPr lang="en-GB" sz="1700" dirty="0" smtClean="0"/>
              <a:t>DHET </a:t>
            </a:r>
            <a:r>
              <a:rPr lang="en-GB" sz="1700" dirty="0"/>
              <a:t>co-chaired the Prevention Team with </a:t>
            </a:r>
            <a:r>
              <a:rPr lang="en-GB" sz="1700" dirty="0" smtClean="0"/>
              <a:t>the DBE</a:t>
            </a:r>
            <a:endParaRPr lang="en-GB" sz="1700" dirty="0"/>
          </a:p>
          <a:p>
            <a:pPr marL="180975" indent="-180975"/>
            <a:r>
              <a:rPr lang="en-GB" sz="1700" dirty="0" smtClean="0"/>
              <a:t>The Base </a:t>
            </a:r>
            <a:r>
              <a:rPr lang="en-GB" sz="1700" dirty="0"/>
              <a:t>Document on Prevention was </a:t>
            </a:r>
            <a:r>
              <a:rPr lang="en-GB" sz="1700" dirty="0" smtClean="0"/>
              <a:t>developed and discussed </a:t>
            </a:r>
            <a:r>
              <a:rPr lang="en-GB" sz="1700" dirty="0"/>
              <a:t>during the Presidential Summit held on 1-2 November 2018</a:t>
            </a:r>
          </a:p>
          <a:p>
            <a:pPr marL="180975" indent="-180975"/>
            <a:r>
              <a:rPr lang="en-GB" sz="1700" dirty="0"/>
              <a:t>The </a:t>
            </a:r>
            <a:r>
              <a:rPr lang="en-GB" sz="1700" dirty="0" smtClean="0"/>
              <a:t>DHET </a:t>
            </a:r>
            <a:r>
              <a:rPr lang="en-GB" sz="1700" dirty="0"/>
              <a:t>was part of the team that finalised the Presidential Summit Against Gender-Based Violence &amp; Femicide Declarations</a:t>
            </a:r>
          </a:p>
          <a:p>
            <a:pPr marL="180975" indent="-180975"/>
            <a:r>
              <a:rPr lang="en-GB" sz="1700" dirty="0" smtClean="0"/>
              <a:t>The DHET was part of the Presidential </a:t>
            </a:r>
            <a:r>
              <a:rPr lang="en-GB" sz="1700" dirty="0"/>
              <a:t>Interim Committee on </a:t>
            </a:r>
            <a:r>
              <a:rPr lang="en-GB" sz="1700" dirty="0" smtClean="0"/>
              <a:t>GBVF </a:t>
            </a:r>
            <a:r>
              <a:rPr lang="en-GB" sz="1700" dirty="0"/>
              <a:t>that developed the </a:t>
            </a:r>
            <a:r>
              <a:rPr lang="en-GB" sz="1700" dirty="0" smtClean="0"/>
              <a:t>NSP on GBVF</a:t>
            </a:r>
            <a:endParaRPr lang="en-GB" sz="1700" dirty="0"/>
          </a:p>
          <a:p>
            <a:pPr marL="180975" indent="-180975"/>
            <a:r>
              <a:rPr lang="en-GB" sz="1700" dirty="0" smtClean="0"/>
              <a:t>An Emergency </a:t>
            </a:r>
            <a:r>
              <a:rPr lang="en-GB" sz="1700" dirty="0"/>
              <a:t>Response Action </a:t>
            </a:r>
            <a:r>
              <a:rPr lang="en-GB" sz="1700" dirty="0" smtClean="0"/>
              <a:t>Plan (ERAP) was adopted at the Joint </a:t>
            </a:r>
            <a:r>
              <a:rPr lang="en-GB" sz="1700" dirty="0"/>
              <a:t>Parliamentary Session of 18 Sept 2019 (reporting began </a:t>
            </a:r>
            <a:r>
              <a:rPr lang="en-GB" sz="1700" dirty="0" smtClean="0"/>
              <a:t>from Oct 2019 – </a:t>
            </a:r>
            <a:r>
              <a:rPr lang="en-GB" sz="1700" dirty="0"/>
              <a:t>March 2020)</a:t>
            </a:r>
          </a:p>
          <a:p>
            <a:pPr marL="180975" indent="-180975"/>
            <a:r>
              <a:rPr lang="en-GB" sz="1700" dirty="0"/>
              <a:t>ERAP report and NSP GBVF handed over and adopted by the President in April 2020</a:t>
            </a:r>
          </a:p>
          <a:p>
            <a:pPr marL="180975" indent="-180975"/>
            <a:r>
              <a:rPr lang="en-GB" sz="1700" dirty="0"/>
              <a:t>NSP </a:t>
            </a:r>
            <a:r>
              <a:rPr lang="en-GB" sz="1700" dirty="0" smtClean="0"/>
              <a:t>M&amp;E </a:t>
            </a:r>
            <a:r>
              <a:rPr lang="en-GB" sz="1700" dirty="0"/>
              <a:t>Plan </a:t>
            </a:r>
            <a:r>
              <a:rPr lang="en-GB" sz="1700" dirty="0" smtClean="0"/>
              <a:t>has been developed and is being implemented</a:t>
            </a:r>
          </a:p>
          <a:p>
            <a:pPr marL="180975" indent="-180975"/>
            <a:r>
              <a:rPr lang="en-GB" sz="1700" dirty="0" smtClean="0"/>
              <a:t>DHET, through the D:SI&amp;E reports monthly to the DWYPD</a:t>
            </a:r>
            <a:endParaRPr lang="en-GB" sz="1700" dirty="0"/>
          </a:p>
          <a:p>
            <a:endParaRPr lang="en-GB" sz="1800" dirty="0"/>
          </a:p>
        </p:txBody>
      </p:sp>
      <p:sp>
        <p:nvSpPr>
          <p:cNvPr id="5" name="Slide Number Placeholder 1"/>
          <p:cNvSpPr txBox="1">
            <a:spLocks/>
          </p:cNvSpPr>
          <p:nvPr/>
        </p:nvSpPr>
        <p:spPr>
          <a:xfrm>
            <a:off x="8172400" y="6491792"/>
            <a:ext cx="1003332"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B0C0FB3B-E127-4538-8BF0-727AB6DD8228}" type="slidenum">
              <a:rPr lang="en-US" smtClean="0"/>
              <a:pPr algn="r">
                <a:defRPr/>
              </a:pPr>
              <a:t>9</a:t>
            </a:fld>
            <a:endParaRPr lang="en-US" dirty="0"/>
          </a:p>
        </p:txBody>
      </p:sp>
    </p:spTree>
    <p:extLst>
      <p:ext uri="{BB962C8B-B14F-4D97-AF65-F5344CB8AC3E}">
        <p14:creationId xmlns:p14="http://schemas.microsoft.com/office/powerpoint/2010/main" xmlns="" val="30483558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Higher Health">
      <a:dk1>
        <a:srgbClr val="000000"/>
      </a:dk1>
      <a:lt1>
        <a:srgbClr val="FFFFFF"/>
      </a:lt1>
      <a:dk2>
        <a:srgbClr val="595959"/>
      </a:dk2>
      <a:lt2>
        <a:srgbClr val="EEEEEE"/>
      </a:lt2>
      <a:accent1>
        <a:srgbClr val="EC4C6D"/>
      </a:accent1>
      <a:accent2>
        <a:srgbClr val="04A595"/>
      </a:accent2>
      <a:accent3>
        <a:srgbClr val="071D3A"/>
      </a:accent3>
      <a:accent4>
        <a:srgbClr val="BAF8FF"/>
      </a:accent4>
      <a:accent5>
        <a:srgbClr val="74CCC6"/>
      </a:accent5>
      <a:accent6>
        <a:srgbClr val="EEFF41"/>
      </a:accent6>
      <a:hlink>
        <a:srgbClr val="0097A7"/>
      </a:hlink>
      <a:folHlink>
        <a:srgbClr val="0097A7"/>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6218</TotalTime>
  <Words>9658</Words>
  <Application>Microsoft Office PowerPoint</Application>
  <PresentationFormat>On-screen Show (4:3)</PresentationFormat>
  <Paragraphs>962</Paragraphs>
  <Slides>65</Slides>
  <Notes>29</Notes>
  <HiddenSlides>0</HiddenSlides>
  <MMClips>0</MMClips>
  <ScaleCrop>false</ScaleCrop>
  <HeadingPairs>
    <vt:vector size="4" baseType="variant">
      <vt:variant>
        <vt:lpstr>Theme</vt:lpstr>
      </vt:variant>
      <vt:variant>
        <vt:i4>3</vt:i4>
      </vt:variant>
      <vt:variant>
        <vt:lpstr>Slide Titles</vt:lpstr>
      </vt:variant>
      <vt:variant>
        <vt:i4>65</vt:i4>
      </vt:variant>
    </vt:vector>
  </HeadingPairs>
  <TitlesOfParts>
    <vt:vector size="68" baseType="lpstr">
      <vt:lpstr>Office Theme</vt:lpstr>
      <vt:lpstr>1_Office Theme</vt:lpstr>
      <vt:lpstr>2_Office Theme</vt:lpstr>
      <vt:lpstr>Slide 1</vt:lpstr>
      <vt:lpstr>Slide 2</vt:lpstr>
      <vt:lpstr>Slide 3</vt:lpstr>
      <vt:lpstr>Social Inclusion functions within the Department of Higher Education and Training</vt:lpstr>
      <vt:lpstr>Social Inclusion functions within the Department of Higher Education and Training</vt:lpstr>
      <vt:lpstr>Slide 6</vt:lpstr>
      <vt:lpstr>HIGHER HEALTH is the implementation arm of the DHET to implement a comprehensive and integrated programme promoting health and wellbeing of students across South Africa’s public universities and TVET colleges and provide on-campus support to PSET institutions in 7 PRIORITY AREAS:</vt:lpstr>
      <vt:lpstr>Progress regarding the implementation of the National Strategic Plan on GBV and Femicide</vt:lpstr>
      <vt:lpstr>Background to the development of the National Strategic Plan on Gender-Based Violence and Femicide (NSP on GBVF) and the involvement of the DHET</vt:lpstr>
      <vt:lpstr>National Strategic Plan on GBVF</vt:lpstr>
      <vt:lpstr>DHET Key Interventions For Pillar 2 – Prevention and Restoration of Social Fabric</vt:lpstr>
      <vt:lpstr>DHET Key Interventions For Pillar 2 – Prevention and Restoration of Social Fabric</vt:lpstr>
      <vt:lpstr>DHET Key Interventions For Pillar 2 – Prevention and Restoration of Social Fabric</vt:lpstr>
      <vt:lpstr>DHET Key Interventions For Pillar 4 – Response, Care, Support &amp; Healing</vt:lpstr>
      <vt:lpstr>Slide 15</vt:lpstr>
      <vt:lpstr>Slide 16</vt:lpstr>
      <vt:lpstr>Slide 17</vt:lpstr>
      <vt:lpstr>Slide 18</vt:lpstr>
      <vt:lpstr>Slide 19</vt:lpstr>
      <vt:lpstr>Slide 20</vt:lpstr>
      <vt:lpstr>Slide 21</vt:lpstr>
      <vt:lpstr>PSET GBV Technical Task Team</vt:lpstr>
      <vt:lpstr>What has been done so far to create and enabling environment?</vt:lpstr>
      <vt:lpstr>Slide 24</vt:lpstr>
      <vt:lpstr> </vt:lpstr>
      <vt:lpstr> </vt:lpstr>
      <vt:lpstr> </vt:lpstr>
      <vt:lpstr> </vt:lpstr>
      <vt:lpstr> </vt:lpstr>
      <vt:lpstr> </vt:lpstr>
      <vt:lpstr>CET Implementation relevant to Gender Equality and GBV</vt:lpstr>
      <vt:lpstr>CET Implementation relevant to Gender Equality and GBV</vt:lpstr>
      <vt:lpstr> </vt:lpstr>
      <vt:lpstr>Slide 34</vt:lpstr>
      <vt:lpstr>Slide 35</vt:lpstr>
      <vt:lpstr>Slide 36</vt:lpstr>
      <vt:lpstr>Slide 37</vt:lpstr>
      <vt:lpstr>Slide 38</vt:lpstr>
      <vt:lpstr> </vt:lpstr>
      <vt:lpstr>HIGHER HEALTH MODEL</vt:lpstr>
      <vt:lpstr>Reporting of GBV on Campuses</vt:lpstr>
      <vt:lpstr>Complainant Centred Approach</vt:lpstr>
      <vt:lpstr>Supportive and Protective Measures </vt:lpstr>
      <vt:lpstr>Slide 44</vt:lpstr>
      <vt:lpstr>Awareness and Prevention</vt:lpstr>
      <vt:lpstr>Integrated GBV Prevention, Care and Support Model Students Supported with GBV Education and Services via HIGHER HEALTH 2020/1 (one year)</vt:lpstr>
      <vt:lpstr>Promoting Awareness &amp; Prevention – 2nd Curriculum peer to peer programme </vt:lpstr>
      <vt:lpstr>HIGHER HEALTH Campus and Community Radio Programme for Demand Creation &amp; Awareness for GBV Support &amp; Care</vt:lpstr>
      <vt:lpstr>What are the next steps that Higher Health will embark on?</vt:lpstr>
      <vt:lpstr>GBV Implementation Capacity Development and Skills Training in the PSET</vt:lpstr>
      <vt:lpstr> </vt:lpstr>
      <vt:lpstr>Slide 52</vt:lpstr>
      <vt:lpstr>Slide 53</vt:lpstr>
      <vt:lpstr>Slide 54</vt:lpstr>
      <vt:lpstr>Slide 55</vt:lpstr>
      <vt:lpstr>Slide 56</vt:lpstr>
      <vt:lpstr>Slide 57</vt:lpstr>
      <vt:lpstr>Slide 58</vt:lpstr>
      <vt:lpstr>Slide 59</vt:lpstr>
      <vt:lpstr> </vt:lpstr>
      <vt:lpstr>DHET Policies/Procedures relevant to Gender Equality and GBV</vt:lpstr>
      <vt:lpstr>DHET curbs the occurrence of GBV and supports GBV victims</vt:lpstr>
      <vt:lpstr>DHET curbs the occurrence of GBV and supports GBV victims</vt:lpstr>
      <vt:lpstr> Safety Audits of the Department to identify issues of concern to staff</vt:lpstr>
      <vt:lpstr>Slide 65</vt:lpstr>
    </vt:vector>
  </TitlesOfParts>
  <Company>African Graphix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Leruo Sandamela</dc:creator>
  <cp:lastModifiedBy>USER</cp:lastModifiedBy>
  <cp:revision>360</cp:revision>
  <cp:lastPrinted>2021-10-20T04:17:50Z</cp:lastPrinted>
  <dcterms:created xsi:type="dcterms:W3CDTF">2010-05-07T06:42:18Z</dcterms:created>
  <dcterms:modified xsi:type="dcterms:W3CDTF">2022-03-31T09:12:54Z</dcterms:modified>
</cp:coreProperties>
</file>