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handoutMasterIdLst>
    <p:handoutMasterId r:id="rId20"/>
  </p:handoutMasterIdLst>
  <p:sldIdLst>
    <p:sldId id="256" r:id="rId2"/>
    <p:sldId id="305" r:id="rId3"/>
    <p:sldId id="520" r:id="rId4"/>
    <p:sldId id="511" r:id="rId5"/>
    <p:sldId id="519" r:id="rId6"/>
    <p:sldId id="499" r:id="rId7"/>
    <p:sldId id="504" r:id="rId8"/>
    <p:sldId id="505" r:id="rId9"/>
    <p:sldId id="518" r:id="rId10"/>
    <p:sldId id="521" r:id="rId11"/>
    <p:sldId id="524" r:id="rId12"/>
    <p:sldId id="526" r:id="rId13"/>
    <p:sldId id="522" r:id="rId14"/>
    <p:sldId id="523" r:id="rId15"/>
    <p:sldId id="512" r:id="rId16"/>
    <p:sldId id="525" r:id="rId17"/>
    <p:sldId id="272"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A052"/>
    <a:srgbClr val="95B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6" d="100"/>
          <a:sy n="66" d="100"/>
        </p:scale>
        <p:origin x="600" y="36"/>
      </p:cViewPr>
      <p:guideLst/>
    </p:cSldViewPr>
  </p:slideViewPr>
  <p:notesTextViewPr>
    <p:cViewPr>
      <p:scale>
        <a:sx n="1" d="1"/>
        <a:sy n="1" d="1"/>
      </p:scale>
      <p:origin x="0" y="0"/>
    </p:cViewPr>
  </p:notesTextViewPr>
  <p:notesViewPr>
    <p:cSldViewPr snapToGrid="0">
      <p:cViewPr varScale="1">
        <p:scale>
          <a:sx n="36" d="100"/>
          <a:sy n="36" d="100"/>
        </p:scale>
        <p:origin x="23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5A24F7-EF13-4227-BF0E-524F3A1381FF}" type="datetimeFigureOut">
              <a:rPr lang="en-ZA" smtClean="0"/>
              <a:t>2022/03/28</a:t>
            </a:fld>
            <a:endParaRPr lang="en-ZA" dirty="0"/>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9C7AF1F9-31C5-4658-A82A-A6C14028888C}" type="slidenum">
              <a:rPr lang="en-ZA" smtClean="0"/>
              <a:t>‹#›</a:t>
            </a:fld>
            <a:endParaRPr lang="en-ZA" dirty="0"/>
          </a:p>
        </p:txBody>
      </p:sp>
    </p:spTree>
    <p:extLst>
      <p:ext uri="{BB962C8B-B14F-4D97-AF65-F5344CB8AC3E}">
        <p14:creationId xmlns:p14="http://schemas.microsoft.com/office/powerpoint/2010/main"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668DC1F-86CA-47B9-9F14-0996E48587B8}" type="datetimeFigureOut">
              <a:rPr lang="en-ZA" smtClean="0"/>
              <a:t>2022/03/28</a:t>
            </a:fld>
            <a:endParaRPr lang="en-ZA" dirty="0"/>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9B7BCA9F-F0C4-4676-B2A5-1B993AB766C1}" type="slidenum">
              <a:rPr lang="en-ZA" smtClean="0"/>
              <a:t>‹#›</a:t>
            </a:fld>
            <a:endParaRPr lang="en-ZA" dirty="0"/>
          </a:p>
        </p:txBody>
      </p:sp>
    </p:spTree>
    <p:extLst>
      <p:ext uri="{BB962C8B-B14F-4D97-AF65-F5344CB8AC3E}">
        <p14:creationId xmlns:p14="http://schemas.microsoft.com/office/powerpoint/2010/main"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49625"/>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t>1</a:t>
            </a:fld>
            <a:endParaRPr lang="en-ZA" dirty="0"/>
          </a:p>
        </p:txBody>
      </p:sp>
    </p:spTree>
    <p:extLst>
      <p:ext uri="{BB962C8B-B14F-4D97-AF65-F5344CB8AC3E}">
        <p14:creationId xmlns:p14="http://schemas.microsoft.com/office/powerpoint/2010/main" val="1913709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5230F8-EF69-4C25-AFF9-A910E2B93FE3}" type="datetime1">
              <a:rPr lang="en-ZA" smtClean="0"/>
              <a:t>2022/03/28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a:stretch>
            <a:fillRect/>
          </a:stretch>
        </p:blipFill>
        <p:spPr>
          <a:xfrm>
            <a:off x="7413533" y="3703652"/>
            <a:ext cx="1002556" cy="898427"/>
          </a:xfrm>
          <a:prstGeom prst="rect">
            <a:avLst/>
          </a:prstGeom>
        </p:spPr>
      </p:pic>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smtClean="0"/>
              <a:t>Click to edit Master title style</a:t>
            </a:r>
            <a:endParaRPr lang="en-US" dirty="0"/>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160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38398-5DA8-4AD2-95D9-B6DA923D7F7C}" type="datetime1">
              <a:rPr lang="en-ZA" smtClean="0"/>
              <a:t>2022/03/28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6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65C967-8F47-4374-B7E0-C906CC0B77E3}" type="datetime1">
              <a:rPr lang="en-ZA" smtClean="0"/>
              <a:t>2022/03/28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151039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3"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CF89AC-22C2-4FE6-88FF-BD3D977E0953}" type="datetime1">
              <a:rPr lang="en-ZA" smtClean="0"/>
              <a:t>2022/03/28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62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2225373" y="2983401"/>
            <a:ext cx="7772400" cy="1463040"/>
          </a:xfrm>
        </p:spPr>
        <p:txBody>
          <a:bodyPr anchor="ctr">
            <a:normAutofit/>
          </a:bodyPr>
          <a:lstStyle>
            <a:lvl1pPr algn="r">
              <a:defRPr sz="5000" spc="200" baseline="0">
                <a:solidFill>
                  <a:schemeClr val="accent3">
                    <a:lumMod val="20000"/>
                    <a:lumOff val="8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53719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p:nvPr>
        </p:nvSpPr>
        <p:spPr>
          <a:xfrm>
            <a:off x="1024128" y="350651"/>
            <a:ext cx="10786872" cy="73044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atin typeface="Segoe UI" panose="020B0502040204020203" pitchFamily="34" charset="0"/>
                <a:cs typeface="Segoe UI" panose="020B0502040204020203" pitchFamily="34" charset="0"/>
              </a:defRPr>
            </a:lvl1pPr>
            <a:lvl2pPr marL="265169" indent="-137157">
              <a:buClr>
                <a:srgbClr val="FFC000"/>
              </a:buClr>
              <a:buFont typeface="Arial" panose="020B0604020202020204" pitchFamily="34" charset="0"/>
              <a:buChar char="•"/>
              <a:defRPr sz="2000">
                <a:latin typeface="Segoe UI" panose="020B0502040204020203" pitchFamily="34" charset="0"/>
                <a:cs typeface="Segoe UI" panose="020B0502040204020203" pitchFamily="34" charset="0"/>
              </a:defRPr>
            </a:lvl2pPr>
            <a:lvl3pPr marL="4480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3pPr>
            <a:lvl4pPr marL="5943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4pPr>
            <a:lvl5pPr marL="777221"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CD354A2-5A46-422F-9EBB-A7D2DD8EFE58}" type="datetime1">
              <a:rPr lang="en-ZA" smtClean="0"/>
              <a:t>2022/03/28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1218333" y="6583680"/>
            <a:ext cx="973667" cy="274320"/>
          </a:xfrm>
        </p:spPr>
        <p:txBody>
          <a:bodyPr/>
          <a:lstStyle/>
          <a:p>
            <a:fld id="{70AAA570-3596-44A9-950A-E638EE719369}" type="slidenum">
              <a:rPr lang="en-ZA" smtClean="0"/>
              <a:t>‹#›</a:t>
            </a:fld>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9" name="Picture 8"/>
          <p:cNvPicPr>
            <a:picLocks noChangeAspect="1"/>
          </p:cNvPicPr>
          <p:nvPr userDrawn="1"/>
        </p:nvPicPr>
        <p:blipFill>
          <a:blip r:embed="rId2"/>
          <a:stretch>
            <a:fillRect/>
          </a:stretch>
        </p:blipFill>
        <p:spPr>
          <a:xfrm>
            <a:off x="355887" y="495300"/>
            <a:ext cx="369228" cy="330879"/>
          </a:xfrm>
          <a:prstGeom prst="rect">
            <a:avLst/>
          </a:prstGeom>
        </p:spPr>
      </p:pic>
    </p:spTree>
    <p:extLst>
      <p:ext uri="{BB962C8B-B14F-4D97-AF65-F5344CB8AC3E}">
        <p14:creationId xmlns:p14="http://schemas.microsoft.com/office/powerpoint/2010/main" val="3617075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Oval 5"/>
          <p:cNvSpPr/>
          <p:nvPr/>
        </p:nvSpPr>
        <p:spPr>
          <a:xfrm>
            <a:off x="-1" y="4"/>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1758C0-AE74-4AD7-A461-E9FBDEFDA32A}" type="datetime1">
              <a:rPr lang="en-ZA" smtClean="0"/>
              <a:t>2022/03/28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10255103" y="96468"/>
            <a:ext cx="1651591" cy="1386774"/>
          </a:xfrm>
          <a:prstGeom prst="rect">
            <a:avLst/>
          </a:prstGeom>
        </p:spPr>
      </p:pic>
    </p:spTree>
    <p:extLst>
      <p:ext uri="{BB962C8B-B14F-4D97-AF65-F5344CB8AC3E}">
        <p14:creationId xmlns:p14="http://schemas.microsoft.com/office/powerpoint/2010/main" val="18116072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9846DB-0CB4-4888-A818-AFB440EE362A}" type="datetime1">
              <a:rPr lang="en-ZA" smtClean="0"/>
              <a:t>2022/03/28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8790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62DA46-EAF0-4130-ABB1-8A50487CECFD}" type="datetime1">
              <a:rPr lang="en-ZA" smtClean="0"/>
              <a:t>2022/03/28</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33356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18B3EC-6E89-4398-87FC-F63140765E88}" type="datetime1">
              <a:rPr lang="en-ZA" smtClean="0"/>
              <a:t>2022/03/28</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4951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D7870-7AFD-4E87-B11C-42973FB5C58B}" type="datetime1">
              <a:rPr lang="en-ZA" smtClean="0"/>
              <a:t>2022/03/28</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8213985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1D42D-997E-4794-8F12-39383E3A88A0}" type="datetime1">
              <a:rPr lang="en-ZA" smtClean="0"/>
              <a:t>2022/03/28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373888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350651"/>
            <a:ext cx="9720072" cy="73044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30" y="1309687"/>
            <a:ext cx="10786873" cy="4929188"/>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682194-7F80-4EC4-9F35-39CF04D50772}" type="datetime1">
              <a:rPr lang="en-ZA" smtClean="0"/>
              <a:t>2022/03/28</a:t>
            </a:fld>
            <a:endParaRPr lang="en-ZA"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r">
              <a:defRPr sz="1600" b="1">
                <a:solidFill>
                  <a:schemeClr val="tx1">
                    <a:lumMod val="95000"/>
                    <a:lumOff val="5000"/>
                  </a:schemeClr>
                </a:solidFill>
                <a:latin typeface="+mj-lt"/>
              </a:defRPr>
            </a:lvl1pPr>
          </a:lstStyle>
          <a:p>
            <a:fld id="{70AAA570-3596-44A9-950A-E638EE719369}" type="slidenum">
              <a:rPr lang="en-ZA" smtClean="0"/>
              <a:pPr/>
              <a:t>‹#›</a:t>
            </a:fld>
            <a:endParaRPr lang="en-ZA" dirty="0"/>
          </a:p>
        </p:txBody>
      </p:sp>
      <p:cxnSp>
        <p:nvCxnSpPr>
          <p:cNvPr id="7" name="Straight Connector 6"/>
          <p:cNvCxnSpPr/>
          <p:nvPr/>
        </p:nvCxnSpPr>
        <p:spPr>
          <a:xfrm flipV="1">
            <a:off x="762000" y="254812"/>
            <a:ext cx="0" cy="91440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176584"/>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hf hdr="0" ftr="0" dt="0"/>
  <p:txStyles>
    <p:titleStyle>
      <a:lvl1pPr algn="l" defTabSz="914377" rtl="0" eaLnBrk="1" latinLnBrk="0" hangingPunct="1">
        <a:lnSpc>
          <a:spcPct val="80000"/>
        </a:lnSpc>
        <a:spcBef>
          <a:spcPct val="0"/>
        </a:spcBef>
        <a:buNone/>
        <a:defRPr sz="5000" kern="1200" cap="all" spc="100" baseline="0">
          <a:solidFill>
            <a:srgbClr val="002060"/>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775" y="4371474"/>
            <a:ext cx="7397683" cy="1785003"/>
          </a:xfrm>
        </p:spPr>
        <p:txBody>
          <a:bodyPr>
            <a:noAutofit/>
          </a:bodyPr>
          <a:lstStyle/>
          <a:p>
            <a:r>
              <a:rPr lang="en-ZA" sz="3200" b="1" cap="none" dirty="0" smtClean="0">
                <a:latin typeface="Segoe UI" panose="020B0502040204020203" pitchFamily="34" charset="0"/>
                <a:cs typeface="Segoe UI" panose="020B0502040204020203" pitchFamily="34" charset="0"/>
              </a:rPr>
              <a:t>SOUTH AFRICAN POLICE SERVICE </a:t>
            </a:r>
            <a:br>
              <a:rPr lang="en-ZA" sz="3200" b="1" cap="none" dirty="0" smtClean="0">
                <a:latin typeface="Segoe UI" panose="020B0502040204020203" pitchFamily="34" charset="0"/>
                <a:cs typeface="Segoe UI" panose="020B0502040204020203" pitchFamily="34" charset="0"/>
              </a:rPr>
            </a:br>
            <a:r>
              <a:rPr lang="en-ZA" sz="3200" b="1" cap="none" dirty="0" smtClean="0">
                <a:latin typeface="Segoe UI" panose="020B0502040204020203" pitchFamily="34" charset="0"/>
                <a:cs typeface="Segoe UI" panose="020B0502040204020203" pitchFamily="34" charset="0"/>
              </a:rPr>
              <a:t>ACTIONS ON PILLAR 2 </a:t>
            </a:r>
            <a:br>
              <a:rPr lang="en-ZA" sz="3200" b="1" cap="none" dirty="0" smtClean="0">
                <a:latin typeface="Segoe UI" panose="020B0502040204020203" pitchFamily="34" charset="0"/>
                <a:cs typeface="Segoe UI" panose="020B0502040204020203" pitchFamily="34" charset="0"/>
              </a:rPr>
            </a:br>
            <a:r>
              <a:rPr lang="en-ZA" sz="3200" b="1" cap="none" dirty="0" smtClean="0">
                <a:latin typeface="Segoe UI" panose="020B0502040204020203" pitchFamily="34" charset="0"/>
                <a:cs typeface="Segoe UI" panose="020B0502040204020203" pitchFamily="34" charset="0"/>
              </a:rPr>
              <a:t>NSP GBVF</a:t>
            </a:r>
            <a:endParaRPr lang="en-ZA" sz="2800" b="1" cap="none"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8556124" y="4306302"/>
            <a:ext cx="3200400" cy="2055714"/>
          </a:xfrm>
        </p:spPr>
        <p:txBody>
          <a:bodyPr>
            <a:noAutofit/>
          </a:bodyPr>
          <a:lstStyle/>
          <a:p>
            <a:r>
              <a:rPr lang="en-ZA" sz="2400" b="1" cap="small" dirty="0" smtClean="0"/>
              <a:t>MULTI-PARTY WOMEN’S CAUCUS</a:t>
            </a:r>
            <a:endParaRPr lang="en-ZA" sz="2400" b="1" cap="small" dirty="0"/>
          </a:p>
          <a:p>
            <a:r>
              <a:rPr lang="en-ZA" sz="2400" cap="small" dirty="0" smtClean="0"/>
              <a:t>31 MARCH 2022</a:t>
            </a:r>
            <a:endParaRPr lang="en-ZA" sz="2400" cap="small" dirty="0"/>
          </a:p>
        </p:txBody>
      </p:sp>
    </p:spTree>
    <p:extLst>
      <p:ext uri="{BB962C8B-B14F-4D97-AF65-F5344CB8AC3E}">
        <p14:creationId xmlns:p14="http://schemas.microsoft.com/office/powerpoint/2010/main" val="3623571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365 day campaign</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76177" y="1212783"/>
            <a:ext cx="11034823" cy="5370897"/>
          </a:xfrm>
        </p:spPr>
        <p:txBody>
          <a:bodyPr>
            <a:noAutofit/>
          </a:bodyPr>
          <a:lstStyle/>
          <a:p>
            <a:pPr marL="358775" indent="-358775">
              <a:lnSpc>
                <a:spcPct val="170000"/>
              </a:lnSpc>
              <a:spcBef>
                <a:spcPts val="0"/>
              </a:spcBef>
              <a:spcAft>
                <a:spcPts val="0"/>
              </a:spcAft>
              <a:buClrTx/>
              <a:buFont typeface="Symbol" panose="05050102010706020507" pitchFamily="18" charset="2"/>
              <a:buChar char="®"/>
            </a:pPr>
            <a:r>
              <a:rPr lang="en-ZA" sz="1600" dirty="0" smtClean="0"/>
              <a:t>Mindful </a:t>
            </a:r>
            <a:r>
              <a:rPr lang="en-ZA" sz="1600" dirty="0"/>
              <a:t>of fact that there is need for ongoing preventative programmes, information to public and awareness raising, provinces </a:t>
            </a:r>
            <a:r>
              <a:rPr lang="en-ZA" sz="1600" dirty="0" smtClean="0"/>
              <a:t>were requested </a:t>
            </a:r>
            <a:r>
              <a:rPr lang="en-ZA" sz="1600" dirty="0"/>
              <a:t>to submit plans for </a:t>
            </a:r>
            <a:r>
              <a:rPr lang="en-ZA" sz="1600" dirty="0" smtClean="0"/>
              <a:t>activities, </a:t>
            </a:r>
            <a:r>
              <a:rPr lang="en-ZA" sz="1600" dirty="0"/>
              <a:t>throughout the </a:t>
            </a:r>
            <a:r>
              <a:rPr lang="en-ZA" sz="1600" dirty="0" smtClean="0"/>
              <a:t>year, </a:t>
            </a:r>
            <a:r>
              <a:rPr lang="en-ZA" sz="1600" dirty="0"/>
              <a:t>in June </a:t>
            </a:r>
            <a:r>
              <a:rPr lang="en-ZA" sz="1600" dirty="0" smtClean="0"/>
              <a:t>2021.</a:t>
            </a:r>
            <a:endParaRPr lang="en-ZA" sz="1600" dirty="0"/>
          </a:p>
          <a:p>
            <a:pPr marL="358775" indent="-358775">
              <a:lnSpc>
                <a:spcPct val="170000"/>
              </a:lnSpc>
              <a:spcBef>
                <a:spcPts val="0"/>
              </a:spcBef>
              <a:spcAft>
                <a:spcPts val="0"/>
              </a:spcAft>
              <a:buClrTx/>
              <a:buFont typeface="Symbol" panose="05050102010706020507" pitchFamily="18" charset="2"/>
              <a:buChar char="®"/>
            </a:pPr>
            <a:r>
              <a:rPr lang="en-ZA" sz="1600" dirty="0" smtClean="0"/>
              <a:t>Content, </a:t>
            </a:r>
            <a:r>
              <a:rPr lang="en-ZA" sz="1600" dirty="0"/>
              <a:t>inclusive of 16 </a:t>
            </a:r>
            <a:r>
              <a:rPr lang="en-ZA" sz="1600" dirty="0" smtClean="0"/>
              <a:t>Days </a:t>
            </a:r>
            <a:r>
              <a:rPr lang="en-ZA" sz="1600" dirty="0"/>
              <a:t>Campaign, community based engagements and dialogues, </a:t>
            </a:r>
            <a:r>
              <a:rPr lang="en-ZA" sz="1600" dirty="0" smtClean="0"/>
              <a:t>schools-based </a:t>
            </a:r>
            <a:r>
              <a:rPr lang="en-ZA" sz="1600" dirty="0"/>
              <a:t>engagements, partnerships with civil society (including NPOs, religious, traditional structures) and government departments (including </a:t>
            </a:r>
            <a:r>
              <a:rPr lang="en-ZA" sz="1600" dirty="0" smtClean="0"/>
              <a:t>the Department </a:t>
            </a:r>
            <a:r>
              <a:rPr lang="en-ZA" sz="1600" dirty="0"/>
              <a:t>of Women Youth and People with Disabilities, Social Development, Health, Basic Education).</a:t>
            </a:r>
          </a:p>
          <a:p>
            <a:pPr marL="358775" indent="-358775">
              <a:lnSpc>
                <a:spcPct val="170000"/>
              </a:lnSpc>
              <a:spcBef>
                <a:spcPts val="0"/>
              </a:spcBef>
              <a:spcAft>
                <a:spcPts val="0"/>
              </a:spcAft>
              <a:buClrTx/>
              <a:buFont typeface="Symbol" panose="05050102010706020507" pitchFamily="18" charset="2"/>
              <a:buChar char="®"/>
            </a:pPr>
            <a:r>
              <a:rPr lang="en-ZA" sz="1600" dirty="0" smtClean="0"/>
              <a:t>Community-based engagements, </a:t>
            </a:r>
            <a:r>
              <a:rPr lang="en-ZA" sz="1600" dirty="0"/>
              <a:t>informed by specific GBV issues identified as applicable in that locality</a:t>
            </a:r>
            <a:r>
              <a:rPr lang="en-ZA" sz="1600" dirty="0" smtClean="0"/>
              <a:t>. Plans featured activities, including:</a:t>
            </a:r>
          </a:p>
          <a:p>
            <a:pPr marL="534988" lvl="1" indent="-177800">
              <a:lnSpc>
                <a:spcPct val="170000"/>
              </a:lnSpc>
              <a:spcBef>
                <a:spcPts val="0"/>
              </a:spcBef>
              <a:spcAft>
                <a:spcPts val="0"/>
              </a:spcAft>
              <a:buClrTx/>
              <a:buFont typeface="Wingdings" panose="05000000000000000000" pitchFamily="2" charset="2"/>
              <a:buChar char="§"/>
            </a:pPr>
            <a:r>
              <a:rPr lang="en-ZA" sz="1400" dirty="0"/>
              <a:t>Door-to-door campaigns and </a:t>
            </a:r>
            <a:r>
              <a:rPr lang="en-ZA" sz="1400" dirty="0" smtClean="0"/>
              <a:t>roadshows.</a:t>
            </a:r>
            <a:endParaRPr lang="en-ZA" sz="1400" dirty="0"/>
          </a:p>
          <a:p>
            <a:pPr marL="534988" lvl="1" indent="-177800">
              <a:lnSpc>
                <a:spcPct val="170000"/>
              </a:lnSpc>
              <a:spcBef>
                <a:spcPts val="0"/>
              </a:spcBef>
              <a:spcAft>
                <a:spcPts val="0"/>
              </a:spcAft>
              <a:buClrTx/>
              <a:buFont typeface="Wingdings" panose="05000000000000000000" pitchFamily="2" charset="2"/>
              <a:buChar char="§"/>
            </a:pPr>
            <a:r>
              <a:rPr lang="en-ZA" sz="1400" dirty="0"/>
              <a:t>Men’s </a:t>
            </a:r>
            <a:r>
              <a:rPr lang="en-ZA" sz="1400" dirty="0" smtClean="0"/>
              <a:t>dialogues.</a:t>
            </a:r>
            <a:endParaRPr lang="en-ZA" sz="1400" dirty="0"/>
          </a:p>
          <a:p>
            <a:pPr marL="534988" lvl="1" indent="-177800">
              <a:lnSpc>
                <a:spcPct val="170000"/>
              </a:lnSpc>
              <a:spcBef>
                <a:spcPts val="0"/>
              </a:spcBef>
              <a:spcAft>
                <a:spcPts val="0"/>
              </a:spcAft>
              <a:buClrTx/>
              <a:buFont typeface="Wingdings" panose="05000000000000000000" pitchFamily="2" charset="2"/>
              <a:buChar char="§"/>
            </a:pPr>
            <a:r>
              <a:rPr lang="en-ZA" sz="1400" dirty="0"/>
              <a:t>Information pamphlet distribution at shopping </a:t>
            </a:r>
            <a:r>
              <a:rPr lang="en-ZA" sz="1400" dirty="0" smtClean="0"/>
              <a:t>centres/malls/taxi </a:t>
            </a:r>
            <a:r>
              <a:rPr lang="en-ZA" sz="1400" dirty="0"/>
              <a:t>ranks and loud-hailing </a:t>
            </a:r>
            <a:r>
              <a:rPr lang="en-ZA" sz="1400" dirty="0" smtClean="0"/>
              <a:t>activities.</a:t>
            </a:r>
            <a:endParaRPr lang="en-ZA" sz="1400" dirty="0"/>
          </a:p>
          <a:p>
            <a:pPr marL="358775" indent="-358775">
              <a:lnSpc>
                <a:spcPct val="170000"/>
              </a:lnSpc>
              <a:spcBef>
                <a:spcPts val="0"/>
              </a:spcBef>
              <a:spcAft>
                <a:spcPts val="0"/>
              </a:spcAft>
              <a:buClrTx/>
              <a:buFont typeface="Symbol" panose="05050102010706020507" pitchFamily="18" charset="2"/>
              <a:buChar char="®"/>
            </a:pPr>
            <a:r>
              <a:rPr lang="en-ZA" sz="1600" dirty="0" smtClean="0"/>
              <a:t>Pamphlets </a:t>
            </a:r>
            <a:r>
              <a:rPr lang="en-ZA" sz="1600" dirty="0"/>
              <a:t>containing information on what constitutes domestic violence, sexual offences, </a:t>
            </a:r>
            <a:r>
              <a:rPr lang="en-ZA" sz="1600" dirty="0" smtClean="0"/>
              <a:t>trafficking </a:t>
            </a:r>
            <a:r>
              <a:rPr lang="en-ZA" sz="1600" dirty="0"/>
              <a:t>in persons, safety hints, </a:t>
            </a:r>
            <a:r>
              <a:rPr lang="en-ZA" sz="1600" dirty="0" smtClean="0"/>
              <a:t>trends/tendencies </a:t>
            </a:r>
            <a:r>
              <a:rPr lang="en-ZA" sz="1600" dirty="0"/>
              <a:t>to be wary </a:t>
            </a:r>
            <a:r>
              <a:rPr lang="en-ZA" sz="1600" dirty="0" smtClean="0"/>
              <a:t>of, </a:t>
            </a:r>
            <a:r>
              <a:rPr lang="en-ZA" sz="1600" dirty="0"/>
              <a:t>regarding domestic violence, sexual offences and human trafficking. Services available in the event one becomes a </a:t>
            </a:r>
            <a:r>
              <a:rPr lang="en-ZA" sz="1600" dirty="0" smtClean="0"/>
              <a:t>victim, </a:t>
            </a:r>
            <a:r>
              <a:rPr lang="en-ZA" sz="1600" dirty="0"/>
              <a:t>are also indicated.</a:t>
            </a:r>
          </a:p>
        </p:txBody>
      </p:sp>
      <p:sp>
        <p:nvSpPr>
          <p:cNvPr id="4" name="Slide Number Placeholder 3"/>
          <p:cNvSpPr>
            <a:spLocks noGrp="1"/>
          </p:cNvSpPr>
          <p:nvPr>
            <p:ph type="sldNum" sz="quarter" idx="12"/>
          </p:nvPr>
        </p:nvSpPr>
        <p:spPr/>
        <p:txBody>
          <a:bodyPr/>
          <a:lstStyle/>
          <a:p>
            <a:fld id="{70AAA570-3596-44A9-950A-E638EE719369}" type="slidenum">
              <a:rPr lang="en-ZA" smtClean="0"/>
              <a:t>10</a:t>
            </a:fld>
            <a:endParaRPr lang="en-ZA" dirty="0"/>
          </a:p>
        </p:txBody>
      </p:sp>
    </p:spTree>
    <p:extLst>
      <p:ext uri="{BB962C8B-B14F-4D97-AF65-F5344CB8AC3E}">
        <p14:creationId xmlns:p14="http://schemas.microsoft.com/office/powerpoint/2010/main" val="347959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400" b="1" dirty="0" smtClean="0">
                <a:solidFill>
                  <a:schemeClr val="tx1"/>
                </a:solidFill>
                <a:latin typeface="Segoe UI" panose="020B0502040204020203" pitchFamily="34" charset="0"/>
                <a:cs typeface="Segoe UI" panose="020B0502040204020203" pitchFamily="34" charset="0"/>
              </a:rPr>
              <a:t>365 day campaign (Information Materials)</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65544" y="1293223"/>
            <a:ext cx="11045456" cy="5290458"/>
          </a:xfrm>
        </p:spPr>
        <p:txBody>
          <a:bodyPr>
            <a:normAutofit fontScale="85000" lnSpcReduction="20000"/>
          </a:bodyPr>
          <a:lstStyle/>
          <a:p>
            <a:pPr marL="358775" indent="-358775">
              <a:lnSpc>
                <a:spcPct val="150000"/>
              </a:lnSpc>
              <a:spcBef>
                <a:spcPts val="0"/>
              </a:spcBef>
              <a:spcAft>
                <a:spcPts val="0"/>
              </a:spcAft>
              <a:buClrTx/>
              <a:buFont typeface="Symbol" panose="05050102010706020507" pitchFamily="18" charset="2"/>
              <a:buChar char="®"/>
            </a:pPr>
            <a:r>
              <a:rPr lang="en-ZA" sz="2600" dirty="0"/>
              <a:t>Information materials produced for distribution:</a:t>
            </a:r>
          </a:p>
          <a:p>
            <a:pPr marL="534988" lvl="1" indent="-177800">
              <a:lnSpc>
                <a:spcPct val="150000"/>
              </a:lnSpc>
              <a:spcBef>
                <a:spcPts val="0"/>
              </a:spcBef>
              <a:spcAft>
                <a:spcPts val="0"/>
              </a:spcAft>
              <a:buClrTx/>
              <a:buFont typeface="Wingdings" panose="05000000000000000000" pitchFamily="2" charset="2"/>
              <a:buChar char="§"/>
            </a:pPr>
            <a:r>
              <a:rPr lang="en-ZA" dirty="0" smtClean="0"/>
              <a:t>Sexual </a:t>
            </a:r>
            <a:r>
              <a:rPr lang="en-ZA" dirty="0"/>
              <a:t>Offences Z Cards</a:t>
            </a:r>
          </a:p>
          <a:p>
            <a:pPr marL="534988" lvl="1" indent="-177800">
              <a:lnSpc>
                <a:spcPct val="150000"/>
              </a:lnSpc>
              <a:spcBef>
                <a:spcPts val="0"/>
              </a:spcBef>
              <a:spcAft>
                <a:spcPts val="0"/>
              </a:spcAft>
              <a:buClrTx/>
              <a:buFont typeface="Wingdings" panose="05000000000000000000" pitchFamily="2" charset="2"/>
              <a:buChar char="§"/>
            </a:pPr>
            <a:r>
              <a:rPr lang="en-ZA" dirty="0"/>
              <a:t>S</a:t>
            </a:r>
            <a:r>
              <a:rPr lang="en-ZA" dirty="0" smtClean="0"/>
              <a:t>exual </a:t>
            </a:r>
            <a:r>
              <a:rPr lang="en-ZA" dirty="0"/>
              <a:t>Offences Braille </a:t>
            </a:r>
            <a:r>
              <a:rPr lang="en-ZA" dirty="0" smtClean="0"/>
              <a:t>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Domestic </a:t>
            </a:r>
            <a:r>
              <a:rPr lang="en-ZA" dirty="0"/>
              <a:t>Violence Z-cards</a:t>
            </a:r>
          </a:p>
          <a:p>
            <a:pPr marL="534988" lvl="1" indent="-177800">
              <a:lnSpc>
                <a:spcPct val="150000"/>
              </a:lnSpc>
              <a:spcBef>
                <a:spcPts val="0"/>
              </a:spcBef>
              <a:spcAft>
                <a:spcPts val="0"/>
              </a:spcAft>
              <a:buClrTx/>
              <a:buFont typeface="Wingdings" panose="05000000000000000000" pitchFamily="2" charset="2"/>
              <a:buChar char="§"/>
            </a:pPr>
            <a:r>
              <a:rPr lang="en-ZA" dirty="0" smtClean="0"/>
              <a:t>Domestic </a:t>
            </a:r>
            <a:r>
              <a:rPr lang="en-ZA" dirty="0"/>
              <a:t>Violence Pamphlets</a:t>
            </a:r>
          </a:p>
          <a:p>
            <a:pPr marL="534988" lvl="1" indent="-177800">
              <a:lnSpc>
                <a:spcPct val="150000"/>
              </a:lnSpc>
              <a:spcBef>
                <a:spcPts val="0"/>
              </a:spcBef>
              <a:spcAft>
                <a:spcPts val="0"/>
              </a:spcAft>
              <a:buClrTx/>
              <a:buFont typeface="Wingdings" panose="05000000000000000000" pitchFamily="2" charset="2"/>
              <a:buChar char="§"/>
            </a:pPr>
            <a:r>
              <a:rPr lang="en-ZA" dirty="0" smtClean="0"/>
              <a:t>Domestic </a:t>
            </a:r>
            <a:r>
              <a:rPr lang="en-ZA" dirty="0"/>
              <a:t>Violence Braille 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Older </a:t>
            </a:r>
            <a:r>
              <a:rPr lang="en-ZA" dirty="0"/>
              <a:t>Persons Braille 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Trafficking </a:t>
            </a:r>
            <a:r>
              <a:rPr lang="en-ZA" dirty="0"/>
              <a:t>in Persons Pamphlets</a:t>
            </a:r>
          </a:p>
          <a:p>
            <a:pPr marL="534988" lvl="1" indent="-177800">
              <a:lnSpc>
                <a:spcPct val="150000"/>
              </a:lnSpc>
              <a:spcBef>
                <a:spcPts val="0"/>
              </a:spcBef>
              <a:spcAft>
                <a:spcPts val="0"/>
              </a:spcAft>
              <a:buClrTx/>
              <a:buFont typeface="Wingdings" panose="05000000000000000000" pitchFamily="2" charset="2"/>
              <a:buChar char="§"/>
            </a:pPr>
            <a:r>
              <a:rPr lang="en-ZA" dirty="0" smtClean="0"/>
              <a:t>Drug </a:t>
            </a:r>
            <a:r>
              <a:rPr lang="en-ZA" dirty="0"/>
              <a:t>and Substance Abuse Pamphlets</a:t>
            </a:r>
          </a:p>
          <a:p>
            <a:pPr marL="534988" lvl="1" indent="-177800">
              <a:lnSpc>
                <a:spcPct val="150000"/>
              </a:lnSpc>
              <a:spcBef>
                <a:spcPts val="0"/>
              </a:spcBef>
              <a:spcAft>
                <a:spcPts val="0"/>
              </a:spcAft>
              <a:buClrTx/>
              <a:buFont typeface="Wingdings" panose="05000000000000000000" pitchFamily="2" charset="2"/>
              <a:buChar char="§"/>
            </a:pPr>
            <a:r>
              <a:rPr lang="en-ZA" dirty="0" smtClean="0"/>
              <a:t>Myths </a:t>
            </a:r>
            <a:r>
              <a:rPr lang="en-ZA" dirty="0"/>
              <a:t>regarding People with Albinism Pamphlets</a:t>
            </a:r>
          </a:p>
          <a:p>
            <a:pPr marL="534988" lvl="1" indent="-177800">
              <a:lnSpc>
                <a:spcPct val="150000"/>
              </a:lnSpc>
              <a:spcBef>
                <a:spcPts val="0"/>
              </a:spcBef>
              <a:spcAft>
                <a:spcPts val="0"/>
              </a:spcAft>
              <a:buClrTx/>
              <a:buFont typeface="Wingdings" panose="05000000000000000000" pitchFamily="2" charset="2"/>
              <a:buChar char="§"/>
            </a:pPr>
            <a:r>
              <a:rPr lang="en-ZA" dirty="0" smtClean="0"/>
              <a:t>Security </a:t>
            </a:r>
            <a:r>
              <a:rPr lang="en-ZA" dirty="0"/>
              <a:t>Tips for People with Albinism Pamphlets</a:t>
            </a:r>
          </a:p>
          <a:p>
            <a:pPr marL="534988" lvl="1" indent="-177800">
              <a:lnSpc>
                <a:spcPct val="150000"/>
              </a:lnSpc>
              <a:spcBef>
                <a:spcPts val="0"/>
              </a:spcBef>
              <a:spcAft>
                <a:spcPts val="0"/>
              </a:spcAft>
              <a:buClrTx/>
              <a:buFont typeface="Wingdings" panose="05000000000000000000" pitchFamily="2" charset="2"/>
              <a:buChar char="§"/>
            </a:pPr>
            <a:r>
              <a:rPr lang="en-ZA" dirty="0" smtClean="0"/>
              <a:t>Myths </a:t>
            </a:r>
            <a:r>
              <a:rPr lang="en-ZA" dirty="0"/>
              <a:t>regarding People with Albinism Braille 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Security </a:t>
            </a:r>
            <a:r>
              <a:rPr lang="en-ZA" dirty="0"/>
              <a:t>Tips for People with Albinism braille 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Victim </a:t>
            </a:r>
            <a:r>
              <a:rPr lang="en-ZA" dirty="0"/>
              <a:t>Empowerment Braille Booklets</a:t>
            </a:r>
          </a:p>
          <a:p>
            <a:pPr marL="534988" lvl="1" indent="-177800">
              <a:lnSpc>
                <a:spcPct val="150000"/>
              </a:lnSpc>
              <a:spcBef>
                <a:spcPts val="0"/>
              </a:spcBef>
              <a:spcAft>
                <a:spcPts val="0"/>
              </a:spcAft>
              <a:buClrTx/>
              <a:buFont typeface="Wingdings" panose="05000000000000000000" pitchFamily="2" charset="2"/>
              <a:buChar char="§"/>
            </a:pPr>
            <a:r>
              <a:rPr lang="en-ZA" dirty="0" smtClean="0"/>
              <a:t>Victim </a:t>
            </a:r>
            <a:r>
              <a:rPr lang="en-ZA" dirty="0"/>
              <a:t>Empowerment </a:t>
            </a:r>
            <a:r>
              <a:rPr lang="en-ZA" dirty="0" smtClean="0"/>
              <a:t>Pamphlets</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11</a:t>
            </a:fld>
            <a:endParaRPr lang="en-ZA" dirty="0"/>
          </a:p>
        </p:txBody>
      </p:sp>
    </p:spTree>
    <p:extLst>
      <p:ext uri="{BB962C8B-B14F-4D97-AF65-F5344CB8AC3E}">
        <p14:creationId xmlns:p14="http://schemas.microsoft.com/office/powerpoint/2010/main" val="182225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Hotspot intervention programme</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44279" y="1309686"/>
            <a:ext cx="11066721" cy="5273993"/>
          </a:xfrm>
        </p:spPr>
        <p:txBody>
          <a:bodyPr>
            <a:normAutofit fontScale="62500" lnSpcReduction="20000"/>
          </a:bodyPr>
          <a:lstStyle/>
          <a:p>
            <a:pPr marL="358775" indent="-358775">
              <a:lnSpc>
                <a:spcPct val="170000"/>
              </a:lnSpc>
              <a:spcBef>
                <a:spcPts val="0"/>
              </a:spcBef>
              <a:spcAft>
                <a:spcPts val="0"/>
              </a:spcAft>
              <a:buClrTx/>
              <a:buFont typeface="Symbol" panose="05050102010706020507" pitchFamily="18" charset="2"/>
              <a:buChar char="®"/>
            </a:pPr>
            <a:r>
              <a:rPr lang="en-ZA" sz="2800" dirty="0" smtClean="0"/>
              <a:t>30 </a:t>
            </a:r>
            <a:r>
              <a:rPr lang="en-ZA" sz="2800" dirty="0"/>
              <a:t>National GBV Hotspots identified by interdepartmental team, in September 2021, on </a:t>
            </a:r>
            <a:r>
              <a:rPr lang="en-ZA" sz="2800" dirty="0" smtClean="0"/>
              <a:t>the basis </a:t>
            </a:r>
            <a:r>
              <a:rPr lang="en-ZA" sz="2800" dirty="0"/>
              <a:t>of prevalence in GBV-related </a:t>
            </a:r>
            <a:r>
              <a:rPr lang="en-ZA" sz="2800" dirty="0" smtClean="0"/>
              <a:t>cases, </a:t>
            </a:r>
            <a:r>
              <a:rPr lang="en-ZA" sz="2800" dirty="0"/>
              <a:t>addressed in September 2020 (including reported at police stations </a:t>
            </a:r>
            <a:r>
              <a:rPr lang="en-ZA" sz="2800" dirty="0" smtClean="0"/>
              <a:t>and attended </a:t>
            </a:r>
            <a:r>
              <a:rPr lang="en-ZA" sz="2800" dirty="0"/>
              <a:t>to at hospitals, </a:t>
            </a:r>
            <a:r>
              <a:rPr lang="en-ZA" sz="2800" dirty="0" err="1"/>
              <a:t>Thuthuzela</a:t>
            </a:r>
            <a:r>
              <a:rPr lang="en-ZA" sz="2800" dirty="0"/>
              <a:t> Care Centres, counselling services).</a:t>
            </a:r>
          </a:p>
          <a:p>
            <a:pPr marL="358775" indent="-358775">
              <a:lnSpc>
                <a:spcPct val="170000"/>
              </a:lnSpc>
              <a:spcBef>
                <a:spcPts val="0"/>
              </a:spcBef>
              <a:spcAft>
                <a:spcPts val="0"/>
              </a:spcAft>
              <a:buClrTx/>
              <a:buFont typeface="Symbol" panose="05050102010706020507" pitchFamily="18" charset="2"/>
              <a:buChar char="®"/>
            </a:pPr>
            <a:r>
              <a:rPr lang="en-ZA" sz="2800" dirty="0" smtClean="0"/>
              <a:t>Provinces were requested </a:t>
            </a:r>
            <a:r>
              <a:rPr lang="en-ZA" sz="2800" dirty="0"/>
              <a:t>to identify factors contributing to and precipitating prevalence of GBV; identify gaps or weaknesses in services provided and develop intervention plans to address preventative interventions and improve response</a:t>
            </a:r>
            <a:r>
              <a:rPr lang="en-ZA" sz="2800" dirty="0" smtClean="0"/>
              <a:t>.</a:t>
            </a:r>
            <a:endParaRPr lang="en-ZA" sz="2800" dirty="0"/>
          </a:p>
          <a:p>
            <a:pPr marL="358775" indent="-358775">
              <a:lnSpc>
                <a:spcPct val="170000"/>
              </a:lnSpc>
              <a:spcBef>
                <a:spcPts val="0"/>
              </a:spcBef>
              <a:spcAft>
                <a:spcPts val="0"/>
              </a:spcAft>
              <a:buClrTx/>
              <a:buFont typeface="Symbol" panose="05050102010706020507" pitchFamily="18" charset="2"/>
              <a:buChar char="®"/>
            </a:pPr>
            <a:r>
              <a:rPr lang="en-ZA" sz="2800" dirty="0" smtClean="0"/>
              <a:t>Common </a:t>
            </a:r>
            <a:r>
              <a:rPr lang="en-ZA" sz="2800" dirty="0"/>
              <a:t>factors were with regard to liquor and substances as precipitating factors. </a:t>
            </a:r>
            <a:r>
              <a:rPr lang="en-ZA" sz="2800" dirty="0" smtClean="0"/>
              <a:t>Hence, </a:t>
            </a:r>
            <a:r>
              <a:rPr lang="en-ZA" sz="2800" dirty="0"/>
              <a:t>intensified liquor control multi-sectoral operations conducted together with awareness campaigns on what constitutes domestic violence, sexual offences, trends, encouraging reporting.</a:t>
            </a:r>
          </a:p>
          <a:p>
            <a:pPr marL="358775" indent="-358775">
              <a:lnSpc>
                <a:spcPct val="170000"/>
              </a:lnSpc>
              <a:spcBef>
                <a:spcPts val="0"/>
              </a:spcBef>
              <a:spcAft>
                <a:spcPts val="0"/>
              </a:spcAft>
              <a:buClrTx/>
              <a:buFont typeface="Symbol" panose="05050102010706020507" pitchFamily="18" charset="2"/>
              <a:buChar char="®"/>
            </a:pPr>
            <a:r>
              <a:rPr lang="en-ZA" sz="2800" dirty="0" smtClean="0"/>
              <a:t>Encouraged </a:t>
            </a:r>
            <a:r>
              <a:rPr lang="en-ZA" sz="2800" dirty="0"/>
              <a:t>to conduct awareness raising campaigns in partnership with civil society and government departments.</a:t>
            </a:r>
          </a:p>
        </p:txBody>
      </p:sp>
      <p:sp>
        <p:nvSpPr>
          <p:cNvPr id="4" name="Slide Number Placeholder 3"/>
          <p:cNvSpPr>
            <a:spLocks noGrp="1"/>
          </p:cNvSpPr>
          <p:nvPr>
            <p:ph type="sldNum" sz="quarter" idx="12"/>
          </p:nvPr>
        </p:nvSpPr>
        <p:spPr/>
        <p:txBody>
          <a:bodyPr/>
          <a:lstStyle/>
          <a:p>
            <a:fld id="{70AAA570-3596-44A9-950A-E638EE719369}" type="slidenum">
              <a:rPr lang="en-ZA" smtClean="0"/>
              <a:t>12</a:t>
            </a:fld>
            <a:endParaRPr lang="en-ZA" dirty="0"/>
          </a:p>
        </p:txBody>
      </p:sp>
    </p:spTree>
    <p:extLst>
      <p:ext uri="{BB962C8B-B14F-4D97-AF65-F5344CB8AC3E}">
        <p14:creationId xmlns:p14="http://schemas.microsoft.com/office/powerpoint/2010/main" val="331180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community engagements</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54913" y="1309687"/>
            <a:ext cx="11056088" cy="5273994"/>
          </a:xfrm>
        </p:spPr>
        <p:txBody>
          <a:bodyPr>
            <a:normAutofit fontScale="70000" lnSpcReduction="20000"/>
          </a:bodyPr>
          <a:lstStyle/>
          <a:p>
            <a:pPr marL="358775" indent="-358775">
              <a:lnSpc>
                <a:spcPct val="160000"/>
              </a:lnSpc>
              <a:spcBef>
                <a:spcPts val="0"/>
              </a:spcBef>
              <a:spcAft>
                <a:spcPts val="0"/>
              </a:spcAft>
              <a:buClrTx/>
              <a:buFont typeface="Symbol" panose="05050102010706020507" pitchFamily="18" charset="2"/>
              <a:buChar char="®"/>
            </a:pPr>
            <a:r>
              <a:rPr lang="en-ZA" sz="2600" dirty="0" smtClean="0"/>
              <a:t>Conducted </a:t>
            </a:r>
            <a:r>
              <a:rPr lang="en-ZA" sz="2600" dirty="0"/>
              <a:t>through crime dialogues and </a:t>
            </a:r>
            <a:r>
              <a:rPr lang="en-ZA" sz="2600" dirty="0" err="1" smtClean="0"/>
              <a:t>Izimbizo</a:t>
            </a:r>
            <a:r>
              <a:rPr lang="en-ZA" sz="2600" dirty="0" smtClean="0"/>
              <a:t>, </a:t>
            </a:r>
            <a:r>
              <a:rPr lang="en-ZA" sz="2600" dirty="0"/>
              <a:t>led by the Minister or Deputy Minister:</a:t>
            </a:r>
          </a:p>
          <a:p>
            <a:pPr marL="534988" lvl="1" indent="-177800">
              <a:lnSpc>
                <a:spcPct val="160000"/>
              </a:lnSpc>
              <a:spcBef>
                <a:spcPts val="0"/>
              </a:spcBef>
              <a:spcAft>
                <a:spcPts val="0"/>
              </a:spcAft>
              <a:buClrTx/>
              <a:buFont typeface="Wingdings" panose="05000000000000000000" pitchFamily="2" charset="2"/>
              <a:buChar char="§"/>
            </a:pPr>
            <a:r>
              <a:rPr lang="en-ZA" sz="2400" dirty="0"/>
              <a:t>Gauteng-GBV (Tshwane SAPS College &amp; GCIS) </a:t>
            </a:r>
            <a:r>
              <a:rPr lang="en-ZA" sz="2400" dirty="0" smtClean="0"/>
              <a:t>24 and 31 August 2020, </a:t>
            </a:r>
            <a:r>
              <a:rPr lang="en-ZA" sz="2400" dirty="0"/>
              <a:t>respectively. Please note both television and community radios were utilised for these engagements.</a:t>
            </a:r>
          </a:p>
          <a:p>
            <a:pPr marL="534988" lvl="1" indent="-177800">
              <a:lnSpc>
                <a:spcPct val="160000"/>
              </a:lnSpc>
              <a:spcBef>
                <a:spcPts val="0"/>
              </a:spcBef>
              <a:spcAft>
                <a:spcPts val="0"/>
              </a:spcAft>
              <a:buClrTx/>
              <a:buFont typeface="Wingdings" panose="05000000000000000000" pitchFamily="2" charset="2"/>
              <a:buChar char="§"/>
            </a:pPr>
            <a:r>
              <a:rPr lang="en-ZA" sz="2400" dirty="0"/>
              <a:t>Gauteng – GBV ( Orange Farm</a:t>
            </a:r>
            <a:r>
              <a:rPr lang="en-ZA" sz="2400" dirty="0" smtClean="0"/>
              <a:t>), on 26 March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Gauteng – GBV ( </a:t>
            </a:r>
            <a:r>
              <a:rPr lang="en-ZA" sz="2400" dirty="0" err="1"/>
              <a:t>Olievenhoutbosch</a:t>
            </a:r>
            <a:r>
              <a:rPr lang="en-ZA" sz="2400" dirty="0" smtClean="0"/>
              <a:t>), on 31 May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Western Cape – GBV (</a:t>
            </a:r>
            <a:r>
              <a:rPr lang="en-ZA" sz="2400" dirty="0" err="1"/>
              <a:t>Nyanga</a:t>
            </a:r>
            <a:r>
              <a:rPr lang="en-ZA" sz="2400" dirty="0" smtClean="0"/>
              <a:t>), on 18 September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Limpopo – GBV ( </a:t>
            </a:r>
            <a:r>
              <a:rPr lang="en-ZA" sz="2400" dirty="0" err="1"/>
              <a:t>Moletjie</a:t>
            </a:r>
            <a:r>
              <a:rPr lang="en-ZA" sz="2400" dirty="0" smtClean="0"/>
              <a:t>), on 23 September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Eastern Cape – GBV (East London</a:t>
            </a:r>
            <a:r>
              <a:rPr lang="en-ZA" sz="2400" dirty="0" smtClean="0"/>
              <a:t>), on 1 October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Limpopo – GBV ( </a:t>
            </a:r>
            <a:r>
              <a:rPr lang="en-ZA" sz="2400" dirty="0" err="1"/>
              <a:t>Vaalwater</a:t>
            </a:r>
            <a:r>
              <a:rPr lang="en-ZA" sz="2400" dirty="0" smtClean="0"/>
              <a:t>), on 22 October 2021</a:t>
            </a:r>
            <a:endParaRPr lang="en-ZA" sz="2400" dirty="0"/>
          </a:p>
          <a:p>
            <a:pPr marL="534988" lvl="1" indent="-177800">
              <a:lnSpc>
                <a:spcPct val="160000"/>
              </a:lnSpc>
              <a:spcBef>
                <a:spcPts val="0"/>
              </a:spcBef>
              <a:spcAft>
                <a:spcPts val="0"/>
              </a:spcAft>
              <a:buClrTx/>
              <a:buFont typeface="Wingdings" panose="05000000000000000000" pitchFamily="2" charset="2"/>
              <a:buChar char="§"/>
            </a:pPr>
            <a:r>
              <a:rPr lang="en-ZA" sz="2400" dirty="0"/>
              <a:t>Eastern Cape – GBV ( Gqeberha</a:t>
            </a:r>
            <a:r>
              <a:rPr lang="en-ZA" sz="2400" dirty="0" smtClean="0"/>
              <a:t>), on 6 November 2021</a:t>
            </a:r>
          </a:p>
          <a:p>
            <a:pPr marL="358775" lvl="1" indent="-358775">
              <a:lnSpc>
                <a:spcPct val="160000"/>
              </a:lnSpc>
              <a:spcBef>
                <a:spcPts val="0"/>
              </a:spcBef>
              <a:spcAft>
                <a:spcPts val="0"/>
              </a:spcAft>
              <a:buClrTx/>
              <a:buSzPct val="100000"/>
              <a:buFont typeface="Symbol" panose="05050102010706020507" pitchFamily="18" charset="2"/>
              <a:buChar char="®"/>
            </a:pPr>
            <a:r>
              <a:rPr lang="en-ZA" sz="2600" dirty="0" smtClean="0"/>
              <a:t>An engagement </a:t>
            </a:r>
            <a:r>
              <a:rPr lang="en-ZA" sz="2600" dirty="0"/>
              <a:t>through the GCIS (community radios</a:t>
            </a:r>
            <a:r>
              <a:rPr lang="en-ZA" sz="2600" dirty="0" smtClean="0"/>
              <a:t>), </a:t>
            </a:r>
            <a:r>
              <a:rPr lang="en-ZA" sz="2600" dirty="0"/>
              <a:t>on 19 September </a:t>
            </a:r>
            <a:r>
              <a:rPr lang="en-ZA" sz="2600" dirty="0" smtClean="0"/>
              <a:t>2021, </a:t>
            </a:r>
            <a:r>
              <a:rPr lang="en-ZA" sz="2600" dirty="0"/>
              <a:t>targeted </a:t>
            </a:r>
            <a:r>
              <a:rPr lang="en-ZA" sz="2600" dirty="0" smtClean="0"/>
              <a:t>the youth </a:t>
            </a:r>
            <a:r>
              <a:rPr lang="en-ZA" sz="2600" dirty="0"/>
              <a:t>and was led by the National Commissioner and resulted in the establishment of the National Youth </a:t>
            </a:r>
            <a:r>
              <a:rPr lang="en-ZA" sz="2600" dirty="0" smtClean="0"/>
              <a:t>Gender-Based </a:t>
            </a:r>
            <a:r>
              <a:rPr lang="en-ZA" sz="2600" dirty="0"/>
              <a:t>Violence Committee.</a:t>
            </a:r>
          </a:p>
        </p:txBody>
      </p:sp>
      <p:sp>
        <p:nvSpPr>
          <p:cNvPr id="4" name="Slide Number Placeholder 3"/>
          <p:cNvSpPr>
            <a:spLocks noGrp="1"/>
          </p:cNvSpPr>
          <p:nvPr>
            <p:ph type="sldNum" sz="quarter" idx="12"/>
          </p:nvPr>
        </p:nvSpPr>
        <p:spPr/>
        <p:txBody>
          <a:bodyPr/>
          <a:lstStyle/>
          <a:p>
            <a:fld id="{70AAA570-3596-44A9-950A-E638EE719369}" type="slidenum">
              <a:rPr lang="en-ZA" smtClean="0"/>
              <a:t>13</a:t>
            </a:fld>
            <a:endParaRPr lang="en-ZA" dirty="0"/>
          </a:p>
        </p:txBody>
      </p:sp>
    </p:spTree>
    <p:extLst>
      <p:ext uri="{BB962C8B-B14F-4D97-AF65-F5344CB8AC3E}">
        <p14:creationId xmlns:p14="http://schemas.microsoft.com/office/powerpoint/2010/main" val="2789637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Schools-based engagements</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65545" y="1309687"/>
            <a:ext cx="11045456" cy="5273993"/>
          </a:xfrm>
        </p:spPr>
        <p:txBody>
          <a:bodyPr>
            <a:normAutofit fontScale="70000" lnSpcReduction="20000"/>
          </a:bodyPr>
          <a:lstStyle/>
          <a:p>
            <a:pPr marL="358775" indent="-358775">
              <a:lnSpc>
                <a:spcPct val="160000"/>
              </a:lnSpc>
              <a:spcBef>
                <a:spcPts val="0"/>
              </a:spcBef>
              <a:spcAft>
                <a:spcPts val="0"/>
              </a:spcAft>
              <a:buClrTx/>
              <a:buFont typeface="Symbol" panose="05050102010706020507" pitchFamily="18" charset="2"/>
              <a:buChar char="®"/>
            </a:pPr>
            <a:r>
              <a:rPr lang="en-ZA" sz="2600" dirty="0" smtClean="0"/>
              <a:t>Issues </a:t>
            </a:r>
            <a:r>
              <a:rPr lang="en-ZA" sz="2600" dirty="0"/>
              <a:t>addressed, include bullying (and positive conflict resolution) , domestic violence, sexual offences, substance use and drugs, </a:t>
            </a:r>
            <a:r>
              <a:rPr lang="en-ZA" sz="2600" dirty="0" err="1" smtClean="0"/>
              <a:t>gangsterism</a:t>
            </a:r>
            <a:r>
              <a:rPr lang="en-ZA" sz="2600" dirty="0" smtClean="0"/>
              <a:t> and the use </a:t>
            </a:r>
            <a:r>
              <a:rPr lang="en-ZA" sz="2600" dirty="0"/>
              <a:t>of weapons, which are all factors that could precipitate gender-based violence.</a:t>
            </a:r>
          </a:p>
          <a:p>
            <a:pPr marL="358775" indent="-358775">
              <a:lnSpc>
                <a:spcPct val="160000"/>
              </a:lnSpc>
              <a:spcBef>
                <a:spcPts val="0"/>
              </a:spcBef>
              <a:spcAft>
                <a:spcPts val="0"/>
              </a:spcAft>
              <a:buClrTx/>
              <a:buFont typeface="Symbol" panose="05050102010706020507" pitchFamily="18" charset="2"/>
              <a:buChar char="®"/>
            </a:pPr>
            <a:r>
              <a:rPr lang="en-ZA" sz="2600" dirty="0" smtClean="0"/>
              <a:t>Due </a:t>
            </a:r>
            <a:r>
              <a:rPr lang="en-ZA" sz="2600" dirty="0"/>
              <a:t>to </a:t>
            </a:r>
            <a:r>
              <a:rPr lang="en-ZA" sz="2600" dirty="0" smtClean="0"/>
              <a:t>the COVID-19 lockdown, substantially </a:t>
            </a:r>
            <a:r>
              <a:rPr lang="en-ZA" sz="2600" dirty="0"/>
              <a:t>fewer schools-based engagements were conducted during both the 2020-2021 and 2021-2022 periods, compared to previous years. These engagements could only be conducted over the first semester (April to September 2021).</a:t>
            </a:r>
          </a:p>
          <a:p>
            <a:pPr>
              <a:lnSpc>
                <a:spcPct val="160000"/>
              </a:lnSpc>
              <a:spcBef>
                <a:spcPts val="0"/>
              </a:spcBef>
              <a:spcAft>
                <a:spcPts val="0"/>
              </a:spcAft>
            </a:pPr>
            <a:endParaRPr lang="en-ZA" dirty="0"/>
          </a:p>
          <a:p>
            <a:pPr>
              <a:lnSpc>
                <a:spcPct val="160000"/>
              </a:lnSpc>
              <a:spcBef>
                <a:spcPts val="0"/>
              </a:spcBef>
              <a:spcAft>
                <a:spcPts val="0"/>
              </a:spcAft>
            </a:pPr>
            <a:r>
              <a:rPr lang="en-ZA" b="1" dirty="0" smtClean="0"/>
              <a:t>   YEAR		QUARTER	NUMBER</a:t>
            </a:r>
          </a:p>
          <a:p>
            <a:pPr>
              <a:lnSpc>
                <a:spcPct val="160000"/>
              </a:lnSpc>
              <a:spcBef>
                <a:spcPts val="0"/>
              </a:spcBef>
              <a:spcAft>
                <a:spcPts val="0"/>
              </a:spcAft>
            </a:pPr>
            <a:r>
              <a:rPr lang="en-ZA" dirty="0" smtClean="0"/>
              <a:t>2020 / 2021	      1                             306</a:t>
            </a:r>
          </a:p>
          <a:p>
            <a:pPr>
              <a:lnSpc>
                <a:spcPct val="160000"/>
              </a:lnSpc>
              <a:spcBef>
                <a:spcPts val="0"/>
              </a:spcBef>
              <a:spcAft>
                <a:spcPts val="0"/>
              </a:spcAft>
            </a:pPr>
            <a:r>
              <a:rPr lang="en-ZA" dirty="0"/>
              <a:t> </a:t>
            </a:r>
            <a:r>
              <a:rPr lang="en-ZA" dirty="0" smtClean="0"/>
              <a:t>                                   2                             481</a:t>
            </a:r>
          </a:p>
          <a:p>
            <a:pPr>
              <a:lnSpc>
                <a:spcPct val="160000"/>
              </a:lnSpc>
              <a:spcBef>
                <a:spcPts val="0"/>
              </a:spcBef>
              <a:spcAft>
                <a:spcPts val="0"/>
              </a:spcAft>
            </a:pPr>
            <a:endParaRPr lang="en-ZA" dirty="0"/>
          </a:p>
          <a:p>
            <a:pPr>
              <a:lnSpc>
                <a:spcPct val="160000"/>
              </a:lnSpc>
              <a:spcBef>
                <a:spcPts val="0"/>
              </a:spcBef>
              <a:spcAft>
                <a:spcPts val="0"/>
              </a:spcAft>
            </a:pPr>
            <a:r>
              <a:rPr lang="en-ZA" dirty="0" smtClean="0"/>
              <a:t>2021 / 2021                 </a:t>
            </a:r>
            <a:r>
              <a:rPr lang="en-ZA" dirty="0"/>
              <a:t>1                     </a:t>
            </a:r>
            <a:r>
              <a:rPr lang="en-ZA" dirty="0" smtClean="0"/>
              <a:t>         93</a:t>
            </a:r>
          </a:p>
          <a:p>
            <a:pPr>
              <a:lnSpc>
                <a:spcPct val="160000"/>
              </a:lnSpc>
              <a:spcBef>
                <a:spcPts val="0"/>
              </a:spcBef>
              <a:spcAft>
                <a:spcPts val="0"/>
              </a:spcAft>
            </a:pPr>
            <a:r>
              <a:rPr lang="en-ZA" dirty="0" smtClean="0"/>
              <a:t>                                    2                              31</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14</a:t>
            </a:fld>
            <a:endParaRPr lang="en-ZA" dirty="0"/>
          </a:p>
        </p:txBody>
      </p:sp>
    </p:spTree>
    <p:extLst>
      <p:ext uri="{BB962C8B-B14F-4D97-AF65-F5344CB8AC3E}">
        <p14:creationId xmlns:p14="http://schemas.microsoft.com/office/powerpoint/2010/main" val="4287265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45867"/>
            <a:ext cx="10786872" cy="730445"/>
          </a:xfrm>
        </p:spPr>
        <p:txBody>
          <a:bodyPr>
            <a:noAutofit/>
          </a:bodyPr>
          <a:lstStyle/>
          <a:p>
            <a:pPr marL="357188" lvl="1" algn="ctr" defTabSz="914377" rtl="0">
              <a:lnSpc>
                <a:spcPct val="80000"/>
              </a:lnSpc>
              <a:spcBef>
                <a:spcPct val="0"/>
              </a:spcBef>
              <a:buClrTx/>
            </a:pPr>
            <a:r>
              <a:rPr lang="en-ZA" sz="2400" b="1" kern="1200" cap="all" spc="100" dirty="0">
                <a:solidFill>
                  <a:schemeClr val="tx1"/>
                </a:solidFill>
                <a:latin typeface="Segoe UI" panose="020B0502040204020203" pitchFamily="34" charset="0"/>
                <a:ea typeface="+mj-ea"/>
                <a:cs typeface="Segoe UI" panose="020B0502040204020203" pitchFamily="34" charset="0"/>
              </a:rPr>
              <a:t>Immediate interventions to address </a:t>
            </a:r>
            <a:r>
              <a:rPr lang="en-ZA" sz="2400" b="1" kern="1200" cap="all" spc="100" dirty="0" smtClean="0">
                <a:solidFill>
                  <a:schemeClr val="tx1"/>
                </a:solidFill>
                <a:latin typeface="Segoe UI" panose="020B0502040204020203" pitchFamily="34" charset="0"/>
                <a:ea typeface="+mj-ea"/>
                <a:cs typeface="Segoe UI" panose="020B0502040204020203" pitchFamily="34" charset="0"/>
              </a:rPr>
              <a:t>GBVF, during lockdown and beyond (1)</a:t>
            </a:r>
            <a:endParaRPr lang="en-ZA" sz="2400" b="1" kern="1200" cap="all" spc="100" dirty="0">
              <a:solidFill>
                <a:schemeClr val="tx1"/>
              </a:solidFill>
              <a:latin typeface="Segoe UI" panose="020B0502040204020203" pitchFamily="34" charset="0"/>
              <a:ea typeface="+mj-ea"/>
              <a:cs typeface="Segoe UI" panose="020B0502040204020203" pitchFamily="34" charset="0"/>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15</a:t>
            </a:fld>
            <a:endParaRPr lang="en-ZA" dirty="0"/>
          </a:p>
        </p:txBody>
      </p:sp>
      <p:sp>
        <p:nvSpPr>
          <p:cNvPr id="31" name="Rectangle 30"/>
          <p:cNvSpPr/>
          <p:nvPr/>
        </p:nvSpPr>
        <p:spPr>
          <a:xfrm>
            <a:off x="1487760" y="1451682"/>
            <a:ext cx="10139090"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2" name="Rectangle 31"/>
          <p:cNvSpPr/>
          <p:nvPr/>
        </p:nvSpPr>
        <p:spPr>
          <a:xfrm>
            <a:off x="1468710" y="2915262"/>
            <a:ext cx="10158140"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4" name="Rectangle 33"/>
          <p:cNvSpPr/>
          <p:nvPr/>
        </p:nvSpPr>
        <p:spPr>
          <a:xfrm>
            <a:off x="1467765" y="4506234"/>
            <a:ext cx="10159085"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37" name="Group 36"/>
          <p:cNvGrpSpPr/>
          <p:nvPr/>
        </p:nvGrpSpPr>
        <p:grpSpPr>
          <a:xfrm>
            <a:off x="743062" y="1356381"/>
            <a:ext cx="10801238" cy="1048454"/>
            <a:chOff x="3278574" y="1191491"/>
            <a:chExt cx="10990077" cy="1066783"/>
          </a:xfrm>
        </p:grpSpPr>
        <p:sp>
          <p:nvSpPr>
            <p:cNvPr id="38" name="Rectangle 37"/>
            <p:cNvSpPr/>
            <p:nvPr/>
          </p:nvSpPr>
          <p:spPr>
            <a:xfrm>
              <a:off x="4895271" y="1191491"/>
              <a:ext cx="9373380"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43" name="Group 42"/>
            <p:cNvGrpSpPr/>
            <p:nvPr/>
          </p:nvGrpSpPr>
          <p:grpSpPr>
            <a:xfrm>
              <a:off x="3278574" y="1288456"/>
              <a:ext cx="1225771" cy="969818"/>
              <a:chOff x="3278574" y="1288456"/>
              <a:chExt cx="1225771" cy="969818"/>
            </a:xfrm>
          </p:grpSpPr>
          <p:sp>
            <p:nvSpPr>
              <p:cNvPr id="44" name="Rectangle 43"/>
              <p:cNvSpPr/>
              <p:nvPr/>
            </p:nvSpPr>
            <p:spPr>
              <a:xfrm>
                <a:off x="3278574" y="1288456"/>
                <a:ext cx="969818" cy="969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01</a:t>
                </a:r>
              </a:p>
            </p:txBody>
          </p:sp>
          <p:sp>
            <p:nvSpPr>
              <p:cNvPr id="45" name="Isosceles Triangle 44"/>
              <p:cNvSpPr/>
              <p:nvPr/>
            </p:nvSpPr>
            <p:spPr>
              <a:xfrm rot="5400000">
                <a:off x="4203368" y="1634025"/>
                <a:ext cx="323272" cy="2786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46" name="Group 45"/>
          <p:cNvGrpSpPr/>
          <p:nvPr/>
        </p:nvGrpSpPr>
        <p:grpSpPr>
          <a:xfrm>
            <a:off x="728978" y="2819885"/>
            <a:ext cx="10815323" cy="1044409"/>
            <a:chOff x="3283626" y="1191491"/>
            <a:chExt cx="11004408" cy="1062667"/>
          </a:xfrm>
        </p:grpSpPr>
        <p:sp>
          <p:nvSpPr>
            <p:cNvPr id="47" name="Rectangle 46"/>
            <p:cNvSpPr/>
            <p:nvPr/>
          </p:nvSpPr>
          <p:spPr>
            <a:xfrm>
              <a:off x="4895271" y="1191491"/>
              <a:ext cx="939276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48" name="Group 47"/>
            <p:cNvGrpSpPr/>
            <p:nvPr/>
          </p:nvGrpSpPr>
          <p:grpSpPr>
            <a:xfrm>
              <a:off x="3283626" y="1284340"/>
              <a:ext cx="1235579" cy="969818"/>
              <a:chOff x="3283626" y="1284340"/>
              <a:chExt cx="1235579" cy="969818"/>
            </a:xfrm>
          </p:grpSpPr>
          <p:sp>
            <p:nvSpPr>
              <p:cNvPr id="51" name="Rectangle 50"/>
              <p:cNvSpPr/>
              <p:nvPr/>
            </p:nvSpPr>
            <p:spPr>
              <a:xfrm>
                <a:off x="3283626" y="1284340"/>
                <a:ext cx="969818" cy="9698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02</a:t>
                </a:r>
              </a:p>
            </p:txBody>
          </p:sp>
          <p:sp>
            <p:nvSpPr>
              <p:cNvPr id="59" name="Isosceles Triangle 58"/>
              <p:cNvSpPr/>
              <p:nvPr/>
            </p:nvSpPr>
            <p:spPr>
              <a:xfrm rot="5400000">
                <a:off x="4218227" y="1655260"/>
                <a:ext cx="323272" cy="27868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60" name="Group 59"/>
          <p:cNvGrpSpPr/>
          <p:nvPr/>
        </p:nvGrpSpPr>
        <p:grpSpPr>
          <a:xfrm>
            <a:off x="732064" y="4410783"/>
            <a:ext cx="10812235" cy="1044483"/>
            <a:chOff x="3287728" y="1191491"/>
            <a:chExt cx="11001267" cy="1062742"/>
          </a:xfrm>
        </p:grpSpPr>
        <p:sp>
          <p:nvSpPr>
            <p:cNvPr id="61" name="Rectangle 60"/>
            <p:cNvSpPr/>
            <p:nvPr/>
          </p:nvSpPr>
          <p:spPr>
            <a:xfrm>
              <a:off x="4895270" y="1191491"/>
              <a:ext cx="9393725"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62" name="Group 61"/>
            <p:cNvGrpSpPr/>
            <p:nvPr/>
          </p:nvGrpSpPr>
          <p:grpSpPr>
            <a:xfrm>
              <a:off x="3287728" y="1284415"/>
              <a:ext cx="1232435" cy="969818"/>
              <a:chOff x="3287728" y="1284415"/>
              <a:chExt cx="1232435" cy="969818"/>
            </a:xfrm>
          </p:grpSpPr>
          <p:sp>
            <p:nvSpPr>
              <p:cNvPr id="63" name="Rectangle 62"/>
              <p:cNvSpPr/>
              <p:nvPr/>
            </p:nvSpPr>
            <p:spPr>
              <a:xfrm>
                <a:off x="3287728" y="1284415"/>
                <a:ext cx="969818" cy="969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03</a:t>
                </a:r>
              </a:p>
            </p:txBody>
          </p:sp>
          <p:sp>
            <p:nvSpPr>
              <p:cNvPr id="64" name="Isosceles Triangle 63"/>
              <p:cNvSpPr/>
              <p:nvPr/>
            </p:nvSpPr>
            <p:spPr>
              <a:xfrm rot="5400000">
                <a:off x="4219186" y="1637992"/>
                <a:ext cx="323272" cy="27868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70" name="Group 69"/>
          <p:cNvGrpSpPr/>
          <p:nvPr/>
        </p:nvGrpSpPr>
        <p:grpSpPr>
          <a:xfrm>
            <a:off x="2650355" y="1209533"/>
            <a:ext cx="8754245" cy="1068968"/>
            <a:chOff x="4481982" y="1058068"/>
            <a:chExt cx="7780550" cy="1087657"/>
          </a:xfrm>
        </p:grpSpPr>
        <p:sp>
          <p:nvSpPr>
            <p:cNvPr id="71" name="TextBox 70"/>
            <p:cNvSpPr txBox="1"/>
            <p:nvPr/>
          </p:nvSpPr>
          <p:spPr>
            <a:xfrm>
              <a:off x="4481982" y="1058068"/>
              <a:ext cx="7718469" cy="469736"/>
            </a:xfrm>
            <a:prstGeom prst="rect">
              <a:avLst/>
            </a:prstGeom>
            <a:noFill/>
          </p:spPr>
          <p:txBody>
            <a:bodyPr wrap="square" lIns="0" rtlCol="0" anchor="b">
              <a:spAutoFit/>
            </a:bodyPr>
            <a:lstStyle/>
            <a:p>
              <a:r>
                <a:rPr lang="en-ZA" sz="2400" b="1" dirty="0"/>
                <a:t>Guidelines for the Policing of </a:t>
              </a:r>
              <a:r>
                <a:rPr lang="en-ZA" sz="2400" b="1" dirty="0" smtClean="0"/>
                <a:t>Gender-Based Violence:</a:t>
              </a:r>
              <a:endParaRPr lang="en-US" sz="2400" b="1" dirty="0"/>
            </a:p>
          </p:txBody>
        </p:sp>
        <p:sp>
          <p:nvSpPr>
            <p:cNvPr id="72" name="TextBox 71"/>
            <p:cNvSpPr txBox="1"/>
            <p:nvPr/>
          </p:nvSpPr>
          <p:spPr>
            <a:xfrm>
              <a:off x="4481982" y="1441121"/>
              <a:ext cx="7780550" cy="704604"/>
            </a:xfrm>
            <a:prstGeom prst="rect">
              <a:avLst/>
            </a:prstGeom>
            <a:noFill/>
          </p:spPr>
          <p:txBody>
            <a:bodyPr wrap="square" lIns="0" rIns="0" rtlCol="0" anchor="t">
              <a:spAutoFit/>
            </a:bodyPr>
            <a:lstStyle/>
            <a:p>
              <a:r>
                <a:rPr lang="en-ZA" sz="1300" dirty="0" smtClean="0">
                  <a:latin typeface="Arial" panose="020B0604020202020204" pitchFamily="34" charset="0"/>
                  <a:cs typeface="Arial" panose="020B0604020202020204" pitchFamily="34" charset="0"/>
                </a:rPr>
                <a:t>The Guidelines were developed, approved and distributed to Provinces in May 2020. Also submitted to the Department of Women, Youth and People with Disabilities. Emphasis is on the need to treat victims with respect and dignity and a database of service providers complimenting the existing service database.</a:t>
              </a:r>
              <a:endParaRPr lang="en-ZA" sz="1300" dirty="0">
                <a:latin typeface="Arial" panose="020B0604020202020204" pitchFamily="34" charset="0"/>
                <a:cs typeface="Arial" panose="020B0604020202020204" pitchFamily="34" charset="0"/>
              </a:endParaRPr>
            </a:p>
          </p:txBody>
        </p:sp>
      </p:grpSp>
      <p:grpSp>
        <p:nvGrpSpPr>
          <p:cNvPr id="73" name="Group 72"/>
          <p:cNvGrpSpPr/>
          <p:nvPr/>
        </p:nvGrpSpPr>
        <p:grpSpPr>
          <a:xfrm>
            <a:off x="2632249" y="2492660"/>
            <a:ext cx="8780800" cy="1231357"/>
            <a:chOff x="4481982" y="689288"/>
            <a:chExt cx="4149770" cy="1252885"/>
          </a:xfrm>
        </p:grpSpPr>
        <p:sp>
          <p:nvSpPr>
            <p:cNvPr id="74" name="TextBox 73"/>
            <p:cNvSpPr txBox="1"/>
            <p:nvPr/>
          </p:nvSpPr>
          <p:spPr>
            <a:xfrm>
              <a:off x="4485529" y="689288"/>
              <a:ext cx="4146223" cy="845525"/>
            </a:xfrm>
            <a:prstGeom prst="rect">
              <a:avLst/>
            </a:prstGeom>
            <a:noFill/>
          </p:spPr>
          <p:txBody>
            <a:bodyPr wrap="square" lIns="0" rtlCol="0" anchor="b">
              <a:spAutoFit/>
            </a:bodyPr>
            <a:lstStyle/>
            <a:p>
              <a:r>
                <a:rPr lang="en-ZA" sz="2400" b="1" dirty="0" smtClean="0"/>
                <a:t>Communication Materials, GBVF </a:t>
              </a:r>
              <a:r>
                <a:rPr lang="en-ZA" sz="2400" b="1" dirty="0"/>
                <a:t>R</a:t>
              </a:r>
              <a:r>
                <a:rPr lang="en-ZA" sz="2400" b="1" dirty="0" smtClean="0"/>
                <a:t>eporting Pathways and the Resource List for Referrals:</a:t>
              </a:r>
              <a:endParaRPr lang="en-US" sz="2400" b="1" dirty="0"/>
            </a:p>
          </p:txBody>
        </p:sp>
        <p:sp>
          <p:nvSpPr>
            <p:cNvPr id="75" name="TextBox 74"/>
            <p:cNvSpPr txBox="1"/>
            <p:nvPr/>
          </p:nvSpPr>
          <p:spPr>
            <a:xfrm>
              <a:off x="4481982" y="1441121"/>
              <a:ext cx="4146223" cy="501052"/>
            </a:xfrm>
            <a:prstGeom prst="rect">
              <a:avLst/>
            </a:prstGeom>
            <a:noFill/>
          </p:spPr>
          <p:txBody>
            <a:bodyPr wrap="square" lIns="0" rIns="0" rtlCol="0" anchor="t">
              <a:spAutoFit/>
            </a:bodyPr>
            <a:lstStyle/>
            <a:p>
              <a:r>
                <a:rPr lang="en-ZA" sz="1300" dirty="0">
                  <a:latin typeface="Arial" panose="020B0604020202020204" pitchFamily="34" charset="0"/>
                  <a:cs typeface="Arial" panose="020B0604020202020204" pitchFamily="34" charset="0"/>
                </a:rPr>
                <a:t>Includes encouraging neighbourly reporting; reporting communication lines as alternatives to physical reporting and  complaints </a:t>
              </a:r>
              <a:r>
                <a:rPr lang="en-ZA" sz="1300" dirty="0" smtClean="0">
                  <a:latin typeface="Arial" panose="020B0604020202020204" pitchFamily="34" charset="0"/>
                  <a:cs typeface="Arial" panose="020B0604020202020204" pitchFamily="34" charset="0"/>
                </a:rPr>
                <a:t>mechanisms.  The Pathways were an initiative of the GBVF Interim Steering Committee.</a:t>
              </a:r>
              <a:endParaRPr lang="en-ZA" sz="1300" dirty="0">
                <a:latin typeface="Arial" panose="020B0604020202020204" pitchFamily="34" charset="0"/>
                <a:cs typeface="Arial" panose="020B0604020202020204" pitchFamily="34" charset="0"/>
              </a:endParaRPr>
            </a:p>
          </p:txBody>
        </p:sp>
      </p:grpSp>
      <p:grpSp>
        <p:nvGrpSpPr>
          <p:cNvPr id="76" name="Group 75"/>
          <p:cNvGrpSpPr/>
          <p:nvPr/>
        </p:nvGrpSpPr>
        <p:grpSpPr>
          <a:xfrm>
            <a:off x="2638809" y="3911473"/>
            <a:ext cx="8774240" cy="1473962"/>
            <a:chOff x="4481982" y="622384"/>
            <a:chExt cx="4179495" cy="1499731"/>
          </a:xfrm>
        </p:grpSpPr>
        <p:sp>
          <p:nvSpPr>
            <p:cNvPr id="77" name="TextBox 76"/>
            <p:cNvSpPr txBox="1"/>
            <p:nvPr/>
          </p:nvSpPr>
          <p:spPr>
            <a:xfrm>
              <a:off x="4481982" y="622384"/>
              <a:ext cx="4179495" cy="845525"/>
            </a:xfrm>
            <a:prstGeom prst="rect">
              <a:avLst/>
            </a:prstGeom>
            <a:noFill/>
          </p:spPr>
          <p:txBody>
            <a:bodyPr wrap="square" lIns="0" rtlCol="0" anchor="b">
              <a:spAutoFit/>
            </a:bodyPr>
            <a:lstStyle/>
            <a:p>
              <a:r>
                <a:rPr lang="en-ZA" sz="2400" b="1" dirty="0" smtClean="0"/>
                <a:t>Strategic </a:t>
              </a:r>
              <a:r>
                <a:rPr lang="en-ZA" sz="2400" b="1" dirty="0"/>
                <a:t>partnerships aimed at addressing early interventions and community-based </a:t>
              </a:r>
              <a:r>
                <a:rPr lang="en-ZA" sz="2400" b="1" dirty="0" smtClean="0"/>
                <a:t>partnerships:</a:t>
              </a:r>
              <a:endParaRPr lang="en-US" sz="2400" b="1" dirty="0"/>
            </a:p>
          </p:txBody>
        </p:sp>
        <p:sp>
          <p:nvSpPr>
            <p:cNvPr id="78" name="TextBox 77"/>
            <p:cNvSpPr txBox="1"/>
            <p:nvPr/>
          </p:nvSpPr>
          <p:spPr>
            <a:xfrm>
              <a:off x="4482719" y="1417511"/>
              <a:ext cx="4146223" cy="704604"/>
            </a:xfrm>
            <a:prstGeom prst="rect">
              <a:avLst/>
            </a:prstGeom>
            <a:noFill/>
          </p:spPr>
          <p:txBody>
            <a:bodyPr wrap="square" lIns="0" rIns="0" rtlCol="0" anchor="t">
              <a:spAutoFit/>
            </a:bodyPr>
            <a:lstStyle/>
            <a:p>
              <a:r>
                <a:rPr lang="en-ZA" sz="1300" dirty="0">
                  <a:latin typeface="Arial" panose="020B0604020202020204" pitchFamily="34" charset="0"/>
                  <a:cs typeface="Arial" panose="020B0604020202020204" pitchFamily="34" charset="0"/>
                </a:rPr>
                <a:t>Initiatives in partnership have </a:t>
              </a:r>
              <a:r>
                <a:rPr lang="en-ZA" sz="1300" dirty="0" smtClean="0">
                  <a:latin typeface="Arial" panose="020B0604020202020204" pitchFamily="34" charset="0"/>
                  <a:cs typeface="Arial" panose="020B0604020202020204" pitchFamily="34" charset="0"/>
                </a:rPr>
                <a:t>included: </a:t>
              </a:r>
              <a:r>
                <a:rPr lang="en-ZA" sz="1300" dirty="0">
                  <a:latin typeface="Arial" panose="020B0604020202020204" pitchFamily="34" charset="0"/>
                  <a:cs typeface="Arial" panose="020B0604020202020204" pitchFamily="34" charset="0"/>
                </a:rPr>
                <a:t>Participation in allocation process for 200 social workers; encouraging Provincial Commissioners to utilise community radios, social platforms in informative messages for communities aimed at child protection, reducing gender based </a:t>
              </a:r>
              <a:r>
                <a:rPr lang="en-ZA" sz="1300" dirty="0" smtClean="0">
                  <a:latin typeface="Arial" panose="020B0604020202020204" pitchFamily="34" charset="0"/>
                  <a:cs typeface="Arial" panose="020B0604020202020204" pitchFamily="34" charset="0"/>
                </a:rPr>
                <a:t>violence.</a:t>
              </a:r>
              <a:endParaRPr lang="en-ZA" sz="1300" dirty="0">
                <a:latin typeface="Arial" panose="020B0604020202020204" pitchFamily="34" charset="0"/>
                <a:cs typeface="Arial" panose="020B0604020202020204" pitchFamily="34" charset="0"/>
              </a:endParaRPr>
            </a:p>
          </p:txBody>
        </p:sp>
      </p:grpSp>
      <p:grpSp>
        <p:nvGrpSpPr>
          <p:cNvPr id="79" name="Group 78"/>
          <p:cNvGrpSpPr/>
          <p:nvPr/>
        </p:nvGrpSpPr>
        <p:grpSpPr>
          <a:xfrm>
            <a:off x="2617330" y="5692795"/>
            <a:ext cx="6249040" cy="745391"/>
            <a:chOff x="4481981" y="1058068"/>
            <a:chExt cx="6358292" cy="758422"/>
          </a:xfrm>
        </p:grpSpPr>
        <p:sp>
          <p:nvSpPr>
            <p:cNvPr id="80" name="TextBox 79"/>
            <p:cNvSpPr txBox="1"/>
            <p:nvPr/>
          </p:nvSpPr>
          <p:spPr>
            <a:xfrm>
              <a:off x="4481982" y="1058068"/>
              <a:ext cx="4465214" cy="469736"/>
            </a:xfrm>
            <a:prstGeom prst="rect">
              <a:avLst/>
            </a:prstGeom>
            <a:noFill/>
          </p:spPr>
          <p:txBody>
            <a:bodyPr wrap="square" lIns="0" rtlCol="0" anchor="b">
              <a:spAutoFit/>
            </a:bodyPr>
            <a:lstStyle/>
            <a:p>
              <a:endParaRPr lang="en-US" sz="2400" b="1" dirty="0"/>
            </a:p>
          </p:txBody>
        </p:sp>
        <p:sp>
          <p:nvSpPr>
            <p:cNvPr id="81" name="TextBox 80"/>
            <p:cNvSpPr txBox="1"/>
            <p:nvPr/>
          </p:nvSpPr>
          <p:spPr>
            <a:xfrm>
              <a:off x="4481981" y="1518991"/>
              <a:ext cx="6358292" cy="297499"/>
            </a:xfrm>
            <a:prstGeom prst="rect">
              <a:avLst/>
            </a:prstGeom>
            <a:noFill/>
          </p:spPr>
          <p:txBody>
            <a:bodyPr wrap="square" lIns="0" rIns="0" rtlCol="0" anchor="t">
              <a:spAutoFit/>
            </a:bodyPr>
            <a:lstStyle/>
            <a:p>
              <a:endParaRPr lang="en-ZA" sz="13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17427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Challenges </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86809" y="1309687"/>
            <a:ext cx="11024191" cy="5273994"/>
          </a:xfrm>
        </p:spPr>
        <p:txBody>
          <a:bodyPr>
            <a:normAutofit fontScale="77500" lnSpcReduction="20000"/>
          </a:bodyPr>
          <a:lstStyle/>
          <a:p>
            <a:pPr marL="358775" lvl="1" indent="-358775">
              <a:lnSpc>
                <a:spcPct val="150000"/>
              </a:lnSpc>
              <a:spcBef>
                <a:spcPts val="0"/>
              </a:spcBef>
              <a:spcAft>
                <a:spcPts val="0"/>
              </a:spcAft>
              <a:buClrTx/>
              <a:buSzPct val="100000"/>
              <a:buFont typeface="Symbol" panose="05050102010706020507" pitchFamily="18" charset="2"/>
              <a:buChar char="®"/>
            </a:pPr>
            <a:r>
              <a:rPr lang="en-ZA" sz="2600" dirty="0" smtClean="0"/>
              <a:t>Although </a:t>
            </a:r>
            <a:r>
              <a:rPr lang="en-ZA" sz="2600" dirty="0"/>
              <a:t>the SAPS can sensitise members of communities, to </a:t>
            </a:r>
            <a:r>
              <a:rPr lang="en-ZA" sz="2600" dirty="0" smtClean="0"/>
              <a:t>the consequences </a:t>
            </a:r>
            <a:r>
              <a:rPr lang="en-ZA" sz="2600" dirty="0"/>
              <a:t>of committing acts of violence and its undesirability (in the hope it can deter the commission of offences); patriarchal norms that are </a:t>
            </a:r>
            <a:r>
              <a:rPr lang="en-ZA" sz="2600" dirty="0" smtClean="0"/>
              <a:t>the root </a:t>
            </a:r>
            <a:r>
              <a:rPr lang="en-ZA" sz="2600" dirty="0"/>
              <a:t>causes of GBV, require the ongoing intervention of social </a:t>
            </a:r>
            <a:r>
              <a:rPr lang="en-ZA" sz="2600" dirty="0" smtClean="0"/>
              <a:t>institutions, </a:t>
            </a:r>
            <a:r>
              <a:rPr lang="en-ZA" sz="2600" dirty="0"/>
              <a:t>that give rise to those values that disrespect/disregard women and treat them as objects. These include:</a:t>
            </a:r>
          </a:p>
          <a:p>
            <a:pPr marL="534988" lvl="1" indent="-177800">
              <a:lnSpc>
                <a:spcPct val="150000"/>
              </a:lnSpc>
              <a:spcBef>
                <a:spcPts val="0"/>
              </a:spcBef>
              <a:spcAft>
                <a:spcPts val="0"/>
              </a:spcAft>
              <a:buClrTx/>
              <a:buFont typeface="Wingdings" panose="05000000000000000000" pitchFamily="2" charset="2"/>
              <a:buChar char="§"/>
            </a:pPr>
            <a:r>
              <a:rPr lang="en-ZA" sz="2200" dirty="0"/>
              <a:t>Families: As the first point of socialisation from whom norms and values on interactions with other people are first learnt.</a:t>
            </a:r>
          </a:p>
          <a:p>
            <a:pPr marL="534988" lvl="1" indent="-177800">
              <a:lnSpc>
                <a:spcPct val="150000"/>
              </a:lnSpc>
              <a:spcBef>
                <a:spcPts val="0"/>
              </a:spcBef>
              <a:spcAft>
                <a:spcPts val="0"/>
              </a:spcAft>
              <a:buClrTx/>
              <a:buFont typeface="Wingdings" panose="05000000000000000000" pitchFamily="2" charset="2"/>
              <a:buChar char="§"/>
            </a:pPr>
            <a:r>
              <a:rPr lang="en-ZA" sz="2200" dirty="0"/>
              <a:t>Cultural formations and Religious authorities: For the communication of values that positively affirm women. This includes sports and recreational associations, places where people meet for entertainment.</a:t>
            </a:r>
          </a:p>
          <a:p>
            <a:pPr marL="534988" lvl="1" indent="-177800">
              <a:lnSpc>
                <a:spcPct val="150000"/>
              </a:lnSpc>
              <a:spcBef>
                <a:spcPts val="0"/>
              </a:spcBef>
              <a:spcAft>
                <a:spcPts val="0"/>
              </a:spcAft>
              <a:buClrTx/>
              <a:buFont typeface="Wingdings" panose="05000000000000000000" pitchFamily="2" charset="2"/>
              <a:buChar char="§"/>
            </a:pPr>
            <a:r>
              <a:rPr lang="en-ZA" sz="2200" dirty="0"/>
              <a:t>Rehabilitation institutions: For the prevention of repeat offending. This may require ongoing monitoring to ensure that the offenders are resilient from the matters that made them commit offences in the first place.</a:t>
            </a:r>
          </a:p>
          <a:p>
            <a:pPr marL="534988" lvl="1" indent="-177800">
              <a:lnSpc>
                <a:spcPct val="150000"/>
              </a:lnSpc>
              <a:spcBef>
                <a:spcPts val="0"/>
              </a:spcBef>
              <a:spcAft>
                <a:spcPts val="0"/>
              </a:spcAft>
              <a:buClrTx/>
              <a:buFont typeface="Wingdings" panose="05000000000000000000" pitchFamily="2" charset="2"/>
              <a:buChar char="§"/>
            </a:pPr>
            <a:r>
              <a:rPr lang="en-ZA" sz="2200" dirty="0"/>
              <a:t>Media: For the communication of values that positively affirm women, including those who monitor social media.</a:t>
            </a:r>
          </a:p>
        </p:txBody>
      </p:sp>
      <p:sp>
        <p:nvSpPr>
          <p:cNvPr id="4" name="Slide Number Placeholder 3"/>
          <p:cNvSpPr>
            <a:spLocks noGrp="1"/>
          </p:cNvSpPr>
          <p:nvPr>
            <p:ph type="sldNum" sz="quarter" idx="12"/>
          </p:nvPr>
        </p:nvSpPr>
        <p:spPr/>
        <p:txBody>
          <a:bodyPr/>
          <a:lstStyle/>
          <a:p>
            <a:fld id="{70AAA570-3596-44A9-950A-E638EE719369}" type="slidenum">
              <a:rPr lang="en-ZA" smtClean="0"/>
              <a:t>16</a:t>
            </a:fld>
            <a:endParaRPr lang="en-ZA" dirty="0"/>
          </a:p>
        </p:txBody>
      </p:sp>
    </p:spTree>
    <p:extLst>
      <p:ext uri="{BB962C8B-B14F-4D97-AF65-F5344CB8AC3E}">
        <p14:creationId xmlns:p14="http://schemas.microsoft.com/office/powerpoint/2010/main" val="3565426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403558"/>
            <a:ext cx="7772400" cy="2019619"/>
          </a:xfrm>
        </p:spPr>
        <p:txBody>
          <a:bodyPr/>
          <a:lstStyle/>
          <a:p>
            <a:r>
              <a:rPr lang="en-ZA" dirty="0" smtClean="0"/>
              <a:t>Thank you</a:t>
            </a:r>
            <a:endParaRPr lang="en-ZA" dirty="0"/>
          </a:p>
        </p:txBody>
      </p:sp>
    </p:spTree>
    <p:extLst>
      <p:ext uri="{BB962C8B-B14F-4D97-AF65-F5344CB8AC3E}">
        <p14:creationId xmlns:p14="http://schemas.microsoft.com/office/powerpoint/2010/main" val="1042804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400" b="1" dirty="0" smtClean="0">
                <a:solidFill>
                  <a:schemeClr val="tx1"/>
                </a:solidFill>
                <a:latin typeface="Segoe UI" panose="020B0502040204020203" pitchFamily="34" charset="0"/>
                <a:cs typeface="Segoe UI" panose="020B0502040204020203" pitchFamily="34" charset="0"/>
              </a:rPr>
              <a:t>Table of Contents</a:t>
            </a:r>
            <a:endParaRPr lang="en-ZA" sz="2400"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808074" y="1081096"/>
            <a:ext cx="11002926" cy="5440354"/>
          </a:xfrm>
        </p:spPr>
        <p:txBody>
          <a:bodyPr anchor="ctr">
            <a:normAutofit/>
          </a:bodyPr>
          <a:lstStyle/>
          <a:p>
            <a:pPr marL="358775" indent="-358775">
              <a:lnSpc>
                <a:spcPct val="170000"/>
              </a:lnSpc>
              <a:buClrTx/>
              <a:buFont typeface="Symbol" panose="05050102010706020507" pitchFamily="18" charset="2"/>
              <a:buChar char="®"/>
            </a:pPr>
            <a:r>
              <a:rPr lang="en-ZA" dirty="0" smtClean="0"/>
              <a:t>GBVF Conceptual Framework</a:t>
            </a:r>
            <a:endParaRPr lang="en-ZA" sz="2400" dirty="0" smtClean="0"/>
          </a:p>
          <a:p>
            <a:pPr marL="358775" indent="-358775">
              <a:lnSpc>
                <a:spcPct val="170000"/>
              </a:lnSpc>
              <a:buClrTx/>
              <a:buFont typeface="Symbol" panose="05050102010706020507" pitchFamily="18" charset="2"/>
              <a:buChar char="®"/>
            </a:pPr>
            <a:r>
              <a:rPr lang="en-ZA" dirty="0" smtClean="0"/>
              <a:t>SAPS Integrated Sexual Offences and GBV Action Plan:</a:t>
            </a:r>
          </a:p>
          <a:p>
            <a:pPr marL="534988" lvl="1" indent="-177800">
              <a:lnSpc>
                <a:spcPct val="170000"/>
              </a:lnSpc>
              <a:buClrTx/>
              <a:buFont typeface="Wingdings" panose="05000000000000000000" pitchFamily="2" charset="2"/>
              <a:buChar char="§"/>
            </a:pPr>
            <a:r>
              <a:rPr lang="en-ZA" dirty="0" smtClean="0"/>
              <a:t>Focus Areas, Key Interventions and Timeframes</a:t>
            </a:r>
          </a:p>
          <a:p>
            <a:pPr marL="358775" indent="-358775">
              <a:lnSpc>
                <a:spcPct val="170000"/>
              </a:lnSpc>
              <a:buClrTx/>
              <a:buFont typeface="Symbol" panose="05050102010706020507" pitchFamily="18" charset="2"/>
              <a:buChar char="®"/>
            </a:pPr>
            <a:r>
              <a:rPr lang="en-ZA" dirty="0" smtClean="0"/>
              <a:t>SAPS Activities Regarding Prevention Pillar 2 NSP GBVF and Focus Area 4 of SAPS GBVSO Action Plan</a:t>
            </a:r>
            <a:endParaRPr lang="en-ZA" sz="2400" dirty="0" smtClean="0"/>
          </a:p>
        </p:txBody>
      </p:sp>
      <p:sp>
        <p:nvSpPr>
          <p:cNvPr id="4" name="Slide Number Placeholder 3"/>
          <p:cNvSpPr>
            <a:spLocks noGrp="1"/>
          </p:cNvSpPr>
          <p:nvPr>
            <p:ph type="sldNum" sz="quarter" idx="12"/>
          </p:nvPr>
        </p:nvSpPr>
        <p:spPr/>
        <p:txBody>
          <a:bodyPr/>
          <a:lstStyle/>
          <a:p>
            <a:fld id="{70AAA570-3596-44A9-950A-E638EE719369}" type="slidenum">
              <a:rPr lang="en-ZA" smtClean="0"/>
              <a:t>2</a:t>
            </a:fld>
            <a:endParaRPr lang="en-ZA" dirty="0"/>
          </a:p>
        </p:txBody>
      </p:sp>
    </p:spTree>
    <p:extLst>
      <p:ext uri="{BB962C8B-B14F-4D97-AF65-F5344CB8AC3E}">
        <p14:creationId xmlns:p14="http://schemas.microsoft.com/office/powerpoint/2010/main" val="2183941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3</a:t>
            </a:fld>
            <a:endParaRPr lang="en-ZA" dirty="0"/>
          </a:p>
        </p:txBody>
      </p:sp>
      <p:sp>
        <p:nvSpPr>
          <p:cNvPr id="3" name="Title 2"/>
          <p:cNvSpPr>
            <a:spLocks noGrp="1"/>
          </p:cNvSpPr>
          <p:nvPr>
            <p:ph type="ctrTitle"/>
          </p:nvPr>
        </p:nvSpPr>
        <p:spPr/>
        <p:txBody>
          <a:bodyPr>
            <a:normAutofit/>
          </a:bodyPr>
          <a:lstStyle/>
          <a:p>
            <a:r>
              <a:rPr lang="en-ZA" dirty="0" smtClean="0"/>
              <a:t>Conceptual framework</a:t>
            </a:r>
            <a:endParaRPr lang="en-ZA" dirty="0"/>
          </a:p>
        </p:txBody>
      </p:sp>
    </p:spTree>
    <p:extLst>
      <p:ext uri="{BB962C8B-B14F-4D97-AF65-F5344CB8AC3E}">
        <p14:creationId xmlns:p14="http://schemas.microsoft.com/office/powerpoint/2010/main" val="3102858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Autofit/>
          </a:bodyPr>
          <a:lstStyle/>
          <a:p>
            <a:pPr algn="ctr"/>
            <a:r>
              <a:rPr lang="en-GB" sz="2400" b="1" dirty="0" smtClean="0">
                <a:solidFill>
                  <a:schemeClr val="tx1"/>
                </a:solidFill>
                <a:latin typeface="Segoe UI" panose="020B0502040204020203" pitchFamily="34" charset="0"/>
                <a:cs typeface="Segoe UI" panose="020B0502040204020203" pitchFamily="34" charset="0"/>
              </a:rPr>
              <a:t>Conceptual framework</a:t>
            </a:r>
            <a:endParaRPr lang="en-ZA" sz="2400" b="1" dirty="0">
              <a:solidFill>
                <a:schemeClr val="tx1"/>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4</a:t>
            </a:fld>
            <a:endParaRPr lang="en-ZA" dirty="0"/>
          </a:p>
        </p:txBody>
      </p:sp>
      <p:grpSp>
        <p:nvGrpSpPr>
          <p:cNvPr id="12" name="Group 11">
            <a:extLst>
              <a:ext uri="{FF2B5EF4-FFF2-40B4-BE49-F238E27FC236}">
                <a16:creationId xmlns:a16="http://schemas.microsoft.com/office/drawing/2014/main" id="{9AF12C39-D978-49D1-B30E-2B4FBA61ED74}"/>
              </a:ext>
            </a:extLst>
          </p:cNvPr>
          <p:cNvGrpSpPr/>
          <p:nvPr/>
        </p:nvGrpSpPr>
        <p:grpSpPr>
          <a:xfrm>
            <a:off x="257908" y="1071660"/>
            <a:ext cx="4895183" cy="1321559"/>
            <a:chOff x="332936" y="2596986"/>
            <a:chExt cx="2937088" cy="1762082"/>
          </a:xfrm>
        </p:grpSpPr>
        <p:sp>
          <p:nvSpPr>
            <p:cNvPr id="13" name="TextBox 12">
              <a:extLst>
                <a:ext uri="{FF2B5EF4-FFF2-40B4-BE49-F238E27FC236}">
                  <a16:creationId xmlns:a16="http://schemas.microsoft.com/office/drawing/2014/main" id="{9AD236AF-2B33-4B38-BD4A-5170B1810935}"/>
                </a:ext>
              </a:extLst>
            </p:cNvPr>
            <p:cNvSpPr txBox="1"/>
            <p:nvPr/>
          </p:nvSpPr>
          <p:spPr>
            <a:xfrm>
              <a:off x="332936" y="2596986"/>
              <a:ext cx="2937088" cy="492443"/>
            </a:xfrm>
            <a:prstGeom prst="rect">
              <a:avLst/>
            </a:prstGeom>
            <a:noFill/>
          </p:spPr>
          <p:txBody>
            <a:bodyPr wrap="square" lIns="0" rIns="0" rtlCol="0" anchor="b">
              <a:spAutoFit/>
            </a:bodyPr>
            <a:lstStyle/>
            <a:p>
              <a:pPr algn="r"/>
              <a:r>
                <a:rPr lang="en-US" b="1" cap="all" dirty="0" smtClean="0"/>
                <a:t>Gbvf National strategic plan (</a:t>
              </a:r>
              <a:r>
                <a:rPr lang="en-US" b="1" cap="all" dirty="0" err="1" smtClean="0"/>
                <a:t>NSP</a:t>
              </a:r>
              <a:r>
                <a:rPr lang="en-US" b="1" cap="all" dirty="0" smtClean="0"/>
                <a:t>)</a:t>
              </a:r>
              <a:endParaRPr lang="en-US" b="1" cap="all" dirty="0"/>
            </a:p>
          </p:txBody>
        </p:sp>
        <p:sp>
          <p:nvSpPr>
            <p:cNvPr id="14" name="TextBox 13">
              <a:extLst>
                <a:ext uri="{FF2B5EF4-FFF2-40B4-BE49-F238E27FC236}">
                  <a16:creationId xmlns:a16="http://schemas.microsoft.com/office/drawing/2014/main" id="{AAFEBCD2-A620-44B5-9601-2242ECC08F46}"/>
                </a:ext>
              </a:extLst>
            </p:cNvPr>
            <p:cNvSpPr txBox="1"/>
            <p:nvPr/>
          </p:nvSpPr>
          <p:spPr>
            <a:xfrm>
              <a:off x="340731" y="3086923"/>
              <a:ext cx="2929293" cy="1272145"/>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pPr algn="r"/>
              <a:r>
                <a:rPr lang="en-GB" dirty="0" smtClean="0"/>
                <a:t>Provide a multi-sectoral, coherent strategic policy and programming framework to ensure a coordinated national response to the crisis of GBVF by the Government and the country as a whole</a:t>
              </a:r>
              <a:endParaRPr lang="en-US" dirty="0"/>
            </a:p>
          </p:txBody>
        </p:sp>
      </p:grpSp>
      <p:grpSp>
        <p:nvGrpSpPr>
          <p:cNvPr id="15" name="Group 14">
            <a:extLst>
              <a:ext uri="{FF2B5EF4-FFF2-40B4-BE49-F238E27FC236}">
                <a16:creationId xmlns:a16="http://schemas.microsoft.com/office/drawing/2014/main" id="{432A7031-1455-4F3D-B13B-2B5FA9081D30}"/>
              </a:ext>
            </a:extLst>
          </p:cNvPr>
          <p:cNvGrpSpPr/>
          <p:nvPr/>
        </p:nvGrpSpPr>
        <p:grpSpPr>
          <a:xfrm>
            <a:off x="234930" y="2578193"/>
            <a:ext cx="3936894" cy="2020281"/>
            <a:chOff x="167053" y="4471034"/>
            <a:chExt cx="3120318" cy="2693704"/>
          </a:xfrm>
        </p:grpSpPr>
        <p:sp>
          <p:nvSpPr>
            <p:cNvPr id="16" name="TextBox 15">
              <a:extLst>
                <a:ext uri="{FF2B5EF4-FFF2-40B4-BE49-F238E27FC236}">
                  <a16:creationId xmlns:a16="http://schemas.microsoft.com/office/drawing/2014/main" id="{BD3C13DE-F039-4402-86A3-DA3DF821BEC8}"/>
                </a:ext>
              </a:extLst>
            </p:cNvPr>
            <p:cNvSpPr txBox="1"/>
            <p:nvPr/>
          </p:nvSpPr>
          <p:spPr>
            <a:xfrm>
              <a:off x="167053" y="4471034"/>
              <a:ext cx="3084759" cy="861774"/>
            </a:xfrm>
            <a:prstGeom prst="rect">
              <a:avLst/>
            </a:prstGeom>
            <a:noFill/>
          </p:spPr>
          <p:txBody>
            <a:bodyPr wrap="square" lIns="0" rIns="0" rtlCol="0" anchor="b">
              <a:spAutoFit/>
            </a:bodyPr>
            <a:lstStyle/>
            <a:p>
              <a:pPr algn="r"/>
              <a:r>
                <a:rPr lang="en-US" b="1" cap="all" dirty="0" smtClean="0"/>
                <a:t> GBVF Emergency response Action Plan (ERAP)</a:t>
              </a:r>
              <a:endParaRPr lang="en-US" b="1" cap="all" dirty="0"/>
            </a:p>
          </p:txBody>
        </p:sp>
        <p:sp>
          <p:nvSpPr>
            <p:cNvPr id="17" name="TextBox 16">
              <a:extLst>
                <a:ext uri="{FF2B5EF4-FFF2-40B4-BE49-F238E27FC236}">
                  <a16:creationId xmlns:a16="http://schemas.microsoft.com/office/drawing/2014/main" id="{F159E429-E2C9-4D51-A947-05623A4C64D2}"/>
                </a:ext>
              </a:extLst>
            </p:cNvPr>
            <p:cNvSpPr txBox="1"/>
            <p:nvPr/>
          </p:nvSpPr>
          <p:spPr>
            <a:xfrm>
              <a:off x="358078" y="5318081"/>
              <a:ext cx="2929293" cy="1846657"/>
            </a:xfrm>
            <a:prstGeom prst="rect">
              <a:avLst/>
            </a:prstGeom>
            <a:noFill/>
          </p:spPr>
          <p:txBody>
            <a:bodyPr wrap="square" lIns="0" rIns="0" rtlCol="0" anchor="t">
              <a:spAutoFit/>
            </a:bodyPr>
            <a:lstStyle>
              <a:defPPr>
                <a:defRPr lang="en-US"/>
              </a:defPPr>
              <a:lvl1pPr algn="r">
                <a:defRPr sz="1400">
                  <a:latin typeface="Segoe UI" panose="020B0502040204020203" pitchFamily="34" charset="0"/>
                  <a:cs typeface="Segoe UI" panose="020B0502040204020203" pitchFamily="34" charset="0"/>
                </a:defRPr>
              </a:lvl1pPr>
            </a:lstStyle>
            <a:p>
              <a:r>
                <a:rPr lang="en-GB" dirty="0"/>
                <a:t>To provide an </a:t>
              </a:r>
              <a:r>
                <a:rPr lang="en-GB" dirty="0" smtClean="0"/>
                <a:t>emergency</a:t>
              </a:r>
              <a:r>
                <a:rPr lang="en-ZA" dirty="0" smtClean="0"/>
                <a:t> </a:t>
              </a:r>
              <a:r>
                <a:rPr lang="en-ZA" dirty="0"/>
                <a:t>response by Government, </a:t>
              </a:r>
              <a:r>
                <a:rPr lang="en-ZA" dirty="0" smtClean="0"/>
                <a:t>the private </a:t>
              </a:r>
              <a:r>
                <a:rPr lang="en-ZA" dirty="0"/>
                <a:t>sector and civil society in all its formations to address the scourge of </a:t>
              </a:r>
              <a:r>
                <a:rPr lang="en-ZA" dirty="0" smtClean="0"/>
                <a:t>GBVF.</a:t>
              </a:r>
            </a:p>
            <a:p>
              <a:r>
                <a:rPr lang="en-ZA" dirty="0" smtClean="0"/>
                <a:t>All Departments inputted to the GBVF ERAP, including the SAPS.</a:t>
              </a:r>
              <a:endParaRPr lang="en-US" dirty="0"/>
            </a:p>
          </p:txBody>
        </p:sp>
      </p:grpSp>
      <p:sp>
        <p:nvSpPr>
          <p:cNvPr id="22" name="Shape">
            <a:extLst>
              <a:ext uri="{FF2B5EF4-FFF2-40B4-BE49-F238E27FC236}">
                <a16:creationId xmlns:a16="http://schemas.microsoft.com/office/drawing/2014/main" id="{CBF94009-EC4F-4F09-9838-460F34781EE6}"/>
              </a:ext>
            </a:extLst>
          </p:cNvPr>
          <p:cNvSpPr/>
          <p:nvPr/>
        </p:nvSpPr>
        <p:spPr>
          <a:xfrm>
            <a:off x="4340550" y="2991903"/>
            <a:ext cx="1471770" cy="3859299"/>
          </a:xfrm>
          <a:custGeom>
            <a:avLst/>
            <a:gdLst/>
            <a:ahLst/>
            <a:cxnLst>
              <a:cxn ang="0">
                <a:pos x="wd2" y="hd2"/>
              </a:cxn>
              <a:cxn ang="5400000">
                <a:pos x="wd2" y="hd2"/>
              </a:cxn>
              <a:cxn ang="10800000">
                <a:pos x="wd2" y="hd2"/>
              </a:cxn>
              <a:cxn ang="16200000">
                <a:pos x="wd2" y="hd2"/>
              </a:cxn>
            </a:cxnLst>
            <a:rect l="0" t="0" r="r" b="b"/>
            <a:pathLst>
              <a:path w="21349" h="21549" extrusionOk="0">
                <a:moveTo>
                  <a:pt x="16277" y="152"/>
                </a:moveTo>
                <a:lnTo>
                  <a:pt x="12796" y="2167"/>
                </a:lnTo>
                <a:cubicBezTo>
                  <a:pt x="12378" y="2409"/>
                  <a:pt x="12794" y="2746"/>
                  <a:pt x="13509" y="2746"/>
                </a:cubicBezTo>
                <a:lnTo>
                  <a:pt x="13509" y="2746"/>
                </a:lnTo>
                <a:cubicBezTo>
                  <a:pt x="13993" y="2746"/>
                  <a:pt x="14386" y="2910"/>
                  <a:pt x="14386" y="3111"/>
                </a:cubicBezTo>
                <a:lnTo>
                  <a:pt x="14386" y="15927"/>
                </a:lnTo>
                <a:cubicBezTo>
                  <a:pt x="14386" y="16213"/>
                  <a:pt x="14015" y="16496"/>
                  <a:pt x="13299" y="16754"/>
                </a:cubicBezTo>
                <a:lnTo>
                  <a:pt x="0" y="21549"/>
                </a:lnTo>
                <a:lnTo>
                  <a:pt x="14717" y="21549"/>
                </a:lnTo>
                <a:lnTo>
                  <a:pt x="19450" y="16514"/>
                </a:lnTo>
                <a:cubicBezTo>
                  <a:pt x="19546" y="16413"/>
                  <a:pt x="19593" y="16310"/>
                  <a:pt x="19593" y="16207"/>
                </a:cubicBezTo>
                <a:lnTo>
                  <a:pt x="19593" y="3111"/>
                </a:lnTo>
                <a:cubicBezTo>
                  <a:pt x="19593" y="2909"/>
                  <a:pt x="19985" y="2745"/>
                  <a:pt x="20470" y="2745"/>
                </a:cubicBezTo>
                <a:lnTo>
                  <a:pt x="20470" y="2745"/>
                </a:lnTo>
                <a:cubicBezTo>
                  <a:pt x="21184" y="2745"/>
                  <a:pt x="21600" y="2408"/>
                  <a:pt x="21182" y="2167"/>
                </a:cubicBezTo>
                <a:lnTo>
                  <a:pt x="17701" y="151"/>
                </a:lnTo>
                <a:cubicBezTo>
                  <a:pt x="17352" y="-51"/>
                  <a:pt x="16626" y="-51"/>
                  <a:pt x="16277" y="152"/>
                </a:cubicBezTo>
                <a:close/>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4" name="Shape">
            <a:extLst>
              <a:ext uri="{FF2B5EF4-FFF2-40B4-BE49-F238E27FC236}">
                <a16:creationId xmlns:a16="http://schemas.microsoft.com/office/drawing/2014/main" id="{F8A7BBAB-043F-47EB-8EA8-376E9CF571CC}"/>
              </a:ext>
            </a:extLst>
          </p:cNvPr>
          <p:cNvSpPr/>
          <p:nvPr/>
        </p:nvSpPr>
        <p:spPr>
          <a:xfrm>
            <a:off x="5947858" y="3367668"/>
            <a:ext cx="1471771" cy="3505572"/>
          </a:xfrm>
          <a:custGeom>
            <a:avLst/>
            <a:gdLst/>
            <a:ahLst/>
            <a:cxnLst>
              <a:cxn ang="0">
                <a:pos x="wd2" y="hd2"/>
              </a:cxn>
              <a:cxn ang="5400000">
                <a:pos x="wd2" y="hd2"/>
              </a:cxn>
              <a:cxn ang="10800000">
                <a:pos x="wd2" y="hd2"/>
              </a:cxn>
              <a:cxn ang="16200000">
                <a:pos x="wd2" y="hd2"/>
              </a:cxn>
            </a:cxnLst>
            <a:rect l="0" t="0" r="r" b="b"/>
            <a:pathLst>
              <a:path w="21349" h="21539" extrusionOk="0">
                <a:moveTo>
                  <a:pt x="6963" y="14789"/>
                </a:moveTo>
                <a:lnTo>
                  <a:pt x="6963" y="3736"/>
                </a:lnTo>
                <a:cubicBezTo>
                  <a:pt x="6963" y="3494"/>
                  <a:pt x="7356" y="3298"/>
                  <a:pt x="7840" y="3298"/>
                </a:cubicBezTo>
                <a:lnTo>
                  <a:pt x="7840" y="3298"/>
                </a:lnTo>
                <a:cubicBezTo>
                  <a:pt x="8555" y="3298"/>
                  <a:pt x="8971" y="2893"/>
                  <a:pt x="8553" y="2603"/>
                </a:cubicBezTo>
                <a:lnTo>
                  <a:pt x="5072" y="182"/>
                </a:lnTo>
                <a:cubicBezTo>
                  <a:pt x="4723" y="-61"/>
                  <a:pt x="3997" y="-61"/>
                  <a:pt x="3648" y="182"/>
                </a:cubicBezTo>
                <a:lnTo>
                  <a:pt x="167" y="2602"/>
                </a:lnTo>
                <a:cubicBezTo>
                  <a:pt x="-251" y="2892"/>
                  <a:pt x="165" y="3297"/>
                  <a:pt x="879" y="3297"/>
                </a:cubicBezTo>
                <a:lnTo>
                  <a:pt x="879" y="3297"/>
                </a:lnTo>
                <a:cubicBezTo>
                  <a:pt x="1364" y="3297"/>
                  <a:pt x="1756" y="3493"/>
                  <a:pt x="1756" y="3735"/>
                </a:cubicBezTo>
                <a:lnTo>
                  <a:pt x="1756" y="15126"/>
                </a:lnTo>
                <a:cubicBezTo>
                  <a:pt x="1756" y="15250"/>
                  <a:pt x="1803" y="15372"/>
                  <a:pt x="1899" y="15495"/>
                </a:cubicBezTo>
                <a:lnTo>
                  <a:pt x="6632" y="21539"/>
                </a:lnTo>
                <a:lnTo>
                  <a:pt x="21349" y="21539"/>
                </a:lnTo>
                <a:lnTo>
                  <a:pt x="8050" y="15783"/>
                </a:lnTo>
                <a:cubicBezTo>
                  <a:pt x="7334" y="15473"/>
                  <a:pt x="6963" y="15134"/>
                  <a:pt x="6963" y="14789"/>
                </a:cubicBez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5" name="Shape">
            <a:extLst>
              <a:ext uri="{FF2B5EF4-FFF2-40B4-BE49-F238E27FC236}">
                <a16:creationId xmlns:a16="http://schemas.microsoft.com/office/drawing/2014/main" id="{74613419-F3A4-408D-BD1C-0B3DC3B3ED76}"/>
              </a:ext>
            </a:extLst>
          </p:cNvPr>
          <p:cNvSpPr/>
          <p:nvPr/>
        </p:nvSpPr>
        <p:spPr>
          <a:xfrm>
            <a:off x="2142405" y="3132495"/>
            <a:ext cx="2799624" cy="3725505"/>
          </a:xfrm>
          <a:custGeom>
            <a:avLst/>
            <a:gdLst/>
            <a:ahLst/>
            <a:cxnLst>
              <a:cxn ang="0">
                <a:pos x="wd2" y="hd2"/>
              </a:cxn>
              <a:cxn ang="5400000">
                <a:pos x="wd2" y="hd2"/>
              </a:cxn>
              <a:cxn ang="10800000">
                <a:pos x="wd2" y="hd2"/>
              </a:cxn>
              <a:cxn ang="16200000">
                <a:pos x="wd2" y="hd2"/>
              </a:cxn>
            </a:cxnLst>
            <a:rect l="0" t="0" r="r" b="b"/>
            <a:pathLst>
              <a:path w="21467" h="21554" extrusionOk="0">
                <a:moveTo>
                  <a:pt x="20539" y="16240"/>
                </a:moveTo>
                <a:lnTo>
                  <a:pt x="20539" y="2821"/>
                </a:lnTo>
                <a:cubicBezTo>
                  <a:pt x="20539" y="2638"/>
                  <a:pt x="20746" y="2490"/>
                  <a:pt x="21003" y="2490"/>
                </a:cubicBezTo>
                <a:lnTo>
                  <a:pt x="21003" y="2490"/>
                </a:lnTo>
                <a:cubicBezTo>
                  <a:pt x="21380" y="2490"/>
                  <a:pt x="21600" y="2184"/>
                  <a:pt x="21379" y="1965"/>
                </a:cubicBezTo>
                <a:lnTo>
                  <a:pt x="19539" y="138"/>
                </a:lnTo>
                <a:cubicBezTo>
                  <a:pt x="19355" y="-46"/>
                  <a:pt x="18971" y="-46"/>
                  <a:pt x="18786" y="138"/>
                </a:cubicBezTo>
                <a:lnTo>
                  <a:pt x="16946" y="1965"/>
                </a:lnTo>
                <a:cubicBezTo>
                  <a:pt x="16725" y="2184"/>
                  <a:pt x="16945" y="2490"/>
                  <a:pt x="17323" y="2490"/>
                </a:cubicBezTo>
                <a:lnTo>
                  <a:pt x="17323" y="2490"/>
                </a:lnTo>
                <a:cubicBezTo>
                  <a:pt x="17579" y="2490"/>
                  <a:pt x="17786" y="2638"/>
                  <a:pt x="17786" y="2821"/>
                </a:cubicBezTo>
                <a:lnTo>
                  <a:pt x="17786" y="16074"/>
                </a:lnTo>
                <a:cubicBezTo>
                  <a:pt x="17786" y="16568"/>
                  <a:pt x="17076" y="17039"/>
                  <a:pt x="15832" y="17368"/>
                </a:cubicBezTo>
                <a:lnTo>
                  <a:pt x="0" y="21554"/>
                </a:lnTo>
                <a:lnTo>
                  <a:pt x="7780" y="21554"/>
                </a:lnTo>
                <a:lnTo>
                  <a:pt x="19248" y="17327"/>
                </a:lnTo>
                <a:cubicBezTo>
                  <a:pt x="20084" y="17019"/>
                  <a:pt x="20539" y="16636"/>
                  <a:pt x="20539" y="16240"/>
                </a:cubicBezTo>
                <a:close/>
              </a:path>
            </a:pathLst>
          </a:custGeom>
          <a:solidFill>
            <a:schemeClr val="accent4"/>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6" name="TextBox 25">
            <a:extLst>
              <a:ext uri="{FF2B5EF4-FFF2-40B4-BE49-F238E27FC236}">
                <a16:creationId xmlns:a16="http://schemas.microsoft.com/office/drawing/2014/main" id="{793A902D-448B-4F65-AC7E-12BE164B3634}"/>
              </a:ext>
            </a:extLst>
          </p:cNvPr>
          <p:cNvSpPr txBox="1"/>
          <p:nvPr/>
        </p:nvSpPr>
        <p:spPr>
          <a:xfrm>
            <a:off x="2789336" y="6564868"/>
            <a:ext cx="311020" cy="369332"/>
          </a:xfrm>
          <a:prstGeom prst="rect">
            <a:avLst/>
          </a:prstGeom>
          <a:noFill/>
        </p:spPr>
        <p:txBody>
          <a:bodyPr wrap="square" rtlCol="0" anchor="ctr">
            <a:spAutoFit/>
          </a:bodyPr>
          <a:lstStyle/>
          <a:p>
            <a:pPr algn="ctr"/>
            <a:r>
              <a:rPr lang="en-US" b="1" dirty="0"/>
              <a:t>1</a:t>
            </a:r>
          </a:p>
        </p:txBody>
      </p:sp>
      <p:sp>
        <p:nvSpPr>
          <p:cNvPr id="27" name="TextBox 26">
            <a:extLst>
              <a:ext uri="{FF2B5EF4-FFF2-40B4-BE49-F238E27FC236}">
                <a16:creationId xmlns:a16="http://schemas.microsoft.com/office/drawing/2014/main" id="{63C511A7-3625-4D25-94FF-006D64A7E83A}"/>
              </a:ext>
            </a:extLst>
          </p:cNvPr>
          <p:cNvSpPr txBox="1"/>
          <p:nvPr/>
        </p:nvSpPr>
        <p:spPr>
          <a:xfrm>
            <a:off x="4842071" y="6503909"/>
            <a:ext cx="311020" cy="369332"/>
          </a:xfrm>
          <a:prstGeom prst="rect">
            <a:avLst/>
          </a:prstGeom>
          <a:noFill/>
        </p:spPr>
        <p:txBody>
          <a:bodyPr wrap="square" rtlCol="0" anchor="ctr">
            <a:spAutoFit/>
          </a:bodyPr>
          <a:lstStyle/>
          <a:p>
            <a:pPr algn="ctr"/>
            <a:r>
              <a:rPr lang="en-US" b="1" dirty="0"/>
              <a:t>2</a:t>
            </a:r>
          </a:p>
        </p:txBody>
      </p:sp>
      <p:sp>
        <p:nvSpPr>
          <p:cNvPr id="28" name="TextBox 27">
            <a:extLst>
              <a:ext uri="{FF2B5EF4-FFF2-40B4-BE49-F238E27FC236}">
                <a16:creationId xmlns:a16="http://schemas.microsoft.com/office/drawing/2014/main" id="{2E59E1FA-828E-4AE5-A600-4E54765DAF24}"/>
              </a:ext>
            </a:extLst>
          </p:cNvPr>
          <p:cNvSpPr txBox="1"/>
          <p:nvPr/>
        </p:nvSpPr>
        <p:spPr>
          <a:xfrm>
            <a:off x="6578112" y="6525946"/>
            <a:ext cx="311020" cy="369332"/>
          </a:xfrm>
          <a:prstGeom prst="rect">
            <a:avLst/>
          </a:prstGeom>
          <a:noFill/>
        </p:spPr>
        <p:txBody>
          <a:bodyPr wrap="square" rtlCol="0" anchor="ctr">
            <a:spAutoFit/>
          </a:bodyPr>
          <a:lstStyle/>
          <a:p>
            <a:pPr algn="ctr"/>
            <a:r>
              <a:rPr lang="en-US" b="1" dirty="0">
                <a:solidFill>
                  <a:schemeClr val="bg1"/>
                </a:solidFill>
              </a:rPr>
              <a:t>3</a:t>
            </a:r>
          </a:p>
        </p:txBody>
      </p:sp>
      <p:sp>
        <p:nvSpPr>
          <p:cNvPr id="30" name="TextBox 29">
            <a:extLst>
              <a:ext uri="{FF2B5EF4-FFF2-40B4-BE49-F238E27FC236}">
                <a16:creationId xmlns:a16="http://schemas.microsoft.com/office/drawing/2014/main" id="{2B53C9E4-7C7B-4B40-AB0E-ED4ADBAC0792}"/>
              </a:ext>
            </a:extLst>
          </p:cNvPr>
          <p:cNvSpPr txBox="1">
            <a:spLocks noChangeAspect="1"/>
          </p:cNvSpPr>
          <p:nvPr/>
        </p:nvSpPr>
        <p:spPr>
          <a:xfrm>
            <a:off x="4384871" y="2533763"/>
            <a:ext cx="457200" cy="4572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spAutoFit/>
          </a:bodyPr>
          <a:lstStyle/>
          <a:p>
            <a:pPr algn="ctr"/>
            <a:r>
              <a:rPr lang="en-US" b="1" dirty="0">
                <a:solidFill>
                  <a:schemeClr val="tx1"/>
                </a:solidFill>
              </a:rPr>
              <a:t>1</a:t>
            </a:r>
          </a:p>
        </p:txBody>
      </p:sp>
      <p:sp>
        <p:nvSpPr>
          <p:cNvPr id="31" name="TextBox 30">
            <a:extLst>
              <a:ext uri="{FF2B5EF4-FFF2-40B4-BE49-F238E27FC236}">
                <a16:creationId xmlns:a16="http://schemas.microsoft.com/office/drawing/2014/main" id="{B07D7912-0885-42B3-B817-031EC2D05AC8}"/>
              </a:ext>
            </a:extLst>
          </p:cNvPr>
          <p:cNvSpPr txBox="1">
            <a:spLocks noChangeAspect="1"/>
          </p:cNvSpPr>
          <p:nvPr/>
        </p:nvSpPr>
        <p:spPr>
          <a:xfrm>
            <a:off x="5268573" y="2332750"/>
            <a:ext cx="457200" cy="457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nchor="ctr">
            <a:spAutoFit/>
          </a:bodyPr>
          <a:lstStyle/>
          <a:p>
            <a:pPr algn="ctr"/>
            <a:r>
              <a:rPr lang="en-US" b="1" dirty="0">
                <a:solidFill>
                  <a:schemeClr val="tx1"/>
                </a:solidFill>
              </a:rPr>
              <a:t>2</a:t>
            </a:r>
          </a:p>
        </p:txBody>
      </p:sp>
      <p:grpSp>
        <p:nvGrpSpPr>
          <p:cNvPr id="29" name="Group 28">
            <a:extLst>
              <a:ext uri="{FF2B5EF4-FFF2-40B4-BE49-F238E27FC236}">
                <a16:creationId xmlns:a16="http://schemas.microsoft.com/office/drawing/2014/main" id="{BDE9DFB6-3803-4DBE-8782-13B1B779A529}"/>
              </a:ext>
            </a:extLst>
          </p:cNvPr>
          <p:cNvGrpSpPr/>
          <p:nvPr/>
        </p:nvGrpSpPr>
        <p:grpSpPr>
          <a:xfrm>
            <a:off x="6248343" y="786591"/>
            <a:ext cx="5327611" cy="1439249"/>
            <a:chOff x="6338254" y="-230057"/>
            <a:chExt cx="7103482" cy="1918999"/>
          </a:xfrm>
        </p:grpSpPr>
        <p:sp>
          <p:nvSpPr>
            <p:cNvPr id="32" name="TextBox 31">
              <a:extLst>
                <a:ext uri="{FF2B5EF4-FFF2-40B4-BE49-F238E27FC236}">
                  <a16:creationId xmlns:a16="http://schemas.microsoft.com/office/drawing/2014/main" id="{9500DAA3-DD5B-47FA-A00D-ED5777C275D7}"/>
                </a:ext>
              </a:extLst>
            </p:cNvPr>
            <p:cNvSpPr txBox="1"/>
            <p:nvPr/>
          </p:nvSpPr>
          <p:spPr>
            <a:xfrm>
              <a:off x="6338254" y="-230057"/>
              <a:ext cx="6472635" cy="861775"/>
            </a:xfrm>
            <a:prstGeom prst="rect">
              <a:avLst/>
            </a:prstGeom>
            <a:noFill/>
          </p:spPr>
          <p:txBody>
            <a:bodyPr wrap="square" lIns="0" rIns="0" rtlCol="0" anchor="b">
              <a:spAutoFit/>
            </a:bodyPr>
            <a:lstStyle/>
            <a:p>
              <a:r>
                <a:rPr lang="en-US" b="1" cap="all" dirty="0" smtClean="0"/>
                <a:t>Integrated sexual offences and GBV strategy</a:t>
              </a:r>
              <a:endParaRPr lang="en-US" b="1" cap="all" dirty="0"/>
            </a:p>
          </p:txBody>
        </p:sp>
        <p:sp>
          <p:nvSpPr>
            <p:cNvPr id="35" name="TextBox 34">
              <a:extLst>
                <a:ext uri="{FF2B5EF4-FFF2-40B4-BE49-F238E27FC236}">
                  <a16:creationId xmlns:a16="http://schemas.microsoft.com/office/drawing/2014/main" id="{1F25F074-52DF-4672-BBD0-0270E2F97C6E}"/>
                </a:ext>
              </a:extLst>
            </p:cNvPr>
            <p:cNvSpPr txBox="1"/>
            <p:nvPr/>
          </p:nvSpPr>
          <p:spPr>
            <a:xfrm>
              <a:off x="6338254" y="704057"/>
              <a:ext cx="7103482" cy="984885"/>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r>
                <a:rPr lang="en-US" dirty="0" smtClean="0"/>
                <a:t>To intensify and accelerate efforts to prevent acts of sexual offences and GBV by creating multi-sectoral short, medium and long-term strategic interventions</a:t>
              </a:r>
              <a:endParaRPr lang="en-US" dirty="0"/>
            </a:p>
          </p:txBody>
        </p:sp>
      </p:grpSp>
      <p:grpSp>
        <p:nvGrpSpPr>
          <p:cNvPr id="36" name="Group 35">
            <a:extLst>
              <a:ext uri="{FF2B5EF4-FFF2-40B4-BE49-F238E27FC236}">
                <a16:creationId xmlns:a16="http://schemas.microsoft.com/office/drawing/2014/main" id="{7E133958-76D8-4FA9-9FF9-CC724045CFCD}"/>
              </a:ext>
            </a:extLst>
          </p:cNvPr>
          <p:cNvGrpSpPr/>
          <p:nvPr/>
        </p:nvGrpSpPr>
        <p:grpSpPr>
          <a:xfrm>
            <a:off x="7419630" y="2532303"/>
            <a:ext cx="4100857" cy="2394308"/>
            <a:chOff x="8921976" y="3466212"/>
            <a:chExt cx="5467808" cy="3192407"/>
          </a:xfrm>
        </p:grpSpPr>
        <p:sp>
          <p:nvSpPr>
            <p:cNvPr id="37" name="TextBox 36">
              <a:extLst>
                <a:ext uri="{FF2B5EF4-FFF2-40B4-BE49-F238E27FC236}">
                  <a16:creationId xmlns:a16="http://schemas.microsoft.com/office/drawing/2014/main" id="{DC141FFC-44A6-468F-8F3D-990DBC433DEE}"/>
                </a:ext>
              </a:extLst>
            </p:cNvPr>
            <p:cNvSpPr txBox="1"/>
            <p:nvPr/>
          </p:nvSpPr>
          <p:spPr>
            <a:xfrm>
              <a:off x="8921977" y="3466212"/>
              <a:ext cx="5467807" cy="861774"/>
            </a:xfrm>
            <a:prstGeom prst="rect">
              <a:avLst/>
            </a:prstGeom>
            <a:noFill/>
          </p:spPr>
          <p:txBody>
            <a:bodyPr wrap="square" lIns="0" rIns="0" rtlCol="0" anchor="b">
              <a:spAutoFit/>
            </a:bodyPr>
            <a:lstStyle/>
            <a:p>
              <a:r>
                <a:rPr lang="en-US" b="1" cap="all" dirty="0" smtClean="0"/>
                <a:t>saps integrated sexual offences and gbv action plan</a:t>
              </a:r>
              <a:endParaRPr lang="en-US" b="1" cap="all" dirty="0"/>
            </a:p>
          </p:txBody>
        </p:sp>
        <p:sp>
          <p:nvSpPr>
            <p:cNvPr id="38" name="TextBox 37">
              <a:extLst>
                <a:ext uri="{FF2B5EF4-FFF2-40B4-BE49-F238E27FC236}">
                  <a16:creationId xmlns:a16="http://schemas.microsoft.com/office/drawing/2014/main" id="{016AAC8A-FCF8-41F7-9070-516BF473CA76}"/>
                </a:ext>
              </a:extLst>
            </p:cNvPr>
            <p:cNvSpPr txBox="1"/>
            <p:nvPr/>
          </p:nvSpPr>
          <p:spPr>
            <a:xfrm>
              <a:off x="8921976" y="4237446"/>
              <a:ext cx="4666450" cy="2421173"/>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r>
                <a:rPr lang="en-US" dirty="0" smtClean="0"/>
                <a:t>To ensure that GBV and sexual offences are reduced through a coordinated approach by all SAPS disciplines</a:t>
              </a:r>
            </a:p>
            <a:p>
              <a:endParaRPr lang="en-US" dirty="0"/>
            </a:p>
            <a:p>
              <a:pPr algn="ctr"/>
              <a:r>
                <a:rPr lang="en-US" dirty="0" smtClean="0"/>
                <a:t>* </a:t>
              </a:r>
              <a:r>
                <a:rPr lang="en-US" i="1" dirty="0" smtClean="0"/>
                <a:t>The SAPS’ Sexual Offences and GBV Action Plan serves as the implementation mechanism for all departmental initiatives related to GBVF.</a:t>
              </a:r>
              <a:endParaRPr lang="en-US" i="1" dirty="0"/>
            </a:p>
          </p:txBody>
        </p:sp>
      </p:grpSp>
      <p:sp>
        <p:nvSpPr>
          <p:cNvPr id="41" name="Shape">
            <a:extLst>
              <a:ext uri="{FF2B5EF4-FFF2-40B4-BE49-F238E27FC236}">
                <a16:creationId xmlns:a16="http://schemas.microsoft.com/office/drawing/2014/main" id="{191D215A-AAFB-49B4-91F9-1E8A24CD0D16}"/>
              </a:ext>
            </a:extLst>
          </p:cNvPr>
          <p:cNvSpPr/>
          <p:nvPr/>
        </p:nvSpPr>
        <p:spPr>
          <a:xfrm>
            <a:off x="6672657" y="3025214"/>
            <a:ext cx="2799490" cy="3848026"/>
          </a:xfrm>
          <a:custGeom>
            <a:avLst/>
            <a:gdLst/>
            <a:ahLst/>
            <a:cxnLst>
              <a:cxn ang="0">
                <a:pos x="wd2" y="hd2"/>
              </a:cxn>
              <a:cxn ang="5400000">
                <a:pos x="wd2" y="hd2"/>
              </a:cxn>
              <a:cxn ang="10800000">
                <a:pos x="wd2" y="hd2"/>
              </a:cxn>
              <a:cxn ang="16200000">
                <a:pos x="wd2" y="hd2"/>
              </a:cxn>
            </a:cxnLst>
            <a:rect l="0" t="0" r="r" b="b"/>
            <a:pathLst>
              <a:path w="21467" h="21560" extrusionOk="0">
                <a:moveTo>
                  <a:pt x="5635" y="17921"/>
                </a:moveTo>
                <a:cubicBezTo>
                  <a:pt x="4392" y="17635"/>
                  <a:pt x="3681" y="17226"/>
                  <a:pt x="3681" y="16796"/>
                </a:cubicBezTo>
                <a:lnTo>
                  <a:pt x="3681" y="2453"/>
                </a:lnTo>
                <a:cubicBezTo>
                  <a:pt x="3681" y="2294"/>
                  <a:pt x="3888" y="2165"/>
                  <a:pt x="4144" y="2165"/>
                </a:cubicBezTo>
                <a:lnTo>
                  <a:pt x="4144" y="2165"/>
                </a:lnTo>
                <a:cubicBezTo>
                  <a:pt x="4522" y="2165"/>
                  <a:pt x="4742" y="1899"/>
                  <a:pt x="4521" y="1709"/>
                </a:cubicBezTo>
                <a:lnTo>
                  <a:pt x="2681" y="120"/>
                </a:lnTo>
                <a:cubicBezTo>
                  <a:pt x="2496" y="-40"/>
                  <a:pt x="2113" y="-40"/>
                  <a:pt x="1928" y="120"/>
                </a:cubicBezTo>
                <a:lnTo>
                  <a:pt x="88" y="1709"/>
                </a:lnTo>
                <a:cubicBezTo>
                  <a:pt x="-133" y="1899"/>
                  <a:pt x="87" y="2165"/>
                  <a:pt x="464" y="2165"/>
                </a:cubicBezTo>
                <a:lnTo>
                  <a:pt x="464" y="2165"/>
                </a:lnTo>
                <a:cubicBezTo>
                  <a:pt x="721" y="2165"/>
                  <a:pt x="928" y="2294"/>
                  <a:pt x="928" y="2453"/>
                </a:cubicBezTo>
                <a:lnTo>
                  <a:pt x="928" y="16940"/>
                </a:lnTo>
                <a:cubicBezTo>
                  <a:pt x="928" y="17284"/>
                  <a:pt x="1383" y="17617"/>
                  <a:pt x="2218" y="17885"/>
                </a:cubicBezTo>
                <a:lnTo>
                  <a:pt x="13687" y="21560"/>
                </a:lnTo>
                <a:lnTo>
                  <a:pt x="21467" y="21560"/>
                </a:lnTo>
                <a:lnTo>
                  <a:pt x="5635" y="17921"/>
                </a:ln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42" name="TextBox 41">
            <a:extLst>
              <a:ext uri="{FF2B5EF4-FFF2-40B4-BE49-F238E27FC236}">
                <a16:creationId xmlns:a16="http://schemas.microsoft.com/office/drawing/2014/main" id="{8336086A-497F-4E3F-9069-7DBF1482AEBC}"/>
              </a:ext>
            </a:extLst>
          </p:cNvPr>
          <p:cNvSpPr txBox="1"/>
          <p:nvPr/>
        </p:nvSpPr>
        <p:spPr>
          <a:xfrm>
            <a:off x="8400116" y="6564868"/>
            <a:ext cx="311020" cy="369332"/>
          </a:xfrm>
          <a:prstGeom prst="rect">
            <a:avLst/>
          </a:prstGeom>
          <a:noFill/>
        </p:spPr>
        <p:txBody>
          <a:bodyPr wrap="square" rtlCol="0" anchor="ctr">
            <a:spAutoFit/>
          </a:bodyPr>
          <a:lstStyle/>
          <a:p>
            <a:pPr algn="ctr"/>
            <a:r>
              <a:rPr lang="en-US" b="1" dirty="0"/>
              <a:t>4</a:t>
            </a:r>
          </a:p>
        </p:txBody>
      </p:sp>
      <p:sp>
        <p:nvSpPr>
          <p:cNvPr id="43" name="TextBox 42">
            <a:extLst>
              <a:ext uri="{FF2B5EF4-FFF2-40B4-BE49-F238E27FC236}">
                <a16:creationId xmlns:a16="http://schemas.microsoft.com/office/drawing/2014/main" id="{CE541E41-DCF5-408A-BE4F-9B17EB176321}"/>
              </a:ext>
            </a:extLst>
          </p:cNvPr>
          <p:cNvSpPr txBox="1">
            <a:spLocks noChangeAspect="1"/>
          </p:cNvSpPr>
          <p:nvPr/>
        </p:nvSpPr>
        <p:spPr>
          <a:xfrm>
            <a:off x="6750159" y="2493159"/>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US" b="1" dirty="0">
                <a:solidFill>
                  <a:schemeClr val="tx1"/>
                </a:solidFill>
              </a:rPr>
              <a:t>4</a:t>
            </a:r>
          </a:p>
        </p:txBody>
      </p:sp>
      <p:sp>
        <p:nvSpPr>
          <p:cNvPr id="44" name="TextBox 43">
            <a:extLst>
              <a:ext uri="{FF2B5EF4-FFF2-40B4-BE49-F238E27FC236}">
                <a16:creationId xmlns:a16="http://schemas.microsoft.com/office/drawing/2014/main" id="{75524899-27F1-4800-A212-A05DD706AC8D}"/>
              </a:ext>
            </a:extLst>
          </p:cNvPr>
          <p:cNvSpPr txBox="1">
            <a:spLocks noChangeAspect="1"/>
          </p:cNvSpPr>
          <p:nvPr/>
        </p:nvSpPr>
        <p:spPr>
          <a:xfrm>
            <a:off x="5981046" y="2533049"/>
            <a:ext cx="457200" cy="4572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a:r>
              <a:rPr lang="en-US" b="1" dirty="0">
                <a:solidFill>
                  <a:schemeClr val="bg1"/>
                </a:solidFill>
              </a:rPr>
              <a:t>3</a:t>
            </a:r>
          </a:p>
        </p:txBody>
      </p:sp>
    </p:spTree>
    <p:extLst>
      <p:ext uri="{BB962C8B-B14F-4D97-AF65-F5344CB8AC3E}">
        <p14:creationId xmlns:p14="http://schemas.microsoft.com/office/powerpoint/2010/main" val="2073924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5</a:t>
            </a:fld>
            <a:endParaRPr lang="en-ZA" dirty="0"/>
          </a:p>
        </p:txBody>
      </p:sp>
      <p:sp>
        <p:nvSpPr>
          <p:cNvPr id="3" name="Title 2"/>
          <p:cNvSpPr>
            <a:spLocks noGrp="1"/>
          </p:cNvSpPr>
          <p:nvPr>
            <p:ph type="ctrTitle"/>
          </p:nvPr>
        </p:nvSpPr>
        <p:spPr/>
        <p:txBody>
          <a:bodyPr>
            <a:normAutofit/>
          </a:bodyPr>
          <a:lstStyle/>
          <a:p>
            <a:r>
              <a:rPr lang="en-ZA" dirty="0"/>
              <a:t>SAPS Integrated Sexual Offences &amp; GBV Action </a:t>
            </a:r>
            <a:r>
              <a:rPr lang="en-ZA" dirty="0" smtClean="0"/>
              <a:t>Plan</a:t>
            </a:r>
            <a:endParaRPr lang="en-ZA" dirty="0"/>
          </a:p>
        </p:txBody>
      </p:sp>
    </p:spTree>
    <p:extLst>
      <p:ext uri="{BB962C8B-B14F-4D97-AF65-F5344CB8AC3E}">
        <p14:creationId xmlns:p14="http://schemas.microsoft.com/office/powerpoint/2010/main" val="1582094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Autofit/>
          </a:bodyPr>
          <a:lstStyle/>
          <a:p>
            <a:pPr algn="ctr"/>
            <a:r>
              <a:rPr lang="en-ZA" sz="2400" b="1" dirty="0" smtClean="0">
                <a:solidFill>
                  <a:schemeClr val="tx1"/>
                </a:solidFill>
                <a:latin typeface="Segoe UI" panose="020B0502040204020203" pitchFamily="34" charset="0"/>
                <a:cs typeface="Segoe UI" panose="020B0502040204020203" pitchFamily="34" charset="0"/>
              </a:rPr>
              <a:t>Saps integrated sexual offences &amp; GBV action plan: Focus areas</a:t>
            </a:r>
            <a:endParaRPr lang="en-ZA" sz="2400" b="1" dirty="0">
              <a:solidFill>
                <a:schemeClr val="tx1"/>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6</a:t>
            </a:fld>
            <a:endParaRPr lang="en-ZA" dirty="0"/>
          </a:p>
        </p:txBody>
      </p:sp>
      <p:grpSp>
        <p:nvGrpSpPr>
          <p:cNvPr id="58" name="Group 57"/>
          <p:cNvGrpSpPr>
            <a:grpSpLocks/>
          </p:cNvGrpSpPr>
          <p:nvPr/>
        </p:nvGrpSpPr>
        <p:grpSpPr>
          <a:xfrm>
            <a:off x="4219136" y="1843755"/>
            <a:ext cx="3566160" cy="3566160"/>
            <a:chOff x="3703044" y="1238239"/>
            <a:chExt cx="4785911" cy="4780994"/>
          </a:xfrm>
        </p:grpSpPr>
        <p:sp>
          <p:nvSpPr>
            <p:cNvPr id="59" name="Freeform 24"/>
            <p:cNvSpPr>
              <a:spLocks/>
            </p:cNvSpPr>
            <p:nvPr/>
          </p:nvSpPr>
          <p:spPr bwMode="auto">
            <a:xfrm>
              <a:off x="5724634" y="4273088"/>
              <a:ext cx="2365903" cy="1746145"/>
            </a:xfrm>
            <a:custGeom>
              <a:avLst/>
              <a:gdLst>
                <a:gd name="T0" fmla="*/ 298 w 1922"/>
                <a:gd name="T1" fmla="*/ 324 h 1419"/>
                <a:gd name="T2" fmla="*/ 0 w 1922"/>
                <a:gd name="T3" fmla="*/ 875 h 1419"/>
                <a:gd name="T4" fmla="*/ 298 w 1922"/>
                <a:gd name="T5" fmla="*/ 1419 h 1419"/>
                <a:gd name="T6" fmla="*/ 301 w 1922"/>
                <a:gd name="T7" fmla="*/ 1419 h 1419"/>
                <a:gd name="T8" fmla="*/ 364 w 1922"/>
                <a:gd name="T9" fmla="*/ 1418 h 1419"/>
                <a:gd name="T10" fmla="*/ 490 w 1922"/>
                <a:gd name="T11" fmla="*/ 1410 h 1419"/>
                <a:gd name="T12" fmla="*/ 612 w 1922"/>
                <a:gd name="T13" fmla="*/ 1394 h 1419"/>
                <a:gd name="T14" fmla="*/ 732 w 1922"/>
                <a:gd name="T15" fmla="*/ 1371 h 1419"/>
                <a:gd name="T16" fmla="*/ 849 w 1922"/>
                <a:gd name="T17" fmla="*/ 1341 h 1419"/>
                <a:gd name="T18" fmla="*/ 964 w 1922"/>
                <a:gd name="T19" fmla="*/ 1304 h 1419"/>
                <a:gd name="T20" fmla="*/ 1075 w 1922"/>
                <a:gd name="T21" fmla="*/ 1260 h 1419"/>
                <a:gd name="T22" fmla="*/ 1182 w 1922"/>
                <a:gd name="T23" fmla="*/ 1209 h 1419"/>
                <a:gd name="T24" fmla="*/ 1287 w 1922"/>
                <a:gd name="T25" fmla="*/ 1152 h 1419"/>
                <a:gd name="T26" fmla="*/ 1387 w 1922"/>
                <a:gd name="T27" fmla="*/ 1088 h 1419"/>
                <a:gd name="T28" fmla="*/ 1482 w 1922"/>
                <a:gd name="T29" fmla="*/ 1020 h 1419"/>
                <a:gd name="T30" fmla="*/ 1574 w 1922"/>
                <a:gd name="T31" fmla="*/ 946 h 1419"/>
                <a:gd name="T32" fmla="*/ 1660 w 1922"/>
                <a:gd name="T33" fmla="*/ 866 h 1419"/>
                <a:gd name="T34" fmla="*/ 1742 w 1922"/>
                <a:gd name="T35" fmla="*/ 781 h 1419"/>
                <a:gd name="T36" fmla="*/ 1819 w 1922"/>
                <a:gd name="T37" fmla="*/ 692 h 1419"/>
                <a:gd name="T38" fmla="*/ 1889 w 1922"/>
                <a:gd name="T39" fmla="*/ 597 h 1419"/>
                <a:gd name="T40" fmla="*/ 1922 w 1922"/>
                <a:gd name="T41" fmla="*/ 549 h 1419"/>
                <a:gd name="T42" fmla="*/ 1298 w 1922"/>
                <a:gd name="T43" fmla="*/ 535 h 1419"/>
                <a:gd name="T44" fmla="*/ 970 w 1922"/>
                <a:gd name="T45" fmla="*/ 0 h 1419"/>
                <a:gd name="T46" fmla="*/ 940 w 1922"/>
                <a:gd name="T47" fmla="*/ 36 h 1419"/>
                <a:gd name="T48" fmla="*/ 874 w 1922"/>
                <a:gd name="T49" fmla="*/ 103 h 1419"/>
                <a:gd name="T50" fmla="*/ 800 w 1922"/>
                <a:gd name="T51" fmla="*/ 163 h 1419"/>
                <a:gd name="T52" fmla="*/ 721 w 1922"/>
                <a:gd name="T53" fmla="*/ 214 h 1419"/>
                <a:gd name="T54" fmla="*/ 635 w 1922"/>
                <a:gd name="T55" fmla="*/ 256 h 1419"/>
                <a:gd name="T56" fmla="*/ 546 w 1922"/>
                <a:gd name="T57" fmla="*/ 289 h 1419"/>
                <a:gd name="T58" fmla="*/ 451 w 1922"/>
                <a:gd name="T59" fmla="*/ 312 h 1419"/>
                <a:gd name="T60" fmla="*/ 353 w 1922"/>
                <a:gd name="T61" fmla="*/ 324 h 1419"/>
                <a:gd name="T62" fmla="*/ 301 w 1922"/>
                <a:gd name="T63" fmla="*/ 325 h 1419"/>
                <a:gd name="T64" fmla="*/ 298 w 1922"/>
                <a:gd name="T65" fmla="*/ 324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22" h="1419">
                  <a:moveTo>
                    <a:pt x="298" y="324"/>
                  </a:moveTo>
                  <a:lnTo>
                    <a:pt x="0" y="875"/>
                  </a:lnTo>
                  <a:lnTo>
                    <a:pt x="298" y="1419"/>
                  </a:lnTo>
                  <a:lnTo>
                    <a:pt x="301" y="1419"/>
                  </a:lnTo>
                  <a:lnTo>
                    <a:pt x="364" y="1418"/>
                  </a:lnTo>
                  <a:lnTo>
                    <a:pt x="490" y="1410"/>
                  </a:lnTo>
                  <a:lnTo>
                    <a:pt x="612" y="1394"/>
                  </a:lnTo>
                  <a:lnTo>
                    <a:pt x="732" y="1371"/>
                  </a:lnTo>
                  <a:lnTo>
                    <a:pt x="849" y="1341"/>
                  </a:lnTo>
                  <a:lnTo>
                    <a:pt x="964" y="1304"/>
                  </a:lnTo>
                  <a:lnTo>
                    <a:pt x="1075" y="1260"/>
                  </a:lnTo>
                  <a:lnTo>
                    <a:pt x="1182" y="1209"/>
                  </a:lnTo>
                  <a:lnTo>
                    <a:pt x="1287" y="1152"/>
                  </a:lnTo>
                  <a:lnTo>
                    <a:pt x="1387" y="1088"/>
                  </a:lnTo>
                  <a:lnTo>
                    <a:pt x="1482" y="1020"/>
                  </a:lnTo>
                  <a:lnTo>
                    <a:pt x="1574" y="946"/>
                  </a:lnTo>
                  <a:lnTo>
                    <a:pt x="1660" y="866"/>
                  </a:lnTo>
                  <a:lnTo>
                    <a:pt x="1742" y="781"/>
                  </a:lnTo>
                  <a:lnTo>
                    <a:pt x="1819" y="692"/>
                  </a:lnTo>
                  <a:lnTo>
                    <a:pt x="1889" y="597"/>
                  </a:lnTo>
                  <a:lnTo>
                    <a:pt x="1922" y="549"/>
                  </a:lnTo>
                  <a:lnTo>
                    <a:pt x="1298" y="535"/>
                  </a:lnTo>
                  <a:lnTo>
                    <a:pt x="970" y="0"/>
                  </a:lnTo>
                  <a:lnTo>
                    <a:pt x="940" y="36"/>
                  </a:lnTo>
                  <a:lnTo>
                    <a:pt x="874" y="103"/>
                  </a:lnTo>
                  <a:lnTo>
                    <a:pt x="800" y="163"/>
                  </a:lnTo>
                  <a:lnTo>
                    <a:pt x="721" y="214"/>
                  </a:lnTo>
                  <a:lnTo>
                    <a:pt x="635" y="256"/>
                  </a:lnTo>
                  <a:lnTo>
                    <a:pt x="546" y="289"/>
                  </a:lnTo>
                  <a:lnTo>
                    <a:pt x="451" y="312"/>
                  </a:lnTo>
                  <a:lnTo>
                    <a:pt x="353" y="324"/>
                  </a:lnTo>
                  <a:lnTo>
                    <a:pt x="301" y="325"/>
                  </a:lnTo>
                  <a:lnTo>
                    <a:pt x="298" y="3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0" name="Freeform 27"/>
            <p:cNvSpPr>
              <a:spLocks/>
            </p:cNvSpPr>
            <p:nvPr/>
          </p:nvSpPr>
          <p:spPr bwMode="auto">
            <a:xfrm>
              <a:off x="6998583" y="2551537"/>
              <a:ext cx="1490372" cy="2267529"/>
            </a:xfrm>
            <a:custGeom>
              <a:avLst/>
              <a:gdLst>
                <a:gd name="T0" fmla="*/ 1002 w 1209"/>
                <a:gd name="T1" fmla="*/ 0 h 1842"/>
                <a:gd name="T2" fmla="*/ 678 w 1209"/>
                <a:gd name="T3" fmla="*/ 534 h 1842"/>
                <a:gd name="T4" fmla="*/ 52 w 1209"/>
                <a:gd name="T5" fmla="*/ 551 h 1842"/>
                <a:gd name="T6" fmla="*/ 66 w 1209"/>
                <a:gd name="T7" fmla="*/ 588 h 1842"/>
                <a:gd name="T8" fmla="*/ 89 w 1209"/>
                <a:gd name="T9" fmla="*/ 667 h 1842"/>
                <a:gd name="T10" fmla="*/ 106 w 1209"/>
                <a:gd name="T11" fmla="*/ 748 h 1842"/>
                <a:gd name="T12" fmla="*/ 114 w 1209"/>
                <a:gd name="T13" fmla="*/ 832 h 1842"/>
                <a:gd name="T14" fmla="*/ 115 w 1209"/>
                <a:gd name="T15" fmla="*/ 875 h 1842"/>
                <a:gd name="T16" fmla="*/ 114 w 1209"/>
                <a:gd name="T17" fmla="*/ 933 h 1842"/>
                <a:gd name="T18" fmla="*/ 98 w 1209"/>
                <a:gd name="T19" fmla="*/ 1046 h 1842"/>
                <a:gd name="T20" fmla="*/ 70 w 1209"/>
                <a:gd name="T21" fmla="*/ 1152 h 1842"/>
                <a:gd name="T22" fmla="*/ 27 w 1209"/>
                <a:gd name="T23" fmla="*/ 1255 h 1842"/>
                <a:gd name="T24" fmla="*/ 0 w 1209"/>
                <a:gd name="T25" fmla="*/ 1301 h 1842"/>
                <a:gd name="T26" fmla="*/ 324 w 1209"/>
                <a:gd name="T27" fmla="*/ 1829 h 1842"/>
                <a:gd name="T28" fmla="*/ 952 w 1209"/>
                <a:gd name="T29" fmla="*/ 1842 h 1842"/>
                <a:gd name="T30" fmla="*/ 982 w 1209"/>
                <a:gd name="T31" fmla="*/ 1789 h 1842"/>
                <a:gd name="T32" fmla="*/ 1037 w 1209"/>
                <a:gd name="T33" fmla="*/ 1677 h 1842"/>
                <a:gd name="T34" fmla="*/ 1085 w 1209"/>
                <a:gd name="T35" fmla="*/ 1563 h 1842"/>
                <a:gd name="T36" fmla="*/ 1125 w 1209"/>
                <a:gd name="T37" fmla="*/ 1444 h 1842"/>
                <a:gd name="T38" fmla="*/ 1158 w 1209"/>
                <a:gd name="T39" fmla="*/ 1323 h 1842"/>
                <a:gd name="T40" fmla="*/ 1183 w 1209"/>
                <a:gd name="T41" fmla="*/ 1198 h 1842"/>
                <a:gd name="T42" fmla="*/ 1200 w 1209"/>
                <a:gd name="T43" fmla="*/ 1070 h 1842"/>
                <a:gd name="T44" fmla="*/ 1209 w 1209"/>
                <a:gd name="T45" fmla="*/ 941 h 1842"/>
                <a:gd name="T46" fmla="*/ 1209 w 1209"/>
                <a:gd name="T47" fmla="*/ 875 h 1842"/>
                <a:gd name="T48" fmla="*/ 1209 w 1209"/>
                <a:gd name="T49" fmla="*/ 816 h 1842"/>
                <a:gd name="T50" fmla="*/ 1203 w 1209"/>
                <a:gd name="T51" fmla="*/ 700 h 1842"/>
                <a:gd name="T52" fmla="*/ 1188 w 1209"/>
                <a:gd name="T53" fmla="*/ 586 h 1842"/>
                <a:gd name="T54" fmla="*/ 1169 w 1209"/>
                <a:gd name="T55" fmla="*/ 473 h 1842"/>
                <a:gd name="T56" fmla="*/ 1142 w 1209"/>
                <a:gd name="T57" fmla="*/ 363 h 1842"/>
                <a:gd name="T58" fmla="*/ 1109 w 1209"/>
                <a:gd name="T59" fmla="*/ 257 h 1842"/>
                <a:gd name="T60" fmla="*/ 1070 w 1209"/>
                <a:gd name="T61" fmla="*/ 152 h 1842"/>
                <a:gd name="T62" fmla="*/ 1026 w 1209"/>
                <a:gd name="T63" fmla="*/ 49 h 1842"/>
                <a:gd name="T64" fmla="*/ 1002 w 1209"/>
                <a:gd name="T65" fmla="*/ 0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9" h="1842">
                  <a:moveTo>
                    <a:pt x="1002" y="0"/>
                  </a:moveTo>
                  <a:lnTo>
                    <a:pt x="678" y="534"/>
                  </a:lnTo>
                  <a:lnTo>
                    <a:pt x="52" y="551"/>
                  </a:lnTo>
                  <a:lnTo>
                    <a:pt x="66" y="588"/>
                  </a:lnTo>
                  <a:lnTo>
                    <a:pt x="89" y="667"/>
                  </a:lnTo>
                  <a:lnTo>
                    <a:pt x="106" y="748"/>
                  </a:lnTo>
                  <a:lnTo>
                    <a:pt x="114" y="832"/>
                  </a:lnTo>
                  <a:lnTo>
                    <a:pt x="115" y="875"/>
                  </a:lnTo>
                  <a:lnTo>
                    <a:pt x="114" y="933"/>
                  </a:lnTo>
                  <a:lnTo>
                    <a:pt x="98" y="1046"/>
                  </a:lnTo>
                  <a:lnTo>
                    <a:pt x="70" y="1152"/>
                  </a:lnTo>
                  <a:lnTo>
                    <a:pt x="27" y="1255"/>
                  </a:lnTo>
                  <a:lnTo>
                    <a:pt x="0" y="1301"/>
                  </a:lnTo>
                  <a:lnTo>
                    <a:pt x="324" y="1829"/>
                  </a:lnTo>
                  <a:lnTo>
                    <a:pt x="952" y="1842"/>
                  </a:lnTo>
                  <a:lnTo>
                    <a:pt x="982" y="1789"/>
                  </a:lnTo>
                  <a:lnTo>
                    <a:pt x="1037" y="1677"/>
                  </a:lnTo>
                  <a:lnTo>
                    <a:pt x="1085" y="1563"/>
                  </a:lnTo>
                  <a:lnTo>
                    <a:pt x="1125" y="1444"/>
                  </a:lnTo>
                  <a:lnTo>
                    <a:pt x="1158" y="1323"/>
                  </a:lnTo>
                  <a:lnTo>
                    <a:pt x="1183" y="1198"/>
                  </a:lnTo>
                  <a:lnTo>
                    <a:pt x="1200" y="1070"/>
                  </a:lnTo>
                  <a:lnTo>
                    <a:pt x="1209" y="941"/>
                  </a:lnTo>
                  <a:lnTo>
                    <a:pt x="1209" y="875"/>
                  </a:lnTo>
                  <a:lnTo>
                    <a:pt x="1209" y="816"/>
                  </a:lnTo>
                  <a:lnTo>
                    <a:pt x="1203" y="700"/>
                  </a:lnTo>
                  <a:lnTo>
                    <a:pt x="1188" y="586"/>
                  </a:lnTo>
                  <a:lnTo>
                    <a:pt x="1169" y="473"/>
                  </a:lnTo>
                  <a:lnTo>
                    <a:pt x="1142" y="363"/>
                  </a:lnTo>
                  <a:lnTo>
                    <a:pt x="1109" y="257"/>
                  </a:lnTo>
                  <a:lnTo>
                    <a:pt x="1070" y="152"/>
                  </a:lnTo>
                  <a:lnTo>
                    <a:pt x="1026" y="49"/>
                  </a:lnTo>
                  <a:lnTo>
                    <a:pt x="1002" y="0"/>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1" name="Freeform 30"/>
            <p:cNvSpPr>
              <a:spLocks/>
            </p:cNvSpPr>
            <p:nvPr/>
          </p:nvSpPr>
          <p:spPr bwMode="auto">
            <a:xfrm>
              <a:off x="6226343" y="1243159"/>
              <a:ext cx="1933056" cy="1854357"/>
            </a:xfrm>
            <a:custGeom>
              <a:avLst/>
              <a:gdLst>
                <a:gd name="T0" fmla="*/ 6 w 1572"/>
                <a:gd name="T1" fmla="*/ 0 h 1511"/>
                <a:gd name="T2" fmla="*/ 303 w 1572"/>
                <a:gd name="T3" fmla="*/ 541 h 1511"/>
                <a:gd name="T4" fmla="*/ 0 w 1572"/>
                <a:gd name="T5" fmla="*/ 1099 h 1511"/>
                <a:gd name="T6" fmla="*/ 50 w 1572"/>
                <a:gd name="T7" fmla="*/ 1106 h 1511"/>
                <a:gd name="T8" fmla="*/ 146 w 1572"/>
                <a:gd name="T9" fmla="*/ 1129 h 1511"/>
                <a:gd name="T10" fmla="*/ 238 w 1572"/>
                <a:gd name="T11" fmla="*/ 1164 h 1511"/>
                <a:gd name="T12" fmla="*/ 325 w 1572"/>
                <a:gd name="T13" fmla="*/ 1208 h 1511"/>
                <a:gd name="T14" fmla="*/ 406 w 1572"/>
                <a:gd name="T15" fmla="*/ 1261 h 1511"/>
                <a:gd name="T16" fmla="*/ 478 w 1572"/>
                <a:gd name="T17" fmla="*/ 1324 h 1511"/>
                <a:gd name="T18" fmla="*/ 544 w 1572"/>
                <a:gd name="T19" fmla="*/ 1394 h 1511"/>
                <a:gd name="T20" fmla="*/ 603 w 1572"/>
                <a:gd name="T21" fmla="*/ 1470 h 1511"/>
                <a:gd name="T22" fmla="*/ 628 w 1572"/>
                <a:gd name="T23" fmla="*/ 1511 h 1511"/>
                <a:gd name="T24" fmla="*/ 1245 w 1572"/>
                <a:gd name="T25" fmla="*/ 1495 h 1511"/>
                <a:gd name="T26" fmla="*/ 1572 w 1572"/>
                <a:gd name="T27" fmla="*/ 958 h 1511"/>
                <a:gd name="T28" fmla="*/ 1542 w 1572"/>
                <a:gd name="T29" fmla="*/ 906 h 1511"/>
                <a:gd name="T30" fmla="*/ 1476 w 1572"/>
                <a:gd name="T31" fmla="*/ 809 h 1511"/>
                <a:gd name="T32" fmla="*/ 1404 w 1572"/>
                <a:gd name="T33" fmla="*/ 716 h 1511"/>
                <a:gd name="T34" fmla="*/ 1327 w 1572"/>
                <a:gd name="T35" fmla="*/ 626 h 1511"/>
                <a:gd name="T36" fmla="*/ 1245 w 1572"/>
                <a:gd name="T37" fmla="*/ 542 h 1511"/>
                <a:gd name="T38" fmla="*/ 1157 w 1572"/>
                <a:gd name="T39" fmla="*/ 463 h 1511"/>
                <a:gd name="T40" fmla="*/ 1065 w 1572"/>
                <a:gd name="T41" fmla="*/ 389 h 1511"/>
                <a:gd name="T42" fmla="*/ 969 w 1572"/>
                <a:gd name="T43" fmla="*/ 320 h 1511"/>
                <a:gd name="T44" fmla="*/ 870 w 1572"/>
                <a:gd name="T45" fmla="*/ 258 h 1511"/>
                <a:gd name="T46" fmla="*/ 765 w 1572"/>
                <a:gd name="T47" fmla="*/ 202 h 1511"/>
                <a:gd name="T48" fmla="*/ 657 w 1572"/>
                <a:gd name="T49" fmla="*/ 152 h 1511"/>
                <a:gd name="T50" fmla="*/ 544 w 1572"/>
                <a:gd name="T51" fmla="*/ 109 h 1511"/>
                <a:gd name="T52" fmla="*/ 430 w 1572"/>
                <a:gd name="T53" fmla="*/ 71 h 1511"/>
                <a:gd name="T54" fmla="*/ 312 w 1572"/>
                <a:gd name="T55" fmla="*/ 42 h 1511"/>
                <a:gd name="T56" fmla="*/ 192 w 1572"/>
                <a:gd name="T57" fmla="*/ 20 h 1511"/>
                <a:gd name="T58" fmla="*/ 69 w 1572"/>
                <a:gd name="T59" fmla="*/ 5 h 1511"/>
                <a:gd name="T60" fmla="*/ 6 w 1572"/>
                <a:gd name="T61"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72" h="1511">
                  <a:moveTo>
                    <a:pt x="6" y="0"/>
                  </a:moveTo>
                  <a:lnTo>
                    <a:pt x="303" y="541"/>
                  </a:lnTo>
                  <a:lnTo>
                    <a:pt x="0" y="1099"/>
                  </a:lnTo>
                  <a:lnTo>
                    <a:pt x="50" y="1106"/>
                  </a:lnTo>
                  <a:lnTo>
                    <a:pt x="146" y="1129"/>
                  </a:lnTo>
                  <a:lnTo>
                    <a:pt x="238" y="1164"/>
                  </a:lnTo>
                  <a:lnTo>
                    <a:pt x="325" y="1208"/>
                  </a:lnTo>
                  <a:lnTo>
                    <a:pt x="406" y="1261"/>
                  </a:lnTo>
                  <a:lnTo>
                    <a:pt x="478" y="1324"/>
                  </a:lnTo>
                  <a:lnTo>
                    <a:pt x="544" y="1394"/>
                  </a:lnTo>
                  <a:lnTo>
                    <a:pt x="603" y="1470"/>
                  </a:lnTo>
                  <a:lnTo>
                    <a:pt x="628" y="1511"/>
                  </a:lnTo>
                  <a:lnTo>
                    <a:pt x="1245" y="1495"/>
                  </a:lnTo>
                  <a:lnTo>
                    <a:pt x="1572" y="958"/>
                  </a:lnTo>
                  <a:lnTo>
                    <a:pt x="1542" y="906"/>
                  </a:lnTo>
                  <a:lnTo>
                    <a:pt x="1476" y="809"/>
                  </a:lnTo>
                  <a:lnTo>
                    <a:pt x="1404" y="716"/>
                  </a:lnTo>
                  <a:lnTo>
                    <a:pt x="1327" y="626"/>
                  </a:lnTo>
                  <a:lnTo>
                    <a:pt x="1245" y="542"/>
                  </a:lnTo>
                  <a:lnTo>
                    <a:pt x="1157" y="463"/>
                  </a:lnTo>
                  <a:lnTo>
                    <a:pt x="1065" y="389"/>
                  </a:lnTo>
                  <a:lnTo>
                    <a:pt x="969" y="320"/>
                  </a:lnTo>
                  <a:lnTo>
                    <a:pt x="870" y="258"/>
                  </a:lnTo>
                  <a:lnTo>
                    <a:pt x="765" y="202"/>
                  </a:lnTo>
                  <a:lnTo>
                    <a:pt x="657" y="152"/>
                  </a:lnTo>
                  <a:lnTo>
                    <a:pt x="544" y="109"/>
                  </a:lnTo>
                  <a:lnTo>
                    <a:pt x="430" y="71"/>
                  </a:lnTo>
                  <a:lnTo>
                    <a:pt x="312" y="42"/>
                  </a:lnTo>
                  <a:lnTo>
                    <a:pt x="192" y="20"/>
                  </a:lnTo>
                  <a:lnTo>
                    <a:pt x="69" y="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2" name="Freeform 1164"/>
            <p:cNvSpPr>
              <a:spLocks/>
            </p:cNvSpPr>
            <p:nvPr/>
          </p:nvSpPr>
          <p:spPr bwMode="auto">
            <a:xfrm>
              <a:off x="6226346" y="1243159"/>
              <a:ext cx="1933056" cy="1854357"/>
            </a:xfrm>
            <a:custGeom>
              <a:avLst/>
              <a:gdLst>
                <a:gd name="T0" fmla="*/ 0 w 1572"/>
                <a:gd name="T1" fmla="*/ 1099 h 1511"/>
                <a:gd name="T2" fmla="*/ 50 w 1572"/>
                <a:gd name="T3" fmla="*/ 1106 h 1511"/>
                <a:gd name="T4" fmla="*/ 146 w 1572"/>
                <a:gd name="T5" fmla="*/ 1129 h 1511"/>
                <a:gd name="T6" fmla="*/ 238 w 1572"/>
                <a:gd name="T7" fmla="*/ 1164 h 1511"/>
                <a:gd name="T8" fmla="*/ 325 w 1572"/>
                <a:gd name="T9" fmla="*/ 1208 h 1511"/>
                <a:gd name="T10" fmla="*/ 406 w 1572"/>
                <a:gd name="T11" fmla="*/ 1261 h 1511"/>
                <a:gd name="T12" fmla="*/ 478 w 1572"/>
                <a:gd name="T13" fmla="*/ 1324 h 1511"/>
                <a:gd name="T14" fmla="*/ 544 w 1572"/>
                <a:gd name="T15" fmla="*/ 1394 h 1511"/>
                <a:gd name="T16" fmla="*/ 603 w 1572"/>
                <a:gd name="T17" fmla="*/ 1470 h 1511"/>
                <a:gd name="T18" fmla="*/ 628 w 1572"/>
                <a:gd name="T19" fmla="*/ 1511 h 1511"/>
                <a:gd name="T20" fmla="*/ 1245 w 1572"/>
                <a:gd name="T21" fmla="*/ 1495 h 1511"/>
                <a:gd name="T22" fmla="*/ 1572 w 1572"/>
                <a:gd name="T23" fmla="*/ 958 h 1511"/>
                <a:gd name="T24" fmla="*/ 1542 w 1572"/>
                <a:gd name="T25" fmla="*/ 906 h 1511"/>
                <a:gd name="T26" fmla="*/ 1476 w 1572"/>
                <a:gd name="T27" fmla="*/ 809 h 1511"/>
                <a:gd name="T28" fmla="*/ 1404 w 1572"/>
                <a:gd name="T29" fmla="*/ 716 h 1511"/>
                <a:gd name="T30" fmla="*/ 1327 w 1572"/>
                <a:gd name="T31" fmla="*/ 626 h 1511"/>
                <a:gd name="T32" fmla="*/ 1245 w 1572"/>
                <a:gd name="T33" fmla="*/ 542 h 1511"/>
                <a:gd name="T34" fmla="*/ 1157 w 1572"/>
                <a:gd name="T35" fmla="*/ 463 h 1511"/>
                <a:gd name="T36" fmla="*/ 1065 w 1572"/>
                <a:gd name="T37" fmla="*/ 389 h 1511"/>
                <a:gd name="T38" fmla="*/ 969 w 1572"/>
                <a:gd name="T39" fmla="*/ 320 h 1511"/>
                <a:gd name="T40" fmla="*/ 870 w 1572"/>
                <a:gd name="T41" fmla="*/ 258 h 1511"/>
                <a:gd name="T42" fmla="*/ 765 w 1572"/>
                <a:gd name="T43" fmla="*/ 202 h 1511"/>
                <a:gd name="T44" fmla="*/ 657 w 1572"/>
                <a:gd name="T45" fmla="*/ 152 h 1511"/>
                <a:gd name="T46" fmla="*/ 544 w 1572"/>
                <a:gd name="T47" fmla="*/ 109 h 1511"/>
                <a:gd name="T48" fmla="*/ 430 w 1572"/>
                <a:gd name="T49" fmla="*/ 71 h 1511"/>
                <a:gd name="T50" fmla="*/ 312 w 1572"/>
                <a:gd name="T51" fmla="*/ 42 h 1511"/>
                <a:gd name="T52" fmla="*/ 192 w 1572"/>
                <a:gd name="T53" fmla="*/ 20 h 1511"/>
                <a:gd name="T54" fmla="*/ 69 w 1572"/>
                <a:gd name="T55" fmla="*/ 5 h 1511"/>
                <a:gd name="T56" fmla="*/ 6 w 1572"/>
                <a:gd name="T57" fmla="*/ 0 h 1511"/>
                <a:gd name="T58" fmla="*/ 303 w 1572"/>
                <a:gd name="T59" fmla="*/ 541 h 1511"/>
                <a:gd name="T60" fmla="*/ 0 w 1572"/>
                <a:gd name="T61" fmla="*/ 1099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72" h="1511">
                  <a:moveTo>
                    <a:pt x="0" y="1099"/>
                  </a:moveTo>
                  <a:lnTo>
                    <a:pt x="50" y="1106"/>
                  </a:lnTo>
                  <a:lnTo>
                    <a:pt x="146" y="1129"/>
                  </a:lnTo>
                  <a:lnTo>
                    <a:pt x="238" y="1164"/>
                  </a:lnTo>
                  <a:lnTo>
                    <a:pt x="325" y="1208"/>
                  </a:lnTo>
                  <a:lnTo>
                    <a:pt x="406" y="1261"/>
                  </a:lnTo>
                  <a:lnTo>
                    <a:pt x="478" y="1324"/>
                  </a:lnTo>
                  <a:lnTo>
                    <a:pt x="544" y="1394"/>
                  </a:lnTo>
                  <a:lnTo>
                    <a:pt x="603" y="1470"/>
                  </a:lnTo>
                  <a:lnTo>
                    <a:pt x="628" y="1511"/>
                  </a:lnTo>
                  <a:lnTo>
                    <a:pt x="1245" y="1495"/>
                  </a:lnTo>
                  <a:lnTo>
                    <a:pt x="1572" y="958"/>
                  </a:lnTo>
                  <a:lnTo>
                    <a:pt x="1542" y="906"/>
                  </a:lnTo>
                  <a:lnTo>
                    <a:pt x="1476" y="809"/>
                  </a:lnTo>
                  <a:lnTo>
                    <a:pt x="1404" y="716"/>
                  </a:lnTo>
                  <a:lnTo>
                    <a:pt x="1327" y="626"/>
                  </a:lnTo>
                  <a:lnTo>
                    <a:pt x="1245" y="542"/>
                  </a:lnTo>
                  <a:lnTo>
                    <a:pt x="1157" y="463"/>
                  </a:lnTo>
                  <a:lnTo>
                    <a:pt x="1065" y="389"/>
                  </a:lnTo>
                  <a:lnTo>
                    <a:pt x="969" y="320"/>
                  </a:lnTo>
                  <a:lnTo>
                    <a:pt x="870" y="258"/>
                  </a:lnTo>
                  <a:lnTo>
                    <a:pt x="765" y="202"/>
                  </a:lnTo>
                  <a:lnTo>
                    <a:pt x="657" y="152"/>
                  </a:lnTo>
                  <a:lnTo>
                    <a:pt x="544" y="109"/>
                  </a:lnTo>
                  <a:lnTo>
                    <a:pt x="430" y="71"/>
                  </a:lnTo>
                  <a:lnTo>
                    <a:pt x="312" y="42"/>
                  </a:lnTo>
                  <a:lnTo>
                    <a:pt x="192" y="20"/>
                  </a:lnTo>
                  <a:lnTo>
                    <a:pt x="69" y="5"/>
                  </a:lnTo>
                  <a:lnTo>
                    <a:pt x="6" y="0"/>
                  </a:lnTo>
                  <a:lnTo>
                    <a:pt x="303" y="541"/>
                  </a:lnTo>
                  <a:lnTo>
                    <a:pt x="0" y="1099"/>
                  </a:lnTo>
                  <a:close/>
                </a:path>
              </a:pathLst>
            </a:custGeom>
            <a:solidFill>
              <a:srgbClr val="3939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400" b="1" dirty="0" smtClean="0">
                  <a:solidFill>
                    <a:schemeClr val="bg1"/>
                  </a:solidFill>
                </a:rPr>
                <a:t>01</a:t>
              </a:r>
              <a:endParaRPr lang="en-US" sz="2400" b="1" dirty="0">
                <a:solidFill>
                  <a:schemeClr val="bg1"/>
                </a:solidFill>
              </a:endParaRPr>
            </a:p>
          </p:txBody>
        </p:sp>
        <p:sp>
          <p:nvSpPr>
            <p:cNvPr id="63" name="Freeform 1165"/>
            <p:cNvSpPr>
              <a:spLocks/>
            </p:cNvSpPr>
            <p:nvPr/>
          </p:nvSpPr>
          <p:spPr bwMode="auto">
            <a:xfrm>
              <a:off x="6998583" y="2551537"/>
              <a:ext cx="1490372" cy="2267529"/>
            </a:xfrm>
            <a:custGeom>
              <a:avLst/>
              <a:gdLst>
                <a:gd name="T0" fmla="*/ 52 w 1209"/>
                <a:gd name="T1" fmla="*/ 551 h 1842"/>
                <a:gd name="T2" fmla="*/ 66 w 1209"/>
                <a:gd name="T3" fmla="*/ 588 h 1842"/>
                <a:gd name="T4" fmla="*/ 89 w 1209"/>
                <a:gd name="T5" fmla="*/ 667 h 1842"/>
                <a:gd name="T6" fmla="*/ 106 w 1209"/>
                <a:gd name="T7" fmla="*/ 748 h 1842"/>
                <a:gd name="T8" fmla="*/ 114 w 1209"/>
                <a:gd name="T9" fmla="*/ 832 h 1842"/>
                <a:gd name="T10" fmla="*/ 115 w 1209"/>
                <a:gd name="T11" fmla="*/ 875 h 1842"/>
                <a:gd name="T12" fmla="*/ 114 w 1209"/>
                <a:gd name="T13" fmla="*/ 933 h 1842"/>
                <a:gd name="T14" fmla="*/ 98 w 1209"/>
                <a:gd name="T15" fmla="*/ 1046 h 1842"/>
                <a:gd name="T16" fmla="*/ 70 w 1209"/>
                <a:gd name="T17" fmla="*/ 1152 h 1842"/>
                <a:gd name="T18" fmla="*/ 27 w 1209"/>
                <a:gd name="T19" fmla="*/ 1255 h 1842"/>
                <a:gd name="T20" fmla="*/ 0 w 1209"/>
                <a:gd name="T21" fmla="*/ 1301 h 1842"/>
                <a:gd name="T22" fmla="*/ 324 w 1209"/>
                <a:gd name="T23" fmla="*/ 1829 h 1842"/>
                <a:gd name="T24" fmla="*/ 952 w 1209"/>
                <a:gd name="T25" fmla="*/ 1842 h 1842"/>
                <a:gd name="T26" fmla="*/ 982 w 1209"/>
                <a:gd name="T27" fmla="*/ 1789 h 1842"/>
                <a:gd name="T28" fmla="*/ 1037 w 1209"/>
                <a:gd name="T29" fmla="*/ 1677 h 1842"/>
                <a:gd name="T30" fmla="*/ 1085 w 1209"/>
                <a:gd name="T31" fmla="*/ 1563 h 1842"/>
                <a:gd name="T32" fmla="*/ 1125 w 1209"/>
                <a:gd name="T33" fmla="*/ 1444 h 1842"/>
                <a:gd name="T34" fmla="*/ 1158 w 1209"/>
                <a:gd name="T35" fmla="*/ 1323 h 1842"/>
                <a:gd name="T36" fmla="*/ 1183 w 1209"/>
                <a:gd name="T37" fmla="*/ 1198 h 1842"/>
                <a:gd name="T38" fmla="*/ 1200 w 1209"/>
                <a:gd name="T39" fmla="*/ 1070 h 1842"/>
                <a:gd name="T40" fmla="*/ 1209 w 1209"/>
                <a:gd name="T41" fmla="*/ 941 h 1842"/>
                <a:gd name="T42" fmla="*/ 1209 w 1209"/>
                <a:gd name="T43" fmla="*/ 875 h 1842"/>
                <a:gd name="T44" fmla="*/ 1209 w 1209"/>
                <a:gd name="T45" fmla="*/ 816 h 1842"/>
                <a:gd name="T46" fmla="*/ 1203 w 1209"/>
                <a:gd name="T47" fmla="*/ 700 h 1842"/>
                <a:gd name="T48" fmla="*/ 1188 w 1209"/>
                <a:gd name="T49" fmla="*/ 586 h 1842"/>
                <a:gd name="T50" fmla="*/ 1169 w 1209"/>
                <a:gd name="T51" fmla="*/ 473 h 1842"/>
                <a:gd name="T52" fmla="*/ 1142 w 1209"/>
                <a:gd name="T53" fmla="*/ 363 h 1842"/>
                <a:gd name="T54" fmla="*/ 1109 w 1209"/>
                <a:gd name="T55" fmla="*/ 257 h 1842"/>
                <a:gd name="T56" fmla="*/ 1070 w 1209"/>
                <a:gd name="T57" fmla="*/ 152 h 1842"/>
                <a:gd name="T58" fmla="*/ 1026 w 1209"/>
                <a:gd name="T59" fmla="*/ 49 h 1842"/>
                <a:gd name="T60" fmla="*/ 1002 w 1209"/>
                <a:gd name="T61" fmla="*/ 0 h 1842"/>
                <a:gd name="T62" fmla="*/ 678 w 1209"/>
                <a:gd name="T63" fmla="*/ 534 h 1842"/>
                <a:gd name="T64" fmla="*/ 52 w 1209"/>
                <a:gd name="T65" fmla="*/ 551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9" h="1842">
                  <a:moveTo>
                    <a:pt x="52" y="551"/>
                  </a:moveTo>
                  <a:lnTo>
                    <a:pt x="66" y="588"/>
                  </a:lnTo>
                  <a:lnTo>
                    <a:pt x="89" y="667"/>
                  </a:lnTo>
                  <a:lnTo>
                    <a:pt x="106" y="748"/>
                  </a:lnTo>
                  <a:lnTo>
                    <a:pt x="114" y="832"/>
                  </a:lnTo>
                  <a:lnTo>
                    <a:pt x="115" y="875"/>
                  </a:lnTo>
                  <a:lnTo>
                    <a:pt x="114" y="933"/>
                  </a:lnTo>
                  <a:lnTo>
                    <a:pt x="98" y="1046"/>
                  </a:lnTo>
                  <a:lnTo>
                    <a:pt x="70" y="1152"/>
                  </a:lnTo>
                  <a:lnTo>
                    <a:pt x="27" y="1255"/>
                  </a:lnTo>
                  <a:lnTo>
                    <a:pt x="0" y="1301"/>
                  </a:lnTo>
                  <a:lnTo>
                    <a:pt x="324" y="1829"/>
                  </a:lnTo>
                  <a:lnTo>
                    <a:pt x="952" y="1842"/>
                  </a:lnTo>
                  <a:lnTo>
                    <a:pt x="982" y="1789"/>
                  </a:lnTo>
                  <a:lnTo>
                    <a:pt x="1037" y="1677"/>
                  </a:lnTo>
                  <a:lnTo>
                    <a:pt x="1085" y="1563"/>
                  </a:lnTo>
                  <a:lnTo>
                    <a:pt x="1125" y="1444"/>
                  </a:lnTo>
                  <a:lnTo>
                    <a:pt x="1158" y="1323"/>
                  </a:lnTo>
                  <a:lnTo>
                    <a:pt x="1183" y="1198"/>
                  </a:lnTo>
                  <a:lnTo>
                    <a:pt x="1200" y="1070"/>
                  </a:lnTo>
                  <a:lnTo>
                    <a:pt x="1209" y="941"/>
                  </a:lnTo>
                  <a:lnTo>
                    <a:pt x="1209" y="875"/>
                  </a:lnTo>
                  <a:lnTo>
                    <a:pt x="1209" y="816"/>
                  </a:lnTo>
                  <a:lnTo>
                    <a:pt x="1203" y="700"/>
                  </a:lnTo>
                  <a:lnTo>
                    <a:pt x="1188" y="586"/>
                  </a:lnTo>
                  <a:lnTo>
                    <a:pt x="1169" y="473"/>
                  </a:lnTo>
                  <a:lnTo>
                    <a:pt x="1142" y="363"/>
                  </a:lnTo>
                  <a:lnTo>
                    <a:pt x="1109" y="257"/>
                  </a:lnTo>
                  <a:lnTo>
                    <a:pt x="1070" y="152"/>
                  </a:lnTo>
                  <a:lnTo>
                    <a:pt x="1026" y="49"/>
                  </a:lnTo>
                  <a:lnTo>
                    <a:pt x="1002" y="0"/>
                  </a:lnTo>
                  <a:lnTo>
                    <a:pt x="678" y="534"/>
                  </a:lnTo>
                  <a:lnTo>
                    <a:pt x="52" y="551"/>
                  </a:lnTo>
                  <a:close/>
                </a:path>
              </a:pathLst>
            </a:custGeom>
            <a:solidFill>
              <a:srgbClr val="F35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274320" rIns="91440" bIns="45720" numCol="1" anchor="ctr" anchorCtr="0" compatLnSpc="1">
              <a:prstTxWarp prst="textNoShape">
                <a:avLst/>
              </a:prstTxWarp>
            </a:bodyPr>
            <a:lstStyle/>
            <a:p>
              <a:pPr algn="ctr"/>
              <a:r>
                <a:rPr lang="en-US" sz="2400" b="1" dirty="0" smtClean="0">
                  <a:solidFill>
                    <a:schemeClr val="bg1"/>
                  </a:solidFill>
                </a:rPr>
                <a:t>02</a:t>
              </a:r>
              <a:endParaRPr lang="en-US" sz="2400" b="1" dirty="0">
                <a:solidFill>
                  <a:schemeClr val="bg1"/>
                </a:solidFill>
              </a:endParaRPr>
            </a:p>
          </p:txBody>
        </p:sp>
        <p:sp>
          <p:nvSpPr>
            <p:cNvPr id="64" name="Freeform 1166"/>
            <p:cNvSpPr>
              <a:spLocks/>
            </p:cNvSpPr>
            <p:nvPr/>
          </p:nvSpPr>
          <p:spPr bwMode="auto">
            <a:xfrm>
              <a:off x="4101461" y="1238239"/>
              <a:ext cx="2346228" cy="1760900"/>
            </a:xfrm>
            <a:custGeom>
              <a:avLst/>
              <a:gdLst>
                <a:gd name="T0" fmla="*/ 943 w 1905"/>
                <a:gd name="T1" fmla="*/ 1432 h 1432"/>
                <a:gd name="T2" fmla="*/ 972 w 1905"/>
                <a:gd name="T3" fmla="*/ 1394 h 1432"/>
                <a:gd name="T4" fmla="*/ 1037 w 1905"/>
                <a:gd name="T5" fmla="*/ 1326 h 1432"/>
                <a:gd name="T6" fmla="*/ 1109 w 1905"/>
                <a:gd name="T7" fmla="*/ 1265 h 1432"/>
                <a:gd name="T8" fmla="*/ 1188 w 1905"/>
                <a:gd name="T9" fmla="*/ 1211 h 1432"/>
                <a:gd name="T10" fmla="*/ 1272 w 1905"/>
                <a:gd name="T11" fmla="*/ 1167 h 1432"/>
                <a:gd name="T12" fmla="*/ 1362 w 1905"/>
                <a:gd name="T13" fmla="*/ 1134 h 1432"/>
                <a:gd name="T14" fmla="*/ 1457 w 1905"/>
                <a:gd name="T15" fmla="*/ 1109 h 1432"/>
                <a:gd name="T16" fmla="*/ 1555 w 1905"/>
                <a:gd name="T17" fmla="*/ 1096 h 1432"/>
                <a:gd name="T18" fmla="*/ 1606 w 1905"/>
                <a:gd name="T19" fmla="*/ 1095 h 1432"/>
                <a:gd name="T20" fmla="*/ 1905 w 1905"/>
                <a:gd name="T21" fmla="*/ 544 h 1432"/>
                <a:gd name="T22" fmla="*/ 1607 w 1905"/>
                <a:gd name="T23" fmla="*/ 0 h 1432"/>
                <a:gd name="T24" fmla="*/ 1543 w 1905"/>
                <a:gd name="T25" fmla="*/ 1 h 1432"/>
                <a:gd name="T26" fmla="*/ 1420 w 1905"/>
                <a:gd name="T27" fmla="*/ 10 h 1432"/>
                <a:gd name="T28" fmla="*/ 1298 w 1905"/>
                <a:gd name="T29" fmla="*/ 26 h 1432"/>
                <a:gd name="T30" fmla="*/ 1179 w 1905"/>
                <a:gd name="T31" fmla="*/ 50 h 1432"/>
                <a:gd name="T32" fmla="*/ 1062 w 1905"/>
                <a:gd name="T33" fmla="*/ 80 h 1432"/>
                <a:gd name="T34" fmla="*/ 950 w 1905"/>
                <a:gd name="T35" fmla="*/ 119 h 1432"/>
                <a:gd name="T36" fmla="*/ 840 w 1905"/>
                <a:gd name="T37" fmla="*/ 163 h 1432"/>
                <a:gd name="T38" fmla="*/ 733 w 1905"/>
                <a:gd name="T39" fmla="*/ 213 h 1432"/>
                <a:gd name="T40" fmla="*/ 630 w 1905"/>
                <a:gd name="T41" fmla="*/ 270 h 1432"/>
                <a:gd name="T42" fmla="*/ 531 w 1905"/>
                <a:gd name="T43" fmla="*/ 333 h 1432"/>
                <a:gd name="T44" fmla="*/ 436 w 1905"/>
                <a:gd name="T45" fmla="*/ 401 h 1432"/>
                <a:gd name="T46" fmla="*/ 346 w 1905"/>
                <a:gd name="T47" fmla="*/ 475 h 1432"/>
                <a:gd name="T48" fmla="*/ 260 w 1905"/>
                <a:gd name="T49" fmla="*/ 556 h 1432"/>
                <a:gd name="T50" fmla="*/ 179 w 1905"/>
                <a:gd name="T51" fmla="*/ 639 h 1432"/>
                <a:gd name="T52" fmla="*/ 103 w 1905"/>
                <a:gd name="T53" fmla="*/ 728 h 1432"/>
                <a:gd name="T54" fmla="*/ 32 w 1905"/>
                <a:gd name="T55" fmla="*/ 821 h 1432"/>
                <a:gd name="T56" fmla="*/ 0 w 1905"/>
                <a:gd name="T57" fmla="*/ 871 h 1432"/>
                <a:gd name="T58" fmla="*/ 606 w 1905"/>
                <a:gd name="T59" fmla="*/ 884 h 1432"/>
                <a:gd name="T60" fmla="*/ 943 w 1905"/>
                <a:gd name="T61" fmla="*/ 1432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5" h="1432">
                  <a:moveTo>
                    <a:pt x="943" y="1432"/>
                  </a:moveTo>
                  <a:lnTo>
                    <a:pt x="972" y="1394"/>
                  </a:lnTo>
                  <a:lnTo>
                    <a:pt x="1037" y="1326"/>
                  </a:lnTo>
                  <a:lnTo>
                    <a:pt x="1109" y="1265"/>
                  </a:lnTo>
                  <a:lnTo>
                    <a:pt x="1188" y="1211"/>
                  </a:lnTo>
                  <a:lnTo>
                    <a:pt x="1272" y="1167"/>
                  </a:lnTo>
                  <a:lnTo>
                    <a:pt x="1362" y="1134"/>
                  </a:lnTo>
                  <a:lnTo>
                    <a:pt x="1457" y="1109"/>
                  </a:lnTo>
                  <a:lnTo>
                    <a:pt x="1555" y="1096"/>
                  </a:lnTo>
                  <a:lnTo>
                    <a:pt x="1606" y="1095"/>
                  </a:lnTo>
                  <a:lnTo>
                    <a:pt x="1905" y="544"/>
                  </a:lnTo>
                  <a:lnTo>
                    <a:pt x="1607" y="0"/>
                  </a:lnTo>
                  <a:lnTo>
                    <a:pt x="1543" y="1"/>
                  </a:lnTo>
                  <a:lnTo>
                    <a:pt x="1420" y="10"/>
                  </a:lnTo>
                  <a:lnTo>
                    <a:pt x="1298" y="26"/>
                  </a:lnTo>
                  <a:lnTo>
                    <a:pt x="1179" y="50"/>
                  </a:lnTo>
                  <a:lnTo>
                    <a:pt x="1062" y="80"/>
                  </a:lnTo>
                  <a:lnTo>
                    <a:pt x="950" y="119"/>
                  </a:lnTo>
                  <a:lnTo>
                    <a:pt x="840" y="163"/>
                  </a:lnTo>
                  <a:lnTo>
                    <a:pt x="733" y="213"/>
                  </a:lnTo>
                  <a:lnTo>
                    <a:pt x="630" y="270"/>
                  </a:lnTo>
                  <a:lnTo>
                    <a:pt x="531" y="333"/>
                  </a:lnTo>
                  <a:lnTo>
                    <a:pt x="436" y="401"/>
                  </a:lnTo>
                  <a:lnTo>
                    <a:pt x="346" y="475"/>
                  </a:lnTo>
                  <a:lnTo>
                    <a:pt x="260" y="556"/>
                  </a:lnTo>
                  <a:lnTo>
                    <a:pt x="179" y="639"/>
                  </a:lnTo>
                  <a:lnTo>
                    <a:pt x="103" y="728"/>
                  </a:lnTo>
                  <a:lnTo>
                    <a:pt x="32" y="821"/>
                  </a:lnTo>
                  <a:lnTo>
                    <a:pt x="0" y="871"/>
                  </a:lnTo>
                  <a:lnTo>
                    <a:pt x="606" y="884"/>
                  </a:lnTo>
                  <a:lnTo>
                    <a:pt x="943" y="1432"/>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48640" tIns="45720" rIns="91440" bIns="45720" numCol="1" anchor="ctr" anchorCtr="0" compatLnSpc="1">
              <a:prstTxWarp prst="textNoShape">
                <a:avLst/>
              </a:prstTxWarp>
            </a:bodyPr>
            <a:lstStyle/>
            <a:p>
              <a:pPr algn="ctr"/>
              <a:r>
                <a:rPr lang="en-US" sz="2400" b="1" dirty="0" smtClean="0"/>
                <a:t>06</a:t>
              </a:r>
              <a:endParaRPr lang="en-US" sz="2400" b="1" dirty="0"/>
            </a:p>
          </p:txBody>
        </p:sp>
        <p:sp>
          <p:nvSpPr>
            <p:cNvPr id="65" name="Freeform 1167"/>
            <p:cNvSpPr>
              <a:spLocks/>
            </p:cNvSpPr>
            <p:nvPr/>
          </p:nvSpPr>
          <p:spPr bwMode="auto">
            <a:xfrm>
              <a:off x="3703044" y="2438405"/>
              <a:ext cx="1480535" cy="2247854"/>
            </a:xfrm>
            <a:custGeom>
              <a:avLst/>
              <a:gdLst>
                <a:gd name="T0" fmla="*/ 1158 w 1201"/>
                <a:gd name="T1" fmla="*/ 1290 h 1826"/>
                <a:gd name="T2" fmla="*/ 1144 w 1201"/>
                <a:gd name="T3" fmla="*/ 1252 h 1826"/>
                <a:gd name="T4" fmla="*/ 1119 w 1201"/>
                <a:gd name="T5" fmla="*/ 1174 h 1826"/>
                <a:gd name="T6" fmla="*/ 1104 w 1201"/>
                <a:gd name="T7" fmla="*/ 1093 h 1826"/>
                <a:gd name="T8" fmla="*/ 1095 w 1201"/>
                <a:gd name="T9" fmla="*/ 1010 h 1826"/>
                <a:gd name="T10" fmla="*/ 1095 w 1201"/>
                <a:gd name="T11" fmla="*/ 967 h 1826"/>
                <a:gd name="T12" fmla="*/ 1096 w 1201"/>
                <a:gd name="T13" fmla="*/ 911 h 1826"/>
                <a:gd name="T14" fmla="*/ 1110 w 1201"/>
                <a:gd name="T15" fmla="*/ 802 h 1826"/>
                <a:gd name="T16" fmla="*/ 1138 w 1201"/>
                <a:gd name="T17" fmla="*/ 698 h 1826"/>
                <a:gd name="T18" fmla="*/ 1177 w 1201"/>
                <a:gd name="T19" fmla="*/ 601 h 1826"/>
                <a:gd name="T20" fmla="*/ 1201 w 1201"/>
                <a:gd name="T21" fmla="*/ 555 h 1826"/>
                <a:gd name="T22" fmla="*/ 869 w 1201"/>
                <a:gd name="T23" fmla="*/ 13 h 1826"/>
                <a:gd name="T24" fmla="*/ 258 w 1201"/>
                <a:gd name="T25" fmla="*/ 0 h 1826"/>
                <a:gd name="T26" fmla="*/ 228 w 1201"/>
                <a:gd name="T27" fmla="*/ 53 h 1826"/>
                <a:gd name="T28" fmla="*/ 173 w 1201"/>
                <a:gd name="T29" fmla="*/ 164 h 1826"/>
                <a:gd name="T30" fmla="*/ 125 w 1201"/>
                <a:gd name="T31" fmla="*/ 279 h 1826"/>
                <a:gd name="T32" fmla="*/ 85 w 1201"/>
                <a:gd name="T33" fmla="*/ 398 h 1826"/>
                <a:gd name="T34" fmla="*/ 51 w 1201"/>
                <a:gd name="T35" fmla="*/ 520 h 1826"/>
                <a:gd name="T36" fmla="*/ 27 w 1201"/>
                <a:gd name="T37" fmla="*/ 644 h 1826"/>
                <a:gd name="T38" fmla="*/ 10 w 1201"/>
                <a:gd name="T39" fmla="*/ 771 h 1826"/>
                <a:gd name="T40" fmla="*/ 1 w 1201"/>
                <a:gd name="T41" fmla="*/ 901 h 1826"/>
                <a:gd name="T42" fmla="*/ 0 w 1201"/>
                <a:gd name="T43" fmla="*/ 967 h 1826"/>
                <a:gd name="T44" fmla="*/ 1 w 1201"/>
                <a:gd name="T45" fmla="*/ 1024 h 1826"/>
                <a:gd name="T46" fmla="*/ 7 w 1201"/>
                <a:gd name="T47" fmla="*/ 1138 h 1826"/>
                <a:gd name="T48" fmla="*/ 20 w 1201"/>
                <a:gd name="T49" fmla="*/ 1251 h 1826"/>
                <a:gd name="T50" fmla="*/ 40 w 1201"/>
                <a:gd name="T51" fmla="*/ 1361 h 1826"/>
                <a:gd name="T52" fmla="*/ 66 w 1201"/>
                <a:gd name="T53" fmla="*/ 1468 h 1826"/>
                <a:gd name="T54" fmla="*/ 97 w 1201"/>
                <a:gd name="T55" fmla="*/ 1573 h 1826"/>
                <a:gd name="T56" fmla="*/ 134 w 1201"/>
                <a:gd name="T57" fmla="*/ 1677 h 1826"/>
                <a:gd name="T58" fmla="*/ 176 w 1201"/>
                <a:gd name="T59" fmla="*/ 1777 h 1826"/>
                <a:gd name="T60" fmla="*/ 201 w 1201"/>
                <a:gd name="T61" fmla="*/ 1826 h 1826"/>
                <a:gd name="T62" fmla="*/ 514 w 1201"/>
                <a:gd name="T63" fmla="*/ 1306 h 1826"/>
                <a:gd name="T64" fmla="*/ 1158 w 1201"/>
                <a:gd name="T65" fmla="*/ 1290 h 1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1" h="1826">
                  <a:moveTo>
                    <a:pt x="1158" y="1290"/>
                  </a:moveTo>
                  <a:lnTo>
                    <a:pt x="1144" y="1252"/>
                  </a:lnTo>
                  <a:lnTo>
                    <a:pt x="1119" y="1174"/>
                  </a:lnTo>
                  <a:lnTo>
                    <a:pt x="1104" y="1093"/>
                  </a:lnTo>
                  <a:lnTo>
                    <a:pt x="1095" y="1010"/>
                  </a:lnTo>
                  <a:lnTo>
                    <a:pt x="1095" y="967"/>
                  </a:lnTo>
                  <a:lnTo>
                    <a:pt x="1096" y="911"/>
                  </a:lnTo>
                  <a:lnTo>
                    <a:pt x="1110" y="802"/>
                  </a:lnTo>
                  <a:lnTo>
                    <a:pt x="1138" y="698"/>
                  </a:lnTo>
                  <a:lnTo>
                    <a:pt x="1177" y="601"/>
                  </a:lnTo>
                  <a:lnTo>
                    <a:pt x="1201" y="555"/>
                  </a:lnTo>
                  <a:lnTo>
                    <a:pt x="869" y="13"/>
                  </a:lnTo>
                  <a:lnTo>
                    <a:pt x="258" y="0"/>
                  </a:lnTo>
                  <a:lnTo>
                    <a:pt x="228" y="53"/>
                  </a:lnTo>
                  <a:lnTo>
                    <a:pt x="173" y="164"/>
                  </a:lnTo>
                  <a:lnTo>
                    <a:pt x="125" y="279"/>
                  </a:lnTo>
                  <a:lnTo>
                    <a:pt x="85" y="398"/>
                  </a:lnTo>
                  <a:lnTo>
                    <a:pt x="51" y="520"/>
                  </a:lnTo>
                  <a:lnTo>
                    <a:pt x="27" y="644"/>
                  </a:lnTo>
                  <a:lnTo>
                    <a:pt x="10" y="771"/>
                  </a:lnTo>
                  <a:lnTo>
                    <a:pt x="1" y="901"/>
                  </a:lnTo>
                  <a:lnTo>
                    <a:pt x="0" y="967"/>
                  </a:lnTo>
                  <a:lnTo>
                    <a:pt x="1" y="1024"/>
                  </a:lnTo>
                  <a:lnTo>
                    <a:pt x="7" y="1138"/>
                  </a:lnTo>
                  <a:lnTo>
                    <a:pt x="20" y="1251"/>
                  </a:lnTo>
                  <a:lnTo>
                    <a:pt x="40" y="1361"/>
                  </a:lnTo>
                  <a:lnTo>
                    <a:pt x="66" y="1468"/>
                  </a:lnTo>
                  <a:lnTo>
                    <a:pt x="97" y="1573"/>
                  </a:lnTo>
                  <a:lnTo>
                    <a:pt x="134" y="1677"/>
                  </a:lnTo>
                  <a:lnTo>
                    <a:pt x="176" y="1777"/>
                  </a:lnTo>
                  <a:lnTo>
                    <a:pt x="201" y="1826"/>
                  </a:lnTo>
                  <a:lnTo>
                    <a:pt x="514" y="1306"/>
                  </a:lnTo>
                  <a:lnTo>
                    <a:pt x="1158" y="1290"/>
                  </a:lnTo>
                  <a:close/>
                </a:path>
              </a:pathLst>
            </a:custGeom>
            <a:solidFill>
              <a:srgbClr val="FFD7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365760" numCol="1" anchor="ctr" anchorCtr="0" compatLnSpc="1">
              <a:prstTxWarp prst="textNoShape">
                <a:avLst/>
              </a:prstTxWarp>
            </a:bodyPr>
            <a:lstStyle/>
            <a:p>
              <a:pPr algn="ctr"/>
              <a:r>
                <a:rPr lang="en-US" sz="2400" b="1" dirty="0" smtClean="0"/>
                <a:t>05</a:t>
              </a:r>
              <a:endParaRPr lang="en-US" sz="2400" b="1" dirty="0"/>
            </a:p>
          </p:txBody>
        </p:sp>
        <p:sp>
          <p:nvSpPr>
            <p:cNvPr id="66" name="Freeform 1168"/>
            <p:cNvSpPr>
              <a:spLocks/>
            </p:cNvSpPr>
            <p:nvPr/>
          </p:nvSpPr>
          <p:spPr bwMode="auto">
            <a:xfrm>
              <a:off x="4022762" y="4159956"/>
              <a:ext cx="1923219" cy="1854357"/>
            </a:xfrm>
            <a:custGeom>
              <a:avLst/>
              <a:gdLst>
                <a:gd name="T0" fmla="*/ 1564 w 1564"/>
                <a:gd name="T1" fmla="*/ 411 h 1510"/>
                <a:gd name="T2" fmla="*/ 1516 w 1564"/>
                <a:gd name="T3" fmla="*/ 403 h 1510"/>
                <a:gd name="T4" fmla="*/ 1422 w 1564"/>
                <a:gd name="T5" fmla="*/ 379 h 1510"/>
                <a:gd name="T6" fmla="*/ 1332 w 1564"/>
                <a:gd name="T7" fmla="*/ 344 h 1510"/>
                <a:gd name="T8" fmla="*/ 1248 w 1564"/>
                <a:gd name="T9" fmla="*/ 298 h 1510"/>
                <a:gd name="T10" fmla="*/ 1170 w 1564"/>
                <a:gd name="T11" fmla="*/ 245 h 1510"/>
                <a:gd name="T12" fmla="*/ 1099 w 1564"/>
                <a:gd name="T13" fmla="*/ 184 h 1510"/>
                <a:gd name="T14" fmla="*/ 1034 w 1564"/>
                <a:gd name="T15" fmla="*/ 115 h 1510"/>
                <a:gd name="T16" fmla="*/ 977 w 1564"/>
                <a:gd name="T17" fmla="*/ 40 h 1510"/>
                <a:gd name="T18" fmla="*/ 953 w 1564"/>
                <a:gd name="T19" fmla="*/ 0 h 1510"/>
                <a:gd name="T20" fmla="*/ 317 w 1564"/>
                <a:gd name="T21" fmla="*/ 17 h 1510"/>
                <a:gd name="T22" fmla="*/ 0 w 1564"/>
                <a:gd name="T23" fmla="*/ 539 h 1510"/>
                <a:gd name="T24" fmla="*/ 30 w 1564"/>
                <a:gd name="T25" fmla="*/ 591 h 1510"/>
                <a:gd name="T26" fmla="*/ 96 w 1564"/>
                <a:gd name="T27" fmla="*/ 690 h 1510"/>
                <a:gd name="T28" fmla="*/ 166 w 1564"/>
                <a:gd name="T29" fmla="*/ 783 h 1510"/>
                <a:gd name="T30" fmla="*/ 242 w 1564"/>
                <a:gd name="T31" fmla="*/ 874 h 1510"/>
                <a:gd name="T32" fmla="*/ 324 w 1564"/>
                <a:gd name="T33" fmla="*/ 958 h 1510"/>
                <a:gd name="T34" fmla="*/ 411 w 1564"/>
                <a:gd name="T35" fmla="*/ 1038 h 1510"/>
                <a:gd name="T36" fmla="*/ 501 w 1564"/>
                <a:gd name="T37" fmla="*/ 1112 h 1510"/>
                <a:gd name="T38" fmla="*/ 597 w 1564"/>
                <a:gd name="T39" fmla="*/ 1181 h 1510"/>
                <a:gd name="T40" fmla="*/ 697 w 1564"/>
                <a:gd name="T41" fmla="*/ 1244 h 1510"/>
                <a:gd name="T42" fmla="*/ 801 w 1564"/>
                <a:gd name="T43" fmla="*/ 1301 h 1510"/>
                <a:gd name="T44" fmla="*/ 908 w 1564"/>
                <a:gd name="T45" fmla="*/ 1353 h 1510"/>
                <a:gd name="T46" fmla="*/ 1020 w 1564"/>
                <a:gd name="T47" fmla="*/ 1397 h 1510"/>
                <a:gd name="T48" fmla="*/ 1134 w 1564"/>
                <a:gd name="T49" fmla="*/ 1435 h 1510"/>
                <a:gd name="T50" fmla="*/ 1252 w 1564"/>
                <a:gd name="T51" fmla="*/ 1466 h 1510"/>
                <a:gd name="T52" fmla="*/ 1371 w 1564"/>
                <a:gd name="T53" fmla="*/ 1489 h 1510"/>
                <a:gd name="T54" fmla="*/ 1494 w 1564"/>
                <a:gd name="T55" fmla="*/ 1505 h 1510"/>
                <a:gd name="T56" fmla="*/ 1557 w 1564"/>
                <a:gd name="T57" fmla="*/ 1510 h 1510"/>
                <a:gd name="T58" fmla="*/ 1261 w 1564"/>
                <a:gd name="T59" fmla="*/ 971 h 1510"/>
                <a:gd name="T60" fmla="*/ 1564 w 1564"/>
                <a:gd name="T61" fmla="*/ 411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64" h="1510">
                  <a:moveTo>
                    <a:pt x="1564" y="411"/>
                  </a:moveTo>
                  <a:lnTo>
                    <a:pt x="1516" y="403"/>
                  </a:lnTo>
                  <a:lnTo>
                    <a:pt x="1422" y="379"/>
                  </a:lnTo>
                  <a:lnTo>
                    <a:pt x="1332" y="344"/>
                  </a:lnTo>
                  <a:lnTo>
                    <a:pt x="1248" y="298"/>
                  </a:lnTo>
                  <a:lnTo>
                    <a:pt x="1170" y="245"/>
                  </a:lnTo>
                  <a:lnTo>
                    <a:pt x="1099" y="184"/>
                  </a:lnTo>
                  <a:lnTo>
                    <a:pt x="1034" y="115"/>
                  </a:lnTo>
                  <a:lnTo>
                    <a:pt x="977" y="40"/>
                  </a:lnTo>
                  <a:lnTo>
                    <a:pt x="953" y="0"/>
                  </a:lnTo>
                  <a:lnTo>
                    <a:pt x="317" y="17"/>
                  </a:lnTo>
                  <a:lnTo>
                    <a:pt x="0" y="539"/>
                  </a:lnTo>
                  <a:lnTo>
                    <a:pt x="30" y="591"/>
                  </a:lnTo>
                  <a:lnTo>
                    <a:pt x="96" y="690"/>
                  </a:lnTo>
                  <a:lnTo>
                    <a:pt x="166" y="783"/>
                  </a:lnTo>
                  <a:lnTo>
                    <a:pt x="242" y="874"/>
                  </a:lnTo>
                  <a:lnTo>
                    <a:pt x="324" y="958"/>
                  </a:lnTo>
                  <a:lnTo>
                    <a:pt x="411" y="1038"/>
                  </a:lnTo>
                  <a:lnTo>
                    <a:pt x="501" y="1112"/>
                  </a:lnTo>
                  <a:lnTo>
                    <a:pt x="597" y="1181"/>
                  </a:lnTo>
                  <a:lnTo>
                    <a:pt x="697" y="1244"/>
                  </a:lnTo>
                  <a:lnTo>
                    <a:pt x="801" y="1301"/>
                  </a:lnTo>
                  <a:lnTo>
                    <a:pt x="908" y="1353"/>
                  </a:lnTo>
                  <a:lnTo>
                    <a:pt x="1020" y="1397"/>
                  </a:lnTo>
                  <a:lnTo>
                    <a:pt x="1134" y="1435"/>
                  </a:lnTo>
                  <a:lnTo>
                    <a:pt x="1252" y="1466"/>
                  </a:lnTo>
                  <a:lnTo>
                    <a:pt x="1371" y="1489"/>
                  </a:lnTo>
                  <a:lnTo>
                    <a:pt x="1494" y="1505"/>
                  </a:lnTo>
                  <a:lnTo>
                    <a:pt x="1557" y="1510"/>
                  </a:lnTo>
                  <a:lnTo>
                    <a:pt x="1261" y="971"/>
                  </a:lnTo>
                  <a:lnTo>
                    <a:pt x="1564" y="411"/>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400" b="1" dirty="0" smtClean="0">
                  <a:solidFill>
                    <a:schemeClr val="bg1"/>
                  </a:solidFill>
                </a:rPr>
                <a:t>04</a:t>
              </a:r>
              <a:endParaRPr lang="en-US" sz="2400" b="1" dirty="0">
                <a:solidFill>
                  <a:schemeClr val="bg1"/>
                </a:solidFill>
              </a:endParaRPr>
            </a:p>
          </p:txBody>
        </p:sp>
        <p:sp>
          <p:nvSpPr>
            <p:cNvPr id="67" name="Freeform 1169"/>
            <p:cNvSpPr>
              <a:spLocks/>
            </p:cNvSpPr>
            <p:nvPr/>
          </p:nvSpPr>
          <p:spPr bwMode="auto">
            <a:xfrm>
              <a:off x="5724637" y="4273088"/>
              <a:ext cx="2365903" cy="1746145"/>
            </a:xfrm>
            <a:custGeom>
              <a:avLst/>
              <a:gdLst>
                <a:gd name="T0" fmla="*/ 970 w 1922"/>
                <a:gd name="T1" fmla="*/ 0 h 1419"/>
                <a:gd name="T2" fmla="*/ 940 w 1922"/>
                <a:gd name="T3" fmla="*/ 36 h 1419"/>
                <a:gd name="T4" fmla="*/ 874 w 1922"/>
                <a:gd name="T5" fmla="*/ 103 h 1419"/>
                <a:gd name="T6" fmla="*/ 800 w 1922"/>
                <a:gd name="T7" fmla="*/ 163 h 1419"/>
                <a:gd name="T8" fmla="*/ 721 w 1922"/>
                <a:gd name="T9" fmla="*/ 214 h 1419"/>
                <a:gd name="T10" fmla="*/ 635 w 1922"/>
                <a:gd name="T11" fmla="*/ 256 h 1419"/>
                <a:gd name="T12" fmla="*/ 546 w 1922"/>
                <a:gd name="T13" fmla="*/ 289 h 1419"/>
                <a:gd name="T14" fmla="*/ 451 w 1922"/>
                <a:gd name="T15" fmla="*/ 312 h 1419"/>
                <a:gd name="T16" fmla="*/ 353 w 1922"/>
                <a:gd name="T17" fmla="*/ 324 h 1419"/>
                <a:gd name="T18" fmla="*/ 301 w 1922"/>
                <a:gd name="T19" fmla="*/ 325 h 1419"/>
                <a:gd name="T20" fmla="*/ 298 w 1922"/>
                <a:gd name="T21" fmla="*/ 324 h 1419"/>
                <a:gd name="T22" fmla="*/ 0 w 1922"/>
                <a:gd name="T23" fmla="*/ 875 h 1419"/>
                <a:gd name="T24" fmla="*/ 298 w 1922"/>
                <a:gd name="T25" fmla="*/ 1419 h 1419"/>
                <a:gd name="T26" fmla="*/ 301 w 1922"/>
                <a:gd name="T27" fmla="*/ 1419 h 1419"/>
                <a:gd name="T28" fmla="*/ 364 w 1922"/>
                <a:gd name="T29" fmla="*/ 1418 h 1419"/>
                <a:gd name="T30" fmla="*/ 490 w 1922"/>
                <a:gd name="T31" fmla="*/ 1410 h 1419"/>
                <a:gd name="T32" fmla="*/ 612 w 1922"/>
                <a:gd name="T33" fmla="*/ 1394 h 1419"/>
                <a:gd name="T34" fmla="*/ 732 w 1922"/>
                <a:gd name="T35" fmla="*/ 1371 h 1419"/>
                <a:gd name="T36" fmla="*/ 849 w 1922"/>
                <a:gd name="T37" fmla="*/ 1341 h 1419"/>
                <a:gd name="T38" fmla="*/ 964 w 1922"/>
                <a:gd name="T39" fmla="*/ 1304 h 1419"/>
                <a:gd name="T40" fmla="*/ 1075 w 1922"/>
                <a:gd name="T41" fmla="*/ 1260 h 1419"/>
                <a:gd name="T42" fmla="*/ 1182 w 1922"/>
                <a:gd name="T43" fmla="*/ 1209 h 1419"/>
                <a:gd name="T44" fmla="*/ 1287 w 1922"/>
                <a:gd name="T45" fmla="*/ 1152 h 1419"/>
                <a:gd name="T46" fmla="*/ 1387 w 1922"/>
                <a:gd name="T47" fmla="*/ 1088 h 1419"/>
                <a:gd name="T48" fmla="*/ 1482 w 1922"/>
                <a:gd name="T49" fmla="*/ 1020 h 1419"/>
                <a:gd name="T50" fmla="*/ 1574 w 1922"/>
                <a:gd name="T51" fmla="*/ 946 h 1419"/>
                <a:gd name="T52" fmla="*/ 1660 w 1922"/>
                <a:gd name="T53" fmla="*/ 866 h 1419"/>
                <a:gd name="T54" fmla="*/ 1742 w 1922"/>
                <a:gd name="T55" fmla="*/ 781 h 1419"/>
                <a:gd name="T56" fmla="*/ 1819 w 1922"/>
                <a:gd name="T57" fmla="*/ 692 h 1419"/>
                <a:gd name="T58" fmla="*/ 1889 w 1922"/>
                <a:gd name="T59" fmla="*/ 597 h 1419"/>
                <a:gd name="T60" fmla="*/ 1922 w 1922"/>
                <a:gd name="T61" fmla="*/ 549 h 1419"/>
                <a:gd name="T62" fmla="*/ 1298 w 1922"/>
                <a:gd name="T63" fmla="*/ 535 h 1419"/>
                <a:gd name="T64" fmla="*/ 970 w 1922"/>
                <a:gd name="T65" fmla="*/ 0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22" h="1419">
                  <a:moveTo>
                    <a:pt x="970" y="0"/>
                  </a:moveTo>
                  <a:lnTo>
                    <a:pt x="940" y="36"/>
                  </a:lnTo>
                  <a:lnTo>
                    <a:pt x="874" y="103"/>
                  </a:lnTo>
                  <a:lnTo>
                    <a:pt x="800" y="163"/>
                  </a:lnTo>
                  <a:lnTo>
                    <a:pt x="721" y="214"/>
                  </a:lnTo>
                  <a:lnTo>
                    <a:pt x="635" y="256"/>
                  </a:lnTo>
                  <a:lnTo>
                    <a:pt x="546" y="289"/>
                  </a:lnTo>
                  <a:lnTo>
                    <a:pt x="451" y="312"/>
                  </a:lnTo>
                  <a:lnTo>
                    <a:pt x="353" y="324"/>
                  </a:lnTo>
                  <a:lnTo>
                    <a:pt x="301" y="325"/>
                  </a:lnTo>
                  <a:lnTo>
                    <a:pt x="298" y="324"/>
                  </a:lnTo>
                  <a:lnTo>
                    <a:pt x="0" y="875"/>
                  </a:lnTo>
                  <a:lnTo>
                    <a:pt x="298" y="1419"/>
                  </a:lnTo>
                  <a:lnTo>
                    <a:pt x="301" y="1419"/>
                  </a:lnTo>
                  <a:lnTo>
                    <a:pt x="364" y="1418"/>
                  </a:lnTo>
                  <a:lnTo>
                    <a:pt x="490" y="1410"/>
                  </a:lnTo>
                  <a:lnTo>
                    <a:pt x="612" y="1394"/>
                  </a:lnTo>
                  <a:lnTo>
                    <a:pt x="732" y="1371"/>
                  </a:lnTo>
                  <a:lnTo>
                    <a:pt x="849" y="1341"/>
                  </a:lnTo>
                  <a:lnTo>
                    <a:pt x="964" y="1304"/>
                  </a:lnTo>
                  <a:lnTo>
                    <a:pt x="1075" y="1260"/>
                  </a:lnTo>
                  <a:lnTo>
                    <a:pt x="1182" y="1209"/>
                  </a:lnTo>
                  <a:lnTo>
                    <a:pt x="1287" y="1152"/>
                  </a:lnTo>
                  <a:lnTo>
                    <a:pt x="1387" y="1088"/>
                  </a:lnTo>
                  <a:lnTo>
                    <a:pt x="1482" y="1020"/>
                  </a:lnTo>
                  <a:lnTo>
                    <a:pt x="1574" y="946"/>
                  </a:lnTo>
                  <a:lnTo>
                    <a:pt x="1660" y="866"/>
                  </a:lnTo>
                  <a:lnTo>
                    <a:pt x="1742" y="781"/>
                  </a:lnTo>
                  <a:lnTo>
                    <a:pt x="1819" y="692"/>
                  </a:lnTo>
                  <a:lnTo>
                    <a:pt x="1889" y="597"/>
                  </a:lnTo>
                  <a:lnTo>
                    <a:pt x="1922" y="549"/>
                  </a:lnTo>
                  <a:lnTo>
                    <a:pt x="1298" y="535"/>
                  </a:lnTo>
                  <a:lnTo>
                    <a:pt x="970"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457200" bIns="45720" numCol="1" anchor="ctr" anchorCtr="0" compatLnSpc="1">
              <a:prstTxWarp prst="textNoShape">
                <a:avLst/>
              </a:prstTxWarp>
            </a:bodyPr>
            <a:lstStyle/>
            <a:p>
              <a:pPr algn="ctr"/>
              <a:r>
                <a:rPr lang="en-US" sz="2400" b="1" dirty="0" smtClean="0">
                  <a:solidFill>
                    <a:schemeClr val="bg1"/>
                  </a:solidFill>
                </a:rPr>
                <a:t>03</a:t>
              </a:r>
              <a:endParaRPr lang="en-US" sz="2400" b="1" dirty="0">
                <a:solidFill>
                  <a:schemeClr val="bg1"/>
                </a:solidFill>
              </a:endParaRPr>
            </a:p>
          </p:txBody>
        </p:sp>
      </p:grpSp>
      <p:sp>
        <p:nvSpPr>
          <p:cNvPr id="68" name="Teardrop 67"/>
          <p:cNvSpPr/>
          <p:nvPr/>
        </p:nvSpPr>
        <p:spPr bwMode="auto">
          <a:xfrm rot="8100000">
            <a:off x="7009503" y="1642569"/>
            <a:ext cx="258245" cy="258313"/>
          </a:xfrm>
          <a:prstGeom prst="teardrop">
            <a:avLst/>
          </a:prstGeom>
          <a:solidFill>
            <a:srgbClr val="393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Segoe UI" panose="020B0502040204020203" pitchFamily="34" charset="0"/>
              <a:cs typeface="Segoe UI" panose="020B0502040204020203" pitchFamily="34" charset="0"/>
            </a:endParaRPr>
          </a:p>
        </p:txBody>
      </p:sp>
      <p:sp>
        <p:nvSpPr>
          <p:cNvPr id="69" name="TextBox 68"/>
          <p:cNvSpPr txBox="1"/>
          <p:nvPr/>
        </p:nvSpPr>
        <p:spPr>
          <a:xfrm>
            <a:off x="7407985" y="1482067"/>
            <a:ext cx="2987063" cy="646331"/>
          </a:xfrm>
          <a:prstGeom prst="rect">
            <a:avLst/>
          </a:prstGeom>
          <a:noFill/>
        </p:spPr>
        <p:txBody>
          <a:bodyPr wrap="square" lIns="0" rtlCol="0" anchor="ctr">
            <a:spAutoFit/>
          </a:bodyPr>
          <a:lstStyle/>
          <a:p>
            <a:r>
              <a:rPr lang="en-US" b="1" dirty="0" smtClean="0">
                <a:solidFill>
                  <a:srgbClr val="393950"/>
                </a:solidFill>
                <a:latin typeface="Segoe UI" panose="020B0502040204020203" pitchFamily="34" charset="0"/>
                <a:cs typeface="Segoe UI" panose="020B0502040204020203" pitchFamily="34" charset="0"/>
              </a:rPr>
              <a:t>Focus Area 1: Enhancing Policy Frameworks</a:t>
            </a:r>
            <a:endParaRPr lang="en-US" b="1" dirty="0">
              <a:solidFill>
                <a:srgbClr val="393950"/>
              </a:solidFill>
              <a:latin typeface="Segoe UI" panose="020B0502040204020203" pitchFamily="34" charset="0"/>
              <a:cs typeface="Segoe UI" panose="020B0502040204020203" pitchFamily="34" charset="0"/>
            </a:endParaRPr>
          </a:p>
        </p:txBody>
      </p:sp>
      <p:sp>
        <p:nvSpPr>
          <p:cNvPr id="70" name="TextBox 69"/>
          <p:cNvSpPr txBox="1"/>
          <p:nvPr/>
        </p:nvSpPr>
        <p:spPr>
          <a:xfrm>
            <a:off x="8360718" y="3276456"/>
            <a:ext cx="3370091" cy="646331"/>
          </a:xfrm>
          <a:prstGeom prst="rect">
            <a:avLst/>
          </a:prstGeom>
          <a:noFill/>
        </p:spPr>
        <p:txBody>
          <a:bodyPr wrap="square" lIns="0" rtlCol="0" anchor="ctr">
            <a:spAutoFit/>
          </a:bodyPr>
          <a:lstStyle/>
          <a:p>
            <a:r>
              <a:rPr lang="en-US" b="1" dirty="0" smtClean="0">
                <a:solidFill>
                  <a:srgbClr val="F3591F"/>
                </a:solidFill>
                <a:latin typeface="Segoe UI" panose="020B0502040204020203" pitchFamily="34" charset="0"/>
                <a:cs typeface="Segoe UI" panose="020B0502040204020203" pitchFamily="34" charset="0"/>
              </a:rPr>
              <a:t>Focus Area 2: Training and Development of Members</a:t>
            </a:r>
            <a:endParaRPr lang="en-US" b="1" dirty="0">
              <a:solidFill>
                <a:srgbClr val="F3591F"/>
              </a:solidFill>
              <a:latin typeface="Segoe UI" panose="020B0502040204020203" pitchFamily="34" charset="0"/>
              <a:cs typeface="Segoe UI" panose="020B0502040204020203" pitchFamily="34" charset="0"/>
            </a:endParaRPr>
          </a:p>
        </p:txBody>
      </p:sp>
      <p:sp>
        <p:nvSpPr>
          <p:cNvPr id="71" name="TextBox 70"/>
          <p:cNvSpPr txBox="1"/>
          <p:nvPr/>
        </p:nvSpPr>
        <p:spPr>
          <a:xfrm>
            <a:off x="7294423" y="5137756"/>
            <a:ext cx="4082468" cy="923330"/>
          </a:xfrm>
          <a:prstGeom prst="rect">
            <a:avLst/>
          </a:prstGeom>
          <a:noFill/>
        </p:spPr>
        <p:txBody>
          <a:bodyPr wrap="square" lIns="0" rtlCol="0" anchor="ctr">
            <a:spAutoFit/>
          </a:bodyPr>
          <a:lstStyle/>
          <a:p>
            <a:r>
              <a:rPr lang="en-US" b="1" dirty="0" smtClean="0">
                <a:solidFill>
                  <a:schemeClr val="accent6">
                    <a:lumMod val="50000"/>
                  </a:schemeClr>
                </a:solidFill>
                <a:latin typeface="Segoe UI" panose="020B0502040204020203" pitchFamily="34" charset="0"/>
                <a:cs typeface="Segoe UI" panose="020B0502040204020203" pitchFamily="34" charset="0"/>
              </a:rPr>
              <a:t>Focus Area 3: Enhancing Accountability and Organisational Performance on GBV </a:t>
            </a:r>
            <a:r>
              <a:rPr lang="en-US" b="1" dirty="0">
                <a:solidFill>
                  <a:schemeClr val="accent6">
                    <a:lumMod val="50000"/>
                  </a:schemeClr>
                </a:solidFill>
                <a:latin typeface="Segoe UI" panose="020B0502040204020203" pitchFamily="34" charset="0"/>
                <a:cs typeface="Segoe UI" panose="020B0502040204020203" pitchFamily="34" charset="0"/>
              </a:rPr>
              <a:t>C</a:t>
            </a:r>
            <a:r>
              <a:rPr lang="en-US" b="1" dirty="0" smtClean="0">
                <a:solidFill>
                  <a:schemeClr val="accent6">
                    <a:lumMod val="50000"/>
                  </a:schemeClr>
                </a:solidFill>
                <a:latin typeface="Segoe UI" panose="020B0502040204020203" pitchFamily="34" charset="0"/>
                <a:cs typeface="Segoe UI" panose="020B0502040204020203" pitchFamily="34" charset="0"/>
              </a:rPr>
              <a:t>ases</a:t>
            </a:r>
            <a:endParaRPr lang="en-US" b="1" dirty="0">
              <a:solidFill>
                <a:schemeClr val="accent6">
                  <a:lumMod val="50000"/>
                </a:schemeClr>
              </a:solidFill>
              <a:latin typeface="Segoe UI" panose="020B0502040204020203" pitchFamily="34" charset="0"/>
              <a:cs typeface="Segoe UI" panose="020B0502040204020203" pitchFamily="34" charset="0"/>
            </a:endParaRPr>
          </a:p>
        </p:txBody>
      </p:sp>
      <p:sp>
        <p:nvSpPr>
          <p:cNvPr id="72" name="Teardrop 71"/>
          <p:cNvSpPr/>
          <p:nvPr/>
        </p:nvSpPr>
        <p:spPr bwMode="auto">
          <a:xfrm rot="8100000">
            <a:off x="7970832" y="3373037"/>
            <a:ext cx="258245" cy="258313"/>
          </a:xfrm>
          <a:prstGeom prst="teardrop">
            <a:avLst/>
          </a:prstGeom>
          <a:solidFill>
            <a:srgbClr val="F359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Segoe UI" panose="020B0502040204020203" pitchFamily="34" charset="0"/>
              <a:cs typeface="Segoe UI" panose="020B0502040204020203" pitchFamily="34" charset="0"/>
            </a:endParaRPr>
          </a:p>
        </p:txBody>
      </p:sp>
      <p:sp>
        <p:nvSpPr>
          <p:cNvPr id="73" name="Teardrop 72"/>
          <p:cNvSpPr/>
          <p:nvPr/>
        </p:nvSpPr>
        <p:spPr bwMode="auto">
          <a:xfrm rot="8100000">
            <a:off x="6786162" y="5335793"/>
            <a:ext cx="258245" cy="258313"/>
          </a:xfrm>
          <a:prstGeom prst="teardrop">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4" name="TextBox 73"/>
          <p:cNvSpPr txBox="1"/>
          <p:nvPr/>
        </p:nvSpPr>
        <p:spPr>
          <a:xfrm>
            <a:off x="491270" y="1387005"/>
            <a:ext cx="4098528" cy="769441"/>
          </a:xfrm>
          <a:prstGeom prst="rect">
            <a:avLst/>
          </a:prstGeom>
          <a:noFill/>
        </p:spPr>
        <p:txBody>
          <a:bodyPr wrap="square" lIns="0" rtlCol="0" anchor="ctr">
            <a:spAutoFit/>
          </a:bodyPr>
          <a:lstStyle/>
          <a:p>
            <a:pPr algn="r"/>
            <a:r>
              <a:rPr lang="en-US" sz="2200" b="1" dirty="0" smtClean="0">
                <a:solidFill>
                  <a:srgbClr val="6F7E89"/>
                </a:solidFill>
              </a:rPr>
              <a:t>Focus Area 6: Crime Data Analysis and Research</a:t>
            </a:r>
            <a:endParaRPr lang="en-US" sz="2200" b="1" dirty="0">
              <a:solidFill>
                <a:srgbClr val="6F7E89"/>
              </a:solidFill>
            </a:endParaRPr>
          </a:p>
        </p:txBody>
      </p:sp>
      <p:sp>
        <p:nvSpPr>
          <p:cNvPr id="75" name="TextBox 74"/>
          <p:cNvSpPr txBox="1"/>
          <p:nvPr/>
        </p:nvSpPr>
        <p:spPr>
          <a:xfrm>
            <a:off x="571377" y="3223037"/>
            <a:ext cx="3087197" cy="769441"/>
          </a:xfrm>
          <a:prstGeom prst="rect">
            <a:avLst/>
          </a:prstGeom>
          <a:noFill/>
        </p:spPr>
        <p:txBody>
          <a:bodyPr wrap="square" lIns="0" rtlCol="0" anchor="ctr">
            <a:spAutoFit/>
          </a:bodyPr>
          <a:lstStyle/>
          <a:p>
            <a:pPr algn="r"/>
            <a:r>
              <a:rPr lang="en-US" sz="2200" b="1" dirty="0" smtClean="0">
                <a:solidFill>
                  <a:srgbClr val="FFC000"/>
                </a:solidFill>
              </a:rPr>
              <a:t>Focus Area 5: Responsive Care and Victim Support</a:t>
            </a:r>
            <a:endParaRPr lang="en-US" sz="2200" b="1" dirty="0">
              <a:solidFill>
                <a:srgbClr val="FFC000"/>
              </a:solidFill>
            </a:endParaRPr>
          </a:p>
        </p:txBody>
      </p:sp>
      <p:sp>
        <p:nvSpPr>
          <p:cNvPr id="76" name="Teardrop 75"/>
          <p:cNvSpPr/>
          <p:nvPr/>
        </p:nvSpPr>
        <p:spPr bwMode="auto">
          <a:xfrm rot="8100000">
            <a:off x="4802718" y="1656063"/>
            <a:ext cx="258245" cy="25831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7" name="Teardrop 76"/>
          <p:cNvSpPr/>
          <p:nvPr/>
        </p:nvSpPr>
        <p:spPr bwMode="auto">
          <a:xfrm rot="8100000">
            <a:off x="3697222" y="3329931"/>
            <a:ext cx="258245" cy="258313"/>
          </a:xfrm>
          <a:prstGeom prst="teardrop">
            <a:avLst/>
          </a:prstGeom>
          <a:solidFill>
            <a:srgbClr val="FFD7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8" name="TextBox 77"/>
          <p:cNvSpPr txBox="1"/>
          <p:nvPr/>
        </p:nvSpPr>
        <p:spPr>
          <a:xfrm>
            <a:off x="1042684" y="5021543"/>
            <a:ext cx="3766126" cy="1107996"/>
          </a:xfrm>
          <a:prstGeom prst="rect">
            <a:avLst/>
          </a:prstGeom>
          <a:noFill/>
        </p:spPr>
        <p:txBody>
          <a:bodyPr wrap="square" lIns="0" rtlCol="0" anchor="ctr">
            <a:spAutoFit/>
          </a:bodyPr>
          <a:lstStyle/>
          <a:p>
            <a:pPr algn="r"/>
            <a:r>
              <a:rPr lang="en-US" sz="2200" b="1" dirty="0" smtClean="0">
                <a:solidFill>
                  <a:schemeClr val="accent5">
                    <a:lumMod val="50000"/>
                  </a:schemeClr>
                </a:solidFill>
              </a:rPr>
              <a:t>Focus Area 4: Prevention of Gender-based Violence and Sexual Offences</a:t>
            </a:r>
            <a:endParaRPr lang="en-US" sz="2200" b="1" dirty="0">
              <a:solidFill>
                <a:schemeClr val="accent5">
                  <a:lumMod val="50000"/>
                </a:schemeClr>
              </a:solidFill>
            </a:endParaRPr>
          </a:p>
        </p:txBody>
      </p:sp>
      <p:sp>
        <p:nvSpPr>
          <p:cNvPr id="79" name="Teardrop 78"/>
          <p:cNvSpPr/>
          <p:nvPr/>
        </p:nvSpPr>
        <p:spPr bwMode="auto">
          <a:xfrm rot="8100000">
            <a:off x="4945748" y="5344000"/>
            <a:ext cx="258245" cy="258313"/>
          </a:xfrm>
          <a:prstGeom prst="teardrop">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Tree>
    <p:extLst>
      <p:ext uri="{BB962C8B-B14F-4D97-AF65-F5344CB8AC3E}">
        <p14:creationId xmlns:p14="http://schemas.microsoft.com/office/powerpoint/2010/main" val="278802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2" grpId="0" animBg="1"/>
      <p:bldP spid="73" grpId="0" animBg="1"/>
      <p:bldP spid="76" grpId="0" animBg="1"/>
      <p:bldP spid="77" grpId="0" animBg="1"/>
      <p:bldP spid="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Autofit/>
          </a:bodyPr>
          <a:lstStyle/>
          <a:p>
            <a:pPr algn="ctr"/>
            <a:r>
              <a:rPr lang="en-US" sz="2400" b="1" dirty="0">
                <a:solidFill>
                  <a:schemeClr val="tx1"/>
                </a:solidFill>
                <a:latin typeface="Segoe UI" panose="020B0502040204020203" pitchFamily="34" charset="0"/>
                <a:cs typeface="Segoe UI" panose="020B0502040204020203" pitchFamily="34" charset="0"/>
              </a:rPr>
              <a:t>saps integrated sexual offences and </a:t>
            </a:r>
            <a:r>
              <a:rPr lang="en-US" sz="2400" b="1" dirty="0" smtClean="0">
                <a:solidFill>
                  <a:schemeClr val="tx1"/>
                </a:solidFill>
                <a:latin typeface="Segoe UI" panose="020B0502040204020203" pitchFamily="34" charset="0"/>
                <a:cs typeface="Segoe UI" panose="020B0502040204020203" pitchFamily="34" charset="0"/>
              </a:rPr>
              <a:t>gbv </a:t>
            </a:r>
            <a:r>
              <a:rPr lang="en-US" sz="2400" b="1" dirty="0">
                <a:solidFill>
                  <a:schemeClr val="tx1"/>
                </a:solidFill>
                <a:latin typeface="Segoe UI" panose="020B0502040204020203" pitchFamily="34" charset="0"/>
                <a:cs typeface="Segoe UI" panose="020B0502040204020203" pitchFamily="34" charset="0"/>
              </a:rPr>
              <a:t>action plan </a:t>
            </a:r>
            <a:r>
              <a:rPr lang="en-US" sz="2400" b="1" dirty="0" smtClean="0">
                <a:solidFill>
                  <a:schemeClr val="tx1"/>
                </a:solidFill>
                <a:latin typeface="Segoe UI" panose="020B0502040204020203" pitchFamily="34" charset="0"/>
                <a:cs typeface="Segoe UI" panose="020B0502040204020203" pitchFamily="34" charset="0"/>
              </a:rPr>
              <a:t>(5)</a:t>
            </a:r>
            <a:endParaRPr lang="en-US" sz="2400" b="1" dirty="0">
              <a:solidFill>
                <a:schemeClr val="tx1"/>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7</a:t>
            </a:fld>
            <a:endParaRPr lang="en-ZA" dirty="0"/>
          </a:p>
        </p:txBody>
      </p:sp>
      <p:sp>
        <p:nvSpPr>
          <p:cNvPr id="8" name="Freeform 7"/>
          <p:cNvSpPr/>
          <p:nvPr/>
        </p:nvSpPr>
        <p:spPr>
          <a:xfrm>
            <a:off x="7004624" y="56528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Develop a Peer </a:t>
            </a:r>
            <a:r>
              <a:rPr lang="en-ZA" sz="1400" dirty="0">
                <a:solidFill>
                  <a:schemeClr val="tx1"/>
                </a:solidFill>
              </a:rPr>
              <a:t>Educator </a:t>
            </a:r>
            <a:r>
              <a:rPr lang="en-ZA" sz="1400" dirty="0" smtClean="0">
                <a:solidFill>
                  <a:schemeClr val="tx1"/>
                </a:solidFill>
              </a:rPr>
              <a:t>System </a:t>
            </a:r>
            <a:r>
              <a:rPr lang="en-ZA" sz="1400" dirty="0">
                <a:solidFill>
                  <a:schemeClr val="tx1"/>
                </a:solidFill>
              </a:rPr>
              <a:t>using </a:t>
            </a:r>
            <a:r>
              <a:rPr lang="en-ZA" sz="1400" dirty="0" smtClean="0">
                <a:solidFill>
                  <a:schemeClr val="tx1"/>
                </a:solidFill>
              </a:rPr>
              <a:t>Crime Prevention Youth Desks </a:t>
            </a:r>
            <a:r>
              <a:rPr lang="en-ZA" sz="1400" dirty="0">
                <a:solidFill>
                  <a:schemeClr val="tx1"/>
                </a:solidFill>
              </a:rPr>
              <a:t>to empower young people</a:t>
            </a:r>
            <a:r>
              <a:rPr lang="en-ZA" sz="1400" dirty="0" smtClean="0">
                <a:solidFill>
                  <a:schemeClr val="tx1"/>
                </a:solidFill>
              </a:rPr>
              <a:t>.</a:t>
            </a:r>
            <a:endParaRPr lang="en-ZA" sz="1400" dirty="0">
              <a:solidFill>
                <a:schemeClr val="tx1"/>
              </a:solidFill>
            </a:endParaRPr>
          </a:p>
        </p:txBody>
      </p:sp>
      <p:sp>
        <p:nvSpPr>
          <p:cNvPr id="10" name="Freeform 9"/>
          <p:cNvSpPr/>
          <p:nvPr/>
        </p:nvSpPr>
        <p:spPr>
          <a:xfrm>
            <a:off x="1036828" y="2750398"/>
            <a:ext cx="2291496" cy="1377101"/>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4:</a:t>
            </a:r>
            <a:r>
              <a:rPr lang="en-ZA" sz="1600" dirty="0">
                <a:solidFill>
                  <a:schemeClr val="bg1"/>
                </a:solidFill>
              </a:rPr>
              <a:t> </a:t>
            </a:r>
            <a:endParaRPr lang="en-ZA" sz="1600" dirty="0" smtClean="0">
              <a:solidFill>
                <a:schemeClr val="bg1"/>
              </a:solidFill>
            </a:endParaRPr>
          </a:p>
          <a:p>
            <a:pPr marL="88900" algn="ctr" defTabSz="266700">
              <a:lnSpc>
                <a:spcPct val="90000"/>
              </a:lnSpc>
              <a:spcBef>
                <a:spcPct val="0"/>
              </a:spcBef>
              <a:spcAft>
                <a:spcPct val="35000"/>
              </a:spcAft>
            </a:pPr>
            <a:r>
              <a:rPr lang="en-ZA" sz="1600" dirty="0" smtClean="0">
                <a:solidFill>
                  <a:schemeClr val="bg1"/>
                </a:solidFill>
              </a:rPr>
              <a:t>Prevention of gender-based violence and sexual offences (1)</a:t>
            </a:r>
            <a:r>
              <a:rPr lang="en-ZA" sz="1600" dirty="0">
                <a:solidFill>
                  <a:schemeClr val="bg1"/>
                </a:solidFill>
              </a:rPr>
              <a:t>	</a:t>
            </a:r>
          </a:p>
        </p:txBody>
      </p:sp>
      <p:sp>
        <p:nvSpPr>
          <p:cNvPr id="11" name="Freeform 10"/>
          <p:cNvSpPr/>
          <p:nvPr/>
        </p:nvSpPr>
        <p:spPr>
          <a:xfrm>
            <a:off x="3795155" y="48174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Hosting </a:t>
            </a:r>
            <a:r>
              <a:rPr lang="en-ZA" sz="1400" b="1" dirty="0">
                <a:solidFill>
                  <a:schemeClr val="tx1"/>
                </a:solidFill>
              </a:rPr>
              <a:t>of </a:t>
            </a:r>
            <a:r>
              <a:rPr lang="en-ZA" sz="1400" b="1" dirty="0" smtClean="0">
                <a:solidFill>
                  <a:schemeClr val="tx1"/>
                </a:solidFill>
              </a:rPr>
              <a:t>GBV and sexual </a:t>
            </a:r>
            <a:r>
              <a:rPr lang="en-ZA" sz="1400" b="1" dirty="0">
                <a:solidFill>
                  <a:schemeClr val="tx1"/>
                </a:solidFill>
              </a:rPr>
              <a:t>offences campaigns and public education </a:t>
            </a:r>
            <a:r>
              <a:rPr lang="en-ZA" sz="1400" b="1" dirty="0" smtClean="0">
                <a:solidFill>
                  <a:schemeClr val="tx1"/>
                </a:solidFill>
              </a:rPr>
              <a:t>programmes (1). </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7004624" y="50017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public </a:t>
            </a:r>
            <a:r>
              <a:rPr lang="en-ZA" sz="1400" dirty="0" smtClean="0">
                <a:solidFill>
                  <a:schemeClr val="tx1"/>
                </a:solidFill>
              </a:rPr>
              <a:t>education / awareness </a:t>
            </a:r>
            <a:r>
              <a:rPr lang="en-ZA" sz="1400" dirty="0">
                <a:solidFill>
                  <a:schemeClr val="tx1"/>
                </a:solidFill>
              </a:rPr>
              <a:t>campaigns and I</a:t>
            </a:r>
            <a:r>
              <a:rPr lang="en-ZA" sz="1400" dirty="0" smtClean="0">
                <a:solidFill>
                  <a:schemeClr val="tx1"/>
                </a:solidFill>
              </a:rPr>
              <a:t>zimbizo interventions.</a:t>
            </a:r>
            <a:endParaRPr lang="en-ZA" sz="1400" dirty="0">
              <a:solidFill>
                <a:schemeClr val="tx1"/>
              </a:solidFill>
            </a:endParaRPr>
          </a:p>
        </p:txBody>
      </p:sp>
      <p:sp>
        <p:nvSpPr>
          <p:cNvPr id="14" name="Freeform 13"/>
          <p:cNvSpPr/>
          <p:nvPr/>
        </p:nvSpPr>
        <p:spPr>
          <a:xfrm>
            <a:off x="7004624" y="43506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300" dirty="0" smtClean="0">
                <a:solidFill>
                  <a:schemeClr val="tx1"/>
                </a:solidFill>
              </a:rPr>
              <a:t>Launch </a:t>
            </a:r>
            <a:r>
              <a:rPr lang="en-ZA" sz="1300" dirty="0">
                <a:solidFill>
                  <a:schemeClr val="tx1"/>
                </a:solidFill>
              </a:rPr>
              <a:t>a 365 days sustained multimedia campaign to prevent GBV, sexual offences and domestic </a:t>
            </a:r>
            <a:r>
              <a:rPr lang="en-ZA" sz="1300" dirty="0" smtClean="0">
                <a:solidFill>
                  <a:schemeClr val="tx1"/>
                </a:solidFill>
              </a:rPr>
              <a:t>violence. </a:t>
            </a:r>
            <a:endParaRPr lang="en-ZA" sz="1300" dirty="0">
              <a:solidFill>
                <a:schemeClr val="tx1"/>
              </a:solidFill>
            </a:endParaRPr>
          </a:p>
        </p:txBody>
      </p:sp>
      <p:sp>
        <p:nvSpPr>
          <p:cNvPr id="15" name="Freeform 14"/>
          <p:cNvSpPr/>
          <p:nvPr/>
        </p:nvSpPr>
        <p:spPr>
          <a:xfrm>
            <a:off x="7020408" y="289040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Develop proactive preventative </a:t>
            </a:r>
            <a:r>
              <a:rPr lang="en-ZA" sz="1300" dirty="0" smtClean="0">
                <a:solidFill>
                  <a:schemeClr val="tx1"/>
                </a:solidFill>
              </a:rPr>
              <a:t>GBV, sexual offences and domestic violence </a:t>
            </a:r>
            <a:r>
              <a:rPr lang="en-ZA" sz="1300" dirty="0">
                <a:solidFill>
                  <a:schemeClr val="tx1"/>
                </a:solidFill>
              </a:rPr>
              <a:t>programmes. </a:t>
            </a:r>
          </a:p>
          <a:p>
            <a:pPr algn="ctr"/>
            <a:r>
              <a:rPr lang="en-ZA" sz="1300" dirty="0">
                <a:solidFill>
                  <a:schemeClr val="tx1"/>
                </a:solidFill>
              </a:rPr>
              <a:t>	</a:t>
            </a:r>
          </a:p>
        </p:txBody>
      </p:sp>
      <p:sp>
        <p:nvSpPr>
          <p:cNvPr id="16" name="Freeform 1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Engage civil societies and other stakeholders to establish GBV </a:t>
            </a:r>
            <a:r>
              <a:rPr lang="en-ZA" sz="1300" dirty="0" smtClean="0">
                <a:solidFill>
                  <a:schemeClr val="tx1"/>
                </a:solidFill>
              </a:rPr>
              <a:t>Intervention Teams. </a:t>
            </a:r>
            <a:endParaRPr lang="en-ZA" sz="1300" dirty="0">
              <a:solidFill>
                <a:schemeClr val="tx1"/>
              </a:solidFill>
            </a:endParaRPr>
          </a:p>
          <a:p>
            <a:pPr algn="ctr"/>
            <a:r>
              <a:rPr lang="en-ZA" sz="1300" dirty="0">
                <a:solidFill>
                  <a:schemeClr val="tx1"/>
                </a:solidFill>
              </a:rPr>
              <a:t>	</a:t>
            </a:r>
          </a:p>
        </p:txBody>
      </p:sp>
      <p:sp>
        <p:nvSpPr>
          <p:cNvPr id="17" name="Freeform 1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Conduct crime threat and crime pattern analyses to determine </a:t>
            </a:r>
            <a:r>
              <a:rPr lang="en-ZA" sz="1300" dirty="0" smtClean="0">
                <a:solidFill>
                  <a:schemeClr val="tx1"/>
                </a:solidFill>
              </a:rPr>
              <a:t>GBV, sexual </a:t>
            </a:r>
            <a:r>
              <a:rPr lang="en-ZA" sz="1300" dirty="0">
                <a:solidFill>
                  <a:schemeClr val="tx1"/>
                </a:solidFill>
              </a:rPr>
              <a:t>offences </a:t>
            </a:r>
            <a:r>
              <a:rPr lang="en-ZA" sz="1300" dirty="0" smtClean="0">
                <a:solidFill>
                  <a:schemeClr val="tx1"/>
                </a:solidFill>
              </a:rPr>
              <a:t>and domestic violence hot spots, including the top 30 high crime weight stations. </a:t>
            </a:r>
            <a:endParaRPr lang="en-ZA" sz="1300" dirty="0">
              <a:solidFill>
                <a:schemeClr val="tx1"/>
              </a:solidFill>
            </a:endParaRPr>
          </a:p>
          <a:p>
            <a:pPr algn="ctr"/>
            <a:r>
              <a:rPr lang="en-ZA" sz="1300" dirty="0">
                <a:solidFill>
                  <a:schemeClr val="tx1"/>
                </a:solidFill>
              </a:rPr>
              <a:t>	</a:t>
            </a:r>
          </a:p>
        </p:txBody>
      </p:sp>
      <p:sp>
        <p:nvSpPr>
          <p:cNvPr id="18" name="Freeform 17"/>
          <p:cNvSpPr/>
          <p:nvPr/>
        </p:nvSpPr>
        <p:spPr>
          <a:xfrm>
            <a:off x="3795155" y="20490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Implementation </a:t>
            </a:r>
            <a:r>
              <a:rPr lang="en-ZA" sz="1400" b="1" dirty="0">
                <a:solidFill>
                  <a:schemeClr val="tx1"/>
                </a:solidFill>
              </a:rPr>
              <a:t>of </a:t>
            </a:r>
            <a:r>
              <a:rPr lang="en-ZA" sz="1400" b="1" dirty="0" smtClean="0">
                <a:solidFill>
                  <a:schemeClr val="tx1"/>
                </a:solidFill>
              </a:rPr>
              <a:t>proactive </a:t>
            </a:r>
            <a:r>
              <a:rPr lang="en-ZA" sz="1400" b="1" dirty="0">
                <a:solidFill>
                  <a:schemeClr val="tx1"/>
                </a:solidFill>
              </a:rPr>
              <a:t>measures to </a:t>
            </a:r>
            <a:r>
              <a:rPr lang="en-ZA" sz="1400" b="1" dirty="0" smtClean="0">
                <a:solidFill>
                  <a:schemeClr val="tx1"/>
                </a:solidFill>
              </a:rPr>
              <a:t>GBV, sexual </a:t>
            </a:r>
            <a:r>
              <a:rPr lang="en-ZA" sz="1400" b="1" dirty="0">
                <a:solidFill>
                  <a:schemeClr val="tx1"/>
                </a:solidFill>
              </a:rPr>
              <a:t>offences prevent </a:t>
            </a:r>
            <a:r>
              <a:rPr lang="en-ZA" sz="1400" b="1" dirty="0" smtClean="0">
                <a:solidFill>
                  <a:schemeClr val="tx1"/>
                </a:solidFill>
              </a:rPr>
              <a:t>and domestic violence.</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cxnSp>
        <p:nvCxnSpPr>
          <p:cNvPr id="24" name="Straight Arrow Connector 23"/>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26258" y="3390981"/>
            <a:ext cx="336489" cy="135881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1" y="47363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1" y="53118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1" y="53118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1170596" y="164820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28" name="Oval 27"/>
          <p:cNvSpPr/>
          <p:nvPr/>
        </p:nvSpPr>
        <p:spPr>
          <a:xfrm>
            <a:off x="11170596" y="227470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29" name="Oval 28"/>
          <p:cNvSpPr/>
          <p:nvPr/>
        </p:nvSpPr>
        <p:spPr>
          <a:xfrm>
            <a:off x="11170596" y="2939096"/>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t>
            </a:r>
            <a:endParaRPr lang="en-ZA" sz="1200" dirty="0"/>
          </a:p>
        </p:txBody>
      </p:sp>
      <p:sp>
        <p:nvSpPr>
          <p:cNvPr id="34" name="Freeform 33"/>
          <p:cNvSpPr/>
          <p:nvPr/>
        </p:nvSpPr>
        <p:spPr>
          <a:xfrm>
            <a:off x="7004624" y="354150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300" dirty="0" smtClean="0">
                <a:solidFill>
                  <a:schemeClr val="tx1"/>
                </a:solidFill>
              </a:rPr>
              <a:t>Implement and assess </a:t>
            </a:r>
            <a:r>
              <a:rPr lang="en-ZA" sz="1300" dirty="0">
                <a:solidFill>
                  <a:schemeClr val="tx1"/>
                </a:solidFill>
              </a:rPr>
              <a:t>preventative </a:t>
            </a:r>
            <a:r>
              <a:rPr lang="en-ZA" sz="1300" dirty="0" smtClean="0">
                <a:solidFill>
                  <a:schemeClr val="tx1"/>
                </a:solidFill>
              </a:rPr>
              <a:t>GBV</a:t>
            </a:r>
            <a:r>
              <a:rPr lang="en-ZA" sz="1300" dirty="0">
                <a:solidFill>
                  <a:schemeClr val="tx1"/>
                </a:solidFill>
              </a:rPr>
              <a:t>, sexual offences and domestic </a:t>
            </a:r>
            <a:r>
              <a:rPr lang="en-ZA" sz="1300" dirty="0" smtClean="0">
                <a:solidFill>
                  <a:schemeClr val="tx1"/>
                </a:solidFill>
              </a:rPr>
              <a:t>violence programmes.</a:t>
            </a:r>
            <a:endParaRPr lang="en-ZA" sz="1300" dirty="0">
              <a:solidFill>
                <a:schemeClr val="tx1"/>
              </a:solidFill>
            </a:endParaRPr>
          </a:p>
        </p:txBody>
      </p:sp>
      <p:sp>
        <p:nvSpPr>
          <p:cNvPr id="35" name="Oval 34"/>
          <p:cNvSpPr/>
          <p:nvPr/>
        </p:nvSpPr>
        <p:spPr>
          <a:xfrm>
            <a:off x="11170596" y="359603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cxnSp>
        <p:nvCxnSpPr>
          <p:cNvPr id="40" name="Straight Arrow Connector 39"/>
          <p:cNvCxnSpPr/>
          <p:nvPr/>
        </p:nvCxnSpPr>
        <p:spPr>
          <a:xfrm>
            <a:off x="6642747" y="2496020"/>
            <a:ext cx="254683" cy="14662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11170596" y="440840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3" name="Oval 42"/>
          <p:cNvSpPr/>
          <p:nvPr/>
        </p:nvSpPr>
        <p:spPr>
          <a:xfrm>
            <a:off x="11170596" y="508880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4" name="Oval 43"/>
          <p:cNvSpPr/>
          <p:nvPr/>
        </p:nvSpPr>
        <p:spPr>
          <a:xfrm>
            <a:off x="11170596" y="573211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Tree>
    <p:extLst>
      <p:ext uri="{BB962C8B-B14F-4D97-AF65-F5344CB8AC3E}">
        <p14:creationId xmlns:p14="http://schemas.microsoft.com/office/powerpoint/2010/main" val="373947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a:bodyPr>
          <a:lstStyle/>
          <a:p>
            <a:pPr algn="ctr"/>
            <a:r>
              <a:rPr lang="en-US" sz="2400" b="1" dirty="0">
                <a:solidFill>
                  <a:schemeClr val="tx1"/>
                </a:solidFill>
                <a:latin typeface="Segoe UI" panose="020B0502040204020203" pitchFamily="34" charset="0"/>
                <a:cs typeface="Segoe UI" panose="020B0502040204020203" pitchFamily="34" charset="0"/>
              </a:rPr>
              <a:t>saps integrated sexual offences and </a:t>
            </a:r>
            <a:r>
              <a:rPr lang="en-US" sz="2400" b="1" dirty="0" smtClean="0">
                <a:solidFill>
                  <a:schemeClr val="tx1"/>
                </a:solidFill>
                <a:latin typeface="Segoe UI" panose="020B0502040204020203" pitchFamily="34" charset="0"/>
                <a:cs typeface="Segoe UI" panose="020B0502040204020203" pitchFamily="34" charset="0"/>
              </a:rPr>
              <a:t>gbv </a:t>
            </a:r>
            <a:r>
              <a:rPr lang="en-US" sz="2400" b="1" dirty="0">
                <a:solidFill>
                  <a:schemeClr val="tx1"/>
                </a:solidFill>
                <a:latin typeface="Segoe UI" panose="020B0502040204020203" pitchFamily="34" charset="0"/>
                <a:cs typeface="Segoe UI" panose="020B0502040204020203" pitchFamily="34" charset="0"/>
              </a:rPr>
              <a:t>action plan </a:t>
            </a:r>
            <a:r>
              <a:rPr lang="en-US" sz="2400" b="1" dirty="0" smtClean="0">
                <a:solidFill>
                  <a:schemeClr val="tx1"/>
                </a:solidFill>
                <a:latin typeface="Segoe UI" panose="020B0502040204020203" pitchFamily="34" charset="0"/>
                <a:cs typeface="Segoe UI" panose="020B0502040204020203" pitchFamily="34" charset="0"/>
              </a:rPr>
              <a:t>(6)</a:t>
            </a:r>
            <a:endParaRPr lang="en-US" sz="2400" b="1" dirty="0">
              <a:solidFill>
                <a:schemeClr val="tx1"/>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8</a:t>
            </a:fld>
            <a:endParaRPr lang="en-ZA" dirty="0"/>
          </a:p>
        </p:txBody>
      </p:sp>
      <p:sp>
        <p:nvSpPr>
          <p:cNvPr id="8" name="Freeform 7"/>
          <p:cNvSpPr/>
          <p:nvPr/>
        </p:nvSpPr>
        <p:spPr>
          <a:xfrm>
            <a:off x="6972874" y="39002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educational programmes for </a:t>
            </a:r>
            <a:r>
              <a:rPr lang="en-ZA" sz="1400" dirty="0" smtClean="0">
                <a:solidFill>
                  <a:schemeClr val="tx1"/>
                </a:solidFill>
              </a:rPr>
              <a:t>early childhood development levels </a:t>
            </a:r>
            <a:r>
              <a:rPr lang="en-ZA" sz="1400" dirty="0">
                <a:solidFill>
                  <a:schemeClr val="tx1"/>
                </a:solidFill>
              </a:rPr>
              <a:t>and </a:t>
            </a:r>
            <a:r>
              <a:rPr lang="en-ZA" sz="1400" dirty="0" smtClean="0">
                <a:solidFill>
                  <a:schemeClr val="tx1"/>
                </a:solidFill>
              </a:rPr>
              <a:t>schools.</a:t>
            </a:r>
            <a:endParaRPr lang="en-ZA" sz="1400" dirty="0">
              <a:solidFill>
                <a:schemeClr val="tx1"/>
              </a:solidFill>
            </a:endParaRPr>
          </a:p>
        </p:txBody>
      </p:sp>
      <p:sp>
        <p:nvSpPr>
          <p:cNvPr id="10" name="Freeform 9"/>
          <p:cNvSpPr/>
          <p:nvPr/>
        </p:nvSpPr>
        <p:spPr>
          <a:xfrm>
            <a:off x="1036828" y="2833437"/>
            <a:ext cx="2291496" cy="1233237"/>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4:</a:t>
            </a:r>
            <a:r>
              <a:rPr lang="en-ZA" sz="1600" dirty="0">
                <a:solidFill>
                  <a:schemeClr val="bg1"/>
                </a:solidFill>
              </a:rPr>
              <a:t> </a:t>
            </a:r>
            <a:endParaRPr lang="en-ZA" sz="1600" dirty="0" smtClean="0">
              <a:solidFill>
                <a:schemeClr val="bg1"/>
              </a:solidFill>
            </a:endParaRPr>
          </a:p>
          <a:p>
            <a:pPr marL="88900" algn="ctr" defTabSz="266700">
              <a:lnSpc>
                <a:spcPct val="90000"/>
              </a:lnSpc>
              <a:spcBef>
                <a:spcPct val="0"/>
              </a:spcBef>
              <a:spcAft>
                <a:spcPct val="35000"/>
              </a:spcAft>
            </a:pPr>
            <a:r>
              <a:rPr lang="en-ZA" sz="1600" dirty="0" smtClean="0">
                <a:solidFill>
                  <a:schemeClr val="bg1"/>
                </a:solidFill>
              </a:rPr>
              <a:t>Prevention of gender-based violence and sexual offences (2)</a:t>
            </a:r>
            <a:r>
              <a:rPr lang="en-ZA" sz="1600" dirty="0">
                <a:solidFill>
                  <a:schemeClr val="bg1"/>
                </a:solidFill>
              </a:rPr>
              <a:t>	</a:t>
            </a:r>
          </a:p>
        </p:txBody>
      </p:sp>
      <p:sp>
        <p:nvSpPr>
          <p:cNvPr id="11" name="Freeform 10"/>
          <p:cNvSpPr/>
          <p:nvPr/>
        </p:nvSpPr>
        <p:spPr>
          <a:xfrm>
            <a:off x="3763405" y="30648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Hosting </a:t>
            </a:r>
            <a:r>
              <a:rPr lang="en-ZA" sz="1400" b="1" dirty="0">
                <a:solidFill>
                  <a:schemeClr val="tx1"/>
                </a:solidFill>
              </a:rPr>
              <a:t>of GBV and sexual offences campaigns and public education </a:t>
            </a:r>
            <a:r>
              <a:rPr lang="en-ZA" sz="1400" b="1" dirty="0" smtClean="0">
                <a:solidFill>
                  <a:schemeClr val="tx1"/>
                </a:solidFill>
              </a:rPr>
              <a:t>programmes (2). </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6972874" y="32491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GBV awareness </a:t>
            </a:r>
            <a:r>
              <a:rPr lang="en-ZA" sz="1400" dirty="0" smtClean="0">
                <a:solidFill>
                  <a:schemeClr val="tx1"/>
                </a:solidFill>
              </a:rPr>
              <a:t>sessions </a:t>
            </a:r>
            <a:r>
              <a:rPr lang="en-ZA" sz="1400" dirty="0">
                <a:solidFill>
                  <a:schemeClr val="tx1"/>
                </a:solidFill>
              </a:rPr>
              <a:t>targeting SAPS members</a:t>
            </a:r>
            <a:r>
              <a:rPr lang="en-ZA" sz="1400" dirty="0" smtClean="0">
                <a:solidFill>
                  <a:schemeClr val="tx1"/>
                </a:solidFill>
              </a:rPr>
              <a:t>.</a:t>
            </a:r>
            <a:endParaRPr lang="en-ZA" sz="1400" dirty="0">
              <a:solidFill>
                <a:schemeClr val="tx1"/>
              </a:solidFill>
            </a:endParaRPr>
          </a:p>
        </p:txBody>
      </p:sp>
      <p:sp>
        <p:nvSpPr>
          <p:cNvPr id="14" name="Freeform 13"/>
          <p:cNvSpPr/>
          <p:nvPr/>
        </p:nvSpPr>
        <p:spPr>
          <a:xfrm>
            <a:off x="6972874" y="2526633"/>
            <a:ext cx="4027210" cy="637632"/>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a:t>
            </a:r>
            <a:r>
              <a:rPr lang="en-ZA" sz="1400" dirty="0" smtClean="0">
                <a:solidFill>
                  <a:schemeClr val="tx1"/>
                </a:solidFill>
              </a:rPr>
              <a:t>community-based </a:t>
            </a:r>
            <a:r>
              <a:rPr lang="en-ZA" sz="1400" dirty="0">
                <a:solidFill>
                  <a:schemeClr val="tx1"/>
                </a:solidFill>
              </a:rPr>
              <a:t>campaigns focusing on</a:t>
            </a:r>
            <a:r>
              <a:rPr lang="en-ZA" sz="1400" dirty="0" smtClean="0">
                <a:solidFill>
                  <a:schemeClr val="tx1"/>
                </a:solidFill>
              </a:rPr>
              <a:t>: </a:t>
            </a:r>
            <a:r>
              <a:rPr lang="en-ZA" sz="1400" dirty="0">
                <a:solidFill>
                  <a:schemeClr val="tx1"/>
                </a:solidFill>
              </a:rPr>
              <a:t>Faith-based </a:t>
            </a:r>
            <a:r>
              <a:rPr lang="en-ZA" sz="1400" dirty="0" smtClean="0">
                <a:solidFill>
                  <a:schemeClr val="tx1"/>
                </a:solidFill>
              </a:rPr>
              <a:t>Organisations; Traditional Structures &amp; Taxi </a:t>
            </a:r>
            <a:r>
              <a:rPr lang="en-ZA" sz="1400" dirty="0">
                <a:solidFill>
                  <a:schemeClr val="tx1"/>
                </a:solidFill>
              </a:rPr>
              <a:t>R</a:t>
            </a:r>
            <a:r>
              <a:rPr lang="en-ZA" sz="1400" dirty="0" smtClean="0">
                <a:solidFill>
                  <a:schemeClr val="tx1"/>
                </a:solidFill>
              </a:rPr>
              <a:t>anks </a:t>
            </a:r>
            <a:endParaRPr lang="en-ZA" sz="1400" dirty="0">
              <a:solidFill>
                <a:schemeClr val="tx1"/>
              </a:solidFill>
            </a:endParaRPr>
          </a:p>
          <a:p>
            <a:pPr algn="ctr"/>
            <a:r>
              <a:rPr lang="en-ZA" sz="1400" dirty="0">
                <a:solidFill>
                  <a:schemeClr val="tx1"/>
                </a:solidFill>
              </a:rPr>
              <a:t>	</a:t>
            </a:r>
          </a:p>
        </p:txBody>
      </p:sp>
      <p:cxnSp>
        <p:nvCxnSpPr>
          <p:cNvPr id="24" name="Straight Arrow Connector 23"/>
          <p:cNvCxnSpPr/>
          <p:nvPr/>
        </p:nvCxnSpPr>
        <p:spPr>
          <a:xfrm flipV="1">
            <a:off x="3244850" y="3486150"/>
            <a:ext cx="518555" cy="635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27611" y="29837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27611" y="35592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27611" y="35592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1113446" y="265808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3" name="Oval 32"/>
          <p:cNvSpPr/>
          <p:nvPr/>
        </p:nvSpPr>
        <p:spPr>
          <a:xfrm>
            <a:off x="11113446" y="333620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36" name="Oval 35"/>
          <p:cNvSpPr/>
          <p:nvPr/>
        </p:nvSpPr>
        <p:spPr>
          <a:xfrm>
            <a:off x="11113446" y="399461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Tree>
    <p:extLst>
      <p:ext uri="{BB962C8B-B14F-4D97-AF65-F5344CB8AC3E}">
        <p14:creationId xmlns:p14="http://schemas.microsoft.com/office/powerpoint/2010/main" val="607230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9</a:t>
            </a:fld>
            <a:endParaRPr lang="en-ZA" dirty="0"/>
          </a:p>
        </p:txBody>
      </p:sp>
      <p:sp>
        <p:nvSpPr>
          <p:cNvPr id="3" name="Title 2"/>
          <p:cNvSpPr>
            <a:spLocks noGrp="1"/>
          </p:cNvSpPr>
          <p:nvPr>
            <p:ph type="ctrTitle"/>
          </p:nvPr>
        </p:nvSpPr>
        <p:spPr/>
        <p:txBody>
          <a:bodyPr>
            <a:normAutofit fontScale="90000"/>
          </a:bodyPr>
          <a:lstStyle/>
          <a:p>
            <a:r>
              <a:rPr lang="en-ZA" sz="5400" dirty="0"/>
              <a:t>Progress </a:t>
            </a:r>
            <a:r>
              <a:rPr lang="en-ZA" sz="5400" dirty="0" smtClean="0"/>
              <a:t>re preventative initiatives: GBV </a:t>
            </a:r>
            <a:r>
              <a:rPr lang="en-ZA" sz="5400" dirty="0"/>
              <a:t>and sexual </a:t>
            </a:r>
            <a:r>
              <a:rPr lang="en-ZA" sz="5400" dirty="0" smtClean="0"/>
              <a:t>offences</a:t>
            </a:r>
            <a:endParaRPr lang="en-ZA" dirty="0"/>
          </a:p>
        </p:txBody>
      </p:sp>
    </p:spTree>
    <p:extLst>
      <p:ext uri="{BB962C8B-B14F-4D97-AF65-F5344CB8AC3E}">
        <p14:creationId xmlns:p14="http://schemas.microsoft.com/office/powerpoint/2010/main" val="2272172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15539</TotalTime>
  <Words>1628</Words>
  <Application>Microsoft Office PowerPoint</Application>
  <PresentationFormat>Widescreen</PresentationFormat>
  <Paragraphs>176</Paragraphs>
  <Slides>17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Calibri</vt:lpstr>
      <vt:lpstr>Gill Sans</vt:lpstr>
      <vt:lpstr>Lato Light</vt:lpstr>
      <vt:lpstr>Segoe UI</vt:lpstr>
      <vt:lpstr>Symbol</vt:lpstr>
      <vt:lpstr>Tw Cen MT</vt:lpstr>
      <vt:lpstr>Tw Cen MT Condensed</vt:lpstr>
      <vt:lpstr>Wingdings</vt:lpstr>
      <vt:lpstr>Wingdings 3</vt:lpstr>
      <vt:lpstr>Integral</vt:lpstr>
      <vt:lpstr>SOUTH AFRICAN POLICE SERVICE  ACTIONS ON PILLAR 2  NSP GBVF</vt:lpstr>
      <vt:lpstr>Table of Contents</vt:lpstr>
      <vt:lpstr>Conceptual framework</vt:lpstr>
      <vt:lpstr>Conceptual framework</vt:lpstr>
      <vt:lpstr>SAPS Integrated Sexual Offences &amp; GBV Action Plan</vt:lpstr>
      <vt:lpstr>Saps integrated sexual offences &amp; GBV action plan: Focus areas</vt:lpstr>
      <vt:lpstr>saps integrated sexual offences and gbv action plan (5)</vt:lpstr>
      <vt:lpstr>saps integrated sexual offences and gbv action plan (6)</vt:lpstr>
      <vt:lpstr>Progress re preventative initiatives: GBV and sexual offences</vt:lpstr>
      <vt:lpstr>365 day campaign</vt:lpstr>
      <vt:lpstr>365 day campaign (Information Materials)</vt:lpstr>
      <vt:lpstr>Hotspot intervention programme</vt:lpstr>
      <vt:lpstr>community engagements</vt:lpstr>
      <vt:lpstr>Schools-based engagements</vt:lpstr>
      <vt:lpstr>Immediate interventions to address GBVF, during lockdown and beyond (1)</vt:lpstr>
      <vt:lpstr>Challenges </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Steyn Kevin - Colonel</cp:lastModifiedBy>
  <cp:revision>927</cp:revision>
  <cp:lastPrinted>2020-08-21T07:13:33Z</cp:lastPrinted>
  <dcterms:created xsi:type="dcterms:W3CDTF">2019-09-14T12:11:30Z</dcterms:created>
  <dcterms:modified xsi:type="dcterms:W3CDTF">2022-03-28T11:56:26Z</dcterms:modified>
</cp:coreProperties>
</file>