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36" r:id="rId1"/>
    <p:sldMasterId id="2147483748" r:id="rId2"/>
    <p:sldMasterId id="2147483773" r:id="rId3"/>
  </p:sldMasterIdLst>
  <p:notesMasterIdLst>
    <p:notesMasterId r:id="rId22"/>
  </p:notesMasterIdLst>
  <p:handoutMasterIdLst>
    <p:handoutMasterId r:id="rId23"/>
  </p:handoutMasterIdLst>
  <p:sldIdLst>
    <p:sldId id="442" r:id="rId4"/>
    <p:sldId id="476" r:id="rId5"/>
    <p:sldId id="475" r:id="rId6"/>
    <p:sldId id="453" r:id="rId7"/>
    <p:sldId id="455" r:id="rId8"/>
    <p:sldId id="461" r:id="rId9"/>
    <p:sldId id="462" r:id="rId10"/>
    <p:sldId id="460" r:id="rId11"/>
    <p:sldId id="271" r:id="rId12"/>
    <p:sldId id="467" r:id="rId13"/>
    <p:sldId id="468" r:id="rId14"/>
    <p:sldId id="439" r:id="rId15"/>
    <p:sldId id="473" r:id="rId16"/>
    <p:sldId id="469" r:id="rId17"/>
    <p:sldId id="470" r:id="rId18"/>
    <p:sldId id="471" r:id="rId19"/>
    <p:sldId id="472" r:id="rId20"/>
    <p:sldId id="260" r:id="rId21"/>
  </p:sldIdLst>
  <p:sldSz cx="9144000" cy="6858000" type="screen4x3"/>
  <p:notesSz cx="70532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lukholo Sigaba (HQ)" initials="NS(" lastIdx="2" clrIdx="0"/>
  <p:cmAuthor id="1" name="Ansie Rossouw (HQ)" initials="AR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74"/>
  </p:normalViewPr>
  <p:slideViewPr>
    <p:cSldViewPr snapToGrid="0" snapToObjects="1">
      <p:cViewPr varScale="1">
        <p:scale>
          <a:sx n="21" d="100"/>
          <a:sy n="21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69044-2475-4C82-B12E-542CC51FCE9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34D68-AFEB-4A4C-8DD8-5E4AB1271033}" type="pres">
      <dgm:prSet presAssocID="{6D769044-2475-4C82-B12E-542CC51FCE9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C10D4EE-CF65-47AC-8701-BF98638E7637}" type="presOf" srcId="{6D769044-2475-4C82-B12E-542CC51FCE93}" destId="{96B34D68-AFEB-4A4C-8DD8-5E4AB1271033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04A9A-59DE-47E8-9974-DEEC7E22C26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B19CC5F-EB0E-4C3D-B90A-FFA340E48616}">
      <dgm:prSet phldrT="[Text]" custT="1"/>
      <dgm:spPr/>
      <dgm:t>
        <a:bodyPr/>
        <a:lstStyle/>
        <a:p>
          <a:r>
            <a:rPr lang="en-ZA" sz="1000" dirty="0" smtClean="0"/>
            <a:t>Registration</a:t>
          </a:r>
          <a:endParaRPr lang="en-ZA" sz="1000" dirty="0"/>
        </a:p>
      </dgm:t>
    </dgm:pt>
    <dgm:pt modelId="{C6D15F53-09FE-4334-A9FA-DE675C77C2D6}" type="parTrans" cxnId="{B445B6AB-73EC-4073-944D-6743E1F9B9DB}">
      <dgm:prSet/>
      <dgm:spPr/>
      <dgm:t>
        <a:bodyPr/>
        <a:lstStyle/>
        <a:p>
          <a:endParaRPr lang="en-ZA"/>
        </a:p>
      </dgm:t>
    </dgm:pt>
    <dgm:pt modelId="{F7BEB953-6C7C-44E9-ABD5-303A07E8E5FF}" type="sibTrans" cxnId="{B445B6AB-73EC-4073-944D-6743E1F9B9DB}">
      <dgm:prSet/>
      <dgm:spPr/>
      <dgm:t>
        <a:bodyPr/>
        <a:lstStyle/>
        <a:p>
          <a:endParaRPr lang="en-ZA" dirty="0"/>
        </a:p>
      </dgm:t>
    </dgm:pt>
    <dgm:pt modelId="{974F34AB-F942-4C23-8D19-EDC4D79D0B24}">
      <dgm:prSet phldrT="[Text]"/>
      <dgm:spPr/>
      <dgm:t>
        <a:bodyPr/>
        <a:lstStyle/>
        <a:p>
          <a:r>
            <a:rPr lang="en-ZA" dirty="0" smtClean="0"/>
            <a:t>UI Act 56  (1) &amp; (2)</a:t>
          </a:r>
          <a:endParaRPr lang="en-ZA" dirty="0"/>
        </a:p>
      </dgm:t>
    </dgm:pt>
    <dgm:pt modelId="{44A0BDD7-FC07-4FA2-800B-5C017606ADC5}" type="parTrans" cxnId="{2170B38D-5039-45C6-9D8C-0376661C13D3}">
      <dgm:prSet/>
      <dgm:spPr/>
      <dgm:t>
        <a:bodyPr/>
        <a:lstStyle/>
        <a:p>
          <a:endParaRPr lang="en-ZA"/>
        </a:p>
      </dgm:t>
    </dgm:pt>
    <dgm:pt modelId="{D60A0892-E2D2-4C3F-AFC6-267C75E4E24B}" type="sibTrans" cxnId="{2170B38D-5039-45C6-9D8C-0376661C13D3}">
      <dgm:prSet/>
      <dgm:spPr/>
      <dgm:t>
        <a:bodyPr/>
        <a:lstStyle/>
        <a:p>
          <a:endParaRPr lang="en-ZA"/>
        </a:p>
      </dgm:t>
    </dgm:pt>
    <dgm:pt modelId="{D066DB0E-39A0-4D50-BFE4-856CBF3E48D5}">
      <dgm:prSet phldrT="[Text]" custT="1"/>
      <dgm:spPr/>
      <dgm:t>
        <a:bodyPr/>
        <a:lstStyle/>
        <a:p>
          <a:r>
            <a:rPr lang="en-ZA" sz="1000" dirty="0" smtClean="0"/>
            <a:t>LAP </a:t>
          </a:r>
          <a:endParaRPr lang="en-ZA" sz="1000" dirty="0"/>
        </a:p>
      </dgm:t>
    </dgm:pt>
    <dgm:pt modelId="{50EDD06E-534D-4938-869B-E7D528214A36}" type="parTrans" cxnId="{9D20F886-899F-45A4-ADA0-B7DAA8B4C472}">
      <dgm:prSet/>
      <dgm:spPr/>
      <dgm:t>
        <a:bodyPr/>
        <a:lstStyle/>
        <a:p>
          <a:endParaRPr lang="en-ZA"/>
        </a:p>
      </dgm:t>
    </dgm:pt>
    <dgm:pt modelId="{F0BE8552-1206-4916-B03D-508B852146EF}" type="sibTrans" cxnId="{9D20F886-899F-45A4-ADA0-B7DAA8B4C472}">
      <dgm:prSet/>
      <dgm:spPr/>
      <dgm:t>
        <a:bodyPr/>
        <a:lstStyle/>
        <a:p>
          <a:endParaRPr lang="en-ZA" dirty="0"/>
        </a:p>
      </dgm:t>
    </dgm:pt>
    <dgm:pt modelId="{9F56F86C-F0ED-403D-A081-338230AEE392}">
      <dgm:prSet phldrT="[Text]"/>
      <dgm:spPr/>
      <dgm:t>
        <a:bodyPr/>
        <a:lstStyle/>
        <a:p>
          <a:r>
            <a:rPr lang="en-ZA" dirty="0" smtClean="0"/>
            <a:t>UI Amendment Act Section 2 ( d)</a:t>
          </a:r>
          <a:endParaRPr lang="en-ZA" dirty="0"/>
        </a:p>
      </dgm:t>
    </dgm:pt>
    <dgm:pt modelId="{CCBE7576-D3D1-4F76-8440-D1D48B146615}" type="parTrans" cxnId="{E2A7D229-9D4C-47F9-ABA6-C9792D8AE644}">
      <dgm:prSet/>
      <dgm:spPr/>
      <dgm:t>
        <a:bodyPr/>
        <a:lstStyle/>
        <a:p>
          <a:endParaRPr lang="en-ZA"/>
        </a:p>
      </dgm:t>
    </dgm:pt>
    <dgm:pt modelId="{1D32CFED-10F8-43D6-82B4-1BE209CA63A7}" type="sibTrans" cxnId="{E2A7D229-9D4C-47F9-ABA6-C9792D8AE644}">
      <dgm:prSet/>
      <dgm:spPr/>
      <dgm:t>
        <a:bodyPr/>
        <a:lstStyle/>
        <a:p>
          <a:endParaRPr lang="en-ZA"/>
        </a:p>
      </dgm:t>
    </dgm:pt>
    <dgm:pt modelId="{3E46F92B-1B87-46C3-86F3-A61DE2D2C188}">
      <dgm:prSet custT="1"/>
      <dgm:spPr>
        <a:solidFill>
          <a:srgbClr val="FF0000"/>
        </a:solidFill>
      </dgm:spPr>
      <dgm:t>
        <a:bodyPr/>
        <a:lstStyle/>
        <a:p>
          <a:r>
            <a:rPr lang="en-ZA" sz="1000" dirty="0" smtClean="0"/>
            <a:t>Declarations</a:t>
          </a:r>
          <a:endParaRPr lang="en-ZA" sz="1000" dirty="0"/>
        </a:p>
      </dgm:t>
    </dgm:pt>
    <dgm:pt modelId="{ED405DA6-3B36-4D68-A3B5-7585EE4DFD76}" type="parTrans" cxnId="{BEEFBB0A-D295-41CE-9CE0-ACBC8483D5C3}">
      <dgm:prSet/>
      <dgm:spPr/>
      <dgm:t>
        <a:bodyPr/>
        <a:lstStyle/>
        <a:p>
          <a:endParaRPr lang="en-ZA"/>
        </a:p>
      </dgm:t>
    </dgm:pt>
    <dgm:pt modelId="{2EC04B80-5C45-4CFB-852E-310B6B347E02}" type="sibTrans" cxnId="{BEEFBB0A-D295-41CE-9CE0-ACBC8483D5C3}">
      <dgm:prSet/>
      <dgm:spPr/>
      <dgm:t>
        <a:bodyPr/>
        <a:lstStyle/>
        <a:p>
          <a:endParaRPr lang="en-ZA" dirty="0"/>
        </a:p>
      </dgm:t>
    </dgm:pt>
    <dgm:pt modelId="{6576EEAB-9245-449E-910B-3E7C347A081D}">
      <dgm:prSet custT="1"/>
      <dgm:spPr/>
      <dgm:t>
        <a:bodyPr/>
        <a:lstStyle/>
        <a:p>
          <a:r>
            <a:rPr lang="en-ZA" sz="1000" dirty="0" smtClean="0"/>
            <a:t>Contributions</a:t>
          </a:r>
          <a:endParaRPr lang="en-ZA" sz="1000" dirty="0"/>
        </a:p>
      </dgm:t>
    </dgm:pt>
    <dgm:pt modelId="{4A092246-B364-415E-AD28-6CF287BBD017}" type="parTrans" cxnId="{8CC0D4BF-FC97-443F-A35C-29936553544D}">
      <dgm:prSet/>
      <dgm:spPr/>
      <dgm:t>
        <a:bodyPr/>
        <a:lstStyle/>
        <a:p>
          <a:endParaRPr lang="en-ZA"/>
        </a:p>
      </dgm:t>
    </dgm:pt>
    <dgm:pt modelId="{8A0D8766-8714-42D0-B0BF-A9A0AFAF66FE}" type="sibTrans" cxnId="{8CC0D4BF-FC97-443F-A35C-29936553544D}">
      <dgm:prSet/>
      <dgm:spPr/>
      <dgm:t>
        <a:bodyPr/>
        <a:lstStyle/>
        <a:p>
          <a:endParaRPr lang="en-ZA" dirty="0"/>
        </a:p>
      </dgm:t>
    </dgm:pt>
    <dgm:pt modelId="{58CD5189-6077-492A-A070-E37B6354C2E7}">
      <dgm:prSet custT="1"/>
      <dgm:spPr>
        <a:solidFill>
          <a:srgbClr val="FF0000"/>
        </a:solidFill>
      </dgm:spPr>
      <dgm:t>
        <a:bodyPr/>
        <a:lstStyle/>
        <a:p>
          <a:r>
            <a:rPr lang="en-ZA" sz="1000" dirty="0" smtClean="0"/>
            <a:t>Claims</a:t>
          </a:r>
          <a:endParaRPr lang="en-ZA" sz="1000" dirty="0"/>
        </a:p>
      </dgm:t>
    </dgm:pt>
    <dgm:pt modelId="{A2C7F6D2-095E-4772-A1F8-232CF271E678}" type="parTrans" cxnId="{0161AA81-6EF1-4F2E-88B8-28FA3BA6C99C}">
      <dgm:prSet/>
      <dgm:spPr/>
      <dgm:t>
        <a:bodyPr/>
        <a:lstStyle/>
        <a:p>
          <a:endParaRPr lang="en-ZA"/>
        </a:p>
      </dgm:t>
    </dgm:pt>
    <dgm:pt modelId="{AE53812D-5563-4D14-9E85-2DBF713471B3}" type="sibTrans" cxnId="{0161AA81-6EF1-4F2E-88B8-28FA3BA6C99C}">
      <dgm:prSet/>
      <dgm:spPr/>
      <dgm:t>
        <a:bodyPr/>
        <a:lstStyle/>
        <a:p>
          <a:endParaRPr lang="en-ZA" dirty="0"/>
        </a:p>
      </dgm:t>
    </dgm:pt>
    <dgm:pt modelId="{7C98EE87-9CC7-49EF-B9A2-5BB219CDE6CC}">
      <dgm:prSet phldrT="[Text]"/>
      <dgm:spPr/>
      <dgm:t>
        <a:bodyPr/>
        <a:lstStyle/>
        <a:p>
          <a:endParaRPr lang="en-ZA" dirty="0"/>
        </a:p>
      </dgm:t>
    </dgm:pt>
    <dgm:pt modelId="{88539E0A-5924-404A-A7E6-4AC05ECB53CF}" type="parTrans" cxnId="{5E190A2C-84E0-4BEF-BECA-7B938B740F5C}">
      <dgm:prSet/>
      <dgm:spPr/>
      <dgm:t>
        <a:bodyPr/>
        <a:lstStyle/>
        <a:p>
          <a:endParaRPr lang="en-ZA"/>
        </a:p>
      </dgm:t>
    </dgm:pt>
    <dgm:pt modelId="{E4AA9650-C94C-4CCA-8EC3-9F07ED8F9E49}" type="sibTrans" cxnId="{5E190A2C-84E0-4BEF-BECA-7B938B740F5C}">
      <dgm:prSet/>
      <dgm:spPr/>
      <dgm:t>
        <a:bodyPr/>
        <a:lstStyle/>
        <a:p>
          <a:endParaRPr lang="en-ZA"/>
        </a:p>
      </dgm:t>
    </dgm:pt>
    <dgm:pt modelId="{C08C70B7-65AA-4563-A0FD-35AE7192E5B7}">
      <dgm:prSet phldrT="[Text]"/>
      <dgm:spPr/>
      <dgm:t>
        <a:bodyPr/>
        <a:lstStyle/>
        <a:p>
          <a:r>
            <a:rPr lang="en-ZA" dirty="0" smtClean="0"/>
            <a:t>UI Contributions Act-Section 10 </a:t>
          </a:r>
          <a:endParaRPr lang="en-ZA" dirty="0"/>
        </a:p>
      </dgm:t>
    </dgm:pt>
    <dgm:pt modelId="{2467B9D8-98C3-4DD0-854C-33F99ABECCC1}" type="parTrans" cxnId="{00593206-3EE0-452B-84E3-F2E91D330187}">
      <dgm:prSet/>
      <dgm:spPr/>
      <dgm:t>
        <a:bodyPr/>
        <a:lstStyle/>
        <a:p>
          <a:endParaRPr lang="en-ZA"/>
        </a:p>
      </dgm:t>
    </dgm:pt>
    <dgm:pt modelId="{8B07D8E3-179C-477D-9FBD-17A945319AB5}" type="sibTrans" cxnId="{00593206-3EE0-452B-84E3-F2E91D330187}">
      <dgm:prSet/>
      <dgm:spPr/>
      <dgm:t>
        <a:bodyPr/>
        <a:lstStyle/>
        <a:p>
          <a:endParaRPr lang="en-ZA"/>
        </a:p>
      </dgm:t>
    </dgm:pt>
    <dgm:pt modelId="{83A73B59-F3D8-41D6-B4F4-8B94ED1E7696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Act 56  (1) &amp; (2)</a:t>
          </a:r>
          <a:endParaRPr lang="en-ZA" dirty="0"/>
        </a:p>
      </dgm:t>
    </dgm:pt>
    <dgm:pt modelId="{7D99BF14-0DFE-4414-B849-50BA5EA8557D}" type="parTrans" cxnId="{6825B954-5451-466F-9DD4-6D01C57E363B}">
      <dgm:prSet/>
      <dgm:spPr/>
      <dgm:t>
        <a:bodyPr/>
        <a:lstStyle/>
        <a:p>
          <a:endParaRPr lang="en-ZA"/>
        </a:p>
      </dgm:t>
    </dgm:pt>
    <dgm:pt modelId="{5856A686-6DFD-4C8F-9F5F-71EDA87EA835}" type="sibTrans" cxnId="{6825B954-5451-466F-9DD4-6D01C57E363B}">
      <dgm:prSet/>
      <dgm:spPr/>
      <dgm:t>
        <a:bodyPr/>
        <a:lstStyle/>
        <a:p>
          <a:endParaRPr lang="en-ZA"/>
        </a:p>
      </dgm:t>
    </dgm:pt>
    <dgm:pt modelId="{463E9FD8-77FE-4116-AE5E-5790E6B987B3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Contributions Acti-Section 10 </a:t>
          </a:r>
          <a:endParaRPr lang="en-ZA" dirty="0"/>
        </a:p>
      </dgm:t>
    </dgm:pt>
    <dgm:pt modelId="{A7C6AAC0-06F8-4F00-96F3-B5E158BAD06E}" type="parTrans" cxnId="{5E20A838-07FB-4CF7-B7C6-7063AF59D3CA}">
      <dgm:prSet/>
      <dgm:spPr/>
      <dgm:t>
        <a:bodyPr/>
        <a:lstStyle/>
        <a:p>
          <a:endParaRPr lang="en-ZA"/>
        </a:p>
      </dgm:t>
    </dgm:pt>
    <dgm:pt modelId="{2B33B42E-208A-42CB-B51A-7393583435D1}" type="sibTrans" cxnId="{5E20A838-07FB-4CF7-B7C6-7063AF59D3CA}">
      <dgm:prSet/>
      <dgm:spPr/>
      <dgm:t>
        <a:bodyPr/>
        <a:lstStyle/>
        <a:p>
          <a:endParaRPr lang="en-ZA"/>
        </a:p>
      </dgm:t>
    </dgm:pt>
    <dgm:pt modelId="{56DE4A85-B009-4816-9F70-CEFD2BA3183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A35CA166-DB98-4E3F-A673-000975C131D6}" type="parTrans" cxnId="{D4187B68-D26C-4757-8F59-DE5BB7D8550E}">
      <dgm:prSet/>
      <dgm:spPr/>
      <dgm:t>
        <a:bodyPr/>
        <a:lstStyle/>
        <a:p>
          <a:endParaRPr lang="en-ZA"/>
        </a:p>
      </dgm:t>
    </dgm:pt>
    <dgm:pt modelId="{F3E4AA30-61DA-46D9-8EA5-3E5045B763B7}" type="sibTrans" cxnId="{D4187B68-D26C-4757-8F59-DE5BB7D8550E}">
      <dgm:prSet/>
      <dgm:spPr/>
      <dgm:t>
        <a:bodyPr/>
        <a:lstStyle/>
        <a:p>
          <a:endParaRPr lang="en-ZA"/>
        </a:p>
      </dgm:t>
    </dgm:pt>
    <dgm:pt modelId="{4EBA354C-CB7A-4CB1-855E-31AF001FE39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3F634A99-A68E-4D71-8402-9E1306FACAE4}" type="parTrans" cxnId="{CACB4556-70EA-42BB-8B53-90AC2299AB0F}">
      <dgm:prSet/>
      <dgm:spPr/>
      <dgm:t>
        <a:bodyPr/>
        <a:lstStyle/>
        <a:p>
          <a:endParaRPr lang="en-ZA"/>
        </a:p>
      </dgm:t>
    </dgm:pt>
    <dgm:pt modelId="{59E63574-00E2-46A8-BFB5-9710A48A79E5}" type="sibTrans" cxnId="{CACB4556-70EA-42BB-8B53-90AC2299AB0F}">
      <dgm:prSet/>
      <dgm:spPr/>
      <dgm:t>
        <a:bodyPr/>
        <a:lstStyle/>
        <a:p>
          <a:endParaRPr lang="en-ZA"/>
        </a:p>
      </dgm:t>
    </dgm:pt>
    <dgm:pt modelId="{EE86B09D-C3B1-4597-98B5-4295DA355111}">
      <dgm:prSet/>
      <dgm:spPr/>
      <dgm:t>
        <a:bodyPr/>
        <a:lstStyle/>
        <a:p>
          <a:r>
            <a:rPr lang="en-ZA" dirty="0" smtClean="0"/>
            <a:t>UI Act-Section</a:t>
          </a:r>
          <a:endParaRPr lang="en-ZA" dirty="0"/>
        </a:p>
      </dgm:t>
    </dgm:pt>
    <dgm:pt modelId="{065814BB-A1AF-41B7-92F3-5912F7E99CED}" type="parTrans" cxnId="{32306A24-432C-451D-81AE-0F8578CA285B}">
      <dgm:prSet/>
      <dgm:spPr/>
      <dgm:t>
        <a:bodyPr/>
        <a:lstStyle/>
        <a:p>
          <a:endParaRPr lang="en-ZA"/>
        </a:p>
      </dgm:t>
    </dgm:pt>
    <dgm:pt modelId="{69DCEBD7-35AA-423E-9BB1-AE7CA8A624DB}" type="sibTrans" cxnId="{32306A24-432C-451D-81AE-0F8578CA285B}">
      <dgm:prSet/>
      <dgm:spPr/>
      <dgm:t>
        <a:bodyPr/>
        <a:lstStyle/>
        <a:p>
          <a:endParaRPr lang="en-ZA"/>
        </a:p>
      </dgm:t>
    </dgm:pt>
    <dgm:pt modelId="{E2F388B5-227C-4916-B0E7-87ED6617BFBB}">
      <dgm:prSet/>
      <dgm:spPr/>
      <dgm:t>
        <a:bodyPr/>
        <a:lstStyle/>
        <a:p>
          <a:endParaRPr lang="en-ZA" dirty="0"/>
        </a:p>
      </dgm:t>
    </dgm:pt>
    <dgm:pt modelId="{F53A92F4-DD3D-46A1-BAEF-370C6D4C2072}" type="parTrans" cxnId="{4AB946BA-04C8-4CE8-9482-3DA35B142EF0}">
      <dgm:prSet/>
      <dgm:spPr/>
      <dgm:t>
        <a:bodyPr/>
        <a:lstStyle/>
        <a:p>
          <a:endParaRPr lang="en-ZA"/>
        </a:p>
      </dgm:t>
    </dgm:pt>
    <dgm:pt modelId="{58132140-D112-421C-9074-99BB30639255}" type="sibTrans" cxnId="{4AB946BA-04C8-4CE8-9482-3DA35B142EF0}">
      <dgm:prSet/>
      <dgm:spPr/>
      <dgm:t>
        <a:bodyPr/>
        <a:lstStyle/>
        <a:p>
          <a:endParaRPr lang="en-ZA"/>
        </a:p>
      </dgm:t>
    </dgm:pt>
    <dgm:pt modelId="{9E0D58E1-A044-4AFF-A9FE-45ADD780A52C}">
      <dgm:prSet/>
      <dgm:spPr/>
      <dgm:t>
        <a:bodyPr/>
        <a:lstStyle/>
        <a:p>
          <a:endParaRPr lang="en-ZA" dirty="0"/>
        </a:p>
      </dgm:t>
    </dgm:pt>
    <dgm:pt modelId="{31CB3518-1FD4-4E91-AC14-8D9E4875B8F8}" type="parTrans" cxnId="{56D2EE59-8BFC-4D17-869D-DAFD685EC005}">
      <dgm:prSet/>
      <dgm:spPr/>
      <dgm:t>
        <a:bodyPr/>
        <a:lstStyle/>
        <a:p>
          <a:endParaRPr lang="en-ZA"/>
        </a:p>
      </dgm:t>
    </dgm:pt>
    <dgm:pt modelId="{C8F2BC94-03A6-4C9B-BEA5-585C3CECA949}" type="sibTrans" cxnId="{56D2EE59-8BFC-4D17-869D-DAFD685EC005}">
      <dgm:prSet/>
      <dgm:spPr/>
      <dgm:t>
        <a:bodyPr/>
        <a:lstStyle/>
        <a:p>
          <a:endParaRPr lang="en-ZA"/>
        </a:p>
      </dgm:t>
    </dgm:pt>
    <dgm:pt modelId="{EEA6AA61-49F1-4227-90E9-2DF425BBA254}">
      <dgm:prSet/>
      <dgm:spPr/>
      <dgm:t>
        <a:bodyPr/>
        <a:lstStyle/>
        <a:p>
          <a:r>
            <a:rPr lang="en-ZA" dirty="0" smtClean="0"/>
            <a:t>4(*2)(a) and (b)</a:t>
          </a:r>
          <a:endParaRPr lang="en-ZA" dirty="0"/>
        </a:p>
      </dgm:t>
    </dgm:pt>
    <dgm:pt modelId="{37DE7E1F-D54E-4B98-86E4-665F522DED53}" type="parTrans" cxnId="{67750299-4C38-4279-8166-26275594371C}">
      <dgm:prSet/>
      <dgm:spPr/>
      <dgm:t>
        <a:bodyPr/>
        <a:lstStyle/>
        <a:p>
          <a:endParaRPr lang="en-ZA"/>
        </a:p>
      </dgm:t>
    </dgm:pt>
    <dgm:pt modelId="{95397C9E-36F9-4D73-81E4-D833F4459FB9}" type="sibTrans" cxnId="{67750299-4C38-4279-8166-26275594371C}">
      <dgm:prSet/>
      <dgm:spPr/>
      <dgm:t>
        <a:bodyPr/>
        <a:lstStyle/>
        <a:p>
          <a:endParaRPr lang="en-ZA"/>
        </a:p>
      </dgm:t>
    </dgm:pt>
    <dgm:pt modelId="{238953BF-9332-4A11-8F05-B4D6BFB52C40}">
      <dgm:prSet/>
      <dgm:spPr/>
      <dgm:t>
        <a:bodyPr/>
        <a:lstStyle/>
        <a:p>
          <a:r>
            <a:rPr lang="en-ZA" dirty="0" smtClean="0"/>
            <a:t>UI  Contributions Act-Section 5 (1)</a:t>
          </a:r>
          <a:endParaRPr lang="en-ZA" dirty="0"/>
        </a:p>
      </dgm:t>
    </dgm:pt>
    <dgm:pt modelId="{AF6817C3-4913-41AB-AFA0-4A84E87E2730}" type="parTrans" cxnId="{5560BC19-40D4-43D3-A18E-7458D6F84837}">
      <dgm:prSet/>
      <dgm:spPr/>
      <dgm:t>
        <a:bodyPr/>
        <a:lstStyle/>
        <a:p>
          <a:endParaRPr lang="en-ZA"/>
        </a:p>
      </dgm:t>
    </dgm:pt>
    <dgm:pt modelId="{6E6E981F-8F15-49F9-A25A-870028926B36}" type="sibTrans" cxnId="{5560BC19-40D4-43D3-A18E-7458D6F84837}">
      <dgm:prSet/>
      <dgm:spPr/>
      <dgm:t>
        <a:bodyPr/>
        <a:lstStyle/>
        <a:p>
          <a:endParaRPr lang="en-ZA"/>
        </a:p>
      </dgm:t>
    </dgm:pt>
    <dgm:pt modelId="{E32A99A4-D937-486F-A2EB-6B1E6630B45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Act chapter 3</a:t>
          </a:r>
          <a:endParaRPr lang="en-ZA" dirty="0"/>
        </a:p>
      </dgm:t>
    </dgm:pt>
    <dgm:pt modelId="{94E1B510-8793-4804-AD6A-8FEA32236343}" type="parTrans" cxnId="{DC86D7FE-9A49-4977-8D3E-E94C847F396E}">
      <dgm:prSet/>
      <dgm:spPr/>
      <dgm:t>
        <a:bodyPr/>
        <a:lstStyle/>
        <a:p>
          <a:endParaRPr lang="en-ZA"/>
        </a:p>
      </dgm:t>
    </dgm:pt>
    <dgm:pt modelId="{A97BCD91-7BCA-461A-811D-C4453F640969}" type="sibTrans" cxnId="{DC86D7FE-9A49-4977-8D3E-E94C847F396E}">
      <dgm:prSet/>
      <dgm:spPr/>
      <dgm:t>
        <a:bodyPr/>
        <a:lstStyle/>
        <a:p>
          <a:endParaRPr lang="en-ZA"/>
        </a:p>
      </dgm:t>
    </dgm:pt>
    <dgm:pt modelId="{24557790-A433-438F-BE08-61050B94360A}">
      <dgm:prSet phldrT="[Text]"/>
      <dgm:spPr/>
      <dgm:t>
        <a:bodyPr/>
        <a:lstStyle/>
        <a:p>
          <a:r>
            <a:rPr lang="en-ZA" dirty="0" smtClean="0"/>
            <a:t>UI act Section 48 (1)  (a)(i)</a:t>
          </a:r>
          <a:endParaRPr lang="en-ZA" dirty="0"/>
        </a:p>
      </dgm:t>
    </dgm:pt>
    <dgm:pt modelId="{6C4B6FEE-24B2-4FC2-BF9A-4DD950B44142}" type="parTrans" cxnId="{1A13ED7B-9974-4BE6-954B-3F84BEBF13A7}">
      <dgm:prSet/>
      <dgm:spPr/>
      <dgm:t>
        <a:bodyPr/>
        <a:lstStyle/>
        <a:p>
          <a:endParaRPr lang="en-ZA"/>
        </a:p>
      </dgm:t>
    </dgm:pt>
    <dgm:pt modelId="{6E735158-F6BA-47CD-8850-BF9A67BC9877}" type="sibTrans" cxnId="{1A13ED7B-9974-4BE6-954B-3F84BEBF13A7}">
      <dgm:prSet/>
      <dgm:spPr/>
      <dgm:t>
        <a:bodyPr/>
        <a:lstStyle/>
        <a:p>
          <a:endParaRPr lang="en-ZA"/>
        </a:p>
      </dgm:t>
    </dgm:pt>
    <dgm:pt modelId="{30C318BF-EDB1-4319-9282-5ED015EFFB11}">
      <dgm:prSet phldrT="[Text]"/>
      <dgm:spPr/>
      <dgm:t>
        <a:bodyPr/>
        <a:lstStyle/>
        <a:p>
          <a:endParaRPr lang="en-ZA" dirty="0"/>
        </a:p>
      </dgm:t>
    </dgm:pt>
    <dgm:pt modelId="{EBC0B8A5-DE6B-4A53-B877-BB2394B6819D}" type="parTrans" cxnId="{ADE8872E-FBE8-47B3-BED3-C0BA1EDC82F3}">
      <dgm:prSet/>
      <dgm:spPr/>
      <dgm:t>
        <a:bodyPr/>
        <a:lstStyle/>
        <a:p>
          <a:endParaRPr lang="en-ZA"/>
        </a:p>
      </dgm:t>
    </dgm:pt>
    <dgm:pt modelId="{6107E0F2-7EDA-4E93-A70F-68A2D0D7726F}" type="sibTrans" cxnId="{ADE8872E-FBE8-47B3-BED3-C0BA1EDC82F3}">
      <dgm:prSet/>
      <dgm:spPr/>
      <dgm:t>
        <a:bodyPr/>
        <a:lstStyle/>
        <a:p>
          <a:endParaRPr lang="en-ZA"/>
        </a:p>
      </dgm:t>
    </dgm:pt>
    <dgm:pt modelId="{3B77817D-8E35-4FE8-BF16-F5665703B6B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ED5A82BA-3827-420D-89F0-1E9B8D91D4BF}" type="parTrans" cxnId="{0EEC4D12-2923-4663-8618-2784A27BD589}">
      <dgm:prSet/>
      <dgm:spPr/>
      <dgm:t>
        <a:bodyPr/>
        <a:lstStyle/>
        <a:p>
          <a:endParaRPr lang="en-ZA"/>
        </a:p>
      </dgm:t>
    </dgm:pt>
    <dgm:pt modelId="{0EDA98D3-540D-4F12-95B5-C7EE91B0FAC8}" type="sibTrans" cxnId="{0EEC4D12-2923-4663-8618-2784A27BD589}">
      <dgm:prSet/>
      <dgm:spPr/>
      <dgm:t>
        <a:bodyPr/>
        <a:lstStyle/>
        <a:p>
          <a:endParaRPr lang="en-ZA"/>
        </a:p>
      </dgm:t>
    </dgm:pt>
    <dgm:pt modelId="{553221E3-F5AC-485F-8A50-F687B798AC80}">
      <dgm:prSet/>
      <dgm:spPr/>
      <dgm:t>
        <a:bodyPr/>
        <a:lstStyle/>
        <a:p>
          <a:endParaRPr lang="en-ZA" dirty="0"/>
        </a:p>
      </dgm:t>
    </dgm:pt>
    <dgm:pt modelId="{5AEF11D1-66F3-4858-9137-48268B8C4285}" type="parTrans" cxnId="{8103AE8D-7E69-46B4-B542-8E1C1A27EA50}">
      <dgm:prSet/>
      <dgm:spPr/>
      <dgm:t>
        <a:bodyPr/>
        <a:lstStyle/>
        <a:p>
          <a:endParaRPr lang="en-ZA"/>
        </a:p>
      </dgm:t>
    </dgm:pt>
    <dgm:pt modelId="{A7F2F6CB-A52E-4305-8588-EDC1579A5204}" type="sibTrans" cxnId="{8103AE8D-7E69-46B4-B542-8E1C1A27EA50}">
      <dgm:prSet/>
      <dgm:spPr/>
      <dgm:t>
        <a:bodyPr/>
        <a:lstStyle/>
        <a:p>
          <a:endParaRPr lang="en-ZA"/>
        </a:p>
      </dgm:t>
    </dgm:pt>
    <dgm:pt modelId="{216EC111-945F-4993-A197-81A9FC91F1F4}">
      <dgm:prSet phldrT="[Text]"/>
      <dgm:spPr/>
      <dgm:t>
        <a:bodyPr/>
        <a:lstStyle/>
        <a:p>
          <a:endParaRPr lang="en-ZA" dirty="0"/>
        </a:p>
      </dgm:t>
    </dgm:pt>
    <dgm:pt modelId="{05B5746A-78F3-40E9-B94C-5C8C8622BF4B}" type="parTrans" cxnId="{43B0795C-6B1E-4592-B118-3585F9947FC0}">
      <dgm:prSet/>
      <dgm:spPr/>
      <dgm:t>
        <a:bodyPr/>
        <a:lstStyle/>
        <a:p>
          <a:endParaRPr lang="en-ZA"/>
        </a:p>
      </dgm:t>
    </dgm:pt>
    <dgm:pt modelId="{29E5B322-AB19-4AEC-B090-07BB9309D674}" type="sibTrans" cxnId="{43B0795C-6B1E-4592-B118-3585F9947FC0}">
      <dgm:prSet/>
      <dgm:spPr/>
      <dgm:t>
        <a:bodyPr/>
        <a:lstStyle/>
        <a:p>
          <a:endParaRPr lang="en-ZA"/>
        </a:p>
      </dgm:t>
    </dgm:pt>
    <dgm:pt modelId="{47932B7F-7D17-4679-A5C9-4CAB0881C4B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E7470A9D-229A-43A0-AD57-BE69460AE20D}" type="parTrans" cxnId="{76488485-C0D1-4176-8488-B3210536FCB3}">
      <dgm:prSet/>
      <dgm:spPr/>
      <dgm:t>
        <a:bodyPr/>
        <a:lstStyle/>
        <a:p>
          <a:endParaRPr lang="en-ZA"/>
        </a:p>
      </dgm:t>
    </dgm:pt>
    <dgm:pt modelId="{A4CB4F0C-C7D7-4818-9406-E61B47A10E7B}" type="sibTrans" cxnId="{76488485-C0D1-4176-8488-B3210536FCB3}">
      <dgm:prSet/>
      <dgm:spPr/>
      <dgm:t>
        <a:bodyPr/>
        <a:lstStyle/>
        <a:p>
          <a:endParaRPr lang="en-ZA"/>
        </a:p>
      </dgm:t>
    </dgm:pt>
    <dgm:pt modelId="{FC716BC0-A0D4-499F-B66F-63B5F8DDC246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Unemployment benefits</a:t>
          </a:r>
          <a:endParaRPr lang="en-ZA" dirty="0"/>
        </a:p>
      </dgm:t>
    </dgm:pt>
    <dgm:pt modelId="{EB27B350-985F-4DB3-9818-110426EFCACD}" type="parTrans" cxnId="{164A892B-1C37-45C5-A397-91635010153A}">
      <dgm:prSet/>
      <dgm:spPr/>
      <dgm:t>
        <a:bodyPr/>
        <a:lstStyle/>
        <a:p>
          <a:endParaRPr lang="en-ZA"/>
        </a:p>
      </dgm:t>
    </dgm:pt>
    <dgm:pt modelId="{E8D7EC57-9907-470A-90B5-9E929597AC66}" type="sibTrans" cxnId="{164A892B-1C37-45C5-A397-91635010153A}">
      <dgm:prSet/>
      <dgm:spPr/>
      <dgm:t>
        <a:bodyPr/>
        <a:lstStyle/>
        <a:p>
          <a:endParaRPr lang="en-ZA"/>
        </a:p>
      </dgm:t>
    </dgm:pt>
    <dgm:pt modelId="{56E7C9CC-FAE1-4513-B2B5-555D49B0C2D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Maternity benefits</a:t>
          </a:r>
          <a:endParaRPr lang="en-ZA" dirty="0"/>
        </a:p>
      </dgm:t>
    </dgm:pt>
    <dgm:pt modelId="{E3754FCC-1790-417F-B4A7-B71822E0E897}" type="parTrans" cxnId="{6F2B947E-46E7-4E6C-B8DF-4C4BA72314D6}">
      <dgm:prSet/>
      <dgm:spPr/>
      <dgm:t>
        <a:bodyPr/>
        <a:lstStyle/>
        <a:p>
          <a:endParaRPr lang="en-ZA"/>
        </a:p>
      </dgm:t>
    </dgm:pt>
    <dgm:pt modelId="{F712C2F5-D8E0-459D-BB08-6FA5F0155FA9}" type="sibTrans" cxnId="{6F2B947E-46E7-4E6C-B8DF-4C4BA72314D6}">
      <dgm:prSet/>
      <dgm:spPr/>
      <dgm:t>
        <a:bodyPr/>
        <a:lstStyle/>
        <a:p>
          <a:endParaRPr lang="en-ZA"/>
        </a:p>
      </dgm:t>
    </dgm:pt>
    <dgm:pt modelId="{4F2A9E76-A78A-48DD-A8E1-89DAFA7C0D7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Illness  benefits</a:t>
          </a:r>
          <a:endParaRPr lang="en-ZA" dirty="0"/>
        </a:p>
      </dgm:t>
    </dgm:pt>
    <dgm:pt modelId="{99F1B2F3-5FBC-46BD-8F5B-AF7D00211D82}" type="parTrans" cxnId="{49C6A532-8741-4819-BFB6-2090F5E15F66}">
      <dgm:prSet/>
      <dgm:spPr/>
      <dgm:t>
        <a:bodyPr/>
        <a:lstStyle/>
        <a:p>
          <a:endParaRPr lang="en-ZA"/>
        </a:p>
      </dgm:t>
    </dgm:pt>
    <dgm:pt modelId="{507FF5D7-90A9-4534-9BEB-9D42785F2C72}" type="sibTrans" cxnId="{49C6A532-8741-4819-BFB6-2090F5E15F66}">
      <dgm:prSet/>
      <dgm:spPr/>
      <dgm:t>
        <a:bodyPr/>
        <a:lstStyle/>
        <a:p>
          <a:endParaRPr lang="en-ZA"/>
        </a:p>
      </dgm:t>
    </dgm:pt>
    <dgm:pt modelId="{86DF2281-F9F6-4598-B1B2-77CE10F53BA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Adoption benefits</a:t>
          </a:r>
          <a:endParaRPr lang="en-ZA" dirty="0"/>
        </a:p>
      </dgm:t>
    </dgm:pt>
    <dgm:pt modelId="{E31FD8B4-C0B5-4985-B409-7BAB8D16F7E7}" type="parTrans" cxnId="{812817F2-F257-4654-81CD-C3DE9794AEF4}">
      <dgm:prSet/>
      <dgm:spPr/>
      <dgm:t>
        <a:bodyPr/>
        <a:lstStyle/>
        <a:p>
          <a:endParaRPr lang="en-ZA"/>
        </a:p>
      </dgm:t>
    </dgm:pt>
    <dgm:pt modelId="{8EE4E98F-AADB-4789-A9DF-057E57393B4D}" type="sibTrans" cxnId="{812817F2-F257-4654-81CD-C3DE9794AEF4}">
      <dgm:prSet/>
      <dgm:spPr/>
      <dgm:t>
        <a:bodyPr/>
        <a:lstStyle/>
        <a:p>
          <a:endParaRPr lang="en-ZA"/>
        </a:p>
      </dgm:t>
    </dgm:pt>
    <dgm:pt modelId="{894D1D31-6E2A-4451-9E9C-25BB2F2A0AB1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`Dependents benefits  </a:t>
          </a:r>
          <a:endParaRPr lang="en-ZA" dirty="0"/>
        </a:p>
      </dgm:t>
    </dgm:pt>
    <dgm:pt modelId="{FCB93FF9-371D-4BE5-B0DE-053FFD9D823C}" type="parTrans" cxnId="{A6B0340B-3294-42AB-8A89-9E7CED237394}">
      <dgm:prSet/>
      <dgm:spPr/>
      <dgm:t>
        <a:bodyPr/>
        <a:lstStyle/>
        <a:p>
          <a:endParaRPr lang="en-ZA"/>
        </a:p>
      </dgm:t>
    </dgm:pt>
    <dgm:pt modelId="{C18124CF-E1DC-4C7C-A028-B716920C831D}" type="sibTrans" cxnId="{A6B0340B-3294-42AB-8A89-9E7CED237394}">
      <dgm:prSet/>
      <dgm:spPr/>
      <dgm:t>
        <a:bodyPr/>
        <a:lstStyle/>
        <a:p>
          <a:endParaRPr lang="en-ZA"/>
        </a:p>
      </dgm:t>
    </dgm:pt>
    <dgm:pt modelId="{F4214634-8A28-424C-939E-00501DDCC132}">
      <dgm:prSet phldrT="[Text]"/>
      <dgm:spPr/>
      <dgm:t>
        <a:bodyPr/>
        <a:lstStyle/>
        <a:p>
          <a:r>
            <a:rPr lang="en-ZA" dirty="0" smtClean="0"/>
            <a:t>Section 5 (d)</a:t>
          </a:r>
          <a:endParaRPr lang="en-ZA" dirty="0"/>
        </a:p>
      </dgm:t>
    </dgm:pt>
    <dgm:pt modelId="{D0AB1343-4E93-4955-8D14-03DC2B717563}" type="parTrans" cxnId="{690449AA-38A6-4C5C-865F-657D2336352A}">
      <dgm:prSet/>
      <dgm:spPr/>
      <dgm:t>
        <a:bodyPr/>
        <a:lstStyle/>
        <a:p>
          <a:endParaRPr lang="en-ZA"/>
        </a:p>
      </dgm:t>
    </dgm:pt>
    <dgm:pt modelId="{49F061D8-5768-46FE-84F0-7ACB7F06C96B}" type="sibTrans" cxnId="{690449AA-38A6-4C5C-865F-657D2336352A}">
      <dgm:prSet/>
      <dgm:spPr/>
      <dgm:t>
        <a:bodyPr/>
        <a:lstStyle/>
        <a:p>
          <a:endParaRPr lang="en-ZA"/>
        </a:p>
      </dgm:t>
    </dgm:pt>
    <dgm:pt modelId="{DA0E4F54-55BB-4759-886C-78DFA2D28DD7}" type="pres">
      <dgm:prSet presAssocID="{85104A9A-59DE-47E8-9974-DEEC7E22C2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B0941B4-1485-4910-9820-A7E745591006}" type="pres">
      <dgm:prSet presAssocID="{AB19CC5F-EB0E-4C3D-B90A-FFA340E48616}" presName="composite" presStyleCnt="0"/>
      <dgm:spPr/>
    </dgm:pt>
    <dgm:pt modelId="{BAABC525-79F0-4CB0-9821-AD6C0810CCC3}" type="pres">
      <dgm:prSet presAssocID="{AB19CC5F-EB0E-4C3D-B90A-FFA340E4861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A4643A-8617-4BEE-8F6A-67E92F0AE4BB}" type="pres">
      <dgm:prSet presAssocID="{AB19CC5F-EB0E-4C3D-B90A-FFA340E48616}" presName="parSh" presStyleLbl="node1" presStyleIdx="0" presStyleCnt="5" custLinFactNeighborX="1256" custLinFactNeighborY="-11707"/>
      <dgm:spPr/>
      <dgm:t>
        <a:bodyPr/>
        <a:lstStyle/>
        <a:p>
          <a:endParaRPr lang="en-ZA"/>
        </a:p>
      </dgm:t>
    </dgm:pt>
    <dgm:pt modelId="{B0266DB9-AD78-41EC-879E-989EE0E5CA25}" type="pres">
      <dgm:prSet presAssocID="{AB19CC5F-EB0E-4C3D-B90A-FFA340E48616}" presName="desTx" presStyleLbl="fgAcc1" presStyleIdx="0" presStyleCnt="5" custScaleY="48016" custLinFactNeighborX="-21001" custLinFactNeighborY="-211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0751C1-0B48-4F5C-8F8F-E40079DBBE27}" type="pres">
      <dgm:prSet presAssocID="{F7BEB953-6C7C-44E9-ABD5-303A07E8E5FF}" presName="sibTrans" presStyleLbl="sibTrans2D1" presStyleIdx="0" presStyleCnt="4" custLinFactNeighborX="9717" custLinFactNeighborY="32599"/>
      <dgm:spPr/>
      <dgm:t>
        <a:bodyPr/>
        <a:lstStyle/>
        <a:p>
          <a:endParaRPr lang="en-ZA"/>
        </a:p>
      </dgm:t>
    </dgm:pt>
    <dgm:pt modelId="{837F6F6B-19E3-41BC-A818-B9756D72210B}" type="pres">
      <dgm:prSet presAssocID="{F7BEB953-6C7C-44E9-ABD5-303A07E8E5FF}" presName="connTx" presStyleLbl="sibTrans2D1" presStyleIdx="0" presStyleCnt="4"/>
      <dgm:spPr/>
      <dgm:t>
        <a:bodyPr/>
        <a:lstStyle/>
        <a:p>
          <a:endParaRPr lang="en-ZA"/>
        </a:p>
      </dgm:t>
    </dgm:pt>
    <dgm:pt modelId="{CE9D8BDB-957C-4C1C-90B0-5F4FFC79A31C}" type="pres">
      <dgm:prSet presAssocID="{3E46F92B-1B87-46C3-86F3-A61DE2D2C188}" presName="composite" presStyleCnt="0"/>
      <dgm:spPr/>
    </dgm:pt>
    <dgm:pt modelId="{D0AFA13D-48E3-4684-BDEA-80D55460DD36}" type="pres">
      <dgm:prSet presAssocID="{3E46F92B-1B87-46C3-86F3-A61DE2D2C18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18C1F76-06DB-4BD6-A8E9-F5AF3F2FDF48}" type="pres">
      <dgm:prSet presAssocID="{3E46F92B-1B87-46C3-86F3-A61DE2D2C188}" presName="parSh" presStyleLbl="node1" presStyleIdx="1" presStyleCnt="5"/>
      <dgm:spPr/>
      <dgm:t>
        <a:bodyPr/>
        <a:lstStyle/>
        <a:p>
          <a:endParaRPr lang="en-ZA"/>
        </a:p>
      </dgm:t>
    </dgm:pt>
    <dgm:pt modelId="{12881BBC-821C-4746-A278-942643EBA01C}" type="pres">
      <dgm:prSet presAssocID="{3E46F92B-1B87-46C3-86F3-A61DE2D2C188}" presName="desTx" presStyleLbl="fgAcc1" presStyleIdx="1" presStyleCnt="5" custScaleY="50431" custLinFactNeighborX="-20082" custLinFactNeighborY="-229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8175D4-7006-45F2-A592-C47E0BAB7924}" type="pres">
      <dgm:prSet presAssocID="{2EC04B80-5C45-4CFB-852E-310B6B347E02}" presName="sibTrans" presStyleLbl="sibTrans2D1" presStyleIdx="1" presStyleCnt="4" custLinFactNeighborX="12116" custLinFactNeighborY="19801"/>
      <dgm:spPr/>
      <dgm:t>
        <a:bodyPr/>
        <a:lstStyle/>
        <a:p>
          <a:endParaRPr lang="en-ZA"/>
        </a:p>
      </dgm:t>
    </dgm:pt>
    <dgm:pt modelId="{41000AD3-56FD-4D68-8C3C-5EE8EA195EA7}" type="pres">
      <dgm:prSet presAssocID="{2EC04B80-5C45-4CFB-852E-310B6B347E02}" presName="connTx" presStyleLbl="sibTrans2D1" presStyleIdx="1" presStyleCnt="4"/>
      <dgm:spPr/>
      <dgm:t>
        <a:bodyPr/>
        <a:lstStyle/>
        <a:p>
          <a:endParaRPr lang="en-ZA"/>
        </a:p>
      </dgm:t>
    </dgm:pt>
    <dgm:pt modelId="{F5F8B512-2611-47F8-A2F5-F23250A33318}" type="pres">
      <dgm:prSet presAssocID="{6576EEAB-9245-449E-910B-3E7C347A081D}" presName="composite" presStyleCnt="0"/>
      <dgm:spPr/>
    </dgm:pt>
    <dgm:pt modelId="{77FD79E4-0EDF-4945-93FD-576A3181EB33}" type="pres">
      <dgm:prSet presAssocID="{6576EEAB-9245-449E-910B-3E7C347A081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C56BAC3-CF85-44E9-ADCB-5FE3DB79C8BF}" type="pres">
      <dgm:prSet presAssocID="{6576EEAB-9245-449E-910B-3E7C347A081D}" presName="parSh" presStyleLbl="node1" presStyleIdx="2" presStyleCnt="5"/>
      <dgm:spPr/>
      <dgm:t>
        <a:bodyPr/>
        <a:lstStyle/>
        <a:p>
          <a:endParaRPr lang="en-ZA"/>
        </a:p>
      </dgm:t>
    </dgm:pt>
    <dgm:pt modelId="{EBCDB0D6-CA45-4EAA-B24E-01C0627F84DB}" type="pres">
      <dgm:prSet presAssocID="{6576EEAB-9245-449E-910B-3E7C347A081D}" presName="desTx" presStyleLbl="fgAcc1" presStyleIdx="2" presStyleCnt="5" custScaleY="46333" custLinFactNeighborX="-20596" custLinFactNeighborY="-2074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501BF9-9234-4B7D-A58C-7EA9F81AB884}" type="pres">
      <dgm:prSet presAssocID="{8A0D8766-8714-42D0-B0BF-A9A0AFAF66FE}" presName="sibTrans" presStyleLbl="sibTrans2D1" presStyleIdx="2" presStyleCnt="4" custLinFactNeighborX="8057" custLinFactNeighborY="11444"/>
      <dgm:spPr/>
      <dgm:t>
        <a:bodyPr/>
        <a:lstStyle/>
        <a:p>
          <a:endParaRPr lang="en-ZA"/>
        </a:p>
      </dgm:t>
    </dgm:pt>
    <dgm:pt modelId="{BE8366E5-5336-4660-B30B-73004B0F6065}" type="pres">
      <dgm:prSet presAssocID="{8A0D8766-8714-42D0-B0BF-A9A0AFAF66FE}" presName="connTx" presStyleLbl="sibTrans2D1" presStyleIdx="2" presStyleCnt="4"/>
      <dgm:spPr/>
      <dgm:t>
        <a:bodyPr/>
        <a:lstStyle/>
        <a:p>
          <a:endParaRPr lang="en-ZA"/>
        </a:p>
      </dgm:t>
    </dgm:pt>
    <dgm:pt modelId="{C2F42194-450C-46FA-845A-C90F9CF008F9}" type="pres">
      <dgm:prSet presAssocID="{58CD5189-6077-492A-A070-E37B6354C2E7}" presName="composite" presStyleCnt="0"/>
      <dgm:spPr/>
    </dgm:pt>
    <dgm:pt modelId="{FCCFCA2C-1DD0-4EE5-BEA2-BE9B01651063}" type="pres">
      <dgm:prSet presAssocID="{58CD5189-6077-492A-A070-E37B6354C2E7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F7CBBA1-1192-4AEA-8BD9-CEB44BCF155A}" type="pres">
      <dgm:prSet presAssocID="{58CD5189-6077-492A-A070-E37B6354C2E7}" presName="parSh" presStyleLbl="node1" presStyleIdx="3" presStyleCnt="5" custLinFactNeighborX="6735" custLinFactNeighborY="19002"/>
      <dgm:spPr/>
      <dgm:t>
        <a:bodyPr/>
        <a:lstStyle/>
        <a:p>
          <a:endParaRPr lang="en-ZA"/>
        </a:p>
      </dgm:t>
    </dgm:pt>
    <dgm:pt modelId="{F391DB37-F628-48C5-B16D-8DD52EB251AF}" type="pres">
      <dgm:prSet presAssocID="{58CD5189-6077-492A-A070-E37B6354C2E7}" presName="desTx" presStyleLbl="fgAcc1" presStyleIdx="3" presStyleCnt="5" custScaleY="55743" custLinFactNeighborX="-13747" custLinFactNeighborY="-2009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CAA835-367A-46BB-A196-26BFFE7F7C1C}" type="pres">
      <dgm:prSet presAssocID="{AE53812D-5563-4D14-9E85-2DBF713471B3}" presName="sibTrans" presStyleLbl="sibTrans2D1" presStyleIdx="3" presStyleCnt="4"/>
      <dgm:spPr/>
      <dgm:t>
        <a:bodyPr/>
        <a:lstStyle/>
        <a:p>
          <a:endParaRPr lang="en-ZA"/>
        </a:p>
      </dgm:t>
    </dgm:pt>
    <dgm:pt modelId="{7DF93314-24B0-4CFB-8515-BF2ADE92E4FC}" type="pres">
      <dgm:prSet presAssocID="{AE53812D-5563-4D14-9E85-2DBF713471B3}" presName="connTx" presStyleLbl="sibTrans2D1" presStyleIdx="3" presStyleCnt="4"/>
      <dgm:spPr/>
      <dgm:t>
        <a:bodyPr/>
        <a:lstStyle/>
        <a:p>
          <a:endParaRPr lang="en-ZA"/>
        </a:p>
      </dgm:t>
    </dgm:pt>
    <dgm:pt modelId="{4C607A31-EEAF-4E39-8941-723B29AD2F97}" type="pres">
      <dgm:prSet presAssocID="{D066DB0E-39A0-4D50-BFE4-856CBF3E48D5}" presName="composite" presStyleCnt="0"/>
      <dgm:spPr/>
    </dgm:pt>
    <dgm:pt modelId="{F1ED0272-41D4-426F-8E13-0D6517243838}" type="pres">
      <dgm:prSet presAssocID="{D066DB0E-39A0-4D50-BFE4-856CBF3E48D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43868B-77DE-4FB4-9179-0D0A8A491DC4}" type="pres">
      <dgm:prSet presAssocID="{D066DB0E-39A0-4D50-BFE4-856CBF3E48D5}" presName="parSh" presStyleLbl="node1" presStyleIdx="4" presStyleCnt="5"/>
      <dgm:spPr/>
      <dgm:t>
        <a:bodyPr/>
        <a:lstStyle/>
        <a:p>
          <a:endParaRPr lang="en-ZA"/>
        </a:p>
      </dgm:t>
    </dgm:pt>
    <dgm:pt modelId="{EEE87939-CCFB-4A0D-8E96-D8CBB77E7E53}" type="pres">
      <dgm:prSet presAssocID="{D066DB0E-39A0-4D50-BFE4-856CBF3E48D5}" presName="desTx" presStyleLbl="fgAcc1" presStyleIdx="4" presStyleCnt="5" custScaleX="96609" custScaleY="46333" custLinFactNeighborX="-14828" custLinFactNeighborY="-2245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3682D64-DA6E-44F8-82C0-FC314E0F4804}" type="presOf" srcId="{9E0D58E1-A044-4AFF-A9FE-45ADD780A52C}" destId="{EBCDB0D6-CA45-4EAA-B24E-01C0627F84DB}" srcOrd="0" destOrd="5" presId="urn:microsoft.com/office/officeart/2005/8/layout/process3"/>
    <dgm:cxn modelId="{311E2198-1B3B-46A5-A2FA-780FC74ECE38}" type="presOf" srcId="{56DE4A85-B009-4816-9F70-CEFD2BA31830}" destId="{12881BBC-821C-4746-A278-942643EBA01C}" srcOrd="0" destOrd="3" presId="urn:microsoft.com/office/officeart/2005/8/layout/process3"/>
    <dgm:cxn modelId="{812817F2-F257-4654-81CD-C3DE9794AEF4}" srcId="{58CD5189-6077-492A-A070-E37B6354C2E7}" destId="{86DF2281-F9F6-4598-B1B2-77CE10F53BA8}" srcOrd="5" destOrd="0" parTransId="{E31FD8B4-C0B5-4985-B409-7BAB8D16F7E7}" sibTransId="{8EE4E98F-AADB-4789-A9DF-057E57393B4D}"/>
    <dgm:cxn modelId="{DC86D7FE-9A49-4977-8D3E-E94C847F396E}" srcId="{58CD5189-6077-492A-A070-E37B6354C2E7}" destId="{E32A99A4-D937-486F-A2EB-6B1E6630B457}" srcOrd="1" destOrd="0" parTransId="{94E1B510-8793-4804-AD6A-8FEA32236343}" sibTransId="{A97BCD91-7BCA-461A-811D-C4453F640969}"/>
    <dgm:cxn modelId="{42BCE7B4-68B1-4242-86F5-8B53AB80A3EC}" type="presOf" srcId="{47932B7F-7D17-4679-A5C9-4CAB0881C4B0}" destId="{F391DB37-F628-48C5-B16D-8DD52EB251AF}" srcOrd="0" destOrd="0" presId="urn:microsoft.com/office/officeart/2005/8/layout/process3"/>
    <dgm:cxn modelId="{1A902E85-CFE6-4417-B473-83C0D080020F}" type="presOf" srcId="{58CD5189-6077-492A-A070-E37B6354C2E7}" destId="{EF7CBBA1-1192-4AEA-8BD9-CEB44BCF155A}" srcOrd="1" destOrd="0" presId="urn:microsoft.com/office/officeart/2005/8/layout/process3"/>
    <dgm:cxn modelId="{A1BCC840-A942-4CB2-8BCE-DD7D605557B1}" type="presOf" srcId="{974F34AB-F942-4C23-8D19-EDC4D79D0B24}" destId="{B0266DB9-AD78-41EC-879E-989EE0E5CA25}" srcOrd="0" destOrd="1" presId="urn:microsoft.com/office/officeart/2005/8/layout/process3"/>
    <dgm:cxn modelId="{51CF268B-7831-4C25-A371-C9683A49CB38}" type="presOf" srcId="{EEA6AA61-49F1-4227-90E9-2DF425BBA254}" destId="{EBCDB0D6-CA45-4EAA-B24E-01C0627F84DB}" srcOrd="0" destOrd="2" presId="urn:microsoft.com/office/officeart/2005/8/layout/process3"/>
    <dgm:cxn modelId="{EF45E0BF-C4D2-41E4-A0E2-277652CE8EF0}" type="presOf" srcId="{E32A99A4-D937-486F-A2EB-6B1E6630B457}" destId="{F391DB37-F628-48C5-B16D-8DD52EB251AF}" srcOrd="0" destOrd="1" presId="urn:microsoft.com/office/officeart/2005/8/layout/process3"/>
    <dgm:cxn modelId="{D1D74C2E-1169-4BF5-A48F-014AA85B860D}" type="presOf" srcId="{24557790-A433-438F-BE08-61050B94360A}" destId="{EEE87939-CCFB-4A0D-8E96-D8CBB77E7E53}" srcOrd="0" destOrd="2" presId="urn:microsoft.com/office/officeart/2005/8/layout/process3"/>
    <dgm:cxn modelId="{5E20A838-07FB-4CF7-B7C6-7063AF59D3CA}" srcId="{3E46F92B-1B87-46C3-86F3-A61DE2D2C188}" destId="{463E9FD8-77FE-4116-AE5E-5790E6B987B3}" srcOrd="2" destOrd="0" parTransId="{A7C6AAC0-06F8-4F00-96F3-B5E158BAD06E}" sibTransId="{2B33B42E-208A-42CB-B51A-7393583435D1}"/>
    <dgm:cxn modelId="{1948DB0C-A78B-4B7C-A8F4-AFA5A05AF88E}" type="presOf" srcId="{3E46F92B-1B87-46C3-86F3-A61DE2D2C188}" destId="{D0AFA13D-48E3-4684-BDEA-80D55460DD36}" srcOrd="0" destOrd="0" presId="urn:microsoft.com/office/officeart/2005/8/layout/process3"/>
    <dgm:cxn modelId="{56D2EE59-8BFC-4D17-869D-DAFD685EC005}" srcId="{6576EEAB-9245-449E-910B-3E7C347A081D}" destId="{9E0D58E1-A044-4AFF-A9FE-45ADD780A52C}" srcOrd="5" destOrd="0" parTransId="{31CB3518-1FD4-4E91-AC14-8D9E4875B8F8}" sibTransId="{C8F2BC94-03A6-4C9B-BEA5-585C3CECA949}"/>
    <dgm:cxn modelId="{8103AE8D-7E69-46B4-B542-8E1C1A27EA50}" srcId="{6576EEAB-9245-449E-910B-3E7C347A081D}" destId="{553221E3-F5AC-485F-8A50-F687B798AC80}" srcOrd="0" destOrd="0" parTransId="{5AEF11D1-66F3-4858-9137-48268B8C4285}" sibTransId="{A7F2F6CB-A52E-4305-8588-EDC1579A5204}"/>
    <dgm:cxn modelId="{4AB946BA-04C8-4CE8-9482-3DA35B142EF0}" srcId="{6576EEAB-9245-449E-910B-3E7C347A081D}" destId="{E2F388B5-227C-4916-B0E7-87ED6617BFBB}" srcOrd="4" destOrd="0" parTransId="{F53A92F4-DD3D-46A1-BAEF-370C6D4C2072}" sibTransId="{58132140-D112-421C-9074-99BB30639255}"/>
    <dgm:cxn modelId="{43B0795C-6B1E-4592-B118-3585F9947FC0}" srcId="{D066DB0E-39A0-4D50-BFE4-856CBF3E48D5}" destId="{216EC111-945F-4993-A197-81A9FC91F1F4}" srcOrd="0" destOrd="0" parTransId="{05B5746A-78F3-40E9-B94C-5C8C8622BF4B}" sibTransId="{29E5B322-AB19-4AEC-B090-07BB9309D674}"/>
    <dgm:cxn modelId="{60202899-B92E-4B03-B2FB-DCB0BF053881}" type="presOf" srcId="{463E9FD8-77FE-4116-AE5E-5790E6B987B3}" destId="{12881BBC-821C-4746-A278-942643EBA01C}" srcOrd="0" destOrd="2" presId="urn:microsoft.com/office/officeart/2005/8/layout/process3"/>
    <dgm:cxn modelId="{65E311A7-AA7F-4B50-89E5-CC74C79DB701}" type="presOf" srcId="{8A0D8766-8714-42D0-B0BF-A9A0AFAF66FE}" destId="{62501BF9-9234-4B7D-A58C-7EA9F81AB884}" srcOrd="0" destOrd="0" presId="urn:microsoft.com/office/officeart/2005/8/layout/process3"/>
    <dgm:cxn modelId="{F4221C95-D861-4011-BC55-C1B2C3824FD0}" type="presOf" srcId="{58CD5189-6077-492A-A070-E37B6354C2E7}" destId="{FCCFCA2C-1DD0-4EE5-BEA2-BE9B01651063}" srcOrd="0" destOrd="0" presId="urn:microsoft.com/office/officeart/2005/8/layout/process3"/>
    <dgm:cxn modelId="{6825B954-5451-466F-9DD4-6D01C57E363B}" srcId="{3E46F92B-1B87-46C3-86F3-A61DE2D2C188}" destId="{83A73B59-F3D8-41D6-B4F4-8B94ED1E7696}" srcOrd="1" destOrd="0" parTransId="{7D99BF14-0DFE-4414-B849-50BA5EA8557D}" sibTransId="{5856A686-6DFD-4C8F-9F5F-71EDA87EA835}"/>
    <dgm:cxn modelId="{F29C823C-51F0-4FE8-8125-305360FDB5AD}" type="presOf" srcId="{3B77817D-8E35-4FE8-BF16-F5665703B6B2}" destId="{12881BBC-821C-4746-A278-942643EBA01C}" srcOrd="0" destOrd="0" presId="urn:microsoft.com/office/officeart/2005/8/layout/process3"/>
    <dgm:cxn modelId="{164A892B-1C37-45C5-A397-91635010153A}" srcId="{58CD5189-6077-492A-A070-E37B6354C2E7}" destId="{FC716BC0-A0D4-499F-B66F-63B5F8DDC246}" srcOrd="2" destOrd="0" parTransId="{EB27B350-985F-4DB3-9818-110426EFCACD}" sibTransId="{E8D7EC57-9907-470A-90B5-9E929597AC66}"/>
    <dgm:cxn modelId="{A6B0340B-3294-42AB-8A89-9E7CED237394}" srcId="{58CD5189-6077-492A-A070-E37B6354C2E7}" destId="{894D1D31-6E2A-4451-9E9C-25BB2F2A0AB1}" srcOrd="6" destOrd="0" parTransId="{FCB93FF9-371D-4BE5-B0DE-053FFD9D823C}" sibTransId="{C18124CF-E1DC-4C7C-A028-B716920C831D}"/>
    <dgm:cxn modelId="{E2A7D229-9D4C-47F9-ABA6-C9792D8AE644}" srcId="{D066DB0E-39A0-4D50-BFE4-856CBF3E48D5}" destId="{9F56F86C-F0ED-403D-A081-338230AEE392}" srcOrd="1" destOrd="0" parTransId="{CCBE7576-D3D1-4F76-8440-D1D48B146615}" sibTransId="{1D32CFED-10F8-43D6-82B4-1BE209CA63A7}"/>
    <dgm:cxn modelId="{5FFB84CE-7CF2-486B-8107-17A0A3B81AC0}" type="presOf" srcId="{F7BEB953-6C7C-44E9-ABD5-303A07E8E5FF}" destId="{850751C1-0B48-4F5C-8F8F-E40079DBBE27}" srcOrd="0" destOrd="0" presId="urn:microsoft.com/office/officeart/2005/8/layout/process3"/>
    <dgm:cxn modelId="{67750299-4C38-4279-8166-26275594371C}" srcId="{6576EEAB-9245-449E-910B-3E7C347A081D}" destId="{EEA6AA61-49F1-4227-90E9-2DF425BBA254}" srcOrd="2" destOrd="0" parTransId="{37DE7E1F-D54E-4B98-86E4-665F522DED53}" sibTransId="{95397C9E-36F9-4D73-81E4-D833F4459FB9}"/>
    <dgm:cxn modelId="{1374B986-3CFA-4FE5-AACA-85BCF475E4DD}" type="presOf" srcId="{85104A9A-59DE-47E8-9974-DEEC7E22C269}" destId="{DA0E4F54-55BB-4759-886C-78DFA2D28DD7}" srcOrd="0" destOrd="0" presId="urn:microsoft.com/office/officeart/2005/8/layout/process3"/>
    <dgm:cxn modelId="{05D02807-0590-400E-B234-54E73CE9D69C}" type="presOf" srcId="{AE53812D-5563-4D14-9E85-2DBF713471B3}" destId="{CFCAA835-367A-46BB-A196-26BFFE7F7C1C}" srcOrd="0" destOrd="0" presId="urn:microsoft.com/office/officeart/2005/8/layout/process3"/>
    <dgm:cxn modelId="{9D20F886-899F-45A4-ADA0-B7DAA8B4C472}" srcId="{85104A9A-59DE-47E8-9974-DEEC7E22C269}" destId="{D066DB0E-39A0-4D50-BFE4-856CBF3E48D5}" srcOrd="4" destOrd="0" parTransId="{50EDD06E-534D-4938-869B-E7D528214A36}" sibTransId="{F0BE8552-1206-4916-B03D-508B852146EF}"/>
    <dgm:cxn modelId="{45EDE9D1-7E83-4AD9-81B3-3418D5714B8A}" type="presOf" srcId="{AE53812D-5563-4D14-9E85-2DBF713471B3}" destId="{7DF93314-24B0-4CFB-8515-BF2ADE92E4FC}" srcOrd="1" destOrd="0" presId="urn:microsoft.com/office/officeart/2005/8/layout/process3"/>
    <dgm:cxn modelId="{1A13ED7B-9974-4BE6-954B-3F84BEBF13A7}" srcId="{D066DB0E-39A0-4D50-BFE4-856CBF3E48D5}" destId="{24557790-A433-438F-BE08-61050B94360A}" srcOrd="2" destOrd="0" parTransId="{6C4B6FEE-24B2-4FC2-BF9A-4DD950B44142}" sibTransId="{6E735158-F6BA-47CD-8850-BF9A67BC9877}"/>
    <dgm:cxn modelId="{B49068DB-FAF2-4D89-9312-9A4934078459}" type="presOf" srcId="{238953BF-9332-4A11-8F05-B4D6BFB52C40}" destId="{EBCDB0D6-CA45-4EAA-B24E-01C0627F84DB}" srcOrd="0" destOrd="3" presId="urn:microsoft.com/office/officeart/2005/8/layout/process3"/>
    <dgm:cxn modelId="{AD1AAB38-A6EC-4529-A8BC-C6846B2D36E1}" type="presOf" srcId="{2EC04B80-5C45-4CFB-852E-310B6B347E02}" destId="{E88175D4-7006-45F2-A592-C47E0BAB7924}" srcOrd="0" destOrd="0" presId="urn:microsoft.com/office/officeart/2005/8/layout/process3"/>
    <dgm:cxn modelId="{9A499558-DD81-4746-AB56-7E97B9B790A8}" type="presOf" srcId="{FC716BC0-A0D4-499F-B66F-63B5F8DDC246}" destId="{F391DB37-F628-48C5-B16D-8DD52EB251AF}" srcOrd="0" destOrd="2" presId="urn:microsoft.com/office/officeart/2005/8/layout/process3"/>
    <dgm:cxn modelId="{E6ECEFA3-D2F9-4585-8020-0C116D19E78D}" type="presOf" srcId="{F7BEB953-6C7C-44E9-ABD5-303A07E8E5FF}" destId="{837F6F6B-19E3-41BC-A818-B9756D72210B}" srcOrd="1" destOrd="0" presId="urn:microsoft.com/office/officeart/2005/8/layout/process3"/>
    <dgm:cxn modelId="{BF71F54D-D25E-4CEA-BA04-52B5A5E5910E}" type="presOf" srcId="{6576EEAB-9245-449E-910B-3E7C347A081D}" destId="{77FD79E4-0EDF-4945-93FD-576A3181EB33}" srcOrd="0" destOrd="0" presId="urn:microsoft.com/office/officeart/2005/8/layout/process3"/>
    <dgm:cxn modelId="{08F90856-A974-4DB3-8D24-CF323B724C76}" type="presOf" srcId="{6576EEAB-9245-449E-910B-3E7C347A081D}" destId="{AC56BAC3-CF85-44E9-ADCB-5FE3DB79C8BF}" srcOrd="1" destOrd="0" presId="urn:microsoft.com/office/officeart/2005/8/layout/process3"/>
    <dgm:cxn modelId="{56ED57AA-519A-4A81-811E-E513AD17EB87}" type="presOf" srcId="{30C318BF-EDB1-4319-9282-5ED015EFFB11}" destId="{B0266DB9-AD78-41EC-879E-989EE0E5CA25}" srcOrd="0" destOrd="0" presId="urn:microsoft.com/office/officeart/2005/8/layout/process3"/>
    <dgm:cxn modelId="{F1080611-6A17-49B4-840D-C67770C9BEE2}" type="presOf" srcId="{D066DB0E-39A0-4D50-BFE4-856CBF3E48D5}" destId="{A043868B-77DE-4FB4-9179-0D0A8A491DC4}" srcOrd="1" destOrd="0" presId="urn:microsoft.com/office/officeart/2005/8/layout/process3"/>
    <dgm:cxn modelId="{64BCDE2E-562F-4EA2-A68F-3B4E2F3A71B4}" type="presOf" srcId="{2EC04B80-5C45-4CFB-852E-310B6B347E02}" destId="{41000AD3-56FD-4D68-8C3C-5EE8EA195EA7}" srcOrd="1" destOrd="0" presId="urn:microsoft.com/office/officeart/2005/8/layout/process3"/>
    <dgm:cxn modelId="{CACB4556-70EA-42BB-8B53-90AC2299AB0F}" srcId="{3E46F92B-1B87-46C3-86F3-A61DE2D2C188}" destId="{4EBA354C-CB7A-4CB1-855E-31AF001FE391}" srcOrd="4" destOrd="0" parTransId="{3F634A99-A68E-4D71-8402-9E1306FACAE4}" sibTransId="{59E63574-00E2-46A8-BFB5-9710A48A79E5}"/>
    <dgm:cxn modelId="{38FC64AB-C90F-4FD8-96E4-9382635DEA37}" type="presOf" srcId="{894D1D31-6E2A-4451-9E9C-25BB2F2A0AB1}" destId="{F391DB37-F628-48C5-B16D-8DD52EB251AF}" srcOrd="0" destOrd="6" presId="urn:microsoft.com/office/officeart/2005/8/layout/process3"/>
    <dgm:cxn modelId="{D4187B68-D26C-4757-8F59-DE5BB7D8550E}" srcId="{3E46F92B-1B87-46C3-86F3-A61DE2D2C188}" destId="{56DE4A85-B009-4816-9F70-CEFD2BA31830}" srcOrd="3" destOrd="0" parTransId="{A35CA166-DB98-4E3F-A673-000975C131D6}" sibTransId="{F3E4AA30-61DA-46D9-8EA5-3E5045B763B7}"/>
    <dgm:cxn modelId="{5E190A2C-84E0-4BEF-BECA-7B938B740F5C}" srcId="{AB19CC5F-EB0E-4C3D-B90A-FFA340E48616}" destId="{7C98EE87-9CC7-49EF-B9A2-5BB219CDE6CC}" srcOrd="3" destOrd="0" parTransId="{88539E0A-5924-404A-A7E6-4AC05ECB53CF}" sibTransId="{E4AA9650-C94C-4CCA-8EC3-9F07ED8F9E49}"/>
    <dgm:cxn modelId="{B445B6AB-73EC-4073-944D-6743E1F9B9DB}" srcId="{85104A9A-59DE-47E8-9974-DEEC7E22C269}" destId="{AB19CC5F-EB0E-4C3D-B90A-FFA340E48616}" srcOrd="0" destOrd="0" parTransId="{C6D15F53-09FE-4334-A9FA-DE675C77C2D6}" sibTransId="{F7BEB953-6C7C-44E9-ABD5-303A07E8E5FF}"/>
    <dgm:cxn modelId="{DD1D89CC-D8CA-4D02-A94F-D0319618CFA3}" type="presOf" srcId="{EE86B09D-C3B1-4597-98B5-4295DA355111}" destId="{EBCDB0D6-CA45-4EAA-B24E-01C0627F84DB}" srcOrd="0" destOrd="1" presId="urn:microsoft.com/office/officeart/2005/8/layout/process3"/>
    <dgm:cxn modelId="{6A67183D-527E-43F9-91D0-D5E587223BFF}" type="presOf" srcId="{7C98EE87-9CC7-49EF-B9A2-5BB219CDE6CC}" destId="{B0266DB9-AD78-41EC-879E-989EE0E5CA25}" srcOrd="0" destOrd="3" presId="urn:microsoft.com/office/officeart/2005/8/layout/process3"/>
    <dgm:cxn modelId="{665505C8-1DCB-4FF6-A474-F11381FF6340}" type="presOf" srcId="{AB19CC5F-EB0E-4C3D-B90A-FFA340E48616}" destId="{6AA4643A-8617-4BEE-8F6A-67E92F0AE4BB}" srcOrd="1" destOrd="0" presId="urn:microsoft.com/office/officeart/2005/8/layout/process3"/>
    <dgm:cxn modelId="{0EEC4D12-2923-4663-8618-2784A27BD589}" srcId="{3E46F92B-1B87-46C3-86F3-A61DE2D2C188}" destId="{3B77817D-8E35-4FE8-BF16-F5665703B6B2}" srcOrd="0" destOrd="0" parTransId="{ED5A82BA-3827-420D-89F0-1E9B8D91D4BF}" sibTransId="{0EDA98D3-540D-4F12-95B5-C7EE91B0FAC8}"/>
    <dgm:cxn modelId="{9805D1F5-7E4C-4516-9735-C60B81D5FC0D}" type="presOf" srcId="{83A73B59-F3D8-41D6-B4F4-8B94ED1E7696}" destId="{12881BBC-821C-4746-A278-942643EBA01C}" srcOrd="0" destOrd="1" presId="urn:microsoft.com/office/officeart/2005/8/layout/process3"/>
    <dgm:cxn modelId="{C19AAD1C-B29B-4A46-A6C6-F656C098A5AB}" type="presOf" srcId="{4F2A9E76-A78A-48DD-A8E1-89DAFA7C0D7A}" destId="{F391DB37-F628-48C5-B16D-8DD52EB251AF}" srcOrd="0" destOrd="4" presId="urn:microsoft.com/office/officeart/2005/8/layout/process3"/>
    <dgm:cxn modelId="{7FA9DF15-EA3D-4DDC-A902-AC0997E5E51D}" type="presOf" srcId="{F4214634-8A28-424C-939E-00501DDCC132}" destId="{EEE87939-CCFB-4A0D-8E96-D8CBB77E7E53}" srcOrd="0" destOrd="3" presId="urn:microsoft.com/office/officeart/2005/8/layout/process3"/>
    <dgm:cxn modelId="{F82C7C23-E7BC-43AC-81E7-8FC52ACB7ABA}" type="presOf" srcId="{56E7C9CC-FAE1-4513-B2B5-555D49B0C2D8}" destId="{F391DB37-F628-48C5-B16D-8DD52EB251AF}" srcOrd="0" destOrd="3" presId="urn:microsoft.com/office/officeart/2005/8/layout/process3"/>
    <dgm:cxn modelId="{49C6A532-8741-4819-BFB6-2090F5E15F66}" srcId="{58CD5189-6077-492A-A070-E37B6354C2E7}" destId="{4F2A9E76-A78A-48DD-A8E1-89DAFA7C0D7A}" srcOrd="4" destOrd="0" parTransId="{99F1B2F3-5FBC-46BD-8F5B-AF7D00211D82}" sibTransId="{507FF5D7-90A9-4534-9BEB-9D42785F2C72}"/>
    <dgm:cxn modelId="{8C227AB3-CB46-4B91-8267-2C4045F7E614}" type="presOf" srcId="{4EBA354C-CB7A-4CB1-855E-31AF001FE391}" destId="{12881BBC-821C-4746-A278-942643EBA01C}" srcOrd="0" destOrd="4" presId="urn:microsoft.com/office/officeart/2005/8/layout/process3"/>
    <dgm:cxn modelId="{8CC0D4BF-FC97-443F-A35C-29936553544D}" srcId="{85104A9A-59DE-47E8-9974-DEEC7E22C269}" destId="{6576EEAB-9245-449E-910B-3E7C347A081D}" srcOrd="2" destOrd="0" parTransId="{4A092246-B364-415E-AD28-6CF287BBD017}" sibTransId="{8A0D8766-8714-42D0-B0BF-A9A0AFAF66FE}"/>
    <dgm:cxn modelId="{6F2B947E-46E7-4E6C-B8DF-4C4BA72314D6}" srcId="{58CD5189-6077-492A-A070-E37B6354C2E7}" destId="{56E7C9CC-FAE1-4513-B2B5-555D49B0C2D8}" srcOrd="3" destOrd="0" parTransId="{E3754FCC-1790-417F-B4A7-B71822E0E897}" sibTransId="{F712C2F5-D8E0-459D-BB08-6FA5F0155FA9}"/>
    <dgm:cxn modelId="{1421D873-5EF5-47CE-9856-7DF823A331AC}" type="presOf" srcId="{553221E3-F5AC-485F-8A50-F687B798AC80}" destId="{EBCDB0D6-CA45-4EAA-B24E-01C0627F84DB}" srcOrd="0" destOrd="0" presId="urn:microsoft.com/office/officeart/2005/8/layout/process3"/>
    <dgm:cxn modelId="{32306A24-432C-451D-81AE-0F8578CA285B}" srcId="{6576EEAB-9245-449E-910B-3E7C347A081D}" destId="{EE86B09D-C3B1-4597-98B5-4295DA355111}" srcOrd="1" destOrd="0" parTransId="{065814BB-A1AF-41B7-92F3-5912F7E99CED}" sibTransId="{69DCEBD7-35AA-423E-9BB1-AE7CA8A624DB}"/>
    <dgm:cxn modelId="{EEBF9B67-8505-4149-9818-72D6EB0F188F}" type="presOf" srcId="{9F56F86C-F0ED-403D-A081-338230AEE392}" destId="{EEE87939-CCFB-4A0D-8E96-D8CBB77E7E53}" srcOrd="0" destOrd="1" presId="urn:microsoft.com/office/officeart/2005/8/layout/process3"/>
    <dgm:cxn modelId="{1086F7B1-7FA4-49A6-826D-66583C7CCA45}" type="presOf" srcId="{AB19CC5F-EB0E-4C3D-B90A-FFA340E48616}" destId="{BAABC525-79F0-4CB0-9821-AD6C0810CCC3}" srcOrd="0" destOrd="0" presId="urn:microsoft.com/office/officeart/2005/8/layout/process3"/>
    <dgm:cxn modelId="{76488485-C0D1-4176-8488-B3210536FCB3}" srcId="{58CD5189-6077-492A-A070-E37B6354C2E7}" destId="{47932B7F-7D17-4679-A5C9-4CAB0881C4B0}" srcOrd="0" destOrd="0" parTransId="{E7470A9D-229A-43A0-AD57-BE69460AE20D}" sibTransId="{A4CB4F0C-C7D7-4818-9406-E61B47A10E7B}"/>
    <dgm:cxn modelId="{7CB89ABE-4943-4B03-B81D-D183E35DE69D}" type="presOf" srcId="{E2F388B5-227C-4916-B0E7-87ED6617BFBB}" destId="{EBCDB0D6-CA45-4EAA-B24E-01C0627F84DB}" srcOrd="0" destOrd="4" presId="urn:microsoft.com/office/officeart/2005/8/layout/process3"/>
    <dgm:cxn modelId="{690449AA-38A6-4C5C-865F-657D2336352A}" srcId="{D066DB0E-39A0-4D50-BFE4-856CBF3E48D5}" destId="{F4214634-8A28-424C-939E-00501DDCC132}" srcOrd="3" destOrd="0" parTransId="{D0AB1343-4E93-4955-8D14-03DC2B717563}" sibTransId="{49F061D8-5768-46FE-84F0-7ACB7F06C96B}"/>
    <dgm:cxn modelId="{F0F7288A-8DF6-4FC8-8BC2-880A9EEB76F7}" type="presOf" srcId="{C08C70B7-65AA-4563-A0FD-35AE7192E5B7}" destId="{B0266DB9-AD78-41EC-879E-989EE0E5CA25}" srcOrd="0" destOrd="2" presId="urn:microsoft.com/office/officeart/2005/8/layout/process3"/>
    <dgm:cxn modelId="{8B70AD1C-81ED-4FF5-8328-BF1F777BE858}" type="presOf" srcId="{86DF2281-F9F6-4598-B1B2-77CE10F53BA8}" destId="{F391DB37-F628-48C5-B16D-8DD52EB251AF}" srcOrd="0" destOrd="5" presId="urn:microsoft.com/office/officeart/2005/8/layout/process3"/>
    <dgm:cxn modelId="{ADE8872E-FBE8-47B3-BED3-C0BA1EDC82F3}" srcId="{AB19CC5F-EB0E-4C3D-B90A-FFA340E48616}" destId="{30C318BF-EDB1-4319-9282-5ED015EFFB11}" srcOrd="0" destOrd="0" parTransId="{EBC0B8A5-DE6B-4A53-B877-BB2394B6819D}" sibTransId="{6107E0F2-7EDA-4E93-A70F-68A2D0D7726F}"/>
    <dgm:cxn modelId="{EE24644C-D884-4FD3-9C16-C21B9ACBB477}" type="presOf" srcId="{3E46F92B-1B87-46C3-86F3-A61DE2D2C188}" destId="{818C1F76-06DB-4BD6-A8E9-F5AF3F2FDF48}" srcOrd="1" destOrd="0" presId="urn:microsoft.com/office/officeart/2005/8/layout/process3"/>
    <dgm:cxn modelId="{7F6F322B-541B-4116-B934-1B09AF425829}" type="presOf" srcId="{D066DB0E-39A0-4D50-BFE4-856CBF3E48D5}" destId="{F1ED0272-41D4-426F-8E13-0D6517243838}" srcOrd="0" destOrd="0" presId="urn:microsoft.com/office/officeart/2005/8/layout/process3"/>
    <dgm:cxn modelId="{5560BC19-40D4-43D3-A18E-7458D6F84837}" srcId="{6576EEAB-9245-449E-910B-3E7C347A081D}" destId="{238953BF-9332-4A11-8F05-B4D6BFB52C40}" srcOrd="3" destOrd="0" parTransId="{AF6817C3-4913-41AB-AFA0-4A84E87E2730}" sibTransId="{6E6E981F-8F15-49F9-A25A-870028926B36}"/>
    <dgm:cxn modelId="{AA716994-1E04-4DD1-8A6A-A08FA4650299}" type="presOf" srcId="{8A0D8766-8714-42D0-B0BF-A9A0AFAF66FE}" destId="{BE8366E5-5336-4660-B30B-73004B0F6065}" srcOrd="1" destOrd="0" presId="urn:microsoft.com/office/officeart/2005/8/layout/process3"/>
    <dgm:cxn modelId="{2170B38D-5039-45C6-9D8C-0376661C13D3}" srcId="{AB19CC5F-EB0E-4C3D-B90A-FFA340E48616}" destId="{974F34AB-F942-4C23-8D19-EDC4D79D0B24}" srcOrd="1" destOrd="0" parTransId="{44A0BDD7-FC07-4FA2-800B-5C017606ADC5}" sibTransId="{D60A0892-E2D2-4C3F-AFC6-267C75E4E24B}"/>
    <dgm:cxn modelId="{BEEFBB0A-D295-41CE-9CE0-ACBC8483D5C3}" srcId="{85104A9A-59DE-47E8-9974-DEEC7E22C269}" destId="{3E46F92B-1B87-46C3-86F3-A61DE2D2C188}" srcOrd="1" destOrd="0" parTransId="{ED405DA6-3B36-4D68-A3B5-7585EE4DFD76}" sibTransId="{2EC04B80-5C45-4CFB-852E-310B6B347E02}"/>
    <dgm:cxn modelId="{0161AA81-6EF1-4F2E-88B8-28FA3BA6C99C}" srcId="{85104A9A-59DE-47E8-9974-DEEC7E22C269}" destId="{58CD5189-6077-492A-A070-E37B6354C2E7}" srcOrd="3" destOrd="0" parTransId="{A2C7F6D2-095E-4772-A1F8-232CF271E678}" sibTransId="{AE53812D-5563-4D14-9E85-2DBF713471B3}"/>
    <dgm:cxn modelId="{2E104ACC-7EC4-44DA-871A-CBF8B9746317}" type="presOf" srcId="{216EC111-945F-4993-A197-81A9FC91F1F4}" destId="{EEE87939-CCFB-4A0D-8E96-D8CBB77E7E53}" srcOrd="0" destOrd="0" presId="urn:microsoft.com/office/officeart/2005/8/layout/process3"/>
    <dgm:cxn modelId="{00593206-3EE0-452B-84E3-F2E91D330187}" srcId="{AB19CC5F-EB0E-4C3D-B90A-FFA340E48616}" destId="{C08C70B7-65AA-4563-A0FD-35AE7192E5B7}" srcOrd="2" destOrd="0" parTransId="{2467B9D8-98C3-4DD0-854C-33F99ABECCC1}" sibTransId="{8B07D8E3-179C-477D-9FBD-17A945319AB5}"/>
    <dgm:cxn modelId="{1E86B784-B4A1-4037-8DF1-C8BF92015E19}" type="presParOf" srcId="{DA0E4F54-55BB-4759-886C-78DFA2D28DD7}" destId="{8B0941B4-1485-4910-9820-A7E745591006}" srcOrd="0" destOrd="0" presId="urn:microsoft.com/office/officeart/2005/8/layout/process3"/>
    <dgm:cxn modelId="{F34AD1DD-FDA5-4C45-9A2D-2865A0FD834D}" type="presParOf" srcId="{8B0941B4-1485-4910-9820-A7E745591006}" destId="{BAABC525-79F0-4CB0-9821-AD6C0810CCC3}" srcOrd="0" destOrd="0" presId="urn:microsoft.com/office/officeart/2005/8/layout/process3"/>
    <dgm:cxn modelId="{EB476561-513A-40CE-97B7-86B588DC766B}" type="presParOf" srcId="{8B0941B4-1485-4910-9820-A7E745591006}" destId="{6AA4643A-8617-4BEE-8F6A-67E92F0AE4BB}" srcOrd="1" destOrd="0" presId="urn:microsoft.com/office/officeart/2005/8/layout/process3"/>
    <dgm:cxn modelId="{A8CCA4A9-1F7B-49C3-ADEE-281EA415657D}" type="presParOf" srcId="{8B0941B4-1485-4910-9820-A7E745591006}" destId="{B0266DB9-AD78-41EC-879E-989EE0E5CA25}" srcOrd="2" destOrd="0" presId="urn:microsoft.com/office/officeart/2005/8/layout/process3"/>
    <dgm:cxn modelId="{3139525D-FFC0-4D4B-A1DB-8CB36617AF43}" type="presParOf" srcId="{DA0E4F54-55BB-4759-886C-78DFA2D28DD7}" destId="{850751C1-0B48-4F5C-8F8F-E40079DBBE27}" srcOrd="1" destOrd="0" presId="urn:microsoft.com/office/officeart/2005/8/layout/process3"/>
    <dgm:cxn modelId="{D991873C-3934-4952-8A62-16A5C35FA0B6}" type="presParOf" srcId="{850751C1-0B48-4F5C-8F8F-E40079DBBE27}" destId="{837F6F6B-19E3-41BC-A818-B9756D72210B}" srcOrd="0" destOrd="0" presId="urn:microsoft.com/office/officeart/2005/8/layout/process3"/>
    <dgm:cxn modelId="{1A3FE835-F824-44BE-9E89-0E10D8E6B681}" type="presParOf" srcId="{DA0E4F54-55BB-4759-886C-78DFA2D28DD7}" destId="{CE9D8BDB-957C-4C1C-90B0-5F4FFC79A31C}" srcOrd="2" destOrd="0" presId="urn:microsoft.com/office/officeart/2005/8/layout/process3"/>
    <dgm:cxn modelId="{6FC95B81-B38F-49DF-B3F9-B505056B7BDA}" type="presParOf" srcId="{CE9D8BDB-957C-4C1C-90B0-5F4FFC79A31C}" destId="{D0AFA13D-48E3-4684-BDEA-80D55460DD36}" srcOrd="0" destOrd="0" presId="urn:microsoft.com/office/officeart/2005/8/layout/process3"/>
    <dgm:cxn modelId="{FEC7A114-A838-44F9-BCEE-C8508AC24283}" type="presParOf" srcId="{CE9D8BDB-957C-4C1C-90B0-5F4FFC79A31C}" destId="{818C1F76-06DB-4BD6-A8E9-F5AF3F2FDF48}" srcOrd="1" destOrd="0" presId="urn:microsoft.com/office/officeart/2005/8/layout/process3"/>
    <dgm:cxn modelId="{C2BA7CCB-2DA9-4C8F-84EE-DF19CBF707D0}" type="presParOf" srcId="{CE9D8BDB-957C-4C1C-90B0-5F4FFC79A31C}" destId="{12881BBC-821C-4746-A278-942643EBA01C}" srcOrd="2" destOrd="0" presId="urn:microsoft.com/office/officeart/2005/8/layout/process3"/>
    <dgm:cxn modelId="{163AB5A5-4910-4BF5-B328-9D588531A674}" type="presParOf" srcId="{DA0E4F54-55BB-4759-886C-78DFA2D28DD7}" destId="{E88175D4-7006-45F2-A592-C47E0BAB7924}" srcOrd="3" destOrd="0" presId="urn:microsoft.com/office/officeart/2005/8/layout/process3"/>
    <dgm:cxn modelId="{7228ABA0-981B-4D2C-8D72-3AD119ABA8E2}" type="presParOf" srcId="{E88175D4-7006-45F2-A592-C47E0BAB7924}" destId="{41000AD3-56FD-4D68-8C3C-5EE8EA195EA7}" srcOrd="0" destOrd="0" presId="urn:microsoft.com/office/officeart/2005/8/layout/process3"/>
    <dgm:cxn modelId="{BEBF9DA8-2FAD-446A-AA77-6C24BC1F8CC5}" type="presParOf" srcId="{DA0E4F54-55BB-4759-886C-78DFA2D28DD7}" destId="{F5F8B512-2611-47F8-A2F5-F23250A33318}" srcOrd="4" destOrd="0" presId="urn:microsoft.com/office/officeart/2005/8/layout/process3"/>
    <dgm:cxn modelId="{7EC4396C-55C8-4A8A-90BE-4E184A43C16E}" type="presParOf" srcId="{F5F8B512-2611-47F8-A2F5-F23250A33318}" destId="{77FD79E4-0EDF-4945-93FD-576A3181EB33}" srcOrd="0" destOrd="0" presId="urn:microsoft.com/office/officeart/2005/8/layout/process3"/>
    <dgm:cxn modelId="{67A6910D-36DA-4012-8C35-613FFE3770EA}" type="presParOf" srcId="{F5F8B512-2611-47F8-A2F5-F23250A33318}" destId="{AC56BAC3-CF85-44E9-ADCB-5FE3DB79C8BF}" srcOrd="1" destOrd="0" presId="urn:microsoft.com/office/officeart/2005/8/layout/process3"/>
    <dgm:cxn modelId="{F82A1034-8B84-4FBC-A44E-889C844B0D36}" type="presParOf" srcId="{F5F8B512-2611-47F8-A2F5-F23250A33318}" destId="{EBCDB0D6-CA45-4EAA-B24E-01C0627F84DB}" srcOrd="2" destOrd="0" presId="urn:microsoft.com/office/officeart/2005/8/layout/process3"/>
    <dgm:cxn modelId="{B267A010-7A9E-4100-B9E8-C1E0C174B3C7}" type="presParOf" srcId="{DA0E4F54-55BB-4759-886C-78DFA2D28DD7}" destId="{62501BF9-9234-4B7D-A58C-7EA9F81AB884}" srcOrd="5" destOrd="0" presId="urn:microsoft.com/office/officeart/2005/8/layout/process3"/>
    <dgm:cxn modelId="{628774DC-B03E-4D4C-9330-E8F8520F2B20}" type="presParOf" srcId="{62501BF9-9234-4B7D-A58C-7EA9F81AB884}" destId="{BE8366E5-5336-4660-B30B-73004B0F6065}" srcOrd="0" destOrd="0" presId="urn:microsoft.com/office/officeart/2005/8/layout/process3"/>
    <dgm:cxn modelId="{1853D645-F1F1-4041-B82E-7F19B54EC127}" type="presParOf" srcId="{DA0E4F54-55BB-4759-886C-78DFA2D28DD7}" destId="{C2F42194-450C-46FA-845A-C90F9CF008F9}" srcOrd="6" destOrd="0" presId="urn:microsoft.com/office/officeart/2005/8/layout/process3"/>
    <dgm:cxn modelId="{934E27A8-8BC6-484F-8BF3-EED651FD57B7}" type="presParOf" srcId="{C2F42194-450C-46FA-845A-C90F9CF008F9}" destId="{FCCFCA2C-1DD0-4EE5-BEA2-BE9B01651063}" srcOrd="0" destOrd="0" presId="urn:microsoft.com/office/officeart/2005/8/layout/process3"/>
    <dgm:cxn modelId="{67056666-E469-45D3-82D7-F881171E0B0B}" type="presParOf" srcId="{C2F42194-450C-46FA-845A-C90F9CF008F9}" destId="{EF7CBBA1-1192-4AEA-8BD9-CEB44BCF155A}" srcOrd="1" destOrd="0" presId="urn:microsoft.com/office/officeart/2005/8/layout/process3"/>
    <dgm:cxn modelId="{D723FED1-42BB-4ABC-8FF3-E03FCD7825F5}" type="presParOf" srcId="{C2F42194-450C-46FA-845A-C90F9CF008F9}" destId="{F391DB37-F628-48C5-B16D-8DD52EB251AF}" srcOrd="2" destOrd="0" presId="urn:microsoft.com/office/officeart/2005/8/layout/process3"/>
    <dgm:cxn modelId="{0FF9C9E8-ACE2-4471-9442-61D2BAE2EB5B}" type="presParOf" srcId="{DA0E4F54-55BB-4759-886C-78DFA2D28DD7}" destId="{CFCAA835-367A-46BB-A196-26BFFE7F7C1C}" srcOrd="7" destOrd="0" presId="urn:microsoft.com/office/officeart/2005/8/layout/process3"/>
    <dgm:cxn modelId="{F3FC64B4-9B74-400D-A0AF-2732F99DE2C9}" type="presParOf" srcId="{CFCAA835-367A-46BB-A196-26BFFE7F7C1C}" destId="{7DF93314-24B0-4CFB-8515-BF2ADE92E4FC}" srcOrd="0" destOrd="0" presId="urn:microsoft.com/office/officeart/2005/8/layout/process3"/>
    <dgm:cxn modelId="{78D054F3-B415-41AD-9540-AC80E3AA0852}" type="presParOf" srcId="{DA0E4F54-55BB-4759-886C-78DFA2D28DD7}" destId="{4C607A31-EEAF-4E39-8941-723B29AD2F97}" srcOrd="8" destOrd="0" presId="urn:microsoft.com/office/officeart/2005/8/layout/process3"/>
    <dgm:cxn modelId="{D6532F8C-E660-4D33-8120-A4212D1AF4A6}" type="presParOf" srcId="{4C607A31-EEAF-4E39-8941-723B29AD2F97}" destId="{F1ED0272-41D4-426F-8E13-0D6517243838}" srcOrd="0" destOrd="0" presId="urn:microsoft.com/office/officeart/2005/8/layout/process3"/>
    <dgm:cxn modelId="{7905DC98-3F41-45E0-9431-0B24F39BA56B}" type="presParOf" srcId="{4C607A31-EEAF-4E39-8941-723B29AD2F97}" destId="{A043868B-77DE-4FB4-9179-0D0A8A491DC4}" srcOrd="1" destOrd="0" presId="urn:microsoft.com/office/officeart/2005/8/layout/process3"/>
    <dgm:cxn modelId="{BD233D81-B047-4055-B39C-102BB9341E78}" type="presParOf" srcId="{4C607A31-EEAF-4E39-8941-723B29AD2F97}" destId="{EEE87939-CCFB-4A0D-8E96-D8CBB77E7E5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4643A-8617-4BEE-8F6A-67E92F0AE4BB}">
      <dsp:nvSpPr>
        <dsp:cNvPr id="0" name=""/>
        <dsp:cNvSpPr/>
      </dsp:nvSpPr>
      <dsp:spPr>
        <a:xfrm>
          <a:off x="15727" y="519792"/>
          <a:ext cx="1149593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Registration</a:t>
          </a:r>
          <a:endParaRPr lang="en-ZA" sz="1000" kern="1200" dirty="0"/>
        </a:p>
      </dsp:txBody>
      <dsp:txXfrm>
        <a:off x="15727" y="519792"/>
        <a:ext cx="1149593" cy="288000"/>
      </dsp:txXfrm>
    </dsp:sp>
    <dsp:sp modelId="{B0266DB9-AD78-41EC-879E-989EE0E5CA25}">
      <dsp:nvSpPr>
        <dsp:cNvPr id="0" name=""/>
        <dsp:cNvSpPr/>
      </dsp:nvSpPr>
      <dsp:spPr>
        <a:xfrm>
          <a:off x="0" y="950336"/>
          <a:ext cx="1149593" cy="91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Act 56  (1) &amp; (2)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Contributions Act-Section 10 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</dsp:txBody>
      <dsp:txXfrm>
        <a:off x="0" y="950336"/>
        <a:ext cx="1149593" cy="914858"/>
      </dsp:txXfrm>
    </dsp:sp>
    <dsp:sp modelId="{850751C1-0B48-4F5C-8F8F-E40079DBBE27}">
      <dsp:nvSpPr>
        <dsp:cNvPr id="0" name=""/>
        <dsp:cNvSpPr/>
      </dsp:nvSpPr>
      <dsp:spPr>
        <a:xfrm rot="73295">
          <a:off x="1371108" y="633741"/>
          <a:ext cx="361890" cy="28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73295">
        <a:off x="1371108" y="633741"/>
        <a:ext cx="361890" cy="286215"/>
      </dsp:txXfrm>
    </dsp:sp>
    <dsp:sp modelId="{818C1F76-06DB-4BD6-A8E9-F5AF3F2FDF48}">
      <dsp:nvSpPr>
        <dsp:cNvPr id="0" name=""/>
        <dsp:cNvSpPr/>
      </dsp:nvSpPr>
      <dsp:spPr>
        <a:xfrm>
          <a:off x="1847978" y="558863"/>
          <a:ext cx="1149593" cy="43200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Declarations</a:t>
          </a:r>
          <a:endParaRPr lang="en-ZA" sz="1000" kern="1200" dirty="0"/>
        </a:p>
      </dsp:txBody>
      <dsp:txXfrm>
        <a:off x="1847978" y="558863"/>
        <a:ext cx="1149593" cy="288000"/>
      </dsp:txXfrm>
    </dsp:sp>
    <dsp:sp modelId="{12881BBC-821C-4746-A278-942643EBA01C}">
      <dsp:nvSpPr>
        <dsp:cNvPr id="0" name=""/>
        <dsp:cNvSpPr/>
      </dsp:nvSpPr>
      <dsp:spPr>
        <a:xfrm>
          <a:off x="1852575" y="881530"/>
          <a:ext cx="1149593" cy="960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Act 56  (1) &amp; (2)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Contributions Acti-Section 10 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</dsp:txBody>
      <dsp:txXfrm>
        <a:off x="1852575" y="881530"/>
        <a:ext cx="1149593" cy="960871"/>
      </dsp:txXfrm>
    </dsp:sp>
    <dsp:sp modelId="{E88175D4-7006-45F2-A592-C47E0BAB7924}">
      <dsp:nvSpPr>
        <dsp:cNvPr id="0" name=""/>
        <dsp:cNvSpPr/>
      </dsp:nvSpPr>
      <dsp:spPr>
        <a:xfrm rot="36337">
          <a:off x="3216601" y="626299"/>
          <a:ext cx="369481" cy="28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36337">
        <a:off x="3216601" y="626299"/>
        <a:ext cx="369481" cy="286215"/>
      </dsp:txXfrm>
    </dsp:sp>
    <dsp:sp modelId="{AC56BAC3-CF85-44E9-ADCB-5FE3DB79C8BF}">
      <dsp:nvSpPr>
        <dsp:cNvPr id="0" name=""/>
        <dsp:cNvSpPr/>
      </dsp:nvSpPr>
      <dsp:spPr>
        <a:xfrm>
          <a:off x="3694668" y="578383"/>
          <a:ext cx="1149593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Contributions</a:t>
          </a:r>
          <a:endParaRPr lang="en-ZA" sz="1000" kern="1200" dirty="0"/>
        </a:p>
      </dsp:txBody>
      <dsp:txXfrm>
        <a:off x="3694668" y="578383"/>
        <a:ext cx="1149593" cy="288000"/>
      </dsp:txXfrm>
    </dsp:sp>
    <dsp:sp modelId="{EBCDB0D6-CA45-4EAA-B24E-01C0627F84DB}">
      <dsp:nvSpPr>
        <dsp:cNvPr id="0" name=""/>
        <dsp:cNvSpPr/>
      </dsp:nvSpPr>
      <dsp:spPr>
        <a:xfrm>
          <a:off x="3693356" y="982407"/>
          <a:ext cx="1149593" cy="88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Act-Section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4(*2)(a) and (b)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 Contributions Act-Section 5 (1)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</dsp:txBody>
      <dsp:txXfrm>
        <a:off x="3693356" y="982407"/>
        <a:ext cx="1149593" cy="882791"/>
      </dsp:txXfrm>
    </dsp:sp>
    <dsp:sp modelId="{62501BF9-9234-4B7D-A58C-7EA9F81AB884}">
      <dsp:nvSpPr>
        <dsp:cNvPr id="0" name=""/>
        <dsp:cNvSpPr/>
      </dsp:nvSpPr>
      <dsp:spPr>
        <a:xfrm rot="66573">
          <a:off x="5070933" y="630888"/>
          <a:ext cx="410573" cy="28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66573">
        <a:off x="5070933" y="630888"/>
        <a:ext cx="410573" cy="286215"/>
      </dsp:txXfrm>
    </dsp:sp>
    <dsp:sp modelId="{EF7CBBA1-1192-4AEA-8BD9-CEB44BCF155A}">
      <dsp:nvSpPr>
        <dsp:cNvPr id="0" name=""/>
        <dsp:cNvSpPr/>
      </dsp:nvSpPr>
      <dsp:spPr>
        <a:xfrm>
          <a:off x="5618783" y="615649"/>
          <a:ext cx="1149593" cy="43200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Claims</a:t>
          </a:r>
          <a:endParaRPr lang="en-ZA" sz="1000" kern="1200" dirty="0"/>
        </a:p>
      </dsp:txBody>
      <dsp:txXfrm>
        <a:off x="5618783" y="615649"/>
        <a:ext cx="1149593" cy="288000"/>
      </dsp:txXfrm>
    </dsp:sp>
    <dsp:sp modelId="{F391DB37-F628-48C5-B16D-8DD52EB251AF}">
      <dsp:nvSpPr>
        <dsp:cNvPr id="0" name=""/>
        <dsp:cNvSpPr/>
      </dsp:nvSpPr>
      <dsp:spPr>
        <a:xfrm>
          <a:off x="5618782" y="860248"/>
          <a:ext cx="1149593" cy="1062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Act chapter 3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Unemployment benefits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Maternity benefits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Illness  benefits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Adoption benefits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`Dependents benefits  </a:t>
          </a:r>
          <a:endParaRPr lang="en-ZA" sz="600" kern="1200" dirty="0"/>
        </a:p>
      </dsp:txBody>
      <dsp:txXfrm>
        <a:off x="5618782" y="860248"/>
        <a:ext cx="1149593" cy="1062082"/>
      </dsp:txXfrm>
    </dsp:sp>
    <dsp:sp modelId="{CFCAA835-367A-46BB-A196-26BFFE7F7C1C}">
      <dsp:nvSpPr>
        <dsp:cNvPr id="0" name=""/>
        <dsp:cNvSpPr/>
      </dsp:nvSpPr>
      <dsp:spPr>
        <a:xfrm rot="21527601">
          <a:off x="6923257" y="597712"/>
          <a:ext cx="328498" cy="28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21527601">
        <a:off x="6923257" y="597712"/>
        <a:ext cx="328498" cy="286215"/>
      </dsp:txXfrm>
    </dsp:sp>
    <dsp:sp modelId="{A043868B-77DE-4FB4-9179-0D0A8A491DC4}">
      <dsp:nvSpPr>
        <dsp:cNvPr id="0" name=""/>
        <dsp:cNvSpPr/>
      </dsp:nvSpPr>
      <dsp:spPr>
        <a:xfrm>
          <a:off x="7388047" y="578383"/>
          <a:ext cx="1149593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LAP </a:t>
          </a:r>
          <a:endParaRPr lang="en-ZA" sz="1000" kern="1200" dirty="0"/>
        </a:p>
      </dsp:txBody>
      <dsp:txXfrm>
        <a:off x="7388047" y="578383"/>
        <a:ext cx="1149593" cy="288000"/>
      </dsp:txXfrm>
    </dsp:sp>
    <dsp:sp modelId="{EEE87939-CCFB-4A0D-8E96-D8CBB77E7E53}">
      <dsp:nvSpPr>
        <dsp:cNvPr id="0" name=""/>
        <dsp:cNvSpPr/>
      </dsp:nvSpPr>
      <dsp:spPr>
        <a:xfrm>
          <a:off x="7472536" y="949788"/>
          <a:ext cx="1110610" cy="88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Amendment Act Section 2 ( d)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UI act Section 48 (1)  (a)(i)</a:t>
          </a:r>
          <a:endParaRPr lang="en-ZA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600" kern="1200" dirty="0" smtClean="0"/>
            <a:t>Section 5 (d)</a:t>
          </a:r>
          <a:endParaRPr lang="en-ZA" sz="600" kern="1200" dirty="0"/>
        </a:p>
      </dsp:txBody>
      <dsp:txXfrm>
        <a:off x="7472536" y="949788"/>
        <a:ext cx="1110610" cy="88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5686" cy="46515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899" y="1"/>
            <a:ext cx="3055686" cy="46515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688BD0A5-5562-40A4-8CB3-E89424D9FF69}" type="datetimeFigureOut">
              <a:rPr lang="en-ZA" smtClean="0"/>
              <a:pPr/>
              <a:t>2022/03/30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434"/>
            <a:ext cx="3055686" cy="465152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899" y="8842434"/>
            <a:ext cx="3055686" cy="465152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9D8A73E9-51CC-40C6-B7D6-5CC508CC28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8709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6414" cy="465454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5454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041EF6DE-82A1-49EC-8463-94870C32ED74}" type="datetimeFigureOut">
              <a:rPr lang="en-ZA" smtClean="0"/>
              <a:pPr/>
              <a:t>2022/03/30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7" tIns="46628" rIns="93257" bIns="46628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9" y="4421824"/>
            <a:ext cx="5642610" cy="4189095"/>
          </a:xfrm>
          <a:prstGeom prst="rect">
            <a:avLst/>
          </a:prstGeom>
        </p:spPr>
        <p:txBody>
          <a:bodyPr vert="horz" lIns="93257" tIns="46628" rIns="93257" bIns="466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29"/>
            <a:ext cx="3056414" cy="465454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4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3B3AA409-9683-4EF8-83DD-70749E8E1BC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911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1117C-FEDE-4C91-A293-8AFFD20C17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72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994656" y="8841860"/>
            <a:ext cx="3056963" cy="46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698500"/>
            <a:ext cx="4649788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329" y="4420932"/>
            <a:ext cx="5642610" cy="41902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8229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2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4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46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98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283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994656" y="8841860"/>
            <a:ext cx="3056963" cy="46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698500"/>
            <a:ext cx="4649788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329" y="4420932"/>
            <a:ext cx="5642610" cy="41902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0916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4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9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AA409-9683-4EF8-83DD-70749E8E1BC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59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994656" y="8841860"/>
            <a:ext cx="3056963" cy="46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2" tIns="46476" rIns="92952" bIns="46476" anchor="b"/>
          <a:lstStyle/>
          <a:p>
            <a:pPr marL="0" marR="0" lvl="0" indent="0" algn="r" defTabSz="9456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39A1-301F-41F5-A0E6-6BD7EDCA30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+mn-cs"/>
              </a:rPr>
              <a:pPr marL="0" marR="0" lvl="0" indent="0" algn="r" defTabSz="9456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698500"/>
            <a:ext cx="4649788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329" y="4420932"/>
            <a:ext cx="5642610" cy="41902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0304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24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986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AA409-9683-4EF8-83DD-70749E8E1BCE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7673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2A721-203A-4124-B54D-7AE5EE8BA914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917B-568E-4CDA-B28E-E39220C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19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4FC29-7324-4750-81BF-8949967E3B1F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C4E6-0C79-4000-B054-32930EF06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19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7A54F-11A6-40E9-8764-8542D5373BFC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9F60-DA19-475C-8CB2-C2DDE0E08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45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452B7F-6D53-4FC8-A25A-1BC5E9ED11F9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337693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8C6403B-E9B6-48B6-84FF-22624BA8F9E2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55457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22710D-C922-4FA7-AEA9-2C886624A84A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240968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07D95E-51EC-46CB-BA2B-9E2F54E8D9AE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60534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9ADF913-5DED-4DD0-B89E-10DB693B4642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72637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FD21DDB-BAEA-4F0B-B50A-CF05218CA0BC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29222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081D93-B45D-41D7-A408-FDA67153AC35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166964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BF1D9C4-71DE-4144-81CF-E656D88ED1A3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03316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2C72D-D855-4CA3-BB46-4D55747CEA1A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9C084-64D2-444A-8BFC-FE5210707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401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F2E0786-44D2-4BCE-BB24-856ED5855139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508947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8F713BF-A926-4790-B334-A764CB80201C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88075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30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3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A20BB4-6743-4681-AD02-D55BC4E747B9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657127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7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50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7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65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71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21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927A9-D43D-46CD-9B3F-418F9B07047E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A9206-19BA-4B9C-A711-BFB53E7204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82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0B1D2-AEDE-4058-9703-5AC2F8C498F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FE2-772D-4747-BDB1-DB5AF30E99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22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4CE08-FEE8-4400-89FA-F94B459A8D79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F3B45-99CE-4FB0-89B8-61FC6317F06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26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2D79F-5AB4-4880-98C4-A0257D0A9A6C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B8F92-48BD-43BB-8BED-ADEBB70024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7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9E0F2-C9C9-47C1-AC26-B2862E6A3993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D93F-8A82-49D9-998E-6106536439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05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487CB-EED0-4E6F-823C-8583ADEDDB0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2E3BB-C7B7-4017-B0F8-A8F801F13D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3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775A6-4D83-49D4-9A5B-F2E6DC53927D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C5D4-42D6-40DB-8307-CF90A11B2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8443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42EEB-67B4-4E7F-8405-1FDE33952B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BE54-8427-4B1C-894D-3F01046E3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21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F2C01-5A6F-4D97-8E91-C381A6011A15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ECC99-12F4-41B1-B244-BEDEC1C945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1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21F43-C38D-4D6A-A0CC-9320F71D2611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A4796-A228-463A-BFDC-314600E7FA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25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5CFF5-CF28-4610-93A0-067880C6067A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B63C-AD27-4348-9BE9-C6DA99C4EA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521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2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2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2D93F-FA8E-44A2-B923-B02C684B4F1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5751B-3B2A-44F7-9A72-1448FECED9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908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31061" y="1152674"/>
            <a:ext cx="5504523" cy="4706823"/>
          </a:xfrm>
        </p:spPr>
        <p:txBody>
          <a:bodyPr rtlCol="0"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xmlns="" val="42134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3980C-7BC5-433D-B300-E4402F2F054B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34FFB-5033-4A8B-9BA7-B50A1ACBC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77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725F-2F4F-4FDA-B63F-F8582D2E0C47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5E62-F5E1-41C6-B3C1-E86018016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73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33F84-DB6A-4D21-9270-CE04D10C36E2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4F334-E4C0-4BE0-8DD2-7A56C656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10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3227C-D14B-4427-AC4F-442F28D04F2C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4F6B-AC4E-4DB5-AA87-2BE9D0A74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29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B0208-64A1-41CE-91F8-8CED6A0EC25E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ABC9-4B3F-4DC1-BC9A-F544A0974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4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68564-D1AC-4444-B021-7F6559EE8F8B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4FD1-D2F7-499A-BABE-5E4CA6609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63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A63F4955-E2B6-4C71-8BC3-2BB337A2479E}" type="datetime1">
              <a:rPr lang="en-US" altLang="en-US" smtClean="0"/>
              <a:pPr/>
              <a:t>3/30/2022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F60A76BC-E66B-401A-9DA1-660B1C9B5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28B471F6-2D05-43B0-87A3-FA4D44715E76}" type="datetime1">
              <a:rPr lang="en-US" smtClean="0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1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0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4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F91D1-CC03-4981-A207-014C81DFCB0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4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4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8DD42-2375-4F6E-9A2D-F010BB9BD6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6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5" descr="New_Powerpoint presenta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26" y="-101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itle 16"/>
          <p:cNvSpPr txBox="1">
            <a:spLocks/>
          </p:cNvSpPr>
          <p:nvPr/>
        </p:nvSpPr>
        <p:spPr bwMode="auto">
          <a:xfrm>
            <a:off x="3" y="-110037"/>
            <a:ext cx="8927429" cy="24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813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DEPARTMENT OF EMPLOYMENT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LABOUR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UNEMPLOYMENT INSURANCE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FUND (UIF)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2020-2025 REVISED STRATEGIC PLAN &amp;  2022/2023 ANNUAL PERFROMANCE PLAN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22733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914014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2" y="5931476"/>
            <a:ext cx="122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4" name="TextBox 1"/>
          <p:cNvSpPr txBox="1">
            <a:spLocks noChangeArrowheads="1"/>
          </p:cNvSpPr>
          <p:nvPr/>
        </p:nvSpPr>
        <p:spPr bwMode="auto">
          <a:xfrm>
            <a:off x="192088" y="2788226"/>
            <a:ext cx="1770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30-03.2022</a:t>
            </a:r>
            <a:endParaRPr kumimoji="0" lang="en-ZA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5845745"/>
            <a:ext cx="2445385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38877-20A6-4203-B6D7-DE930EDCD0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6222" y="1701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9236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PROGRAMME 2: BUSINESS OPERATIONS</a:t>
            </a:r>
            <a:endParaRPr lang="en-ZA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5790138"/>
              </p:ext>
            </p:extLst>
          </p:nvPr>
        </p:nvGraphicFramePr>
        <p:xfrm>
          <a:off x="199292" y="1731296"/>
          <a:ext cx="8818584" cy="4831892"/>
        </p:xfrm>
        <a:graphic>
          <a:graphicData uri="http://schemas.openxmlformats.org/drawingml/2006/table">
            <a:tbl>
              <a:tblPr firstRow="1" firstCol="1" bandRow="1"/>
              <a:tblGrid>
                <a:gridCol w="207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1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66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58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new companies with complete, accurate and verified information created with registration document (UI 54) within 1 working day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 of ne</a:t>
                      </a:r>
                      <a:r>
                        <a:rPr lang="en-ZA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ompanies created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registration document (UI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54) within 1 working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 within 1 </a:t>
                      </a:r>
                      <a:endParaRPr lang="en-ZA" sz="1100" kern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 within 1 </a:t>
                      </a:r>
                      <a:endParaRPr lang="en-ZA" sz="1100" kern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 within </a:t>
                      </a: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 within 1 </a:t>
                      </a:r>
                      <a:endParaRPr lang="en-ZA" sz="1100" kern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902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 complete, accurate and verified benefit payment documents created within 3 working days 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of payment documents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created 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within 3 working days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within 3 working days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within 3 working days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within 3 working days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005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valid unemployment benefit claims with  complete, accurate and verified information approved or rejected within 15 working days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92% of valid unemployment benefit claims with complete, accurate and verified information approved or rejected within 15 working 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within </a:t>
                      </a: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</a:t>
                      </a: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15 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15 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9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valid In-service benefit claims (maternity, illness and adoption) with complete, accurate and verified information approved or rejected within 10 working days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of valid In-service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</a:t>
                      </a:r>
                      <a:r>
                        <a:rPr lang="en-ZA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(maternity,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illness and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adoption</a:t>
                      </a:r>
                      <a:r>
                        <a:rPr lang="en-ZA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with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  <a:r>
                        <a:rPr lang="en-ZA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ZA" sz="11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accurate and verified information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or </a:t>
                      </a:r>
                      <a:r>
                        <a:rPr lang="en-ZA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10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 within 10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 within 10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 within 10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 within 10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764607"/>
                  </a:ext>
                </a:extLst>
              </a:tr>
              <a:tr h="53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valid deceased benefit claims  with complete, accurate and verified information approved or rejected within 20 working days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92% of valid deceased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benefit claims  with complete,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accurate and verified information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Approved or rejected within 20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20 </a:t>
                      </a: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20 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within 20 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within 20 working 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3103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Budget: R26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509 469</a:t>
            </a:r>
            <a:endParaRPr lang="en-ZA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0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>
                <a:cs typeface="Arial" panose="020B0604020202020204" pitchFamily="34" charset="0"/>
              </a:rPr>
              <a:t>PROGRAMME 3: LABOUR ACTIVATION PROGRAMME</a:t>
            </a:r>
            <a:endParaRPr lang="en-ZA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398774"/>
              </p:ext>
            </p:extLst>
          </p:nvPr>
        </p:nvGraphicFramePr>
        <p:xfrm>
          <a:off x="262758" y="1731296"/>
          <a:ext cx="8692056" cy="4848180"/>
        </p:xfrm>
        <a:graphic>
          <a:graphicData uri="http://schemas.openxmlformats.org/drawingml/2006/table">
            <a:tbl>
              <a:tblPr firstRow="1" firstCol="1" bandRow="1"/>
              <a:tblGrid>
                <a:gridCol w="2000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6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2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332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valid  Temporary Employer / Employee Relief Scheme (TERS) applications approved or rejected by the delegated Authority within 20 working days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</a:pPr>
                      <a:endParaRPr lang="en-ZA" sz="12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90%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 valid TERS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applications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approved or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rejected by the delegated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authority within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20  working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days</a:t>
                      </a:r>
                      <a:endParaRPr lang="en-ZA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within 20 working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9040">
                <a:tc>
                  <a:txBody>
                    <a:bodyPr/>
                    <a:lstStyle/>
                    <a:p>
                      <a:pPr marR="0" algn="l" rtl="0"/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Number of beneficiaries participating in employability programmes</a:t>
                      </a:r>
                    </a:p>
                    <a:p>
                      <a:pPr marR="0" algn="l" rtl="0"/>
                      <a:endParaRPr lang="en-ZA" sz="12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15 000 b</a:t>
                      </a: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beneficiaries 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participating in employability</a:t>
                      </a:r>
                    </a:p>
                    <a:p>
                      <a:pPr marL="18034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programmes</a:t>
                      </a:r>
                      <a:endParaRPr lang="en-ZA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678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funded projects monitored</a:t>
                      </a:r>
                      <a:endParaRPr lang="en-ZA" sz="12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90%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of funded projects monitored</a:t>
                      </a:r>
                      <a:endParaRPr lang="en-ZA" sz="12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90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+mj-lt"/>
              </a:rPr>
              <a:t>Budget:</a:t>
            </a:r>
            <a:r>
              <a:rPr lang="en-ZA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ZA" sz="1600" b="1" dirty="0" smtClean="0">
                <a:solidFill>
                  <a:srgbClr val="000066"/>
                </a:solidFill>
                <a:latin typeface="+mj-lt"/>
              </a:rPr>
              <a:t>R</a:t>
            </a:r>
            <a:r>
              <a:rPr lang="en-ZA" sz="1600" b="1" dirty="0" smtClean="0">
                <a:solidFill>
                  <a:srgbClr val="000066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ZA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ZA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158 495</a:t>
            </a:r>
            <a:endParaRPr lang="en-ZA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47638"/>
            <a:ext cx="8229600" cy="1002289"/>
          </a:xfrm>
        </p:spPr>
        <p:txBody>
          <a:bodyPr/>
          <a:lstStyle/>
          <a:p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>BUDGET ALLOCATION</a:t>
            </a:r>
            <a:endParaRPr lang="en-ZA" sz="2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46" y="1290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00" dirty="0"/>
              <a:t>.</a:t>
            </a:r>
            <a:endParaRPr lang="en-ZA" sz="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0580577"/>
              </p:ext>
            </p:extLst>
          </p:nvPr>
        </p:nvGraphicFramePr>
        <p:xfrm>
          <a:off x="207819" y="1290641"/>
          <a:ext cx="8672946" cy="519113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715490">
                  <a:extLst>
                    <a:ext uri="{9D8B030D-6E8A-4147-A177-3AD203B41FA5}">
                      <a16:colId xmlns:a16="http://schemas.microsoft.com/office/drawing/2014/main" xmlns="" val="2929329469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1981254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4241395336"/>
                    </a:ext>
                  </a:extLst>
                </a:gridCol>
                <a:gridCol w="700150">
                  <a:extLst>
                    <a:ext uri="{9D8B030D-6E8A-4147-A177-3AD203B41FA5}">
                      <a16:colId xmlns:a16="http://schemas.microsoft.com/office/drawing/2014/main" xmlns="" val="1418363912"/>
                    </a:ext>
                  </a:extLst>
                </a:gridCol>
                <a:gridCol w="837704">
                  <a:extLst>
                    <a:ext uri="{9D8B030D-6E8A-4147-A177-3AD203B41FA5}">
                      <a16:colId xmlns:a16="http://schemas.microsoft.com/office/drawing/2014/main" xmlns="" val="140680895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xmlns="" val="3175652342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xmlns="" val="2050068140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xmlns="" val="753954635"/>
                    </a:ext>
                  </a:extLst>
                </a:gridCol>
                <a:gridCol w="706583">
                  <a:extLst>
                    <a:ext uri="{9D8B030D-6E8A-4147-A177-3AD203B41FA5}">
                      <a16:colId xmlns:a16="http://schemas.microsoft.com/office/drawing/2014/main" xmlns="" val="2938749847"/>
                    </a:ext>
                  </a:extLst>
                </a:gridCol>
              </a:tblGrid>
              <a:tr h="28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Audited outcomes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Audited Appropriation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Revised Estimate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Expenditure Estimate</a:t>
                      </a:r>
                      <a:endParaRPr lang="en-ZA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4505452"/>
                  </a:ext>
                </a:extLst>
              </a:tr>
              <a:tr h="143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R-thousand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634449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Administration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3 176 165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1 261 092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2 959 981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3 278 842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3 103 099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4 008 924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3 324 042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2 639 955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151842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Business Operations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7 188 276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16 807 514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68 191 773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50 661 286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40 834 519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26 509 469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22 155 453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22 805 899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423681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Labour Activation Programme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121 507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951 851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723 818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2 931 272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2 376 306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3 158 495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3 015 794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3 053 517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8376325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10 485 948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19 020 457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71 875 572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56 871 400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46 313 924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33 676 888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28 495 289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28 499 371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1974126"/>
                  </a:ext>
                </a:extLst>
              </a:tr>
              <a:tr h="267314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classification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7776390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4 433 523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2 702 850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4 597 372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4 831 369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4 917 565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5 126 960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4 973 694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5 197 219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384906"/>
                  </a:ext>
                </a:extLst>
              </a:tr>
              <a:tr h="147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1 332 828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1 461 633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1 482 415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1 956 207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1 990 971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2 079 441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2 079 441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2 173 016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583762"/>
                  </a:ext>
                </a:extLst>
              </a:tr>
              <a:tr h="136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services of  which: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3 100 695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1 241 217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3 114 957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875 162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2 926 594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3 047 519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2 894 253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3 024 203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5101991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Advertising 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11 055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13 080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33 907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32 561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34 010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35 537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592441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21 232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25 512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41 780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30 280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45 719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52 515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54 852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57 314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4633699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125 897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120 156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216 851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385 426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429 937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483 239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504 743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527 406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8351579"/>
                  </a:ext>
                </a:extLst>
              </a:tr>
              <a:tr h="26731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Consultants and professional services : Business and advisory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30 113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32 391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83 553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689 153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734 904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761 088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794 957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830 650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938657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Fleet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2318231"/>
                  </a:ext>
                </a:extLst>
              </a:tr>
              <a:tr h="137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Inventory: Stationery and printing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9 292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19 914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11 376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30 953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25 077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28 247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29 504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30 829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944900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Lease payments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116 887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155 955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160 789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930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268 576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280 528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293 123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424216"/>
                  </a:ext>
                </a:extLst>
              </a:tr>
              <a:tr h="147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Property payments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28 770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22 498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34 334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33 674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37 380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36 886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38 527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40 257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5982129"/>
                  </a:ext>
                </a:extLst>
              </a:tr>
              <a:tr h="147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 and subsistence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79 182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79 257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27 745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en-ZA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 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65 597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68 516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71 592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41929"/>
                  </a:ext>
                </a:extLst>
              </a:tr>
              <a:tr h="147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Goods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services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2 678 267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772 454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2 504 622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1 350 473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1 308 676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1 318 810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1 088 616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1 137 495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711229"/>
                  </a:ext>
                </a:extLst>
              </a:tr>
              <a:tr h="110684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6545917"/>
                  </a:ext>
                </a:extLst>
              </a:tr>
              <a:tr h="147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5 830 043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16 130 497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67 244 960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51 028 717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40 703 551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27 050 157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22 677 873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23 253 955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92483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Provinces and municipalities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373699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576272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Foreign governments and international organisations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346108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Non-profit institutions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423031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5 830 043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16 130 497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67 244 960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51 028 717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40 703 551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27 050 157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22 677 873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23 253 955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878801"/>
                  </a:ext>
                </a:extLst>
              </a:tr>
              <a:tr h="267314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625820"/>
                  </a:ext>
                </a:extLst>
              </a:tr>
              <a:tr h="13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Payments for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capital assets</a:t>
                      </a:r>
                      <a:endParaRPr lang="en-ZA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5 830 043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16 130 497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67 244 960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51 028 717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40 703 551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27 050 157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22 677 873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23 253 955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9094465"/>
                  </a:ext>
                </a:extLst>
              </a:tr>
              <a:tr h="13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Buildings and other fixed assets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222 382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187 110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33 240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1 011 314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692 808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1 499 771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843 722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834315"/>
                  </a:ext>
                </a:extLst>
              </a:tr>
              <a:tr h="27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Software and other intangible assets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222382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187 110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33 240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1 011 314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692 808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1 499 771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843 722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48 197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0362761"/>
                  </a:ext>
                </a:extLst>
              </a:tr>
              <a:tr h="276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ZA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10 485 948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19 020 457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71 875 572</a:t>
                      </a:r>
                      <a:endParaRPr lang="en-Z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56 871 400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46 313 924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33 676 888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r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28 495 289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28 499 371</a:t>
                      </a:r>
                      <a:endParaRPr lang="en-Z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7103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995632"/>
            <a:ext cx="7345363" cy="1358861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KEY RISKS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2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18" y="180853"/>
            <a:ext cx="9351818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KEY RISKS</a:t>
            </a:r>
            <a:r>
              <a:rPr lang="en-US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4547915"/>
              </p:ext>
            </p:extLst>
          </p:nvPr>
        </p:nvGraphicFramePr>
        <p:xfrm>
          <a:off x="235527" y="1171180"/>
          <a:ext cx="8700654" cy="5376764"/>
        </p:xfrm>
        <a:graphic>
          <a:graphicData uri="http://schemas.openxmlformats.org/drawingml/2006/table">
            <a:tbl>
              <a:tblPr firstRow="1" firstCol="1" bandRow="1"/>
              <a:tblGrid>
                <a:gridCol w="241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6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60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4898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MITIGATION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327">
                <a:tc rowSpan="6">
                  <a:txBody>
                    <a:bodyPr/>
                    <a:lstStyle/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More decent jobs created and sustained</a:t>
                      </a:r>
                      <a:endParaRPr lang="en-ZA" sz="1200" b="1" dirty="0">
                        <a:effectLst/>
                        <a:latin typeface="+mj-lt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Inability by the UIF to enhance employability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UIF contributors, retention of workers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 re-introduction of workers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into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employment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Temporary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Employer/Employee</a:t>
                      </a:r>
                      <a:r>
                        <a:rPr lang="en-ZA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Relief Scheme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(TERS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 agreements to be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signed with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partners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5014291"/>
                  </a:ext>
                </a:extLst>
              </a:tr>
              <a:tr h="620299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Ineffective implementation of Labour Activation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Programme</a:t>
                      </a:r>
                      <a:endParaRPr lang="en-ZA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Labour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Activation  mandate/strategy.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9124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Standard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Procedures for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programmes  (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TERS, BT&amp;R,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Employability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79953"/>
                  </a:ext>
                </a:extLst>
              </a:tr>
              <a:tr h="6202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Ineffective monitoring owing to poor capacity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Sourcing of interim  capacity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LAP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1361213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Breach of contract by LAP implementing partners (e.g. failure to place recruits at end of contract)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 of the breach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Contract </a:t>
                      </a: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clause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3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18" y="180853"/>
            <a:ext cx="9351818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>KEY RISKS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5141213"/>
              </p:ext>
            </p:extLst>
          </p:nvPr>
        </p:nvGraphicFramePr>
        <p:xfrm>
          <a:off x="235527" y="1171182"/>
          <a:ext cx="8700654" cy="5154816"/>
        </p:xfrm>
        <a:graphic>
          <a:graphicData uri="http://schemas.openxmlformats.org/drawingml/2006/table">
            <a:tbl>
              <a:tblPr firstRow="1" firstCol="1" bandRow="1"/>
              <a:tblGrid>
                <a:gridCol w="2633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8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8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9375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MITIGATION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738">
                <a:tc rowSpan="7">
                  <a:txBody>
                    <a:bodyPr/>
                    <a:lstStyle/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An inclusive and responsive social security coverage</a:t>
                      </a:r>
                      <a:endParaRPr lang="en-ZA" sz="1200" b="1" dirty="0">
                        <a:effectLst/>
                        <a:latin typeface="+mj-lt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Fraud and Corruption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Fraud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Prevention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Strategy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8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policies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procedures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2383422"/>
                  </a:ext>
                </a:extLst>
              </a:tr>
              <a:tr h="1151235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Non-compliance with the claims turnaround times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the Business Operations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Operating Procedures</a:t>
                      </a:r>
                      <a:endParaRPr lang="en-ZA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4289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Inadequate human capacity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Filling of vacancies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6577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the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Fit-for-purpose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599204"/>
                  </a:ext>
                </a:extLst>
              </a:tr>
              <a:tr h="682978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ICT challenges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monitoring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SAP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ICT project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  <a:tr h="68297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 of the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Virtual Office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ZA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Siyaya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interim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2626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</a:rPr>
              <a:t>15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18" y="180853"/>
            <a:ext cx="9351818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>KEY RISKS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4791682"/>
              </p:ext>
            </p:extLst>
          </p:nvPr>
        </p:nvGraphicFramePr>
        <p:xfrm>
          <a:off x="235527" y="1171182"/>
          <a:ext cx="8700654" cy="5439824"/>
        </p:xfrm>
        <a:graphic>
          <a:graphicData uri="http://schemas.openxmlformats.org/drawingml/2006/table">
            <a:tbl>
              <a:tblPr firstRow="1" firstCol="1" bandRow="1"/>
              <a:tblGrid>
                <a:gridCol w="2392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9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9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789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MITIGATION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355">
                <a:tc rowSpan="5">
                  <a:txBody>
                    <a:bodyPr/>
                    <a:lstStyle/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93345">
                        <a:tabLst>
                          <a:tab pos="419100" algn="l"/>
                        </a:tabLs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Functional and Efficient UIF.</a:t>
                      </a:r>
                      <a:endParaRPr lang="en-ZA" sz="1200" b="1" dirty="0">
                        <a:effectLst/>
                        <a:latin typeface="+mj-lt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Ineffective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measures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leading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financial loss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finance policy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procedures aligned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Legislation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028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 investment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decisions and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returns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Development,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and monitoring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an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Strategy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15127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to fund ad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hoc benefits/relief payments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(leading to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Fund’s compromised financial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sustainability)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Mobilisation of Minister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Cabinet support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limited/stringent 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consideration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ad-hoc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benefit/relief  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7563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 resolution success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 findings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and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of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599204"/>
                  </a:ext>
                </a:extLst>
              </a:tr>
              <a:tr h="74158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challenges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and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of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SAP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3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18" y="180853"/>
            <a:ext cx="9351818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KEY RISKS</a:t>
            </a:r>
            <a:r>
              <a:rPr lang="en-US" sz="22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-17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C084-64D2-444A-8BFC-FE5210707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ＭＳ Ｐゴシック" pitchFamily="3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ＭＳ Ｐゴシック" pitchFamily="32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0003048"/>
              </p:ext>
            </p:extLst>
          </p:nvPr>
        </p:nvGraphicFramePr>
        <p:xfrm>
          <a:off x="235527" y="1323852"/>
          <a:ext cx="8617527" cy="5087706"/>
        </p:xfrm>
        <a:graphic>
          <a:graphicData uri="http://schemas.openxmlformats.org/drawingml/2006/table">
            <a:tbl>
              <a:tblPr firstRow="1" firstCol="1" bandRow="1"/>
              <a:tblGrid>
                <a:gridCol w="2570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5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572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MITIGATION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842">
                <a:tc rowSpan="4">
                  <a:txBody>
                    <a:bodyPr/>
                    <a:lstStyle/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endParaRPr lang="en-GB" sz="12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19100" algn="l"/>
                        </a:tabLst>
                      </a:pPr>
                      <a:r>
                        <a:rPr lang="en-GB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Strengthened institutional capacity of the Fund</a:t>
                      </a: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UIF not having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 strategy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organisational strategy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organisational Structure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US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2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marR="0" lvl="0" indent="-18034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business processes</a:t>
                      </a: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US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236290"/>
                  </a:ext>
                </a:extLst>
              </a:tr>
              <a:tr h="96676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instability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change management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18113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challenges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of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SAP ICT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8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Extra3_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Thank </a:t>
            </a:r>
            <a:r>
              <a:rPr lang="en-US" altLang="en-US" sz="2700" b="1">
                <a:solidFill>
                  <a:schemeClr val="bg1"/>
                </a:solidFill>
                <a:latin typeface="Arial" charset="0"/>
              </a:rPr>
              <a:t>You</a:t>
            </a:r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ZA" sz="2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FOCUS AREA</a:t>
            </a:r>
            <a:endParaRPr lang="en-ZA" sz="2800" b="1" dirty="0"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" name="Content Placeholder 3" descr="circ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7289" y="1505360"/>
            <a:ext cx="2238772" cy="5184576"/>
          </a:xfr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00" y="1387417"/>
            <a:ext cx="615950" cy="504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135781" y="4708003"/>
            <a:ext cx="615950" cy="4903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228184" y="5198344"/>
            <a:ext cx="3081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866" y="3711064"/>
            <a:ext cx="2841996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en-ZA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Annual Performance Plan per programme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5425" y="1525235"/>
            <a:ext cx="2080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  <a:t>Value Chain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65088" y="2312897"/>
            <a:ext cx="615950" cy="504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9882" y="2609659"/>
            <a:ext cx="2080634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en-GB" altLang="en-US" sz="1200" b="1" dirty="0">
                <a:solidFill>
                  <a:prstClr val="black"/>
                </a:solidFill>
                <a:latin typeface="+mn-lt"/>
              </a:rPr>
              <a:t>UIF Strategic Plan 2020-2025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13357" y="3483238"/>
            <a:ext cx="615950" cy="504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9978" y="4953173"/>
            <a:ext cx="2528321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en-ZA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Budget Allocation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6059" y="6163627"/>
            <a:ext cx="769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Risks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78086" y="5918457"/>
            <a:ext cx="615950" cy="4903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6185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918" y="1212922"/>
          <a:ext cx="9084468" cy="213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Freeform 120"/>
          <p:cNvSpPr>
            <a:spLocks noEditPoints="1"/>
          </p:cNvSpPr>
          <p:nvPr/>
        </p:nvSpPr>
        <p:spPr bwMode="auto">
          <a:xfrm>
            <a:off x="5380040" y="1576444"/>
            <a:ext cx="295275" cy="263525"/>
          </a:xfrm>
          <a:custGeom>
            <a:avLst/>
            <a:gdLst>
              <a:gd name="T0" fmla="*/ 7 w 97"/>
              <a:gd name="T1" fmla="*/ 37 h 126"/>
              <a:gd name="T2" fmla="*/ 59 w 97"/>
              <a:gd name="T3" fmla="*/ 37 h 126"/>
              <a:gd name="T4" fmla="*/ 59 w 97"/>
              <a:gd name="T5" fmla="*/ 61 h 126"/>
              <a:gd name="T6" fmla="*/ 7 w 97"/>
              <a:gd name="T7" fmla="*/ 61 h 126"/>
              <a:gd name="T8" fmla="*/ 7 w 97"/>
              <a:gd name="T9" fmla="*/ 37 h 126"/>
              <a:gd name="T10" fmla="*/ 10 w 97"/>
              <a:gd name="T11" fmla="*/ 40 h 126"/>
              <a:gd name="T12" fmla="*/ 55 w 97"/>
              <a:gd name="T13" fmla="*/ 40 h 126"/>
              <a:gd name="T14" fmla="*/ 55 w 97"/>
              <a:gd name="T15" fmla="*/ 57 h 126"/>
              <a:gd name="T16" fmla="*/ 10 w 97"/>
              <a:gd name="T17" fmla="*/ 57 h 126"/>
              <a:gd name="T18" fmla="*/ 10 w 97"/>
              <a:gd name="T19" fmla="*/ 40 h 126"/>
              <a:gd name="T20" fmla="*/ 10 w 97"/>
              <a:gd name="T21" fmla="*/ 10 h 126"/>
              <a:gd name="T22" fmla="*/ 55 w 97"/>
              <a:gd name="T23" fmla="*/ 10 h 126"/>
              <a:gd name="T24" fmla="*/ 55 w 97"/>
              <a:gd name="T25" fmla="*/ 27 h 126"/>
              <a:gd name="T26" fmla="*/ 10 w 97"/>
              <a:gd name="T27" fmla="*/ 27 h 126"/>
              <a:gd name="T28" fmla="*/ 10 w 97"/>
              <a:gd name="T29" fmla="*/ 10 h 126"/>
              <a:gd name="T30" fmla="*/ 97 w 97"/>
              <a:gd name="T31" fmla="*/ 119 h 126"/>
              <a:gd name="T32" fmla="*/ 97 w 97"/>
              <a:gd name="T33" fmla="*/ 21 h 126"/>
              <a:gd name="T34" fmla="*/ 70 w 97"/>
              <a:gd name="T35" fmla="*/ 0 h 126"/>
              <a:gd name="T36" fmla="*/ 70 w 97"/>
              <a:gd name="T37" fmla="*/ 126 h 126"/>
              <a:gd name="T38" fmla="*/ 97 w 97"/>
              <a:gd name="T39" fmla="*/ 119 h 126"/>
              <a:gd name="T40" fmla="*/ 7 w 97"/>
              <a:gd name="T41" fmla="*/ 7 h 126"/>
              <a:gd name="T42" fmla="*/ 59 w 97"/>
              <a:gd name="T43" fmla="*/ 7 h 126"/>
              <a:gd name="T44" fmla="*/ 59 w 97"/>
              <a:gd name="T45" fmla="*/ 31 h 126"/>
              <a:gd name="T46" fmla="*/ 7 w 97"/>
              <a:gd name="T47" fmla="*/ 31 h 126"/>
              <a:gd name="T48" fmla="*/ 7 w 97"/>
              <a:gd name="T49" fmla="*/ 7 h 126"/>
              <a:gd name="T50" fmla="*/ 33 w 97"/>
              <a:gd name="T51" fmla="*/ 86 h 126"/>
              <a:gd name="T52" fmla="*/ 25 w 97"/>
              <a:gd name="T53" fmla="*/ 78 h 126"/>
              <a:gd name="T54" fmla="*/ 33 w 97"/>
              <a:gd name="T55" fmla="*/ 70 h 126"/>
              <a:gd name="T56" fmla="*/ 41 w 97"/>
              <a:gd name="T57" fmla="*/ 78 h 126"/>
              <a:gd name="T58" fmla="*/ 33 w 97"/>
              <a:gd name="T59" fmla="*/ 86 h 126"/>
              <a:gd name="T60" fmla="*/ 33 w 97"/>
              <a:gd name="T61" fmla="*/ 114 h 126"/>
              <a:gd name="T62" fmla="*/ 25 w 97"/>
              <a:gd name="T63" fmla="*/ 106 h 126"/>
              <a:gd name="T64" fmla="*/ 33 w 97"/>
              <a:gd name="T65" fmla="*/ 98 h 126"/>
              <a:gd name="T66" fmla="*/ 41 w 97"/>
              <a:gd name="T67" fmla="*/ 106 h 126"/>
              <a:gd name="T68" fmla="*/ 33 w 97"/>
              <a:gd name="T69" fmla="*/ 114 h 126"/>
              <a:gd name="T70" fmla="*/ 0 w 97"/>
              <a:gd name="T71" fmla="*/ 126 h 126"/>
              <a:gd name="T72" fmla="*/ 65 w 97"/>
              <a:gd name="T73" fmla="*/ 126 h 126"/>
              <a:gd name="T74" fmla="*/ 65 w 97"/>
              <a:gd name="T75" fmla="*/ 0 h 126"/>
              <a:gd name="T76" fmla="*/ 0 w 97"/>
              <a:gd name="T77" fmla="*/ 0 h 126"/>
              <a:gd name="T78" fmla="*/ 0 w 97"/>
              <a:gd name="T7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126">
                <a:moveTo>
                  <a:pt x="7" y="37"/>
                </a:moveTo>
                <a:cubicBezTo>
                  <a:pt x="59" y="37"/>
                  <a:pt x="59" y="37"/>
                  <a:pt x="59" y="37"/>
                </a:cubicBezTo>
                <a:cubicBezTo>
                  <a:pt x="59" y="61"/>
                  <a:pt x="59" y="61"/>
                  <a:pt x="59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37"/>
                  <a:pt x="7" y="37"/>
                  <a:pt x="7" y="37"/>
                </a:cubicBezTo>
                <a:close/>
                <a:moveTo>
                  <a:pt x="10" y="40"/>
                </a:moveTo>
                <a:cubicBezTo>
                  <a:pt x="55" y="40"/>
                  <a:pt x="55" y="40"/>
                  <a:pt x="55" y="40"/>
                </a:cubicBezTo>
                <a:cubicBezTo>
                  <a:pt x="55" y="57"/>
                  <a:pt x="55" y="57"/>
                  <a:pt x="55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10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27"/>
                  <a:pt x="55" y="27"/>
                  <a:pt x="5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97" y="119"/>
                </a:moveTo>
                <a:cubicBezTo>
                  <a:pt x="97" y="21"/>
                  <a:pt x="97" y="21"/>
                  <a:pt x="97" y="21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97" y="119"/>
                  <a:pt x="97" y="119"/>
                  <a:pt x="97" y="119"/>
                </a:cubicBezTo>
                <a:close/>
                <a:moveTo>
                  <a:pt x="7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31"/>
                  <a:pt x="59" y="31"/>
                  <a:pt x="59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7"/>
                  <a:pt x="7" y="7"/>
                  <a:pt x="7" y="7"/>
                </a:cubicBezTo>
                <a:close/>
                <a:moveTo>
                  <a:pt x="33" y="86"/>
                </a:moveTo>
                <a:cubicBezTo>
                  <a:pt x="28" y="86"/>
                  <a:pt x="25" y="83"/>
                  <a:pt x="25" y="78"/>
                </a:cubicBezTo>
                <a:cubicBezTo>
                  <a:pt x="25" y="74"/>
                  <a:pt x="28" y="70"/>
                  <a:pt x="33" y="70"/>
                </a:cubicBezTo>
                <a:cubicBezTo>
                  <a:pt x="37" y="70"/>
                  <a:pt x="41" y="74"/>
                  <a:pt x="41" y="78"/>
                </a:cubicBezTo>
                <a:cubicBezTo>
                  <a:pt x="41" y="83"/>
                  <a:pt x="37" y="86"/>
                  <a:pt x="33" y="86"/>
                </a:cubicBezTo>
                <a:close/>
                <a:moveTo>
                  <a:pt x="33" y="114"/>
                </a:moveTo>
                <a:cubicBezTo>
                  <a:pt x="28" y="114"/>
                  <a:pt x="25" y="111"/>
                  <a:pt x="25" y="106"/>
                </a:cubicBezTo>
                <a:cubicBezTo>
                  <a:pt x="25" y="102"/>
                  <a:pt x="28" y="98"/>
                  <a:pt x="33" y="98"/>
                </a:cubicBezTo>
                <a:cubicBezTo>
                  <a:pt x="37" y="98"/>
                  <a:pt x="41" y="102"/>
                  <a:pt x="41" y="106"/>
                </a:cubicBezTo>
                <a:cubicBezTo>
                  <a:pt x="41" y="111"/>
                  <a:pt x="37" y="114"/>
                  <a:pt x="33" y="114"/>
                </a:cubicBezTo>
                <a:close/>
                <a:moveTo>
                  <a:pt x="0" y="126"/>
                </a:moveTo>
                <a:cubicBezTo>
                  <a:pt x="65" y="126"/>
                  <a:pt x="65" y="126"/>
                  <a:pt x="65" y="126"/>
                </a:cubicBez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4295" tIns="37148" rIns="74295" bIns="37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2" name="Freeform 211"/>
          <p:cNvSpPr>
            <a:spLocks noEditPoints="1"/>
          </p:cNvSpPr>
          <p:nvPr/>
        </p:nvSpPr>
        <p:spPr bwMode="auto">
          <a:xfrm>
            <a:off x="1244600" y="1550988"/>
            <a:ext cx="495300" cy="388937"/>
          </a:xfrm>
          <a:custGeom>
            <a:avLst/>
            <a:gdLst>
              <a:gd name="T0" fmla="*/ 47 w 156"/>
              <a:gd name="T1" fmla="*/ 80 h 114"/>
              <a:gd name="T2" fmla="*/ 54 w 156"/>
              <a:gd name="T3" fmla="*/ 80 h 114"/>
              <a:gd name="T4" fmla="*/ 92 w 156"/>
              <a:gd name="T5" fmla="*/ 21 h 114"/>
              <a:gd name="T6" fmla="*/ 7 w 156"/>
              <a:gd name="T7" fmla="*/ 73 h 114"/>
              <a:gd name="T8" fmla="*/ 92 w 156"/>
              <a:gd name="T9" fmla="*/ 73 h 114"/>
              <a:gd name="T10" fmla="*/ 56 w 156"/>
              <a:gd name="T11" fmla="*/ 80 h 114"/>
              <a:gd name="T12" fmla="*/ 44 w 156"/>
              <a:gd name="T13" fmla="*/ 80 h 114"/>
              <a:gd name="T14" fmla="*/ 56 w 156"/>
              <a:gd name="T15" fmla="*/ 80 h 114"/>
              <a:gd name="T16" fmla="*/ 99 w 156"/>
              <a:gd name="T17" fmla="*/ 82 h 114"/>
              <a:gd name="T18" fmla="*/ 60 w 156"/>
              <a:gd name="T19" fmla="*/ 88 h 114"/>
              <a:gd name="T20" fmla="*/ 70 w 156"/>
              <a:gd name="T21" fmla="*/ 108 h 114"/>
              <a:gd name="T22" fmla="*/ 40 w 156"/>
              <a:gd name="T23" fmla="*/ 108 h 114"/>
              <a:gd name="T24" fmla="*/ 30 w 156"/>
              <a:gd name="T25" fmla="*/ 102 h 114"/>
              <a:gd name="T26" fmla="*/ 7 w 156"/>
              <a:gd name="T27" fmla="*/ 88 h 114"/>
              <a:gd name="T28" fmla="*/ 0 w 156"/>
              <a:gd name="T29" fmla="*/ 21 h 114"/>
              <a:gd name="T30" fmla="*/ 93 w 156"/>
              <a:gd name="T31" fmla="*/ 14 h 114"/>
              <a:gd name="T32" fmla="*/ 138 w 156"/>
              <a:gd name="T33" fmla="*/ 76 h 114"/>
              <a:gd name="T34" fmla="*/ 126 w 156"/>
              <a:gd name="T35" fmla="*/ 76 h 114"/>
              <a:gd name="T36" fmla="*/ 138 w 156"/>
              <a:gd name="T37" fmla="*/ 76 h 114"/>
              <a:gd name="T38" fmla="*/ 132 w 156"/>
              <a:gd name="T39" fmla="*/ 85 h 114"/>
              <a:gd name="T40" fmla="*/ 132 w 156"/>
              <a:gd name="T41" fmla="*/ 66 h 114"/>
              <a:gd name="T42" fmla="*/ 147 w 156"/>
              <a:gd name="T43" fmla="*/ 42 h 114"/>
              <a:gd name="T44" fmla="*/ 117 w 156"/>
              <a:gd name="T45" fmla="*/ 46 h 114"/>
              <a:gd name="T46" fmla="*/ 147 w 156"/>
              <a:gd name="T47" fmla="*/ 42 h 114"/>
              <a:gd name="T48" fmla="*/ 113 w 156"/>
              <a:gd name="T49" fmla="*/ 6 h 114"/>
              <a:gd name="T50" fmla="*/ 150 w 156"/>
              <a:gd name="T51" fmla="*/ 108 h 114"/>
              <a:gd name="T52" fmla="*/ 156 w 156"/>
              <a:gd name="T53" fmla="*/ 3 h 114"/>
              <a:gd name="T54" fmla="*/ 153 w 156"/>
              <a:gd name="T55" fmla="*/ 114 h 114"/>
              <a:gd name="T56" fmla="*/ 108 w 156"/>
              <a:gd name="T57" fmla="*/ 111 h 114"/>
              <a:gd name="T58" fmla="*/ 110 w 156"/>
              <a:gd name="T59" fmla="*/ 0 h 114"/>
              <a:gd name="T60" fmla="*/ 156 w 156"/>
              <a:gd name="T61" fmla="*/ 3 h 114"/>
              <a:gd name="T62" fmla="*/ 117 w 156"/>
              <a:gd name="T63" fmla="*/ 14 h 114"/>
              <a:gd name="T64" fmla="*/ 146 w 156"/>
              <a:gd name="T65" fmla="*/ 24 h 114"/>
              <a:gd name="T66" fmla="*/ 147 w 156"/>
              <a:gd name="T67" fmla="*/ 34 h 114"/>
              <a:gd name="T68" fmla="*/ 117 w 156"/>
              <a:gd name="T69" fmla="*/ 39 h 114"/>
              <a:gd name="T70" fmla="*/ 147 w 156"/>
              <a:gd name="T71" fmla="*/ 34 h 114"/>
              <a:gd name="T72" fmla="*/ 117 w 156"/>
              <a:gd name="T73" fmla="*/ 31 h 114"/>
              <a:gd name="T74" fmla="*/ 147 w 156"/>
              <a:gd name="T75" fmla="*/ 2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6" h="114">
                <a:moveTo>
                  <a:pt x="50" y="77"/>
                </a:moveTo>
                <a:cubicBezTo>
                  <a:pt x="48" y="77"/>
                  <a:pt x="47" y="78"/>
                  <a:pt x="47" y="80"/>
                </a:cubicBezTo>
                <a:cubicBezTo>
                  <a:pt x="47" y="82"/>
                  <a:pt x="48" y="84"/>
                  <a:pt x="50" y="84"/>
                </a:cubicBezTo>
                <a:cubicBezTo>
                  <a:pt x="52" y="84"/>
                  <a:pt x="54" y="82"/>
                  <a:pt x="54" y="80"/>
                </a:cubicBezTo>
                <a:cubicBezTo>
                  <a:pt x="54" y="78"/>
                  <a:pt x="52" y="77"/>
                  <a:pt x="50" y="77"/>
                </a:cubicBezTo>
                <a:close/>
                <a:moveTo>
                  <a:pt x="92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73"/>
                  <a:pt x="7" y="73"/>
                  <a:pt x="7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21"/>
                  <a:pt x="92" y="21"/>
                  <a:pt x="92" y="21"/>
                </a:cubicBezTo>
                <a:close/>
                <a:moveTo>
                  <a:pt x="56" y="80"/>
                </a:moveTo>
                <a:cubicBezTo>
                  <a:pt x="56" y="77"/>
                  <a:pt x="53" y="75"/>
                  <a:pt x="50" y="75"/>
                </a:cubicBezTo>
                <a:cubicBezTo>
                  <a:pt x="47" y="75"/>
                  <a:pt x="44" y="77"/>
                  <a:pt x="44" y="80"/>
                </a:cubicBezTo>
                <a:cubicBezTo>
                  <a:pt x="44" y="83"/>
                  <a:pt x="47" y="86"/>
                  <a:pt x="50" y="86"/>
                </a:cubicBezTo>
                <a:cubicBezTo>
                  <a:pt x="53" y="86"/>
                  <a:pt x="56" y="83"/>
                  <a:pt x="56" y="80"/>
                </a:cubicBezTo>
                <a:close/>
                <a:moveTo>
                  <a:pt x="99" y="21"/>
                </a:moveTo>
                <a:cubicBezTo>
                  <a:pt x="99" y="82"/>
                  <a:pt x="99" y="82"/>
                  <a:pt x="99" y="82"/>
                </a:cubicBezTo>
                <a:cubicBezTo>
                  <a:pt x="99" y="85"/>
                  <a:pt x="96" y="88"/>
                  <a:pt x="93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58" y="102"/>
                  <a:pt x="70" y="102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41" y="102"/>
                  <a:pt x="40" y="88"/>
                  <a:pt x="40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7"/>
                  <a:pt x="3" y="14"/>
                  <a:pt x="7" y="14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9" y="17"/>
                  <a:pt x="99" y="21"/>
                </a:cubicBezTo>
                <a:close/>
                <a:moveTo>
                  <a:pt x="138" y="76"/>
                </a:moveTo>
                <a:cubicBezTo>
                  <a:pt x="138" y="73"/>
                  <a:pt x="136" y="70"/>
                  <a:pt x="132" y="70"/>
                </a:cubicBezTo>
                <a:cubicBezTo>
                  <a:pt x="129" y="70"/>
                  <a:pt x="126" y="73"/>
                  <a:pt x="126" y="76"/>
                </a:cubicBezTo>
                <a:cubicBezTo>
                  <a:pt x="126" y="79"/>
                  <a:pt x="129" y="82"/>
                  <a:pt x="132" y="82"/>
                </a:cubicBezTo>
                <a:cubicBezTo>
                  <a:pt x="136" y="82"/>
                  <a:pt x="138" y="79"/>
                  <a:pt x="138" y="76"/>
                </a:cubicBezTo>
                <a:close/>
                <a:moveTo>
                  <a:pt x="142" y="76"/>
                </a:moveTo>
                <a:cubicBezTo>
                  <a:pt x="142" y="81"/>
                  <a:pt x="137" y="85"/>
                  <a:pt x="132" y="85"/>
                </a:cubicBezTo>
                <a:cubicBezTo>
                  <a:pt x="127" y="85"/>
                  <a:pt x="123" y="81"/>
                  <a:pt x="123" y="76"/>
                </a:cubicBezTo>
                <a:cubicBezTo>
                  <a:pt x="123" y="71"/>
                  <a:pt x="127" y="66"/>
                  <a:pt x="132" y="66"/>
                </a:cubicBezTo>
                <a:cubicBezTo>
                  <a:pt x="137" y="66"/>
                  <a:pt x="142" y="71"/>
                  <a:pt x="142" y="76"/>
                </a:cubicBezTo>
                <a:close/>
                <a:moveTo>
                  <a:pt x="147" y="42"/>
                </a:moveTo>
                <a:cubicBezTo>
                  <a:pt x="117" y="42"/>
                  <a:pt x="117" y="42"/>
                  <a:pt x="117" y="42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7" y="42"/>
                  <a:pt x="147" y="42"/>
                  <a:pt x="147" y="42"/>
                </a:cubicBezTo>
                <a:close/>
                <a:moveTo>
                  <a:pt x="150" y="6"/>
                </a:moveTo>
                <a:cubicBezTo>
                  <a:pt x="113" y="6"/>
                  <a:pt x="113" y="6"/>
                  <a:pt x="113" y="6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6"/>
                  <a:pt x="150" y="6"/>
                  <a:pt x="150" y="6"/>
                </a:cubicBezTo>
                <a:close/>
                <a:moveTo>
                  <a:pt x="156" y="3"/>
                </a:moveTo>
                <a:cubicBezTo>
                  <a:pt x="156" y="111"/>
                  <a:pt x="156" y="111"/>
                  <a:pt x="156" y="111"/>
                </a:cubicBezTo>
                <a:cubicBezTo>
                  <a:pt x="156" y="112"/>
                  <a:pt x="155" y="114"/>
                  <a:pt x="153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9" y="114"/>
                  <a:pt x="108" y="112"/>
                  <a:pt x="108" y="111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1"/>
                  <a:pt x="109" y="0"/>
                  <a:pt x="1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5" y="0"/>
                  <a:pt x="156" y="1"/>
                  <a:pt x="156" y="3"/>
                </a:cubicBezTo>
                <a:close/>
                <a:moveTo>
                  <a:pt x="146" y="14"/>
                </a:moveTo>
                <a:cubicBezTo>
                  <a:pt x="117" y="14"/>
                  <a:pt x="117" y="14"/>
                  <a:pt x="117" y="1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6" y="14"/>
                  <a:pt x="146" y="14"/>
                  <a:pt x="146" y="14"/>
                </a:cubicBezTo>
                <a:close/>
                <a:moveTo>
                  <a:pt x="147" y="34"/>
                </a:moveTo>
                <a:cubicBezTo>
                  <a:pt x="117" y="34"/>
                  <a:pt x="117" y="34"/>
                  <a:pt x="117" y="34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34"/>
                  <a:pt x="147" y="34"/>
                  <a:pt x="147" y="34"/>
                </a:cubicBezTo>
                <a:close/>
                <a:moveTo>
                  <a:pt x="147" y="31"/>
                </a:moveTo>
                <a:cubicBezTo>
                  <a:pt x="117" y="31"/>
                  <a:pt x="117" y="31"/>
                  <a:pt x="117" y="31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31"/>
                  <a:pt x="147" y="31"/>
                  <a:pt x="147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4295" tIns="37148" rIns="74295" bIns="37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976259" y="372232"/>
            <a:ext cx="2455865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marL="0" marR="0" lvl="0" indent="0" algn="ctr" defTabSz="11788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UIF 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 Chain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08" y="895371"/>
            <a:ext cx="4222397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Vision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Z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: 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A caring, accessible and customer centric UIF that contributes towards poverty alleviation</a:t>
            </a:r>
            <a:r>
              <a:rPr kumimoji="0" lang="en-Z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4498" y="868142"/>
            <a:ext cx="4447985" cy="50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Mission </a:t>
            </a:r>
            <a:r>
              <a:rPr kumimoji="0" lang="en-ZA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: Through </a:t>
            </a: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multiple channels, UIF will provide social insurance benefits and improve coverage to vulnerable workers and contributors. UIF will further contribute to economic growth through funding the retention and re-entry of contributors into employment</a:t>
            </a:r>
          </a:p>
        </p:txBody>
      </p:sp>
      <p:sp>
        <p:nvSpPr>
          <p:cNvPr id="44" name="Freeform 171"/>
          <p:cNvSpPr>
            <a:spLocks noEditPoints="1"/>
          </p:cNvSpPr>
          <p:nvPr/>
        </p:nvSpPr>
        <p:spPr bwMode="auto">
          <a:xfrm>
            <a:off x="7985127" y="1485900"/>
            <a:ext cx="336550" cy="293688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74295" tIns="37148" rIns="74295" bIns="37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6209" y="3237328"/>
            <a:ext cx="1325566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Registration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Number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 newly registered employees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Number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 newly registered </a:t>
            </a: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employers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57731" y="3219032"/>
            <a:ext cx="1640199" cy="12157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Declaration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%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 new companies created with a registration document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%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 companies issued with compliance certificates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69680" y="3219032"/>
            <a:ext cx="1397148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Contributions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indicators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% </a:t>
            </a: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increase in contribution revenue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TAT to issue a compliance certificate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95138" y="3217230"/>
            <a:ext cx="1477553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Claims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Turn around time to process claims and payments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72691" y="3237328"/>
            <a:ext cx="1512168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LAP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Enhancing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employability to enable UIF contributors to be retained at </a:t>
            </a: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Percentage </a:t>
            </a: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 </a:t>
            </a: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TERS processed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18254" y="3237325"/>
            <a:ext cx="1274230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Investment </a:t>
            </a: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indicators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80340" marR="0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Percentage return on listed investments  ≥ the </a:t>
            </a:r>
            <a:r>
              <a:rPr kumimoji="0" lang="en-ZA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benchmark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ZA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9386" y="1354932"/>
            <a:ext cx="8757584" cy="277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Values :</a:t>
            </a: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Transparency, Mutual respect, Client-centred services, Integrity, Accountability, Team work, Caring for our people </a:t>
            </a:r>
            <a:r>
              <a:rPr kumimoji="0" lang="en-Z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,Excellence</a:t>
            </a: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970872485"/>
              </p:ext>
            </p:extLst>
          </p:nvPr>
        </p:nvGraphicFramePr>
        <p:xfrm>
          <a:off x="212075" y="1081717"/>
          <a:ext cx="8754897" cy="283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3657600" y="4417559"/>
            <a:ext cx="26289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Government priorities</a:t>
            </a:r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0" y="2867999"/>
            <a:ext cx="8666273" cy="384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Section  5(d) “ </a:t>
            </a: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Financing of the retention of contributors in employment and the re-entry of contributors into the labour market and any other scheme aimed at the vulnerable workers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”.</a:t>
            </a:r>
            <a:endParaRPr kumimoji="0" lang="en-ZA" sz="1000" b="0" i="1" u="none" strike="noStrike" kern="1200" cap="none" spc="0" normalizeH="0" baseline="0" noProof="0" dirty="0">
              <a:ln>
                <a:noFill/>
              </a:ln>
              <a:solidFill>
                <a:srgbClr val="DC5E00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1372" y="282813"/>
            <a:ext cx="32111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7366790"/>
              </p:ext>
            </p:extLst>
          </p:nvPr>
        </p:nvGraphicFramePr>
        <p:xfrm>
          <a:off x="215016" y="4582676"/>
          <a:ext cx="8751956" cy="2267755"/>
        </p:xfrm>
        <a:graphic>
          <a:graphicData uri="http://schemas.openxmlformats.org/drawingml/2006/table">
            <a:tbl>
              <a:tblPr firstRow="1" firstCol="1" bandRow="1"/>
              <a:tblGrid>
                <a:gridCol w="2089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4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8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2204">
                <a:tc gridSpan="3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Impact </a:t>
                      </a: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statement: A labour market which is conducive to decent employment</a:t>
                      </a: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474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</a:t>
                      </a: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Outcome</a:t>
                      </a: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Outcome indicator</a:t>
                      </a: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642">
                <a:tc rowSpan="2"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8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Priority</a:t>
                      </a:r>
                      <a:r>
                        <a:rPr lang="en-ZA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1: </a:t>
                      </a:r>
                      <a:endParaRPr lang="en-ZA" sz="8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Capable</a:t>
                      </a:r>
                      <a:r>
                        <a:rPr lang="en-ZA" sz="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Ethical and Developmental State</a:t>
                      </a:r>
                      <a:endParaRPr lang="en-Z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Functional and Efficient UIF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audit opinion obtained from auditors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turnaround time to pay suppliers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turnaround time to resolve reported incidents of fraud and corruption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claims management system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Increased verification of identified COVID-19 TERS </a:t>
                      </a:r>
                      <a:r>
                        <a:rPr lang="en-ZA" sz="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payments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9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Strengthened </a:t>
                      </a: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institutional capacity of the Fund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ZA" sz="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</a:t>
                      </a: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Human Resource </a:t>
                      </a:r>
                      <a:r>
                        <a:rPr lang="en-ZA" sz="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Capacity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571"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Priority</a:t>
                      </a:r>
                      <a:r>
                        <a:rPr lang="en-ZA" sz="8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ZA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  <a:endParaRPr lang="en-ZA" sz="8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Economic </a:t>
                      </a:r>
                      <a:r>
                        <a:rPr lang="en-ZA" sz="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transformation and job creation</a:t>
                      </a:r>
                      <a:endParaRPr lang="en-Z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28600" indent="-18034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ZA" sz="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More decent jobs created and sustained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participation of beneficiaries in employability programmes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Sustainable enterprises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turnaround time to approve or reject Temporary Employer Employee Relief Scheme applications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428">
                <a:tc>
                  <a:txBody>
                    <a:bodyPr/>
                    <a:lstStyle/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Priority 4</a:t>
                      </a:r>
                      <a:r>
                        <a:rPr lang="en-ZA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Consolidating social wage through </a:t>
                      </a:r>
                      <a:r>
                        <a:rPr lang="en-ZA" sz="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reliable</a:t>
                      </a: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8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and basic services</a:t>
                      </a:r>
                      <a:endParaRPr lang="en-Z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80340" algn="just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 inclusive and responsive social security coverage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Improved social security coverage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28600" indent="-180340" algn="l"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292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3769" y="2844800"/>
            <a:ext cx="7345363" cy="1727200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REVISED STRATEGIC PLAN: 2020/21 – 2024/25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IMPACT, OUTCOMES AND OUTCOME INDICATORS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PRIORITY 1: CAPABLE, ETHICAL AND DEVELOPMENTAL STATE</a:t>
            </a: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3730653"/>
              </p:ext>
            </p:extLst>
          </p:nvPr>
        </p:nvGraphicFramePr>
        <p:xfrm>
          <a:off x="169817" y="1171178"/>
          <a:ext cx="8738656" cy="5192517"/>
        </p:xfrm>
        <a:graphic>
          <a:graphicData uri="http://schemas.openxmlformats.org/drawingml/2006/table">
            <a:tbl>
              <a:tblPr firstRow="1" firstCol="1" bandRow="1"/>
              <a:tblGrid>
                <a:gridCol w="149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7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7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BASELINE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574">
                <a:tc rowSpan="5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ZA" sz="12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Functional</a:t>
                      </a:r>
                      <a:r>
                        <a:rPr lang="en-ZA" sz="1200" b="1" dirty="0" smtClean="0">
                          <a:latin typeface="+mj-lt"/>
                          <a:cs typeface="Arial" panose="020B0604020202020204" pitchFamily="34" charset="0"/>
                        </a:rPr>
                        <a:t> and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ZA" sz="1200" b="1" dirty="0" smtClean="0">
                          <a:latin typeface="+mj-lt"/>
                          <a:cs typeface="Arial" panose="020B0604020202020204" pitchFamily="34" charset="0"/>
                        </a:rPr>
                        <a:t>Efficient UIF</a:t>
                      </a:r>
                      <a:endParaRPr lang="en-ZA" sz="12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audit opinion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obtained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auditors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AGSA findings: 29/68= 43%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 at 31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external audit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plans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54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turnaround time to pay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99.9% (2036/2039) of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Invoices were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paid within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days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at 31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invoices paid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  Calendar days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receipt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by  31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991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turnaround time to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resolve reported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incidents of 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Fraud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corruption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31% of COVID-19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cases finalised within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days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/ 227 COVID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–19 within 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cases 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finalised within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days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as at 31 </a:t>
                      </a:r>
                      <a:endParaRPr lang="en-GB" sz="1200" kern="1200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200" kern="1200" dirty="0" smtClean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of cases finalised within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 Working days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31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1363180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Claims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system.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 handover payment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by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GB" sz="1200" kern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Treasury</a:t>
                      </a:r>
                      <a:r>
                        <a:rPr lang="en-GB" sz="1200" kern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There were </a:t>
                      </a:r>
                      <a:endParaRPr lang="en-ZA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Contractual issues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delayed handover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system </a:t>
                      </a:r>
                      <a:r>
                        <a:rPr lang="en-ZA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testing processes as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31 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2021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Fully functional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Integrated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Claims Management System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deployed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31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2023.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  <a:tr h="6026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verification of identified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COVID-19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 payments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out of 1998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identified COVID-19 TERS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cases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verified </a:t>
                      </a: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at </a:t>
                      </a:r>
                      <a:r>
                        <a:rPr lang="en-ZA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March </a:t>
                      </a: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14 122 identified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COVID-19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 payments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verified 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123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</a:rPr>
                        <a:t>2. Strengthened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</a:rPr>
                        <a:t>institutional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</a:rPr>
                        <a:t>capacity of the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j-lt"/>
                        </a:rPr>
                        <a:t>Fund. </a:t>
                      </a:r>
                      <a:endParaRPr lang="en-ZA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Human Resource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 vacancy rate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posts /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602)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602=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establishment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filled post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vacant as 31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21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 algn="just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 vacancy rate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31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  <a:p>
                      <a:pPr marL="182880" indent="-18288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0572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1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2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PRIORITY 2: ECONOMIC TRANSFORMATION AND JOB CREATION</a:t>
            </a:r>
            <a:br>
              <a:rPr lang="en-US" sz="22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2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	</a:t>
            </a:r>
            <a:br>
              <a:rPr lang="en-US" sz="22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9344150"/>
              </p:ext>
            </p:extLst>
          </p:nvPr>
        </p:nvGraphicFramePr>
        <p:xfrm>
          <a:off x="235527" y="1171178"/>
          <a:ext cx="8672946" cy="5543131"/>
        </p:xfrm>
        <a:graphic>
          <a:graphicData uri="http://schemas.openxmlformats.org/drawingml/2006/table">
            <a:tbl>
              <a:tblPr firstRow="1" firstCol="1" bandRow="1"/>
              <a:tblGrid>
                <a:gridCol w="1504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1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2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5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BASELINE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078"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More decent jobs created and sustained</a:t>
                      </a:r>
                      <a:endParaRPr lang="en-ZA" sz="12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participation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beneficiaries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endParaRPr lang="en-ZA" sz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employability</a:t>
                      </a:r>
                      <a:r>
                        <a:rPr lang="en-ZA" sz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indent="-41275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13381 as at 31 March 2021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indent="-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75 000 beneficiaries participating in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employability programmes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31 March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73025" indent="-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22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enterprises</a:t>
                      </a:r>
                      <a:endParaRPr lang="en-ZA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indent="-41275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ZA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-39370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of projects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monitored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March 2025</a:t>
                      </a:r>
                    </a:p>
                    <a:p>
                      <a:pPr marL="71755" indent="-39370"/>
                      <a:endParaRPr lang="en-ZA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25094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turnaround time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reject valid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/Employee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Relief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Scheme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TERS)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indent="-41275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 (3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</a:t>
                      </a:r>
                    </a:p>
                    <a:p>
                      <a:pPr marL="73025" indent="-41275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/rejected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indent="-41275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received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of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approved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rejected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indent="-412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90% of valid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approved or rejected by the delegated Authority within 20 working days by 31 March 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0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18" y="180853"/>
            <a:ext cx="9351818" cy="1143000"/>
          </a:xfrm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    </a:t>
            </a:r>
            <a:r>
              <a:rPr lang="en-US" sz="19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>PRIORITY 4: CONSOLIDATING SOCIAL WAGE THROUGH RELIABLE &amp; BASIC SERVICES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  <a:t/>
            </a:r>
            <a:br>
              <a:rPr lang="en-Z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2786801"/>
              </p:ext>
            </p:extLst>
          </p:nvPr>
        </p:nvGraphicFramePr>
        <p:xfrm>
          <a:off x="235526" y="1171178"/>
          <a:ext cx="8787449" cy="5515737"/>
        </p:xfrm>
        <a:graphic>
          <a:graphicData uri="http://schemas.openxmlformats.org/drawingml/2006/table">
            <a:tbl>
              <a:tblPr firstRow="1" firstCol="1" bandRow="1"/>
              <a:tblGrid>
                <a:gridCol w="165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5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9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</a:t>
                      </a:r>
                      <a:endParaRPr lang="en-Z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 INDICATOR </a:t>
                      </a:r>
                      <a:endParaRPr lang="en-Z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BASELINE</a:t>
                      </a:r>
                      <a:endParaRPr lang="en-Z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353">
                <a:tc rowSpan="5"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 An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inclusive and </a:t>
                      </a:r>
                      <a:endParaRPr lang="en-GB" sz="1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responsive social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coverage</a:t>
                      </a:r>
                      <a:endParaRPr lang="en-ZA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indent="-182880"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</a:t>
                      </a:r>
                      <a:endParaRPr lang="en-GB" sz="120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marR="109855" indent="-180340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 within 15 working days  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(855 686/984 498) as at 31 March 2021.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of valid unemployment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claims with 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complete, accurate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 verified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information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 within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March 2025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637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 within 10 working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  <a:p>
                      <a:pPr indent="-180340" algn="just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(91 427/105 189) as at 31 March 2021.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of valid in-service benefit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(maternity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illness and adoption)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accurate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verified  information approved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7 working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by 31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2025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178803"/>
                  </a:ext>
                </a:extLst>
              </a:tr>
              <a:tr h="8604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 within 20 working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(11 284 /13 212)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31 March 2021.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of valid deceased benefit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with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complete, accurate and verified  information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approved or rejected  within 10 working days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31 March  2025.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308694"/>
                  </a:ext>
                </a:extLst>
              </a:tr>
              <a:tr h="941956">
                <a:tc vMerge="1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16" marR="6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 within 5 working days 99% 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(3 069 077   /   3 106 426)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31 March 2021.</a:t>
                      </a:r>
                      <a:endParaRPr lang="en-ZA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complete, accurate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verified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 payment documents created after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receipt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2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 after 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receipt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March 2025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311195"/>
                  </a:ext>
                </a:extLst>
              </a:tr>
              <a:tr h="7846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 within 1 working day </a:t>
                      </a:r>
                      <a:r>
                        <a:rPr lang="en-ZA" sz="120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 (54 842/55 371)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31 March 2021</a:t>
                      </a:r>
                      <a:endParaRPr lang="en-ZA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new companies with complete</a:t>
                      </a: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accurate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verified information </a:t>
                      </a: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created with registration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(UI 54) </a:t>
                      </a: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within 1 </a:t>
                      </a:r>
                      <a:r>
                        <a:rPr lang="en-ZA" sz="12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 by </a:t>
                      </a: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2025</a:t>
                      </a:r>
                      <a:endParaRPr lang="en-ZA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t"/>
          <a:lstStyle/>
          <a:p>
            <a:pPr eaLnBrk="1" hangingPunct="1"/>
            <a:r>
              <a:rPr lang="en-ZA" b="1" dirty="0" smtClean="0">
                <a:ea typeface="ＭＳ Ｐゴシック"/>
              </a:rPr>
              <a:t/>
            </a:r>
            <a:br>
              <a:rPr lang="en-ZA" b="1" dirty="0" smtClean="0">
                <a:ea typeface="ＭＳ Ｐゴシック"/>
              </a:rPr>
            </a:br>
            <a:endParaRPr lang="en-GB" b="1" dirty="0" smtClean="0">
              <a:ea typeface="ＭＳ Ｐゴシック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1250" y="2380466"/>
            <a:ext cx="7345363" cy="1119168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ANNUAL PERFORMANCE PLAN: 2022-2023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Outputs and Output Indicators: Annual and Quarterly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0432" y="30865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30"/>
            <a:ext cx="8229600" cy="1143000"/>
          </a:xfrm>
        </p:spPr>
        <p:txBody>
          <a:bodyPr/>
          <a:lstStyle/>
          <a:p>
            <a:r>
              <a:rPr lang="en-ZA" sz="2400" b="1" dirty="0" smtClean="0">
                <a:cs typeface="Arial" panose="020B0604020202020204" pitchFamily="34" charset="0"/>
              </a:rPr>
              <a:t>PROGRAMME 1: ADMINISTRATION</a:t>
            </a:r>
            <a:endParaRPr lang="en-ZA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1969183"/>
              </p:ext>
            </p:extLst>
          </p:nvPr>
        </p:nvGraphicFramePr>
        <p:xfrm>
          <a:off x="199292" y="1781130"/>
          <a:ext cx="8680311" cy="4762967"/>
        </p:xfrm>
        <a:graphic>
          <a:graphicData uri="http://schemas.openxmlformats.org/drawingml/2006/table">
            <a:tbl>
              <a:tblPr firstRow="1" firstCol="1" bandRow="1"/>
              <a:tblGrid>
                <a:gridCol w="1467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7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13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9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OUTPUT INDICATOR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ANNUAL TARGET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Q1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Q2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Q3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Q4</a:t>
                      </a:r>
                      <a:endParaRPr lang="en-Z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024" marR="6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490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% of  audit action plans implemented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100% of external audit action plans  implemented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of external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audit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action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audit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r>
                        <a:rPr lang="en-ZA" sz="11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implemented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of external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 action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434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fraud and corruption cases finalised within 90 working days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90% of cases finalised </a:t>
                      </a:r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within 90 working  days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-18034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cases  finalised</a:t>
                      </a:r>
                    </a:p>
                    <a:p>
                      <a:pPr marL="180340" marR="0" lvl="0" indent="-18034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within 90 working days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cases </a:t>
                      </a:r>
                    </a:p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finalised within 90</a:t>
                      </a:r>
                    </a:p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cases finalised </a:t>
                      </a:r>
                    </a:p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within 90 working days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cases </a:t>
                      </a:r>
                    </a:p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finalised within 90</a:t>
                      </a:r>
                    </a:p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days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190">
                <a:tc>
                  <a:txBody>
                    <a:bodyPr/>
                    <a:lstStyle/>
                    <a:p>
                      <a:pPr marR="0" algn="l" rtl="0"/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% of valid invoices paid  within 30 calendar days of receipt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en-ZA" sz="1100" kern="12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100% of valid invoices paid within 30 calendar days of receipt 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within 30 </a:t>
                      </a: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calendar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within 30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calendar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within 30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calendar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within 30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calendar 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7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% of vacancy rate 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</a:pPr>
                      <a:r>
                        <a:rPr lang="en-ZA" sz="11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Vacancy rate reduced to ≤3%</a:t>
                      </a:r>
                      <a:endParaRPr lang="en-ZA" sz="11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764607"/>
                  </a:ext>
                </a:extLst>
              </a:tr>
              <a:tr h="644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Integrated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Claims Management System (ICMS) deployed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fully functional </a:t>
                      </a:r>
                      <a:endParaRPr lang="en-ZA" sz="1100" kern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ICMS deployed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Blueprint for 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approved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Prototype of </a:t>
                      </a: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ICMS’ financial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 system fully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deployed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fully functional </a:t>
                      </a:r>
                      <a:endParaRPr lang="en-US" sz="11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ICMS’ deployed 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310345"/>
                  </a:ext>
                </a:extLst>
              </a:tr>
              <a:tr h="840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Number of identified COVID-19TERS payments verified</a:t>
                      </a:r>
                      <a:endParaRPr lang="en-ZA" sz="11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1 122 identified </a:t>
                      </a:r>
                      <a:endParaRPr lang="en-US" sz="11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TERS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 verified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plan on </a:t>
                      </a:r>
                      <a:endParaRPr lang="en-US" sz="11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COVID- 19TERS  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 verification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 identified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TERS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 verified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 identified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TERS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 verified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1122 identified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TERS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 verified</a:t>
                      </a:r>
                      <a:endParaRPr lang="en-ZA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8848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291" y="1361964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Budget: R4 </a:t>
            </a:r>
            <a:r>
              <a:rPr lang="en-ZA" b="1" dirty="0">
                <a:solidFill>
                  <a:srgbClr val="000066"/>
                </a:solidFill>
                <a:latin typeface="Arial Narrow" panose="020B0606020202030204" pitchFamily="34" charset="0"/>
              </a:rPr>
              <a:t>008 924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3879" y="274642"/>
            <a:ext cx="4057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10653</TotalTime>
  <Words>2720</Words>
  <Application>Microsoft Office PowerPoint</Application>
  <PresentationFormat>On-screen Show (4:3)</PresentationFormat>
  <Paragraphs>826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3_Theme1</vt:lpstr>
      <vt:lpstr>18_Office Theme</vt:lpstr>
      <vt:lpstr>Slide 1</vt:lpstr>
      <vt:lpstr>FOCUS AREA</vt:lpstr>
      <vt:lpstr>Slide 3</vt:lpstr>
      <vt:lpstr> </vt:lpstr>
      <vt:lpstr>   PRIORITY 1: CAPABLE, ETHICAL AND DEVELOPMENTAL STATE   </vt:lpstr>
      <vt:lpstr>   PRIORITY 2: ECONOMIC TRANSFORMATION AND JOB CREATION    </vt:lpstr>
      <vt:lpstr>         PRIORITY 4: CONSOLIDATING SOCIAL WAGE THROUGH RELIABLE &amp; BASIC SERVICES     </vt:lpstr>
      <vt:lpstr> </vt:lpstr>
      <vt:lpstr>PROGRAMME 1: ADMINISTRATION</vt:lpstr>
      <vt:lpstr>PROGRAMME 2: BUSINESS OPERATIONS</vt:lpstr>
      <vt:lpstr>PROGRAMME 3: LABOUR ACTIVATION PROGRAMME</vt:lpstr>
      <vt:lpstr> BUDGET ALLOCATION</vt:lpstr>
      <vt:lpstr> </vt:lpstr>
      <vt:lpstr>         KEY RISKS     </vt:lpstr>
      <vt:lpstr>         KEY RISKS     </vt:lpstr>
      <vt:lpstr>         KEY RISKS     </vt:lpstr>
      <vt:lpstr>         KEY RISKS     </vt:lpstr>
      <vt:lpstr>Slide 18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USER</cp:lastModifiedBy>
  <cp:revision>368</cp:revision>
  <cp:lastPrinted>2022-03-24T07:59:42Z</cp:lastPrinted>
  <dcterms:created xsi:type="dcterms:W3CDTF">2011-10-12T13:20:57Z</dcterms:created>
  <dcterms:modified xsi:type="dcterms:W3CDTF">2022-03-30T06:27:27Z</dcterms:modified>
</cp:coreProperties>
</file>