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Aileron Heavy" panose="020B0604020202020204" charset="0"/>
      <p:regular r:id="rId40"/>
    </p:embeddedFont>
    <p:embeddedFont>
      <p:font typeface="Calibri" panose="020F0502020204030204" pitchFamily="34" charset="0"/>
      <p:regular r:id="rId41"/>
      <p:bold r:id="rId42"/>
      <p:italic r:id="rId43"/>
      <p:boldItalic r:id="rId44"/>
    </p:embeddedFont>
    <p:embeddedFont>
      <p:font typeface="Roboto Bold" panose="020B0604020202020204" charset="0"/>
      <p:regular r:id="rId45"/>
    </p:embeddedFont>
    <p:embeddedFont>
      <p:font typeface="Arimo" panose="020B0604020202020204" charset="0"/>
      <p:regular r:id="rId46"/>
    </p:embeddedFont>
    <p:embeddedFont>
      <p:font typeface="Roboto Italics" panose="020B0604020202020204" charset="0"/>
      <p:regular r:id="rId47"/>
    </p:embeddedFont>
    <p:embeddedFont>
      <p:font typeface="Aileron Regular Bold" panose="020B0604020202020204" charset="0"/>
      <p:regular r:id="rId48"/>
    </p:embeddedFont>
    <p:embeddedFont>
      <p:font typeface="Aileron Regular" panose="020B0604020202020204" charset="0"/>
      <p:regular r:id="rId49"/>
    </p:embeddedFont>
    <p:embeddedFont>
      <p:font typeface="Roboto"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Also referred to as safe placement or handover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Germany's shortcomings with confidential birth laws is the mother may live knowing she can be tracked down in future and therefore reluctance to make use of this method.</a:t>
            </a:r>
          </a:p>
          <a:p>
            <a:pPr lvl="0"/>
            <a:endParaRPr lang="en-US" dirty="0"/>
          </a:p>
          <a:p>
            <a:pPr lvl="0"/>
            <a:r>
              <a:rPr lang="en-US" dirty="0"/>
              <a:t>USA shortcomings is that now they are implementing baby savers because mother's were not comfortable with personal handover in terms of safe havens.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Namibia shortcomings:</a:t>
            </a:r>
          </a:p>
          <a:p>
            <a:pPr lvl="0"/>
            <a:r>
              <a:rPr lang="en-US" dirty="0"/>
              <a:t>No age requirement</a:t>
            </a:r>
          </a:p>
          <a:p>
            <a:pPr lvl="0"/>
            <a:r>
              <a:rPr lang="en-US" dirty="0"/>
              <a:t>Procedure should the child show signs of abuse, neglect or malnutrition</a:t>
            </a:r>
          </a:p>
          <a:p>
            <a:pPr lvl="0"/>
            <a:r>
              <a:rPr lang="en-US" dirty="0"/>
              <a:t>Personal handover could be a deterrent</a:t>
            </a:r>
          </a:p>
          <a:p>
            <a:pPr lvl="0"/>
            <a:r>
              <a:rPr lang="en-US" dirty="0"/>
              <a:t>Does not guarantee anonymity which could result in greater confidence in using these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305 - child abandonment</a:t>
            </a:r>
          </a:p>
          <a:p>
            <a:pPr lvl="0"/>
            <a:endParaRPr lang="en-US" dirty="0"/>
          </a:p>
          <a:p>
            <a:pPr lvl="0"/>
            <a:r>
              <a:rPr lang="en-US" dirty="0"/>
              <a:t>113 - concealment of birth</a:t>
            </a:r>
          </a:p>
          <a:p>
            <a:pPr lvl="0"/>
            <a:endParaRPr lang="en-US" dirty="0"/>
          </a:p>
          <a:p>
            <a:pPr lvl="0"/>
            <a:r>
              <a:rPr lang="en-US" dirty="0"/>
              <a:t>238 - infanticide</a:t>
            </a:r>
          </a:p>
          <a:p>
            <a:pPr lvl="0"/>
            <a:endParaRPr lang="en-US" dirty="0"/>
          </a:p>
          <a:p>
            <a:pPr lvl="0"/>
            <a:r>
              <a:rPr lang="en-US" dirty="0"/>
              <a:t>239 - exposure</a:t>
            </a:r>
          </a:p>
          <a:p>
            <a:pPr lvl="0"/>
            <a:endParaRPr lang="en-US" dirty="0"/>
          </a:p>
          <a:p>
            <a:pPr lvl="0"/>
            <a:r>
              <a:rPr lang="en-US" dirty="0"/>
              <a:t>These laws punish and do not prevent the action.</a:t>
            </a:r>
          </a:p>
          <a:p>
            <a:pPr lvl="0"/>
            <a:endParaRPr lang="en-US" dirty="0"/>
          </a:p>
          <a:p>
            <a:pPr lvl="0"/>
            <a:r>
              <a:rPr lang="en-US" dirty="0"/>
              <a:t>Does not serve a deterrent or retributive function.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all remember the Government's campaign against the spread of HIV/AIDS "Be wise condommise" here prevention was the aim.</a:t>
            </a:r>
          </a:p>
          <a:p>
            <a:pPr lvl="0"/>
            <a:endParaRPr lang="en-US"/>
          </a:p>
          <a:p>
            <a:pPr lvl="0"/>
            <a:r>
              <a:rPr lang="en-US"/>
              <a:t>We are taking the same approach. Prevention of anymore bodies of infants being found in rubbish dumps, toilets, pavements and open velds.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Justice </a:t>
            </a:r>
            <a:r>
              <a:rPr lang="en-US" dirty="0" err="1"/>
              <a:t>O'Regan</a:t>
            </a:r>
            <a:r>
              <a:rPr lang="en-US" dirty="0"/>
              <a:t> in S v </a:t>
            </a:r>
            <a:r>
              <a:rPr lang="en-US" dirty="0" err="1"/>
              <a:t>Makwanyane</a:t>
            </a:r>
            <a:endParaRPr lang="en-US" dirty="0"/>
          </a:p>
          <a:p>
            <a:pPr lvl="0"/>
            <a:r>
              <a:rPr lang="en-US" dirty="0"/>
              <a:t>“The right to life is, in one sense, antecedent to all the other rights in the Constitution. Without life in the sense of existence, it would not be possible to exercise rights or to be the bearer of them. But the right to life was included in the Constitution not simply to enshrine the right to existence. It is not life as mere organic matter that the Constitution cherishes, but the right to human life: the right to live as a human being, to be part of a broader community, to share in the experience of humanity. This concept of human life is at the center of our constitutional values. The Constitution seeks to establish a society where the individual value of each member of the community is </a:t>
            </a:r>
            <a:r>
              <a:rPr lang="en-US" dirty="0" err="1"/>
              <a:t>recognised</a:t>
            </a:r>
            <a:r>
              <a:rPr lang="en-US" dirty="0"/>
              <a:t> and treasured. The right to life is central to such a society.”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According to the Constitution of the Republic; children must be protected from maltreatment, neglect, abuse and degradation which are also reiterated in the definition of care in the Principal Act (Children’s Act 38/2005) where a child must be protected from maltreatment, abuse, neglect, degradation, exploitation and any other physical, emotional or moral harm and hazards. </a:t>
            </a:r>
          </a:p>
          <a:p>
            <a:pPr lvl="0"/>
            <a:endParaRPr lang="en-US"/>
          </a:p>
          <a:p>
            <a:pPr lvl="0"/>
            <a:r>
              <a:rPr lang="en-US"/>
              <a:t>This is agreed and it is submitted that children must be protected from physical and emotional harm that results from unsafe abandonment.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Child abandonment is and will remain a criminal offence. Safe relinquishment/handover does not change this. It is not aimed at </a:t>
            </a:r>
            <a:r>
              <a:rPr lang="en-US" dirty="0" err="1"/>
              <a:t>legalising</a:t>
            </a:r>
            <a:r>
              <a:rPr lang="en-US" dirty="0"/>
              <a:t> abandonment but at PREVENTING the act of unsafe abandonment.</a:t>
            </a:r>
          </a:p>
          <a:p>
            <a:pPr lvl="0"/>
            <a:endParaRPr lang="en-US" dirty="0"/>
          </a:p>
          <a:p>
            <a:pPr lvl="0"/>
            <a:r>
              <a:rPr lang="en-US" dirty="0"/>
              <a:t>The department has indicated that it will stop abandonment and ramp up crisis pregnancy counselling.  Baby savers are suggested to work in partnership/conjunction with other interventions such as pregnancy counselling and other methods employed by the department. Baby savers must be seen as a last resort option to a desperate mother especially in instances where she refused pregnancy counselling or such counselling was unsuccessful.</a:t>
            </a:r>
          </a:p>
          <a:p>
            <a:pPr lvl="0"/>
            <a:endParaRPr lang="en-US" dirty="0"/>
          </a:p>
          <a:p>
            <a:pPr lvl="0"/>
            <a:r>
              <a:rPr lang="en-US" dirty="0"/>
              <a:t>If abandonment disappears then no more need for baby savers but in the meantime while abandonment is happening, especially with the alarming rate that it is happening in SA  we need a solution. We are faced with an immediate crisis and require an immediate solution and therefore baby savers protects the best interests of a child in terms of section 28 of the Constitution and promotes the well being of the child.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overall strategy of baby savers is to function in partnership with other interventions, to prevent the death of a baby. Its goal is to save the life of a baby.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These only refer to cases that are known. Many cases go unreported.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first modern day baby saver was started by the Door of Hope Children's Mission in South Africa in 1999. Since then 40 savers have been opened in SA and an estimated 460 babies have been saved through these savers. Germany, India, China, Switzerland, the USA to name but a few, have since all established and </a:t>
            </a:r>
            <a:r>
              <a:rPr lang="en-US" dirty="0" err="1"/>
              <a:t>legalised</a:t>
            </a:r>
            <a:r>
              <a:rPr lang="en-US" dirty="0"/>
              <a:t> baby savers.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Namibia legalised Safe haven laws in 2019 where an infant may be personally handed over to a designated safe haven provider.</a:t>
            </a:r>
          </a:p>
          <a:p>
            <a:pPr lvl="0"/>
            <a:endParaRPr lang="en-US"/>
          </a:p>
          <a:p>
            <a:pPr lvl="0"/>
            <a:r>
              <a:rPr lang="en-US"/>
              <a:t>Section 227(1) of the Child Care and Protection Act "a parent, guardian or care-giver of a child who abandons the child</a:t>
            </a:r>
          </a:p>
          <a:p>
            <a:pPr lvl="0"/>
            <a:r>
              <a:rPr lang="en-US"/>
              <a:t>may not be prosecuted under section 254 for such abandonment if the</a:t>
            </a:r>
          </a:p>
          <a:p>
            <a:pPr lvl="0"/>
            <a:r>
              <a:rPr lang="en-US"/>
              <a:t>child (a) is left within the physical control of a person at the premises of</a:t>
            </a:r>
          </a:p>
          <a:p>
            <a:pPr lvl="0"/>
            <a:r>
              <a:rPr lang="en-US"/>
              <a:t>a hospital, police station, fire station, school, place of safety, children’s</a:t>
            </a:r>
          </a:p>
          <a:p>
            <a:pPr lvl="0"/>
            <a:r>
              <a:rPr lang="en-US"/>
              <a:t>home or any other prescribed place; and (b) shows no signs of abuse,</a:t>
            </a:r>
          </a:p>
          <a:p>
            <a:pPr lvl="0"/>
            <a:r>
              <a:rPr lang="en-US"/>
              <a:t>neglect or malnutrition."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We will be focusing on baby saver because we face an immediate crisis. It will take a shorter time to introduce because wider cooperation from hospitals, police stations and fire stations are not needed.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Poverty has increased due to COVID</a:t>
            </a:r>
          </a:p>
          <a:p>
            <a:pPr lvl="0"/>
            <a:r>
              <a:rPr lang="en-US" dirty="0"/>
              <a:t>Gender based violence is at an all time high in 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possibility of a method of safe infant relinquishment as successfully adopted in other countries.</a:t>
            </a:r>
          </a:p>
          <a:p>
            <a:pPr lvl="0"/>
            <a:r>
              <a:rPr lang="en-US" dirty="0"/>
              <a:t>The laws of Germany, the U.S and our </a:t>
            </a:r>
            <a:r>
              <a:rPr lang="en-US" dirty="0" err="1"/>
              <a:t>neighbours</a:t>
            </a:r>
            <a:r>
              <a:rPr lang="en-US" dirty="0"/>
              <a:t> Namibia.</a:t>
            </a:r>
          </a:p>
          <a:p>
            <a:pPr lvl="0"/>
            <a:r>
              <a:rPr lang="en-US" dirty="0"/>
              <a:t>The constitutionality of such legislation.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7337" y="1584336"/>
            <a:ext cx="13313326" cy="5823965"/>
          </a:xfrm>
          <a:prstGeom prst="rect">
            <a:avLst/>
          </a:prstGeom>
        </p:spPr>
        <p:txBody>
          <a:bodyPr lIns="0" tIns="0" rIns="0" bIns="0" rtlCol="0" anchor="t">
            <a:spAutoFit/>
          </a:bodyPr>
          <a:lstStyle/>
          <a:p>
            <a:pPr marL="0" lvl="0" indent="0" algn="ctr">
              <a:lnSpc>
                <a:spcPts val="11519"/>
              </a:lnSpc>
              <a:spcBef>
                <a:spcPct val="0"/>
              </a:spcBef>
            </a:pPr>
            <a:r>
              <a:rPr lang="en-US" sz="9599">
                <a:solidFill>
                  <a:srgbClr val="17161C"/>
                </a:solidFill>
                <a:latin typeface="Aileron Heavy"/>
              </a:rPr>
              <a:t>SAFE RELINQUISHMENT THROUGH BABY SAVERS</a:t>
            </a:r>
          </a:p>
        </p:txBody>
      </p:sp>
      <p:sp>
        <p:nvSpPr>
          <p:cNvPr id="3" name="TextBox 3"/>
          <p:cNvSpPr txBox="1"/>
          <p:nvPr/>
        </p:nvSpPr>
        <p:spPr>
          <a:xfrm>
            <a:off x="2487337" y="7322577"/>
            <a:ext cx="13313326" cy="721521"/>
          </a:xfrm>
          <a:prstGeom prst="rect">
            <a:avLst/>
          </a:prstGeom>
        </p:spPr>
        <p:txBody>
          <a:bodyPr lIns="0" tIns="0" rIns="0" bIns="0" rtlCol="0" anchor="t">
            <a:spAutoFit/>
          </a:bodyPr>
          <a:lstStyle/>
          <a:p>
            <a:pPr algn="ctr">
              <a:lnSpc>
                <a:spcPts val="5879"/>
              </a:lnSpc>
              <a:spcBef>
                <a:spcPct val="0"/>
              </a:spcBef>
            </a:pPr>
            <a:r>
              <a:rPr lang="en-US" sz="4199">
                <a:solidFill>
                  <a:srgbClr val="17161C"/>
                </a:solidFill>
                <a:latin typeface="Roboto"/>
              </a:rPr>
              <a:t>DR WHITNEY ROSENBERG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23757" y="5133975"/>
            <a:ext cx="14040486" cy="2564058"/>
          </a:xfrm>
          <a:prstGeom prst="rect">
            <a:avLst/>
          </a:prstGeom>
        </p:spPr>
        <p:txBody>
          <a:bodyPr lIns="0" tIns="0" rIns="0" bIns="0" rtlCol="0" anchor="t">
            <a:spAutoFit/>
          </a:bodyPr>
          <a:lstStyle/>
          <a:p>
            <a:pPr marL="0" lvl="0" indent="0" algn="ctr">
              <a:lnSpc>
                <a:spcPts val="6719"/>
              </a:lnSpc>
              <a:spcBef>
                <a:spcPct val="0"/>
              </a:spcBef>
            </a:pPr>
            <a:r>
              <a:rPr lang="en-US" sz="5599" dirty="0">
                <a:solidFill>
                  <a:srgbClr val="17161C"/>
                </a:solidFill>
                <a:latin typeface="Aileron Heavy"/>
              </a:rPr>
              <a:t>Unsafe infant abandonment is a violation of an infant's right to human dignity (s 10 of the Constitution)</a:t>
            </a:r>
          </a:p>
        </p:txBody>
      </p:sp>
      <p:sp>
        <p:nvSpPr>
          <p:cNvPr id="3" name="TextBox 3"/>
          <p:cNvSpPr txBox="1"/>
          <p:nvPr/>
        </p:nvSpPr>
        <p:spPr>
          <a:xfrm>
            <a:off x="2123757" y="1895518"/>
            <a:ext cx="14040486" cy="2564058"/>
          </a:xfrm>
          <a:prstGeom prst="rect">
            <a:avLst/>
          </a:prstGeom>
        </p:spPr>
        <p:txBody>
          <a:bodyPr lIns="0" tIns="0" rIns="0" bIns="0" rtlCol="0" anchor="t">
            <a:spAutoFit/>
          </a:bodyPr>
          <a:lstStyle/>
          <a:p>
            <a:pPr marL="0" lvl="0" indent="0" algn="ctr">
              <a:lnSpc>
                <a:spcPts val="6719"/>
              </a:lnSpc>
              <a:spcBef>
                <a:spcPct val="0"/>
              </a:spcBef>
            </a:pPr>
            <a:r>
              <a:rPr lang="en-US" sz="5599">
                <a:solidFill>
                  <a:srgbClr val="17161C"/>
                </a:solidFill>
                <a:latin typeface="Aileron Heavy"/>
              </a:rPr>
              <a:t>Unsafe infant abandonment is a violation of an infant's right to life (s 11 of the Constitution)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2959999"/>
            <a:ext cx="15088872" cy="2552700"/>
          </a:xfrm>
          <a:prstGeom prst="rect">
            <a:avLst/>
          </a:prstGeom>
        </p:spPr>
        <p:txBody>
          <a:bodyPr lIns="0" tIns="0" rIns="0" bIns="0" rtlCol="0" anchor="t">
            <a:spAutoFit/>
          </a:bodyPr>
          <a:lstStyle/>
          <a:p>
            <a:pPr algn="ctr">
              <a:lnSpc>
                <a:spcPts val="6720"/>
              </a:lnSpc>
            </a:pPr>
            <a:r>
              <a:rPr lang="en-US" sz="5600">
                <a:solidFill>
                  <a:srgbClr val="17161C"/>
                </a:solidFill>
                <a:latin typeface="Aileron Heavy"/>
              </a:rPr>
              <a:t>Unsafe infant abandonment is not in the best interests of a child (s 28 of the Constitution)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2378" r="2744"/>
          <a:stretch>
            <a:fillRect/>
          </a:stretch>
        </p:blipFill>
        <p:spPr>
          <a:xfrm>
            <a:off x="9724657" y="2147178"/>
            <a:ext cx="7925787" cy="6219223"/>
          </a:xfrm>
          <a:prstGeom prst="rect">
            <a:avLst/>
          </a:prstGeom>
        </p:spPr>
      </p:pic>
      <p:sp>
        <p:nvSpPr>
          <p:cNvPr id="3" name="TextBox 3"/>
          <p:cNvSpPr txBox="1"/>
          <p:nvPr/>
        </p:nvSpPr>
        <p:spPr>
          <a:xfrm>
            <a:off x="1599564" y="1590039"/>
            <a:ext cx="6687186" cy="1104753"/>
          </a:xfrm>
          <a:prstGeom prst="rect">
            <a:avLst/>
          </a:prstGeom>
        </p:spPr>
        <p:txBody>
          <a:bodyPr lIns="0" tIns="0" rIns="0" bIns="0" rtlCol="0" anchor="t">
            <a:spAutoFit/>
          </a:bodyPr>
          <a:lstStyle/>
          <a:p>
            <a:pPr>
              <a:lnSpc>
                <a:spcPts val="8639"/>
              </a:lnSpc>
            </a:pPr>
            <a:r>
              <a:rPr lang="en-US" sz="7199">
                <a:solidFill>
                  <a:srgbClr val="17161C"/>
                </a:solidFill>
                <a:latin typeface="Aileron Heavy"/>
              </a:rPr>
              <a:t>BABY SAVERS</a:t>
            </a:r>
          </a:p>
        </p:txBody>
      </p:sp>
      <p:sp>
        <p:nvSpPr>
          <p:cNvPr id="4" name="TextBox 4"/>
          <p:cNvSpPr txBox="1"/>
          <p:nvPr/>
        </p:nvSpPr>
        <p:spPr>
          <a:xfrm>
            <a:off x="1599564" y="3896442"/>
            <a:ext cx="6687186" cy="4462780"/>
          </a:xfrm>
          <a:prstGeom prst="rect">
            <a:avLst/>
          </a:prstGeom>
        </p:spPr>
        <p:txBody>
          <a:bodyPr lIns="0" tIns="0" rIns="0" bIns="0" rtlCol="0" anchor="t">
            <a:spAutoFit/>
          </a:bodyPr>
          <a:lstStyle/>
          <a:p>
            <a:pPr algn="just">
              <a:lnSpc>
                <a:spcPts val="3919"/>
              </a:lnSpc>
              <a:spcBef>
                <a:spcPct val="0"/>
              </a:spcBef>
            </a:pPr>
            <a:r>
              <a:rPr lang="en-US" sz="2799">
                <a:solidFill>
                  <a:srgbClr val="17161C"/>
                </a:solidFill>
                <a:latin typeface="Roboto"/>
              </a:rPr>
              <a:t>A baby saver also referred to as a baby safe or a baby box. It is a box attached to a wall where a baby may be placed inside instead of unsafely left in the street, dustbin or open veld. Once a baby is placed inside an alarm is triggered that notifies first responders of the baby that has been left inside. The child is immediately removed and taken to safety.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4157"/>
          <a:stretch>
            <a:fillRect/>
          </a:stretch>
        </p:blipFill>
        <p:spPr>
          <a:xfrm>
            <a:off x="9818261" y="2901342"/>
            <a:ext cx="7441039" cy="6356958"/>
          </a:xfrm>
          <a:prstGeom prst="rect">
            <a:avLst/>
          </a:prstGeom>
        </p:spPr>
      </p:pic>
      <p:sp>
        <p:nvSpPr>
          <p:cNvPr id="3" name="TextBox 3"/>
          <p:cNvSpPr txBox="1"/>
          <p:nvPr/>
        </p:nvSpPr>
        <p:spPr>
          <a:xfrm>
            <a:off x="1599564" y="1495792"/>
            <a:ext cx="15088872" cy="1104753"/>
          </a:xfrm>
          <a:prstGeom prst="rect">
            <a:avLst/>
          </a:prstGeom>
        </p:spPr>
        <p:txBody>
          <a:bodyPr lIns="0" tIns="0" rIns="0" bIns="0" rtlCol="0" anchor="t">
            <a:spAutoFit/>
          </a:bodyPr>
          <a:lstStyle/>
          <a:p>
            <a:pPr algn="ctr">
              <a:lnSpc>
                <a:spcPts val="8639"/>
              </a:lnSpc>
            </a:pPr>
            <a:r>
              <a:rPr lang="en-US" sz="7199">
                <a:solidFill>
                  <a:srgbClr val="17161C"/>
                </a:solidFill>
                <a:latin typeface="Aileron Heavy"/>
              </a:rPr>
              <a:t>BABY SAFE HAVENS</a:t>
            </a:r>
          </a:p>
        </p:txBody>
      </p:sp>
      <p:sp>
        <p:nvSpPr>
          <p:cNvPr id="4" name="TextBox 4"/>
          <p:cNvSpPr txBox="1"/>
          <p:nvPr/>
        </p:nvSpPr>
        <p:spPr>
          <a:xfrm>
            <a:off x="1599564" y="2874010"/>
            <a:ext cx="6534786" cy="5342890"/>
          </a:xfrm>
          <a:prstGeom prst="rect">
            <a:avLst/>
          </a:prstGeom>
        </p:spPr>
        <p:txBody>
          <a:bodyPr lIns="0" tIns="0" rIns="0" bIns="0" rtlCol="0" anchor="t">
            <a:spAutoFit/>
          </a:bodyPr>
          <a:lstStyle/>
          <a:p>
            <a:pPr algn="just">
              <a:lnSpc>
                <a:spcPts val="3919"/>
              </a:lnSpc>
            </a:pPr>
            <a:r>
              <a:rPr lang="en-US" sz="2799">
                <a:solidFill>
                  <a:srgbClr val="17161C"/>
                </a:solidFill>
                <a:latin typeface="Roboto"/>
              </a:rPr>
              <a:t>Baby Safe havens are different from baby savers. Safe havens refer to hospitals, fire stations and police stations where babies may be left. It involves the personal handover of an infant to one of these designated safe haven providers.</a:t>
            </a:r>
          </a:p>
          <a:p>
            <a:pPr algn="just">
              <a:lnSpc>
                <a:spcPts val="3919"/>
              </a:lnSpc>
            </a:pPr>
            <a:endParaRPr lang="en-US" sz="2799">
              <a:solidFill>
                <a:srgbClr val="17161C"/>
              </a:solidFill>
              <a:latin typeface="Roboto"/>
            </a:endParaRPr>
          </a:p>
          <a:p>
            <a:pPr algn="just">
              <a:lnSpc>
                <a:spcPts val="3919"/>
              </a:lnSpc>
            </a:pPr>
            <a:r>
              <a:rPr lang="en-US" sz="2799">
                <a:solidFill>
                  <a:srgbClr val="17161C"/>
                </a:solidFill>
                <a:latin typeface="Roboto"/>
              </a:rPr>
              <a:t>Countries such as Namibia and the USA have safe haven laws in place.</a:t>
            </a:r>
          </a:p>
          <a:p>
            <a:pPr>
              <a:lnSpc>
                <a:spcPts val="3500"/>
              </a:lnSpc>
            </a:pPr>
            <a:endParaRPr lang="en-US" sz="2799">
              <a:solidFill>
                <a:srgbClr val="17161C"/>
              </a:solidFill>
              <a:latin typeface="Roboto"/>
            </a:endParaRPr>
          </a:p>
          <a:p>
            <a:pPr>
              <a:lnSpc>
                <a:spcPts val="3500"/>
              </a:lnSpc>
              <a:spcBef>
                <a:spcPct val="0"/>
              </a:spcBef>
            </a:pPr>
            <a:r>
              <a:rPr lang="en-US" sz="2500">
                <a:solidFill>
                  <a:srgbClr val="17161C"/>
                </a:solidFill>
                <a:latin typeface="Roboto"/>
              </a:rPr>
              <a:t>[photo credit iol.co.za]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590039"/>
            <a:ext cx="15088872" cy="1104900"/>
          </a:xfrm>
          <a:prstGeom prst="rect">
            <a:avLst/>
          </a:prstGeom>
        </p:spPr>
        <p:txBody>
          <a:bodyPr lIns="0" tIns="0" rIns="0" bIns="0" rtlCol="0" anchor="t">
            <a:spAutoFit/>
          </a:bodyPr>
          <a:lstStyle/>
          <a:p>
            <a:pPr>
              <a:lnSpc>
                <a:spcPts val="8640"/>
              </a:lnSpc>
            </a:pPr>
            <a:r>
              <a:rPr lang="en-US" sz="7200">
                <a:solidFill>
                  <a:srgbClr val="17161C"/>
                </a:solidFill>
                <a:latin typeface="Aileron Heavy"/>
              </a:rPr>
              <a:t>BABY SAVERS</a:t>
            </a:r>
          </a:p>
        </p:txBody>
      </p:sp>
      <p:sp>
        <p:nvSpPr>
          <p:cNvPr id="3" name="TextBox 3"/>
          <p:cNvSpPr txBox="1"/>
          <p:nvPr/>
        </p:nvSpPr>
        <p:spPr>
          <a:xfrm>
            <a:off x="1599564" y="3596194"/>
            <a:ext cx="15088872" cy="4465966"/>
          </a:xfrm>
          <a:prstGeom prst="rect">
            <a:avLst/>
          </a:prstGeom>
        </p:spPr>
        <p:txBody>
          <a:bodyPr lIns="0" tIns="0" rIns="0" bIns="0" rtlCol="0" anchor="t">
            <a:spAutoFit/>
          </a:bodyPr>
          <a:lstStyle/>
          <a:p>
            <a:pPr algn="just">
              <a:lnSpc>
                <a:spcPts val="3919"/>
              </a:lnSpc>
            </a:pPr>
            <a:r>
              <a:rPr lang="en-US" sz="2799" dirty="0">
                <a:solidFill>
                  <a:srgbClr val="17161C"/>
                </a:solidFill>
                <a:latin typeface="Roboto"/>
              </a:rPr>
              <a:t>Therefore, a baby saver refers to a box in a wall where a mother may anonymously leave an infant. This can be attached to a wall of a charitable </a:t>
            </a:r>
            <a:r>
              <a:rPr lang="en-US" sz="2799" dirty="0" err="1">
                <a:solidFill>
                  <a:srgbClr val="17161C"/>
                </a:solidFill>
                <a:latin typeface="Roboto"/>
              </a:rPr>
              <a:t>organisation</a:t>
            </a:r>
            <a:r>
              <a:rPr lang="en-US" sz="2799" dirty="0">
                <a:solidFill>
                  <a:srgbClr val="17161C"/>
                </a:solidFill>
                <a:latin typeface="Roboto"/>
              </a:rPr>
              <a:t> (CYCC or registered place of safety) such as for example the Door of Hope Children's Mission OR the baby saver may be placed in a wall as a free-standing unit such as the </a:t>
            </a:r>
            <a:r>
              <a:rPr lang="en-US" sz="2799" dirty="0" err="1">
                <a:solidFill>
                  <a:srgbClr val="17161C"/>
                </a:solidFill>
                <a:latin typeface="Roboto"/>
              </a:rPr>
              <a:t>Helderberg</a:t>
            </a:r>
            <a:r>
              <a:rPr lang="en-US" sz="2799" dirty="0">
                <a:solidFill>
                  <a:srgbClr val="17161C"/>
                </a:solidFill>
                <a:latin typeface="Roboto"/>
              </a:rPr>
              <a:t> Baby Saver. </a:t>
            </a:r>
          </a:p>
          <a:p>
            <a:pPr algn="just">
              <a:lnSpc>
                <a:spcPts val="3919"/>
              </a:lnSpc>
            </a:pPr>
            <a:endParaRPr lang="en-US" sz="2799" dirty="0">
              <a:solidFill>
                <a:srgbClr val="17161C"/>
              </a:solidFill>
              <a:latin typeface="Roboto"/>
            </a:endParaRPr>
          </a:p>
          <a:p>
            <a:pPr marL="604519" lvl="1" indent="-302260" algn="just">
              <a:lnSpc>
                <a:spcPts val="3919"/>
              </a:lnSpc>
              <a:buFont typeface="Arial"/>
              <a:buChar char="•"/>
            </a:pPr>
            <a:r>
              <a:rPr lang="en-US" sz="2799" dirty="0">
                <a:solidFill>
                  <a:srgbClr val="17161C"/>
                </a:solidFill>
                <a:latin typeface="Roboto"/>
              </a:rPr>
              <a:t>CYCC or registered place of safety -- the baby is collected by staff that are employed by that home.</a:t>
            </a:r>
          </a:p>
          <a:p>
            <a:pPr marL="604519" lvl="1" indent="-302260" algn="just">
              <a:lnSpc>
                <a:spcPts val="3919"/>
              </a:lnSpc>
              <a:buFont typeface="Arial"/>
              <a:buChar char="•"/>
            </a:pPr>
            <a:r>
              <a:rPr lang="en-US" sz="2799" dirty="0">
                <a:solidFill>
                  <a:srgbClr val="17161C"/>
                </a:solidFill>
                <a:latin typeface="Roboto"/>
              </a:rPr>
              <a:t>Free standing units or units at crisis pregnancy </a:t>
            </a:r>
            <a:r>
              <a:rPr lang="en-US" sz="2799" dirty="0" err="1">
                <a:solidFill>
                  <a:srgbClr val="17161C"/>
                </a:solidFill>
                <a:latin typeface="Roboto"/>
              </a:rPr>
              <a:t>centres</a:t>
            </a:r>
            <a:r>
              <a:rPr lang="en-US" sz="2799" dirty="0">
                <a:solidFill>
                  <a:srgbClr val="17161C"/>
                </a:solidFill>
                <a:latin typeface="Roboto"/>
              </a:rPr>
              <a:t>-- the baby is collected by first responders i.e. emergency medical services/ ambulances and/or security companies.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2943518"/>
            <a:ext cx="7544436" cy="4390439"/>
          </a:xfrm>
          <a:prstGeom prst="rect">
            <a:avLst/>
          </a:prstGeom>
        </p:spPr>
        <p:txBody>
          <a:bodyPr lIns="0" tIns="0" rIns="0" bIns="0" rtlCol="0" anchor="t">
            <a:spAutoFit/>
          </a:bodyPr>
          <a:lstStyle/>
          <a:p>
            <a:pPr>
              <a:lnSpc>
                <a:spcPts val="8639"/>
              </a:lnSpc>
            </a:pPr>
            <a:r>
              <a:rPr lang="en-US" sz="7199">
                <a:solidFill>
                  <a:srgbClr val="17161C"/>
                </a:solidFill>
                <a:latin typeface="Aileron Heavy"/>
              </a:rPr>
              <a:t>LEADING CAUSES OF CHILD ABANDONMENT</a:t>
            </a:r>
          </a:p>
        </p:txBody>
      </p:sp>
      <p:sp>
        <p:nvSpPr>
          <p:cNvPr id="3" name="TextBox 3"/>
          <p:cNvSpPr txBox="1"/>
          <p:nvPr/>
        </p:nvSpPr>
        <p:spPr>
          <a:xfrm>
            <a:off x="11029314" y="2943518"/>
            <a:ext cx="5659122" cy="3175420"/>
          </a:xfrm>
          <a:prstGeom prst="rect">
            <a:avLst/>
          </a:prstGeom>
        </p:spPr>
        <p:txBody>
          <a:bodyPr lIns="0" tIns="0" rIns="0" bIns="0" rtlCol="0" anchor="t">
            <a:spAutoFit/>
          </a:bodyPr>
          <a:lstStyle/>
          <a:p>
            <a:pPr>
              <a:lnSpc>
                <a:spcPts val="5040"/>
              </a:lnSpc>
            </a:pPr>
            <a:r>
              <a:rPr lang="en-US" sz="4200">
                <a:solidFill>
                  <a:srgbClr val="17161C"/>
                </a:solidFill>
                <a:latin typeface="Aileron Regular"/>
              </a:rPr>
              <a:t>Poverty</a:t>
            </a:r>
          </a:p>
          <a:p>
            <a:pPr>
              <a:lnSpc>
                <a:spcPts val="5040"/>
              </a:lnSpc>
            </a:pPr>
            <a:r>
              <a:rPr lang="en-US" sz="4200">
                <a:solidFill>
                  <a:srgbClr val="17161C"/>
                </a:solidFill>
                <a:latin typeface="Aileron Regular"/>
              </a:rPr>
              <a:t>Gender based violence</a:t>
            </a:r>
          </a:p>
          <a:p>
            <a:pPr>
              <a:lnSpc>
                <a:spcPts val="5040"/>
              </a:lnSpc>
            </a:pPr>
            <a:r>
              <a:rPr lang="en-US" sz="4200">
                <a:solidFill>
                  <a:srgbClr val="17161C"/>
                </a:solidFill>
                <a:latin typeface="Aileron Regular"/>
              </a:rPr>
              <a:t>Teenage pregnancy</a:t>
            </a:r>
          </a:p>
          <a:p>
            <a:pPr marL="0" lvl="0" indent="0">
              <a:lnSpc>
                <a:spcPts val="5040"/>
              </a:lnSpc>
              <a:spcBef>
                <a:spcPct val="0"/>
              </a:spcBef>
            </a:pPr>
            <a:r>
              <a:rPr lang="en-US" sz="4200">
                <a:solidFill>
                  <a:srgbClr val="17161C"/>
                </a:solidFill>
                <a:latin typeface="Aileron Regular"/>
              </a:rPr>
              <a:t>Rape</a:t>
            </a:r>
          </a:p>
          <a:p>
            <a:pPr marL="0" lvl="0" indent="0">
              <a:lnSpc>
                <a:spcPts val="5040"/>
              </a:lnSpc>
              <a:spcBef>
                <a:spcPct val="0"/>
              </a:spcBef>
            </a:pPr>
            <a:endParaRPr lang="en-US" sz="4200">
              <a:solidFill>
                <a:srgbClr val="17161C"/>
              </a:solidFill>
              <a:latin typeface="Aileron Regular"/>
            </a:endParaRPr>
          </a:p>
        </p:txBody>
      </p:sp>
      <p:sp>
        <p:nvSpPr>
          <p:cNvPr id="4" name="TextBox 4"/>
          <p:cNvSpPr txBox="1"/>
          <p:nvPr/>
        </p:nvSpPr>
        <p:spPr>
          <a:xfrm>
            <a:off x="11029314" y="6109413"/>
            <a:ext cx="5659122" cy="642704"/>
          </a:xfrm>
          <a:prstGeom prst="rect">
            <a:avLst/>
          </a:prstGeom>
        </p:spPr>
        <p:txBody>
          <a:bodyPr lIns="0" tIns="0" rIns="0" bIns="0" rtlCol="0" anchor="t">
            <a:spAutoFit/>
          </a:bodyPr>
          <a:lstStyle/>
          <a:p>
            <a:pPr marL="0" lvl="0" indent="0">
              <a:lnSpc>
                <a:spcPts val="5040"/>
              </a:lnSpc>
              <a:spcBef>
                <a:spcPct val="0"/>
              </a:spcBef>
            </a:pPr>
            <a:r>
              <a:rPr lang="en-US" sz="4200" b="1" dirty="0">
                <a:solidFill>
                  <a:srgbClr val="17161C"/>
                </a:solidFill>
                <a:latin typeface="Aileron Regular"/>
              </a:rPr>
              <a:t>Restrictive legislation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2796501"/>
            <a:ext cx="15088872" cy="3295210"/>
          </a:xfrm>
          <a:prstGeom prst="rect">
            <a:avLst/>
          </a:prstGeom>
        </p:spPr>
        <p:txBody>
          <a:bodyPr lIns="0" tIns="0" rIns="0" bIns="0" rtlCol="0" anchor="t">
            <a:spAutoFit/>
          </a:bodyPr>
          <a:lstStyle/>
          <a:p>
            <a:pPr algn="ctr">
              <a:lnSpc>
                <a:spcPts val="8639"/>
              </a:lnSpc>
            </a:pPr>
            <a:r>
              <a:rPr lang="en-US" sz="7199">
                <a:solidFill>
                  <a:srgbClr val="17161C"/>
                </a:solidFill>
                <a:latin typeface="Aileron Heavy"/>
              </a:rPr>
              <a:t>Doctoral research</a:t>
            </a:r>
          </a:p>
          <a:p>
            <a:pPr algn="ctr">
              <a:lnSpc>
                <a:spcPts val="8639"/>
              </a:lnSpc>
            </a:pPr>
            <a:r>
              <a:rPr lang="en-US" sz="7199">
                <a:solidFill>
                  <a:srgbClr val="17161C"/>
                </a:solidFill>
                <a:latin typeface="Aileron Heavy"/>
              </a:rPr>
              <a:t>"The Legal Regulation of Infant Abandonment in South Africa"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590039"/>
            <a:ext cx="15088872" cy="1104753"/>
          </a:xfrm>
          <a:prstGeom prst="rect">
            <a:avLst/>
          </a:prstGeom>
        </p:spPr>
        <p:txBody>
          <a:bodyPr lIns="0" tIns="0" rIns="0" bIns="0" rtlCol="0" anchor="t">
            <a:spAutoFit/>
          </a:bodyPr>
          <a:lstStyle/>
          <a:p>
            <a:pPr>
              <a:lnSpc>
                <a:spcPts val="8639"/>
              </a:lnSpc>
            </a:pPr>
            <a:r>
              <a:rPr lang="en-US" sz="7199">
                <a:solidFill>
                  <a:srgbClr val="17161C"/>
                </a:solidFill>
                <a:latin typeface="Aileron Heavy"/>
              </a:rPr>
              <a:t>COMPARATIVE ANALYSIS</a:t>
            </a:r>
          </a:p>
        </p:txBody>
      </p:sp>
      <p:sp>
        <p:nvSpPr>
          <p:cNvPr id="3" name="TextBox 3"/>
          <p:cNvSpPr txBox="1"/>
          <p:nvPr/>
        </p:nvSpPr>
        <p:spPr>
          <a:xfrm>
            <a:off x="1599564" y="3829334"/>
            <a:ext cx="11988797" cy="3164328"/>
          </a:xfrm>
          <a:prstGeom prst="rect">
            <a:avLst/>
          </a:prstGeom>
        </p:spPr>
        <p:txBody>
          <a:bodyPr lIns="0" tIns="0" rIns="0" bIns="0" rtlCol="0" anchor="t">
            <a:spAutoFit/>
          </a:bodyPr>
          <a:lstStyle/>
          <a:p>
            <a:pPr marL="693420" lvl="1" indent="-346710" algn="just">
              <a:lnSpc>
                <a:spcPts val="6300"/>
              </a:lnSpc>
              <a:buFont typeface="Arial"/>
              <a:buChar char="•"/>
            </a:pPr>
            <a:r>
              <a:rPr lang="en-US" sz="4200" dirty="0">
                <a:solidFill>
                  <a:srgbClr val="17161C"/>
                </a:solidFill>
                <a:latin typeface="Roboto"/>
              </a:rPr>
              <a:t>Germany-- baby savers, anonymous birth and confidential birth.</a:t>
            </a:r>
          </a:p>
          <a:p>
            <a:pPr marL="693420" lvl="1" indent="-346710" algn="just">
              <a:lnSpc>
                <a:spcPts val="6300"/>
              </a:lnSpc>
              <a:buFont typeface="Arial"/>
              <a:buChar char="•"/>
            </a:pPr>
            <a:r>
              <a:rPr lang="en-US" sz="4200" dirty="0">
                <a:solidFill>
                  <a:srgbClr val="17161C"/>
                </a:solidFill>
                <a:latin typeface="Roboto"/>
              </a:rPr>
              <a:t>USA --- baby safe havens and baby savers.</a:t>
            </a:r>
          </a:p>
          <a:p>
            <a:pPr marL="693420" lvl="1" indent="-346710" algn="just">
              <a:lnSpc>
                <a:spcPts val="6300"/>
              </a:lnSpc>
              <a:buFont typeface="Arial"/>
              <a:buChar char="•"/>
            </a:pPr>
            <a:r>
              <a:rPr lang="en-US" sz="4200" dirty="0">
                <a:solidFill>
                  <a:srgbClr val="17161C"/>
                </a:solidFill>
                <a:latin typeface="Roboto"/>
              </a:rPr>
              <a:t>Namibia --- baby safe havens.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703526"/>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NAMIBIA</a:t>
            </a:r>
          </a:p>
        </p:txBody>
      </p:sp>
      <p:sp>
        <p:nvSpPr>
          <p:cNvPr id="3" name="TextBox 3"/>
          <p:cNvSpPr txBox="1"/>
          <p:nvPr/>
        </p:nvSpPr>
        <p:spPr>
          <a:xfrm>
            <a:off x="2803944" y="3557270"/>
            <a:ext cx="13516611" cy="4958080"/>
          </a:xfrm>
          <a:prstGeom prst="rect">
            <a:avLst/>
          </a:prstGeom>
        </p:spPr>
        <p:txBody>
          <a:bodyPr lIns="0" tIns="0" rIns="0" bIns="0" rtlCol="0" anchor="t">
            <a:spAutoFit/>
          </a:bodyPr>
          <a:lstStyle/>
          <a:p>
            <a:pPr algn="ctr">
              <a:lnSpc>
                <a:spcPts val="3919"/>
              </a:lnSpc>
            </a:pPr>
            <a:r>
              <a:rPr lang="en-US" sz="2799">
                <a:solidFill>
                  <a:srgbClr val="17161C"/>
                </a:solidFill>
                <a:latin typeface="Roboto"/>
              </a:rPr>
              <a:t>Baby safe haven laws implemented in 2019.</a:t>
            </a:r>
          </a:p>
          <a:p>
            <a:pPr algn="ctr">
              <a:lnSpc>
                <a:spcPts val="3919"/>
              </a:lnSpc>
            </a:pPr>
            <a:r>
              <a:rPr lang="en-US" sz="2799">
                <a:solidFill>
                  <a:srgbClr val="17161C"/>
                </a:solidFill>
                <a:latin typeface="Roboto"/>
              </a:rPr>
              <a:t>13 foetuses found abandoned monthly.</a:t>
            </a:r>
          </a:p>
          <a:p>
            <a:pPr algn="ctr">
              <a:lnSpc>
                <a:spcPts val="3919"/>
              </a:lnSpc>
            </a:pPr>
            <a:r>
              <a:rPr lang="en-US" sz="2799">
                <a:solidFill>
                  <a:srgbClr val="17161C"/>
                </a:solidFill>
                <a:latin typeface="Roboto"/>
              </a:rPr>
              <a:t>Section 227(1) of the Child Care and Protection Act 3 of 2015 "a parent, guardian or care-giver of a child who abandons the child</a:t>
            </a:r>
          </a:p>
          <a:p>
            <a:pPr algn="ctr">
              <a:lnSpc>
                <a:spcPts val="3919"/>
              </a:lnSpc>
            </a:pPr>
            <a:r>
              <a:rPr lang="en-US" sz="2799">
                <a:solidFill>
                  <a:srgbClr val="17161C"/>
                </a:solidFill>
                <a:latin typeface="Roboto"/>
              </a:rPr>
              <a:t>may not be prosecuted under section 254 for such abandonment if the</a:t>
            </a:r>
          </a:p>
          <a:p>
            <a:pPr algn="ctr">
              <a:lnSpc>
                <a:spcPts val="3919"/>
              </a:lnSpc>
            </a:pPr>
            <a:r>
              <a:rPr lang="en-US" sz="2799">
                <a:solidFill>
                  <a:srgbClr val="17161C"/>
                </a:solidFill>
                <a:latin typeface="Roboto"/>
              </a:rPr>
              <a:t>child (a) is left within the physical control of a person at the premises of</a:t>
            </a:r>
          </a:p>
          <a:p>
            <a:pPr algn="ctr">
              <a:lnSpc>
                <a:spcPts val="3919"/>
              </a:lnSpc>
            </a:pPr>
            <a:r>
              <a:rPr lang="en-US" sz="2799">
                <a:solidFill>
                  <a:srgbClr val="17161C"/>
                </a:solidFill>
                <a:latin typeface="Roboto"/>
              </a:rPr>
              <a:t>a hospital, police station, fire station, school, place of safety, children’s</a:t>
            </a:r>
          </a:p>
          <a:p>
            <a:pPr algn="ctr">
              <a:lnSpc>
                <a:spcPts val="3919"/>
              </a:lnSpc>
            </a:pPr>
            <a:r>
              <a:rPr lang="en-US" sz="2799">
                <a:solidFill>
                  <a:srgbClr val="17161C"/>
                </a:solidFill>
                <a:latin typeface="Roboto"/>
              </a:rPr>
              <a:t>home or any other prescribed place; and (b) shows no signs of abuse,</a:t>
            </a:r>
          </a:p>
          <a:p>
            <a:pPr algn="ctr">
              <a:lnSpc>
                <a:spcPts val="3919"/>
              </a:lnSpc>
            </a:pPr>
            <a:r>
              <a:rPr lang="en-US" sz="2799">
                <a:solidFill>
                  <a:srgbClr val="17161C"/>
                </a:solidFill>
                <a:latin typeface="Roboto"/>
              </a:rPr>
              <a:t>neglect or malnutrition"</a:t>
            </a:r>
          </a:p>
          <a:p>
            <a:pPr algn="ctr">
              <a:lnSpc>
                <a:spcPts val="3919"/>
              </a:lnSpc>
            </a:pPr>
            <a:endParaRPr lang="en-US" sz="2799">
              <a:solidFill>
                <a:srgbClr val="17161C"/>
              </a:solidFill>
              <a:latin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253861"/>
            <a:ext cx="15088872" cy="1104753"/>
          </a:xfrm>
          <a:prstGeom prst="rect">
            <a:avLst/>
          </a:prstGeom>
        </p:spPr>
        <p:txBody>
          <a:bodyPr lIns="0" tIns="0" rIns="0" bIns="0" rtlCol="0" anchor="t">
            <a:spAutoFit/>
          </a:bodyPr>
          <a:lstStyle/>
          <a:p>
            <a:pPr>
              <a:lnSpc>
                <a:spcPts val="8639"/>
              </a:lnSpc>
            </a:pPr>
            <a:r>
              <a:rPr lang="en-US" sz="7199">
                <a:solidFill>
                  <a:srgbClr val="17161C"/>
                </a:solidFill>
                <a:latin typeface="Aileron Heavy"/>
              </a:rPr>
              <a:t>RESTRICTIVE LEGISLATION</a:t>
            </a:r>
          </a:p>
        </p:txBody>
      </p:sp>
      <p:sp>
        <p:nvSpPr>
          <p:cNvPr id="3" name="TextBox 3"/>
          <p:cNvSpPr txBox="1"/>
          <p:nvPr/>
        </p:nvSpPr>
        <p:spPr>
          <a:xfrm>
            <a:off x="1599564" y="2852420"/>
            <a:ext cx="15088872" cy="8920480"/>
          </a:xfrm>
          <a:prstGeom prst="rect">
            <a:avLst/>
          </a:prstGeom>
        </p:spPr>
        <p:txBody>
          <a:bodyPr lIns="0" tIns="0" rIns="0" bIns="0" rtlCol="0" anchor="t">
            <a:spAutoFit/>
          </a:bodyPr>
          <a:lstStyle/>
          <a:p>
            <a:pPr algn="ctr">
              <a:lnSpc>
                <a:spcPts val="3919"/>
              </a:lnSpc>
            </a:pPr>
            <a:r>
              <a:rPr lang="en-US" sz="2799" dirty="0">
                <a:solidFill>
                  <a:srgbClr val="17161C"/>
                </a:solidFill>
                <a:latin typeface="Roboto"/>
              </a:rPr>
              <a:t>Importantly, abandonment will remain a crime. We are </a:t>
            </a:r>
            <a:r>
              <a:rPr lang="en-US" sz="2799" dirty="0">
                <a:solidFill>
                  <a:srgbClr val="17161C"/>
                </a:solidFill>
                <a:latin typeface="Roboto Bold"/>
              </a:rPr>
              <a:t>not </a:t>
            </a:r>
            <a:r>
              <a:rPr lang="en-US" sz="2799" dirty="0">
                <a:solidFill>
                  <a:srgbClr val="17161C"/>
                </a:solidFill>
                <a:latin typeface="Roboto"/>
              </a:rPr>
              <a:t>advocating for this to change.</a:t>
            </a:r>
          </a:p>
          <a:p>
            <a:pPr algn="ctr">
              <a:lnSpc>
                <a:spcPts val="3919"/>
              </a:lnSpc>
            </a:pPr>
            <a:endParaRPr lang="en-US" sz="2799" dirty="0">
              <a:solidFill>
                <a:srgbClr val="17161C"/>
              </a:solidFill>
              <a:latin typeface="Roboto"/>
            </a:endParaRPr>
          </a:p>
          <a:p>
            <a:pPr algn="ctr">
              <a:lnSpc>
                <a:spcPts val="3919"/>
              </a:lnSpc>
            </a:pPr>
            <a:r>
              <a:rPr lang="en-US" sz="2799" dirty="0">
                <a:solidFill>
                  <a:srgbClr val="17161C"/>
                </a:solidFill>
                <a:latin typeface="Roboto"/>
              </a:rPr>
              <a:t>SA law is purely reactive in its approach to child abandonment. Punishes the crime without providing a safe alternative. Nothing to prevent unsafe abandonment.</a:t>
            </a:r>
          </a:p>
          <a:p>
            <a:pPr algn="ctr">
              <a:lnSpc>
                <a:spcPts val="3919"/>
              </a:lnSpc>
            </a:pPr>
            <a:endParaRPr lang="en-US" sz="2799" dirty="0">
              <a:solidFill>
                <a:srgbClr val="17161C"/>
              </a:solidFill>
              <a:latin typeface="Roboto"/>
            </a:endParaRPr>
          </a:p>
          <a:p>
            <a:pPr marL="604519" lvl="1" indent="-302260" algn="ctr">
              <a:lnSpc>
                <a:spcPts val="3919"/>
              </a:lnSpc>
              <a:buFont typeface="Arial"/>
              <a:buChar char="•"/>
            </a:pPr>
            <a:r>
              <a:rPr lang="en-US" sz="2799" dirty="0">
                <a:solidFill>
                  <a:srgbClr val="17161C"/>
                </a:solidFill>
                <a:latin typeface="Roboto"/>
              </a:rPr>
              <a:t>Section 305(3)(b) of the Children's Act 38 of 2005</a:t>
            </a:r>
          </a:p>
          <a:p>
            <a:pPr marL="604519" lvl="1" indent="-302260" algn="ctr">
              <a:lnSpc>
                <a:spcPts val="3919"/>
              </a:lnSpc>
              <a:buFont typeface="Arial"/>
              <a:buChar char="•"/>
            </a:pPr>
            <a:r>
              <a:rPr lang="en-US" sz="2799" dirty="0">
                <a:solidFill>
                  <a:srgbClr val="17161C"/>
                </a:solidFill>
                <a:latin typeface="Roboto"/>
              </a:rPr>
              <a:t>Section 113 of the General Law Amendment Act 46 of 1935</a:t>
            </a:r>
          </a:p>
          <a:p>
            <a:pPr marL="604519" lvl="1" indent="-302260" algn="ctr">
              <a:lnSpc>
                <a:spcPts val="3919"/>
              </a:lnSpc>
              <a:buFont typeface="Arial"/>
              <a:buChar char="•"/>
            </a:pPr>
            <a:r>
              <a:rPr lang="en-US" sz="2799" dirty="0">
                <a:solidFill>
                  <a:srgbClr val="17161C"/>
                </a:solidFill>
                <a:latin typeface="Roboto"/>
              </a:rPr>
              <a:t>Section 238 and 239 of the Criminal Procedure Act 51 of 1977</a:t>
            </a:r>
          </a:p>
          <a:p>
            <a:pPr algn="ctr">
              <a:lnSpc>
                <a:spcPts val="3919"/>
              </a:lnSpc>
            </a:pPr>
            <a:endParaRPr lang="en-US" sz="2799" dirty="0">
              <a:solidFill>
                <a:srgbClr val="17161C"/>
              </a:solidFill>
              <a:latin typeface="Roboto"/>
            </a:endParaRPr>
          </a:p>
          <a:p>
            <a:pPr algn="ctr">
              <a:lnSpc>
                <a:spcPts val="3919"/>
              </a:lnSpc>
            </a:pPr>
            <a:r>
              <a:rPr lang="en-US" sz="2799" dirty="0">
                <a:solidFill>
                  <a:srgbClr val="17161C"/>
                </a:solidFill>
                <a:latin typeface="Roboto"/>
              </a:rPr>
              <a:t>These provisions do not deter mothers from unsafely abandoning their babies. In fact, we know that numbers are rising. Very few women are ever successfully prosecuted for these crimes.</a:t>
            </a:r>
          </a:p>
          <a:p>
            <a:pPr algn="ctr">
              <a:lnSpc>
                <a:spcPts val="3919"/>
              </a:lnSpc>
            </a:pPr>
            <a:endParaRPr lang="en-US" sz="2799" dirty="0">
              <a:solidFill>
                <a:srgbClr val="17161C"/>
              </a:solidFill>
              <a:latin typeface="Roboto"/>
            </a:endParaRPr>
          </a:p>
          <a:p>
            <a:pPr algn="ctr">
              <a:lnSpc>
                <a:spcPts val="3919"/>
              </a:lnSpc>
            </a:pPr>
            <a:r>
              <a:rPr lang="en-US" sz="2799" dirty="0">
                <a:solidFill>
                  <a:srgbClr val="17161C"/>
                </a:solidFill>
                <a:latin typeface="Roboto"/>
              </a:rPr>
              <a:t>The crime of concealment of birth cannot be implemented where an infant is found in a public space such as an open veld, rubbish dump or pavement. Therefore ineffective.</a:t>
            </a:r>
          </a:p>
          <a:p>
            <a:pPr>
              <a:lnSpc>
                <a:spcPts val="3919"/>
              </a:lnSpc>
            </a:pPr>
            <a:r>
              <a:rPr lang="en-US" sz="2799" dirty="0">
                <a:solidFill>
                  <a:srgbClr val="17161C"/>
                </a:solidFill>
                <a:latin typeface="Roboto"/>
              </a:rPr>
              <a:t> </a:t>
            </a:r>
          </a:p>
          <a:p>
            <a:pPr>
              <a:lnSpc>
                <a:spcPts val="3919"/>
              </a:lnSpc>
            </a:pPr>
            <a:endParaRPr lang="en-US" sz="2799" dirty="0">
              <a:solidFill>
                <a:srgbClr val="17161C"/>
              </a:solidFill>
              <a:latin typeface="Roboto"/>
            </a:endParaRPr>
          </a:p>
          <a:p>
            <a:pPr>
              <a:lnSpc>
                <a:spcPts val="3919"/>
              </a:lnSpc>
            </a:pPr>
            <a:endParaRPr lang="en-US" sz="2799" dirty="0">
              <a:solidFill>
                <a:srgbClr val="17161C"/>
              </a:solidFill>
              <a:latin typeface="Roboto"/>
            </a:endParaRPr>
          </a:p>
          <a:p>
            <a:pPr>
              <a:lnSpc>
                <a:spcPts val="3919"/>
              </a:lnSpc>
              <a:spcBef>
                <a:spcPct val="0"/>
              </a:spcBef>
            </a:pPr>
            <a:endParaRPr lang="en-US" sz="2799" dirty="0">
              <a:solidFill>
                <a:srgbClr val="17161C"/>
              </a:solidFill>
              <a:latin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3346641"/>
            <a:ext cx="4432030" cy="3593718"/>
          </a:xfrm>
          <a:prstGeom prst="rect">
            <a:avLst/>
          </a:prstGeom>
        </p:spPr>
        <p:txBody>
          <a:bodyPr lIns="0" tIns="0" rIns="0" bIns="0" rtlCol="0" anchor="t">
            <a:spAutoFit/>
          </a:bodyPr>
          <a:lstStyle/>
          <a:p>
            <a:pPr algn="ctr">
              <a:lnSpc>
                <a:spcPts val="5759"/>
              </a:lnSpc>
            </a:pPr>
            <a:r>
              <a:rPr lang="en-US" sz="4800">
                <a:solidFill>
                  <a:srgbClr val="17161C"/>
                </a:solidFill>
                <a:latin typeface="Aileron Heavy"/>
              </a:rPr>
              <a:t>Child abandonment will remain a criminal offence</a:t>
            </a:r>
          </a:p>
        </p:txBody>
      </p:sp>
      <p:sp>
        <p:nvSpPr>
          <p:cNvPr id="3" name="TextBox 3"/>
          <p:cNvSpPr txBox="1"/>
          <p:nvPr/>
        </p:nvSpPr>
        <p:spPr>
          <a:xfrm>
            <a:off x="7143114" y="3706013"/>
            <a:ext cx="4001772" cy="2874975"/>
          </a:xfrm>
          <a:prstGeom prst="rect">
            <a:avLst/>
          </a:prstGeom>
        </p:spPr>
        <p:txBody>
          <a:bodyPr lIns="0" tIns="0" rIns="0" bIns="0" rtlCol="0" anchor="t">
            <a:spAutoFit/>
          </a:bodyPr>
          <a:lstStyle/>
          <a:p>
            <a:pPr algn="ctr">
              <a:lnSpc>
                <a:spcPts val="5759"/>
              </a:lnSpc>
            </a:pPr>
            <a:r>
              <a:rPr lang="en-US" sz="4800">
                <a:solidFill>
                  <a:srgbClr val="17161C"/>
                </a:solidFill>
                <a:latin typeface="Aileron Heavy"/>
              </a:rPr>
              <a:t>Prevention and early intervention services</a:t>
            </a:r>
          </a:p>
        </p:txBody>
      </p:sp>
      <p:sp>
        <p:nvSpPr>
          <p:cNvPr id="4" name="TextBox 4"/>
          <p:cNvSpPr txBox="1"/>
          <p:nvPr/>
        </p:nvSpPr>
        <p:spPr>
          <a:xfrm>
            <a:off x="12686664" y="3706013"/>
            <a:ext cx="4001772" cy="2874975"/>
          </a:xfrm>
          <a:prstGeom prst="rect">
            <a:avLst/>
          </a:prstGeom>
        </p:spPr>
        <p:txBody>
          <a:bodyPr lIns="0" tIns="0" rIns="0" bIns="0" rtlCol="0" anchor="t">
            <a:spAutoFit/>
          </a:bodyPr>
          <a:lstStyle/>
          <a:p>
            <a:pPr algn="ctr">
              <a:lnSpc>
                <a:spcPts val="5760"/>
              </a:lnSpc>
            </a:pPr>
            <a:endParaRPr/>
          </a:p>
          <a:p>
            <a:pPr algn="ctr">
              <a:lnSpc>
                <a:spcPts val="5760"/>
              </a:lnSpc>
            </a:pPr>
            <a:r>
              <a:rPr lang="en-US" sz="4800">
                <a:solidFill>
                  <a:srgbClr val="17161C"/>
                </a:solidFill>
                <a:latin typeface="Aileron Heavy"/>
              </a:rPr>
              <a:t>Family preservation</a:t>
            </a:r>
          </a:p>
          <a:p>
            <a:pPr algn="ctr">
              <a:lnSpc>
                <a:spcPts val="5759"/>
              </a:lnSpc>
            </a:pPr>
            <a:endParaRPr lang="en-US" sz="4800">
              <a:solidFill>
                <a:srgbClr val="17161C"/>
              </a:solidFill>
              <a:latin typeface="Aileron Heav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4038747"/>
            <a:ext cx="6687186" cy="2199982"/>
          </a:xfrm>
          <a:prstGeom prst="rect">
            <a:avLst/>
          </a:prstGeom>
        </p:spPr>
        <p:txBody>
          <a:bodyPr lIns="0" tIns="0" rIns="0" bIns="0" rtlCol="0" anchor="t">
            <a:spAutoFit/>
          </a:bodyPr>
          <a:lstStyle/>
          <a:p>
            <a:pPr>
              <a:lnSpc>
                <a:spcPts val="8639"/>
              </a:lnSpc>
            </a:pPr>
            <a:r>
              <a:rPr lang="en-US" sz="7199">
                <a:solidFill>
                  <a:srgbClr val="17161C"/>
                </a:solidFill>
                <a:latin typeface="Aileron Heavy"/>
              </a:rPr>
              <a:t>Child abandonment </a:t>
            </a:r>
          </a:p>
        </p:txBody>
      </p:sp>
      <p:sp>
        <p:nvSpPr>
          <p:cNvPr id="3" name="TextBox 3"/>
          <p:cNvSpPr txBox="1"/>
          <p:nvPr/>
        </p:nvSpPr>
        <p:spPr>
          <a:xfrm>
            <a:off x="11029314" y="2682713"/>
            <a:ext cx="5659122" cy="1257300"/>
          </a:xfrm>
          <a:prstGeom prst="rect">
            <a:avLst/>
          </a:prstGeom>
        </p:spPr>
        <p:txBody>
          <a:bodyPr lIns="0" tIns="0" rIns="0" bIns="0" rtlCol="0" anchor="t">
            <a:spAutoFit/>
          </a:bodyPr>
          <a:lstStyle/>
          <a:p>
            <a:pPr marL="0" lvl="0" indent="0">
              <a:lnSpc>
                <a:spcPts val="3360"/>
              </a:lnSpc>
              <a:spcBef>
                <a:spcPct val="0"/>
              </a:spcBef>
            </a:pPr>
            <a:r>
              <a:rPr lang="en-US" sz="2800">
                <a:solidFill>
                  <a:srgbClr val="17161C"/>
                </a:solidFill>
                <a:latin typeface="Aileron Regular"/>
              </a:rPr>
              <a:t>Will still be a crime but a provision will be added to allow for </a:t>
            </a:r>
            <a:r>
              <a:rPr lang="en-US" sz="2800">
                <a:solidFill>
                  <a:srgbClr val="17161C"/>
                </a:solidFill>
                <a:latin typeface="Aileron Regular Bold"/>
              </a:rPr>
              <a:t>SAFE RELINQUISHMENT</a:t>
            </a:r>
          </a:p>
        </p:txBody>
      </p:sp>
      <p:sp>
        <p:nvSpPr>
          <p:cNvPr id="4" name="TextBox 4"/>
          <p:cNvSpPr txBox="1"/>
          <p:nvPr/>
        </p:nvSpPr>
        <p:spPr>
          <a:xfrm>
            <a:off x="11029314" y="6137437"/>
            <a:ext cx="5659122" cy="1676400"/>
          </a:xfrm>
          <a:prstGeom prst="rect">
            <a:avLst/>
          </a:prstGeom>
        </p:spPr>
        <p:txBody>
          <a:bodyPr lIns="0" tIns="0" rIns="0" bIns="0" rtlCol="0" anchor="t">
            <a:spAutoFit/>
          </a:bodyPr>
          <a:lstStyle/>
          <a:p>
            <a:pPr marL="0" lvl="0" indent="0">
              <a:lnSpc>
                <a:spcPts val="3360"/>
              </a:lnSpc>
              <a:spcBef>
                <a:spcPct val="0"/>
              </a:spcBef>
            </a:pPr>
            <a:r>
              <a:rPr lang="en-US" sz="2800">
                <a:solidFill>
                  <a:srgbClr val="17161C"/>
                </a:solidFill>
                <a:latin typeface="Aileron Regular"/>
              </a:rPr>
              <a:t>If a baby is safely relinquished in a baby saver with no signs of abuse then it will NOT amount to child abandonment.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635757"/>
            <a:ext cx="15088872" cy="1104753"/>
          </a:xfrm>
          <a:prstGeom prst="rect">
            <a:avLst/>
          </a:prstGeom>
        </p:spPr>
        <p:txBody>
          <a:bodyPr lIns="0" tIns="0" rIns="0" bIns="0" rtlCol="0" anchor="t">
            <a:spAutoFit/>
          </a:bodyPr>
          <a:lstStyle/>
          <a:p>
            <a:pPr algn="ctr">
              <a:lnSpc>
                <a:spcPts val="8639"/>
              </a:lnSpc>
            </a:pPr>
            <a:r>
              <a:rPr lang="en-US" sz="7199">
                <a:solidFill>
                  <a:srgbClr val="17161C"/>
                </a:solidFill>
                <a:latin typeface="Aileron Heavy"/>
              </a:rPr>
              <a:t>PROPOSED WORDING</a:t>
            </a:r>
          </a:p>
        </p:txBody>
      </p:sp>
      <p:sp>
        <p:nvSpPr>
          <p:cNvPr id="3" name="TextBox 3"/>
          <p:cNvSpPr txBox="1"/>
          <p:nvPr/>
        </p:nvSpPr>
        <p:spPr>
          <a:xfrm>
            <a:off x="3742689" y="3418492"/>
            <a:ext cx="10802622" cy="6443980"/>
          </a:xfrm>
          <a:prstGeom prst="rect">
            <a:avLst/>
          </a:prstGeom>
        </p:spPr>
        <p:txBody>
          <a:bodyPr lIns="0" tIns="0" rIns="0" bIns="0" rtlCol="0" anchor="t">
            <a:spAutoFit/>
          </a:bodyPr>
          <a:lstStyle/>
          <a:p>
            <a:pPr algn="ctr">
              <a:lnSpc>
                <a:spcPts val="3919"/>
              </a:lnSpc>
            </a:pPr>
            <a:r>
              <a:rPr lang="en-US" sz="2799">
                <a:solidFill>
                  <a:srgbClr val="17161C"/>
                </a:solidFill>
                <a:latin typeface="Roboto"/>
              </a:rPr>
              <a:t>“abandoned”, in relation to a child, means a child who—</a:t>
            </a:r>
          </a:p>
          <a:p>
            <a:pPr algn="ctr">
              <a:lnSpc>
                <a:spcPts val="3919"/>
              </a:lnSpc>
            </a:pPr>
            <a:r>
              <a:rPr lang="en-US" sz="2799">
                <a:solidFill>
                  <a:srgbClr val="17161C"/>
                </a:solidFill>
                <a:latin typeface="Arimo"/>
              </a:rPr>
              <a:t>(a) has obviously been deserted by the parent, guardian or caregiver; or</a:t>
            </a:r>
          </a:p>
          <a:p>
            <a:pPr algn="ctr">
              <a:lnSpc>
                <a:spcPts val="3919"/>
              </a:lnSpc>
            </a:pPr>
            <a:r>
              <a:rPr lang="en-US" sz="2799">
                <a:solidFill>
                  <a:srgbClr val="17161C"/>
                </a:solidFill>
                <a:latin typeface="Arimo"/>
              </a:rPr>
              <a:t>(b) has, for no apparent reason, had no contact with the parent, guardian, or caregiver for a period of at least three months;</a:t>
            </a:r>
          </a:p>
          <a:p>
            <a:pPr algn="ctr">
              <a:lnSpc>
                <a:spcPts val="3919"/>
              </a:lnSpc>
            </a:pPr>
            <a:r>
              <a:rPr lang="en-US" sz="2799">
                <a:solidFill>
                  <a:srgbClr val="17161C"/>
                </a:solidFill>
                <a:latin typeface="Arimo"/>
              </a:rPr>
              <a:t>(c) has no knowledge as to the whereabouts of the parent, guardian or caregiver and such information cannot be ascertained by the relevant authorities; or</a:t>
            </a:r>
          </a:p>
          <a:p>
            <a:pPr algn="ctr">
              <a:lnSpc>
                <a:spcPts val="3919"/>
              </a:lnSpc>
            </a:pPr>
            <a:r>
              <a:rPr lang="en-US" sz="2799" u="sng">
                <a:solidFill>
                  <a:srgbClr val="2B1F24"/>
                </a:solidFill>
                <a:latin typeface="Arimo"/>
              </a:rPr>
              <a:t>(d) Is an Infant who has obviously been deserted by a parent, guardian or caregiver and has</a:t>
            </a:r>
          </a:p>
          <a:p>
            <a:pPr algn="ctr">
              <a:lnSpc>
                <a:spcPts val="3919"/>
              </a:lnSpc>
            </a:pPr>
            <a:r>
              <a:rPr lang="en-US" sz="2799" u="sng">
                <a:solidFill>
                  <a:srgbClr val="2B1F24"/>
                </a:solidFill>
                <a:latin typeface="Arimo"/>
              </a:rPr>
              <a:t>not been safely relinquished in a Baby Saver or in terms of the relevant Baby Safe Haven</a:t>
            </a:r>
          </a:p>
          <a:p>
            <a:pPr algn="ctr">
              <a:lnSpc>
                <a:spcPts val="3919"/>
              </a:lnSpc>
              <a:spcBef>
                <a:spcPct val="0"/>
              </a:spcBef>
            </a:pPr>
            <a:r>
              <a:rPr lang="en-US" sz="2799" u="sng">
                <a:solidFill>
                  <a:srgbClr val="2B1F24"/>
                </a:solidFill>
                <a:latin typeface="Arimo"/>
              </a:rPr>
              <a:t>laws in section 316.</a:t>
            </a:r>
            <a:r>
              <a:rPr lang="en-US" sz="2799" u="sng">
                <a:solidFill>
                  <a:srgbClr val="2B1F24"/>
                </a:solidFill>
                <a:latin typeface="Roboto"/>
              </a:rPr>
              <a:t>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775012"/>
            <a:ext cx="15088872" cy="1104753"/>
          </a:xfrm>
          <a:prstGeom prst="rect">
            <a:avLst/>
          </a:prstGeom>
        </p:spPr>
        <p:txBody>
          <a:bodyPr lIns="0" tIns="0" rIns="0" bIns="0" rtlCol="0" anchor="t">
            <a:spAutoFit/>
          </a:bodyPr>
          <a:lstStyle/>
          <a:p>
            <a:pPr algn="ctr">
              <a:lnSpc>
                <a:spcPts val="8639"/>
              </a:lnSpc>
            </a:pPr>
            <a:r>
              <a:rPr lang="en-US" sz="7199">
                <a:solidFill>
                  <a:srgbClr val="17161C"/>
                </a:solidFill>
                <a:latin typeface="Aileron Heavy"/>
              </a:rPr>
              <a:t>PROPOSED WORDING</a:t>
            </a:r>
          </a:p>
        </p:txBody>
      </p:sp>
      <p:sp>
        <p:nvSpPr>
          <p:cNvPr id="3" name="TextBox 3"/>
          <p:cNvSpPr txBox="1"/>
          <p:nvPr/>
        </p:nvSpPr>
        <p:spPr>
          <a:xfrm>
            <a:off x="433929" y="4331141"/>
            <a:ext cx="17420141" cy="2976880"/>
          </a:xfrm>
          <a:prstGeom prst="rect">
            <a:avLst/>
          </a:prstGeom>
        </p:spPr>
        <p:txBody>
          <a:bodyPr lIns="0" tIns="0" rIns="0" bIns="0" rtlCol="0" anchor="t">
            <a:spAutoFit/>
          </a:bodyPr>
          <a:lstStyle/>
          <a:p>
            <a:pPr algn="ctr">
              <a:lnSpc>
                <a:spcPts val="3919"/>
              </a:lnSpc>
            </a:pPr>
            <a:r>
              <a:rPr lang="en-US" sz="2799" dirty="0">
                <a:solidFill>
                  <a:srgbClr val="17161C"/>
                </a:solidFill>
                <a:latin typeface="Roboto"/>
              </a:rPr>
              <a:t>236. When consent not required.</a:t>
            </a:r>
          </a:p>
          <a:p>
            <a:pPr algn="ctr">
              <a:lnSpc>
                <a:spcPts val="3919"/>
              </a:lnSpc>
            </a:pPr>
            <a:r>
              <a:rPr lang="en-US" sz="2799" dirty="0">
                <a:solidFill>
                  <a:srgbClr val="17161C"/>
                </a:solidFill>
                <a:latin typeface="Arimo"/>
              </a:rPr>
              <a:t>required.——(1) The consent of a parent or guardian of the child to the</a:t>
            </a:r>
          </a:p>
          <a:p>
            <a:pPr algn="ctr">
              <a:lnSpc>
                <a:spcPts val="3919"/>
              </a:lnSpc>
            </a:pPr>
            <a:r>
              <a:rPr lang="en-US" sz="2799" dirty="0">
                <a:solidFill>
                  <a:srgbClr val="17161C"/>
                </a:solidFill>
                <a:latin typeface="Arimo"/>
              </a:rPr>
              <a:t>adoption of the child, is not necessary if that parent or guardian</a:t>
            </a:r>
          </a:p>
          <a:p>
            <a:pPr algn="ctr">
              <a:lnSpc>
                <a:spcPts val="3919"/>
              </a:lnSpc>
            </a:pPr>
            <a:r>
              <a:rPr lang="en-US" sz="2799" dirty="0">
                <a:solidFill>
                  <a:srgbClr val="17161C"/>
                </a:solidFill>
                <a:latin typeface="Roboto"/>
              </a:rPr>
              <a:t>or</a:t>
            </a:r>
          </a:p>
          <a:p>
            <a:pPr algn="ctr">
              <a:lnSpc>
                <a:spcPts val="3919"/>
              </a:lnSpc>
            </a:pPr>
            <a:r>
              <a:rPr lang="en-US" sz="2799" u="sng" dirty="0">
                <a:solidFill>
                  <a:srgbClr val="17161C"/>
                </a:solidFill>
                <a:latin typeface="Arimo"/>
              </a:rPr>
              <a:t>(g) has safely relinquished an Infant in a Baby Saver or to a Designated Safe Haven Provider and</a:t>
            </a:r>
          </a:p>
          <a:p>
            <a:pPr algn="ctr">
              <a:lnSpc>
                <a:spcPts val="3919"/>
              </a:lnSpc>
              <a:spcBef>
                <a:spcPct val="0"/>
              </a:spcBef>
            </a:pPr>
            <a:r>
              <a:rPr lang="en-US" sz="2799" u="sng" dirty="0">
                <a:solidFill>
                  <a:srgbClr val="17161C"/>
                </a:solidFill>
                <a:latin typeface="Arimo"/>
              </a:rPr>
              <a:t>has failed to Reclaim the Infant or Child as provided in terms of the prescribed Reclaim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674746"/>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PROPOSED WORDING</a:t>
            </a:r>
          </a:p>
        </p:txBody>
      </p:sp>
      <p:sp>
        <p:nvSpPr>
          <p:cNvPr id="3" name="TextBox 3"/>
          <p:cNvSpPr txBox="1"/>
          <p:nvPr/>
        </p:nvSpPr>
        <p:spPr>
          <a:xfrm>
            <a:off x="367363" y="3309620"/>
            <a:ext cx="17553274" cy="5948680"/>
          </a:xfrm>
          <a:prstGeom prst="rect">
            <a:avLst/>
          </a:prstGeom>
        </p:spPr>
        <p:txBody>
          <a:bodyPr lIns="0" tIns="0" rIns="0" bIns="0" rtlCol="0" anchor="t">
            <a:spAutoFit/>
          </a:bodyPr>
          <a:lstStyle/>
          <a:p>
            <a:pPr algn="ctr">
              <a:lnSpc>
                <a:spcPts val="3919"/>
              </a:lnSpc>
            </a:pPr>
            <a:r>
              <a:rPr lang="en-US" sz="2799">
                <a:solidFill>
                  <a:srgbClr val="17161C"/>
                </a:solidFill>
                <a:latin typeface="Roboto"/>
              </a:rPr>
              <a:t>Section 305 (3) A parent, guardian, other person who has parental responsibilities and rights in respect of a child, caregiver or person who has no parental responsibilities and rights in respect of a child but who voluntarily cares for the child either indefinitely, temporarily or partially, is guilty of an offence if that parent or caregiver or other person—</a:t>
            </a:r>
          </a:p>
          <a:p>
            <a:pPr algn="ctr">
              <a:lnSpc>
                <a:spcPts val="3919"/>
              </a:lnSpc>
            </a:pPr>
            <a:r>
              <a:rPr lang="en-US" sz="2799" u="sng">
                <a:solidFill>
                  <a:srgbClr val="17161C"/>
                </a:solidFill>
                <a:latin typeface="Roboto"/>
              </a:rPr>
              <a:t>(c) abandons an Infant other than through Safe Relinquishment in a Baby Saver or other than to</a:t>
            </a:r>
          </a:p>
          <a:p>
            <a:pPr algn="ctr">
              <a:lnSpc>
                <a:spcPts val="3919"/>
              </a:lnSpc>
            </a:pPr>
            <a:r>
              <a:rPr lang="en-US" sz="2799" u="sng">
                <a:solidFill>
                  <a:srgbClr val="17161C"/>
                </a:solidFill>
                <a:latin typeface="Roboto"/>
              </a:rPr>
              <a:t>a Designated Safe Haven Provider provided for in section 316(1);</a:t>
            </a:r>
          </a:p>
          <a:p>
            <a:pPr algn="ctr">
              <a:lnSpc>
                <a:spcPts val="3919"/>
              </a:lnSpc>
            </a:pPr>
            <a:r>
              <a:rPr lang="en-US" sz="2799" u="sng">
                <a:solidFill>
                  <a:srgbClr val="17161C"/>
                </a:solidFill>
                <a:latin typeface="Roboto"/>
              </a:rPr>
              <a:t>(d) relinquishes an Infant in a Baby Saver or to a Designated Safe Haven Provider but such Infant</a:t>
            </a:r>
          </a:p>
          <a:p>
            <a:pPr algn="ctr">
              <a:lnSpc>
                <a:spcPts val="3919"/>
              </a:lnSpc>
            </a:pPr>
            <a:r>
              <a:rPr lang="en-US" sz="2799" u="sng">
                <a:solidFill>
                  <a:srgbClr val="17161C"/>
                </a:solidFill>
                <a:latin typeface="Roboto"/>
              </a:rPr>
              <a:t>shows signs of Abuse in terms of section 316(1)(c).</a:t>
            </a:r>
          </a:p>
          <a:p>
            <a:pPr algn="ctr">
              <a:lnSpc>
                <a:spcPts val="3919"/>
              </a:lnSpc>
              <a:spcBef>
                <a:spcPct val="0"/>
              </a:spcBef>
            </a:pPr>
            <a:r>
              <a:rPr lang="en-US" sz="2799">
                <a:solidFill>
                  <a:srgbClr val="17161C"/>
                </a:solidFill>
                <a:latin typeface="Roboto"/>
              </a:rPr>
              <a:t>(4) A person who is legally liable to maintain a child is guilty of an offence if that person, while able to do so, fails to provide the child with adequate food, clothing, lodging and medical assistance </a:t>
            </a:r>
            <a:r>
              <a:rPr lang="en-US" sz="2799" u="sng">
                <a:solidFill>
                  <a:srgbClr val="17161C"/>
                </a:solidFill>
                <a:latin typeface="Roboto"/>
              </a:rPr>
              <a:t>unless the Relinquishing Person, has relinquished an Infant in a Baby Saver or in terms of the provisions of Baby Safe Haven laws, then he or she will not be guilty of an offence in terms of this subsection.”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29214" y="6116914"/>
            <a:ext cx="6459222" cy="1476375"/>
          </a:xfrm>
          <a:prstGeom prst="rect">
            <a:avLst/>
          </a:prstGeom>
        </p:spPr>
        <p:txBody>
          <a:bodyPr lIns="0" tIns="0" rIns="0" bIns="0" rtlCol="0" anchor="t">
            <a:spAutoFit/>
          </a:bodyPr>
          <a:lstStyle/>
          <a:p>
            <a:pPr marL="0" lvl="0" indent="0" algn="ctr">
              <a:lnSpc>
                <a:spcPts val="3360"/>
              </a:lnSpc>
              <a:spcBef>
                <a:spcPct val="0"/>
              </a:spcBef>
            </a:pPr>
            <a:r>
              <a:rPr lang="en-US" sz="2800">
                <a:solidFill>
                  <a:srgbClr val="17161C"/>
                </a:solidFill>
                <a:latin typeface="Aileron Regular"/>
              </a:rPr>
              <a:t>THE CHILD SHOWS NO SIGNS OF ABUSE</a:t>
            </a:r>
          </a:p>
          <a:p>
            <a:pPr marL="0" lvl="0" indent="0" algn="ctr">
              <a:lnSpc>
                <a:spcPts val="5040"/>
              </a:lnSpc>
              <a:spcBef>
                <a:spcPct val="0"/>
              </a:spcBef>
            </a:pPr>
            <a:endParaRPr lang="en-US" sz="2800">
              <a:solidFill>
                <a:srgbClr val="17161C"/>
              </a:solidFill>
              <a:latin typeface="Aileron Regular"/>
            </a:endParaRPr>
          </a:p>
        </p:txBody>
      </p:sp>
      <p:sp>
        <p:nvSpPr>
          <p:cNvPr id="3" name="TextBox 3"/>
          <p:cNvSpPr txBox="1"/>
          <p:nvPr/>
        </p:nvSpPr>
        <p:spPr>
          <a:xfrm>
            <a:off x="1599564" y="5578751"/>
            <a:ext cx="6459222" cy="2543175"/>
          </a:xfrm>
          <a:prstGeom prst="rect">
            <a:avLst/>
          </a:prstGeom>
        </p:spPr>
        <p:txBody>
          <a:bodyPr lIns="0" tIns="0" rIns="0" bIns="0" rtlCol="0" anchor="t">
            <a:spAutoFit/>
          </a:bodyPr>
          <a:lstStyle/>
          <a:p>
            <a:pPr algn="ctr">
              <a:lnSpc>
                <a:spcPts val="5040"/>
              </a:lnSpc>
            </a:pPr>
            <a:endParaRPr/>
          </a:p>
          <a:p>
            <a:pPr marL="0" lvl="0" indent="0" algn="ctr">
              <a:lnSpc>
                <a:spcPts val="3360"/>
              </a:lnSpc>
              <a:spcBef>
                <a:spcPct val="0"/>
              </a:spcBef>
            </a:pPr>
            <a:r>
              <a:rPr lang="en-US" sz="2800">
                <a:solidFill>
                  <a:srgbClr val="17161C"/>
                </a:solidFill>
                <a:latin typeface="Aileron Regular"/>
              </a:rPr>
              <a:t>USE OF A BABY SAVER OR RELINQUISHMENT TO A DESIGNATED SAFE HAVEN PROVIDER</a:t>
            </a:r>
          </a:p>
          <a:p>
            <a:pPr marL="0" lvl="0" indent="0" algn="ctr">
              <a:lnSpc>
                <a:spcPts val="5040"/>
              </a:lnSpc>
              <a:spcBef>
                <a:spcPct val="0"/>
              </a:spcBef>
            </a:pPr>
            <a:endParaRPr lang="en-US" sz="2800">
              <a:solidFill>
                <a:srgbClr val="17161C"/>
              </a:solidFill>
              <a:latin typeface="Aileron Regular"/>
            </a:endParaRPr>
          </a:p>
        </p:txBody>
      </p:sp>
      <p:sp>
        <p:nvSpPr>
          <p:cNvPr id="4" name="TextBox 4"/>
          <p:cNvSpPr txBox="1"/>
          <p:nvPr/>
        </p:nvSpPr>
        <p:spPr>
          <a:xfrm>
            <a:off x="1599564" y="1019175"/>
            <a:ext cx="15088872" cy="3295210"/>
          </a:xfrm>
          <a:prstGeom prst="rect">
            <a:avLst/>
          </a:prstGeom>
        </p:spPr>
        <p:txBody>
          <a:bodyPr lIns="0" tIns="0" rIns="0" bIns="0" rtlCol="0" anchor="t">
            <a:spAutoFit/>
          </a:bodyPr>
          <a:lstStyle/>
          <a:p>
            <a:pPr algn="ctr">
              <a:lnSpc>
                <a:spcPts val="8639"/>
              </a:lnSpc>
            </a:pPr>
            <a:r>
              <a:rPr lang="en-US" sz="7199">
                <a:solidFill>
                  <a:srgbClr val="17161C"/>
                </a:solidFill>
                <a:latin typeface="Aileron Heavy"/>
              </a:rPr>
              <a:t>2 KEYS COMPONENTS TO QUALIFY AS SAFE RELINQUISHMENT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2855052"/>
            <a:ext cx="15088872" cy="848059"/>
          </a:xfrm>
          <a:prstGeom prst="rect">
            <a:avLst/>
          </a:prstGeom>
        </p:spPr>
        <p:txBody>
          <a:bodyPr lIns="0" tIns="0" rIns="0" bIns="0" rtlCol="0" anchor="t">
            <a:spAutoFit/>
          </a:bodyPr>
          <a:lstStyle/>
          <a:p>
            <a:pPr algn="ctr">
              <a:lnSpc>
                <a:spcPts val="6719"/>
              </a:lnSpc>
            </a:pPr>
            <a:r>
              <a:rPr lang="en-US" sz="5599">
                <a:solidFill>
                  <a:srgbClr val="17161C"/>
                </a:solidFill>
                <a:latin typeface="Aileron Heavy"/>
              </a:rPr>
              <a:t>OBJECTIVES OF THIS LEGISLATION:</a:t>
            </a:r>
          </a:p>
        </p:txBody>
      </p:sp>
      <p:sp>
        <p:nvSpPr>
          <p:cNvPr id="3" name="TextBox 3"/>
          <p:cNvSpPr txBox="1"/>
          <p:nvPr/>
        </p:nvSpPr>
        <p:spPr>
          <a:xfrm>
            <a:off x="3742689" y="3630226"/>
            <a:ext cx="10802622" cy="2215350"/>
          </a:xfrm>
          <a:prstGeom prst="rect">
            <a:avLst/>
          </a:prstGeom>
        </p:spPr>
        <p:txBody>
          <a:bodyPr lIns="0" tIns="0" rIns="0" bIns="0" rtlCol="0" anchor="t">
            <a:spAutoFit/>
          </a:bodyPr>
          <a:lstStyle/>
          <a:p>
            <a:pPr algn="ctr">
              <a:lnSpc>
                <a:spcPts val="5879"/>
              </a:lnSpc>
            </a:pPr>
            <a:r>
              <a:rPr lang="en-US" sz="4199" dirty="0">
                <a:solidFill>
                  <a:srgbClr val="17161C"/>
                </a:solidFill>
                <a:latin typeface="Roboto Italics"/>
              </a:rPr>
              <a:t>PREVENTION OF UNSAFE  ABANDONMENT THEREFORE</a:t>
            </a:r>
          </a:p>
          <a:p>
            <a:pPr algn="ctr">
              <a:lnSpc>
                <a:spcPts val="5880"/>
              </a:lnSpc>
              <a:spcBef>
                <a:spcPct val="0"/>
              </a:spcBef>
            </a:pPr>
            <a:r>
              <a:rPr lang="en-US" sz="4200" dirty="0">
                <a:solidFill>
                  <a:srgbClr val="17161C"/>
                </a:solidFill>
                <a:latin typeface="Roboto Italics"/>
              </a:rPr>
              <a:t>PREVENTION OF DEATHS OF BABIES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0061" r="30516"/>
          <a:stretch>
            <a:fillRect/>
          </a:stretch>
        </p:blipFill>
        <p:spPr>
          <a:xfrm>
            <a:off x="1955176" y="1599564"/>
            <a:ext cx="4339108" cy="6392028"/>
          </a:xfrm>
          <a:prstGeom prst="rect">
            <a:avLst/>
          </a:prstGeom>
        </p:spPr>
      </p:pic>
      <p:sp>
        <p:nvSpPr>
          <p:cNvPr id="3" name="TextBox 3"/>
          <p:cNvSpPr txBox="1"/>
          <p:nvPr/>
        </p:nvSpPr>
        <p:spPr>
          <a:xfrm>
            <a:off x="9144000" y="1590039"/>
            <a:ext cx="7486968" cy="857250"/>
          </a:xfrm>
          <a:prstGeom prst="rect">
            <a:avLst/>
          </a:prstGeom>
        </p:spPr>
        <p:txBody>
          <a:bodyPr lIns="0" tIns="0" rIns="0" bIns="0" rtlCol="0" anchor="t">
            <a:spAutoFit/>
          </a:bodyPr>
          <a:lstStyle/>
          <a:p>
            <a:pPr>
              <a:lnSpc>
                <a:spcPts val="6720"/>
              </a:lnSpc>
            </a:pPr>
            <a:r>
              <a:rPr lang="en-US" sz="5600">
                <a:solidFill>
                  <a:srgbClr val="17161C"/>
                </a:solidFill>
                <a:latin typeface="Aileron Heavy"/>
              </a:rPr>
              <a:t>CONSTITUTIONALITY</a:t>
            </a:r>
          </a:p>
        </p:txBody>
      </p:sp>
      <p:sp>
        <p:nvSpPr>
          <p:cNvPr id="4" name="TextBox 4"/>
          <p:cNvSpPr txBox="1"/>
          <p:nvPr/>
        </p:nvSpPr>
        <p:spPr>
          <a:xfrm>
            <a:off x="9144000" y="3025534"/>
            <a:ext cx="7486968" cy="4958080"/>
          </a:xfrm>
          <a:prstGeom prst="rect">
            <a:avLst/>
          </a:prstGeom>
        </p:spPr>
        <p:txBody>
          <a:bodyPr lIns="0" tIns="0" rIns="0" bIns="0" rtlCol="0" anchor="t">
            <a:spAutoFit/>
          </a:bodyPr>
          <a:lstStyle/>
          <a:p>
            <a:pPr algn="just">
              <a:lnSpc>
                <a:spcPts val="3919"/>
              </a:lnSpc>
            </a:pPr>
            <a:r>
              <a:rPr lang="en-US" sz="2799" dirty="0">
                <a:solidFill>
                  <a:srgbClr val="17161C"/>
                </a:solidFill>
                <a:latin typeface="Roboto"/>
              </a:rPr>
              <a:t>The Constitution of the Republic of South Africa section 11 provides that everyone has the right to life. This is guaranteed to everyone including children. The lack of the provision of a safe alternative to unsafe infant abandonment is not safeguarding the child’s right to life which forms one of the fundamental rights of our Constitution.</a:t>
            </a:r>
          </a:p>
          <a:p>
            <a:pPr>
              <a:lnSpc>
                <a:spcPts val="3919"/>
              </a:lnSpc>
            </a:pPr>
            <a:endParaRPr lang="en-US" sz="2799" dirty="0">
              <a:solidFill>
                <a:srgbClr val="17161C"/>
              </a:solidFill>
              <a:latin typeface="Roboto"/>
            </a:endParaRPr>
          </a:p>
          <a:p>
            <a:pPr>
              <a:lnSpc>
                <a:spcPts val="3919"/>
              </a:lnSpc>
              <a:spcBef>
                <a:spcPct val="0"/>
              </a:spcBef>
            </a:pPr>
            <a:r>
              <a:rPr lang="en-US" sz="2799" dirty="0">
                <a:solidFill>
                  <a:srgbClr val="17161C"/>
                </a:solidFill>
                <a:latin typeface="Roboto"/>
              </a:rPr>
              <a:t>[image credit the daily maverick]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10" t="1568" b="1568"/>
          <a:stretch>
            <a:fillRect/>
          </a:stretch>
        </p:blipFill>
        <p:spPr>
          <a:xfrm>
            <a:off x="11078487" y="1630293"/>
            <a:ext cx="6908716" cy="6808451"/>
          </a:xfrm>
          <a:prstGeom prst="rect">
            <a:avLst/>
          </a:prstGeom>
        </p:spPr>
      </p:pic>
      <p:sp>
        <p:nvSpPr>
          <p:cNvPr id="3" name="TextBox 3"/>
          <p:cNvSpPr txBox="1"/>
          <p:nvPr/>
        </p:nvSpPr>
        <p:spPr>
          <a:xfrm>
            <a:off x="1113601" y="1620768"/>
            <a:ext cx="7659112" cy="857250"/>
          </a:xfrm>
          <a:prstGeom prst="rect">
            <a:avLst/>
          </a:prstGeom>
        </p:spPr>
        <p:txBody>
          <a:bodyPr lIns="0" tIns="0" rIns="0" bIns="0" rtlCol="0" anchor="t">
            <a:spAutoFit/>
          </a:bodyPr>
          <a:lstStyle/>
          <a:p>
            <a:pPr>
              <a:lnSpc>
                <a:spcPts val="6720"/>
              </a:lnSpc>
            </a:pPr>
            <a:r>
              <a:rPr lang="en-US" sz="5600">
                <a:solidFill>
                  <a:srgbClr val="17161C"/>
                </a:solidFill>
                <a:latin typeface="Aileron Heavy"/>
              </a:rPr>
              <a:t>CONSTITUTIONALITY</a:t>
            </a:r>
          </a:p>
        </p:txBody>
      </p:sp>
      <p:sp>
        <p:nvSpPr>
          <p:cNvPr id="4" name="TextBox 4"/>
          <p:cNvSpPr txBox="1"/>
          <p:nvPr/>
        </p:nvSpPr>
        <p:spPr>
          <a:xfrm>
            <a:off x="1113601" y="2809135"/>
            <a:ext cx="7659112" cy="6443980"/>
          </a:xfrm>
          <a:prstGeom prst="rect">
            <a:avLst/>
          </a:prstGeom>
        </p:spPr>
        <p:txBody>
          <a:bodyPr lIns="0" tIns="0" rIns="0" bIns="0" rtlCol="0" anchor="t">
            <a:spAutoFit/>
          </a:bodyPr>
          <a:lstStyle/>
          <a:p>
            <a:pPr algn="just">
              <a:lnSpc>
                <a:spcPts val="3919"/>
              </a:lnSpc>
            </a:pPr>
            <a:r>
              <a:rPr lang="en-US" sz="2799" dirty="0">
                <a:solidFill>
                  <a:srgbClr val="17161C"/>
                </a:solidFill>
                <a:latin typeface="Roboto"/>
              </a:rPr>
              <a:t>The right to life also has a socio-economic element which means that the State will be obligated to meet certain needs in respect of this right, like shelter, food and education. Sachs J mentions that the State is under a duty to create conditions to enable all persons to enjoy the right. Therefore, it is submitted that the State is under a duty to </a:t>
            </a:r>
            <a:r>
              <a:rPr lang="en-US" sz="2799" dirty="0" err="1">
                <a:solidFill>
                  <a:srgbClr val="17161C"/>
                </a:solidFill>
                <a:latin typeface="Roboto"/>
              </a:rPr>
              <a:t>legalise</a:t>
            </a:r>
            <a:r>
              <a:rPr lang="en-US" sz="2799" dirty="0">
                <a:solidFill>
                  <a:srgbClr val="17161C"/>
                </a:solidFill>
                <a:latin typeface="Roboto"/>
              </a:rPr>
              <a:t> a safe method of infant relinquishment, which is in line with the duty to “create conditions to enable all persons to enjoy the right”.</a:t>
            </a:r>
          </a:p>
          <a:p>
            <a:pPr>
              <a:lnSpc>
                <a:spcPts val="3919"/>
              </a:lnSpc>
            </a:pPr>
            <a:endParaRPr lang="en-US" sz="2799" dirty="0">
              <a:solidFill>
                <a:srgbClr val="17161C"/>
              </a:solidFill>
              <a:latin typeface="Roboto"/>
            </a:endParaRPr>
          </a:p>
          <a:p>
            <a:pPr>
              <a:lnSpc>
                <a:spcPts val="3919"/>
              </a:lnSpc>
              <a:spcBef>
                <a:spcPct val="0"/>
              </a:spcBef>
            </a:pPr>
            <a:r>
              <a:rPr lang="en-US" sz="2799" dirty="0">
                <a:solidFill>
                  <a:srgbClr val="17161C"/>
                </a:solidFill>
                <a:latin typeface="Roboto"/>
              </a:rPr>
              <a:t>[Image credit sahistory.org.za]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49" r="2125" b="384"/>
          <a:stretch>
            <a:fillRect/>
          </a:stretch>
        </p:blipFill>
        <p:spPr>
          <a:xfrm>
            <a:off x="0" y="0"/>
            <a:ext cx="7156108" cy="10287000"/>
          </a:xfrm>
          <a:prstGeom prst="rect">
            <a:avLst/>
          </a:prstGeom>
        </p:spPr>
      </p:pic>
      <p:sp>
        <p:nvSpPr>
          <p:cNvPr id="3" name="TextBox 3"/>
          <p:cNvSpPr txBox="1"/>
          <p:nvPr/>
        </p:nvSpPr>
        <p:spPr>
          <a:xfrm>
            <a:off x="9943782" y="1590039"/>
            <a:ext cx="7639708" cy="857250"/>
          </a:xfrm>
          <a:prstGeom prst="rect">
            <a:avLst/>
          </a:prstGeom>
        </p:spPr>
        <p:txBody>
          <a:bodyPr lIns="0" tIns="0" rIns="0" bIns="0" rtlCol="0" anchor="t">
            <a:spAutoFit/>
          </a:bodyPr>
          <a:lstStyle/>
          <a:p>
            <a:pPr>
              <a:lnSpc>
                <a:spcPts val="6720"/>
              </a:lnSpc>
            </a:pPr>
            <a:r>
              <a:rPr lang="en-US" sz="5600">
                <a:solidFill>
                  <a:srgbClr val="17161C"/>
                </a:solidFill>
                <a:latin typeface="Aileron Heavy"/>
              </a:rPr>
              <a:t>CONSTITUTIONALITY</a:t>
            </a:r>
          </a:p>
        </p:txBody>
      </p:sp>
      <p:sp>
        <p:nvSpPr>
          <p:cNvPr id="4" name="TextBox 4"/>
          <p:cNvSpPr txBox="1"/>
          <p:nvPr/>
        </p:nvSpPr>
        <p:spPr>
          <a:xfrm>
            <a:off x="9943782" y="3089058"/>
            <a:ext cx="7639708" cy="4958080"/>
          </a:xfrm>
          <a:prstGeom prst="rect">
            <a:avLst/>
          </a:prstGeom>
        </p:spPr>
        <p:txBody>
          <a:bodyPr lIns="0" tIns="0" rIns="0" bIns="0" rtlCol="0" anchor="t">
            <a:spAutoFit/>
          </a:bodyPr>
          <a:lstStyle/>
          <a:p>
            <a:pPr algn="just">
              <a:lnSpc>
                <a:spcPts val="3919"/>
              </a:lnSpc>
            </a:pPr>
            <a:r>
              <a:rPr lang="en-US" sz="2799">
                <a:solidFill>
                  <a:srgbClr val="17161C"/>
                </a:solidFill>
                <a:latin typeface="Roboto"/>
              </a:rPr>
              <a:t>The right of an infant to human dignity as guaranteed by section 10 of the Constitution is also infringed when an infant is discarded in a dumpster, alongside the road or in a toilet. According to Chaskalson P the right to life and human dignity are the most important of all the rights as well as the source of all other rights, these two rights must be valued above all others</a:t>
            </a:r>
          </a:p>
          <a:p>
            <a:pPr>
              <a:lnSpc>
                <a:spcPts val="3919"/>
              </a:lnSpc>
            </a:pPr>
            <a:endParaRPr lang="en-US" sz="2799">
              <a:solidFill>
                <a:srgbClr val="17161C"/>
              </a:solidFill>
              <a:latin typeface="Roboto"/>
            </a:endParaRPr>
          </a:p>
          <a:p>
            <a:pPr>
              <a:lnSpc>
                <a:spcPts val="3919"/>
              </a:lnSpc>
              <a:spcBef>
                <a:spcPct val="0"/>
              </a:spcBef>
            </a:pPr>
            <a:r>
              <a:rPr lang="en-US" sz="2799">
                <a:solidFill>
                  <a:srgbClr val="17161C"/>
                </a:solidFill>
                <a:latin typeface="Roboto"/>
              </a:rPr>
              <a:t>[Image credit justice.gov.za]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89773"/>
            <a:ext cx="7544436" cy="857250"/>
          </a:xfrm>
          <a:prstGeom prst="rect">
            <a:avLst/>
          </a:prstGeom>
        </p:spPr>
        <p:txBody>
          <a:bodyPr lIns="0" tIns="0" rIns="0" bIns="0" rtlCol="0" anchor="t">
            <a:spAutoFit/>
          </a:bodyPr>
          <a:lstStyle/>
          <a:p>
            <a:pPr>
              <a:lnSpc>
                <a:spcPts val="6720"/>
              </a:lnSpc>
            </a:pPr>
            <a:r>
              <a:rPr lang="en-US" sz="5600">
                <a:solidFill>
                  <a:srgbClr val="17161C"/>
                </a:solidFill>
                <a:latin typeface="Aileron Heavy"/>
              </a:rPr>
              <a:t>CONSTITUTIONALITY</a:t>
            </a:r>
          </a:p>
        </p:txBody>
      </p:sp>
      <p:sp>
        <p:nvSpPr>
          <p:cNvPr id="3" name="TextBox 3"/>
          <p:cNvSpPr txBox="1"/>
          <p:nvPr/>
        </p:nvSpPr>
        <p:spPr>
          <a:xfrm>
            <a:off x="1599564" y="3121660"/>
            <a:ext cx="7544436" cy="3967480"/>
          </a:xfrm>
          <a:prstGeom prst="rect">
            <a:avLst/>
          </a:prstGeom>
        </p:spPr>
        <p:txBody>
          <a:bodyPr lIns="0" tIns="0" rIns="0" bIns="0" rtlCol="0" anchor="t">
            <a:spAutoFit/>
          </a:bodyPr>
          <a:lstStyle/>
          <a:p>
            <a:pPr algn="just">
              <a:lnSpc>
                <a:spcPts val="3919"/>
              </a:lnSpc>
              <a:spcBef>
                <a:spcPct val="0"/>
              </a:spcBef>
            </a:pPr>
            <a:r>
              <a:rPr lang="en-US" sz="2799" dirty="0">
                <a:solidFill>
                  <a:srgbClr val="17161C"/>
                </a:solidFill>
                <a:latin typeface="Roboto"/>
              </a:rPr>
              <a:t>Section 28(2) of the Constitution provides “A child’s best interests are of paramount importance in all matters concerning a child”. Establishing a Baby Saver Law is placing the child’s best interests in a position of paramount importance by safeguarding the child’s fundamental rights as guaranteed in the Constitution.</a:t>
            </a:r>
          </a:p>
        </p:txBody>
      </p:sp>
      <p:pic>
        <p:nvPicPr>
          <p:cNvPr id="4" name="Picture 4"/>
          <p:cNvPicPr>
            <a:picLocks noChangeAspect="1"/>
          </p:cNvPicPr>
          <p:nvPr/>
        </p:nvPicPr>
        <p:blipFill>
          <a:blip r:embed="rId3"/>
          <a:srcRect l="30061" r="30516"/>
          <a:stretch>
            <a:fillRect/>
          </a:stretch>
        </p:blipFill>
        <p:spPr>
          <a:xfrm>
            <a:off x="11981720" y="1499298"/>
            <a:ext cx="4339108" cy="63920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3706013"/>
            <a:ext cx="4001772" cy="1443216"/>
          </a:xfrm>
          <a:prstGeom prst="rect">
            <a:avLst/>
          </a:prstGeom>
        </p:spPr>
        <p:txBody>
          <a:bodyPr lIns="0" tIns="0" rIns="0" bIns="0" rtlCol="0" anchor="t">
            <a:spAutoFit/>
          </a:bodyPr>
          <a:lstStyle/>
          <a:p>
            <a:pPr algn="ctr">
              <a:lnSpc>
                <a:spcPts val="5759"/>
              </a:lnSpc>
            </a:pPr>
            <a:r>
              <a:rPr lang="en-US" sz="4800" dirty="0">
                <a:solidFill>
                  <a:srgbClr val="17161C"/>
                </a:solidFill>
                <a:latin typeface="Aileron Heavy"/>
              </a:rPr>
              <a:t>Right to life of the child</a:t>
            </a:r>
          </a:p>
        </p:txBody>
      </p:sp>
      <p:sp>
        <p:nvSpPr>
          <p:cNvPr id="3" name="TextBox 3"/>
          <p:cNvSpPr txBox="1"/>
          <p:nvPr/>
        </p:nvSpPr>
        <p:spPr>
          <a:xfrm>
            <a:off x="7143114" y="3706013"/>
            <a:ext cx="4001772" cy="2187009"/>
          </a:xfrm>
          <a:prstGeom prst="rect">
            <a:avLst/>
          </a:prstGeom>
        </p:spPr>
        <p:txBody>
          <a:bodyPr lIns="0" tIns="0" rIns="0" bIns="0" rtlCol="0" anchor="t">
            <a:spAutoFit/>
          </a:bodyPr>
          <a:lstStyle/>
          <a:p>
            <a:pPr algn="ctr">
              <a:lnSpc>
                <a:spcPts val="5760"/>
              </a:lnSpc>
            </a:pPr>
            <a:r>
              <a:rPr lang="en-US" sz="4800" dirty="0">
                <a:solidFill>
                  <a:srgbClr val="17161C"/>
                </a:solidFill>
                <a:latin typeface="Aileron Heavy"/>
              </a:rPr>
              <a:t>Child's best interests</a:t>
            </a:r>
          </a:p>
          <a:p>
            <a:pPr algn="ctr">
              <a:lnSpc>
                <a:spcPts val="5759"/>
              </a:lnSpc>
            </a:pPr>
            <a:endParaRPr lang="en-US" sz="4800" dirty="0">
              <a:solidFill>
                <a:srgbClr val="17161C"/>
              </a:solidFill>
              <a:latin typeface="Aileron Heavy"/>
            </a:endParaRPr>
          </a:p>
        </p:txBody>
      </p:sp>
      <p:sp>
        <p:nvSpPr>
          <p:cNvPr id="4" name="TextBox 4"/>
          <p:cNvSpPr txBox="1"/>
          <p:nvPr/>
        </p:nvSpPr>
        <p:spPr>
          <a:xfrm>
            <a:off x="12686664" y="4065384"/>
            <a:ext cx="4572636" cy="2156231"/>
          </a:xfrm>
          <a:prstGeom prst="rect">
            <a:avLst/>
          </a:prstGeom>
        </p:spPr>
        <p:txBody>
          <a:bodyPr lIns="0" tIns="0" rIns="0" bIns="0" rtlCol="0" anchor="t">
            <a:spAutoFit/>
          </a:bodyPr>
          <a:lstStyle/>
          <a:p>
            <a:pPr algn="ctr">
              <a:lnSpc>
                <a:spcPts val="5759"/>
              </a:lnSpc>
            </a:pPr>
            <a:r>
              <a:rPr lang="en-US" sz="4800">
                <a:solidFill>
                  <a:srgbClr val="17161C"/>
                </a:solidFill>
                <a:latin typeface="Aileron Heavy"/>
              </a:rPr>
              <a:t>Baby savers do not encourage abandonment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625297"/>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QUESTIONS</a:t>
            </a:r>
          </a:p>
        </p:txBody>
      </p:sp>
      <p:sp>
        <p:nvSpPr>
          <p:cNvPr id="3" name="TextBox 3"/>
          <p:cNvSpPr txBox="1"/>
          <p:nvPr/>
        </p:nvSpPr>
        <p:spPr>
          <a:xfrm>
            <a:off x="3742689" y="3300048"/>
            <a:ext cx="10802622" cy="5958252"/>
          </a:xfrm>
          <a:prstGeom prst="rect">
            <a:avLst/>
          </a:prstGeom>
        </p:spPr>
        <p:txBody>
          <a:bodyPr lIns="0" tIns="0" rIns="0" bIns="0" rtlCol="0" anchor="t">
            <a:spAutoFit/>
          </a:bodyPr>
          <a:lstStyle/>
          <a:p>
            <a:pPr algn="ctr">
              <a:lnSpc>
                <a:spcPts val="3919"/>
              </a:lnSpc>
            </a:pPr>
            <a:r>
              <a:rPr lang="en-US" sz="2799">
                <a:solidFill>
                  <a:srgbClr val="17161C"/>
                </a:solidFill>
                <a:latin typeface="Roboto"/>
              </a:rPr>
              <a:t>Q. Sections 105 &amp; 107 of the Children's Act make provision for designation of organisations to render child care and protection services that include abandonment.</a:t>
            </a:r>
          </a:p>
          <a:p>
            <a:pPr algn="ctr">
              <a:lnSpc>
                <a:spcPts val="3919"/>
              </a:lnSpc>
            </a:pPr>
            <a:endParaRPr lang="en-US" sz="2799">
              <a:solidFill>
                <a:srgbClr val="17161C"/>
              </a:solidFill>
              <a:latin typeface="Roboto"/>
            </a:endParaRPr>
          </a:p>
          <a:p>
            <a:pPr algn="ctr">
              <a:lnSpc>
                <a:spcPts val="3919"/>
              </a:lnSpc>
            </a:pPr>
            <a:r>
              <a:rPr lang="en-US" sz="2799">
                <a:solidFill>
                  <a:srgbClr val="17161C"/>
                </a:solidFill>
                <a:latin typeface="Arimo"/>
              </a:rPr>
              <a:t>A. The child protection services that are currently rendered for abandonment are not preventative of the act of abandonment but only step in once a child is found alive after being unsafely abandoned. We require child protection services that prevent the act of unsafe abandonment and therefore ensures the safety of children. Therefore, these sections need to be applied to legalise baby savers.</a:t>
            </a:r>
          </a:p>
          <a:p>
            <a:pPr algn="ctr">
              <a:lnSpc>
                <a:spcPts val="3919"/>
              </a:lnSpc>
              <a:spcBef>
                <a:spcPct val="0"/>
              </a:spcBef>
            </a:pPr>
            <a:endParaRPr lang="en-US" sz="2799">
              <a:solidFill>
                <a:srgbClr val="17161C"/>
              </a:solidFill>
              <a:latin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468840"/>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QUESTIONS</a:t>
            </a:r>
          </a:p>
        </p:txBody>
      </p:sp>
      <p:sp>
        <p:nvSpPr>
          <p:cNvPr id="3" name="TextBox 3"/>
          <p:cNvSpPr txBox="1"/>
          <p:nvPr/>
        </p:nvSpPr>
        <p:spPr>
          <a:xfrm>
            <a:off x="3742689" y="3005880"/>
            <a:ext cx="10802622" cy="7446546"/>
          </a:xfrm>
          <a:prstGeom prst="rect">
            <a:avLst/>
          </a:prstGeom>
        </p:spPr>
        <p:txBody>
          <a:bodyPr lIns="0" tIns="0" rIns="0" bIns="0" rtlCol="0" anchor="t">
            <a:spAutoFit/>
          </a:bodyPr>
          <a:lstStyle/>
          <a:p>
            <a:pPr algn="ctr">
              <a:lnSpc>
                <a:spcPts val="3919"/>
              </a:lnSpc>
            </a:pPr>
            <a:r>
              <a:rPr lang="en-US" sz="2799">
                <a:solidFill>
                  <a:srgbClr val="17161C"/>
                </a:solidFill>
                <a:latin typeface="Roboto"/>
              </a:rPr>
              <a:t>Q. The safe relinquishment in a baby saver would be part of a service provided under the provision of s 107 and s 167 making provision for placement of children in alternative care.</a:t>
            </a:r>
          </a:p>
          <a:p>
            <a:pPr algn="ctr">
              <a:lnSpc>
                <a:spcPts val="3919"/>
              </a:lnSpc>
            </a:pPr>
            <a:endParaRPr lang="en-US" sz="2799">
              <a:solidFill>
                <a:srgbClr val="17161C"/>
              </a:solidFill>
              <a:latin typeface="Roboto"/>
            </a:endParaRPr>
          </a:p>
          <a:p>
            <a:pPr algn="ctr">
              <a:lnSpc>
                <a:spcPts val="3919"/>
              </a:lnSpc>
            </a:pPr>
            <a:r>
              <a:rPr lang="en-US" sz="2799">
                <a:solidFill>
                  <a:srgbClr val="17161C"/>
                </a:solidFill>
                <a:latin typeface="Arimo"/>
              </a:rPr>
              <a:t>A. A baby saver is not alternative care. A baby saver is a mechanism used to save the child from unsafe abandonment. A child is immediately taken from a saver to a registered place of safety or CYCC. Therefore, a baby saver need not qualify as alternative care in terms of section 167 of the Act. Furthermore, a baby saver does not qualify as temporary safe care because a child is not temporarily accommodated in the baby saver pending a court order but is temporarily accommodated in a registered place of safety or CYCC after being speedily removed from the saver and in terms of the normal procedures.</a:t>
            </a:r>
          </a:p>
          <a:p>
            <a:pPr algn="ctr">
              <a:lnSpc>
                <a:spcPts val="3919"/>
              </a:lnSpc>
              <a:spcBef>
                <a:spcPct val="0"/>
              </a:spcBef>
            </a:pPr>
            <a:endParaRPr lang="en-US" sz="2799">
              <a:solidFill>
                <a:srgbClr val="17161C"/>
              </a:solidFill>
              <a:latin typeface="Arim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742641"/>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QUESTIONS</a:t>
            </a:r>
          </a:p>
        </p:txBody>
      </p:sp>
      <p:sp>
        <p:nvSpPr>
          <p:cNvPr id="3" name="TextBox 3"/>
          <p:cNvSpPr txBox="1"/>
          <p:nvPr/>
        </p:nvSpPr>
        <p:spPr>
          <a:xfrm>
            <a:off x="3742689" y="3884627"/>
            <a:ext cx="10802622" cy="3477764"/>
          </a:xfrm>
          <a:prstGeom prst="rect">
            <a:avLst/>
          </a:prstGeom>
        </p:spPr>
        <p:txBody>
          <a:bodyPr lIns="0" tIns="0" rIns="0" bIns="0" rtlCol="0" anchor="t">
            <a:spAutoFit/>
          </a:bodyPr>
          <a:lstStyle/>
          <a:p>
            <a:pPr algn="ctr">
              <a:lnSpc>
                <a:spcPts val="3919"/>
              </a:lnSpc>
            </a:pPr>
            <a:r>
              <a:rPr lang="en-US" sz="2799" dirty="0">
                <a:solidFill>
                  <a:srgbClr val="17161C"/>
                </a:solidFill>
                <a:latin typeface="Roboto"/>
              </a:rPr>
              <a:t>Q. </a:t>
            </a:r>
            <a:r>
              <a:rPr lang="en-US" sz="2799" dirty="0" err="1">
                <a:solidFill>
                  <a:srgbClr val="17161C"/>
                </a:solidFill>
                <a:latin typeface="Roboto"/>
              </a:rPr>
              <a:t>Decriminalising</a:t>
            </a:r>
            <a:r>
              <a:rPr lang="en-US" sz="2799" dirty="0">
                <a:solidFill>
                  <a:srgbClr val="17161C"/>
                </a:solidFill>
                <a:latin typeface="Roboto"/>
              </a:rPr>
              <a:t> forms of abandonment</a:t>
            </a:r>
          </a:p>
          <a:p>
            <a:pPr algn="ctr">
              <a:lnSpc>
                <a:spcPts val="3919"/>
              </a:lnSpc>
              <a:spcBef>
                <a:spcPct val="0"/>
              </a:spcBef>
            </a:pPr>
            <a:r>
              <a:rPr lang="en-US" sz="2800" dirty="0">
                <a:solidFill>
                  <a:srgbClr val="17161C"/>
                </a:solidFill>
                <a:latin typeface="Roboto"/>
              </a:rPr>
              <a:t>A. The only form of abandonment that I recommend requires </a:t>
            </a:r>
            <a:r>
              <a:rPr lang="en-US" sz="2800" dirty="0" err="1">
                <a:solidFill>
                  <a:srgbClr val="17161C"/>
                </a:solidFill>
                <a:latin typeface="Roboto"/>
              </a:rPr>
              <a:t>decriminalisation</a:t>
            </a:r>
            <a:r>
              <a:rPr lang="en-US" sz="2800" dirty="0">
                <a:solidFill>
                  <a:srgbClr val="17161C"/>
                </a:solidFill>
                <a:latin typeface="Roboto"/>
              </a:rPr>
              <a:t> is SAFE RELINQUISHMENT. This is in order to allow the use of baby savers without criminal repercussions. The current laws regarding abandonment will continue as is. Therefore, if a child is safely relinquished in a baby saver it will NOT amount to child abandonment.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630798"/>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QUESTIONS</a:t>
            </a:r>
          </a:p>
        </p:txBody>
      </p:sp>
      <p:sp>
        <p:nvSpPr>
          <p:cNvPr id="3" name="TextBox 3"/>
          <p:cNvSpPr txBox="1"/>
          <p:nvPr/>
        </p:nvSpPr>
        <p:spPr>
          <a:xfrm>
            <a:off x="4016489" y="2951587"/>
            <a:ext cx="10802622" cy="5341206"/>
          </a:xfrm>
          <a:prstGeom prst="rect">
            <a:avLst/>
          </a:prstGeom>
        </p:spPr>
        <p:txBody>
          <a:bodyPr lIns="0" tIns="0" rIns="0" bIns="0" rtlCol="0" anchor="t">
            <a:spAutoFit/>
          </a:bodyPr>
          <a:lstStyle/>
          <a:p>
            <a:pPr algn="ctr">
              <a:lnSpc>
                <a:spcPts val="4199"/>
              </a:lnSpc>
            </a:pPr>
            <a:r>
              <a:rPr lang="en-US" sz="2799" dirty="0">
                <a:solidFill>
                  <a:srgbClr val="17161C"/>
                </a:solidFill>
                <a:latin typeface="Roboto Bold"/>
              </a:rPr>
              <a:t>Q. "</a:t>
            </a:r>
            <a:r>
              <a:rPr lang="en-US" sz="2799" dirty="0">
                <a:solidFill>
                  <a:srgbClr val="17161C"/>
                </a:solidFill>
                <a:latin typeface="Roboto"/>
              </a:rPr>
              <a:t>The Department’s position is strengthening of prevention and early intervention </a:t>
            </a:r>
            <a:r>
              <a:rPr lang="en-US" sz="2799" dirty="0" err="1">
                <a:solidFill>
                  <a:srgbClr val="17161C"/>
                </a:solidFill>
                <a:latin typeface="Roboto"/>
              </a:rPr>
              <a:t>programmes</a:t>
            </a:r>
            <a:r>
              <a:rPr lang="en-US" sz="2799" dirty="0">
                <a:solidFill>
                  <a:srgbClr val="17161C"/>
                </a:solidFill>
                <a:latin typeface="Roboto"/>
              </a:rPr>
              <a:t> where a pregnant mother must be identified and supported"</a:t>
            </a:r>
          </a:p>
          <a:p>
            <a:pPr algn="ctr">
              <a:lnSpc>
                <a:spcPts val="4199"/>
              </a:lnSpc>
            </a:pPr>
            <a:endParaRPr lang="en-US" sz="2799" dirty="0">
              <a:solidFill>
                <a:srgbClr val="17161C"/>
              </a:solidFill>
              <a:latin typeface="Roboto"/>
            </a:endParaRPr>
          </a:p>
          <a:p>
            <a:pPr algn="ctr">
              <a:lnSpc>
                <a:spcPts val="4199"/>
              </a:lnSpc>
            </a:pPr>
            <a:r>
              <a:rPr lang="en-US" sz="2799" dirty="0">
                <a:solidFill>
                  <a:srgbClr val="17161C"/>
                </a:solidFill>
                <a:latin typeface="Roboto Bold"/>
              </a:rPr>
              <a:t>A.</a:t>
            </a:r>
            <a:r>
              <a:rPr lang="en-US" sz="2799" dirty="0">
                <a:solidFill>
                  <a:srgbClr val="17161C"/>
                </a:solidFill>
                <a:latin typeface="Roboto"/>
              </a:rPr>
              <a:t> My position is the same i.e. PREVENTION. Baby savers prevent unsafe abandonment and provides the pregnant mother with more options rather than fewer. Baby savers will still be the</a:t>
            </a:r>
            <a:r>
              <a:rPr lang="en-US" sz="2799" dirty="0">
                <a:solidFill>
                  <a:srgbClr val="17161C"/>
                </a:solidFill>
                <a:latin typeface="Roboto Bold"/>
              </a:rPr>
              <a:t> last resort</a:t>
            </a:r>
            <a:r>
              <a:rPr lang="en-US" sz="2799" dirty="0">
                <a:solidFill>
                  <a:srgbClr val="17161C"/>
                </a:solidFill>
                <a:latin typeface="Roboto"/>
              </a:rPr>
              <a:t> after pregnancy counselling and may prove life saving where the mother refuses to make use of pregnancy counselling services or has no access to such services.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4526465"/>
            <a:ext cx="15088872" cy="1224544"/>
          </a:xfrm>
          <a:prstGeom prst="rect">
            <a:avLst/>
          </a:prstGeom>
        </p:spPr>
        <p:txBody>
          <a:bodyPr lIns="0" tIns="0" rIns="0" bIns="0" rtlCol="0" anchor="t">
            <a:spAutoFit/>
          </a:bodyPr>
          <a:lstStyle/>
          <a:p>
            <a:pPr algn="ctr">
              <a:lnSpc>
                <a:spcPts val="9600"/>
              </a:lnSpc>
            </a:pPr>
            <a:r>
              <a:rPr lang="en-US" sz="8000">
                <a:solidFill>
                  <a:srgbClr val="17161C"/>
                </a:solidFill>
                <a:latin typeface="Aileron Heavy"/>
              </a:rPr>
              <a:t>REGULATORY BODY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688619" y="2268196"/>
            <a:ext cx="5750608" cy="5750608"/>
          </a:xfrm>
          <a:prstGeom prst="rect">
            <a:avLst/>
          </a:prstGeom>
        </p:spPr>
      </p:pic>
      <p:sp>
        <p:nvSpPr>
          <p:cNvPr id="3" name="TextBox 3"/>
          <p:cNvSpPr txBox="1"/>
          <p:nvPr/>
        </p:nvSpPr>
        <p:spPr>
          <a:xfrm>
            <a:off x="1295400" y="3428287"/>
            <a:ext cx="7685042" cy="3930563"/>
          </a:xfrm>
          <a:prstGeom prst="rect">
            <a:avLst/>
          </a:prstGeom>
        </p:spPr>
        <p:txBody>
          <a:bodyPr lIns="0" tIns="0" rIns="0" bIns="0" rtlCol="0" anchor="t">
            <a:spAutoFit/>
          </a:bodyPr>
          <a:lstStyle/>
          <a:p>
            <a:pPr marL="429265" lvl="1" indent="-214633" algn="just">
              <a:lnSpc>
                <a:spcPts val="3900"/>
              </a:lnSpc>
              <a:buFont typeface="Arial"/>
              <a:buChar char="•"/>
            </a:pPr>
            <a:r>
              <a:rPr lang="en-US" sz="2600" dirty="0">
                <a:solidFill>
                  <a:srgbClr val="17161C"/>
                </a:solidFill>
                <a:latin typeface="Roboto"/>
              </a:rPr>
              <a:t>Baby Savers of South Africa (BSSA) is a registered non-profit organization.</a:t>
            </a:r>
          </a:p>
          <a:p>
            <a:pPr marL="429265" lvl="1" indent="-214633" algn="just">
              <a:lnSpc>
                <a:spcPts val="3900"/>
              </a:lnSpc>
              <a:buFont typeface="Arial"/>
              <a:buChar char="•"/>
            </a:pPr>
            <a:r>
              <a:rPr lang="en-US" sz="2600" dirty="0">
                <a:solidFill>
                  <a:srgbClr val="17161C"/>
                </a:solidFill>
                <a:latin typeface="Roboto"/>
              </a:rPr>
              <a:t>Regulate process</a:t>
            </a:r>
          </a:p>
          <a:p>
            <a:pPr marL="429265" lvl="1" indent="-214633" algn="just">
              <a:lnSpc>
                <a:spcPts val="3900"/>
              </a:lnSpc>
              <a:buFont typeface="Arial"/>
              <a:buChar char="•"/>
            </a:pPr>
            <a:r>
              <a:rPr lang="en-US" sz="2600" dirty="0">
                <a:solidFill>
                  <a:srgbClr val="17161C"/>
                </a:solidFill>
                <a:latin typeface="Roboto"/>
              </a:rPr>
              <a:t>High degree of accountability</a:t>
            </a:r>
          </a:p>
          <a:p>
            <a:pPr marL="429265" lvl="1" indent="-214633" algn="just">
              <a:lnSpc>
                <a:spcPts val="3900"/>
              </a:lnSpc>
              <a:buFont typeface="Arial"/>
              <a:buChar char="•"/>
            </a:pPr>
            <a:r>
              <a:rPr lang="en-US" sz="2600" dirty="0">
                <a:solidFill>
                  <a:srgbClr val="17161C"/>
                </a:solidFill>
                <a:latin typeface="Roboto"/>
              </a:rPr>
              <a:t>Will report directly to DSD on the operation and running of baby savers in SA.</a:t>
            </a:r>
          </a:p>
          <a:p>
            <a:pPr marL="429265" lvl="1" indent="-214633" algn="just">
              <a:lnSpc>
                <a:spcPts val="3900"/>
              </a:lnSpc>
              <a:buFont typeface="Arial"/>
              <a:buChar char="•"/>
            </a:pPr>
            <a:r>
              <a:rPr lang="en-US" sz="2600" dirty="0">
                <a:solidFill>
                  <a:srgbClr val="17161C"/>
                </a:solidFill>
                <a:latin typeface="Roboto"/>
              </a:rPr>
              <a:t>Mitigates opportunities for child trafficking.</a:t>
            </a:r>
          </a:p>
          <a:p>
            <a:pPr algn="just">
              <a:lnSpc>
                <a:spcPts val="3640"/>
              </a:lnSpc>
            </a:pPr>
            <a:endParaRPr lang="en-US" sz="2600" dirty="0">
              <a:solidFill>
                <a:srgbClr val="17161C"/>
              </a:solidFill>
              <a:latin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197105" y="2268196"/>
            <a:ext cx="5750608" cy="5750608"/>
          </a:xfrm>
          <a:prstGeom prst="rect">
            <a:avLst/>
          </a:prstGeom>
        </p:spPr>
      </p:pic>
      <p:sp>
        <p:nvSpPr>
          <p:cNvPr id="3" name="TextBox 3"/>
          <p:cNvSpPr txBox="1"/>
          <p:nvPr/>
        </p:nvSpPr>
        <p:spPr>
          <a:xfrm>
            <a:off x="1028700" y="2225675"/>
            <a:ext cx="8408218" cy="6389570"/>
          </a:xfrm>
          <a:prstGeom prst="rect">
            <a:avLst/>
          </a:prstGeom>
        </p:spPr>
        <p:txBody>
          <a:bodyPr lIns="0" tIns="0" rIns="0" bIns="0" rtlCol="0" anchor="t">
            <a:spAutoFit/>
          </a:bodyPr>
          <a:lstStyle/>
          <a:p>
            <a:pPr marL="604519" lvl="1" indent="-302260" algn="just">
              <a:lnSpc>
                <a:spcPts val="4199"/>
              </a:lnSpc>
              <a:buFont typeface="Arial"/>
              <a:buChar char="•"/>
            </a:pPr>
            <a:r>
              <a:rPr lang="en-US" sz="2799" dirty="0">
                <a:solidFill>
                  <a:srgbClr val="17161C"/>
                </a:solidFill>
                <a:latin typeface="Roboto"/>
              </a:rPr>
              <a:t>Will ensure that all protocols regarding safe relinquishment are followed.</a:t>
            </a:r>
          </a:p>
          <a:p>
            <a:pPr marL="604519" lvl="1" indent="-302260" algn="just">
              <a:lnSpc>
                <a:spcPts val="4199"/>
              </a:lnSpc>
              <a:buFont typeface="Arial"/>
              <a:buChar char="•"/>
            </a:pPr>
            <a:r>
              <a:rPr lang="en-US" sz="2799" dirty="0">
                <a:solidFill>
                  <a:srgbClr val="17161C"/>
                </a:solidFill>
                <a:latin typeface="Roboto"/>
              </a:rPr>
              <a:t>Will with the assistance of DSD shut down baby savers that are not adhering to the protocols.</a:t>
            </a:r>
          </a:p>
          <a:p>
            <a:pPr marL="604519" lvl="1" indent="-302260" algn="just">
              <a:lnSpc>
                <a:spcPts val="4199"/>
              </a:lnSpc>
              <a:buFont typeface="Arial"/>
              <a:buChar char="•"/>
            </a:pPr>
            <a:r>
              <a:rPr lang="en-US" sz="2799" dirty="0">
                <a:solidFill>
                  <a:srgbClr val="17161C"/>
                </a:solidFill>
                <a:latin typeface="Roboto"/>
              </a:rPr>
              <a:t>Will ensure that the minimum safety and design standards for baby savers have been met before approving </a:t>
            </a:r>
            <a:r>
              <a:rPr lang="en-US" sz="2799" dirty="0" err="1">
                <a:solidFill>
                  <a:srgbClr val="17161C"/>
                </a:solidFill>
                <a:latin typeface="Roboto"/>
              </a:rPr>
              <a:t>organisations</a:t>
            </a:r>
            <a:r>
              <a:rPr lang="en-US" sz="2799" dirty="0">
                <a:solidFill>
                  <a:srgbClr val="17161C"/>
                </a:solidFill>
                <a:latin typeface="Roboto"/>
              </a:rPr>
              <a:t> to perform this function.</a:t>
            </a:r>
          </a:p>
          <a:p>
            <a:pPr marL="604519" lvl="1" indent="-302260" algn="just">
              <a:lnSpc>
                <a:spcPts val="4199"/>
              </a:lnSpc>
              <a:buFont typeface="Arial"/>
              <a:buChar char="•"/>
            </a:pPr>
            <a:r>
              <a:rPr lang="en-US" sz="2799" dirty="0">
                <a:solidFill>
                  <a:srgbClr val="17161C"/>
                </a:solidFill>
                <a:latin typeface="Roboto"/>
              </a:rPr>
              <a:t>Will ensure that each baby saver operator has proof that statutory services will be provided by an accredited and registered Child Protection </a:t>
            </a:r>
            <a:r>
              <a:rPr lang="en-US" sz="2799" dirty="0" err="1">
                <a:solidFill>
                  <a:srgbClr val="17161C"/>
                </a:solidFill>
                <a:latin typeface="Roboto"/>
              </a:rPr>
              <a:t>Organisation</a:t>
            </a:r>
            <a:r>
              <a:rPr lang="en-US" sz="2799" dirty="0">
                <a:solidFill>
                  <a:srgbClr val="17161C"/>
                </a:solidFill>
                <a:latin typeface="Roboto"/>
              </a:rPr>
              <a:t>.</a:t>
            </a:r>
          </a:p>
          <a:p>
            <a:pPr>
              <a:lnSpc>
                <a:spcPts val="3919"/>
              </a:lnSpc>
              <a:spcBef>
                <a:spcPct val="0"/>
              </a:spcBef>
            </a:pPr>
            <a:r>
              <a:rPr lang="en-US" sz="2799" dirty="0">
                <a:solidFill>
                  <a:srgbClr val="17161C"/>
                </a:solidFill>
                <a:latin typeface="Roboto"/>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2603156"/>
            <a:ext cx="15088872" cy="1104753"/>
          </a:xfrm>
          <a:prstGeom prst="rect">
            <a:avLst/>
          </a:prstGeom>
        </p:spPr>
        <p:txBody>
          <a:bodyPr lIns="0" tIns="0" rIns="0" bIns="0" rtlCol="0" anchor="t">
            <a:spAutoFit/>
          </a:bodyPr>
          <a:lstStyle/>
          <a:p>
            <a:pPr algn="ctr">
              <a:lnSpc>
                <a:spcPts val="8639"/>
              </a:lnSpc>
            </a:pPr>
            <a:r>
              <a:rPr lang="en-US" sz="7199">
                <a:solidFill>
                  <a:srgbClr val="000000"/>
                </a:solidFill>
                <a:latin typeface="Arimo"/>
              </a:rPr>
              <a:t>CONCLUSION</a:t>
            </a:r>
          </a:p>
        </p:txBody>
      </p:sp>
      <p:sp>
        <p:nvSpPr>
          <p:cNvPr id="3" name="TextBox 3"/>
          <p:cNvSpPr txBox="1"/>
          <p:nvPr/>
        </p:nvSpPr>
        <p:spPr>
          <a:xfrm>
            <a:off x="3742689" y="4353999"/>
            <a:ext cx="10802622" cy="5466240"/>
          </a:xfrm>
          <a:prstGeom prst="rect">
            <a:avLst/>
          </a:prstGeom>
        </p:spPr>
        <p:txBody>
          <a:bodyPr lIns="0" tIns="0" rIns="0" bIns="0" rtlCol="0" anchor="t">
            <a:spAutoFit/>
          </a:bodyPr>
          <a:lstStyle/>
          <a:p>
            <a:pPr algn="ctr">
              <a:lnSpc>
                <a:spcPts val="3919"/>
              </a:lnSpc>
            </a:pPr>
            <a:r>
              <a:rPr lang="en-US" sz="2799" dirty="0">
                <a:solidFill>
                  <a:srgbClr val="17161C"/>
                </a:solidFill>
                <a:latin typeface="Roboto"/>
              </a:rPr>
              <a:t>Safe relinquishment through a baby saver is an immediate solution suited to South Africa for the ongoing crisis of baby abandonment. The modern day baby saver originated in South Africa, countries across the world have taken on this concept as a safe alternative to unsafe abandonment. </a:t>
            </a:r>
          </a:p>
          <a:p>
            <a:pPr algn="ctr">
              <a:lnSpc>
                <a:spcPts val="3919"/>
              </a:lnSpc>
              <a:spcBef>
                <a:spcPct val="0"/>
              </a:spcBef>
            </a:pPr>
            <a:r>
              <a:rPr lang="en-US" sz="2800" dirty="0">
                <a:solidFill>
                  <a:srgbClr val="17161C"/>
                </a:solidFill>
                <a:latin typeface="Roboto"/>
              </a:rPr>
              <a:t>A baby saver will function in conjunction with other early intervention and preventative measures employed by the Department to reduce the number of babies dying due to unsafe abandonment.</a:t>
            </a:r>
          </a:p>
          <a:p>
            <a:pPr algn="ctr">
              <a:lnSpc>
                <a:spcPts val="3919"/>
              </a:lnSpc>
              <a:spcBef>
                <a:spcPct val="0"/>
              </a:spcBef>
            </a:pPr>
            <a:r>
              <a:rPr lang="en-US" sz="2800" b="1" dirty="0">
                <a:solidFill>
                  <a:srgbClr val="17161C"/>
                </a:solidFill>
                <a:latin typeface="Roboto"/>
              </a:rPr>
              <a:t>“A child born in South Africa is at highest risk of being killed during its first six days of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3538705"/>
            <a:ext cx="15088872" cy="1686594"/>
          </a:xfrm>
          <a:prstGeom prst="rect">
            <a:avLst/>
          </a:prstGeom>
        </p:spPr>
        <p:txBody>
          <a:bodyPr lIns="0" tIns="0" rIns="0" bIns="0" rtlCol="0" anchor="t">
            <a:spAutoFit/>
          </a:bodyPr>
          <a:lstStyle/>
          <a:p>
            <a:pPr algn="ctr">
              <a:lnSpc>
                <a:spcPts val="6719"/>
              </a:lnSpc>
            </a:pPr>
            <a:r>
              <a:rPr lang="en-US" sz="5599">
                <a:solidFill>
                  <a:srgbClr val="17161C"/>
                </a:solidFill>
                <a:latin typeface="Aileron Heavy"/>
              </a:rPr>
              <a:t>IMPACT OF UNSAFE ABANDONMENT ON A CHILD</a:t>
            </a:r>
          </a:p>
        </p:txBody>
      </p:sp>
      <p:sp>
        <p:nvSpPr>
          <p:cNvPr id="3" name="TextBox 3"/>
          <p:cNvSpPr txBox="1"/>
          <p:nvPr/>
        </p:nvSpPr>
        <p:spPr>
          <a:xfrm>
            <a:off x="3742689" y="6019281"/>
            <a:ext cx="10802622" cy="719489"/>
          </a:xfrm>
          <a:prstGeom prst="rect">
            <a:avLst/>
          </a:prstGeom>
        </p:spPr>
        <p:txBody>
          <a:bodyPr lIns="0" tIns="0" rIns="0" bIns="0" rtlCol="0" anchor="t">
            <a:spAutoFit/>
          </a:bodyPr>
          <a:lstStyle/>
          <a:p>
            <a:pPr algn="ctr">
              <a:lnSpc>
                <a:spcPts val="5880"/>
              </a:lnSpc>
              <a:spcBef>
                <a:spcPct val="0"/>
              </a:spcBef>
            </a:pPr>
            <a:r>
              <a:rPr lang="en-US" sz="4200">
                <a:solidFill>
                  <a:srgbClr val="17161C"/>
                </a:solidFill>
                <a:latin typeface="Roboto Italics"/>
              </a:rPr>
              <a:t>DEATH OR SEVERE DISABILITES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539906"/>
            <a:ext cx="15088872" cy="3114675"/>
          </a:xfrm>
          <a:prstGeom prst="rect">
            <a:avLst/>
          </a:prstGeom>
        </p:spPr>
        <p:txBody>
          <a:bodyPr lIns="0" tIns="0" rIns="0" bIns="0" rtlCol="0" anchor="t">
            <a:spAutoFit/>
          </a:bodyPr>
          <a:lstStyle/>
          <a:p>
            <a:pPr>
              <a:lnSpc>
                <a:spcPts val="8639"/>
              </a:lnSpc>
            </a:pPr>
            <a:r>
              <a:rPr lang="en-US" sz="7199">
                <a:solidFill>
                  <a:srgbClr val="17161C"/>
                </a:solidFill>
                <a:latin typeface="Aileron Heavy"/>
              </a:rPr>
              <a:t>BABY ABANDONMENT IN SOUTH AFRICA</a:t>
            </a:r>
          </a:p>
          <a:p>
            <a:pPr>
              <a:lnSpc>
                <a:spcPts val="7200"/>
              </a:lnSpc>
            </a:pPr>
            <a:endParaRPr lang="en-US" sz="7199">
              <a:solidFill>
                <a:srgbClr val="17161C"/>
              </a:solidFill>
              <a:latin typeface="Aileron Heavy"/>
            </a:endParaRPr>
          </a:p>
        </p:txBody>
      </p:sp>
      <p:sp>
        <p:nvSpPr>
          <p:cNvPr id="3" name="TextBox 3"/>
          <p:cNvSpPr txBox="1"/>
          <p:nvPr/>
        </p:nvSpPr>
        <p:spPr>
          <a:xfrm>
            <a:off x="1599564" y="4098612"/>
            <a:ext cx="14437147" cy="3731894"/>
          </a:xfrm>
          <a:prstGeom prst="rect">
            <a:avLst/>
          </a:prstGeom>
        </p:spPr>
        <p:txBody>
          <a:bodyPr lIns="0" tIns="0" rIns="0" bIns="0" rtlCol="0" anchor="t">
            <a:spAutoFit/>
          </a:bodyPr>
          <a:lstStyle/>
          <a:p>
            <a:pPr marL="462285" lvl="1" indent="-231142" algn="just">
              <a:lnSpc>
                <a:spcPts val="4200"/>
              </a:lnSpc>
              <a:buFont typeface="Arial"/>
              <a:buChar char="•"/>
            </a:pPr>
            <a:r>
              <a:rPr lang="en-US" sz="2800" dirty="0">
                <a:solidFill>
                  <a:srgbClr val="17161C"/>
                </a:solidFill>
                <a:latin typeface="Roboto"/>
              </a:rPr>
              <a:t>2 January 2022 -- bruised body of a 13 day old baby found along North West Highway.</a:t>
            </a:r>
          </a:p>
          <a:p>
            <a:pPr marL="462285" lvl="1" indent="-231142" algn="just">
              <a:lnSpc>
                <a:spcPts val="4200"/>
              </a:lnSpc>
              <a:buFont typeface="Arial"/>
              <a:buChar char="•"/>
            </a:pPr>
            <a:r>
              <a:rPr lang="en-US" sz="2800" dirty="0">
                <a:solidFill>
                  <a:srgbClr val="17161C"/>
                </a:solidFill>
                <a:latin typeface="Roboto"/>
              </a:rPr>
              <a:t>7 January 2022 -- a newborn baby was discovered in a rubbish bin in </a:t>
            </a:r>
            <a:r>
              <a:rPr lang="en-US" sz="2800" dirty="0" err="1">
                <a:solidFill>
                  <a:srgbClr val="17161C"/>
                </a:solidFill>
                <a:latin typeface="Roboto"/>
              </a:rPr>
              <a:t>Ackerville</a:t>
            </a:r>
            <a:r>
              <a:rPr lang="en-US" sz="2800" dirty="0">
                <a:solidFill>
                  <a:srgbClr val="17161C"/>
                </a:solidFill>
                <a:latin typeface="Roboto"/>
              </a:rPr>
              <a:t>.</a:t>
            </a:r>
          </a:p>
          <a:p>
            <a:pPr marL="462285" lvl="1" indent="-231142" algn="just">
              <a:lnSpc>
                <a:spcPts val="4200"/>
              </a:lnSpc>
              <a:buFont typeface="Arial"/>
              <a:buChar char="•"/>
            </a:pPr>
            <a:r>
              <a:rPr lang="en-US" sz="2800" dirty="0">
                <a:solidFill>
                  <a:srgbClr val="17161C"/>
                </a:solidFill>
                <a:latin typeface="Roboto"/>
              </a:rPr>
              <a:t>9 January 2022 -- the body of a newborn baby washed up at Mnandi Beach.</a:t>
            </a:r>
          </a:p>
          <a:p>
            <a:pPr marL="462285" lvl="1" indent="-231142" algn="just">
              <a:lnSpc>
                <a:spcPts val="4200"/>
              </a:lnSpc>
              <a:buFont typeface="Arial"/>
              <a:buChar char="•"/>
            </a:pPr>
            <a:r>
              <a:rPr lang="en-US" sz="2800" dirty="0">
                <a:solidFill>
                  <a:srgbClr val="17161C"/>
                </a:solidFill>
                <a:latin typeface="Roboto"/>
              </a:rPr>
              <a:t>10 January 2022 -- the body of a baby was found buried in a shallow grave in a </a:t>
            </a:r>
            <a:r>
              <a:rPr lang="en-US" sz="2800" dirty="0" err="1">
                <a:solidFill>
                  <a:srgbClr val="17161C"/>
                </a:solidFill>
                <a:latin typeface="Roboto"/>
              </a:rPr>
              <a:t>Vrygrond</a:t>
            </a:r>
            <a:r>
              <a:rPr lang="en-US" sz="2800" dirty="0">
                <a:solidFill>
                  <a:srgbClr val="17161C"/>
                </a:solidFill>
                <a:latin typeface="Roboto"/>
              </a:rPr>
              <a:t> field in the Western Cape.</a:t>
            </a:r>
          </a:p>
          <a:p>
            <a:pPr marL="462286" lvl="1" indent="-231143" algn="just">
              <a:lnSpc>
                <a:spcPts val="4200"/>
              </a:lnSpc>
              <a:buFont typeface="Arial"/>
              <a:buChar char="•"/>
            </a:pPr>
            <a:r>
              <a:rPr lang="en-US" sz="2800" dirty="0">
                <a:solidFill>
                  <a:srgbClr val="17161C"/>
                </a:solidFill>
                <a:latin typeface="Roboto"/>
              </a:rPr>
              <a:t>15 January 2022 -- a newborn baby boy found dumped in a rubbish dump in </a:t>
            </a:r>
            <a:r>
              <a:rPr lang="en-US" sz="2800" dirty="0" err="1">
                <a:solidFill>
                  <a:srgbClr val="17161C"/>
                </a:solidFill>
                <a:latin typeface="Roboto"/>
              </a:rPr>
              <a:t>Mmatswale</a:t>
            </a:r>
            <a:r>
              <a:rPr lang="en-US" sz="2800" dirty="0">
                <a:solidFill>
                  <a:srgbClr val="17161C"/>
                </a:solidFill>
                <a:latin typeface="Roboto"/>
              </a:rPr>
              <a:t> village outside Musina.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470369"/>
            <a:ext cx="15088872" cy="2199982"/>
          </a:xfrm>
          <a:prstGeom prst="rect">
            <a:avLst/>
          </a:prstGeom>
        </p:spPr>
        <p:txBody>
          <a:bodyPr lIns="0" tIns="0" rIns="0" bIns="0" rtlCol="0" anchor="t">
            <a:spAutoFit/>
          </a:bodyPr>
          <a:lstStyle/>
          <a:p>
            <a:pPr>
              <a:lnSpc>
                <a:spcPts val="8639"/>
              </a:lnSpc>
            </a:pPr>
            <a:r>
              <a:rPr lang="en-US" sz="7199">
                <a:solidFill>
                  <a:srgbClr val="17161C"/>
                </a:solidFill>
                <a:latin typeface="Aileron Heavy"/>
              </a:rPr>
              <a:t>BABY ABANDONMENT IN SOUTH AFRICA</a:t>
            </a:r>
          </a:p>
        </p:txBody>
      </p:sp>
      <p:sp>
        <p:nvSpPr>
          <p:cNvPr id="3" name="TextBox 3"/>
          <p:cNvSpPr txBox="1"/>
          <p:nvPr/>
        </p:nvSpPr>
        <p:spPr>
          <a:xfrm>
            <a:off x="1599564" y="3989447"/>
            <a:ext cx="14781369" cy="3198494"/>
          </a:xfrm>
          <a:prstGeom prst="rect">
            <a:avLst/>
          </a:prstGeom>
        </p:spPr>
        <p:txBody>
          <a:bodyPr lIns="0" tIns="0" rIns="0" bIns="0" rtlCol="0" anchor="t">
            <a:spAutoFit/>
          </a:bodyPr>
          <a:lstStyle/>
          <a:p>
            <a:pPr marL="462285" lvl="1" indent="-231142" algn="just">
              <a:lnSpc>
                <a:spcPts val="4200"/>
              </a:lnSpc>
              <a:buFont typeface="Arial"/>
              <a:buChar char="•"/>
            </a:pPr>
            <a:r>
              <a:rPr lang="en-US" sz="2800">
                <a:solidFill>
                  <a:srgbClr val="17161C"/>
                </a:solidFill>
                <a:latin typeface="Roboto"/>
              </a:rPr>
              <a:t>26 January 2022 -- a ten day old baby found on the pavement in Ladysmith.</a:t>
            </a:r>
          </a:p>
          <a:p>
            <a:pPr marL="462285" lvl="1" indent="-231142" algn="just">
              <a:lnSpc>
                <a:spcPts val="4200"/>
              </a:lnSpc>
              <a:buFont typeface="Arial"/>
              <a:buChar char="•"/>
            </a:pPr>
            <a:r>
              <a:rPr lang="en-US" sz="2800">
                <a:solidFill>
                  <a:srgbClr val="17161C"/>
                </a:solidFill>
                <a:latin typeface="Roboto"/>
              </a:rPr>
              <a:t>3 February -- a newborn baby found in an open veld wrapped in two shopping bags.</a:t>
            </a:r>
          </a:p>
          <a:p>
            <a:pPr marL="462285" lvl="1" indent="-231142" algn="just">
              <a:lnSpc>
                <a:spcPts val="4200"/>
              </a:lnSpc>
              <a:buFont typeface="Arial"/>
              <a:buChar char="•"/>
            </a:pPr>
            <a:r>
              <a:rPr lang="en-US" sz="2800">
                <a:solidFill>
                  <a:srgbClr val="17161C"/>
                </a:solidFill>
                <a:latin typeface="Roboto"/>
              </a:rPr>
              <a:t>3 February 2022 -- a newborn baby was found between Mabelane's place and old Roman Church.</a:t>
            </a:r>
          </a:p>
          <a:p>
            <a:pPr marL="462285" lvl="1" indent="-231142" algn="just">
              <a:lnSpc>
                <a:spcPts val="4200"/>
              </a:lnSpc>
              <a:buFont typeface="Arial"/>
              <a:buChar char="•"/>
            </a:pPr>
            <a:r>
              <a:rPr lang="en-US" sz="2800">
                <a:solidFill>
                  <a:srgbClr val="17161C"/>
                </a:solidFill>
                <a:latin typeface="Roboto"/>
              </a:rPr>
              <a:t>8 February 2022 -- a baby was found lying in thick grass near Puma Stadium.</a:t>
            </a:r>
          </a:p>
          <a:p>
            <a:pPr marL="462286" lvl="1" indent="-231143" algn="just">
              <a:lnSpc>
                <a:spcPts val="4200"/>
              </a:lnSpc>
              <a:buFont typeface="Arial"/>
              <a:buChar char="•"/>
            </a:pPr>
            <a:r>
              <a:rPr lang="en-US" sz="2800">
                <a:solidFill>
                  <a:srgbClr val="17161C"/>
                </a:solidFill>
                <a:latin typeface="Roboto"/>
              </a:rPr>
              <a:t>19 February 2022 -- the body of a burnt baby was found in the Vaal.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1539906"/>
            <a:ext cx="15088872" cy="2199982"/>
          </a:xfrm>
          <a:prstGeom prst="rect">
            <a:avLst/>
          </a:prstGeom>
        </p:spPr>
        <p:txBody>
          <a:bodyPr lIns="0" tIns="0" rIns="0" bIns="0" rtlCol="0" anchor="t">
            <a:spAutoFit/>
          </a:bodyPr>
          <a:lstStyle/>
          <a:p>
            <a:pPr>
              <a:lnSpc>
                <a:spcPts val="8639"/>
              </a:lnSpc>
            </a:pPr>
            <a:r>
              <a:rPr lang="en-US" sz="7199">
                <a:solidFill>
                  <a:srgbClr val="17161C"/>
                </a:solidFill>
                <a:latin typeface="Aileron Heavy"/>
              </a:rPr>
              <a:t>BABY ABANDONMENT IN SOUTH AFRICA</a:t>
            </a:r>
          </a:p>
        </p:txBody>
      </p:sp>
      <p:sp>
        <p:nvSpPr>
          <p:cNvPr id="3" name="TextBox 3"/>
          <p:cNvSpPr txBox="1"/>
          <p:nvPr/>
        </p:nvSpPr>
        <p:spPr>
          <a:xfrm>
            <a:off x="1599564" y="4039839"/>
            <a:ext cx="14681104" cy="3198494"/>
          </a:xfrm>
          <a:prstGeom prst="rect">
            <a:avLst/>
          </a:prstGeom>
        </p:spPr>
        <p:txBody>
          <a:bodyPr lIns="0" tIns="0" rIns="0" bIns="0" rtlCol="0" anchor="t">
            <a:spAutoFit/>
          </a:bodyPr>
          <a:lstStyle/>
          <a:p>
            <a:pPr marL="462285" lvl="1" indent="-231142" algn="just">
              <a:lnSpc>
                <a:spcPts val="4200"/>
              </a:lnSpc>
              <a:buFont typeface="Arial"/>
              <a:buChar char="•"/>
            </a:pPr>
            <a:r>
              <a:rPr lang="en-US" sz="2800">
                <a:solidFill>
                  <a:srgbClr val="17161C"/>
                </a:solidFill>
                <a:latin typeface="Roboto"/>
              </a:rPr>
              <a:t>23 February 2022 -- a newborn baby was thrown out of a moving car in Plein street Cape Town. </a:t>
            </a:r>
          </a:p>
          <a:p>
            <a:pPr marL="462285" lvl="1" indent="-231142" algn="just">
              <a:lnSpc>
                <a:spcPts val="4200"/>
              </a:lnSpc>
              <a:buFont typeface="Arial"/>
              <a:buChar char="•"/>
            </a:pPr>
            <a:r>
              <a:rPr lang="en-US" sz="2800">
                <a:solidFill>
                  <a:srgbClr val="17161C"/>
                </a:solidFill>
                <a:latin typeface="Roboto"/>
              </a:rPr>
              <a:t>2 March 2022 -- a body of a baby found in a toilet in Alex.</a:t>
            </a:r>
          </a:p>
          <a:p>
            <a:pPr marL="462285" lvl="1" indent="-231142" algn="just">
              <a:lnSpc>
                <a:spcPts val="4200"/>
              </a:lnSpc>
              <a:buFont typeface="Arial"/>
              <a:buChar char="•"/>
            </a:pPr>
            <a:r>
              <a:rPr lang="en-US" sz="2800">
                <a:solidFill>
                  <a:srgbClr val="17161C"/>
                </a:solidFill>
                <a:latin typeface="Roboto"/>
              </a:rPr>
              <a:t>3 March 2022 -- a newborn baby boy found in a bush in Bushbuckridge.</a:t>
            </a:r>
          </a:p>
          <a:p>
            <a:pPr marL="462285" lvl="1" indent="-231142" algn="just">
              <a:lnSpc>
                <a:spcPts val="4200"/>
              </a:lnSpc>
              <a:buFont typeface="Arial"/>
              <a:buChar char="•"/>
            </a:pPr>
            <a:r>
              <a:rPr lang="en-US" sz="2800">
                <a:solidFill>
                  <a:srgbClr val="17161C"/>
                </a:solidFill>
                <a:latin typeface="Roboto"/>
              </a:rPr>
              <a:t>16 March 2022 -- baby was strangled and left for dead but survived.</a:t>
            </a:r>
          </a:p>
          <a:p>
            <a:pPr marL="462286" lvl="1" indent="-231143" algn="just">
              <a:lnSpc>
                <a:spcPts val="4200"/>
              </a:lnSpc>
              <a:buFont typeface="Arial"/>
              <a:buChar char="•"/>
            </a:pPr>
            <a:r>
              <a:rPr lang="en-US" sz="2800">
                <a:solidFill>
                  <a:srgbClr val="17161C"/>
                </a:solidFill>
                <a:latin typeface="Roboto"/>
              </a:rPr>
              <a:t>21 March 2022 -- baby found wrapped inside a plastic bag in Ezebeleni, Komani.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9564" y="3543300"/>
            <a:ext cx="15088872" cy="3200400"/>
          </a:xfrm>
          <a:prstGeom prst="rect">
            <a:avLst/>
          </a:prstGeom>
        </p:spPr>
        <p:txBody>
          <a:bodyPr lIns="0" tIns="0" rIns="0" bIns="0" rtlCol="0" anchor="t">
            <a:spAutoFit/>
          </a:bodyPr>
          <a:lstStyle/>
          <a:p>
            <a:pPr algn="ctr">
              <a:lnSpc>
                <a:spcPts val="6360"/>
              </a:lnSpc>
            </a:pPr>
            <a:r>
              <a:rPr lang="en-US" sz="5300">
                <a:solidFill>
                  <a:srgbClr val="17161C"/>
                </a:solidFill>
                <a:latin typeface="Aileron Heavy"/>
              </a:rPr>
              <a:t>"Gender Differences in Homicide of Neonates, Infants, and Children under 5 y in South Africa: Results from the Cross-Sectional 2009 National Child Homicide Study"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80599" y="1296482"/>
            <a:ext cx="14726802" cy="6939279"/>
          </a:xfrm>
          <a:prstGeom prst="rect">
            <a:avLst/>
          </a:prstGeom>
        </p:spPr>
        <p:txBody>
          <a:bodyPr lIns="0" tIns="0" rIns="0" bIns="0" rtlCol="0" anchor="t">
            <a:spAutoFit/>
          </a:bodyPr>
          <a:lstStyle/>
          <a:p>
            <a:pPr marL="462285" lvl="1" indent="-231142" algn="just">
              <a:lnSpc>
                <a:spcPts val="3920"/>
              </a:lnSpc>
              <a:buFont typeface="Arial"/>
              <a:buChar char="•"/>
            </a:pPr>
            <a:r>
              <a:rPr lang="en-US" sz="2800">
                <a:solidFill>
                  <a:srgbClr val="17161C"/>
                </a:solidFill>
                <a:latin typeface="Roboto"/>
              </a:rPr>
              <a:t>In 2015, 5.9 million children (43 out of every 1,000 children born alive) died before their fifth birthday. Nearly half of these deaths occurred among neonates (babies 28 days old or younger); three-quarters of them occurred among infants (children less than one year old).</a:t>
            </a:r>
          </a:p>
          <a:p>
            <a:pPr marL="462285" lvl="1" indent="-231142" algn="just">
              <a:lnSpc>
                <a:spcPts val="3920"/>
              </a:lnSpc>
              <a:buFont typeface="Arial"/>
              <a:buChar char="•"/>
            </a:pPr>
            <a:r>
              <a:rPr lang="en-US" sz="2800">
                <a:solidFill>
                  <a:srgbClr val="17161C"/>
                </a:solidFill>
                <a:latin typeface="Roboto"/>
              </a:rPr>
              <a:t>Infanticide (the killing of a child under one year old) and neonaticide (the killing of a newborn within 24 hours or 28 days of birth, depending on the definition used) can be active (deliberate killing by, for example, suffocation) or passive (killing through nutritional, physical, or emotional neglect). Many infanticides and neonaticides are the result of </a:t>
            </a:r>
            <a:r>
              <a:rPr lang="en-US" sz="2800">
                <a:solidFill>
                  <a:srgbClr val="17161C"/>
                </a:solidFill>
                <a:latin typeface="Roboto Bold"/>
              </a:rPr>
              <a:t>abandonment</a:t>
            </a:r>
            <a:r>
              <a:rPr lang="en-US" sz="2800">
                <a:solidFill>
                  <a:srgbClr val="17161C"/>
                </a:solidFill>
                <a:latin typeface="Roboto"/>
              </a:rPr>
              <a:t>—the mother leaves her infant or newborn in a place without care or protection, either with the intention of killing the child or with the hope that someone will find and care for him/her. Unwanted pregnancies are the most common cause of infanticide and neonaticide</a:t>
            </a:r>
          </a:p>
          <a:p>
            <a:pPr marL="462285" lvl="1" indent="-231142" algn="just">
              <a:lnSpc>
                <a:spcPts val="3920"/>
              </a:lnSpc>
              <a:buFont typeface="Arial"/>
              <a:buChar char="•"/>
            </a:pPr>
            <a:r>
              <a:rPr lang="en-US" sz="2800">
                <a:solidFill>
                  <a:srgbClr val="17161C"/>
                </a:solidFill>
                <a:latin typeface="Roboto"/>
              </a:rPr>
              <a:t>Researchers found most of the neonates died in the early neonatal period—only eight out of 241 neonates were more than six days old when they died. </a:t>
            </a:r>
            <a:r>
              <a:rPr lang="en-US" sz="2800">
                <a:solidFill>
                  <a:srgbClr val="17161C"/>
                </a:solidFill>
                <a:latin typeface="Roboto Bold"/>
              </a:rPr>
              <a:t>Abandonment accounted for 84.9% of neonaticides, and abandoned neonates were mainly term babies.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3587</Words>
  <Application>Microsoft Office PowerPoint</Application>
  <PresentationFormat>Custom</PresentationFormat>
  <Paragraphs>240</Paragraphs>
  <Slides>37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Aileron Heavy</vt:lpstr>
      <vt:lpstr>Calibri</vt:lpstr>
      <vt:lpstr>Roboto Bold</vt:lpstr>
      <vt:lpstr>Arimo</vt:lpstr>
      <vt:lpstr>Roboto Italics</vt:lpstr>
      <vt:lpstr>Aileron Regular Bold</vt:lpstr>
      <vt:lpstr>Aileron Regular</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 SAVERS AND BABY SAFE HAVEN LAWS</dc:title>
  <dc:creator>Lindiwe Ntsabo</dc:creator>
  <cp:lastModifiedBy>Lindiwe Ntsabo</cp:lastModifiedBy>
  <cp:revision>13</cp:revision>
  <cp:lastPrinted>2022-03-29T18:31:45Z</cp:lastPrinted>
  <dcterms:created xsi:type="dcterms:W3CDTF">2006-08-16T00:00:00Z</dcterms:created>
  <dcterms:modified xsi:type="dcterms:W3CDTF">2022-03-30T06:17:05Z</dcterms:modified>
  <dc:identifier>DAE8P3JOAAk</dc:identifier>
</cp:coreProperties>
</file>