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2"/>
  </p:notesMasterIdLst>
  <p:handoutMasterIdLst>
    <p:handoutMasterId r:id="rId23"/>
  </p:handoutMasterIdLst>
  <p:sldIdLst>
    <p:sldId id="256" r:id="rId5"/>
    <p:sldId id="259" r:id="rId6"/>
    <p:sldId id="274" r:id="rId7"/>
    <p:sldId id="282" r:id="rId8"/>
    <p:sldId id="276" r:id="rId9"/>
    <p:sldId id="283" r:id="rId10"/>
    <p:sldId id="285" r:id="rId11"/>
    <p:sldId id="293" r:id="rId12"/>
    <p:sldId id="289" r:id="rId13"/>
    <p:sldId id="290" r:id="rId14"/>
    <p:sldId id="291" r:id="rId15"/>
    <p:sldId id="292" r:id="rId16"/>
    <p:sldId id="294" r:id="rId17"/>
    <p:sldId id="295" r:id="rId18"/>
    <p:sldId id="287" r:id="rId19"/>
    <p:sldId id="28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19F66"/>
    <a:srgbClr val="008238"/>
    <a:srgbClr val="0BA580"/>
    <a:srgbClr val="005D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showGuides="1">
      <p:cViewPr varScale="1">
        <p:scale>
          <a:sx n="73" d="100"/>
          <a:sy n="73" d="100"/>
        </p:scale>
        <p:origin x="-86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pPr/>
              <a:t>2022/03/31</a:t>
            </a:fld>
            <a:endParaRPr lang="en-ZA"/>
          </a:p>
        </p:txBody>
      </p:sp>
      <p:sp>
        <p:nvSpPr>
          <p:cNvPr id="4" name="Footer Placeholder 3">
            <a:extLst>
              <a:ext uri="{FF2B5EF4-FFF2-40B4-BE49-F238E27FC236}">
                <a16:creationId xmlns:a16="http://schemas.microsoft.com/office/drawing/2014/main" xmlns=""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pPr/>
              <a:t>‹#›</a:t>
            </a:fld>
            <a:endParaRPr lang="en-ZA"/>
          </a:p>
        </p:txBody>
      </p:sp>
    </p:spTree>
    <p:extLst>
      <p:ext uri="{BB962C8B-B14F-4D97-AF65-F5344CB8AC3E}">
        <p14:creationId xmlns:p14="http://schemas.microsoft.com/office/powerpoint/2010/main" xmlns=""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pPr/>
              <a:t>2022/03/31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pPr/>
              <a:t>‹#›</a:t>
            </a:fld>
            <a:endParaRPr lang="en-ZA"/>
          </a:p>
        </p:txBody>
      </p:sp>
    </p:spTree>
    <p:extLst>
      <p:ext uri="{BB962C8B-B14F-4D97-AF65-F5344CB8AC3E}">
        <p14:creationId xmlns:p14="http://schemas.microsoft.com/office/powerpoint/2010/main" xmlns=""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09076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0457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89820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5299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41812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144786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67403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xmlns=""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5721096" y="1364674"/>
            <a:ext cx="6094476" cy="1585479"/>
          </a:xfrm>
          <a:prstGeom prst="rect">
            <a:avLst/>
          </a:prstGeom>
        </p:spPr>
        <p:txBody>
          <a:bodyPr anchor="b">
            <a:noAutofit/>
          </a:bodyPr>
          <a:lstStyle>
            <a:lvl1pPr algn="ctr">
              <a:lnSpc>
                <a:spcPct val="100000"/>
              </a:lnSpc>
              <a:defRPr sz="5400" b="1">
                <a:latin typeface="+mn-lt"/>
              </a:defRPr>
            </a:lvl1pPr>
          </a:lstStyle>
          <a:p>
            <a:r>
              <a:rPr lang="en-US" sz="4400" dirty="0">
                <a:solidFill>
                  <a:srgbClr val="008238"/>
                </a:solidFill>
              </a:rPr>
              <a:t>Presentation on the</a:t>
            </a:r>
            <a:br>
              <a:rPr lang="en-US" sz="4400" dirty="0">
                <a:solidFill>
                  <a:srgbClr val="008238"/>
                </a:solidFill>
              </a:rPr>
            </a:br>
            <a:r>
              <a:rPr lang="en-US" sz="4400" dirty="0">
                <a:solidFill>
                  <a:srgbClr val="008238"/>
                </a:solidFill>
              </a:rPr>
              <a:t>Revised DCDT 2021/22 Annual Performance Plan  </a:t>
            </a:r>
            <a:endParaRPr lang="en-ZA" sz="4400" dirty="0">
              <a:solidFill>
                <a:srgbClr val="008238"/>
              </a:solidFill>
            </a:endParaRPr>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6096000" y="3948222"/>
            <a:ext cx="6094476" cy="68048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latin typeface="Arial" panose="020B0604020202020204" pitchFamily="34" charset="0"/>
                <a:cs typeface="Arial" panose="020B0604020202020204" pitchFamily="34" charset="0"/>
              </a:rPr>
              <a:t>30 March 2022</a:t>
            </a:r>
            <a:endParaRPr lang="en-ZA"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82F50B4D-6D57-43D7-85A2-A916BB4C27A4}"/>
              </a:ext>
            </a:extLst>
          </p:cNvPr>
          <p:cNvPicPr>
            <a:picLocks noChangeAspect="1"/>
          </p:cNvPicPr>
          <p:nvPr/>
        </p:nvPicPr>
        <p:blipFill>
          <a:blip r:embed="rId2" cstate="print"/>
          <a:stretch>
            <a:fillRect/>
          </a:stretch>
        </p:blipFill>
        <p:spPr>
          <a:xfrm rot="1310170">
            <a:off x="10029610" y="3504238"/>
            <a:ext cx="1893421" cy="2757623"/>
          </a:xfrm>
          <a:prstGeom prst="rect">
            <a:avLst/>
          </a:prstGeom>
        </p:spPr>
      </p:pic>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CC8FF273-38F1-41DC-9C6F-225B0A4C437F}"/>
              </a:ext>
            </a:extLst>
          </p:cNvPr>
          <p:cNvSpPr/>
          <p:nvPr/>
        </p:nvSpPr>
        <p:spPr>
          <a:xfrm>
            <a:off x="2615757" y="386819"/>
            <a:ext cx="4339650" cy="461665"/>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xmlns=""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Outcome 2:</a:t>
            </a:r>
          </a:p>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Increased access to secure Digital Infrastructure </a:t>
            </a:r>
            <a:endParaRPr lang="en-US" sz="1200" kern="0" dirty="0">
              <a:solidFill>
                <a:schemeClr val="bg1"/>
              </a:solidFill>
              <a:latin typeface="Arial" pitchFamily="34" charset="0"/>
              <a:ea typeface="ＭＳ Ｐゴシック" charset="-128"/>
              <a:cs typeface="Arial" pitchFamily="34" charset="0"/>
            </a:endParaRPr>
          </a:p>
        </p:txBody>
      </p:sp>
      <p:sp>
        <p:nvSpPr>
          <p:cNvPr id="8" name="TextBox 7">
            <a:extLst>
              <a:ext uri="{FF2B5EF4-FFF2-40B4-BE49-F238E27FC236}">
                <a16:creationId xmlns:a16="http://schemas.microsoft.com/office/drawing/2014/main" xmlns="" id="{632555EF-1571-4241-9F62-90431E282EB3}"/>
              </a:ext>
            </a:extLst>
          </p:cNvPr>
          <p:cNvSpPr txBox="1"/>
          <p:nvPr/>
        </p:nvSpPr>
        <p:spPr>
          <a:xfrm>
            <a:off x="361949" y="2123649"/>
            <a:ext cx="11258549" cy="3108543"/>
          </a:xfrm>
          <a:prstGeom prst="rect">
            <a:avLst/>
          </a:prstGeom>
          <a:noFill/>
        </p:spPr>
        <p:txBody>
          <a:bodyPr wrap="square">
            <a:spAutoFit/>
          </a:bodyPr>
          <a:lstStyle/>
          <a:p>
            <a:pPr marL="285750" indent="-285750" algn="l">
              <a:buFont typeface="Wingdings" panose="05000000000000000000" pitchFamily="2" charset="2"/>
              <a:buChar char="q"/>
            </a:pPr>
            <a:r>
              <a:rPr lang="en-ZA" sz="1600" b="0" i="0" u="none" strike="noStrike" baseline="0" dirty="0">
                <a:latin typeface="Arial" panose="020B0604020202020204" pitchFamily="34" charset="0"/>
                <a:cs typeface="Arial" panose="020B0604020202020204" pitchFamily="34" charset="0"/>
              </a:rPr>
              <a:t>National BIFN-S priority Programme developed to focus on the following three strategic priorities:</a:t>
            </a:r>
          </a:p>
          <a:p>
            <a:pPr lvl="1"/>
            <a:r>
              <a:rPr lang="en-ZA" sz="1600" b="0" i="0" u="none" strike="noStrike" baseline="0" dirty="0">
                <a:latin typeface="Arial" panose="020B0604020202020204" pitchFamily="34" charset="0"/>
                <a:cs typeface="Arial" panose="020B0604020202020204" pitchFamily="34" charset="0"/>
              </a:rPr>
              <a:t>•</a:t>
            </a:r>
            <a:r>
              <a:rPr lang="en-ZA" sz="1600" dirty="0">
                <a:latin typeface="Arial" panose="020B0604020202020204" pitchFamily="34" charset="0"/>
                <a:cs typeface="Arial" panose="020B0604020202020204" pitchFamily="34" charset="0"/>
              </a:rPr>
              <a:t> </a:t>
            </a:r>
            <a:r>
              <a:rPr lang="en-ZA" sz="1400" b="0" i="0" u="none" strike="noStrike" baseline="0" dirty="0">
                <a:latin typeface="Arial" panose="020B0604020202020204" pitchFamily="34" charset="0"/>
                <a:cs typeface="Arial" panose="020B0604020202020204" pitchFamily="34" charset="0"/>
              </a:rPr>
              <a:t>Broadband Infrastructure Roll-out,</a:t>
            </a:r>
          </a:p>
          <a:p>
            <a:pPr lvl="1"/>
            <a:r>
              <a:rPr lang="en-ZA" sz="1400" b="0" i="0" u="none" strike="noStrike" baseline="0" dirty="0">
                <a:latin typeface="Arial" panose="020B0604020202020204" pitchFamily="34" charset="0"/>
                <a:cs typeface="Arial" panose="020B0604020202020204" pitchFamily="34" charset="0"/>
              </a:rPr>
              <a:t>• Artificial Intelligence</a:t>
            </a:r>
          </a:p>
          <a:p>
            <a:pPr lvl="1"/>
            <a:r>
              <a:rPr lang="en-ZA" sz="1400" b="0" i="0" u="none" strike="noStrike" baseline="0" dirty="0">
                <a:latin typeface="Arial" panose="020B0604020202020204" pitchFamily="34" charset="0"/>
                <a:cs typeface="Arial" panose="020B0604020202020204" pitchFamily="34" charset="0"/>
              </a:rPr>
              <a:t>• Cybersecurity </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Preliminary technical and regulatory studies conducted to inform draft SA’s position for WRC-23</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Provision of broadband services to 970 connected sites, sustained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SA Connect Model revised and submitted to Cabinet for approval.</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Switch-off of SABC analogue television transmitters coordinated across all provinces by 31 March 2022</a:t>
            </a:r>
          </a:p>
          <a:p>
            <a:pPr marL="285750" indent="-285750">
              <a:lnSpc>
                <a:spcPct val="150000"/>
              </a:lnSpc>
              <a:buFont typeface="Wingdings" panose="05000000000000000000" pitchFamily="2" charset="2"/>
              <a:buChar char="q"/>
            </a:pP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3364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CC8FF273-38F1-41DC-9C6F-225B0A4C437F}"/>
              </a:ext>
            </a:extLst>
          </p:cNvPr>
          <p:cNvSpPr/>
          <p:nvPr/>
        </p:nvSpPr>
        <p:spPr>
          <a:xfrm>
            <a:off x="2520749" y="371740"/>
            <a:ext cx="4237057" cy="461665"/>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xmlns=""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Outcome 3:</a:t>
            </a:r>
          </a:p>
          <a:p>
            <a:pPr algn="ctr">
              <a:defRPr/>
            </a:pPr>
            <a:r>
              <a:rPr lang="en-ZA" b="1" dirty="0">
                <a:solidFill>
                  <a:schemeClr val="bg1"/>
                </a:solidFill>
                <a:latin typeface="Arial" panose="020B0604020202020204" pitchFamily="34" charset="0"/>
                <a:cs typeface="Arial" panose="020B0604020202020204" pitchFamily="34" charset="0"/>
              </a:rPr>
              <a:t>Transformed Digital Society </a:t>
            </a:r>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DA528AB-BB41-4218-B6F0-C4E5C03B3594}"/>
              </a:ext>
            </a:extLst>
          </p:cNvPr>
          <p:cNvSpPr txBox="1"/>
          <p:nvPr/>
        </p:nvSpPr>
        <p:spPr>
          <a:xfrm>
            <a:off x="504825" y="2006503"/>
            <a:ext cx="11068050" cy="2908489"/>
          </a:xfrm>
          <a:prstGeom prst="rect">
            <a:avLst/>
          </a:prstGeom>
          <a:noFill/>
        </p:spPr>
        <p:txBody>
          <a:bodyPr wrap="square">
            <a:spAutoFit/>
          </a:bodyPr>
          <a:lstStyle/>
          <a:p>
            <a:pPr marL="285750" indent="-285750" algn="l">
              <a:lnSpc>
                <a:spcPct val="150000"/>
              </a:lnSpc>
              <a:buFont typeface="Wingdings" panose="05000000000000000000" pitchFamily="2" charset="2"/>
              <a:buChar char="q"/>
            </a:pPr>
            <a:r>
              <a:rPr lang="en-ZA" sz="1600" dirty="0">
                <a:latin typeface="Arial" panose="020B0604020202020204" pitchFamily="34" charset="0"/>
                <a:cs typeface="Arial" panose="020B0604020202020204" pitchFamily="34" charset="0"/>
              </a:rPr>
              <a:t>Partnership programmes to support the Digital Economy initiatives coordinated</a:t>
            </a:r>
          </a:p>
          <a:p>
            <a:pPr marL="285750" indent="-285750" algn="l">
              <a:lnSpc>
                <a:spcPct val="150000"/>
              </a:lnSpc>
              <a:buFont typeface="Wingdings" panose="05000000000000000000" pitchFamily="2" charset="2"/>
              <a:buChar char="q"/>
            </a:pPr>
            <a:r>
              <a:rPr lang="en-ZA" sz="1600" b="0" i="0" u="none" strike="noStrike" baseline="0" dirty="0">
                <a:latin typeface="Arial" panose="020B0604020202020204" pitchFamily="34" charset="0"/>
                <a:cs typeface="Arial" panose="020B0604020202020204" pitchFamily="34" charset="0"/>
              </a:rPr>
              <a:t>ICT investment initiatives developed to contribute to SA Investment Conference</a:t>
            </a:r>
          </a:p>
          <a:p>
            <a:pPr marL="285750" indent="-285750" algn="l">
              <a:lnSpc>
                <a:spcPct val="150000"/>
              </a:lnSpc>
              <a:buFont typeface="Wingdings" panose="05000000000000000000" pitchFamily="2" charset="2"/>
              <a:buChar char="q"/>
            </a:pPr>
            <a:r>
              <a:rPr lang="en-US" sz="1600" b="0" i="0" u="none" strike="noStrike" baseline="0" dirty="0">
                <a:latin typeface="Arial" panose="020B0604020202020204" pitchFamily="34" charset="0"/>
                <a:cs typeface="Arial" panose="020B0604020202020204" pitchFamily="34" charset="0"/>
              </a:rPr>
              <a:t>Implementation of the National e-Government Strategy and Roadmap facilitated towards digitalization of government services</a:t>
            </a:r>
          </a:p>
          <a:p>
            <a:pPr marL="285750" indent="-285750" algn="l">
              <a:lnSpc>
                <a:spcPct val="150000"/>
              </a:lnSpc>
              <a:buFont typeface="Wingdings" panose="05000000000000000000" pitchFamily="2" charset="2"/>
              <a:buChar char="q"/>
            </a:pPr>
            <a:r>
              <a:rPr lang="en-US" sz="1600" b="0" i="0" u="none" strike="noStrike" baseline="0" dirty="0">
                <a:latin typeface="Arial" panose="020B0604020202020204" pitchFamily="34" charset="0"/>
                <a:cs typeface="Arial" panose="020B0604020202020204" pitchFamily="34" charset="0"/>
              </a:rPr>
              <a:t>Implementation of the Digital and Future Skills </a:t>
            </a:r>
            <a:r>
              <a:rPr lang="en-US" sz="1600" b="0" i="0" u="none" strike="noStrike" baseline="0" dirty="0" err="1">
                <a:latin typeface="Arial" panose="020B0604020202020204" pitchFamily="34" charset="0"/>
                <a:cs typeface="Arial" panose="020B0604020202020204" pitchFamily="34" charset="0"/>
              </a:rPr>
              <a:t>Programme</a:t>
            </a:r>
            <a:r>
              <a:rPr lang="en-US" sz="1600" b="0" i="0" u="none" strike="noStrike" baseline="0" dirty="0">
                <a:latin typeface="Arial" panose="020B0604020202020204" pitchFamily="34" charset="0"/>
                <a:cs typeface="Arial" panose="020B0604020202020204" pitchFamily="34" charset="0"/>
              </a:rPr>
              <a:t> facilitated and monitored</a:t>
            </a:r>
          </a:p>
          <a:p>
            <a:pPr algn="l">
              <a:lnSpc>
                <a:spcPct val="150000"/>
              </a:lnSpc>
            </a:pPr>
            <a:endParaRPr lang="en-ZA" sz="1600" b="0" i="0" u="none" strike="noStrike" baseline="0" dirty="0">
              <a:latin typeface="Arial" panose="020B0604020202020204" pitchFamily="34" charset="0"/>
              <a:cs typeface="Arial" panose="020B0604020202020204" pitchFamily="34" charset="0"/>
            </a:endParaRPr>
          </a:p>
          <a:p>
            <a:pPr marL="285750" indent="-285750" algn="l">
              <a:lnSpc>
                <a:spcPct val="150000"/>
              </a:lnSpc>
              <a:buFont typeface="Wingdings" panose="05000000000000000000" pitchFamily="2" charset="2"/>
              <a:buChar char="q"/>
            </a:pPr>
            <a:endParaRPr lang="en-ZA" sz="1400"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4525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CC8FF273-38F1-41DC-9C6F-225B0A4C437F}"/>
              </a:ext>
            </a:extLst>
          </p:cNvPr>
          <p:cNvSpPr/>
          <p:nvPr/>
        </p:nvSpPr>
        <p:spPr>
          <a:xfrm>
            <a:off x="2554084" y="343552"/>
            <a:ext cx="4152098" cy="461665"/>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xmlns=""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Outcome 4:</a:t>
            </a:r>
          </a:p>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High performing Portfolio to enable achievement of the respective mandates</a:t>
            </a:r>
          </a:p>
        </p:txBody>
      </p:sp>
      <p:sp>
        <p:nvSpPr>
          <p:cNvPr id="8" name="TextBox 7">
            <a:extLst>
              <a:ext uri="{FF2B5EF4-FFF2-40B4-BE49-F238E27FC236}">
                <a16:creationId xmlns:a16="http://schemas.microsoft.com/office/drawing/2014/main" xmlns="" id="{4E654D1E-58BC-4480-9236-F13CA1A9BAAF}"/>
              </a:ext>
            </a:extLst>
          </p:cNvPr>
          <p:cNvSpPr txBox="1"/>
          <p:nvPr/>
        </p:nvSpPr>
        <p:spPr>
          <a:xfrm>
            <a:off x="671512" y="1911005"/>
            <a:ext cx="10848974" cy="5078313"/>
          </a:xfrm>
          <a:prstGeom prst="rect">
            <a:avLst/>
          </a:prstGeom>
          <a:noFill/>
        </p:spPr>
        <p:txBody>
          <a:bodyPr wrap="square">
            <a:spAutoFit/>
          </a:bodyPr>
          <a:lstStyle/>
          <a:p>
            <a:pPr marL="285750" indent="-285750" algn="l">
              <a:lnSpc>
                <a:spcPct val="150000"/>
              </a:lnSpc>
              <a:buFont typeface="Wingdings" panose="05000000000000000000" pitchFamily="2" charset="2"/>
              <a:buChar char="q"/>
            </a:pPr>
            <a:r>
              <a:rPr lang="en-ZA" sz="1600" b="0" i="0" u="none" strike="noStrike" baseline="0" dirty="0">
                <a:latin typeface="Arial" panose="020B0604020202020204" pitchFamily="34" charset="0"/>
                <a:cs typeface="Arial" panose="020B0604020202020204" pitchFamily="34" charset="0"/>
              </a:rPr>
              <a:t>Workplace Skills Plan (WSP), aligned to DCDT mandate, implemented and monitored</a:t>
            </a:r>
          </a:p>
          <a:p>
            <a:pPr marL="285750" indent="-285750">
              <a:lnSpc>
                <a:spcPct val="150000"/>
              </a:lnSpc>
              <a:buFont typeface="Wingdings" panose="05000000000000000000" pitchFamily="2" charset="2"/>
              <a:buChar char="q"/>
            </a:pPr>
            <a:r>
              <a:rPr lang="en-ZA" sz="1600" dirty="0">
                <a:latin typeface="Arial" panose="020B0604020202020204" pitchFamily="34" charset="0"/>
                <a:cs typeface="Arial" panose="020B0604020202020204" pitchFamily="34" charset="0"/>
              </a:rPr>
              <a:t>1 Digital Transformation priority intervention implemented (Collaboration Platform)</a:t>
            </a:r>
          </a:p>
          <a:p>
            <a:pPr marL="285750" indent="-285750">
              <a:lnSpc>
                <a:spcPct val="150000"/>
              </a:lnSpc>
              <a:buFont typeface="Wingdings" panose="05000000000000000000" pitchFamily="2" charset="2"/>
              <a:buChar char="q"/>
            </a:pPr>
            <a:r>
              <a:rPr lang="en-ZA" sz="1600" dirty="0">
                <a:latin typeface="Arial" panose="020B0604020202020204" pitchFamily="34" charset="0"/>
                <a:cs typeface="Arial" panose="020B0604020202020204" pitchFamily="34" charset="0"/>
              </a:rPr>
              <a:t>100% of valid invoices paid within 30 days from date of receipt</a:t>
            </a:r>
          </a:p>
          <a:p>
            <a:pPr marL="285750" indent="-285750">
              <a:lnSpc>
                <a:spcPct val="150000"/>
              </a:lnSpc>
              <a:buFont typeface="Wingdings" panose="05000000000000000000" pitchFamily="2" charset="2"/>
              <a:buChar char="q"/>
            </a:pPr>
            <a:r>
              <a:rPr lang="en-ZA" sz="1600" dirty="0">
                <a:latin typeface="Arial" panose="020B0604020202020204" pitchFamily="34" charset="0"/>
                <a:cs typeface="Arial" panose="020B0604020202020204" pitchFamily="34" charset="0"/>
              </a:rPr>
              <a:t>Implementation of the Annual 2021/22 Communications Plan coordinated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Implementation of recommendations from analysis of SOE Performance Reports coordinated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Tabling of submitted Annual Performance Plans of SOEs in line with the MTSF facilitated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Development of Shareholder compacts of Schedule 2 and 3B entities facilitated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Performance Management System for ICASA </a:t>
            </a:r>
            <a:r>
              <a:rPr lang="en-US" sz="1600" dirty="0" err="1">
                <a:latin typeface="Arial" panose="020B0604020202020204" pitchFamily="34" charset="0"/>
                <a:cs typeface="Arial" panose="020B0604020202020204" pitchFamily="34" charset="0"/>
              </a:rPr>
              <a:t>Councillors</a:t>
            </a:r>
            <a:r>
              <a:rPr lang="en-US" sz="1600" dirty="0">
                <a:latin typeface="Arial" panose="020B0604020202020204" pitchFamily="34" charset="0"/>
                <a:cs typeface="Arial" panose="020B0604020202020204" pitchFamily="34" charset="0"/>
              </a:rPr>
              <a:t> tabled in Parliament</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Business Case for the State Digital Services Company Bill approved</a:t>
            </a:r>
          </a:p>
          <a:p>
            <a:pPr marL="285750" indent="-285750">
              <a:lnSpc>
                <a:spcPct val="150000"/>
              </a:lnSpc>
              <a:buFont typeface="Wingdings" panose="05000000000000000000" pitchFamily="2" charset="2"/>
              <a:buChar char="q"/>
            </a:pPr>
            <a:r>
              <a:rPr lang="en-ZA" sz="1600" dirty="0">
                <a:latin typeface="Arial" panose="020B0604020202020204" pitchFamily="34" charset="0"/>
                <a:cs typeface="Arial" panose="020B0604020202020204" pitchFamily="34" charset="0"/>
              </a:rPr>
              <a:t>Implementation Plan for District Development Model developed and coordinated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Departmental and SOCs Gender, Disability, Youth and Children (GDYC) Responsiveness </a:t>
            </a:r>
            <a:r>
              <a:rPr lang="en-US" sz="1600" dirty="0" err="1">
                <a:latin typeface="Arial" panose="020B0604020202020204" pitchFamily="34" charset="0"/>
                <a:cs typeface="Arial" panose="020B0604020202020204" pitchFamily="34" charset="0"/>
              </a:rPr>
              <a:t>programmes</a:t>
            </a:r>
            <a:r>
              <a:rPr lang="en-US" sz="1600" dirty="0">
                <a:latin typeface="Arial" panose="020B0604020202020204" pitchFamily="34" charset="0"/>
                <a:cs typeface="Arial" panose="020B0604020202020204" pitchFamily="34" charset="0"/>
              </a:rPr>
              <a:t> monitored in line National targets</a:t>
            </a:r>
          </a:p>
          <a:p>
            <a:pPr algn="l"/>
            <a:endParaRPr lang="en-ZA"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9537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CC8FF273-38F1-41DC-9C6F-225B0A4C437F}"/>
              </a:ext>
            </a:extLst>
          </p:cNvPr>
          <p:cNvSpPr/>
          <p:nvPr/>
        </p:nvSpPr>
        <p:spPr>
          <a:xfrm>
            <a:off x="3154951" y="325264"/>
            <a:ext cx="4815741" cy="523220"/>
          </a:xfrm>
          <a:prstGeom prst="rect">
            <a:avLst/>
          </a:prstGeom>
        </p:spPr>
        <p:txBody>
          <a:bodyPr wrap="none">
            <a:spAutoFit/>
          </a:bodyPr>
          <a:lstStyle/>
          <a:p>
            <a:pPr algn="ctr" eaLnBrk="0" hangingPunct="0">
              <a:defRPr/>
            </a:pPr>
            <a:r>
              <a:rPr lang="en-US" sz="2800" b="1" dirty="0">
                <a:solidFill>
                  <a:srgbClr val="008238"/>
                </a:solidFill>
                <a:latin typeface="Arial" panose="020B0604020202020204" pitchFamily="34" charset="0"/>
                <a:cs typeface="Arial" panose="020B0604020202020204" pitchFamily="34" charset="0"/>
              </a:rPr>
              <a:t>DCDT 2020/21 PRIORITIES </a:t>
            </a:r>
          </a:p>
        </p:txBody>
      </p:sp>
      <p:sp>
        <p:nvSpPr>
          <p:cNvPr id="7" name="Rounded Rectangle 12">
            <a:extLst>
              <a:ext uri="{FF2B5EF4-FFF2-40B4-BE49-F238E27FC236}">
                <a16:creationId xmlns:a16="http://schemas.microsoft.com/office/drawing/2014/main" xmlns=""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Outcome 4:</a:t>
            </a:r>
          </a:p>
          <a:p>
            <a:pPr algn="ctr" fontAlgn="base">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High performing Portfolio to enable achievement of the respective mandates          </a:t>
            </a:r>
            <a:r>
              <a:rPr lang="en-US" b="1" dirty="0" err="1">
                <a:solidFill>
                  <a:schemeClr val="bg1"/>
                </a:solidFill>
                <a:latin typeface="Arial" panose="020B0604020202020204" pitchFamily="34" charset="0"/>
                <a:cs typeface="Arial" panose="020B0604020202020204" pitchFamily="34" charset="0"/>
              </a:rPr>
              <a:t>cont</a:t>
            </a:r>
            <a:r>
              <a:rPr lang="en-US" b="1" dirty="0">
                <a:solidFill>
                  <a:schemeClr val="bg1"/>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xmlns="" id="{4E654D1E-58BC-4480-9236-F13CA1A9BAAF}"/>
              </a:ext>
            </a:extLst>
          </p:cNvPr>
          <p:cNvSpPr txBox="1"/>
          <p:nvPr/>
        </p:nvSpPr>
        <p:spPr>
          <a:xfrm>
            <a:off x="671512" y="1928562"/>
            <a:ext cx="10848974" cy="1754326"/>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DCDT integrated plan of action in support of the implementation of National Strategic Plan (NSP) on gender-based violence developed</a:t>
            </a:r>
          </a:p>
          <a:p>
            <a:pPr marL="285750" indent="-285750">
              <a:lnSpc>
                <a:spcPct val="150000"/>
              </a:lnSpc>
              <a:buFont typeface="Wingdings" panose="05000000000000000000" pitchFamily="2" charset="2"/>
              <a:buChar char="q"/>
            </a:pPr>
            <a:r>
              <a:rPr lang="en-US" sz="1600" dirty="0">
                <a:latin typeface="Arial" panose="020B0604020202020204" pitchFamily="34" charset="0"/>
                <a:cs typeface="Arial" panose="020B0604020202020204" pitchFamily="34" charset="0"/>
              </a:rPr>
              <a:t>Implementation of Stakeholder Relations Strategy coordinated</a:t>
            </a:r>
            <a:endParaRPr lang="en-ZA" sz="1600"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a:p>
            <a:pPr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8203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6096000" y="1828800"/>
            <a:ext cx="6094476" cy="1585479"/>
          </a:xfrm>
          <a:prstGeom prst="rect">
            <a:avLst/>
          </a:prstGeom>
        </p:spPr>
        <p:txBody>
          <a:bodyPr anchor="b">
            <a:noAutofit/>
          </a:bodyPr>
          <a:lstStyle>
            <a:lvl1pPr algn="ctr">
              <a:lnSpc>
                <a:spcPct val="100000"/>
              </a:lnSpc>
              <a:defRPr sz="5400" b="1">
                <a:latin typeface="+mn-lt"/>
              </a:defRPr>
            </a:lvl1pPr>
          </a:lstStyle>
          <a:p>
            <a:r>
              <a:rPr lang="en-US" sz="4400" dirty="0"/>
              <a:t> </a:t>
            </a:r>
            <a:endParaRPr lang="en-ZA" sz="4400" dirty="0"/>
          </a:p>
        </p:txBody>
      </p:sp>
      <p:pic>
        <p:nvPicPr>
          <p:cNvPr id="5" name="Picture 4">
            <a:extLst>
              <a:ext uri="{FF2B5EF4-FFF2-40B4-BE49-F238E27FC236}">
                <a16:creationId xmlns:a16="http://schemas.microsoft.com/office/drawing/2014/main" xmlns="" id="{82F50B4D-6D57-43D7-85A2-A916BB4C27A4}"/>
              </a:ext>
            </a:extLst>
          </p:cNvPr>
          <p:cNvPicPr>
            <a:picLocks noChangeAspect="1"/>
          </p:cNvPicPr>
          <p:nvPr/>
        </p:nvPicPr>
        <p:blipFill>
          <a:blip r:embed="rId2" cstate="print"/>
          <a:stretch>
            <a:fillRect/>
          </a:stretch>
        </p:blipFill>
        <p:spPr>
          <a:xfrm rot="1310170">
            <a:off x="10029610" y="3504238"/>
            <a:ext cx="1893421" cy="2757623"/>
          </a:xfrm>
          <a:prstGeom prst="rect">
            <a:avLst/>
          </a:prstGeom>
        </p:spPr>
      </p:pic>
      <p:sp>
        <p:nvSpPr>
          <p:cNvPr id="7" name="TextBox 6">
            <a:extLst>
              <a:ext uri="{FF2B5EF4-FFF2-40B4-BE49-F238E27FC236}">
                <a16:creationId xmlns:a16="http://schemas.microsoft.com/office/drawing/2014/main" xmlns="" id="{86DB97CA-E1F4-4D7B-A815-0A677C9CEA44}"/>
              </a:ext>
            </a:extLst>
          </p:cNvPr>
          <p:cNvSpPr txBox="1"/>
          <p:nvPr/>
        </p:nvSpPr>
        <p:spPr>
          <a:xfrm>
            <a:off x="5525262" y="1463228"/>
            <a:ext cx="6204204" cy="1446550"/>
          </a:xfrm>
          <a:prstGeom prst="rect">
            <a:avLst/>
          </a:prstGeom>
          <a:noFill/>
        </p:spPr>
        <p:txBody>
          <a:bodyPr wrap="square">
            <a:spAutoFit/>
          </a:bodyPr>
          <a:lstStyle/>
          <a:p>
            <a:pPr algn="ctr"/>
            <a:r>
              <a:rPr lang="en-US" sz="3200" b="1" dirty="0">
                <a:solidFill>
                  <a:srgbClr val="008238"/>
                </a:solidFill>
                <a:latin typeface="Arial" panose="020B0604020202020204" pitchFamily="34" charset="0"/>
                <a:cs typeface="Arial" panose="020B0604020202020204" pitchFamily="34" charset="0"/>
              </a:rPr>
              <a:t>FINANCIAL INFORMATION</a:t>
            </a:r>
            <a:br>
              <a:rPr lang="en-US" sz="3200" b="1" dirty="0">
                <a:solidFill>
                  <a:srgbClr val="008238"/>
                </a:solidFill>
                <a:latin typeface="Arial" panose="020B0604020202020204" pitchFamily="34" charset="0"/>
                <a:cs typeface="Arial" panose="020B0604020202020204" pitchFamily="34" charset="0"/>
              </a:rPr>
            </a:br>
            <a:r>
              <a:rPr lang="en-US" sz="3200" b="1" dirty="0">
                <a:solidFill>
                  <a:srgbClr val="008238"/>
                </a:solidFill>
                <a:latin typeface="Arial" panose="020B0604020202020204" pitchFamily="34" charset="0"/>
                <a:cs typeface="Arial" panose="020B0604020202020204" pitchFamily="34" charset="0"/>
              </a:rPr>
              <a:t/>
            </a:r>
            <a:br>
              <a:rPr lang="en-US" sz="3200" b="1" dirty="0">
                <a:solidFill>
                  <a:srgbClr val="008238"/>
                </a:solidFill>
                <a:latin typeface="Arial" panose="020B0604020202020204" pitchFamily="34" charset="0"/>
                <a:cs typeface="Arial" panose="020B0604020202020204" pitchFamily="34" charset="0"/>
              </a:rPr>
            </a:br>
            <a:r>
              <a:rPr lang="en-US" sz="2400" b="1" dirty="0">
                <a:solidFill>
                  <a:srgbClr val="008238"/>
                </a:solidFill>
                <a:latin typeface="Arial" panose="020B0604020202020204" pitchFamily="34" charset="0"/>
                <a:cs typeface="Arial" panose="020B0604020202020204" pitchFamily="34" charset="0"/>
              </a:rPr>
              <a:t>2021/22 FINANCIAL YEAR</a:t>
            </a:r>
            <a:endParaRPr lang="en-ZA" sz="3200" b="1" dirty="0">
              <a:solidFill>
                <a:srgbClr val="008238"/>
              </a:solidFill>
            </a:endParaRPr>
          </a:p>
        </p:txBody>
      </p:sp>
    </p:spTree>
    <p:extLst>
      <p:ext uri="{BB962C8B-B14F-4D97-AF65-F5344CB8AC3E}">
        <p14:creationId xmlns:p14="http://schemas.microsoft.com/office/powerpoint/2010/main" xmlns="" val="10264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xmlns="" id="{E71B4C98-3FC5-431C-99CF-2CC51FBF8538}"/>
              </a:ext>
            </a:extLst>
          </p:cNvPr>
          <p:cNvSpPr txBox="1"/>
          <p:nvPr/>
        </p:nvSpPr>
        <p:spPr>
          <a:xfrm>
            <a:off x="3045619" y="284635"/>
            <a:ext cx="6100762" cy="461665"/>
          </a:xfrm>
          <a:prstGeom prst="rect">
            <a:avLst/>
          </a:prstGeom>
          <a:noFill/>
        </p:spPr>
        <p:txBody>
          <a:bodyPr wrap="square">
            <a:spAutoFit/>
          </a:bodyPr>
          <a:lstStyle/>
          <a:p>
            <a:pPr algn="ctr" eaLnBrk="0" hangingPunct="0">
              <a:defRPr/>
            </a:pPr>
            <a:r>
              <a:rPr lang="en-US" sz="2400" b="1" kern="0" dirty="0">
                <a:solidFill>
                  <a:srgbClr val="008238"/>
                </a:solidFill>
                <a:latin typeface="Arial" panose="020B0604020202020204" pitchFamily="34" charset="0"/>
                <a:cs typeface="Arial" panose="020B0604020202020204" pitchFamily="34" charset="0"/>
              </a:rPr>
              <a:t>MEDIUM TERM ALLOCATION</a:t>
            </a:r>
          </a:p>
        </p:txBody>
      </p:sp>
      <p:pic>
        <p:nvPicPr>
          <p:cNvPr id="2" name="Picture 1">
            <a:extLst>
              <a:ext uri="{FF2B5EF4-FFF2-40B4-BE49-F238E27FC236}">
                <a16:creationId xmlns:a16="http://schemas.microsoft.com/office/drawing/2014/main" xmlns="" id="{B7B9AA5C-A44D-4479-A8CB-363FC8C21F27}"/>
              </a:ext>
            </a:extLst>
          </p:cNvPr>
          <p:cNvPicPr>
            <a:picLocks noChangeAspect="1"/>
          </p:cNvPicPr>
          <p:nvPr/>
        </p:nvPicPr>
        <p:blipFill>
          <a:blip r:embed="rId2" cstate="print"/>
          <a:stretch>
            <a:fillRect/>
          </a:stretch>
        </p:blipFill>
        <p:spPr>
          <a:xfrm>
            <a:off x="547296" y="3640183"/>
            <a:ext cx="6264091" cy="1628860"/>
          </a:xfrm>
          <a:prstGeom prst="rect">
            <a:avLst/>
          </a:prstGeom>
        </p:spPr>
      </p:pic>
      <p:pic>
        <p:nvPicPr>
          <p:cNvPr id="4" name="Picture 3">
            <a:extLst>
              <a:ext uri="{FF2B5EF4-FFF2-40B4-BE49-F238E27FC236}">
                <a16:creationId xmlns:a16="http://schemas.microsoft.com/office/drawing/2014/main" xmlns="" id="{0CF88ECF-E738-4CB5-94EC-7744EF7A2E24}"/>
              </a:ext>
            </a:extLst>
          </p:cNvPr>
          <p:cNvPicPr>
            <a:picLocks noChangeAspect="1"/>
          </p:cNvPicPr>
          <p:nvPr/>
        </p:nvPicPr>
        <p:blipFill>
          <a:blip r:embed="rId3" cstate="print"/>
          <a:stretch>
            <a:fillRect/>
          </a:stretch>
        </p:blipFill>
        <p:spPr>
          <a:xfrm>
            <a:off x="607257" y="1201034"/>
            <a:ext cx="6190681" cy="1954395"/>
          </a:xfrm>
          <a:prstGeom prst="rect">
            <a:avLst/>
          </a:prstGeom>
        </p:spPr>
      </p:pic>
      <p:sp>
        <p:nvSpPr>
          <p:cNvPr id="10" name="TextBox 9">
            <a:extLst>
              <a:ext uri="{FF2B5EF4-FFF2-40B4-BE49-F238E27FC236}">
                <a16:creationId xmlns:a16="http://schemas.microsoft.com/office/drawing/2014/main" xmlns="" id="{CBFE8C58-6B76-4089-A33F-1EAE55770964}"/>
              </a:ext>
            </a:extLst>
          </p:cNvPr>
          <p:cNvSpPr txBox="1"/>
          <p:nvPr/>
        </p:nvSpPr>
        <p:spPr>
          <a:xfrm>
            <a:off x="7074578" y="1123240"/>
            <a:ext cx="4510165" cy="4611519"/>
          </a:xfrm>
          <a:prstGeom prst="rect">
            <a:avLst/>
          </a:prstGeom>
          <a:noFill/>
        </p:spPr>
        <p:txBody>
          <a:bodyPr wrap="square">
            <a:spAutoFit/>
          </a:bodyPr>
          <a:lstStyle/>
          <a:p>
            <a:pPr marL="285750" indent="-285750" algn="l">
              <a:lnSpc>
                <a:spcPct val="150000"/>
              </a:lnSpc>
              <a:buFont typeface="Wingdings" panose="05000000000000000000" pitchFamily="2" charset="2"/>
              <a:buChar char="q"/>
            </a:pPr>
            <a:r>
              <a:rPr lang="en-ZA" sz="1800" dirty="0">
                <a:latin typeface="Arial" panose="020B0604020202020204" pitchFamily="34" charset="0"/>
                <a:cs typeface="Arial" panose="020B0604020202020204" pitchFamily="34" charset="0"/>
              </a:rPr>
              <a:t>Adjusted budget allocation for 2021/2022 financial year as follows: </a:t>
            </a:r>
          </a:p>
          <a:p>
            <a:pPr marL="285750" indent="-285750" algn="l">
              <a:lnSpc>
                <a:spcPct val="150000"/>
              </a:lnSpc>
              <a:buFont typeface="Wingdings" panose="05000000000000000000" pitchFamily="2" charset="2"/>
              <a:buChar char="q"/>
            </a:pPr>
            <a:endParaRPr lang="en-ZA" sz="1800" dirty="0">
              <a:latin typeface="Arial" panose="020B0604020202020204" pitchFamily="34" charset="0"/>
              <a:cs typeface="Arial" panose="020B0604020202020204" pitchFamily="34" charset="0"/>
            </a:endParaRPr>
          </a:p>
          <a:p>
            <a:pPr marL="285750" indent="-285750" algn="l">
              <a:lnSpc>
                <a:spcPct val="150000"/>
              </a:lnSpc>
              <a:buFont typeface="Wingdings" panose="05000000000000000000" pitchFamily="2" charset="2"/>
              <a:buChar char="q"/>
            </a:pPr>
            <a:r>
              <a:rPr lang="en-ZA" sz="1800" dirty="0">
                <a:latin typeface="Arial" panose="020B0604020202020204" pitchFamily="34" charset="0"/>
                <a:cs typeface="Arial" panose="020B0604020202020204" pitchFamily="34" charset="0"/>
              </a:rPr>
              <a:t>R3,9 million additional COE for salary adjustments, and </a:t>
            </a:r>
          </a:p>
          <a:p>
            <a:pPr marL="285750" indent="-285750" algn="l">
              <a:lnSpc>
                <a:spcPct val="150000"/>
              </a:lnSpc>
              <a:buFont typeface="Wingdings" panose="05000000000000000000" pitchFamily="2" charset="2"/>
              <a:buChar char="q"/>
            </a:pPr>
            <a:r>
              <a:rPr lang="en-ZA" sz="1800" dirty="0">
                <a:latin typeface="Arial" panose="020B0604020202020204" pitchFamily="34" charset="0"/>
                <a:cs typeface="Arial" panose="020B0604020202020204" pitchFamily="34" charset="0"/>
              </a:rPr>
              <a:t>R200 million allocated under Goods &amp; Services for the Broadband Access Fund from the Presidential Employment Stimulus Fund.</a:t>
            </a:r>
          </a:p>
          <a:p>
            <a:pPr algn="l">
              <a:lnSpc>
                <a:spcPct val="150000"/>
              </a:lnSpc>
            </a:pPr>
            <a:endParaRPr lang="en-ZA" sz="1800" dirty="0">
              <a:latin typeface="Arial" panose="020B0604020202020204" pitchFamily="34" charset="0"/>
              <a:cs typeface="Arial" panose="020B0604020202020204" pitchFamily="34" charset="0"/>
            </a:endParaRPr>
          </a:p>
          <a:p>
            <a:pPr marL="285750" indent="-285750" algn="l">
              <a:lnSpc>
                <a:spcPct val="150000"/>
              </a:lnSpc>
              <a:buFont typeface="Wingdings" panose="05000000000000000000" pitchFamily="2" charset="2"/>
              <a:buChar char="q"/>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23122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xmlns="" id="{E71B4C98-3FC5-431C-99CF-2CC51FBF8538}"/>
              </a:ext>
            </a:extLst>
          </p:cNvPr>
          <p:cNvSpPr txBox="1"/>
          <p:nvPr/>
        </p:nvSpPr>
        <p:spPr>
          <a:xfrm>
            <a:off x="4256138" y="293822"/>
            <a:ext cx="4966239" cy="461665"/>
          </a:xfrm>
          <a:prstGeom prst="rect">
            <a:avLst/>
          </a:prstGeom>
          <a:noFill/>
        </p:spPr>
        <p:txBody>
          <a:bodyPr wrap="square">
            <a:spAutoFit/>
          </a:bodyPr>
          <a:lstStyle/>
          <a:p>
            <a:pPr algn="ctr" eaLnBrk="0" hangingPunct="0">
              <a:defRPr/>
            </a:pPr>
            <a:r>
              <a:rPr lang="en-US" sz="2400" b="1" kern="0" dirty="0">
                <a:solidFill>
                  <a:srgbClr val="008238"/>
                </a:solidFill>
                <a:latin typeface="Arial" panose="020B0604020202020204" pitchFamily="34" charset="0"/>
                <a:cs typeface="Arial" panose="020B0604020202020204" pitchFamily="34" charset="0"/>
              </a:rPr>
              <a:t>TRANSFERS</a:t>
            </a:r>
          </a:p>
        </p:txBody>
      </p:sp>
      <p:pic>
        <p:nvPicPr>
          <p:cNvPr id="2" name="Picture 1">
            <a:extLst>
              <a:ext uri="{FF2B5EF4-FFF2-40B4-BE49-F238E27FC236}">
                <a16:creationId xmlns:a16="http://schemas.microsoft.com/office/drawing/2014/main" xmlns="" id="{F12F3FA2-5765-45AB-A747-5AD74FE0BD9A}"/>
              </a:ext>
            </a:extLst>
          </p:cNvPr>
          <p:cNvPicPr>
            <a:picLocks noChangeAspect="1"/>
          </p:cNvPicPr>
          <p:nvPr/>
        </p:nvPicPr>
        <p:blipFill>
          <a:blip r:embed="rId2" cstate="print"/>
          <a:stretch>
            <a:fillRect/>
          </a:stretch>
        </p:blipFill>
        <p:spPr>
          <a:xfrm>
            <a:off x="506959" y="1152941"/>
            <a:ext cx="5498794" cy="4655747"/>
          </a:xfrm>
          <a:prstGeom prst="rect">
            <a:avLst/>
          </a:prstGeom>
        </p:spPr>
      </p:pic>
      <p:sp>
        <p:nvSpPr>
          <p:cNvPr id="6" name="TextBox 5">
            <a:extLst>
              <a:ext uri="{FF2B5EF4-FFF2-40B4-BE49-F238E27FC236}">
                <a16:creationId xmlns:a16="http://schemas.microsoft.com/office/drawing/2014/main" xmlns="" id="{036CD112-29F5-4435-B413-3DA26EF658C9}"/>
              </a:ext>
            </a:extLst>
          </p:cNvPr>
          <p:cNvSpPr txBox="1"/>
          <p:nvPr/>
        </p:nvSpPr>
        <p:spPr>
          <a:xfrm>
            <a:off x="6462953" y="1230961"/>
            <a:ext cx="4749690" cy="3780522"/>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Transfers are made in line with the pre-approved schedule between the Department, National Treasury and Entities.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R15 million allocated to SAPO, was identifies from savings within the Department in order to reduce the financial pressure faced by SAPO.</a:t>
            </a:r>
          </a:p>
        </p:txBody>
      </p:sp>
    </p:spTree>
    <p:extLst>
      <p:ext uri="{BB962C8B-B14F-4D97-AF65-F5344CB8AC3E}">
        <p14:creationId xmlns:p14="http://schemas.microsoft.com/office/powerpoint/2010/main" xmlns="" val="57088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xmlns="" id="{3C7ECCAC-0AFE-4FA2-B378-C13F574D680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xmlns="" val="10871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xmlns="" id="{5D95A3B4-04D8-4123-9E01-40C02F5938AA}"/>
              </a:ext>
            </a:extLst>
          </p:cNvPr>
          <p:cNvSpPr txBox="1"/>
          <p:nvPr/>
        </p:nvSpPr>
        <p:spPr>
          <a:xfrm>
            <a:off x="2354105" y="347474"/>
            <a:ext cx="7849351" cy="461665"/>
          </a:xfrm>
          <a:prstGeom prst="rect">
            <a:avLst/>
          </a:prstGeom>
          <a:noFill/>
        </p:spPr>
        <p:txBody>
          <a:bodyPr wrap="square" rtlCol="0">
            <a:spAutoFit/>
          </a:bodyPr>
          <a:lstStyle/>
          <a:p>
            <a:r>
              <a:rPr lang="en-US" sz="2400" b="1" dirty="0">
                <a:solidFill>
                  <a:srgbClr val="006600"/>
                </a:solidFill>
                <a:latin typeface="Arial" panose="020B0604020202020204" pitchFamily="34" charset="0"/>
                <a:ea typeface="+mj-ea"/>
                <a:cs typeface="Arial" panose="020B0604020202020204" pitchFamily="34" charset="0"/>
              </a:rPr>
              <a:t>DCDT VISION, MISSIOM AND MANDATE</a:t>
            </a:r>
            <a:endParaRPr lang="en-ZA" sz="2400" b="1" dirty="0">
              <a:solidFill>
                <a:srgbClr val="006600"/>
              </a:solidFill>
              <a:latin typeface="Arial" panose="020B0604020202020204" pitchFamily="34" charset="0"/>
              <a:ea typeface="+mj-ea"/>
              <a:cs typeface="Arial" panose="020B0604020202020204" pitchFamily="34" charset="0"/>
            </a:endParaRPr>
          </a:p>
        </p:txBody>
      </p:sp>
      <p:sp>
        <p:nvSpPr>
          <p:cNvPr id="3" name="Rectangle: Rounded Corners 2">
            <a:extLst>
              <a:ext uri="{FF2B5EF4-FFF2-40B4-BE49-F238E27FC236}">
                <a16:creationId xmlns:a16="http://schemas.microsoft.com/office/drawing/2014/main" xmlns="" id="{FA17F37D-15A9-4184-8EF2-C74066B1ACA2}"/>
              </a:ext>
            </a:extLst>
          </p:cNvPr>
          <p:cNvSpPr/>
          <p:nvPr/>
        </p:nvSpPr>
        <p:spPr>
          <a:xfrm>
            <a:off x="775957" y="1246839"/>
            <a:ext cx="10437030" cy="1367625"/>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latin typeface="Arial" panose="020B0604020202020204" pitchFamily="34" charset="0"/>
                <a:cs typeface="Arial" panose="020B0604020202020204" pitchFamily="34" charset="0"/>
              </a:rPr>
              <a:t>VISION:</a:t>
            </a:r>
          </a:p>
          <a:p>
            <a:pPr algn="ctr"/>
            <a:endParaRPr lang="en-ZA" sz="12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A leader in enabling a connected and digitally transformed South Africa</a:t>
            </a:r>
            <a:endParaRPr lang="en-ZA"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09B61F60-C89D-46A5-95DA-DE1A42F6008D}"/>
              </a:ext>
            </a:extLst>
          </p:cNvPr>
          <p:cNvSpPr/>
          <p:nvPr/>
        </p:nvSpPr>
        <p:spPr>
          <a:xfrm>
            <a:off x="756907" y="3052164"/>
            <a:ext cx="10437029" cy="1367625"/>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latin typeface="Arial" panose="020B0604020202020204" pitchFamily="34" charset="0"/>
                <a:cs typeface="Arial" panose="020B0604020202020204" pitchFamily="34" charset="0"/>
              </a:rPr>
              <a:t>MISSION:</a:t>
            </a:r>
          </a:p>
          <a:p>
            <a:pPr algn="ctr"/>
            <a:endParaRPr lang="en-ZA" sz="12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Leading SA’s inclusive digital transformation journey through creating an enabling environment towards a digital society to foster socio-economic growth</a:t>
            </a:r>
            <a:endParaRPr lang="en-ZA"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xmlns="" id="{B97FE0D4-8C81-4133-AC4A-4AA39721866A}"/>
              </a:ext>
            </a:extLst>
          </p:cNvPr>
          <p:cNvSpPr/>
          <p:nvPr/>
        </p:nvSpPr>
        <p:spPr>
          <a:xfrm>
            <a:off x="747382" y="4870198"/>
            <a:ext cx="10437029" cy="1367625"/>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bg1"/>
                </a:solidFill>
                <a:latin typeface="Arial" panose="020B0604020202020204" pitchFamily="34" charset="0"/>
                <a:cs typeface="Arial" panose="020B0604020202020204" pitchFamily="34" charset="0"/>
              </a:rPr>
              <a:t>MANDATE:</a:t>
            </a:r>
          </a:p>
          <a:p>
            <a:pPr algn="ctr"/>
            <a:endParaRPr lang="en-ZA" sz="12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To lead South Africa’s digital transformation to achieve digital inclusion that must result in economic growth through creating an enabling policy and regulatory environment</a:t>
            </a:r>
          </a:p>
        </p:txBody>
      </p:sp>
      <p:pic>
        <p:nvPicPr>
          <p:cNvPr id="12" name="Picture 11">
            <a:extLst>
              <a:ext uri="{FF2B5EF4-FFF2-40B4-BE49-F238E27FC236}">
                <a16:creationId xmlns:a16="http://schemas.microsoft.com/office/drawing/2014/main" xmlns="" id="{1DF90A3B-7139-4E82-887B-19835A58B16B}"/>
              </a:ext>
            </a:extLst>
          </p:cNvPr>
          <p:cNvPicPr>
            <a:picLocks noChangeAspect="1"/>
          </p:cNvPicPr>
          <p:nvPr/>
        </p:nvPicPr>
        <p:blipFill>
          <a:blip r:embed="rId2" cstate="print"/>
          <a:stretch>
            <a:fillRect/>
          </a:stretch>
        </p:blipFill>
        <p:spPr>
          <a:xfrm rot="1310170">
            <a:off x="10296767" y="1118297"/>
            <a:ext cx="1423922" cy="2264854"/>
          </a:xfrm>
          <a:prstGeom prst="rect">
            <a:avLst/>
          </a:prstGeom>
        </p:spPr>
      </p:pic>
    </p:spTree>
    <p:extLst>
      <p:ext uri="{BB962C8B-B14F-4D97-AF65-F5344CB8AC3E}">
        <p14:creationId xmlns:p14="http://schemas.microsoft.com/office/powerpoint/2010/main" xmlns="" val="283672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B26C1F18-0EDF-42AE-86CF-835657CD1918}"/>
              </a:ext>
            </a:extLst>
          </p:cNvPr>
          <p:cNvSpPr txBox="1"/>
          <p:nvPr/>
        </p:nvSpPr>
        <p:spPr>
          <a:xfrm>
            <a:off x="2391282" y="389046"/>
            <a:ext cx="7378011" cy="461665"/>
          </a:xfrm>
          <a:prstGeom prst="rect">
            <a:avLst/>
          </a:prstGeom>
          <a:noFill/>
        </p:spPr>
        <p:txBody>
          <a:bodyPr wrap="square" rtlCol="0">
            <a:spAutoFit/>
          </a:bodyPr>
          <a:lstStyle/>
          <a:p>
            <a:r>
              <a:rPr lang="en-US" sz="2400" b="1" dirty="0">
                <a:solidFill>
                  <a:srgbClr val="006600"/>
                </a:solidFill>
                <a:latin typeface="Arial" panose="020B0604020202020204" pitchFamily="34" charset="0"/>
                <a:ea typeface="+mj-ea"/>
                <a:cs typeface="Arial" panose="020B0604020202020204" pitchFamily="34" charset="0"/>
              </a:rPr>
              <a:t>BACKGROUND ON REVISION OF 2021/22 APP</a:t>
            </a:r>
          </a:p>
        </p:txBody>
      </p:sp>
      <p:sp>
        <p:nvSpPr>
          <p:cNvPr id="8" name="Rectangle 7">
            <a:extLst>
              <a:ext uri="{FF2B5EF4-FFF2-40B4-BE49-F238E27FC236}">
                <a16:creationId xmlns:a16="http://schemas.microsoft.com/office/drawing/2014/main" xmlns="" id="{7303DFFF-0B4A-4830-B063-B96F3333BB87}"/>
              </a:ext>
            </a:extLst>
          </p:cNvPr>
          <p:cNvSpPr/>
          <p:nvPr/>
        </p:nvSpPr>
        <p:spPr>
          <a:xfrm>
            <a:off x="197963" y="1002945"/>
            <a:ext cx="11764651" cy="595598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357188" lvl="1" indent="-357188" algn="just">
              <a:lnSpc>
                <a:spcPct val="150000"/>
              </a:lnSpc>
              <a:spcAft>
                <a:spcPts val="0"/>
              </a:spcAft>
              <a:buFont typeface="Wingdings" panose="05000000000000000000" pitchFamily="2" charset="2"/>
              <a:buChar char="q"/>
            </a:pPr>
            <a:r>
              <a:rPr lang="en-ZA" sz="1600" b="0" dirty="0">
                <a:latin typeface="Arial" panose="020B0604020202020204" pitchFamily="34" charset="0"/>
                <a:ea typeface="Times New Roman" panose="02020603050405020304" pitchFamily="18" charset="0"/>
                <a:cs typeface="Arial" panose="020B0604020202020204" pitchFamily="34" charset="0"/>
              </a:rPr>
              <a:t>DCDT have revised number of targets on the 2021/22 Annual Performance Plan to align to the new priorities to  ensure that the mandate of DCDT is fully achieved owing to the budgets cuts and fiscal constraints.</a:t>
            </a:r>
          </a:p>
          <a:p>
            <a:pPr marL="357188" lvl="1" indent="-357188" algn="just">
              <a:lnSpc>
                <a:spcPct val="150000"/>
              </a:lnSpc>
              <a:spcAft>
                <a:spcPts val="0"/>
              </a:spcAft>
              <a:buFont typeface="Wingdings" panose="05000000000000000000" pitchFamily="2" charset="2"/>
              <a:buChar char="q"/>
            </a:pPr>
            <a:r>
              <a:rPr lang="en-GB" sz="1600" b="0" dirty="0">
                <a:latin typeface="Arial" panose="020B0604020202020204" pitchFamily="34" charset="0"/>
                <a:ea typeface="Times New Roman" panose="02020603050405020304" pitchFamily="18" charset="0"/>
                <a:cs typeface="Courier New" panose="02070309020205020404" pitchFamily="49" charset="0"/>
              </a:rPr>
              <a:t>The Department therefore undertook a revision of its 2021/22 APP, largely  based on the following: </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Courier New" panose="02070309020205020404" pitchFamily="49" charset="0"/>
              </a:rPr>
              <a:t>ICT Investment Conference hosted – the Department opted to collaborate with the presidency and DTIC in the hosting of the SA Investment Conference rather than hosting a  separate forum.</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Courier New" panose="02070309020205020404" pitchFamily="49" charset="0"/>
              </a:rPr>
              <a:t>SAPO SOC Ltd Amendment Bill submitted to Cabinet for approval to introduce to Parliament: DCDT spent time on SAPO Turn Around Strategy which needed to inform the Strategic repositioning of SAPO, following the separation from Postbank. Therefore, a SAPO Strategy of Tomorrow was developed which informs the re-tabling of the SAPO Amendment Bill, which will take place in 2022/23 Financial Year.</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Arial" panose="020B0604020202020204" pitchFamily="34" charset="0"/>
              </a:rPr>
              <a:t>The Digital Master Plan has been affected as part of reviewing the APP, as the DCDT need to firstly conduct a baseline study in terms of the digital economy and it ICT Value Chain and take into consideration the industry players and stakeholder.</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Arial" panose="020B0604020202020204" pitchFamily="34" charset="0"/>
              </a:rPr>
              <a:t>Work has been done with regards to on consultation with ICT SMMEs with a call for Government to create more opportunities to ICT enterprise development and innovation growth. Therefore, the department has started work to create an enabling environment to support SA innovation in tech.</a:t>
            </a:r>
          </a:p>
          <a:p>
            <a:pPr marL="895350" lvl="1" indent="-438150" algn="just">
              <a:lnSpc>
                <a:spcPct val="150000"/>
              </a:lnSpc>
              <a:spcAft>
                <a:spcPts val="0"/>
              </a:spcAft>
              <a:buFont typeface="Wingdings" panose="05000000000000000000" pitchFamily="2" charset="2"/>
              <a:buChar char="q"/>
            </a:pPr>
            <a:endParaRPr lang="en-ZA" sz="1600" b="0" dirty="0">
              <a:effectLst/>
              <a:latin typeface="Arial" panose="020B060402020202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xmlns="" val="226847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xmlns="" id="{B26C1F18-0EDF-42AE-86CF-835657CD1918}"/>
              </a:ext>
            </a:extLst>
          </p:cNvPr>
          <p:cNvSpPr txBox="1"/>
          <p:nvPr/>
        </p:nvSpPr>
        <p:spPr>
          <a:xfrm>
            <a:off x="2378147" y="378321"/>
            <a:ext cx="8848592" cy="461665"/>
          </a:xfrm>
          <a:prstGeom prst="rect">
            <a:avLst/>
          </a:prstGeom>
          <a:noFill/>
        </p:spPr>
        <p:txBody>
          <a:bodyPr wrap="square" rtlCol="0">
            <a:spAutoFit/>
          </a:bodyPr>
          <a:lstStyle/>
          <a:p>
            <a:r>
              <a:rPr lang="en-US" sz="2000" b="1" dirty="0">
                <a:solidFill>
                  <a:srgbClr val="006600"/>
                </a:solidFill>
                <a:latin typeface="Arial" panose="020B0604020202020204" pitchFamily="34" charset="0"/>
                <a:ea typeface="+mj-ea"/>
                <a:cs typeface="Arial" panose="020B0604020202020204" pitchFamily="34" charset="0"/>
              </a:rPr>
              <a:t>BACKGROUND ON REVISION OF 2021/22 APP          </a:t>
            </a:r>
            <a:r>
              <a:rPr lang="en-US" sz="2400" b="1" dirty="0">
                <a:solidFill>
                  <a:srgbClr val="006600"/>
                </a:solidFill>
                <a:latin typeface="Arial" panose="020B0604020202020204" pitchFamily="34" charset="0"/>
                <a:ea typeface="+mj-ea"/>
                <a:cs typeface="Arial" panose="020B0604020202020204" pitchFamily="34" charset="0"/>
              </a:rPr>
              <a:t>cont..</a:t>
            </a:r>
          </a:p>
        </p:txBody>
      </p:sp>
      <p:sp>
        <p:nvSpPr>
          <p:cNvPr id="8" name="Rectangle 7">
            <a:extLst>
              <a:ext uri="{FF2B5EF4-FFF2-40B4-BE49-F238E27FC236}">
                <a16:creationId xmlns:a16="http://schemas.microsoft.com/office/drawing/2014/main" xmlns="" id="{7303DFFF-0B4A-4830-B063-B96F3333BB87}"/>
              </a:ext>
            </a:extLst>
          </p:cNvPr>
          <p:cNvSpPr/>
          <p:nvPr/>
        </p:nvSpPr>
        <p:spPr>
          <a:xfrm>
            <a:off x="197963" y="1031520"/>
            <a:ext cx="11764651" cy="5217326"/>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Courier New" panose="02070309020205020404" pitchFamily="49" charset="0"/>
              </a:rPr>
              <a:t>Business Case for the Regulatory Reform Bill and Electronic Communication Bill has been put on hold given the new direction the department has to take on this matter and subject to further clarity on the direction on the ECA e.g. absorbing the ECA in the Digital Transformation Bill or comprehensive review of the full ECA.</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cs typeface="Arial" panose="020B0604020202020204" pitchFamily="34" charset="0"/>
              </a:rPr>
              <a:t>SA Connect: Cabinet approved a revised SA Connect implementation plan, set to connect SA in 3 years. The previous work done by DCDT on Feasibility Study  for SA Connect Phase 2 required 57 billion which state was unable to fund. The Revised model requires state capital funding of 2.5 billion and will ensure that Government achieves it target of 80% broadband access by 2024.</a:t>
            </a:r>
          </a:p>
          <a:p>
            <a:pPr marL="719138" lvl="2" indent="-361950" algn="just">
              <a:lnSpc>
                <a:spcPct val="150000"/>
              </a:lnSpc>
              <a:spcAft>
                <a:spcPts val="0"/>
              </a:spcAft>
              <a:buFont typeface="Wingdings" panose="05000000000000000000" pitchFamily="2" charset="2"/>
              <a:buChar char="§"/>
            </a:pPr>
            <a:r>
              <a:rPr lang="en-GB" sz="1600" b="0" dirty="0">
                <a:effectLst/>
                <a:latin typeface="Arial" panose="020B0604020202020204" pitchFamily="34" charset="0"/>
                <a:ea typeface="Times New Roman" panose="02020603050405020304" pitchFamily="18" charset="0"/>
                <a:cs typeface="Arial" panose="020B0604020202020204" pitchFamily="34" charset="0"/>
              </a:rPr>
              <a:t>With regards to the Establishment of the Project Management Office for SA Connect Phase 2, the project team been appointed which consist of representation fro</a:t>
            </a:r>
            <a:r>
              <a:rPr lang="en-GB" sz="1600" b="0" dirty="0">
                <a:latin typeface="Arial" panose="020B0604020202020204" pitchFamily="34" charset="0"/>
                <a:ea typeface="Times New Roman" panose="02020603050405020304" pitchFamily="18" charset="0"/>
                <a:cs typeface="Arial" panose="020B0604020202020204" pitchFamily="34" charset="0"/>
              </a:rPr>
              <a:t>m th</a:t>
            </a:r>
            <a:r>
              <a:rPr lang="en-GB" sz="1600" b="0" dirty="0">
                <a:effectLst/>
                <a:latin typeface="Arial" panose="020B0604020202020204" pitchFamily="34" charset="0"/>
                <a:ea typeface="Times New Roman" panose="02020603050405020304" pitchFamily="18" charset="0"/>
                <a:cs typeface="Arial" panose="020B0604020202020204" pitchFamily="34" charset="0"/>
              </a:rPr>
              <a:t>e entities within the portfolio and the department in order to implement revised SA Connect Phase 2 Model.</a:t>
            </a:r>
          </a:p>
          <a:p>
            <a:pPr marL="719138" lvl="2" indent="-361950" algn="just">
              <a:lnSpc>
                <a:spcPct val="150000"/>
              </a:lnSpc>
              <a:spcAft>
                <a:spcPts val="0"/>
              </a:spcAft>
              <a:buFont typeface="Wingdings" panose="05000000000000000000" pitchFamily="2" charset="2"/>
              <a:buChar char="§"/>
            </a:pPr>
            <a:r>
              <a:rPr lang="en-GB" sz="1600" b="0" dirty="0">
                <a:latin typeface="Arial" panose="020B0604020202020204" pitchFamily="34" charset="0"/>
                <a:ea typeface="Times New Roman" panose="02020603050405020304" pitchFamily="18" charset="0"/>
                <a:cs typeface="Arial" panose="020B0604020202020204" pitchFamily="34" charset="0"/>
              </a:rPr>
              <a:t>Broadcasting Digital Migration (BDM) projects target which deals with subsidized digital television has been reviewed, following Cabinet approval of the revised implementation. The new target consolidates the work towards Analogue Switch-Off by 31 March 2022.</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p>
            <a:pPr marL="719138" lvl="2" indent="-361950" algn="just">
              <a:lnSpc>
                <a:spcPct val="150000"/>
              </a:lnSpc>
              <a:spcAft>
                <a:spcPts val="0"/>
              </a:spcAft>
              <a:buFont typeface="Wingdings" panose="05000000000000000000" pitchFamily="2" charset="2"/>
              <a:buChar char="§"/>
            </a:pPr>
            <a:endParaRPr lang="en-ZA" sz="1600" b="0" dirty="0">
              <a:effectLst/>
              <a:latin typeface="Arial" panose="020B060402020202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xmlns="" val="18205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itle 1">
            <a:extLst>
              <a:ext uri="{FF2B5EF4-FFF2-40B4-BE49-F238E27FC236}">
                <a16:creationId xmlns:a16="http://schemas.microsoft.com/office/drawing/2014/main" xmlns=""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SUMMARY OF REVISION OF 2021/22 APP</a:t>
            </a:r>
            <a:endParaRPr lang="en-US" sz="2000" b="1" kern="0" dirty="0">
              <a:solidFill>
                <a:srgbClr val="008238"/>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xmlns="" id="{7E7F5E58-0403-46D9-8497-A21480DD15DC}"/>
              </a:ext>
            </a:extLst>
          </p:cNvPr>
          <p:cNvGraphicFramePr>
            <a:graphicFrameLocks noGrp="1"/>
          </p:cNvGraphicFramePr>
          <p:nvPr>
            <p:extLst>
              <p:ext uri="{D42A27DB-BD31-4B8C-83A1-F6EECF244321}">
                <p14:modId xmlns:p14="http://schemas.microsoft.com/office/powerpoint/2010/main" xmlns="" val="1024381385"/>
              </p:ext>
            </p:extLst>
          </p:nvPr>
        </p:nvGraphicFramePr>
        <p:xfrm>
          <a:off x="282804" y="1304127"/>
          <a:ext cx="11632676" cy="2631440"/>
        </p:xfrm>
        <a:graphic>
          <a:graphicData uri="http://schemas.openxmlformats.org/drawingml/2006/table">
            <a:tbl>
              <a:tblPr firstRow="1" bandRow="1">
                <a:tableStyleId>{5C22544A-7EE6-4342-B048-85BDC9FD1C3A}</a:tableStyleId>
              </a:tblPr>
              <a:tblGrid>
                <a:gridCol w="5816338">
                  <a:extLst>
                    <a:ext uri="{9D8B030D-6E8A-4147-A177-3AD203B41FA5}">
                      <a16:colId xmlns:a16="http://schemas.microsoft.com/office/drawing/2014/main" xmlns="" val="2101917491"/>
                    </a:ext>
                  </a:extLst>
                </a:gridCol>
                <a:gridCol w="5816338">
                  <a:extLst>
                    <a:ext uri="{9D8B030D-6E8A-4147-A177-3AD203B41FA5}">
                      <a16:colId xmlns:a16="http://schemas.microsoft.com/office/drawing/2014/main" xmlns="" val="1122382330"/>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ORIGINAL TARGETS</a:t>
                      </a:r>
                    </a:p>
                  </a:txBody>
                  <a:tcPr anchor="ctr">
                    <a:solidFill>
                      <a:srgbClr val="119F6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REVISED TARGETS</a:t>
                      </a:r>
                    </a:p>
                  </a:txBody>
                  <a:tcPr anchor="ctr">
                    <a:solidFill>
                      <a:srgbClr val="119F66"/>
                    </a:solidFill>
                  </a:tcPr>
                </a:tc>
                <a:extLst>
                  <a:ext uri="{0D108BD9-81ED-4DB2-BD59-A6C34878D82A}">
                    <a16:rowId xmlns:a16="http://schemas.microsoft.com/office/drawing/2014/main" xmlns="" val="2437594143"/>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TRANSFORMED DIGITAL SOCIETY</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28668613"/>
                  </a:ext>
                </a:extLst>
              </a:tr>
              <a:tr h="370840">
                <a:tc>
                  <a:txBody>
                    <a:bodyPr/>
                    <a:lstStyle/>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Operations of the BRICS Institute for Future Networks</a:t>
                      </a:r>
                    </a:p>
                    <a:p>
                      <a:pPr marL="0" algn="l"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(BIFN-S) facilitated</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National BIFN-S priority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developed to focus on the following three strategic priorities:</a:t>
                      </a:r>
                    </a:p>
                    <a:p>
                      <a:r>
                        <a:rPr lang="en-US" sz="1600" dirty="0">
                          <a:latin typeface="Arial" panose="020B0604020202020204" pitchFamily="34" charset="0"/>
                          <a:cs typeface="Arial" panose="020B0604020202020204" pitchFamily="34" charset="0"/>
                        </a:rPr>
                        <a:t>• Broadband Infrastructure Roll-out,</a:t>
                      </a:r>
                    </a:p>
                    <a:p>
                      <a:r>
                        <a:rPr lang="en-US" sz="1600" dirty="0">
                          <a:latin typeface="Arial" panose="020B0604020202020204" pitchFamily="34" charset="0"/>
                          <a:cs typeface="Arial" panose="020B0604020202020204" pitchFamily="34" charset="0"/>
                        </a:rPr>
                        <a:t>• Artificial Intelligence</a:t>
                      </a:r>
                    </a:p>
                    <a:p>
                      <a:r>
                        <a:rPr lang="en-US" sz="1600" dirty="0">
                          <a:latin typeface="Arial" panose="020B0604020202020204" pitchFamily="34" charset="0"/>
                          <a:cs typeface="Arial" panose="020B0604020202020204" pitchFamily="34" charset="0"/>
                        </a:rPr>
                        <a:t>• Cybersecurity</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1348005"/>
                  </a:ext>
                </a:extLst>
              </a:tr>
              <a:tr h="370840">
                <a:tc>
                  <a:txBody>
                    <a:bodyPr/>
                    <a:lstStyle/>
                    <a:p>
                      <a:r>
                        <a:rPr lang="en-ZA" sz="1600" kern="1200" dirty="0">
                          <a:solidFill>
                            <a:schemeClr val="dk1"/>
                          </a:solidFill>
                          <a:latin typeface="Arial" panose="020B0604020202020204" pitchFamily="34" charset="0"/>
                          <a:ea typeface="+mn-ea"/>
                          <a:cs typeface="Arial" panose="020B0604020202020204" pitchFamily="34" charset="0"/>
                        </a:rPr>
                        <a:t>ICT Investment Conference hosted</a:t>
                      </a:r>
                    </a:p>
                  </a:txBody>
                  <a:tcPr/>
                </a:tc>
                <a:tc>
                  <a:txBody>
                    <a:bodyPr/>
                    <a:lstStyle/>
                    <a:p>
                      <a:r>
                        <a:rPr lang="en-ZA" sz="1600" kern="1200" dirty="0">
                          <a:solidFill>
                            <a:schemeClr val="dk1"/>
                          </a:solidFill>
                          <a:latin typeface="Arial" panose="020B0604020202020204" pitchFamily="34" charset="0"/>
                          <a:ea typeface="+mn-ea"/>
                          <a:cs typeface="Arial" panose="020B0604020202020204" pitchFamily="34" charset="0"/>
                        </a:rPr>
                        <a:t>ICT investment initiatives developed to contribute to SA Investment Conference</a:t>
                      </a:r>
                    </a:p>
                  </a:txBody>
                  <a:tcPr/>
                </a:tc>
                <a:extLst>
                  <a:ext uri="{0D108BD9-81ED-4DB2-BD59-A6C34878D82A}">
                    <a16:rowId xmlns:a16="http://schemas.microsoft.com/office/drawing/2014/main" xmlns="" val="754439121"/>
                  </a:ext>
                </a:extLst>
              </a:tr>
            </a:tbl>
          </a:graphicData>
        </a:graphic>
      </p:graphicFrame>
    </p:spTree>
    <p:extLst>
      <p:ext uri="{BB962C8B-B14F-4D97-AF65-F5344CB8AC3E}">
        <p14:creationId xmlns:p14="http://schemas.microsoft.com/office/powerpoint/2010/main" xmlns="" val="273262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itle 1">
            <a:extLst>
              <a:ext uri="{FF2B5EF4-FFF2-40B4-BE49-F238E27FC236}">
                <a16:creationId xmlns:a16="http://schemas.microsoft.com/office/drawing/2014/main" xmlns=""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SUMMARY OF REVISION OF 2021/22 APP</a:t>
            </a:r>
            <a:endParaRPr lang="en-US" sz="2000" b="1" kern="0" dirty="0">
              <a:solidFill>
                <a:srgbClr val="008238"/>
              </a:solidFill>
              <a:latin typeface="Arial" panose="020B0604020202020204" pitchFamily="34" charset="0"/>
              <a:cs typeface="Arial" panose="020B0604020202020204" pitchFamily="34" charset="0"/>
            </a:endParaRPr>
          </a:p>
        </p:txBody>
      </p:sp>
      <p:sp>
        <p:nvSpPr>
          <p:cNvPr id="15" name="&quot;Not Allowed&quot; Symbol 14">
            <a:extLst>
              <a:ext uri="{FF2B5EF4-FFF2-40B4-BE49-F238E27FC236}">
                <a16:creationId xmlns:a16="http://schemas.microsoft.com/office/drawing/2014/main" xmlns="" id="{16A8EE3A-2FC3-4887-A305-14CC0ADE343F}"/>
              </a:ext>
            </a:extLst>
          </p:cNvPr>
          <p:cNvSpPr/>
          <p:nvPr/>
        </p:nvSpPr>
        <p:spPr>
          <a:xfrm>
            <a:off x="9413965" y="4973009"/>
            <a:ext cx="155539" cy="153729"/>
          </a:xfrm>
          <a:prstGeom prst="noSmoking">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ZA">
              <a:solidFill>
                <a:schemeClr val="tx1"/>
              </a:solidFill>
            </a:endParaRPr>
          </a:p>
        </p:txBody>
      </p:sp>
      <p:graphicFrame>
        <p:nvGraphicFramePr>
          <p:cNvPr id="3" name="Table 3">
            <a:extLst>
              <a:ext uri="{FF2B5EF4-FFF2-40B4-BE49-F238E27FC236}">
                <a16:creationId xmlns:a16="http://schemas.microsoft.com/office/drawing/2014/main" xmlns="" id="{7E7F5E58-0403-46D9-8497-A21480DD15DC}"/>
              </a:ext>
            </a:extLst>
          </p:cNvPr>
          <p:cNvGraphicFramePr>
            <a:graphicFrameLocks noGrp="1"/>
          </p:cNvGraphicFramePr>
          <p:nvPr>
            <p:extLst>
              <p:ext uri="{D42A27DB-BD31-4B8C-83A1-F6EECF244321}">
                <p14:modId xmlns:p14="http://schemas.microsoft.com/office/powerpoint/2010/main" xmlns="" val="3804016384"/>
              </p:ext>
            </p:extLst>
          </p:nvPr>
        </p:nvGraphicFramePr>
        <p:xfrm>
          <a:off x="279662" y="982728"/>
          <a:ext cx="11632676" cy="5516880"/>
        </p:xfrm>
        <a:graphic>
          <a:graphicData uri="http://schemas.openxmlformats.org/drawingml/2006/table">
            <a:tbl>
              <a:tblPr firstRow="1" bandRow="1">
                <a:tableStyleId>{5C22544A-7EE6-4342-B048-85BDC9FD1C3A}</a:tableStyleId>
              </a:tblPr>
              <a:tblGrid>
                <a:gridCol w="5797288">
                  <a:extLst>
                    <a:ext uri="{9D8B030D-6E8A-4147-A177-3AD203B41FA5}">
                      <a16:colId xmlns:a16="http://schemas.microsoft.com/office/drawing/2014/main" xmlns="" val="2101917491"/>
                    </a:ext>
                  </a:extLst>
                </a:gridCol>
                <a:gridCol w="5835388">
                  <a:extLst>
                    <a:ext uri="{9D8B030D-6E8A-4147-A177-3AD203B41FA5}">
                      <a16:colId xmlns:a16="http://schemas.microsoft.com/office/drawing/2014/main" xmlns="" val="528219517"/>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ORIGINAL TARGETS</a:t>
                      </a:r>
                    </a:p>
                  </a:txBody>
                  <a:tcPr anchor="ctr">
                    <a:solidFill>
                      <a:srgbClr val="119F6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REVISED TARGETS</a:t>
                      </a:r>
                    </a:p>
                  </a:txBody>
                  <a:tcPr anchor="ctr">
                    <a:solidFill>
                      <a:srgbClr val="119F66"/>
                    </a:solidFill>
                  </a:tcPr>
                </a:tc>
                <a:extLst>
                  <a:ext uri="{0D108BD9-81ED-4DB2-BD59-A6C34878D82A}">
                    <a16:rowId xmlns:a16="http://schemas.microsoft.com/office/drawing/2014/main" xmlns="" val="2437594143"/>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ENABLING DIGITAL TRANSFORMATION POLICIES AND  STRATEGIES </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28668613"/>
                  </a:ext>
                </a:extLst>
              </a:tr>
              <a:tr h="330452">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South African Post Office SOC Ltd Amendment Bill submitted to Cabinet for approval to introduce to Parliament</a:t>
                      </a:r>
                    </a:p>
                  </a:txBody>
                  <a:tcPr/>
                </a:tc>
                <a:tc>
                  <a:txBody>
                    <a:bodyPr/>
                    <a:lstStyle/>
                    <a:p>
                      <a:pPr marL="0" algn="just" defTabSz="914400" rtl="0" eaLnBrk="1" latinLnBrk="0" hangingPunct="1"/>
                      <a:r>
                        <a:rPr lang="en-ZA" sz="1500" b="0" i="0" u="none" strike="noStrike" kern="1200" baseline="0">
                          <a:solidFill>
                            <a:schemeClr val="dk1"/>
                          </a:solidFill>
                          <a:latin typeface="Arial" panose="020B0604020202020204" pitchFamily="34" charset="0"/>
                          <a:ea typeface="+mn-ea"/>
                          <a:cs typeface="Arial" panose="020B0604020202020204" pitchFamily="34" charset="0"/>
                        </a:rPr>
                        <a:t>Draft South African Post Office SOC Ltd Amendment Bill revised and submitted to Cabinet for public consultation approval.</a:t>
                      </a:r>
                      <a:endParaRPr lang="en-ZA" sz="1500" dirty="0"/>
                    </a:p>
                  </a:txBody>
                  <a:tcPr/>
                </a:tc>
                <a:extLst>
                  <a:ext uri="{0D108BD9-81ED-4DB2-BD59-A6C34878D82A}">
                    <a16:rowId xmlns:a16="http://schemas.microsoft.com/office/drawing/2014/main" xmlns="" val="341348005"/>
                  </a:ext>
                </a:extLst>
              </a:tr>
              <a:tr h="370840">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Implementation of approved Data &amp; Cloud Policy monitored</a:t>
                      </a:r>
                    </a:p>
                  </a:txBody>
                  <a:tcPr/>
                </a:tc>
                <a:tc>
                  <a:txBody>
                    <a:bodyPr/>
                    <a:lstStyle/>
                    <a:p>
                      <a:pPr algn="just"/>
                      <a:r>
                        <a:rPr lang="en-ZA" sz="1500" b="0" i="0" u="none" strike="noStrike" kern="1200" baseline="0">
                          <a:solidFill>
                            <a:schemeClr val="dk1"/>
                          </a:solidFill>
                          <a:latin typeface="Arial" panose="020B0604020202020204" pitchFamily="34" charset="0"/>
                          <a:ea typeface="+mn-ea"/>
                          <a:cs typeface="Arial" panose="020B0604020202020204" pitchFamily="34" charset="0"/>
                        </a:rPr>
                        <a:t>Data and Cloud Policy developed and submitted for approval</a:t>
                      </a:r>
                      <a:endParaRPr lang="en-ZA" sz="1500" dirty="0"/>
                    </a:p>
                  </a:txBody>
                  <a:tcPr/>
                </a:tc>
                <a:extLst>
                  <a:ext uri="{0D108BD9-81ED-4DB2-BD59-A6C34878D82A}">
                    <a16:rowId xmlns:a16="http://schemas.microsoft.com/office/drawing/2014/main" xmlns="" val="754439121"/>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Business Case for the Regulatory Reform Bill developed</a:t>
                      </a:r>
                    </a:p>
                  </a:txBody>
                  <a:tcPr/>
                </a:tc>
                <a:tc>
                  <a:txBody>
                    <a:bodyPr/>
                    <a:lstStyle/>
                    <a:p>
                      <a:pPr algn="just"/>
                      <a:r>
                        <a:rPr lang="en-US" sz="1500"/>
                        <a:t> -</a:t>
                      </a:r>
                      <a:endParaRPr lang="en-ZA" sz="1500" dirty="0"/>
                    </a:p>
                  </a:txBody>
                  <a:tcPr/>
                </a:tc>
                <a:extLst>
                  <a:ext uri="{0D108BD9-81ED-4DB2-BD59-A6C34878D82A}">
                    <a16:rowId xmlns:a16="http://schemas.microsoft.com/office/drawing/2014/main" xmlns="" val="2722485699"/>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Implementation of Digital Economy Masterplan coordinated</a:t>
                      </a:r>
                    </a:p>
                  </a:txBody>
                  <a:tcPr/>
                </a:tc>
                <a:tc>
                  <a:txBody>
                    <a:bodyPr/>
                    <a:lstStyle/>
                    <a:p>
                      <a:pPr algn="just"/>
                      <a:r>
                        <a:rPr lang="en-ZA" sz="1500" b="0" i="0" u="none" strike="noStrike" kern="1200" baseline="0">
                          <a:solidFill>
                            <a:schemeClr val="dk1"/>
                          </a:solidFill>
                          <a:latin typeface="Arial" panose="020B0604020202020204" pitchFamily="34" charset="0"/>
                          <a:ea typeface="+mn-ea"/>
                          <a:cs typeface="Arial" panose="020B0604020202020204" pitchFamily="34" charset="0"/>
                        </a:rPr>
                        <a:t>Integrated report on Digital Economy Programmes developed</a:t>
                      </a:r>
                      <a:endParaRPr lang="en-ZA" sz="1500" dirty="0"/>
                    </a:p>
                  </a:txBody>
                  <a:tcPr/>
                </a:tc>
                <a:extLst>
                  <a:ext uri="{0D108BD9-81ED-4DB2-BD59-A6C34878D82A}">
                    <a16:rowId xmlns:a16="http://schemas.microsoft.com/office/drawing/2014/main" xmlns="" val="3139017298"/>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Revised ICT SMME Development Strategy submitted to Cabinet for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Revised ICT SMME Development Strategy submitted to Minister for approval</a:t>
                      </a:r>
                      <a:endParaRPr lang="en-ZA" sz="1500" dirty="0"/>
                    </a:p>
                  </a:txBody>
                  <a:tcPr/>
                </a:tc>
                <a:extLst>
                  <a:ext uri="{0D108BD9-81ED-4DB2-BD59-A6C34878D82A}">
                    <a16:rowId xmlns:a16="http://schemas.microsoft.com/office/drawing/2014/main" xmlns="" val="82494513"/>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Study on cost to communicate conducted to inform the revision of the Cost to Communicate Programme</a:t>
                      </a:r>
                    </a:p>
                  </a:txBody>
                  <a:tcPr/>
                </a:tc>
                <a:tc>
                  <a:txBody>
                    <a:bodyPr/>
                    <a:lstStyle/>
                    <a:p>
                      <a:pPr algn="just"/>
                      <a:r>
                        <a:rPr lang="en-US" sz="1500" dirty="0"/>
                        <a:t>-</a:t>
                      </a:r>
                      <a:endParaRPr lang="en-ZA" sz="1500" dirty="0"/>
                    </a:p>
                  </a:txBody>
                  <a:tcPr/>
                </a:tc>
                <a:extLst>
                  <a:ext uri="{0D108BD9-81ED-4DB2-BD59-A6C34878D82A}">
                    <a16:rowId xmlns:a16="http://schemas.microsoft.com/office/drawing/2014/main" xmlns="" val="3057424368"/>
                  </a:ext>
                </a:extLst>
              </a:tr>
              <a:tr h="370840">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White Paper on the Audio and Audio-visual Content Services</a:t>
                      </a:r>
                    </a:p>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Policy submitted to Cabinet for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White Paper on the Audio and Audio-visual Content Services Policy Revised</a:t>
                      </a:r>
                      <a:endParaRPr lang="en-ZA" sz="1500" dirty="0"/>
                    </a:p>
                  </a:txBody>
                  <a:tcPr/>
                </a:tc>
                <a:extLst>
                  <a:ext uri="{0D108BD9-81ED-4DB2-BD59-A6C34878D82A}">
                    <a16:rowId xmlns:a16="http://schemas.microsoft.com/office/drawing/2014/main" xmlns="" val="3612450885"/>
                  </a:ext>
                </a:extLst>
              </a:tr>
              <a:tr h="360297">
                <a:tc>
                  <a:txBody>
                    <a:bodyPr/>
                    <a:lstStyle/>
                    <a:p>
                      <a:pPr marL="0" algn="just" defTabSz="914400" rtl="0" eaLnBrk="1" latinLnBrk="0" hangingPunct="1"/>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Electronic Communications Amendment Bill submitted to Cluster and Cabinet for public consultation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Electronic Communications Amendment Bill submitted to Minister</a:t>
                      </a:r>
                    </a:p>
                  </a:txBody>
                  <a:tcPr/>
                </a:tc>
                <a:extLst>
                  <a:ext uri="{0D108BD9-81ED-4DB2-BD59-A6C34878D82A}">
                    <a16:rowId xmlns:a16="http://schemas.microsoft.com/office/drawing/2014/main" xmlns="" val="2910593311"/>
                  </a:ext>
                </a:extLst>
              </a:tr>
              <a:tr h="370840">
                <a:tc>
                  <a:txBody>
                    <a:bodyPr/>
                    <a:lstStyle/>
                    <a:p>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PC4IR Strategic Implementation Plan submitted to Cabinet for approval</a:t>
                      </a:r>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PC4IR Strategic Implementation Plan submitted to Minister</a:t>
                      </a:r>
                      <a:endParaRPr lang="en-ZA" sz="1500" dirty="0"/>
                    </a:p>
                  </a:txBody>
                  <a:tcPr/>
                </a:tc>
                <a:extLst>
                  <a:ext uri="{0D108BD9-81ED-4DB2-BD59-A6C34878D82A}">
                    <a16:rowId xmlns:a16="http://schemas.microsoft.com/office/drawing/2014/main" xmlns="" val="3323732781"/>
                  </a:ext>
                </a:extLst>
              </a:tr>
              <a:tr h="370840">
                <a:tc>
                  <a:txBody>
                    <a:bodyPr/>
                    <a:lstStyle/>
                    <a:p>
                      <a:r>
                        <a:rPr lang="en-US" sz="1500" dirty="0"/>
                        <a:t>-</a:t>
                      </a:r>
                      <a:endParaRPr lang="en-ZA" sz="1500" dirty="0"/>
                    </a:p>
                  </a:txBody>
                  <a:tcPr/>
                </a:tc>
                <a:tc>
                  <a:txBody>
                    <a:bodyPr/>
                    <a:lstStyle/>
                    <a:p>
                      <a:pPr algn="just"/>
                      <a:r>
                        <a:rPr lang="en-ZA" sz="1500" b="0" i="0" u="none" strike="noStrike" kern="1200" baseline="0" dirty="0">
                          <a:solidFill>
                            <a:schemeClr val="dk1"/>
                          </a:solidFill>
                          <a:latin typeface="Arial" panose="020B0604020202020204" pitchFamily="34" charset="0"/>
                          <a:ea typeface="+mn-ea"/>
                          <a:cs typeface="Arial" panose="020B0604020202020204" pitchFamily="34" charset="0"/>
                        </a:rPr>
                        <a:t>Rapid Deployment Policy finalised</a:t>
                      </a:r>
                      <a:endParaRPr lang="en-ZA" sz="1500" dirty="0"/>
                    </a:p>
                  </a:txBody>
                  <a:tcPr/>
                </a:tc>
                <a:extLst>
                  <a:ext uri="{0D108BD9-81ED-4DB2-BD59-A6C34878D82A}">
                    <a16:rowId xmlns:a16="http://schemas.microsoft.com/office/drawing/2014/main" xmlns="" val="4109307435"/>
                  </a:ext>
                </a:extLst>
              </a:tr>
            </a:tbl>
          </a:graphicData>
        </a:graphic>
      </p:graphicFrame>
    </p:spTree>
    <p:extLst>
      <p:ext uri="{BB962C8B-B14F-4D97-AF65-F5344CB8AC3E}">
        <p14:creationId xmlns:p14="http://schemas.microsoft.com/office/powerpoint/2010/main" xmlns="" val="194010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itle 1">
            <a:extLst>
              <a:ext uri="{FF2B5EF4-FFF2-40B4-BE49-F238E27FC236}">
                <a16:creationId xmlns:a16="http://schemas.microsoft.com/office/drawing/2014/main" xmlns=""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SUMMARY OF REVISION OF 2021/22 APP</a:t>
            </a:r>
            <a:endParaRPr lang="en-US" sz="2000" b="1" kern="0" dirty="0">
              <a:solidFill>
                <a:srgbClr val="008238"/>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xmlns="" id="{7E7F5E58-0403-46D9-8497-A21480DD15DC}"/>
              </a:ext>
            </a:extLst>
          </p:cNvPr>
          <p:cNvGraphicFramePr>
            <a:graphicFrameLocks noGrp="1"/>
          </p:cNvGraphicFramePr>
          <p:nvPr>
            <p:extLst>
              <p:ext uri="{D42A27DB-BD31-4B8C-83A1-F6EECF244321}">
                <p14:modId xmlns:p14="http://schemas.microsoft.com/office/powerpoint/2010/main" xmlns="" val="2161477232"/>
              </p:ext>
            </p:extLst>
          </p:nvPr>
        </p:nvGraphicFramePr>
        <p:xfrm>
          <a:off x="194602" y="1186771"/>
          <a:ext cx="11632676" cy="4368800"/>
        </p:xfrm>
        <a:graphic>
          <a:graphicData uri="http://schemas.openxmlformats.org/drawingml/2006/table">
            <a:tbl>
              <a:tblPr firstRow="1" bandRow="1">
                <a:tableStyleId>{5C22544A-7EE6-4342-B048-85BDC9FD1C3A}</a:tableStyleId>
              </a:tblPr>
              <a:tblGrid>
                <a:gridCol w="5816338">
                  <a:extLst>
                    <a:ext uri="{9D8B030D-6E8A-4147-A177-3AD203B41FA5}">
                      <a16:colId xmlns:a16="http://schemas.microsoft.com/office/drawing/2014/main" xmlns="" val="2101917491"/>
                    </a:ext>
                  </a:extLst>
                </a:gridCol>
                <a:gridCol w="5816338">
                  <a:extLst>
                    <a:ext uri="{9D8B030D-6E8A-4147-A177-3AD203B41FA5}">
                      <a16:colId xmlns:a16="http://schemas.microsoft.com/office/drawing/2014/main" xmlns="" val="1122382330"/>
                    </a:ext>
                  </a:extLst>
                </a:gridCol>
              </a:tblGrid>
              <a:tr h="370840">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ORIGINAL TARGETS</a:t>
                      </a:r>
                    </a:p>
                  </a:txBody>
                  <a:tcPr anchor="ctr">
                    <a:solidFill>
                      <a:srgbClr val="119F66"/>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ZA" sz="1600" b="1" kern="1200" dirty="0">
                          <a:solidFill>
                            <a:schemeClr val="bg1"/>
                          </a:solidFill>
                          <a:effectLst/>
                          <a:latin typeface="Arial" panose="020B0604020202020204" pitchFamily="34" charset="0"/>
                          <a:ea typeface="+mn-ea"/>
                          <a:cs typeface="Arial" panose="020B0604020202020204" pitchFamily="34" charset="0"/>
                        </a:rPr>
                        <a:t>REVISED TARGETS</a:t>
                      </a:r>
                    </a:p>
                  </a:txBody>
                  <a:tcPr anchor="ctr">
                    <a:solidFill>
                      <a:srgbClr val="119F66"/>
                    </a:solidFill>
                  </a:tcPr>
                </a:tc>
                <a:extLst>
                  <a:ext uri="{0D108BD9-81ED-4DB2-BD59-A6C34878D82A}">
                    <a16:rowId xmlns:a16="http://schemas.microsoft.com/office/drawing/2014/main" xmlns="" val="2437594143"/>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a:t>
                      </a:r>
                      <a:r>
                        <a:rPr lang="en-US" sz="1600" b="1" i="0" u="none" strike="noStrike" kern="1200" baseline="0" dirty="0">
                          <a:solidFill>
                            <a:schemeClr val="dk1"/>
                          </a:solidFill>
                          <a:latin typeface="Arial" panose="020B0604020202020204" pitchFamily="34" charset="0"/>
                          <a:ea typeface="+mn-ea"/>
                          <a:cs typeface="Arial" panose="020B0604020202020204" pitchFamily="34" charset="0"/>
                        </a:rPr>
                        <a:t>INCREASED ACCESS TO SECURE DIGITAL  INFRASTRUCTURE</a:t>
                      </a:r>
                      <a:endParaRPr lang="en-ZA" sz="1600" b="1" dirty="0">
                        <a:latin typeface="Arial" panose="020B0604020202020204" pitchFamily="34" charset="0"/>
                        <a:cs typeface="Arial" panose="020B0604020202020204" pitchFamily="34" charset="0"/>
                      </a:endParaRPr>
                    </a:p>
                  </a:txBody>
                  <a:tcPr/>
                </a:tc>
                <a:tc hMerge="1">
                  <a:txBody>
                    <a:bodyPr/>
                    <a:lstStyle/>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28668613"/>
                  </a:ext>
                </a:extLst>
              </a:tr>
              <a:tr h="370840">
                <a:tc>
                  <a:txBody>
                    <a:bodyPr/>
                    <a:lstStyle/>
                    <a:p>
                      <a:pPr marL="0" algn="just" defTabSz="914400" rtl="0" eaLnBrk="1" latinLnBrk="0" hangingPunct="1"/>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Phase 2 funding sourced</a:t>
                      </a:r>
                    </a:p>
                  </a:txBody>
                  <a:tcPr/>
                </a:tc>
                <a:tc rowSpan="3">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SA Connect Model revised and submitted  to Cabinet for approval.</a:t>
                      </a:r>
                      <a:endParaRPr lang="en-ZA" sz="16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41348005"/>
                  </a:ext>
                </a:extLst>
              </a:tr>
              <a:tr h="370840">
                <a:tc>
                  <a:txBody>
                    <a:bodyPr/>
                    <a:lstStyle/>
                    <a:p>
                      <a:pPr marL="0" algn="just" defTabSz="914400" rtl="0" eaLnBrk="1" latinLnBrk="0" hangingPunct="1"/>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Funding for Household connectivity programme sourced</a:t>
                      </a:r>
                    </a:p>
                  </a:txBody>
                  <a:tcPr/>
                </a:tc>
                <a:tc vMerge="1">
                  <a:txBody>
                    <a:bodyPr/>
                    <a:lstStyle/>
                    <a:p>
                      <a:r>
                        <a:rPr lang="en-ZA" sz="1800" b="0" i="0" u="none" strike="noStrike" kern="1200" baseline="0" dirty="0">
                          <a:solidFill>
                            <a:schemeClr val="dk1"/>
                          </a:solidFill>
                          <a:latin typeface="Arial" panose="020B0604020202020204" pitchFamily="34" charset="0"/>
                          <a:ea typeface="+mn-ea"/>
                          <a:cs typeface="Arial" panose="020B0604020202020204" pitchFamily="34" charset="0"/>
                        </a:rPr>
                        <a:t>SA Connect Model revised and submitted  to Cabinet for approval.</a:t>
                      </a:r>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754439121"/>
                  </a:ext>
                </a:extLst>
              </a:tr>
              <a:tr h="369733">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Project Management Office for SA Connect Phase 2 established</a:t>
                      </a:r>
                    </a:p>
                  </a:txBody>
                  <a:tcPr/>
                </a:tc>
                <a:tc vMerge="1">
                  <a:txBody>
                    <a:bodyPr/>
                    <a:lstStyle/>
                    <a:p>
                      <a:endParaRPr lang="en-ZA" sz="1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753718117"/>
                  </a:ext>
                </a:extLst>
              </a:tr>
              <a:tr h="370840">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Operations of the Digital Transformation Centre facilitated</a:t>
                      </a:r>
                    </a:p>
                  </a:txBody>
                  <a:tcPr/>
                </a:tc>
                <a:tc>
                  <a:txBody>
                    <a:bodyPr/>
                    <a:lstStyle/>
                    <a:p>
                      <a:r>
                        <a:rPr lang="en-US" sz="1600" dirty="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87017832"/>
                  </a:ext>
                </a:extLst>
              </a:tr>
              <a:tr h="370840">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840 000 subsidized digital television installations coordinated and monitored in four (4) provinces (Free State, Northern Cape, North West and Limpopo)</a:t>
                      </a:r>
                    </a:p>
                  </a:txBody>
                  <a:tcPr/>
                </a:tc>
                <a:tc rowSpan="2">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Switch-off of SABC analogue television transmitters coordinated across all Provinces by 31 March 2022</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39017298"/>
                  </a:ext>
                </a:extLst>
              </a:tr>
              <a:tr h="370840">
                <a:tc>
                  <a:txBody>
                    <a:bodyPr/>
                    <a:lstStyle/>
                    <a:p>
                      <a:pPr algn="just"/>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Distribution of 3.2 Million vouchers coordinated and monitored</a:t>
                      </a:r>
                    </a:p>
                  </a:txBody>
                  <a:tcPr/>
                </a:tc>
                <a:tc vMerge="1">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15046231"/>
                  </a:ext>
                </a:extLst>
              </a:tr>
              <a:tr h="370840">
                <a:tc gridSpan="2">
                  <a:txBody>
                    <a:bodyPr/>
                    <a:lstStyle/>
                    <a:p>
                      <a:r>
                        <a:rPr lang="en-ZA" sz="1600" b="1" i="0" u="none" strike="noStrike" kern="1200" baseline="0" dirty="0">
                          <a:solidFill>
                            <a:schemeClr val="dk1"/>
                          </a:solidFill>
                          <a:latin typeface="Arial" panose="020B0604020202020204" pitchFamily="34" charset="0"/>
                          <a:ea typeface="+mn-ea"/>
                          <a:cs typeface="Arial" panose="020B0604020202020204" pitchFamily="34" charset="0"/>
                        </a:rPr>
                        <a:t>OUTCOME: HIGH PERFORMING PORTFOLIO TO ENABLE ACHIEVEMENT OF THE RESPECTIVE MANDATES</a:t>
                      </a:r>
                    </a:p>
                  </a:txBody>
                  <a:tcPr/>
                </a:tc>
                <a:tc hMerge="1">
                  <a:txBody>
                    <a:bodyPr/>
                    <a:lstStyle/>
                    <a:p>
                      <a:endParaRPr lang="en-ZA" dirty="0"/>
                    </a:p>
                  </a:txBody>
                  <a:tcPr/>
                </a:tc>
                <a:extLst>
                  <a:ext uri="{0D108BD9-81ED-4DB2-BD59-A6C34878D82A}">
                    <a16:rowId xmlns:a16="http://schemas.microsoft.com/office/drawing/2014/main" xmlns="" val="82494513"/>
                  </a:ext>
                </a:extLst>
              </a:tr>
              <a:tr h="370840">
                <a:tc>
                  <a:txBody>
                    <a:bodyPr/>
                    <a:lstStyle/>
                    <a:p>
                      <a:r>
                        <a:rPr lang="en-US" sz="1600" dirty="0">
                          <a:latin typeface="Arial" panose="020B0604020202020204" pitchFamily="34" charset="0"/>
                          <a:cs typeface="Arial" panose="020B0604020202020204" pitchFamily="34" charset="0"/>
                        </a:rPr>
                        <a:t>No Revision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No Revision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12450885"/>
                  </a:ext>
                </a:extLst>
              </a:tr>
            </a:tbl>
          </a:graphicData>
        </a:graphic>
      </p:graphicFrame>
    </p:spTree>
    <p:extLst>
      <p:ext uri="{BB962C8B-B14F-4D97-AF65-F5344CB8AC3E}">
        <p14:creationId xmlns:p14="http://schemas.microsoft.com/office/powerpoint/2010/main" xmlns="" val="230720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6182991C-59BD-426B-B0CB-D4EFC14645BB}"/>
              </a:ext>
            </a:extLst>
          </p:cNvPr>
          <p:cNvSpPr txBox="1">
            <a:spLocks/>
          </p:cNvSpPr>
          <p:nvPr/>
        </p:nvSpPr>
        <p:spPr>
          <a:xfrm>
            <a:off x="1559018" y="233584"/>
            <a:ext cx="7932716" cy="5985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algn="ctr" eaLnBrk="0" hangingPunct="0">
              <a:defRPr/>
            </a:pPr>
            <a:r>
              <a:rPr lang="en-US" sz="2000" kern="0" dirty="0">
                <a:solidFill>
                  <a:srgbClr val="008238"/>
                </a:solidFill>
                <a:latin typeface="Arial" panose="020B0604020202020204" pitchFamily="34" charset="0"/>
                <a:cs typeface="Arial" panose="020B0604020202020204" pitchFamily="34" charset="0"/>
              </a:rPr>
              <a:t>REVISED 2021/22 ANNUAL PERFORMANCE PLAN </a:t>
            </a:r>
            <a:endParaRPr lang="en-US" sz="2000" b="1" kern="0" dirty="0">
              <a:solidFill>
                <a:srgbClr val="008238"/>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4FF43552-F89E-47C0-A1C3-7B649B4C1E4D}"/>
              </a:ext>
            </a:extLst>
          </p:cNvPr>
          <p:cNvSpPr/>
          <p:nvPr/>
        </p:nvSpPr>
        <p:spPr>
          <a:xfrm>
            <a:off x="622995" y="1591521"/>
            <a:ext cx="1708630" cy="4397461"/>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IMPACT STATEMENT:</a:t>
            </a:r>
          </a:p>
          <a:p>
            <a:pPr algn="ctr"/>
            <a:endParaRPr lang="en-ZA" sz="1600" b="1" dirty="0">
              <a:solidFill>
                <a:schemeClr val="tx1"/>
              </a:solidFill>
              <a:latin typeface="Arial" panose="020B0604020202020204" pitchFamily="34" charset="0"/>
              <a:cs typeface="Arial" panose="020B0604020202020204" pitchFamily="34" charset="0"/>
            </a:endParaRPr>
          </a:p>
          <a:p>
            <a:pPr algn="ctr"/>
            <a:endParaRPr lang="en-ZA" sz="1600" b="1" dirty="0">
              <a:solidFill>
                <a:schemeClr val="tx1"/>
              </a:solidFill>
              <a:latin typeface="Arial" panose="020B0604020202020204" pitchFamily="34" charset="0"/>
              <a:cs typeface="Arial" panose="020B0604020202020204" pitchFamily="34" charset="0"/>
            </a:endParaRPr>
          </a:p>
          <a:p>
            <a:pPr algn="ctr"/>
            <a:r>
              <a:rPr lang="en-GB" sz="1600" b="1" dirty="0">
                <a:solidFill>
                  <a:schemeClr val="bg1"/>
                </a:solidFill>
                <a:latin typeface="Arial" panose="020B0604020202020204" pitchFamily="34" charset="0"/>
                <a:cs typeface="Arial" panose="020B0604020202020204" pitchFamily="34" charset="0"/>
              </a:rPr>
              <a:t>Digitally enabled citizens with secure and affordable universal access</a:t>
            </a:r>
          </a:p>
        </p:txBody>
      </p:sp>
      <p:sp>
        <p:nvSpPr>
          <p:cNvPr id="7" name="Rectangle: Rounded Corners 6">
            <a:extLst>
              <a:ext uri="{FF2B5EF4-FFF2-40B4-BE49-F238E27FC236}">
                <a16:creationId xmlns:a16="http://schemas.microsoft.com/office/drawing/2014/main" xmlns="" id="{EA826E43-9821-4E84-90AB-3205765F3030}"/>
              </a:ext>
            </a:extLst>
          </p:cNvPr>
          <p:cNvSpPr/>
          <p:nvPr/>
        </p:nvSpPr>
        <p:spPr>
          <a:xfrm>
            <a:off x="2674281" y="1591521"/>
            <a:ext cx="4530181" cy="913709"/>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1:</a:t>
            </a:r>
          </a:p>
          <a:p>
            <a:pPr algn="ctr"/>
            <a:r>
              <a:rPr lang="en-GB" sz="1600" b="1" dirty="0">
                <a:solidFill>
                  <a:schemeClr val="bg1"/>
                </a:solidFill>
                <a:latin typeface="Arial" panose="020B0604020202020204" pitchFamily="34" charset="0"/>
                <a:cs typeface="Arial" panose="020B0604020202020204" pitchFamily="34" charset="0"/>
              </a:rPr>
              <a:t>Enabling Digital transformation policies and strategies</a:t>
            </a:r>
            <a:endParaRPr lang="en-ZA" sz="1600"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45A4F6CB-DFA2-4585-83EE-40706BF55BBD}"/>
              </a:ext>
            </a:extLst>
          </p:cNvPr>
          <p:cNvSpPr/>
          <p:nvPr/>
        </p:nvSpPr>
        <p:spPr>
          <a:xfrm>
            <a:off x="2674281" y="2726473"/>
            <a:ext cx="4562734" cy="913710"/>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2:</a:t>
            </a:r>
          </a:p>
          <a:p>
            <a:pPr algn="ctr"/>
            <a:r>
              <a:rPr lang="en-GB" sz="1600" b="1" dirty="0">
                <a:solidFill>
                  <a:schemeClr val="bg1"/>
                </a:solidFill>
                <a:latin typeface="Arial" panose="020B0604020202020204" pitchFamily="34" charset="0"/>
                <a:cs typeface="Arial" panose="020B0604020202020204" pitchFamily="34" charset="0"/>
              </a:rPr>
              <a:t>Increased access to secure Digital Infrastructure</a:t>
            </a:r>
            <a:endParaRPr lang="en-ZA" sz="1600" dirty="0">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xmlns="" id="{B856D56D-E39E-4B01-BC89-CA995CDA02CD}"/>
              </a:ext>
            </a:extLst>
          </p:cNvPr>
          <p:cNvSpPr/>
          <p:nvPr/>
        </p:nvSpPr>
        <p:spPr>
          <a:xfrm>
            <a:off x="2674281" y="3861426"/>
            <a:ext cx="4562734" cy="912963"/>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3:</a:t>
            </a:r>
          </a:p>
          <a:p>
            <a:pPr algn="ctr"/>
            <a:r>
              <a:rPr lang="en-GB" sz="1600" b="1" dirty="0">
                <a:solidFill>
                  <a:schemeClr val="bg1"/>
                </a:solidFill>
                <a:latin typeface="Arial" panose="020B0604020202020204" pitchFamily="34" charset="0"/>
                <a:cs typeface="Arial" panose="020B0604020202020204" pitchFamily="34" charset="0"/>
              </a:rPr>
              <a:t>Transformed digital society</a:t>
            </a:r>
            <a:endParaRPr lang="en-ZA" sz="1600"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753E7A8D-8868-4A9F-9CE5-158375FC6FD8}"/>
              </a:ext>
            </a:extLst>
          </p:cNvPr>
          <p:cNvSpPr/>
          <p:nvPr/>
        </p:nvSpPr>
        <p:spPr>
          <a:xfrm>
            <a:off x="2674281" y="4950371"/>
            <a:ext cx="4562734" cy="1038612"/>
          </a:xfrm>
          <a:prstGeom prst="roundRect">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panose="020B0604020202020204" pitchFamily="34" charset="0"/>
                <a:cs typeface="Arial" panose="020B0604020202020204" pitchFamily="34" charset="0"/>
              </a:rPr>
              <a:t>OUTCOME 4:</a:t>
            </a:r>
          </a:p>
          <a:p>
            <a:pPr algn="ctr"/>
            <a:r>
              <a:rPr lang="en-GB" sz="1600" b="1" dirty="0">
                <a:solidFill>
                  <a:schemeClr val="bg1"/>
                </a:solidFill>
                <a:latin typeface="Arial" panose="020B0604020202020204" pitchFamily="34" charset="0"/>
                <a:cs typeface="Arial" panose="020B0604020202020204" pitchFamily="34" charset="0"/>
              </a:rPr>
              <a:t>High performing Portfolio to enable achievement of their respective mandates</a:t>
            </a:r>
            <a:endParaRPr lang="en-ZA" sz="1600"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xmlns="" id="{1A611BA5-CEF7-4829-AFAF-E9A6EE9CE5E4}"/>
              </a:ext>
            </a:extLst>
          </p:cNvPr>
          <p:cNvSpPr/>
          <p:nvPr/>
        </p:nvSpPr>
        <p:spPr>
          <a:xfrm>
            <a:off x="7551952" y="1591521"/>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13</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sp>
        <p:nvSpPr>
          <p:cNvPr id="15" name="Rectangle: Rounded Corners 14">
            <a:extLst>
              <a:ext uri="{FF2B5EF4-FFF2-40B4-BE49-F238E27FC236}">
                <a16:creationId xmlns:a16="http://schemas.microsoft.com/office/drawing/2014/main" xmlns="" id="{4D619CF2-A514-42E5-832A-08F8CD465995}"/>
              </a:ext>
            </a:extLst>
          </p:cNvPr>
          <p:cNvSpPr/>
          <p:nvPr/>
        </p:nvSpPr>
        <p:spPr>
          <a:xfrm>
            <a:off x="7551952" y="2807724"/>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5</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sp>
        <p:nvSpPr>
          <p:cNvPr id="17" name="Rectangle: Rounded Corners 16">
            <a:extLst>
              <a:ext uri="{FF2B5EF4-FFF2-40B4-BE49-F238E27FC236}">
                <a16:creationId xmlns:a16="http://schemas.microsoft.com/office/drawing/2014/main" xmlns="" id="{CA3B6025-47D7-4646-8451-B55DD748FBEA}"/>
              </a:ext>
            </a:extLst>
          </p:cNvPr>
          <p:cNvSpPr/>
          <p:nvPr/>
        </p:nvSpPr>
        <p:spPr>
          <a:xfrm>
            <a:off x="7551952" y="3861426"/>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4</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sp>
        <p:nvSpPr>
          <p:cNvPr id="18" name="Rectangle: Rounded Corners 17">
            <a:extLst>
              <a:ext uri="{FF2B5EF4-FFF2-40B4-BE49-F238E27FC236}">
                <a16:creationId xmlns:a16="http://schemas.microsoft.com/office/drawing/2014/main" xmlns="" id="{AA627653-A721-485A-A848-D05480D85D1B}"/>
              </a:ext>
            </a:extLst>
          </p:cNvPr>
          <p:cNvSpPr/>
          <p:nvPr/>
        </p:nvSpPr>
        <p:spPr>
          <a:xfrm>
            <a:off x="7579671" y="5012822"/>
            <a:ext cx="2045944" cy="9137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Arial" panose="020B0604020202020204" pitchFamily="34" charset="0"/>
                <a:cs typeface="Arial" panose="020B0604020202020204" pitchFamily="34" charset="0"/>
              </a:rPr>
              <a:t>13</a:t>
            </a:r>
            <a:r>
              <a:rPr lang="en-ZA" sz="1400" b="1" dirty="0">
                <a:solidFill>
                  <a:schemeClr val="tx1"/>
                </a:solidFill>
                <a:latin typeface="Arial" panose="020B0604020202020204" pitchFamily="34" charset="0"/>
                <a:cs typeface="Arial" panose="020B0604020202020204" pitchFamily="34" charset="0"/>
              </a:rPr>
              <a:t> APP Targets</a:t>
            </a:r>
          </a:p>
          <a:p>
            <a:pPr algn="ctr"/>
            <a:r>
              <a:rPr lang="en-ZA" sz="1400" dirty="0">
                <a:solidFill>
                  <a:schemeClr val="tx1"/>
                </a:solidFill>
                <a:latin typeface="Arial" panose="020B0604020202020204" pitchFamily="34" charset="0"/>
                <a:cs typeface="Arial" panose="020B0604020202020204" pitchFamily="34" charset="0"/>
              </a:rPr>
              <a:t>for</a:t>
            </a:r>
            <a:r>
              <a:rPr lang="en-ZA" sz="1400" b="1" dirty="0">
                <a:solidFill>
                  <a:schemeClr val="tx1"/>
                </a:solidFill>
                <a:latin typeface="Arial" panose="020B0604020202020204" pitchFamily="34" charset="0"/>
                <a:cs typeface="Arial" panose="020B0604020202020204" pitchFamily="34" charset="0"/>
              </a:rPr>
              <a:t> 2021/22</a:t>
            </a:r>
          </a:p>
        </p:txBody>
      </p:sp>
      <p:pic>
        <p:nvPicPr>
          <p:cNvPr id="19" name="Picture 18">
            <a:extLst>
              <a:ext uri="{FF2B5EF4-FFF2-40B4-BE49-F238E27FC236}">
                <a16:creationId xmlns:a16="http://schemas.microsoft.com/office/drawing/2014/main" xmlns="" id="{3A1F20F3-796D-45C1-9F82-8A178383E5B8}"/>
              </a:ext>
            </a:extLst>
          </p:cNvPr>
          <p:cNvPicPr>
            <a:picLocks noChangeAspect="1"/>
          </p:cNvPicPr>
          <p:nvPr/>
        </p:nvPicPr>
        <p:blipFill>
          <a:blip r:embed="rId2" cstate="print"/>
          <a:stretch>
            <a:fillRect/>
          </a:stretch>
        </p:blipFill>
        <p:spPr>
          <a:xfrm rot="1310170">
            <a:off x="10120970" y="4333176"/>
            <a:ext cx="1494169" cy="1978209"/>
          </a:xfrm>
          <a:prstGeom prst="rect">
            <a:avLst/>
          </a:prstGeom>
        </p:spPr>
      </p:pic>
      <p:sp>
        <p:nvSpPr>
          <p:cNvPr id="2" name="Oval 1">
            <a:extLst>
              <a:ext uri="{FF2B5EF4-FFF2-40B4-BE49-F238E27FC236}">
                <a16:creationId xmlns:a16="http://schemas.microsoft.com/office/drawing/2014/main" xmlns="" id="{8544F8FB-DE0D-4515-AF3A-DA5BE9D8ED3E}"/>
              </a:ext>
            </a:extLst>
          </p:cNvPr>
          <p:cNvSpPr/>
          <p:nvPr/>
        </p:nvSpPr>
        <p:spPr>
          <a:xfrm>
            <a:off x="10122408" y="2807724"/>
            <a:ext cx="1355157" cy="1362456"/>
          </a:xfrm>
          <a:prstGeom prst="ellipse">
            <a:avLst/>
          </a:prstGeom>
          <a:solidFill>
            <a:srgbClr val="119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35 APP Targets</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643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2377" y="3544389"/>
            <a:ext cx="1837509" cy="191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CC8FF273-38F1-41DC-9C6F-225B0A4C437F}"/>
              </a:ext>
            </a:extLst>
          </p:cNvPr>
          <p:cNvSpPr/>
          <p:nvPr/>
        </p:nvSpPr>
        <p:spPr>
          <a:xfrm>
            <a:off x="2578198" y="300058"/>
            <a:ext cx="4286750" cy="523220"/>
          </a:xfrm>
          <a:prstGeom prst="rect">
            <a:avLst/>
          </a:prstGeom>
        </p:spPr>
        <p:txBody>
          <a:bodyPr wrap="none">
            <a:spAutoFit/>
          </a:bodyPr>
          <a:lstStyle/>
          <a:p>
            <a:pPr algn="ctr" eaLnBrk="0" hangingPunct="0">
              <a:defRPr/>
            </a:pPr>
            <a:r>
              <a:rPr lang="en-US" sz="2400" b="1" dirty="0">
                <a:solidFill>
                  <a:srgbClr val="008238"/>
                </a:solidFill>
                <a:latin typeface="Arial" panose="020B0604020202020204" pitchFamily="34" charset="0"/>
                <a:cs typeface="Arial" panose="020B0604020202020204" pitchFamily="34" charset="0"/>
              </a:rPr>
              <a:t>DCDT 2020/21 PRIORITIES</a:t>
            </a:r>
            <a:r>
              <a:rPr lang="en-US" sz="2800" b="1" dirty="0">
                <a:solidFill>
                  <a:srgbClr val="008238"/>
                </a:solidFill>
                <a:latin typeface="Arial" panose="020B0604020202020204" pitchFamily="34" charset="0"/>
                <a:cs typeface="Arial" panose="020B0604020202020204" pitchFamily="34" charset="0"/>
              </a:rPr>
              <a:t> </a:t>
            </a:r>
          </a:p>
        </p:txBody>
      </p:sp>
      <p:sp>
        <p:nvSpPr>
          <p:cNvPr id="7" name="Rounded Rectangle 12">
            <a:extLst>
              <a:ext uri="{FF2B5EF4-FFF2-40B4-BE49-F238E27FC236}">
                <a16:creationId xmlns:a16="http://schemas.microsoft.com/office/drawing/2014/main" xmlns="" id="{B9C88405-44FB-4B74-A572-514C3B508D6F}"/>
              </a:ext>
            </a:extLst>
          </p:cNvPr>
          <p:cNvSpPr/>
          <p:nvPr/>
        </p:nvSpPr>
        <p:spPr>
          <a:xfrm>
            <a:off x="504825" y="1162844"/>
            <a:ext cx="11182349" cy="646445"/>
          </a:xfrm>
          <a:prstGeom prst="roundRect">
            <a:avLst/>
          </a:prstGeom>
          <a:solidFill>
            <a:srgbClr val="119F66"/>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Outcome 1:</a:t>
            </a:r>
          </a:p>
          <a:p>
            <a:pPr algn="ctr" fontAlgn="base">
              <a:spcBef>
                <a:spcPct val="0"/>
              </a:spcBef>
              <a:spcAft>
                <a:spcPct val="0"/>
              </a:spcAft>
              <a:defRPr/>
            </a:pPr>
            <a:r>
              <a:rPr lang="en-ZA" b="1" dirty="0">
                <a:solidFill>
                  <a:schemeClr val="bg1"/>
                </a:solidFill>
                <a:latin typeface="Arial" panose="020B0604020202020204" pitchFamily="34" charset="0"/>
                <a:cs typeface="Arial" panose="020B0604020202020204" pitchFamily="34" charset="0"/>
              </a:rPr>
              <a:t>Enabling Digital Transformation Policies and Strategies </a:t>
            </a:r>
            <a:endParaRPr lang="en-US" sz="1200" kern="0" dirty="0">
              <a:solidFill>
                <a:schemeClr val="bg1"/>
              </a:solidFill>
              <a:latin typeface="Arial" pitchFamily="34" charset="0"/>
              <a:ea typeface="ＭＳ Ｐゴシック" charset="-128"/>
              <a:cs typeface="Arial" pitchFamily="34" charset="0"/>
            </a:endParaRPr>
          </a:p>
        </p:txBody>
      </p:sp>
      <p:sp>
        <p:nvSpPr>
          <p:cNvPr id="8" name="TextBox 7">
            <a:extLst>
              <a:ext uri="{FF2B5EF4-FFF2-40B4-BE49-F238E27FC236}">
                <a16:creationId xmlns:a16="http://schemas.microsoft.com/office/drawing/2014/main" xmlns="" id="{89B50794-1C52-41EC-9505-53D6451FA757}"/>
              </a:ext>
            </a:extLst>
          </p:cNvPr>
          <p:cNvSpPr txBox="1"/>
          <p:nvPr/>
        </p:nvSpPr>
        <p:spPr>
          <a:xfrm>
            <a:off x="504826" y="1979842"/>
            <a:ext cx="11182348" cy="4550798"/>
          </a:xfrm>
          <a:prstGeom prst="rect">
            <a:avLst/>
          </a:prstGeom>
          <a:noFill/>
        </p:spPr>
        <p:txBody>
          <a:bodyPr wrap="square">
            <a:spAutoFit/>
          </a:bodyPr>
          <a:lstStyle/>
          <a:p>
            <a:pPr marL="285750" indent="-285750" algn="l">
              <a:lnSpc>
                <a:spcPct val="150000"/>
              </a:lnSpc>
              <a:buFont typeface="Wingdings" panose="05000000000000000000" pitchFamily="2" charset="2"/>
              <a:buChar char="q"/>
            </a:pPr>
            <a:r>
              <a:rPr lang="en-ZA" sz="1500" b="0" i="0" u="none" strike="noStrike" baseline="0" dirty="0">
                <a:latin typeface="Arial" panose="020B0604020202020204" pitchFamily="34" charset="0"/>
                <a:cs typeface="Arial" panose="020B0604020202020204" pitchFamily="34" charset="0"/>
              </a:rPr>
              <a:t>2 Country Positions developed to support the National ICT priorities focused on BRICS and WTDC-21</a:t>
            </a:r>
          </a:p>
          <a:p>
            <a:pPr marL="285750" indent="-285750" algn="l">
              <a:lnSpc>
                <a:spcPct val="150000"/>
              </a:lnSpc>
              <a:buFont typeface="Wingdings" panose="05000000000000000000" pitchFamily="2" charset="2"/>
              <a:buChar char="q"/>
            </a:pPr>
            <a:r>
              <a:rPr lang="en-ZA" sz="1500" b="0" i="0" u="none" strike="noStrike" baseline="0" dirty="0">
                <a:latin typeface="Arial" panose="020B0604020202020204" pitchFamily="34" charset="0"/>
                <a:cs typeface="Arial" panose="020B0604020202020204" pitchFamily="34" charset="0"/>
              </a:rPr>
              <a:t>Implementation of the International Relations and Engagement Strategy coordinated</a:t>
            </a:r>
          </a:p>
          <a:p>
            <a:pPr marL="285750" indent="-285750" algn="l">
              <a:lnSpc>
                <a:spcPct val="150000"/>
              </a:lnSpc>
              <a:buFont typeface="Wingdings" panose="05000000000000000000" pitchFamily="2" charset="2"/>
              <a:buChar char="q"/>
            </a:pPr>
            <a:r>
              <a:rPr lang="en-US" sz="1500" b="0" i="0" u="none" strike="noStrike" baseline="0" dirty="0">
                <a:latin typeface="Arial" panose="020B0604020202020204" pitchFamily="34" charset="0"/>
                <a:cs typeface="Arial" panose="020B0604020202020204" pitchFamily="34" charset="0"/>
              </a:rPr>
              <a:t>Draft South African Post Office SOC Ltd Amendment Bill revised and submitted to Cabinet for public consultation approval.</a:t>
            </a:r>
          </a:p>
          <a:p>
            <a:pPr marL="285750" indent="-285750" algn="l">
              <a:lnSpc>
                <a:spcPct val="150000"/>
              </a:lnSpc>
              <a:buFont typeface="Wingdings" panose="05000000000000000000" pitchFamily="2" charset="2"/>
              <a:buChar char="q"/>
            </a:pPr>
            <a:r>
              <a:rPr lang="en-US" sz="1500" b="0" i="0" u="none" strike="noStrike" baseline="0" dirty="0">
                <a:latin typeface="Arial" panose="020B0604020202020204" pitchFamily="34" charset="0"/>
                <a:cs typeface="Arial" panose="020B0604020202020204" pitchFamily="34" charset="0"/>
              </a:rPr>
              <a:t>Data and Cloud Policy developed and submitted for approval</a:t>
            </a:r>
          </a:p>
          <a:p>
            <a:pPr marL="285750" indent="-285750" algn="l">
              <a:lnSpc>
                <a:spcPct val="150000"/>
              </a:lnSpc>
              <a:buFont typeface="Wingdings" panose="05000000000000000000" pitchFamily="2" charset="2"/>
              <a:buChar char="q"/>
            </a:pPr>
            <a:r>
              <a:rPr lang="en-ZA" sz="1500" dirty="0">
                <a:latin typeface="Arial" panose="020B0604020202020204" pitchFamily="34" charset="0"/>
                <a:cs typeface="Arial" panose="020B0604020202020204" pitchFamily="34" charset="0"/>
              </a:rPr>
              <a:t>Integrated report on digital economy programmes developed</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Revised ICT SMME Development Strategy submitted to Minister for approval</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White Paper on the Audio and Audiovisual Content Services Policy revised</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Electronic Communications Amendment Bill submitted to Minister</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PC4IR Strategic Implementation Plan submitted to Minister</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Rapid Deployment Policy finalized</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Business Case for the State Digital Infrastructure Company Bill approved</a:t>
            </a:r>
          </a:p>
          <a:p>
            <a:pPr marL="285750" indent="-285750" algn="l">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Postbank Amendment Bill introduced to Parliament</a:t>
            </a:r>
          </a:p>
          <a:p>
            <a:pPr marL="285750" indent="-285750" algn="l">
              <a:lnSpc>
                <a:spcPct val="150000"/>
              </a:lnSpc>
              <a:buFont typeface="Wingdings" panose="05000000000000000000" pitchFamily="2" charset="2"/>
              <a:buChar char="q"/>
            </a:pPr>
            <a:r>
              <a:rPr lang="en-US" sz="1500" b="0" i="0" u="none" strike="noStrike" baseline="0" dirty="0">
                <a:latin typeface="Arial" panose="020B0604020202020204" pitchFamily="34" charset="0"/>
                <a:cs typeface="Arial" panose="020B0604020202020204" pitchFamily="34" charset="0"/>
              </a:rPr>
              <a:t>Framework on Digital Transformation and Digital Inclusion submitted for approval and implementation plan developed</a:t>
            </a:r>
          </a:p>
        </p:txBody>
      </p:sp>
    </p:spTree>
    <p:extLst>
      <p:ext uri="{BB962C8B-B14F-4D97-AF65-F5344CB8AC3E}">
        <p14:creationId xmlns:p14="http://schemas.microsoft.com/office/powerpoint/2010/main" xmlns="" val="564278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2BE350E637F4B8F5E0801721D9A19" ma:contentTypeVersion="12" ma:contentTypeDescription="Create a new document." ma:contentTypeScope="" ma:versionID="25b43e7e5109680189ecd5178f3a6736">
  <xsd:schema xmlns:xsd="http://www.w3.org/2001/XMLSchema" xmlns:xs="http://www.w3.org/2001/XMLSchema" xmlns:p="http://schemas.microsoft.com/office/2006/metadata/properties" xmlns:ns3="cb5c5cbd-4b04-4d70-93f8-9854f23b9fe0" xmlns:ns4="0c7ccd5b-bf05-41f1-8581-4a51cf1720d9" targetNamespace="http://schemas.microsoft.com/office/2006/metadata/properties" ma:root="true" ma:fieldsID="2e538cd81d9cf97dd796571a61d75189" ns3:_="" ns4:_="">
    <xsd:import namespace="cb5c5cbd-4b04-4d70-93f8-9854f23b9fe0"/>
    <xsd:import namespace="0c7ccd5b-bf05-41f1-8581-4a51cf1720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c5cbd-4b04-4d70-93f8-9854f23b9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7ccd5b-bf05-41f1-8581-4a51cf1720d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992EA-7BF8-46E5-A561-5DD25F46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c5cbd-4b04-4d70-93f8-9854f23b9fe0"/>
    <ds:schemaRef ds:uri="0c7ccd5b-bf05-41f1-8581-4a51cf172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10DD6B-6B79-4458-A2CE-982AB5332201}">
  <ds:schemaRefs>
    <ds:schemaRef ds:uri="http://schemas.microsoft.com/office/infopath/2007/PartnerControls"/>
    <ds:schemaRef ds:uri="http://purl.org/dc/dcmitype/"/>
    <ds:schemaRef ds:uri="http://purl.org/dc/terms/"/>
    <ds:schemaRef ds:uri="http://www.w3.org/XML/1998/namespace"/>
    <ds:schemaRef ds:uri="cb5c5cbd-4b04-4d70-93f8-9854f23b9fe0"/>
    <ds:schemaRef ds:uri="http://purl.org/dc/elements/1.1/"/>
    <ds:schemaRef ds:uri="http://schemas.microsoft.com/office/2006/documentManagement/types"/>
    <ds:schemaRef ds:uri="http://schemas.openxmlformats.org/package/2006/metadata/core-properties"/>
    <ds:schemaRef ds:uri="0c7ccd5b-bf05-41f1-8581-4a51cf1720d9"/>
    <ds:schemaRef ds:uri="http://schemas.microsoft.com/office/2006/metadata/properties"/>
  </ds:schemaRefs>
</ds:datastoreItem>
</file>

<file path=customXml/itemProps3.xml><?xml version="1.0" encoding="utf-8"?>
<ds:datastoreItem xmlns:ds="http://schemas.openxmlformats.org/officeDocument/2006/customXml" ds:itemID="{98DB814A-0993-408A-B098-9F5D5C67F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16205</TotalTime>
  <Words>1556</Words>
  <Application>Microsoft Office PowerPoint</Application>
  <PresentationFormat>Custom</PresentationFormat>
  <Paragraphs>164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Presentation on the Revised DCDT 2021/22 Annual Performance Plan  </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 </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USER</cp:lastModifiedBy>
  <cp:revision>47</cp:revision>
  <dcterms:created xsi:type="dcterms:W3CDTF">2021-09-28T06:16:35Z</dcterms:created>
  <dcterms:modified xsi:type="dcterms:W3CDTF">2022-03-31T09:18:32Z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0x010100CFE2BE350E637F4B8F5E0801721D9A19</vt:lpwstr>
  </property>
</Properties>
</file>