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9.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2.xml" ContentType="application/vnd.openxmlformats-officedocument.drawingml.diagramLayout+xml"/>
  <Override PartName="/ppt/comments/comment1.xml" ContentType="application/vnd.openxmlformats-officedocument.presentationml.comments+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commentAuthors.xml" ContentType="application/vnd.openxmlformats-officedocument.presentationml.commentAuthors+xml"/>
  <Override PartName="/ppt/comments/comment2.xml" ContentType="application/vnd.openxmlformats-officedocument.presentationml.comment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91"/>
  </p:notesMasterIdLst>
  <p:handoutMasterIdLst>
    <p:handoutMasterId r:id="rId92"/>
  </p:handoutMasterIdLst>
  <p:sldIdLst>
    <p:sldId id="256" r:id="rId2"/>
    <p:sldId id="338" r:id="rId3"/>
    <p:sldId id="339" r:id="rId4"/>
    <p:sldId id="340" r:id="rId5"/>
    <p:sldId id="341" r:id="rId6"/>
    <p:sldId id="342" r:id="rId7"/>
    <p:sldId id="343" r:id="rId8"/>
    <p:sldId id="344" r:id="rId9"/>
    <p:sldId id="345" r:id="rId10"/>
    <p:sldId id="346" r:id="rId11"/>
    <p:sldId id="347" r:id="rId12"/>
    <p:sldId id="348" r:id="rId13"/>
    <p:sldId id="349" r:id="rId14"/>
    <p:sldId id="350" r:id="rId15"/>
    <p:sldId id="419" r:id="rId16"/>
    <p:sldId id="351" r:id="rId17"/>
    <p:sldId id="352" r:id="rId18"/>
    <p:sldId id="420" r:id="rId19"/>
    <p:sldId id="421" r:id="rId20"/>
    <p:sldId id="422" r:id="rId21"/>
    <p:sldId id="423" r:id="rId22"/>
    <p:sldId id="424" r:id="rId23"/>
    <p:sldId id="491" r:id="rId24"/>
    <p:sldId id="425" r:id="rId25"/>
    <p:sldId id="426" r:id="rId26"/>
    <p:sldId id="427" r:id="rId27"/>
    <p:sldId id="428" r:id="rId28"/>
    <p:sldId id="429" r:id="rId29"/>
    <p:sldId id="430" r:id="rId30"/>
    <p:sldId id="431" r:id="rId31"/>
    <p:sldId id="432" r:id="rId32"/>
    <p:sldId id="433" r:id="rId33"/>
    <p:sldId id="434" r:id="rId34"/>
    <p:sldId id="435" r:id="rId35"/>
    <p:sldId id="436" r:id="rId36"/>
    <p:sldId id="492" r:id="rId37"/>
    <p:sldId id="437" r:id="rId38"/>
    <p:sldId id="438" r:id="rId39"/>
    <p:sldId id="439" r:id="rId40"/>
    <p:sldId id="440" r:id="rId41"/>
    <p:sldId id="441" r:id="rId42"/>
    <p:sldId id="442" r:id="rId43"/>
    <p:sldId id="443" r:id="rId44"/>
    <p:sldId id="444" r:id="rId45"/>
    <p:sldId id="445" r:id="rId46"/>
    <p:sldId id="446" r:id="rId47"/>
    <p:sldId id="447" r:id="rId48"/>
    <p:sldId id="448" r:id="rId49"/>
    <p:sldId id="449" r:id="rId50"/>
    <p:sldId id="450" r:id="rId51"/>
    <p:sldId id="451" r:id="rId52"/>
    <p:sldId id="452" r:id="rId53"/>
    <p:sldId id="453" r:id="rId54"/>
    <p:sldId id="454" r:id="rId55"/>
    <p:sldId id="455" r:id="rId56"/>
    <p:sldId id="456" r:id="rId57"/>
    <p:sldId id="457" r:id="rId58"/>
    <p:sldId id="458" r:id="rId59"/>
    <p:sldId id="459" r:id="rId60"/>
    <p:sldId id="460" r:id="rId61"/>
    <p:sldId id="461" r:id="rId62"/>
    <p:sldId id="462" r:id="rId63"/>
    <p:sldId id="463" r:id="rId64"/>
    <p:sldId id="464" r:id="rId65"/>
    <p:sldId id="465" r:id="rId66"/>
    <p:sldId id="466" r:id="rId67"/>
    <p:sldId id="467" r:id="rId68"/>
    <p:sldId id="468" r:id="rId69"/>
    <p:sldId id="469" r:id="rId70"/>
    <p:sldId id="470" r:id="rId71"/>
    <p:sldId id="471" r:id="rId72"/>
    <p:sldId id="472" r:id="rId73"/>
    <p:sldId id="473" r:id="rId74"/>
    <p:sldId id="474" r:id="rId75"/>
    <p:sldId id="475" r:id="rId76"/>
    <p:sldId id="476" r:id="rId77"/>
    <p:sldId id="477" r:id="rId78"/>
    <p:sldId id="478" r:id="rId79"/>
    <p:sldId id="479" r:id="rId80"/>
    <p:sldId id="480" r:id="rId81"/>
    <p:sldId id="481" r:id="rId82"/>
    <p:sldId id="482" r:id="rId83"/>
    <p:sldId id="483" r:id="rId84"/>
    <p:sldId id="484" r:id="rId85"/>
    <p:sldId id="485" r:id="rId86"/>
    <p:sldId id="486" r:id="rId87"/>
    <p:sldId id="487" r:id="rId88"/>
    <p:sldId id="488" r:id="rId89"/>
    <p:sldId id="337" r:id="rId90"/>
  </p:sldIdLst>
  <p:sldSz cx="16256000" cy="9144000"/>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fann Pretorius (CF)" initials="SP(" lastIdx="12" clrIdx="1">
    <p:extLst>
      <p:ext uri="{19B8F6BF-5375-455C-9EA6-DF929625EA0E}">
        <p15:presenceInfo xmlns:p15="http://schemas.microsoft.com/office/powerpoint/2012/main" xmlns="" userId="S-1-5-21-2126671053-2206157670-1826462770-1350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a:srgbClr val="027D44"/>
    <a:srgbClr val="F34834"/>
    <a:srgbClr val="D7BB6E"/>
    <a:srgbClr val="F9AD19"/>
    <a:srgbClr val="F28B2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05910D-179D-4C24-9B5E-778D5FEDAB86}" v="9" dt="2019-08-15T12:03:21.93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2956" autoAdjust="0"/>
  </p:normalViewPr>
  <p:slideViewPr>
    <p:cSldViewPr>
      <p:cViewPr varScale="1">
        <p:scale>
          <a:sx n="18" d="100"/>
          <a:sy n="18" d="100"/>
        </p:scale>
        <p:origin x="-510" y="-96"/>
      </p:cViewPr>
      <p:guideLst>
        <p:guide orient="horz" pos="2880"/>
        <p:guide pos="2160"/>
      </p:guideLst>
    </p:cSldViewPr>
  </p:slideViewPr>
  <p:notesTextViewPr>
    <p:cViewPr>
      <p:scale>
        <a:sx n="100" d="100"/>
        <a:sy n="100" d="100"/>
      </p:scale>
      <p:origin x="0" y="0"/>
    </p:cViewPr>
  </p:notesTextViewPr>
  <p:notesViewPr>
    <p:cSldViewPr>
      <p:cViewPr varScale="1">
        <p:scale>
          <a:sx n="52" d="100"/>
          <a:sy n="52" d="100"/>
        </p:scale>
        <p:origin x="1356" y="84"/>
      </p:cViewPr>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9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8-13T13:50:48.332" idx="1">
    <p:pos x="9920" y="128"/>
    <p:text>Please refer to the attached word document</p:text>
    <p:extLst>
      <p:ext uri="{C676402C-5697-4E1C-873F-D02D1690AC5C}">
        <p15:threadingInfo xmlns:p15="http://schemas.microsoft.com/office/powerpoint/2012/main" xmlns=""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8-13T14:18:01.341" idx="2">
    <p:pos x="10" y="10"/>
    <p:text>Refer to word document</p:text>
    <p:extLst>
      <p:ext uri="{C676402C-5697-4E1C-873F-D02D1690AC5C}">
        <p15:threadingInfo xmlns:p15="http://schemas.microsoft.com/office/powerpoint/2012/main" xmlns="" timeZoneBias="-120"/>
      </p:ext>
    </p:extLst>
  </p:cm>
</p:cmLst>
</file>

<file path=ppt/diagrams/_rels/data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image" Target="../media/image13.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image" Target="../media/image1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872D2E-901B-4EB1-B3FD-232A8E461202}" type="doc">
      <dgm:prSet loTypeId="urn:microsoft.com/office/officeart/2005/8/layout/pList2#1" loCatId="list" qsTypeId="urn:microsoft.com/office/officeart/2005/8/quickstyle/simple1" qsCatId="simple" csTypeId="urn:microsoft.com/office/officeart/2005/8/colors/accent1_2" csCatId="accent1" phldr="1"/>
      <dgm:spPr/>
      <dgm:t>
        <a:bodyPr/>
        <a:lstStyle/>
        <a:p>
          <a:endParaRPr lang="en-ZA"/>
        </a:p>
      </dgm:t>
    </dgm:pt>
    <dgm:pt modelId="{B13D2DD2-87EB-4992-8675-4B679C758269}" type="pres">
      <dgm:prSet presAssocID="{4B872D2E-901B-4EB1-B3FD-232A8E461202}" presName="Name0" presStyleCnt="0">
        <dgm:presLayoutVars>
          <dgm:dir/>
          <dgm:resizeHandles val="exact"/>
        </dgm:presLayoutVars>
      </dgm:prSet>
      <dgm:spPr/>
      <dgm:t>
        <a:bodyPr/>
        <a:lstStyle/>
        <a:p>
          <a:endParaRPr lang="en-US"/>
        </a:p>
      </dgm:t>
    </dgm:pt>
  </dgm:ptLst>
  <dgm:cxnLst>
    <dgm:cxn modelId="{64D6CBED-9866-4CE3-B3BF-4B69D1F68950}" type="presOf" srcId="{4B872D2E-901B-4EB1-B3FD-232A8E461202}" destId="{B13D2DD2-87EB-4992-8675-4B679C758269}" srcOrd="0" destOrd="0" presId="urn:microsoft.com/office/officeart/2005/8/layout/pList2#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1C7E0D-6D43-4D76-A595-A11B8117DBCA}" type="doc">
      <dgm:prSet loTypeId="urn:microsoft.com/office/officeart/2005/8/layout/hList7#1" loCatId="list" qsTypeId="urn:microsoft.com/office/officeart/2005/8/quickstyle/simple1" qsCatId="simple" csTypeId="urn:microsoft.com/office/officeart/2005/8/colors/accent1_2" csCatId="accent1" phldr="1"/>
      <dgm:spPr/>
      <dgm:t>
        <a:bodyPr/>
        <a:lstStyle/>
        <a:p>
          <a:endParaRPr lang="en-ZA"/>
        </a:p>
      </dgm:t>
    </dgm:pt>
    <dgm:pt modelId="{F975B1F5-86C8-46E6-BE6D-76EAAB15264A}">
      <dgm:prSet phldrT="[Text]"/>
      <dgm:spPr/>
      <dgm:t>
        <a:bodyPr/>
        <a:lstStyle/>
        <a:p>
          <a:r>
            <a:rPr lang="en-ZA" dirty="0"/>
            <a:t>Compensation and Pension Benefits </a:t>
          </a:r>
        </a:p>
      </dgm:t>
    </dgm:pt>
    <dgm:pt modelId="{F74A2A94-5187-4FFF-92F7-5D64E9BCCAED}" type="parTrans" cxnId="{8D37B440-BBD2-4B9D-B8A2-29E61063B0F3}">
      <dgm:prSet/>
      <dgm:spPr/>
      <dgm:t>
        <a:bodyPr/>
        <a:lstStyle/>
        <a:p>
          <a:endParaRPr lang="en-ZA"/>
        </a:p>
      </dgm:t>
    </dgm:pt>
    <dgm:pt modelId="{3CF84A93-ADAC-4AA1-BEA9-DD7D184BDD4D}" type="sibTrans" cxnId="{8D37B440-BBD2-4B9D-B8A2-29E61063B0F3}">
      <dgm:prSet/>
      <dgm:spPr/>
      <dgm:t>
        <a:bodyPr/>
        <a:lstStyle/>
        <a:p>
          <a:endParaRPr lang="en-ZA"/>
        </a:p>
      </dgm:t>
    </dgm:pt>
    <dgm:pt modelId="{AA104BB2-B30C-46A1-8528-33D0F0FCA5B0}">
      <dgm:prSet phldrT="[Text]"/>
      <dgm:spPr/>
      <dgm:t>
        <a:bodyPr/>
        <a:lstStyle/>
        <a:p>
          <a:r>
            <a:rPr lang="en-ZA" dirty="0"/>
            <a:t>Medical Benefits</a:t>
          </a:r>
        </a:p>
      </dgm:t>
    </dgm:pt>
    <dgm:pt modelId="{08E641F3-95E7-4369-9ACB-2F53E9EF2A92}" type="parTrans" cxnId="{E4E21D7E-4199-49FD-B228-33111C266449}">
      <dgm:prSet/>
      <dgm:spPr/>
      <dgm:t>
        <a:bodyPr/>
        <a:lstStyle/>
        <a:p>
          <a:endParaRPr lang="en-ZA"/>
        </a:p>
      </dgm:t>
    </dgm:pt>
    <dgm:pt modelId="{4DA45A1C-79EA-4FD8-87F7-A7694E801445}" type="sibTrans" cxnId="{E4E21D7E-4199-49FD-B228-33111C266449}">
      <dgm:prSet/>
      <dgm:spPr/>
      <dgm:t>
        <a:bodyPr/>
        <a:lstStyle/>
        <a:p>
          <a:endParaRPr lang="en-ZA"/>
        </a:p>
      </dgm:t>
    </dgm:pt>
    <dgm:pt modelId="{7AF1D3AF-0172-4687-BD70-33DD343697E6}">
      <dgm:prSet phldrT="[Text]"/>
      <dgm:spPr/>
      <dgm:t>
        <a:bodyPr/>
        <a:lstStyle/>
        <a:p>
          <a:r>
            <a:rPr lang="en-ZA" dirty="0"/>
            <a:t>Disability Care &amp; Rehabilitation</a:t>
          </a:r>
        </a:p>
      </dgm:t>
    </dgm:pt>
    <dgm:pt modelId="{07A6AA48-94BA-4093-B94D-31A9CDCE40F8}" type="parTrans" cxnId="{04B3A3ED-8636-4560-A1E9-1A520E934C83}">
      <dgm:prSet/>
      <dgm:spPr/>
      <dgm:t>
        <a:bodyPr/>
        <a:lstStyle/>
        <a:p>
          <a:endParaRPr lang="en-ZA"/>
        </a:p>
      </dgm:t>
    </dgm:pt>
    <dgm:pt modelId="{2461E0B9-6FC5-4469-A70C-4C0449DC52C5}" type="sibTrans" cxnId="{04B3A3ED-8636-4560-A1E9-1A520E934C83}">
      <dgm:prSet/>
      <dgm:spPr/>
      <dgm:t>
        <a:bodyPr/>
        <a:lstStyle/>
        <a:p>
          <a:endParaRPr lang="en-ZA"/>
        </a:p>
      </dgm:t>
    </dgm:pt>
    <dgm:pt modelId="{CE7EC2D6-A11F-42B1-BE1C-BAE2061B27E0}" type="pres">
      <dgm:prSet presAssocID="{FF1C7E0D-6D43-4D76-A595-A11B8117DBCA}" presName="Name0" presStyleCnt="0">
        <dgm:presLayoutVars>
          <dgm:dir/>
          <dgm:resizeHandles val="exact"/>
        </dgm:presLayoutVars>
      </dgm:prSet>
      <dgm:spPr/>
      <dgm:t>
        <a:bodyPr/>
        <a:lstStyle/>
        <a:p>
          <a:endParaRPr lang="en-US"/>
        </a:p>
      </dgm:t>
    </dgm:pt>
    <dgm:pt modelId="{B40CEF82-54ED-427D-9D56-3C422F71AB7F}" type="pres">
      <dgm:prSet presAssocID="{FF1C7E0D-6D43-4D76-A595-A11B8117DBCA}" presName="fgShape" presStyleLbl="fgShp" presStyleIdx="0" presStyleCnt="1" custLinFactNeighborX="1552" custLinFactNeighborY="-77539"/>
      <dgm:spPr/>
    </dgm:pt>
    <dgm:pt modelId="{84E0C678-E960-49A6-A7BE-46CC02D64AF1}" type="pres">
      <dgm:prSet presAssocID="{FF1C7E0D-6D43-4D76-A595-A11B8117DBCA}" presName="linComp" presStyleCnt="0"/>
      <dgm:spPr/>
    </dgm:pt>
    <dgm:pt modelId="{8975F7FF-1586-4655-954B-C757CDEE353E}" type="pres">
      <dgm:prSet presAssocID="{F975B1F5-86C8-46E6-BE6D-76EAAB15264A}" presName="compNode" presStyleCnt="0"/>
      <dgm:spPr/>
    </dgm:pt>
    <dgm:pt modelId="{0DAD5BFB-5689-43FB-BF2F-D7DC39CB07F4}" type="pres">
      <dgm:prSet presAssocID="{F975B1F5-86C8-46E6-BE6D-76EAAB15264A}" presName="bkgdShape" presStyleLbl="node1" presStyleIdx="0" presStyleCnt="3" custScaleX="96660" custScaleY="94125" custLinFactNeighborX="2564"/>
      <dgm:spPr/>
      <dgm:t>
        <a:bodyPr/>
        <a:lstStyle/>
        <a:p>
          <a:endParaRPr lang="en-US"/>
        </a:p>
      </dgm:t>
    </dgm:pt>
    <dgm:pt modelId="{66C7EE7D-9A2A-4F56-9EF3-32529A9F6A79}" type="pres">
      <dgm:prSet presAssocID="{F975B1F5-86C8-46E6-BE6D-76EAAB15264A}" presName="nodeTx" presStyleLbl="node1" presStyleIdx="0" presStyleCnt="3">
        <dgm:presLayoutVars>
          <dgm:bulletEnabled val="1"/>
        </dgm:presLayoutVars>
      </dgm:prSet>
      <dgm:spPr/>
      <dgm:t>
        <a:bodyPr/>
        <a:lstStyle/>
        <a:p>
          <a:endParaRPr lang="en-US"/>
        </a:p>
      </dgm:t>
    </dgm:pt>
    <dgm:pt modelId="{6ECCB528-F080-42FB-91D5-FA28F2B4586F}" type="pres">
      <dgm:prSet presAssocID="{F975B1F5-86C8-46E6-BE6D-76EAAB15264A}" presName="invisiNode" presStyleLbl="node1" presStyleIdx="0" presStyleCnt="3"/>
      <dgm:spPr/>
    </dgm:pt>
    <dgm:pt modelId="{FEADF64E-1C5F-44E3-AE6E-D0A0049AB5DD}" type="pres">
      <dgm:prSet presAssocID="{F975B1F5-86C8-46E6-BE6D-76EAAB15264A}" presName="imagNode" presStyleLbl="fgImgPlace1" presStyleIdx="0" presStyleCnt="3" custScaleX="70998" custScaleY="89039"/>
      <dgm:spPr>
        <a:blipFill>
          <a:blip xmlns:r="http://schemas.openxmlformats.org/officeDocument/2006/relationships" r:embed="rId1">
            <a:extLst>
              <a:ext uri="{28A0092B-C50C-407E-A947-70E740481C1C}">
                <a14:useLocalDpi xmlns:a14="http://schemas.microsoft.com/office/drawing/2010/main" xmlns="" val="0"/>
              </a:ext>
            </a:extLst>
          </a:blip>
          <a:srcRect/>
          <a:stretch>
            <a:fillRect l="-6000" r="-6000"/>
          </a:stretch>
        </a:blipFill>
      </dgm:spPr>
    </dgm:pt>
    <dgm:pt modelId="{6436F7C0-59DA-4698-8E28-1301A834CCDC}" type="pres">
      <dgm:prSet presAssocID="{3CF84A93-ADAC-4AA1-BEA9-DD7D184BDD4D}" presName="sibTrans" presStyleLbl="sibTrans2D1" presStyleIdx="0" presStyleCnt="0"/>
      <dgm:spPr/>
      <dgm:t>
        <a:bodyPr/>
        <a:lstStyle/>
        <a:p>
          <a:endParaRPr lang="en-US"/>
        </a:p>
      </dgm:t>
    </dgm:pt>
    <dgm:pt modelId="{7E230678-B7BB-468C-A5DF-0F6AE519242F}" type="pres">
      <dgm:prSet presAssocID="{AA104BB2-B30C-46A1-8528-33D0F0FCA5B0}" presName="compNode" presStyleCnt="0"/>
      <dgm:spPr/>
    </dgm:pt>
    <dgm:pt modelId="{BAFF5E06-3593-407A-8702-4333A34177CF}" type="pres">
      <dgm:prSet presAssocID="{AA104BB2-B30C-46A1-8528-33D0F0FCA5B0}" presName="bkgdShape" presStyleLbl="node1" presStyleIdx="1" presStyleCnt="3" custScaleX="96495" custScaleY="93993" custLinFactNeighborX="2144"/>
      <dgm:spPr/>
      <dgm:t>
        <a:bodyPr/>
        <a:lstStyle/>
        <a:p>
          <a:endParaRPr lang="en-US"/>
        </a:p>
      </dgm:t>
    </dgm:pt>
    <dgm:pt modelId="{F3EE2972-3CE0-435D-BC6F-25C3BBDAE478}" type="pres">
      <dgm:prSet presAssocID="{AA104BB2-B30C-46A1-8528-33D0F0FCA5B0}" presName="nodeTx" presStyleLbl="node1" presStyleIdx="1" presStyleCnt="3">
        <dgm:presLayoutVars>
          <dgm:bulletEnabled val="1"/>
        </dgm:presLayoutVars>
      </dgm:prSet>
      <dgm:spPr/>
      <dgm:t>
        <a:bodyPr/>
        <a:lstStyle/>
        <a:p>
          <a:endParaRPr lang="en-US"/>
        </a:p>
      </dgm:t>
    </dgm:pt>
    <dgm:pt modelId="{58738CDF-228A-4ED9-88E6-337E90E791C0}" type="pres">
      <dgm:prSet presAssocID="{AA104BB2-B30C-46A1-8528-33D0F0FCA5B0}" presName="invisiNode" presStyleLbl="node1" presStyleIdx="1" presStyleCnt="3"/>
      <dgm:spPr/>
    </dgm:pt>
    <dgm:pt modelId="{4CDD5058-5A86-48D3-8AA9-3144C39D1B8B}" type="pres">
      <dgm:prSet presAssocID="{AA104BB2-B30C-46A1-8528-33D0F0FCA5B0}" presName="imagNode" presStyleLbl="fgImgPlace1" presStyleIdx="1" presStyleCnt="3" custLinFactNeighborX="4888" custLinFactNeighborY="-1245"/>
      <dgm:spPr>
        <a:blipFill>
          <a:blip xmlns:r="http://schemas.openxmlformats.org/officeDocument/2006/relationships" r:embed="rId2">
            <a:extLst>
              <a:ext uri="{28A0092B-C50C-407E-A947-70E740481C1C}">
                <a14:useLocalDpi xmlns:a14="http://schemas.microsoft.com/office/drawing/2010/main" xmlns="" val="0"/>
              </a:ext>
            </a:extLst>
          </a:blip>
          <a:srcRect/>
          <a:stretch>
            <a:fillRect l="-3000" r="-3000"/>
          </a:stretch>
        </a:blipFill>
      </dgm:spPr>
    </dgm:pt>
    <dgm:pt modelId="{ED8C720D-096F-424B-A544-C40F8BD7D75B}" type="pres">
      <dgm:prSet presAssocID="{4DA45A1C-79EA-4FD8-87F7-A7694E801445}" presName="sibTrans" presStyleLbl="sibTrans2D1" presStyleIdx="0" presStyleCnt="0"/>
      <dgm:spPr/>
      <dgm:t>
        <a:bodyPr/>
        <a:lstStyle/>
        <a:p>
          <a:endParaRPr lang="en-US"/>
        </a:p>
      </dgm:t>
    </dgm:pt>
    <dgm:pt modelId="{FABFB349-C391-4DA6-9A53-4A7BC9F1EF77}" type="pres">
      <dgm:prSet presAssocID="{7AF1D3AF-0172-4687-BD70-33DD343697E6}" presName="compNode" presStyleCnt="0"/>
      <dgm:spPr/>
    </dgm:pt>
    <dgm:pt modelId="{F4260470-23FB-4073-B325-DED1F8E3763A}" type="pres">
      <dgm:prSet presAssocID="{7AF1D3AF-0172-4687-BD70-33DD343697E6}" presName="bkgdShape" presStyleLbl="node1" presStyleIdx="2" presStyleCnt="3" custScaleX="99993" custScaleY="94649" custLinFactNeighborX="64"/>
      <dgm:spPr/>
      <dgm:t>
        <a:bodyPr/>
        <a:lstStyle/>
        <a:p>
          <a:endParaRPr lang="en-US"/>
        </a:p>
      </dgm:t>
    </dgm:pt>
    <dgm:pt modelId="{D2C698FA-AE57-4A40-AEBB-1A6DDE4498C2}" type="pres">
      <dgm:prSet presAssocID="{7AF1D3AF-0172-4687-BD70-33DD343697E6}" presName="nodeTx" presStyleLbl="node1" presStyleIdx="2" presStyleCnt="3">
        <dgm:presLayoutVars>
          <dgm:bulletEnabled val="1"/>
        </dgm:presLayoutVars>
      </dgm:prSet>
      <dgm:spPr/>
      <dgm:t>
        <a:bodyPr/>
        <a:lstStyle/>
        <a:p>
          <a:endParaRPr lang="en-US"/>
        </a:p>
      </dgm:t>
    </dgm:pt>
    <dgm:pt modelId="{D54DEC1E-EF0B-43AD-9658-9846F32335C9}" type="pres">
      <dgm:prSet presAssocID="{7AF1D3AF-0172-4687-BD70-33DD343697E6}" presName="invisiNode" presStyleLbl="node1" presStyleIdx="2" presStyleCnt="3"/>
      <dgm:spPr/>
    </dgm:pt>
    <dgm:pt modelId="{0EAF75F8-C9FF-41EB-BF1C-20E39A5369E4}" type="pres">
      <dgm:prSet presAssocID="{7AF1D3AF-0172-4687-BD70-33DD343697E6}" presName="imagNode" presStyleLbl="fgImgPlace1" presStyleIdx="2" presStyleCnt="3" custScaleX="97312" custScaleY="105465"/>
      <dgm:spPr>
        <a:blipFill rotWithShape="1">
          <a:blip xmlns:r="http://schemas.openxmlformats.org/officeDocument/2006/relationships" r:embed="rId3"/>
          <a:stretch>
            <a:fillRect/>
          </a:stretch>
        </a:blipFill>
      </dgm:spPr>
    </dgm:pt>
  </dgm:ptLst>
  <dgm:cxnLst>
    <dgm:cxn modelId="{60A386B0-ADC0-4250-8DA0-FCFDE9D5195B}" type="presOf" srcId="{F975B1F5-86C8-46E6-BE6D-76EAAB15264A}" destId="{0DAD5BFB-5689-43FB-BF2F-D7DC39CB07F4}" srcOrd="0" destOrd="0" presId="urn:microsoft.com/office/officeart/2005/8/layout/hList7#1"/>
    <dgm:cxn modelId="{E930F775-DAF1-4654-8368-0383F79E5F9A}" type="presOf" srcId="{F975B1F5-86C8-46E6-BE6D-76EAAB15264A}" destId="{66C7EE7D-9A2A-4F56-9EF3-32529A9F6A79}" srcOrd="1" destOrd="0" presId="urn:microsoft.com/office/officeart/2005/8/layout/hList7#1"/>
    <dgm:cxn modelId="{837052C9-686F-493D-8A12-49FAA8B1ADB0}" type="presOf" srcId="{FF1C7E0D-6D43-4D76-A595-A11B8117DBCA}" destId="{CE7EC2D6-A11F-42B1-BE1C-BAE2061B27E0}" srcOrd="0" destOrd="0" presId="urn:microsoft.com/office/officeart/2005/8/layout/hList7#1"/>
    <dgm:cxn modelId="{3CE6D124-B3DC-42D7-B9FF-8961E492BE4B}" type="presOf" srcId="{4DA45A1C-79EA-4FD8-87F7-A7694E801445}" destId="{ED8C720D-096F-424B-A544-C40F8BD7D75B}" srcOrd="0" destOrd="0" presId="urn:microsoft.com/office/officeart/2005/8/layout/hList7#1"/>
    <dgm:cxn modelId="{E4E21D7E-4199-49FD-B228-33111C266449}" srcId="{FF1C7E0D-6D43-4D76-A595-A11B8117DBCA}" destId="{AA104BB2-B30C-46A1-8528-33D0F0FCA5B0}" srcOrd="1" destOrd="0" parTransId="{08E641F3-95E7-4369-9ACB-2F53E9EF2A92}" sibTransId="{4DA45A1C-79EA-4FD8-87F7-A7694E801445}"/>
    <dgm:cxn modelId="{082B64A6-0063-42A0-846E-2CF080E8832C}" type="presOf" srcId="{AA104BB2-B30C-46A1-8528-33D0F0FCA5B0}" destId="{F3EE2972-3CE0-435D-BC6F-25C3BBDAE478}" srcOrd="1" destOrd="0" presId="urn:microsoft.com/office/officeart/2005/8/layout/hList7#1"/>
    <dgm:cxn modelId="{B007A516-8790-43DB-9B11-69BAD8578609}" type="presOf" srcId="{7AF1D3AF-0172-4687-BD70-33DD343697E6}" destId="{D2C698FA-AE57-4A40-AEBB-1A6DDE4498C2}" srcOrd="1" destOrd="0" presId="urn:microsoft.com/office/officeart/2005/8/layout/hList7#1"/>
    <dgm:cxn modelId="{8D37B440-BBD2-4B9D-B8A2-29E61063B0F3}" srcId="{FF1C7E0D-6D43-4D76-A595-A11B8117DBCA}" destId="{F975B1F5-86C8-46E6-BE6D-76EAAB15264A}" srcOrd="0" destOrd="0" parTransId="{F74A2A94-5187-4FFF-92F7-5D64E9BCCAED}" sibTransId="{3CF84A93-ADAC-4AA1-BEA9-DD7D184BDD4D}"/>
    <dgm:cxn modelId="{04B3A3ED-8636-4560-A1E9-1A520E934C83}" srcId="{FF1C7E0D-6D43-4D76-A595-A11B8117DBCA}" destId="{7AF1D3AF-0172-4687-BD70-33DD343697E6}" srcOrd="2" destOrd="0" parTransId="{07A6AA48-94BA-4093-B94D-31A9CDCE40F8}" sibTransId="{2461E0B9-6FC5-4469-A70C-4C0449DC52C5}"/>
    <dgm:cxn modelId="{BD5A313F-1DC0-466D-ADB6-EE31E1EC94A1}" type="presOf" srcId="{7AF1D3AF-0172-4687-BD70-33DD343697E6}" destId="{F4260470-23FB-4073-B325-DED1F8E3763A}" srcOrd="0" destOrd="0" presId="urn:microsoft.com/office/officeart/2005/8/layout/hList7#1"/>
    <dgm:cxn modelId="{62C2F142-4280-4488-BFB1-69BAB8C20A7F}" type="presOf" srcId="{AA104BB2-B30C-46A1-8528-33D0F0FCA5B0}" destId="{BAFF5E06-3593-407A-8702-4333A34177CF}" srcOrd="0" destOrd="0" presId="urn:microsoft.com/office/officeart/2005/8/layout/hList7#1"/>
    <dgm:cxn modelId="{CD0564B1-F4F7-4C2A-9669-492B585F7D53}" type="presOf" srcId="{3CF84A93-ADAC-4AA1-BEA9-DD7D184BDD4D}" destId="{6436F7C0-59DA-4698-8E28-1301A834CCDC}" srcOrd="0" destOrd="0" presId="urn:microsoft.com/office/officeart/2005/8/layout/hList7#1"/>
    <dgm:cxn modelId="{AC9681B0-0B6F-4B66-9760-9C2DF6A77A9E}" type="presParOf" srcId="{CE7EC2D6-A11F-42B1-BE1C-BAE2061B27E0}" destId="{B40CEF82-54ED-427D-9D56-3C422F71AB7F}" srcOrd="0" destOrd="0" presId="urn:microsoft.com/office/officeart/2005/8/layout/hList7#1"/>
    <dgm:cxn modelId="{9E9F2DD7-B8A6-4B1E-97C5-8CB2E80FB14E}" type="presParOf" srcId="{CE7EC2D6-A11F-42B1-BE1C-BAE2061B27E0}" destId="{84E0C678-E960-49A6-A7BE-46CC02D64AF1}" srcOrd="1" destOrd="0" presId="urn:microsoft.com/office/officeart/2005/8/layout/hList7#1"/>
    <dgm:cxn modelId="{ECAA9C46-64F7-466D-8025-E6C348E3B3E2}" type="presParOf" srcId="{84E0C678-E960-49A6-A7BE-46CC02D64AF1}" destId="{8975F7FF-1586-4655-954B-C757CDEE353E}" srcOrd="0" destOrd="0" presId="urn:microsoft.com/office/officeart/2005/8/layout/hList7#1"/>
    <dgm:cxn modelId="{141A37C5-C95F-4017-B2C3-748AF413D192}" type="presParOf" srcId="{8975F7FF-1586-4655-954B-C757CDEE353E}" destId="{0DAD5BFB-5689-43FB-BF2F-D7DC39CB07F4}" srcOrd="0" destOrd="0" presId="urn:microsoft.com/office/officeart/2005/8/layout/hList7#1"/>
    <dgm:cxn modelId="{B86FBB19-C188-43F0-AE91-8906FEDAD00C}" type="presParOf" srcId="{8975F7FF-1586-4655-954B-C757CDEE353E}" destId="{66C7EE7D-9A2A-4F56-9EF3-32529A9F6A79}" srcOrd="1" destOrd="0" presId="urn:microsoft.com/office/officeart/2005/8/layout/hList7#1"/>
    <dgm:cxn modelId="{1DB7CE1A-20C5-4266-8288-88187C7FF403}" type="presParOf" srcId="{8975F7FF-1586-4655-954B-C757CDEE353E}" destId="{6ECCB528-F080-42FB-91D5-FA28F2B4586F}" srcOrd="2" destOrd="0" presId="urn:microsoft.com/office/officeart/2005/8/layout/hList7#1"/>
    <dgm:cxn modelId="{421649D6-113B-4ABA-B674-41201509B844}" type="presParOf" srcId="{8975F7FF-1586-4655-954B-C757CDEE353E}" destId="{FEADF64E-1C5F-44E3-AE6E-D0A0049AB5DD}" srcOrd="3" destOrd="0" presId="urn:microsoft.com/office/officeart/2005/8/layout/hList7#1"/>
    <dgm:cxn modelId="{35996FB8-25FD-4A2D-825F-E070B0FC6B82}" type="presParOf" srcId="{84E0C678-E960-49A6-A7BE-46CC02D64AF1}" destId="{6436F7C0-59DA-4698-8E28-1301A834CCDC}" srcOrd="1" destOrd="0" presId="urn:microsoft.com/office/officeart/2005/8/layout/hList7#1"/>
    <dgm:cxn modelId="{42AFD2A7-B762-4E1A-8A1E-2EE64A8C21C6}" type="presParOf" srcId="{84E0C678-E960-49A6-A7BE-46CC02D64AF1}" destId="{7E230678-B7BB-468C-A5DF-0F6AE519242F}" srcOrd="2" destOrd="0" presId="urn:microsoft.com/office/officeart/2005/8/layout/hList7#1"/>
    <dgm:cxn modelId="{4324496D-9EDA-46D5-B656-47B7B46BCD2E}" type="presParOf" srcId="{7E230678-B7BB-468C-A5DF-0F6AE519242F}" destId="{BAFF5E06-3593-407A-8702-4333A34177CF}" srcOrd="0" destOrd="0" presId="urn:microsoft.com/office/officeart/2005/8/layout/hList7#1"/>
    <dgm:cxn modelId="{42E9360F-F247-493C-8A6A-5D0F0D7AE050}" type="presParOf" srcId="{7E230678-B7BB-468C-A5DF-0F6AE519242F}" destId="{F3EE2972-3CE0-435D-BC6F-25C3BBDAE478}" srcOrd="1" destOrd="0" presId="urn:microsoft.com/office/officeart/2005/8/layout/hList7#1"/>
    <dgm:cxn modelId="{6BBD08D5-26C0-4508-9B6C-D8C3FF5D80F0}" type="presParOf" srcId="{7E230678-B7BB-468C-A5DF-0F6AE519242F}" destId="{58738CDF-228A-4ED9-88E6-337E90E791C0}" srcOrd="2" destOrd="0" presId="urn:microsoft.com/office/officeart/2005/8/layout/hList7#1"/>
    <dgm:cxn modelId="{72CAACEC-154D-4CAD-9346-E593DDD8DDC8}" type="presParOf" srcId="{7E230678-B7BB-468C-A5DF-0F6AE519242F}" destId="{4CDD5058-5A86-48D3-8AA9-3144C39D1B8B}" srcOrd="3" destOrd="0" presId="urn:microsoft.com/office/officeart/2005/8/layout/hList7#1"/>
    <dgm:cxn modelId="{B0BC5802-076A-447C-996C-74C40042BAE9}" type="presParOf" srcId="{84E0C678-E960-49A6-A7BE-46CC02D64AF1}" destId="{ED8C720D-096F-424B-A544-C40F8BD7D75B}" srcOrd="3" destOrd="0" presId="urn:microsoft.com/office/officeart/2005/8/layout/hList7#1"/>
    <dgm:cxn modelId="{DB608F5B-9F18-4CB6-880D-A97B0334F0D8}" type="presParOf" srcId="{84E0C678-E960-49A6-A7BE-46CC02D64AF1}" destId="{FABFB349-C391-4DA6-9A53-4A7BC9F1EF77}" srcOrd="4" destOrd="0" presId="urn:microsoft.com/office/officeart/2005/8/layout/hList7#1"/>
    <dgm:cxn modelId="{8EDB6B6E-5FE6-42DE-AC0F-4CD1D7B3D080}" type="presParOf" srcId="{FABFB349-C391-4DA6-9A53-4A7BC9F1EF77}" destId="{F4260470-23FB-4073-B325-DED1F8E3763A}" srcOrd="0" destOrd="0" presId="urn:microsoft.com/office/officeart/2005/8/layout/hList7#1"/>
    <dgm:cxn modelId="{2D489182-5553-4533-B799-3123F2B0C673}" type="presParOf" srcId="{FABFB349-C391-4DA6-9A53-4A7BC9F1EF77}" destId="{D2C698FA-AE57-4A40-AEBB-1A6DDE4498C2}" srcOrd="1" destOrd="0" presId="urn:microsoft.com/office/officeart/2005/8/layout/hList7#1"/>
    <dgm:cxn modelId="{EAEFF8CF-5E59-43E9-9DDE-FA205DC4FE12}" type="presParOf" srcId="{FABFB349-C391-4DA6-9A53-4A7BC9F1EF77}" destId="{D54DEC1E-EF0B-43AD-9658-9846F32335C9}" srcOrd="2" destOrd="0" presId="urn:microsoft.com/office/officeart/2005/8/layout/hList7#1"/>
    <dgm:cxn modelId="{9D1A11F3-3306-4D48-840E-7EF2E54C524D}" type="presParOf" srcId="{FABFB349-C391-4DA6-9A53-4A7BC9F1EF77}" destId="{0EAF75F8-C9FF-41EB-BF1C-20E39A5369E4}" srcOrd="3" destOrd="0" presId="urn:microsoft.com/office/officeart/2005/8/layout/hList7#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DAD5BFB-5689-43FB-BF2F-D7DC39CB07F4}">
      <dsp:nvSpPr>
        <dsp:cNvPr id="0" name=""/>
        <dsp:cNvSpPr/>
      </dsp:nvSpPr>
      <dsp:spPr>
        <a:xfrm>
          <a:off x="59529" y="229533"/>
          <a:ext cx="1751805" cy="49032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ZA" sz="1800" kern="1200" dirty="0"/>
            <a:t>Compensation and Pension Benefits </a:t>
          </a:r>
        </a:p>
      </dsp:txBody>
      <dsp:txXfrm>
        <a:off x="59529" y="2190823"/>
        <a:ext cx="1751805" cy="1961289"/>
      </dsp:txXfrm>
    </dsp:sp>
    <dsp:sp modelId="{FEADF64E-1C5F-44E3-AE6E-D0A0049AB5DD}">
      <dsp:nvSpPr>
        <dsp:cNvPr id="0" name=""/>
        <dsp:cNvSpPr/>
      </dsp:nvSpPr>
      <dsp:spPr>
        <a:xfrm>
          <a:off x="284204" y="484136"/>
          <a:ext cx="1209520" cy="1544547"/>
        </a:xfrm>
        <a:prstGeom prst="ellipse">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l="-6000" r="-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FF5E06-3593-407A-8702-4333A34177CF}">
      <dsp:nvSpPr>
        <dsp:cNvPr id="0" name=""/>
        <dsp:cNvSpPr/>
      </dsp:nvSpPr>
      <dsp:spPr>
        <a:xfrm>
          <a:off x="1858093" y="234690"/>
          <a:ext cx="1748815" cy="48963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ZA" sz="1800" kern="1200" dirty="0"/>
            <a:t>Medical Benefits</a:t>
          </a:r>
        </a:p>
      </dsp:txBody>
      <dsp:txXfrm>
        <a:off x="1858093" y="2193229"/>
        <a:ext cx="1748815" cy="1958539"/>
      </dsp:txXfrm>
    </dsp:sp>
    <dsp:sp modelId="{4CDD5058-5A86-48D3-8AA9-3144C39D1B8B}">
      <dsp:nvSpPr>
        <dsp:cNvPr id="0" name=""/>
        <dsp:cNvSpPr/>
      </dsp:nvSpPr>
      <dsp:spPr>
        <a:xfrm>
          <a:off x="1925117" y="369189"/>
          <a:ext cx="1703597" cy="1734686"/>
        </a:xfrm>
        <a:prstGeom prst="ellipse">
          <a:avLst/>
        </a:prstGeom>
        <a:blipFill>
          <a:blip xmlns:r="http://schemas.openxmlformats.org/officeDocument/2006/relationships" r:embed="rId2">
            <a:extLst>
              <a:ext uri="{28A0092B-C50C-407E-A947-70E740481C1C}">
                <a14:useLocalDpi xmlns:a14="http://schemas.microsoft.com/office/drawing/2010/main" xmlns=""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260470-23FB-4073-B325-DED1F8E3763A}">
      <dsp:nvSpPr>
        <dsp:cNvPr id="0" name=""/>
        <dsp:cNvSpPr/>
      </dsp:nvSpPr>
      <dsp:spPr>
        <a:xfrm>
          <a:off x="3623582" y="209060"/>
          <a:ext cx="1812210" cy="493052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ZA" sz="1800" kern="1200" dirty="0"/>
            <a:t>Disability Care &amp; Rehabilitation</a:t>
          </a:r>
        </a:p>
      </dsp:txBody>
      <dsp:txXfrm>
        <a:off x="3623582" y="2181269"/>
        <a:ext cx="1812210" cy="1972208"/>
      </dsp:txXfrm>
    </dsp:sp>
    <dsp:sp modelId="{0EAF75F8-C9FF-41EB-BF1C-20E39A5369E4}">
      <dsp:nvSpPr>
        <dsp:cNvPr id="0" name=""/>
        <dsp:cNvSpPr/>
      </dsp:nvSpPr>
      <dsp:spPr>
        <a:xfrm>
          <a:off x="3699625" y="334842"/>
          <a:ext cx="1657804" cy="1829487"/>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0CEF82-54ED-427D-9D56-3C422F71AB7F}">
      <dsp:nvSpPr>
        <dsp:cNvPr id="0" name=""/>
        <dsp:cNvSpPr/>
      </dsp:nvSpPr>
      <dsp:spPr>
        <a:xfrm>
          <a:off x="307043" y="3561532"/>
          <a:ext cx="4988449" cy="781390"/>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List2#1">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D86E3CB1-DBEF-44A3-81D5-A1861BB08780}"/>
              </a:ext>
            </a:extLst>
          </p:cNvPr>
          <p:cNvSpPr>
            <a:spLocks noGrp="1"/>
          </p:cNvSpPr>
          <p:nvPr>
            <p:ph type="hdr" sz="quarter"/>
          </p:nvPr>
        </p:nvSpPr>
        <p:spPr>
          <a:xfrm>
            <a:off x="0" y="0"/>
            <a:ext cx="4301220" cy="341064"/>
          </a:xfrm>
          <a:prstGeom prst="rect">
            <a:avLst/>
          </a:prstGeom>
        </p:spPr>
        <p:txBody>
          <a:bodyPr vert="horz" lIns="60204" tIns="30102" rIns="60204" bIns="30102" rtlCol="0"/>
          <a:lstStyle>
            <a:lvl1pPr algn="l">
              <a:defRPr sz="800"/>
            </a:lvl1pPr>
          </a:lstStyle>
          <a:p>
            <a:endParaRPr lang="en-GB"/>
          </a:p>
        </p:txBody>
      </p:sp>
      <p:sp>
        <p:nvSpPr>
          <p:cNvPr id="3" name="Date Placeholder 2">
            <a:extLst>
              <a:ext uri="{FF2B5EF4-FFF2-40B4-BE49-F238E27FC236}">
                <a16:creationId xmlns:a16="http://schemas.microsoft.com/office/drawing/2014/main" xmlns="" id="{570349CF-8C33-43E9-AD6C-12F502CFC5E5}"/>
              </a:ext>
            </a:extLst>
          </p:cNvPr>
          <p:cNvSpPr>
            <a:spLocks noGrp="1"/>
          </p:cNvSpPr>
          <p:nvPr>
            <p:ph type="dt" sz="quarter" idx="1"/>
          </p:nvPr>
        </p:nvSpPr>
        <p:spPr>
          <a:xfrm>
            <a:off x="5622510" y="0"/>
            <a:ext cx="4302189" cy="341064"/>
          </a:xfrm>
          <a:prstGeom prst="rect">
            <a:avLst/>
          </a:prstGeom>
        </p:spPr>
        <p:txBody>
          <a:bodyPr vert="horz" lIns="60204" tIns="30102" rIns="60204" bIns="30102" rtlCol="0"/>
          <a:lstStyle>
            <a:lvl1pPr algn="r">
              <a:defRPr sz="800"/>
            </a:lvl1pPr>
          </a:lstStyle>
          <a:p>
            <a:fld id="{5FA3DD59-65C1-487D-ACF5-81FC46BB62E9}" type="datetimeFigureOut">
              <a:rPr lang="en-GB" smtClean="0"/>
              <a:pPr/>
              <a:t>30/03/2022</a:t>
            </a:fld>
            <a:endParaRPr lang="en-GB"/>
          </a:p>
        </p:txBody>
      </p:sp>
      <p:sp>
        <p:nvSpPr>
          <p:cNvPr id="4" name="Footer Placeholder 3">
            <a:extLst>
              <a:ext uri="{FF2B5EF4-FFF2-40B4-BE49-F238E27FC236}">
                <a16:creationId xmlns:a16="http://schemas.microsoft.com/office/drawing/2014/main" xmlns="" id="{6D5FD6FF-B0B8-4E54-91B4-2C9C15AC40FD}"/>
              </a:ext>
            </a:extLst>
          </p:cNvPr>
          <p:cNvSpPr>
            <a:spLocks noGrp="1"/>
          </p:cNvSpPr>
          <p:nvPr>
            <p:ph type="ftr" sz="quarter" idx="2"/>
          </p:nvPr>
        </p:nvSpPr>
        <p:spPr>
          <a:xfrm>
            <a:off x="0" y="6456612"/>
            <a:ext cx="4301220" cy="341064"/>
          </a:xfrm>
          <a:prstGeom prst="rect">
            <a:avLst/>
          </a:prstGeom>
        </p:spPr>
        <p:txBody>
          <a:bodyPr vert="horz" lIns="60204" tIns="30102" rIns="60204" bIns="30102" rtlCol="0" anchor="b"/>
          <a:lstStyle>
            <a:lvl1pPr algn="l">
              <a:defRPr sz="800"/>
            </a:lvl1pPr>
          </a:lstStyle>
          <a:p>
            <a:endParaRPr lang="en-GB"/>
          </a:p>
        </p:txBody>
      </p:sp>
      <p:sp>
        <p:nvSpPr>
          <p:cNvPr id="5" name="Slide Number Placeholder 4">
            <a:extLst>
              <a:ext uri="{FF2B5EF4-FFF2-40B4-BE49-F238E27FC236}">
                <a16:creationId xmlns:a16="http://schemas.microsoft.com/office/drawing/2014/main" xmlns="" id="{F29DBAF5-B579-4815-8999-E50BF4F4B532}"/>
              </a:ext>
            </a:extLst>
          </p:cNvPr>
          <p:cNvSpPr>
            <a:spLocks noGrp="1"/>
          </p:cNvSpPr>
          <p:nvPr>
            <p:ph type="sldNum" sz="quarter" idx="3"/>
          </p:nvPr>
        </p:nvSpPr>
        <p:spPr>
          <a:xfrm>
            <a:off x="5622510" y="6456612"/>
            <a:ext cx="4302189" cy="341064"/>
          </a:xfrm>
          <a:prstGeom prst="rect">
            <a:avLst/>
          </a:prstGeom>
        </p:spPr>
        <p:txBody>
          <a:bodyPr vert="horz" lIns="60204" tIns="30102" rIns="60204" bIns="30102" rtlCol="0" anchor="b"/>
          <a:lstStyle>
            <a:lvl1pPr algn="r">
              <a:defRPr sz="800"/>
            </a:lvl1pPr>
          </a:lstStyle>
          <a:p>
            <a:fld id="{DCF2BB8C-C1AF-4A84-87BF-30EF76A290EF}" type="slidenum">
              <a:rPr lang="en-GB" smtClean="0"/>
              <a:pPr/>
              <a:t>‹#›</a:t>
            </a:fld>
            <a:endParaRPr lang="en-GB"/>
          </a:p>
        </p:txBody>
      </p:sp>
    </p:spTree>
    <p:extLst>
      <p:ext uri="{BB962C8B-B14F-4D97-AF65-F5344CB8AC3E}">
        <p14:creationId xmlns:p14="http://schemas.microsoft.com/office/powerpoint/2010/main" xmlns="" val="34050345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220" cy="341064"/>
          </a:xfrm>
          <a:prstGeom prst="rect">
            <a:avLst/>
          </a:prstGeom>
        </p:spPr>
        <p:txBody>
          <a:bodyPr vert="horz" lIns="60204" tIns="30102" rIns="60204" bIns="30102" rtlCol="0"/>
          <a:lstStyle>
            <a:lvl1pPr algn="l">
              <a:defRPr sz="800"/>
            </a:lvl1pPr>
          </a:lstStyle>
          <a:p>
            <a:endParaRPr lang="en-ZA"/>
          </a:p>
        </p:txBody>
      </p:sp>
      <p:sp>
        <p:nvSpPr>
          <p:cNvPr id="3" name="Date Placeholder 2"/>
          <p:cNvSpPr>
            <a:spLocks noGrp="1"/>
          </p:cNvSpPr>
          <p:nvPr>
            <p:ph type="dt" idx="1"/>
          </p:nvPr>
        </p:nvSpPr>
        <p:spPr>
          <a:xfrm>
            <a:off x="5622510" y="0"/>
            <a:ext cx="4302189" cy="341064"/>
          </a:xfrm>
          <a:prstGeom prst="rect">
            <a:avLst/>
          </a:prstGeom>
        </p:spPr>
        <p:txBody>
          <a:bodyPr vert="horz" lIns="60204" tIns="30102" rIns="60204" bIns="30102" rtlCol="0"/>
          <a:lstStyle>
            <a:lvl1pPr algn="r">
              <a:defRPr sz="800"/>
            </a:lvl1pPr>
          </a:lstStyle>
          <a:p>
            <a:fld id="{F603E848-8CD6-49C5-84C5-F593B2A3B940}" type="datetimeFigureOut">
              <a:rPr lang="en-ZA" smtClean="0"/>
              <a:pPr/>
              <a:t>2022/03/30</a:t>
            </a:fld>
            <a:endParaRPr lang="en-ZA"/>
          </a:p>
        </p:txBody>
      </p:sp>
      <p:sp>
        <p:nvSpPr>
          <p:cNvPr id="4" name="Slide Image Placeholder 3"/>
          <p:cNvSpPr>
            <a:spLocks noGrp="1" noRot="1" noChangeAspect="1"/>
          </p:cNvSpPr>
          <p:nvPr>
            <p:ph type="sldImg" idx="2"/>
          </p:nvPr>
        </p:nvSpPr>
        <p:spPr>
          <a:xfrm>
            <a:off x="2925763" y="849313"/>
            <a:ext cx="4075112" cy="2293937"/>
          </a:xfrm>
          <a:prstGeom prst="rect">
            <a:avLst/>
          </a:prstGeom>
          <a:noFill/>
          <a:ln w="12700">
            <a:solidFill>
              <a:prstClr val="black"/>
            </a:solidFill>
          </a:ln>
        </p:spPr>
        <p:txBody>
          <a:bodyPr vert="horz" lIns="60204" tIns="30102" rIns="60204" bIns="30102" rtlCol="0" anchor="ctr"/>
          <a:lstStyle/>
          <a:p>
            <a:endParaRPr lang="en-ZA"/>
          </a:p>
        </p:txBody>
      </p:sp>
      <p:sp>
        <p:nvSpPr>
          <p:cNvPr id="5" name="Notes Placeholder 4"/>
          <p:cNvSpPr>
            <a:spLocks noGrp="1"/>
          </p:cNvSpPr>
          <p:nvPr>
            <p:ph type="body" sz="quarter" idx="3"/>
          </p:nvPr>
        </p:nvSpPr>
        <p:spPr>
          <a:xfrm>
            <a:off x="992664" y="3271381"/>
            <a:ext cx="7941310" cy="2676585"/>
          </a:xfrm>
          <a:prstGeom prst="rect">
            <a:avLst/>
          </a:prstGeom>
        </p:spPr>
        <p:txBody>
          <a:bodyPr vert="horz" lIns="60204" tIns="30102" rIns="60204" bIns="30102"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6456612"/>
            <a:ext cx="4301220" cy="341064"/>
          </a:xfrm>
          <a:prstGeom prst="rect">
            <a:avLst/>
          </a:prstGeom>
        </p:spPr>
        <p:txBody>
          <a:bodyPr vert="horz" lIns="60204" tIns="30102" rIns="60204" bIns="30102" rtlCol="0" anchor="b"/>
          <a:lstStyle>
            <a:lvl1pPr algn="l">
              <a:defRPr sz="800"/>
            </a:lvl1pPr>
          </a:lstStyle>
          <a:p>
            <a:endParaRPr lang="en-ZA"/>
          </a:p>
        </p:txBody>
      </p:sp>
      <p:sp>
        <p:nvSpPr>
          <p:cNvPr id="7" name="Slide Number Placeholder 6"/>
          <p:cNvSpPr>
            <a:spLocks noGrp="1"/>
          </p:cNvSpPr>
          <p:nvPr>
            <p:ph type="sldNum" sz="quarter" idx="5"/>
          </p:nvPr>
        </p:nvSpPr>
        <p:spPr>
          <a:xfrm>
            <a:off x="5622510" y="6456612"/>
            <a:ext cx="4302189" cy="341064"/>
          </a:xfrm>
          <a:prstGeom prst="rect">
            <a:avLst/>
          </a:prstGeom>
        </p:spPr>
        <p:txBody>
          <a:bodyPr vert="horz" lIns="60204" tIns="30102" rIns="60204" bIns="30102" rtlCol="0" anchor="b"/>
          <a:lstStyle>
            <a:lvl1pPr algn="r">
              <a:defRPr sz="800"/>
            </a:lvl1pPr>
          </a:lstStyle>
          <a:p>
            <a:fld id="{A57274BB-8FD9-46F4-8E1F-CDE7B5A332D5}" type="slidenum">
              <a:rPr lang="en-ZA" smtClean="0"/>
              <a:pPr/>
              <a:t>‹#›</a:t>
            </a:fld>
            <a:endParaRPr lang="en-ZA"/>
          </a:p>
        </p:txBody>
      </p:sp>
    </p:spTree>
    <p:extLst>
      <p:ext uri="{BB962C8B-B14F-4D97-AF65-F5344CB8AC3E}">
        <p14:creationId xmlns:p14="http://schemas.microsoft.com/office/powerpoint/2010/main" xmlns="" val="13147384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7274BB-8FD9-46F4-8E1F-CDE7B5A332D5}" type="slidenum">
              <a:rPr kumimoji="0" lang="en-ZA" sz="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ZA" sz="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901389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A57274BB-8FD9-46F4-8E1F-CDE7B5A332D5}" type="slidenum">
              <a:rPr lang="en-ZA" smtClean="0"/>
              <a:pPr/>
              <a:t>58</a:t>
            </a:fld>
            <a:endParaRPr lang="en-ZA"/>
          </a:p>
        </p:txBody>
      </p:sp>
    </p:spTree>
    <p:extLst>
      <p:ext uri="{BB962C8B-B14F-4D97-AF65-F5344CB8AC3E}">
        <p14:creationId xmlns:p14="http://schemas.microsoft.com/office/powerpoint/2010/main" xmlns="" val="30938482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889760"/>
            <a:ext cx="16256000" cy="5452871"/>
          </a:xfrm>
          <a:prstGeom prst="rect">
            <a:avLst/>
          </a:prstGeom>
          <a:blipFill>
            <a:blip r:embed="rId2" cstate="print"/>
            <a:stretch>
              <a:fillRect/>
            </a:stretch>
          </a:blipFill>
        </p:spPr>
        <p:txBody>
          <a:bodyPr wrap="square" lIns="0" tIns="0" rIns="0" bIns="0" rtlCol="0"/>
          <a:lstStyle/>
          <a:p>
            <a:endParaRPr/>
          </a:p>
        </p:txBody>
      </p:sp>
      <p:sp>
        <p:nvSpPr>
          <p:cNvPr id="18" name="bk object 18"/>
          <p:cNvSpPr/>
          <p:nvPr/>
        </p:nvSpPr>
        <p:spPr>
          <a:xfrm>
            <a:off x="12955672" y="7772400"/>
            <a:ext cx="2596895" cy="1018031"/>
          </a:xfrm>
          <a:prstGeom prst="rect">
            <a:avLst/>
          </a:prstGeom>
          <a:blipFill>
            <a:blip r:embed="rId3" cstate="print"/>
            <a:stretch>
              <a:fillRect/>
            </a:stretch>
          </a:blipFill>
        </p:spPr>
        <p:txBody>
          <a:bodyPr wrap="square" lIns="0" tIns="0" rIns="0" bIns="0" rtlCol="0"/>
          <a:lstStyle/>
          <a:p>
            <a:endParaRPr/>
          </a:p>
        </p:txBody>
      </p:sp>
      <p:sp>
        <p:nvSpPr>
          <p:cNvPr id="19" name="bk object 19"/>
          <p:cNvSpPr/>
          <p:nvPr/>
        </p:nvSpPr>
        <p:spPr>
          <a:xfrm>
            <a:off x="9560200" y="3057144"/>
            <a:ext cx="4602479" cy="1203959"/>
          </a:xfrm>
          <a:prstGeom prst="rect">
            <a:avLst/>
          </a:prstGeom>
          <a:blipFill>
            <a:blip r:embed="rId4" cstate="print"/>
            <a:stretch>
              <a:fillRect/>
            </a:stretch>
          </a:blipFill>
        </p:spPr>
        <p:txBody>
          <a:bodyPr wrap="square" lIns="0" tIns="0" rIns="0" bIns="0" rtlCol="0"/>
          <a:lstStyle/>
          <a:p>
            <a:endParaRPr/>
          </a:p>
        </p:txBody>
      </p:sp>
      <p:sp>
        <p:nvSpPr>
          <p:cNvPr id="2" name="Holder 2"/>
          <p:cNvSpPr>
            <a:spLocks noGrp="1"/>
          </p:cNvSpPr>
          <p:nvPr>
            <p:ph type="ctrTitle"/>
          </p:nvPr>
        </p:nvSpPr>
        <p:spPr>
          <a:xfrm>
            <a:off x="4394200" y="4626567"/>
            <a:ext cx="9662999" cy="738664"/>
          </a:xfrm>
          <a:prstGeom prst="rect">
            <a:avLst/>
          </a:prstGeom>
        </p:spPr>
        <p:txBody>
          <a:bodyPr wrap="square" lIns="0" tIns="0" rIns="0" bIns="0">
            <a:spAutoFit/>
          </a:bodyPr>
          <a:lstStyle>
            <a:lvl1pPr>
              <a:defRPr b="0" i="0">
                <a:solidFill>
                  <a:schemeClr val="bg1"/>
                </a:solidFill>
              </a:defRPr>
            </a:lvl1pPr>
          </a:lstStyle>
          <a:p>
            <a:endParaRPr dirty="0"/>
          </a:p>
        </p:txBody>
      </p:sp>
      <p:sp>
        <p:nvSpPr>
          <p:cNvPr id="4" name="Holder 4"/>
          <p:cNvSpPr>
            <a:spLocks noGrp="1"/>
          </p:cNvSpPr>
          <p:nvPr>
            <p:ph type="ftr" sz="quarter" idx="5"/>
          </p:nvPr>
        </p:nvSpPr>
        <p:spPr>
          <a:xfrm>
            <a:off x="5527040" y="8503920"/>
            <a:ext cx="5201920" cy="45720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812800" y="8503920"/>
            <a:ext cx="3738880" cy="457200"/>
          </a:xfrm>
          <a:prstGeom prst="rect">
            <a:avLst/>
          </a:prstGeom>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a:xfrm>
            <a:off x="11704320" y="8503920"/>
            <a:ext cx="3738880" cy="457200"/>
          </a:xfrm>
          <a:prstGeom prst="rect">
            <a:avLst/>
          </a:prstGeom>
        </p:spPr>
        <p:txBody>
          <a:bodyPr lIns="0" tIns="0" rIns="0" bIns="0"/>
          <a:lstStyle>
            <a:lvl1pPr algn="r">
              <a:defRPr>
                <a:solidFill>
                  <a:schemeClr val="tx1">
                    <a:tint val="75000"/>
                  </a:schemeClr>
                </a:solidFill>
              </a:defRPr>
            </a:lvl1pPr>
          </a:lstStyle>
          <a:p>
            <a:fld id="{B6F15528-21DE-4FAA-801E-634DDDAF4B2B}" type="slidenum">
              <a:rPr/>
              <a:pPr/>
              <a:t>‹#›</a:t>
            </a:fld>
            <a:endParaRPr/>
          </a:p>
        </p:txBody>
      </p:sp>
      <p:pic>
        <p:nvPicPr>
          <p:cNvPr id="11" name="Picture 10" descr="A screenshot of a cell phone&#10;&#10;Description automatically generated">
            <a:extLst>
              <a:ext uri="{FF2B5EF4-FFF2-40B4-BE49-F238E27FC236}">
                <a16:creationId xmlns:a16="http://schemas.microsoft.com/office/drawing/2014/main" xmlns="" id="{495B2884-F8B2-41B4-8C49-CE892A760D4A}"/>
              </a:ext>
            </a:extLst>
          </p:cNvPr>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565552" y="420622"/>
            <a:ext cx="3733800" cy="12192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1" i="0">
                <a:solidFill>
                  <a:srgbClr val="007F41"/>
                </a:solidFill>
                <a:latin typeface="Arial"/>
                <a:cs typeface="Arial"/>
              </a:defRPr>
            </a:lvl1pPr>
          </a:lstStyle>
          <a:p>
            <a:endParaRPr dirty="0"/>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grpSp>
        <p:nvGrpSpPr>
          <p:cNvPr id="7" name="Group 6">
            <a:extLst>
              <a:ext uri="{FF2B5EF4-FFF2-40B4-BE49-F238E27FC236}">
                <a16:creationId xmlns:a16="http://schemas.microsoft.com/office/drawing/2014/main" xmlns="" id="{AF4F8AD1-897C-44FF-9BE1-206044E98DC1}"/>
              </a:ext>
            </a:extLst>
          </p:cNvPr>
          <p:cNvGrpSpPr/>
          <p:nvPr userDrawn="1"/>
        </p:nvGrpSpPr>
        <p:grpSpPr>
          <a:xfrm>
            <a:off x="14581275" y="146499"/>
            <a:ext cx="1671669" cy="2966605"/>
            <a:chOff x="14581275" y="146499"/>
            <a:chExt cx="1671669" cy="2966605"/>
          </a:xfrm>
        </p:grpSpPr>
        <p:sp>
          <p:nvSpPr>
            <p:cNvPr id="8" name="bk object 17">
              <a:extLst>
                <a:ext uri="{FF2B5EF4-FFF2-40B4-BE49-F238E27FC236}">
                  <a16:creationId xmlns:a16="http://schemas.microsoft.com/office/drawing/2014/main" xmlns="" id="{B0EB5ECF-67C8-4E0F-937B-0EF4376A0DC7}"/>
                </a:ext>
              </a:extLst>
            </p:cNvPr>
            <p:cNvSpPr/>
            <p:nvPr/>
          </p:nvSpPr>
          <p:spPr>
            <a:xfrm>
              <a:off x="14581275" y="1001077"/>
              <a:ext cx="414864" cy="415080"/>
            </a:xfrm>
            <a:prstGeom prst="rect">
              <a:avLst/>
            </a:prstGeom>
            <a:blipFill>
              <a:blip r:embed="rId2" cstate="print"/>
              <a:stretch>
                <a:fillRect/>
              </a:stretch>
            </a:blipFill>
          </p:spPr>
          <p:txBody>
            <a:bodyPr wrap="square" lIns="0" tIns="0" rIns="0" bIns="0" rtlCol="0"/>
            <a:lstStyle/>
            <a:p>
              <a:endParaRPr/>
            </a:p>
          </p:txBody>
        </p:sp>
        <p:sp>
          <p:nvSpPr>
            <p:cNvPr id="9" name="bk object 18">
              <a:extLst>
                <a:ext uri="{FF2B5EF4-FFF2-40B4-BE49-F238E27FC236}">
                  <a16:creationId xmlns:a16="http://schemas.microsoft.com/office/drawing/2014/main" xmlns="" id="{34ED71B5-52CA-40E5-BBFA-23804C029B21}"/>
                </a:ext>
              </a:extLst>
            </p:cNvPr>
            <p:cNvSpPr/>
            <p:nvPr/>
          </p:nvSpPr>
          <p:spPr>
            <a:xfrm>
              <a:off x="15148666" y="146499"/>
              <a:ext cx="893789" cy="427288"/>
            </a:xfrm>
            <a:prstGeom prst="rect">
              <a:avLst/>
            </a:prstGeom>
            <a:blipFill>
              <a:blip r:embed="rId3" cstate="print"/>
              <a:stretch>
                <a:fillRect/>
              </a:stretch>
            </a:blipFill>
          </p:spPr>
          <p:txBody>
            <a:bodyPr wrap="square" lIns="0" tIns="0" rIns="0" bIns="0" rtlCol="0"/>
            <a:lstStyle/>
            <a:p>
              <a:endParaRPr/>
            </a:p>
          </p:txBody>
        </p:sp>
        <p:sp>
          <p:nvSpPr>
            <p:cNvPr id="10" name="bk object 19">
              <a:extLst>
                <a:ext uri="{FF2B5EF4-FFF2-40B4-BE49-F238E27FC236}">
                  <a16:creationId xmlns:a16="http://schemas.microsoft.com/office/drawing/2014/main" xmlns="" id="{7339EE59-3959-4856-A8DB-954097084B37}"/>
                </a:ext>
              </a:extLst>
            </p:cNvPr>
            <p:cNvSpPr/>
            <p:nvPr/>
          </p:nvSpPr>
          <p:spPr>
            <a:xfrm>
              <a:off x="15292034" y="998025"/>
              <a:ext cx="960900" cy="427288"/>
            </a:xfrm>
            <a:prstGeom prst="rect">
              <a:avLst/>
            </a:prstGeom>
            <a:blipFill>
              <a:blip r:embed="rId4" cstate="print"/>
              <a:stretch>
                <a:fillRect/>
              </a:stretch>
            </a:blipFill>
          </p:spPr>
          <p:txBody>
            <a:bodyPr wrap="square" lIns="0" tIns="0" rIns="0" bIns="0" rtlCol="0"/>
            <a:lstStyle/>
            <a:p>
              <a:endParaRPr/>
            </a:p>
          </p:txBody>
        </p:sp>
        <p:sp>
          <p:nvSpPr>
            <p:cNvPr id="11" name="bk object 20">
              <a:extLst>
                <a:ext uri="{FF2B5EF4-FFF2-40B4-BE49-F238E27FC236}">
                  <a16:creationId xmlns:a16="http://schemas.microsoft.com/office/drawing/2014/main" xmlns="" id="{CF7611C7-3B2E-49B0-9593-9EC8EE4FEF7F}"/>
                </a:ext>
              </a:extLst>
            </p:cNvPr>
            <p:cNvSpPr/>
            <p:nvPr/>
          </p:nvSpPr>
          <p:spPr>
            <a:xfrm>
              <a:off x="15148666" y="1849550"/>
              <a:ext cx="893789" cy="427288"/>
            </a:xfrm>
            <a:prstGeom prst="rect">
              <a:avLst/>
            </a:prstGeom>
            <a:blipFill>
              <a:blip r:embed="rId5" cstate="print"/>
              <a:stretch>
                <a:fillRect/>
              </a:stretch>
            </a:blipFill>
          </p:spPr>
          <p:txBody>
            <a:bodyPr wrap="square" lIns="0" tIns="0" rIns="0" bIns="0" rtlCol="0"/>
            <a:lstStyle/>
            <a:p>
              <a:endParaRPr/>
            </a:p>
          </p:txBody>
        </p:sp>
        <p:sp>
          <p:nvSpPr>
            <p:cNvPr id="12" name="bk object 21">
              <a:extLst>
                <a:ext uri="{FF2B5EF4-FFF2-40B4-BE49-F238E27FC236}">
                  <a16:creationId xmlns:a16="http://schemas.microsoft.com/office/drawing/2014/main" xmlns="" id="{D3E507C1-BBAE-47E9-A491-F0088229FD1E}"/>
                </a:ext>
              </a:extLst>
            </p:cNvPr>
            <p:cNvSpPr/>
            <p:nvPr/>
          </p:nvSpPr>
          <p:spPr>
            <a:xfrm>
              <a:off x="15886887" y="2698024"/>
              <a:ext cx="366057" cy="415080"/>
            </a:xfrm>
            <a:prstGeom prst="rect">
              <a:avLst/>
            </a:prstGeom>
            <a:blipFill>
              <a:blip r:embed="rId6" cstate="print"/>
              <a:stretch>
                <a:fillRect/>
              </a:stretch>
            </a:blipFill>
          </p:spPr>
          <p:txBody>
            <a:bodyPr wrap="square" lIns="0" tIns="0" rIns="0" bIns="0" rtlCol="0"/>
            <a:lstStyle/>
            <a:p>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498600" y="2063194"/>
            <a:ext cx="5483537" cy="756919"/>
          </a:xfrm>
        </p:spPr>
        <p:txBody>
          <a:bodyPr lIns="0" tIns="0" rIns="0" bIns="0"/>
          <a:lstStyle>
            <a:lvl1pPr>
              <a:defRPr sz="4800" b="1" i="0">
                <a:solidFill>
                  <a:srgbClr val="007F41"/>
                </a:solidFill>
                <a:latin typeface="Arial"/>
                <a:cs typeface="Arial"/>
              </a:defRPr>
            </a:lvl1pPr>
          </a:lstStyle>
          <a:p>
            <a:endParaRPr/>
          </a:p>
        </p:txBody>
      </p:sp>
      <p:sp>
        <p:nvSpPr>
          <p:cNvPr id="4" name="Holder 4"/>
          <p:cNvSpPr>
            <a:spLocks noGrp="1"/>
          </p:cNvSpPr>
          <p:nvPr>
            <p:ph sz="half" idx="3"/>
          </p:nvPr>
        </p:nvSpPr>
        <p:spPr>
          <a:xfrm>
            <a:off x="8371840" y="2103120"/>
            <a:ext cx="7071360" cy="6035040"/>
          </a:xfrm>
          <a:prstGeom prst="rect">
            <a:avLst/>
          </a:prstGeom>
        </p:spPr>
        <p:txBody>
          <a:bodyPr wrap="square" lIns="0" tIns="0" rIns="0" bIns="0">
            <a:spAutoFit/>
          </a:bodyPr>
          <a:lstStyle>
            <a:lvl1pPr>
              <a:defRPr/>
            </a:lvl1pPr>
          </a:lstStyle>
          <a:p>
            <a:endParaRPr/>
          </a:p>
        </p:txBody>
      </p:sp>
      <p:grpSp>
        <p:nvGrpSpPr>
          <p:cNvPr id="8" name="Group 7">
            <a:extLst>
              <a:ext uri="{FF2B5EF4-FFF2-40B4-BE49-F238E27FC236}">
                <a16:creationId xmlns:a16="http://schemas.microsoft.com/office/drawing/2014/main" xmlns="" id="{BC2CE9FA-15B6-481B-B425-459CE9598CD9}"/>
              </a:ext>
            </a:extLst>
          </p:cNvPr>
          <p:cNvGrpSpPr/>
          <p:nvPr userDrawn="1"/>
        </p:nvGrpSpPr>
        <p:grpSpPr>
          <a:xfrm>
            <a:off x="14581275" y="146499"/>
            <a:ext cx="1671669" cy="2966605"/>
            <a:chOff x="14581275" y="146499"/>
            <a:chExt cx="1671669" cy="2966605"/>
          </a:xfrm>
        </p:grpSpPr>
        <p:sp>
          <p:nvSpPr>
            <p:cNvPr id="9" name="bk object 17">
              <a:extLst>
                <a:ext uri="{FF2B5EF4-FFF2-40B4-BE49-F238E27FC236}">
                  <a16:creationId xmlns:a16="http://schemas.microsoft.com/office/drawing/2014/main" xmlns="" id="{534D5F59-DE10-47F1-B8DF-4ECF460D8D2C}"/>
                </a:ext>
              </a:extLst>
            </p:cNvPr>
            <p:cNvSpPr/>
            <p:nvPr/>
          </p:nvSpPr>
          <p:spPr>
            <a:xfrm>
              <a:off x="14581275" y="1001077"/>
              <a:ext cx="414864" cy="415080"/>
            </a:xfrm>
            <a:prstGeom prst="rect">
              <a:avLst/>
            </a:prstGeom>
            <a:blipFill>
              <a:blip r:embed="rId2" cstate="print"/>
              <a:stretch>
                <a:fillRect/>
              </a:stretch>
            </a:blipFill>
          </p:spPr>
          <p:txBody>
            <a:bodyPr wrap="square" lIns="0" tIns="0" rIns="0" bIns="0" rtlCol="0"/>
            <a:lstStyle/>
            <a:p>
              <a:endParaRPr/>
            </a:p>
          </p:txBody>
        </p:sp>
        <p:sp>
          <p:nvSpPr>
            <p:cNvPr id="10" name="bk object 18">
              <a:extLst>
                <a:ext uri="{FF2B5EF4-FFF2-40B4-BE49-F238E27FC236}">
                  <a16:creationId xmlns:a16="http://schemas.microsoft.com/office/drawing/2014/main" xmlns="" id="{CCCAD189-336B-4285-AC2E-6FD1D3226BC2}"/>
                </a:ext>
              </a:extLst>
            </p:cNvPr>
            <p:cNvSpPr/>
            <p:nvPr/>
          </p:nvSpPr>
          <p:spPr>
            <a:xfrm>
              <a:off x="15148666" y="146499"/>
              <a:ext cx="893789" cy="427288"/>
            </a:xfrm>
            <a:prstGeom prst="rect">
              <a:avLst/>
            </a:prstGeom>
            <a:blipFill>
              <a:blip r:embed="rId3" cstate="print"/>
              <a:stretch>
                <a:fillRect/>
              </a:stretch>
            </a:blipFill>
          </p:spPr>
          <p:txBody>
            <a:bodyPr wrap="square" lIns="0" tIns="0" rIns="0" bIns="0" rtlCol="0"/>
            <a:lstStyle/>
            <a:p>
              <a:endParaRPr/>
            </a:p>
          </p:txBody>
        </p:sp>
        <p:sp>
          <p:nvSpPr>
            <p:cNvPr id="11" name="bk object 19">
              <a:extLst>
                <a:ext uri="{FF2B5EF4-FFF2-40B4-BE49-F238E27FC236}">
                  <a16:creationId xmlns:a16="http://schemas.microsoft.com/office/drawing/2014/main" xmlns="" id="{4691750E-7045-40C0-955E-5AAB657CAA41}"/>
                </a:ext>
              </a:extLst>
            </p:cNvPr>
            <p:cNvSpPr/>
            <p:nvPr/>
          </p:nvSpPr>
          <p:spPr>
            <a:xfrm>
              <a:off x="15292034" y="998025"/>
              <a:ext cx="960900" cy="427288"/>
            </a:xfrm>
            <a:prstGeom prst="rect">
              <a:avLst/>
            </a:prstGeom>
            <a:blipFill>
              <a:blip r:embed="rId4" cstate="print"/>
              <a:stretch>
                <a:fillRect/>
              </a:stretch>
            </a:blipFill>
          </p:spPr>
          <p:txBody>
            <a:bodyPr wrap="square" lIns="0" tIns="0" rIns="0" bIns="0" rtlCol="0"/>
            <a:lstStyle/>
            <a:p>
              <a:endParaRPr/>
            </a:p>
          </p:txBody>
        </p:sp>
        <p:sp>
          <p:nvSpPr>
            <p:cNvPr id="12" name="bk object 20">
              <a:extLst>
                <a:ext uri="{FF2B5EF4-FFF2-40B4-BE49-F238E27FC236}">
                  <a16:creationId xmlns:a16="http://schemas.microsoft.com/office/drawing/2014/main" xmlns="" id="{27A4B787-8F55-41B7-AA68-1C95C9066723}"/>
                </a:ext>
              </a:extLst>
            </p:cNvPr>
            <p:cNvSpPr/>
            <p:nvPr/>
          </p:nvSpPr>
          <p:spPr>
            <a:xfrm>
              <a:off x="15148666" y="1849550"/>
              <a:ext cx="893789" cy="427288"/>
            </a:xfrm>
            <a:prstGeom prst="rect">
              <a:avLst/>
            </a:prstGeom>
            <a:blipFill>
              <a:blip r:embed="rId5" cstate="print"/>
              <a:stretch>
                <a:fillRect/>
              </a:stretch>
            </a:blipFill>
          </p:spPr>
          <p:txBody>
            <a:bodyPr wrap="square" lIns="0" tIns="0" rIns="0" bIns="0" rtlCol="0"/>
            <a:lstStyle/>
            <a:p>
              <a:endParaRPr/>
            </a:p>
          </p:txBody>
        </p:sp>
        <p:sp>
          <p:nvSpPr>
            <p:cNvPr id="13" name="bk object 21">
              <a:extLst>
                <a:ext uri="{FF2B5EF4-FFF2-40B4-BE49-F238E27FC236}">
                  <a16:creationId xmlns:a16="http://schemas.microsoft.com/office/drawing/2014/main" xmlns="" id="{917A0C6B-BC08-42D1-83BD-2F16AE06D1B8}"/>
                </a:ext>
              </a:extLst>
            </p:cNvPr>
            <p:cNvSpPr/>
            <p:nvPr/>
          </p:nvSpPr>
          <p:spPr>
            <a:xfrm>
              <a:off x="15886887" y="2698024"/>
              <a:ext cx="366057" cy="415080"/>
            </a:xfrm>
            <a:prstGeom prst="rect">
              <a:avLst/>
            </a:prstGeom>
            <a:blipFill>
              <a:blip r:embed="rId6" cstate="print"/>
              <a:stretch>
                <a:fillRect/>
              </a:stretch>
            </a:blipFill>
          </p:spPr>
          <p:txBody>
            <a:bodyPr wrap="square" lIns="0" tIns="0" rIns="0" bIns="0" rtlCol="0"/>
            <a:lstStyle/>
            <a:p>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38" name="object 2">
            <a:extLst>
              <a:ext uri="{FF2B5EF4-FFF2-40B4-BE49-F238E27FC236}">
                <a16:creationId xmlns:a16="http://schemas.microsoft.com/office/drawing/2014/main" xmlns="" id="{B0871B09-5FD7-49BB-91BB-F39A201A8EE3}"/>
              </a:ext>
            </a:extLst>
          </p:cNvPr>
          <p:cNvSpPr/>
          <p:nvPr userDrawn="1"/>
        </p:nvSpPr>
        <p:spPr>
          <a:xfrm>
            <a:off x="0" y="1767839"/>
            <a:ext cx="16256000" cy="5266944"/>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title"/>
          </p:nvPr>
        </p:nvSpPr>
        <p:spPr>
          <a:xfrm>
            <a:off x="1270000" y="2206861"/>
            <a:ext cx="5022368" cy="756919"/>
          </a:xfrm>
        </p:spPr>
        <p:txBody>
          <a:bodyPr lIns="0" tIns="0" rIns="0" bIns="0"/>
          <a:lstStyle>
            <a:lvl1pPr>
              <a:defRPr sz="4800" b="1" i="0">
                <a:solidFill>
                  <a:srgbClr val="007F41"/>
                </a:solidFill>
                <a:latin typeface="Arial"/>
                <a:cs typeface="Arial"/>
              </a:defRPr>
            </a:lvl1pPr>
          </a:lstStyle>
          <a:p>
            <a:endParaRPr dirty="0"/>
          </a:p>
        </p:txBody>
      </p:sp>
      <p:sp>
        <p:nvSpPr>
          <p:cNvPr id="3" name="Holder 3"/>
          <p:cNvSpPr>
            <a:spLocks noGrp="1"/>
          </p:cNvSpPr>
          <p:nvPr>
            <p:ph type="ftr" sz="quarter" idx="5"/>
          </p:nvPr>
        </p:nvSpPr>
        <p:spPr>
          <a:xfrm>
            <a:off x="5527040" y="8503920"/>
            <a:ext cx="5201920" cy="457200"/>
          </a:xfrm>
          <a:prstGeom prst="rect">
            <a:avLst/>
          </a:prstGeom>
        </p:spPr>
        <p:txBody>
          <a:bodyPr lIns="0" tIns="0" rIns="0" bIns="0"/>
          <a:lstStyle>
            <a:lvl1pPr algn="ctr">
              <a:defRPr>
                <a:solidFill>
                  <a:schemeClr val="tx1">
                    <a:tint val="75000"/>
                  </a:schemeClr>
                </a:solidFill>
              </a:defRPr>
            </a:lvl1pPr>
          </a:lstStyle>
          <a:p>
            <a:endParaRPr/>
          </a:p>
        </p:txBody>
      </p:sp>
      <p:sp>
        <p:nvSpPr>
          <p:cNvPr id="39" name="object 3">
            <a:extLst>
              <a:ext uri="{FF2B5EF4-FFF2-40B4-BE49-F238E27FC236}">
                <a16:creationId xmlns:a16="http://schemas.microsoft.com/office/drawing/2014/main" xmlns="" id="{5F976A19-57E0-4BDE-8E35-011ADF9A8338}"/>
              </a:ext>
            </a:extLst>
          </p:cNvPr>
          <p:cNvSpPr/>
          <p:nvPr userDrawn="1"/>
        </p:nvSpPr>
        <p:spPr>
          <a:xfrm>
            <a:off x="717804" y="8165592"/>
            <a:ext cx="2285999" cy="597407"/>
          </a:xfrm>
          <a:prstGeom prst="rect">
            <a:avLst/>
          </a:prstGeom>
          <a:blipFill>
            <a:blip r:embed="rId3" cstate="print"/>
            <a:stretch>
              <a:fillRect/>
            </a:stretch>
          </a:blipFill>
        </p:spPr>
        <p:txBody>
          <a:bodyPr wrap="square" lIns="0" tIns="0" rIns="0" bIns="0" rtlCol="0"/>
          <a:lstStyle/>
          <a:p>
            <a:endParaRPr/>
          </a:p>
        </p:txBody>
      </p:sp>
      <p:sp>
        <p:nvSpPr>
          <p:cNvPr id="41" name="object 7">
            <a:extLst>
              <a:ext uri="{FF2B5EF4-FFF2-40B4-BE49-F238E27FC236}">
                <a16:creationId xmlns:a16="http://schemas.microsoft.com/office/drawing/2014/main" xmlns="" id="{3EDB139A-33B1-4D1B-AEED-33EBA7A5B5A9}"/>
              </a:ext>
            </a:extLst>
          </p:cNvPr>
          <p:cNvSpPr/>
          <p:nvPr userDrawn="1"/>
        </p:nvSpPr>
        <p:spPr>
          <a:xfrm>
            <a:off x="12955672" y="7772400"/>
            <a:ext cx="2596895" cy="1018031"/>
          </a:xfrm>
          <a:prstGeom prst="rect">
            <a:avLst/>
          </a:prstGeom>
          <a:blipFill>
            <a:blip r:embed="rId4" cstate="print"/>
            <a:stretch>
              <a:fillRect/>
            </a:stretch>
          </a:blipFill>
        </p:spPr>
        <p:txBody>
          <a:bodyPr wrap="square" lIns="0" tIns="0" rIns="0" bIns="0" rtlCol="0"/>
          <a:lstStyle/>
          <a:p>
            <a:endParaRPr/>
          </a:p>
        </p:txBody>
      </p:sp>
      <p:pic>
        <p:nvPicPr>
          <p:cNvPr id="12" name="Picture 11" descr="A screenshot of a cell phone&#10;&#10;Description automatically generated">
            <a:extLst>
              <a:ext uri="{FF2B5EF4-FFF2-40B4-BE49-F238E27FC236}">
                <a16:creationId xmlns:a16="http://schemas.microsoft.com/office/drawing/2014/main" xmlns="" id="{D6544B8B-EFF0-4BB8-A3A0-090770420DAF}"/>
              </a:ext>
            </a:extLst>
          </p:cNvPr>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565552" y="420622"/>
            <a:ext cx="3733800" cy="12192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640CC8B6-EB97-451E-AD00-2FF50F96D987}"/>
              </a:ext>
            </a:extLst>
          </p:cNvPr>
          <p:cNvGrpSpPr/>
          <p:nvPr userDrawn="1"/>
        </p:nvGrpSpPr>
        <p:grpSpPr>
          <a:xfrm>
            <a:off x="14581275" y="146499"/>
            <a:ext cx="1671669" cy="2966605"/>
            <a:chOff x="14581275" y="146499"/>
            <a:chExt cx="1671669" cy="2966605"/>
          </a:xfrm>
        </p:grpSpPr>
        <p:sp>
          <p:nvSpPr>
            <p:cNvPr id="17" name="bk object 17"/>
            <p:cNvSpPr/>
            <p:nvPr/>
          </p:nvSpPr>
          <p:spPr>
            <a:xfrm>
              <a:off x="14581275" y="1001077"/>
              <a:ext cx="414864" cy="415080"/>
            </a:xfrm>
            <a:prstGeom prst="rect">
              <a:avLst/>
            </a:prstGeom>
            <a:blipFill>
              <a:blip r:embed="rId2" cstate="print"/>
              <a:stretch>
                <a:fillRect/>
              </a:stretch>
            </a:blipFill>
          </p:spPr>
          <p:txBody>
            <a:bodyPr wrap="square" lIns="0" tIns="0" rIns="0" bIns="0" rtlCol="0"/>
            <a:lstStyle/>
            <a:p>
              <a:endParaRPr/>
            </a:p>
          </p:txBody>
        </p:sp>
        <p:sp>
          <p:nvSpPr>
            <p:cNvPr id="18" name="bk object 18"/>
            <p:cNvSpPr/>
            <p:nvPr/>
          </p:nvSpPr>
          <p:spPr>
            <a:xfrm>
              <a:off x="15148666" y="146499"/>
              <a:ext cx="893789" cy="427288"/>
            </a:xfrm>
            <a:prstGeom prst="rect">
              <a:avLst/>
            </a:prstGeom>
            <a:blipFill>
              <a:blip r:embed="rId3" cstate="print"/>
              <a:stretch>
                <a:fillRect/>
              </a:stretch>
            </a:blipFill>
          </p:spPr>
          <p:txBody>
            <a:bodyPr wrap="square" lIns="0" tIns="0" rIns="0" bIns="0" rtlCol="0"/>
            <a:lstStyle/>
            <a:p>
              <a:endParaRPr/>
            </a:p>
          </p:txBody>
        </p:sp>
        <p:sp>
          <p:nvSpPr>
            <p:cNvPr id="19" name="bk object 19"/>
            <p:cNvSpPr/>
            <p:nvPr/>
          </p:nvSpPr>
          <p:spPr>
            <a:xfrm>
              <a:off x="15292034" y="998025"/>
              <a:ext cx="960900" cy="427288"/>
            </a:xfrm>
            <a:prstGeom prst="rect">
              <a:avLst/>
            </a:prstGeom>
            <a:blipFill>
              <a:blip r:embed="rId4" cstate="print"/>
              <a:stretch>
                <a:fillRect/>
              </a:stretch>
            </a:blipFill>
          </p:spPr>
          <p:txBody>
            <a:bodyPr wrap="square" lIns="0" tIns="0" rIns="0" bIns="0" rtlCol="0"/>
            <a:lstStyle/>
            <a:p>
              <a:endParaRPr/>
            </a:p>
          </p:txBody>
        </p:sp>
        <p:sp>
          <p:nvSpPr>
            <p:cNvPr id="20" name="bk object 20"/>
            <p:cNvSpPr/>
            <p:nvPr/>
          </p:nvSpPr>
          <p:spPr>
            <a:xfrm>
              <a:off x="15148666" y="1849550"/>
              <a:ext cx="893789" cy="427288"/>
            </a:xfrm>
            <a:prstGeom prst="rect">
              <a:avLst/>
            </a:prstGeom>
            <a:blipFill>
              <a:blip r:embed="rId5" cstate="print"/>
              <a:stretch>
                <a:fillRect/>
              </a:stretch>
            </a:blipFill>
          </p:spPr>
          <p:txBody>
            <a:bodyPr wrap="square" lIns="0" tIns="0" rIns="0" bIns="0" rtlCol="0"/>
            <a:lstStyle/>
            <a:p>
              <a:endParaRPr/>
            </a:p>
          </p:txBody>
        </p:sp>
        <p:sp>
          <p:nvSpPr>
            <p:cNvPr id="21" name="bk object 21"/>
            <p:cNvSpPr/>
            <p:nvPr/>
          </p:nvSpPr>
          <p:spPr>
            <a:xfrm>
              <a:off x="15886887" y="2698024"/>
              <a:ext cx="366057" cy="415080"/>
            </a:xfrm>
            <a:prstGeom prst="rect">
              <a:avLst/>
            </a:prstGeom>
            <a:blipFill>
              <a:blip r:embed="rId6" cstate="print"/>
              <a:stretch>
                <a:fillRect/>
              </a:stretch>
            </a:blipFill>
          </p:spPr>
          <p:txBody>
            <a:bodyPr wrap="square" lIns="0" tIns="0" rIns="0" bIns="0" rtlCol="0"/>
            <a:lstStyle/>
            <a:p>
              <a:endParaRPr/>
            </a:p>
          </p:txBody>
        </p:sp>
      </p:grpSp>
      <p:sp>
        <p:nvSpPr>
          <p:cNvPr id="27" name="object 3">
            <a:extLst>
              <a:ext uri="{FF2B5EF4-FFF2-40B4-BE49-F238E27FC236}">
                <a16:creationId xmlns:a16="http://schemas.microsoft.com/office/drawing/2014/main" xmlns="" id="{932DFCDB-1B87-4AB8-A982-95BB8D5EB181}"/>
              </a:ext>
            </a:extLst>
          </p:cNvPr>
          <p:cNvSpPr/>
          <p:nvPr userDrawn="1"/>
        </p:nvSpPr>
        <p:spPr>
          <a:xfrm>
            <a:off x="717804" y="8165592"/>
            <a:ext cx="2285999" cy="597407"/>
          </a:xfrm>
          <a:prstGeom prst="rect">
            <a:avLst/>
          </a:prstGeom>
          <a:blipFill>
            <a:blip r:embed="rId7" cstate="print"/>
            <a:stretch>
              <a:fillRect/>
            </a:stretch>
          </a:blipFill>
        </p:spPr>
        <p:txBody>
          <a:bodyPr wrap="square" lIns="0" tIns="0" rIns="0" bIns="0" rtlCol="0"/>
          <a:lstStyle/>
          <a:p>
            <a:endParaRPr/>
          </a:p>
        </p:txBody>
      </p:sp>
      <p:sp>
        <p:nvSpPr>
          <p:cNvPr id="29" name="object 7">
            <a:extLst>
              <a:ext uri="{FF2B5EF4-FFF2-40B4-BE49-F238E27FC236}">
                <a16:creationId xmlns:a16="http://schemas.microsoft.com/office/drawing/2014/main" xmlns="" id="{E91A2576-964E-49D9-81C9-2845A7AA16FB}"/>
              </a:ext>
            </a:extLst>
          </p:cNvPr>
          <p:cNvSpPr/>
          <p:nvPr userDrawn="1"/>
        </p:nvSpPr>
        <p:spPr>
          <a:xfrm>
            <a:off x="12955672" y="7772400"/>
            <a:ext cx="2596895" cy="1018031"/>
          </a:xfrm>
          <a:prstGeom prst="rect">
            <a:avLst/>
          </a:prstGeom>
          <a:blipFill>
            <a:blip r:embed="rId8" cstate="print"/>
            <a:stretch>
              <a:fillRect/>
            </a:stretch>
          </a:blipFill>
        </p:spPr>
        <p:txBody>
          <a:bodyPr wrap="square" lIns="0" tIns="0" rIns="0" bIns="0" rtlCol="0"/>
          <a:lstStyle/>
          <a:p>
            <a:endParaRPr/>
          </a:p>
        </p:txBody>
      </p:sp>
      <p:sp>
        <p:nvSpPr>
          <p:cNvPr id="30" name="Holder 2">
            <a:extLst>
              <a:ext uri="{FF2B5EF4-FFF2-40B4-BE49-F238E27FC236}">
                <a16:creationId xmlns:a16="http://schemas.microsoft.com/office/drawing/2014/main" xmlns="" id="{60C4AF85-9099-4335-8177-E008CBE6BD1D}"/>
              </a:ext>
            </a:extLst>
          </p:cNvPr>
          <p:cNvSpPr>
            <a:spLocks noGrp="1"/>
          </p:cNvSpPr>
          <p:nvPr>
            <p:ph type="title"/>
          </p:nvPr>
        </p:nvSpPr>
        <p:spPr>
          <a:xfrm>
            <a:off x="808831" y="1981200"/>
            <a:ext cx="5483537" cy="756919"/>
          </a:xfrm>
        </p:spPr>
        <p:txBody>
          <a:bodyPr lIns="0" tIns="0" rIns="0" bIns="0"/>
          <a:lstStyle>
            <a:lvl1pPr>
              <a:defRPr sz="4800" b="1" i="0">
                <a:solidFill>
                  <a:srgbClr val="007F41"/>
                </a:solidFill>
                <a:latin typeface="Arial"/>
                <a:cs typeface="Arial"/>
              </a:defRPr>
            </a:lvl1pPr>
          </a:lstStyle>
          <a:p>
            <a:endParaRPr dirty="0"/>
          </a:p>
        </p:txBody>
      </p:sp>
      <p:pic>
        <p:nvPicPr>
          <p:cNvPr id="12" name="Picture 11" descr="A screenshot of a cell phone&#10;&#10;Description automatically generated">
            <a:extLst>
              <a:ext uri="{FF2B5EF4-FFF2-40B4-BE49-F238E27FC236}">
                <a16:creationId xmlns:a16="http://schemas.microsoft.com/office/drawing/2014/main" xmlns="" id="{C7D1EE13-0694-4E95-961F-5ADCF010B92F}"/>
              </a:ext>
            </a:extLst>
          </p:cNvPr>
          <p:cNvPicPr>
            <a:picLocks noChangeAspect="1"/>
          </p:cNvPicPr>
          <p:nvPr userDrawn="1"/>
        </p:nvPicPr>
        <p:blipFill>
          <a:blip r:embed="rId9" cstate="print">
            <a:extLst>
              <a:ext uri="{28A0092B-C50C-407E-A947-70E740481C1C}">
                <a14:useLocalDpi xmlns:a14="http://schemas.microsoft.com/office/drawing/2010/main" xmlns="" val="0"/>
              </a:ext>
            </a:extLst>
          </a:blip>
          <a:stretch>
            <a:fillRect/>
          </a:stretch>
        </p:blipFill>
        <p:spPr>
          <a:xfrm>
            <a:off x="565552" y="420622"/>
            <a:ext cx="3733800" cy="12192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840568"/>
            <a:ext cx="13817600" cy="738664"/>
          </a:xfrm>
        </p:spPr>
        <p:txBody>
          <a:bodyPr/>
          <a:lstStyle/>
          <a:p>
            <a:r>
              <a:rPr lang="en-GB" smtClean="0"/>
              <a:t>Click to edit Master title style</a:t>
            </a:r>
            <a:endParaRPr lang="en-US"/>
          </a:p>
        </p:txBody>
      </p:sp>
      <p:sp>
        <p:nvSpPr>
          <p:cNvPr id="3" name="Subtitle 2"/>
          <p:cNvSpPr>
            <a:spLocks noGrp="1"/>
          </p:cNvSpPr>
          <p:nvPr>
            <p:ph type="subTitle" idx="1"/>
          </p:nvPr>
        </p:nvSpPr>
        <p:spPr>
          <a:xfrm>
            <a:off x="2438400" y="5181600"/>
            <a:ext cx="11379200" cy="276999"/>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defTabSz="609585" fontAlgn="base">
              <a:spcBef>
                <a:spcPct val="0"/>
              </a:spcBef>
              <a:spcAft>
                <a:spcPct val="0"/>
              </a:spcAft>
              <a:defRPr/>
            </a:pPr>
            <a:endParaRPr lang="en-US" sz="1600" dirty="0">
              <a:solidFill>
                <a:srgbClr val="898989"/>
              </a:solidFill>
              <a:latin typeface="Calibri" pitchFamily="-111" charset="0"/>
              <a:ea typeface="ＭＳ Ｐゴシック" pitchFamily="-111" charset="-128"/>
            </a:endParaRPr>
          </a:p>
        </p:txBody>
      </p:sp>
      <p:sp>
        <p:nvSpPr>
          <p:cNvPr id="5" name="Footer Placeholder 4"/>
          <p:cNvSpPr>
            <a:spLocks noGrp="1"/>
          </p:cNvSpPr>
          <p:nvPr>
            <p:ph type="ftr" sz="quarter" idx="11"/>
          </p:nvPr>
        </p:nvSpPr>
        <p:spPr/>
        <p:txBody>
          <a:bodyPr/>
          <a:lstStyle>
            <a:lvl1pPr>
              <a:defRPr/>
            </a:lvl1pPr>
          </a:lstStyle>
          <a:p>
            <a:pPr algn="ctr" defTabSz="609585" fontAlgn="base">
              <a:spcBef>
                <a:spcPct val="0"/>
              </a:spcBef>
              <a:spcAft>
                <a:spcPct val="0"/>
              </a:spcAft>
              <a:defRPr/>
            </a:pPr>
            <a:endParaRPr lang="en-US" sz="1600">
              <a:solidFill>
                <a:srgbClr val="898989"/>
              </a:solidFill>
              <a:latin typeface="Calibri" pitchFamily="-111" charset="0"/>
              <a:ea typeface="ＭＳ Ｐゴシック" pitchFamily="-111" charset="-128"/>
            </a:endParaRPr>
          </a:p>
        </p:txBody>
      </p:sp>
      <p:sp>
        <p:nvSpPr>
          <p:cNvPr id="6" name="Slide Number Placeholder 5"/>
          <p:cNvSpPr>
            <a:spLocks noGrp="1"/>
          </p:cNvSpPr>
          <p:nvPr>
            <p:ph type="sldNum" sz="quarter" idx="12"/>
          </p:nvPr>
        </p:nvSpPr>
        <p:spPr/>
        <p:txBody>
          <a:bodyPr/>
          <a:lstStyle>
            <a:lvl1pPr>
              <a:defRPr/>
            </a:lvl1pPr>
          </a:lstStyle>
          <a:p>
            <a:pPr algn="r" defTabSz="609585" fontAlgn="base">
              <a:spcBef>
                <a:spcPct val="0"/>
              </a:spcBef>
              <a:spcAft>
                <a:spcPct val="0"/>
              </a:spcAft>
              <a:defRPr/>
            </a:pPr>
            <a:fld id="{A37C1637-A423-4C23-B82B-FBEFB4759ABE}" type="slidenum">
              <a:rPr lang="en-US" altLang="en-US" sz="1600" smtClean="0">
                <a:solidFill>
                  <a:srgbClr val="898989"/>
                </a:solidFill>
                <a:latin typeface="Calibri" panose="020F0502020204030204" pitchFamily="34" charset="0"/>
                <a:ea typeface="MS PGothic" panose="020B0600070205080204" pitchFamily="34" charset="-128"/>
              </a:rPr>
              <a:pPr algn="r" defTabSz="609585" fontAlgn="base">
                <a:spcBef>
                  <a:spcPct val="0"/>
                </a:spcBef>
                <a:spcAft>
                  <a:spcPct val="0"/>
                </a:spcAft>
                <a:defRPr/>
              </a:pPr>
              <a:t>‹#›</a:t>
            </a:fld>
            <a:endParaRPr lang="en-US" altLang="en-US" sz="1600">
              <a:solidFill>
                <a:srgbClr val="898989"/>
              </a:solidFill>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xmlns="" val="2130729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08831" y="2206861"/>
            <a:ext cx="5483537" cy="756919"/>
          </a:xfrm>
          <a:prstGeom prst="rect">
            <a:avLst/>
          </a:prstGeom>
        </p:spPr>
        <p:txBody>
          <a:bodyPr wrap="square" lIns="0" tIns="0" rIns="0" bIns="0">
            <a:spAutoFit/>
          </a:bodyPr>
          <a:lstStyle>
            <a:lvl1pPr>
              <a:defRPr sz="4800" b="1" i="0">
                <a:solidFill>
                  <a:srgbClr val="007F41"/>
                </a:solidFill>
                <a:latin typeface="Arial"/>
                <a:cs typeface="Arial"/>
              </a:defRPr>
            </a:lvl1pPr>
          </a:lstStyle>
          <a:p>
            <a:endParaRPr dirty="0"/>
          </a:p>
        </p:txBody>
      </p:sp>
      <p:sp>
        <p:nvSpPr>
          <p:cNvPr id="3" name="Holder 3"/>
          <p:cNvSpPr>
            <a:spLocks noGrp="1"/>
          </p:cNvSpPr>
          <p:nvPr>
            <p:ph type="body" idx="1"/>
          </p:nvPr>
        </p:nvSpPr>
        <p:spPr>
          <a:xfrm>
            <a:off x="808831" y="3121025"/>
            <a:ext cx="14638337" cy="5108575"/>
          </a:xfrm>
          <a:prstGeom prst="rect">
            <a:avLst/>
          </a:prstGeom>
        </p:spPr>
        <p:txBody>
          <a:bodyPr wrap="square" lIns="0" tIns="0" rIns="0" bIns="0">
            <a:spAutoFit/>
          </a:bodyPr>
          <a:lstStyle>
            <a:lvl1pPr>
              <a:defRPr b="0" i="0">
                <a:solidFill>
                  <a:schemeClr val="tx1"/>
                </a:solidFill>
              </a:defRPr>
            </a:lvl1pPr>
          </a:lstStyle>
          <a:p>
            <a:endParaRPr dirty="0"/>
          </a:p>
        </p:txBody>
      </p:sp>
      <p:sp>
        <p:nvSpPr>
          <p:cNvPr id="7" name="object 3">
            <a:extLst>
              <a:ext uri="{FF2B5EF4-FFF2-40B4-BE49-F238E27FC236}">
                <a16:creationId xmlns:a16="http://schemas.microsoft.com/office/drawing/2014/main" xmlns="" id="{A420DDB0-324A-4DD6-B899-05847857A43A}"/>
              </a:ext>
            </a:extLst>
          </p:cNvPr>
          <p:cNvSpPr/>
          <p:nvPr userDrawn="1"/>
        </p:nvSpPr>
        <p:spPr>
          <a:xfrm>
            <a:off x="717804" y="8165592"/>
            <a:ext cx="2285999" cy="597407"/>
          </a:xfrm>
          <a:prstGeom prst="rect">
            <a:avLst/>
          </a:prstGeom>
          <a:blipFill>
            <a:blip r:embed="rId8" cstate="print"/>
            <a:stretch>
              <a:fillRect/>
            </a:stretch>
          </a:blipFill>
        </p:spPr>
        <p:txBody>
          <a:bodyPr wrap="square" lIns="0" tIns="0" rIns="0" bIns="0" rtlCol="0"/>
          <a:lstStyle/>
          <a:p>
            <a:endParaRPr/>
          </a:p>
        </p:txBody>
      </p:sp>
      <p:sp>
        <p:nvSpPr>
          <p:cNvPr id="9" name="object 7">
            <a:extLst>
              <a:ext uri="{FF2B5EF4-FFF2-40B4-BE49-F238E27FC236}">
                <a16:creationId xmlns:a16="http://schemas.microsoft.com/office/drawing/2014/main" xmlns="" id="{A6D980F4-6B77-4E9B-A989-C2343642FE04}"/>
              </a:ext>
            </a:extLst>
          </p:cNvPr>
          <p:cNvSpPr/>
          <p:nvPr userDrawn="1"/>
        </p:nvSpPr>
        <p:spPr>
          <a:xfrm>
            <a:off x="12955672" y="7772400"/>
            <a:ext cx="2596895" cy="1018031"/>
          </a:xfrm>
          <a:prstGeom prst="rect">
            <a:avLst/>
          </a:prstGeom>
          <a:blipFill>
            <a:blip r:embed="rId9" cstate="print"/>
            <a:stretch>
              <a:fillRect/>
            </a:stretch>
          </a:blipFill>
        </p:spPr>
        <p:txBody>
          <a:bodyPr wrap="square" lIns="0" tIns="0" rIns="0" bIns="0" rtlCol="0"/>
          <a:lstStyle/>
          <a:p>
            <a:endParaRPr/>
          </a:p>
        </p:txBody>
      </p:sp>
      <p:pic>
        <p:nvPicPr>
          <p:cNvPr id="11" name="Picture 10" descr="A screenshot of a cell phone&#10;&#10;Description automatically generated">
            <a:extLst>
              <a:ext uri="{FF2B5EF4-FFF2-40B4-BE49-F238E27FC236}">
                <a16:creationId xmlns:a16="http://schemas.microsoft.com/office/drawing/2014/main" xmlns="" id="{7B5BE002-FFC3-4954-A961-E6BD729D7F81}"/>
              </a:ext>
            </a:extLst>
          </p:cNvPr>
          <p:cNvPicPr>
            <a:picLocks noChangeAspect="1"/>
          </p:cNvPicPr>
          <p:nvPr userDrawn="1"/>
        </p:nvPicPr>
        <p:blipFill>
          <a:blip r:embed="rId10" cstate="print">
            <a:extLst>
              <a:ext uri="{28A0092B-C50C-407E-A947-70E740481C1C}">
                <a14:useLocalDpi xmlns:a14="http://schemas.microsoft.com/office/drawing/2010/main" xmlns="" val="0"/>
              </a:ext>
            </a:extLst>
          </a:blip>
          <a:stretch>
            <a:fillRect/>
          </a:stretch>
        </p:blipFill>
        <p:spPr>
          <a:xfrm>
            <a:off x="565552" y="420622"/>
            <a:ext cx="3733800" cy="12192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txBox="1"/>
          <p:nvPr/>
        </p:nvSpPr>
        <p:spPr>
          <a:xfrm>
            <a:off x="2006600" y="4648200"/>
            <a:ext cx="14249400" cy="1828801"/>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fontAlgn="base">
              <a:spcBef>
                <a:spcPct val="0"/>
              </a:spcBef>
              <a:spcAft>
                <a:spcPct val="0"/>
              </a:spcAft>
              <a:defRPr sz="4000" b="1" i="0">
                <a:solidFill>
                  <a:schemeClr val="bg1"/>
                </a:solidFill>
                <a:latin typeface="+mj-lt"/>
                <a:ea typeface="+mj-ea"/>
                <a:cs typeface="Arial" panose="020B0604020202020204" pitchFamily="34" charset="0"/>
              </a:defRPr>
            </a:lvl1pPr>
            <a:lvl2pPr algn="ctr" eaLnBrk="0" fontAlgn="base" hangingPunct="0">
              <a:spcBef>
                <a:spcPct val="0"/>
              </a:spcBef>
              <a:spcAft>
                <a:spcPct val="0"/>
              </a:spcAft>
              <a:defRPr>
                <a:solidFill>
                  <a:schemeClr val="tx2"/>
                </a:solidFill>
                <a:latin typeface="Arial" panose="020B0604020202020204" pitchFamily="34" charset="0"/>
              </a:defRPr>
            </a:lvl2pPr>
            <a:lvl3pPr algn="ctr" eaLnBrk="0" fontAlgn="base" hangingPunct="0">
              <a:spcBef>
                <a:spcPct val="0"/>
              </a:spcBef>
              <a:spcAft>
                <a:spcPct val="0"/>
              </a:spcAft>
              <a:defRPr>
                <a:solidFill>
                  <a:schemeClr val="tx2"/>
                </a:solidFill>
                <a:latin typeface="Arial" panose="020B0604020202020204" pitchFamily="34" charset="0"/>
              </a:defRPr>
            </a:lvl3pPr>
            <a:lvl4pPr algn="ctr" eaLnBrk="0" fontAlgn="base" hangingPunct="0">
              <a:spcBef>
                <a:spcPct val="0"/>
              </a:spcBef>
              <a:spcAft>
                <a:spcPct val="0"/>
              </a:spcAft>
              <a:defRPr>
                <a:solidFill>
                  <a:schemeClr val="tx2"/>
                </a:solidFill>
                <a:latin typeface="Arial" panose="020B0604020202020204" pitchFamily="34" charset="0"/>
              </a:defRPr>
            </a:lvl4pPr>
            <a:lvl5pPr algn="ctr" eaLnBrk="0" fontAlgn="base" hangingPunct="0">
              <a:spcBef>
                <a:spcPct val="0"/>
              </a:spcBef>
              <a:spcAft>
                <a:spcPct val="0"/>
              </a:spcAft>
              <a:defRPr>
                <a:solidFill>
                  <a:schemeClr val="tx2"/>
                </a:solidFill>
                <a:latin typeface="Arial" panose="020B0604020202020204" pitchFamily="34" charset="0"/>
              </a:defRPr>
            </a:lvl5pPr>
            <a:lvl6pPr marL="457200" algn="ctr" eaLnBrk="0" fontAlgn="base" hangingPunct="0">
              <a:spcBef>
                <a:spcPct val="0"/>
              </a:spcBef>
              <a:spcAft>
                <a:spcPct val="0"/>
              </a:spcAft>
              <a:defRPr>
                <a:solidFill>
                  <a:schemeClr val="tx2"/>
                </a:solidFill>
                <a:latin typeface="Arial" panose="020B0604020202020204" pitchFamily="34" charset="0"/>
              </a:defRPr>
            </a:lvl6pPr>
            <a:lvl7pPr marL="914400" algn="ctr" eaLnBrk="0" fontAlgn="base" hangingPunct="0">
              <a:spcBef>
                <a:spcPct val="0"/>
              </a:spcBef>
              <a:spcAft>
                <a:spcPct val="0"/>
              </a:spcAft>
              <a:defRPr>
                <a:solidFill>
                  <a:schemeClr val="tx2"/>
                </a:solidFill>
                <a:latin typeface="Arial" panose="020B0604020202020204" pitchFamily="34" charset="0"/>
              </a:defRPr>
            </a:lvl7pPr>
            <a:lvl8pPr marL="1371600" algn="ctr" eaLnBrk="0" fontAlgn="base" hangingPunct="0">
              <a:spcBef>
                <a:spcPct val="0"/>
              </a:spcBef>
              <a:spcAft>
                <a:spcPct val="0"/>
              </a:spcAft>
              <a:defRPr>
                <a:solidFill>
                  <a:schemeClr val="tx2"/>
                </a:solidFill>
                <a:latin typeface="Arial" panose="020B0604020202020204" pitchFamily="34" charset="0"/>
              </a:defRPr>
            </a:lvl8pPr>
            <a:lvl9pPr marL="1828800" algn="ctr" eaLnBrk="0" fontAlgn="base" hangingPunct="0">
              <a:spcBef>
                <a:spcPct val="0"/>
              </a:spcBef>
              <a:spcAft>
                <a:spcPct val="0"/>
              </a:spcAft>
              <a:defRPr>
                <a:solidFill>
                  <a:schemeClr val="tx2"/>
                </a:solidFill>
                <a:latin typeface="Arial" panose="020B0604020202020204" pitchFamily="34" charset="0"/>
              </a:defRPr>
            </a:lvl9pPr>
          </a:lstStyle>
          <a:p>
            <a:r>
              <a:rPr lang="en-US" sz="3200" dirty="0" smtClean="0">
                <a:solidFill>
                  <a:srgbClr val="000000"/>
                </a:solidFill>
              </a:rPr>
              <a:t>CF STRATEGIC PLAN 2020/21 – 2024/25 </a:t>
            </a:r>
          </a:p>
          <a:p>
            <a:r>
              <a:rPr lang="en-US" sz="3200" u="sng" dirty="0" smtClean="0">
                <a:solidFill>
                  <a:srgbClr val="000000"/>
                </a:solidFill>
              </a:rPr>
              <a:t>AND</a:t>
            </a:r>
          </a:p>
          <a:p>
            <a:r>
              <a:rPr lang="en-US" sz="3200" dirty="0" smtClean="0">
                <a:solidFill>
                  <a:srgbClr val="000000"/>
                </a:solidFill>
              </a:rPr>
              <a:t>ANNUAL PERFORMANCE PLAN FOR FY 2022/23  </a:t>
            </a:r>
            <a:endParaRPr lang="en-ZA" sz="3200" dirty="0">
              <a:solidFill>
                <a:srgbClr val="000000"/>
              </a:solidFill>
            </a:endParaRPr>
          </a:p>
        </p:txBody>
      </p:sp>
      <p:sp>
        <p:nvSpPr>
          <p:cNvPr id="2" name="Slide Number Placeholder 1"/>
          <p:cNvSpPr>
            <a:spLocks noGrp="1"/>
          </p:cNvSpPr>
          <p:nvPr>
            <p:ph type="sldNum" sz="quarter" idx="7"/>
          </p:nvPr>
        </p:nvSpPr>
        <p:spPr/>
        <p:txBody>
          <a:bodyPr/>
          <a:lstStyle/>
          <a:p>
            <a:fld id="{B6F15528-21DE-4FAA-801E-634DDDAF4B2B}" type="slidenum">
              <a:rPr lang="en-ZA" smtClean="0"/>
              <a:pPr/>
              <a:t>1</a:t>
            </a:fld>
            <a:endParaRPr lang="en-ZA"/>
          </a:p>
        </p:txBody>
      </p:sp>
      <p:sp>
        <p:nvSpPr>
          <p:cNvPr id="4" name="Rectangle 3"/>
          <p:cNvSpPr/>
          <p:nvPr/>
        </p:nvSpPr>
        <p:spPr>
          <a:xfrm>
            <a:off x="14806272" y="423612"/>
            <a:ext cx="312906" cy="369332"/>
          </a:xfrm>
          <a:prstGeom prst="rect">
            <a:avLst/>
          </a:prstGeom>
        </p:spPr>
        <p:txBody>
          <a:bodyPr wrap="none">
            <a:spAutoFit/>
          </a:bodyPr>
          <a:lstStyle/>
          <a:p>
            <a:pPr lvl="0"/>
            <a:r>
              <a:rPr lang="en-US" b="1" dirty="0">
                <a:solidFill>
                  <a:srgbClr val="FF0000"/>
                </a:solidFill>
              </a:rPr>
              <a:t>1</a:t>
            </a:r>
            <a:endParaRPr lang="en-ZA" b="1"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4294967295"/>
          </p:nvPr>
        </p:nvSpPr>
        <p:spPr bwMode="auto">
          <a:xfrm>
            <a:off x="11023600" y="8500568"/>
            <a:ext cx="2844800" cy="48683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4267">
                <a:solidFill>
                  <a:schemeClr val="tx1"/>
                </a:solidFill>
                <a:latin typeface="Calibri" panose="020F0502020204030204" pitchFamily="34" charset="0"/>
                <a:ea typeface="MS PGothic" panose="020B0600070205080204" pitchFamily="34" charset="-128"/>
              </a:defRPr>
            </a:lvl1pPr>
            <a:lvl2pPr marL="990575" indent="-380990" eaLnBrk="0" hangingPunct="0">
              <a:spcBef>
                <a:spcPct val="20000"/>
              </a:spcBef>
              <a:buFont typeface="Arial" panose="020B0604020202020204" pitchFamily="34" charset="0"/>
              <a:buChar char="–"/>
              <a:defRPr sz="3733">
                <a:solidFill>
                  <a:schemeClr val="tx1"/>
                </a:solidFill>
                <a:latin typeface="Calibri" panose="020F0502020204030204" pitchFamily="34" charset="0"/>
                <a:ea typeface="MS PGothic" panose="020B0600070205080204" pitchFamily="34" charset="-128"/>
              </a:defRPr>
            </a:lvl2pPr>
            <a:lvl3pPr marL="1523929" indent="-304792"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3pPr>
            <a:lvl4pPr marL="2133489" indent="-304792" eaLnBrk="0" hangingPunct="0">
              <a:spcBef>
                <a:spcPct val="20000"/>
              </a:spcBef>
              <a:buFont typeface="Arial" panose="020B0604020202020204" pitchFamily="34" charset="0"/>
              <a:buChar char="–"/>
              <a:defRPr sz="2667">
                <a:solidFill>
                  <a:schemeClr val="tx1"/>
                </a:solidFill>
                <a:latin typeface="Calibri" panose="020F0502020204030204" pitchFamily="34" charset="0"/>
                <a:ea typeface="MS PGothic" panose="020B0600070205080204" pitchFamily="34" charset="-128"/>
              </a:defRPr>
            </a:lvl4pPr>
            <a:lvl5pPr marL="2743065" indent="-304792" eaLnBrk="0" hangingPunct="0">
              <a:spcBef>
                <a:spcPct val="20000"/>
              </a:spcBef>
              <a:buFont typeface="Arial" panose="020B0604020202020204" pitchFamily="34" charset="0"/>
              <a:buChar char="»"/>
              <a:defRPr sz="2667">
                <a:solidFill>
                  <a:schemeClr val="tx1"/>
                </a:solidFill>
                <a:latin typeface="Calibri" panose="020F0502020204030204" pitchFamily="34" charset="0"/>
                <a:ea typeface="MS PGothic" panose="020B0600070205080204" pitchFamily="34" charset="-128"/>
              </a:defRPr>
            </a:lvl5pPr>
            <a:lvl6pPr marL="3352636" indent="-304792" defTabSz="609585" eaLnBrk="0" fontAlgn="base" hangingPunct="0">
              <a:spcBef>
                <a:spcPct val="20000"/>
              </a:spcBef>
              <a:spcAft>
                <a:spcPct val="0"/>
              </a:spcAft>
              <a:buFont typeface="Arial" panose="020B0604020202020204" pitchFamily="34" charset="0"/>
              <a:buChar char="»"/>
              <a:defRPr sz="2667">
                <a:solidFill>
                  <a:schemeClr val="tx1"/>
                </a:solidFill>
                <a:latin typeface="Calibri" panose="020F0502020204030204" pitchFamily="34" charset="0"/>
                <a:ea typeface="MS PGothic" panose="020B0600070205080204" pitchFamily="34" charset="-128"/>
              </a:defRPr>
            </a:lvl6pPr>
            <a:lvl7pPr marL="3962201" indent="-304792" defTabSz="609585" eaLnBrk="0" fontAlgn="base" hangingPunct="0">
              <a:spcBef>
                <a:spcPct val="20000"/>
              </a:spcBef>
              <a:spcAft>
                <a:spcPct val="0"/>
              </a:spcAft>
              <a:buFont typeface="Arial" panose="020B0604020202020204" pitchFamily="34" charset="0"/>
              <a:buChar char="»"/>
              <a:defRPr sz="2667">
                <a:solidFill>
                  <a:schemeClr val="tx1"/>
                </a:solidFill>
                <a:latin typeface="Calibri" panose="020F0502020204030204" pitchFamily="34" charset="0"/>
                <a:ea typeface="MS PGothic" panose="020B0600070205080204" pitchFamily="34" charset="-128"/>
              </a:defRPr>
            </a:lvl7pPr>
            <a:lvl8pPr marL="4571772" indent="-304792" defTabSz="609585" eaLnBrk="0" fontAlgn="base" hangingPunct="0">
              <a:spcBef>
                <a:spcPct val="20000"/>
              </a:spcBef>
              <a:spcAft>
                <a:spcPct val="0"/>
              </a:spcAft>
              <a:buFont typeface="Arial" panose="020B0604020202020204" pitchFamily="34" charset="0"/>
              <a:buChar char="»"/>
              <a:defRPr sz="2667">
                <a:solidFill>
                  <a:schemeClr val="tx1"/>
                </a:solidFill>
                <a:latin typeface="Calibri" panose="020F0502020204030204" pitchFamily="34" charset="0"/>
                <a:ea typeface="MS PGothic" panose="020B0600070205080204" pitchFamily="34" charset="-128"/>
              </a:defRPr>
            </a:lvl8pPr>
            <a:lvl9pPr marL="5181337" indent="-304792" defTabSz="609585" eaLnBrk="0" fontAlgn="base" hangingPunct="0">
              <a:spcBef>
                <a:spcPct val="20000"/>
              </a:spcBef>
              <a:spcAft>
                <a:spcPct val="0"/>
              </a:spcAft>
              <a:buFont typeface="Arial" panose="020B0604020202020204" pitchFamily="34" charset="0"/>
              <a:buChar char="»"/>
              <a:defRPr sz="2667">
                <a:solidFill>
                  <a:schemeClr val="tx1"/>
                </a:solidFill>
                <a:latin typeface="Calibri" panose="020F0502020204030204" pitchFamily="34" charset="0"/>
                <a:ea typeface="MS PGothic" panose="020B0600070205080204" pitchFamily="34" charset="-128"/>
              </a:defRPr>
            </a:lvl9pPr>
          </a:lstStyle>
          <a:p>
            <a:pPr algn="r" defTabSz="609585" eaLnBrk="1" fontAlgn="base" hangingPunct="1">
              <a:spcBef>
                <a:spcPct val="0"/>
              </a:spcBef>
              <a:spcAft>
                <a:spcPct val="0"/>
              </a:spcAft>
              <a:buNone/>
              <a:defRPr/>
            </a:pPr>
            <a:fld id="{EF74E584-A9CD-4A14-A8C8-93B2638ACCC1}" type="slidenum">
              <a:rPr lang="en-GB" altLang="en-US" sz="1600" b="1">
                <a:solidFill>
                  <a:prstClr val="white"/>
                </a:solidFill>
              </a:rPr>
              <a:pPr algn="r" defTabSz="609585" eaLnBrk="1" fontAlgn="base" hangingPunct="1">
                <a:spcBef>
                  <a:spcPct val="0"/>
                </a:spcBef>
                <a:spcAft>
                  <a:spcPct val="0"/>
                </a:spcAft>
                <a:buNone/>
                <a:defRPr/>
              </a:pPr>
              <a:t>10</a:t>
            </a:fld>
            <a:endParaRPr lang="en-GB" altLang="en-US" sz="1600" b="1" dirty="0">
              <a:solidFill>
                <a:prstClr val="white"/>
              </a:solidFill>
            </a:endParaRPr>
          </a:p>
        </p:txBody>
      </p:sp>
      <p:sp>
        <p:nvSpPr>
          <p:cNvPr id="11267" name="Title 1"/>
          <p:cNvSpPr>
            <a:spLocks noGrp="1"/>
          </p:cNvSpPr>
          <p:nvPr>
            <p:ph type="title" idx="4294967295"/>
          </p:nvPr>
        </p:nvSpPr>
        <p:spPr>
          <a:xfrm>
            <a:off x="5537200" y="838200"/>
            <a:ext cx="10972800" cy="574453"/>
          </a:xfrm>
        </p:spPr>
        <p:txBody>
          <a:bodyPr/>
          <a:lstStyle/>
          <a:p>
            <a:pPr>
              <a:defRPr/>
            </a:pPr>
            <a:r>
              <a:rPr lang="en-ZA" sz="3733" dirty="0">
                <a:latin typeface="+mn-lt"/>
              </a:rPr>
              <a:t>LINK TO GOVERNMENT PRIORITIES</a:t>
            </a:r>
            <a:endParaRPr lang="en-GB" sz="3733" u="sng" dirty="0">
              <a:latin typeface="+mn-lt"/>
            </a:endParaRPr>
          </a:p>
        </p:txBody>
      </p:sp>
      <p:sp>
        <p:nvSpPr>
          <p:cNvPr id="2" name="Rectangle 1"/>
          <p:cNvSpPr/>
          <p:nvPr/>
        </p:nvSpPr>
        <p:spPr>
          <a:xfrm>
            <a:off x="2387600" y="1744408"/>
            <a:ext cx="11836400" cy="2678426"/>
          </a:xfrm>
          <a:prstGeom prst="rect">
            <a:avLst/>
          </a:prstGeom>
        </p:spPr>
        <p:txBody>
          <a:bodyPr wrap="square">
            <a:spAutoFit/>
          </a:bodyPr>
          <a:lstStyle/>
          <a:p>
            <a:pPr defTabSz="1219170">
              <a:lnSpc>
                <a:spcPct val="150000"/>
              </a:lnSpc>
              <a:defRPr/>
            </a:pPr>
            <a:r>
              <a:rPr lang="en-US" sz="1867" kern="0" dirty="0">
                <a:solidFill>
                  <a:srgbClr val="000000"/>
                </a:solidFill>
                <a:ea typeface="MS PGothic" panose="020B0600070205080204" pitchFamily="34" charset="-128"/>
              </a:rPr>
              <a:t>The Compensation Fund is responding to the three Medium Term Strategic Framework (MTSF) Priorities to deliver on its vision and to help </a:t>
            </a:r>
            <a:r>
              <a:rPr lang="en-US" sz="1867" kern="0" dirty="0" err="1">
                <a:solidFill>
                  <a:srgbClr val="000000"/>
                </a:solidFill>
                <a:ea typeface="MS PGothic" panose="020B0600070205080204" pitchFamily="34" charset="-128"/>
              </a:rPr>
              <a:t>realise</a:t>
            </a:r>
            <a:r>
              <a:rPr lang="en-US" sz="1867" kern="0" dirty="0">
                <a:solidFill>
                  <a:srgbClr val="000000"/>
                </a:solidFill>
                <a:ea typeface="MS PGothic" panose="020B0600070205080204" pitchFamily="34" charset="-128"/>
              </a:rPr>
              <a:t> the objectives of the National Development Plan (NDP) 2030 over its five-year term. The Priorities are; </a:t>
            </a:r>
          </a:p>
          <a:p>
            <a:pPr defTabSz="1219170">
              <a:lnSpc>
                <a:spcPct val="150000"/>
              </a:lnSpc>
              <a:defRPr/>
            </a:pPr>
            <a:r>
              <a:rPr lang="en-US" sz="1867" kern="0" dirty="0" err="1">
                <a:solidFill>
                  <a:srgbClr val="000000"/>
                </a:solidFill>
                <a:ea typeface="MS PGothic" panose="020B0600070205080204" pitchFamily="34" charset="-128"/>
              </a:rPr>
              <a:t>i</a:t>
            </a:r>
            <a:r>
              <a:rPr lang="en-US" sz="1867" kern="0" dirty="0">
                <a:solidFill>
                  <a:srgbClr val="000000"/>
                </a:solidFill>
                <a:ea typeface="MS PGothic" panose="020B0600070205080204" pitchFamily="34" charset="-128"/>
              </a:rPr>
              <a:t>) </a:t>
            </a:r>
            <a:r>
              <a:rPr lang="en-US" sz="1867" b="1" kern="0" dirty="0">
                <a:solidFill>
                  <a:srgbClr val="000000"/>
                </a:solidFill>
                <a:ea typeface="MS PGothic" panose="020B0600070205080204" pitchFamily="34" charset="-128"/>
              </a:rPr>
              <a:t>Priority 1: </a:t>
            </a:r>
            <a:r>
              <a:rPr lang="en-US" sz="1867" kern="0" dirty="0">
                <a:solidFill>
                  <a:srgbClr val="000000"/>
                </a:solidFill>
                <a:ea typeface="MS PGothic" panose="020B0600070205080204" pitchFamily="34" charset="-128"/>
              </a:rPr>
              <a:t>Capable, Ethical and Developmental State; </a:t>
            </a:r>
          </a:p>
          <a:p>
            <a:pPr defTabSz="1219170">
              <a:lnSpc>
                <a:spcPct val="150000"/>
              </a:lnSpc>
              <a:defRPr/>
            </a:pPr>
            <a:r>
              <a:rPr lang="en-US" sz="1867" kern="0" dirty="0">
                <a:solidFill>
                  <a:srgbClr val="000000"/>
                </a:solidFill>
                <a:ea typeface="MS PGothic" panose="020B0600070205080204" pitchFamily="34" charset="-128"/>
              </a:rPr>
              <a:t>ii) </a:t>
            </a:r>
            <a:r>
              <a:rPr lang="en-US" sz="1867" b="1" kern="0" dirty="0">
                <a:solidFill>
                  <a:srgbClr val="000000"/>
                </a:solidFill>
                <a:ea typeface="MS PGothic" panose="020B0600070205080204" pitchFamily="34" charset="-128"/>
              </a:rPr>
              <a:t>Priority 2: </a:t>
            </a:r>
            <a:r>
              <a:rPr lang="en-US" sz="1867" kern="0" dirty="0">
                <a:solidFill>
                  <a:srgbClr val="000000"/>
                </a:solidFill>
                <a:ea typeface="MS PGothic" panose="020B0600070205080204" pitchFamily="34" charset="-128"/>
              </a:rPr>
              <a:t>Economic Transformation and Job Creation; and </a:t>
            </a:r>
          </a:p>
          <a:p>
            <a:pPr defTabSz="1219170">
              <a:lnSpc>
                <a:spcPct val="150000"/>
              </a:lnSpc>
              <a:defRPr/>
            </a:pPr>
            <a:r>
              <a:rPr lang="en-US" sz="1867" kern="0" dirty="0">
                <a:solidFill>
                  <a:srgbClr val="000000"/>
                </a:solidFill>
                <a:ea typeface="MS PGothic" panose="020B0600070205080204" pitchFamily="34" charset="-128"/>
              </a:rPr>
              <a:t>iii) </a:t>
            </a:r>
            <a:r>
              <a:rPr lang="en-US" sz="1867" b="1" kern="0" dirty="0">
                <a:solidFill>
                  <a:srgbClr val="000000"/>
                </a:solidFill>
                <a:ea typeface="MS PGothic" panose="020B0600070205080204" pitchFamily="34" charset="-128"/>
              </a:rPr>
              <a:t>Priority 4: </a:t>
            </a:r>
            <a:r>
              <a:rPr lang="en-US" sz="1867" kern="0" dirty="0">
                <a:solidFill>
                  <a:srgbClr val="000000"/>
                </a:solidFill>
                <a:ea typeface="MS PGothic" panose="020B0600070205080204" pitchFamily="34" charset="-128"/>
              </a:rPr>
              <a:t>Consolidating the Social Wage through Reliable and Basic Services. </a:t>
            </a:r>
          </a:p>
        </p:txBody>
      </p:sp>
      <p:graphicFrame>
        <p:nvGraphicFramePr>
          <p:cNvPr id="6" name="Table 5"/>
          <p:cNvGraphicFramePr>
            <a:graphicFrameLocks noGrp="1"/>
          </p:cNvGraphicFramePr>
          <p:nvPr>
            <p:extLst>
              <p:ext uri="{D42A27DB-BD31-4B8C-83A1-F6EECF244321}">
                <p14:modId xmlns:p14="http://schemas.microsoft.com/office/powerpoint/2010/main" xmlns="" val="3081541796"/>
              </p:ext>
            </p:extLst>
          </p:nvPr>
        </p:nvGraphicFramePr>
        <p:xfrm>
          <a:off x="1117600" y="4399583"/>
          <a:ext cx="14249400" cy="3706409"/>
        </p:xfrm>
        <a:graphic>
          <a:graphicData uri="http://schemas.openxmlformats.org/drawingml/2006/table">
            <a:tbl>
              <a:tblPr firstRow="1" bandRow="1"/>
              <a:tblGrid>
                <a:gridCol w="2428594">
                  <a:extLst>
                    <a:ext uri="{9D8B030D-6E8A-4147-A177-3AD203B41FA5}">
                      <a16:colId xmlns:a16="http://schemas.microsoft.com/office/drawing/2014/main" xmlns="" val="4122105157"/>
                    </a:ext>
                  </a:extLst>
                </a:gridCol>
                <a:gridCol w="11820806">
                  <a:extLst>
                    <a:ext uri="{9D8B030D-6E8A-4147-A177-3AD203B41FA5}">
                      <a16:colId xmlns:a16="http://schemas.microsoft.com/office/drawing/2014/main" xmlns="" val="3470679427"/>
                    </a:ext>
                  </a:extLst>
                </a:gridCol>
              </a:tblGrid>
              <a:tr h="1250157">
                <a:tc rowSpan="5">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375" algn="l" defTabSz="457200" rtl="0" eaLnBrk="1" latinLnBrk="0" hangingPunct="1">
                        <a:defRPr sz="1800" b="1" kern="1200">
                          <a:solidFill>
                            <a:schemeClr val="lt1"/>
                          </a:solidFill>
                          <a:latin typeface="Arial"/>
                        </a:defRPr>
                      </a:lvl3pPr>
                      <a:lvl4pPr marL="1371565" algn="l" defTabSz="457200" rtl="0" eaLnBrk="1" latinLnBrk="0" hangingPunct="1">
                        <a:defRPr sz="1800" b="1" kern="1200">
                          <a:solidFill>
                            <a:schemeClr val="lt1"/>
                          </a:solidFill>
                          <a:latin typeface="Arial"/>
                        </a:defRPr>
                      </a:lvl4pPr>
                      <a:lvl5pPr marL="1828750" algn="l" defTabSz="457200" rtl="0" eaLnBrk="1" latinLnBrk="0" hangingPunct="1">
                        <a:defRPr sz="1800" b="1" kern="1200">
                          <a:solidFill>
                            <a:schemeClr val="lt1"/>
                          </a:solidFill>
                          <a:latin typeface="Arial"/>
                        </a:defRPr>
                      </a:lvl5pPr>
                      <a:lvl6pPr marL="2285942" algn="l" defTabSz="457200" rtl="0" eaLnBrk="1" latinLnBrk="0" hangingPunct="1">
                        <a:defRPr sz="1800" b="1" kern="1200">
                          <a:solidFill>
                            <a:schemeClr val="lt1"/>
                          </a:solidFill>
                          <a:latin typeface="Arial"/>
                        </a:defRPr>
                      </a:lvl6pPr>
                      <a:lvl7pPr marL="2743129" algn="l" defTabSz="457200" rtl="0" eaLnBrk="1" latinLnBrk="0" hangingPunct="1">
                        <a:defRPr sz="1800" b="1" kern="1200">
                          <a:solidFill>
                            <a:schemeClr val="lt1"/>
                          </a:solidFill>
                          <a:latin typeface="Arial"/>
                        </a:defRPr>
                      </a:lvl7pPr>
                      <a:lvl8pPr marL="3200324" algn="l" defTabSz="457200" rtl="0" eaLnBrk="1" latinLnBrk="0" hangingPunct="1">
                        <a:defRPr sz="1800" b="1" kern="1200">
                          <a:solidFill>
                            <a:schemeClr val="lt1"/>
                          </a:solidFill>
                          <a:latin typeface="Arial"/>
                        </a:defRPr>
                      </a:lvl8pPr>
                      <a:lvl9pPr marL="3657508" algn="l" defTabSz="457200" rtl="0" eaLnBrk="1" latinLnBrk="0" hangingPunct="1">
                        <a:defRPr sz="1800" b="1" kern="1200">
                          <a:solidFill>
                            <a:schemeClr val="lt1"/>
                          </a:solidFill>
                          <a:latin typeface="Arial"/>
                        </a:defRPr>
                      </a:lvl9pPr>
                    </a:lstStyle>
                    <a:p>
                      <a:r>
                        <a:rPr lang="en-ZA" sz="1600" b="1" i="0" u="none" strike="noStrike" baseline="0" dirty="0" smtClean="0">
                          <a:solidFill>
                            <a:srgbClr val="000000"/>
                          </a:solidFill>
                          <a:latin typeface="Arial" panose="020B0604020202020204" pitchFamily="34" charset="0"/>
                        </a:rPr>
                        <a:t>Impact statement </a:t>
                      </a:r>
                      <a:r>
                        <a:rPr lang="en-ZA" sz="1600" b="0" i="0" u="none" strike="noStrike" baseline="0" dirty="0" smtClean="0">
                          <a:solidFill>
                            <a:srgbClr val="000000"/>
                          </a:solidFill>
                          <a:latin typeface="Arial" panose="020B0604020202020204" pitchFamily="34" charset="0"/>
                        </a:rPr>
                        <a:t>	</a:t>
                      </a:r>
                    </a:p>
                    <a:p>
                      <a:endParaRPr lang="en-ZA" sz="1600" dirty="0"/>
                    </a:p>
                  </a:txBody>
                  <a:tcPr marL="121920" marR="121920" marT="60960" marB="6096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B050"/>
                    </a:solidFill>
                  </a:tcPr>
                </a:tc>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375" algn="l" defTabSz="457200" rtl="0" eaLnBrk="1" latinLnBrk="0" hangingPunct="1">
                        <a:defRPr sz="1800" b="1" kern="1200">
                          <a:solidFill>
                            <a:schemeClr val="lt1"/>
                          </a:solidFill>
                          <a:latin typeface="Arial"/>
                        </a:defRPr>
                      </a:lvl3pPr>
                      <a:lvl4pPr marL="1371565" algn="l" defTabSz="457200" rtl="0" eaLnBrk="1" latinLnBrk="0" hangingPunct="1">
                        <a:defRPr sz="1800" b="1" kern="1200">
                          <a:solidFill>
                            <a:schemeClr val="lt1"/>
                          </a:solidFill>
                          <a:latin typeface="Arial"/>
                        </a:defRPr>
                      </a:lvl4pPr>
                      <a:lvl5pPr marL="1828750" algn="l" defTabSz="457200" rtl="0" eaLnBrk="1" latinLnBrk="0" hangingPunct="1">
                        <a:defRPr sz="1800" b="1" kern="1200">
                          <a:solidFill>
                            <a:schemeClr val="lt1"/>
                          </a:solidFill>
                          <a:latin typeface="Arial"/>
                        </a:defRPr>
                      </a:lvl5pPr>
                      <a:lvl6pPr marL="2285942" algn="l" defTabSz="457200" rtl="0" eaLnBrk="1" latinLnBrk="0" hangingPunct="1">
                        <a:defRPr sz="1800" b="1" kern="1200">
                          <a:solidFill>
                            <a:schemeClr val="lt1"/>
                          </a:solidFill>
                          <a:latin typeface="Arial"/>
                        </a:defRPr>
                      </a:lvl6pPr>
                      <a:lvl7pPr marL="2743129" algn="l" defTabSz="457200" rtl="0" eaLnBrk="1" latinLnBrk="0" hangingPunct="1">
                        <a:defRPr sz="1800" b="1" kern="1200">
                          <a:solidFill>
                            <a:schemeClr val="lt1"/>
                          </a:solidFill>
                          <a:latin typeface="Arial"/>
                        </a:defRPr>
                      </a:lvl7pPr>
                      <a:lvl8pPr marL="3200324" algn="l" defTabSz="457200" rtl="0" eaLnBrk="1" latinLnBrk="0" hangingPunct="1">
                        <a:defRPr sz="1800" b="1" kern="1200">
                          <a:solidFill>
                            <a:schemeClr val="lt1"/>
                          </a:solidFill>
                          <a:latin typeface="Arial"/>
                        </a:defRPr>
                      </a:lvl8pPr>
                      <a:lvl9pPr marL="3657508" algn="l" defTabSz="457200" rtl="0" eaLnBrk="1" latinLnBrk="0" hangingPunct="1">
                        <a:defRPr sz="1800" b="1" kern="1200">
                          <a:solidFill>
                            <a:schemeClr val="lt1"/>
                          </a:solidFill>
                          <a:latin typeface="Arial"/>
                        </a:defRPr>
                      </a:lvl9pPr>
                    </a:lstStyle>
                    <a:p>
                      <a:pPr marL="457200" lvl="0" indent="-457200">
                        <a:lnSpc>
                          <a:spcPct val="150000"/>
                        </a:lnSpc>
                        <a:buAutoNum type="arabicPeriod"/>
                      </a:pPr>
                      <a:r>
                        <a:rPr lang="en-US" sz="1900" b="0" i="0" u="none" strike="noStrike" baseline="0" dirty="0" smtClean="0">
                          <a:solidFill>
                            <a:srgbClr val="000000"/>
                          </a:solidFill>
                          <a:latin typeface="Arial" panose="020B0604020202020204" pitchFamily="34" charset="0"/>
                        </a:rPr>
                        <a:t>Sound and sustainable control environment, transformed financial sector, enhanced  institutional capacity to deliver and improved accessibility and visibility of COID services</a:t>
                      </a:r>
                    </a:p>
                  </a:txBody>
                  <a:tcPr marL="121920" marR="121920" marT="60960" marB="6096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28B24"/>
                    </a:solidFill>
                  </a:tcPr>
                </a:tc>
                <a:extLst>
                  <a:ext uri="{0D108BD9-81ED-4DB2-BD59-A6C34878D82A}">
                    <a16:rowId xmlns:a16="http://schemas.microsoft.com/office/drawing/2014/main" xmlns="" val="220039874"/>
                  </a:ext>
                </a:extLst>
              </a:tr>
              <a:tr h="439122">
                <a:tc vMerge="1">
                  <a:txBody>
                    <a:bodyPr/>
                    <a:lstStyle/>
                    <a:p>
                      <a:endParaRPr lang="en-ZA" dirty="0"/>
                    </a:p>
                  </a:txBody>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375" algn="l" defTabSz="457200" rtl="0" eaLnBrk="1" latinLnBrk="0" hangingPunct="1">
                        <a:defRPr sz="1800" kern="1200">
                          <a:solidFill>
                            <a:schemeClr val="dk1"/>
                          </a:solidFill>
                          <a:latin typeface="Arial"/>
                        </a:defRPr>
                      </a:lvl3pPr>
                      <a:lvl4pPr marL="1371565" algn="l" defTabSz="457200" rtl="0" eaLnBrk="1" latinLnBrk="0" hangingPunct="1">
                        <a:defRPr sz="1800" kern="1200">
                          <a:solidFill>
                            <a:schemeClr val="dk1"/>
                          </a:solidFill>
                          <a:latin typeface="Arial"/>
                        </a:defRPr>
                      </a:lvl4pPr>
                      <a:lvl5pPr marL="1828750" algn="l" defTabSz="457200" rtl="0" eaLnBrk="1" latinLnBrk="0" hangingPunct="1">
                        <a:defRPr sz="1800" kern="1200">
                          <a:solidFill>
                            <a:schemeClr val="dk1"/>
                          </a:solidFill>
                          <a:latin typeface="Arial"/>
                        </a:defRPr>
                      </a:lvl5pPr>
                      <a:lvl6pPr marL="2285942" algn="l" defTabSz="457200" rtl="0" eaLnBrk="1" latinLnBrk="0" hangingPunct="1">
                        <a:defRPr sz="1800" kern="1200">
                          <a:solidFill>
                            <a:schemeClr val="dk1"/>
                          </a:solidFill>
                          <a:latin typeface="Arial"/>
                        </a:defRPr>
                      </a:lvl6pPr>
                      <a:lvl7pPr marL="2743129" algn="l" defTabSz="457200" rtl="0" eaLnBrk="1" latinLnBrk="0" hangingPunct="1">
                        <a:defRPr sz="1800" kern="1200">
                          <a:solidFill>
                            <a:schemeClr val="dk1"/>
                          </a:solidFill>
                          <a:latin typeface="Arial"/>
                        </a:defRPr>
                      </a:lvl7pPr>
                      <a:lvl8pPr marL="3200324" algn="l" defTabSz="457200" rtl="0" eaLnBrk="1" latinLnBrk="0" hangingPunct="1">
                        <a:defRPr sz="1800" kern="1200">
                          <a:solidFill>
                            <a:schemeClr val="dk1"/>
                          </a:solidFill>
                          <a:latin typeface="Arial"/>
                        </a:defRPr>
                      </a:lvl8pPr>
                      <a:lvl9pPr marL="3657508" algn="l" defTabSz="457200" rtl="0" eaLnBrk="1" latinLnBrk="0" hangingPunct="1">
                        <a:defRPr sz="1800" kern="1200">
                          <a:solidFill>
                            <a:schemeClr val="dk1"/>
                          </a:solidFill>
                          <a:latin typeface="Arial"/>
                        </a:defRPr>
                      </a:lvl9pPr>
                    </a:lstStyle>
                    <a:p>
                      <a:pPr marL="457200" indent="-457200">
                        <a:buAutoNum type="arabicPeriod" startAt="2"/>
                      </a:pPr>
                      <a:r>
                        <a:rPr lang="en-US" sz="1900" b="0" i="0" u="none" strike="noStrike" baseline="0" dirty="0" smtClean="0">
                          <a:solidFill>
                            <a:srgbClr val="000000"/>
                          </a:solidFill>
                          <a:latin typeface="Arial" panose="020B0604020202020204" pitchFamily="34" charset="0"/>
                        </a:rPr>
                        <a:t>Sustainable Compensation Fund based on ethical principles </a:t>
                      </a:r>
                    </a:p>
                  </a:txBody>
                  <a:tcPr marL="121920" marR="121920" marT="60960" marB="60960">
                    <a:lnL w="381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28B24"/>
                    </a:solidFill>
                  </a:tcPr>
                </a:tc>
                <a:extLst>
                  <a:ext uri="{0D108BD9-81ED-4DB2-BD59-A6C34878D82A}">
                    <a16:rowId xmlns:a16="http://schemas.microsoft.com/office/drawing/2014/main" xmlns="" val="1307523965"/>
                  </a:ext>
                </a:extLst>
              </a:tr>
              <a:tr h="615050">
                <a:tc vMerge="1">
                  <a:txBody>
                    <a:bodyPr/>
                    <a:lstStyle/>
                    <a:p>
                      <a:endParaRPr lang="en-ZA" dirty="0"/>
                    </a:p>
                  </a:txBody>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375" algn="l" defTabSz="457200" rtl="0" eaLnBrk="1" latinLnBrk="0" hangingPunct="1">
                        <a:defRPr sz="1800" kern="1200">
                          <a:solidFill>
                            <a:schemeClr val="dk1"/>
                          </a:solidFill>
                          <a:latin typeface="Arial"/>
                        </a:defRPr>
                      </a:lvl3pPr>
                      <a:lvl4pPr marL="1371565" algn="l" defTabSz="457200" rtl="0" eaLnBrk="1" latinLnBrk="0" hangingPunct="1">
                        <a:defRPr sz="1800" kern="1200">
                          <a:solidFill>
                            <a:schemeClr val="dk1"/>
                          </a:solidFill>
                          <a:latin typeface="Arial"/>
                        </a:defRPr>
                      </a:lvl4pPr>
                      <a:lvl5pPr marL="1828750" algn="l" defTabSz="457200" rtl="0" eaLnBrk="1" latinLnBrk="0" hangingPunct="1">
                        <a:defRPr sz="1800" kern="1200">
                          <a:solidFill>
                            <a:schemeClr val="dk1"/>
                          </a:solidFill>
                          <a:latin typeface="Arial"/>
                        </a:defRPr>
                      </a:lvl5pPr>
                      <a:lvl6pPr marL="2285942" algn="l" defTabSz="457200" rtl="0" eaLnBrk="1" latinLnBrk="0" hangingPunct="1">
                        <a:defRPr sz="1800" kern="1200">
                          <a:solidFill>
                            <a:schemeClr val="dk1"/>
                          </a:solidFill>
                          <a:latin typeface="Arial"/>
                        </a:defRPr>
                      </a:lvl6pPr>
                      <a:lvl7pPr marL="2743129" algn="l" defTabSz="457200" rtl="0" eaLnBrk="1" latinLnBrk="0" hangingPunct="1">
                        <a:defRPr sz="1800" kern="1200">
                          <a:solidFill>
                            <a:schemeClr val="dk1"/>
                          </a:solidFill>
                          <a:latin typeface="Arial"/>
                        </a:defRPr>
                      </a:lvl7pPr>
                      <a:lvl8pPr marL="3200324" algn="l" defTabSz="457200" rtl="0" eaLnBrk="1" latinLnBrk="0" hangingPunct="1">
                        <a:defRPr sz="1800" kern="1200">
                          <a:solidFill>
                            <a:schemeClr val="dk1"/>
                          </a:solidFill>
                          <a:latin typeface="Arial"/>
                        </a:defRPr>
                      </a:lvl8pPr>
                      <a:lvl9pPr marL="3657508" algn="l" defTabSz="457200" rtl="0" eaLnBrk="1" latinLnBrk="0" hangingPunct="1">
                        <a:defRPr sz="1800" kern="1200">
                          <a:solidFill>
                            <a:schemeClr val="dk1"/>
                          </a:solidFill>
                          <a:latin typeface="Arial"/>
                        </a:defRPr>
                      </a:lvl9pPr>
                    </a:lstStyle>
                    <a:p>
                      <a:pPr marL="457200" indent="-457200">
                        <a:buAutoNum type="arabicPeriod" startAt="3"/>
                      </a:pPr>
                      <a:r>
                        <a:rPr lang="en-US" sz="1900" b="0" i="0" u="none" strike="noStrike" baseline="0" dirty="0" smtClean="0">
                          <a:solidFill>
                            <a:srgbClr val="000000"/>
                          </a:solidFill>
                          <a:latin typeface="Arial" panose="020B0604020202020204" pitchFamily="34" charset="0"/>
                        </a:rPr>
                        <a:t>Ethical, effective, efficient, accessible and cost effective compensation of beneficiaries</a:t>
                      </a:r>
                    </a:p>
                  </a:txBody>
                  <a:tcPr marL="121920" marR="121920" marT="60960" marB="60960">
                    <a:lnL w="381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28B24"/>
                    </a:solidFill>
                  </a:tcPr>
                </a:tc>
                <a:extLst>
                  <a:ext uri="{0D108BD9-81ED-4DB2-BD59-A6C34878D82A}">
                    <a16:rowId xmlns:a16="http://schemas.microsoft.com/office/drawing/2014/main" xmlns="" val="2836852617"/>
                  </a:ext>
                </a:extLst>
              </a:tr>
              <a:tr h="361008">
                <a:tc vMerge="1">
                  <a:txBody>
                    <a:bodyPr/>
                    <a:lstStyle/>
                    <a:p>
                      <a:endParaRPr lang="en-ZA" dirty="0"/>
                    </a:p>
                  </a:txBody>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375" algn="l" defTabSz="457200" rtl="0" eaLnBrk="1" latinLnBrk="0" hangingPunct="1">
                        <a:defRPr sz="1800" kern="1200">
                          <a:solidFill>
                            <a:schemeClr val="dk1"/>
                          </a:solidFill>
                          <a:latin typeface="Arial"/>
                        </a:defRPr>
                      </a:lvl3pPr>
                      <a:lvl4pPr marL="1371565" algn="l" defTabSz="457200" rtl="0" eaLnBrk="1" latinLnBrk="0" hangingPunct="1">
                        <a:defRPr sz="1800" kern="1200">
                          <a:solidFill>
                            <a:schemeClr val="dk1"/>
                          </a:solidFill>
                          <a:latin typeface="Arial"/>
                        </a:defRPr>
                      </a:lvl4pPr>
                      <a:lvl5pPr marL="1828750" algn="l" defTabSz="457200" rtl="0" eaLnBrk="1" latinLnBrk="0" hangingPunct="1">
                        <a:defRPr sz="1800" kern="1200">
                          <a:solidFill>
                            <a:schemeClr val="dk1"/>
                          </a:solidFill>
                          <a:latin typeface="Arial"/>
                        </a:defRPr>
                      </a:lvl5pPr>
                      <a:lvl6pPr marL="2285942" algn="l" defTabSz="457200" rtl="0" eaLnBrk="1" latinLnBrk="0" hangingPunct="1">
                        <a:defRPr sz="1800" kern="1200">
                          <a:solidFill>
                            <a:schemeClr val="dk1"/>
                          </a:solidFill>
                          <a:latin typeface="Arial"/>
                        </a:defRPr>
                      </a:lvl6pPr>
                      <a:lvl7pPr marL="2743129" algn="l" defTabSz="457200" rtl="0" eaLnBrk="1" latinLnBrk="0" hangingPunct="1">
                        <a:defRPr sz="1800" kern="1200">
                          <a:solidFill>
                            <a:schemeClr val="dk1"/>
                          </a:solidFill>
                          <a:latin typeface="Arial"/>
                        </a:defRPr>
                      </a:lvl7pPr>
                      <a:lvl8pPr marL="3200324" algn="l" defTabSz="457200" rtl="0" eaLnBrk="1" latinLnBrk="0" hangingPunct="1">
                        <a:defRPr sz="1800" kern="1200">
                          <a:solidFill>
                            <a:schemeClr val="dk1"/>
                          </a:solidFill>
                          <a:latin typeface="Arial"/>
                        </a:defRPr>
                      </a:lvl8pPr>
                      <a:lvl9pPr marL="3657508" algn="l" defTabSz="457200" rtl="0" eaLnBrk="1" latinLnBrk="0" hangingPunct="1">
                        <a:defRPr sz="1800" kern="1200">
                          <a:solidFill>
                            <a:schemeClr val="dk1"/>
                          </a:solidFill>
                          <a:latin typeface="Arial"/>
                        </a:defRPr>
                      </a:lvl9pPr>
                    </a:lstStyle>
                    <a:p>
                      <a:pPr marL="457200" indent="-457200">
                        <a:buAutoNum type="arabicPeriod" startAt="4"/>
                      </a:pPr>
                      <a:r>
                        <a:rPr lang="en-US" sz="1900" b="0" i="0" u="none" strike="noStrike" baseline="0" dirty="0" smtClean="0">
                          <a:solidFill>
                            <a:srgbClr val="000000"/>
                          </a:solidFill>
                          <a:latin typeface="Arial" panose="020B0604020202020204" pitchFamily="34" charset="0"/>
                        </a:rPr>
                        <a:t>Reliable, efficient and cost effective medical benefits system </a:t>
                      </a:r>
                    </a:p>
                  </a:txBody>
                  <a:tcPr marL="121920" marR="121920" marT="60960" marB="60960">
                    <a:lnL w="381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28B24"/>
                    </a:solidFill>
                  </a:tcPr>
                </a:tc>
                <a:extLst>
                  <a:ext uri="{0D108BD9-81ED-4DB2-BD59-A6C34878D82A}">
                    <a16:rowId xmlns:a16="http://schemas.microsoft.com/office/drawing/2014/main" xmlns="" val="329533152"/>
                  </a:ext>
                </a:extLst>
              </a:tr>
              <a:tr h="936080">
                <a:tc vMerge="1">
                  <a:txBody>
                    <a:bodyPr/>
                    <a:lstStyle/>
                    <a:p>
                      <a:endParaRPr lang="en-ZA" dirty="0"/>
                    </a:p>
                  </a:txBody>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375" algn="l" defTabSz="457200" rtl="0" eaLnBrk="1" latinLnBrk="0" hangingPunct="1">
                        <a:defRPr sz="1800" kern="1200">
                          <a:solidFill>
                            <a:schemeClr val="dk1"/>
                          </a:solidFill>
                          <a:latin typeface="Arial"/>
                        </a:defRPr>
                      </a:lvl3pPr>
                      <a:lvl4pPr marL="1371565" algn="l" defTabSz="457200" rtl="0" eaLnBrk="1" latinLnBrk="0" hangingPunct="1">
                        <a:defRPr sz="1800" kern="1200">
                          <a:solidFill>
                            <a:schemeClr val="dk1"/>
                          </a:solidFill>
                          <a:latin typeface="Arial"/>
                        </a:defRPr>
                      </a:lvl4pPr>
                      <a:lvl5pPr marL="1828750" algn="l" defTabSz="457200" rtl="0" eaLnBrk="1" latinLnBrk="0" hangingPunct="1">
                        <a:defRPr sz="1800" kern="1200">
                          <a:solidFill>
                            <a:schemeClr val="dk1"/>
                          </a:solidFill>
                          <a:latin typeface="Arial"/>
                        </a:defRPr>
                      </a:lvl5pPr>
                      <a:lvl6pPr marL="2285942" algn="l" defTabSz="457200" rtl="0" eaLnBrk="1" latinLnBrk="0" hangingPunct="1">
                        <a:defRPr sz="1800" kern="1200">
                          <a:solidFill>
                            <a:schemeClr val="dk1"/>
                          </a:solidFill>
                          <a:latin typeface="Arial"/>
                        </a:defRPr>
                      </a:lvl6pPr>
                      <a:lvl7pPr marL="2743129" algn="l" defTabSz="457200" rtl="0" eaLnBrk="1" latinLnBrk="0" hangingPunct="1">
                        <a:defRPr sz="1800" kern="1200">
                          <a:solidFill>
                            <a:schemeClr val="dk1"/>
                          </a:solidFill>
                          <a:latin typeface="Arial"/>
                        </a:defRPr>
                      </a:lvl7pPr>
                      <a:lvl8pPr marL="3200324" algn="l" defTabSz="457200" rtl="0" eaLnBrk="1" latinLnBrk="0" hangingPunct="1">
                        <a:defRPr sz="1800" kern="1200">
                          <a:solidFill>
                            <a:schemeClr val="dk1"/>
                          </a:solidFill>
                          <a:latin typeface="Arial"/>
                        </a:defRPr>
                      </a:lvl8pPr>
                      <a:lvl9pPr marL="3657508" algn="l" defTabSz="457200" rtl="0" eaLnBrk="1" latinLnBrk="0" hangingPunct="1">
                        <a:defRPr sz="1800" kern="1200">
                          <a:solidFill>
                            <a:schemeClr val="dk1"/>
                          </a:solidFill>
                          <a:latin typeface="Arial"/>
                        </a:defRPr>
                      </a:lvl9pPr>
                    </a:lstStyle>
                    <a:p>
                      <a:pPr marL="457200" indent="-457200">
                        <a:lnSpc>
                          <a:spcPct val="150000"/>
                        </a:lnSpc>
                        <a:buAutoNum type="arabicPeriod" startAt="5"/>
                      </a:pPr>
                      <a:r>
                        <a:rPr lang="en-US" sz="1900" b="0" i="0" u="none" strike="noStrike" baseline="0" dirty="0" smtClean="0">
                          <a:solidFill>
                            <a:srgbClr val="000000"/>
                          </a:solidFill>
                          <a:latin typeface="Arial" panose="020B0604020202020204" pitchFamily="34" charset="0"/>
                        </a:rPr>
                        <a:t>Efficient, effective and reliable rehabilitation and return to work services for the promotion of rights of injured workers with disabilities </a:t>
                      </a:r>
                    </a:p>
                  </a:txBody>
                  <a:tcPr marL="121920" marR="121920" marT="60960" marB="60960">
                    <a:lnL w="381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28B24"/>
                    </a:solidFill>
                  </a:tcPr>
                </a:tc>
                <a:extLst>
                  <a:ext uri="{0D108BD9-81ED-4DB2-BD59-A6C34878D82A}">
                    <a16:rowId xmlns:a16="http://schemas.microsoft.com/office/drawing/2014/main" xmlns="" val="1312658732"/>
                  </a:ext>
                </a:extLst>
              </a:tr>
            </a:tbl>
          </a:graphicData>
        </a:graphic>
      </p:graphicFrame>
      <p:sp>
        <p:nvSpPr>
          <p:cNvPr id="3" name="Rectangle 2"/>
          <p:cNvSpPr/>
          <p:nvPr/>
        </p:nvSpPr>
        <p:spPr>
          <a:xfrm>
            <a:off x="14605000" y="468868"/>
            <a:ext cx="441146" cy="369332"/>
          </a:xfrm>
          <a:prstGeom prst="rect">
            <a:avLst/>
          </a:prstGeom>
        </p:spPr>
        <p:txBody>
          <a:bodyPr wrap="none">
            <a:spAutoFit/>
          </a:bodyPr>
          <a:lstStyle/>
          <a:p>
            <a:pPr lvl="0"/>
            <a:r>
              <a:rPr lang="en-US" b="1" dirty="0" smtClean="0">
                <a:solidFill>
                  <a:srgbClr val="FF0000"/>
                </a:solidFill>
              </a:rPr>
              <a:t>10</a:t>
            </a:r>
            <a:endParaRPr lang="en-ZA" b="1" dirty="0">
              <a:solidFill>
                <a:srgbClr val="FF0000"/>
              </a:solidFill>
            </a:endParaRPr>
          </a:p>
        </p:txBody>
      </p:sp>
    </p:spTree>
    <p:extLst>
      <p:ext uri="{BB962C8B-B14F-4D97-AF65-F5344CB8AC3E}">
        <p14:creationId xmlns:p14="http://schemas.microsoft.com/office/powerpoint/2010/main" xmlns="" val="39750195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0400" y="0"/>
            <a:ext cx="10945927" cy="1477328"/>
          </a:xfrm>
        </p:spPr>
        <p:txBody>
          <a:bodyPr/>
          <a:lstStyle/>
          <a:p>
            <a:r>
              <a:rPr lang="en-US" sz="3200" dirty="0">
                <a:solidFill>
                  <a:srgbClr val="FF0000"/>
                </a:solidFill>
              </a:rPr>
              <a:t/>
            </a:r>
            <a:br>
              <a:rPr lang="en-US" sz="3200" dirty="0">
                <a:solidFill>
                  <a:srgbClr val="FF0000"/>
                </a:solidFill>
              </a:rPr>
            </a:br>
            <a:r>
              <a:rPr lang="en-US" sz="3200" dirty="0"/>
              <a:t>ALIGNMENT OF THE CF PRIORITIES TO THE MEDIUM TERM STRATEGIC FRAMEWORK (MTSF)</a:t>
            </a:r>
            <a:endParaRPr lang="en-ZA" sz="3200" dirty="0"/>
          </a:p>
        </p:txBody>
      </p:sp>
      <p:sp>
        <p:nvSpPr>
          <p:cNvPr id="4" name="Slide Number Placeholder 3"/>
          <p:cNvSpPr>
            <a:spLocks noGrp="1"/>
          </p:cNvSpPr>
          <p:nvPr>
            <p:ph type="sldNum" sz="quarter" idx="4294967295"/>
          </p:nvPr>
        </p:nvSpPr>
        <p:spPr>
          <a:xfrm>
            <a:off x="11116341" y="8631093"/>
            <a:ext cx="2840439" cy="387651"/>
          </a:xfrm>
        </p:spPr>
        <p:txBody>
          <a:bodyPr/>
          <a:lstStyle/>
          <a:p>
            <a:pPr>
              <a:defRPr/>
            </a:pPr>
            <a:fld id="{A79B0E16-3B21-4DA7-809D-032F5E4D0A06}" type="slidenum">
              <a:rPr lang="en-US" b="1" smtClean="0">
                <a:solidFill>
                  <a:schemeClr val="bg1"/>
                </a:solidFill>
              </a:rPr>
              <a:pPr>
                <a:defRPr/>
              </a:pPr>
              <a:t>11</a:t>
            </a:fld>
            <a:endParaRPr lang="en-US" b="1" dirty="0">
              <a:solidFill>
                <a:schemeClr val="bg1"/>
              </a:solidFill>
            </a:endParaRPr>
          </a:p>
        </p:txBody>
      </p:sp>
      <p:pic>
        <p:nvPicPr>
          <p:cNvPr id="3" name="Picture 2"/>
          <p:cNvPicPr>
            <a:picLocks noChangeAspect="1"/>
          </p:cNvPicPr>
          <p:nvPr/>
        </p:nvPicPr>
        <p:blipFill>
          <a:blip r:embed="rId2" cstate="print"/>
          <a:stretch>
            <a:fillRect/>
          </a:stretch>
        </p:blipFill>
        <p:spPr>
          <a:xfrm>
            <a:off x="431800" y="1909782"/>
            <a:ext cx="14477999" cy="6288856"/>
          </a:xfrm>
          <a:prstGeom prst="rect">
            <a:avLst/>
          </a:prstGeom>
        </p:spPr>
      </p:pic>
      <p:sp>
        <p:nvSpPr>
          <p:cNvPr id="5" name="Rectangle 4"/>
          <p:cNvSpPr/>
          <p:nvPr/>
        </p:nvSpPr>
        <p:spPr>
          <a:xfrm>
            <a:off x="14491023" y="228600"/>
            <a:ext cx="428387" cy="369332"/>
          </a:xfrm>
          <a:prstGeom prst="rect">
            <a:avLst/>
          </a:prstGeom>
        </p:spPr>
        <p:txBody>
          <a:bodyPr wrap="none">
            <a:spAutoFit/>
          </a:bodyPr>
          <a:lstStyle/>
          <a:p>
            <a:pPr lvl="0"/>
            <a:r>
              <a:rPr lang="en-US" b="1" dirty="0" smtClean="0">
                <a:solidFill>
                  <a:srgbClr val="FF0000"/>
                </a:solidFill>
              </a:rPr>
              <a:t>11</a:t>
            </a:r>
            <a:endParaRPr lang="en-ZA" b="1" dirty="0">
              <a:solidFill>
                <a:srgbClr val="FF0000"/>
              </a:solidFill>
            </a:endParaRPr>
          </a:p>
        </p:txBody>
      </p:sp>
    </p:spTree>
    <p:extLst>
      <p:ext uri="{BB962C8B-B14F-4D97-AF65-F5344CB8AC3E}">
        <p14:creationId xmlns:p14="http://schemas.microsoft.com/office/powerpoint/2010/main" xmlns="" val="3905220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6600" y="0"/>
            <a:ext cx="10945927" cy="1477328"/>
          </a:xfrm>
        </p:spPr>
        <p:txBody>
          <a:bodyPr/>
          <a:lstStyle/>
          <a:p>
            <a:r>
              <a:rPr lang="en-US" sz="3200" dirty="0">
                <a:solidFill>
                  <a:srgbClr val="FF0000"/>
                </a:solidFill>
              </a:rPr>
              <a:t/>
            </a:r>
            <a:br>
              <a:rPr lang="en-US" sz="3200" dirty="0">
                <a:solidFill>
                  <a:srgbClr val="FF0000"/>
                </a:solidFill>
              </a:rPr>
            </a:br>
            <a:r>
              <a:rPr lang="en-US" sz="3200" dirty="0"/>
              <a:t>ALIGNMENT OF THE CF PRIORITIES TO THE MEDIUM TERM STRATEGIC FRAMEWORK (MTSF)</a:t>
            </a:r>
            <a:endParaRPr lang="en-ZA" sz="3200" dirty="0"/>
          </a:p>
        </p:txBody>
      </p:sp>
      <p:sp>
        <p:nvSpPr>
          <p:cNvPr id="4" name="Slide Number Placeholder 3"/>
          <p:cNvSpPr>
            <a:spLocks noGrp="1"/>
          </p:cNvSpPr>
          <p:nvPr>
            <p:ph type="sldNum" sz="quarter" idx="4294967295"/>
          </p:nvPr>
        </p:nvSpPr>
        <p:spPr>
          <a:xfrm>
            <a:off x="11116341" y="8631093"/>
            <a:ext cx="2840439" cy="387651"/>
          </a:xfrm>
        </p:spPr>
        <p:txBody>
          <a:bodyPr/>
          <a:lstStyle/>
          <a:p>
            <a:pPr>
              <a:defRPr/>
            </a:pPr>
            <a:fld id="{A79B0E16-3B21-4DA7-809D-032F5E4D0A06}" type="slidenum">
              <a:rPr lang="en-US" b="1" smtClean="0">
                <a:solidFill>
                  <a:schemeClr val="bg1"/>
                </a:solidFill>
              </a:rPr>
              <a:pPr>
                <a:defRPr/>
              </a:pPr>
              <a:t>12</a:t>
            </a:fld>
            <a:endParaRPr lang="en-US" b="1" dirty="0">
              <a:solidFill>
                <a:schemeClr val="bg1"/>
              </a:solidFill>
            </a:endParaRPr>
          </a:p>
        </p:txBody>
      </p:sp>
      <p:pic>
        <p:nvPicPr>
          <p:cNvPr id="7" name="Picture 6"/>
          <p:cNvPicPr>
            <a:picLocks noChangeAspect="1"/>
          </p:cNvPicPr>
          <p:nvPr/>
        </p:nvPicPr>
        <p:blipFill>
          <a:blip r:embed="rId2" cstate="print"/>
          <a:stretch>
            <a:fillRect/>
          </a:stretch>
        </p:blipFill>
        <p:spPr>
          <a:xfrm>
            <a:off x="812800" y="1637914"/>
            <a:ext cx="13868400" cy="6744085"/>
          </a:xfrm>
          <a:prstGeom prst="rect">
            <a:avLst/>
          </a:prstGeom>
        </p:spPr>
      </p:pic>
      <p:sp>
        <p:nvSpPr>
          <p:cNvPr id="3" name="Rectangle 2"/>
          <p:cNvSpPr/>
          <p:nvPr/>
        </p:nvSpPr>
        <p:spPr>
          <a:xfrm>
            <a:off x="14460627" y="228600"/>
            <a:ext cx="441146" cy="369332"/>
          </a:xfrm>
          <a:prstGeom prst="rect">
            <a:avLst/>
          </a:prstGeom>
        </p:spPr>
        <p:txBody>
          <a:bodyPr wrap="none">
            <a:spAutoFit/>
          </a:bodyPr>
          <a:lstStyle/>
          <a:p>
            <a:pPr lvl="0"/>
            <a:r>
              <a:rPr lang="en-US" b="1" dirty="0" smtClean="0">
                <a:solidFill>
                  <a:srgbClr val="FF0000"/>
                </a:solidFill>
              </a:rPr>
              <a:t>12</a:t>
            </a:r>
            <a:endParaRPr lang="en-ZA" b="1" dirty="0">
              <a:solidFill>
                <a:srgbClr val="FF0000"/>
              </a:solidFill>
            </a:endParaRPr>
          </a:p>
        </p:txBody>
      </p:sp>
    </p:spTree>
    <p:extLst>
      <p:ext uri="{BB962C8B-B14F-4D97-AF65-F5344CB8AC3E}">
        <p14:creationId xmlns:p14="http://schemas.microsoft.com/office/powerpoint/2010/main" xmlns="" val="32388405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0400" y="38100"/>
            <a:ext cx="10945927" cy="1477328"/>
          </a:xfrm>
        </p:spPr>
        <p:txBody>
          <a:bodyPr/>
          <a:lstStyle/>
          <a:p>
            <a:r>
              <a:rPr lang="en-US" sz="3200" dirty="0">
                <a:solidFill>
                  <a:srgbClr val="FF0000"/>
                </a:solidFill>
              </a:rPr>
              <a:t/>
            </a:r>
            <a:br>
              <a:rPr lang="en-US" sz="3200" dirty="0">
                <a:solidFill>
                  <a:srgbClr val="FF0000"/>
                </a:solidFill>
              </a:rPr>
            </a:br>
            <a:r>
              <a:rPr lang="en-US" sz="3200" dirty="0"/>
              <a:t>ALIGNMENT OF THE CF PRIORITIES TO THE MEDIUM TERM STRATEGIC FRAMEWORK (MTSF)</a:t>
            </a:r>
            <a:endParaRPr lang="en-ZA" sz="3200" dirty="0"/>
          </a:p>
        </p:txBody>
      </p:sp>
      <p:sp>
        <p:nvSpPr>
          <p:cNvPr id="4" name="Slide Number Placeholder 3"/>
          <p:cNvSpPr>
            <a:spLocks noGrp="1"/>
          </p:cNvSpPr>
          <p:nvPr>
            <p:ph type="sldNum" sz="quarter" idx="4294967295"/>
          </p:nvPr>
        </p:nvSpPr>
        <p:spPr>
          <a:xfrm>
            <a:off x="11116341" y="8631093"/>
            <a:ext cx="2840439" cy="387651"/>
          </a:xfrm>
        </p:spPr>
        <p:txBody>
          <a:bodyPr/>
          <a:lstStyle/>
          <a:p>
            <a:pPr algn="r" defTabSz="609585" fontAlgn="base">
              <a:spcBef>
                <a:spcPct val="0"/>
              </a:spcBef>
              <a:spcAft>
                <a:spcPct val="0"/>
              </a:spcAft>
              <a:defRPr/>
            </a:pPr>
            <a:fld id="{A79B0E16-3B21-4DA7-809D-032F5E4D0A06}" type="slidenum">
              <a:rPr lang="en-US" sz="1600" b="1">
                <a:solidFill>
                  <a:prstClr val="white"/>
                </a:solidFill>
                <a:latin typeface="Calibri" pitchFamily="80" charset="0"/>
                <a:ea typeface="ＭＳ Ｐゴシック" pitchFamily="80" charset="-128"/>
              </a:rPr>
              <a:pPr algn="r" defTabSz="609585" fontAlgn="base">
                <a:spcBef>
                  <a:spcPct val="0"/>
                </a:spcBef>
                <a:spcAft>
                  <a:spcPct val="0"/>
                </a:spcAft>
                <a:defRPr/>
              </a:pPr>
              <a:t>13</a:t>
            </a:fld>
            <a:endParaRPr lang="en-US" sz="1600" b="1" dirty="0">
              <a:solidFill>
                <a:prstClr val="white"/>
              </a:solidFill>
              <a:latin typeface="Calibri" pitchFamily="80" charset="0"/>
              <a:ea typeface="ＭＳ Ｐゴシック" pitchFamily="80" charset="-128"/>
            </a:endParaRPr>
          </a:p>
        </p:txBody>
      </p:sp>
      <p:graphicFrame>
        <p:nvGraphicFramePr>
          <p:cNvPr id="7" name="Table 6"/>
          <p:cNvGraphicFramePr>
            <a:graphicFrameLocks noGrp="1"/>
          </p:cNvGraphicFramePr>
          <p:nvPr>
            <p:extLst>
              <p:ext uri="{D42A27DB-BD31-4B8C-83A1-F6EECF244321}">
                <p14:modId xmlns:p14="http://schemas.microsoft.com/office/powerpoint/2010/main" xmlns="" val="2118252918"/>
              </p:ext>
            </p:extLst>
          </p:nvPr>
        </p:nvGraphicFramePr>
        <p:xfrm>
          <a:off x="812799" y="1754038"/>
          <a:ext cx="14097000" cy="6164605"/>
        </p:xfrm>
        <a:graphic>
          <a:graphicData uri="http://schemas.openxmlformats.org/drawingml/2006/table">
            <a:tbl>
              <a:tblPr firstRow="1" bandRow="1"/>
              <a:tblGrid>
                <a:gridCol w="2470313">
                  <a:extLst>
                    <a:ext uri="{9D8B030D-6E8A-4147-A177-3AD203B41FA5}">
                      <a16:colId xmlns:a16="http://schemas.microsoft.com/office/drawing/2014/main" xmlns="" val="3636212805"/>
                    </a:ext>
                  </a:extLst>
                </a:gridCol>
                <a:gridCol w="2954848">
                  <a:extLst>
                    <a:ext uri="{9D8B030D-6E8A-4147-A177-3AD203B41FA5}">
                      <a16:colId xmlns:a16="http://schemas.microsoft.com/office/drawing/2014/main" xmlns="" val="2622620881"/>
                    </a:ext>
                  </a:extLst>
                </a:gridCol>
                <a:gridCol w="3369375">
                  <a:extLst>
                    <a:ext uri="{9D8B030D-6E8A-4147-A177-3AD203B41FA5}">
                      <a16:colId xmlns:a16="http://schemas.microsoft.com/office/drawing/2014/main" xmlns="" val="3235589183"/>
                    </a:ext>
                  </a:extLst>
                </a:gridCol>
                <a:gridCol w="5302464">
                  <a:extLst>
                    <a:ext uri="{9D8B030D-6E8A-4147-A177-3AD203B41FA5}">
                      <a16:colId xmlns:a16="http://schemas.microsoft.com/office/drawing/2014/main" xmlns="" val="4024286812"/>
                    </a:ext>
                  </a:extLst>
                </a:gridCol>
              </a:tblGrid>
              <a:tr h="805031">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375" algn="l" defTabSz="457200" rtl="0" eaLnBrk="1" latinLnBrk="0" hangingPunct="1">
                        <a:defRPr sz="1800" b="1" kern="1200">
                          <a:solidFill>
                            <a:schemeClr val="lt1"/>
                          </a:solidFill>
                          <a:latin typeface="Arial"/>
                        </a:defRPr>
                      </a:lvl3pPr>
                      <a:lvl4pPr marL="1371565" algn="l" defTabSz="457200" rtl="0" eaLnBrk="1" latinLnBrk="0" hangingPunct="1">
                        <a:defRPr sz="1800" b="1" kern="1200">
                          <a:solidFill>
                            <a:schemeClr val="lt1"/>
                          </a:solidFill>
                          <a:latin typeface="Arial"/>
                        </a:defRPr>
                      </a:lvl4pPr>
                      <a:lvl5pPr marL="1828750" algn="l" defTabSz="457200" rtl="0" eaLnBrk="1" latinLnBrk="0" hangingPunct="1">
                        <a:defRPr sz="1800" b="1" kern="1200">
                          <a:solidFill>
                            <a:schemeClr val="lt1"/>
                          </a:solidFill>
                          <a:latin typeface="Arial"/>
                        </a:defRPr>
                      </a:lvl5pPr>
                      <a:lvl6pPr marL="2285942" algn="l" defTabSz="457200" rtl="0" eaLnBrk="1" latinLnBrk="0" hangingPunct="1">
                        <a:defRPr sz="1800" b="1" kern="1200">
                          <a:solidFill>
                            <a:schemeClr val="lt1"/>
                          </a:solidFill>
                          <a:latin typeface="Arial"/>
                        </a:defRPr>
                      </a:lvl6pPr>
                      <a:lvl7pPr marL="2743129" algn="l" defTabSz="457200" rtl="0" eaLnBrk="1" latinLnBrk="0" hangingPunct="1">
                        <a:defRPr sz="1800" b="1" kern="1200">
                          <a:solidFill>
                            <a:schemeClr val="lt1"/>
                          </a:solidFill>
                          <a:latin typeface="Arial"/>
                        </a:defRPr>
                      </a:lvl7pPr>
                      <a:lvl8pPr marL="3200324" algn="l" defTabSz="457200" rtl="0" eaLnBrk="1" latinLnBrk="0" hangingPunct="1">
                        <a:defRPr sz="1800" b="1" kern="1200">
                          <a:solidFill>
                            <a:schemeClr val="lt1"/>
                          </a:solidFill>
                          <a:latin typeface="Arial"/>
                        </a:defRPr>
                      </a:lvl8pPr>
                      <a:lvl9pPr marL="3657508" algn="l" defTabSz="457200" rtl="0" eaLnBrk="1" latinLnBrk="0" hangingPunct="1">
                        <a:defRPr sz="1800" b="1" kern="1200">
                          <a:solidFill>
                            <a:schemeClr val="lt1"/>
                          </a:solidFill>
                          <a:latin typeface="Arial"/>
                        </a:defRPr>
                      </a:lvl9pPr>
                    </a:lstStyle>
                    <a:p>
                      <a:pPr marL="457200" algn="ctr">
                        <a:lnSpc>
                          <a:spcPct val="115000"/>
                        </a:lnSpc>
                        <a:spcAft>
                          <a:spcPts val="0"/>
                        </a:spcAft>
                      </a:pPr>
                      <a:r>
                        <a:rPr lang="en-ZA" sz="2100" b="1" dirty="0">
                          <a:solidFill>
                            <a:srgbClr val="000000"/>
                          </a:solidFill>
                          <a:effectLst/>
                          <a:latin typeface="+mn-lt"/>
                          <a:ea typeface="Times New Roman" panose="02020603050405020304" pitchFamily="18" charset="0"/>
                          <a:cs typeface="Times New Roman" panose="02020603050405020304" pitchFamily="18" charset="0"/>
                        </a:rPr>
                        <a:t>MTSF Priorities</a:t>
                      </a:r>
                      <a:endParaRPr lang="en-ZA" sz="2100" dirty="0">
                        <a:solidFill>
                          <a:srgbClr val="000000"/>
                        </a:solidFill>
                        <a:effectLst/>
                        <a:latin typeface="+mn-lt"/>
                        <a:ea typeface="Times New Roman" panose="02020603050405020304" pitchFamily="18" charset="0"/>
                        <a:cs typeface="Times New Roman" panose="02020603050405020304" pitchFamily="18" charset="0"/>
                      </a:endParaRPr>
                    </a:p>
                  </a:txBody>
                  <a:tcPr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FCC00"/>
                    </a:solidFill>
                  </a:tcPr>
                </a:tc>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375" algn="l" defTabSz="457200" rtl="0" eaLnBrk="1" latinLnBrk="0" hangingPunct="1">
                        <a:defRPr sz="1800" b="1" kern="1200">
                          <a:solidFill>
                            <a:schemeClr val="lt1"/>
                          </a:solidFill>
                          <a:latin typeface="Arial"/>
                        </a:defRPr>
                      </a:lvl3pPr>
                      <a:lvl4pPr marL="1371565" algn="l" defTabSz="457200" rtl="0" eaLnBrk="1" latinLnBrk="0" hangingPunct="1">
                        <a:defRPr sz="1800" b="1" kern="1200">
                          <a:solidFill>
                            <a:schemeClr val="lt1"/>
                          </a:solidFill>
                          <a:latin typeface="Arial"/>
                        </a:defRPr>
                      </a:lvl4pPr>
                      <a:lvl5pPr marL="1828750" algn="l" defTabSz="457200" rtl="0" eaLnBrk="1" latinLnBrk="0" hangingPunct="1">
                        <a:defRPr sz="1800" b="1" kern="1200">
                          <a:solidFill>
                            <a:schemeClr val="lt1"/>
                          </a:solidFill>
                          <a:latin typeface="Arial"/>
                        </a:defRPr>
                      </a:lvl5pPr>
                      <a:lvl6pPr marL="2285942" algn="l" defTabSz="457200" rtl="0" eaLnBrk="1" latinLnBrk="0" hangingPunct="1">
                        <a:defRPr sz="1800" b="1" kern="1200">
                          <a:solidFill>
                            <a:schemeClr val="lt1"/>
                          </a:solidFill>
                          <a:latin typeface="Arial"/>
                        </a:defRPr>
                      </a:lvl6pPr>
                      <a:lvl7pPr marL="2743129" algn="l" defTabSz="457200" rtl="0" eaLnBrk="1" latinLnBrk="0" hangingPunct="1">
                        <a:defRPr sz="1800" b="1" kern="1200">
                          <a:solidFill>
                            <a:schemeClr val="lt1"/>
                          </a:solidFill>
                          <a:latin typeface="Arial"/>
                        </a:defRPr>
                      </a:lvl7pPr>
                      <a:lvl8pPr marL="3200324" algn="l" defTabSz="457200" rtl="0" eaLnBrk="1" latinLnBrk="0" hangingPunct="1">
                        <a:defRPr sz="1800" b="1" kern="1200">
                          <a:solidFill>
                            <a:schemeClr val="lt1"/>
                          </a:solidFill>
                          <a:latin typeface="Arial"/>
                        </a:defRPr>
                      </a:lvl8pPr>
                      <a:lvl9pPr marL="3657508" algn="l" defTabSz="457200" rtl="0" eaLnBrk="1" latinLnBrk="0" hangingPunct="1">
                        <a:defRPr sz="1800" b="1" kern="1200">
                          <a:solidFill>
                            <a:schemeClr val="lt1"/>
                          </a:solidFill>
                          <a:latin typeface="Arial"/>
                        </a:defRPr>
                      </a:lvl9pPr>
                    </a:lstStyle>
                    <a:p>
                      <a:pPr marL="457200" algn="ctr">
                        <a:lnSpc>
                          <a:spcPct val="115000"/>
                        </a:lnSpc>
                        <a:spcAft>
                          <a:spcPts val="0"/>
                        </a:spcAft>
                      </a:pPr>
                      <a:r>
                        <a:rPr lang="en-ZA" sz="2100" b="1" dirty="0">
                          <a:solidFill>
                            <a:srgbClr val="000000"/>
                          </a:solidFill>
                          <a:effectLst/>
                          <a:latin typeface="+mn-lt"/>
                          <a:ea typeface="Times New Roman" panose="02020603050405020304" pitchFamily="18" charset="0"/>
                          <a:cs typeface="Times New Roman" panose="02020603050405020304" pitchFamily="18" charset="0"/>
                        </a:rPr>
                        <a:t>MTSF Target</a:t>
                      </a:r>
                      <a:endParaRPr lang="en-ZA" sz="2100" dirty="0">
                        <a:solidFill>
                          <a:srgbClr val="000000"/>
                        </a:solidFill>
                        <a:effectLst/>
                        <a:latin typeface="+mn-lt"/>
                        <a:ea typeface="Times New Roman" panose="02020603050405020304" pitchFamily="18" charset="0"/>
                        <a:cs typeface="Times New Roman" panose="02020603050405020304" pitchFamily="18" charset="0"/>
                      </a:endParaRPr>
                    </a:p>
                  </a:txBody>
                  <a:tcPr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FCC00"/>
                    </a:solidFill>
                  </a:tcPr>
                </a:tc>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375" algn="l" defTabSz="457200" rtl="0" eaLnBrk="1" latinLnBrk="0" hangingPunct="1">
                        <a:defRPr sz="1800" b="1" kern="1200">
                          <a:solidFill>
                            <a:schemeClr val="lt1"/>
                          </a:solidFill>
                          <a:latin typeface="Arial"/>
                        </a:defRPr>
                      </a:lvl3pPr>
                      <a:lvl4pPr marL="1371565" algn="l" defTabSz="457200" rtl="0" eaLnBrk="1" latinLnBrk="0" hangingPunct="1">
                        <a:defRPr sz="1800" b="1" kern="1200">
                          <a:solidFill>
                            <a:schemeClr val="lt1"/>
                          </a:solidFill>
                          <a:latin typeface="Arial"/>
                        </a:defRPr>
                      </a:lvl4pPr>
                      <a:lvl5pPr marL="1828750" algn="l" defTabSz="457200" rtl="0" eaLnBrk="1" latinLnBrk="0" hangingPunct="1">
                        <a:defRPr sz="1800" b="1" kern="1200">
                          <a:solidFill>
                            <a:schemeClr val="lt1"/>
                          </a:solidFill>
                          <a:latin typeface="Arial"/>
                        </a:defRPr>
                      </a:lvl5pPr>
                      <a:lvl6pPr marL="2285942" algn="l" defTabSz="457200" rtl="0" eaLnBrk="1" latinLnBrk="0" hangingPunct="1">
                        <a:defRPr sz="1800" b="1" kern="1200">
                          <a:solidFill>
                            <a:schemeClr val="lt1"/>
                          </a:solidFill>
                          <a:latin typeface="Arial"/>
                        </a:defRPr>
                      </a:lvl6pPr>
                      <a:lvl7pPr marL="2743129" algn="l" defTabSz="457200" rtl="0" eaLnBrk="1" latinLnBrk="0" hangingPunct="1">
                        <a:defRPr sz="1800" b="1" kern="1200">
                          <a:solidFill>
                            <a:schemeClr val="lt1"/>
                          </a:solidFill>
                          <a:latin typeface="Arial"/>
                        </a:defRPr>
                      </a:lvl7pPr>
                      <a:lvl8pPr marL="3200324" algn="l" defTabSz="457200" rtl="0" eaLnBrk="1" latinLnBrk="0" hangingPunct="1">
                        <a:defRPr sz="1800" b="1" kern="1200">
                          <a:solidFill>
                            <a:schemeClr val="lt1"/>
                          </a:solidFill>
                          <a:latin typeface="Arial"/>
                        </a:defRPr>
                      </a:lvl8pPr>
                      <a:lvl9pPr marL="3657508" algn="l" defTabSz="457200" rtl="0" eaLnBrk="1" latinLnBrk="0" hangingPunct="1">
                        <a:defRPr sz="1800" b="1" kern="1200">
                          <a:solidFill>
                            <a:schemeClr val="lt1"/>
                          </a:solidFill>
                          <a:latin typeface="Arial"/>
                        </a:defRPr>
                      </a:lvl9pPr>
                    </a:lstStyle>
                    <a:p>
                      <a:pPr marL="457200" algn="ctr">
                        <a:lnSpc>
                          <a:spcPct val="115000"/>
                        </a:lnSpc>
                        <a:spcAft>
                          <a:spcPts val="0"/>
                        </a:spcAft>
                      </a:pPr>
                      <a:r>
                        <a:rPr lang="en-ZA" sz="2100" b="1" dirty="0">
                          <a:solidFill>
                            <a:srgbClr val="000000"/>
                          </a:solidFill>
                          <a:effectLst/>
                          <a:latin typeface="+mn-lt"/>
                          <a:ea typeface="Times New Roman" panose="02020603050405020304" pitchFamily="18" charset="0"/>
                          <a:cs typeface="Times New Roman" panose="02020603050405020304" pitchFamily="18" charset="0"/>
                        </a:rPr>
                        <a:t>MTSF Outcome</a:t>
                      </a:r>
                      <a:endParaRPr lang="en-ZA" sz="2100" dirty="0">
                        <a:solidFill>
                          <a:srgbClr val="000000"/>
                        </a:solidFill>
                        <a:effectLst/>
                        <a:latin typeface="+mn-lt"/>
                        <a:ea typeface="Times New Roman" panose="02020603050405020304" pitchFamily="18" charset="0"/>
                        <a:cs typeface="Times New Roman" panose="02020603050405020304" pitchFamily="18" charset="0"/>
                      </a:endParaRPr>
                    </a:p>
                  </a:txBody>
                  <a:tcPr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FCC00"/>
                    </a:solidFill>
                  </a:tcPr>
                </a:tc>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375" algn="l" defTabSz="457200" rtl="0" eaLnBrk="1" latinLnBrk="0" hangingPunct="1">
                        <a:defRPr sz="1800" b="1" kern="1200">
                          <a:solidFill>
                            <a:schemeClr val="lt1"/>
                          </a:solidFill>
                          <a:latin typeface="Arial"/>
                        </a:defRPr>
                      </a:lvl3pPr>
                      <a:lvl4pPr marL="1371565" algn="l" defTabSz="457200" rtl="0" eaLnBrk="1" latinLnBrk="0" hangingPunct="1">
                        <a:defRPr sz="1800" b="1" kern="1200">
                          <a:solidFill>
                            <a:schemeClr val="lt1"/>
                          </a:solidFill>
                          <a:latin typeface="Arial"/>
                        </a:defRPr>
                      </a:lvl4pPr>
                      <a:lvl5pPr marL="1828750" algn="l" defTabSz="457200" rtl="0" eaLnBrk="1" latinLnBrk="0" hangingPunct="1">
                        <a:defRPr sz="1800" b="1" kern="1200">
                          <a:solidFill>
                            <a:schemeClr val="lt1"/>
                          </a:solidFill>
                          <a:latin typeface="Arial"/>
                        </a:defRPr>
                      </a:lvl5pPr>
                      <a:lvl6pPr marL="2285942" algn="l" defTabSz="457200" rtl="0" eaLnBrk="1" latinLnBrk="0" hangingPunct="1">
                        <a:defRPr sz="1800" b="1" kern="1200">
                          <a:solidFill>
                            <a:schemeClr val="lt1"/>
                          </a:solidFill>
                          <a:latin typeface="Arial"/>
                        </a:defRPr>
                      </a:lvl6pPr>
                      <a:lvl7pPr marL="2743129" algn="l" defTabSz="457200" rtl="0" eaLnBrk="1" latinLnBrk="0" hangingPunct="1">
                        <a:defRPr sz="1800" b="1" kern="1200">
                          <a:solidFill>
                            <a:schemeClr val="lt1"/>
                          </a:solidFill>
                          <a:latin typeface="Arial"/>
                        </a:defRPr>
                      </a:lvl7pPr>
                      <a:lvl8pPr marL="3200324" algn="l" defTabSz="457200" rtl="0" eaLnBrk="1" latinLnBrk="0" hangingPunct="1">
                        <a:defRPr sz="1800" b="1" kern="1200">
                          <a:solidFill>
                            <a:schemeClr val="lt1"/>
                          </a:solidFill>
                          <a:latin typeface="Arial"/>
                        </a:defRPr>
                      </a:lvl8pPr>
                      <a:lvl9pPr marL="3657508" algn="l" defTabSz="457200" rtl="0" eaLnBrk="1" latinLnBrk="0" hangingPunct="1">
                        <a:defRPr sz="1800" b="1" kern="1200">
                          <a:solidFill>
                            <a:schemeClr val="lt1"/>
                          </a:solidFill>
                          <a:latin typeface="Arial"/>
                        </a:defRPr>
                      </a:lvl9pPr>
                    </a:lstStyle>
                    <a:p>
                      <a:pPr marL="457200" algn="ctr">
                        <a:lnSpc>
                          <a:spcPct val="115000"/>
                        </a:lnSpc>
                        <a:spcAft>
                          <a:spcPts val="0"/>
                        </a:spcAft>
                      </a:pPr>
                      <a:r>
                        <a:rPr lang="en-ZA" sz="2100" b="1" dirty="0">
                          <a:solidFill>
                            <a:srgbClr val="000000"/>
                          </a:solidFill>
                          <a:effectLst/>
                          <a:latin typeface="+mn-lt"/>
                          <a:ea typeface="Times New Roman" panose="02020603050405020304" pitchFamily="18" charset="0"/>
                          <a:cs typeface="Times New Roman" panose="02020603050405020304" pitchFamily="18" charset="0"/>
                        </a:rPr>
                        <a:t>CF Priority</a:t>
                      </a:r>
                      <a:endParaRPr lang="en-ZA" sz="2100" dirty="0">
                        <a:solidFill>
                          <a:srgbClr val="000000"/>
                        </a:solidFill>
                        <a:effectLst/>
                        <a:latin typeface="+mn-lt"/>
                        <a:ea typeface="Times New Roman" panose="02020603050405020304" pitchFamily="18" charset="0"/>
                        <a:cs typeface="Times New Roman" panose="02020603050405020304" pitchFamily="18" charset="0"/>
                      </a:endParaRPr>
                    </a:p>
                  </a:txBody>
                  <a:tcPr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C00"/>
                    </a:solidFill>
                  </a:tcPr>
                </a:tc>
                <a:extLst>
                  <a:ext uri="{0D108BD9-81ED-4DB2-BD59-A6C34878D82A}">
                    <a16:rowId xmlns:a16="http://schemas.microsoft.com/office/drawing/2014/main" xmlns="" val="2202411595"/>
                  </a:ext>
                </a:extLst>
              </a:tr>
              <a:tr h="1684437">
                <a:tc rowSpan="3">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375" algn="l" defTabSz="457200" rtl="0" eaLnBrk="1" latinLnBrk="0" hangingPunct="1">
                        <a:defRPr sz="1800" kern="1200">
                          <a:solidFill>
                            <a:schemeClr val="dk1"/>
                          </a:solidFill>
                          <a:latin typeface="Arial"/>
                        </a:defRPr>
                      </a:lvl3pPr>
                      <a:lvl4pPr marL="1371565" algn="l" defTabSz="457200" rtl="0" eaLnBrk="1" latinLnBrk="0" hangingPunct="1">
                        <a:defRPr sz="1800" kern="1200">
                          <a:solidFill>
                            <a:schemeClr val="dk1"/>
                          </a:solidFill>
                          <a:latin typeface="Arial"/>
                        </a:defRPr>
                      </a:lvl4pPr>
                      <a:lvl5pPr marL="1828750" algn="l" defTabSz="457200" rtl="0" eaLnBrk="1" latinLnBrk="0" hangingPunct="1">
                        <a:defRPr sz="1800" kern="1200">
                          <a:solidFill>
                            <a:schemeClr val="dk1"/>
                          </a:solidFill>
                          <a:latin typeface="Arial"/>
                        </a:defRPr>
                      </a:lvl5pPr>
                      <a:lvl6pPr marL="2285942" algn="l" defTabSz="457200" rtl="0" eaLnBrk="1" latinLnBrk="0" hangingPunct="1">
                        <a:defRPr sz="1800" kern="1200">
                          <a:solidFill>
                            <a:schemeClr val="dk1"/>
                          </a:solidFill>
                          <a:latin typeface="Arial"/>
                        </a:defRPr>
                      </a:lvl6pPr>
                      <a:lvl7pPr marL="2743129" algn="l" defTabSz="457200" rtl="0" eaLnBrk="1" latinLnBrk="0" hangingPunct="1">
                        <a:defRPr sz="1800" kern="1200">
                          <a:solidFill>
                            <a:schemeClr val="dk1"/>
                          </a:solidFill>
                          <a:latin typeface="Arial"/>
                        </a:defRPr>
                      </a:lvl7pPr>
                      <a:lvl8pPr marL="3200324" algn="l" defTabSz="457200" rtl="0" eaLnBrk="1" latinLnBrk="0" hangingPunct="1">
                        <a:defRPr sz="1800" kern="1200">
                          <a:solidFill>
                            <a:schemeClr val="dk1"/>
                          </a:solidFill>
                          <a:latin typeface="Arial"/>
                        </a:defRPr>
                      </a:lvl8pPr>
                      <a:lvl9pPr marL="3657508" algn="l" defTabSz="457200" rtl="0" eaLnBrk="1" latinLnBrk="0" hangingPunct="1">
                        <a:defRPr sz="1800" kern="1200">
                          <a:solidFill>
                            <a:schemeClr val="dk1"/>
                          </a:solidFill>
                          <a:latin typeface="Arial"/>
                        </a:defRPr>
                      </a:lvl9pPr>
                    </a:lstStyle>
                    <a:p>
                      <a:r>
                        <a:rPr lang="en-US" sz="1900" b="1" i="0" u="sng" strike="noStrike" baseline="0" dirty="0" smtClean="0">
                          <a:solidFill>
                            <a:srgbClr val="000000"/>
                          </a:solidFill>
                          <a:latin typeface="+mn-lt"/>
                        </a:rPr>
                        <a:t>Priority 4: </a:t>
                      </a:r>
                      <a:r>
                        <a:rPr lang="en-US" sz="1900" b="0" i="0" u="none" strike="noStrike" baseline="0" dirty="0" smtClean="0">
                          <a:solidFill>
                            <a:srgbClr val="000000"/>
                          </a:solidFill>
                          <a:latin typeface="+mn-lt"/>
                        </a:rPr>
                        <a:t>Consolidating the Social Wage through Reliable and Basic Services 	</a:t>
                      </a:r>
                    </a:p>
                  </a:txBody>
                  <a:tcPr marL="121920" marR="121920" marT="60960" marB="60960">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C00">
                        <a:tint val="40000"/>
                      </a:srgbClr>
                    </a:solidFill>
                  </a:tcPr>
                </a:tc>
                <a:tc rowSpan="3">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375" algn="l" defTabSz="457200" rtl="0" eaLnBrk="1" latinLnBrk="0" hangingPunct="1">
                        <a:defRPr sz="1800" kern="1200">
                          <a:solidFill>
                            <a:schemeClr val="dk1"/>
                          </a:solidFill>
                          <a:latin typeface="Arial"/>
                        </a:defRPr>
                      </a:lvl3pPr>
                      <a:lvl4pPr marL="1371565" algn="l" defTabSz="457200" rtl="0" eaLnBrk="1" latinLnBrk="0" hangingPunct="1">
                        <a:defRPr sz="1800" kern="1200">
                          <a:solidFill>
                            <a:schemeClr val="dk1"/>
                          </a:solidFill>
                          <a:latin typeface="Arial"/>
                        </a:defRPr>
                      </a:lvl4pPr>
                      <a:lvl5pPr marL="1828750" algn="l" defTabSz="457200" rtl="0" eaLnBrk="1" latinLnBrk="0" hangingPunct="1">
                        <a:defRPr sz="1800" kern="1200">
                          <a:solidFill>
                            <a:schemeClr val="dk1"/>
                          </a:solidFill>
                          <a:latin typeface="Arial"/>
                        </a:defRPr>
                      </a:lvl5pPr>
                      <a:lvl6pPr marL="2285942" algn="l" defTabSz="457200" rtl="0" eaLnBrk="1" latinLnBrk="0" hangingPunct="1">
                        <a:defRPr sz="1800" kern="1200">
                          <a:solidFill>
                            <a:schemeClr val="dk1"/>
                          </a:solidFill>
                          <a:latin typeface="Arial"/>
                        </a:defRPr>
                      </a:lvl6pPr>
                      <a:lvl7pPr marL="2743129" algn="l" defTabSz="457200" rtl="0" eaLnBrk="1" latinLnBrk="0" hangingPunct="1">
                        <a:defRPr sz="1800" kern="1200">
                          <a:solidFill>
                            <a:schemeClr val="dk1"/>
                          </a:solidFill>
                          <a:latin typeface="Arial"/>
                        </a:defRPr>
                      </a:lvl7pPr>
                      <a:lvl8pPr marL="3200324" algn="l" defTabSz="457200" rtl="0" eaLnBrk="1" latinLnBrk="0" hangingPunct="1">
                        <a:defRPr sz="1800" kern="1200">
                          <a:solidFill>
                            <a:schemeClr val="dk1"/>
                          </a:solidFill>
                          <a:latin typeface="Arial"/>
                        </a:defRPr>
                      </a:lvl8pPr>
                      <a:lvl9pPr marL="3657508" algn="l" defTabSz="457200" rtl="0" eaLnBrk="1" latinLnBrk="0" hangingPunct="1">
                        <a:defRPr sz="1800" kern="1200">
                          <a:solidFill>
                            <a:schemeClr val="dk1"/>
                          </a:solidFill>
                          <a:latin typeface="Arial"/>
                        </a:defRPr>
                      </a:lvl9pPr>
                    </a:lstStyle>
                    <a:p>
                      <a:r>
                        <a:rPr lang="en-US" sz="1900" b="0" i="0" u="none" strike="noStrike" baseline="0" dirty="0" smtClean="0">
                          <a:solidFill>
                            <a:srgbClr val="000000"/>
                          </a:solidFill>
                          <a:latin typeface="Arial" panose="020B0604020202020204" pitchFamily="34" charset="0"/>
                        </a:rPr>
                        <a:t>Implementation of the comprehensive social protection system by 2024 	</a:t>
                      </a:r>
                    </a:p>
                  </a:txBody>
                  <a:tcPr marT="0" marB="0">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C00">
                        <a:tint val="40000"/>
                      </a:srgbClr>
                    </a:solidFill>
                  </a:tcPr>
                </a:tc>
                <a:tc rowSpan="3">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375" algn="l" defTabSz="457200" rtl="0" eaLnBrk="1" latinLnBrk="0" hangingPunct="1">
                        <a:defRPr sz="1800" kern="1200">
                          <a:solidFill>
                            <a:schemeClr val="dk1"/>
                          </a:solidFill>
                          <a:latin typeface="Arial"/>
                        </a:defRPr>
                      </a:lvl3pPr>
                      <a:lvl4pPr marL="1371565" algn="l" defTabSz="457200" rtl="0" eaLnBrk="1" latinLnBrk="0" hangingPunct="1">
                        <a:defRPr sz="1800" kern="1200">
                          <a:solidFill>
                            <a:schemeClr val="dk1"/>
                          </a:solidFill>
                          <a:latin typeface="Arial"/>
                        </a:defRPr>
                      </a:lvl4pPr>
                      <a:lvl5pPr marL="1828750" algn="l" defTabSz="457200" rtl="0" eaLnBrk="1" latinLnBrk="0" hangingPunct="1">
                        <a:defRPr sz="1800" kern="1200">
                          <a:solidFill>
                            <a:schemeClr val="dk1"/>
                          </a:solidFill>
                          <a:latin typeface="Arial"/>
                        </a:defRPr>
                      </a:lvl5pPr>
                      <a:lvl6pPr marL="2285942" algn="l" defTabSz="457200" rtl="0" eaLnBrk="1" latinLnBrk="0" hangingPunct="1">
                        <a:defRPr sz="1800" kern="1200">
                          <a:solidFill>
                            <a:schemeClr val="dk1"/>
                          </a:solidFill>
                          <a:latin typeface="Arial"/>
                        </a:defRPr>
                      </a:lvl6pPr>
                      <a:lvl7pPr marL="2743129" algn="l" defTabSz="457200" rtl="0" eaLnBrk="1" latinLnBrk="0" hangingPunct="1">
                        <a:defRPr sz="1800" kern="1200">
                          <a:solidFill>
                            <a:schemeClr val="dk1"/>
                          </a:solidFill>
                          <a:latin typeface="Arial"/>
                        </a:defRPr>
                      </a:lvl7pPr>
                      <a:lvl8pPr marL="3200324" algn="l" defTabSz="457200" rtl="0" eaLnBrk="1" latinLnBrk="0" hangingPunct="1">
                        <a:defRPr sz="1800" kern="1200">
                          <a:solidFill>
                            <a:schemeClr val="dk1"/>
                          </a:solidFill>
                          <a:latin typeface="Arial"/>
                        </a:defRPr>
                      </a:lvl8pPr>
                      <a:lvl9pPr marL="3657508" algn="l" defTabSz="457200" rtl="0" eaLnBrk="1" latinLnBrk="0" hangingPunct="1">
                        <a:defRPr sz="1800" kern="1200">
                          <a:solidFill>
                            <a:schemeClr val="dk1"/>
                          </a:solidFill>
                          <a:latin typeface="Arial"/>
                        </a:defRPr>
                      </a:lvl9pPr>
                    </a:lstStyle>
                    <a:p>
                      <a:r>
                        <a:rPr lang="en-US" sz="1900" b="0" i="0" u="none" strike="noStrike" baseline="0" dirty="0" smtClean="0">
                          <a:solidFill>
                            <a:srgbClr val="000000"/>
                          </a:solidFill>
                          <a:latin typeface="Arial" panose="020B0604020202020204" pitchFamily="34" charset="0"/>
                        </a:rPr>
                        <a:t>Comprehensive social security coverage; efficient and effective 	</a:t>
                      </a:r>
                    </a:p>
                    <a:p>
                      <a:pPr marL="457200" algn="just">
                        <a:lnSpc>
                          <a:spcPct val="150000"/>
                        </a:lnSpc>
                        <a:spcAft>
                          <a:spcPts val="0"/>
                        </a:spcAft>
                      </a:pPr>
                      <a:endParaRPr lang="en-ZA" sz="1900" dirty="0">
                        <a:solidFill>
                          <a:srgbClr val="000000"/>
                        </a:solidFill>
                        <a:effectLst/>
                        <a:latin typeface="+mn-lt"/>
                        <a:ea typeface="Times New Roman" panose="02020603050405020304" pitchFamily="18" charset="0"/>
                        <a:cs typeface="Times New Roman" panose="02020603050405020304" pitchFamily="18" charset="0"/>
                      </a:endParaRPr>
                    </a:p>
                  </a:txBody>
                  <a:tcPr marT="0" marB="0">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C00">
                        <a:tint val="4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375" algn="l" defTabSz="457200" rtl="0" eaLnBrk="1" latinLnBrk="0" hangingPunct="1">
                        <a:defRPr sz="1800" kern="1200">
                          <a:solidFill>
                            <a:schemeClr val="dk1"/>
                          </a:solidFill>
                          <a:latin typeface="Arial"/>
                        </a:defRPr>
                      </a:lvl3pPr>
                      <a:lvl4pPr marL="1371565" algn="l" defTabSz="457200" rtl="0" eaLnBrk="1" latinLnBrk="0" hangingPunct="1">
                        <a:defRPr sz="1800" kern="1200">
                          <a:solidFill>
                            <a:schemeClr val="dk1"/>
                          </a:solidFill>
                          <a:latin typeface="Arial"/>
                        </a:defRPr>
                      </a:lvl4pPr>
                      <a:lvl5pPr marL="1828750" algn="l" defTabSz="457200" rtl="0" eaLnBrk="1" latinLnBrk="0" hangingPunct="1">
                        <a:defRPr sz="1800" kern="1200">
                          <a:solidFill>
                            <a:schemeClr val="dk1"/>
                          </a:solidFill>
                          <a:latin typeface="Arial"/>
                        </a:defRPr>
                      </a:lvl5pPr>
                      <a:lvl6pPr marL="2285942" algn="l" defTabSz="457200" rtl="0" eaLnBrk="1" latinLnBrk="0" hangingPunct="1">
                        <a:defRPr sz="1800" kern="1200">
                          <a:solidFill>
                            <a:schemeClr val="dk1"/>
                          </a:solidFill>
                          <a:latin typeface="Arial"/>
                        </a:defRPr>
                      </a:lvl6pPr>
                      <a:lvl7pPr marL="2743129" algn="l" defTabSz="457200" rtl="0" eaLnBrk="1" latinLnBrk="0" hangingPunct="1">
                        <a:defRPr sz="1800" kern="1200">
                          <a:solidFill>
                            <a:schemeClr val="dk1"/>
                          </a:solidFill>
                          <a:latin typeface="Arial"/>
                        </a:defRPr>
                      </a:lvl7pPr>
                      <a:lvl8pPr marL="3200324" algn="l" defTabSz="457200" rtl="0" eaLnBrk="1" latinLnBrk="0" hangingPunct="1">
                        <a:defRPr sz="1800" kern="1200">
                          <a:solidFill>
                            <a:schemeClr val="dk1"/>
                          </a:solidFill>
                          <a:latin typeface="Arial"/>
                        </a:defRPr>
                      </a:lvl8pPr>
                      <a:lvl9pPr marL="3657508" algn="l" defTabSz="457200" rtl="0" eaLnBrk="1" latinLnBrk="0" hangingPunct="1">
                        <a:defRPr sz="1800" kern="1200">
                          <a:solidFill>
                            <a:schemeClr val="dk1"/>
                          </a:solidFill>
                          <a:latin typeface="Arial"/>
                        </a:defRPr>
                      </a:lvl9pPr>
                    </a:lstStyle>
                    <a:p>
                      <a:r>
                        <a:rPr lang="en-ZA" sz="1900" b="1" i="0" u="sng" strike="noStrike" baseline="0" dirty="0" smtClean="0">
                          <a:solidFill>
                            <a:srgbClr val="000000"/>
                          </a:solidFill>
                          <a:latin typeface="Arial" panose="020B0604020202020204" pitchFamily="34" charset="0"/>
                        </a:rPr>
                        <a:t>Priority 5: </a:t>
                      </a:r>
                      <a:endParaRPr lang="en-ZA" sz="1900" b="0" i="0" u="none" strike="noStrike" baseline="0" dirty="0" smtClean="0">
                        <a:solidFill>
                          <a:srgbClr val="000000"/>
                        </a:solidFill>
                        <a:latin typeface="Arial" panose="020B0604020202020204" pitchFamily="34" charset="0"/>
                      </a:endParaRPr>
                    </a:p>
                    <a:p>
                      <a:r>
                        <a:rPr lang="en-US" sz="1900" b="0" i="0" u="none" strike="noStrike" baseline="0" dirty="0" smtClean="0">
                          <a:solidFill>
                            <a:srgbClr val="000000"/>
                          </a:solidFill>
                          <a:latin typeface="Arial" panose="020B0604020202020204" pitchFamily="34" charset="0"/>
                        </a:rPr>
                        <a:t>To improve operational efficiency through process reengineering and technological innovation 	</a:t>
                      </a:r>
                    </a:p>
                    <a:p>
                      <a:pPr marL="457200" algn="just">
                        <a:lnSpc>
                          <a:spcPct val="150000"/>
                        </a:lnSpc>
                        <a:spcAft>
                          <a:spcPts val="0"/>
                        </a:spcAft>
                      </a:pPr>
                      <a:endParaRPr lang="en-ZA" sz="1900" b="0" u="none" dirty="0">
                        <a:solidFill>
                          <a:srgbClr val="000000"/>
                        </a:solidFill>
                        <a:effectLst/>
                        <a:latin typeface="+mn-lt"/>
                        <a:ea typeface="Times New Roman" panose="02020603050405020304" pitchFamily="18" charset="0"/>
                        <a:cs typeface="Times New Roman" panose="02020603050405020304" pitchFamily="18" charset="0"/>
                      </a:endParaRPr>
                    </a:p>
                  </a:txBody>
                  <a:tcPr marT="0" marB="0">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C00">
                        <a:tint val="40000"/>
                      </a:srgbClr>
                    </a:solidFill>
                  </a:tcPr>
                </a:tc>
                <a:extLst>
                  <a:ext uri="{0D108BD9-81ED-4DB2-BD59-A6C34878D82A}">
                    <a16:rowId xmlns:a16="http://schemas.microsoft.com/office/drawing/2014/main" xmlns="" val="4014080419"/>
                  </a:ext>
                </a:extLst>
              </a:tr>
              <a:tr h="1990700">
                <a:tc vMerge="1">
                  <a:txBody>
                    <a:bodyPr/>
                    <a:lstStyle/>
                    <a:p>
                      <a:pPr algn="just">
                        <a:lnSpc>
                          <a:spcPct val="150000"/>
                        </a:lnSpc>
                      </a:pPr>
                      <a:endParaRPr lang="en-ZA" sz="1400" b="0" u="none" dirty="0">
                        <a:solidFill>
                          <a:srgbClr val="000000"/>
                        </a:solidFill>
                        <a:latin typeface="+mn-lt"/>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C00">
                        <a:tint val="40000"/>
                      </a:srgbClr>
                    </a:solidFill>
                  </a:tcPr>
                </a:tc>
                <a:tc vMerge="1">
                  <a:txBody>
                    <a:bodyPr/>
                    <a:lstStyle/>
                    <a:p>
                      <a:endParaRPr lang="en-US" sz="1400" b="0" i="0" u="none" strike="noStrike" baseline="0" dirty="0" smtClean="0">
                        <a:solidFill>
                          <a:srgbClr val="000000"/>
                        </a:solidFill>
                        <a:latin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C00">
                        <a:tint val="40000"/>
                      </a:srgbClr>
                    </a:solidFill>
                  </a:tcPr>
                </a:tc>
                <a:tc vMerge="1">
                  <a:txBody>
                    <a:bodyPr/>
                    <a:lstStyle/>
                    <a:p>
                      <a:pPr marL="457200" algn="just">
                        <a:lnSpc>
                          <a:spcPct val="150000"/>
                        </a:lnSpc>
                        <a:spcAft>
                          <a:spcPts val="0"/>
                        </a:spcAft>
                      </a:pPr>
                      <a:endParaRPr lang="en-ZA" sz="14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C00">
                        <a:tint val="40000"/>
                      </a:srgbClr>
                    </a:solidFill>
                  </a:tcPr>
                </a:tc>
                <a:tc>
                  <a:txBody>
                    <a:bodyPr/>
                    <a:lstStyle/>
                    <a:p>
                      <a:r>
                        <a:rPr lang="en-ZA" sz="1900" b="1" i="0" u="sng" strike="noStrike" baseline="0" dirty="0" smtClean="0">
                          <a:solidFill>
                            <a:srgbClr val="000000"/>
                          </a:solidFill>
                          <a:latin typeface="Arial" panose="020B0604020202020204" pitchFamily="34" charset="0"/>
                        </a:rPr>
                        <a:t>Priority 2: </a:t>
                      </a:r>
                      <a:endParaRPr lang="en-ZA" sz="1900" b="0" i="0" u="none" strike="noStrike" baseline="0" dirty="0" smtClean="0">
                        <a:solidFill>
                          <a:srgbClr val="000000"/>
                        </a:solidFill>
                        <a:latin typeface="Arial" panose="020B0604020202020204" pitchFamily="34" charset="0"/>
                      </a:endParaRPr>
                    </a:p>
                    <a:p>
                      <a:r>
                        <a:rPr lang="en-US" sz="1900" b="0" i="0" u="none" strike="noStrike" baseline="0" dirty="0" smtClean="0">
                          <a:solidFill>
                            <a:srgbClr val="000000"/>
                          </a:solidFill>
                          <a:latin typeface="Arial" panose="020B0604020202020204" pitchFamily="34" charset="0"/>
                        </a:rPr>
                        <a:t>To ensure that appropriate benefits are delivered to Intended Beneficiaries, efficiently and at a reasonable cost 	</a:t>
                      </a:r>
                    </a:p>
                    <a:p>
                      <a:pPr marL="457200" algn="just">
                        <a:lnSpc>
                          <a:spcPct val="150000"/>
                        </a:lnSpc>
                        <a:spcAft>
                          <a:spcPts val="0"/>
                        </a:spcAft>
                      </a:pPr>
                      <a:endParaRPr lang="en-ZA" sz="1900" b="0" u="none" dirty="0">
                        <a:solidFill>
                          <a:srgbClr val="000000"/>
                        </a:solidFill>
                        <a:effectLst/>
                        <a:latin typeface="+mn-lt"/>
                        <a:ea typeface="Times New Roman" panose="02020603050405020304" pitchFamily="18" charset="0"/>
                        <a:cs typeface="Times New Roman" panose="02020603050405020304" pitchFamily="18" charset="0"/>
                      </a:endParaRPr>
                    </a:p>
                  </a:txBody>
                  <a:tcPr marT="0" marB="0">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C00">
                        <a:tint val="40000"/>
                      </a:srgbClr>
                    </a:solidFill>
                  </a:tcPr>
                </a:tc>
                <a:extLst>
                  <a:ext uri="{0D108BD9-81ED-4DB2-BD59-A6C34878D82A}">
                    <a16:rowId xmlns:a16="http://schemas.microsoft.com/office/drawing/2014/main" xmlns="" val="2766565044"/>
                  </a:ext>
                </a:extLst>
              </a:tr>
              <a:tr h="1684437">
                <a:tc vMerge="1">
                  <a:txBody>
                    <a:bodyPr/>
                    <a:lstStyle/>
                    <a:p>
                      <a:pPr algn="just">
                        <a:lnSpc>
                          <a:spcPct val="150000"/>
                        </a:lnSpc>
                      </a:pPr>
                      <a:endParaRPr lang="en-ZA" sz="1400" b="0" u="none" dirty="0">
                        <a:solidFill>
                          <a:srgbClr val="000000"/>
                        </a:solidFill>
                        <a:latin typeface="+mn-lt"/>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C00">
                        <a:tint val="40000"/>
                      </a:srgbClr>
                    </a:solidFill>
                  </a:tcPr>
                </a:tc>
                <a:tc vMerge="1">
                  <a:txBody>
                    <a:bodyPr/>
                    <a:lstStyle/>
                    <a:p>
                      <a:endParaRPr lang="en-US" sz="1400" b="0" i="0" u="none" strike="noStrike" baseline="0" dirty="0" smtClean="0">
                        <a:solidFill>
                          <a:srgbClr val="000000"/>
                        </a:solidFill>
                        <a:latin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C00">
                        <a:tint val="40000"/>
                      </a:srgbClr>
                    </a:solidFill>
                  </a:tcPr>
                </a:tc>
                <a:tc vMerge="1">
                  <a:txBody>
                    <a:bodyPr/>
                    <a:lstStyle/>
                    <a:p>
                      <a:pPr marL="457200" algn="just">
                        <a:lnSpc>
                          <a:spcPct val="150000"/>
                        </a:lnSpc>
                        <a:spcAft>
                          <a:spcPts val="0"/>
                        </a:spcAft>
                      </a:pPr>
                      <a:endParaRPr lang="en-ZA" sz="14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C00">
                        <a:tint val="40000"/>
                      </a:srgbClr>
                    </a:solidFill>
                  </a:tcPr>
                </a:tc>
                <a:tc>
                  <a:txBody>
                    <a:bodyPr/>
                    <a:lstStyle/>
                    <a:p>
                      <a:r>
                        <a:rPr lang="en-ZA" sz="1900" b="1" i="0" u="sng" strike="noStrike" baseline="0" dirty="0" smtClean="0">
                          <a:solidFill>
                            <a:srgbClr val="000000"/>
                          </a:solidFill>
                          <a:latin typeface="Arial" panose="020B0604020202020204" pitchFamily="34" charset="0"/>
                        </a:rPr>
                        <a:t>Priority 3: </a:t>
                      </a:r>
                      <a:endParaRPr lang="en-ZA" sz="1900" b="0" i="0" u="none" strike="noStrike" baseline="0" dirty="0" smtClean="0">
                        <a:solidFill>
                          <a:srgbClr val="000000"/>
                        </a:solidFill>
                        <a:latin typeface="Arial" panose="020B0604020202020204" pitchFamily="34" charset="0"/>
                      </a:endParaRPr>
                    </a:p>
                    <a:p>
                      <a:r>
                        <a:rPr lang="en-US" sz="1900" b="0" i="0" u="none" strike="noStrike" baseline="0" dirty="0" smtClean="0">
                          <a:solidFill>
                            <a:srgbClr val="000000"/>
                          </a:solidFill>
                          <a:latin typeface="Arial" panose="020B0604020202020204" pitchFamily="34" charset="0"/>
                        </a:rPr>
                        <a:t>Contribute to employment and economic growth through rehabilitation and re-integration. 	</a:t>
                      </a:r>
                    </a:p>
                    <a:p>
                      <a:pPr marL="457200" algn="just">
                        <a:lnSpc>
                          <a:spcPct val="150000"/>
                        </a:lnSpc>
                        <a:spcAft>
                          <a:spcPts val="0"/>
                        </a:spcAft>
                      </a:pPr>
                      <a:endParaRPr lang="en-ZA" sz="1900" b="0" u="none" dirty="0">
                        <a:solidFill>
                          <a:srgbClr val="000000"/>
                        </a:solidFill>
                        <a:effectLst/>
                        <a:latin typeface="+mn-lt"/>
                        <a:ea typeface="Times New Roman" panose="02020603050405020304" pitchFamily="18" charset="0"/>
                        <a:cs typeface="Times New Roman" panose="02020603050405020304" pitchFamily="18" charset="0"/>
                      </a:endParaRPr>
                    </a:p>
                  </a:txBody>
                  <a:tcPr marT="0" marB="0">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FFCC00">
                        <a:tint val="40000"/>
                      </a:srgbClr>
                    </a:solidFill>
                  </a:tcPr>
                </a:tc>
                <a:extLst>
                  <a:ext uri="{0D108BD9-81ED-4DB2-BD59-A6C34878D82A}">
                    <a16:rowId xmlns:a16="http://schemas.microsoft.com/office/drawing/2014/main" xmlns="" val="2768663472"/>
                  </a:ext>
                </a:extLst>
              </a:tr>
            </a:tbl>
          </a:graphicData>
        </a:graphic>
      </p:graphicFrame>
      <p:sp>
        <p:nvSpPr>
          <p:cNvPr id="3" name="Rectangle 2"/>
          <p:cNvSpPr/>
          <p:nvPr/>
        </p:nvSpPr>
        <p:spPr>
          <a:xfrm>
            <a:off x="7213600" y="8227125"/>
            <a:ext cx="441146" cy="369332"/>
          </a:xfrm>
          <a:prstGeom prst="rect">
            <a:avLst/>
          </a:prstGeom>
        </p:spPr>
        <p:txBody>
          <a:bodyPr wrap="none">
            <a:spAutoFit/>
          </a:bodyPr>
          <a:lstStyle/>
          <a:p>
            <a:pPr lvl="0"/>
            <a:r>
              <a:rPr lang="en-US" b="1" dirty="0" smtClean="0">
                <a:solidFill>
                  <a:srgbClr val="FF0000"/>
                </a:solidFill>
              </a:rPr>
              <a:t>13</a:t>
            </a:r>
            <a:endParaRPr lang="en-ZA" b="1" dirty="0">
              <a:solidFill>
                <a:srgbClr val="FF0000"/>
              </a:solidFill>
            </a:endParaRPr>
          </a:p>
        </p:txBody>
      </p:sp>
      <p:sp>
        <p:nvSpPr>
          <p:cNvPr id="6" name="Rectangle 5"/>
          <p:cNvSpPr/>
          <p:nvPr/>
        </p:nvSpPr>
        <p:spPr>
          <a:xfrm>
            <a:off x="14147800" y="152400"/>
            <a:ext cx="441146" cy="369332"/>
          </a:xfrm>
          <a:prstGeom prst="rect">
            <a:avLst/>
          </a:prstGeom>
        </p:spPr>
        <p:txBody>
          <a:bodyPr wrap="none">
            <a:spAutoFit/>
          </a:bodyPr>
          <a:lstStyle/>
          <a:p>
            <a:pPr lvl="0"/>
            <a:r>
              <a:rPr lang="en-US" b="1" dirty="0" smtClean="0">
                <a:solidFill>
                  <a:srgbClr val="FF0000"/>
                </a:solidFill>
              </a:rPr>
              <a:t>13</a:t>
            </a:r>
            <a:endParaRPr lang="en-ZA" b="1" dirty="0">
              <a:solidFill>
                <a:srgbClr val="FF0000"/>
              </a:solidFill>
            </a:endParaRPr>
          </a:p>
        </p:txBody>
      </p:sp>
    </p:spTree>
    <p:extLst>
      <p:ext uri="{BB962C8B-B14F-4D97-AF65-F5344CB8AC3E}">
        <p14:creationId xmlns:p14="http://schemas.microsoft.com/office/powerpoint/2010/main" xmlns="" val="40374095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0400" y="259737"/>
            <a:ext cx="10744200" cy="1148904"/>
          </a:xfrm>
        </p:spPr>
        <p:txBody>
          <a:bodyPr/>
          <a:lstStyle/>
          <a:p>
            <a:r>
              <a:rPr lang="en-US" sz="3733" dirty="0">
                <a:solidFill>
                  <a:schemeClr val="tx1"/>
                </a:solidFill>
                <a:latin typeface="Arial" panose="020B0604020202020204" pitchFamily="34" charset="0"/>
                <a:cs typeface="Arial" panose="020B0604020202020204" pitchFamily="34" charset="0"/>
              </a:rPr>
              <a:t>CF 5 YEAR STRATEGIC PLAN 2020/21-2024/25</a:t>
            </a:r>
            <a:endParaRPr lang="en-ZA" sz="3733" dirty="0">
              <a:solidFill>
                <a:schemeClr val="tx1"/>
              </a:solidFill>
            </a:endParaRPr>
          </a:p>
        </p:txBody>
      </p:sp>
      <p:sp>
        <p:nvSpPr>
          <p:cNvPr id="4" name="Slide Number Placeholder 3"/>
          <p:cNvSpPr>
            <a:spLocks noGrp="1"/>
          </p:cNvSpPr>
          <p:nvPr>
            <p:ph type="sldNum" sz="quarter" idx="4294967295"/>
          </p:nvPr>
        </p:nvSpPr>
        <p:spPr>
          <a:xfrm>
            <a:off x="10923604" y="8657168"/>
            <a:ext cx="2844800" cy="486833"/>
          </a:xfrm>
        </p:spPr>
        <p:txBody>
          <a:bodyPr/>
          <a:lstStyle/>
          <a:p>
            <a:pPr>
              <a:defRPr/>
            </a:pPr>
            <a:fld id="{A79B0E16-3B21-4DA7-809D-032F5E4D0A06}" type="slidenum">
              <a:rPr lang="en-US" smtClean="0">
                <a:solidFill>
                  <a:schemeClr val="bg1"/>
                </a:solidFill>
              </a:rPr>
              <a:pPr>
                <a:defRPr/>
              </a:pPr>
              <a:t>14</a:t>
            </a:fld>
            <a:endParaRPr lang="en-US" dirty="0">
              <a:solidFill>
                <a:schemeClr val="bg1"/>
              </a:solidFill>
            </a:endParaRPr>
          </a:p>
        </p:txBody>
      </p:sp>
      <p:graphicFrame>
        <p:nvGraphicFramePr>
          <p:cNvPr id="8" name="Table 7"/>
          <p:cNvGraphicFramePr>
            <a:graphicFrameLocks noGrp="1"/>
          </p:cNvGraphicFramePr>
          <p:nvPr>
            <p:extLst>
              <p:ext uri="{D42A27DB-BD31-4B8C-83A1-F6EECF244321}">
                <p14:modId xmlns:p14="http://schemas.microsoft.com/office/powerpoint/2010/main" xmlns="" val="1364661760"/>
              </p:ext>
            </p:extLst>
          </p:nvPr>
        </p:nvGraphicFramePr>
        <p:xfrm>
          <a:off x="736600" y="1776643"/>
          <a:ext cx="13411199" cy="6400946"/>
        </p:xfrm>
        <a:graphic>
          <a:graphicData uri="http://schemas.openxmlformats.org/drawingml/2006/table">
            <a:tbl>
              <a:tblPr firstRow="1" firstCol="1" lastRow="1" lastCol="1" bandRow="1" bandCol="1"/>
              <a:tblGrid>
                <a:gridCol w="2492103">
                  <a:extLst>
                    <a:ext uri="{9D8B030D-6E8A-4147-A177-3AD203B41FA5}">
                      <a16:colId xmlns:a16="http://schemas.microsoft.com/office/drawing/2014/main" xmlns="" val="2197976376"/>
                    </a:ext>
                  </a:extLst>
                </a:gridCol>
                <a:gridCol w="2412981">
                  <a:extLst>
                    <a:ext uri="{9D8B030D-6E8A-4147-A177-3AD203B41FA5}">
                      <a16:colId xmlns:a16="http://schemas.microsoft.com/office/drawing/2014/main" xmlns="" val="3865488644"/>
                    </a:ext>
                  </a:extLst>
                </a:gridCol>
                <a:gridCol w="3135577">
                  <a:extLst>
                    <a:ext uri="{9D8B030D-6E8A-4147-A177-3AD203B41FA5}">
                      <a16:colId xmlns:a16="http://schemas.microsoft.com/office/drawing/2014/main" xmlns="" val="2585693852"/>
                    </a:ext>
                  </a:extLst>
                </a:gridCol>
                <a:gridCol w="2291119">
                  <a:extLst>
                    <a:ext uri="{9D8B030D-6E8A-4147-A177-3AD203B41FA5}">
                      <a16:colId xmlns:a16="http://schemas.microsoft.com/office/drawing/2014/main" xmlns="" val="1296808950"/>
                    </a:ext>
                  </a:extLst>
                </a:gridCol>
                <a:gridCol w="3079419">
                  <a:extLst>
                    <a:ext uri="{9D8B030D-6E8A-4147-A177-3AD203B41FA5}">
                      <a16:colId xmlns:a16="http://schemas.microsoft.com/office/drawing/2014/main" xmlns="" val="3877872200"/>
                    </a:ext>
                  </a:extLst>
                </a:gridCol>
              </a:tblGrid>
              <a:tr h="352127">
                <a:tc gridSpan="5">
                  <a:txBody>
                    <a:bodyPr/>
                    <a:lstStyle/>
                    <a:p>
                      <a:pPr marL="50800">
                        <a:spcBef>
                          <a:spcPts val="160"/>
                        </a:spcBef>
                        <a:spcAft>
                          <a:spcPts val="0"/>
                        </a:spcAft>
                      </a:pPr>
                      <a:r>
                        <a:rPr lang="en-US" sz="1400" b="1"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r>
                        <a:rPr lang="en-US" sz="1400" b="1" dirty="0" smtClean="0">
                          <a:solidFill>
                            <a:srgbClr val="231F20"/>
                          </a:solidFill>
                          <a:effectLst/>
                          <a:latin typeface="Arial" panose="020B0604020202020204" pitchFamily="34" charset="0"/>
                          <a:ea typeface="Arial" panose="020B0604020202020204" pitchFamily="34" charset="0"/>
                          <a:cs typeface="Times New Roman" panose="02020603050405020304" pitchFamily="18" charset="0"/>
                        </a:rPr>
                        <a:t>MTSF </a:t>
                      </a:r>
                      <a:r>
                        <a:rPr lang="en-US" sz="1400" b="1"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PRIORITY 2: </a:t>
                      </a:r>
                      <a:r>
                        <a:rPr lang="en-US" sz="14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ECONOMIC TRANSFORMATION AND JOB CREATION</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p>
                      <a:pPr marL="50800">
                        <a:spcBef>
                          <a:spcPts val="45"/>
                        </a:spcBef>
                        <a:spcAft>
                          <a:spcPts val="0"/>
                        </a:spcAft>
                      </a:pPr>
                      <a:r>
                        <a:rPr lang="en-US" sz="1400" b="1"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MTSF PRIORITY 4: </a:t>
                      </a:r>
                      <a:r>
                        <a:rPr lang="en-US" sz="14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CONSOLIDATING THE SOCIAL WAGE THROUGH RELIABLE AND QUALITY BASIC SERVICES</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CC25E"/>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501110520"/>
                  </a:ext>
                </a:extLst>
              </a:tr>
              <a:tr h="713476">
                <a:tc gridSpan="5">
                  <a:txBody>
                    <a:bodyPr/>
                    <a:lstStyle/>
                    <a:p>
                      <a:pPr marL="50800" marR="560705">
                        <a:lnSpc>
                          <a:spcPct val="103000"/>
                        </a:lnSpc>
                        <a:spcBef>
                          <a:spcPts val="160"/>
                        </a:spcBef>
                        <a:spcAft>
                          <a:spcPts val="0"/>
                        </a:spcAft>
                      </a:pPr>
                      <a:r>
                        <a:rPr lang="en-US" sz="1400" b="1"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r>
                        <a:rPr lang="en-US" sz="1400" b="1" dirty="0" smtClean="0">
                          <a:solidFill>
                            <a:srgbClr val="231F20"/>
                          </a:solidFill>
                          <a:effectLst/>
                          <a:latin typeface="Arial" panose="020B0604020202020204" pitchFamily="34" charset="0"/>
                          <a:ea typeface="Arial" panose="020B0604020202020204" pitchFamily="34" charset="0"/>
                          <a:cs typeface="Times New Roman" panose="02020603050405020304" pitchFamily="18" charset="0"/>
                        </a:rPr>
                        <a:t>CF </a:t>
                      </a:r>
                      <a:r>
                        <a:rPr lang="en-US" sz="1400" b="1"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PRIORITY 2: </a:t>
                      </a:r>
                      <a:r>
                        <a:rPr lang="en-US" sz="14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TO ENSURE THAT APPROPRIATE BENEFITS ARE DELIVERED TO INTENDED BENEFICIARIES, EFFICIENTLY AND AT A REASONABLE COST</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p>
                      <a:pPr marL="50800" marR="580390">
                        <a:lnSpc>
                          <a:spcPct val="103000"/>
                        </a:lnSpc>
                        <a:spcBef>
                          <a:spcPts val="5"/>
                        </a:spcBef>
                        <a:spcAft>
                          <a:spcPts val="0"/>
                        </a:spcAft>
                      </a:pPr>
                      <a:r>
                        <a:rPr lang="en-US" sz="1400" b="1"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CF PRIORITY 3: </a:t>
                      </a:r>
                      <a:r>
                        <a:rPr lang="en-US" sz="14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CONTRIBUTE TO EMPLOYMENT AND ECONOMIC GROWTH THROUGH REHABILITATION AND RE-INTEGRATION.</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CC25E"/>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117580330"/>
                  </a:ext>
                </a:extLst>
              </a:tr>
              <a:tr h="187268">
                <a:tc>
                  <a:txBody>
                    <a:bodyPr/>
                    <a:lstStyle/>
                    <a:p>
                      <a:pPr marL="50800">
                        <a:spcBef>
                          <a:spcPts val="160"/>
                        </a:spcBef>
                        <a:spcAft>
                          <a:spcPts val="0"/>
                        </a:spcAft>
                      </a:pPr>
                      <a:r>
                        <a:rPr lang="en-US" sz="1400" b="1"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CF Impact Statement</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CC25E"/>
                    </a:solidFill>
                  </a:tcPr>
                </a:tc>
                <a:tc>
                  <a:txBody>
                    <a:bodyPr/>
                    <a:lstStyle/>
                    <a:p>
                      <a:pPr marL="50800">
                        <a:spcBef>
                          <a:spcPts val="160"/>
                        </a:spcBef>
                        <a:spcAft>
                          <a:spcPts val="0"/>
                        </a:spcAft>
                      </a:pPr>
                      <a:r>
                        <a:rPr lang="en-US" sz="1400" b="1">
                          <a:solidFill>
                            <a:srgbClr val="231F20"/>
                          </a:solidFill>
                          <a:effectLst/>
                          <a:latin typeface="Arial" panose="020B0604020202020204" pitchFamily="34" charset="0"/>
                          <a:ea typeface="Arial" panose="020B0604020202020204" pitchFamily="34" charset="0"/>
                          <a:cs typeface="Times New Roman" panose="02020603050405020304" pitchFamily="18" charset="0"/>
                        </a:rPr>
                        <a:t>Outcome</a:t>
                      </a:r>
                      <a:endParaRPr lang="en-ZA" sz="14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CC25E"/>
                    </a:solidFill>
                  </a:tcPr>
                </a:tc>
                <a:tc>
                  <a:txBody>
                    <a:bodyPr/>
                    <a:lstStyle/>
                    <a:p>
                      <a:pPr marL="50800">
                        <a:spcBef>
                          <a:spcPts val="160"/>
                        </a:spcBef>
                        <a:spcAft>
                          <a:spcPts val="0"/>
                        </a:spcAft>
                      </a:pPr>
                      <a:r>
                        <a:rPr lang="en-US" sz="1400" b="1">
                          <a:solidFill>
                            <a:srgbClr val="231F20"/>
                          </a:solidFill>
                          <a:effectLst/>
                          <a:latin typeface="Arial" panose="020B0604020202020204" pitchFamily="34" charset="0"/>
                          <a:ea typeface="Arial" panose="020B0604020202020204" pitchFamily="34" charset="0"/>
                          <a:cs typeface="Times New Roman" panose="02020603050405020304" pitchFamily="18" charset="0"/>
                        </a:rPr>
                        <a:t>Outcome Indicator</a:t>
                      </a:r>
                      <a:endParaRPr lang="en-ZA" sz="14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CC25E"/>
                    </a:solidFill>
                  </a:tcPr>
                </a:tc>
                <a:tc>
                  <a:txBody>
                    <a:bodyPr/>
                    <a:lstStyle/>
                    <a:p>
                      <a:pPr marL="50800">
                        <a:spcBef>
                          <a:spcPts val="160"/>
                        </a:spcBef>
                        <a:spcAft>
                          <a:spcPts val="0"/>
                        </a:spcAft>
                      </a:pPr>
                      <a:r>
                        <a:rPr lang="en-US" sz="1400" b="1">
                          <a:solidFill>
                            <a:srgbClr val="231F20"/>
                          </a:solidFill>
                          <a:effectLst/>
                          <a:latin typeface="Arial" panose="020B0604020202020204" pitchFamily="34" charset="0"/>
                          <a:ea typeface="Arial" panose="020B0604020202020204" pitchFamily="34" charset="0"/>
                          <a:cs typeface="Times New Roman" panose="02020603050405020304" pitchFamily="18" charset="0"/>
                        </a:rPr>
                        <a:t>Baseline</a:t>
                      </a:r>
                      <a:endParaRPr lang="en-ZA" sz="14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CC25E"/>
                    </a:solidFill>
                  </a:tcPr>
                </a:tc>
                <a:tc>
                  <a:txBody>
                    <a:bodyPr/>
                    <a:lstStyle/>
                    <a:p>
                      <a:pPr marL="51435" algn="ctr">
                        <a:spcBef>
                          <a:spcPts val="160"/>
                        </a:spcBef>
                        <a:spcAft>
                          <a:spcPts val="0"/>
                        </a:spcAft>
                      </a:pPr>
                      <a:r>
                        <a:rPr lang="en-US" sz="1400" b="1"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Initial Five Year Target</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CC25E"/>
                    </a:solidFill>
                  </a:tcPr>
                </a:tc>
                <a:extLst>
                  <a:ext uri="{0D108BD9-81ED-4DB2-BD59-A6C34878D82A}">
                    <a16:rowId xmlns:a16="http://schemas.microsoft.com/office/drawing/2014/main" xmlns="" val="3460390277"/>
                  </a:ext>
                </a:extLst>
              </a:tr>
              <a:tr h="1023735">
                <a:tc rowSpan="5">
                  <a:txBody>
                    <a:bodyPr/>
                    <a:lstStyle/>
                    <a:p>
                      <a:pPr marL="50800" marR="41910">
                        <a:lnSpc>
                          <a:spcPct val="150000"/>
                        </a:lnSpc>
                        <a:spcBef>
                          <a:spcPts val="160"/>
                        </a:spcBef>
                        <a:spcAft>
                          <a:spcPts val="0"/>
                        </a:spcAft>
                      </a:pPr>
                      <a:r>
                        <a:rPr lang="en-US" sz="14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1. Sound and sustainable control environment, transformed financial sector, enhanced institutional capacity to deliver and improved accessibility and visibility of COID services.</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EF6E8"/>
                    </a:solidFill>
                  </a:tcPr>
                </a:tc>
                <a:tc>
                  <a:txBody>
                    <a:bodyPr/>
                    <a:lstStyle/>
                    <a:p>
                      <a:pPr marL="50800">
                        <a:lnSpc>
                          <a:spcPct val="150000"/>
                        </a:lnSpc>
                        <a:spcBef>
                          <a:spcPts val="160"/>
                        </a:spcBef>
                        <a:spcAft>
                          <a:spcPts val="0"/>
                        </a:spcAft>
                      </a:pPr>
                      <a:r>
                        <a:rPr lang="en-US" sz="14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Black Asset Managers supported</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EF6E8"/>
                    </a:solidFill>
                  </a:tcPr>
                </a:tc>
                <a:tc>
                  <a:txBody>
                    <a:bodyPr/>
                    <a:lstStyle/>
                    <a:p>
                      <a:pPr marL="50800">
                        <a:lnSpc>
                          <a:spcPct val="150000"/>
                        </a:lnSpc>
                        <a:spcBef>
                          <a:spcPts val="160"/>
                        </a:spcBef>
                        <a:spcAft>
                          <a:spcPts val="0"/>
                        </a:spcAft>
                      </a:pPr>
                      <a:r>
                        <a:rPr lang="en-US" sz="14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Improved support of Assets managed by Black Asset Managers</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EF6E8"/>
                    </a:solidFill>
                  </a:tcPr>
                </a:tc>
                <a:tc>
                  <a:txBody>
                    <a:bodyPr/>
                    <a:lstStyle/>
                    <a:p>
                      <a:pPr marL="50800" marR="48260">
                        <a:lnSpc>
                          <a:spcPct val="150000"/>
                        </a:lnSpc>
                        <a:spcBef>
                          <a:spcPts val="160"/>
                        </a:spcBef>
                        <a:spcAft>
                          <a:spcPts val="0"/>
                        </a:spcAft>
                      </a:pPr>
                      <a:r>
                        <a:rPr lang="en-US" sz="14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Reviewed PIC mandate for the empowerment of Black Asset</a:t>
                      </a:r>
                      <a:r>
                        <a:rPr lang="en-US" sz="1400" spc="-25"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r>
                        <a:rPr lang="en-US" sz="1400" spc="-15"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managers</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EF6E8"/>
                    </a:solidFill>
                  </a:tcPr>
                </a:tc>
                <a:tc>
                  <a:txBody>
                    <a:bodyPr/>
                    <a:lstStyle/>
                    <a:p>
                      <a:pPr marL="51435" marR="176530">
                        <a:lnSpc>
                          <a:spcPct val="150000"/>
                        </a:lnSpc>
                        <a:spcBef>
                          <a:spcPts val="160"/>
                        </a:spcBef>
                        <a:spcAft>
                          <a:spcPts val="0"/>
                        </a:spcAft>
                      </a:pPr>
                      <a:r>
                        <a:rPr lang="en-US" sz="14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20% of Assets managed by Black Asset Managers supported</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EF6E8"/>
                    </a:solidFill>
                  </a:tcPr>
                </a:tc>
                <a:extLst>
                  <a:ext uri="{0D108BD9-81ED-4DB2-BD59-A6C34878D82A}">
                    <a16:rowId xmlns:a16="http://schemas.microsoft.com/office/drawing/2014/main" xmlns="" val="3358325785"/>
                  </a:ext>
                </a:extLst>
              </a:tr>
              <a:tr h="759640">
                <a:tc vMerge="1">
                  <a:txBody>
                    <a:bodyPr/>
                    <a:lstStyle/>
                    <a:p>
                      <a:endParaRPr lang="en-ZA"/>
                    </a:p>
                  </a:txBody>
                  <a:tcPr/>
                </a:tc>
                <a:tc>
                  <a:txBody>
                    <a:bodyPr/>
                    <a:lstStyle/>
                    <a:p>
                      <a:pPr marL="50800" marR="33655">
                        <a:lnSpc>
                          <a:spcPct val="150000"/>
                        </a:lnSpc>
                        <a:spcBef>
                          <a:spcPts val="160"/>
                        </a:spcBef>
                        <a:spcAft>
                          <a:spcPts val="0"/>
                        </a:spcAft>
                      </a:pPr>
                      <a:r>
                        <a:rPr lang="en-US" sz="14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Strengthened institutional capacity of the Fund</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EF6E8"/>
                    </a:solidFill>
                  </a:tcPr>
                </a:tc>
                <a:tc>
                  <a:txBody>
                    <a:bodyPr/>
                    <a:lstStyle/>
                    <a:p>
                      <a:pPr marL="50800">
                        <a:lnSpc>
                          <a:spcPct val="150000"/>
                        </a:lnSpc>
                        <a:spcBef>
                          <a:spcPts val="160"/>
                        </a:spcBef>
                        <a:spcAft>
                          <a:spcPts val="0"/>
                        </a:spcAft>
                      </a:pPr>
                      <a:r>
                        <a:rPr lang="en-US" sz="14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Improved Human Resource</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p>
                      <a:pPr marL="50800">
                        <a:lnSpc>
                          <a:spcPct val="150000"/>
                        </a:lnSpc>
                        <a:spcBef>
                          <a:spcPts val="45"/>
                        </a:spcBef>
                        <a:spcAft>
                          <a:spcPts val="0"/>
                        </a:spcAft>
                      </a:pPr>
                      <a:r>
                        <a:rPr lang="en-US" sz="14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Capacity</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EF6E8"/>
                    </a:solidFill>
                  </a:tcPr>
                </a:tc>
                <a:tc>
                  <a:txBody>
                    <a:bodyPr/>
                    <a:lstStyle/>
                    <a:p>
                      <a:pPr marL="50800">
                        <a:lnSpc>
                          <a:spcPct val="150000"/>
                        </a:lnSpc>
                        <a:spcBef>
                          <a:spcPts val="160"/>
                        </a:spcBef>
                        <a:spcAft>
                          <a:spcPts val="0"/>
                        </a:spcAft>
                      </a:pPr>
                      <a:r>
                        <a:rPr lang="en-US" sz="14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16,43%</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EF6E8"/>
                    </a:solidFill>
                  </a:tcPr>
                </a:tc>
                <a:tc>
                  <a:txBody>
                    <a:bodyPr/>
                    <a:lstStyle/>
                    <a:p>
                      <a:pPr marL="51435" marR="119380">
                        <a:lnSpc>
                          <a:spcPct val="150000"/>
                        </a:lnSpc>
                        <a:spcBef>
                          <a:spcPts val="160"/>
                        </a:spcBef>
                        <a:spcAft>
                          <a:spcPts val="0"/>
                        </a:spcAft>
                      </a:pPr>
                      <a:r>
                        <a:rPr lang="en-US" sz="14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8% vacancy rate by March 2025</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EF6E8"/>
                    </a:solidFill>
                  </a:tcPr>
                </a:tc>
                <a:extLst>
                  <a:ext uri="{0D108BD9-81ED-4DB2-BD59-A6C34878D82A}">
                    <a16:rowId xmlns:a16="http://schemas.microsoft.com/office/drawing/2014/main" xmlns="" val="1854561246"/>
                  </a:ext>
                </a:extLst>
              </a:tr>
              <a:tr h="1023735">
                <a:tc vMerge="1">
                  <a:txBody>
                    <a:bodyPr/>
                    <a:lstStyle/>
                    <a:p>
                      <a:endParaRPr lang="en-ZA"/>
                    </a:p>
                  </a:txBody>
                  <a:tcPr/>
                </a:tc>
                <a:tc>
                  <a:txBody>
                    <a:bodyPr/>
                    <a:lstStyle/>
                    <a:p>
                      <a:pPr marL="50800" marR="141605">
                        <a:lnSpc>
                          <a:spcPct val="150000"/>
                        </a:lnSpc>
                        <a:spcBef>
                          <a:spcPts val="160"/>
                        </a:spcBef>
                        <a:spcAft>
                          <a:spcPts val="0"/>
                        </a:spcAft>
                      </a:pPr>
                      <a:r>
                        <a:rPr lang="en-US" sz="14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Improved monitoring and evaluation oversight of the </a:t>
                      </a:r>
                      <a:r>
                        <a:rPr lang="en-US" sz="1400" dirty="0" err="1">
                          <a:solidFill>
                            <a:srgbClr val="231F20"/>
                          </a:solidFill>
                          <a:effectLst/>
                          <a:latin typeface="Arial" panose="020B0604020202020204" pitchFamily="34" charset="0"/>
                          <a:ea typeface="Arial" panose="020B0604020202020204" pitchFamily="34" charset="0"/>
                          <a:cs typeface="Times New Roman" panose="02020603050405020304" pitchFamily="18" charset="0"/>
                        </a:rPr>
                        <a:t>Mutuals</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EF6E8"/>
                    </a:solidFill>
                  </a:tcPr>
                </a:tc>
                <a:tc>
                  <a:txBody>
                    <a:bodyPr/>
                    <a:lstStyle/>
                    <a:p>
                      <a:pPr marL="50800" marR="203835">
                        <a:lnSpc>
                          <a:spcPct val="150000"/>
                        </a:lnSpc>
                        <a:spcBef>
                          <a:spcPts val="160"/>
                        </a:spcBef>
                        <a:spcAft>
                          <a:spcPts val="0"/>
                        </a:spcAft>
                      </a:pPr>
                      <a:r>
                        <a:rPr lang="en-US" sz="14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Performance by Mutuals monitored and evaluated</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EF6E8"/>
                    </a:solidFill>
                  </a:tcPr>
                </a:tc>
                <a:tc>
                  <a:txBody>
                    <a:bodyPr/>
                    <a:lstStyle/>
                    <a:p>
                      <a:pPr marL="50800" marR="68580">
                        <a:lnSpc>
                          <a:spcPct val="150000"/>
                        </a:lnSpc>
                        <a:spcBef>
                          <a:spcPts val="160"/>
                        </a:spcBef>
                        <a:spcAft>
                          <a:spcPts val="0"/>
                        </a:spcAft>
                      </a:pPr>
                      <a:r>
                        <a:rPr lang="en-US" sz="14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Licence issued by the Minister</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EF6E8"/>
                    </a:solidFill>
                  </a:tcPr>
                </a:tc>
                <a:tc>
                  <a:txBody>
                    <a:bodyPr/>
                    <a:lstStyle/>
                    <a:p>
                      <a:pPr marL="51435">
                        <a:lnSpc>
                          <a:spcPct val="150000"/>
                        </a:lnSpc>
                        <a:spcBef>
                          <a:spcPts val="160"/>
                        </a:spcBef>
                        <a:spcAft>
                          <a:spcPts val="0"/>
                        </a:spcAft>
                      </a:pPr>
                      <a:r>
                        <a:rPr lang="en-US" sz="1400" dirty="0" err="1" smtClean="0">
                          <a:solidFill>
                            <a:srgbClr val="231F20"/>
                          </a:solidFill>
                          <a:effectLst/>
                          <a:latin typeface="Arial" panose="020B0604020202020204" pitchFamily="34" charset="0"/>
                          <a:ea typeface="Arial" panose="020B0604020202020204" pitchFamily="34" charset="0"/>
                          <a:cs typeface="Times New Roman" panose="02020603050405020304" pitchFamily="18" charset="0"/>
                        </a:rPr>
                        <a:t>Licences</a:t>
                      </a:r>
                      <a:r>
                        <a:rPr lang="en-US" sz="1400" dirty="0" smtClean="0">
                          <a:solidFill>
                            <a:srgbClr val="231F20"/>
                          </a:solidFill>
                          <a:effectLst/>
                          <a:latin typeface="Arial" panose="020B0604020202020204" pitchFamily="34" charset="0"/>
                          <a:ea typeface="Arial" panose="020B0604020202020204" pitchFamily="34" charset="0"/>
                          <a:cs typeface="Times New Roman" panose="02020603050405020304" pitchFamily="18" charset="0"/>
                        </a:rPr>
                        <a:t> with </a:t>
                      </a:r>
                      <a:r>
                        <a:rPr lang="en-US" sz="14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the </a:t>
                      </a:r>
                      <a:r>
                        <a:rPr lang="en-US" sz="1400" dirty="0" smtClean="0">
                          <a:solidFill>
                            <a:srgbClr val="231F20"/>
                          </a:solidFill>
                          <a:effectLst/>
                          <a:latin typeface="Arial" panose="020B0604020202020204" pitchFamily="34" charset="0"/>
                          <a:ea typeface="Arial" panose="020B0604020202020204" pitchFamily="34" charset="0"/>
                          <a:cs typeface="Times New Roman" panose="02020603050405020304" pitchFamily="18" charset="0"/>
                        </a:rPr>
                        <a:t>Mutuals fully </a:t>
                      </a:r>
                      <a:r>
                        <a:rPr lang="en-US" sz="14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implemented.</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EF6E8"/>
                    </a:solidFill>
                  </a:tcPr>
                </a:tc>
                <a:extLst>
                  <a:ext uri="{0D108BD9-81ED-4DB2-BD59-A6C34878D82A}">
                    <a16:rowId xmlns:a16="http://schemas.microsoft.com/office/drawing/2014/main" xmlns="" val="4937011"/>
                  </a:ext>
                </a:extLst>
              </a:tr>
              <a:tr h="1023735">
                <a:tc vMerge="1">
                  <a:txBody>
                    <a:bodyPr/>
                    <a:lstStyle/>
                    <a:p>
                      <a:endParaRPr lang="en-ZA"/>
                    </a:p>
                  </a:txBody>
                  <a:tcPr/>
                </a:tc>
                <a:tc rowSpan="2">
                  <a:txBody>
                    <a:bodyPr/>
                    <a:lstStyle/>
                    <a:p>
                      <a:pPr marL="50800" marR="38100">
                        <a:lnSpc>
                          <a:spcPct val="150000"/>
                        </a:lnSpc>
                        <a:spcBef>
                          <a:spcPts val="160"/>
                        </a:spcBef>
                        <a:spcAft>
                          <a:spcPts val="0"/>
                        </a:spcAft>
                      </a:pPr>
                      <a:r>
                        <a:rPr lang="en-US" sz="14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More decent jobs created and sustained, with youth, women and persons with disabilities</a:t>
                      </a:r>
                      <a:r>
                        <a:rPr lang="en-US" sz="1400" spc="-3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r>
                        <a:rPr lang="en-US" sz="1400" dirty="0" err="1">
                          <a:solidFill>
                            <a:srgbClr val="231F20"/>
                          </a:solidFill>
                          <a:effectLst/>
                          <a:latin typeface="Arial" panose="020B0604020202020204" pitchFamily="34" charset="0"/>
                          <a:ea typeface="Arial" panose="020B0604020202020204" pitchFamily="34" charset="0"/>
                          <a:cs typeface="Times New Roman" panose="02020603050405020304" pitchFamily="18" charset="0"/>
                        </a:rPr>
                        <a:t>prioritised</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EF6E8"/>
                    </a:solidFill>
                  </a:tcPr>
                </a:tc>
                <a:tc>
                  <a:txBody>
                    <a:bodyPr/>
                    <a:lstStyle/>
                    <a:p>
                      <a:pPr marL="50800" marR="147320">
                        <a:lnSpc>
                          <a:spcPct val="150000"/>
                        </a:lnSpc>
                        <a:spcBef>
                          <a:spcPts val="160"/>
                        </a:spcBef>
                        <a:spcAft>
                          <a:spcPts val="0"/>
                        </a:spcAft>
                      </a:pPr>
                      <a:r>
                        <a:rPr lang="en-US" sz="14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Number of jobs created through the Presidential Comprehensive Youth Employment </a:t>
                      </a:r>
                      <a:r>
                        <a:rPr lang="en-US" sz="1400" dirty="0" smtClean="0">
                          <a:solidFill>
                            <a:srgbClr val="231F20"/>
                          </a:solidFill>
                          <a:effectLst/>
                          <a:latin typeface="Arial" panose="020B0604020202020204" pitchFamily="34" charset="0"/>
                          <a:ea typeface="Arial" panose="020B0604020202020204" pitchFamily="34" charset="0"/>
                          <a:cs typeface="Times New Roman" panose="02020603050405020304" pitchFamily="18" charset="0"/>
                        </a:rPr>
                        <a:t>interventions (Human </a:t>
                      </a:r>
                      <a:r>
                        <a:rPr lang="en-US" sz="1400" smtClean="0">
                          <a:solidFill>
                            <a:srgbClr val="231F20"/>
                          </a:solidFill>
                          <a:effectLst/>
                          <a:latin typeface="Arial" panose="020B0604020202020204" pitchFamily="34" charset="0"/>
                          <a:ea typeface="Arial" panose="020B0604020202020204" pitchFamily="34" charset="0"/>
                          <a:cs typeface="Times New Roman" panose="02020603050405020304" pitchFamily="18" charset="0"/>
                        </a:rPr>
                        <a:t>Resources Management)</a:t>
                      </a:r>
                      <a:endParaRPr lang="en-ZA" sz="14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EF6E8"/>
                    </a:solidFill>
                  </a:tcPr>
                </a:tc>
                <a:tc>
                  <a:txBody>
                    <a:bodyPr/>
                    <a:lstStyle/>
                    <a:p>
                      <a:pPr marL="50800">
                        <a:lnSpc>
                          <a:spcPct val="150000"/>
                        </a:lnSpc>
                        <a:spcBef>
                          <a:spcPts val="160"/>
                        </a:spcBef>
                        <a:spcAft>
                          <a:spcPts val="0"/>
                        </a:spcAft>
                      </a:pPr>
                      <a:r>
                        <a:rPr lang="en-US" sz="1400" dirty="0" smtClean="0">
                          <a:solidFill>
                            <a:schemeClr val="tx1"/>
                          </a:solidFill>
                          <a:effectLst/>
                          <a:latin typeface="Arial" panose="020B0604020202020204" pitchFamily="34" charset="0"/>
                          <a:ea typeface="Arial" panose="020B0604020202020204" pitchFamily="34" charset="0"/>
                          <a:cs typeface="Times New Roman" panose="02020603050405020304" pitchFamily="18" charset="0"/>
                        </a:rPr>
                        <a:t>0</a:t>
                      </a:r>
                    </a:p>
                    <a:p>
                      <a:pPr marL="50800" marR="0" lvl="0" indent="0" defTabSz="914400" eaLnBrk="1" fontAlgn="auto" latinLnBrk="0" hangingPunct="1">
                        <a:lnSpc>
                          <a:spcPct val="150000"/>
                        </a:lnSpc>
                        <a:spcBef>
                          <a:spcPts val="160"/>
                        </a:spcBef>
                        <a:spcAft>
                          <a:spcPts val="0"/>
                        </a:spcAft>
                        <a:buClrTx/>
                        <a:buSzTx/>
                        <a:buFontTx/>
                        <a:buNone/>
                        <a:tabLst/>
                        <a:defRPr/>
                      </a:pPr>
                      <a:r>
                        <a:rPr kumimoji="0" lang="en-US" sz="1500" b="0" i="0" u="none" strike="noStrike" kern="0" cap="none" spc="0" normalizeH="0" baseline="0" noProof="0" dirty="0" smtClean="0">
                          <a:ln>
                            <a:noFill/>
                          </a:ln>
                          <a:solidFill>
                            <a:srgbClr val="FF0000"/>
                          </a:solidFill>
                          <a:effectLst/>
                          <a:uLnTx/>
                          <a:uFillTx/>
                          <a:latin typeface="Arial" panose="020B0604020202020204" pitchFamily="34" charset="0"/>
                          <a:ea typeface="Arial" panose="020B0604020202020204" pitchFamily="34" charset="0"/>
                          <a:cs typeface="Times New Roman" panose="02020603050405020304" pitchFamily="18" charset="0"/>
                        </a:rPr>
                        <a:t>(new indicator)</a:t>
                      </a:r>
                      <a:endParaRPr kumimoji="0" lang="en-ZA" sz="1500" b="0" i="0" u="none" strike="noStrike" kern="0" cap="none" spc="0" normalizeH="0" baseline="0" noProof="0" dirty="0" smtClean="0">
                        <a:ln>
                          <a:noFill/>
                        </a:ln>
                        <a:solidFill>
                          <a:srgbClr val="FF0000"/>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50800">
                        <a:lnSpc>
                          <a:spcPct val="150000"/>
                        </a:lnSpc>
                        <a:spcBef>
                          <a:spcPts val="160"/>
                        </a:spcBef>
                        <a:spcAft>
                          <a:spcPts val="0"/>
                        </a:spcAft>
                      </a:pPr>
                      <a:endParaRPr lang="en-ZA" sz="1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EF6E8"/>
                    </a:solidFill>
                  </a:tcPr>
                </a:tc>
                <a:tc>
                  <a:txBody>
                    <a:bodyPr/>
                    <a:lstStyle/>
                    <a:p>
                      <a:pPr marL="51435">
                        <a:lnSpc>
                          <a:spcPct val="150000"/>
                        </a:lnSpc>
                        <a:spcBef>
                          <a:spcPts val="160"/>
                        </a:spcBef>
                        <a:spcAft>
                          <a:spcPts val="0"/>
                        </a:spcAft>
                      </a:pPr>
                      <a:r>
                        <a:rPr lang="en-US" sz="1400" dirty="0">
                          <a:solidFill>
                            <a:schemeClr val="tx2"/>
                          </a:solidFill>
                          <a:effectLst/>
                          <a:latin typeface="Arial" panose="020B0604020202020204" pitchFamily="34" charset="0"/>
                          <a:ea typeface="Arial" panose="020B0604020202020204" pitchFamily="34" charset="0"/>
                          <a:cs typeface="Times New Roman" panose="02020603050405020304" pitchFamily="18" charset="0"/>
                        </a:rPr>
                        <a:t>300 by 31 March</a:t>
                      </a:r>
                      <a:endParaRPr lang="en-ZA" sz="1400" dirty="0">
                        <a:solidFill>
                          <a:schemeClr val="tx2"/>
                        </a:solidFill>
                        <a:effectLst/>
                        <a:latin typeface="Arial" panose="020B0604020202020204" pitchFamily="34" charset="0"/>
                        <a:ea typeface="Arial" panose="020B0604020202020204" pitchFamily="34" charset="0"/>
                        <a:cs typeface="Times New Roman" panose="02020603050405020304" pitchFamily="18" charset="0"/>
                      </a:endParaRPr>
                    </a:p>
                    <a:p>
                      <a:pPr marL="51435">
                        <a:lnSpc>
                          <a:spcPct val="150000"/>
                        </a:lnSpc>
                        <a:spcBef>
                          <a:spcPts val="45"/>
                        </a:spcBef>
                        <a:spcAft>
                          <a:spcPts val="0"/>
                        </a:spcAft>
                      </a:pPr>
                      <a:r>
                        <a:rPr lang="en-US" sz="1400" dirty="0">
                          <a:solidFill>
                            <a:schemeClr val="tx2"/>
                          </a:solidFill>
                          <a:effectLst/>
                          <a:latin typeface="Arial" panose="020B0604020202020204" pitchFamily="34" charset="0"/>
                          <a:ea typeface="Arial" panose="020B0604020202020204" pitchFamily="34" charset="0"/>
                          <a:cs typeface="Times New Roman" panose="02020603050405020304" pitchFamily="18" charset="0"/>
                        </a:rPr>
                        <a:t>2025</a:t>
                      </a:r>
                      <a:endParaRPr lang="en-ZA" sz="1400" dirty="0">
                        <a:solidFill>
                          <a:schemeClr val="tx2"/>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EF6E8"/>
                    </a:solidFill>
                  </a:tcPr>
                </a:tc>
                <a:extLst>
                  <a:ext uri="{0D108BD9-81ED-4DB2-BD59-A6C34878D82A}">
                    <a16:rowId xmlns:a16="http://schemas.microsoft.com/office/drawing/2014/main" xmlns="" val="4247805453"/>
                  </a:ext>
                </a:extLst>
              </a:tr>
              <a:tr h="759640">
                <a:tc vMerge="1">
                  <a:txBody>
                    <a:bodyPr/>
                    <a:lstStyle/>
                    <a:p>
                      <a:endParaRPr lang="en-ZA"/>
                    </a:p>
                  </a:txBody>
                  <a:tcPr/>
                </a:tc>
                <a:tc vMerge="1">
                  <a:txBody>
                    <a:bodyPr/>
                    <a:lstStyle/>
                    <a:p>
                      <a:endParaRPr lang="en-ZA"/>
                    </a:p>
                  </a:txBody>
                  <a:tcPr/>
                </a:tc>
                <a:tc>
                  <a:txBody>
                    <a:bodyPr/>
                    <a:lstStyle/>
                    <a:p>
                      <a:pPr marL="50800" marR="76835">
                        <a:lnSpc>
                          <a:spcPct val="150000"/>
                        </a:lnSpc>
                        <a:spcBef>
                          <a:spcPts val="160"/>
                        </a:spcBef>
                        <a:spcAft>
                          <a:spcPts val="0"/>
                        </a:spcAft>
                      </a:pPr>
                      <a:r>
                        <a:rPr lang="en-US" sz="1400">
                          <a:solidFill>
                            <a:srgbClr val="231F20"/>
                          </a:solidFill>
                          <a:effectLst/>
                          <a:latin typeface="Arial" panose="020B0604020202020204" pitchFamily="34" charset="0"/>
                          <a:ea typeface="Arial" panose="020B0604020202020204" pitchFamily="34" charset="0"/>
                          <a:cs typeface="Times New Roman" panose="02020603050405020304" pitchFamily="18" charset="0"/>
                        </a:rPr>
                        <a:t>Number of decent jobs created through job summit initiatives (Investment activities)</a:t>
                      </a:r>
                      <a:endParaRPr lang="en-ZA" sz="14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EF6E8"/>
                    </a:solidFill>
                  </a:tcPr>
                </a:tc>
                <a:tc>
                  <a:txBody>
                    <a:bodyPr/>
                    <a:lstStyle/>
                    <a:p>
                      <a:pPr marL="50800">
                        <a:lnSpc>
                          <a:spcPct val="150000"/>
                        </a:lnSpc>
                        <a:spcBef>
                          <a:spcPts val="160"/>
                        </a:spcBef>
                        <a:spcAft>
                          <a:spcPts val="0"/>
                        </a:spcAft>
                      </a:pPr>
                      <a:r>
                        <a:rPr lang="en-US" sz="1400">
                          <a:solidFill>
                            <a:schemeClr val="tx1"/>
                          </a:solidFill>
                          <a:effectLst/>
                          <a:latin typeface="Arial" panose="020B0604020202020204" pitchFamily="34" charset="0"/>
                          <a:ea typeface="Arial" panose="020B0604020202020204" pitchFamily="34" charset="0"/>
                          <a:cs typeface="Times New Roman" panose="02020603050405020304" pitchFamily="18" charset="0"/>
                        </a:rPr>
                        <a:t>9 314</a:t>
                      </a:r>
                      <a:endParaRPr lang="en-ZA" sz="1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EF6E8"/>
                    </a:solidFill>
                  </a:tcPr>
                </a:tc>
                <a:tc>
                  <a:txBody>
                    <a:bodyPr/>
                    <a:lstStyle/>
                    <a:p>
                      <a:pPr marL="51435">
                        <a:lnSpc>
                          <a:spcPct val="150000"/>
                        </a:lnSpc>
                        <a:spcBef>
                          <a:spcPts val="160"/>
                        </a:spcBef>
                        <a:spcAft>
                          <a:spcPts val="0"/>
                        </a:spcAft>
                      </a:pPr>
                      <a:r>
                        <a:rPr lang="en-US" sz="1400" dirty="0">
                          <a:solidFill>
                            <a:schemeClr val="tx2"/>
                          </a:solidFill>
                          <a:effectLst/>
                          <a:latin typeface="Arial" panose="020B0604020202020204" pitchFamily="34" charset="0"/>
                          <a:ea typeface="Arial" panose="020B0604020202020204" pitchFamily="34" charset="0"/>
                          <a:cs typeface="Times New Roman" panose="02020603050405020304" pitchFamily="18" charset="0"/>
                        </a:rPr>
                        <a:t>7000 by March 2025</a:t>
                      </a:r>
                      <a:endParaRPr lang="en-ZA" sz="1400" dirty="0">
                        <a:solidFill>
                          <a:schemeClr val="tx2"/>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EF6E8"/>
                    </a:solidFill>
                  </a:tcPr>
                </a:tc>
                <a:extLst>
                  <a:ext uri="{0D108BD9-81ED-4DB2-BD59-A6C34878D82A}">
                    <a16:rowId xmlns:a16="http://schemas.microsoft.com/office/drawing/2014/main" xmlns="" val="1237644774"/>
                  </a:ext>
                </a:extLst>
              </a:tr>
            </a:tbl>
          </a:graphicData>
        </a:graphic>
      </p:graphicFrame>
      <p:sp>
        <p:nvSpPr>
          <p:cNvPr id="3" name="Rectangle 2"/>
          <p:cNvSpPr/>
          <p:nvPr/>
        </p:nvSpPr>
        <p:spPr>
          <a:xfrm>
            <a:off x="13927226" y="0"/>
            <a:ext cx="441146" cy="369332"/>
          </a:xfrm>
          <a:prstGeom prst="rect">
            <a:avLst/>
          </a:prstGeom>
        </p:spPr>
        <p:txBody>
          <a:bodyPr wrap="none">
            <a:spAutoFit/>
          </a:bodyPr>
          <a:lstStyle/>
          <a:p>
            <a:pPr lvl="0"/>
            <a:r>
              <a:rPr lang="en-US" b="1" dirty="0" smtClean="0">
                <a:solidFill>
                  <a:srgbClr val="FF0000"/>
                </a:solidFill>
              </a:rPr>
              <a:t>14</a:t>
            </a:r>
            <a:endParaRPr lang="en-ZA" b="1" dirty="0">
              <a:solidFill>
                <a:srgbClr val="FF0000"/>
              </a:solidFill>
            </a:endParaRPr>
          </a:p>
        </p:txBody>
      </p:sp>
    </p:spTree>
    <p:extLst>
      <p:ext uri="{BB962C8B-B14F-4D97-AF65-F5344CB8AC3E}">
        <p14:creationId xmlns:p14="http://schemas.microsoft.com/office/powerpoint/2010/main" xmlns="" val="6503439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0400" y="259737"/>
            <a:ext cx="10744200" cy="1148904"/>
          </a:xfrm>
        </p:spPr>
        <p:txBody>
          <a:bodyPr/>
          <a:lstStyle/>
          <a:p>
            <a:r>
              <a:rPr lang="en-US" sz="3733" dirty="0">
                <a:solidFill>
                  <a:schemeClr val="tx1"/>
                </a:solidFill>
                <a:latin typeface="Arial" panose="020B0604020202020204" pitchFamily="34" charset="0"/>
                <a:cs typeface="Arial" panose="020B0604020202020204" pitchFamily="34" charset="0"/>
              </a:rPr>
              <a:t>CF 5 YEAR STRATEGIC PLAN 2020/21-2024/25</a:t>
            </a:r>
            <a:endParaRPr lang="en-ZA" sz="3733" dirty="0">
              <a:solidFill>
                <a:schemeClr val="tx1"/>
              </a:solidFill>
            </a:endParaRPr>
          </a:p>
        </p:txBody>
      </p:sp>
      <p:sp>
        <p:nvSpPr>
          <p:cNvPr id="4" name="Slide Number Placeholder 3"/>
          <p:cNvSpPr>
            <a:spLocks noGrp="1"/>
          </p:cNvSpPr>
          <p:nvPr>
            <p:ph type="sldNum" sz="quarter" idx="4294967295"/>
          </p:nvPr>
        </p:nvSpPr>
        <p:spPr>
          <a:xfrm>
            <a:off x="10923604" y="8657168"/>
            <a:ext cx="2844800" cy="486833"/>
          </a:xfrm>
        </p:spPr>
        <p:txBody>
          <a:bodyPr/>
          <a:lstStyle/>
          <a:p>
            <a:pPr>
              <a:defRPr/>
            </a:pPr>
            <a:fld id="{A79B0E16-3B21-4DA7-809D-032F5E4D0A06}" type="slidenum">
              <a:rPr lang="en-US" smtClean="0">
                <a:solidFill>
                  <a:schemeClr val="bg1"/>
                </a:solidFill>
              </a:rPr>
              <a:pPr>
                <a:defRPr/>
              </a:pPr>
              <a:t>15</a:t>
            </a:fld>
            <a:endParaRPr lang="en-US" dirty="0">
              <a:solidFill>
                <a:schemeClr val="bg1"/>
              </a:solidFill>
            </a:endParaRPr>
          </a:p>
        </p:txBody>
      </p:sp>
      <p:graphicFrame>
        <p:nvGraphicFramePr>
          <p:cNvPr id="10" name="Table 9"/>
          <p:cNvGraphicFramePr>
            <a:graphicFrameLocks noGrp="1"/>
          </p:cNvGraphicFramePr>
          <p:nvPr>
            <p:extLst>
              <p:ext uri="{D42A27DB-BD31-4B8C-83A1-F6EECF244321}">
                <p14:modId xmlns:p14="http://schemas.microsoft.com/office/powerpoint/2010/main" xmlns="" val="1265722153"/>
              </p:ext>
            </p:extLst>
          </p:nvPr>
        </p:nvGraphicFramePr>
        <p:xfrm>
          <a:off x="584201" y="1676401"/>
          <a:ext cx="14478000" cy="6416907"/>
        </p:xfrm>
        <a:graphic>
          <a:graphicData uri="http://schemas.openxmlformats.org/drawingml/2006/table">
            <a:tbl>
              <a:tblPr firstRow="1" firstCol="1" lastRow="1" lastCol="1" bandRow="1" bandCol="1"/>
              <a:tblGrid>
                <a:gridCol w="3193282">
                  <a:extLst>
                    <a:ext uri="{9D8B030D-6E8A-4147-A177-3AD203B41FA5}">
                      <a16:colId xmlns:a16="http://schemas.microsoft.com/office/drawing/2014/main" xmlns="" val="2749305096"/>
                    </a:ext>
                  </a:extLst>
                </a:gridCol>
                <a:gridCol w="2451871">
                  <a:extLst>
                    <a:ext uri="{9D8B030D-6E8A-4147-A177-3AD203B41FA5}">
                      <a16:colId xmlns:a16="http://schemas.microsoft.com/office/drawing/2014/main" xmlns="" val="3983254969"/>
                    </a:ext>
                  </a:extLst>
                </a:gridCol>
                <a:gridCol w="2776327">
                  <a:extLst>
                    <a:ext uri="{9D8B030D-6E8A-4147-A177-3AD203B41FA5}">
                      <a16:colId xmlns:a16="http://schemas.microsoft.com/office/drawing/2014/main" xmlns="" val="3713626243"/>
                    </a:ext>
                  </a:extLst>
                </a:gridCol>
                <a:gridCol w="3028260">
                  <a:extLst>
                    <a:ext uri="{9D8B030D-6E8A-4147-A177-3AD203B41FA5}">
                      <a16:colId xmlns:a16="http://schemas.microsoft.com/office/drawing/2014/main" xmlns="" val="3717152765"/>
                    </a:ext>
                  </a:extLst>
                </a:gridCol>
                <a:gridCol w="3028260">
                  <a:extLst>
                    <a:ext uri="{9D8B030D-6E8A-4147-A177-3AD203B41FA5}">
                      <a16:colId xmlns:a16="http://schemas.microsoft.com/office/drawing/2014/main" xmlns="" val="839137425"/>
                    </a:ext>
                  </a:extLst>
                </a:gridCol>
              </a:tblGrid>
              <a:tr h="418400">
                <a:tc gridSpan="5">
                  <a:txBody>
                    <a:bodyPr/>
                    <a:lstStyle/>
                    <a:p>
                      <a:pPr marL="50800">
                        <a:spcBef>
                          <a:spcPts val="160"/>
                        </a:spcBef>
                        <a:spcAft>
                          <a:spcPts val="0"/>
                        </a:spcAft>
                      </a:pPr>
                      <a:r>
                        <a:rPr lang="en-US" sz="1400" b="1">
                          <a:solidFill>
                            <a:srgbClr val="231F20"/>
                          </a:solidFill>
                          <a:effectLst/>
                          <a:latin typeface="Arial" panose="020B0604020202020204" pitchFamily="34" charset="0"/>
                          <a:ea typeface="Arial" panose="020B0604020202020204" pitchFamily="34" charset="0"/>
                          <a:cs typeface="Times New Roman" panose="02020603050405020304" pitchFamily="18" charset="0"/>
                        </a:rPr>
                        <a:t>MTSF PRIORITY 1: CAPABLE, ETHICAL AND DEVELOPMENTAL STATE</a:t>
                      </a:r>
                      <a:endParaRPr lang="en-ZA" sz="1400">
                        <a:effectLst/>
                        <a:latin typeface="Arial" panose="020B0604020202020204" pitchFamily="34" charset="0"/>
                        <a:ea typeface="Arial" panose="020B0604020202020204" pitchFamily="34" charset="0"/>
                        <a:cs typeface="Times New Roman" panose="02020603050405020304" pitchFamily="18" charset="0"/>
                      </a:endParaRPr>
                    </a:p>
                    <a:p>
                      <a:pPr marL="50800">
                        <a:spcBef>
                          <a:spcPts val="45"/>
                        </a:spcBef>
                        <a:spcAft>
                          <a:spcPts val="0"/>
                        </a:spcAft>
                      </a:pPr>
                      <a:r>
                        <a:rPr lang="en-US" sz="1400" b="1">
                          <a:solidFill>
                            <a:srgbClr val="231F20"/>
                          </a:solidFill>
                          <a:effectLst/>
                          <a:latin typeface="Arial" panose="020B0604020202020204" pitchFamily="34" charset="0"/>
                          <a:ea typeface="Arial" panose="020B0604020202020204" pitchFamily="34" charset="0"/>
                          <a:cs typeface="Times New Roman" panose="02020603050405020304" pitchFamily="18" charset="0"/>
                        </a:rPr>
                        <a:t>MTSF PRIORITY 4:CONSOLIDATING THE SOCIAL WAGE THROUGH RELIABLE AND BASIC SERVICES</a:t>
                      </a:r>
                      <a:endParaRPr lang="en-ZA" sz="14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CC25E"/>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460498185"/>
                  </a:ext>
                </a:extLst>
              </a:tr>
              <a:tr h="350528">
                <a:tc gridSpan="5">
                  <a:txBody>
                    <a:bodyPr/>
                    <a:lstStyle/>
                    <a:p>
                      <a:pPr marL="50800">
                        <a:spcBef>
                          <a:spcPts val="160"/>
                        </a:spcBef>
                        <a:spcAft>
                          <a:spcPts val="0"/>
                        </a:spcAft>
                      </a:pPr>
                      <a:r>
                        <a:rPr lang="en-US" sz="1400" b="1">
                          <a:solidFill>
                            <a:srgbClr val="231F20"/>
                          </a:solidFill>
                          <a:effectLst/>
                          <a:latin typeface="Arial" panose="020B0604020202020204" pitchFamily="34" charset="0"/>
                          <a:ea typeface="Arial" panose="020B0604020202020204" pitchFamily="34" charset="0"/>
                          <a:cs typeface="Times New Roman" panose="02020603050405020304" pitchFamily="18" charset="0"/>
                        </a:rPr>
                        <a:t>CF PRIORITY 1: </a:t>
                      </a:r>
                      <a:r>
                        <a:rPr lang="en-US" sz="1400">
                          <a:solidFill>
                            <a:srgbClr val="231F20"/>
                          </a:solidFill>
                          <a:effectLst/>
                          <a:latin typeface="Arial" panose="020B0604020202020204" pitchFamily="34" charset="0"/>
                          <a:ea typeface="Arial" panose="020B0604020202020204" pitchFamily="34" charset="0"/>
                          <a:cs typeface="Times New Roman" panose="02020603050405020304" pitchFamily="18" charset="0"/>
                        </a:rPr>
                        <a:t>TO IMPROVE THE SYSTEM OF INTERNAL CONTROL AND TO MAINTAIN FINANCIAL SOUNDNESS</a:t>
                      </a:r>
                      <a:endParaRPr lang="en-ZA" sz="14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CC25E"/>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667984930"/>
                  </a:ext>
                </a:extLst>
              </a:tr>
              <a:tr h="418400">
                <a:tc>
                  <a:txBody>
                    <a:bodyPr/>
                    <a:lstStyle/>
                    <a:p>
                      <a:pPr marL="50800">
                        <a:spcBef>
                          <a:spcPts val="160"/>
                        </a:spcBef>
                        <a:spcAft>
                          <a:spcPts val="0"/>
                        </a:spcAft>
                      </a:pPr>
                      <a:r>
                        <a:rPr lang="en-US" sz="1400" b="1">
                          <a:solidFill>
                            <a:srgbClr val="231F20"/>
                          </a:solidFill>
                          <a:effectLst/>
                          <a:latin typeface="Arial" panose="020B0604020202020204" pitchFamily="34" charset="0"/>
                          <a:ea typeface="Arial" panose="020B0604020202020204" pitchFamily="34" charset="0"/>
                          <a:cs typeface="Times New Roman" panose="02020603050405020304" pitchFamily="18" charset="0"/>
                        </a:rPr>
                        <a:t>CF Impact Statement</a:t>
                      </a:r>
                      <a:endParaRPr lang="en-ZA" sz="14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CC25E"/>
                    </a:solidFill>
                  </a:tcPr>
                </a:tc>
                <a:tc>
                  <a:txBody>
                    <a:bodyPr/>
                    <a:lstStyle/>
                    <a:p>
                      <a:pPr marL="50800">
                        <a:spcBef>
                          <a:spcPts val="160"/>
                        </a:spcBef>
                        <a:spcAft>
                          <a:spcPts val="0"/>
                        </a:spcAft>
                      </a:pPr>
                      <a:r>
                        <a:rPr lang="en-US" sz="1400" b="1">
                          <a:solidFill>
                            <a:srgbClr val="231F20"/>
                          </a:solidFill>
                          <a:effectLst/>
                          <a:latin typeface="Arial" panose="020B0604020202020204" pitchFamily="34" charset="0"/>
                          <a:ea typeface="Arial" panose="020B0604020202020204" pitchFamily="34" charset="0"/>
                          <a:cs typeface="Times New Roman" panose="02020603050405020304" pitchFamily="18" charset="0"/>
                        </a:rPr>
                        <a:t>CF Outcome</a:t>
                      </a:r>
                      <a:endParaRPr lang="en-ZA" sz="14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CC25E"/>
                    </a:solidFill>
                  </a:tcPr>
                </a:tc>
                <a:tc>
                  <a:txBody>
                    <a:bodyPr/>
                    <a:lstStyle/>
                    <a:p>
                      <a:pPr marL="50800">
                        <a:spcBef>
                          <a:spcPts val="160"/>
                        </a:spcBef>
                        <a:spcAft>
                          <a:spcPts val="0"/>
                        </a:spcAft>
                      </a:pPr>
                      <a:r>
                        <a:rPr lang="en-US" sz="1400" b="1">
                          <a:solidFill>
                            <a:srgbClr val="231F20"/>
                          </a:solidFill>
                          <a:effectLst/>
                          <a:latin typeface="Arial" panose="020B0604020202020204" pitchFamily="34" charset="0"/>
                          <a:ea typeface="Arial" panose="020B0604020202020204" pitchFamily="34" charset="0"/>
                          <a:cs typeface="Times New Roman" panose="02020603050405020304" pitchFamily="18" charset="0"/>
                        </a:rPr>
                        <a:t>CF Outcome</a:t>
                      </a:r>
                      <a:endParaRPr lang="en-ZA" sz="1400">
                        <a:effectLst/>
                        <a:latin typeface="Arial" panose="020B0604020202020204" pitchFamily="34" charset="0"/>
                        <a:ea typeface="Arial" panose="020B0604020202020204" pitchFamily="34" charset="0"/>
                        <a:cs typeface="Times New Roman" panose="02020603050405020304" pitchFamily="18" charset="0"/>
                      </a:endParaRPr>
                    </a:p>
                    <a:p>
                      <a:pPr marL="50800">
                        <a:spcBef>
                          <a:spcPts val="45"/>
                        </a:spcBef>
                        <a:spcAft>
                          <a:spcPts val="0"/>
                        </a:spcAft>
                      </a:pPr>
                      <a:r>
                        <a:rPr lang="en-US" sz="1400" b="1">
                          <a:solidFill>
                            <a:srgbClr val="231F20"/>
                          </a:solidFill>
                          <a:effectLst/>
                          <a:latin typeface="Arial" panose="020B0604020202020204" pitchFamily="34" charset="0"/>
                          <a:ea typeface="Arial" panose="020B0604020202020204" pitchFamily="34" charset="0"/>
                          <a:cs typeface="Times New Roman" panose="02020603050405020304" pitchFamily="18" charset="0"/>
                        </a:rPr>
                        <a:t>Indicator</a:t>
                      </a:r>
                      <a:endParaRPr lang="en-ZA" sz="14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CC25E"/>
                    </a:solidFill>
                  </a:tcPr>
                </a:tc>
                <a:tc>
                  <a:txBody>
                    <a:bodyPr/>
                    <a:lstStyle/>
                    <a:p>
                      <a:pPr marL="51435">
                        <a:spcBef>
                          <a:spcPts val="160"/>
                        </a:spcBef>
                        <a:spcAft>
                          <a:spcPts val="0"/>
                        </a:spcAft>
                      </a:pPr>
                      <a:r>
                        <a:rPr lang="en-US" sz="1400" b="1">
                          <a:solidFill>
                            <a:srgbClr val="231F20"/>
                          </a:solidFill>
                          <a:effectLst/>
                          <a:latin typeface="Arial" panose="020B0604020202020204" pitchFamily="34" charset="0"/>
                          <a:ea typeface="Arial" panose="020B0604020202020204" pitchFamily="34" charset="0"/>
                          <a:cs typeface="Times New Roman" panose="02020603050405020304" pitchFamily="18" charset="0"/>
                        </a:rPr>
                        <a:t>Baseline</a:t>
                      </a:r>
                      <a:endParaRPr lang="en-ZA" sz="14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CC25E"/>
                    </a:solidFill>
                  </a:tcPr>
                </a:tc>
                <a:tc>
                  <a:txBody>
                    <a:bodyPr/>
                    <a:lstStyle/>
                    <a:p>
                      <a:pPr marL="52070">
                        <a:spcBef>
                          <a:spcPts val="160"/>
                        </a:spcBef>
                        <a:spcAft>
                          <a:spcPts val="0"/>
                        </a:spcAft>
                      </a:pPr>
                      <a:r>
                        <a:rPr lang="en-US" sz="1400" b="1">
                          <a:solidFill>
                            <a:srgbClr val="231F20"/>
                          </a:solidFill>
                          <a:effectLst/>
                          <a:latin typeface="Arial" panose="020B0604020202020204" pitchFamily="34" charset="0"/>
                          <a:ea typeface="Arial" panose="020B0604020202020204" pitchFamily="34" charset="0"/>
                          <a:cs typeface="Times New Roman" panose="02020603050405020304" pitchFamily="18" charset="0"/>
                        </a:rPr>
                        <a:t>Five Year Target</a:t>
                      </a:r>
                      <a:endParaRPr lang="en-ZA" sz="14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CC25E"/>
                    </a:solidFill>
                  </a:tcPr>
                </a:tc>
                <a:extLst>
                  <a:ext uri="{0D108BD9-81ED-4DB2-BD59-A6C34878D82A}">
                    <a16:rowId xmlns:a16="http://schemas.microsoft.com/office/drawing/2014/main" xmlns="" val="530585204"/>
                  </a:ext>
                </a:extLst>
              </a:tr>
              <a:tr h="603974">
                <a:tc rowSpan="7">
                  <a:txBody>
                    <a:bodyPr/>
                    <a:lstStyle/>
                    <a:p>
                      <a:pPr marL="50800" marR="67310">
                        <a:lnSpc>
                          <a:spcPct val="103000"/>
                        </a:lnSpc>
                        <a:spcBef>
                          <a:spcPts val="160"/>
                        </a:spcBef>
                        <a:spcAft>
                          <a:spcPts val="0"/>
                        </a:spcAft>
                      </a:pPr>
                      <a:r>
                        <a:rPr lang="en-US" sz="14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2. Sustainable Compensation Fund based on ethical principles</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EF6E8"/>
                    </a:solidFill>
                  </a:tcPr>
                </a:tc>
                <a:tc>
                  <a:txBody>
                    <a:bodyPr/>
                    <a:lstStyle/>
                    <a:p>
                      <a:pPr marL="50800" marR="117475">
                        <a:lnSpc>
                          <a:spcPct val="103000"/>
                        </a:lnSpc>
                        <a:spcBef>
                          <a:spcPts val="160"/>
                        </a:spcBef>
                        <a:spcAft>
                          <a:spcPts val="0"/>
                        </a:spcAft>
                      </a:pPr>
                      <a:r>
                        <a:rPr lang="en-US" sz="1400">
                          <a:solidFill>
                            <a:srgbClr val="231F20"/>
                          </a:solidFill>
                          <a:effectLst/>
                          <a:latin typeface="Arial" panose="020B0604020202020204" pitchFamily="34" charset="0"/>
                          <a:ea typeface="Arial" panose="020B0604020202020204" pitchFamily="34" charset="0"/>
                          <a:cs typeface="Times New Roman" panose="02020603050405020304" pitchFamily="18" charset="0"/>
                        </a:rPr>
                        <a:t>Revenue generation increased</a:t>
                      </a:r>
                      <a:endParaRPr lang="en-ZA" sz="14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EF6E8"/>
                    </a:solidFill>
                  </a:tcPr>
                </a:tc>
                <a:tc>
                  <a:txBody>
                    <a:bodyPr/>
                    <a:lstStyle/>
                    <a:p>
                      <a:pPr marL="50800" marR="151765">
                        <a:lnSpc>
                          <a:spcPct val="103000"/>
                        </a:lnSpc>
                        <a:spcBef>
                          <a:spcPts val="160"/>
                        </a:spcBef>
                        <a:spcAft>
                          <a:spcPts val="0"/>
                        </a:spcAft>
                      </a:pPr>
                      <a:r>
                        <a:rPr lang="en-US" sz="1400">
                          <a:solidFill>
                            <a:srgbClr val="231F20"/>
                          </a:solidFill>
                          <a:effectLst/>
                          <a:latin typeface="Arial" panose="020B0604020202020204" pitchFamily="34" charset="0"/>
                          <a:ea typeface="Arial" panose="020B0604020202020204" pitchFamily="34" charset="0"/>
                          <a:cs typeface="Times New Roman" panose="02020603050405020304" pitchFamily="18" charset="0"/>
                        </a:rPr>
                        <a:t>Improved assessment on the return of earnings</a:t>
                      </a:r>
                      <a:endParaRPr lang="en-ZA" sz="14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EF6E8"/>
                    </a:solidFill>
                  </a:tcPr>
                </a:tc>
                <a:tc>
                  <a:txBody>
                    <a:bodyPr/>
                    <a:lstStyle/>
                    <a:p>
                      <a:pPr marL="51435">
                        <a:spcBef>
                          <a:spcPts val="160"/>
                        </a:spcBef>
                        <a:spcAft>
                          <a:spcPts val="0"/>
                        </a:spcAft>
                      </a:pPr>
                      <a:r>
                        <a:rPr lang="en-US" sz="1400">
                          <a:solidFill>
                            <a:srgbClr val="231F20"/>
                          </a:solidFill>
                          <a:effectLst/>
                          <a:latin typeface="Arial" panose="020B0604020202020204" pitchFamily="34" charset="0"/>
                          <a:ea typeface="Arial" panose="020B0604020202020204" pitchFamily="34" charset="0"/>
                          <a:cs typeface="Times New Roman" panose="02020603050405020304" pitchFamily="18" charset="0"/>
                        </a:rPr>
                        <a:t>55% (219 050/401 536)</a:t>
                      </a:r>
                      <a:endParaRPr lang="en-ZA" sz="1400">
                        <a:effectLst/>
                        <a:latin typeface="Arial" panose="020B0604020202020204" pitchFamily="34" charset="0"/>
                        <a:ea typeface="Arial" panose="020B0604020202020204" pitchFamily="34" charset="0"/>
                        <a:cs typeface="Times New Roman" panose="02020603050405020304" pitchFamily="18" charset="0"/>
                      </a:endParaRPr>
                    </a:p>
                    <a:p>
                      <a:pPr marL="51435" marR="266700">
                        <a:lnSpc>
                          <a:spcPct val="103000"/>
                        </a:lnSpc>
                        <a:spcBef>
                          <a:spcPts val="45"/>
                        </a:spcBef>
                        <a:spcAft>
                          <a:spcPts val="0"/>
                        </a:spcAft>
                      </a:pPr>
                      <a:r>
                        <a:rPr lang="en-US" sz="1400">
                          <a:solidFill>
                            <a:srgbClr val="231F20"/>
                          </a:solidFill>
                          <a:effectLst/>
                          <a:latin typeface="Arial" panose="020B0604020202020204" pitchFamily="34" charset="0"/>
                          <a:ea typeface="Arial" panose="020B0604020202020204" pitchFamily="34" charset="0"/>
                          <a:cs typeface="Times New Roman" panose="02020603050405020304" pitchFamily="18" charset="0"/>
                        </a:rPr>
                        <a:t>of active registered employers assessed</a:t>
                      </a:r>
                      <a:endParaRPr lang="en-ZA" sz="14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EF6E8"/>
                    </a:solidFill>
                  </a:tcPr>
                </a:tc>
                <a:tc>
                  <a:txBody>
                    <a:bodyPr/>
                    <a:lstStyle/>
                    <a:p>
                      <a:pPr marL="52070">
                        <a:spcBef>
                          <a:spcPts val="160"/>
                        </a:spcBef>
                        <a:spcAft>
                          <a:spcPts val="0"/>
                        </a:spcAft>
                      </a:pPr>
                      <a:r>
                        <a:rPr lang="en-US" sz="1400">
                          <a:solidFill>
                            <a:srgbClr val="231F20"/>
                          </a:solidFill>
                          <a:effectLst/>
                          <a:latin typeface="Arial" panose="020B0604020202020204" pitchFamily="34" charset="0"/>
                          <a:ea typeface="Arial" panose="020B0604020202020204" pitchFamily="34" charset="0"/>
                          <a:cs typeface="Times New Roman" panose="02020603050405020304" pitchFamily="18" charset="0"/>
                        </a:rPr>
                        <a:t>95% of received return of</a:t>
                      </a:r>
                      <a:endParaRPr lang="en-ZA" sz="1400">
                        <a:effectLst/>
                        <a:latin typeface="Arial" panose="020B0604020202020204" pitchFamily="34" charset="0"/>
                        <a:ea typeface="Arial" panose="020B0604020202020204" pitchFamily="34" charset="0"/>
                        <a:cs typeface="Times New Roman" panose="02020603050405020304" pitchFamily="18" charset="0"/>
                      </a:endParaRPr>
                    </a:p>
                    <a:p>
                      <a:pPr marL="52070">
                        <a:spcBef>
                          <a:spcPts val="45"/>
                        </a:spcBef>
                        <a:spcAft>
                          <a:spcPts val="0"/>
                        </a:spcAft>
                      </a:pPr>
                      <a:r>
                        <a:rPr lang="en-US" sz="1400">
                          <a:solidFill>
                            <a:srgbClr val="231F20"/>
                          </a:solidFill>
                          <a:effectLst/>
                          <a:latin typeface="Arial" panose="020B0604020202020204" pitchFamily="34" charset="0"/>
                          <a:ea typeface="Arial" panose="020B0604020202020204" pitchFamily="34" charset="0"/>
                          <a:cs typeface="Times New Roman" panose="02020603050405020304" pitchFamily="18" charset="0"/>
                        </a:rPr>
                        <a:t>earnings assessed</a:t>
                      </a:r>
                      <a:endParaRPr lang="en-ZA" sz="14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EF6E8"/>
                    </a:solidFill>
                  </a:tcPr>
                </a:tc>
                <a:extLst>
                  <a:ext uri="{0D108BD9-81ED-4DB2-BD59-A6C34878D82A}">
                    <a16:rowId xmlns:a16="http://schemas.microsoft.com/office/drawing/2014/main" xmlns="" val="1815760141"/>
                  </a:ext>
                </a:extLst>
              </a:tr>
              <a:tr h="418400">
                <a:tc vMerge="1">
                  <a:txBody>
                    <a:bodyPr/>
                    <a:lstStyle/>
                    <a:p>
                      <a:endParaRPr lang="en-ZA"/>
                    </a:p>
                  </a:txBody>
                  <a:tcPr/>
                </a:tc>
                <a:tc rowSpan="4">
                  <a:txBody>
                    <a:bodyPr/>
                    <a:lstStyle/>
                    <a:p>
                      <a:pPr marL="50800" marR="321310">
                        <a:lnSpc>
                          <a:spcPct val="103000"/>
                        </a:lnSpc>
                        <a:spcBef>
                          <a:spcPts val="160"/>
                        </a:spcBef>
                        <a:spcAft>
                          <a:spcPts val="0"/>
                        </a:spcAft>
                      </a:pPr>
                      <a:r>
                        <a:rPr lang="en-US" sz="1400">
                          <a:solidFill>
                            <a:srgbClr val="231F20"/>
                          </a:solidFill>
                          <a:effectLst/>
                          <a:latin typeface="Arial" panose="020B0604020202020204" pitchFamily="34" charset="0"/>
                          <a:ea typeface="Arial" panose="020B0604020202020204" pitchFamily="34" charset="0"/>
                          <a:cs typeface="Times New Roman" panose="02020603050405020304" pitchFamily="18" charset="0"/>
                        </a:rPr>
                        <a:t>Organisational financial viability maintained</a:t>
                      </a:r>
                      <a:endParaRPr lang="en-ZA" sz="14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EF6E8"/>
                    </a:solidFill>
                  </a:tcPr>
                </a:tc>
                <a:tc>
                  <a:txBody>
                    <a:bodyPr/>
                    <a:lstStyle/>
                    <a:p>
                      <a:pPr marL="50800">
                        <a:spcBef>
                          <a:spcPts val="160"/>
                        </a:spcBef>
                        <a:spcAft>
                          <a:spcPts val="0"/>
                        </a:spcAft>
                      </a:pPr>
                      <a:r>
                        <a:rPr lang="en-US" sz="1400">
                          <a:solidFill>
                            <a:srgbClr val="231F20"/>
                          </a:solidFill>
                          <a:effectLst/>
                          <a:latin typeface="Arial" panose="020B0604020202020204" pitchFamily="34" charset="0"/>
                          <a:ea typeface="Arial" panose="020B0604020202020204" pitchFamily="34" charset="0"/>
                          <a:cs typeface="Times New Roman" panose="02020603050405020304" pitchFamily="18" charset="0"/>
                        </a:rPr>
                        <a:t>Increased assets</a:t>
                      </a:r>
                      <a:endParaRPr lang="en-ZA" sz="14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EF6E8"/>
                    </a:solidFill>
                  </a:tcPr>
                </a:tc>
                <a:tc>
                  <a:txBody>
                    <a:bodyPr/>
                    <a:lstStyle/>
                    <a:p>
                      <a:pPr marL="51435">
                        <a:spcBef>
                          <a:spcPts val="160"/>
                        </a:spcBef>
                        <a:spcAft>
                          <a:spcPts val="0"/>
                        </a:spcAft>
                      </a:pPr>
                      <a:r>
                        <a:rPr lang="en-US" sz="1400">
                          <a:solidFill>
                            <a:srgbClr val="231F20"/>
                          </a:solidFill>
                          <a:effectLst/>
                          <a:latin typeface="Arial" panose="020B0604020202020204" pitchFamily="34" charset="0"/>
                          <a:ea typeface="Arial" panose="020B0604020202020204" pitchFamily="34" charset="0"/>
                          <a:cs typeface="Times New Roman" panose="02020603050405020304" pitchFamily="18" charset="0"/>
                        </a:rPr>
                        <a:t>R70, 4 billion</a:t>
                      </a:r>
                      <a:endParaRPr lang="en-ZA" sz="14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EF6E8"/>
                    </a:solidFill>
                  </a:tcPr>
                </a:tc>
                <a:tc>
                  <a:txBody>
                    <a:bodyPr/>
                    <a:lstStyle/>
                    <a:p>
                      <a:pPr marL="52070">
                        <a:spcBef>
                          <a:spcPts val="160"/>
                        </a:spcBef>
                        <a:spcAft>
                          <a:spcPts val="0"/>
                        </a:spcAft>
                      </a:pPr>
                      <a:r>
                        <a:rPr lang="en-US" sz="1400">
                          <a:solidFill>
                            <a:srgbClr val="231F20"/>
                          </a:solidFill>
                          <a:effectLst/>
                          <a:latin typeface="Arial" panose="020B0604020202020204" pitchFamily="34" charset="0"/>
                          <a:ea typeface="Arial" panose="020B0604020202020204" pitchFamily="34" charset="0"/>
                          <a:cs typeface="Times New Roman" panose="02020603050405020304" pitchFamily="18" charset="0"/>
                        </a:rPr>
                        <a:t>10% increase in assets per</a:t>
                      </a:r>
                      <a:endParaRPr lang="en-ZA" sz="1400">
                        <a:effectLst/>
                        <a:latin typeface="Arial" panose="020B0604020202020204" pitchFamily="34" charset="0"/>
                        <a:ea typeface="Arial" panose="020B0604020202020204" pitchFamily="34" charset="0"/>
                        <a:cs typeface="Times New Roman" panose="02020603050405020304" pitchFamily="18" charset="0"/>
                      </a:endParaRPr>
                    </a:p>
                    <a:p>
                      <a:pPr marL="52070">
                        <a:spcBef>
                          <a:spcPts val="45"/>
                        </a:spcBef>
                        <a:spcAft>
                          <a:spcPts val="0"/>
                        </a:spcAft>
                      </a:pPr>
                      <a:r>
                        <a:rPr lang="en-US" sz="1400">
                          <a:solidFill>
                            <a:srgbClr val="231F20"/>
                          </a:solidFill>
                          <a:effectLst/>
                          <a:latin typeface="Arial" panose="020B0604020202020204" pitchFamily="34" charset="0"/>
                          <a:ea typeface="Arial" panose="020B0604020202020204" pitchFamily="34" charset="0"/>
                          <a:cs typeface="Times New Roman" panose="02020603050405020304" pitchFamily="18" charset="0"/>
                        </a:rPr>
                        <a:t>annum</a:t>
                      </a:r>
                      <a:endParaRPr lang="en-ZA" sz="14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EF6E8"/>
                    </a:solidFill>
                  </a:tcPr>
                </a:tc>
                <a:extLst>
                  <a:ext uri="{0D108BD9-81ED-4DB2-BD59-A6C34878D82A}">
                    <a16:rowId xmlns:a16="http://schemas.microsoft.com/office/drawing/2014/main" xmlns="" val="4215084534"/>
                  </a:ext>
                </a:extLst>
              </a:tr>
              <a:tr h="1160695">
                <a:tc vMerge="1">
                  <a:txBody>
                    <a:bodyPr/>
                    <a:lstStyle/>
                    <a:p>
                      <a:endParaRPr lang="en-ZA"/>
                    </a:p>
                  </a:txBody>
                  <a:tcPr/>
                </a:tc>
                <a:tc vMerge="1">
                  <a:txBody>
                    <a:bodyPr/>
                    <a:lstStyle/>
                    <a:p>
                      <a:endParaRPr lang="en-ZA"/>
                    </a:p>
                  </a:txBody>
                  <a:tcPr/>
                </a:tc>
                <a:tc>
                  <a:txBody>
                    <a:bodyPr/>
                    <a:lstStyle/>
                    <a:p>
                      <a:pPr marL="50800" marR="113665">
                        <a:lnSpc>
                          <a:spcPct val="103000"/>
                        </a:lnSpc>
                        <a:spcBef>
                          <a:spcPts val="160"/>
                        </a:spcBef>
                        <a:spcAft>
                          <a:spcPts val="0"/>
                        </a:spcAft>
                      </a:pPr>
                      <a:r>
                        <a:rPr lang="en-US" sz="1400">
                          <a:solidFill>
                            <a:srgbClr val="231F20"/>
                          </a:solidFill>
                          <a:effectLst/>
                          <a:latin typeface="Arial" panose="020B0604020202020204" pitchFamily="34" charset="0"/>
                          <a:ea typeface="Arial" panose="020B0604020202020204" pitchFamily="34" charset="0"/>
                          <a:cs typeface="Times New Roman" panose="02020603050405020304" pitchFamily="18" charset="0"/>
                        </a:rPr>
                        <a:t>Improved audit outcome through stringent controls and implementation by all Programme Heads</a:t>
                      </a:r>
                      <a:endParaRPr lang="en-ZA" sz="14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EF6E8"/>
                    </a:solidFill>
                  </a:tcPr>
                </a:tc>
                <a:tc>
                  <a:txBody>
                    <a:bodyPr/>
                    <a:lstStyle/>
                    <a:p>
                      <a:pPr marL="51435">
                        <a:spcBef>
                          <a:spcPts val="160"/>
                        </a:spcBef>
                        <a:spcAft>
                          <a:spcPts val="0"/>
                        </a:spcAft>
                      </a:pPr>
                      <a:r>
                        <a:rPr lang="en-US" sz="1400">
                          <a:solidFill>
                            <a:srgbClr val="231F20"/>
                          </a:solidFill>
                          <a:effectLst/>
                          <a:latin typeface="Arial" panose="020B0604020202020204" pitchFamily="34" charset="0"/>
                          <a:ea typeface="Arial" panose="020B0604020202020204" pitchFamily="34" charset="0"/>
                          <a:cs typeface="Times New Roman" panose="02020603050405020304" pitchFamily="18" charset="0"/>
                        </a:rPr>
                        <a:t>Disclaimer</a:t>
                      </a:r>
                      <a:endParaRPr lang="en-ZA" sz="14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EF6E8"/>
                    </a:solidFill>
                  </a:tcPr>
                </a:tc>
                <a:tc>
                  <a:txBody>
                    <a:bodyPr/>
                    <a:lstStyle/>
                    <a:p>
                      <a:pPr marL="52070" marR="48260">
                        <a:lnSpc>
                          <a:spcPct val="103000"/>
                        </a:lnSpc>
                        <a:spcBef>
                          <a:spcPts val="160"/>
                        </a:spcBef>
                        <a:spcAft>
                          <a:spcPts val="0"/>
                        </a:spcAft>
                      </a:pPr>
                      <a:r>
                        <a:rPr lang="en-US" sz="1400">
                          <a:solidFill>
                            <a:srgbClr val="231F20"/>
                          </a:solidFill>
                          <a:effectLst/>
                          <a:latin typeface="Arial" panose="020B0604020202020204" pitchFamily="34" charset="0"/>
                          <a:ea typeface="Arial" panose="020B0604020202020204" pitchFamily="34" charset="0"/>
                          <a:cs typeface="Times New Roman" panose="02020603050405020304" pitchFamily="18" charset="0"/>
                        </a:rPr>
                        <a:t>Unqualified audit opinion obtained by 31 March 2024</a:t>
                      </a:r>
                      <a:endParaRPr lang="en-ZA" sz="14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EF6E8"/>
                    </a:solidFill>
                  </a:tcPr>
                </a:tc>
                <a:extLst>
                  <a:ext uri="{0D108BD9-81ED-4DB2-BD59-A6C34878D82A}">
                    <a16:rowId xmlns:a16="http://schemas.microsoft.com/office/drawing/2014/main" xmlns="" val="3297924533"/>
                  </a:ext>
                </a:extLst>
              </a:tr>
              <a:tr h="789548">
                <a:tc vMerge="1">
                  <a:txBody>
                    <a:bodyPr/>
                    <a:lstStyle/>
                    <a:p>
                      <a:endParaRPr lang="en-ZA"/>
                    </a:p>
                  </a:txBody>
                  <a:tcPr/>
                </a:tc>
                <a:tc vMerge="1">
                  <a:txBody>
                    <a:bodyPr/>
                    <a:lstStyle/>
                    <a:p>
                      <a:endParaRPr lang="en-ZA"/>
                    </a:p>
                  </a:txBody>
                  <a:tcPr/>
                </a:tc>
                <a:tc>
                  <a:txBody>
                    <a:bodyPr/>
                    <a:lstStyle/>
                    <a:p>
                      <a:pPr marL="50800" marR="88265">
                        <a:lnSpc>
                          <a:spcPct val="103000"/>
                        </a:lnSpc>
                        <a:spcBef>
                          <a:spcPts val="160"/>
                        </a:spcBef>
                        <a:spcAft>
                          <a:spcPts val="0"/>
                        </a:spcAft>
                      </a:pPr>
                      <a:r>
                        <a:rPr lang="en-US" sz="1400">
                          <a:solidFill>
                            <a:srgbClr val="231F20"/>
                          </a:solidFill>
                          <a:effectLst/>
                          <a:latin typeface="Arial" panose="020B0604020202020204" pitchFamily="34" charset="0"/>
                          <a:ea typeface="Arial" panose="020B0604020202020204" pitchFamily="34" charset="0"/>
                          <a:cs typeface="Times New Roman" panose="02020603050405020304" pitchFamily="18" charset="0"/>
                        </a:rPr>
                        <a:t>Wasteful and fruitless expenditure eliminated</a:t>
                      </a:r>
                      <a:endParaRPr lang="en-ZA" sz="14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EF6E8"/>
                    </a:solidFill>
                  </a:tcPr>
                </a:tc>
                <a:tc>
                  <a:txBody>
                    <a:bodyPr/>
                    <a:lstStyle/>
                    <a:p>
                      <a:pPr marL="51435">
                        <a:spcBef>
                          <a:spcPts val="160"/>
                        </a:spcBef>
                        <a:spcAft>
                          <a:spcPts val="0"/>
                        </a:spcAft>
                      </a:pPr>
                      <a:r>
                        <a:rPr lang="en-US" sz="1400">
                          <a:solidFill>
                            <a:srgbClr val="231F20"/>
                          </a:solidFill>
                          <a:effectLst/>
                          <a:latin typeface="Arial" panose="020B0604020202020204" pitchFamily="34" charset="0"/>
                          <a:ea typeface="Arial" panose="020B0604020202020204" pitchFamily="34" charset="0"/>
                          <a:cs typeface="Times New Roman" panose="02020603050405020304" pitchFamily="18" charset="0"/>
                        </a:rPr>
                        <a:t>R488, 875 million</a:t>
                      </a:r>
                      <a:endParaRPr lang="en-ZA" sz="14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EF6E8"/>
                    </a:solidFill>
                  </a:tcPr>
                </a:tc>
                <a:tc>
                  <a:txBody>
                    <a:bodyPr/>
                    <a:lstStyle/>
                    <a:p>
                      <a:pPr marL="52070" marR="175260">
                        <a:lnSpc>
                          <a:spcPct val="103000"/>
                        </a:lnSpc>
                        <a:spcBef>
                          <a:spcPts val="160"/>
                        </a:spcBef>
                        <a:spcAft>
                          <a:spcPts val="0"/>
                        </a:spcAft>
                      </a:pPr>
                      <a:r>
                        <a:rPr lang="en-US" sz="1400">
                          <a:solidFill>
                            <a:srgbClr val="231F20"/>
                          </a:solidFill>
                          <a:effectLst/>
                          <a:latin typeface="Arial" panose="020B0604020202020204" pitchFamily="34" charset="0"/>
                          <a:ea typeface="Arial" panose="020B0604020202020204" pitchFamily="34" charset="0"/>
                          <a:cs typeface="Times New Roman" panose="02020603050405020304" pitchFamily="18" charset="0"/>
                        </a:rPr>
                        <a:t>100% elimination of wasteful and fruitless expenditure by 31 March 2024</a:t>
                      </a:r>
                      <a:endParaRPr lang="en-ZA" sz="14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EF6E8"/>
                    </a:solidFill>
                  </a:tcPr>
                </a:tc>
                <a:extLst>
                  <a:ext uri="{0D108BD9-81ED-4DB2-BD59-A6C34878D82A}">
                    <a16:rowId xmlns:a16="http://schemas.microsoft.com/office/drawing/2014/main" xmlns="" val="233778399"/>
                  </a:ext>
                </a:extLst>
              </a:tr>
              <a:tr h="603974">
                <a:tc vMerge="1">
                  <a:txBody>
                    <a:bodyPr/>
                    <a:lstStyle/>
                    <a:p>
                      <a:endParaRPr lang="en-ZA"/>
                    </a:p>
                  </a:txBody>
                  <a:tcPr/>
                </a:tc>
                <a:tc vMerge="1">
                  <a:txBody>
                    <a:bodyPr/>
                    <a:lstStyle/>
                    <a:p>
                      <a:endParaRPr lang="en-ZA"/>
                    </a:p>
                  </a:txBody>
                  <a:tcPr/>
                </a:tc>
                <a:tc>
                  <a:txBody>
                    <a:bodyPr/>
                    <a:lstStyle/>
                    <a:p>
                      <a:pPr marL="50800">
                        <a:lnSpc>
                          <a:spcPct val="103000"/>
                        </a:lnSpc>
                        <a:spcBef>
                          <a:spcPts val="160"/>
                        </a:spcBef>
                        <a:spcAft>
                          <a:spcPts val="0"/>
                        </a:spcAft>
                      </a:pPr>
                      <a:r>
                        <a:rPr lang="en-US" sz="1400">
                          <a:solidFill>
                            <a:srgbClr val="231F20"/>
                          </a:solidFill>
                          <a:effectLst/>
                          <a:latin typeface="Arial" panose="020B0604020202020204" pitchFamily="34" charset="0"/>
                          <a:ea typeface="Arial" panose="020B0604020202020204" pitchFamily="34" charset="0"/>
                          <a:cs typeface="Times New Roman" panose="02020603050405020304" pitchFamily="18" charset="0"/>
                        </a:rPr>
                        <a:t>Reduced irregular expenditure</a:t>
                      </a:r>
                      <a:endParaRPr lang="en-ZA" sz="14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EF6E8"/>
                    </a:solidFill>
                  </a:tcPr>
                </a:tc>
                <a:tc>
                  <a:txBody>
                    <a:bodyPr/>
                    <a:lstStyle/>
                    <a:p>
                      <a:pPr marL="51435">
                        <a:spcBef>
                          <a:spcPts val="160"/>
                        </a:spcBef>
                        <a:spcAft>
                          <a:spcPts val="0"/>
                        </a:spcAft>
                      </a:pPr>
                      <a:r>
                        <a:rPr lang="en-US" sz="1400">
                          <a:solidFill>
                            <a:srgbClr val="231F20"/>
                          </a:solidFill>
                          <a:effectLst/>
                          <a:latin typeface="Arial" panose="020B0604020202020204" pitchFamily="34" charset="0"/>
                          <a:ea typeface="Arial" panose="020B0604020202020204" pitchFamily="34" charset="0"/>
                          <a:cs typeface="Times New Roman" panose="02020603050405020304" pitchFamily="18" charset="0"/>
                        </a:rPr>
                        <a:t>R769, 878 million</a:t>
                      </a:r>
                      <a:endParaRPr lang="en-ZA" sz="14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EF6E8"/>
                    </a:solidFill>
                  </a:tcPr>
                </a:tc>
                <a:tc>
                  <a:txBody>
                    <a:bodyPr/>
                    <a:lstStyle/>
                    <a:p>
                      <a:pPr marL="52070" marR="136525" algn="l">
                        <a:lnSpc>
                          <a:spcPct val="103000"/>
                        </a:lnSpc>
                        <a:spcBef>
                          <a:spcPts val="160"/>
                        </a:spcBef>
                        <a:spcAft>
                          <a:spcPts val="0"/>
                        </a:spcAft>
                      </a:pPr>
                      <a:r>
                        <a:rPr lang="en-US" sz="14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75% reduction of irregular expenditure by 31 March 2024</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EF6E8"/>
                    </a:solidFill>
                  </a:tcPr>
                </a:tc>
                <a:extLst>
                  <a:ext uri="{0D108BD9-81ED-4DB2-BD59-A6C34878D82A}">
                    <a16:rowId xmlns:a16="http://schemas.microsoft.com/office/drawing/2014/main" xmlns="" val="3748078707"/>
                  </a:ext>
                </a:extLst>
              </a:tr>
              <a:tr h="975121">
                <a:tc vMerge="1">
                  <a:txBody>
                    <a:bodyPr/>
                    <a:lstStyle/>
                    <a:p>
                      <a:endParaRPr lang="en-ZA"/>
                    </a:p>
                  </a:txBody>
                  <a:tcPr/>
                </a:tc>
                <a:tc rowSpan="2">
                  <a:txBody>
                    <a:bodyPr/>
                    <a:lstStyle/>
                    <a:p>
                      <a:pPr marL="50800" marR="46355">
                        <a:lnSpc>
                          <a:spcPct val="103000"/>
                        </a:lnSpc>
                        <a:spcBef>
                          <a:spcPts val="160"/>
                        </a:spcBef>
                        <a:spcAft>
                          <a:spcPts val="0"/>
                        </a:spcAft>
                      </a:pPr>
                      <a:r>
                        <a:rPr lang="en-US" sz="14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Programme to prevent and fight corruption in the </a:t>
                      </a:r>
                      <a:r>
                        <a:rPr lang="en-US" sz="1400" spc="-2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Fund </a:t>
                      </a:r>
                      <a:r>
                        <a:rPr lang="en-US" sz="14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implemented</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EF6E8"/>
                    </a:solidFill>
                  </a:tcPr>
                </a:tc>
                <a:tc>
                  <a:txBody>
                    <a:bodyPr/>
                    <a:lstStyle/>
                    <a:p>
                      <a:pPr marL="50800" marR="164465">
                        <a:lnSpc>
                          <a:spcPct val="103000"/>
                        </a:lnSpc>
                        <a:spcBef>
                          <a:spcPts val="160"/>
                        </a:spcBef>
                        <a:spcAft>
                          <a:spcPts val="0"/>
                        </a:spcAft>
                      </a:pPr>
                      <a:r>
                        <a:rPr lang="en-US" sz="1400">
                          <a:solidFill>
                            <a:srgbClr val="231F20"/>
                          </a:solidFill>
                          <a:effectLst/>
                          <a:latin typeface="Arial" panose="020B0604020202020204" pitchFamily="34" charset="0"/>
                          <a:ea typeface="Arial" panose="020B0604020202020204" pitchFamily="34" charset="0"/>
                          <a:cs typeface="Times New Roman" panose="02020603050405020304" pitchFamily="18" charset="0"/>
                        </a:rPr>
                        <a:t>Percentage resolution of reported incidents of corruption in the Fund</a:t>
                      </a:r>
                      <a:endParaRPr lang="en-ZA" sz="14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EF6E8"/>
                    </a:solidFill>
                  </a:tcPr>
                </a:tc>
                <a:tc>
                  <a:txBody>
                    <a:bodyPr/>
                    <a:lstStyle/>
                    <a:p>
                      <a:pPr marL="51435">
                        <a:spcBef>
                          <a:spcPts val="160"/>
                        </a:spcBef>
                        <a:spcAft>
                          <a:spcPts val="0"/>
                        </a:spcAft>
                      </a:pPr>
                      <a:r>
                        <a:rPr lang="en-US" sz="1400">
                          <a:solidFill>
                            <a:srgbClr val="231F20"/>
                          </a:solidFill>
                          <a:effectLst/>
                          <a:latin typeface="Arial" panose="020B0604020202020204" pitchFamily="34" charset="0"/>
                          <a:ea typeface="Arial" panose="020B0604020202020204" pitchFamily="34" charset="0"/>
                          <a:cs typeface="Times New Roman" panose="02020603050405020304" pitchFamily="18" charset="0"/>
                        </a:rPr>
                        <a:t>89 cases</a:t>
                      </a:r>
                      <a:endParaRPr lang="en-ZA" sz="14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EF6E8"/>
                    </a:solidFill>
                  </a:tcPr>
                </a:tc>
                <a:tc>
                  <a:txBody>
                    <a:bodyPr/>
                    <a:lstStyle/>
                    <a:p>
                      <a:pPr marL="52070">
                        <a:spcBef>
                          <a:spcPts val="160"/>
                        </a:spcBef>
                        <a:spcAft>
                          <a:spcPts val="0"/>
                        </a:spcAft>
                      </a:pPr>
                      <a:r>
                        <a:rPr lang="en-US" sz="1400">
                          <a:solidFill>
                            <a:srgbClr val="231F20"/>
                          </a:solidFill>
                          <a:effectLst/>
                          <a:latin typeface="Arial" panose="020B0604020202020204" pitchFamily="34" charset="0"/>
                          <a:ea typeface="Arial" panose="020B0604020202020204" pitchFamily="34" charset="0"/>
                          <a:cs typeface="Times New Roman" panose="02020603050405020304" pitchFamily="18" charset="0"/>
                        </a:rPr>
                        <a:t>95% resolution of reported</a:t>
                      </a:r>
                      <a:endParaRPr lang="en-ZA" sz="1400">
                        <a:effectLst/>
                        <a:latin typeface="Arial" panose="020B0604020202020204" pitchFamily="34" charset="0"/>
                        <a:ea typeface="Arial" panose="020B0604020202020204" pitchFamily="34" charset="0"/>
                        <a:cs typeface="Times New Roman" panose="02020603050405020304" pitchFamily="18" charset="0"/>
                      </a:endParaRPr>
                    </a:p>
                    <a:p>
                      <a:pPr marL="52070" marR="220345">
                        <a:lnSpc>
                          <a:spcPct val="103000"/>
                        </a:lnSpc>
                        <a:spcBef>
                          <a:spcPts val="45"/>
                        </a:spcBef>
                        <a:spcAft>
                          <a:spcPts val="0"/>
                        </a:spcAft>
                      </a:pPr>
                      <a:r>
                        <a:rPr lang="en-US" sz="1400">
                          <a:solidFill>
                            <a:srgbClr val="231F20"/>
                          </a:solidFill>
                          <a:effectLst/>
                          <a:latin typeface="Arial" panose="020B0604020202020204" pitchFamily="34" charset="0"/>
                          <a:ea typeface="Arial" panose="020B0604020202020204" pitchFamily="34" charset="0"/>
                          <a:cs typeface="Times New Roman" panose="02020603050405020304" pitchFamily="18" charset="0"/>
                        </a:rPr>
                        <a:t>incidents of corruption by 31 March 2024 via disciplinary and criminal investigations</a:t>
                      </a:r>
                      <a:endParaRPr lang="en-ZA" sz="14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EF6E8"/>
                    </a:solidFill>
                  </a:tcPr>
                </a:tc>
                <a:extLst>
                  <a:ext uri="{0D108BD9-81ED-4DB2-BD59-A6C34878D82A}">
                    <a16:rowId xmlns:a16="http://schemas.microsoft.com/office/drawing/2014/main" xmlns="" val="1532397511"/>
                  </a:ext>
                </a:extLst>
              </a:tr>
              <a:tr h="603974">
                <a:tc vMerge="1">
                  <a:txBody>
                    <a:bodyPr/>
                    <a:lstStyle/>
                    <a:p>
                      <a:endParaRPr lang="en-ZA"/>
                    </a:p>
                  </a:txBody>
                  <a:tcPr/>
                </a:tc>
                <a:tc vMerge="1">
                  <a:txBody>
                    <a:bodyPr/>
                    <a:lstStyle/>
                    <a:p>
                      <a:endParaRPr lang="en-ZA"/>
                    </a:p>
                  </a:txBody>
                  <a:tcPr/>
                </a:tc>
                <a:tc>
                  <a:txBody>
                    <a:bodyPr/>
                    <a:lstStyle/>
                    <a:p>
                      <a:pPr marL="50800" marR="264160" algn="just">
                        <a:lnSpc>
                          <a:spcPct val="103000"/>
                        </a:lnSpc>
                        <a:spcBef>
                          <a:spcPts val="160"/>
                        </a:spcBef>
                        <a:spcAft>
                          <a:spcPts val="0"/>
                        </a:spcAft>
                      </a:pPr>
                      <a:r>
                        <a:rPr lang="en-US" sz="1400">
                          <a:solidFill>
                            <a:srgbClr val="231F20"/>
                          </a:solidFill>
                          <a:effectLst/>
                          <a:latin typeface="Arial" panose="020B0604020202020204" pitchFamily="34" charset="0"/>
                          <a:ea typeface="Arial" panose="020B0604020202020204" pitchFamily="34" charset="0"/>
                          <a:cs typeface="Times New Roman" panose="02020603050405020304" pitchFamily="18" charset="0"/>
                        </a:rPr>
                        <a:t>Improved ethical culture within the Fund</a:t>
                      </a:r>
                      <a:endParaRPr lang="en-ZA" sz="14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EF6E8"/>
                    </a:solidFill>
                  </a:tcPr>
                </a:tc>
                <a:tc>
                  <a:txBody>
                    <a:bodyPr/>
                    <a:lstStyle/>
                    <a:p>
                      <a:pPr marL="51435">
                        <a:spcBef>
                          <a:spcPts val="160"/>
                        </a:spcBef>
                        <a:spcAft>
                          <a:spcPts val="0"/>
                        </a:spcAft>
                      </a:pPr>
                      <a:r>
                        <a:rPr lang="en-US" sz="1400">
                          <a:solidFill>
                            <a:srgbClr val="231F20"/>
                          </a:solidFill>
                          <a:effectLst/>
                          <a:latin typeface="Arial" panose="020B0604020202020204" pitchFamily="34" charset="0"/>
                          <a:ea typeface="Arial" panose="020B0604020202020204" pitchFamily="34" charset="0"/>
                          <a:cs typeface="Times New Roman" panose="02020603050405020304" pitchFamily="18" charset="0"/>
                        </a:rPr>
                        <a:t>Draft terms of reference</a:t>
                      </a:r>
                      <a:endParaRPr lang="en-ZA" sz="14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EF6E8"/>
                    </a:solidFill>
                  </a:tcPr>
                </a:tc>
                <a:tc>
                  <a:txBody>
                    <a:bodyPr/>
                    <a:lstStyle/>
                    <a:p>
                      <a:pPr marL="52070" marR="111760">
                        <a:lnSpc>
                          <a:spcPct val="103000"/>
                        </a:lnSpc>
                        <a:spcBef>
                          <a:spcPts val="160"/>
                        </a:spcBef>
                        <a:spcAft>
                          <a:spcPts val="0"/>
                        </a:spcAft>
                      </a:pPr>
                      <a:r>
                        <a:rPr lang="en-US" sz="14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Established ethics committees and adhere to terms of reference</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EF6E8"/>
                    </a:solidFill>
                  </a:tcPr>
                </a:tc>
                <a:extLst>
                  <a:ext uri="{0D108BD9-81ED-4DB2-BD59-A6C34878D82A}">
                    <a16:rowId xmlns:a16="http://schemas.microsoft.com/office/drawing/2014/main" xmlns="" val="3470825472"/>
                  </a:ext>
                </a:extLst>
              </a:tr>
            </a:tbl>
          </a:graphicData>
        </a:graphic>
      </p:graphicFrame>
      <p:sp>
        <p:nvSpPr>
          <p:cNvPr id="3" name="Rectangle 2"/>
          <p:cNvSpPr/>
          <p:nvPr/>
        </p:nvSpPr>
        <p:spPr>
          <a:xfrm>
            <a:off x="13995400" y="0"/>
            <a:ext cx="441146" cy="369332"/>
          </a:xfrm>
          <a:prstGeom prst="rect">
            <a:avLst/>
          </a:prstGeom>
        </p:spPr>
        <p:txBody>
          <a:bodyPr wrap="none">
            <a:spAutoFit/>
          </a:bodyPr>
          <a:lstStyle/>
          <a:p>
            <a:pPr lvl="0"/>
            <a:r>
              <a:rPr lang="en-US" b="1" dirty="0" smtClean="0">
                <a:solidFill>
                  <a:srgbClr val="FF0000"/>
                </a:solidFill>
              </a:rPr>
              <a:t>15</a:t>
            </a:r>
            <a:endParaRPr lang="en-ZA" b="1" dirty="0">
              <a:solidFill>
                <a:srgbClr val="FF0000"/>
              </a:solidFill>
            </a:endParaRPr>
          </a:p>
        </p:txBody>
      </p:sp>
    </p:spTree>
    <p:extLst>
      <p:ext uri="{BB962C8B-B14F-4D97-AF65-F5344CB8AC3E}">
        <p14:creationId xmlns:p14="http://schemas.microsoft.com/office/powerpoint/2010/main" xmlns="" val="9832840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0400" y="319298"/>
            <a:ext cx="10515600" cy="574453"/>
          </a:xfrm>
        </p:spPr>
        <p:txBody>
          <a:bodyPr/>
          <a:lstStyle/>
          <a:p>
            <a:r>
              <a:rPr lang="en-US" sz="3733" dirty="0">
                <a:solidFill>
                  <a:schemeClr val="tx1"/>
                </a:solidFill>
                <a:latin typeface="Arial" panose="020B0604020202020204" pitchFamily="34" charset="0"/>
                <a:cs typeface="Arial" panose="020B0604020202020204" pitchFamily="34" charset="0"/>
              </a:rPr>
              <a:t>CF 5 YEAR STRATEGIC PLAN 2020/21-2024/25</a:t>
            </a:r>
            <a:endParaRPr lang="en-ZA" sz="3733" dirty="0">
              <a:solidFill>
                <a:schemeClr val="tx1"/>
              </a:solidFill>
            </a:endParaRPr>
          </a:p>
        </p:txBody>
      </p:sp>
      <p:sp>
        <p:nvSpPr>
          <p:cNvPr id="4" name="Slide Number Placeholder 3"/>
          <p:cNvSpPr>
            <a:spLocks noGrp="1"/>
          </p:cNvSpPr>
          <p:nvPr>
            <p:ph type="sldNum" sz="quarter" idx="4294967295"/>
          </p:nvPr>
        </p:nvSpPr>
        <p:spPr>
          <a:xfrm>
            <a:off x="10769600" y="8592544"/>
            <a:ext cx="2844800" cy="486833"/>
          </a:xfrm>
        </p:spPr>
        <p:txBody>
          <a:bodyPr/>
          <a:lstStyle/>
          <a:p>
            <a:pPr>
              <a:defRPr/>
            </a:pPr>
            <a:fld id="{A79B0E16-3B21-4DA7-809D-032F5E4D0A06}" type="slidenum">
              <a:rPr lang="en-US" smtClean="0">
                <a:solidFill>
                  <a:schemeClr val="bg1"/>
                </a:solidFill>
              </a:rPr>
              <a:pPr>
                <a:defRPr/>
              </a:pPr>
              <a:t>16</a:t>
            </a:fld>
            <a:endParaRPr lang="en-US" dirty="0">
              <a:solidFill>
                <a:schemeClr val="bg1"/>
              </a:solidFill>
            </a:endParaRPr>
          </a:p>
        </p:txBody>
      </p:sp>
      <p:graphicFrame>
        <p:nvGraphicFramePr>
          <p:cNvPr id="8" name="Table 7"/>
          <p:cNvGraphicFramePr>
            <a:graphicFrameLocks noGrp="1"/>
          </p:cNvGraphicFramePr>
          <p:nvPr>
            <p:extLst>
              <p:ext uri="{D42A27DB-BD31-4B8C-83A1-F6EECF244321}">
                <p14:modId xmlns:p14="http://schemas.microsoft.com/office/powerpoint/2010/main" xmlns="" val="4204711876"/>
              </p:ext>
            </p:extLst>
          </p:nvPr>
        </p:nvGraphicFramePr>
        <p:xfrm>
          <a:off x="1346200" y="1618805"/>
          <a:ext cx="13411201" cy="6189664"/>
        </p:xfrm>
        <a:graphic>
          <a:graphicData uri="http://schemas.openxmlformats.org/drawingml/2006/table">
            <a:tbl>
              <a:tblPr firstRow="1" firstCol="1" lastRow="1" lastCol="1" bandRow="1" bandCol="1"/>
              <a:tblGrid>
                <a:gridCol w="2568083">
                  <a:extLst>
                    <a:ext uri="{9D8B030D-6E8A-4147-A177-3AD203B41FA5}">
                      <a16:colId xmlns:a16="http://schemas.microsoft.com/office/drawing/2014/main" xmlns="" val="2197976376"/>
                    </a:ext>
                  </a:extLst>
                </a:gridCol>
                <a:gridCol w="2137203">
                  <a:extLst>
                    <a:ext uri="{9D8B030D-6E8A-4147-A177-3AD203B41FA5}">
                      <a16:colId xmlns:a16="http://schemas.microsoft.com/office/drawing/2014/main" xmlns="" val="3865488644"/>
                    </a:ext>
                  </a:extLst>
                </a:gridCol>
                <a:gridCol w="2470086">
                  <a:extLst>
                    <a:ext uri="{9D8B030D-6E8A-4147-A177-3AD203B41FA5}">
                      <a16:colId xmlns:a16="http://schemas.microsoft.com/office/drawing/2014/main" xmlns="" val="2585693852"/>
                    </a:ext>
                  </a:extLst>
                </a:gridCol>
                <a:gridCol w="3030782">
                  <a:extLst>
                    <a:ext uri="{9D8B030D-6E8A-4147-A177-3AD203B41FA5}">
                      <a16:colId xmlns:a16="http://schemas.microsoft.com/office/drawing/2014/main" xmlns="" val="1296808950"/>
                    </a:ext>
                  </a:extLst>
                </a:gridCol>
                <a:gridCol w="3205047">
                  <a:extLst>
                    <a:ext uri="{9D8B030D-6E8A-4147-A177-3AD203B41FA5}">
                      <a16:colId xmlns:a16="http://schemas.microsoft.com/office/drawing/2014/main" xmlns="" val="3877872200"/>
                    </a:ext>
                  </a:extLst>
                </a:gridCol>
              </a:tblGrid>
              <a:tr h="394479">
                <a:tc gridSpan="5">
                  <a:txBody>
                    <a:bodyPr/>
                    <a:lstStyle/>
                    <a:p>
                      <a:pPr marL="50800">
                        <a:spcBef>
                          <a:spcPts val="160"/>
                        </a:spcBef>
                        <a:spcAft>
                          <a:spcPts val="0"/>
                        </a:spcAft>
                      </a:pPr>
                      <a:r>
                        <a:rPr lang="en-US" sz="1400" b="1"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r>
                        <a:rPr lang="en-US" sz="1400" b="1" dirty="0" smtClean="0">
                          <a:solidFill>
                            <a:srgbClr val="231F20"/>
                          </a:solidFill>
                          <a:effectLst/>
                          <a:latin typeface="Arial" panose="020B0604020202020204" pitchFamily="34" charset="0"/>
                          <a:ea typeface="Arial" panose="020B0604020202020204" pitchFamily="34" charset="0"/>
                          <a:cs typeface="Times New Roman" panose="02020603050405020304" pitchFamily="18" charset="0"/>
                        </a:rPr>
                        <a:t>MTSF </a:t>
                      </a:r>
                      <a:r>
                        <a:rPr lang="en-US" sz="1400" b="1"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PRIORITY 2: </a:t>
                      </a:r>
                      <a:r>
                        <a:rPr lang="en-US" sz="14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ECONOMIC TRANSFORMATION AND JOB CREATION</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p>
                      <a:pPr marL="50800">
                        <a:spcBef>
                          <a:spcPts val="45"/>
                        </a:spcBef>
                        <a:spcAft>
                          <a:spcPts val="0"/>
                        </a:spcAft>
                      </a:pPr>
                      <a:r>
                        <a:rPr lang="en-US" sz="1400" b="1"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MTSF PRIORITY 4: </a:t>
                      </a:r>
                      <a:r>
                        <a:rPr lang="en-US" sz="14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CONSOLIDATING THE SOCIAL WAGE THROUGH RELIABLE AND QUALITY BASIC SERVICES</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CC25E"/>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501110520"/>
                  </a:ext>
                </a:extLst>
              </a:tr>
              <a:tr h="812753">
                <a:tc gridSpan="5">
                  <a:txBody>
                    <a:bodyPr/>
                    <a:lstStyle/>
                    <a:p>
                      <a:pPr marL="50800" marR="560705">
                        <a:lnSpc>
                          <a:spcPct val="103000"/>
                        </a:lnSpc>
                        <a:spcBef>
                          <a:spcPts val="160"/>
                        </a:spcBef>
                        <a:spcAft>
                          <a:spcPts val="0"/>
                        </a:spcAft>
                      </a:pPr>
                      <a:r>
                        <a:rPr lang="en-US" sz="1400" b="1"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r>
                        <a:rPr lang="en-US" sz="1400" b="1" dirty="0" smtClean="0">
                          <a:solidFill>
                            <a:srgbClr val="231F20"/>
                          </a:solidFill>
                          <a:effectLst/>
                          <a:latin typeface="Arial" panose="020B0604020202020204" pitchFamily="34" charset="0"/>
                          <a:ea typeface="Arial" panose="020B0604020202020204" pitchFamily="34" charset="0"/>
                          <a:cs typeface="Times New Roman" panose="02020603050405020304" pitchFamily="18" charset="0"/>
                        </a:rPr>
                        <a:t>CF </a:t>
                      </a:r>
                      <a:r>
                        <a:rPr lang="en-US" sz="1400" b="1"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PRIORITY 2: </a:t>
                      </a:r>
                      <a:r>
                        <a:rPr lang="en-US" sz="14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TO ENSURE THAT APPROPRIATE BENEFITS ARE DELIVERED TO INTENDED BENEFICIARIES, EFFICIENTLY AND AT A REASONABLE COST</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p>
                      <a:pPr marL="50800" marR="580390">
                        <a:lnSpc>
                          <a:spcPct val="103000"/>
                        </a:lnSpc>
                        <a:spcBef>
                          <a:spcPts val="5"/>
                        </a:spcBef>
                        <a:spcAft>
                          <a:spcPts val="0"/>
                        </a:spcAft>
                      </a:pPr>
                      <a:r>
                        <a:rPr lang="en-US" sz="1400" b="1"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CF PRIORITY 3: </a:t>
                      </a:r>
                      <a:r>
                        <a:rPr lang="en-US" sz="14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CONTRIBUTE TO EMPLOYMENT AND ECONOMIC GROWTH THROUGH REHABILITATION AND RE-INTEGRATION.</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CC25E"/>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117580330"/>
                  </a:ext>
                </a:extLst>
              </a:tr>
              <a:tr h="197240">
                <a:tc>
                  <a:txBody>
                    <a:bodyPr/>
                    <a:lstStyle/>
                    <a:p>
                      <a:pPr marL="50800">
                        <a:spcBef>
                          <a:spcPts val="160"/>
                        </a:spcBef>
                        <a:spcAft>
                          <a:spcPts val="0"/>
                        </a:spcAft>
                      </a:pPr>
                      <a:r>
                        <a:rPr lang="en-US" sz="1400" b="1"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CF Impact Statement</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CC25E"/>
                    </a:solidFill>
                  </a:tcPr>
                </a:tc>
                <a:tc>
                  <a:txBody>
                    <a:bodyPr/>
                    <a:lstStyle/>
                    <a:p>
                      <a:pPr marL="50800">
                        <a:spcBef>
                          <a:spcPts val="160"/>
                        </a:spcBef>
                        <a:spcAft>
                          <a:spcPts val="0"/>
                        </a:spcAft>
                      </a:pPr>
                      <a:r>
                        <a:rPr lang="en-US" sz="1400" b="1">
                          <a:solidFill>
                            <a:srgbClr val="231F20"/>
                          </a:solidFill>
                          <a:effectLst/>
                          <a:latin typeface="Arial" panose="020B0604020202020204" pitchFamily="34" charset="0"/>
                          <a:ea typeface="Arial" panose="020B0604020202020204" pitchFamily="34" charset="0"/>
                          <a:cs typeface="Times New Roman" panose="02020603050405020304" pitchFamily="18" charset="0"/>
                        </a:rPr>
                        <a:t>Outcome</a:t>
                      </a:r>
                      <a:endParaRPr lang="en-ZA" sz="14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CC25E"/>
                    </a:solidFill>
                  </a:tcPr>
                </a:tc>
                <a:tc>
                  <a:txBody>
                    <a:bodyPr/>
                    <a:lstStyle/>
                    <a:p>
                      <a:pPr marL="50800">
                        <a:spcBef>
                          <a:spcPts val="160"/>
                        </a:spcBef>
                        <a:spcAft>
                          <a:spcPts val="0"/>
                        </a:spcAft>
                      </a:pPr>
                      <a:r>
                        <a:rPr lang="en-US" sz="1400" b="1">
                          <a:solidFill>
                            <a:srgbClr val="231F20"/>
                          </a:solidFill>
                          <a:effectLst/>
                          <a:latin typeface="Arial" panose="020B0604020202020204" pitchFamily="34" charset="0"/>
                          <a:ea typeface="Arial" panose="020B0604020202020204" pitchFamily="34" charset="0"/>
                          <a:cs typeface="Times New Roman" panose="02020603050405020304" pitchFamily="18" charset="0"/>
                        </a:rPr>
                        <a:t>Outcome Indicator</a:t>
                      </a:r>
                      <a:endParaRPr lang="en-ZA" sz="14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CC25E"/>
                    </a:solidFill>
                  </a:tcPr>
                </a:tc>
                <a:tc>
                  <a:txBody>
                    <a:bodyPr/>
                    <a:lstStyle/>
                    <a:p>
                      <a:pPr marL="50800">
                        <a:spcBef>
                          <a:spcPts val="160"/>
                        </a:spcBef>
                        <a:spcAft>
                          <a:spcPts val="0"/>
                        </a:spcAft>
                      </a:pPr>
                      <a:r>
                        <a:rPr lang="en-US" sz="1400" b="1">
                          <a:solidFill>
                            <a:srgbClr val="231F20"/>
                          </a:solidFill>
                          <a:effectLst/>
                          <a:latin typeface="Arial" panose="020B0604020202020204" pitchFamily="34" charset="0"/>
                          <a:ea typeface="Arial" panose="020B0604020202020204" pitchFamily="34" charset="0"/>
                          <a:cs typeface="Times New Roman" panose="02020603050405020304" pitchFamily="18" charset="0"/>
                        </a:rPr>
                        <a:t>Baseline</a:t>
                      </a:r>
                      <a:endParaRPr lang="en-ZA" sz="14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CC25E"/>
                    </a:solidFill>
                  </a:tcPr>
                </a:tc>
                <a:tc>
                  <a:txBody>
                    <a:bodyPr/>
                    <a:lstStyle/>
                    <a:p>
                      <a:pPr marL="51435" algn="ctr">
                        <a:spcBef>
                          <a:spcPts val="160"/>
                        </a:spcBef>
                        <a:spcAft>
                          <a:spcPts val="0"/>
                        </a:spcAft>
                      </a:pPr>
                      <a:r>
                        <a:rPr lang="en-US" sz="1400" b="1"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Initial Five Year Target</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CC25E"/>
                    </a:solidFill>
                  </a:tcPr>
                </a:tc>
                <a:extLst>
                  <a:ext uri="{0D108BD9-81ED-4DB2-BD59-A6C34878D82A}">
                    <a16:rowId xmlns:a16="http://schemas.microsoft.com/office/drawing/2014/main" xmlns="" val="3460390277"/>
                  </a:ext>
                </a:extLst>
              </a:tr>
              <a:tr h="1608442">
                <a:tc rowSpan="4">
                  <a:txBody>
                    <a:bodyPr/>
                    <a:lstStyle/>
                    <a:p>
                      <a:pPr marL="50800" marR="175260">
                        <a:lnSpc>
                          <a:spcPct val="150000"/>
                        </a:lnSpc>
                        <a:spcBef>
                          <a:spcPts val="160"/>
                        </a:spcBef>
                        <a:spcAft>
                          <a:spcPts val="0"/>
                        </a:spcAft>
                      </a:pPr>
                      <a:r>
                        <a:rPr lang="en-US" sz="15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3. Ethical, effective, efficient, accessible and cost effective compensation of beneficiaries.</a:t>
                      </a:r>
                      <a:endParaRPr lang="en-ZA" sz="15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EF6E8"/>
                    </a:solidFill>
                  </a:tcPr>
                </a:tc>
                <a:tc rowSpan="3">
                  <a:txBody>
                    <a:bodyPr/>
                    <a:lstStyle/>
                    <a:p>
                      <a:pPr marL="50800" marR="27305">
                        <a:lnSpc>
                          <a:spcPct val="150000"/>
                        </a:lnSpc>
                        <a:spcBef>
                          <a:spcPts val="160"/>
                        </a:spcBef>
                        <a:spcAft>
                          <a:spcPts val="0"/>
                        </a:spcAft>
                      </a:pPr>
                      <a:r>
                        <a:rPr lang="en-US" sz="15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Claim registration requirements reviewed and turnaround</a:t>
                      </a:r>
                      <a:endParaRPr lang="en-ZA" sz="1500" dirty="0">
                        <a:effectLst/>
                        <a:latin typeface="Arial" panose="020B0604020202020204" pitchFamily="34" charset="0"/>
                        <a:ea typeface="Arial" panose="020B0604020202020204" pitchFamily="34" charset="0"/>
                        <a:cs typeface="Times New Roman" panose="02020603050405020304" pitchFamily="18" charset="0"/>
                      </a:endParaRPr>
                    </a:p>
                    <a:p>
                      <a:pPr marL="50800">
                        <a:lnSpc>
                          <a:spcPct val="150000"/>
                        </a:lnSpc>
                        <a:spcBef>
                          <a:spcPts val="10"/>
                        </a:spcBef>
                        <a:spcAft>
                          <a:spcPts val="0"/>
                        </a:spcAft>
                      </a:pPr>
                      <a:r>
                        <a:rPr lang="en-US" sz="15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times for payment of</a:t>
                      </a:r>
                      <a:endParaRPr lang="en-ZA" sz="1500" dirty="0">
                        <a:effectLst/>
                        <a:latin typeface="Arial" panose="020B0604020202020204" pitchFamily="34" charset="0"/>
                        <a:ea typeface="Arial" panose="020B0604020202020204" pitchFamily="34" charset="0"/>
                        <a:cs typeface="Times New Roman" panose="02020603050405020304" pitchFamily="18" charset="0"/>
                      </a:endParaRPr>
                    </a:p>
                    <a:p>
                      <a:pPr marL="50800">
                        <a:lnSpc>
                          <a:spcPct val="150000"/>
                        </a:lnSpc>
                        <a:spcBef>
                          <a:spcPts val="45"/>
                        </a:spcBef>
                        <a:spcAft>
                          <a:spcPts val="0"/>
                        </a:spcAft>
                      </a:pPr>
                      <a:r>
                        <a:rPr lang="en-US" sz="15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benefits reduced</a:t>
                      </a:r>
                      <a:endParaRPr lang="en-ZA" sz="15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EF6E8"/>
                    </a:solidFill>
                  </a:tcPr>
                </a:tc>
                <a:tc>
                  <a:txBody>
                    <a:bodyPr/>
                    <a:lstStyle/>
                    <a:p>
                      <a:pPr marL="50800" marR="382270">
                        <a:lnSpc>
                          <a:spcPct val="150000"/>
                        </a:lnSpc>
                        <a:spcBef>
                          <a:spcPts val="160"/>
                        </a:spcBef>
                        <a:spcAft>
                          <a:spcPts val="0"/>
                        </a:spcAft>
                      </a:pPr>
                      <a:r>
                        <a:rPr lang="en-US" sz="15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Integrated claims management System (ICMS) implemented.</a:t>
                      </a:r>
                      <a:endParaRPr lang="en-ZA" sz="15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EF6E8"/>
                    </a:solidFill>
                  </a:tcPr>
                </a:tc>
                <a:tc>
                  <a:txBody>
                    <a:bodyPr/>
                    <a:lstStyle/>
                    <a:p>
                      <a:pPr marL="50800">
                        <a:lnSpc>
                          <a:spcPct val="150000"/>
                        </a:lnSpc>
                        <a:spcBef>
                          <a:spcPts val="160"/>
                        </a:spcBef>
                        <a:spcAft>
                          <a:spcPts val="0"/>
                        </a:spcAft>
                      </a:pPr>
                      <a:r>
                        <a:rPr lang="en-US" sz="1500" dirty="0" smtClean="0">
                          <a:solidFill>
                            <a:srgbClr val="231F20"/>
                          </a:solidFill>
                          <a:effectLst/>
                          <a:latin typeface="Arial" panose="020B0604020202020204" pitchFamily="34" charset="0"/>
                          <a:ea typeface="Arial" panose="020B0604020202020204" pitchFamily="34" charset="0"/>
                          <a:cs typeface="Times New Roman" panose="02020603050405020304" pitchFamily="18" charset="0"/>
                        </a:rPr>
                        <a:t>0</a:t>
                      </a:r>
                    </a:p>
                    <a:p>
                      <a:pPr marL="50800" marR="0" lvl="0" indent="0" defTabSz="914400" eaLnBrk="1" fontAlgn="auto" latinLnBrk="0" hangingPunct="1">
                        <a:lnSpc>
                          <a:spcPct val="150000"/>
                        </a:lnSpc>
                        <a:spcBef>
                          <a:spcPts val="160"/>
                        </a:spcBef>
                        <a:spcAft>
                          <a:spcPts val="0"/>
                        </a:spcAft>
                        <a:buClrTx/>
                        <a:buSzTx/>
                        <a:buFontTx/>
                        <a:buNone/>
                        <a:tabLst/>
                        <a:defRPr/>
                      </a:pPr>
                      <a:r>
                        <a:rPr kumimoji="0" lang="en-US" sz="1500" b="0" i="0" u="none" strike="noStrike" kern="0" cap="none" spc="0" normalizeH="0" baseline="0" noProof="0" dirty="0" smtClean="0">
                          <a:ln>
                            <a:noFill/>
                          </a:ln>
                          <a:solidFill>
                            <a:srgbClr val="FF0000"/>
                          </a:solidFill>
                          <a:effectLst/>
                          <a:uLnTx/>
                          <a:uFillTx/>
                          <a:latin typeface="Arial" panose="020B0604020202020204" pitchFamily="34" charset="0"/>
                          <a:ea typeface="Arial" panose="020B0604020202020204" pitchFamily="34" charset="0"/>
                          <a:cs typeface="Times New Roman" panose="02020603050405020304" pitchFamily="18" charset="0"/>
                        </a:rPr>
                        <a:t>(new indicator)</a:t>
                      </a:r>
                      <a:endParaRPr kumimoji="0" lang="en-ZA" sz="1500" b="0" i="0" u="none" strike="noStrike" kern="0" cap="none" spc="0" normalizeH="0" baseline="0" noProof="0" dirty="0" smtClean="0">
                        <a:ln>
                          <a:noFill/>
                        </a:ln>
                        <a:solidFill>
                          <a:srgbClr val="FF0000"/>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50800">
                        <a:lnSpc>
                          <a:spcPct val="150000"/>
                        </a:lnSpc>
                        <a:spcBef>
                          <a:spcPts val="160"/>
                        </a:spcBef>
                        <a:spcAft>
                          <a:spcPts val="0"/>
                        </a:spcAft>
                      </a:pPr>
                      <a:endParaRPr lang="en-ZA" sz="15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EF6E8"/>
                    </a:solidFill>
                  </a:tcPr>
                </a:tc>
                <a:tc>
                  <a:txBody>
                    <a:bodyPr/>
                    <a:lstStyle/>
                    <a:p>
                      <a:pPr marL="51435" marR="66675">
                        <a:lnSpc>
                          <a:spcPct val="150000"/>
                        </a:lnSpc>
                        <a:spcBef>
                          <a:spcPts val="160"/>
                        </a:spcBef>
                        <a:spcAft>
                          <a:spcPts val="0"/>
                        </a:spcAft>
                      </a:pPr>
                      <a:r>
                        <a:rPr lang="en-US" sz="15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Support the implementation of the integrated claims management </a:t>
                      </a:r>
                      <a:r>
                        <a:rPr lang="en-US" sz="1500" spc="-15"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system </a:t>
                      </a:r>
                      <a:r>
                        <a:rPr lang="en-US" sz="15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by 31 March</a:t>
                      </a:r>
                      <a:r>
                        <a:rPr lang="en-US" sz="1500" spc="-25"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r>
                        <a:rPr lang="en-US" sz="1500" dirty="0" smtClean="0">
                          <a:solidFill>
                            <a:srgbClr val="231F20"/>
                          </a:solidFill>
                          <a:effectLst/>
                          <a:latin typeface="Arial" panose="020B0604020202020204" pitchFamily="34" charset="0"/>
                          <a:ea typeface="Arial" panose="020B0604020202020204" pitchFamily="34" charset="0"/>
                          <a:cs typeface="Times New Roman" panose="02020603050405020304" pitchFamily="18" charset="0"/>
                        </a:rPr>
                        <a:t>2023</a:t>
                      </a:r>
                    </a:p>
                    <a:p>
                      <a:pPr marL="51435" marR="66675">
                        <a:lnSpc>
                          <a:spcPct val="150000"/>
                        </a:lnSpc>
                        <a:spcBef>
                          <a:spcPts val="160"/>
                        </a:spcBef>
                        <a:spcAft>
                          <a:spcPts val="0"/>
                        </a:spcAft>
                      </a:pPr>
                      <a:endParaRPr lang="en-ZA" sz="15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EF6E8"/>
                    </a:solidFill>
                  </a:tcPr>
                </a:tc>
                <a:extLst>
                  <a:ext uri="{0D108BD9-81ED-4DB2-BD59-A6C34878D82A}">
                    <a16:rowId xmlns:a16="http://schemas.microsoft.com/office/drawing/2014/main" xmlns="" val="3249202064"/>
                  </a:ext>
                </a:extLst>
              </a:tr>
              <a:tr h="806320">
                <a:tc vMerge="1">
                  <a:txBody>
                    <a:bodyPr/>
                    <a:lstStyle/>
                    <a:p>
                      <a:endParaRPr lang="en-ZA"/>
                    </a:p>
                  </a:txBody>
                  <a:tcPr/>
                </a:tc>
                <a:tc vMerge="1">
                  <a:txBody>
                    <a:bodyPr/>
                    <a:lstStyle/>
                    <a:p>
                      <a:endParaRPr lang="en-ZA"/>
                    </a:p>
                  </a:txBody>
                  <a:tcPr/>
                </a:tc>
                <a:tc rowSpan="2">
                  <a:txBody>
                    <a:bodyPr/>
                    <a:lstStyle/>
                    <a:p>
                      <a:pPr marL="50800" marR="287020">
                        <a:lnSpc>
                          <a:spcPct val="150000"/>
                        </a:lnSpc>
                        <a:spcBef>
                          <a:spcPts val="160"/>
                        </a:spcBef>
                        <a:spcAft>
                          <a:spcPts val="0"/>
                        </a:spcAft>
                      </a:pPr>
                      <a:r>
                        <a:rPr lang="en-US" sz="15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Improved finalisation of compensation benefits</a:t>
                      </a:r>
                      <a:endParaRPr lang="en-ZA" sz="15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EF6E8"/>
                    </a:solidFill>
                  </a:tcPr>
                </a:tc>
                <a:tc>
                  <a:txBody>
                    <a:bodyPr/>
                    <a:lstStyle/>
                    <a:p>
                      <a:pPr marL="50800">
                        <a:lnSpc>
                          <a:spcPct val="150000"/>
                        </a:lnSpc>
                        <a:spcBef>
                          <a:spcPts val="160"/>
                        </a:spcBef>
                        <a:spcAft>
                          <a:spcPts val="0"/>
                        </a:spcAft>
                      </a:pPr>
                      <a:r>
                        <a:rPr lang="en-US" sz="15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98%</a:t>
                      </a:r>
                      <a:endParaRPr lang="en-ZA" sz="15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EF6E8"/>
                    </a:solidFill>
                  </a:tcPr>
                </a:tc>
                <a:tc>
                  <a:txBody>
                    <a:bodyPr/>
                    <a:lstStyle/>
                    <a:p>
                      <a:pPr marL="51435">
                        <a:lnSpc>
                          <a:spcPct val="150000"/>
                        </a:lnSpc>
                        <a:spcBef>
                          <a:spcPts val="160"/>
                        </a:spcBef>
                        <a:spcAft>
                          <a:spcPts val="0"/>
                        </a:spcAft>
                      </a:pPr>
                      <a:r>
                        <a:rPr lang="en-US" sz="15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95% of compensation claims </a:t>
                      </a:r>
                      <a:r>
                        <a:rPr lang="en-US" sz="1500" dirty="0" smtClean="0">
                          <a:solidFill>
                            <a:srgbClr val="231F20"/>
                          </a:solidFill>
                          <a:effectLst/>
                          <a:latin typeface="Arial" panose="020B0604020202020204" pitchFamily="34" charset="0"/>
                          <a:ea typeface="Arial" panose="020B0604020202020204" pitchFamily="34" charset="0"/>
                          <a:cs typeface="Times New Roman" panose="02020603050405020304" pitchFamily="18" charset="0"/>
                        </a:rPr>
                        <a:t>adjudicated</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EF6E8"/>
                    </a:solidFill>
                  </a:tcPr>
                </a:tc>
                <a:extLst>
                  <a:ext uri="{0D108BD9-81ED-4DB2-BD59-A6C34878D82A}">
                    <a16:rowId xmlns:a16="http://schemas.microsoft.com/office/drawing/2014/main" xmlns="" val="1254047833"/>
                  </a:ext>
                </a:extLst>
              </a:tr>
              <a:tr h="974457">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50800" marR="111760" algn="just">
                        <a:lnSpc>
                          <a:spcPct val="150000"/>
                        </a:lnSpc>
                        <a:spcBef>
                          <a:spcPts val="160"/>
                        </a:spcBef>
                        <a:spcAft>
                          <a:spcPts val="0"/>
                        </a:spcAft>
                      </a:pPr>
                      <a:r>
                        <a:rPr lang="en-US" sz="15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100% compensation benefits paid within 5 working </a:t>
                      </a:r>
                      <a:r>
                        <a:rPr lang="en-US" sz="1500" dirty="0" smtClean="0">
                          <a:solidFill>
                            <a:srgbClr val="231F20"/>
                          </a:solidFill>
                          <a:effectLst/>
                          <a:latin typeface="Arial" panose="020B0604020202020204" pitchFamily="34" charset="0"/>
                          <a:ea typeface="Arial" panose="020B0604020202020204" pitchFamily="34" charset="0"/>
                          <a:cs typeface="Times New Roman" panose="02020603050405020304" pitchFamily="18" charset="0"/>
                        </a:rPr>
                        <a:t>day</a:t>
                      </a:r>
                    </a:p>
                    <a:p>
                      <a:pPr marL="50800" marR="111760" algn="just">
                        <a:lnSpc>
                          <a:spcPct val="150000"/>
                        </a:lnSpc>
                        <a:spcBef>
                          <a:spcPts val="160"/>
                        </a:spcBef>
                        <a:spcAft>
                          <a:spcPts val="0"/>
                        </a:spcAft>
                      </a:pPr>
                      <a:endParaRPr lang="en-ZA" sz="15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EF6E8"/>
                    </a:solidFill>
                  </a:tcPr>
                </a:tc>
                <a:tc>
                  <a:txBody>
                    <a:bodyPr/>
                    <a:lstStyle/>
                    <a:p>
                      <a:pPr marL="51435">
                        <a:lnSpc>
                          <a:spcPct val="150000"/>
                        </a:lnSpc>
                        <a:spcBef>
                          <a:spcPts val="160"/>
                        </a:spcBef>
                        <a:spcAft>
                          <a:spcPts val="0"/>
                        </a:spcAft>
                      </a:pPr>
                      <a:r>
                        <a:rPr lang="en-US" sz="15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95% of compensation benefits finalised</a:t>
                      </a:r>
                      <a:endParaRPr lang="en-ZA" sz="15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EF6E8"/>
                    </a:solidFill>
                  </a:tcPr>
                </a:tc>
                <a:extLst>
                  <a:ext uri="{0D108BD9-81ED-4DB2-BD59-A6C34878D82A}">
                    <a16:rowId xmlns:a16="http://schemas.microsoft.com/office/drawing/2014/main" xmlns="" val="3780220043"/>
                  </a:ext>
                </a:extLst>
              </a:tr>
              <a:tr h="1267969">
                <a:tc vMerge="1">
                  <a:txBody>
                    <a:bodyPr/>
                    <a:lstStyle/>
                    <a:p>
                      <a:endParaRPr lang="en-ZA"/>
                    </a:p>
                  </a:txBody>
                  <a:tcPr/>
                </a:tc>
                <a:tc>
                  <a:txBody>
                    <a:bodyPr/>
                    <a:lstStyle/>
                    <a:p>
                      <a:pPr marL="50800" marR="65405">
                        <a:lnSpc>
                          <a:spcPct val="150000"/>
                        </a:lnSpc>
                        <a:spcBef>
                          <a:spcPts val="160"/>
                        </a:spcBef>
                        <a:spcAft>
                          <a:spcPts val="0"/>
                        </a:spcAft>
                      </a:pPr>
                      <a:r>
                        <a:rPr lang="en-US" sz="15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Improved accessibility and visibility of COID services</a:t>
                      </a:r>
                      <a:endParaRPr lang="en-ZA" sz="15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EF6E8"/>
                    </a:solidFill>
                  </a:tcPr>
                </a:tc>
                <a:tc>
                  <a:txBody>
                    <a:bodyPr/>
                    <a:lstStyle/>
                    <a:p>
                      <a:pPr marL="50800" marR="70485">
                        <a:lnSpc>
                          <a:spcPct val="150000"/>
                        </a:lnSpc>
                        <a:spcBef>
                          <a:spcPts val="160"/>
                        </a:spcBef>
                        <a:spcAft>
                          <a:spcPts val="0"/>
                        </a:spcAft>
                      </a:pPr>
                      <a:r>
                        <a:rPr lang="en-US" sz="1500">
                          <a:solidFill>
                            <a:srgbClr val="231F20"/>
                          </a:solidFill>
                          <a:effectLst/>
                          <a:latin typeface="Arial" panose="020B0604020202020204" pitchFamily="34" charset="0"/>
                          <a:ea typeface="Arial" panose="020B0604020202020204" pitchFamily="34" charset="0"/>
                          <a:cs typeface="Times New Roman" panose="02020603050405020304" pitchFamily="18" charset="0"/>
                        </a:rPr>
                        <a:t>Percentage implementation of the accessibility and visibility programme.</a:t>
                      </a:r>
                      <a:endParaRPr lang="en-ZA" sz="15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EF6E8"/>
                    </a:solidFill>
                  </a:tcPr>
                </a:tc>
                <a:tc>
                  <a:txBody>
                    <a:bodyPr/>
                    <a:lstStyle/>
                    <a:p>
                      <a:pPr marL="50800" marR="94615">
                        <a:lnSpc>
                          <a:spcPct val="150000"/>
                        </a:lnSpc>
                        <a:spcBef>
                          <a:spcPts val="160"/>
                        </a:spcBef>
                        <a:spcAft>
                          <a:spcPts val="0"/>
                        </a:spcAft>
                      </a:pPr>
                      <a:r>
                        <a:rPr lang="en-US" sz="1500">
                          <a:solidFill>
                            <a:srgbClr val="231F20"/>
                          </a:solidFill>
                          <a:effectLst/>
                          <a:latin typeface="Arial" panose="020B0604020202020204" pitchFamily="34" charset="0"/>
                          <a:ea typeface="Arial" panose="020B0604020202020204" pitchFamily="34" charset="0"/>
                          <a:cs typeface="Times New Roman" panose="02020603050405020304" pitchFamily="18" charset="0"/>
                        </a:rPr>
                        <a:t>Approved Visibility and Accessibility Strategy for the Fund</a:t>
                      </a:r>
                      <a:endParaRPr lang="en-ZA" sz="15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EF6E8"/>
                    </a:solidFill>
                  </a:tcPr>
                </a:tc>
                <a:tc>
                  <a:txBody>
                    <a:bodyPr/>
                    <a:lstStyle/>
                    <a:p>
                      <a:pPr marL="51435">
                        <a:lnSpc>
                          <a:spcPct val="150000"/>
                        </a:lnSpc>
                        <a:spcBef>
                          <a:spcPts val="160"/>
                        </a:spcBef>
                        <a:spcAft>
                          <a:spcPts val="0"/>
                        </a:spcAft>
                      </a:pPr>
                      <a:r>
                        <a:rPr lang="en-US" sz="1500" dirty="0">
                          <a:solidFill>
                            <a:schemeClr val="tx2"/>
                          </a:solidFill>
                          <a:effectLst/>
                          <a:latin typeface="Arial" panose="020B0604020202020204" pitchFamily="34" charset="0"/>
                          <a:ea typeface="Arial" panose="020B0604020202020204" pitchFamily="34" charset="0"/>
                          <a:cs typeface="Times New Roman" panose="02020603050405020304" pitchFamily="18" charset="0"/>
                        </a:rPr>
                        <a:t>100% implementation</a:t>
                      </a:r>
                      <a:endParaRPr lang="en-ZA" sz="1500" dirty="0">
                        <a:solidFill>
                          <a:schemeClr val="tx2"/>
                        </a:solidFill>
                        <a:effectLst/>
                        <a:latin typeface="Arial" panose="020B0604020202020204" pitchFamily="34" charset="0"/>
                        <a:ea typeface="Arial" panose="020B0604020202020204" pitchFamily="34" charset="0"/>
                        <a:cs typeface="Times New Roman" panose="02020603050405020304" pitchFamily="18" charset="0"/>
                      </a:endParaRPr>
                    </a:p>
                    <a:p>
                      <a:pPr marL="51435" marR="227330">
                        <a:lnSpc>
                          <a:spcPct val="150000"/>
                        </a:lnSpc>
                        <a:spcBef>
                          <a:spcPts val="45"/>
                        </a:spcBef>
                        <a:spcAft>
                          <a:spcPts val="0"/>
                        </a:spcAft>
                      </a:pPr>
                      <a:r>
                        <a:rPr lang="en-US" sz="1500" dirty="0">
                          <a:solidFill>
                            <a:schemeClr val="tx2"/>
                          </a:solidFill>
                          <a:effectLst/>
                          <a:latin typeface="Arial" panose="020B0604020202020204" pitchFamily="34" charset="0"/>
                          <a:ea typeface="Arial" panose="020B0604020202020204" pitchFamily="34" charset="0"/>
                          <a:cs typeface="Times New Roman" panose="02020603050405020304" pitchFamily="18" charset="0"/>
                        </a:rPr>
                        <a:t>of the visibility </a:t>
                      </a:r>
                      <a:r>
                        <a:rPr lang="en-US" sz="1500" dirty="0" smtClean="0">
                          <a:solidFill>
                            <a:schemeClr val="tx2"/>
                          </a:solidFill>
                          <a:effectLst/>
                          <a:latin typeface="Arial" panose="020B0604020202020204" pitchFamily="34" charset="0"/>
                          <a:ea typeface="Arial" panose="020B0604020202020204" pitchFamily="34" charset="0"/>
                          <a:cs typeface="Times New Roman" panose="02020603050405020304" pitchFamily="18" charset="0"/>
                        </a:rPr>
                        <a:t>and</a:t>
                      </a:r>
                      <a:r>
                        <a:rPr lang="en-US" sz="1500" baseline="0" dirty="0" smtClean="0">
                          <a:solidFill>
                            <a:schemeClr val="tx2"/>
                          </a:solidFill>
                          <a:effectLst/>
                          <a:latin typeface="Arial" panose="020B0604020202020204" pitchFamily="34" charset="0"/>
                          <a:ea typeface="Arial" panose="020B0604020202020204" pitchFamily="34" charset="0"/>
                          <a:cs typeface="Times New Roman" panose="02020603050405020304" pitchFamily="18" charset="0"/>
                        </a:rPr>
                        <a:t> </a:t>
                      </a:r>
                      <a:r>
                        <a:rPr lang="en-US" sz="1500" dirty="0" smtClean="0">
                          <a:solidFill>
                            <a:schemeClr val="tx2"/>
                          </a:solidFill>
                          <a:effectLst/>
                          <a:latin typeface="Arial" panose="020B0604020202020204" pitchFamily="34" charset="0"/>
                          <a:ea typeface="Arial" panose="020B0604020202020204" pitchFamily="34" charset="0"/>
                          <a:cs typeface="Times New Roman" panose="02020603050405020304" pitchFamily="18" charset="0"/>
                        </a:rPr>
                        <a:t>accessibility Programme </a:t>
                      </a:r>
                      <a:r>
                        <a:rPr lang="en-US" sz="1500" dirty="0">
                          <a:solidFill>
                            <a:schemeClr val="tx2"/>
                          </a:solidFill>
                          <a:effectLst/>
                          <a:latin typeface="Arial" panose="020B0604020202020204" pitchFamily="34" charset="0"/>
                          <a:ea typeface="Arial" panose="020B0604020202020204" pitchFamily="34" charset="0"/>
                          <a:cs typeface="Times New Roman" panose="02020603050405020304" pitchFamily="18" charset="0"/>
                        </a:rPr>
                        <a:t>by </a:t>
                      </a:r>
                      <a:r>
                        <a:rPr lang="en-US" sz="1500" dirty="0" smtClean="0">
                          <a:solidFill>
                            <a:schemeClr val="tx2"/>
                          </a:solidFill>
                          <a:effectLst/>
                          <a:latin typeface="Arial" panose="020B0604020202020204" pitchFamily="34" charset="0"/>
                          <a:ea typeface="Arial" panose="020B0604020202020204" pitchFamily="34" charset="0"/>
                          <a:cs typeface="Times New Roman" panose="02020603050405020304" pitchFamily="18" charset="0"/>
                        </a:rPr>
                        <a:t>31</a:t>
                      </a:r>
                      <a:r>
                        <a:rPr lang="en-ZA" sz="1500" baseline="0" dirty="0" smtClean="0">
                          <a:solidFill>
                            <a:schemeClr val="tx2"/>
                          </a:solidFill>
                          <a:effectLst/>
                          <a:latin typeface="Arial" panose="020B0604020202020204" pitchFamily="34" charset="0"/>
                          <a:ea typeface="Arial" panose="020B0604020202020204" pitchFamily="34" charset="0"/>
                          <a:cs typeface="Times New Roman" panose="02020603050405020304" pitchFamily="18" charset="0"/>
                        </a:rPr>
                        <a:t> </a:t>
                      </a:r>
                      <a:r>
                        <a:rPr lang="en-US" sz="1500" dirty="0" smtClean="0">
                          <a:solidFill>
                            <a:schemeClr val="tx2"/>
                          </a:solidFill>
                          <a:effectLst/>
                          <a:latin typeface="Arial" panose="020B0604020202020204" pitchFamily="34" charset="0"/>
                          <a:ea typeface="Arial" panose="020B0604020202020204" pitchFamily="34" charset="0"/>
                          <a:cs typeface="Times New Roman" panose="02020603050405020304" pitchFamily="18" charset="0"/>
                        </a:rPr>
                        <a:t>March </a:t>
                      </a:r>
                      <a:r>
                        <a:rPr lang="en-US" sz="1500" dirty="0">
                          <a:solidFill>
                            <a:schemeClr val="tx2"/>
                          </a:solidFill>
                          <a:effectLst/>
                          <a:latin typeface="Arial" panose="020B0604020202020204" pitchFamily="34" charset="0"/>
                          <a:ea typeface="Arial" panose="020B0604020202020204" pitchFamily="34" charset="0"/>
                          <a:cs typeface="Times New Roman" panose="02020603050405020304" pitchFamily="18" charset="0"/>
                        </a:rPr>
                        <a:t>2025</a:t>
                      </a:r>
                      <a:r>
                        <a:rPr lang="en-US" sz="150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a:t>
                      </a:r>
                      <a:endParaRPr lang="en-ZA" sz="15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EF6E8"/>
                    </a:solidFill>
                  </a:tcPr>
                </a:tc>
                <a:extLst>
                  <a:ext uri="{0D108BD9-81ED-4DB2-BD59-A6C34878D82A}">
                    <a16:rowId xmlns:a16="http://schemas.microsoft.com/office/drawing/2014/main" xmlns="" val="3285901658"/>
                  </a:ext>
                </a:extLst>
              </a:tr>
            </a:tbl>
          </a:graphicData>
        </a:graphic>
      </p:graphicFrame>
      <p:sp>
        <p:nvSpPr>
          <p:cNvPr id="3" name="Rectangle 2"/>
          <p:cNvSpPr/>
          <p:nvPr/>
        </p:nvSpPr>
        <p:spPr>
          <a:xfrm>
            <a:off x="13766800" y="44289"/>
            <a:ext cx="441146" cy="369332"/>
          </a:xfrm>
          <a:prstGeom prst="rect">
            <a:avLst/>
          </a:prstGeom>
        </p:spPr>
        <p:txBody>
          <a:bodyPr wrap="none">
            <a:spAutoFit/>
          </a:bodyPr>
          <a:lstStyle/>
          <a:p>
            <a:pPr lvl="0"/>
            <a:r>
              <a:rPr lang="en-ZA" b="1" dirty="0" smtClean="0">
                <a:solidFill>
                  <a:srgbClr val="FF0000"/>
                </a:solidFill>
              </a:rPr>
              <a:t>16</a:t>
            </a:r>
            <a:endParaRPr lang="en-ZA" b="1" dirty="0">
              <a:solidFill>
                <a:srgbClr val="FF0000"/>
              </a:solidFill>
            </a:endParaRPr>
          </a:p>
        </p:txBody>
      </p:sp>
    </p:spTree>
    <p:extLst>
      <p:ext uri="{BB962C8B-B14F-4D97-AF65-F5344CB8AC3E}">
        <p14:creationId xmlns:p14="http://schemas.microsoft.com/office/powerpoint/2010/main" xmlns="" val="19173697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0400" y="304800"/>
            <a:ext cx="10668000" cy="574453"/>
          </a:xfrm>
        </p:spPr>
        <p:txBody>
          <a:bodyPr/>
          <a:lstStyle/>
          <a:p>
            <a:r>
              <a:rPr lang="en-US" sz="3733" dirty="0">
                <a:solidFill>
                  <a:schemeClr val="tx1"/>
                </a:solidFill>
                <a:latin typeface="Arial" panose="020B0604020202020204" pitchFamily="34" charset="0"/>
                <a:cs typeface="Arial" panose="020B0604020202020204" pitchFamily="34" charset="0"/>
              </a:rPr>
              <a:t>CF 5 YEAR STRATEGIC PLAN 2020/21-2024/25</a:t>
            </a:r>
            <a:endParaRPr lang="en-ZA" sz="3733" dirty="0">
              <a:solidFill>
                <a:schemeClr val="tx1"/>
              </a:solidFill>
            </a:endParaRPr>
          </a:p>
        </p:txBody>
      </p:sp>
      <p:sp>
        <p:nvSpPr>
          <p:cNvPr id="4" name="Slide Number Placeholder 3"/>
          <p:cNvSpPr>
            <a:spLocks noGrp="1"/>
          </p:cNvSpPr>
          <p:nvPr>
            <p:ph type="sldNum" sz="quarter" idx="4294967295"/>
          </p:nvPr>
        </p:nvSpPr>
        <p:spPr/>
        <p:txBody>
          <a:bodyPr/>
          <a:lstStyle/>
          <a:p>
            <a:pPr>
              <a:defRPr/>
            </a:pP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xmlns="" val="3006562542"/>
              </p:ext>
            </p:extLst>
          </p:nvPr>
        </p:nvGraphicFramePr>
        <p:xfrm>
          <a:off x="1041399" y="1828800"/>
          <a:ext cx="13487401" cy="5796619"/>
        </p:xfrm>
        <a:graphic>
          <a:graphicData uri="http://schemas.openxmlformats.org/drawingml/2006/table">
            <a:tbl>
              <a:tblPr firstRow="1" firstCol="1" lastRow="1" lastCol="1" bandRow="1" bandCol="1"/>
              <a:tblGrid>
                <a:gridCol w="2582674">
                  <a:extLst>
                    <a:ext uri="{9D8B030D-6E8A-4147-A177-3AD203B41FA5}">
                      <a16:colId xmlns:a16="http://schemas.microsoft.com/office/drawing/2014/main" xmlns="" val="2197976376"/>
                    </a:ext>
                  </a:extLst>
                </a:gridCol>
                <a:gridCol w="2741498">
                  <a:extLst>
                    <a:ext uri="{9D8B030D-6E8A-4147-A177-3AD203B41FA5}">
                      <a16:colId xmlns:a16="http://schemas.microsoft.com/office/drawing/2014/main" xmlns="" val="3865488644"/>
                    </a:ext>
                  </a:extLst>
                </a:gridCol>
                <a:gridCol w="2334501">
                  <a:extLst>
                    <a:ext uri="{9D8B030D-6E8A-4147-A177-3AD203B41FA5}">
                      <a16:colId xmlns:a16="http://schemas.microsoft.com/office/drawing/2014/main" xmlns="" val="2585693852"/>
                    </a:ext>
                  </a:extLst>
                </a:gridCol>
                <a:gridCol w="1777234">
                  <a:extLst>
                    <a:ext uri="{9D8B030D-6E8A-4147-A177-3AD203B41FA5}">
                      <a16:colId xmlns:a16="http://schemas.microsoft.com/office/drawing/2014/main" xmlns="" val="1296808950"/>
                    </a:ext>
                  </a:extLst>
                </a:gridCol>
                <a:gridCol w="4051494">
                  <a:extLst>
                    <a:ext uri="{9D8B030D-6E8A-4147-A177-3AD203B41FA5}">
                      <a16:colId xmlns:a16="http://schemas.microsoft.com/office/drawing/2014/main" xmlns="" val="3877872200"/>
                    </a:ext>
                  </a:extLst>
                </a:gridCol>
              </a:tblGrid>
              <a:tr h="469966">
                <a:tc gridSpan="5">
                  <a:txBody>
                    <a:bodyPr/>
                    <a:lstStyle/>
                    <a:p>
                      <a:pPr marL="50800">
                        <a:spcBef>
                          <a:spcPts val="160"/>
                        </a:spcBef>
                        <a:spcAft>
                          <a:spcPts val="0"/>
                        </a:spcAft>
                      </a:pPr>
                      <a:r>
                        <a:rPr lang="en-US" sz="1400" b="1"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r>
                        <a:rPr lang="en-US" sz="1400" b="1" dirty="0" smtClean="0">
                          <a:solidFill>
                            <a:srgbClr val="231F20"/>
                          </a:solidFill>
                          <a:effectLst/>
                          <a:latin typeface="Arial" panose="020B0604020202020204" pitchFamily="34" charset="0"/>
                          <a:ea typeface="Arial" panose="020B0604020202020204" pitchFamily="34" charset="0"/>
                          <a:cs typeface="Times New Roman" panose="02020603050405020304" pitchFamily="18" charset="0"/>
                        </a:rPr>
                        <a:t>MTSF </a:t>
                      </a:r>
                      <a:r>
                        <a:rPr lang="en-US" sz="1400" b="1"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PRIORITY 2: </a:t>
                      </a:r>
                      <a:r>
                        <a:rPr lang="en-US" sz="14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ECONOMIC TRANSFORMATION AND JOB CREATION</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p>
                      <a:pPr marL="50800">
                        <a:spcBef>
                          <a:spcPts val="45"/>
                        </a:spcBef>
                        <a:spcAft>
                          <a:spcPts val="0"/>
                        </a:spcAft>
                      </a:pPr>
                      <a:r>
                        <a:rPr lang="en-US" sz="1400" b="1"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MTSF PRIORITY 4: </a:t>
                      </a:r>
                      <a:r>
                        <a:rPr lang="en-US" sz="14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CONSOLIDATING THE SOCIAL WAGE THROUGH RELIABLE AND QUALITY BASIC SERVICES</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CC25E"/>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501110520"/>
                  </a:ext>
                </a:extLst>
              </a:tr>
              <a:tr h="968279">
                <a:tc gridSpan="5">
                  <a:txBody>
                    <a:bodyPr/>
                    <a:lstStyle/>
                    <a:p>
                      <a:pPr marL="50800" marR="560705">
                        <a:lnSpc>
                          <a:spcPct val="103000"/>
                        </a:lnSpc>
                        <a:spcBef>
                          <a:spcPts val="160"/>
                        </a:spcBef>
                        <a:spcAft>
                          <a:spcPts val="0"/>
                        </a:spcAft>
                      </a:pPr>
                      <a:r>
                        <a:rPr lang="en-US" sz="1400" b="1"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r>
                        <a:rPr lang="en-US" sz="1400" b="1" dirty="0" smtClean="0">
                          <a:solidFill>
                            <a:srgbClr val="231F20"/>
                          </a:solidFill>
                          <a:effectLst/>
                          <a:latin typeface="Arial" panose="020B0604020202020204" pitchFamily="34" charset="0"/>
                          <a:ea typeface="Arial" panose="020B0604020202020204" pitchFamily="34" charset="0"/>
                          <a:cs typeface="Times New Roman" panose="02020603050405020304" pitchFamily="18" charset="0"/>
                        </a:rPr>
                        <a:t>CF </a:t>
                      </a:r>
                      <a:r>
                        <a:rPr lang="en-US" sz="1400" b="1"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PRIORITY 2: </a:t>
                      </a:r>
                      <a:r>
                        <a:rPr lang="en-US" sz="14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TO ENSURE THAT APPROPRIATE BENEFITS ARE DELIVERED TO INTENDED BENEFICIARIES, EFFICIENTLY AND AT A REASONABLE COST</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p>
                      <a:pPr marL="50800" marR="580390">
                        <a:lnSpc>
                          <a:spcPct val="103000"/>
                        </a:lnSpc>
                        <a:spcBef>
                          <a:spcPts val="5"/>
                        </a:spcBef>
                        <a:spcAft>
                          <a:spcPts val="0"/>
                        </a:spcAft>
                      </a:pPr>
                      <a:r>
                        <a:rPr lang="en-US" sz="1400" b="1"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CF PRIORITY 3: </a:t>
                      </a:r>
                      <a:r>
                        <a:rPr lang="en-US" sz="14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CONTRIBUTE TO EMPLOYMENT AND ECONOMIC GROWTH THROUGH REHABILITATION AND RE-INTEGRATION.</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CC25E"/>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117580330"/>
                  </a:ext>
                </a:extLst>
              </a:tr>
              <a:tr h="234983">
                <a:tc>
                  <a:txBody>
                    <a:bodyPr/>
                    <a:lstStyle/>
                    <a:p>
                      <a:pPr marL="50800">
                        <a:spcBef>
                          <a:spcPts val="160"/>
                        </a:spcBef>
                        <a:spcAft>
                          <a:spcPts val="0"/>
                        </a:spcAft>
                      </a:pPr>
                      <a:r>
                        <a:rPr lang="en-US" sz="1400" b="1"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CF Impact Statement</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CC25E"/>
                    </a:solidFill>
                  </a:tcPr>
                </a:tc>
                <a:tc>
                  <a:txBody>
                    <a:bodyPr/>
                    <a:lstStyle/>
                    <a:p>
                      <a:pPr marL="50800">
                        <a:spcBef>
                          <a:spcPts val="160"/>
                        </a:spcBef>
                        <a:spcAft>
                          <a:spcPts val="0"/>
                        </a:spcAft>
                      </a:pPr>
                      <a:r>
                        <a:rPr lang="en-US" sz="1400" b="1">
                          <a:solidFill>
                            <a:srgbClr val="231F20"/>
                          </a:solidFill>
                          <a:effectLst/>
                          <a:latin typeface="Arial" panose="020B0604020202020204" pitchFamily="34" charset="0"/>
                          <a:ea typeface="Arial" panose="020B0604020202020204" pitchFamily="34" charset="0"/>
                          <a:cs typeface="Times New Roman" panose="02020603050405020304" pitchFamily="18" charset="0"/>
                        </a:rPr>
                        <a:t>Outcome</a:t>
                      </a:r>
                      <a:endParaRPr lang="en-ZA" sz="14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CC25E"/>
                    </a:solidFill>
                  </a:tcPr>
                </a:tc>
                <a:tc>
                  <a:txBody>
                    <a:bodyPr/>
                    <a:lstStyle/>
                    <a:p>
                      <a:pPr marL="50800">
                        <a:spcBef>
                          <a:spcPts val="160"/>
                        </a:spcBef>
                        <a:spcAft>
                          <a:spcPts val="0"/>
                        </a:spcAft>
                      </a:pPr>
                      <a:r>
                        <a:rPr lang="en-US" sz="1400" b="1">
                          <a:solidFill>
                            <a:srgbClr val="231F20"/>
                          </a:solidFill>
                          <a:effectLst/>
                          <a:latin typeface="Arial" panose="020B0604020202020204" pitchFamily="34" charset="0"/>
                          <a:ea typeface="Arial" panose="020B0604020202020204" pitchFamily="34" charset="0"/>
                          <a:cs typeface="Times New Roman" panose="02020603050405020304" pitchFamily="18" charset="0"/>
                        </a:rPr>
                        <a:t>Outcome Indicator</a:t>
                      </a:r>
                      <a:endParaRPr lang="en-ZA" sz="14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CC25E"/>
                    </a:solidFill>
                  </a:tcPr>
                </a:tc>
                <a:tc>
                  <a:txBody>
                    <a:bodyPr/>
                    <a:lstStyle/>
                    <a:p>
                      <a:pPr marL="50800">
                        <a:spcBef>
                          <a:spcPts val="160"/>
                        </a:spcBef>
                        <a:spcAft>
                          <a:spcPts val="0"/>
                        </a:spcAft>
                      </a:pPr>
                      <a:r>
                        <a:rPr lang="en-US" sz="1400" b="1">
                          <a:solidFill>
                            <a:srgbClr val="231F20"/>
                          </a:solidFill>
                          <a:effectLst/>
                          <a:latin typeface="Arial" panose="020B0604020202020204" pitchFamily="34" charset="0"/>
                          <a:ea typeface="Arial" panose="020B0604020202020204" pitchFamily="34" charset="0"/>
                          <a:cs typeface="Times New Roman" panose="02020603050405020304" pitchFamily="18" charset="0"/>
                        </a:rPr>
                        <a:t>Baseline</a:t>
                      </a:r>
                      <a:endParaRPr lang="en-ZA" sz="14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CC25E"/>
                    </a:solidFill>
                  </a:tcPr>
                </a:tc>
                <a:tc>
                  <a:txBody>
                    <a:bodyPr/>
                    <a:lstStyle/>
                    <a:p>
                      <a:pPr marL="51435">
                        <a:spcBef>
                          <a:spcPts val="160"/>
                        </a:spcBef>
                        <a:spcAft>
                          <a:spcPts val="0"/>
                        </a:spcAft>
                      </a:pPr>
                      <a:r>
                        <a:rPr lang="en-US" sz="1400" b="1"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Initial Five Year Target</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CC25E"/>
                    </a:solidFill>
                  </a:tcPr>
                </a:tc>
                <a:extLst>
                  <a:ext uri="{0D108BD9-81ED-4DB2-BD59-A6C34878D82A}">
                    <a16:rowId xmlns:a16="http://schemas.microsoft.com/office/drawing/2014/main" xmlns="" val="3460390277"/>
                  </a:ext>
                </a:extLst>
              </a:tr>
              <a:tr h="1538579">
                <a:tc>
                  <a:txBody>
                    <a:bodyPr/>
                    <a:lstStyle/>
                    <a:p>
                      <a:pPr marL="50800">
                        <a:lnSpc>
                          <a:spcPct val="150000"/>
                        </a:lnSpc>
                        <a:spcBef>
                          <a:spcPts val="160"/>
                        </a:spcBef>
                        <a:spcAft>
                          <a:spcPts val="0"/>
                        </a:spcAft>
                      </a:pPr>
                      <a:r>
                        <a:rPr lang="en-US" sz="15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4. Reliable, efficient and cost effective medical benefits </a:t>
                      </a:r>
                      <a:r>
                        <a:rPr lang="en-US" sz="1500" dirty="0" smtClean="0">
                          <a:solidFill>
                            <a:srgbClr val="231F20"/>
                          </a:solidFill>
                          <a:effectLst/>
                          <a:latin typeface="Arial" panose="020B0604020202020204" pitchFamily="34" charset="0"/>
                          <a:ea typeface="Arial" panose="020B0604020202020204" pitchFamily="34" charset="0"/>
                          <a:cs typeface="Times New Roman" panose="02020603050405020304" pitchFamily="18" charset="0"/>
                        </a:rPr>
                        <a:t>system</a:t>
                      </a:r>
                    </a:p>
                    <a:p>
                      <a:pPr marL="50800">
                        <a:lnSpc>
                          <a:spcPct val="150000"/>
                        </a:lnSpc>
                        <a:spcBef>
                          <a:spcPts val="160"/>
                        </a:spcBef>
                        <a:spcAft>
                          <a:spcPts val="0"/>
                        </a:spcAft>
                      </a:pPr>
                      <a:endParaRPr lang="en-ZA" sz="15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EF6E8"/>
                    </a:solidFill>
                  </a:tcPr>
                </a:tc>
                <a:tc>
                  <a:txBody>
                    <a:bodyPr/>
                    <a:lstStyle/>
                    <a:p>
                      <a:pPr marL="50800" marR="236855">
                        <a:lnSpc>
                          <a:spcPct val="150000"/>
                        </a:lnSpc>
                        <a:spcBef>
                          <a:spcPts val="160"/>
                        </a:spcBef>
                        <a:spcAft>
                          <a:spcPts val="0"/>
                        </a:spcAft>
                      </a:pPr>
                      <a:r>
                        <a:rPr lang="en-US" sz="15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Access to medical services increased</a:t>
                      </a:r>
                      <a:endParaRPr lang="en-ZA" sz="15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EF6E8"/>
                    </a:solidFill>
                  </a:tcPr>
                </a:tc>
                <a:tc>
                  <a:txBody>
                    <a:bodyPr/>
                    <a:lstStyle/>
                    <a:p>
                      <a:pPr marL="50800">
                        <a:lnSpc>
                          <a:spcPct val="150000"/>
                        </a:lnSpc>
                        <a:spcBef>
                          <a:spcPts val="160"/>
                        </a:spcBef>
                        <a:spcAft>
                          <a:spcPts val="0"/>
                        </a:spcAft>
                      </a:pPr>
                      <a:r>
                        <a:rPr lang="en-US" sz="1500">
                          <a:solidFill>
                            <a:srgbClr val="231F20"/>
                          </a:solidFill>
                          <a:effectLst/>
                          <a:latin typeface="Arial" panose="020B0604020202020204" pitchFamily="34" charset="0"/>
                          <a:ea typeface="Arial" panose="020B0604020202020204" pitchFamily="34" charset="0"/>
                          <a:cs typeface="Times New Roman" panose="02020603050405020304" pitchFamily="18" charset="0"/>
                        </a:rPr>
                        <a:t>Improved medical benefits</a:t>
                      </a:r>
                      <a:endParaRPr lang="en-ZA" sz="15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EF6E8"/>
                    </a:solidFill>
                  </a:tcPr>
                </a:tc>
                <a:tc>
                  <a:txBody>
                    <a:bodyPr/>
                    <a:lstStyle/>
                    <a:p>
                      <a:pPr marL="50800">
                        <a:lnSpc>
                          <a:spcPct val="150000"/>
                        </a:lnSpc>
                        <a:spcBef>
                          <a:spcPts val="160"/>
                        </a:spcBef>
                        <a:spcAft>
                          <a:spcPts val="0"/>
                        </a:spcAft>
                      </a:pPr>
                      <a:r>
                        <a:rPr lang="en-US" sz="15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85%</a:t>
                      </a:r>
                      <a:endParaRPr lang="en-ZA" sz="15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EF6E8"/>
                    </a:solidFill>
                  </a:tcPr>
                </a:tc>
                <a:tc>
                  <a:txBody>
                    <a:bodyPr/>
                    <a:lstStyle/>
                    <a:p>
                      <a:pPr marL="51435" marR="265430">
                        <a:lnSpc>
                          <a:spcPct val="150000"/>
                        </a:lnSpc>
                        <a:spcBef>
                          <a:spcPts val="160"/>
                        </a:spcBef>
                        <a:spcAft>
                          <a:spcPts val="0"/>
                        </a:spcAft>
                      </a:pPr>
                      <a:r>
                        <a:rPr lang="en-US" sz="15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95% of medical benefits finalised</a:t>
                      </a:r>
                      <a:endParaRPr lang="en-ZA" sz="15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EF6E8"/>
                    </a:solidFill>
                  </a:tcPr>
                </a:tc>
                <a:extLst>
                  <a:ext uri="{0D108BD9-81ED-4DB2-BD59-A6C34878D82A}">
                    <a16:rowId xmlns:a16="http://schemas.microsoft.com/office/drawing/2014/main" xmlns="" val="2404133262"/>
                  </a:ext>
                </a:extLst>
              </a:tr>
              <a:tr h="2584812">
                <a:tc>
                  <a:txBody>
                    <a:bodyPr/>
                    <a:lstStyle/>
                    <a:p>
                      <a:pPr marL="50800" marR="61595">
                        <a:lnSpc>
                          <a:spcPct val="150000"/>
                        </a:lnSpc>
                        <a:spcBef>
                          <a:spcPts val="160"/>
                        </a:spcBef>
                        <a:spcAft>
                          <a:spcPts val="0"/>
                        </a:spcAft>
                      </a:pPr>
                      <a:r>
                        <a:rPr lang="en-US" sz="15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5. </a:t>
                      </a:r>
                      <a:r>
                        <a:rPr lang="en-US" sz="1500" b="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Efficient, effective and reliable rehabilitation and return to work services for the promotion well-being of rights of  the injured workers with disabilities </a:t>
                      </a:r>
                      <a:endParaRPr lang="en-ZA" sz="15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EF6E8"/>
                    </a:solidFill>
                  </a:tcPr>
                </a:tc>
                <a:tc>
                  <a:txBody>
                    <a:bodyPr/>
                    <a:lstStyle/>
                    <a:p>
                      <a:pPr marL="50800" marR="299085">
                        <a:lnSpc>
                          <a:spcPct val="150000"/>
                        </a:lnSpc>
                        <a:spcBef>
                          <a:spcPts val="160"/>
                        </a:spcBef>
                        <a:spcAft>
                          <a:spcPts val="0"/>
                        </a:spcAft>
                      </a:pPr>
                      <a:r>
                        <a:rPr lang="en-US" sz="1500" b="0" dirty="0" smtClean="0">
                          <a:solidFill>
                            <a:srgbClr val="000000"/>
                          </a:solidFill>
                          <a:effectLst/>
                          <a:latin typeface="Arial" panose="020B0604020202020204" pitchFamily="34" charset="0"/>
                          <a:ea typeface="Arial" panose="020B0604020202020204" pitchFamily="34" charset="0"/>
                        </a:rPr>
                        <a:t>Rehabilitation and re-integration </a:t>
                      </a:r>
                      <a:r>
                        <a:rPr lang="en-US" sz="1500" b="0" dirty="0" err="1" smtClean="0">
                          <a:solidFill>
                            <a:srgbClr val="000000"/>
                          </a:solidFill>
                          <a:effectLst/>
                          <a:latin typeface="Arial" panose="020B0604020202020204" pitchFamily="34" charset="0"/>
                          <a:ea typeface="Arial" panose="020B0604020202020204" pitchFamily="34" charset="0"/>
                        </a:rPr>
                        <a:t>Programmes</a:t>
                      </a:r>
                      <a:r>
                        <a:rPr lang="en-US" sz="1500" b="0" dirty="0" smtClean="0">
                          <a:solidFill>
                            <a:srgbClr val="000000"/>
                          </a:solidFill>
                          <a:effectLst/>
                          <a:latin typeface="Arial" panose="020B0604020202020204" pitchFamily="34" charset="0"/>
                          <a:ea typeface="Arial" panose="020B0604020202020204" pitchFamily="34" charset="0"/>
                        </a:rPr>
                        <a:t> implemented</a:t>
                      </a:r>
                      <a:r>
                        <a:rPr lang="en-US" sz="1500" b="0" u="sng" dirty="0" smtClean="0">
                          <a:solidFill>
                            <a:srgbClr val="000000"/>
                          </a:solidFill>
                          <a:effectLst/>
                          <a:latin typeface="Arial" panose="020B0604020202020204" pitchFamily="34" charset="0"/>
                          <a:ea typeface="Arial" panose="020B0604020202020204" pitchFamily="34" charset="0"/>
                        </a:rPr>
                        <a:t> </a:t>
                      </a:r>
                      <a:r>
                        <a:rPr lang="en-US" sz="1500" b="0" dirty="0" smtClean="0">
                          <a:solidFill>
                            <a:srgbClr val="000000"/>
                          </a:solidFill>
                          <a:effectLst/>
                          <a:latin typeface="Arial" panose="020B0604020202020204" pitchFamily="34" charset="0"/>
                          <a:ea typeface="Arial" panose="020B0604020202020204" pitchFamily="34" charset="0"/>
                        </a:rPr>
                        <a:t>which promote the rights of injured workers with disabilities </a:t>
                      </a:r>
                      <a:endParaRPr lang="en-ZA" sz="15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EF6E8"/>
                    </a:solidFill>
                  </a:tcPr>
                </a:tc>
                <a:tc>
                  <a:txBody>
                    <a:bodyPr/>
                    <a:lstStyle/>
                    <a:p>
                      <a:pPr marL="50800" marR="113665">
                        <a:lnSpc>
                          <a:spcPct val="150000"/>
                        </a:lnSpc>
                        <a:spcBef>
                          <a:spcPts val="160"/>
                        </a:spcBef>
                        <a:spcAft>
                          <a:spcPts val="0"/>
                        </a:spcAft>
                      </a:pPr>
                      <a:r>
                        <a:rPr lang="en-US" sz="15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Improved rehabilitation and reintegration of injured workers</a:t>
                      </a:r>
                      <a:endParaRPr lang="en-ZA" sz="15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EF6E8"/>
                    </a:solidFill>
                  </a:tcPr>
                </a:tc>
                <a:tc>
                  <a:txBody>
                    <a:bodyPr/>
                    <a:lstStyle/>
                    <a:p>
                      <a:pPr marL="50800">
                        <a:lnSpc>
                          <a:spcPct val="150000"/>
                        </a:lnSpc>
                        <a:spcBef>
                          <a:spcPts val="160"/>
                        </a:spcBef>
                        <a:spcAft>
                          <a:spcPts val="0"/>
                        </a:spcAft>
                      </a:pPr>
                      <a:r>
                        <a:rPr lang="en-US" sz="15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0</a:t>
                      </a:r>
                      <a:r>
                        <a:rPr lang="en-US" sz="1500" dirty="0" smtClean="0">
                          <a:solidFill>
                            <a:srgbClr val="231F20"/>
                          </a:solidFill>
                          <a:effectLst/>
                          <a:latin typeface="Arial" panose="020B0604020202020204" pitchFamily="34" charset="0"/>
                          <a:ea typeface="Arial" panose="020B0604020202020204" pitchFamily="34" charset="0"/>
                          <a:cs typeface="Times New Roman" panose="02020603050405020304" pitchFamily="18" charset="0"/>
                        </a:rPr>
                        <a:t>%</a:t>
                      </a:r>
                    </a:p>
                    <a:p>
                      <a:pPr marL="50800">
                        <a:lnSpc>
                          <a:spcPct val="150000"/>
                        </a:lnSpc>
                        <a:spcBef>
                          <a:spcPts val="160"/>
                        </a:spcBef>
                        <a:spcAft>
                          <a:spcPts val="0"/>
                        </a:spcAft>
                      </a:pPr>
                      <a:r>
                        <a:rPr lang="en-US" sz="1500" dirty="0" smtClean="0">
                          <a:solidFill>
                            <a:srgbClr val="FF0000"/>
                          </a:solidFill>
                          <a:effectLst/>
                          <a:latin typeface="Arial" panose="020B0604020202020204" pitchFamily="34" charset="0"/>
                          <a:ea typeface="Arial" panose="020B0604020202020204" pitchFamily="34" charset="0"/>
                          <a:cs typeface="Times New Roman" panose="02020603050405020304" pitchFamily="18" charset="0"/>
                        </a:rPr>
                        <a:t>(new indicator)</a:t>
                      </a:r>
                      <a:endParaRPr lang="en-ZA" sz="15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EF6E8"/>
                    </a:solidFill>
                  </a:tcPr>
                </a:tc>
                <a:tc>
                  <a:txBody>
                    <a:bodyPr/>
                    <a:lstStyle/>
                    <a:p>
                      <a:pPr marL="51435" marR="303530">
                        <a:lnSpc>
                          <a:spcPct val="150000"/>
                        </a:lnSpc>
                        <a:spcBef>
                          <a:spcPts val="160"/>
                        </a:spcBef>
                        <a:spcAft>
                          <a:spcPts val="0"/>
                        </a:spcAft>
                      </a:pPr>
                      <a:r>
                        <a:rPr lang="en-US" sz="15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90% of severely Injured workers enrolled into rehabilitation </a:t>
                      </a:r>
                      <a:r>
                        <a:rPr lang="en-US" sz="1500" dirty="0" err="1">
                          <a:solidFill>
                            <a:srgbClr val="231F20"/>
                          </a:solidFill>
                          <a:effectLst/>
                          <a:latin typeface="Arial" panose="020B0604020202020204" pitchFamily="34" charset="0"/>
                          <a:ea typeface="Arial" panose="020B0604020202020204" pitchFamily="34" charset="0"/>
                          <a:cs typeface="Times New Roman" panose="02020603050405020304" pitchFamily="18" charset="0"/>
                        </a:rPr>
                        <a:t>programmes</a:t>
                      </a:r>
                      <a:endParaRPr lang="en-ZA" sz="15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EF6E8"/>
                    </a:solidFill>
                  </a:tcPr>
                </a:tc>
                <a:extLst>
                  <a:ext uri="{0D108BD9-81ED-4DB2-BD59-A6C34878D82A}">
                    <a16:rowId xmlns:a16="http://schemas.microsoft.com/office/drawing/2014/main" xmlns="" val="2755135983"/>
                  </a:ext>
                </a:extLst>
              </a:tr>
            </a:tbl>
          </a:graphicData>
        </a:graphic>
      </p:graphicFrame>
      <p:sp>
        <p:nvSpPr>
          <p:cNvPr id="3" name="Rectangle 2"/>
          <p:cNvSpPr/>
          <p:nvPr/>
        </p:nvSpPr>
        <p:spPr>
          <a:xfrm>
            <a:off x="13919200" y="9114"/>
            <a:ext cx="441146" cy="369332"/>
          </a:xfrm>
          <a:prstGeom prst="rect">
            <a:avLst/>
          </a:prstGeom>
        </p:spPr>
        <p:txBody>
          <a:bodyPr wrap="none">
            <a:spAutoFit/>
          </a:bodyPr>
          <a:lstStyle/>
          <a:p>
            <a:fld id="{A79B0E16-3B21-4DA7-809D-032F5E4D0A06}" type="slidenum">
              <a:rPr lang="en-US" b="1">
                <a:solidFill>
                  <a:srgbClr val="FF0000"/>
                </a:solidFill>
              </a:rPr>
              <a:pPr/>
              <a:t>17</a:t>
            </a:fld>
            <a:endParaRPr lang="en-ZA" b="1" dirty="0">
              <a:solidFill>
                <a:srgbClr val="FF0000"/>
              </a:solidFill>
            </a:endParaRPr>
          </a:p>
        </p:txBody>
      </p:sp>
    </p:spTree>
    <p:extLst>
      <p:ext uri="{BB962C8B-B14F-4D97-AF65-F5344CB8AC3E}">
        <p14:creationId xmlns:p14="http://schemas.microsoft.com/office/powerpoint/2010/main" xmlns="" val="9572594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413000" y="3429000"/>
            <a:ext cx="12725400" cy="2215991"/>
          </a:xfrm>
        </p:spPr>
        <p:txBody>
          <a:bodyPr/>
          <a:lstStyle/>
          <a:p>
            <a:pPr algn="ctr"/>
            <a:r>
              <a:rPr lang="en-US" b="1" dirty="0" smtClean="0">
                <a:latin typeface="Arial" panose="020B0604020202020204" pitchFamily="34" charset="0"/>
                <a:cs typeface="Arial" panose="020B0604020202020204" pitchFamily="34" charset="0"/>
              </a:rPr>
              <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The </a:t>
            </a:r>
            <a:r>
              <a:rPr lang="en-US" dirty="0" smtClean="0">
                <a:latin typeface="Arial" panose="020B0604020202020204" pitchFamily="34" charset="0"/>
                <a:cs typeface="Arial" panose="020B0604020202020204" pitchFamily="34" charset="0"/>
              </a:rPr>
              <a:t>Annual Performance Plan (APP)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for the Financial Year 2022/23</a:t>
            </a:r>
            <a:endParaRPr lang="en-ZA" dirty="0"/>
          </a:p>
        </p:txBody>
      </p:sp>
      <p:sp>
        <p:nvSpPr>
          <p:cNvPr id="5" name="Slide Number Placeholder 4"/>
          <p:cNvSpPr>
            <a:spLocks noGrp="1"/>
          </p:cNvSpPr>
          <p:nvPr>
            <p:ph type="sldNum" sz="quarter" idx="12"/>
          </p:nvPr>
        </p:nvSpPr>
        <p:spPr/>
        <p:txBody>
          <a:bodyPr/>
          <a:lstStyle/>
          <a:p>
            <a:pPr marL="0" marR="0" lvl="0" indent="0" algn="r" defTabSz="609585" rtl="0" eaLnBrk="1" fontAlgn="base" latinLnBrk="0" hangingPunct="1">
              <a:lnSpc>
                <a:spcPct val="100000"/>
              </a:lnSpc>
              <a:spcBef>
                <a:spcPct val="0"/>
              </a:spcBef>
              <a:spcAft>
                <a:spcPct val="0"/>
              </a:spcAft>
              <a:buClrTx/>
              <a:buSzTx/>
              <a:buFontTx/>
              <a:buNone/>
              <a:tabLst/>
              <a:defRPr/>
            </a:pPr>
            <a:fld id="{6E68843C-8C94-49F9-B806-00EE01607616}" type="slidenum">
              <a:rPr kumimoji="0" lang="en-US" altLang="en-US" sz="16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609585" rtl="0" eaLnBrk="1" fontAlgn="base" latinLnBrk="0" hangingPunct="1">
                <a:lnSpc>
                  <a:spcPct val="100000"/>
                </a:lnSpc>
                <a:spcBef>
                  <a:spcPct val="0"/>
                </a:spcBef>
                <a:spcAft>
                  <a:spcPct val="0"/>
                </a:spcAft>
                <a:buClrTx/>
                <a:buSzTx/>
                <a:buFontTx/>
                <a:buNone/>
                <a:tabLst/>
                <a:defRPr/>
              </a:pPr>
              <a:t>18</a:t>
            </a:fld>
            <a:endParaRPr kumimoji="0" lang="en-US" altLang="en-US" sz="16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4" name="Rectangle 3"/>
          <p:cNvSpPr/>
          <p:nvPr/>
        </p:nvSpPr>
        <p:spPr>
          <a:xfrm>
            <a:off x="14806272" y="423612"/>
            <a:ext cx="441146" cy="369332"/>
          </a:xfrm>
          <a:prstGeom prst="rect">
            <a:avLst/>
          </a:prstGeom>
        </p:spPr>
        <p:txBody>
          <a:bodyPr wrap="none">
            <a:spAutoFit/>
          </a:bodyPr>
          <a:lstStyle/>
          <a:p>
            <a:pPr lvl="0"/>
            <a:r>
              <a:rPr lang="en-US" b="1" dirty="0" smtClean="0">
                <a:solidFill>
                  <a:srgbClr val="FF0000"/>
                </a:solidFill>
              </a:rPr>
              <a:t>18</a:t>
            </a:r>
            <a:endParaRPr lang="en-ZA" b="1" dirty="0">
              <a:solidFill>
                <a:srgbClr val="FF0000"/>
              </a:solidFill>
            </a:endParaRPr>
          </a:p>
        </p:txBody>
      </p:sp>
    </p:spTree>
    <p:extLst>
      <p:ext uri="{BB962C8B-B14F-4D97-AF65-F5344CB8AC3E}">
        <p14:creationId xmlns:p14="http://schemas.microsoft.com/office/powerpoint/2010/main" xmlns="" val="13740235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0800" y="1295400"/>
            <a:ext cx="11256048" cy="574453"/>
          </a:xfrm>
        </p:spPr>
        <p:txBody>
          <a:bodyPr/>
          <a:lstStyle/>
          <a:p>
            <a:r>
              <a:rPr lang="en-US" sz="3733" dirty="0">
                <a:solidFill>
                  <a:schemeClr val="tx1"/>
                </a:solidFill>
                <a:latin typeface="Arial" panose="020B0604020202020204" pitchFamily="34" charset="0"/>
                <a:cs typeface="Arial" panose="020B0604020202020204" pitchFamily="34" charset="0"/>
              </a:rPr>
              <a:t>PROGRAMMES OF THE COMPENSATION FUND</a:t>
            </a:r>
          </a:p>
        </p:txBody>
      </p:sp>
      <p:sp>
        <p:nvSpPr>
          <p:cNvPr id="3" name="Content Placeholder 2"/>
          <p:cNvSpPr>
            <a:spLocks noGrp="1"/>
          </p:cNvSpPr>
          <p:nvPr>
            <p:ph idx="1"/>
          </p:nvPr>
        </p:nvSpPr>
        <p:spPr>
          <a:xfrm>
            <a:off x="2051049" y="3733800"/>
            <a:ext cx="11601451" cy="3355406"/>
          </a:xfrm>
        </p:spPr>
        <p:txBody>
          <a:bodyPr/>
          <a:lstStyle/>
          <a:p>
            <a:pPr>
              <a:lnSpc>
                <a:spcPct val="150000"/>
              </a:lnSpc>
            </a:pPr>
            <a:r>
              <a:rPr lang="en-ZA" sz="2667" b="1" dirty="0">
                <a:solidFill>
                  <a:prstClr val="black"/>
                </a:solidFill>
                <a:latin typeface="Arial" panose="020B0604020202020204" pitchFamily="34" charset="0"/>
                <a:ea typeface="ＭＳ Ｐゴシック" pitchFamily="-80" charset="-128"/>
                <a:cs typeface="Arial" panose="020B0604020202020204" pitchFamily="34" charset="0"/>
              </a:rPr>
              <a:t>PROGRAMME 1: ADMINISTRATION</a:t>
            </a:r>
          </a:p>
          <a:p>
            <a:pPr>
              <a:lnSpc>
                <a:spcPct val="150000"/>
              </a:lnSpc>
            </a:pPr>
            <a:r>
              <a:rPr lang="en-ZA" sz="2667" b="1" dirty="0">
                <a:solidFill>
                  <a:prstClr val="black"/>
                </a:solidFill>
                <a:latin typeface="Arial" panose="020B0604020202020204" pitchFamily="34" charset="0"/>
                <a:ea typeface="ＭＳ Ｐゴシック" pitchFamily="-80" charset="-128"/>
                <a:cs typeface="Arial" panose="020B0604020202020204" pitchFamily="34" charset="0"/>
              </a:rPr>
              <a:t>PROGRAMME 2: COID SERVICES</a:t>
            </a:r>
          </a:p>
          <a:p>
            <a:pPr>
              <a:lnSpc>
                <a:spcPct val="150000"/>
              </a:lnSpc>
            </a:pPr>
            <a:r>
              <a:rPr lang="en-ZA" sz="2667" b="1" dirty="0">
                <a:solidFill>
                  <a:prstClr val="black"/>
                </a:solidFill>
                <a:latin typeface="Arial" panose="020B0604020202020204" pitchFamily="34" charset="0"/>
                <a:ea typeface="ＭＳ Ｐゴシック" pitchFamily="-80" charset="-128"/>
                <a:cs typeface="Arial" panose="020B0604020202020204" pitchFamily="34" charset="0"/>
              </a:rPr>
              <a:t>PROGRAMME 3: MEDICAL BENEFITS</a:t>
            </a:r>
          </a:p>
          <a:p>
            <a:pPr lvl="0">
              <a:lnSpc>
                <a:spcPct val="150000"/>
              </a:lnSpc>
            </a:pPr>
            <a:r>
              <a:rPr lang="en-ZA" sz="2667" b="1" dirty="0">
                <a:solidFill>
                  <a:prstClr val="black"/>
                </a:solidFill>
                <a:latin typeface="Arial" panose="020B0604020202020204" pitchFamily="34" charset="0"/>
                <a:cs typeface="Arial" panose="020B0604020202020204" pitchFamily="34" charset="0"/>
              </a:rPr>
              <a:t>PROGRAMME 4: ORTHOTIC AND REHABILITATION SERVICES 				    	</a:t>
            </a:r>
          </a:p>
          <a:p>
            <a:endParaRPr lang="en-ZA" dirty="0"/>
          </a:p>
        </p:txBody>
      </p:sp>
      <p:sp>
        <p:nvSpPr>
          <p:cNvPr id="4" name="Slide Number Placeholder 3"/>
          <p:cNvSpPr>
            <a:spLocks noGrp="1"/>
          </p:cNvSpPr>
          <p:nvPr>
            <p:ph type="sldNum" sz="quarter" idx="4294967295"/>
          </p:nvPr>
        </p:nvSpPr>
        <p:spPr>
          <a:xfrm>
            <a:off x="10769600" y="8657168"/>
            <a:ext cx="2844800" cy="48683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9B0E16-3B21-4DA7-809D-032F5E4D0A06}" type="slidenum">
              <a:rPr kumimoji="0" lang="en-US" sz="1800" b="0"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Rectangle 4"/>
          <p:cNvSpPr/>
          <p:nvPr/>
        </p:nvSpPr>
        <p:spPr>
          <a:xfrm>
            <a:off x="14224000" y="304800"/>
            <a:ext cx="441146" cy="369332"/>
          </a:xfrm>
          <a:prstGeom prst="rect">
            <a:avLst/>
          </a:prstGeom>
        </p:spPr>
        <p:txBody>
          <a:bodyPr wrap="none">
            <a:spAutoFit/>
          </a:bodyPr>
          <a:lstStyle/>
          <a:p>
            <a:r>
              <a:rPr lang="en-US" b="1" dirty="0" smtClean="0">
                <a:solidFill>
                  <a:srgbClr val="FF0000"/>
                </a:solidFill>
              </a:rPr>
              <a:t>19</a:t>
            </a:r>
            <a:endParaRPr lang="en-ZA" b="1" dirty="0">
              <a:solidFill>
                <a:srgbClr val="FF0000"/>
              </a:solidFill>
            </a:endParaRPr>
          </a:p>
        </p:txBody>
      </p:sp>
    </p:spTree>
    <p:extLst>
      <p:ext uri="{BB962C8B-B14F-4D97-AF65-F5344CB8AC3E}">
        <p14:creationId xmlns:p14="http://schemas.microsoft.com/office/powerpoint/2010/main" xmlns="" val="4998896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2536824" y="2286000"/>
            <a:ext cx="10972800" cy="410433"/>
          </a:xfrm>
        </p:spPr>
        <p:txBody>
          <a:bodyPr/>
          <a:lstStyle/>
          <a:p>
            <a:pPr>
              <a:defRPr/>
            </a:pPr>
            <a:r>
              <a:rPr lang="en-US" sz="2667" dirty="0">
                <a:effectLst>
                  <a:outerShdw blurRad="38100" dist="38100" dir="2700000" algn="tl">
                    <a:srgbClr val="C0C0C0"/>
                  </a:outerShdw>
                </a:effectLst>
                <a:latin typeface="Arial" panose="020B0604020202020204" pitchFamily="34" charset="0"/>
                <a:ea typeface="ＭＳ Ｐゴシック" pitchFamily="-111" charset="-128"/>
                <a:cs typeface="Arial" panose="020B0604020202020204" pitchFamily="34" charset="0"/>
              </a:rPr>
              <a:t>CONTENTS</a:t>
            </a:r>
            <a:endParaRPr lang="en-ZA" sz="2667" dirty="0">
              <a:latin typeface="Arial" panose="020B0604020202020204" pitchFamily="34" charset="0"/>
              <a:ea typeface="ＭＳ Ｐゴシック" pitchFamily="34" charset="-128"/>
              <a:cs typeface="Arial" panose="020B0604020202020204" pitchFamily="34" charset="0"/>
            </a:endParaRPr>
          </a:p>
        </p:txBody>
      </p:sp>
      <p:sp>
        <p:nvSpPr>
          <p:cNvPr id="24579" name="Content Placeholder 2"/>
          <p:cNvSpPr>
            <a:spLocks noGrp="1"/>
          </p:cNvSpPr>
          <p:nvPr>
            <p:ph idx="1"/>
          </p:nvPr>
        </p:nvSpPr>
        <p:spPr>
          <a:xfrm>
            <a:off x="2260600" y="3048000"/>
            <a:ext cx="13258800" cy="4431278"/>
          </a:xfrm>
          <a:solidFill>
            <a:schemeClr val="bg1"/>
          </a:solidFill>
        </p:spPr>
        <p:txBody>
          <a:bodyPr/>
          <a:lstStyle/>
          <a:p>
            <a:pPr marL="713300" indent="-476239">
              <a:lnSpc>
                <a:spcPct val="150000"/>
              </a:lnSpc>
              <a:spcBef>
                <a:spcPct val="90000"/>
              </a:spcBef>
              <a:buFont typeface="+mj-lt"/>
              <a:buAutoNum type="arabicPeriod"/>
              <a:tabLst>
                <a:tab pos="12191695" algn="r"/>
              </a:tabLst>
              <a:defRPr/>
            </a:pPr>
            <a:r>
              <a:rPr lang="en-US" sz="2133" b="1" dirty="0">
                <a:solidFill>
                  <a:srgbClr val="000000"/>
                </a:solidFill>
                <a:latin typeface="Arial" panose="020B0604020202020204" pitchFamily="34" charset="0"/>
                <a:cs typeface="Arial" panose="020B0604020202020204" pitchFamily="34" charset="0"/>
              </a:rPr>
              <a:t>INTRODUCTION – OPERATIONAL BACKGROUND                                             </a:t>
            </a:r>
            <a:endParaRPr lang="en-US" sz="2133" b="1" dirty="0" smtClean="0">
              <a:solidFill>
                <a:srgbClr val="000000"/>
              </a:solidFill>
              <a:latin typeface="Arial" panose="020B0604020202020204" pitchFamily="34" charset="0"/>
              <a:cs typeface="Arial" panose="020B0604020202020204" pitchFamily="34" charset="0"/>
            </a:endParaRPr>
          </a:p>
          <a:p>
            <a:pPr marL="237061">
              <a:lnSpc>
                <a:spcPct val="150000"/>
              </a:lnSpc>
              <a:spcBef>
                <a:spcPct val="90000"/>
              </a:spcBef>
              <a:tabLst>
                <a:tab pos="12191695" algn="r"/>
              </a:tabLst>
              <a:defRPr/>
            </a:pPr>
            <a:r>
              <a:rPr lang="en-US" sz="2133" b="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133" b="1" dirty="0" smtClean="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133"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2133"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SLIDES 4 – 7)</a:t>
            </a:r>
          </a:p>
          <a:p>
            <a:pPr marL="713300" indent="-476239">
              <a:lnSpc>
                <a:spcPct val="150000"/>
              </a:lnSpc>
              <a:spcBef>
                <a:spcPct val="90000"/>
              </a:spcBef>
              <a:buFont typeface="+mj-lt"/>
              <a:buAutoNum type="arabicPeriod"/>
              <a:tabLst>
                <a:tab pos="12191695" algn="r"/>
              </a:tabLst>
              <a:defRPr/>
            </a:pPr>
            <a:r>
              <a:rPr lang="en-US" sz="2133" b="1" dirty="0">
                <a:solidFill>
                  <a:srgbClr val="000000"/>
                </a:solidFill>
                <a:latin typeface="Arial" panose="020B0604020202020204" pitchFamily="34" charset="0"/>
                <a:cs typeface="Arial" panose="020B0604020202020204" pitchFamily="34" charset="0"/>
              </a:rPr>
              <a:t>STRATEGIC PLAN FOR THE MTSF 2020/21 – 25      </a:t>
            </a:r>
            <a:r>
              <a:rPr lang="en-US" sz="2133" b="1" dirty="0" smtClean="0">
                <a:solidFill>
                  <a:srgbClr val="000000"/>
                </a:solidFill>
                <a:latin typeface="Arial" panose="020B0604020202020204" pitchFamily="34" charset="0"/>
                <a:cs typeface="Arial" panose="020B0604020202020204" pitchFamily="34" charset="0"/>
              </a:rPr>
              <a:t> </a:t>
            </a:r>
          </a:p>
          <a:p>
            <a:pPr marL="237061" algn="l">
              <a:lnSpc>
                <a:spcPct val="150000"/>
              </a:lnSpc>
              <a:spcBef>
                <a:spcPct val="90000"/>
              </a:spcBef>
              <a:tabLst>
                <a:tab pos="12191695" algn="r"/>
              </a:tabLst>
              <a:defRPr/>
            </a:pPr>
            <a:r>
              <a:rPr lang="en-US" sz="2133" b="1" dirty="0" smtClean="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133"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2133"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SLIDES 9 – </a:t>
            </a:r>
            <a:r>
              <a:rPr lang="en-US" sz="2133"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17)</a:t>
            </a:r>
          </a:p>
          <a:p>
            <a:pPr marL="237061" marR="0" lvl="0" defTabSz="914400" eaLnBrk="1" fontAlgn="auto" latinLnBrk="0" hangingPunct="1">
              <a:lnSpc>
                <a:spcPct val="150000"/>
              </a:lnSpc>
              <a:spcBef>
                <a:spcPct val="90000"/>
              </a:spcBef>
              <a:spcAft>
                <a:spcPts val="0"/>
              </a:spcAft>
              <a:buClrTx/>
              <a:buSzTx/>
              <a:tabLst>
                <a:tab pos="12191695" algn="r"/>
              </a:tabLst>
              <a:defRPr/>
            </a:pPr>
            <a:r>
              <a:rPr lang="en-US" sz="2133" b="1" dirty="0" smtClean="0">
                <a:solidFill>
                  <a:srgbClr val="000000"/>
                </a:solidFill>
                <a:latin typeface="Arial" panose="020B0604020202020204" pitchFamily="34" charset="0"/>
                <a:cs typeface="Arial" panose="020B0604020202020204" pitchFamily="34" charset="0"/>
              </a:rPr>
              <a:t>3.   THE ANNUAL PERFORMANCE PLAN (APP) FOR THE FINANCIAL YEAR 2022/23</a:t>
            </a:r>
            <a:endParaRPr lang="en-US" sz="2133" b="1" dirty="0">
              <a:solidFill>
                <a:srgbClr val="000000"/>
              </a:solidFill>
              <a:latin typeface="Arial" panose="020B0604020202020204" pitchFamily="34" charset="0"/>
              <a:cs typeface="Arial" panose="020B0604020202020204" pitchFamily="34" charset="0"/>
            </a:endParaRPr>
          </a:p>
          <a:p>
            <a:pPr marL="237061" marR="0" lvl="0" indent="0" algn="l" defTabSz="914400" eaLnBrk="1" fontAlgn="auto" latinLnBrk="0" hangingPunct="1">
              <a:lnSpc>
                <a:spcPct val="150000"/>
              </a:lnSpc>
              <a:spcBef>
                <a:spcPct val="90000"/>
              </a:spcBef>
              <a:spcAft>
                <a:spcPts val="0"/>
              </a:spcAft>
              <a:buClrTx/>
              <a:buSzTx/>
              <a:buFontTx/>
              <a:buNone/>
              <a:tabLst>
                <a:tab pos="12191695" algn="r"/>
              </a:tabLst>
              <a:defRPr/>
            </a:pPr>
            <a:r>
              <a:rPr lang="en-US" sz="2133" b="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133"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(SLIDES </a:t>
            </a:r>
            <a:r>
              <a:rPr lang="en-US" sz="2133"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19 – 89)</a:t>
            </a:r>
          </a:p>
        </p:txBody>
      </p:sp>
      <p:sp>
        <p:nvSpPr>
          <p:cNvPr id="29700" name="Slide Number Placeholder 2"/>
          <p:cNvSpPr>
            <a:spLocks noGrp="1"/>
          </p:cNvSpPr>
          <p:nvPr>
            <p:ph type="sldNum" sz="quarter" idx="429496729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4267">
                <a:solidFill>
                  <a:schemeClr val="tx1"/>
                </a:solidFill>
                <a:latin typeface="Calibri" panose="020F0502020204030204" pitchFamily="34" charset="0"/>
                <a:ea typeface="MS PGothic" panose="020B0600070205080204" pitchFamily="34" charset="-128"/>
              </a:defRPr>
            </a:lvl1pPr>
            <a:lvl2pPr marL="990575" indent="-380990">
              <a:spcBef>
                <a:spcPct val="20000"/>
              </a:spcBef>
              <a:buFont typeface="Arial" panose="020B0604020202020204" pitchFamily="34" charset="0"/>
              <a:buChar char="–"/>
              <a:defRPr sz="3733">
                <a:solidFill>
                  <a:schemeClr val="tx1"/>
                </a:solidFill>
                <a:latin typeface="Calibri" panose="020F0502020204030204" pitchFamily="34" charset="0"/>
                <a:ea typeface="MS PGothic" panose="020B0600070205080204" pitchFamily="34" charset="-128"/>
              </a:defRPr>
            </a:lvl2pPr>
            <a:lvl3pPr marL="1523962" indent="-304792">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3pPr>
            <a:lvl4pPr marL="2133547" indent="-304792">
              <a:spcBef>
                <a:spcPct val="20000"/>
              </a:spcBef>
              <a:buFont typeface="Arial" panose="020B0604020202020204" pitchFamily="34" charset="0"/>
              <a:buChar char="–"/>
              <a:defRPr sz="2667">
                <a:solidFill>
                  <a:schemeClr val="tx1"/>
                </a:solidFill>
                <a:latin typeface="Calibri" panose="020F0502020204030204" pitchFamily="34" charset="0"/>
                <a:ea typeface="MS PGothic" panose="020B0600070205080204" pitchFamily="34" charset="-128"/>
              </a:defRPr>
            </a:lvl4pPr>
            <a:lvl5pPr marL="2743131" indent="-304792">
              <a:spcBef>
                <a:spcPct val="20000"/>
              </a:spcBef>
              <a:buFont typeface="Arial" panose="020B0604020202020204" pitchFamily="34" charset="0"/>
              <a:buChar char="»"/>
              <a:defRPr sz="2667">
                <a:solidFill>
                  <a:schemeClr val="tx1"/>
                </a:solidFill>
                <a:latin typeface="Calibri" panose="020F0502020204030204" pitchFamily="34" charset="0"/>
                <a:ea typeface="MS PGothic" panose="020B0600070205080204" pitchFamily="34" charset="-128"/>
              </a:defRPr>
            </a:lvl5pPr>
            <a:lvl6pPr marL="3352716" indent="-304792" defTabSz="609585" eaLnBrk="0" fontAlgn="base" hangingPunct="0">
              <a:spcBef>
                <a:spcPct val="20000"/>
              </a:spcBef>
              <a:spcAft>
                <a:spcPct val="0"/>
              </a:spcAft>
              <a:buFont typeface="Arial" panose="020B0604020202020204" pitchFamily="34" charset="0"/>
              <a:buChar char="»"/>
              <a:defRPr sz="2667">
                <a:solidFill>
                  <a:schemeClr val="tx1"/>
                </a:solidFill>
                <a:latin typeface="Calibri" panose="020F0502020204030204" pitchFamily="34" charset="0"/>
                <a:ea typeface="MS PGothic" panose="020B0600070205080204" pitchFamily="34" charset="-128"/>
              </a:defRPr>
            </a:lvl6pPr>
            <a:lvl7pPr marL="3962301" indent="-304792" defTabSz="609585" eaLnBrk="0" fontAlgn="base" hangingPunct="0">
              <a:spcBef>
                <a:spcPct val="20000"/>
              </a:spcBef>
              <a:spcAft>
                <a:spcPct val="0"/>
              </a:spcAft>
              <a:buFont typeface="Arial" panose="020B0604020202020204" pitchFamily="34" charset="0"/>
              <a:buChar char="»"/>
              <a:defRPr sz="2667">
                <a:solidFill>
                  <a:schemeClr val="tx1"/>
                </a:solidFill>
                <a:latin typeface="Calibri" panose="020F0502020204030204" pitchFamily="34" charset="0"/>
                <a:ea typeface="MS PGothic" panose="020B0600070205080204" pitchFamily="34" charset="-128"/>
              </a:defRPr>
            </a:lvl7pPr>
            <a:lvl8pPr marL="4571886" indent="-304792" defTabSz="609585" eaLnBrk="0" fontAlgn="base" hangingPunct="0">
              <a:spcBef>
                <a:spcPct val="20000"/>
              </a:spcBef>
              <a:spcAft>
                <a:spcPct val="0"/>
              </a:spcAft>
              <a:buFont typeface="Arial" panose="020B0604020202020204" pitchFamily="34" charset="0"/>
              <a:buChar char="»"/>
              <a:defRPr sz="2667">
                <a:solidFill>
                  <a:schemeClr val="tx1"/>
                </a:solidFill>
                <a:latin typeface="Calibri" panose="020F0502020204030204" pitchFamily="34" charset="0"/>
                <a:ea typeface="MS PGothic" panose="020B0600070205080204" pitchFamily="34" charset="-128"/>
              </a:defRPr>
            </a:lvl8pPr>
            <a:lvl9pPr marL="5181470" indent="-304792" defTabSz="609585" eaLnBrk="0" fontAlgn="base" hangingPunct="0">
              <a:spcBef>
                <a:spcPct val="20000"/>
              </a:spcBef>
              <a:spcAft>
                <a:spcPct val="0"/>
              </a:spcAft>
              <a:buFont typeface="Arial" panose="020B0604020202020204" pitchFamily="34" charset="0"/>
              <a:buChar char="»"/>
              <a:defRPr sz="2667">
                <a:solidFill>
                  <a:schemeClr val="tx1"/>
                </a:solidFill>
                <a:latin typeface="Calibri" panose="020F0502020204030204" pitchFamily="34" charset="0"/>
                <a:ea typeface="MS PGothic" panose="020B0600070205080204" pitchFamily="34" charset="-128"/>
              </a:defRPr>
            </a:lvl9pPr>
          </a:lstStyle>
          <a:p>
            <a:pPr algn="r" defTabSz="609585" fontAlgn="base">
              <a:spcBef>
                <a:spcPct val="0"/>
              </a:spcBef>
              <a:spcAft>
                <a:spcPct val="0"/>
              </a:spcAft>
              <a:buNone/>
              <a:defRPr/>
            </a:pPr>
            <a:fld id="{306D601D-12A3-4AB0-AC14-7543B634ADCF}" type="slidenum">
              <a:rPr lang="en-US" altLang="en-US" sz="1600">
                <a:solidFill>
                  <a:srgbClr val="898989"/>
                </a:solidFill>
              </a:rPr>
              <a:pPr algn="r" defTabSz="609585" fontAlgn="base">
                <a:spcBef>
                  <a:spcPct val="0"/>
                </a:spcBef>
                <a:spcAft>
                  <a:spcPct val="0"/>
                </a:spcAft>
                <a:buNone/>
                <a:defRPr/>
              </a:pPr>
              <a:t>2</a:t>
            </a:fld>
            <a:endParaRPr lang="en-US" altLang="en-US" sz="1600">
              <a:solidFill>
                <a:srgbClr val="898989"/>
              </a:solidFill>
            </a:endParaRPr>
          </a:p>
        </p:txBody>
      </p:sp>
      <p:sp>
        <p:nvSpPr>
          <p:cNvPr id="5" name="Rectangle 4"/>
          <p:cNvSpPr/>
          <p:nvPr/>
        </p:nvSpPr>
        <p:spPr>
          <a:xfrm>
            <a:off x="14806272" y="423612"/>
            <a:ext cx="312906" cy="369332"/>
          </a:xfrm>
          <a:prstGeom prst="rect">
            <a:avLst/>
          </a:prstGeom>
        </p:spPr>
        <p:txBody>
          <a:bodyPr wrap="none">
            <a:spAutoFit/>
          </a:bodyPr>
          <a:lstStyle/>
          <a:p>
            <a:pPr lvl="0"/>
            <a:r>
              <a:rPr lang="en-US" b="1" dirty="0">
                <a:solidFill>
                  <a:srgbClr val="FF0000"/>
                </a:solidFill>
              </a:rPr>
              <a:t>2</a:t>
            </a:r>
            <a:endParaRPr lang="en-ZA" b="1" dirty="0">
              <a:solidFill>
                <a:srgbClr val="FF0000"/>
              </a:solidFill>
            </a:endParaRPr>
          </a:p>
        </p:txBody>
      </p:sp>
    </p:spTree>
    <p:extLst>
      <p:ext uri="{BB962C8B-B14F-4D97-AF65-F5344CB8AC3E}">
        <p14:creationId xmlns:p14="http://schemas.microsoft.com/office/powerpoint/2010/main" xmlns="" val="14287138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2308" y="466796"/>
            <a:ext cx="10437492" cy="1148904"/>
          </a:xfrm>
        </p:spPr>
        <p:txBody>
          <a:bodyPr/>
          <a:lstStyle/>
          <a:p>
            <a:pPr defTabSz="1219170"/>
            <a:r>
              <a:rPr lang="en-US" sz="3733" dirty="0">
                <a:latin typeface="Arial" panose="020B0604020202020204" pitchFamily="34" charset="0"/>
                <a:ea typeface="ＭＳ Ｐゴシック" pitchFamily="-80" charset="-128"/>
                <a:cs typeface="Arial" panose="020B0604020202020204" pitchFamily="34" charset="0"/>
              </a:rPr>
              <a:t>PERFORMANCE INDICATORS PER PROGRAMME</a:t>
            </a:r>
            <a:endParaRPr lang="en-ZA" sz="3733" dirty="0">
              <a:ea typeface="+mn-ea"/>
              <a:cs typeface="+mn-cs"/>
            </a:endParaRPr>
          </a:p>
        </p:txBody>
      </p:sp>
      <p:sp>
        <p:nvSpPr>
          <p:cNvPr id="3" name="Content Placeholder 2"/>
          <p:cNvSpPr>
            <a:spLocks noGrp="1"/>
          </p:cNvSpPr>
          <p:nvPr>
            <p:ph idx="1"/>
          </p:nvPr>
        </p:nvSpPr>
        <p:spPr>
          <a:xfrm>
            <a:off x="1651000" y="1585704"/>
            <a:ext cx="11541241" cy="1675202"/>
          </a:xfrm>
        </p:spPr>
        <p:txBody>
          <a:bodyPr/>
          <a:lstStyle/>
          <a:p>
            <a:pPr algn="just" defTabSz="1219170">
              <a:lnSpc>
                <a:spcPct val="130000"/>
              </a:lnSpc>
              <a:defRPr/>
            </a:pPr>
            <a:r>
              <a:rPr lang="en-US" altLang="en-US" sz="2133" b="1" dirty="0">
                <a:latin typeface="Arial"/>
                <a:ea typeface="ＭＳ Ｐゴシック" pitchFamily="34" charset="-128"/>
              </a:rPr>
              <a:t>PROGRAMME 1:  Administration</a:t>
            </a:r>
          </a:p>
          <a:p>
            <a:pPr algn="just" defTabSz="1219170">
              <a:tabLst>
                <a:tab pos="476239" algn="l"/>
              </a:tabLst>
              <a:defRPr/>
            </a:pPr>
            <a:endParaRPr lang="en-US" sz="2133" b="1" dirty="0">
              <a:latin typeface="Arial"/>
              <a:ea typeface="ＭＳ Ｐゴシック" pitchFamily="34" charset="-128"/>
            </a:endParaRPr>
          </a:p>
          <a:p>
            <a:pPr algn="just" defTabSz="1219170">
              <a:lnSpc>
                <a:spcPct val="130000"/>
              </a:lnSpc>
              <a:defRPr/>
            </a:pPr>
            <a:endParaRPr lang="en-US" altLang="en-US" sz="2200" dirty="0">
              <a:latin typeface="Arial"/>
              <a:ea typeface="ＭＳ Ｐゴシック" pitchFamily="34" charset="-128"/>
            </a:endParaRPr>
          </a:p>
          <a:p>
            <a:pPr algn="just" defTabSz="1219170">
              <a:lnSpc>
                <a:spcPct val="130000"/>
              </a:lnSpc>
              <a:buFont typeface="Wingdings" panose="05000000000000000000" pitchFamily="2" charset="2"/>
              <a:buChar char="§"/>
              <a:defRPr/>
            </a:pPr>
            <a:endParaRPr lang="en-US" altLang="en-US" sz="2400" dirty="0">
              <a:latin typeface="Arial"/>
              <a:ea typeface="ＭＳ Ｐゴシック" pitchFamily="34" charset="-128"/>
            </a:endParaRPr>
          </a:p>
        </p:txBody>
      </p:sp>
      <p:sp>
        <p:nvSpPr>
          <p:cNvPr id="4" name="Slide Number Placeholder 3"/>
          <p:cNvSpPr>
            <a:spLocks noGrp="1"/>
          </p:cNvSpPr>
          <p:nvPr>
            <p:ph type="sldNum" sz="quarter" idx="4294967295"/>
          </p:nvPr>
        </p:nvSpPr>
        <p:spPr>
          <a:xfrm>
            <a:off x="10769600" y="8657168"/>
            <a:ext cx="2844800" cy="48683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9B0E16-3B21-4DA7-809D-032F5E4D0A06}" type="slidenum">
              <a:rPr kumimoji="0" lang="en-US" sz="1800" b="0"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xmlns="" val="2159838968"/>
              </p:ext>
            </p:extLst>
          </p:nvPr>
        </p:nvGraphicFramePr>
        <p:xfrm>
          <a:off x="965200" y="1954359"/>
          <a:ext cx="14249400" cy="6811190"/>
        </p:xfrm>
        <a:graphic>
          <a:graphicData uri="http://schemas.openxmlformats.org/drawingml/2006/table">
            <a:tbl>
              <a:tblPr firstRow="1" firstCol="1" bandRow="1"/>
              <a:tblGrid>
                <a:gridCol w="14249400">
                  <a:extLst>
                    <a:ext uri="{9D8B030D-6E8A-4147-A177-3AD203B41FA5}">
                      <a16:colId xmlns:a16="http://schemas.microsoft.com/office/drawing/2014/main" xmlns="" val="1658171583"/>
                    </a:ext>
                  </a:extLst>
                </a:gridCol>
              </a:tblGrid>
              <a:tr h="224067">
                <a:tc>
                  <a:txBody>
                    <a:bodyPr/>
                    <a:lstStyle/>
                    <a:p>
                      <a:pPr marL="25400" marR="206375">
                        <a:lnSpc>
                          <a:spcPct val="150000"/>
                        </a:lnSpc>
                        <a:spcBef>
                          <a:spcPts val="60"/>
                        </a:spcBef>
                        <a:spcAft>
                          <a:spcPts val="0"/>
                        </a:spcAft>
                      </a:pPr>
                      <a:r>
                        <a:rPr lang="en-US" sz="190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Percentage of assets</a:t>
                      </a:r>
                      <a:r>
                        <a:rPr lang="en-US" sz="1900" baseline="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90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under Management</a:t>
                      </a:r>
                      <a:r>
                        <a:rPr lang="en-US" sz="1900" baseline="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90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allocated to Black Asset</a:t>
                      </a:r>
                      <a:r>
                        <a:rPr lang="en-US" sz="1900" baseline="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90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Managers annually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39645139"/>
                  </a:ext>
                </a:extLst>
              </a:tr>
              <a:tr h="224067">
                <a:tc>
                  <a:txBody>
                    <a:bodyPr/>
                    <a:lstStyle/>
                    <a:p>
                      <a:pPr marL="25400" marR="206375" lvl="0" indent="0" defTabSz="914400" eaLnBrk="1" fontAlgn="auto" latinLnBrk="0" hangingPunct="1">
                        <a:lnSpc>
                          <a:spcPct val="150000"/>
                        </a:lnSpc>
                        <a:spcBef>
                          <a:spcPts val="60"/>
                        </a:spcBef>
                        <a:spcAft>
                          <a:spcPts val="0"/>
                        </a:spcAft>
                        <a:buClrTx/>
                        <a:buSzTx/>
                        <a:buFontTx/>
                        <a:buNone/>
                        <a:tabLst/>
                        <a:defRPr/>
                      </a:pPr>
                      <a:r>
                        <a:rPr lang="en-US" sz="190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Funds allocated to Small and Medium Enterprises annually</a:t>
                      </a:r>
                      <a:endParaRPr lang="en-ZA" sz="190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25400" marR="206375">
                        <a:lnSpc>
                          <a:spcPct val="150000"/>
                        </a:lnSpc>
                        <a:spcBef>
                          <a:spcPts val="60"/>
                        </a:spcBef>
                        <a:spcAft>
                          <a:spcPts val="0"/>
                        </a:spcAft>
                      </a:pP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75915639"/>
                  </a:ext>
                </a:extLst>
              </a:tr>
              <a:tr h="566009">
                <a:tc>
                  <a:txBody>
                    <a:bodyPr/>
                    <a:lstStyle/>
                    <a:p>
                      <a:pPr marL="25400" marR="40005">
                        <a:lnSpc>
                          <a:spcPct val="150000"/>
                        </a:lnSpc>
                        <a:spcBef>
                          <a:spcPts val="60"/>
                        </a:spcBef>
                        <a:spcAft>
                          <a:spcPts val="0"/>
                        </a:spcAft>
                      </a:pP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Number of decent </a:t>
                      </a:r>
                      <a:r>
                        <a:rPr lang="en-US" sz="190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jobs</a:t>
                      </a:r>
                      <a:r>
                        <a:rPr lang="en-ZA" sz="1900" baseline="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90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created </a:t>
                      </a: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through job </a:t>
                      </a:r>
                      <a:r>
                        <a:rPr lang="en-US" sz="190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summit</a:t>
                      </a:r>
                      <a:r>
                        <a:rPr lang="en-ZA" sz="1900" baseline="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90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initiatives </a:t>
                      </a: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annually (</a:t>
                      </a:r>
                      <a:r>
                        <a:rPr lang="en-US" sz="190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Investment</a:t>
                      </a:r>
                      <a:r>
                        <a:rPr lang="en-ZA" sz="1900" baseline="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90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activities</a:t>
                      </a: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18982156"/>
                  </a:ext>
                </a:extLst>
              </a:tr>
              <a:tr h="896264">
                <a:tc>
                  <a:txBody>
                    <a:bodyPr/>
                    <a:lstStyle/>
                    <a:p>
                      <a:pPr marL="25400" marR="40005">
                        <a:lnSpc>
                          <a:spcPct val="150000"/>
                        </a:lnSpc>
                        <a:spcBef>
                          <a:spcPts val="60"/>
                        </a:spcBef>
                        <a:spcAft>
                          <a:spcPts val="0"/>
                        </a:spcAft>
                      </a:pP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Number of jobs created through the Presidential Comprehensive Youth Employment interventions annually (Human Resources Management)</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19625830"/>
                  </a:ext>
                </a:extLst>
              </a:tr>
              <a:tr h="448133">
                <a:tc>
                  <a:txBody>
                    <a:bodyPr/>
                    <a:lstStyle/>
                    <a:p>
                      <a:pPr marL="25400" marR="128905">
                        <a:lnSpc>
                          <a:spcPct val="150000"/>
                        </a:lnSpc>
                        <a:spcBef>
                          <a:spcPts val="50"/>
                        </a:spcBef>
                        <a:spcAft>
                          <a:spcPts val="0"/>
                        </a:spcAft>
                      </a:pP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Percentage increase in total assets per annum</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20024118"/>
                  </a:ext>
                </a:extLst>
              </a:tr>
              <a:tr h="448133">
                <a:tc>
                  <a:txBody>
                    <a:bodyPr/>
                    <a:lstStyle/>
                    <a:p>
                      <a:pPr marL="25400">
                        <a:lnSpc>
                          <a:spcPct val="150000"/>
                        </a:lnSpc>
                        <a:spcBef>
                          <a:spcPts val="60"/>
                        </a:spcBef>
                        <a:spcAft>
                          <a:spcPts val="0"/>
                        </a:spcAft>
                      </a:pP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Audit opinion received on audit matters</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03109083"/>
                  </a:ext>
                </a:extLst>
              </a:tr>
              <a:tr h="448133">
                <a:tc>
                  <a:txBody>
                    <a:bodyPr/>
                    <a:lstStyle/>
                    <a:p>
                      <a:pPr marL="25400" marR="81915">
                        <a:lnSpc>
                          <a:spcPct val="150000"/>
                        </a:lnSpc>
                        <a:spcBef>
                          <a:spcPts val="60"/>
                        </a:spcBef>
                        <a:spcAft>
                          <a:spcPts val="0"/>
                        </a:spcAft>
                      </a:pP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Percentage of wasteful and fruitless expenditure reduced annually</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23332559"/>
                  </a:ext>
                </a:extLst>
              </a:tr>
              <a:tr h="448133">
                <a:tc>
                  <a:txBody>
                    <a:bodyPr/>
                    <a:lstStyle/>
                    <a:p>
                      <a:pPr marL="25400">
                        <a:lnSpc>
                          <a:spcPct val="150000"/>
                        </a:lnSpc>
                        <a:spcBef>
                          <a:spcPts val="60"/>
                        </a:spcBef>
                        <a:spcAft>
                          <a:spcPts val="0"/>
                        </a:spcAft>
                      </a:pP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Percentage of irregular expenditure reduced annually</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27707191"/>
                  </a:ext>
                </a:extLst>
              </a:tr>
              <a:tr h="448133">
                <a:tc>
                  <a:txBody>
                    <a:bodyPr/>
                    <a:lstStyle/>
                    <a:p>
                      <a:pPr marL="25400" marR="95885">
                        <a:lnSpc>
                          <a:spcPct val="150000"/>
                        </a:lnSpc>
                        <a:spcBef>
                          <a:spcPts val="60"/>
                        </a:spcBef>
                        <a:spcAft>
                          <a:spcPts val="0"/>
                        </a:spcAft>
                      </a:pP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Percentage implementation of programmes in the approved visibility and accessibility strategy.</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3223389"/>
                  </a:ext>
                </a:extLst>
              </a:tr>
              <a:tr h="448133">
                <a:tc>
                  <a:txBody>
                    <a:bodyPr/>
                    <a:lstStyle/>
                    <a:p>
                      <a:pPr marL="25400" marR="106680">
                        <a:lnSpc>
                          <a:spcPct val="150000"/>
                        </a:lnSpc>
                        <a:spcBef>
                          <a:spcPts val="50"/>
                        </a:spcBef>
                        <a:spcAft>
                          <a:spcPts val="0"/>
                        </a:spcAft>
                      </a:pP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Percentage of reported cases investigated annually</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81619982"/>
                  </a:ext>
                </a:extLst>
              </a:tr>
              <a:tr h="448133">
                <a:tc>
                  <a:txBody>
                    <a:bodyPr/>
                    <a:lstStyle/>
                    <a:p>
                      <a:pPr marL="25400" marR="254635">
                        <a:lnSpc>
                          <a:spcPct val="150000"/>
                        </a:lnSpc>
                        <a:spcBef>
                          <a:spcPts val="60"/>
                        </a:spcBef>
                        <a:spcAft>
                          <a:spcPts val="0"/>
                        </a:spcAft>
                      </a:pP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Implement ethics management Programme</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99533905"/>
                  </a:ext>
                </a:extLst>
              </a:tr>
              <a:tr h="448133">
                <a:tc>
                  <a:txBody>
                    <a:bodyPr/>
                    <a:lstStyle/>
                    <a:p>
                      <a:pPr marL="25400" marR="45085">
                        <a:lnSpc>
                          <a:spcPct val="150000"/>
                        </a:lnSpc>
                        <a:spcBef>
                          <a:spcPts val="60"/>
                        </a:spcBef>
                        <a:spcAft>
                          <a:spcPts val="0"/>
                        </a:spcAft>
                      </a:pP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Percentage reduction in vacancy rate</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00218330"/>
                  </a:ext>
                </a:extLst>
              </a:tr>
              <a:tr h="448133">
                <a:tc>
                  <a:txBody>
                    <a:bodyPr/>
                    <a:lstStyle/>
                    <a:p>
                      <a:pPr marL="25400" marR="60960">
                        <a:lnSpc>
                          <a:spcPct val="150000"/>
                        </a:lnSpc>
                        <a:spcBef>
                          <a:spcPts val="50"/>
                        </a:spcBef>
                        <a:spcAft>
                          <a:spcPts val="0"/>
                        </a:spcAft>
                      </a:pP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Number of quarterly and annual reports on monitored performance of Mutuals reporting to the Fund</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89382214"/>
                  </a:ext>
                </a:extLst>
              </a:tr>
            </a:tbl>
          </a:graphicData>
        </a:graphic>
      </p:graphicFrame>
      <p:sp>
        <p:nvSpPr>
          <p:cNvPr id="6" name="Rectangle 5"/>
          <p:cNvSpPr/>
          <p:nvPr/>
        </p:nvSpPr>
        <p:spPr>
          <a:xfrm>
            <a:off x="13919200" y="9114"/>
            <a:ext cx="441146" cy="369332"/>
          </a:xfrm>
          <a:prstGeom prst="rect">
            <a:avLst/>
          </a:prstGeom>
        </p:spPr>
        <p:txBody>
          <a:bodyPr wrap="none">
            <a:spAutoFit/>
          </a:bodyPr>
          <a:lstStyle/>
          <a:p>
            <a:r>
              <a:rPr lang="en-US" b="1" dirty="0" smtClean="0">
                <a:solidFill>
                  <a:srgbClr val="FF0000"/>
                </a:solidFill>
              </a:rPr>
              <a:t>20</a:t>
            </a:r>
            <a:endParaRPr lang="en-ZA" b="1" dirty="0">
              <a:solidFill>
                <a:srgbClr val="FF0000"/>
              </a:solidFill>
            </a:endParaRPr>
          </a:p>
        </p:txBody>
      </p:sp>
    </p:spTree>
    <p:extLst>
      <p:ext uri="{BB962C8B-B14F-4D97-AF65-F5344CB8AC3E}">
        <p14:creationId xmlns:p14="http://schemas.microsoft.com/office/powerpoint/2010/main" xmlns="" val="7461358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5200" y="381836"/>
            <a:ext cx="7311383" cy="1148904"/>
          </a:xfrm>
        </p:spPr>
        <p:txBody>
          <a:bodyPr/>
          <a:lstStyle/>
          <a:p>
            <a:pPr defTabSz="1219170"/>
            <a:r>
              <a:rPr lang="en-US" sz="3733" dirty="0">
                <a:latin typeface="Arial" panose="020B0604020202020204" pitchFamily="34" charset="0"/>
                <a:ea typeface="ＭＳ Ｐゴシック" pitchFamily="-80" charset="-128"/>
                <a:cs typeface="Arial" panose="020B0604020202020204" pitchFamily="34" charset="0"/>
              </a:rPr>
              <a:t>PERFORMANCE INDICATORS PER PROGRAMME</a:t>
            </a:r>
            <a:endParaRPr lang="en-ZA" sz="3733" dirty="0">
              <a:ea typeface="+mn-ea"/>
              <a:cs typeface="+mn-cs"/>
            </a:endParaRPr>
          </a:p>
        </p:txBody>
      </p:sp>
      <p:sp>
        <p:nvSpPr>
          <p:cNvPr id="3" name="Content Placeholder 2"/>
          <p:cNvSpPr>
            <a:spLocks noGrp="1"/>
          </p:cNvSpPr>
          <p:nvPr>
            <p:ph idx="1"/>
          </p:nvPr>
        </p:nvSpPr>
        <p:spPr>
          <a:xfrm>
            <a:off x="1502201" y="1759231"/>
            <a:ext cx="11467391" cy="960263"/>
          </a:xfrm>
        </p:spPr>
        <p:txBody>
          <a:bodyPr/>
          <a:lstStyle/>
          <a:p>
            <a:pPr algn="just" defTabSz="1219170">
              <a:lnSpc>
                <a:spcPct val="130000"/>
              </a:lnSpc>
              <a:defRPr/>
            </a:pPr>
            <a:r>
              <a:rPr lang="en-US" altLang="en-US" sz="2400" b="1" dirty="0">
                <a:solidFill>
                  <a:srgbClr val="000000"/>
                </a:solidFill>
                <a:latin typeface="Arial"/>
                <a:ea typeface="ＭＳ Ｐゴシック" pitchFamily="34" charset="-128"/>
              </a:rPr>
              <a:t>PROGRAMME 2: COID Services</a:t>
            </a:r>
          </a:p>
          <a:p>
            <a:pPr algn="just" defTabSz="1219170">
              <a:lnSpc>
                <a:spcPct val="130000"/>
              </a:lnSpc>
              <a:defRPr/>
            </a:pPr>
            <a:endParaRPr lang="en-US" altLang="en-US" sz="2400" b="1" dirty="0">
              <a:solidFill>
                <a:srgbClr val="000000"/>
              </a:solidFill>
              <a:latin typeface="Arial"/>
              <a:ea typeface="ＭＳ Ｐゴシック" pitchFamily="34" charset="-128"/>
            </a:endParaRPr>
          </a:p>
        </p:txBody>
      </p:sp>
      <p:sp>
        <p:nvSpPr>
          <p:cNvPr id="4" name="Slide Number Placeholder 3"/>
          <p:cNvSpPr>
            <a:spLocks noGrp="1"/>
          </p:cNvSpPr>
          <p:nvPr>
            <p:ph type="sldNum" sz="quarter" idx="4294967295"/>
          </p:nvPr>
        </p:nvSpPr>
        <p:spPr>
          <a:xfrm>
            <a:off x="10769600" y="8657168"/>
            <a:ext cx="2844800" cy="48683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9B0E16-3B21-4DA7-809D-032F5E4D0A06}" type="slidenum">
              <a:rPr kumimoji="0" lang="en-US" sz="1800" b="0"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aphicFrame>
        <p:nvGraphicFramePr>
          <p:cNvPr id="5" name="Table 4"/>
          <p:cNvGraphicFramePr>
            <a:graphicFrameLocks noGrp="1"/>
          </p:cNvGraphicFramePr>
          <p:nvPr>
            <p:extLst/>
          </p:nvPr>
        </p:nvGraphicFramePr>
        <p:xfrm>
          <a:off x="1489502" y="2298601"/>
          <a:ext cx="10936679" cy="1158240"/>
        </p:xfrm>
        <a:graphic>
          <a:graphicData uri="http://schemas.openxmlformats.org/drawingml/2006/table">
            <a:tbl>
              <a:tblPr firstRow="1" firstCol="1" bandRow="1"/>
              <a:tblGrid>
                <a:gridCol w="10936679">
                  <a:extLst>
                    <a:ext uri="{9D8B030D-6E8A-4147-A177-3AD203B41FA5}">
                      <a16:colId xmlns:a16="http://schemas.microsoft.com/office/drawing/2014/main" xmlns="" val="869861787"/>
                    </a:ext>
                  </a:extLst>
                </a:gridCol>
              </a:tblGrid>
              <a:tr h="426720">
                <a:tc>
                  <a:txBody>
                    <a:bodyPr/>
                    <a:lstStyle/>
                    <a:p>
                      <a:pPr marL="30480" marR="76835">
                        <a:lnSpc>
                          <a:spcPct val="150000"/>
                        </a:lnSpc>
                        <a:spcBef>
                          <a:spcPts val="65"/>
                        </a:spcBef>
                        <a:spcAft>
                          <a:spcPts val="0"/>
                        </a:spcAft>
                      </a:pPr>
                      <a:r>
                        <a:rPr lang="en-US"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Percentage of received return of earnings assessed annually.</a:t>
                      </a:r>
                      <a:endParaRPr lang="en-ZA" sz="19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73786163"/>
                  </a:ext>
                </a:extLst>
              </a:tr>
              <a:tr h="86459">
                <a:tc>
                  <a:txBody>
                    <a:bodyPr/>
                    <a:lstStyle/>
                    <a:p>
                      <a:pPr marL="30480" marR="57150">
                        <a:lnSpc>
                          <a:spcPct val="100000"/>
                        </a:lnSpc>
                        <a:spcBef>
                          <a:spcPts val="5"/>
                        </a:spcBef>
                        <a:spcAft>
                          <a:spcPts val="0"/>
                        </a:spcAft>
                      </a:pPr>
                      <a:r>
                        <a:rPr lang="en-US"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Percentage of claims received adjudicated within </a:t>
                      </a:r>
                      <a:r>
                        <a:rPr lang="en-US" sz="1900" baseline="0"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900"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30 working </a:t>
                      </a:r>
                      <a:r>
                        <a:rPr lang="en-US"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days</a:t>
                      </a:r>
                      <a:endParaRPr lang="en-ZA" sz="19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42014833"/>
                  </a:ext>
                </a:extLst>
              </a:tr>
              <a:tr h="426720">
                <a:tc>
                  <a:txBody>
                    <a:bodyPr/>
                    <a:lstStyle/>
                    <a:p>
                      <a:pPr marL="30480" marR="153035" algn="just">
                        <a:lnSpc>
                          <a:spcPct val="150000"/>
                        </a:lnSpc>
                        <a:spcBef>
                          <a:spcPts val="65"/>
                        </a:spcBef>
                        <a:spcAft>
                          <a:spcPts val="0"/>
                        </a:spcAft>
                      </a:pPr>
                      <a:r>
                        <a:rPr lang="en-US" sz="1900" dirty="0">
                          <a:solidFill>
                            <a:srgbClr val="231F20"/>
                          </a:solidFill>
                          <a:effectLst/>
                          <a:latin typeface="Arial" panose="020B0604020202020204" pitchFamily="34" charset="0"/>
                          <a:ea typeface="Arial" panose="020B0604020202020204" pitchFamily="34" charset="0"/>
                          <a:cs typeface="Arial" panose="020B0604020202020204" pitchFamily="34" charset="0"/>
                        </a:rPr>
                        <a:t>Percentage of approved benefits </a:t>
                      </a:r>
                      <a:r>
                        <a:rPr lang="en-US" sz="1900" dirty="0" smtClean="0">
                          <a:solidFill>
                            <a:srgbClr val="231F20"/>
                          </a:solidFill>
                          <a:effectLst/>
                          <a:latin typeface="Arial" panose="020B0604020202020204" pitchFamily="34" charset="0"/>
                          <a:ea typeface="Arial" panose="020B0604020202020204" pitchFamily="34" charset="0"/>
                          <a:cs typeface="Arial" panose="020B0604020202020204" pitchFamily="34" charset="0"/>
                        </a:rPr>
                        <a:t>paid</a:t>
                      </a:r>
                      <a:r>
                        <a:rPr lang="en-ZA" sz="1900" baseline="0" dirty="0" smtClean="0">
                          <a:solidFill>
                            <a:schemeClr val="tx1"/>
                          </a:solidFill>
                          <a:effectLst/>
                          <a:latin typeface="Arial" panose="020B0604020202020204" pitchFamily="34" charset="0"/>
                          <a:ea typeface="Arial" panose="020B0604020202020204" pitchFamily="34" charset="0"/>
                          <a:cs typeface="Arial" panose="020B0604020202020204" pitchFamily="34" charset="0"/>
                        </a:rPr>
                        <a:t> </a:t>
                      </a:r>
                      <a:r>
                        <a:rPr lang="en-US" sz="1900" dirty="0" smtClean="0">
                          <a:solidFill>
                            <a:srgbClr val="231F20"/>
                          </a:solidFill>
                          <a:effectLst/>
                          <a:latin typeface="Arial" panose="020B0604020202020204" pitchFamily="34" charset="0"/>
                          <a:ea typeface="Arial" panose="020B0604020202020204" pitchFamily="34" charset="0"/>
                          <a:cs typeface="Arial" panose="020B0604020202020204" pitchFamily="34" charset="0"/>
                        </a:rPr>
                        <a:t>within </a:t>
                      </a:r>
                      <a:r>
                        <a:rPr lang="en-US" sz="1900" dirty="0">
                          <a:solidFill>
                            <a:srgbClr val="231F20"/>
                          </a:solidFill>
                          <a:effectLst/>
                          <a:latin typeface="Arial" panose="020B0604020202020204" pitchFamily="34" charset="0"/>
                          <a:ea typeface="Arial" panose="020B0604020202020204" pitchFamily="34" charset="0"/>
                          <a:cs typeface="Arial" panose="020B0604020202020204" pitchFamily="34" charset="0"/>
                        </a:rPr>
                        <a:t>5 working days</a:t>
                      </a:r>
                      <a:endParaRPr lang="en-ZA" sz="1900" dirty="0">
                        <a:effectLst/>
                        <a:latin typeface="Arial" panose="020B0604020202020204" pitchFamily="34" charset="0"/>
                        <a:ea typeface="Arial" panose="020B0604020202020204" pitchFamily="34" charset="0"/>
                        <a:cs typeface="Arial" panose="020B0604020202020204" pitchFamily="34" charset="0"/>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25538227"/>
                  </a:ext>
                </a:extLst>
              </a:tr>
            </a:tbl>
          </a:graphicData>
        </a:graphic>
      </p:graphicFrame>
      <p:graphicFrame>
        <p:nvGraphicFramePr>
          <p:cNvPr id="6" name="Table 5"/>
          <p:cNvGraphicFramePr>
            <a:graphicFrameLocks noGrp="1"/>
          </p:cNvGraphicFramePr>
          <p:nvPr>
            <p:extLst/>
          </p:nvPr>
        </p:nvGraphicFramePr>
        <p:xfrm>
          <a:off x="1489501" y="4645595"/>
          <a:ext cx="10936680" cy="1158240"/>
        </p:xfrm>
        <a:graphic>
          <a:graphicData uri="http://schemas.openxmlformats.org/drawingml/2006/table">
            <a:tbl>
              <a:tblPr firstRow="1" firstCol="1" bandRow="1"/>
              <a:tblGrid>
                <a:gridCol w="10936680">
                  <a:extLst>
                    <a:ext uri="{9D8B030D-6E8A-4147-A177-3AD203B41FA5}">
                      <a16:colId xmlns:a16="http://schemas.microsoft.com/office/drawing/2014/main" xmlns="" val="737848926"/>
                    </a:ext>
                  </a:extLst>
                </a:gridCol>
              </a:tblGrid>
              <a:tr h="57419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800" dirty="0" smtClean="0">
                          <a:solidFill>
                            <a:srgbClr val="000000"/>
                          </a:solidFill>
                          <a:effectLst/>
                          <a:latin typeface="+mn-lt"/>
                          <a:ea typeface="+mn-ea"/>
                          <a:cs typeface="+mn-cs"/>
                        </a:rPr>
                        <a:t>Percentage of requests for pre-authorisation of Specialised Medical Interventions finalised within 10 working days of receipt of accepted claims</a:t>
                      </a:r>
                      <a:endParaRPr lang="en-ZA" sz="1900" dirty="0" smtClean="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75819" marR="75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73794750"/>
                  </a:ext>
                </a:extLst>
              </a:tr>
              <a:tr h="584044">
                <a:tc>
                  <a:txBody>
                    <a:bodyPr/>
                    <a:lstStyle/>
                    <a:p>
                      <a:pPr marL="30480" marR="14605">
                        <a:lnSpc>
                          <a:spcPct val="100000"/>
                        </a:lnSpc>
                        <a:spcBef>
                          <a:spcPts val="95"/>
                        </a:spcBef>
                        <a:spcAft>
                          <a:spcPts val="0"/>
                        </a:spcAft>
                      </a:pPr>
                      <a:r>
                        <a:rPr lang="en-US"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Percentage of </a:t>
                      </a:r>
                      <a:r>
                        <a:rPr lang="en-US" sz="1900"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medical </a:t>
                      </a:r>
                      <a:r>
                        <a:rPr lang="en-US"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invoices finalised within 30 working days of receipt of receipt</a:t>
                      </a:r>
                      <a:endParaRPr lang="en-ZA" sz="19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75819" marR="75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72479722"/>
                  </a:ext>
                </a:extLst>
              </a:tr>
            </a:tbl>
          </a:graphicData>
        </a:graphic>
      </p:graphicFrame>
      <p:sp>
        <p:nvSpPr>
          <p:cNvPr id="7" name="Rectangle 6"/>
          <p:cNvSpPr/>
          <p:nvPr/>
        </p:nvSpPr>
        <p:spPr>
          <a:xfrm>
            <a:off x="1087254" y="3858820"/>
            <a:ext cx="6068841" cy="480901"/>
          </a:xfrm>
          <a:prstGeom prst="rect">
            <a:avLst/>
          </a:prstGeom>
        </p:spPr>
        <p:txBody>
          <a:bodyPr wrap="none">
            <a:spAutoFit/>
          </a:bodyPr>
          <a:lstStyle/>
          <a:p>
            <a:pPr marL="364058" marR="0" lvl="1" indent="0" algn="l" defTabSz="914400" rtl="0" eaLnBrk="1" fontAlgn="auto" latinLnBrk="0" hangingPunct="1">
              <a:lnSpc>
                <a:spcPct val="115000"/>
              </a:lnSpc>
              <a:spcBef>
                <a:spcPts val="1333"/>
              </a:spcBef>
              <a:spcAft>
                <a:spcPts val="0"/>
              </a:spcAft>
              <a:buClrTx/>
              <a:buSzTx/>
              <a:buFontTx/>
              <a:buNone/>
              <a:tabLst/>
              <a:defRPr/>
            </a:pPr>
            <a:r>
              <a:rPr kumimoji="0" lang="en-ZA" sz="2400" b="1"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rPr>
              <a:t>PROGRAMME 3: MEDICAL BENEFITS</a:t>
            </a:r>
            <a:endParaRPr kumimoji="0" lang="en-ZA" sz="24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nvPr>
        </p:nvGraphicFramePr>
        <p:xfrm>
          <a:off x="1422400" y="6789858"/>
          <a:ext cx="10972800" cy="868680"/>
        </p:xfrm>
        <a:graphic>
          <a:graphicData uri="http://schemas.openxmlformats.org/drawingml/2006/table">
            <a:tbl>
              <a:tblPr firstRow="1" firstCol="1" bandRow="1"/>
              <a:tblGrid>
                <a:gridCol w="10972800">
                  <a:extLst>
                    <a:ext uri="{9D8B030D-6E8A-4147-A177-3AD203B41FA5}">
                      <a16:colId xmlns:a16="http://schemas.microsoft.com/office/drawing/2014/main" xmlns="" val="1515876857"/>
                    </a:ext>
                  </a:extLst>
                </a:gridCol>
              </a:tblGrid>
              <a:tr h="284480">
                <a:tc>
                  <a:txBody>
                    <a:bodyPr/>
                    <a:lstStyle/>
                    <a:p>
                      <a:pPr marL="30480">
                        <a:lnSpc>
                          <a:spcPct val="100000"/>
                        </a:lnSpc>
                        <a:spcBef>
                          <a:spcPts val="95"/>
                        </a:spcBef>
                        <a:spcAft>
                          <a:spcPts val="0"/>
                        </a:spcAft>
                      </a:pPr>
                      <a:r>
                        <a:rPr lang="en-US" sz="190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Percentage of  requests for assistive devices finalised within 15 working days</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80415" marR="80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95623421"/>
                  </a:ext>
                </a:extLst>
              </a:tr>
              <a:tr h="284480">
                <a:tc>
                  <a:txBody>
                    <a:bodyPr/>
                    <a:lstStyle/>
                    <a:p>
                      <a:pPr marL="30480">
                        <a:lnSpc>
                          <a:spcPct val="100000"/>
                        </a:lnSpc>
                        <a:spcBef>
                          <a:spcPts val="25"/>
                        </a:spcBef>
                        <a:spcAft>
                          <a:spcPts val="0"/>
                        </a:spcAft>
                      </a:pPr>
                      <a:r>
                        <a:rPr lang="en-US" sz="190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Number of learners funded annually at Post School Education and training institutions</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80415" marR="80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60318583"/>
                  </a:ext>
                </a:extLst>
              </a:tr>
              <a:tr h="284480">
                <a:tc>
                  <a:txBody>
                    <a:bodyPr/>
                    <a:lstStyle/>
                    <a:p>
                      <a:pPr marL="30480">
                        <a:lnSpc>
                          <a:spcPct val="100000"/>
                        </a:lnSpc>
                        <a:spcBef>
                          <a:spcPts val="95"/>
                        </a:spcBef>
                        <a:spcAft>
                          <a:spcPts val="0"/>
                        </a:spcAft>
                      </a:pPr>
                      <a:r>
                        <a:rPr lang="en-ZA" sz="190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Number of Persons with Disabilities  funded  annually for Vocational Rehabilitation Programme  </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80415" marR="80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11819168"/>
                  </a:ext>
                </a:extLst>
              </a:tr>
            </a:tbl>
          </a:graphicData>
        </a:graphic>
      </p:graphicFrame>
      <p:sp>
        <p:nvSpPr>
          <p:cNvPr id="9" name="Rectangle 8"/>
          <p:cNvSpPr/>
          <p:nvPr/>
        </p:nvSpPr>
        <p:spPr>
          <a:xfrm>
            <a:off x="914400" y="6054473"/>
            <a:ext cx="10990997" cy="480901"/>
          </a:xfrm>
          <a:prstGeom prst="rect">
            <a:avLst/>
          </a:prstGeom>
        </p:spPr>
        <p:txBody>
          <a:bodyPr wrap="square">
            <a:spAutoFit/>
          </a:bodyPr>
          <a:lstStyle/>
          <a:p>
            <a:pPr marL="457200" marR="0" lvl="1" indent="0" algn="l" defTabSz="914400" rtl="0" eaLnBrk="1" fontAlgn="auto" latinLnBrk="0" hangingPunct="1">
              <a:lnSpc>
                <a:spcPct val="115000"/>
              </a:lnSpc>
              <a:spcBef>
                <a:spcPts val="1333"/>
              </a:spcBef>
              <a:spcAft>
                <a:spcPts val="0"/>
              </a:spcAft>
              <a:buClrTx/>
              <a:buSzTx/>
              <a:buFontTx/>
              <a:buNone/>
              <a:tabLst/>
              <a:defRPr/>
            </a:pPr>
            <a:r>
              <a:rPr kumimoji="0" lang="en-ZA" sz="2400" b="1"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rPr>
              <a:t>PROGRAMME 4: ORTHOTIC AND REHABILITATION SERVICES </a:t>
            </a:r>
            <a:endParaRPr kumimoji="0" lang="en-ZA" sz="24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cs typeface="Times New Roman" panose="02020603050405020304" pitchFamily="18" charset="0"/>
            </a:endParaRPr>
          </a:p>
        </p:txBody>
      </p:sp>
      <p:sp>
        <p:nvSpPr>
          <p:cNvPr id="10" name="Rectangle 9"/>
          <p:cNvSpPr/>
          <p:nvPr/>
        </p:nvSpPr>
        <p:spPr>
          <a:xfrm>
            <a:off x="13919200" y="9114"/>
            <a:ext cx="441146" cy="369332"/>
          </a:xfrm>
          <a:prstGeom prst="rect">
            <a:avLst/>
          </a:prstGeom>
        </p:spPr>
        <p:txBody>
          <a:bodyPr wrap="none">
            <a:spAutoFit/>
          </a:bodyPr>
          <a:lstStyle/>
          <a:p>
            <a:r>
              <a:rPr lang="en-US" b="1" dirty="0" smtClean="0">
                <a:solidFill>
                  <a:srgbClr val="FF0000"/>
                </a:solidFill>
              </a:rPr>
              <a:t>21</a:t>
            </a:r>
            <a:endParaRPr lang="en-ZA" b="1" dirty="0">
              <a:solidFill>
                <a:srgbClr val="FF0000"/>
              </a:solidFill>
            </a:endParaRPr>
          </a:p>
        </p:txBody>
      </p:sp>
    </p:spTree>
    <p:extLst>
      <p:ext uri="{BB962C8B-B14F-4D97-AF65-F5344CB8AC3E}">
        <p14:creationId xmlns:p14="http://schemas.microsoft.com/office/powerpoint/2010/main" xmlns="" val="11446002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5200" y="457200"/>
            <a:ext cx="8229600" cy="574453"/>
          </a:xfrm>
        </p:spPr>
        <p:txBody>
          <a:bodyPr/>
          <a:lstStyle/>
          <a:p>
            <a:r>
              <a:rPr lang="en-ZA" sz="3733" dirty="0">
                <a:solidFill>
                  <a:srgbClr val="C00000"/>
                </a:solidFill>
              </a:rPr>
              <a:t>PROGRAMME 1: ADMINISTRATION</a:t>
            </a:r>
            <a:endParaRPr lang="en-ZA" dirty="0">
              <a:solidFill>
                <a:srgbClr val="C00000"/>
              </a:solidFill>
            </a:endParaRPr>
          </a:p>
        </p:txBody>
      </p:sp>
      <p:sp>
        <p:nvSpPr>
          <p:cNvPr id="4" name="Slide Number Placeholder 3"/>
          <p:cNvSpPr>
            <a:spLocks noGrp="1"/>
          </p:cNvSpPr>
          <p:nvPr>
            <p:ph type="sldNum" sz="quarter" idx="4294967295"/>
          </p:nvPr>
        </p:nvSpPr>
        <p:spPr>
          <a:xfrm>
            <a:off x="11218779" y="8657168"/>
            <a:ext cx="2844800" cy="48683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9B0E16-3B21-4DA7-809D-032F5E4D0A06}" type="slidenum">
              <a:rPr kumimoji="0" lang="en-US" sz="1800" b="1"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1800" b="1" i="0" u="none" strike="noStrike" kern="1200" cap="none" spc="0" normalizeH="0" baseline="0" noProof="0" dirty="0">
              <a:ln>
                <a:noFill/>
              </a:ln>
              <a:solidFill>
                <a:prstClr val="white"/>
              </a:solidFill>
              <a:effectLst/>
              <a:uLnTx/>
              <a:uFillTx/>
              <a:latin typeface="Arial"/>
              <a:ea typeface="+mn-ea"/>
              <a:cs typeface="+mn-cs"/>
            </a:endParaRPr>
          </a:p>
        </p:txBody>
      </p:sp>
      <p:sp>
        <p:nvSpPr>
          <p:cNvPr id="9" name="Rectangle 8"/>
          <p:cNvSpPr/>
          <p:nvPr/>
        </p:nvSpPr>
        <p:spPr>
          <a:xfrm>
            <a:off x="1803400" y="1295400"/>
            <a:ext cx="12634079" cy="6913559"/>
          </a:xfrm>
          <a:prstGeom prst="rect">
            <a:avLst/>
          </a:prstGeom>
        </p:spPr>
        <p:txBody>
          <a:bodyPr wrap="square">
            <a:spAutoFit/>
          </a:bodyPr>
          <a:lstStyle/>
          <a:p>
            <a:pPr marL="0" marR="0" lvl="0" indent="-609585" algn="l" defTabSz="914400" rtl="0" eaLnBrk="1" fontAlgn="auto" latinLnBrk="0" hangingPunct="1">
              <a:lnSpc>
                <a:spcPct val="100000"/>
              </a:lnSpc>
              <a:spcBef>
                <a:spcPts val="0"/>
              </a:spcBef>
              <a:spcAft>
                <a:spcPts val="0"/>
              </a:spcAft>
              <a:buClrTx/>
              <a:buSzTx/>
              <a:buFontTx/>
              <a:buNone/>
              <a:tabLst>
                <a:tab pos="1080320" algn="l"/>
              </a:tabLst>
              <a:defRPr/>
            </a:pPr>
            <a:endParaRPr kumimoji="0" lang="en-ZA" sz="1867" b="0" i="0" u="none" strike="noStrike" kern="1200" cap="none" spc="0" normalizeH="0" baseline="0" noProof="0" dirty="0" smtClean="0">
              <a:ln>
                <a:noFill/>
              </a:ln>
              <a:solidFill>
                <a:srgbClr val="000000"/>
              </a:solidFill>
              <a:effectLst/>
              <a:uLnTx/>
              <a:uFillTx/>
              <a:latin typeface="Arial"/>
              <a:ea typeface="Arial" panose="020B0604020202020204" pitchFamily="34" charset="0"/>
              <a:cs typeface="+mn-cs"/>
            </a:endParaRPr>
          </a:p>
          <a:p>
            <a:pPr marL="0" marR="0" lvl="0" indent="-609585" algn="l" defTabSz="914400" rtl="0" eaLnBrk="1" fontAlgn="auto" latinLnBrk="0" hangingPunct="1">
              <a:lnSpc>
                <a:spcPct val="100000"/>
              </a:lnSpc>
              <a:spcBef>
                <a:spcPts val="0"/>
              </a:spcBef>
              <a:spcAft>
                <a:spcPts val="0"/>
              </a:spcAft>
              <a:buClrTx/>
              <a:buSzTx/>
              <a:buFontTx/>
              <a:buNone/>
              <a:tabLst>
                <a:tab pos="1080320" algn="l"/>
              </a:tabLst>
              <a:defRPr/>
            </a:pPr>
            <a:r>
              <a:rPr kumimoji="0" lang="en-ZA" sz="1867" b="1" i="0" u="none" strike="noStrike" kern="1200" cap="none" spc="0" normalizeH="0" baseline="0" noProof="0" dirty="0" smtClean="0">
                <a:ln>
                  <a:noFill/>
                </a:ln>
                <a:solidFill>
                  <a:srgbClr val="000000"/>
                </a:solidFill>
                <a:effectLst/>
                <a:uLnTx/>
                <a:uFillTx/>
                <a:latin typeface="Arial"/>
                <a:ea typeface="Arial" panose="020B0604020202020204" pitchFamily="34" charset="0"/>
                <a:cs typeface="+mn-cs"/>
              </a:rPr>
              <a:t>Office </a:t>
            </a:r>
            <a:r>
              <a:rPr kumimoji="0" lang="en-ZA" sz="1867" b="1" i="0" u="none" strike="noStrike" kern="1200" cap="none" spc="0" normalizeH="0" baseline="0" noProof="0" dirty="0">
                <a:ln>
                  <a:noFill/>
                </a:ln>
                <a:solidFill>
                  <a:srgbClr val="000000"/>
                </a:solidFill>
                <a:effectLst/>
                <a:uLnTx/>
                <a:uFillTx/>
                <a:latin typeface="Arial"/>
                <a:ea typeface="Arial" panose="020B0604020202020204" pitchFamily="34" charset="0"/>
                <a:cs typeface="+mn-cs"/>
              </a:rPr>
              <a:t>of the Compensation Commissioner</a:t>
            </a:r>
          </a:p>
          <a:p>
            <a:pPr marL="0" marR="0" lvl="0" indent="-609585" algn="l" defTabSz="914400" rtl="0" eaLnBrk="1" fontAlgn="auto" latinLnBrk="0" hangingPunct="1">
              <a:lnSpc>
                <a:spcPct val="100000"/>
              </a:lnSpc>
              <a:spcBef>
                <a:spcPts val="0"/>
              </a:spcBef>
              <a:spcAft>
                <a:spcPts val="1333"/>
              </a:spcAft>
              <a:buClrTx/>
              <a:buSzTx/>
              <a:buFontTx/>
              <a:buNone/>
              <a:tabLst>
                <a:tab pos="1080320" algn="l"/>
              </a:tabLst>
              <a:defRPr/>
            </a:pPr>
            <a:r>
              <a:rPr kumimoji="0" lang="en-ZA" sz="1867" b="1" i="0" u="none" strike="noStrike" kern="1200" cap="none" spc="0" normalizeH="0" baseline="0" noProof="0" dirty="0">
                <a:ln>
                  <a:noFill/>
                </a:ln>
                <a:solidFill>
                  <a:srgbClr val="000000"/>
                </a:solidFill>
                <a:effectLst/>
                <a:uLnTx/>
                <a:uFillTx/>
                <a:latin typeface="Arial"/>
                <a:ea typeface="Arial" panose="020B0604020202020204" pitchFamily="34" charset="0"/>
                <a:cs typeface="+mn-cs"/>
              </a:rPr>
              <a:t>Purpose: </a:t>
            </a:r>
            <a:r>
              <a:rPr kumimoji="0" lang="en-ZA" sz="1867" b="0" i="0" u="none" strike="noStrike" kern="1200" cap="none" spc="0" normalizeH="0" baseline="0" noProof="0" dirty="0">
                <a:ln>
                  <a:noFill/>
                </a:ln>
                <a:solidFill>
                  <a:srgbClr val="000000"/>
                </a:solidFill>
                <a:effectLst/>
                <a:uLnTx/>
                <a:uFillTx/>
                <a:latin typeface="Arial"/>
                <a:ea typeface="Arial" panose="020B0604020202020204" pitchFamily="34" charset="0"/>
                <a:cs typeface="+mn-cs"/>
              </a:rPr>
              <a:t>To oversee the administration of the Fund in line with COID</a:t>
            </a:r>
          </a:p>
          <a:p>
            <a:pPr marL="0" marR="0" lvl="1" indent="0" algn="l" defTabSz="914400" rtl="0" eaLnBrk="1" fontAlgn="auto" latinLnBrk="0" hangingPunct="1">
              <a:lnSpc>
                <a:spcPct val="100000"/>
              </a:lnSpc>
              <a:spcBef>
                <a:spcPts val="1333"/>
              </a:spcBef>
              <a:spcAft>
                <a:spcPts val="0"/>
              </a:spcAft>
              <a:buClrTx/>
              <a:buSzTx/>
              <a:buFontTx/>
              <a:buNone/>
              <a:tabLst/>
              <a:defRPr/>
            </a:pPr>
            <a:r>
              <a:rPr kumimoji="0" lang="en-ZA" sz="1867" b="0" i="0" u="none" strike="noStrike" kern="1200" cap="none" spc="0" normalizeH="0" baseline="0" noProof="0" dirty="0">
                <a:ln>
                  <a:noFill/>
                </a:ln>
                <a:solidFill>
                  <a:srgbClr val="000000"/>
                </a:solidFill>
                <a:effectLst/>
                <a:uLnTx/>
                <a:uFillTx/>
                <a:latin typeface="Arial"/>
                <a:ea typeface="Arial" panose="020B0604020202020204" pitchFamily="34" charset="0"/>
                <a:cs typeface="+mn-cs"/>
              </a:rPr>
              <a:t>PROGRAMME 1: </a:t>
            </a:r>
            <a:r>
              <a:rPr kumimoji="0" lang="en-ZA" sz="1867" b="0" i="0" u="none" strike="noStrike" kern="1200" cap="none" spc="0" normalizeH="0" baseline="0" noProof="0" dirty="0" smtClean="0">
                <a:ln>
                  <a:noFill/>
                </a:ln>
                <a:solidFill>
                  <a:srgbClr val="000000"/>
                </a:solidFill>
                <a:effectLst/>
                <a:uLnTx/>
                <a:uFillTx/>
                <a:latin typeface="Arial"/>
                <a:ea typeface="Arial" panose="020B0604020202020204" pitchFamily="34" charset="0"/>
                <a:cs typeface="+mn-cs"/>
              </a:rPr>
              <a:t>ADMINISTRATION</a:t>
            </a:r>
            <a:endParaRPr kumimoji="0" lang="en-ZA" sz="1867" b="0" i="0" u="none" strike="noStrike" kern="1200" cap="none" spc="0" normalizeH="0" baseline="0" noProof="0" dirty="0">
              <a:ln>
                <a:noFill/>
              </a:ln>
              <a:solidFill>
                <a:srgbClr val="000000"/>
              </a:solidFill>
              <a:effectLst/>
              <a:uLnTx/>
              <a:uFillTx/>
              <a:latin typeface="Arial"/>
              <a:ea typeface="Arial" panose="020B0604020202020204" pitchFamily="34" charset="0"/>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en-ZA" sz="1867" b="1" i="0" u="none" strike="noStrike" kern="1200" cap="none" spc="0" normalizeH="0" baseline="0" noProof="0" dirty="0">
                <a:ln>
                  <a:noFill/>
                </a:ln>
                <a:solidFill>
                  <a:srgbClr val="000000"/>
                </a:solidFill>
                <a:effectLst/>
                <a:uLnTx/>
                <a:uFillTx/>
                <a:latin typeface="Arial"/>
                <a:ea typeface="Arial" panose="020B0604020202020204" pitchFamily="34" charset="0"/>
                <a:cs typeface="+mn-cs"/>
              </a:rPr>
              <a:t>Purpose: </a:t>
            </a:r>
            <a:r>
              <a:rPr kumimoji="0" lang="en-ZA" sz="1867" b="0" i="0" u="none" strike="noStrike" kern="1200" cap="none" spc="0" normalizeH="0" baseline="0" noProof="0" dirty="0">
                <a:ln>
                  <a:noFill/>
                </a:ln>
                <a:solidFill>
                  <a:srgbClr val="000000"/>
                </a:solidFill>
                <a:effectLst/>
                <a:uLnTx/>
                <a:uFillTx/>
                <a:latin typeface="Arial"/>
                <a:ea typeface="Arial" panose="020B0604020202020204" pitchFamily="34" charset="0"/>
                <a:cs typeface="+mn-cs"/>
              </a:rPr>
              <a:t>The purpose of the programme is to provide an effective and efficient client oriented support services through the strengthening of the institutional capacity of the Organisation</a:t>
            </a:r>
          </a:p>
          <a:p>
            <a:pPr marL="0" marR="0" lvl="0" indent="1219170" algn="l" defTabSz="914400" rtl="0" eaLnBrk="1" fontAlgn="auto" latinLnBrk="0" hangingPunct="0">
              <a:lnSpc>
                <a:spcPct val="100000"/>
              </a:lnSpc>
              <a:spcBef>
                <a:spcPts val="0"/>
              </a:spcBef>
              <a:spcAft>
                <a:spcPts val="0"/>
              </a:spcAft>
              <a:buClrTx/>
              <a:buSzTx/>
              <a:buFontTx/>
              <a:buNone/>
              <a:tabLst/>
              <a:defRPr/>
            </a:pPr>
            <a:r>
              <a:rPr kumimoji="0" lang="en-ZA" sz="1867"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rPr>
              <a:t> </a:t>
            </a:r>
            <a:endParaRPr kumimoji="0" lang="en-ZA" sz="1867"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2" indent="0" algn="l" defTabSz="914400" rtl="0" eaLnBrk="1" fontAlgn="auto" latinLnBrk="0" hangingPunct="1">
              <a:lnSpc>
                <a:spcPct val="100000"/>
              </a:lnSpc>
              <a:spcBef>
                <a:spcPts val="0"/>
              </a:spcBef>
              <a:spcAft>
                <a:spcPts val="1333"/>
              </a:spcAft>
              <a:buClrTx/>
              <a:buSzTx/>
              <a:buFontTx/>
              <a:buNone/>
              <a:tabLst/>
              <a:defRPr/>
            </a:pPr>
            <a:r>
              <a:rPr kumimoji="0" lang="en-ZA" sz="1867" b="1" i="0" u="sng"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rPr>
              <a:t>Sub Programmes </a:t>
            </a:r>
            <a:endParaRPr kumimoji="0" lang="en-ZA" sz="1867" b="0" i="0" u="sng"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67" b="1" i="0" u="none" strike="noStrike" kern="1200" cap="none" spc="0" normalizeH="0" baseline="0" noProof="0" dirty="0">
                <a:ln>
                  <a:noFill/>
                </a:ln>
                <a:solidFill>
                  <a:srgbClr val="231F20"/>
                </a:solidFill>
                <a:effectLst/>
                <a:uLnTx/>
                <a:uFillTx/>
                <a:latin typeface="Arial"/>
                <a:ea typeface="Times New Roman" panose="02020603050405020304" pitchFamily="18" charset="0"/>
                <a:cs typeface="Times New Roman" panose="02020603050405020304" pitchFamily="18" charset="0"/>
              </a:rPr>
              <a:t>Sub Programme: Executive Support</a:t>
            </a:r>
            <a:endParaRPr kumimoji="0" lang="en-ZA" sz="1867" b="0" i="0" u="none" strike="noStrike" kern="1200" cap="none" spc="0" normalizeH="0" baseline="0" noProof="0" dirty="0">
              <a:ln>
                <a:noFill/>
              </a:ln>
              <a:solidFill>
                <a:srgbClr val="007832"/>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dirty="0">
                <a:ln>
                  <a:noFill/>
                </a:ln>
                <a:solidFill>
                  <a:srgbClr val="231F20"/>
                </a:solidFill>
                <a:effectLst/>
                <a:uLnTx/>
                <a:uFillTx/>
                <a:latin typeface="Arial"/>
                <a:ea typeface="Arial" panose="020B0604020202020204" pitchFamily="34" charset="0"/>
                <a:cs typeface="+mn-cs"/>
              </a:rPr>
              <a:t>Purpose: </a:t>
            </a:r>
            <a:r>
              <a:rPr kumimoji="0" lang="en-US" sz="1867" b="0" i="0" u="none" strike="noStrike" kern="1200" cap="none" spc="0" normalizeH="0" baseline="0" noProof="0" dirty="0">
                <a:ln>
                  <a:noFill/>
                </a:ln>
                <a:solidFill>
                  <a:srgbClr val="231F20"/>
                </a:solidFill>
                <a:effectLst/>
                <a:uLnTx/>
                <a:uFillTx/>
                <a:latin typeface="Arial"/>
                <a:ea typeface="Arial" panose="020B0604020202020204" pitchFamily="34" charset="0"/>
                <a:cs typeface="+mn-cs"/>
              </a:rPr>
              <a:t>To provide strategic support services in the office of the Commissioner</a:t>
            </a:r>
            <a:endParaRPr kumimoji="0" lang="en-ZA" sz="1867" b="0" i="0" u="none" strike="noStrike" kern="1200" cap="none" spc="0" normalizeH="0" baseline="0" noProof="0" dirty="0">
              <a:ln>
                <a:noFill/>
              </a:ln>
              <a:solidFill>
                <a:srgbClr val="007832"/>
              </a:solidFill>
              <a:effectLst/>
              <a:uLnTx/>
              <a:uFillTx/>
              <a:latin typeface="Arial"/>
              <a:ea typeface="Arial" panose="020B060402020202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67" b="1" i="0" u="none" strike="noStrike" kern="1200" cap="none" spc="0" normalizeH="0" baseline="0" noProof="0" dirty="0">
                <a:ln>
                  <a:noFill/>
                </a:ln>
                <a:solidFill>
                  <a:srgbClr val="231F20"/>
                </a:solidFill>
                <a:effectLst/>
                <a:uLnTx/>
                <a:uFillTx/>
                <a:latin typeface="Arial"/>
                <a:ea typeface="Times New Roman" panose="02020603050405020304" pitchFamily="18" charset="0"/>
                <a:cs typeface="Times New Roman" panose="02020603050405020304" pitchFamily="18" charset="0"/>
              </a:rPr>
              <a:t>Sub Programme: Internal Audit</a:t>
            </a:r>
            <a:endParaRPr kumimoji="0" lang="en-ZA" sz="1867" b="0" i="0" u="none" strike="noStrike" kern="1200" cap="none" spc="0" normalizeH="0" baseline="0" noProof="0" dirty="0">
              <a:ln>
                <a:noFill/>
              </a:ln>
              <a:solidFill>
                <a:srgbClr val="007832"/>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dirty="0">
                <a:ln>
                  <a:noFill/>
                </a:ln>
                <a:solidFill>
                  <a:srgbClr val="231F20"/>
                </a:solidFill>
                <a:effectLst/>
                <a:uLnTx/>
                <a:uFillTx/>
                <a:latin typeface="Arial"/>
                <a:ea typeface="Arial" panose="020B0604020202020204" pitchFamily="34" charset="0"/>
                <a:cs typeface="+mn-cs"/>
              </a:rPr>
              <a:t>Purpose: </a:t>
            </a:r>
            <a:r>
              <a:rPr kumimoji="0" lang="en-US" sz="1867" b="0" i="0" u="none" strike="noStrike" kern="1200" cap="none" spc="0" normalizeH="0" baseline="0" noProof="0" dirty="0">
                <a:ln>
                  <a:noFill/>
                </a:ln>
                <a:solidFill>
                  <a:srgbClr val="231F20"/>
                </a:solidFill>
                <a:effectLst/>
                <a:uLnTx/>
                <a:uFillTx/>
                <a:latin typeface="Arial"/>
                <a:ea typeface="Arial" panose="020B0604020202020204" pitchFamily="34" charset="0"/>
                <a:cs typeface="+mn-cs"/>
              </a:rPr>
              <a:t>To provide an independent and objective assurance service in the Fund.</a:t>
            </a:r>
            <a:endParaRPr kumimoji="0" lang="en-ZA" sz="1867" b="0" i="0" u="none" strike="noStrike" kern="1200" cap="none" spc="0" normalizeH="0" baseline="0" noProof="0" dirty="0">
              <a:ln>
                <a:noFill/>
              </a:ln>
              <a:solidFill>
                <a:srgbClr val="007832"/>
              </a:solidFill>
              <a:effectLst/>
              <a:uLnTx/>
              <a:uFillTx/>
              <a:latin typeface="Arial"/>
              <a:ea typeface="Arial" panose="020B060402020202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67" b="1" i="0" u="none" strike="noStrike" kern="1200" cap="none" spc="0" normalizeH="0" baseline="0" noProof="0" dirty="0">
                <a:ln>
                  <a:noFill/>
                </a:ln>
                <a:solidFill>
                  <a:srgbClr val="231F20"/>
                </a:solidFill>
                <a:effectLst/>
                <a:uLnTx/>
                <a:uFillTx/>
                <a:latin typeface="Arial"/>
                <a:ea typeface="Times New Roman" panose="02020603050405020304" pitchFamily="18" charset="0"/>
                <a:cs typeface="Times New Roman" panose="02020603050405020304" pitchFamily="18" charset="0"/>
              </a:rPr>
              <a:t>Sub Programme: Risk Management</a:t>
            </a:r>
            <a:endParaRPr kumimoji="0" lang="en-ZA" sz="1867" b="0" i="0" u="none" strike="noStrike" kern="1200" cap="none" spc="0" normalizeH="0" baseline="0" noProof="0" dirty="0">
              <a:ln>
                <a:noFill/>
              </a:ln>
              <a:solidFill>
                <a:srgbClr val="007832"/>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dirty="0">
                <a:ln>
                  <a:noFill/>
                </a:ln>
                <a:solidFill>
                  <a:srgbClr val="231F20"/>
                </a:solidFill>
                <a:effectLst/>
                <a:uLnTx/>
                <a:uFillTx/>
                <a:latin typeface="Arial"/>
                <a:ea typeface="Arial" panose="020B0604020202020204" pitchFamily="34" charset="0"/>
                <a:cs typeface="+mn-cs"/>
              </a:rPr>
              <a:t>Purpose: </a:t>
            </a:r>
            <a:r>
              <a:rPr kumimoji="0" lang="en-US" sz="1867" b="0" i="0" u="none" strike="noStrike" kern="1200" cap="none" spc="0" normalizeH="0" baseline="0" noProof="0" dirty="0">
                <a:ln>
                  <a:noFill/>
                </a:ln>
                <a:solidFill>
                  <a:srgbClr val="231F20"/>
                </a:solidFill>
                <a:effectLst/>
                <a:uLnTx/>
                <a:uFillTx/>
                <a:latin typeface="Arial"/>
                <a:ea typeface="Arial" panose="020B0604020202020204" pitchFamily="34" charset="0"/>
                <a:cs typeface="+mn-cs"/>
              </a:rPr>
              <a:t>To provide risk management services.</a:t>
            </a:r>
            <a:endParaRPr kumimoji="0" lang="en-ZA" sz="1867" b="0" i="0" u="none" strike="noStrike" kern="1200" cap="none" spc="0" normalizeH="0" baseline="0" noProof="0" dirty="0">
              <a:ln>
                <a:noFill/>
              </a:ln>
              <a:solidFill>
                <a:srgbClr val="007832"/>
              </a:solidFill>
              <a:effectLst/>
              <a:uLnTx/>
              <a:uFillTx/>
              <a:latin typeface="Arial"/>
              <a:ea typeface="Arial" panose="020B0604020202020204" pitchFamily="34" charset="0"/>
              <a:cs typeface="+mn-cs"/>
            </a:endParaRPr>
          </a:p>
          <a:p>
            <a:pPr marL="0" marR="921150" lvl="0" indent="0" algn="l" defTabSz="914400" rtl="0" eaLnBrk="1" fontAlgn="auto" latinLnBrk="0" hangingPunct="1">
              <a:lnSpc>
                <a:spcPct val="100000"/>
              </a:lnSpc>
              <a:spcBef>
                <a:spcPts val="0"/>
              </a:spcBef>
              <a:spcAft>
                <a:spcPts val="0"/>
              </a:spcAft>
              <a:buClrTx/>
              <a:buSzTx/>
              <a:buFontTx/>
              <a:buNone/>
              <a:tabLst/>
              <a:defRPr/>
            </a:pPr>
            <a:r>
              <a:rPr kumimoji="0" lang="en-ZA" sz="1867" b="1" i="0" u="none" strike="noStrike" kern="1200" cap="none" spc="0" normalizeH="0" baseline="0" noProof="0" dirty="0">
                <a:ln>
                  <a:noFill/>
                </a:ln>
                <a:solidFill>
                  <a:srgbClr val="231F20"/>
                </a:solidFill>
                <a:effectLst/>
                <a:uLnTx/>
                <a:uFillTx/>
                <a:latin typeface="Arial"/>
                <a:ea typeface="Times New Roman" panose="02020603050405020304" pitchFamily="18" charset="0"/>
                <a:cs typeface="Times New Roman" panose="02020603050405020304" pitchFamily="18" charset="0"/>
              </a:rPr>
              <a:t>Sub Programme: Anti-Corruption and integrity management </a:t>
            </a:r>
            <a:endParaRPr kumimoji="0" lang="en-ZA" sz="1867" b="0" i="0" u="none" strike="noStrike" kern="1200" cap="none" spc="0" normalizeH="0" baseline="0" noProof="0" dirty="0">
              <a:ln>
                <a:noFill/>
              </a:ln>
              <a:solidFill>
                <a:srgbClr val="007832"/>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921150" lvl="0" indent="0" algn="l" defTabSz="914400" rtl="0" eaLnBrk="1" fontAlgn="auto" latinLnBrk="0" hangingPunct="1">
              <a:lnSpc>
                <a:spcPct val="100000"/>
              </a:lnSpc>
              <a:spcBef>
                <a:spcPts val="0"/>
              </a:spcBef>
              <a:spcAft>
                <a:spcPts val="0"/>
              </a:spcAft>
              <a:buClrTx/>
              <a:buSzTx/>
              <a:buFontTx/>
              <a:buNone/>
              <a:tabLst/>
              <a:defRPr/>
            </a:pPr>
            <a:r>
              <a:rPr kumimoji="0" lang="en-ZA" sz="1867" b="1" i="0" u="none" strike="noStrike" kern="1200" cap="none" spc="0" normalizeH="0" baseline="0" noProof="0" dirty="0">
                <a:ln>
                  <a:noFill/>
                </a:ln>
                <a:solidFill>
                  <a:srgbClr val="231F20"/>
                </a:solidFill>
                <a:effectLst/>
                <a:uLnTx/>
                <a:uFillTx/>
                <a:latin typeface="Arial"/>
                <a:ea typeface="Times New Roman" panose="02020603050405020304" pitchFamily="18" charset="0"/>
                <a:cs typeface="Times New Roman" panose="02020603050405020304" pitchFamily="18" charset="0"/>
              </a:rPr>
              <a:t>Purpose: </a:t>
            </a:r>
            <a:r>
              <a:rPr kumimoji="0" lang="en-ZA" sz="1867" b="0" i="0" u="none" strike="noStrike" kern="1200" cap="none" spc="0" normalizeH="0" baseline="0" noProof="0" dirty="0">
                <a:ln>
                  <a:noFill/>
                </a:ln>
                <a:solidFill>
                  <a:srgbClr val="231F20"/>
                </a:solidFill>
                <a:effectLst/>
                <a:uLnTx/>
                <a:uFillTx/>
                <a:latin typeface="Arial"/>
                <a:ea typeface="Times New Roman" panose="02020603050405020304" pitchFamily="18" charset="0"/>
                <a:cs typeface="Times New Roman" panose="02020603050405020304" pitchFamily="18" charset="0"/>
              </a:rPr>
              <a:t>To provide anti-corruption and integrity management services.</a:t>
            </a:r>
            <a:endParaRPr kumimoji="0" lang="en-ZA" sz="1867" b="0" i="0" u="none" strike="noStrike" kern="1200" cap="none" spc="0" normalizeH="0" baseline="0" noProof="0" dirty="0">
              <a:ln>
                <a:noFill/>
              </a:ln>
              <a:solidFill>
                <a:srgbClr val="007832"/>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67" b="1" i="0" u="none" strike="noStrike" kern="1200" cap="none" spc="0" normalizeH="0" baseline="0" noProof="0" dirty="0">
                <a:ln>
                  <a:noFill/>
                </a:ln>
                <a:solidFill>
                  <a:srgbClr val="231F20"/>
                </a:solidFill>
                <a:effectLst/>
                <a:uLnTx/>
                <a:uFillTx/>
                <a:latin typeface="Arial"/>
                <a:ea typeface="Times New Roman" panose="02020603050405020304" pitchFamily="18" charset="0"/>
                <a:cs typeface="Times New Roman" panose="02020603050405020304" pitchFamily="18" charset="0"/>
              </a:rPr>
              <a:t>Sub Programme: Office of the Chief Operations Officer</a:t>
            </a:r>
            <a:endParaRPr kumimoji="0" lang="en-ZA" sz="1867" b="0" i="0" u="none" strike="noStrike" kern="1200" cap="none" spc="0" normalizeH="0" baseline="0" noProof="0" dirty="0">
              <a:ln>
                <a:noFill/>
              </a:ln>
              <a:solidFill>
                <a:srgbClr val="007832"/>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dirty="0">
                <a:ln>
                  <a:noFill/>
                </a:ln>
                <a:solidFill>
                  <a:srgbClr val="231F20"/>
                </a:solidFill>
                <a:effectLst/>
                <a:uLnTx/>
                <a:uFillTx/>
                <a:latin typeface="Arial"/>
                <a:ea typeface="Arial" panose="020B0604020202020204" pitchFamily="34" charset="0"/>
                <a:cs typeface="+mn-cs"/>
              </a:rPr>
              <a:t>Purpose: </a:t>
            </a:r>
            <a:r>
              <a:rPr kumimoji="0" lang="en-US" sz="1867" b="0" i="0" u="none" strike="noStrike" kern="1200" cap="none" spc="0" normalizeH="0" baseline="0" noProof="0" dirty="0">
                <a:ln>
                  <a:noFill/>
                </a:ln>
                <a:solidFill>
                  <a:srgbClr val="231F20"/>
                </a:solidFill>
                <a:effectLst/>
                <a:uLnTx/>
                <a:uFillTx/>
                <a:latin typeface="Arial"/>
                <a:ea typeface="Arial" panose="020B0604020202020204" pitchFamily="34" charset="0"/>
                <a:cs typeface="+mn-cs"/>
              </a:rPr>
              <a:t>To strategically oversee the management of operations services.</a:t>
            </a:r>
            <a:endParaRPr kumimoji="0" lang="en-ZA" sz="1867" b="0" i="0" u="none" strike="noStrike" kern="1200" cap="none" spc="0" normalizeH="0" baseline="0" noProof="0" dirty="0">
              <a:ln>
                <a:noFill/>
              </a:ln>
              <a:solidFill>
                <a:srgbClr val="007832"/>
              </a:solidFill>
              <a:effectLst/>
              <a:uLnTx/>
              <a:uFillTx/>
              <a:latin typeface="Arial"/>
              <a:ea typeface="Arial" panose="020B060402020202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67" b="1" i="0" u="none" strike="noStrike" kern="1200" cap="none" spc="0" normalizeH="0" baseline="0" noProof="0" dirty="0">
                <a:ln>
                  <a:noFill/>
                </a:ln>
                <a:solidFill>
                  <a:srgbClr val="231F20"/>
                </a:solidFill>
                <a:effectLst/>
                <a:uLnTx/>
                <a:uFillTx/>
                <a:latin typeface="Arial"/>
                <a:ea typeface="Times New Roman" panose="02020603050405020304" pitchFamily="18" charset="0"/>
                <a:cs typeface="Times New Roman" panose="02020603050405020304" pitchFamily="18" charset="0"/>
              </a:rPr>
              <a:t>Sub Programme: Financial Management</a:t>
            </a:r>
            <a:endParaRPr kumimoji="0" lang="en-ZA" sz="1867" b="0" i="0" u="none" strike="noStrike" kern="1200" cap="none" spc="0" normalizeH="0" baseline="0" noProof="0" dirty="0">
              <a:ln>
                <a:noFill/>
              </a:ln>
              <a:solidFill>
                <a:srgbClr val="007832"/>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dirty="0">
                <a:ln>
                  <a:noFill/>
                </a:ln>
                <a:solidFill>
                  <a:srgbClr val="231F20"/>
                </a:solidFill>
                <a:effectLst/>
                <a:uLnTx/>
                <a:uFillTx/>
                <a:latin typeface="Arial"/>
                <a:ea typeface="Arial" panose="020B0604020202020204" pitchFamily="34" charset="0"/>
                <a:cs typeface="+mn-cs"/>
              </a:rPr>
              <a:t>Purpose: </a:t>
            </a:r>
            <a:r>
              <a:rPr kumimoji="0" lang="en-US" sz="1867" b="0" i="0" u="none" strike="noStrike" kern="1200" cap="none" spc="0" normalizeH="0" baseline="0" noProof="0" dirty="0">
                <a:ln>
                  <a:noFill/>
                </a:ln>
                <a:solidFill>
                  <a:srgbClr val="231F20"/>
                </a:solidFill>
                <a:effectLst/>
                <a:uLnTx/>
                <a:uFillTx/>
                <a:latin typeface="Arial"/>
                <a:ea typeface="Arial" panose="020B0604020202020204" pitchFamily="34" charset="0"/>
                <a:cs typeface="+mn-cs"/>
              </a:rPr>
              <a:t>To provide sound and compliant financial management services to the Fund.</a:t>
            </a:r>
            <a:endParaRPr kumimoji="0" lang="en-ZA" sz="1867" b="0" i="0" u="none" strike="noStrike" kern="1200" cap="none" spc="0" normalizeH="0" baseline="0" noProof="0" dirty="0">
              <a:ln>
                <a:noFill/>
              </a:ln>
              <a:solidFill>
                <a:srgbClr val="007832"/>
              </a:solidFill>
              <a:effectLst/>
              <a:uLnTx/>
              <a:uFillTx/>
              <a:latin typeface="Arial"/>
              <a:ea typeface="Arial" panose="020B060402020202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67" b="1" i="0" u="none" strike="noStrike" kern="1200" cap="none" spc="0" normalizeH="0" baseline="0" noProof="0" dirty="0">
                <a:ln>
                  <a:noFill/>
                </a:ln>
                <a:solidFill>
                  <a:srgbClr val="231F20"/>
                </a:solidFill>
                <a:effectLst/>
                <a:uLnTx/>
                <a:uFillTx/>
                <a:latin typeface="Arial"/>
                <a:ea typeface="Times New Roman" panose="02020603050405020304" pitchFamily="18" charset="0"/>
                <a:cs typeface="Times New Roman" panose="02020603050405020304" pitchFamily="18" charset="0"/>
              </a:rPr>
              <a:t>Sub Programme: Corporate Services</a:t>
            </a:r>
            <a:endParaRPr kumimoji="0" lang="en-ZA" sz="1867" b="0" i="0" u="none" strike="noStrike" kern="1200" cap="none" spc="0" normalizeH="0" baseline="0" noProof="0" dirty="0">
              <a:ln>
                <a:noFill/>
              </a:ln>
              <a:solidFill>
                <a:srgbClr val="007832"/>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dirty="0">
                <a:ln>
                  <a:noFill/>
                </a:ln>
                <a:solidFill>
                  <a:srgbClr val="231F20"/>
                </a:solidFill>
                <a:effectLst/>
                <a:uLnTx/>
                <a:uFillTx/>
                <a:latin typeface="Arial"/>
                <a:ea typeface="Arial" panose="020B0604020202020204" pitchFamily="34" charset="0"/>
                <a:cs typeface="+mn-cs"/>
              </a:rPr>
              <a:t>Purpose: </a:t>
            </a:r>
            <a:r>
              <a:rPr kumimoji="0" lang="en-US" sz="1867" b="0" i="0" u="none" strike="noStrike" kern="1200" cap="none" spc="0" normalizeH="0" baseline="0" noProof="0" dirty="0">
                <a:ln>
                  <a:noFill/>
                </a:ln>
                <a:solidFill>
                  <a:srgbClr val="231F20"/>
                </a:solidFill>
                <a:effectLst/>
                <a:uLnTx/>
                <a:uFillTx/>
                <a:latin typeface="Arial"/>
                <a:ea typeface="Arial" panose="020B0604020202020204" pitchFamily="34" charset="0"/>
                <a:cs typeface="+mn-cs"/>
              </a:rPr>
              <a:t>To provide corporate services and strengthen the institutional capacity to the Fund.</a:t>
            </a:r>
            <a:endParaRPr kumimoji="0" lang="en-ZA" sz="1867" b="0" i="0" u="none" strike="noStrike" kern="1200" cap="none" spc="0" normalizeH="0" baseline="0" noProof="0" dirty="0">
              <a:ln>
                <a:noFill/>
              </a:ln>
              <a:solidFill>
                <a:srgbClr val="007832"/>
              </a:solidFill>
              <a:effectLst/>
              <a:uLnTx/>
              <a:uFillTx/>
              <a:latin typeface="Arial"/>
              <a:ea typeface="Arial" panose="020B0604020202020204" pitchFamily="34" charset="0"/>
              <a:cs typeface="+mn-cs"/>
            </a:endParaRPr>
          </a:p>
        </p:txBody>
      </p:sp>
      <p:sp>
        <p:nvSpPr>
          <p:cNvPr id="5" name="Rectangle 4"/>
          <p:cNvSpPr/>
          <p:nvPr/>
        </p:nvSpPr>
        <p:spPr>
          <a:xfrm>
            <a:off x="13919200" y="9114"/>
            <a:ext cx="441146" cy="369332"/>
          </a:xfrm>
          <a:prstGeom prst="rect">
            <a:avLst/>
          </a:prstGeom>
        </p:spPr>
        <p:txBody>
          <a:bodyPr wrap="none">
            <a:spAutoFit/>
          </a:bodyPr>
          <a:lstStyle/>
          <a:p>
            <a:r>
              <a:rPr lang="en-US" b="1" dirty="0" smtClean="0">
                <a:solidFill>
                  <a:srgbClr val="FF0000"/>
                </a:solidFill>
              </a:rPr>
              <a:t>22</a:t>
            </a:r>
            <a:endParaRPr lang="en-ZA" b="1" dirty="0">
              <a:solidFill>
                <a:srgbClr val="FF0000"/>
              </a:solidFill>
            </a:endParaRPr>
          </a:p>
        </p:txBody>
      </p:sp>
    </p:spTree>
    <p:extLst>
      <p:ext uri="{BB962C8B-B14F-4D97-AF65-F5344CB8AC3E}">
        <p14:creationId xmlns:p14="http://schemas.microsoft.com/office/powerpoint/2010/main" xmlns="" val="12687851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1400" y="304800"/>
            <a:ext cx="8686800" cy="574453"/>
          </a:xfrm>
        </p:spPr>
        <p:txBody>
          <a:bodyPr/>
          <a:lstStyle/>
          <a:p>
            <a:r>
              <a:rPr lang="en-ZA" sz="3733" dirty="0">
                <a:solidFill>
                  <a:schemeClr val="tx1"/>
                </a:solidFill>
              </a:rPr>
              <a:t>PROGRAMME 1: ADMINISTRATION</a:t>
            </a:r>
            <a:endParaRPr lang="en-ZA" dirty="0">
              <a:solidFill>
                <a:schemeClr val="tx1"/>
              </a:solidFill>
            </a:endParaRPr>
          </a:p>
        </p:txBody>
      </p:sp>
      <p:sp>
        <p:nvSpPr>
          <p:cNvPr id="4" name="Slide Number Placeholder 3"/>
          <p:cNvSpPr>
            <a:spLocks noGrp="1"/>
          </p:cNvSpPr>
          <p:nvPr>
            <p:ph type="sldNum" sz="quarter" idx="4294967295"/>
          </p:nvPr>
        </p:nvSpPr>
        <p:spPr>
          <a:xfrm>
            <a:off x="11218779" y="8657168"/>
            <a:ext cx="2844800" cy="48683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9B0E16-3B21-4DA7-809D-032F5E4D0A06}" type="slidenum">
              <a:rPr kumimoji="0" lang="en-US" sz="1800" b="1"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1800" b="1" i="0" u="none" strike="noStrike" kern="1200" cap="none" spc="0" normalizeH="0" baseline="0" noProof="0" dirty="0">
              <a:ln>
                <a:noFill/>
              </a:ln>
              <a:solidFill>
                <a:prstClr val="white"/>
              </a:solidFill>
              <a:effectLst/>
              <a:uLnTx/>
              <a:uFillTx/>
              <a:latin typeface="Arial"/>
              <a:ea typeface="+mn-ea"/>
              <a:cs typeface="+mn-cs"/>
            </a:endParaRPr>
          </a:p>
        </p:txBody>
      </p:sp>
      <p:sp>
        <p:nvSpPr>
          <p:cNvPr id="5" name="Rectangle 4"/>
          <p:cNvSpPr/>
          <p:nvPr/>
        </p:nvSpPr>
        <p:spPr>
          <a:xfrm>
            <a:off x="3937000" y="1220245"/>
            <a:ext cx="11556733" cy="584775"/>
          </a:xfrm>
          <a:prstGeom prst="rect">
            <a:avLst/>
          </a:prstGeom>
        </p:spPr>
        <p:txBody>
          <a:bodyPr wrap="square">
            <a:spAutoFit/>
          </a:bodyPr>
          <a:lstStyle/>
          <a:p>
            <a:pPr marL="0" marR="0" lvl="0" indent="0" algn="l" defTabSz="914400" rtl="0" eaLnBrk="0" fontAlgn="auto" latinLnBrk="0" hangingPunct="0">
              <a:lnSpc>
                <a:spcPct val="100000"/>
              </a:lnSpc>
              <a:spcBef>
                <a:spcPct val="20000"/>
              </a:spcBef>
              <a:spcAft>
                <a:spcPts val="0"/>
              </a:spcAft>
              <a:buClrTx/>
              <a:buSzTx/>
              <a:buFontTx/>
              <a:buNone/>
              <a:tabLst/>
              <a:defRPr/>
            </a:pPr>
            <a:r>
              <a:rPr kumimoji="0" lang="en-ZA" sz="3200" b="1" i="0" u="sng" strike="noStrike" kern="0" cap="none" spc="0" normalizeH="0" baseline="0" noProof="0" dirty="0">
                <a:ln>
                  <a:noFill/>
                </a:ln>
                <a:solidFill>
                  <a:srgbClr val="003C19"/>
                </a:solidFill>
                <a:effectLst/>
                <a:uLnTx/>
                <a:uFillTx/>
                <a:latin typeface="Arial"/>
                <a:ea typeface="Times New Roman" panose="02020603050405020304" pitchFamily="18" charset="0"/>
                <a:cs typeface="Arial"/>
              </a:rPr>
              <a:t>Outcomes, Outputs, Performance Indicators and Targets</a:t>
            </a:r>
            <a:endParaRPr kumimoji="0" lang="en-ZA" sz="4267" b="0" i="0" u="none" strike="noStrike" kern="1200" cap="none" spc="0" normalizeH="0" baseline="0" noProof="0" dirty="0">
              <a:ln>
                <a:noFill/>
              </a:ln>
              <a:solidFill>
                <a:prstClr val="black"/>
              </a:solidFill>
              <a:effectLst/>
              <a:uLnTx/>
              <a:uFillTx/>
              <a:latin typeface="Calibri"/>
              <a:ea typeface="ＭＳ Ｐゴシック" pitchFamily="80" charset="-128"/>
              <a:cs typeface="+mn-cs"/>
            </a:endParaRPr>
          </a:p>
        </p:txBody>
      </p:sp>
      <p:graphicFrame>
        <p:nvGraphicFramePr>
          <p:cNvPr id="8" name="Table 7"/>
          <p:cNvGraphicFramePr>
            <a:graphicFrameLocks noGrp="1"/>
          </p:cNvGraphicFramePr>
          <p:nvPr>
            <p:extLst>
              <p:ext uri="{D42A27DB-BD31-4B8C-83A1-F6EECF244321}">
                <p14:modId xmlns:p14="http://schemas.microsoft.com/office/powerpoint/2010/main" xmlns="" val="2986987799"/>
              </p:ext>
            </p:extLst>
          </p:nvPr>
        </p:nvGraphicFramePr>
        <p:xfrm>
          <a:off x="279400" y="1774539"/>
          <a:ext cx="15697200" cy="5697706"/>
        </p:xfrm>
        <a:graphic>
          <a:graphicData uri="http://schemas.openxmlformats.org/drawingml/2006/table">
            <a:tbl>
              <a:tblPr firstRow="1" firstCol="1" bandRow="1"/>
              <a:tblGrid>
                <a:gridCol w="1445540">
                  <a:extLst>
                    <a:ext uri="{9D8B030D-6E8A-4147-A177-3AD203B41FA5}">
                      <a16:colId xmlns:a16="http://schemas.microsoft.com/office/drawing/2014/main" xmlns="" val="2529900917"/>
                    </a:ext>
                  </a:extLst>
                </a:gridCol>
                <a:gridCol w="1898351">
                  <a:extLst>
                    <a:ext uri="{9D8B030D-6E8A-4147-A177-3AD203B41FA5}">
                      <a16:colId xmlns:a16="http://schemas.microsoft.com/office/drawing/2014/main" xmlns="" val="3444597166"/>
                    </a:ext>
                  </a:extLst>
                </a:gridCol>
                <a:gridCol w="2036662">
                  <a:extLst>
                    <a:ext uri="{9D8B030D-6E8A-4147-A177-3AD203B41FA5}">
                      <a16:colId xmlns:a16="http://schemas.microsoft.com/office/drawing/2014/main" xmlns="" val="167311315"/>
                    </a:ext>
                  </a:extLst>
                </a:gridCol>
                <a:gridCol w="1208750">
                  <a:extLst>
                    <a:ext uri="{9D8B030D-6E8A-4147-A177-3AD203B41FA5}">
                      <a16:colId xmlns:a16="http://schemas.microsoft.com/office/drawing/2014/main" xmlns="" val="174313192"/>
                    </a:ext>
                  </a:extLst>
                </a:gridCol>
                <a:gridCol w="1208750">
                  <a:extLst>
                    <a:ext uri="{9D8B030D-6E8A-4147-A177-3AD203B41FA5}">
                      <a16:colId xmlns:a16="http://schemas.microsoft.com/office/drawing/2014/main" xmlns="" val="648923905"/>
                    </a:ext>
                  </a:extLst>
                </a:gridCol>
                <a:gridCol w="2412747">
                  <a:extLst>
                    <a:ext uri="{9D8B030D-6E8A-4147-A177-3AD203B41FA5}">
                      <a16:colId xmlns:a16="http://schemas.microsoft.com/office/drawing/2014/main" xmlns="" val="488650283"/>
                    </a:ext>
                  </a:extLst>
                </a:gridCol>
                <a:gridCol w="1279737">
                  <a:extLst>
                    <a:ext uri="{9D8B030D-6E8A-4147-A177-3AD203B41FA5}">
                      <a16:colId xmlns:a16="http://schemas.microsoft.com/office/drawing/2014/main" xmlns="" val="2094329674"/>
                    </a:ext>
                  </a:extLst>
                </a:gridCol>
                <a:gridCol w="1424007">
                  <a:extLst>
                    <a:ext uri="{9D8B030D-6E8A-4147-A177-3AD203B41FA5}">
                      <a16:colId xmlns:a16="http://schemas.microsoft.com/office/drawing/2014/main" xmlns="" val="3823901348"/>
                    </a:ext>
                  </a:extLst>
                </a:gridCol>
                <a:gridCol w="1490241">
                  <a:extLst>
                    <a:ext uri="{9D8B030D-6E8A-4147-A177-3AD203B41FA5}">
                      <a16:colId xmlns:a16="http://schemas.microsoft.com/office/drawing/2014/main" xmlns="" val="3860268608"/>
                    </a:ext>
                  </a:extLst>
                </a:gridCol>
                <a:gridCol w="1292415">
                  <a:extLst>
                    <a:ext uri="{9D8B030D-6E8A-4147-A177-3AD203B41FA5}">
                      <a16:colId xmlns:a16="http://schemas.microsoft.com/office/drawing/2014/main" xmlns="" val="1932451195"/>
                    </a:ext>
                  </a:extLst>
                </a:gridCol>
              </a:tblGrid>
              <a:tr h="238898">
                <a:tc rowSpan="3">
                  <a:txBody>
                    <a:bodyPr/>
                    <a:lstStyle/>
                    <a:p>
                      <a:pPr>
                        <a:lnSpc>
                          <a:spcPct val="115000"/>
                        </a:lnSpc>
                        <a:spcAft>
                          <a:spcPts val="0"/>
                        </a:spcAft>
                      </a:pPr>
                      <a:r>
                        <a:rPr lang="en-ZA"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Outcome</a:t>
                      </a:r>
                      <a:endParaRPr lang="en-ZA"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rowSpan="3">
                  <a:txBody>
                    <a:bodyPr/>
                    <a:lstStyle/>
                    <a:p>
                      <a:pPr>
                        <a:lnSpc>
                          <a:spcPct val="115000"/>
                        </a:lnSpc>
                        <a:spcAft>
                          <a:spcPts val="0"/>
                        </a:spcAft>
                      </a:pPr>
                      <a:r>
                        <a:rPr lang="en-ZA"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Output</a:t>
                      </a:r>
                      <a:endParaRPr lang="en-ZA"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rowSpan="3">
                  <a:txBody>
                    <a:bodyPr/>
                    <a:lstStyle/>
                    <a:p>
                      <a:pPr>
                        <a:lnSpc>
                          <a:spcPct val="115000"/>
                        </a:lnSpc>
                        <a:spcAft>
                          <a:spcPts val="0"/>
                        </a:spcAft>
                      </a:pPr>
                      <a:r>
                        <a:rPr lang="en-ZA"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Output Indicator</a:t>
                      </a:r>
                      <a:endParaRPr lang="en-ZA"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gridSpan="7">
                  <a:txBody>
                    <a:bodyPr/>
                    <a:lstStyle/>
                    <a:p>
                      <a:pPr algn="ct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Target</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007192680"/>
                  </a:ext>
                </a:extLst>
              </a:tr>
              <a:tr h="716693">
                <a:tc vMerge="1">
                  <a:txBody>
                    <a:bodyPr/>
                    <a:lstStyle/>
                    <a:p>
                      <a:endParaRPr lang="en-ZA"/>
                    </a:p>
                  </a:txBody>
                  <a:tcPr/>
                </a:tc>
                <a:tc vMerge="1">
                  <a:txBody>
                    <a:bodyPr/>
                    <a:lstStyle/>
                    <a:p>
                      <a:endParaRPr lang="en-ZA"/>
                    </a:p>
                  </a:txBody>
                  <a:tcPr/>
                </a:tc>
                <a:tc vMerge="1">
                  <a:txBody>
                    <a:bodyPr/>
                    <a:lstStyle/>
                    <a:p>
                      <a:endParaRPr lang="en-ZA"/>
                    </a:p>
                  </a:txBody>
                  <a:tcPr/>
                </a:tc>
                <a:tc gridSpan="3">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Audited /Actual Performance</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hMerge="1">
                  <a:txBody>
                    <a:bodyPr/>
                    <a:lstStyle/>
                    <a:p>
                      <a:endParaRPr lang="en-ZA"/>
                    </a:p>
                  </a:txBody>
                  <a:tcPr/>
                </a:tc>
                <a:tc hMerge="1">
                  <a:txBody>
                    <a:bodyPr/>
                    <a:lstStyle/>
                    <a:p>
                      <a:endParaRPr lang="en-ZA"/>
                    </a:p>
                  </a:txBody>
                  <a:tcPr/>
                </a:tc>
                <a:tc>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Estimated Performance</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MTEF Period</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extLst>
                  <a:ext uri="{0D108BD9-81ED-4DB2-BD59-A6C34878D82A}">
                    <a16:rowId xmlns:a16="http://schemas.microsoft.com/office/drawing/2014/main" xmlns="" val="2308062434"/>
                  </a:ext>
                </a:extLst>
              </a:tr>
              <a:tr h="238898">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2018/19</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2019/20</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2020/21</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2021/22</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2022/23</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2023/24</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2024/25</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extLst>
                  <a:ext uri="{0D108BD9-81ED-4DB2-BD59-A6C34878D82A}">
                    <a16:rowId xmlns:a16="http://schemas.microsoft.com/office/drawing/2014/main" xmlns="" val="3889448231"/>
                  </a:ext>
                </a:extLst>
              </a:tr>
              <a:tr h="4420181">
                <a:tc>
                  <a:txBody>
                    <a:bodyPr/>
                    <a:lstStyle/>
                    <a:p>
                      <a:pPr marL="25400" marR="51435">
                        <a:lnSpc>
                          <a:spcPct val="150000"/>
                        </a:lnSpc>
                        <a:spcBef>
                          <a:spcPts val="60"/>
                        </a:spcBef>
                        <a:spcAft>
                          <a:spcPts val="0"/>
                        </a:spcAft>
                      </a:pP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Black Asset</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25400" marR="51435">
                        <a:lnSpc>
                          <a:spcPct val="150000"/>
                        </a:lnSpc>
                        <a:spcBef>
                          <a:spcPts val="60"/>
                        </a:spcBef>
                        <a:spcAft>
                          <a:spcPts val="0"/>
                        </a:spcAft>
                      </a:pP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Managers supported</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marR="199390">
                        <a:lnSpc>
                          <a:spcPct val="150000"/>
                        </a:lnSpc>
                        <a:spcBef>
                          <a:spcPts val="60"/>
                        </a:spcBef>
                        <a:spcAft>
                          <a:spcPts val="0"/>
                        </a:spcAft>
                      </a:pP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Black Asset</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25400" marR="199390">
                        <a:lnSpc>
                          <a:spcPct val="150000"/>
                        </a:lnSpc>
                        <a:spcBef>
                          <a:spcPts val="60"/>
                        </a:spcBef>
                        <a:spcAft>
                          <a:spcPts val="0"/>
                        </a:spcAft>
                      </a:pP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Manager</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25400" marR="199390">
                        <a:lnSpc>
                          <a:spcPct val="150000"/>
                        </a:lnSpc>
                        <a:spcBef>
                          <a:spcPts val="60"/>
                        </a:spcBef>
                        <a:spcAft>
                          <a:spcPts val="0"/>
                        </a:spcAft>
                      </a:pP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Programme</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25400" marR="199390">
                        <a:lnSpc>
                          <a:spcPct val="150000"/>
                        </a:lnSpc>
                        <a:spcBef>
                          <a:spcPts val="60"/>
                        </a:spcBef>
                        <a:spcAft>
                          <a:spcPts val="0"/>
                        </a:spcAft>
                      </a:pP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developed</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marR="206375">
                        <a:lnSpc>
                          <a:spcPct val="150000"/>
                        </a:lnSpc>
                        <a:spcBef>
                          <a:spcPts val="60"/>
                        </a:spcBef>
                        <a:spcAft>
                          <a:spcPts val="0"/>
                        </a:spcAft>
                      </a:pP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Percentage of assets</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25400" marR="206375">
                        <a:lnSpc>
                          <a:spcPct val="150000"/>
                        </a:lnSpc>
                        <a:spcBef>
                          <a:spcPts val="60"/>
                        </a:spcBef>
                        <a:spcAft>
                          <a:spcPts val="0"/>
                        </a:spcAft>
                      </a:pP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under Management</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25400" marR="206375">
                        <a:lnSpc>
                          <a:spcPct val="150000"/>
                        </a:lnSpc>
                        <a:spcBef>
                          <a:spcPts val="60"/>
                        </a:spcBef>
                        <a:spcAft>
                          <a:spcPts val="0"/>
                        </a:spcAft>
                      </a:pP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allocated to Black Asset</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25400" marR="206375">
                        <a:lnSpc>
                          <a:spcPct val="150000"/>
                        </a:lnSpc>
                        <a:spcBef>
                          <a:spcPts val="60"/>
                        </a:spcBef>
                        <a:spcAft>
                          <a:spcPts val="0"/>
                        </a:spcAft>
                      </a:pP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Managers annually</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nSpc>
                          <a:spcPct val="150000"/>
                        </a:lnSpc>
                        <a:spcBef>
                          <a:spcPts val="60"/>
                        </a:spcBef>
                        <a:spcAft>
                          <a:spcPts val="0"/>
                        </a:spcAft>
                      </a:pP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N/A</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nSpc>
                          <a:spcPct val="150000"/>
                        </a:lnSpc>
                        <a:spcBef>
                          <a:spcPts val="60"/>
                        </a:spcBef>
                        <a:spcAft>
                          <a:spcPts val="0"/>
                        </a:spcAft>
                      </a:pP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N/A</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N/A</a:t>
                      </a:r>
                      <a:endParaRPr lang="en-ZA" sz="1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Not in the APP 2021/22</a:t>
                      </a:r>
                      <a:endParaRPr lang="en-ZA" sz="1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 of assets under Management allocated to Black Asset Managers annually</a:t>
                      </a:r>
                      <a:endParaRPr lang="en-ZA" sz="1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 of assets under Management allocated to Black Asset Managers annually</a:t>
                      </a:r>
                      <a:endParaRPr lang="en-ZA" sz="1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 of assets under Management allocated to Black Asset Managers annually</a:t>
                      </a:r>
                      <a:endParaRPr lang="en-ZA" sz="1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51494983"/>
                  </a:ext>
                </a:extLst>
              </a:tr>
            </a:tbl>
          </a:graphicData>
        </a:graphic>
      </p:graphicFrame>
      <p:sp>
        <p:nvSpPr>
          <p:cNvPr id="6" name="Rectangle 5"/>
          <p:cNvSpPr/>
          <p:nvPr/>
        </p:nvSpPr>
        <p:spPr>
          <a:xfrm>
            <a:off x="13919200" y="9114"/>
            <a:ext cx="441146" cy="369332"/>
          </a:xfrm>
          <a:prstGeom prst="rect">
            <a:avLst/>
          </a:prstGeom>
        </p:spPr>
        <p:txBody>
          <a:bodyPr wrap="none">
            <a:spAutoFit/>
          </a:bodyPr>
          <a:lstStyle/>
          <a:p>
            <a:r>
              <a:rPr lang="en-US" b="1" dirty="0" smtClean="0">
                <a:solidFill>
                  <a:srgbClr val="FF0000"/>
                </a:solidFill>
              </a:rPr>
              <a:t>23</a:t>
            </a:r>
            <a:endParaRPr lang="en-ZA" b="1" dirty="0">
              <a:solidFill>
                <a:srgbClr val="FF0000"/>
              </a:solidFill>
            </a:endParaRPr>
          </a:p>
        </p:txBody>
      </p:sp>
    </p:spTree>
    <p:extLst>
      <p:ext uri="{BB962C8B-B14F-4D97-AF65-F5344CB8AC3E}">
        <p14:creationId xmlns:p14="http://schemas.microsoft.com/office/powerpoint/2010/main" xmlns="" val="366276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1400" y="304800"/>
            <a:ext cx="8686800" cy="574453"/>
          </a:xfrm>
        </p:spPr>
        <p:txBody>
          <a:bodyPr/>
          <a:lstStyle/>
          <a:p>
            <a:r>
              <a:rPr lang="en-ZA" sz="3733" dirty="0">
                <a:solidFill>
                  <a:schemeClr val="tx1"/>
                </a:solidFill>
              </a:rPr>
              <a:t>PROGRAMME 1: ADMINISTRATION</a:t>
            </a:r>
            <a:endParaRPr lang="en-ZA" dirty="0">
              <a:solidFill>
                <a:schemeClr val="tx1"/>
              </a:solidFill>
            </a:endParaRPr>
          </a:p>
        </p:txBody>
      </p:sp>
      <p:sp>
        <p:nvSpPr>
          <p:cNvPr id="4" name="Slide Number Placeholder 3"/>
          <p:cNvSpPr>
            <a:spLocks noGrp="1"/>
          </p:cNvSpPr>
          <p:nvPr>
            <p:ph type="sldNum" sz="quarter" idx="4294967295"/>
          </p:nvPr>
        </p:nvSpPr>
        <p:spPr>
          <a:xfrm>
            <a:off x="11218779" y="8657168"/>
            <a:ext cx="2844800" cy="48683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9B0E16-3B21-4DA7-809D-032F5E4D0A06}" type="slidenum">
              <a:rPr kumimoji="0" lang="en-US" sz="1800" b="1"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1800" b="1" i="0" u="none" strike="noStrike" kern="1200" cap="none" spc="0" normalizeH="0" baseline="0" noProof="0" dirty="0">
              <a:ln>
                <a:noFill/>
              </a:ln>
              <a:solidFill>
                <a:prstClr val="white"/>
              </a:solidFill>
              <a:effectLst/>
              <a:uLnTx/>
              <a:uFillTx/>
              <a:latin typeface="Arial"/>
              <a:ea typeface="+mn-ea"/>
              <a:cs typeface="+mn-cs"/>
            </a:endParaRPr>
          </a:p>
        </p:txBody>
      </p:sp>
      <p:sp>
        <p:nvSpPr>
          <p:cNvPr id="5" name="Rectangle 4"/>
          <p:cNvSpPr/>
          <p:nvPr/>
        </p:nvSpPr>
        <p:spPr>
          <a:xfrm>
            <a:off x="3937000" y="1220245"/>
            <a:ext cx="11556733" cy="584775"/>
          </a:xfrm>
          <a:prstGeom prst="rect">
            <a:avLst/>
          </a:prstGeom>
        </p:spPr>
        <p:txBody>
          <a:bodyPr wrap="square">
            <a:spAutoFit/>
          </a:bodyPr>
          <a:lstStyle/>
          <a:p>
            <a:pPr marL="0" marR="0" lvl="0" indent="0" algn="l" defTabSz="914400" rtl="0" eaLnBrk="0" fontAlgn="auto" latinLnBrk="0" hangingPunct="0">
              <a:lnSpc>
                <a:spcPct val="100000"/>
              </a:lnSpc>
              <a:spcBef>
                <a:spcPct val="20000"/>
              </a:spcBef>
              <a:spcAft>
                <a:spcPts val="0"/>
              </a:spcAft>
              <a:buClrTx/>
              <a:buSzTx/>
              <a:buFontTx/>
              <a:buNone/>
              <a:tabLst/>
              <a:defRPr/>
            </a:pPr>
            <a:r>
              <a:rPr kumimoji="0" lang="en-ZA" sz="3200" b="1" i="0" u="sng" strike="noStrike" kern="0" cap="none" spc="0" normalizeH="0" baseline="0" noProof="0" dirty="0">
                <a:ln>
                  <a:noFill/>
                </a:ln>
                <a:solidFill>
                  <a:srgbClr val="003C19"/>
                </a:solidFill>
                <a:effectLst/>
                <a:uLnTx/>
                <a:uFillTx/>
                <a:latin typeface="Arial"/>
                <a:ea typeface="Times New Roman" panose="02020603050405020304" pitchFamily="18" charset="0"/>
                <a:cs typeface="Arial"/>
              </a:rPr>
              <a:t>Outcomes, Outputs, Performance Indicators and Targets</a:t>
            </a:r>
            <a:endParaRPr kumimoji="0" lang="en-ZA" sz="4267" b="0" i="0" u="none" strike="noStrike" kern="1200" cap="none" spc="0" normalizeH="0" baseline="0" noProof="0" dirty="0">
              <a:ln>
                <a:noFill/>
              </a:ln>
              <a:solidFill>
                <a:prstClr val="black"/>
              </a:solidFill>
              <a:effectLst/>
              <a:uLnTx/>
              <a:uFillTx/>
              <a:latin typeface="Calibri"/>
              <a:ea typeface="ＭＳ Ｐゴシック" pitchFamily="80" charset="-128"/>
              <a:cs typeface="+mn-cs"/>
            </a:endParaRPr>
          </a:p>
        </p:txBody>
      </p:sp>
      <p:graphicFrame>
        <p:nvGraphicFramePr>
          <p:cNvPr id="8" name="Table 7"/>
          <p:cNvGraphicFramePr>
            <a:graphicFrameLocks noGrp="1"/>
          </p:cNvGraphicFramePr>
          <p:nvPr>
            <p:extLst>
              <p:ext uri="{D42A27DB-BD31-4B8C-83A1-F6EECF244321}">
                <p14:modId xmlns:p14="http://schemas.microsoft.com/office/powerpoint/2010/main" xmlns="" val="1336642221"/>
              </p:ext>
            </p:extLst>
          </p:nvPr>
        </p:nvGraphicFramePr>
        <p:xfrm>
          <a:off x="279400" y="1774539"/>
          <a:ext cx="15697200" cy="7338981"/>
        </p:xfrm>
        <a:graphic>
          <a:graphicData uri="http://schemas.openxmlformats.org/drawingml/2006/table">
            <a:tbl>
              <a:tblPr firstRow="1" firstCol="1" bandRow="1"/>
              <a:tblGrid>
                <a:gridCol w="1445540">
                  <a:extLst>
                    <a:ext uri="{9D8B030D-6E8A-4147-A177-3AD203B41FA5}">
                      <a16:colId xmlns:a16="http://schemas.microsoft.com/office/drawing/2014/main" xmlns="" val="2529900917"/>
                    </a:ext>
                  </a:extLst>
                </a:gridCol>
                <a:gridCol w="1898351">
                  <a:extLst>
                    <a:ext uri="{9D8B030D-6E8A-4147-A177-3AD203B41FA5}">
                      <a16:colId xmlns:a16="http://schemas.microsoft.com/office/drawing/2014/main" xmlns="" val="3444597166"/>
                    </a:ext>
                  </a:extLst>
                </a:gridCol>
                <a:gridCol w="2036662">
                  <a:extLst>
                    <a:ext uri="{9D8B030D-6E8A-4147-A177-3AD203B41FA5}">
                      <a16:colId xmlns:a16="http://schemas.microsoft.com/office/drawing/2014/main" xmlns="" val="167311315"/>
                    </a:ext>
                  </a:extLst>
                </a:gridCol>
                <a:gridCol w="1208750">
                  <a:extLst>
                    <a:ext uri="{9D8B030D-6E8A-4147-A177-3AD203B41FA5}">
                      <a16:colId xmlns:a16="http://schemas.microsoft.com/office/drawing/2014/main" xmlns="" val="174313192"/>
                    </a:ext>
                  </a:extLst>
                </a:gridCol>
                <a:gridCol w="1208750">
                  <a:extLst>
                    <a:ext uri="{9D8B030D-6E8A-4147-A177-3AD203B41FA5}">
                      <a16:colId xmlns:a16="http://schemas.microsoft.com/office/drawing/2014/main" xmlns="" val="648923905"/>
                    </a:ext>
                  </a:extLst>
                </a:gridCol>
                <a:gridCol w="2412747">
                  <a:extLst>
                    <a:ext uri="{9D8B030D-6E8A-4147-A177-3AD203B41FA5}">
                      <a16:colId xmlns:a16="http://schemas.microsoft.com/office/drawing/2014/main" xmlns="" val="488650283"/>
                    </a:ext>
                  </a:extLst>
                </a:gridCol>
                <a:gridCol w="1279737">
                  <a:extLst>
                    <a:ext uri="{9D8B030D-6E8A-4147-A177-3AD203B41FA5}">
                      <a16:colId xmlns:a16="http://schemas.microsoft.com/office/drawing/2014/main" xmlns="" val="2094329674"/>
                    </a:ext>
                  </a:extLst>
                </a:gridCol>
                <a:gridCol w="1424007">
                  <a:extLst>
                    <a:ext uri="{9D8B030D-6E8A-4147-A177-3AD203B41FA5}">
                      <a16:colId xmlns:a16="http://schemas.microsoft.com/office/drawing/2014/main" xmlns="" val="3823901348"/>
                    </a:ext>
                  </a:extLst>
                </a:gridCol>
                <a:gridCol w="1490241">
                  <a:extLst>
                    <a:ext uri="{9D8B030D-6E8A-4147-A177-3AD203B41FA5}">
                      <a16:colId xmlns:a16="http://schemas.microsoft.com/office/drawing/2014/main" xmlns="" val="3860268608"/>
                    </a:ext>
                  </a:extLst>
                </a:gridCol>
                <a:gridCol w="1292415">
                  <a:extLst>
                    <a:ext uri="{9D8B030D-6E8A-4147-A177-3AD203B41FA5}">
                      <a16:colId xmlns:a16="http://schemas.microsoft.com/office/drawing/2014/main" xmlns="" val="1932451195"/>
                    </a:ext>
                  </a:extLst>
                </a:gridCol>
              </a:tblGrid>
              <a:tr h="238898">
                <a:tc rowSpan="3">
                  <a:txBody>
                    <a:bodyPr/>
                    <a:lstStyle/>
                    <a:p>
                      <a:pPr>
                        <a:lnSpc>
                          <a:spcPct val="115000"/>
                        </a:lnSpc>
                        <a:spcAft>
                          <a:spcPts val="0"/>
                        </a:spcAft>
                      </a:pPr>
                      <a:r>
                        <a:rPr lang="en-ZA"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Outcome</a:t>
                      </a:r>
                      <a:endParaRPr lang="en-ZA"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rowSpan="3">
                  <a:txBody>
                    <a:bodyPr/>
                    <a:lstStyle/>
                    <a:p>
                      <a:pPr>
                        <a:lnSpc>
                          <a:spcPct val="115000"/>
                        </a:lnSpc>
                        <a:spcAft>
                          <a:spcPts val="0"/>
                        </a:spcAft>
                      </a:pPr>
                      <a:r>
                        <a:rPr lang="en-ZA"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Output</a:t>
                      </a:r>
                      <a:endParaRPr lang="en-ZA"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rowSpan="3">
                  <a:txBody>
                    <a:bodyPr/>
                    <a:lstStyle/>
                    <a:p>
                      <a:pPr>
                        <a:lnSpc>
                          <a:spcPct val="115000"/>
                        </a:lnSpc>
                        <a:spcAft>
                          <a:spcPts val="0"/>
                        </a:spcAft>
                      </a:pPr>
                      <a:r>
                        <a:rPr lang="en-ZA"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Output Indicator</a:t>
                      </a:r>
                      <a:endParaRPr lang="en-ZA"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gridSpan="7">
                  <a:txBody>
                    <a:bodyPr/>
                    <a:lstStyle/>
                    <a:p>
                      <a:pPr algn="ct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Target</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007192680"/>
                  </a:ext>
                </a:extLst>
              </a:tr>
              <a:tr h="716693">
                <a:tc vMerge="1">
                  <a:txBody>
                    <a:bodyPr/>
                    <a:lstStyle/>
                    <a:p>
                      <a:endParaRPr lang="en-ZA"/>
                    </a:p>
                  </a:txBody>
                  <a:tcPr/>
                </a:tc>
                <a:tc vMerge="1">
                  <a:txBody>
                    <a:bodyPr/>
                    <a:lstStyle/>
                    <a:p>
                      <a:endParaRPr lang="en-ZA"/>
                    </a:p>
                  </a:txBody>
                  <a:tcPr/>
                </a:tc>
                <a:tc vMerge="1">
                  <a:txBody>
                    <a:bodyPr/>
                    <a:lstStyle/>
                    <a:p>
                      <a:endParaRPr lang="en-ZA"/>
                    </a:p>
                  </a:txBody>
                  <a:tcPr/>
                </a:tc>
                <a:tc gridSpan="3">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Audited /Actual Performance</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hMerge="1">
                  <a:txBody>
                    <a:bodyPr/>
                    <a:lstStyle/>
                    <a:p>
                      <a:endParaRPr lang="en-ZA"/>
                    </a:p>
                  </a:txBody>
                  <a:tcPr/>
                </a:tc>
                <a:tc hMerge="1">
                  <a:txBody>
                    <a:bodyPr/>
                    <a:lstStyle/>
                    <a:p>
                      <a:endParaRPr lang="en-ZA"/>
                    </a:p>
                  </a:txBody>
                  <a:tcPr/>
                </a:tc>
                <a:tc>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Estimated Performance</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MTEF Period</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extLst>
                  <a:ext uri="{0D108BD9-81ED-4DB2-BD59-A6C34878D82A}">
                    <a16:rowId xmlns:a16="http://schemas.microsoft.com/office/drawing/2014/main" xmlns="" val="2308062434"/>
                  </a:ext>
                </a:extLst>
              </a:tr>
              <a:tr h="238898">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2018/19</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2019/20</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2020/21</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2021/22</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2022/23</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2023/24</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2024/25</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extLst>
                  <a:ext uri="{0D108BD9-81ED-4DB2-BD59-A6C34878D82A}">
                    <a16:rowId xmlns:a16="http://schemas.microsoft.com/office/drawing/2014/main" xmlns="" val="3889448231"/>
                  </a:ext>
                </a:extLst>
              </a:tr>
              <a:tr h="1884059">
                <a:tc rowSpan="2">
                  <a:txBody>
                    <a:bodyPr/>
                    <a:lstStyle/>
                    <a:p>
                      <a:pPr marL="25400" marR="51435">
                        <a:lnSpc>
                          <a:spcPct val="150000"/>
                        </a:lnSpc>
                        <a:spcBef>
                          <a:spcPts val="60"/>
                        </a:spcBef>
                        <a:spcAft>
                          <a:spcPts val="0"/>
                        </a:spcAft>
                      </a:pPr>
                      <a:r>
                        <a:rPr lang="en-US"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More decent jobs created and sustained, with youth, women and persons with disabilities prioritised</a:t>
                      </a:r>
                      <a:endParaRPr lang="en-ZA"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marR="199390">
                        <a:lnSpc>
                          <a:spcPct val="150000"/>
                        </a:lnSpc>
                        <a:spcBef>
                          <a:spcPts val="60"/>
                        </a:spcBef>
                        <a:spcAft>
                          <a:spcPts val="0"/>
                        </a:spcAft>
                      </a:pPr>
                      <a:r>
                        <a:rPr lang="en-US" sz="1600" dirty="0">
                          <a:solidFill>
                            <a:srgbClr val="000000"/>
                          </a:solidFill>
                          <a:effectLst/>
                          <a:latin typeface="+mj-lt"/>
                          <a:ea typeface="Arial" panose="020B0604020202020204" pitchFamily="34" charset="0"/>
                          <a:cs typeface="Times New Roman" panose="02020603050405020304" pitchFamily="18" charset="0"/>
                        </a:rPr>
                        <a:t>Small and Medium Enterprises supported</a:t>
                      </a:r>
                      <a:endParaRPr lang="en-ZA" sz="1600" dirty="0">
                        <a:solidFill>
                          <a:srgbClr val="000000"/>
                        </a:solidFill>
                        <a:effectLst/>
                        <a:latin typeface="+mj-lt"/>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marR="206375">
                        <a:lnSpc>
                          <a:spcPct val="150000"/>
                        </a:lnSpc>
                        <a:spcBef>
                          <a:spcPts val="60"/>
                        </a:spcBef>
                        <a:spcAft>
                          <a:spcPts val="0"/>
                        </a:spcAft>
                      </a:pPr>
                      <a:r>
                        <a:rPr lang="en-US" sz="1600" dirty="0">
                          <a:solidFill>
                            <a:srgbClr val="000000"/>
                          </a:solidFill>
                          <a:effectLst/>
                          <a:latin typeface="+mj-lt"/>
                          <a:ea typeface="Arial" panose="020B0604020202020204" pitchFamily="34" charset="0"/>
                          <a:cs typeface="Times New Roman" panose="02020603050405020304" pitchFamily="18" charset="0"/>
                        </a:rPr>
                        <a:t>Funds allocated to Small and Medium Enterprises annually</a:t>
                      </a:r>
                      <a:endParaRPr lang="en-ZA" sz="1600" dirty="0">
                        <a:solidFill>
                          <a:srgbClr val="000000"/>
                        </a:solidFill>
                        <a:effectLst/>
                        <a:latin typeface="+mj-lt"/>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nSpc>
                          <a:spcPct val="150000"/>
                        </a:lnSpc>
                        <a:spcBef>
                          <a:spcPts val="60"/>
                        </a:spcBef>
                        <a:spcAft>
                          <a:spcPts val="0"/>
                        </a:spcAft>
                      </a:pPr>
                      <a:r>
                        <a:rPr lang="en-US" sz="1600">
                          <a:solidFill>
                            <a:srgbClr val="000000"/>
                          </a:solidFill>
                          <a:effectLst/>
                          <a:latin typeface="+mj-lt"/>
                          <a:ea typeface="Arial" panose="020B0604020202020204" pitchFamily="34" charset="0"/>
                          <a:cs typeface="Times New Roman" panose="02020603050405020304" pitchFamily="18" charset="0"/>
                        </a:rPr>
                        <a:t>N/A</a:t>
                      </a:r>
                      <a:endParaRPr lang="en-ZA" sz="1600">
                        <a:solidFill>
                          <a:srgbClr val="000000"/>
                        </a:solidFill>
                        <a:effectLst/>
                        <a:latin typeface="+mj-lt"/>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nSpc>
                          <a:spcPct val="150000"/>
                        </a:lnSpc>
                        <a:spcBef>
                          <a:spcPts val="60"/>
                        </a:spcBef>
                        <a:spcAft>
                          <a:spcPts val="0"/>
                        </a:spcAft>
                      </a:pPr>
                      <a:r>
                        <a:rPr lang="en-US" sz="1600" dirty="0">
                          <a:solidFill>
                            <a:srgbClr val="000000"/>
                          </a:solidFill>
                          <a:effectLst/>
                          <a:latin typeface="+mj-lt"/>
                          <a:ea typeface="Arial" panose="020B0604020202020204" pitchFamily="34" charset="0"/>
                          <a:cs typeface="Times New Roman" panose="02020603050405020304" pitchFamily="18" charset="0"/>
                        </a:rPr>
                        <a:t>N/A</a:t>
                      </a:r>
                      <a:endParaRPr lang="en-ZA" sz="1600" dirty="0">
                        <a:solidFill>
                          <a:srgbClr val="000000"/>
                        </a:solidFill>
                        <a:effectLst/>
                        <a:latin typeface="+mj-lt"/>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600" b="1" dirty="0">
                          <a:solidFill>
                            <a:srgbClr val="000000"/>
                          </a:solidFill>
                          <a:effectLst/>
                          <a:latin typeface="+mj-lt"/>
                          <a:ea typeface="Calibri" panose="020F0502020204030204" pitchFamily="34" charset="0"/>
                          <a:cs typeface="Times New Roman" panose="02020603050405020304" pitchFamily="18" charset="0"/>
                        </a:rPr>
                        <a:t>Not Achieved</a:t>
                      </a:r>
                      <a:endParaRPr lang="en-ZA" sz="1600" dirty="0">
                        <a:solidFill>
                          <a:srgbClr val="000000"/>
                        </a:solidFill>
                        <a:effectLst/>
                        <a:latin typeface="+mj-lt"/>
                        <a:ea typeface="Times New Roman" panose="02020603050405020304" pitchFamily="18" charset="0"/>
                        <a:cs typeface="Times New Roman" panose="02020603050405020304" pitchFamily="18" charset="0"/>
                      </a:endParaRPr>
                    </a:p>
                    <a:p>
                      <a:pPr>
                        <a:lnSpc>
                          <a:spcPct val="115000"/>
                        </a:lnSpc>
                        <a:spcAft>
                          <a:spcPts val="0"/>
                        </a:spcAft>
                      </a:pPr>
                      <a:r>
                        <a:rPr lang="en-ZA" sz="1600" b="1" dirty="0">
                          <a:solidFill>
                            <a:srgbClr val="000000"/>
                          </a:solidFill>
                          <a:effectLst/>
                          <a:latin typeface="+mj-lt"/>
                          <a:ea typeface="Calibri" panose="020F0502020204030204" pitchFamily="34" charset="0"/>
                          <a:cs typeface="Arial-BoldMT"/>
                        </a:rPr>
                        <a:t> </a:t>
                      </a:r>
                      <a:endParaRPr lang="en-ZA" sz="1600" dirty="0">
                        <a:solidFill>
                          <a:srgbClr val="000000"/>
                        </a:solidFill>
                        <a:effectLst/>
                        <a:latin typeface="+mj-lt"/>
                        <a:ea typeface="Times New Roman" panose="02020603050405020304" pitchFamily="18" charset="0"/>
                        <a:cs typeface="Times New Roman" panose="02020603050405020304" pitchFamily="18" charset="0"/>
                      </a:endParaRPr>
                    </a:p>
                    <a:p>
                      <a:pPr>
                        <a:lnSpc>
                          <a:spcPct val="115000"/>
                        </a:lnSpc>
                        <a:spcAft>
                          <a:spcPts val="0"/>
                        </a:spcAft>
                      </a:pPr>
                      <a:r>
                        <a:rPr lang="en-ZA" sz="1600" dirty="0">
                          <a:solidFill>
                            <a:srgbClr val="000000"/>
                          </a:solidFill>
                          <a:effectLst/>
                          <a:latin typeface="+mj-lt"/>
                          <a:ea typeface="Calibri" panose="020F0502020204030204" pitchFamily="34" charset="0"/>
                          <a:cs typeface="Times New Roman" panose="02020603050405020304" pitchFamily="18" charset="0"/>
                        </a:rPr>
                        <a:t>Revised PIC</a:t>
                      </a:r>
                      <a:endParaRPr lang="en-ZA" sz="1600" dirty="0">
                        <a:solidFill>
                          <a:srgbClr val="000000"/>
                        </a:solidFill>
                        <a:effectLst/>
                        <a:latin typeface="+mj-lt"/>
                        <a:ea typeface="Times New Roman" panose="02020603050405020304" pitchFamily="18" charset="0"/>
                        <a:cs typeface="Times New Roman" panose="02020603050405020304" pitchFamily="18" charset="0"/>
                      </a:endParaRPr>
                    </a:p>
                    <a:p>
                      <a:pPr>
                        <a:lnSpc>
                          <a:spcPct val="115000"/>
                        </a:lnSpc>
                        <a:spcAft>
                          <a:spcPts val="0"/>
                        </a:spcAft>
                      </a:pPr>
                      <a:r>
                        <a:rPr lang="en-ZA" sz="1600" dirty="0">
                          <a:solidFill>
                            <a:srgbClr val="000000"/>
                          </a:solidFill>
                          <a:effectLst/>
                          <a:latin typeface="+mj-lt"/>
                          <a:ea typeface="Calibri" panose="020F0502020204030204" pitchFamily="34" charset="0"/>
                          <a:cs typeface="Times New Roman" panose="02020603050405020304" pitchFamily="18" charset="0"/>
                        </a:rPr>
                        <a:t>investment</a:t>
                      </a:r>
                      <a:endParaRPr lang="en-ZA" sz="1600" dirty="0">
                        <a:solidFill>
                          <a:srgbClr val="000000"/>
                        </a:solidFill>
                        <a:effectLst/>
                        <a:latin typeface="+mj-lt"/>
                        <a:ea typeface="Times New Roman" panose="02020603050405020304" pitchFamily="18" charset="0"/>
                        <a:cs typeface="Times New Roman" panose="02020603050405020304" pitchFamily="18" charset="0"/>
                      </a:endParaRPr>
                    </a:p>
                    <a:p>
                      <a:pPr>
                        <a:lnSpc>
                          <a:spcPct val="115000"/>
                        </a:lnSpc>
                        <a:spcAft>
                          <a:spcPts val="0"/>
                        </a:spcAft>
                      </a:pPr>
                      <a:r>
                        <a:rPr lang="en-ZA" sz="1600" dirty="0">
                          <a:solidFill>
                            <a:srgbClr val="000000"/>
                          </a:solidFill>
                          <a:effectLst/>
                          <a:latin typeface="+mj-lt"/>
                          <a:ea typeface="Calibri" panose="020F0502020204030204" pitchFamily="34" charset="0"/>
                          <a:cs typeface="Times New Roman" panose="02020603050405020304" pitchFamily="18" charset="0"/>
                        </a:rPr>
                        <a:t>mandate which</a:t>
                      </a:r>
                      <a:endParaRPr lang="en-ZA" sz="1600" dirty="0">
                        <a:solidFill>
                          <a:srgbClr val="000000"/>
                        </a:solidFill>
                        <a:effectLst/>
                        <a:latin typeface="+mj-lt"/>
                        <a:ea typeface="Times New Roman" panose="02020603050405020304" pitchFamily="18" charset="0"/>
                        <a:cs typeface="Times New Roman" panose="02020603050405020304" pitchFamily="18" charset="0"/>
                      </a:endParaRPr>
                    </a:p>
                    <a:p>
                      <a:pPr>
                        <a:lnSpc>
                          <a:spcPct val="115000"/>
                        </a:lnSpc>
                        <a:spcAft>
                          <a:spcPts val="0"/>
                        </a:spcAft>
                      </a:pPr>
                      <a:r>
                        <a:rPr lang="en-ZA" sz="1600" dirty="0">
                          <a:solidFill>
                            <a:srgbClr val="000000"/>
                          </a:solidFill>
                          <a:effectLst/>
                          <a:latin typeface="+mj-lt"/>
                          <a:ea typeface="Calibri" panose="020F0502020204030204" pitchFamily="34" charset="0"/>
                          <a:cs typeface="Times New Roman" panose="02020603050405020304" pitchFamily="18" charset="0"/>
                        </a:rPr>
                        <a:t>include the SME</a:t>
                      </a:r>
                      <a:endParaRPr lang="en-ZA" sz="1600" dirty="0">
                        <a:solidFill>
                          <a:srgbClr val="000000"/>
                        </a:solidFill>
                        <a:effectLst/>
                        <a:latin typeface="+mj-lt"/>
                        <a:ea typeface="Times New Roman" panose="02020603050405020304" pitchFamily="18" charset="0"/>
                        <a:cs typeface="Times New Roman" panose="02020603050405020304" pitchFamily="18" charset="0"/>
                      </a:endParaRPr>
                    </a:p>
                    <a:p>
                      <a:pPr>
                        <a:lnSpc>
                          <a:spcPct val="115000"/>
                        </a:lnSpc>
                        <a:spcAft>
                          <a:spcPts val="0"/>
                        </a:spcAft>
                      </a:pPr>
                      <a:r>
                        <a:rPr lang="en-ZA" sz="1600" dirty="0">
                          <a:solidFill>
                            <a:srgbClr val="000000"/>
                          </a:solidFill>
                          <a:effectLst/>
                          <a:latin typeface="+mj-lt"/>
                          <a:ea typeface="Calibri" panose="020F0502020204030204" pitchFamily="34" charset="0"/>
                          <a:cs typeface="Times New Roman" panose="02020603050405020304" pitchFamily="18" charset="0"/>
                        </a:rPr>
                        <a:t>target was not</a:t>
                      </a:r>
                      <a:endParaRPr lang="en-ZA" sz="1600" dirty="0">
                        <a:solidFill>
                          <a:srgbClr val="000000"/>
                        </a:solidFill>
                        <a:effectLst/>
                        <a:latin typeface="+mj-lt"/>
                        <a:ea typeface="Times New Roman" panose="02020603050405020304" pitchFamily="18" charset="0"/>
                        <a:cs typeface="Times New Roman" panose="02020603050405020304" pitchFamily="18" charset="0"/>
                      </a:endParaRPr>
                    </a:p>
                    <a:p>
                      <a:pPr>
                        <a:lnSpc>
                          <a:spcPct val="115000"/>
                        </a:lnSpc>
                        <a:spcAft>
                          <a:spcPts val="0"/>
                        </a:spcAft>
                      </a:pPr>
                      <a:r>
                        <a:rPr lang="en-ZA" sz="1600" dirty="0">
                          <a:solidFill>
                            <a:srgbClr val="000000"/>
                          </a:solidFill>
                          <a:effectLst/>
                          <a:latin typeface="+mj-lt"/>
                          <a:ea typeface="Calibri" panose="020F0502020204030204" pitchFamily="34" charset="0"/>
                          <a:cs typeface="Times New Roman" panose="02020603050405020304" pitchFamily="18" charset="0"/>
                        </a:rPr>
                        <a:t>completed by the</a:t>
                      </a:r>
                      <a:endParaRPr lang="en-ZA" sz="1600" dirty="0">
                        <a:solidFill>
                          <a:srgbClr val="000000"/>
                        </a:solidFill>
                        <a:effectLst/>
                        <a:latin typeface="+mj-lt"/>
                        <a:ea typeface="Times New Roman" panose="02020603050405020304" pitchFamily="18" charset="0"/>
                        <a:cs typeface="Times New Roman" panose="02020603050405020304" pitchFamily="18" charset="0"/>
                      </a:endParaRPr>
                    </a:p>
                    <a:p>
                      <a:pPr>
                        <a:lnSpc>
                          <a:spcPct val="115000"/>
                        </a:lnSpc>
                        <a:spcAft>
                          <a:spcPts val="0"/>
                        </a:spcAft>
                      </a:pPr>
                      <a:r>
                        <a:rPr lang="en-ZA" sz="1600" dirty="0">
                          <a:solidFill>
                            <a:srgbClr val="000000"/>
                          </a:solidFill>
                          <a:effectLst/>
                          <a:latin typeface="+mj-lt"/>
                          <a:ea typeface="Calibri" panose="020F0502020204030204" pitchFamily="34" charset="0"/>
                          <a:cs typeface="Times New Roman" panose="02020603050405020304" pitchFamily="18" charset="0"/>
                        </a:rPr>
                        <a:t>31 March due to</a:t>
                      </a:r>
                      <a:endParaRPr lang="en-ZA" sz="1600" dirty="0">
                        <a:solidFill>
                          <a:srgbClr val="000000"/>
                        </a:solidFill>
                        <a:effectLst/>
                        <a:latin typeface="+mj-lt"/>
                        <a:ea typeface="Times New Roman" panose="02020603050405020304" pitchFamily="18" charset="0"/>
                        <a:cs typeface="Times New Roman" panose="02020603050405020304" pitchFamily="18" charset="0"/>
                      </a:endParaRPr>
                    </a:p>
                    <a:p>
                      <a:pPr>
                        <a:lnSpc>
                          <a:spcPct val="115000"/>
                        </a:lnSpc>
                        <a:spcAft>
                          <a:spcPts val="0"/>
                        </a:spcAft>
                      </a:pPr>
                      <a:r>
                        <a:rPr lang="en-ZA" sz="1600" dirty="0">
                          <a:solidFill>
                            <a:srgbClr val="000000"/>
                          </a:solidFill>
                          <a:effectLst/>
                          <a:latin typeface="+mj-lt"/>
                          <a:ea typeface="Calibri" panose="020F0502020204030204" pitchFamily="34" charset="0"/>
                          <a:cs typeface="Times New Roman" panose="02020603050405020304" pitchFamily="18" charset="0"/>
                        </a:rPr>
                        <a:t>the final signoff</a:t>
                      </a:r>
                      <a:endParaRPr lang="en-ZA" sz="1600" dirty="0">
                        <a:solidFill>
                          <a:srgbClr val="000000"/>
                        </a:solidFill>
                        <a:effectLst/>
                        <a:latin typeface="+mj-lt"/>
                        <a:ea typeface="Times New Roman" panose="02020603050405020304" pitchFamily="18" charset="0"/>
                        <a:cs typeface="Times New Roman" panose="02020603050405020304" pitchFamily="18" charset="0"/>
                      </a:endParaRPr>
                    </a:p>
                    <a:p>
                      <a:pPr>
                        <a:lnSpc>
                          <a:spcPct val="115000"/>
                        </a:lnSpc>
                        <a:spcAft>
                          <a:spcPts val="0"/>
                        </a:spcAft>
                      </a:pPr>
                      <a:r>
                        <a:rPr lang="en-ZA" sz="1600" dirty="0">
                          <a:solidFill>
                            <a:srgbClr val="000000"/>
                          </a:solidFill>
                          <a:effectLst/>
                          <a:latin typeface="+mj-lt"/>
                          <a:ea typeface="Calibri" panose="020F0502020204030204" pitchFamily="34" charset="0"/>
                          <a:cs typeface="Times New Roman" panose="02020603050405020304" pitchFamily="18" charset="0"/>
                        </a:rPr>
                        <a:t>being achieved in</a:t>
                      </a:r>
                      <a:endParaRPr lang="en-ZA" sz="1600" dirty="0">
                        <a:solidFill>
                          <a:srgbClr val="000000"/>
                        </a:solidFill>
                        <a:effectLst/>
                        <a:latin typeface="+mj-lt"/>
                        <a:ea typeface="Times New Roman" panose="02020603050405020304" pitchFamily="18" charset="0"/>
                        <a:cs typeface="Times New Roman" panose="02020603050405020304" pitchFamily="18" charset="0"/>
                      </a:endParaRPr>
                    </a:p>
                    <a:p>
                      <a:pPr marL="25400">
                        <a:lnSpc>
                          <a:spcPct val="150000"/>
                        </a:lnSpc>
                        <a:spcBef>
                          <a:spcPts val="60"/>
                        </a:spcBef>
                        <a:spcAft>
                          <a:spcPts val="0"/>
                        </a:spcAft>
                      </a:pPr>
                      <a:r>
                        <a:rPr lang="en-US" sz="1600" dirty="0">
                          <a:solidFill>
                            <a:srgbClr val="000000"/>
                          </a:solidFill>
                          <a:effectLst/>
                          <a:latin typeface="+mj-lt"/>
                          <a:ea typeface="Calibri" panose="020F0502020204030204" pitchFamily="34" charset="0"/>
                          <a:cs typeface="Times New Roman" panose="02020603050405020304" pitchFamily="18" charset="0"/>
                        </a:rPr>
                        <a:t>the 2021/22 year</a:t>
                      </a:r>
                      <a:endParaRPr lang="en-ZA" sz="1600" dirty="0">
                        <a:solidFill>
                          <a:srgbClr val="000000"/>
                        </a:solidFill>
                        <a:effectLst/>
                        <a:latin typeface="+mj-lt"/>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nSpc>
                          <a:spcPct val="150000"/>
                        </a:lnSpc>
                        <a:spcBef>
                          <a:spcPts val="60"/>
                        </a:spcBef>
                        <a:spcAft>
                          <a:spcPts val="0"/>
                        </a:spcAft>
                      </a:pPr>
                      <a:r>
                        <a:rPr lang="en-US"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R76 million was allocated to SME as at 31 November 2021.</a:t>
                      </a:r>
                      <a:endParaRPr lang="en-ZA"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nSpc>
                          <a:spcPct val="150000"/>
                        </a:lnSpc>
                        <a:spcBef>
                          <a:spcPts val="60"/>
                        </a:spcBef>
                        <a:spcAft>
                          <a:spcPts val="0"/>
                        </a:spcAft>
                      </a:pPr>
                      <a:r>
                        <a:rPr lang="en-US" sz="1600">
                          <a:solidFill>
                            <a:srgbClr val="000000"/>
                          </a:solidFill>
                          <a:effectLst/>
                          <a:latin typeface="+mj-lt"/>
                          <a:ea typeface="Arial" panose="020B0604020202020204" pitchFamily="34" charset="0"/>
                          <a:cs typeface="Times New Roman" panose="02020603050405020304" pitchFamily="18" charset="0"/>
                        </a:rPr>
                        <a:t>R250 million</a:t>
                      </a:r>
                      <a:endParaRPr lang="en-ZA" sz="1600">
                        <a:solidFill>
                          <a:srgbClr val="000000"/>
                        </a:solidFill>
                        <a:effectLst/>
                        <a:latin typeface="+mj-lt"/>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nSpc>
                          <a:spcPct val="150000"/>
                        </a:lnSpc>
                        <a:spcBef>
                          <a:spcPts val="60"/>
                        </a:spcBef>
                        <a:spcAft>
                          <a:spcPts val="0"/>
                        </a:spcAft>
                      </a:pPr>
                      <a:r>
                        <a:rPr lang="en-US" sz="1600" dirty="0">
                          <a:solidFill>
                            <a:srgbClr val="000000"/>
                          </a:solidFill>
                          <a:effectLst/>
                          <a:latin typeface="+mj-lt"/>
                          <a:ea typeface="Arial" panose="020B0604020202020204" pitchFamily="34" charset="0"/>
                          <a:cs typeface="Times New Roman" panose="02020603050405020304" pitchFamily="18" charset="0"/>
                        </a:rPr>
                        <a:t>R250 million</a:t>
                      </a:r>
                      <a:endParaRPr lang="en-ZA" sz="1600" dirty="0">
                        <a:solidFill>
                          <a:srgbClr val="000000"/>
                        </a:solidFill>
                        <a:effectLst/>
                        <a:latin typeface="+mj-lt"/>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ZA" sz="1600" dirty="0">
                          <a:solidFill>
                            <a:srgbClr val="000000"/>
                          </a:solidFill>
                          <a:effectLst/>
                          <a:latin typeface="+mj-lt"/>
                          <a:ea typeface="Times New Roman" panose="02020603050405020304" pitchFamily="18" charset="0"/>
                          <a:cs typeface="Times New Roman" panose="02020603050405020304" pitchFamily="18" charset="0"/>
                        </a:rPr>
                        <a:t>R300 million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51494983"/>
                  </a:ext>
                </a:extLst>
              </a:tr>
              <a:tr h="2536122">
                <a:tc vMerge="1">
                  <a:txBody>
                    <a:bodyPr/>
                    <a:lstStyle/>
                    <a:p>
                      <a:endParaRPr lang="en-ZA"/>
                    </a:p>
                  </a:txBody>
                  <a:tcPr/>
                </a:tc>
                <a:tc>
                  <a:txBody>
                    <a:bodyPr/>
                    <a:lstStyle/>
                    <a:p>
                      <a:pPr marL="25400" marR="199390">
                        <a:lnSpc>
                          <a:spcPct val="150000"/>
                        </a:lnSpc>
                        <a:spcBef>
                          <a:spcPts val="60"/>
                        </a:spcBef>
                        <a:spcAft>
                          <a:spcPts val="0"/>
                        </a:spcAft>
                      </a:pPr>
                      <a:r>
                        <a:rPr lang="en-US" sz="1600">
                          <a:solidFill>
                            <a:srgbClr val="000000"/>
                          </a:solidFill>
                          <a:effectLst/>
                          <a:latin typeface="+mj-lt"/>
                          <a:ea typeface="Arial" panose="020B0604020202020204" pitchFamily="34" charset="0"/>
                          <a:cs typeface="Times New Roman" panose="02020603050405020304" pitchFamily="18" charset="0"/>
                        </a:rPr>
                        <a:t>Decent jobs created</a:t>
                      </a:r>
                      <a:endParaRPr lang="en-ZA" sz="1600">
                        <a:solidFill>
                          <a:srgbClr val="000000"/>
                        </a:solidFill>
                        <a:effectLst/>
                        <a:latin typeface="+mj-lt"/>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marR="40005">
                        <a:lnSpc>
                          <a:spcPct val="150000"/>
                        </a:lnSpc>
                        <a:spcBef>
                          <a:spcPts val="60"/>
                        </a:spcBef>
                        <a:spcAft>
                          <a:spcPts val="0"/>
                        </a:spcAft>
                      </a:pPr>
                      <a:r>
                        <a:rPr lang="en-US" sz="1600" dirty="0">
                          <a:solidFill>
                            <a:srgbClr val="000000"/>
                          </a:solidFill>
                          <a:effectLst/>
                          <a:latin typeface="+mj-lt"/>
                          <a:ea typeface="Arial" panose="020B0604020202020204" pitchFamily="34" charset="0"/>
                          <a:cs typeface="Times New Roman" panose="02020603050405020304" pitchFamily="18" charset="0"/>
                        </a:rPr>
                        <a:t>Number of decent jobs</a:t>
                      </a:r>
                      <a:endParaRPr lang="en-ZA" sz="1600" dirty="0">
                        <a:solidFill>
                          <a:srgbClr val="000000"/>
                        </a:solidFill>
                        <a:effectLst/>
                        <a:latin typeface="+mj-lt"/>
                        <a:ea typeface="Arial" panose="020B0604020202020204" pitchFamily="34" charset="0"/>
                        <a:cs typeface="Times New Roman" panose="02020603050405020304" pitchFamily="18" charset="0"/>
                      </a:endParaRPr>
                    </a:p>
                    <a:p>
                      <a:pPr marL="25400" marR="40005">
                        <a:lnSpc>
                          <a:spcPct val="150000"/>
                        </a:lnSpc>
                        <a:spcBef>
                          <a:spcPts val="60"/>
                        </a:spcBef>
                        <a:spcAft>
                          <a:spcPts val="0"/>
                        </a:spcAft>
                      </a:pPr>
                      <a:r>
                        <a:rPr lang="en-US" sz="1600" dirty="0">
                          <a:solidFill>
                            <a:srgbClr val="000000"/>
                          </a:solidFill>
                          <a:effectLst/>
                          <a:latin typeface="+mj-lt"/>
                          <a:ea typeface="Arial" panose="020B0604020202020204" pitchFamily="34" charset="0"/>
                          <a:cs typeface="Times New Roman" panose="02020603050405020304" pitchFamily="18" charset="0"/>
                        </a:rPr>
                        <a:t>created through job summit</a:t>
                      </a:r>
                      <a:endParaRPr lang="en-ZA" sz="1600" dirty="0">
                        <a:solidFill>
                          <a:srgbClr val="000000"/>
                        </a:solidFill>
                        <a:effectLst/>
                        <a:latin typeface="+mj-lt"/>
                        <a:ea typeface="Arial" panose="020B0604020202020204" pitchFamily="34" charset="0"/>
                        <a:cs typeface="Times New Roman" panose="02020603050405020304" pitchFamily="18" charset="0"/>
                      </a:endParaRPr>
                    </a:p>
                    <a:p>
                      <a:pPr marL="25400" marR="40005">
                        <a:lnSpc>
                          <a:spcPct val="150000"/>
                        </a:lnSpc>
                        <a:spcBef>
                          <a:spcPts val="60"/>
                        </a:spcBef>
                        <a:spcAft>
                          <a:spcPts val="0"/>
                        </a:spcAft>
                      </a:pPr>
                      <a:r>
                        <a:rPr lang="en-US" sz="1600" dirty="0">
                          <a:solidFill>
                            <a:srgbClr val="000000"/>
                          </a:solidFill>
                          <a:effectLst/>
                          <a:latin typeface="+mj-lt"/>
                          <a:ea typeface="Arial" panose="020B0604020202020204" pitchFamily="34" charset="0"/>
                          <a:cs typeface="Times New Roman" panose="02020603050405020304" pitchFamily="18" charset="0"/>
                        </a:rPr>
                        <a:t>initiatives annually (Investment</a:t>
                      </a:r>
                      <a:endParaRPr lang="en-ZA" sz="1600" dirty="0">
                        <a:solidFill>
                          <a:srgbClr val="000000"/>
                        </a:solidFill>
                        <a:effectLst/>
                        <a:latin typeface="+mj-lt"/>
                        <a:ea typeface="Arial" panose="020B0604020202020204" pitchFamily="34" charset="0"/>
                        <a:cs typeface="Times New Roman" panose="02020603050405020304" pitchFamily="18" charset="0"/>
                      </a:endParaRPr>
                    </a:p>
                    <a:p>
                      <a:pPr marL="25400" marR="40005">
                        <a:lnSpc>
                          <a:spcPct val="150000"/>
                        </a:lnSpc>
                        <a:spcBef>
                          <a:spcPts val="60"/>
                        </a:spcBef>
                        <a:spcAft>
                          <a:spcPts val="0"/>
                        </a:spcAft>
                      </a:pPr>
                      <a:r>
                        <a:rPr lang="en-US" sz="1600" dirty="0">
                          <a:solidFill>
                            <a:srgbClr val="000000"/>
                          </a:solidFill>
                          <a:effectLst/>
                          <a:latin typeface="+mj-lt"/>
                          <a:ea typeface="Arial" panose="020B0604020202020204" pitchFamily="34" charset="0"/>
                          <a:cs typeface="Times New Roman" panose="02020603050405020304" pitchFamily="18" charset="0"/>
                        </a:rPr>
                        <a:t>activities) </a:t>
                      </a:r>
                      <a:endParaRPr lang="en-ZA" sz="1600" dirty="0">
                        <a:solidFill>
                          <a:srgbClr val="000000"/>
                        </a:solidFill>
                        <a:effectLst/>
                        <a:latin typeface="+mj-lt"/>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nSpc>
                          <a:spcPct val="150000"/>
                        </a:lnSpc>
                        <a:spcBef>
                          <a:spcPts val="60"/>
                        </a:spcBef>
                        <a:spcAft>
                          <a:spcPts val="0"/>
                        </a:spcAft>
                      </a:pPr>
                      <a:r>
                        <a:rPr lang="en-US" sz="1600">
                          <a:solidFill>
                            <a:srgbClr val="000000"/>
                          </a:solidFill>
                          <a:effectLst/>
                          <a:latin typeface="+mj-lt"/>
                          <a:ea typeface="Arial" panose="020B0604020202020204" pitchFamily="34" charset="0"/>
                          <a:cs typeface="Times New Roman" panose="02020603050405020304" pitchFamily="18" charset="0"/>
                        </a:rPr>
                        <a:t>N/A</a:t>
                      </a:r>
                      <a:endParaRPr lang="en-ZA" sz="1600">
                        <a:solidFill>
                          <a:srgbClr val="000000"/>
                        </a:solidFill>
                        <a:effectLst/>
                        <a:latin typeface="+mj-lt"/>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nSpc>
                          <a:spcPct val="150000"/>
                        </a:lnSpc>
                        <a:spcBef>
                          <a:spcPts val="60"/>
                        </a:spcBef>
                        <a:spcAft>
                          <a:spcPts val="0"/>
                        </a:spcAft>
                      </a:pPr>
                      <a:r>
                        <a:rPr lang="en-US" sz="1600">
                          <a:solidFill>
                            <a:srgbClr val="000000"/>
                          </a:solidFill>
                          <a:effectLst/>
                          <a:latin typeface="+mj-lt"/>
                          <a:ea typeface="Arial" panose="020B0604020202020204" pitchFamily="34" charset="0"/>
                          <a:cs typeface="Times New Roman" panose="02020603050405020304" pitchFamily="18" charset="0"/>
                        </a:rPr>
                        <a:t>N/A</a:t>
                      </a:r>
                      <a:endParaRPr lang="en-ZA" sz="1600">
                        <a:solidFill>
                          <a:srgbClr val="000000"/>
                        </a:solidFill>
                        <a:effectLst/>
                        <a:latin typeface="+mj-lt"/>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gn="ctr">
                        <a:lnSpc>
                          <a:spcPct val="150000"/>
                        </a:lnSpc>
                        <a:spcBef>
                          <a:spcPts val="60"/>
                        </a:spcBef>
                        <a:spcAft>
                          <a:spcPts val="0"/>
                        </a:spcAft>
                      </a:pPr>
                      <a:r>
                        <a:rPr lang="en-US" sz="1600" b="1" dirty="0">
                          <a:solidFill>
                            <a:srgbClr val="000000"/>
                          </a:solidFill>
                          <a:effectLst/>
                          <a:latin typeface="+mj-lt"/>
                          <a:ea typeface="Arial" panose="020B0604020202020204" pitchFamily="34" charset="0"/>
                          <a:cs typeface="Times New Roman" panose="02020603050405020304" pitchFamily="18" charset="0"/>
                        </a:rPr>
                        <a:t>Not Achieved</a:t>
                      </a:r>
                      <a:endParaRPr lang="en-ZA" sz="1600" dirty="0">
                        <a:solidFill>
                          <a:srgbClr val="000000"/>
                        </a:solidFill>
                        <a:effectLst/>
                        <a:latin typeface="+mj-lt"/>
                        <a:ea typeface="Arial" panose="020B0604020202020204" pitchFamily="34" charset="0"/>
                        <a:cs typeface="Times New Roman" panose="02020603050405020304" pitchFamily="18" charset="0"/>
                      </a:endParaRPr>
                    </a:p>
                    <a:p>
                      <a:pPr marL="25400" algn="ctr">
                        <a:lnSpc>
                          <a:spcPct val="150000"/>
                        </a:lnSpc>
                        <a:spcBef>
                          <a:spcPts val="60"/>
                        </a:spcBef>
                        <a:spcAft>
                          <a:spcPts val="0"/>
                        </a:spcAft>
                      </a:pPr>
                      <a:r>
                        <a:rPr lang="en-US" sz="1600" b="1" dirty="0">
                          <a:solidFill>
                            <a:srgbClr val="000000"/>
                          </a:solidFill>
                          <a:effectLst/>
                          <a:latin typeface="+mj-lt"/>
                          <a:ea typeface="Arial" panose="020B0604020202020204" pitchFamily="34" charset="0"/>
                          <a:cs typeface="Times New Roman" panose="02020603050405020304" pitchFamily="18" charset="0"/>
                        </a:rPr>
                        <a:t>119</a:t>
                      </a:r>
                      <a:endParaRPr lang="en-ZA" sz="1600" dirty="0">
                        <a:solidFill>
                          <a:srgbClr val="000000"/>
                        </a:solidFill>
                        <a:effectLst/>
                        <a:latin typeface="+mj-lt"/>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nSpc>
                          <a:spcPct val="150000"/>
                        </a:lnSpc>
                        <a:spcBef>
                          <a:spcPts val="60"/>
                        </a:spcBef>
                        <a:spcAft>
                          <a:spcPts val="0"/>
                        </a:spcAft>
                      </a:pPr>
                      <a:r>
                        <a:rPr lang="en-US" sz="1600" dirty="0">
                          <a:effectLst/>
                          <a:latin typeface="Arial" panose="020B0604020202020204" pitchFamily="34" charset="0"/>
                          <a:ea typeface="Arial" panose="020B0604020202020204" pitchFamily="34" charset="0"/>
                          <a:cs typeface="Times New Roman" panose="02020603050405020304" pitchFamily="18" charset="0"/>
                        </a:rPr>
                        <a:t>0</a:t>
                      </a:r>
                      <a:endParaRPr lang="en-ZA"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nSpc>
                          <a:spcPct val="150000"/>
                        </a:lnSpc>
                        <a:spcBef>
                          <a:spcPts val="60"/>
                        </a:spcBef>
                        <a:spcAft>
                          <a:spcPts val="0"/>
                        </a:spcAft>
                      </a:pPr>
                      <a:r>
                        <a:rPr lang="en-US" sz="1600" dirty="0">
                          <a:solidFill>
                            <a:srgbClr val="000000"/>
                          </a:solidFill>
                          <a:effectLst/>
                          <a:latin typeface="+mj-lt"/>
                          <a:ea typeface="Arial" panose="020B0604020202020204" pitchFamily="34" charset="0"/>
                          <a:cs typeface="Times New Roman" panose="02020603050405020304" pitchFamily="18" charset="0"/>
                        </a:rPr>
                        <a:t>1500</a:t>
                      </a:r>
                      <a:endParaRPr lang="en-ZA" sz="1600" dirty="0">
                        <a:solidFill>
                          <a:srgbClr val="000000"/>
                        </a:solidFill>
                        <a:effectLst/>
                        <a:latin typeface="+mj-lt"/>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nSpc>
                          <a:spcPct val="150000"/>
                        </a:lnSpc>
                        <a:spcBef>
                          <a:spcPts val="60"/>
                        </a:spcBef>
                        <a:spcAft>
                          <a:spcPts val="0"/>
                        </a:spcAft>
                      </a:pPr>
                      <a:r>
                        <a:rPr lang="en-US" sz="1600" dirty="0">
                          <a:solidFill>
                            <a:srgbClr val="000000"/>
                          </a:solidFill>
                          <a:effectLst/>
                          <a:latin typeface="+mj-lt"/>
                          <a:ea typeface="Arial" panose="020B0604020202020204" pitchFamily="34" charset="0"/>
                          <a:cs typeface="Times New Roman" panose="02020603050405020304" pitchFamily="18" charset="0"/>
                        </a:rPr>
                        <a:t>2000</a:t>
                      </a:r>
                      <a:endParaRPr lang="en-ZA" sz="1600" dirty="0">
                        <a:solidFill>
                          <a:srgbClr val="000000"/>
                        </a:solidFill>
                        <a:effectLst/>
                        <a:latin typeface="+mj-lt"/>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035">
                        <a:lnSpc>
                          <a:spcPct val="150000"/>
                        </a:lnSpc>
                        <a:spcBef>
                          <a:spcPts val="60"/>
                        </a:spcBef>
                        <a:spcAft>
                          <a:spcPts val="0"/>
                        </a:spcAft>
                      </a:pPr>
                      <a:r>
                        <a:rPr lang="en-US" sz="1600" dirty="0">
                          <a:solidFill>
                            <a:srgbClr val="000000"/>
                          </a:solidFill>
                          <a:effectLst/>
                          <a:latin typeface="+mj-lt"/>
                          <a:ea typeface="Arial" panose="020B0604020202020204" pitchFamily="34" charset="0"/>
                          <a:cs typeface="Times New Roman" panose="02020603050405020304" pitchFamily="18" charset="0"/>
                        </a:rPr>
                        <a:t>2000</a:t>
                      </a:r>
                      <a:endParaRPr lang="en-ZA" sz="1600" dirty="0">
                        <a:solidFill>
                          <a:srgbClr val="000000"/>
                        </a:solidFill>
                        <a:effectLst/>
                        <a:latin typeface="+mj-lt"/>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5590449"/>
                  </a:ext>
                </a:extLst>
              </a:tr>
            </a:tbl>
          </a:graphicData>
        </a:graphic>
      </p:graphicFrame>
      <p:sp>
        <p:nvSpPr>
          <p:cNvPr id="6" name="Rectangle 5"/>
          <p:cNvSpPr/>
          <p:nvPr/>
        </p:nvSpPr>
        <p:spPr>
          <a:xfrm>
            <a:off x="14224000" y="304800"/>
            <a:ext cx="441146" cy="369332"/>
          </a:xfrm>
          <a:prstGeom prst="rect">
            <a:avLst/>
          </a:prstGeom>
        </p:spPr>
        <p:txBody>
          <a:bodyPr wrap="none">
            <a:spAutoFit/>
          </a:bodyPr>
          <a:lstStyle/>
          <a:p>
            <a:r>
              <a:rPr lang="en-US" b="1" dirty="0" smtClean="0">
                <a:solidFill>
                  <a:srgbClr val="FF0000"/>
                </a:solidFill>
              </a:rPr>
              <a:t>24</a:t>
            </a:r>
            <a:endParaRPr lang="en-ZA" b="1" dirty="0">
              <a:solidFill>
                <a:srgbClr val="FF0000"/>
              </a:solidFill>
            </a:endParaRPr>
          </a:p>
        </p:txBody>
      </p:sp>
    </p:spTree>
    <p:extLst>
      <p:ext uri="{BB962C8B-B14F-4D97-AF65-F5344CB8AC3E}">
        <p14:creationId xmlns:p14="http://schemas.microsoft.com/office/powerpoint/2010/main" xmlns="" val="12825954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5200" y="381000"/>
            <a:ext cx="8686800" cy="574453"/>
          </a:xfrm>
        </p:spPr>
        <p:txBody>
          <a:bodyPr/>
          <a:lstStyle/>
          <a:p>
            <a:r>
              <a:rPr lang="en-ZA" sz="3733" dirty="0">
                <a:solidFill>
                  <a:schemeClr val="tx1"/>
                </a:solidFill>
              </a:rPr>
              <a:t>PROGRAMME 1: ADMINISTRATION</a:t>
            </a:r>
            <a:endParaRPr lang="en-ZA" dirty="0">
              <a:solidFill>
                <a:schemeClr val="tx1"/>
              </a:solidFill>
            </a:endParaRPr>
          </a:p>
        </p:txBody>
      </p:sp>
      <p:sp>
        <p:nvSpPr>
          <p:cNvPr id="4" name="Slide Number Placeholder 3"/>
          <p:cNvSpPr>
            <a:spLocks noGrp="1"/>
          </p:cNvSpPr>
          <p:nvPr>
            <p:ph type="sldNum" sz="quarter" idx="4294967295"/>
          </p:nvPr>
        </p:nvSpPr>
        <p:spPr>
          <a:xfrm>
            <a:off x="11218779" y="8657168"/>
            <a:ext cx="2844800" cy="48683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9B0E16-3B21-4DA7-809D-032F5E4D0A06}" type="slidenum">
              <a:rPr kumimoji="0" lang="en-US" sz="1800" b="1"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1800" b="1" i="0" u="none" strike="noStrike" kern="1200" cap="none" spc="0" normalizeH="0" baseline="0" noProof="0" dirty="0">
              <a:ln>
                <a:noFill/>
              </a:ln>
              <a:solidFill>
                <a:prstClr val="white"/>
              </a:solidFill>
              <a:effectLst/>
              <a:uLnTx/>
              <a:uFillTx/>
              <a:latin typeface="Arial"/>
              <a:ea typeface="+mn-ea"/>
              <a:cs typeface="+mn-cs"/>
            </a:endParaRPr>
          </a:p>
        </p:txBody>
      </p:sp>
      <p:sp>
        <p:nvSpPr>
          <p:cNvPr id="5" name="Rectangle 4"/>
          <p:cNvSpPr/>
          <p:nvPr/>
        </p:nvSpPr>
        <p:spPr>
          <a:xfrm>
            <a:off x="1346199" y="1618320"/>
            <a:ext cx="11556733" cy="584775"/>
          </a:xfrm>
          <a:prstGeom prst="rect">
            <a:avLst/>
          </a:prstGeom>
        </p:spPr>
        <p:txBody>
          <a:bodyPr wrap="square">
            <a:spAutoFit/>
          </a:bodyPr>
          <a:lstStyle/>
          <a:p>
            <a:pPr marL="0" marR="0" lvl="0" indent="0" algn="l" defTabSz="914400" rtl="0" eaLnBrk="0" fontAlgn="auto" latinLnBrk="0" hangingPunct="0">
              <a:lnSpc>
                <a:spcPct val="100000"/>
              </a:lnSpc>
              <a:spcBef>
                <a:spcPct val="20000"/>
              </a:spcBef>
              <a:spcAft>
                <a:spcPts val="0"/>
              </a:spcAft>
              <a:buClrTx/>
              <a:buSzTx/>
              <a:buFontTx/>
              <a:buNone/>
              <a:tabLst/>
              <a:defRPr/>
            </a:pPr>
            <a:r>
              <a:rPr kumimoji="0" lang="en-ZA" sz="3200" b="1" i="0" u="sng" strike="noStrike" kern="0" cap="none" spc="0" normalizeH="0" baseline="0" noProof="0" dirty="0">
                <a:ln>
                  <a:noFill/>
                </a:ln>
                <a:solidFill>
                  <a:srgbClr val="003C19"/>
                </a:solidFill>
                <a:effectLst/>
                <a:uLnTx/>
                <a:uFillTx/>
                <a:latin typeface="Arial"/>
                <a:ea typeface="Times New Roman" panose="02020603050405020304" pitchFamily="18" charset="0"/>
                <a:cs typeface="Arial"/>
              </a:rPr>
              <a:t>Outcomes, Outputs, Performance Indicators and Targets</a:t>
            </a:r>
            <a:endParaRPr kumimoji="0" lang="en-ZA" sz="4267" b="0" i="0" u="none" strike="noStrike" kern="1200" cap="none" spc="0" normalizeH="0" baseline="0" noProof="0" dirty="0">
              <a:ln>
                <a:noFill/>
              </a:ln>
              <a:solidFill>
                <a:prstClr val="black"/>
              </a:solidFill>
              <a:effectLst/>
              <a:uLnTx/>
              <a:uFillTx/>
              <a:latin typeface="Calibri"/>
              <a:ea typeface="ＭＳ Ｐゴシック" pitchFamily="80" charset="-128"/>
              <a:cs typeface="+mn-cs"/>
            </a:endParaRPr>
          </a:p>
        </p:txBody>
      </p:sp>
      <p:graphicFrame>
        <p:nvGraphicFramePr>
          <p:cNvPr id="8" name="Table 7"/>
          <p:cNvGraphicFramePr>
            <a:graphicFrameLocks noGrp="1"/>
          </p:cNvGraphicFramePr>
          <p:nvPr>
            <p:extLst/>
          </p:nvPr>
        </p:nvGraphicFramePr>
        <p:xfrm>
          <a:off x="1346199" y="2277366"/>
          <a:ext cx="12730080" cy="5792340"/>
        </p:xfrm>
        <a:graphic>
          <a:graphicData uri="http://schemas.openxmlformats.org/drawingml/2006/table">
            <a:tbl>
              <a:tblPr firstRow="1" firstCol="1" bandRow="1"/>
              <a:tblGrid>
                <a:gridCol w="1172301">
                  <a:extLst>
                    <a:ext uri="{9D8B030D-6E8A-4147-A177-3AD203B41FA5}">
                      <a16:colId xmlns:a16="http://schemas.microsoft.com/office/drawing/2014/main" xmlns="" val="2529900917"/>
                    </a:ext>
                  </a:extLst>
                </a:gridCol>
                <a:gridCol w="1539520">
                  <a:extLst>
                    <a:ext uri="{9D8B030D-6E8A-4147-A177-3AD203B41FA5}">
                      <a16:colId xmlns:a16="http://schemas.microsoft.com/office/drawing/2014/main" xmlns="" val="3444597166"/>
                    </a:ext>
                  </a:extLst>
                </a:gridCol>
                <a:gridCol w="1651687">
                  <a:extLst>
                    <a:ext uri="{9D8B030D-6E8A-4147-A177-3AD203B41FA5}">
                      <a16:colId xmlns:a16="http://schemas.microsoft.com/office/drawing/2014/main" xmlns="" val="167311315"/>
                    </a:ext>
                  </a:extLst>
                </a:gridCol>
                <a:gridCol w="980270">
                  <a:extLst>
                    <a:ext uri="{9D8B030D-6E8A-4147-A177-3AD203B41FA5}">
                      <a16:colId xmlns:a16="http://schemas.microsoft.com/office/drawing/2014/main" xmlns="" val="174313192"/>
                    </a:ext>
                  </a:extLst>
                </a:gridCol>
                <a:gridCol w="980270">
                  <a:extLst>
                    <a:ext uri="{9D8B030D-6E8A-4147-A177-3AD203B41FA5}">
                      <a16:colId xmlns:a16="http://schemas.microsoft.com/office/drawing/2014/main" xmlns="" val="648923905"/>
                    </a:ext>
                  </a:extLst>
                </a:gridCol>
                <a:gridCol w="1651687">
                  <a:extLst>
                    <a:ext uri="{9D8B030D-6E8A-4147-A177-3AD203B41FA5}">
                      <a16:colId xmlns:a16="http://schemas.microsoft.com/office/drawing/2014/main" xmlns="" val="488650283"/>
                    </a:ext>
                  </a:extLst>
                </a:gridCol>
                <a:gridCol w="1342835">
                  <a:extLst>
                    <a:ext uri="{9D8B030D-6E8A-4147-A177-3AD203B41FA5}">
                      <a16:colId xmlns:a16="http://schemas.microsoft.com/office/drawing/2014/main" xmlns="" val="2094329674"/>
                    </a:ext>
                  </a:extLst>
                </a:gridCol>
                <a:gridCol w="1154838">
                  <a:extLst>
                    <a:ext uri="{9D8B030D-6E8A-4147-A177-3AD203B41FA5}">
                      <a16:colId xmlns:a16="http://schemas.microsoft.com/office/drawing/2014/main" xmlns="" val="3823901348"/>
                    </a:ext>
                  </a:extLst>
                </a:gridCol>
                <a:gridCol w="1208551">
                  <a:extLst>
                    <a:ext uri="{9D8B030D-6E8A-4147-A177-3AD203B41FA5}">
                      <a16:colId xmlns:a16="http://schemas.microsoft.com/office/drawing/2014/main" xmlns="" val="3860268608"/>
                    </a:ext>
                  </a:extLst>
                </a:gridCol>
                <a:gridCol w="1048121">
                  <a:extLst>
                    <a:ext uri="{9D8B030D-6E8A-4147-A177-3AD203B41FA5}">
                      <a16:colId xmlns:a16="http://schemas.microsoft.com/office/drawing/2014/main" xmlns="" val="1932451195"/>
                    </a:ext>
                  </a:extLst>
                </a:gridCol>
              </a:tblGrid>
              <a:tr h="246063">
                <a:tc rowSpan="3">
                  <a:txBody>
                    <a:bodyPr/>
                    <a:lstStyle/>
                    <a:p>
                      <a:pPr>
                        <a:lnSpc>
                          <a:spcPct val="115000"/>
                        </a:lnSpc>
                        <a:spcAft>
                          <a:spcPts val="0"/>
                        </a:spcAft>
                      </a:pPr>
                      <a:r>
                        <a:rPr lang="en-ZA"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Outcome</a:t>
                      </a:r>
                      <a:endParaRPr lang="en-ZA"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rowSpan="3">
                  <a:txBody>
                    <a:bodyPr/>
                    <a:lstStyle/>
                    <a:p>
                      <a:pPr>
                        <a:lnSpc>
                          <a:spcPct val="115000"/>
                        </a:lnSpc>
                        <a:spcAft>
                          <a:spcPts val="0"/>
                        </a:spcAft>
                      </a:pPr>
                      <a:r>
                        <a:rPr lang="en-ZA"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Output</a:t>
                      </a:r>
                      <a:endParaRPr lang="en-ZA"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rowSpan="3">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Output Indicator</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gridSpan="7">
                  <a:txBody>
                    <a:bodyPr/>
                    <a:lstStyle/>
                    <a:p>
                      <a:pPr algn="ctr">
                        <a:lnSpc>
                          <a:spcPct val="115000"/>
                        </a:lnSpc>
                        <a:spcAft>
                          <a:spcPts val="0"/>
                        </a:spcAft>
                      </a:pPr>
                      <a:r>
                        <a:rPr lang="en-ZA"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Target</a:t>
                      </a:r>
                      <a:endParaRPr lang="en-ZA"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007192680"/>
                  </a:ext>
                </a:extLst>
              </a:tr>
              <a:tr h="738188">
                <a:tc vMerge="1">
                  <a:txBody>
                    <a:bodyPr/>
                    <a:lstStyle/>
                    <a:p>
                      <a:endParaRPr lang="en-ZA"/>
                    </a:p>
                  </a:txBody>
                  <a:tcPr/>
                </a:tc>
                <a:tc vMerge="1">
                  <a:txBody>
                    <a:bodyPr/>
                    <a:lstStyle/>
                    <a:p>
                      <a:endParaRPr lang="en-ZA"/>
                    </a:p>
                  </a:txBody>
                  <a:tcPr/>
                </a:tc>
                <a:tc vMerge="1">
                  <a:txBody>
                    <a:bodyPr/>
                    <a:lstStyle/>
                    <a:p>
                      <a:endParaRPr lang="en-ZA"/>
                    </a:p>
                  </a:txBody>
                  <a:tcPr/>
                </a:tc>
                <a:tc gridSpan="3">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Audited /Actual Performance</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hMerge="1">
                  <a:txBody>
                    <a:bodyPr/>
                    <a:lstStyle/>
                    <a:p>
                      <a:endParaRPr lang="en-ZA"/>
                    </a:p>
                  </a:txBody>
                  <a:tcPr/>
                </a:tc>
                <a:tc hMerge="1">
                  <a:txBody>
                    <a:bodyPr/>
                    <a:lstStyle/>
                    <a:p>
                      <a:endParaRPr lang="en-ZA"/>
                    </a:p>
                  </a:txBody>
                  <a:tcPr/>
                </a:tc>
                <a:tc>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Estimated Performance</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MTEF Period</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extLst>
                  <a:ext uri="{0D108BD9-81ED-4DB2-BD59-A6C34878D82A}">
                    <a16:rowId xmlns:a16="http://schemas.microsoft.com/office/drawing/2014/main" xmlns="" val="2308062434"/>
                  </a:ext>
                </a:extLst>
              </a:tr>
              <a:tr h="246063">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2018/19</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2019/20</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2020/21</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2021/22</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2022/23</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2023/24</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2024/25</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extLst>
                  <a:ext uri="{0D108BD9-81ED-4DB2-BD59-A6C34878D82A}">
                    <a16:rowId xmlns:a16="http://schemas.microsoft.com/office/drawing/2014/main" xmlns="" val="3889448231"/>
                  </a:ext>
                </a:extLst>
              </a:tr>
              <a:tr h="4493320">
                <a:tc>
                  <a:txBody>
                    <a:bodyPr/>
                    <a:lstStyle/>
                    <a:p>
                      <a:pPr marL="25400" marR="51435">
                        <a:lnSpc>
                          <a:spcPct val="150000"/>
                        </a:lnSpc>
                        <a:spcBef>
                          <a:spcPts val="60"/>
                        </a:spcBef>
                        <a:spcAft>
                          <a:spcPts val="0"/>
                        </a:spcAft>
                      </a:pPr>
                      <a:r>
                        <a:rPr lang="en-US"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More decent jobs created and sustained, with youth, women and persons with disabilities prioritised</a:t>
                      </a:r>
                      <a:endParaRPr lang="en-ZA"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marR="199390">
                        <a:lnSpc>
                          <a:spcPct val="150000"/>
                        </a:lnSpc>
                        <a:spcBef>
                          <a:spcPts val="60"/>
                        </a:spcBef>
                        <a:spcAft>
                          <a:spcPts val="0"/>
                        </a:spcAft>
                      </a:pPr>
                      <a:r>
                        <a:rPr lang="en-US"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Decent jobs created</a:t>
                      </a:r>
                      <a:endParaRPr lang="en-ZA"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marR="40005">
                        <a:lnSpc>
                          <a:spcPct val="150000"/>
                        </a:lnSpc>
                        <a:spcBef>
                          <a:spcPts val="60"/>
                        </a:spcBef>
                        <a:spcAft>
                          <a:spcPts val="0"/>
                        </a:spcAft>
                      </a:pPr>
                      <a:r>
                        <a:rPr lang="en-US"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Number of jobs created through the Presidential Comprehensive Youth Employment interventions annually (Human Resources Management)</a:t>
                      </a:r>
                      <a:endParaRPr lang="en-ZA"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nSpc>
                          <a:spcPct val="150000"/>
                        </a:lnSpc>
                        <a:spcBef>
                          <a:spcPts val="60"/>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N/A</a:t>
                      </a:r>
                      <a:endParaRPr lang="en-ZA"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nSpc>
                          <a:spcPct val="150000"/>
                        </a:lnSpc>
                        <a:spcBef>
                          <a:spcPts val="60"/>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N/A</a:t>
                      </a:r>
                      <a:endParaRPr lang="en-ZA"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gn="ctr">
                        <a:lnSpc>
                          <a:spcPct val="150000"/>
                        </a:lnSpc>
                        <a:spcBef>
                          <a:spcPts val="60"/>
                        </a:spcBef>
                        <a:spcAft>
                          <a:spcPts val="0"/>
                        </a:spcAft>
                      </a:pPr>
                      <a:r>
                        <a:rPr lang="en-US" sz="16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Not achieved</a:t>
                      </a:r>
                      <a:endParaRPr lang="en-ZA"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25400" algn="ctr">
                        <a:lnSpc>
                          <a:spcPct val="150000"/>
                        </a:lnSpc>
                        <a:spcBef>
                          <a:spcPts val="60"/>
                        </a:spcBef>
                        <a:spcAft>
                          <a:spcPts val="0"/>
                        </a:spcAft>
                      </a:pPr>
                      <a:r>
                        <a:rPr lang="en-US" sz="16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65</a:t>
                      </a:r>
                      <a:endParaRPr lang="en-ZA"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gn="ctr">
                        <a:lnSpc>
                          <a:spcPct val="150000"/>
                        </a:lnSpc>
                        <a:spcBef>
                          <a:spcPts val="60"/>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Not in the APP 2021/22</a:t>
                      </a:r>
                      <a:endParaRPr lang="en-ZA"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gn="ctr">
                        <a:lnSpc>
                          <a:spcPct val="150000"/>
                        </a:lnSpc>
                        <a:spcBef>
                          <a:spcPts val="60"/>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100</a:t>
                      </a:r>
                      <a:endParaRPr lang="en-ZA"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gn="ctr">
                        <a:lnSpc>
                          <a:spcPct val="150000"/>
                        </a:lnSpc>
                        <a:spcBef>
                          <a:spcPts val="60"/>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0</a:t>
                      </a:r>
                      <a:endParaRPr lang="en-ZA"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035" algn="ctr">
                        <a:lnSpc>
                          <a:spcPct val="150000"/>
                        </a:lnSpc>
                        <a:spcBef>
                          <a:spcPts val="60"/>
                        </a:spcBef>
                        <a:spcAft>
                          <a:spcPts val="0"/>
                        </a:spcAft>
                      </a:pPr>
                      <a:r>
                        <a:rPr lang="en-US"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100</a:t>
                      </a:r>
                      <a:endParaRPr lang="en-ZA"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51494983"/>
                  </a:ext>
                </a:extLst>
              </a:tr>
            </a:tbl>
          </a:graphicData>
        </a:graphic>
      </p:graphicFrame>
      <p:sp>
        <p:nvSpPr>
          <p:cNvPr id="6" name="Rectangle 5"/>
          <p:cNvSpPr/>
          <p:nvPr/>
        </p:nvSpPr>
        <p:spPr>
          <a:xfrm>
            <a:off x="14452600" y="381000"/>
            <a:ext cx="441146" cy="369332"/>
          </a:xfrm>
          <a:prstGeom prst="rect">
            <a:avLst/>
          </a:prstGeom>
        </p:spPr>
        <p:txBody>
          <a:bodyPr wrap="none">
            <a:spAutoFit/>
          </a:bodyPr>
          <a:lstStyle/>
          <a:p>
            <a:r>
              <a:rPr lang="en-US" b="1" dirty="0" smtClean="0">
                <a:solidFill>
                  <a:srgbClr val="FF0000"/>
                </a:solidFill>
              </a:rPr>
              <a:t>25</a:t>
            </a:r>
            <a:endParaRPr lang="en-ZA" b="1" dirty="0">
              <a:solidFill>
                <a:srgbClr val="FF0000"/>
              </a:solidFill>
            </a:endParaRPr>
          </a:p>
        </p:txBody>
      </p:sp>
    </p:spTree>
    <p:extLst>
      <p:ext uri="{BB962C8B-B14F-4D97-AF65-F5344CB8AC3E}">
        <p14:creationId xmlns:p14="http://schemas.microsoft.com/office/powerpoint/2010/main" xmlns="" val="26578909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1051" y="530987"/>
            <a:ext cx="8493749" cy="574453"/>
          </a:xfrm>
        </p:spPr>
        <p:txBody>
          <a:bodyPr/>
          <a:lstStyle/>
          <a:p>
            <a:r>
              <a:rPr lang="en-ZA" sz="3733" dirty="0">
                <a:solidFill>
                  <a:schemeClr val="tx1"/>
                </a:solidFill>
              </a:rPr>
              <a:t>PROGRAMME 1: ADMINISTRATION</a:t>
            </a:r>
            <a:endParaRPr lang="en-ZA" dirty="0">
              <a:solidFill>
                <a:schemeClr val="tx1"/>
              </a:solidFill>
            </a:endParaRPr>
          </a:p>
        </p:txBody>
      </p:sp>
      <p:sp>
        <p:nvSpPr>
          <p:cNvPr id="4" name="Slide Number Placeholder 3"/>
          <p:cNvSpPr>
            <a:spLocks noGrp="1"/>
          </p:cNvSpPr>
          <p:nvPr>
            <p:ph type="sldNum" sz="quarter" idx="4294967295"/>
          </p:nvPr>
        </p:nvSpPr>
        <p:spPr>
          <a:xfrm>
            <a:off x="11218779" y="8657168"/>
            <a:ext cx="2844800" cy="48683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9B0E16-3B21-4DA7-809D-032F5E4D0A06}" type="slidenum">
              <a:rPr kumimoji="0" lang="en-US" sz="1800" b="1"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US" sz="1800" b="1" i="0" u="none" strike="noStrike" kern="1200" cap="none" spc="0" normalizeH="0" baseline="0" noProof="0" dirty="0">
              <a:ln>
                <a:noFill/>
              </a:ln>
              <a:solidFill>
                <a:prstClr val="white"/>
              </a:solidFill>
              <a:effectLst/>
              <a:uLnTx/>
              <a:uFillTx/>
              <a:latin typeface="Arial"/>
              <a:ea typeface="+mn-ea"/>
              <a:cs typeface="+mn-cs"/>
            </a:endParaRPr>
          </a:p>
        </p:txBody>
      </p:sp>
      <p:sp>
        <p:nvSpPr>
          <p:cNvPr id="5" name="Rectangle 4"/>
          <p:cNvSpPr/>
          <p:nvPr/>
        </p:nvSpPr>
        <p:spPr>
          <a:xfrm>
            <a:off x="1269997" y="1575667"/>
            <a:ext cx="11556733" cy="584775"/>
          </a:xfrm>
          <a:prstGeom prst="rect">
            <a:avLst/>
          </a:prstGeom>
        </p:spPr>
        <p:txBody>
          <a:bodyPr wrap="square">
            <a:spAutoFit/>
          </a:bodyPr>
          <a:lstStyle/>
          <a:p>
            <a:pPr marL="0" marR="0" lvl="0" indent="0" algn="l" defTabSz="914400" rtl="0" eaLnBrk="0" fontAlgn="auto" latinLnBrk="0" hangingPunct="0">
              <a:lnSpc>
                <a:spcPct val="100000"/>
              </a:lnSpc>
              <a:spcBef>
                <a:spcPct val="20000"/>
              </a:spcBef>
              <a:spcAft>
                <a:spcPts val="0"/>
              </a:spcAft>
              <a:buClrTx/>
              <a:buSzTx/>
              <a:buFontTx/>
              <a:buNone/>
              <a:tabLst/>
              <a:defRPr/>
            </a:pPr>
            <a:r>
              <a:rPr kumimoji="0" lang="en-ZA" sz="3200" b="1" i="0" u="sng" strike="noStrike" kern="0" cap="none" spc="0" normalizeH="0" baseline="0" noProof="0" dirty="0">
                <a:ln>
                  <a:noFill/>
                </a:ln>
                <a:solidFill>
                  <a:srgbClr val="003C19"/>
                </a:solidFill>
                <a:effectLst/>
                <a:uLnTx/>
                <a:uFillTx/>
                <a:latin typeface="Arial"/>
                <a:ea typeface="Times New Roman" panose="02020603050405020304" pitchFamily="18" charset="0"/>
                <a:cs typeface="Arial"/>
              </a:rPr>
              <a:t>Outcomes, Outputs, Performance Indicators and Targets</a:t>
            </a:r>
            <a:endParaRPr kumimoji="0" lang="en-ZA" sz="4267" b="0" i="0" u="none" strike="noStrike" kern="1200" cap="none" spc="0" normalizeH="0" baseline="0" noProof="0" dirty="0">
              <a:ln>
                <a:noFill/>
              </a:ln>
              <a:solidFill>
                <a:prstClr val="black"/>
              </a:solidFill>
              <a:effectLst/>
              <a:uLnTx/>
              <a:uFillTx/>
              <a:latin typeface="Calibri"/>
              <a:ea typeface="ＭＳ Ｐゴシック" pitchFamily="80" charset="-128"/>
              <a:cs typeface="+mn-cs"/>
            </a:endParaRPr>
          </a:p>
        </p:txBody>
      </p:sp>
      <p:graphicFrame>
        <p:nvGraphicFramePr>
          <p:cNvPr id="8" name="Table 7"/>
          <p:cNvGraphicFramePr>
            <a:graphicFrameLocks noGrp="1"/>
          </p:cNvGraphicFramePr>
          <p:nvPr>
            <p:extLst>
              <p:ext uri="{D42A27DB-BD31-4B8C-83A1-F6EECF244321}">
                <p14:modId xmlns:p14="http://schemas.microsoft.com/office/powerpoint/2010/main" xmlns="" val="2870733982"/>
              </p:ext>
            </p:extLst>
          </p:nvPr>
        </p:nvGraphicFramePr>
        <p:xfrm>
          <a:off x="1269996" y="2191093"/>
          <a:ext cx="14325603" cy="5796336"/>
        </p:xfrm>
        <a:graphic>
          <a:graphicData uri="http://schemas.openxmlformats.org/drawingml/2006/table">
            <a:tbl>
              <a:tblPr firstRow="1" firstCol="1" bandRow="1"/>
              <a:tblGrid>
                <a:gridCol w="1319231">
                  <a:extLst>
                    <a:ext uri="{9D8B030D-6E8A-4147-A177-3AD203B41FA5}">
                      <a16:colId xmlns:a16="http://schemas.microsoft.com/office/drawing/2014/main" xmlns="" val="2529900917"/>
                    </a:ext>
                  </a:extLst>
                </a:gridCol>
                <a:gridCol w="1898699">
                  <a:extLst>
                    <a:ext uri="{9D8B030D-6E8A-4147-A177-3AD203B41FA5}">
                      <a16:colId xmlns:a16="http://schemas.microsoft.com/office/drawing/2014/main" xmlns="" val="3444597166"/>
                    </a:ext>
                  </a:extLst>
                </a:gridCol>
                <a:gridCol w="1692476">
                  <a:extLst>
                    <a:ext uri="{9D8B030D-6E8A-4147-A177-3AD203B41FA5}">
                      <a16:colId xmlns:a16="http://schemas.microsoft.com/office/drawing/2014/main" xmlns="" val="167311315"/>
                    </a:ext>
                  </a:extLst>
                </a:gridCol>
                <a:gridCol w="1103132">
                  <a:extLst>
                    <a:ext uri="{9D8B030D-6E8A-4147-A177-3AD203B41FA5}">
                      <a16:colId xmlns:a16="http://schemas.microsoft.com/office/drawing/2014/main" xmlns="" val="174313192"/>
                    </a:ext>
                  </a:extLst>
                </a:gridCol>
                <a:gridCol w="1103132">
                  <a:extLst>
                    <a:ext uri="{9D8B030D-6E8A-4147-A177-3AD203B41FA5}">
                      <a16:colId xmlns:a16="http://schemas.microsoft.com/office/drawing/2014/main" xmlns="" val="648923905"/>
                    </a:ext>
                  </a:extLst>
                </a:gridCol>
                <a:gridCol w="1858702">
                  <a:extLst>
                    <a:ext uri="{9D8B030D-6E8A-4147-A177-3AD203B41FA5}">
                      <a16:colId xmlns:a16="http://schemas.microsoft.com/office/drawing/2014/main" xmlns="" val="488650283"/>
                    </a:ext>
                  </a:extLst>
                </a:gridCol>
                <a:gridCol w="1511140">
                  <a:extLst>
                    <a:ext uri="{9D8B030D-6E8A-4147-A177-3AD203B41FA5}">
                      <a16:colId xmlns:a16="http://schemas.microsoft.com/office/drawing/2014/main" xmlns="" val="2094329674"/>
                    </a:ext>
                  </a:extLst>
                </a:gridCol>
                <a:gridCol w="1299579">
                  <a:extLst>
                    <a:ext uri="{9D8B030D-6E8A-4147-A177-3AD203B41FA5}">
                      <a16:colId xmlns:a16="http://schemas.microsoft.com/office/drawing/2014/main" xmlns="" val="3823901348"/>
                    </a:ext>
                  </a:extLst>
                </a:gridCol>
                <a:gridCol w="1360025">
                  <a:extLst>
                    <a:ext uri="{9D8B030D-6E8A-4147-A177-3AD203B41FA5}">
                      <a16:colId xmlns:a16="http://schemas.microsoft.com/office/drawing/2014/main" xmlns="" val="3860268608"/>
                    </a:ext>
                  </a:extLst>
                </a:gridCol>
                <a:gridCol w="1179487">
                  <a:extLst>
                    <a:ext uri="{9D8B030D-6E8A-4147-A177-3AD203B41FA5}">
                      <a16:colId xmlns:a16="http://schemas.microsoft.com/office/drawing/2014/main" xmlns="" val="1932451195"/>
                    </a:ext>
                  </a:extLst>
                </a:gridCol>
              </a:tblGrid>
              <a:tr h="249102">
                <a:tc rowSpan="3">
                  <a:txBody>
                    <a:bodyPr/>
                    <a:lstStyle/>
                    <a:p>
                      <a:pPr>
                        <a:lnSpc>
                          <a:spcPct val="115000"/>
                        </a:lnSpc>
                        <a:spcAft>
                          <a:spcPts val="0"/>
                        </a:spcAft>
                      </a:pPr>
                      <a:r>
                        <a:rPr lang="en-ZA"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Outcome</a:t>
                      </a:r>
                      <a:endParaRPr lang="en-ZA"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rowSpan="3">
                  <a:txBody>
                    <a:bodyPr/>
                    <a:lstStyle/>
                    <a:p>
                      <a:pPr>
                        <a:lnSpc>
                          <a:spcPct val="115000"/>
                        </a:lnSpc>
                        <a:spcAft>
                          <a:spcPts val="0"/>
                        </a:spcAft>
                      </a:pPr>
                      <a:r>
                        <a:rPr lang="en-ZA"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Output</a:t>
                      </a:r>
                      <a:endParaRPr lang="en-ZA"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rowSpan="3">
                  <a:txBody>
                    <a:bodyPr/>
                    <a:lstStyle/>
                    <a:p>
                      <a:pPr>
                        <a:lnSpc>
                          <a:spcPct val="115000"/>
                        </a:lnSpc>
                        <a:spcAft>
                          <a:spcPts val="0"/>
                        </a:spcAft>
                      </a:pPr>
                      <a:r>
                        <a:rPr lang="en-ZA"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Output Indicator</a:t>
                      </a:r>
                      <a:endParaRPr lang="en-ZA"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gridSpan="7">
                  <a:txBody>
                    <a:bodyPr/>
                    <a:lstStyle/>
                    <a:p>
                      <a:pPr algn="ct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Target</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007192680"/>
                  </a:ext>
                </a:extLst>
              </a:tr>
              <a:tr h="718439">
                <a:tc vMerge="1">
                  <a:txBody>
                    <a:bodyPr/>
                    <a:lstStyle/>
                    <a:p>
                      <a:endParaRPr lang="en-ZA"/>
                    </a:p>
                  </a:txBody>
                  <a:tcPr/>
                </a:tc>
                <a:tc vMerge="1">
                  <a:txBody>
                    <a:bodyPr/>
                    <a:lstStyle/>
                    <a:p>
                      <a:endParaRPr lang="en-ZA"/>
                    </a:p>
                  </a:txBody>
                  <a:tcPr/>
                </a:tc>
                <a:tc vMerge="1">
                  <a:txBody>
                    <a:bodyPr/>
                    <a:lstStyle/>
                    <a:p>
                      <a:endParaRPr lang="en-ZA"/>
                    </a:p>
                  </a:txBody>
                  <a:tcPr/>
                </a:tc>
                <a:tc gridSpan="3">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Audited /Actual Performance</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hMerge="1">
                  <a:txBody>
                    <a:bodyPr/>
                    <a:lstStyle/>
                    <a:p>
                      <a:endParaRPr lang="en-ZA"/>
                    </a:p>
                  </a:txBody>
                  <a:tcPr/>
                </a:tc>
                <a:tc hMerge="1">
                  <a:txBody>
                    <a:bodyPr/>
                    <a:lstStyle/>
                    <a:p>
                      <a:endParaRPr lang="en-ZA"/>
                    </a:p>
                  </a:txBody>
                  <a:tcPr/>
                </a:tc>
                <a:tc>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Estimated Performance</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MTEF Period</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extLst>
                  <a:ext uri="{0D108BD9-81ED-4DB2-BD59-A6C34878D82A}">
                    <a16:rowId xmlns:a16="http://schemas.microsoft.com/office/drawing/2014/main" xmlns="" val="2308062434"/>
                  </a:ext>
                </a:extLst>
              </a:tr>
              <a:tr h="249102">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2018/19</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2019/20</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2020/21</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2021/22</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2022/23</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2023/24</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2024/25</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extLst>
                  <a:ext uri="{0D108BD9-81ED-4DB2-BD59-A6C34878D82A}">
                    <a16:rowId xmlns:a16="http://schemas.microsoft.com/office/drawing/2014/main" xmlns="" val="3889448231"/>
                  </a:ext>
                </a:extLst>
              </a:tr>
              <a:tr h="1705781">
                <a:tc rowSpan="2">
                  <a:txBody>
                    <a:bodyPr/>
                    <a:lstStyle/>
                    <a:p>
                      <a:pPr marL="25400" marR="56515">
                        <a:lnSpc>
                          <a:spcPct val="150000"/>
                        </a:lnSpc>
                        <a:spcBef>
                          <a:spcPts val="60"/>
                        </a:spcBef>
                        <a:spcAft>
                          <a:spcPts val="0"/>
                        </a:spcAft>
                      </a:pPr>
                      <a:r>
                        <a:rPr lang="en-US"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Organisational financial viability maintained</a:t>
                      </a:r>
                      <a:endParaRPr lang="en-ZA"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marR="264795">
                        <a:lnSpc>
                          <a:spcPct val="150000"/>
                        </a:lnSpc>
                        <a:spcBef>
                          <a:spcPts val="50"/>
                        </a:spcBef>
                        <a:spcAft>
                          <a:spcPts val="0"/>
                        </a:spcAft>
                      </a:pPr>
                      <a:r>
                        <a:rPr lang="en-US"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Assets increased</a:t>
                      </a:r>
                      <a:endParaRPr lang="en-ZA"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marR="128905">
                        <a:lnSpc>
                          <a:spcPct val="150000"/>
                        </a:lnSpc>
                        <a:spcBef>
                          <a:spcPts val="50"/>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Percentage increase in total assets per annum</a:t>
                      </a:r>
                      <a:endParaRPr lang="en-ZA"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nSpc>
                          <a:spcPct val="150000"/>
                        </a:lnSpc>
                        <a:spcBef>
                          <a:spcPts val="60"/>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R70,3 billion</a:t>
                      </a:r>
                      <a:endParaRPr lang="en-ZA"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nSpc>
                          <a:spcPct val="150000"/>
                        </a:lnSpc>
                        <a:spcBef>
                          <a:spcPts val="60"/>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R69,8 billion</a:t>
                      </a:r>
                      <a:endParaRPr lang="en-ZA"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nSpc>
                          <a:spcPct val="150000"/>
                        </a:lnSpc>
                        <a:spcBef>
                          <a:spcPts val="60"/>
                        </a:spcBef>
                        <a:spcAft>
                          <a:spcPts val="0"/>
                        </a:spcAft>
                      </a:pPr>
                      <a:r>
                        <a:rPr lang="en-ZA"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Achieved </a:t>
                      </a:r>
                      <a:endParaRPr lang="en-ZA"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25400">
                        <a:lnSpc>
                          <a:spcPct val="150000"/>
                        </a:lnSpc>
                        <a:spcBef>
                          <a:spcPts val="60"/>
                        </a:spcBef>
                        <a:spcAft>
                          <a:spcPts val="0"/>
                        </a:spcAft>
                      </a:pPr>
                      <a:r>
                        <a:rPr lang="en-ZA"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22,2%</a:t>
                      </a:r>
                      <a:endParaRPr lang="en-ZA"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nSpc>
                          <a:spcPct val="150000"/>
                        </a:lnSpc>
                        <a:spcBef>
                          <a:spcPts val="60"/>
                        </a:spcBef>
                        <a:spcAft>
                          <a:spcPts val="0"/>
                        </a:spcAft>
                      </a:pPr>
                      <a:r>
                        <a:rPr lang="en-US"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9.24%  </a:t>
                      </a:r>
                      <a:endParaRPr lang="en-ZA"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nSpc>
                          <a:spcPct val="150000"/>
                        </a:lnSpc>
                        <a:spcBef>
                          <a:spcPts val="60"/>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10%</a:t>
                      </a:r>
                      <a:endParaRPr lang="en-ZA"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nSpc>
                          <a:spcPct val="150000"/>
                        </a:lnSpc>
                        <a:spcBef>
                          <a:spcPts val="60"/>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10%</a:t>
                      </a:r>
                      <a:endParaRPr lang="en-ZA"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035">
                        <a:lnSpc>
                          <a:spcPct val="150000"/>
                        </a:lnSpc>
                        <a:spcBef>
                          <a:spcPts val="60"/>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10%</a:t>
                      </a:r>
                      <a:endParaRPr lang="en-ZA"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73137635"/>
                  </a:ext>
                </a:extLst>
              </a:tr>
              <a:tr h="2811284">
                <a:tc vMerge="1">
                  <a:txBody>
                    <a:bodyPr/>
                    <a:lstStyle/>
                    <a:p>
                      <a:endParaRPr lang="en-ZA"/>
                    </a:p>
                  </a:txBody>
                  <a:tcPr/>
                </a:tc>
                <a:tc>
                  <a:txBody>
                    <a:bodyPr/>
                    <a:lstStyle/>
                    <a:p>
                      <a:pPr marL="25400" marR="133350">
                        <a:lnSpc>
                          <a:spcPct val="150000"/>
                        </a:lnSpc>
                        <a:spcBef>
                          <a:spcPts val="60"/>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Improved audit outcome</a:t>
                      </a:r>
                      <a:endParaRPr lang="en-ZA"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25400" marR="27940">
                        <a:lnSpc>
                          <a:spcPct val="150000"/>
                        </a:lnSpc>
                        <a:spcBef>
                          <a:spcPts val="5"/>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through stringent controls and implementation by all</a:t>
                      </a:r>
                      <a:r>
                        <a:rPr lang="en-US" sz="1600" spc="-75">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Programme</a:t>
                      </a:r>
                      <a:endParaRPr lang="en-ZA"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25400">
                        <a:lnSpc>
                          <a:spcPct val="150000"/>
                        </a:lnSpc>
                        <a:spcBef>
                          <a:spcPts val="5"/>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Heads.</a:t>
                      </a:r>
                      <a:endParaRPr lang="en-ZA"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nSpc>
                          <a:spcPct val="150000"/>
                        </a:lnSpc>
                        <a:spcBef>
                          <a:spcPts val="60"/>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Audit opinion received on audit matters</a:t>
                      </a:r>
                      <a:endParaRPr lang="en-ZA"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nSpc>
                          <a:spcPct val="150000"/>
                        </a:lnSpc>
                        <a:spcBef>
                          <a:spcPts val="60"/>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Disclaimer</a:t>
                      </a:r>
                      <a:endParaRPr lang="en-ZA"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nSpc>
                          <a:spcPct val="150000"/>
                        </a:lnSpc>
                        <a:spcBef>
                          <a:spcPts val="60"/>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Disclaimer</a:t>
                      </a:r>
                      <a:endParaRPr lang="en-ZA"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nSpc>
                          <a:spcPct val="150000"/>
                        </a:lnSpc>
                        <a:spcBef>
                          <a:spcPts val="60"/>
                        </a:spcBef>
                        <a:spcAft>
                          <a:spcPts val="0"/>
                        </a:spcAft>
                      </a:pPr>
                      <a:r>
                        <a:rPr lang="en-US" sz="16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Not Achieved</a:t>
                      </a: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6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4.35%</a:t>
                      </a: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increase</a:t>
                      </a:r>
                      <a:endParaRPr lang="en-ZA"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nSpc>
                          <a:spcPct val="150000"/>
                        </a:lnSpc>
                        <a:spcBef>
                          <a:spcPts val="60"/>
                        </a:spcBef>
                        <a:spcAft>
                          <a:spcPts val="0"/>
                        </a:spcAft>
                      </a:pPr>
                      <a:r>
                        <a:rPr lang="en-US"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4%</a:t>
                      </a:r>
                      <a:endParaRPr lang="en-ZA"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25400">
                        <a:lnSpc>
                          <a:spcPct val="150000"/>
                        </a:lnSpc>
                        <a:spcBef>
                          <a:spcPts val="60"/>
                        </a:spcBef>
                        <a:spcAft>
                          <a:spcPts val="0"/>
                        </a:spcAft>
                      </a:pPr>
                      <a:r>
                        <a:rPr lang="en-ZA"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(48-46)/46*100</a:t>
                      </a:r>
                      <a:endParaRPr lang="en-ZA"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nSpc>
                          <a:spcPct val="150000"/>
                        </a:lnSpc>
                        <a:spcBef>
                          <a:spcPts val="60"/>
                        </a:spcBef>
                        <a:spcAft>
                          <a:spcPts val="0"/>
                        </a:spcAft>
                      </a:pPr>
                      <a:r>
                        <a:rPr lang="en-US" sz="160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Qualified</a:t>
                      </a:r>
                      <a:endParaRPr lang="en-ZA"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nSpc>
                          <a:spcPct val="150000"/>
                        </a:lnSpc>
                        <a:spcBef>
                          <a:spcPts val="60"/>
                        </a:spcBef>
                        <a:spcAft>
                          <a:spcPts val="0"/>
                        </a:spcAft>
                      </a:pPr>
                      <a:r>
                        <a:rPr lang="en-US" sz="160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Unqualified</a:t>
                      </a:r>
                      <a:endParaRPr lang="en-ZA"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marR="0" lvl="0" indent="0" defTabSz="914400" eaLnBrk="1" fontAlgn="auto" latinLnBrk="0" hangingPunct="1">
                        <a:lnSpc>
                          <a:spcPct val="150000"/>
                        </a:lnSpc>
                        <a:spcBef>
                          <a:spcPts val="60"/>
                        </a:spcBef>
                        <a:spcAft>
                          <a:spcPts val="0"/>
                        </a:spcAft>
                        <a:buClrTx/>
                        <a:buSzTx/>
                        <a:buFontTx/>
                        <a:buNone/>
                        <a:tabLst/>
                        <a:defRPr/>
                      </a:pPr>
                      <a:r>
                        <a:rPr lang="en-ZA" sz="1600" dirty="0" smtClean="0">
                          <a:solidFill>
                            <a:srgbClr val="000000"/>
                          </a:solidFill>
                          <a:effectLst/>
                          <a:latin typeface="+mn-lt"/>
                          <a:ea typeface="+mn-ea"/>
                          <a:cs typeface="+mn-cs"/>
                        </a:rPr>
                        <a:t>Unqualified audit opinion obtained by 31 March 2024</a:t>
                      </a:r>
                      <a:endParaRPr kumimoji="0" lang="en-ZA" sz="1400" b="0" i="0" u="none" strike="noStrike" kern="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88735640"/>
                  </a:ext>
                </a:extLst>
              </a:tr>
            </a:tbl>
          </a:graphicData>
        </a:graphic>
      </p:graphicFrame>
      <p:sp>
        <p:nvSpPr>
          <p:cNvPr id="6" name="Rectangle 5"/>
          <p:cNvSpPr/>
          <p:nvPr/>
        </p:nvSpPr>
        <p:spPr>
          <a:xfrm>
            <a:off x="14300200" y="182250"/>
            <a:ext cx="441146" cy="369332"/>
          </a:xfrm>
          <a:prstGeom prst="rect">
            <a:avLst/>
          </a:prstGeom>
        </p:spPr>
        <p:txBody>
          <a:bodyPr wrap="none">
            <a:spAutoFit/>
          </a:bodyPr>
          <a:lstStyle/>
          <a:p>
            <a:r>
              <a:rPr lang="en-US" b="1" dirty="0" smtClean="0">
                <a:solidFill>
                  <a:srgbClr val="FF0000"/>
                </a:solidFill>
              </a:rPr>
              <a:t>26</a:t>
            </a:r>
            <a:endParaRPr lang="en-ZA" b="1" dirty="0">
              <a:solidFill>
                <a:srgbClr val="FF0000"/>
              </a:solidFill>
            </a:endParaRPr>
          </a:p>
        </p:txBody>
      </p:sp>
    </p:spTree>
    <p:extLst>
      <p:ext uri="{BB962C8B-B14F-4D97-AF65-F5344CB8AC3E}">
        <p14:creationId xmlns:p14="http://schemas.microsoft.com/office/powerpoint/2010/main" xmlns="" val="4509252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2800" y="381000"/>
            <a:ext cx="8839200" cy="574453"/>
          </a:xfrm>
        </p:spPr>
        <p:txBody>
          <a:bodyPr/>
          <a:lstStyle/>
          <a:p>
            <a:r>
              <a:rPr lang="en-ZA" sz="3733" dirty="0">
                <a:solidFill>
                  <a:schemeClr val="tx1"/>
                </a:solidFill>
              </a:rPr>
              <a:t>PROGRAMME 1: ADMINISTRATION</a:t>
            </a:r>
            <a:endParaRPr lang="en-ZA" dirty="0">
              <a:solidFill>
                <a:schemeClr val="tx1"/>
              </a:solidFill>
            </a:endParaRPr>
          </a:p>
        </p:txBody>
      </p:sp>
      <p:sp>
        <p:nvSpPr>
          <p:cNvPr id="4" name="Slide Number Placeholder 3"/>
          <p:cNvSpPr>
            <a:spLocks noGrp="1"/>
          </p:cNvSpPr>
          <p:nvPr>
            <p:ph type="sldNum" sz="quarter" idx="4294967295"/>
          </p:nvPr>
        </p:nvSpPr>
        <p:spPr>
          <a:xfrm>
            <a:off x="11218779" y="8657168"/>
            <a:ext cx="2844800" cy="48683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9B0E16-3B21-4DA7-809D-032F5E4D0A06}" type="slidenum">
              <a:rPr kumimoji="0" lang="en-US" sz="1800" b="1"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US" sz="1800" b="1" i="0" u="none" strike="noStrike" kern="1200" cap="none" spc="0" normalizeH="0" baseline="0" noProof="0" dirty="0">
              <a:ln>
                <a:noFill/>
              </a:ln>
              <a:solidFill>
                <a:prstClr val="white"/>
              </a:solidFill>
              <a:effectLst/>
              <a:uLnTx/>
              <a:uFillTx/>
              <a:latin typeface="Arial"/>
              <a:ea typeface="+mn-ea"/>
              <a:cs typeface="+mn-cs"/>
            </a:endParaRPr>
          </a:p>
        </p:txBody>
      </p:sp>
      <p:sp>
        <p:nvSpPr>
          <p:cNvPr id="5" name="Rectangle 4"/>
          <p:cNvSpPr/>
          <p:nvPr/>
        </p:nvSpPr>
        <p:spPr>
          <a:xfrm>
            <a:off x="812802" y="1627584"/>
            <a:ext cx="11556733" cy="584775"/>
          </a:xfrm>
          <a:prstGeom prst="rect">
            <a:avLst/>
          </a:prstGeom>
        </p:spPr>
        <p:txBody>
          <a:bodyPr wrap="square">
            <a:spAutoFit/>
          </a:bodyPr>
          <a:lstStyle/>
          <a:p>
            <a:pPr marL="0" marR="0" lvl="0" indent="0" algn="l" defTabSz="914400" rtl="0" eaLnBrk="0" fontAlgn="auto" latinLnBrk="0" hangingPunct="0">
              <a:lnSpc>
                <a:spcPct val="100000"/>
              </a:lnSpc>
              <a:spcBef>
                <a:spcPct val="20000"/>
              </a:spcBef>
              <a:spcAft>
                <a:spcPts val="0"/>
              </a:spcAft>
              <a:buClrTx/>
              <a:buSzTx/>
              <a:buFontTx/>
              <a:buNone/>
              <a:tabLst/>
              <a:defRPr/>
            </a:pPr>
            <a:r>
              <a:rPr kumimoji="0" lang="en-ZA" sz="3200" b="1" i="0" u="sng" strike="noStrike" kern="0" cap="none" spc="0" normalizeH="0" baseline="0" noProof="0" dirty="0">
                <a:ln>
                  <a:noFill/>
                </a:ln>
                <a:solidFill>
                  <a:srgbClr val="003C19"/>
                </a:solidFill>
                <a:effectLst/>
                <a:uLnTx/>
                <a:uFillTx/>
                <a:latin typeface="Arial"/>
                <a:ea typeface="Times New Roman" panose="02020603050405020304" pitchFamily="18" charset="0"/>
                <a:cs typeface="Arial"/>
              </a:rPr>
              <a:t>Outcomes, Outputs, Performance Indicators and Targets</a:t>
            </a:r>
            <a:endParaRPr kumimoji="0" lang="en-ZA" sz="4267" b="0" i="0" u="none" strike="noStrike" kern="1200" cap="none" spc="0" normalizeH="0" baseline="0" noProof="0" dirty="0">
              <a:ln>
                <a:noFill/>
              </a:ln>
              <a:solidFill>
                <a:prstClr val="black"/>
              </a:solidFill>
              <a:effectLst/>
              <a:uLnTx/>
              <a:uFillTx/>
              <a:latin typeface="Calibri"/>
              <a:ea typeface="ＭＳ Ｐゴシック" pitchFamily="80" charset="-128"/>
              <a:cs typeface="+mn-cs"/>
            </a:endParaRPr>
          </a:p>
        </p:txBody>
      </p:sp>
      <p:graphicFrame>
        <p:nvGraphicFramePr>
          <p:cNvPr id="8" name="Table 7"/>
          <p:cNvGraphicFramePr>
            <a:graphicFrameLocks noGrp="1"/>
          </p:cNvGraphicFramePr>
          <p:nvPr>
            <p:extLst>
              <p:ext uri="{D42A27DB-BD31-4B8C-83A1-F6EECF244321}">
                <p14:modId xmlns:p14="http://schemas.microsoft.com/office/powerpoint/2010/main" xmlns="" val="1422574875"/>
              </p:ext>
            </p:extLst>
          </p:nvPr>
        </p:nvGraphicFramePr>
        <p:xfrm>
          <a:off x="812802" y="2414653"/>
          <a:ext cx="13005817" cy="5686213"/>
        </p:xfrm>
        <a:graphic>
          <a:graphicData uri="http://schemas.openxmlformats.org/drawingml/2006/table">
            <a:tbl>
              <a:tblPr firstRow="1" firstCol="1" bandRow="1"/>
              <a:tblGrid>
                <a:gridCol w="1197693">
                  <a:extLst>
                    <a:ext uri="{9D8B030D-6E8A-4147-A177-3AD203B41FA5}">
                      <a16:colId xmlns:a16="http://schemas.microsoft.com/office/drawing/2014/main" xmlns="" val="2529900917"/>
                    </a:ext>
                  </a:extLst>
                </a:gridCol>
                <a:gridCol w="1572867">
                  <a:extLst>
                    <a:ext uri="{9D8B030D-6E8A-4147-A177-3AD203B41FA5}">
                      <a16:colId xmlns:a16="http://schemas.microsoft.com/office/drawing/2014/main" xmlns="" val="3444597166"/>
                    </a:ext>
                  </a:extLst>
                </a:gridCol>
                <a:gridCol w="1687463">
                  <a:extLst>
                    <a:ext uri="{9D8B030D-6E8A-4147-A177-3AD203B41FA5}">
                      <a16:colId xmlns:a16="http://schemas.microsoft.com/office/drawing/2014/main" xmlns="" val="167311315"/>
                    </a:ext>
                  </a:extLst>
                </a:gridCol>
                <a:gridCol w="1001502">
                  <a:extLst>
                    <a:ext uri="{9D8B030D-6E8A-4147-A177-3AD203B41FA5}">
                      <a16:colId xmlns:a16="http://schemas.microsoft.com/office/drawing/2014/main" xmlns="" val="174313192"/>
                    </a:ext>
                  </a:extLst>
                </a:gridCol>
                <a:gridCol w="1001502">
                  <a:extLst>
                    <a:ext uri="{9D8B030D-6E8A-4147-A177-3AD203B41FA5}">
                      <a16:colId xmlns:a16="http://schemas.microsoft.com/office/drawing/2014/main" xmlns="" val="648923905"/>
                    </a:ext>
                  </a:extLst>
                </a:gridCol>
                <a:gridCol w="1687463">
                  <a:extLst>
                    <a:ext uri="{9D8B030D-6E8A-4147-A177-3AD203B41FA5}">
                      <a16:colId xmlns:a16="http://schemas.microsoft.com/office/drawing/2014/main" xmlns="" val="488650283"/>
                    </a:ext>
                  </a:extLst>
                </a:gridCol>
                <a:gridCol w="1371922">
                  <a:extLst>
                    <a:ext uri="{9D8B030D-6E8A-4147-A177-3AD203B41FA5}">
                      <a16:colId xmlns:a16="http://schemas.microsoft.com/office/drawing/2014/main" xmlns="" val="2094329674"/>
                    </a:ext>
                  </a:extLst>
                </a:gridCol>
                <a:gridCol w="1179853">
                  <a:extLst>
                    <a:ext uri="{9D8B030D-6E8A-4147-A177-3AD203B41FA5}">
                      <a16:colId xmlns:a16="http://schemas.microsoft.com/office/drawing/2014/main" xmlns="" val="3823901348"/>
                    </a:ext>
                  </a:extLst>
                </a:gridCol>
                <a:gridCol w="1234729">
                  <a:extLst>
                    <a:ext uri="{9D8B030D-6E8A-4147-A177-3AD203B41FA5}">
                      <a16:colId xmlns:a16="http://schemas.microsoft.com/office/drawing/2014/main" xmlns="" val="3860268608"/>
                    </a:ext>
                  </a:extLst>
                </a:gridCol>
                <a:gridCol w="1070823">
                  <a:extLst>
                    <a:ext uri="{9D8B030D-6E8A-4147-A177-3AD203B41FA5}">
                      <a16:colId xmlns:a16="http://schemas.microsoft.com/office/drawing/2014/main" xmlns="" val="1932451195"/>
                    </a:ext>
                  </a:extLst>
                </a:gridCol>
              </a:tblGrid>
              <a:tr h="280416">
                <a:tc rowSpan="3">
                  <a:txBody>
                    <a:bodyPr/>
                    <a:lstStyle/>
                    <a:p>
                      <a:pPr>
                        <a:lnSpc>
                          <a:spcPct val="115000"/>
                        </a:lnSpc>
                        <a:spcAft>
                          <a:spcPts val="0"/>
                        </a:spcAft>
                      </a:pPr>
                      <a:r>
                        <a:rPr lang="en-ZA"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Outcome</a:t>
                      </a:r>
                      <a:endParaRPr lang="en-ZA"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rowSpan="3">
                  <a:txBody>
                    <a:bodyPr/>
                    <a:lstStyle/>
                    <a:p>
                      <a:pPr>
                        <a:lnSpc>
                          <a:spcPct val="115000"/>
                        </a:lnSpc>
                        <a:spcAft>
                          <a:spcPts val="0"/>
                        </a:spcAft>
                      </a:pPr>
                      <a:r>
                        <a:rPr lang="en-ZA"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Output</a:t>
                      </a:r>
                      <a:endParaRPr lang="en-ZA"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rowSpan="3">
                  <a:txBody>
                    <a:bodyPr/>
                    <a:lstStyle/>
                    <a:p>
                      <a:pPr>
                        <a:lnSpc>
                          <a:spcPct val="115000"/>
                        </a:lnSpc>
                        <a:spcAft>
                          <a:spcPts val="0"/>
                        </a:spcAft>
                      </a:pPr>
                      <a:r>
                        <a:rPr lang="en-ZA"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Output Indicator</a:t>
                      </a:r>
                      <a:endParaRPr lang="en-ZA"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gridSpan="7">
                  <a:txBody>
                    <a:bodyPr/>
                    <a:lstStyle/>
                    <a:p>
                      <a:pPr algn="ct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Target</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007192680"/>
                  </a:ext>
                </a:extLst>
              </a:tr>
              <a:tr h="841248">
                <a:tc vMerge="1">
                  <a:txBody>
                    <a:bodyPr/>
                    <a:lstStyle/>
                    <a:p>
                      <a:endParaRPr lang="en-ZA"/>
                    </a:p>
                  </a:txBody>
                  <a:tcPr/>
                </a:tc>
                <a:tc vMerge="1">
                  <a:txBody>
                    <a:bodyPr/>
                    <a:lstStyle/>
                    <a:p>
                      <a:endParaRPr lang="en-ZA"/>
                    </a:p>
                  </a:txBody>
                  <a:tcPr/>
                </a:tc>
                <a:tc vMerge="1">
                  <a:txBody>
                    <a:bodyPr/>
                    <a:lstStyle/>
                    <a:p>
                      <a:endParaRPr lang="en-ZA"/>
                    </a:p>
                  </a:txBody>
                  <a:tcPr/>
                </a:tc>
                <a:tc gridSpan="3">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Audited /Actual Performance</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hMerge="1">
                  <a:txBody>
                    <a:bodyPr/>
                    <a:lstStyle/>
                    <a:p>
                      <a:endParaRPr lang="en-ZA"/>
                    </a:p>
                  </a:txBody>
                  <a:tcPr/>
                </a:tc>
                <a:tc hMerge="1">
                  <a:txBody>
                    <a:bodyPr/>
                    <a:lstStyle/>
                    <a:p>
                      <a:endParaRPr lang="en-ZA"/>
                    </a:p>
                  </a:txBody>
                  <a:tcPr/>
                </a:tc>
                <a:tc>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Estimated Performance</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MTEF Period</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extLst>
                  <a:ext uri="{0D108BD9-81ED-4DB2-BD59-A6C34878D82A}">
                    <a16:rowId xmlns:a16="http://schemas.microsoft.com/office/drawing/2014/main" xmlns="" val="2308062434"/>
                  </a:ext>
                </a:extLst>
              </a:tr>
              <a:tr h="280416">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nSpc>
                          <a:spcPct val="115000"/>
                        </a:lnSpc>
                        <a:spcAft>
                          <a:spcPts val="0"/>
                        </a:spcAft>
                      </a:pPr>
                      <a:r>
                        <a:rPr lang="en-ZA"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2018/19</a:t>
                      </a:r>
                      <a:endParaRPr lang="en-ZA"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2019/20</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2020/21</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2021/22</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2022/23</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2023/24</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2024/25</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extLst>
                  <a:ext uri="{0D108BD9-81ED-4DB2-BD59-A6C34878D82A}">
                    <a16:rowId xmlns:a16="http://schemas.microsoft.com/office/drawing/2014/main" xmlns="" val="3889448231"/>
                  </a:ext>
                </a:extLst>
              </a:tr>
              <a:tr h="2455333">
                <a:tc rowSpan="2">
                  <a:txBody>
                    <a:bodyPr/>
                    <a:lstStyle/>
                    <a:p>
                      <a:pPr marL="25400" marR="56515">
                        <a:lnSpc>
                          <a:spcPct val="150000"/>
                        </a:lnSpc>
                        <a:spcBef>
                          <a:spcPts val="60"/>
                        </a:spcBef>
                        <a:spcAft>
                          <a:spcPts val="0"/>
                        </a:spcAft>
                      </a:pPr>
                      <a:r>
                        <a:rPr lang="en-US"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Organisational financial viability maintained</a:t>
                      </a:r>
                      <a:endParaRPr lang="en-ZA"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marR="191135">
                        <a:lnSpc>
                          <a:spcPct val="150000"/>
                        </a:lnSpc>
                        <a:spcBef>
                          <a:spcPts val="50"/>
                        </a:spcBef>
                        <a:spcAft>
                          <a:spcPts val="0"/>
                        </a:spcAft>
                      </a:pPr>
                      <a:r>
                        <a:rPr lang="en-US"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Wasteful and fruitless expenditure reduced</a:t>
                      </a:r>
                      <a:endParaRPr lang="en-ZA"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marR="81915">
                        <a:lnSpc>
                          <a:spcPct val="150000"/>
                        </a:lnSpc>
                        <a:spcBef>
                          <a:spcPts val="60"/>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Percentage of wasteful and fruitless expenditure reduced annually</a:t>
                      </a:r>
                      <a:endParaRPr lang="en-ZA"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spcBef>
                          <a:spcPts val="95"/>
                        </a:spcBef>
                        <a:spcAft>
                          <a:spcPts val="0"/>
                        </a:spcAft>
                      </a:pPr>
                      <a:r>
                        <a:rPr lang="en-US"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R452,299</a:t>
                      </a:r>
                      <a:endParaRPr lang="en-ZA"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25400">
                        <a:lnSpc>
                          <a:spcPct val="150000"/>
                        </a:lnSpc>
                        <a:spcBef>
                          <a:spcPts val="25"/>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million</a:t>
                      </a:r>
                      <a:endParaRPr lang="en-ZA"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nSpc>
                          <a:spcPct val="150000"/>
                        </a:lnSpc>
                        <a:spcBef>
                          <a:spcPts val="25"/>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R492,258 million</a:t>
                      </a:r>
                      <a:endParaRPr lang="en-ZA"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Not Achieved </a:t>
                      </a:r>
                      <a:endParaRPr lang="en-ZA"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ZA"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p>
                      <a:pPr>
                        <a:spcAft>
                          <a:spcPts val="0"/>
                        </a:spcAft>
                      </a:pPr>
                      <a:r>
                        <a:rPr lang="en-ZA" sz="1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18.5%</a:t>
                      </a:r>
                      <a:r>
                        <a:rPr lang="en-ZA"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increase </a:t>
                      </a:r>
                    </a:p>
                    <a:p>
                      <a:pPr>
                        <a:spcAft>
                          <a:spcPts val="0"/>
                        </a:spcAft>
                      </a:pPr>
                      <a:r>
                        <a:rPr lang="en-ZA"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p>
                      <a:pPr marL="25400">
                        <a:lnSpc>
                          <a:spcPct val="150000"/>
                        </a:lnSpc>
                        <a:spcBef>
                          <a:spcPts val="60"/>
                        </a:spcBef>
                        <a:spcAft>
                          <a:spcPts val="0"/>
                        </a:spcAft>
                      </a:pPr>
                      <a:r>
                        <a:rPr lang="en-US" sz="1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(185-156/156)*100</a:t>
                      </a:r>
                      <a:endParaRPr lang="en-ZA"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nSpc>
                          <a:spcPct val="150000"/>
                        </a:lnSpc>
                        <a:spcBef>
                          <a:spcPts val="60"/>
                        </a:spcBef>
                        <a:spcAft>
                          <a:spcPts val="0"/>
                        </a:spcAft>
                      </a:pPr>
                      <a:r>
                        <a:rPr lang="en-US"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0%</a:t>
                      </a:r>
                      <a:endParaRPr lang="en-ZA"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nSpc>
                          <a:spcPct val="150000"/>
                        </a:lnSpc>
                        <a:spcBef>
                          <a:spcPts val="60"/>
                        </a:spcBef>
                        <a:spcAft>
                          <a:spcPts val="0"/>
                        </a:spcAft>
                      </a:pPr>
                      <a:r>
                        <a:rPr lang="en-US"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75%</a:t>
                      </a:r>
                      <a:endParaRPr lang="en-ZA"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nSpc>
                          <a:spcPct val="150000"/>
                        </a:lnSpc>
                        <a:spcBef>
                          <a:spcPts val="60"/>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100%</a:t>
                      </a:r>
                      <a:endParaRPr lang="en-ZA"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035">
                        <a:lnSpc>
                          <a:spcPct val="150000"/>
                        </a:lnSpc>
                        <a:spcBef>
                          <a:spcPts val="60"/>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100%</a:t>
                      </a:r>
                      <a:endParaRPr lang="en-ZA"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51494983"/>
                  </a:ext>
                </a:extLst>
              </a:tr>
              <a:tr h="1740747">
                <a:tc vMerge="1">
                  <a:txBody>
                    <a:bodyPr/>
                    <a:lstStyle/>
                    <a:p>
                      <a:endParaRPr lang="en-ZA"/>
                    </a:p>
                  </a:txBody>
                  <a:tcPr/>
                </a:tc>
                <a:tc>
                  <a:txBody>
                    <a:bodyPr/>
                    <a:lstStyle/>
                    <a:p>
                      <a:pPr marL="25400" marR="203200">
                        <a:lnSpc>
                          <a:spcPct val="150000"/>
                        </a:lnSpc>
                        <a:spcBef>
                          <a:spcPts val="50"/>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Reduced irregular expenditure</a:t>
                      </a:r>
                      <a:endParaRPr lang="en-ZA"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nSpc>
                          <a:spcPct val="150000"/>
                        </a:lnSpc>
                        <a:spcBef>
                          <a:spcPts val="60"/>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Percentage of irregular expenditure reduced annually</a:t>
                      </a:r>
                      <a:endParaRPr lang="en-ZA"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spcBef>
                          <a:spcPts val="95"/>
                        </a:spcBef>
                        <a:spcAft>
                          <a:spcPts val="0"/>
                        </a:spcAft>
                      </a:pPr>
                      <a:r>
                        <a:rPr lang="en-US"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R769,138</a:t>
                      </a:r>
                      <a:endParaRPr lang="en-ZA"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25400">
                        <a:lnSpc>
                          <a:spcPct val="150000"/>
                        </a:lnSpc>
                        <a:spcBef>
                          <a:spcPts val="25"/>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million</a:t>
                      </a:r>
                      <a:endParaRPr lang="en-ZA"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nSpc>
                          <a:spcPct val="150000"/>
                        </a:lnSpc>
                        <a:spcBef>
                          <a:spcPts val="25"/>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R770,284 million</a:t>
                      </a:r>
                      <a:endParaRPr lang="en-ZA"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6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Not Achieved </a:t>
                      </a:r>
                      <a:endParaRPr lang="en-ZA"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25400">
                        <a:lnSpc>
                          <a:spcPct val="150000"/>
                        </a:lnSpc>
                        <a:spcBef>
                          <a:spcPts val="60"/>
                        </a:spcBef>
                        <a:spcAft>
                          <a:spcPts val="0"/>
                        </a:spcAft>
                      </a:pPr>
                      <a:r>
                        <a:rPr lang="en-US" sz="16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n-ZA"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25400">
                        <a:lnSpc>
                          <a:spcPct val="150000"/>
                        </a:lnSpc>
                        <a:spcBef>
                          <a:spcPts val="60"/>
                        </a:spcBef>
                        <a:spcAft>
                          <a:spcPts val="0"/>
                        </a:spcAft>
                      </a:pPr>
                      <a:r>
                        <a:rPr lang="en-US" sz="16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0.65%</a:t>
                      </a: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increase</a:t>
                      </a:r>
                      <a:endParaRPr lang="en-ZA"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nSpc>
                          <a:spcPct val="150000"/>
                        </a:lnSpc>
                        <a:spcBef>
                          <a:spcPts val="60"/>
                        </a:spcBef>
                        <a:spcAft>
                          <a:spcPts val="0"/>
                        </a:spcAft>
                      </a:pPr>
                      <a:r>
                        <a:rPr lang="en-US"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0.01%</a:t>
                      </a:r>
                      <a:endParaRPr lang="en-ZA"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25400">
                        <a:lnSpc>
                          <a:spcPct val="150000"/>
                        </a:lnSpc>
                        <a:spcBef>
                          <a:spcPts val="60"/>
                        </a:spcBef>
                        <a:spcAft>
                          <a:spcPts val="0"/>
                        </a:spcAft>
                      </a:pPr>
                      <a:r>
                        <a:rPr lang="en-ZA"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(109-110/110)</a:t>
                      </a:r>
                      <a:endParaRPr lang="en-ZA"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nSpc>
                          <a:spcPct val="150000"/>
                        </a:lnSpc>
                        <a:spcBef>
                          <a:spcPts val="60"/>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45%</a:t>
                      </a:r>
                      <a:endParaRPr lang="en-ZA"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nSpc>
                          <a:spcPct val="150000"/>
                        </a:lnSpc>
                        <a:spcBef>
                          <a:spcPts val="60"/>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75%</a:t>
                      </a:r>
                      <a:endParaRPr lang="en-ZA"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035">
                        <a:lnSpc>
                          <a:spcPct val="150000"/>
                        </a:lnSpc>
                        <a:spcBef>
                          <a:spcPts val="60"/>
                        </a:spcBef>
                        <a:spcAft>
                          <a:spcPts val="0"/>
                        </a:spcAft>
                      </a:pPr>
                      <a:r>
                        <a:rPr lang="en-US"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75%</a:t>
                      </a:r>
                      <a:endParaRPr lang="en-ZA"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87916054"/>
                  </a:ext>
                </a:extLst>
              </a:tr>
            </a:tbl>
          </a:graphicData>
        </a:graphic>
      </p:graphicFrame>
      <p:sp>
        <p:nvSpPr>
          <p:cNvPr id="6" name="Rectangle 5"/>
          <p:cNvSpPr/>
          <p:nvPr/>
        </p:nvSpPr>
        <p:spPr>
          <a:xfrm>
            <a:off x="14083487" y="196334"/>
            <a:ext cx="441146" cy="369332"/>
          </a:xfrm>
          <a:prstGeom prst="rect">
            <a:avLst/>
          </a:prstGeom>
        </p:spPr>
        <p:txBody>
          <a:bodyPr wrap="none">
            <a:spAutoFit/>
          </a:bodyPr>
          <a:lstStyle/>
          <a:p>
            <a:r>
              <a:rPr lang="en-US" b="1" dirty="0" smtClean="0">
                <a:solidFill>
                  <a:srgbClr val="FF0000"/>
                </a:solidFill>
              </a:rPr>
              <a:t>27</a:t>
            </a:r>
            <a:endParaRPr lang="en-ZA" b="1" dirty="0">
              <a:solidFill>
                <a:srgbClr val="FF0000"/>
              </a:solidFill>
            </a:endParaRPr>
          </a:p>
        </p:txBody>
      </p:sp>
    </p:spTree>
    <p:extLst>
      <p:ext uri="{BB962C8B-B14F-4D97-AF65-F5344CB8AC3E}">
        <p14:creationId xmlns:p14="http://schemas.microsoft.com/office/powerpoint/2010/main" xmlns="" val="29920095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2800" y="450460"/>
            <a:ext cx="8915400" cy="574453"/>
          </a:xfrm>
        </p:spPr>
        <p:txBody>
          <a:bodyPr/>
          <a:lstStyle/>
          <a:p>
            <a:r>
              <a:rPr lang="en-ZA" sz="3733" dirty="0">
                <a:solidFill>
                  <a:schemeClr val="tx1"/>
                </a:solidFill>
              </a:rPr>
              <a:t>PROGRAMME 1: ADMINISTRATION</a:t>
            </a:r>
            <a:endParaRPr lang="en-ZA" dirty="0">
              <a:solidFill>
                <a:schemeClr val="tx1"/>
              </a:solidFill>
            </a:endParaRPr>
          </a:p>
        </p:txBody>
      </p:sp>
      <p:sp>
        <p:nvSpPr>
          <p:cNvPr id="4" name="Slide Number Placeholder 3"/>
          <p:cNvSpPr>
            <a:spLocks noGrp="1"/>
          </p:cNvSpPr>
          <p:nvPr>
            <p:ph type="sldNum" sz="quarter" idx="4294967295"/>
          </p:nvPr>
        </p:nvSpPr>
        <p:spPr>
          <a:xfrm>
            <a:off x="11218779" y="8657168"/>
            <a:ext cx="2844800" cy="48683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9B0E16-3B21-4DA7-809D-032F5E4D0A06}" type="slidenum">
              <a:rPr kumimoji="0" lang="en-US" sz="1800" b="1"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US" sz="1800" b="1" i="0" u="none" strike="noStrike" kern="1200" cap="none" spc="0" normalizeH="0" baseline="0" noProof="0" dirty="0">
              <a:ln>
                <a:noFill/>
              </a:ln>
              <a:solidFill>
                <a:prstClr val="white"/>
              </a:solidFill>
              <a:effectLst/>
              <a:uLnTx/>
              <a:uFillTx/>
              <a:latin typeface="Arial"/>
              <a:ea typeface="+mn-ea"/>
              <a:cs typeface="+mn-cs"/>
            </a:endParaRPr>
          </a:p>
        </p:txBody>
      </p:sp>
      <p:sp>
        <p:nvSpPr>
          <p:cNvPr id="5" name="Rectangle 4"/>
          <p:cNvSpPr/>
          <p:nvPr/>
        </p:nvSpPr>
        <p:spPr>
          <a:xfrm>
            <a:off x="1097146" y="1686441"/>
            <a:ext cx="11556733" cy="584775"/>
          </a:xfrm>
          <a:prstGeom prst="rect">
            <a:avLst/>
          </a:prstGeom>
        </p:spPr>
        <p:txBody>
          <a:bodyPr wrap="square">
            <a:spAutoFit/>
          </a:bodyPr>
          <a:lstStyle/>
          <a:p>
            <a:pPr marL="0" marR="0" lvl="0" indent="0" algn="l" defTabSz="914400" rtl="0" eaLnBrk="0" fontAlgn="auto" latinLnBrk="0" hangingPunct="0">
              <a:lnSpc>
                <a:spcPct val="100000"/>
              </a:lnSpc>
              <a:spcBef>
                <a:spcPct val="20000"/>
              </a:spcBef>
              <a:spcAft>
                <a:spcPts val="0"/>
              </a:spcAft>
              <a:buClrTx/>
              <a:buSzTx/>
              <a:buFontTx/>
              <a:buNone/>
              <a:tabLst/>
              <a:defRPr/>
            </a:pPr>
            <a:r>
              <a:rPr kumimoji="0" lang="en-ZA" sz="3200" b="1" i="0" u="sng" strike="noStrike" kern="0" cap="none" spc="0" normalizeH="0" baseline="0" noProof="0" dirty="0">
                <a:ln>
                  <a:noFill/>
                </a:ln>
                <a:solidFill>
                  <a:srgbClr val="003C19"/>
                </a:solidFill>
                <a:effectLst/>
                <a:uLnTx/>
                <a:uFillTx/>
                <a:latin typeface="Arial"/>
                <a:ea typeface="Times New Roman" panose="02020603050405020304" pitchFamily="18" charset="0"/>
                <a:cs typeface="Arial"/>
              </a:rPr>
              <a:t>Outcomes, Outputs, Performance Indicators and Targets</a:t>
            </a:r>
            <a:endParaRPr kumimoji="0" lang="en-ZA" sz="4267" b="0" i="0" u="none" strike="noStrike" kern="1200" cap="none" spc="0" normalizeH="0" baseline="0" noProof="0" dirty="0">
              <a:ln>
                <a:noFill/>
              </a:ln>
              <a:solidFill>
                <a:prstClr val="black"/>
              </a:solidFill>
              <a:effectLst/>
              <a:uLnTx/>
              <a:uFillTx/>
              <a:latin typeface="Calibri"/>
              <a:ea typeface="ＭＳ Ｐゴシック" pitchFamily="80" charset="-128"/>
              <a:cs typeface="+mn-cs"/>
            </a:endParaRPr>
          </a:p>
        </p:txBody>
      </p:sp>
      <p:graphicFrame>
        <p:nvGraphicFramePr>
          <p:cNvPr id="8" name="Table 7"/>
          <p:cNvGraphicFramePr>
            <a:graphicFrameLocks noGrp="1"/>
          </p:cNvGraphicFramePr>
          <p:nvPr>
            <p:extLst/>
          </p:nvPr>
        </p:nvGraphicFramePr>
        <p:xfrm>
          <a:off x="1193798" y="2283916"/>
          <a:ext cx="13411201" cy="5965911"/>
        </p:xfrm>
        <a:graphic>
          <a:graphicData uri="http://schemas.openxmlformats.org/drawingml/2006/table">
            <a:tbl>
              <a:tblPr firstRow="1" firstCol="1" bandRow="1"/>
              <a:tblGrid>
                <a:gridCol w="1235024">
                  <a:extLst>
                    <a:ext uri="{9D8B030D-6E8A-4147-A177-3AD203B41FA5}">
                      <a16:colId xmlns:a16="http://schemas.microsoft.com/office/drawing/2014/main" xmlns="" val="2529900917"/>
                    </a:ext>
                  </a:extLst>
                </a:gridCol>
                <a:gridCol w="1384556">
                  <a:extLst>
                    <a:ext uri="{9D8B030D-6E8A-4147-A177-3AD203B41FA5}">
                      <a16:colId xmlns:a16="http://schemas.microsoft.com/office/drawing/2014/main" xmlns="" val="3444597166"/>
                    </a:ext>
                  </a:extLst>
                </a:gridCol>
                <a:gridCol w="1394883">
                  <a:extLst>
                    <a:ext uri="{9D8B030D-6E8A-4147-A177-3AD203B41FA5}">
                      <a16:colId xmlns:a16="http://schemas.microsoft.com/office/drawing/2014/main" xmlns="" val="167311315"/>
                    </a:ext>
                  </a:extLst>
                </a:gridCol>
                <a:gridCol w="915833">
                  <a:extLst>
                    <a:ext uri="{9D8B030D-6E8A-4147-A177-3AD203B41FA5}">
                      <a16:colId xmlns:a16="http://schemas.microsoft.com/office/drawing/2014/main" xmlns="" val="174313192"/>
                    </a:ext>
                  </a:extLst>
                </a:gridCol>
                <a:gridCol w="958102">
                  <a:extLst>
                    <a:ext uri="{9D8B030D-6E8A-4147-A177-3AD203B41FA5}">
                      <a16:colId xmlns:a16="http://schemas.microsoft.com/office/drawing/2014/main" xmlns="" val="648923905"/>
                    </a:ext>
                  </a:extLst>
                </a:gridCol>
                <a:gridCol w="1972562">
                  <a:extLst>
                    <a:ext uri="{9D8B030D-6E8A-4147-A177-3AD203B41FA5}">
                      <a16:colId xmlns:a16="http://schemas.microsoft.com/office/drawing/2014/main" xmlns="" val="488650283"/>
                    </a:ext>
                  </a:extLst>
                </a:gridCol>
                <a:gridCol w="1479422">
                  <a:extLst>
                    <a:ext uri="{9D8B030D-6E8A-4147-A177-3AD203B41FA5}">
                      <a16:colId xmlns:a16="http://schemas.microsoft.com/office/drawing/2014/main" xmlns="" val="2094329674"/>
                    </a:ext>
                  </a:extLst>
                </a:gridCol>
                <a:gridCol w="1282166">
                  <a:extLst>
                    <a:ext uri="{9D8B030D-6E8A-4147-A177-3AD203B41FA5}">
                      <a16:colId xmlns:a16="http://schemas.microsoft.com/office/drawing/2014/main" xmlns="" val="3823901348"/>
                    </a:ext>
                  </a:extLst>
                </a:gridCol>
                <a:gridCol w="1324434">
                  <a:extLst>
                    <a:ext uri="{9D8B030D-6E8A-4147-A177-3AD203B41FA5}">
                      <a16:colId xmlns:a16="http://schemas.microsoft.com/office/drawing/2014/main" xmlns="" val="3860268608"/>
                    </a:ext>
                  </a:extLst>
                </a:gridCol>
                <a:gridCol w="1464219">
                  <a:extLst>
                    <a:ext uri="{9D8B030D-6E8A-4147-A177-3AD203B41FA5}">
                      <a16:colId xmlns:a16="http://schemas.microsoft.com/office/drawing/2014/main" xmlns="" val="1932451195"/>
                    </a:ext>
                  </a:extLst>
                </a:gridCol>
              </a:tblGrid>
              <a:tr h="248274">
                <a:tc rowSpan="3">
                  <a:txBody>
                    <a:bodyPr/>
                    <a:lstStyle/>
                    <a:p>
                      <a:pPr>
                        <a:lnSpc>
                          <a:spcPct val="115000"/>
                        </a:lnSpc>
                        <a:spcAft>
                          <a:spcPts val="0"/>
                        </a:spcAft>
                      </a:pPr>
                      <a:r>
                        <a:rPr lang="en-ZA"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Outcome</a:t>
                      </a:r>
                      <a:endParaRPr lang="en-ZA"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rowSpan="3">
                  <a:txBody>
                    <a:bodyPr/>
                    <a:lstStyle/>
                    <a:p>
                      <a:pPr>
                        <a:lnSpc>
                          <a:spcPct val="115000"/>
                        </a:lnSpc>
                        <a:spcAft>
                          <a:spcPts val="0"/>
                        </a:spcAft>
                      </a:pPr>
                      <a:r>
                        <a:rPr lang="en-ZA"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Output</a:t>
                      </a:r>
                      <a:endParaRPr lang="en-ZA"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rowSpan="3">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Output Indicator</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gridSpan="7">
                  <a:txBody>
                    <a:bodyPr/>
                    <a:lstStyle/>
                    <a:p>
                      <a:pPr algn="ct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Target</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007192680"/>
                  </a:ext>
                </a:extLst>
              </a:tr>
              <a:tr h="496547">
                <a:tc vMerge="1">
                  <a:txBody>
                    <a:bodyPr/>
                    <a:lstStyle/>
                    <a:p>
                      <a:endParaRPr lang="en-ZA"/>
                    </a:p>
                  </a:txBody>
                  <a:tcPr/>
                </a:tc>
                <a:tc vMerge="1">
                  <a:txBody>
                    <a:bodyPr/>
                    <a:lstStyle/>
                    <a:p>
                      <a:endParaRPr lang="en-ZA"/>
                    </a:p>
                  </a:txBody>
                  <a:tcPr/>
                </a:tc>
                <a:tc vMerge="1">
                  <a:txBody>
                    <a:bodyPr/>
                    <a:lstStyle/>
                    <a:p>
                      <a:endParaRPr lang="en-ZA"/>
                    </a:p>
                  </a:txBody>
                  <a:tcPr/>
                </a:tc>
                <a:tc gridSpan="3">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Audited /Actual Performance</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hMerge="1">
                  <a:txBody>
                    <a:bodyPr/>
                    <a:lstStyle/>
                    <a:p>
                      <a:endParaRPr lang="en-ZA"/>
                    </a:p>
                  </a:txBody>
                  <a:tcPr/>
                </a:tc>
                <a:tc hMerge="1">
                  <a:txBody>
                    <a:bodyPr/>
                    <a:lstStyle/>
                    <a:p>
                      <a:endParaRPr lang="en-ZA"/>
                    </a:p>
                  </a:txBody>
                  <a:tcPr/>
                </a:tc>
                <a:tc>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Estimated Performance</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MTEF Period</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extLst>
                  <a:ext uri="{0D108BD9-81ED-4DB2-BD59-A6C34878D82A}">
                    <a16:rowId xmlns:a16="http://schemas.microsoft.com/office/drawing/2014/main" xmlns="" val="2308062434"/>
                  </a:ext>
                </a:extLst>
              </a:tr>
              <a:tr h="560986">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2018/19</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2019/20</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2020/21</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2021/22</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2022/23</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2023/24</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2024/25</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extLst>
                  <a:ext uri="{0D108BD9-81ED-4DB2-BD59-A6C34878D82A}">
                    <a16:rowId xmlns:a16="http://schemas.microsoft.com/office/drawing/2014/main" xmlns="" val="3889448231"/>
                  </a:ext>
                </a:extLst>
              </a:tr>
              <a:tr h="4563677">
                <a:tc>
                  <a:txBody>
                    <a:bodyPr/>
                    <a:lstStyle/>
                    <a:p>
                      <a:pPr marL="25400" marR="48260">
                        <a:lnSpc>
                          <a:spcPct val="150000"/>
                        </a:lnSpc>
                        <a:spcBef>
                          <a:spcPts val="50"/>
                        </a:spcBef>
                        <a:spcAft>
                          <a:spcPts val="0"/>
                        </a:spcAft>
                      </a:pPr>
                      <a:r>
                        <a:rPr lang="en-US" sz="160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Improved accessibility and visibility of COID services</a:t>
                      </a:r>
                      <a:endParaRPr lang="en-ZA"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marR="90805">
                        <a:lnSpc>
                          <a:spcPct val="150000"/>
                        </a:lnSpc>
                        <a:spcBef>
                          <a:spcPts val="60"/>
                        </a:spcBef>
                        <a:spcAft>
                          <a:spcPts val="0"/>
                        </a:spcAft>
                      </a:pPr>
                      <a:r>
                        <a:rPr lang="en-US"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Implementation of Visibility and Accessibility Strategy for the Fund</a:t>
                      </a:r>
                      <a:endParaRPr lang="en-ZA"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marR="95885">
                        <a:lnSpc>
                          <a:spcPct val="150000"/>
                        </a:lnSpc>
                        <a:spcBef>
                          <a:spcPts val="60"/>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Percentage implementation of programmes in the approved visibility and accessibility strategy.</a:t>
                      </a:r>
                      <a:endParaRPr lang="en-ZA"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nSpc>
                          <a:spcPct val="150000"/>
                        </a:lnSpc>
                        <a:spcBef>
                          <a:spcPts val="60"/>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N/A</a:t>
                      </a:r>
                      <a:endParaRPr lang="en-ZA"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nSpc>
                          <a:spcPct val="150000"/>
                        </a:lnSpc>
                        <a:spcBef>
                          <a:spcPts val="60"/>
                        </a:spcBef>
                        <a:spcAft>
                          <a:spcPts val="0"/>
                        </a:spcAft>
                      </a:pPr>
                      <a:r>
                        <a:rPr lang="en-US"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N/A</a:t>
                      </a:r>
                      <a:endParaRPr lang="en-ZA"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marR="39370">
                        <a:lnSpc>
                          <a:spcPct val="150000"/>
                        </a:lnSpc>
                        <a:spcBef>
                          <a:spcPts val="60"/>
                        </a:spcBef>
                        <a:spcAft>
                          <a:spcPts val="0"/>
                        </a:spcAft>
                      </a:pPr>
                      <a:r>
                        <a:rPr lang="en-US" sz="16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Achieved</a:t>
                      </a:r>
                      <a:endParaRPr lang="en-ZA"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25400" marR="39370">
                        <a:lnSpc>
                          <a:spcPct val="150000"/>
                        </a:lnSpc>
                        <a:spcBef>
                          <a:spcPts val="60"/>
                        </a:spcBef>
                        <a:spcAft>
                          <a:spcPts val="0"/>
                        </a:spcAft>
                      </a:pPr>
                      <a:r>
                        <a:rPr lang="en-US" sz="16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31%</a:t>
                      </a:r>
                      <a:endParaRPr lang="en-ZA"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25400" marR="39370">
                        <a:lnSpc>
                          <a:spcPct val="150000"/>
                        </a:lnSpc>
                        <a:spcBef>
                          <a:spcPts val="60"/>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implementation</a:t>
                      </a:r>
                      <a:endParaRPr lang="en-ZA"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25400" marR="39370">
                        <a:lnSpc>
                          <a:spcPct val="150000"/>
                        </a:lnSpc>
                        <a:spcBef>
                          <a:spcPts val="60"/>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of projects in the</a:t>
                      </a:r>
                      <a:endParaRPr lang="en-ZA"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25400" marR="39370">
                        <a:lnSpc>
                          <a:spcPct val="150000"/>
                        </a:lnSpc>
                        <a:spcBef>
                          <a:spcPts val="60"/>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VAS approved</a:t>
                      </a:r>
                      <a:endParaRPr lang="en-ZA"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25400" marR="39370">
                        <a:lnSpc>
                          <a:spcPct val="150000"/>
                        </a:lnSpc>
                        <a:spcBef>
                          <a:spcPts val="60"/>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strategy for Quarter</a:t>
                      </a:r>
                      <a:endParaRPr lang="en-ZA"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25400" marR="39370">
                        <a:lnSpc>
                          <a:spcPct val="150000"/>
                        </a:lnSpc>
                        <a:spcBef>
                          <a:spcPts val="60"/>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4 is at 31% (24</a:t>
                      </a:r>
                      <a:endParaRPr lang="en-ZA"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25400" marR="39370">
                        <a:lnSpc>
                          <a:spcPct val="150000"/>
                        </a:lnSpc>
                        <a:spcBef>
                          <a:spcPts val="60"/>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projects/initiatives</a:t>
                      </a:r>
                      <a:endParaRPr lang="en-ZA"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25400" marR="39370">
                        <a:lnSpc>
                          <a:spcPct val="150000"/>
                        </a:lnSpc>
                        <a:spcBef>
                          <a:spcPts val="60"/>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implemented out</a:t>
                      </a:r>
                      <a:endParaRPr lang="en-ZA"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25400" marR="39370">
                        <a:lnSpc>
                          <a:spcPct val="150000"/>
                        </a:lnSpc>
                        <a:spcBef>
                          <a:spcPts val="60"/>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of a total of 77</a:t>
                      </a:r>
                      <a:endParaRPr lang="en-ZA"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25400" marR="39370">
                        <a:lnSpc>
                          <a:spcPct val="150000"/>
                        </a:lnSpc>
                        <a:spcBef>
                          <a:spcPts val="60"/>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projects/initiatives).</a:t>
                      </a:r>
                      <a:endParaRPr lang="en-ZA"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0">
                        <a:lnSpc>
                          <a:spcPct val="150000"/>
                        </a:lnSpc>
                        <a:spcBef>
                          <a:spcPts val="60"/>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29%</a:t>
                      </a:r>
                      <a:endParaRPr lang="en-ZA"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25400" marR="86995">
                        <a:lnSpc>
                          <a:spcPct val="150000"/>
                        </a:lnSpc>
                        <a:spcBef>
                          <a:spcPts val="25"/>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Implementation of programmes in the approved visibility and accessibility strategy. </a:t>
                      </a:r>
                      <a:endParaRPr lang="en-ZA"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25400" marR="86995">
                        <a:lnSpc>
                          <a:spcPct val="150000"/>
                        </a:lnSpc>
                        <a:spcBef>
                          <a:spcPts val="25"/>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n-ZA"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nSpc>
                          <a:spcPct val="150000"/>
                        </a:lnSpc>
                        <a:spcBef>
                          <a:spcPts val="60"/>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20%</a:t>
                      </a:r>
                      <a:endParaRPr lang="en-ZA"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25400" marR="80010">
                        <a:lnSpc>
                          <a:spcPct val="150000"/>
                        </a:lnSpc>
                        <a:spcBef>
                          <a:spcPts val="25"/>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Implementation of programmes in the approved visibility and accessibility strategy. </a:t>
                      </a:r>
                      <a:endParaRPr lang="en-ZA"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nSpc>
                          <a:spcPct val="150000"/>
                        </a:lnSpc>
                        <a:spcBef>
                          <a:spcPts val="60"/>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30%</a:t>
                      </a:r>
                      <a:endParaRPr lang="en-ZA"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25400" marR="59690">
                        <a:lnSpc>
                          <a:spcPct val="150000"/>
                        </a:lnSpc>
                        <a:spcBef>
                          <a:spcPts val="25"/>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Implementation of programmes in the approved visibility and accessibility strategy. </a:t>
                      </a:r>
                      <a:endParaRPr lang="en-ZA"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25400" marR="59690">
                        <a:lnSpc>
                          <a:spcPct val="150000"/>
                        </a:lnSpc>
                        <a:spcBef>
                          <a:spcPts val="25"/>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n-ZA"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25400" marR="59690">
                        <a:lnSpc>
                          <a:spcPct val="150000"/>
                        </a:lnSpc>
                        <a:spcBef>
                          <a:spcPts val="25"/>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n-ZA"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nSpc>
                          <a:spcPct val="150000"/>
                        </a:lnSpc>
                        <a:spcBef>
                          <a:spcPts val="60"/>
                        </a:spcBef>
                        <a:spcAft>
                          <a:spcPts val="0"/>
                        </a:spcAft>
                      </a:pPr>
                      <a:r>
                        <a:rPr lang="en-US"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10%</a:t>
                      </a:r>
                      <a:endParaRPr lang="en-ZA"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25400" marR="53340">
                        <a:lnSpc>
                          <a:spcPct val="150000"/>
                        </a:lnSpc>
                        <a:spcBef>
                          <a:spcPts val="25"/>
                        </a:spcBef>
                        <a:spcAft>
                          <a:spcPts val="0"/>
                        </a:spcAft>
                      </a:pPr>
                      <a:r>
                        <a:rPr lang="en-US"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Implementation of programmes in the approved visibility and accessibility strategy. </a:t>
                      </a:r>
                      <a:endParaRPr lang="en-ZA"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51494983"/>
                  </a:ext>
                </a:extLst>
              </a:tr>
            </a:tbl>
          </a:graphicData>
        </a:graphic>
      </p:graphicFrame>
      <p:sp>
        <p:nvSpPr>
          <p:cNvPr id="6" name="Rectangle 5"/>
          <p:cNvSpPr/>
          <p:nvPr/>
        </p:nvSpPr>
        <p:spPr>
          <a:xfrm>
            <a:off x="14163853" y="265794"/>
            <a:ext cx="441146" cy="369332"/>
          </a:xfrm>
          <a:prstGeom prst="rect">
            <a:avLst/>
          </a:prstGeom>
        </p:spPr>
        <p:txBody>
          <a:bodyPr wrap="none">
            <a:spAutoFit/>
          </a:bodyPr>
          <a:lstStyle/>
          <a:p>
            <a:r>
              <a:rPr lang="en-US" b="1" dirty="0" smtClean="0">
                <a:solidFill>
                  <a:srgbClr val="FF0000"/>
                </a:solidFill>
              </a:rPr>
              <a:t>28</a:t>
            </a:r>
            <a:endParaRPr lang="en-ZA" b="1" dirty="0">
              <a:solidFill>
                <a:srgbClr val="FF0000"/>
              </a:solidFill>
            </a:endParaRPr>
          </a:p>
        </p:txBody>
      </p:sp>
    </p:spTree>
    <p:extLst>
      <p:ext uri="{BB962C8B-B14F-4D97-AF65-F5344CB8AC3E}">
        <p14:creationId xmlns:p14="http://schemas.microsoft.com/office/powerpoint/2010/main" xmlns="" val="39575596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6600" y="424045"/>
            <a:ext cx="8534400" cy="574453"/>
          </a:xfrm>
        </p:spPr>
        <p:txBody>
          <a:bodyPr/>
          <a:lstStyle/>
          <a:p>
            <a:r>
              <a:rPr lang="en-ZA" sz="3733" dirty="0">
                <a:solidFill>
                  <a:schemeClr val="tx1"/>
                </a:solidFill>
              </a:rPr>
              <a:t>PROGRAMME 1: ADMINISTRATION</a:t>
            </a:r>
            <a:endParaRPr lang="en-ZA" dirty="0">
              <a:solidFill>
                <a:schemeClr val="tx1"/>
              </a:solidFill>
            </a:endParaRPr>
          </a:p>
        </p:txBody>
      </p:sp>
      <p:sp>
        <p:nvSpPr>
          <p:cNvPr id="4" name="Slide Number Placeholder 3"/>
          <p:cNvSpPr>
            <a:spLocks noGrp="1"/>
          </p:cNvSpPr>
          <p:nvPr>
            <p:ph type="sldNum" sz="quarter" idx="4294967295"/>
          </p:nvPr>
        </p:nvSpPr>
        <p:spPr>
          <a:xfrm>
            <a:off x="11218779" y="8657168"/>
            <a:ext cx="2844800" cy="48683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9B0E16-3B21-4DA7-809D-032F5E4D0A06}" type="slidenum">
              <a:rPr kumimoji="0" lang="en-US" sz="1800" b="1"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US" sz="1800" b="1" i="0" u="none" strike="noStrike" kern="1200" cap="none" spc="0" normalizeH="0" baseline="0" noProof="0" dirty="0">
              <a:ln>
                <a:noFill/>
              </a:ln>
              <a:solidFill>
                <a:prstClr val="white"/>
              </a:solidFill>
              <a:effectLst/>
              <a:uLnTx/>
              <a:uFillTx/>
              <a:latin typeface="Arial"/>
              <a:ea typeface="+mn-ea"/>
              <a:cs typeface="+mn-cs"/>
            </a:endParaRPr>
          </a:p>
        </p:txBody>
      </p:sp>
      <p:sp>
        <p:nvSpPr>
          <p:cNvPr id="5" name="Rectangle 4"/>
          <p:cNvSpPr/>
          <p:nvPr/>
        </p:nvSpPr>
        <p:spPr>
          <a:xfrm>
            <a:off x="326650" y="1560888"/>
            <a:ext cx="11556733" cy="584775"/>
          </a:xfrm>
          <a:prstGeom prst="rect">
            <a:avLst/>
          </a:prstGeom>
        </p:spPr>
        <p:txBody>
          <a:bodyPr wrap="square">
            <a:spAutoFit/>
          </a:bodyPr>
          <a:lstStyle/>
          <a:p>
            <a:pPr marL="0" marR="0" lvl="0" indent="0" algn="l" defTabSz="914400" rtl="0" eaLnBrk="0" fontAlgn="auto" latinLnBrk="0" hangingPunct="0">
              <a:lnSpc>
                <a:spcPct val="100000"/>
              </a:lnSpc>
              <a:spcBef>
                <a:spcPct val="20000"/>
              </a:spcBef>
              <a:spcAft>
                <a:spcPts val="0"/>
              </a:spcAft>
              <a:buClrTx/>
              <a:buSzTx/>
              <a:buFontTx/>
              <a:buNone/>
              <a:tabLst/>
              <a:defRPr/>
            </a:pPr>
            <a:r>
              <a:rPr kumimoji="0" lang="en-ZA" sz="3200" b="1" i="0" u="sng" strike="noStrike" kern="0" cap="none" spc="0" normalizeH="0" baseline="0" noProof="0" dirty="0">
                <a:ln>
                  <a:noFill/>
                </a:ln>
                <a:solidFill>
                  <a:srgbClr val="003C19"/>
                </a:solidFill>
                <a:effectLst/>
                <a:uLnTx/>
                <a:uFillTx/>
                <a:latin typeface="Arial"/>
                <a:ea typeface="Times New Roman" panose="02020603050405020304" pitchFamily="18" charset="0"/>
                <a:cs typeface="Arial"/>
              </a:rPr>
              <a:t>Outcomes, Outputs, Performance Indicators and Targets</a:t>
            </a:r>
            <a:endParaRPr kumimoji="0" lang="en-ZA" sz="4267" b="0" i="0" u="none" strike="noStrike" kern="1200" cap="none" spc="0" normalizeH="0" baseline="0" noProof="0" dirty="0">
              <a:ln>
                <a:noFill/>
              </a:ln>
              <a:solidFill>
                <a:prstClr val="black"/>
              </a:solidFill>
              <a:effectLst/>
              <a:uLnTx/>
              <a:uFillTx/>
              <a:latin typeface="Calibri"/>
              <a:ea typeface="ＭＳ Ｐゴシック" pitchFamily="80" charset="-128"/>
              <a:cs typeface="+mn-cs"/>
            </a:endParaRPr>
          </a:p>
        </p:txBody>
      </p:sp>
      <p:graphicFrame>
        <p:nvGraphicFramePr>
          <p:cNvPr id="8" name="Table 7"/>
          <p:cNvGraphicFramePr>
            <a:graphicFrameLocks noGrp="1"/>
          </p:cNvGraphicFramePr>
          <p:nvPr>
            <p:extLst>
              <p:ext uri="{D42A27DB-BD31-4B8C-83A1-F6EECF244321}">
                <p14:modId xmlns:p14="http://schemas.microsoft.com/office/powerpoint/2010/main" xmlns="" val="673565434"/>
              </p:ext>
            </p:extLst>
          </p:nvPr>
        </p:nvGraphicFramePr>
        <p:xfrm>
          <a:off x="431799" y="2133601"/>
          <a:ext cx="14782802" cy="5931020"/>
        </p:xfrm>
        <a:graphic>
          <a:graphicData uri="http://schemas.openxmlformats.org/drawingml/2006/table">
            <a:tbl>
              <a:tblPr firstRow="1" firstCol="1" bandRow="1"/>
              <a:tblGrid>
                <a:gridCol w="1361334">
                  <a:extLst>
                    <a:ext uri="{9D8B030D-6E8A-4147-A177-3AD203B41FA5}">
                      <a16:colId xmlns:a16="http://schemas.microsoft.com/office/drawing/2014/main" xmlns="" val="2529900917"/>
                    </a:ext>
                  </a:extLst>
                </a:gridCol>
                <a:gridCol w="1787767">
                  <a:extLst>
                    <a:ext uri="{9D8B030D-6E8A-4147-A177-3AD203B41FA5}">
                      <a16:colId xmlns:a16="http://schemas.microsoft.com/office/drawing/2014/main" xmlns="" val="3444597166"/>
                    </a:ext>
                  </a:extLst>
                </a:gridCol>
                <a:gridCol w="1918021">
                  <a:extLst>
                    <a:ext uri="{9D8B030D-6E8A-4147-A177-3AD203B41FA5}">
                      <a16:colId xmlns:a16="http://schemas.microsoft.com/office/drawing/2014/main" xmlns="" val="167311315"/>
                    </a:ext>
                  </a:extLst>
                </a:gridCol>
                <a:gridCol w="1138337">
                  <a:extLst>
                    <a:ext uri="{9D8B030D-6E8A-4147-A177-3AD203B41FA5}">
                      <a16:colId xmlns:a16="http://schemas.microsoft.com/office/drawing/2014/main" xmlns="" val="174313192"/>
                    </a:ext>
                  </a:extLst>
                </a:gridCol>
                <a:gridCol w="1138337">
                  <a:extLst>
                    <a:ext uri="{9D8B030D-6E8A-4147-A177-3AD203B41FA5}">
                      <a16:colId xmlns:a16="http://schemas.microsoft.com/office/drawing/2014/main" xmlns="" val="648923905"/>
                    </a:ext>
                  </a:extLst>
                </a:gridCol>
                <a:gridCol w="2215944">
                  <a:extLst>
                    <a:ext uri="{9D8B030D-6E8A-4147-A177-3AD203B41FA5}">
                      <a16:colId xmlns:a16="http://schemas.microsoft.com/office/drawing/2014/main" xmlns="" val="488650283"/>
                    </a:ext>
                  </a:extLst>
                </a:gridCol>
                <a:gridCol w="1261444">
                  <a:extLst>
                    <a:ext uri="{9D8B030D-6E8A-4147-A177-3AD203B41FA5}">
                      <a16:colId xmlns:a16="http://schemas.microsoft.com/office/drawing/2014/main" xmlns="" val="2094329674"/>
                    </a:ext>
                  </a:extLst>
                </a:gridCol>
                <a:gridCol w="1341056">
                  <a:extLst>
                    <a:ext uri="{9D8B030D-6E8A-4147-A177-3AD203B41FA5}">
                      <a16:colId xmlns:a16="http://schemas.microsoft.com/office/drawing/2014/main" xmlns="" val="3823901348"/>
                    </a:ext>
                  </a:extLst>
                </a:gridCol>
                <a:gridCol w="1403431">
                  <a:extLst>
                    <a:ext uri="{9D8B030D-6E8A-4147-A177-3AD203B41FA5}">
                      <a16:colId xmlns:a16="http://schemas.microsoft.com/office/drawing/2014/main" xmlns="" val="3860268608"/>
                    </a:ext>
                  </a:extLst>
                </a:gridCol>
                <a:gridCol w="1217131">
                  <a:extLst>
                    <a:ext uri="{9D8B030D-6E8A-4147-A177-3AD203B41FA5}">
                      <a16:colId xmlns:a16="http://schemas.microsoft.com/office/drawing/2014/main" xmlns="" val="1932451195"/>
                    </a:ext>
                  </a:extLst>
                </a:gridCol>
              </a:tblGrid>
              <a:tr h="255337">
                <a:tc rowSpan="3">
                  <a:txBody>
                    <a:bodyPr/>
                    <a:lstStyle/>
                    <a:p>
                      <a:pPr>
                        <a:lnSpc>
                          <a:spcPct val="115000"/>
                        </a:lnSpc>
                        <a:spcAft>
                          <a:spcPts val="0"/>
                        </a:spcAft>
                      </a:pPr>
                      <a:r>
                        <a:rPr lang="en-ZA"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Outcome</a:t>
                      </a:r>
                      <a:endParaRPr lang="en-ZA"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rowSpan="3">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Output</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rowSpan="3">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Output Indicator</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gridSpan="7">
                  <a:txBody>
                    <a:bodyPr/>
                    <a:lstStyle/>
                    <a:p>
                      <a:pPr algn="ct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Target</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007192680"/>
                  </a:ext>
                </a:extLst>
              </a:tr>
              <a:tr h="727865">
                <a:tc vMerge="1">
                  <a:txBody>
                    <a:bodyPr/>
                    <a:lstStyle/>
                    <a:p>
                      <a:endParaRPr lang="en-ZA"/>
                    </a:p>
                  </a:txBody>
                  <a:tcPr/>
                </a:tc>
                <a:tc vMerge="1">
                  <a:txBody>
                    <a:bodyPr/>
                    <a:lstStyle/>
                    <a:p>
                      <a:endParaRPr lang="en-ZA"/>
                    </a:p>
                  </a:txBody>
                  <a:tcPr/>
                </a:tc>
                <a:tc vMerge="1">
                  <a:txBody>
                    <a:bodyPr/>
                    <a:lstStyle/>
                    <a:p>
                      <a:endParaRPr lang="en-ZA"/>
                    </a:p>
                  </a:txBody>
                  <a:tcPr/>
                </a:tc>
                <a:tc gridSpan="3">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Audited /Actual Performance</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hMerge="1">
                  <a:txBody>
                    <a:bodyPr/>
                    <a:lstStyle/>
                    <a:p>
                      <a:endParaRPr lang="en-ZA"/>
                    </a:p>
                  </a:txBody>
                  <a:tcPr/>
                </a:tc>
                <a:tc hMerge="1">
                  <a:txBody>
                    <a:bodyPr/>
                    <a:lstStyle/>
                    <a:p>
                      <a:endParaRPr lang="en-ZA"/>
                    </a:p>
                  </a:txBody>
                  <a:tcPr/>
                </a:tc>
                <a:tc>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Estimated Performance</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MTEF Period</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extLst>
                  <a:ext uri="{0D108BD9-81ED-4DB2-BD59-A6C34878D82A}">
                    <a16:rowId xmlns:a16="http://schemas.microsoft.com/office/drawing/2014/main" xmlns="" val="2308062434"/>
                  </a:ext>
                </a:extLst>
              </a:tr>
              <a:tr h="255337">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2018/19</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r>
                        <a:rPr lang="en-ZA" sz="16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2019/20</a:t>
                      </a:r>
                      <a:endParaRPr lang="en-ZA"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2020/21</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2021/22</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2022/23</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2023/24</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2024/25</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extLst>
                  <a:ext uri="{0D108BD9-81ED-4DB2-BD59-A6C34878D82A}">
                    <a16:rowId xmlns:a16="http://schemas.microsoft.com/office/drawing/2014/main" xmlns="" val="3889448231"/>
                  </a:ext>
                </a:extLst>
              </a:tr>
              <a:tr h="1297178">
                <a:tc rowSpan="2">
                  <a:txBody>
                    <a:bodyPr/>
                    <a:lstStyle/>
                    <a:p>
                      <a:pPr marL="25400" marR="99060">
                        <a:lnSpc>
                          <a:spcPct val="150000"/>
                        </a:lnSpc>
                        <a:spcBef>
                          <a:spcPts val="60"/>
                        </a:spcBef>
                        <a:spcAft>
                          <a:spcPts val="0"/>
                        </a:spcAft>
                      </a:pPr>
                      <a:r>
                        <a:rPr lang="en-US" sz="160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Programme to prevent and fight corruption in the Fund implemented</a:t>
                      </a:r>
                      <a:endParaRPr lang="en-ZA"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marR="102235">
                        <a:lnSpc>
                          <a:spcPct val="150000"/>
                        </a:lnSpc>
                        <a:spcBef>
                          <a:spcPts val="50"/>
                        </a:spcBef>
                        <a:spcAft>
                          <a:spcPts val="0"/>
                        </a:spcAft>
                      </a:pPr>
                      <a:r>
                        <a:rPr lang="en-US"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Reported fraud cases reduced</a:t>
                      </a:r>
                      <a:endParaRPr lang="en-ZA"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marR="106680">
                        <a:lnSpc>
                          <a:spcPct val="150000"/>
                        </a:lnSpc>
                        <a:spcBef>
                          <a:spcPts val="50"/>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Percentage of reported cases investigated annually</a:t>
                      </a:r>
                      <a:endParaRPr lang="en-ZA"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nSpc>
                          <a:spcPct val="150000"/>
                        </a:lnSpc>
                        <a:spcBef>
                          <a:spcPts val="60"/>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N/A</a:t>
                      </a:r>
                      <a:endParaRPr lang="en-ZA"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nSpc>
                          <a:spcPct val="150000"/>
                        </a:lnSpc>
                        <a:spcBef>
                          <a:spcPts val="60"/>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N/A</a:t>
                      </a:r>
                      <a:endParaRPr lang="en-ZA"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5400">
                        <a:lnSpc>
                          <a:spcPct val="150000"/>
                        </a:lnSpc>
                        <a:spcBef>
                          <a:spcPts val="60"/>
                        </a:spcBef>
                        <a:spcAft>
                          <a:spcPts val="0"/>
                        </a:spcAft>
                      </a:pPr>
                      <a:r>
                        <a:rPr lang="en-US" sz="16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Achieved</a:t>
                      </a:r>
                      <a:endParaRPr lang="en-ZA"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25400">
                        <a:lnSpc>
                          <a:spcPct val="150000"/>
                        </a:lnSpc>
                        <a:spcBef>
                          <a:spcPts val="60"/>
                        </a:spcBef>
                        <a:spcAft>
                          <a:spcPts val="0"/>
                        </a:spcAft>
                      </a:pPr>
                      <a:r>
                        <a:rPr lang="en-US" sz="16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61%</a:t>
                      </a: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of reported cases investigated</a:t>
                      </a:r>
                      <a:endParaRPr lang="en-ZA"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nSpc>
                          <a:spcPct val="150000"/>
                        </a:lnSpc>
                        <a:spcBef>
                          <a:spcPts val="60"/>
                        </a:spcBef>
                        <a:spcAft>
                          <a:spcPts val="0"/>
                        </a:spcAft>
                      </a:pPr>
                      <a:r>
                        <a:rPr lang="en-US" sz="160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37.5%</a:t>
                      </a:r>
                      <a:endParaRPr lang="en-ZA"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nSpc>
                          <a:spcPct val="150000"/>
                        </a:lnSpc>
                        <a:spcBef>
                          <a:spcPts val="60"/>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70%</a:t>
                      </a:r>
                      <a:endParaRPr lang="en-ZA"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nSpc>
                          <a:spcPct val="150000"/>
                        </a:lnSpc>
                        <a:spcBef>
                          <a:spcPts val="60"/>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75%</a:t>
                      </a:r>
                      <a:endParaRPr lang="en-ZA"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nSpc>
                          <a:spcPct val="150000"/>
                        </a:lnSpc>
                        <a:spcBef>
                          <a:spcPts val="60"/>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80%</a:t>
                      </a:r>
                      <a:endParaRPr lang="en-ZA"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51494983"/>
                  </a:ext>
                </a:extLst>
              </a:tr>
              <a:tr h="3179283">
                <a:tc vMerge="1">
                  <a:txBody>
                    <a:bodyPr/>
                    <a:lstStyle/>
                    <a:p>
                      <a:endParaRPr lang="en-ZA"/>
                    </a:p>
                  </a:txBody>
                  <a:tcPr/>
                </a:tc>
                <a:tc>
                  <a:txBody>
                    <a:bodyPr/>
                    <a:lstStyle/>
                    <a:p>
                      <a:pPr marL="25400" marR="36195">
                        <a:lnSpc>
                          <a:spcPct val="150000"/>
                        </a:lnSpc>
                        <a:spcBef>
                          <a:spcPts val="60"/>
                        </a:spcBef>
                        <a:spcAft>
                          <a:spcPts val="0"/>
                        </a:spcAft>
                      </a:pPr>
                      <a:r>
                        <a:rPr lang="en-GB"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Improved ethical culture in the Fund</a:t>
                      </a:r>
                      <a:endParaRPr lang="en-ZA"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marR="254635">
                        <a:lnSpc>
                          <a:spcPct val="150000"/>
                        </a:lnSpc>
                        <a:spcBef>
                          <a:spcPts val="60"/>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Implement ethics management Programme</a:t>
                      </a:r>
                      <a:endParaRPr lang="en-ZA"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nSpc>
                          <a:spcPct val="150000"/>
                        </a:lnSpc>
                        <a:spcBef>
                          <a:spcPts val="60"/>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N/A</a:t>
                      </a:r>
                      <a:endParaRPr lang="en-ZA"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nSpc>
                          <a:spcPct val="150000"/>
                        </a:lnSpc>
                        <a:spcBef>
                          <a:spcPts val="60"/>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N/A</a:t>
                      </a:r>
                      <a:endParaRPr lang="en-ZA"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marR="142875" algn="just">
                        <a:lnSpc>
                          <a:spcPct val="150000"/>
                        </a:lnSpc>
                        <a:spcBef>
                          <a:spcPts val="60"/>
                        </a:spcBef>
                        <a:spcAft>
                          <a:spcPts val="0"/>
                        </a:spcAft>
                      </a:pPr>
                      <a:r>
                        <a:rPr lang="en-US" sz="16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Achieved</a:t>
                      </a:r>
                      <a:endParaRPr lang="en-ZA"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25400" marR="142875" algn="just">
                        <a:lnSpc>
                          <a:spcPct val="150000"/>
                        </a:lnSpc>
                        <a:spcBef>
                          <a:spcPts val="60"/>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Social and ethics steering Committee has been established. Quarterly ethics committee meetings have been convened</a:t>
                      </a:r>
                      <a:endParaRPr lang="en-ZA"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marR="79375">
                        <a:lnSpc>
                          <a:spcPct val="150000"/>
                        </a:lnSpc>
                        <a:spcBef>
                          <a:spcPts val="60"/>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Conduct annual ethics risk assessment</a:t>
                      </a:r>
                      <a:endParaRPr lang="en-ZA"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marR="20955">
                        <a:lnSpc>
                          <a:spcPct val="150000"/>
                        </a:lnSpc>
                        <a:spcBef>
                          <a:spcPts val="50"/>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Development of the ethics strategy</a:t>
                      </a:r>
                      <a:endParaRPr lang="en-ZA"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marR="19685">
                        <a:lnSpc>
                          <a:spcPct val="150000"/>
                        </a:lnSpc>
                        <a:spcBef>
                          <a:spcPts val="50"/>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Implementation of the ethics</a:t>
                      </a:r>
                      <a:r>
                        <a:rPr lang="en-US" sz="1600" spc="-6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strategy</a:t>
                      </a:r>
                      <a:endParaRPr lang="en-ZA"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25400" marR="19685">
                        <a:lnSpc>
                          <a:spcPct val="150000"/>
                        </a:lnSpc>
                        <a:spcBef>
                          <a:spcPts val="50"/>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n-ZA"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marR="73025">
                        <a:lnSpc>
                          <a:spcPct val="150000"/>
                        </a:lnSpc>
                        <a:spcBef>
                          <a:spcPts val="60"/>
                        </a:spcBef>
                        <a:spcAft>
                          <a:spcPts val="0"/>
                        </a:spcAft>
                      </a:pPr>
                      <a:r>
                        <a:rPr lang="en-US"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Monitoring and reporting of trends</a:t>
                      </a:r>
                      <a:endParaRPr lang="en-ZA"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35697917"/>
                  </a:ext>
                </a:extLst>
              </a:tr>
            </a:tbl>
          </a:graphicData>
        </a:graphic>
      </p:graphicFrame>
      <p:sp>
        <p:nvSpPr>
          <p:cNvPr id="6" name="Rectangle 5"/>
          <p:cNvSpPr/>
          <p:nvPr/>
        </p:nvSpPr>
        <p:spPr>
          <a:xfrm>
            <a:off x="13919200" y="9114"/>
            <a:ext cx="441146" cy="369332"/>
          </a:xfrm>
          <a:prstGeom prst="rect">
            <a:avLst/>
          </a:prstGeom>
        </p:spPr>
        <p:txBody>
          <a:bodyPr wrap="none">
            <a:spAutoFit/>
          </a:bodyPr>
          <a:lstStyle/>
          <a:p>
            <a:r>
              <a:rPr lang="en-US" b="1" dirty="0" smtClean="0">
                <a:solidFill>
                  <a:srgbClr val="FF0000"/>
                </a:solidFill>
              </a:rPr>
              <a:t>29</a:t>
            </a:r>
            <a:endParaRPr lang="en-ZA" b="1" dirty="0">
              <a:solidFill>
                <a:srgbClr val="FF0000"/>
              </a:solidFill>
            </a:endParaRPr>
          </a:p>
        </p:txBody>
      </p:sp>
    </p:spTree>
    <p:extLst>
      <p:ext uri="{BB962C8B-B14F-4D97-AF65-F5344CB8AC3E}">
        <p14:creationId xmlns:p14="http://schemas.microsoft.com/office/powerpoint/2010/main" xmlns="" val="10069314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946400" y="2395917"/>
            <a:ext cx="10363200" cy="738664"/>
          </a:xfrm>
        </p:spPr>
        <p:txBody>
          <a:bodyPr/>
          <a:lstStyle/>
          <a:p>
            <a:r>
              <a:rPr lang="en-US" b="1" dirty="0" smtClean="0">
                <a:latin typeface="Arial" panose="020B0604020202020204" pitchFamily="34" charset="0"/>
                <a:cs typeface="Arial" panose="020B0604020202020204" pitchFamily="34" charset="0"/>
              </a:rPr>
              <a:t>Introduction</a:t>
            </a:r>
            <a:endParaRPr lang="en-ZA" dirty="0"/>
          </a:p>
        </p:txBody>
      </p:sp>
      <p:sp>
        <p:nvSpPr>
          <p:cNvPr id="7" name="Subtitle 6"/>
          <p:cNvSpPr>
            <a:spLocks noGrp="1"/>
          </p:cNvSpPr>
          <p:nvPr>
            <p:ph type="subTitle" idx="1"/>
          </p:nvPr>
        </p:nvSpPr>
        <p:spPr>
          <a:xfrm>
            <a:off x="1498600" y="3920365"/>
            <a:ext cx="10896600" cy="1261884"/>
          </a:xfrm>
        </p:spPr>
        <p:txBody>
          <a:bodyPr/>
          <a:lstStyle/>
          <a:p>
            <a:endParaRPr lang="en-US" b="1" dirty="0" smtClean="0">
              <a:latin typeface="Arial" panose="020B0604020202020204" pitchFamily="34" charset="0"/>
              <a:cs typeface="Arial" panose="020B0604020202020204" pitchFamily="34" charset="0"/>
            </a:endParaRPr>
          </a:p>
          <a:p>
            <a:r>
              <a:rPr lang="en-US" sz="6400" b="1" dirty="0">
                <a:solidFill>
                  <a:srgbClr val="000000"/>
                </a:solidFill>
                <a:latin typeface="Arial" panose="020B0604020202020204" pitchFamily="34" charset="0"/>
                <a:cs typeface="Arial" panose="020B0604020202020204" pitchFamily="34" charset="0"/>
              </a:rPr>
              <a:t>Operational Background</a:t>
            </a:r>
            <a:endParaRPr lang="en-ZA" sz="6400" dirty="0">
              <a:solidFill>
                <a:srgbClr val="000000"/>
              </a:solidFill>
            </a:endParaRPr>
          </a:p>
        </p:txBody>
      </p:sp>
      <p:sp>
        <p:nvSpPr>
          <p:cNvPr id="5" name="Slide Number Placeholder 4"/>
          <p:cNvSpPr>
            <a:spLocks noGrp="1"/>
          </p:cNvSpPr>
          <p:nvPr>
            <p:ph type="sldNum" sz="quarter" idx="12"/>
          </p:nvPr>
        </p:nvSpPr>
        <p:spPr/>
        <p:txBody>
          <a:bodyPr/>
          <a:lstStyle/>
          <a:p>
            <a:pPr algn="r" defTabSz="609585" fontAlgn="base">
              <a:spcBef>
                <a:spcPct val="0"/>
              </a:spcBef>
              <a:spcAft>
                <a:spcPct val="0"/>
              </a:spcAft>
              <a:defRPr/>
            </a:pPr>
            <a:fld id="{6E68843C-8C94-49F9-B806-00EE01607616}" type="slidenum">
              <a:rPr lang="en-US" altLang="en-US" sz="1600">
                <a:solidFill>
                  <a:srgbClr val="898989"/>
                </a:solidFill>
                <a:latin typeface="Calibri" panose="020F0502020204030204" pitchFamily="34" charset="0"/>
                <a:ea typeface="MS PGothic" panose="020B0600070205080204" pitchFamily="34" charset="-128"/>
              </a:rPr>
              <a:pPr algn="r" defTabSz="609585" fontAlgn="base">
                <a:spcBef>
                  <a:spcPct val="0"/>
                </a:spcBef>
                <a:spcAft>
                  <a:spcPct val="0"/>
                </a:spcAft>
                <a:defRPr/>
              </a:pPr>
              <a:t>3</a:t>
            </a:fld>
            <a:endParaRPr lang="en-US" altLang="en-US" sz="1600">
              <a:solidFill>
                <a:srgbClr val="898989"/>
              </a:solidFill>
              <a:latin typeface="Calibri" panose="020F0502020204030204" pitchFamily="34" charset="0"/>
              <a:ea typeface="MS PGothic" panose="020B0600070205080204" pitchFamily="34" charset="-128"/>
            </a:endParaRPr>
          </a:p>
        </p:txBody>
      </p:sp>
      <p:sp>
        <p:nvSpPr>
          <p:cNvPr id="8" name="Rectangle 7"/>
          <p:cNvSpPr/>
          <p:nvPr/>
        </p:nvSpPr>
        <p:spPr>
          <a:xfrm>
            <a:off x="14806272" y="423612"/>
            <a:ext cx="312906" cy="369332"/>
          </a:xfrm>
          <a:prstGeom prst="rect">
            <a:avLst/>
          </a:prstGeom>
        </p:spPr>
        <p:txBody>
          <a:bodyPr wrap="none">
            <a:spAutoFit/>
          </a:bodyPr>
          <a:lstStyle/>
          <a:p>
            <a:pPr lvl="0"/>
            <a:r>
              <a:rPr lang="en-US" b="1" dirty="0">
                <a:solidFill>
                  <a:srgbClr val="FF0000"/>
                </a:solidFill>
              </a:rPr>
              <a:t>3</a:t>
            </a:r>
            <a:endParaRPr lang="en-ZA" b="1" dirty="0">
              <a:solidFill>
                <a:srgbClr val="FF0000"/>
              </a:solidFill>
            </a:endParaRPr>
          </a:p>
        </p:txBody>
      </p:sp>
    </p:spTree>
    <p:extLst>
      <p:ext uri="{BB962C8B-B14F-4D97-AF65-F5344CB8AC3E}">
        <p14:creationId xmlns:p14="http://schemas.microsoft.com/office/powerpoint/2010/main" xmlns="" val="18951270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0" y="256572"/>
            <a:ext cx="8458200" cy="574453"/>
          </a:xfrm>
        </p:spPr>
        <p:txBody>
          <a:bodyPr/>
          <a:lstStyle/>
          <a:p>
            <a:r>
              <a:rPr lang="en-ZA" sz="3733" dirty="0">
                <a:solidFill>
                  <a:schemeClr val="tx1"/>
                </a:solidFill>
              </a:rPr>
              <a:t>PROGRAMME 1: ADMINISTRATION</a:t>
            </a:r>
            <a:endParaRPr lang="en-ZA" dirty="0">
              <a:solidFill>
                <a:schemeClr val="tx1"/>
              </a:solidFill>
            </a:endParaRPr>
          </a:p>
        </p:txBody>
      </p:sp>
      <p:sp>
        <p:nvSpPr>
          <p:cNvPr id="4" name="Slide Number Placeholder 3"/>
          <p:cNvSpPr>
            <a:spLocks noGrp="1"/>
          </p:cNvSpPr>
          <p:nvPr>
            <p:ph type="sldNum" sz="quarter" idx="4294967295"/>
          </p:nvPr>
        </p:nvSpPr>
        <p:spPr>
          <a:xfrm>
            <a:off x="11218779" y="8657168"/>
            <a:ext cx="2844800" cy="48683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9B0E16-3B21-4DA7-809D-032F5E4D0A06}" type="slidenum">
              <a:rPr kumimoji="0" lang="en-US" sz="1800" b="1"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US" sz="1800" b="1" i="0" u="none" strike="noStrike" kern="1200" cap="none" spc="0" normalizeH="0" baseline="0" noProof="0" dirty="0">
              <a:ln>
                <a:noFill/>
              </a:ln>
              <a:solidFill>
                <a:prstClr val="white"/>
              </a:solidFill>
              <a:effectLst/>
              <a:uLnTx/>
              <a:uFillTx/>
              <a:latin typeface="Arial"/>
              <a:ea typeface="+mn-ea"/>
              <a:cs typeface="+mn-cs"/>
            </a:endParaRPr>
          </a:p>
        </p:txBody>
      </p:sp>
      <p:sp>
        <p:nvSpPr>
          <p:cNvPr id="5" name="Rectangle 4"/>
          <p:cNvSpPr/>
          <p:nvPr/>
        </p:nvSpPr>
        <p:spPr>
          <a:xfrm>
            <a:off x="2349634" y="1679891"/>
            <a:ext cx="11556733" cy="584775"/>
          </a:xfrm>
          <a:prstGeom prst="rect">
            <a:avLst/>
          </a:prstGeom>
        </p:spPr>
        <p:txBody>
          <a:bodyPr wrap="square">
            <a:spAutoFit/>
          </a:bodyPr>
          <a:lstStyle/>
          <a:p>
            <a:pPr marL="0" marR="0" lvl="0" indent="0" algn="l" defTabSz="914400" rtl="0" eaLnBrk="0" fontAlgn="auto" latinLnBrk="0" hangingPunct="0">
              <a:lnSpc>
                <a:spcPct val="100000"/>
              </a:lnSpc>
              <a:spcBef>
                <a:spcPct val="20000"/>
              </a:spcBef>
              <a:spcAft>
                <a:spcPts val="0"/>
              </a:spcAft>
              <a:buClrTx/>
              <a:buSzTx/>
              <a:buFontTx/>
              <a:buNone/>
              <a:tabLst/>
              <a:defRPr/>
            </a:pPr>
            <a:r>
              <a:rPr kumimoji="0" lang="en-ZA" sz="3200" b="1" i="0" u="sng" strike="noStrike" kern="0" cap="none" spc="0" normalizeH="0" baseline="0" noProof="0" dirty="0">
                <a:ln>
                  <a:noFill/>
                </a:ln>
                <a:solidFill>
                  <a:srgbClr val="003C19"/>
                </a:solidFill>
                <a:effectLst/>
                <a:uLnTx/>
                <a:uFillTx/>
                <a:latin typeface="Arial"/>
                <a:ea typeface="Times New Roman" panose="02020603050405020304" pitchFamily="18" charset="0"/>
                <a:cs typeface="Arial"/>
              </a:rPr>
              <a:t>Outcomes, Outputs, Performance Indicators and Targets</a:t>
            </a:r>
            <a:endParaRPr kumimoji="0" lang="en-ZA" sz="4267" b="0" i="0" u="none" strike="noStrike" kern="1200" cap="none" spc="0" normalizeH="0" baseline="0" noProof="0" dirty="0">
              <a:ln>
                <a:noFill/>
              </a:ln>
              <a:solidFill>
                <a:prstClr val="black"/>
              </a:solidFill>
              <a:effectLst/>
              <a:uLnTx/>
              <a:uFillTx/>
              <a:latin typeface="Calibri"/>
              <a:ea typeface="ＭＳ Ｐゴシック" pitchFamily="80" charset="-128"/>
              <a:cs typeface="+mn-cs"/>
            </a:endParaRPr>
          </a:p>
        </p:txBody>
      </p:sp>
      <p:graphicFrame>
        <p:nvGraphicFramePr>
          <p:cNvPr id="8" name="Table 7"/>
          <p:cNvGraphicFramePr>
            <a:graphicFrameLocks noGrp="1"/>
          </p:cNvGraphicFramePr>
          <p:nvPr>
            <p:extLst/>
          </p:nvPr>
        </p:nvGraphicFramePr>
        <p:xfrm>
          <a:off x="1422399" y="2539081"/>
          <a:ext cx="12510654" cy="4623719"/>
        </p:xfrm>
        <a:graphic>
          <a:graphicData uri="http://schemas.openxmlformats.org/drawingml/2006/table">
            <a:tbl>
              <a:tblPr firstRow="1" firstCol="1" bandRow="1"/>
              <a:tblGrid>
                <a:gridCol w="1447801">
                  <a:extLst>
                    <a:ext uri="{9D8B030D-6E8A-4147-A177-3AD203B41FA5}">
                      <a16:colId xmlns:a16="http://schemas.microsoft.com/office/drawing/2014/main" xmlns="" val="2529900917"/>
                    </a:ext>
                  </a:extLst>
                </a:gridCol>
                <a:gridCol w="1217276">
                  <a:extLst>
                    <a:ext uri="{9D8B030D-6E8A-4147-A177-3AD203B41FA5}">
                      <a16:colId xmlns:a16="http://schemas.microsoft.com/office/drawing/2014/main" xmlns="" val="3444597166"/>
                    </a:ext>
                  </a:extLst>
                </a:gridCol>
                <a:gridCol w="1623217">
                  <a:extLst>
                    <a:ext uri="{9D8B030D-6E8A-4147-A177-3AD203B41FA5}">
                      <a16:colId xmlns:a16="http://schemas.microsoft.com/office/drawing/2014/main" xmlns="" val="167311315"/>
                    </a:ext>
                  </a:extLst>
                </a:gridCol>
                <a:gridCol w="963373">
                  <a:extLst>
                    <a:ext uri="{9D8B030D-6E8A-4147-A177-3AD203B41FA5}">
                      <a16:colId xmlns:a16="http://schemas.microsoft.com/office/drawing/2014/main" xmlns="" val="174313192"/>
                    </a:ext>
                  </a:extLst>
                </a:gridCol>
                <a:gridCol w="963373">
                  <a:extLst>
                    <a:ext uri="{9D8B030D-6E8A-4147-A177-3AD203B41FA5}">
                      <a16:colId xmlns:a16="http://schemas.microsoft.com/office/drawing/2014/main" xmlns="" val="648923905"/>
                    </a:ext>
                  </a:extLst>
                </a:gridCol>
                <a:gridCol w="1623217">
                  <a:extLst>
                    <a:ext uri="{9D8B030D-6E8A-4147-A177-3AD203B41FA5}">
                      <a16:colId xmlns:a16="http://schemas.microsoft.com/office/drawing/2014/main" xmlns="" val="488650283"/>
                    </a:ext>
                  </a:extLst>
                </a:gridCol>
                <a:gridCol w="1319689">
                  <a:extLst>
                    <a:ext uri="{9D8B030D-6E8A-4147-A177-3AD203B41FA5}">
                      <a16:colId xmlns:a16="http://schemas.microsoft.com/office/drawing/2014/main" xmlns="" val="2094329674"/>
                    </a:ext>
                  </a:extLst>
                </a:gridCol>
                <a:gridCol w="1134933">
                  <a:extLst>
                    <a:ext uri="{9D8B030D-6E8A-4147-A177-3AD203B41FA5}">
                      <a16:colId xmlns:a16="http://schemas.microsoft.com/office/drawing/2014/main" xmlns="" val="3823901348"/>
                    </a:ext>
                  </a:extLst>
                </a:gridCol>
                <a:gridCol w="1187720">
                  <a:extLst>
                    <a:ext uri="{9D8B030D-6E8A-4147-A177-3AD203B41FA5}">
                      <a16:colId xmlns:a16="http://schemas.microsoft.com/office/drawing/2014/main" xmlns="" val="3860268608"/>
                    </a:ext>
                  </a:extLst>
                </a:gridCol>
                <a:gridCol w="1030055">
                  <a:extLst>
                    <a:ext uri="{9D8B030D-6E8A-4147-A177-3AD203B41FA5}">
                      <a16:colId xmlns:a16="http://schemas.microsoft.com/office/drawing/2014/main" xmlns="" val="1932451195"/>
                    </a:ext>
                  </a:extLst>
                </a:gridCol>
              </a:tblGrid>
              <a:tr h="325246">
                <a:tc rowSpan="3">
                  <a:txBody>
                    <a:bodyPr/>
                    <a:lstStyle/>
                    <a:p>
                      <a:pPr>
                        <a:lnSpc>
                          <a:spcPct val="115000"/>
                        </a:lnSpc>
                        <a:spcAft>
                          <a:spcPts val="0"/>
                        </a:spcAft>
                      </a:pPr>
                      <a:r>
                        <a:rPr lang="en-ZA"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Outcome</a:t>
                      </a:r>
                      <a:endParaRPr lang="en-ZA"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rowSpan="3">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Output</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rowSpan="3">
                  <a:txBody>
                    <a:bodyPr/>
                    <a:lstStyle/>
                    <a:p>
                      <a:pPr>
                        <a:lnSpc>
                          <a:spcPct val="115000"/>
                        </a:lnSpc>
                        <a:spcAft>
                          <a:spcPts val="0"/>
                        </a:spcAft>
                      </a:pPr>
                      <a:r>
                        <a:rPr lang="en-ZA"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Output Indicator</a:t>
                      </a:r>
                      <a:endParaRPr lang="en-ZA"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gridSpan="7">
                  <a:txBody>
                    <a:bodyPr/>
                    <a:lstStyle/>
                    <a:p>
                      <a:pPr algn="ct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Target</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007192680"/>
                  </a:ext>
                </a:extLst>
              </a:tr>
              <a:tr h="975738">
                <a:tc vMerge="1">
                  <a:txBody>
                    <a:bodyPr/>
                    <a:lstStyle/>
                    <a:p>
                      <a:endParaRPr lang="en-ZA"/>
                    </a:p>
                  </a:txBody>
                  <a:tcPr/>
                </a:tc>
                <a:tc vMerge="1">
                  <a:txBody>
                    <a:bodyPr/>
                    <a:lstStyle/>
                    <a:p>
                      <a:endParaRPr lang="en-ZA"/>
                    </a:p>
                  </a:txBody>
                  <a:tcPr/>
                </a:tc>
                <a:tc vMerge="1">
                  <a:txBody>
                    <a:bodyPr/>
                    <a:lstStyle/>
                    <a:p>
                      <a:endParaRPr lang="en-ZA"/>
                    </a:p>
                  </a:txBody>
                  <a:tcPr/>
                </a:tc>
                <a:tc gridSpan="3">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Audited /Actual Performance</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hMerge="1">
                  <a:txBody>
                    <a:bodyPr/>
                    <a:lstStyle/>
                    <a:p>
                      <a:endParaRPr lang="en-ZA"/>
                    </a:p>
                  </a:txBody>
                  <a:tcPr/>
                </a:tc>
                <a:tc hMerge="1">
                  <a:txBody>
                    <a:bodyPr/>
                    <a:lstStyle/>
                    <a:p>
                      <a:endParaRPr lang="en-ZA"/>
                    </a:p>
                  </a:txBody>
                  <a:tcPr/>
                </a:tc>
                <a:tc>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Estimated Performance</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MTEF Period</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extLst>
                  <a:ext uri="{0D108BD9-81ED-4DB2-BD59-A6C34878D82A}">
                    <a16:rowId xmlns:a16="http://schemas.microsoft.com/office/drawing/2014/main" xmlns="" val="2308062434"/>
                  </a:ext>
                </a:extLst>
              </a:tr>
              <a:tr h="325246">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2018/19</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2019/20</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2020/21</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2021/22</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2022/23</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2023/24</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2024/25</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extLst>
                  <a:ext uri="{0D108BD9-81ED-4DB2-BD59-A6C34878D82A}">
                    <a16:rowId xmlns:a16="http://schemas.microsoft.com/office/drawing/2014/main" xmlns="" val="3889448231"/>
                  </a:ext>
                </a:extLst>
              </a:tr>
              <a:tr h="2997489">
                <a:tc>
                  <a:txBody>
                    <a:bodyPr/>
                    <a:lstStyle/>
                    <a:p>
                      <a:pPr marL="25400" marR="110490">
                        <a:lnSpc>
                          <a:spcPct val="150000"/>
                        </a:lnSpc>
                        <a:spcBef>
                          <a:spcPts val="50"/>
                        </a:spcBef>
                        <a:spcAft>
                          <a:spcPts val="0"/>
                        </a:spcAft>
                      </a:pPr>
                      <a:r>
                        <a:rPr lang="en-US"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Strengthened institutional capacity of the Fund</a:t>
                      </a:r>
                      <a:endParaRPr lang="en-ZA"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marR="203200">
                        <a:lnSpc>
                          <a:spcPct val="150000"/>
                        </a:lnSpc>
                        <a:spcBef>
                          <a:spcPts val="60"/>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Vacancies reduced</a:t>
                      </a:r>
                      <a:endParaRPr lang="en-ZA"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marR="45085">
                        <a:lnSpc>
                          <a:spcPct val="150000"/>
                        </a:lnSpc>
                        <a:spcBef>
                          <a:spcPts val="60"/>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Percentage reduction in vacancy rate</a:t>
                      </a:r>
                      <a:endParaRPr lang="en-ZA"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nSpc>
                          <a:spcPct val="150000"/>
                        </a:lnSpc>
                        <a:spcBef>
                          <a:spcPts val="60"/>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N/A</a:t>
                      </a:r>
                      <a:endParaRPr lang="en-ZA"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nSpc>
                          <a:spcPct val="150000"/>
                        </a:lnSpc>
                        <a:spcBef>
                          <a:spcPts val="60"/>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N/A</a:t>
                      </a:r>
                      <a:endParaRPr lang="en-ZA"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nSpc>
                          <a:spcPct val="150000"/>
                        </a:lnSpc>
                        <a:spcBef>
                          <a:spcPts val="60"/>
                        </a:spcBef>
                        <a:spcAft>
                          <a:spcPts val="0"/>
                        </a:spcAft>
                      </a:pPr>
                      <a:r>
                        <a:rPr lang="en-US" sz="16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Not Achieved</a:t>
                      </a:r>
                      <a:endParaRPr lang="en-ZA"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25400">
                        <a:lnSpc>
                          <a:spcPct val="150000"/>
                        </a:lnSpc>
                        <a:spcBef>
                          <a:spcPts val="60"/>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16.52%</a:t>
                      </a:r>
                      <a:endParaRPr lang="en-ZA"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nSpc>
                          <a:spcPct val="150000"/>
                        </a:lnSpc>
                        <a:spcBef>
                          <a:spcPts val="60"/>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13,63%</a:t>
                      </a:r>
                      <a:endParaRPr lang="en-ZA"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nSpc>
                          <a:spcPct val="150000"/>
                        </a:lnSpc>
                        <a:spcBef>
                          <a:spcPts val="60"/>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9%</a:t>
                      </a:r>
                      <a:endParaRPr lang="en-ZA"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nSpc>
                          <a:spcPct val="150000"/>
                        </a:lnSpc>
                        <a:spcBef>
                          <a:spcPts val="60"/>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8.9%</a:t>
                      </a:r>
                      <a:endParaRPr lang="en-ZA"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nSpc>
                          <a:spcPct val="150000"/>
                        </a:lnSpc>
                        <a:spcBef>
                          <a:spcPts val="60"/>
                        </a:spcBef>
                        <a:spcAft>
                          <a:spcPts val="0"/>
                        </a:spcAft>
                      </a:pPr>
                      <a:r>
                        <a:rPr lang="en-US"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8%</a:t>
                      </a:r>
                      <a:endParaRPr lang="en-ZA"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51494983"/>
                  </a:ext>
                </a:extLst>
              </a:tr>
            </a:tbl>
          </a:graphicData>
        </a:graphic>
      </p:graphicFrame>
      <p:sp>
        <p:nvSpPr>
          <p:cNvPr id="6" name="Rectangle 5"/>
          <p:cNvSpPr/>
          <p:nvPr/>
        </p:nvSpPr>
        <p:spPr>
          <a:xfrm>
            <a:off x="13919200" y="9114"/>
            <a:ext cx="441146" cy="369332"/>
          </a:xfrm>
          <a:prstGeom prst="rect">
            <a:avLst/>
          </a:prstGeom>
        </p:spPr>
        <p:txBody>
          <a:bodyPr wrap="none">
            <a:spAutoFit/>
          </a:bodyPr>
          <a:lstStyle/>
          <a:p>
            <a:r>
              <a:rPr lang="en-US" b="1" dirty="0" smtClean="0">
                <a:solidFill>
                  <a:srgbClr val="FF0000"/>
                </a:solidFill>
              </a:rPr>
              <a:t>30</a:t>
            </a:r>
            <a:endParaRPr lang="en-ZA" b="1" dirty="0">
              <a:solidFill>
                <a:srgbClr val="FF0000"/>
              </a:solidFill>
            </a:endParaRPr>
          </a:p>
        </p:txBody>
      </p:sp>
    </p:spTree>
    <p:extLst>
      <p:ext uri="{BB962C8B-B14F-4D97-AF65-F5344CB8AC3E}">
        <p14:creationId xmlns:p14="http://schemas.microsoft.com/office/powerpoint/2010/main" xmlns="" val="36155668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0" y="570664"/>
            <a:ext cx="8382000" cy="574453"/>
          </a:xfrm>
        </p:spPr>
        <p:txBody>
          <a:bodyPr/>
          <a:lstStyle/>
          <a:p>
            <a:r>
              <a:rPr lang="en-ZA" sz="3733" dirty="0">
                <a:solidFill>
                  <a:schemeClr val="tx1"/>
                </a:solidFill>
              </a:rPr>
              <a:t>PROGRAMME 1: ADMINISTRATION</a:t>
            </a:r>
            <a:endParaRPr lang="en-ZA" dirty="0">
              <a:solidFill>
                <a:schemeClr val="tx1"/>
              </a:solidFill>
            </a:endParaRPr>
          </a:p>
        </p:txBody>
      </p:sp>
      <p:sp>
        <p:nvSpPr>
          <p:cNvPr id="4" name="Slide Number Placeholder 3"/>
          <p:cNvSpPr>
            <a:spLocks noGrp="1"/>
          </p:cNvSpPr>
          <p:nvPr>
            <p:ph type="sldNum" sz="quarter" idx="4294967295"/>
          </p:nvPr>
        </p:nvSpPr>
        <p:spPr>
          <a:xfrm>
            <a:off x="11218779" y="8657168"/>
            <a:ext cx="2844800" cy="48683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9B0E16-3B21-4DA7-809D-032F5E4D0A06}" type="slidenum">
              <a:rPr kumimoji="0" lang="en-US" sz="1800" b="1"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US" sz="1800" b="1" i="0" u="none" strike="noStrike" kern="1200" cap="none" spc="0" normalizeH="0" baseline="0" noProof="0" dirty="0">
              <a:ln>
                <a:noFill/>
              </a:ln>
              <a:solidFill>
                <a:prstClr val="white"/>
              </a:solidFill>
              <a:effectLst/>
              <a:uLnTx/>
              <a:uFillTx/>
              <a:latin typeface="Arial"/>
              <a:ea typeface="+mn-ea"/>
              <a:cs typeface="+mn-cs"/>
            </a:endParaRPr>
          </a:p>
        </p:txBody>
      </p:sp>
      <p:graphicFrame>
        <p:nvGraphicFramePr>
          <p:cNvPr id="8" name="Table 7"/>
          <p:cNvGraphicFramePr>
            <a:graphicFrameLocks noGrp="1"/>
          </p:cNvGraphicFramePr>
          <p:nvPr>
            <p:extLst/>
          </p:nvPr>
        </p:nvGraphicFramePr>
        <p:xfrm>
          <a:off x="1117599" y="2264667"/>
          <a:ext cx="14325602" cy="5774876"/>
        </p:xfrm>
        <a:graphic>
          <a:graphicData uri="http://schemas.openxmlformats.org/drawingml/2006/table">
            <a:tbl>
              <a:tblPr firstRow="1" firstCol="1" bandRow="1"/>
              <a:tblGrid>
                <a:gridCol w="1405361">
                  <a:extLst>
                    <a:ext uri="{9D8B030D-6E8A-4147-A177-3AD203B41FA5}">
                      <a16:colId xmlns:a16="http://schemas.microsoft.com/office/drawing/2014/main" xmlns="" val="2529900917"/>
                    </a:ext>
                  </a:extLst>
                </a:gridCol>
                <a:gridCol w="1566440">
                  <a:extLst>
                    <a:ext uri="{9D8B030D-6E8A-4147-A177-3AD203B41FA5}">
                      <a16:colId xmlns:a16="http://schemas.microsoft.com/office/drawing/2014/main" xmlns="" val="3444597166"/>
                    </a:ext>
                  </a:extLst>
                </a:gridCol>
                <a:gridCol w="1447800">
                  <a:extLst>
                    <a:ext uri="{9D8B030D-6E8A-4147-A177-3AD203B41FA5}">
                      <a16:colId xmlns:a16="http://schemas.microsoft.com/office/drawing/2014/main" xmlns="" val="167311315"/>
                    </a:ext>
                  </a:extLst>
                </a:gridCol>
                <a:gridCol w="914400">
                  <a:extLst>
                    <a:ext uri="{9D8B030D-6E8A-4147-A177-3AD203B41FA5}">
                      <a16:colId xmlns:a16="http://schemas.microsoft.com/office/drawing/2014/main" xmlns="" val="174313192"/>
                    </a:ext>
                  </a:extLst>
                </a:gridCol>
                <a:gridCol w="914400">
                  <a:extLst>
                    <a:ext uri="{9D8B030D-6E8A-4147-A177-3AD203B41FA5}">
                      <a16:colId xmlns:a16="http://schemas.microsoft.com/office/drawing/2014/main" xmlns="" val="648923905"/>
                    </a:ext>
                  </a:extLst>
                </a:gridCol>
                <a:gridCol w="3090441">
                  <a:extLst>
                    <a:ext uri="{9D8B030D-6E8A-4147-A177-3AD203B41FA5}">
                      <a16:colId xmlns:a16="http://schemas.microsoft.com/office/drawing/2014/main" xmlns="" val="488650283"/>
                    </a:ext>
                  </a:extLst>
                </a:gridCol>
                <a:gridCol w="1601808">
                  <a:extLst>
                    <a:ext uri="{9D8B030D-6E8A-4147-A177-3AD203B41FA5}">
                      <a16:colId xmlns:a16="http://schemas.microsoft.com/office/drawing/2014/main" xmlns="" val="2094329674"/>
                    </a:ext>
                  </a:extLst>
                </a:gridCol>
                <a:gridCol w="1103132">
                  <a:extLst>
                    <a:ext uri="{9D8B030D-6E8A-4147-A177-3AD203B41FA5}">
                      <a16:colId xmlns:a16="http://schemas.microsoft.com/office/drawing/2014/main" xmlns="" val="3823901348"/>
                    </a:ext>
                  </a:extLst>
                </a:gridCol>
                <a:gridCol w="1148465">
                  <a:extLst>
                    <a:ext uri="{9D8B030D-6E8A-4147-A177-3AD203B41FA5}">
                      <a16:colId xmlns:a16="http://schemas.microsoft.com/office/drawing/2014/main" xmlns="" val="3860268608"/>
                    </a:ext>
                  </a:extLst>
                </a:gridCol>
                <a:gridCol w="1133355">
                  <a:extLst>
                    <a:ext uri="{9D8B030D-6E8A-4147-A177-3AD203B41FA5}">
                      <a16:colId xmlns:a16="http://schemas.microsoft.com/office/drawing/2014/main" xmlns="" val="1932451195"/>
                    </a:ext>
                  </a:extLst>
                </a:gridCol>
              </a:tblGrid>
              <a:tr h="264952">
                <a:tc rowSpan="3">
                  <a:txBody>
                    <a:bodyPr/>
                    <a:lstStyle/>
                    <a:p>
                      <a:pPr>
                        <a:lnSpc>
                          <a:spcPct val="115000"/>
                        </a:lnSpc>
                        <a:spcAft>
                          <a:spcPts val="0"/>
                        </a:spcAft>
                      </a:pPr>
                      <a:r>
                        <a:rPr lang="en-ZA"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Outcome</a:t>
                      </a:r>
                      <a:endParaRPr lang="en-ZA"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rowSpan="3">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Output</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rowSpan="3">
                  <a:txBody>
                    <a:bodyPr/>
                    <a:lstStyle/>
                    <a:p>
                      <a:pPr>
                        <a:lnSpc>
                          <a:spcPct val="115000"/>
                        </a:lnSpc>
                        <a:spcAft>
                          <a:spcPts val="0"/>
                        </a:spcAft>
                      </a:pPr>
                      <a:r>
                        <a:rPr lang="en-ZA"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Output Indicator</a:t>
                      </a:r>
                      <a:endParaRPr lang="en-ZA"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gridSpan="7">
                  <a:txBody>
                    <a:bodyPr/>
                    <a:lstStyle/>
                    <a:p>
                      <a:pPr algn="ct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Target</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007192680"/>
                  </a:ext>
                </a:extLst>
              </a:tr>
              <a:tr h="529904">
                <a:tc vMerge="1">
                  <a:txBody>
                    <a:bodyPr/>
                    <a:lstStyle/>
                    <a:p>
                      <a:endParaRPr lang="en-ZA"/>
                    </a:p>
                  </a:txBody>
                  <a:tcPr/>
                </a:tc>
                <a:tc vMerge="1">
                  <a:txBody>
                    <a:bodyPr/>
                    <a:lstStyle/>
                    <a:p>
                      <a:endParaRPr lang="en-ZA"/>
                    </a:p>
                  </a:txBody>
                  <a:tcPr/>
                </a:tc>
                <a:tc vMerge="1">
                  <a:txBody>
                    <a:bodyPr/>
                    <a:lstStyle/>
                    <a:p>
                      <a:endParaRPr lang="en-ZA"/>
                    </a:p>
                  </a:txBody>
                  <a:tcPr/>
                </a:tc>
                <a:tc gridSpan="3">
                  <a:txBody>
                    <a:bodyPr/>
                    <a:lstStyle/>
                    <a:p>
                      <a:pPr>
                        <a:lnSpc>
                          <a:spcPct val="115000"/>
                        </a:lnSpc>
                        <a:spcAft>
                          <a:spcPts val="0"/>
                        </a:spcAft>
                      </a:pPr>
                      <a:r>
                        <a:rPr lang="en-ZA"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Audited /Actual Performance</a:t>
                      </a:r>
                      <a:endParaRPr lang="en-ZA"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hMerge="1">
                  <a:txBody>
                    <a:bodyPr/>
                    <a:lstStyle/>
                    <a:p>
                      <a:endParaRPr lang="en-ZA"/>
                    </a:p>
                  </a:txBody>
                  <a:tcPr/>
                </a:tc>
                <a:tc hMerge="1">
                  <a:txBody>
                    <a:bodyPr/>
                    <a:lstStyle/>
                    <a:p>
                      <a:endParaRPr lang="en-ZA"/>
                    </a:p>
                  </a:txBody>
                  <a:tcPr/>
                </a:tc>
                <a:tc>
                  <a:txBody>
                    <a:bodyPr/>
                    <a:lstStyle/>
                    <a:p>
                      <a:pPr>
                        <a:lnSpc>
                          <a:spcPct val="115000"/>
                        </a:lnSpc>
                        <a:spcAft>
                          <a:spcPts val="0"/>
                        </a:spcAft>
                      </a:pPr>
                      <a:r>
                        <a:rPr lang="en-ZA"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Estimated Performance</a:t>
                      </a:r>
                      <a:endParaRPr lang="en-ZA"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MTEF Period</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extLst>
                  <a:ext uri="{0D108BD9-81ED-4DB2-BD59-A6C34878D82A}">
                    <a16:rowId xmlns:a16="http://schemas.microsoft.com/office/drawing/2014/main" xmlns="" val="2308062434"/>
                  </a:ext>
                </a:extLst>
              </a:tr>
              <a:tr h="442908">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2018/19</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2019/20</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2020/21</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2021/22</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2022/23</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2023/24</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2024/25</a:t>
                      </a:r>
                      <a:endParaRPr lang="en-ZA"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909" marR="7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extLst>
                  <a:ext uri="{0D108BD9-81ED-4DB2-BD59-A6C34878D82A}">
                    <a16:rowId xmlns:a16="http://schemas.microsoft.com/office/drawing/2014/main" xmlns="" val="3889448231"/>
                  </a:ext>
                </a:extLst>
              </a:tr>
              <a:tr h="4346169">
                <a:tc>
                  <a:txBody>
                    <a:bodyPr/>
                    <a:lstStyle/>
                    <a:p>
                      <a:pPr marL="25400" marR="113030">
                        <a:lnSpc>
                          <a:spcPct val="150000"/>
                        </a:lnSpc>
                        <a:spcBef>
                          <a:spcPts val="60"/>
                        </a:spcBef>
                        <a:spcAft>
                          <a:spcPts val="0"/>
                        </a:spcAft>
                      </a:pPr>
                      <a:r>
                        <a:rPr lang="en-US"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Improved monitoring and</a:t>
                      </a:r>
                      <a:r>
                        <a:rPr lang="en-US" sz="1600" spc="-5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evaluation</a:t>
                      </a:r>
                      <a:endParaRPr lang="en-ZA"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25400">
                        <a:lnSpc>
                          <a:spcPct val="150000"/>
                        </a:lnSpc>
                        <a:spcBef>
                          <a:spcPts val="5"/>
                        </a:spcBef>
                        <a:spcAft>
                          <a:spcPts val="0"/>
                        </a:spcAft>
                      </a:pPr>
                      <a:r>
                        <a:rPr lang="en-US"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oversight of the</a:t>
                      </a:r>
                      <a:endParaRPr lang="en-ZA"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25400">
                        <a:lnSpc>
                          <a:spcPct val="150000"/>
                        </a:lnSpc>
                        <a:spcBef>
                          <a:spcPts val="25"/>
                        </a:spcBef>
                        <a:spcAft>
                          <a:spcPts val="0"/>
                        </a:spcAft>
                      </a:pPr>
                      <a:r>
                        <a:rPr lang="en-US"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Mutuals</a:t>
                      </a:r>
                      <a:endParaRPr lang="en-ZA"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marR="182880" algn="just">
                        <a:lnSpc>
                          <a:spcPct val="150000"/>
                        </a:lnSpc>
                        <a:spcBef>
                          <a:spcPts val="60"/>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Mutuals performance monitored</a:t>
                      </a:r>
                      <a:endParaRPr lang="en-ZA"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marR="60960">
                        <a:lnSpc>
                          <a:spcPct val="150000"/>
                        </a:lnSpc>
                        <a:spcBef>
                          <a:spcPts val="50"/>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Number of quarterly and annual reports on monitored performance of Mutuals reporting to the Fund</a:t>
                      </a:r>
                      <a:endParaRPr lang="en-ZA"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nSpc>
                          <a:spcPct val="150000"/>
                        </a:lnSpc>
                        <a:spcBef>
                          <a:spcPts val="60"/>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N/A</a:t>
                      </a:r>
                      <a:endParaRPr lang="en-ZA"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nSpc>
                          <a:spcPct val="150000"/>
                        </a:lnSpc>
                        <a:spcBef>
                          <a:spcPts val="60"/>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N/A</a:t>
                      </a:r>
                      <a:endParaRPr lang="en-ZA"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marR="54610">
                        <a:lnSpc>
                          <a:spcPct val="150000"/>
                        </a:lnSpc>
                        <a:spcBef>
                          <a:spcPts val="60"/>
                        </a:spcBef>
                        <a:spcAft>
                          <a:spcPts val="0"/>
                        </a:spcAft>
                      </a:pPr>
                      <a:r>
                        <a:rPr lang="en-US" sz="16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Achieved</a:t>
                      </a:r>
                      <a:endParaRPr lang="en-ZA"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25400" marR="54610">
                        <a:lnSpc>
                          <a:spcPct val="150000"/>
                        </a:lnSpc>
                        <a:spcBef>
                          <a:spcPts val="60"/>
                        </a:spcBef>
                        <a:spcAft>
                          <a:spcPts val="0"/>
                        </a:spcAft>
                      </a:pPr>
                      <a:r>
                        <a:rPr lang="en-US"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Quarter 4 </a:t>
                      </a:r>
                      <a:r>
                        <a:rPr lang="en-US" sz="160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reports</a:t>
                      </a:r>
                      <a:r>
                        <a:rPr lang="en-ZA" sz="1600" baseline="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60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and  the Annual</a:t>
                      </a:r>
                      <a:r>
                        <a:rPr lang="en-ZA" sz="1600" baseline="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60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reports </a:t>
                      </a:r>
                      <a:r>
                        <a:rPr lang="en-US"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for Rand</a:t>
                      </a:r>
                      <a:endParaRPr lang="en-ZA"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25400" marR="54610">
                        <a:lnSpc>
                          <a:spcPct val="150000"/>
                        </a:lnSpc>
                        <a:spcBef>
                          <a:spcPts val="60"/>
                        </a:spcBef>
                        <a:spcAft>
                          <a:spcPts val="0"/>
                        </a:spcAft>
                      </a:pPr>
                      <a:r>
                        <a:rPr lang="en-US"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Mutual </a:t>
                      </a:r>
                      <a:r>
                        <a:rPr lang="en-US" sz="160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Association</a:t>
                      </a:r>
                      <a:r>
                        <a:rPr lang="en-ZA" sz="1600" baseline="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60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and Federated</a:t>
                      </a:r>
                      <a:r>
                        <a:rPr lang="en-ZA" sz="1600" baseline="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60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Employers </a:t>
                      </a:r>
                      <a:r>
                        <a:rPr lang="en-US"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Mutual</a:t>
                      </a:r>
                      <a:endParaRPr lang="en-ZA"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25400" marR="54610">
                        <a:lnSpc>
                          <a:spcPct val="150000"/>
                        </a:lnSpc>
                        <a:spcBef>
                          <a:spcPts val="60"/>
                        </a:spcBef>
                        <a:spcAft>
                          <a:spcPts val="0"/>
                        </a:spcAft>
                      </a:pPr>
                      <a:r>
                        <a:rPr lang="en-US"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Assurance </a:t>
                      </a:r>
                      <a:r>
                        <a:rPr lang="en-US" sz="160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were</a:t>
                      </a:r>
                      <a:r>
                        <a:rPr lang="en-ZA" sz="1600" baseline="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60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received </a:t>
                      </a:r>
                      <a:r>
                        <a:rPr lang="en-US"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for</a:t>
                      </a:r>
                      <a:endParaRPr lang="en-ZA"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25400" marR="54610">
                        <a:lnSpc>
                          <a:spcPct val="150000"/>
                        </a:lnSpc>
                        <a:spcBef>
                          <a:spcPts val="60"/>
                        </a:spcBef>
                        <a:spcAft>
                          <a:spcPts val="0"/>
                        </a:spcAft>
                      </a:pPr>
                      <a:r>
                        <a:rPr lang="en-US"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monitoring </a:t>
                      </a:r>
                      <a:r>
                        <a:rPr lang="en-US" sz="160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of performance </a:t>
                      </a:r>
                      <a:r>
                        <a:rPr lang="en-US"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in</a:t>
                      </a:r>
                      <a:endParaRPr lang="en-ZA"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25400" marR="54610">
                        <a:lnSpc>
                          <a:spcPct val="150000"/>
                        </a:lnSpc>
                        <a:spcBef>
                          <a:spcPts val="60"/>
                        </a:spcBef>
                        <a:spcAft>
                          <a:spcPts val="0"/>
                        </a:spcAft>
                      </a:pPr>
                      <a:r>
                        <a:rPr lang="en-US"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line with the </a:t>
                      </a:r>
                      <a:r>
                        <a:rPr lang="en-US" sz="160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terms</a:t>
                      </a:r>
                      <a:r>
                        <a:rPr lang="en-ZA" sz="1600" baseline="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60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and conditions</a:t>
                      </a:r>
                      <a:r>
                        <a:rPr lang="en-ZA" sz="1600" baseline="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60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of </a:t>
                      </a:r>
                      <a:r>
                        <a:rPr lang="en-US"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license.</a:t>
                      </a:r>
                      <a:endParaRPr lang="en-ZA"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25400" marR="54610">
                        <a:lnSpc>
                          <a:spcPct val="150000"/>
                        </a:lnSpc>
                        <a:spcBef>
                          <a:spcPts val="60"/>
                        </a:spcBef>
                        <a:spcAft>
                          <a:spcPts val="0"/>
                        </a:spcAft>
                      </a:pPr>
                      <a:r>
                        <a:rPr lang="en-US" sz="160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Performance</a:t>
                      </a:r>
                      <a:r>
                        <a:rPr lang="en-ZA" sz="1600" baseline="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60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reports </a:t>
                      </a:r>
                      <a:r>
                        <a:rPr lang="en-US"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were</a:t>
                      </a:r>
                      <a:endParaRPr lang="en-ZA"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25400" marR="54610">
                        <a:lnSpc>
                          <a:spcPct val="150000"/>
                        </a:lnSpc>
                        <a:spcBef>
                          <a:spcPts val="60"/>
                        </a:spcBef>
                        <a:spcAft>
                          <a:spcPts val="0"/>
                        </a:spcAft>
                      </a:pPr>
                      <a:r>
                        <a:rPr lang="en-US"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brought to </a:t>
                      </a:r>
                      <a:r>
                        <a:rPr lang="en-US" sz="160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a:t>
                      </a:r>
                      <a:r>
                        <a:rPr lang="en-ZA" sz="1600" baseline="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60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attention </a:t>
                      </a:r>
                      <a:r>
                        <a:rPr lang="en-US"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of the</a:t>
                      </a:r>
                      <a:endParaRPr lang="en-ZA"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25400" marR="54610">
                        <a:lnSpc>
                          <a:spcPct val="150000"/>
                        </a:lnSpc>
                        <a:spcBef>
                          <a:spcPts val="60"/>
                        </a:spcBef>
                        <a:spcAft>
                          <a:spcPts val="0"/>
                        </a:spcAft>
                      </a:pPr>
                      <a:r>
                        <a:rPr lang="en-US"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Executive Authority.</a:t>
                      </a:r>
                      <a:endParaRPr lang="en-ZA"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nSpc>
                          <a:spcPct val="150000"/>
                        </a:lnSpc>
                        <a:spcBef>
                          <a:spcPts val="60"/>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3 quarterly</a:t>
                      </a:r>
                      <a:endParaRPr lang="en-ZA"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25400" marR="156845">
                        <a:lnSpc>
                          <a:spcPct val="150000"/>
                        </a:lnSpc>
                        <a:spcBef>
                          <a:spcPts val="25"/>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reports submitted </a:t>
                      </a:r>
                      <a:endParaRPr lang="en-ZA"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25400" marR="156845">
                        <a:lnSpc>
                          <a:spcPct val="150000"/>
                        </a:lnSpc>
                        <a:spcBef>
                          <a:spcPts val="25"/>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n-ZA"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nSpc>
                          <a:spcPct val="150000"/>
                        </a:lnSpc>
                        <a:spcBef>
                          <a:spcPts val="60"/>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4 quarterly</a:t>
                      </a:r>
                      <a:endParaRPr lang="en-ZA"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25400" marR="149860">
                        <a:lnSpc>
                          <a:spcPct val="150000"/>
                        </a:lnSpc>
                        <a:spcBef>
                          <a:spcPts val="25"/>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reports and 1 annual report</a:t>
                      </a:r>
                      <a:endParaRPr lang="en-ZA"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nSpc>
                          <a:spcPct val="150000"/>
                        </a:lnSpc>
                        <a:spcBef>
                          <a:spcPts val="60"/>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4 quarterly</a:t>
                      </a:r>
                      <a:endParaRPr lang="en-ZA"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25400" marR="129540">
                        <a:lnSpc>
                          <a:spcPct val="150000"/>
                        </a:lnSpc>
                        <a:spcBef>
                          <a:spcPts val="25"/>
                        </a:spcBef>
                        <a:spcAft>
                          <a:spcPts val="0"/>
                        </a:spcAft>
                      </a:pPr>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reports and 1 annual report</a:t>
                      </a:r>
                      <a:endParaRPr lang="en-ZA" sz="16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nSpc>
                          <a:spcPct val="150000"/>
                        </a:lnSpc>
                        <a:spcBef>
                          <a:spcPts val="60"/>
                        </a:spcBef>
                        <a:spcAft>
                          <a:spcPts val="0"/>
                        </a:spcAft>
                      </a:pPr>
                      <a:r>
                        <a:rPr lang="en-US"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4 quarterly</a:t>
                      </a:r>
                      <a:endParaRPr lang="en-ZA"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25400" marR="123190">
                        <a:lnSpc>
                          <a:spcPct val="150000"/>
                        </a:lnSpc>
                        <a:spcBef>
                          <a:spcPts val="25"/>
                        </a:spcBef>
                        <a:spcAft>
                          <a:spcPts val="0"/>
                        </a:spcAft>
                      </a:pPr>
                      <a:r>
                        <a:rPr lang="en-US"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reports and 1 annual report</a:t>
                      </a:r>
                      <a:endParaRPr lang="en-ZA"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22757775"/>
                  </a:ext>
                </a:extLst>
              </a:tr>
            </a:tbl>
          </a:graphicData>
        </a:graphic>
      </p:graphicFrame>
      <p:sp>
        <p:nvSpPr>
          <p:cNvPr id="5" name="Rectangle 4"/>
          <p:cNvSpPr/>
          <p:nvPr/>
        </p:nvSpPr>
        <p:spPr>
          <a:xfrm>
            <a:off x="1270000" y="1679892"/>
            <a:ext cx="11556733" cy="584775"/>
          </a:xfrm>
          <a:prstGeom prst="rect">
            <a:avLst/>
          </a:prstGeom>
        </p:spPr>
        <p:txBody>
          <a:bodyPr wrap="square">
            <a:spAutoFit/>
          </a:bodyPr>
          <a:lstStyle/>
          <a:p>
            <a:pPr marL="0" marR="0" lvl="0" indent="0" algn="l" defTabSz="914400" rtl="0" eaLnBrk="0" fontAlgn="auto" latinLnBrk="0" hangingPunct="0">
              <a:lnSpc>
                <a:spcPct val="100000"/>
              </a:lnSpc>
              <a:spcBef>
                <a:spcPct val="20000"/>
              </a:spcBef>
              <a:spcAft>
                <a:spcPts val="0"/>
              </a:spcAft>
              <a:buClrTx/>
              <a:buSzTx/>
              <a:buFontTx/>
              <a:buNone/>
              <a:tabLst/>
              <a:defRPr/>
            </a:pPr>
            <a:r>
              <a:rPr kumimoji="0" lang="en-ZA" sz="3200" b="1" i="0" u="sng" strike="noStrike" kern="0" cap="none" spc="0" normalizeH="0" baseline="0" noProof="0" dirty="0">
                <a:ln>
                  <a:noFill/>
                </a:ln>
                <a:solidFill>
                  <a:srgbClr val="003C19"/>
                </a:solidFill>
                <a:effectLst/>
                <a:uLnTx/>
                <a:uFillTx/>
                <a:latin typeface="Arial"/>
                <a:ea typeface="Times New Roman" panose="02020603050405020304" pitchFamily="18" charset="0"/>
                <a:cs typeface="Arial"/>
              </a:rPr>
              <a:t>Outcomes, Outputs, Performance Indicators and Targets</a:t>
            </a:r>
            <a:endParaRPr kumimoji="0" lang="en-ZA" sz="4267" b="0" i="0" u="none" strike="noStrike" kern="1200" cap="none" spc="0" normalizeH="0" baseline="0" noProof="0" dirty="0">
              <a:ln>
                <a:noFill/>
              </a:ln>
              <a:solidFill>
                <a:prstClr val="black"/>
              </a:solidFill>
              <a:effectLst/>
              <a:uLnTx/>
              <a:uFillTx/>
              <a:latin typeface="Calibri"/>
              <a:ea typeface="ＭＳ Ｐゴシック" pitchFamily="80" charset="-128"/>
              <a:cs typeface="+mn-cs"/>
            </a:endParaRPr>
          </a:p>
        </p:txBody>
      </p:sp>
      <p:sp>
        <p:nvSpPr>
          <p:cNvPr id="6" name="Rectangle 5"/>
          <p:cNvSpPr/>
          <p:nvPr/>
        </p:nvSpPr>
        <p:spPr>
          <a:xfrm>
            <a:off x="13919200" y="9114"/>
            <a:ext cx="441146" cy="369332"/>
          </a:xfrm>
          <a:prstGeom prst="rect">
            <a:avLst/>
          </a:prstGeom>
        </p:spPr>
        <p:txBody>
          <a:bodyPr wrap="none">
            <a:spAutoFit/>
          </a:bodyPr>
          <a:lstStyle/>
          <a:p>
            <a:r>
              <a:rPr lang="en-US" b="1" dirty="0" smtClean="0">
                <a:solidFill>
                  <a:srgbClr val="FF0000"/>
                </a:solidFill>
              </a:rPr>
              <a:t>31</a:t>
            </a:r>
            <a:endParaRPr lang="en-ZA" b="1" dirty="0">
              <a:solidFill>
                <a:srgbClr val="FF0000"/>
              </a:solidFill>
            </a:endParaRPr>
          </a:p>
        </p:txBody>
      </p:sp>
    </p:spTree>
    <p:extLst>
      <p:ext uri="{BB962C8B-B14F-4D97-AF65-F5344CB8AC3E}">
        <p14:creationId xmlns:p14="http://schemas.microsoft.com/office/powerpoint/2010/main" xmlns="" val="41793540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Date Placeholder 3"/>
          <p:cNvSpPr>
            <a:spLocks noGrp="1"/>
          </p:cNvSpPr>
          <p:nvPr>
            <p:ph type="dt" sz="quarter" idx="429496729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12" indent="-285736">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2943" indent="-228589">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120"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297"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474"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651"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8829"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006"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fld id="{DC6B0FDE-8BD2-4EA1-9540-11F443153588}" type="datetime1">
              <a:rPr kumimoji="0" lang="en-ZA"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t>2022/03/30</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16389" name="Slide Number Placeholder 4"/>
          <p:cNvSpPr>
            <a:spLocks noGrp="1"/>
          </p:cNvSpPr>
          <p:nvPr>
            <p:ph type="sldNum" sz="quarter" idx="4294967295"/>
          </p:nvPr>
        </p:nvSpPr>
        <p:spPr bwMode="auto">
          <a:xfrm>
            <a:off x="13079663" y="8718584"/>
            <a:ext cx="2844800" cy="48683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12" indent="-285736">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2943" indent="-228589">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120"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297"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474"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651"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8829"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006"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fld id="{EEF8A547-2BD4-4A7F-BBB5-F3CEDF4233F1}" type="slidenum">
              <a:rPr kumimoji="0" lang="en-US" altLang="en-US" sz="1333"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rPr>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t>32</a:t>
            </a:fld>
            <a:endParaRPr kumimoji="0" lang="en-US" altLang="en-US" sz="1333" b="0" i="0" u="none" strike="noStrike" kern="120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3" name="Title 2"/>
          <p:cNvSpPr>
            <a:spLocks noGrp="1"/>
          </p:cNvSpPr>
          <p:nvPr>
            <p:ph type="title"/>
          </p:nvPr>
        </p:nvSpPr>
        <p:spPr>
          <a:xfrm>
            <a:off x="3061903" y="1061380"/>
            <a:ext cx="10017760" cy="815608"/>
          </a:xfrm>
        </p:spPr>
        <p:txBody>
          <a:bodyPr/>
          <a:lstStyle/>
          <a:p>
            <a:r>
              <a:rPr lang="en-ZA" sz="2100" dirty="0"/>
              <a:t/>
            </a:r>
            <a:br>
              <a:rPr lang="en-ZA" sz="2100" dirty="0"/>
            </a:br>
            <a:r>
              <a:rPr lang="en-ZA" sz="3200" u="sng" dirty="0">
                <a:solidFill>
                  <a:srgbClr val="000000"/>
                </a:solidFill>
                <a:latin typeface="Arial" panose="020B0604020202020204" pitchFamily="34" charset="0"/>
                <a:ea typeface="Times New Roman" panose="02020603050405020304" pitchFamily="18" charset="0"/>
              </a:rPr>
              <a:t>Output Indicators: Annual and Quarterly Targets</a:t>
            </a:r>
            <a:endParaRPr lang="en-ZA" sz="3200" u="sng" dirty="0">
              <a:solidFill>
                <a:srgbClr val="000000"/>
              </a:solidFill>
            </a:endParaRPr>
          </a:p>
        </p:txBody>
      </p:sp>
      <p:sp>
        <p:nvSpPr>
          <p:cNvPr id="4" name="Rectangle 3"/>
          <p:cNvSpPr/>
          <p:nvPr/>
        </p:nvSpPr>
        <p:spPr>
          <a:xfrm>
            <a:off x="5072865" y="768993"/>
            <a:ext cx="7044685"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srgbClr val="007832"/>
                </a:solidFill>
                <a:effectLst/>
                <a:uLnTx/>
                <a:uFillTx/>
                <a:latin typeface="Arial"/>
                <a:ea typeface="+mn-ea"/>
                <a:cs typeface="+mn-cs"/>
              </a:rPr>
              <a:t>PROGRAMME 1: ADMINISTRATION</a:t>
            </a:r>
          </a:p>
        </p:txBody>
      </p:sp>
      <p:graphicFrame>
        <p:nvGraphicFramePr>
          <p:cNvPr id="5" name="Table 4"/>
          <p:cNvGraphicFramePr>
            <a:graphicFrameLocks noGrp="1"/>
          </p:cNvGraphicFramePr>
          <p:nvPr>
            <p:extLst>
              <p:ext uri="{D42A27DB-BD31-4B8C-83A1-F6EECF244321}">
                <p14:modId xmlns:p14="http://schemas.microsoft.com/office/powerpoint/2010/main" xmlns="" val="3063825160"/>
              </p:ext>
            </p:extLst>
          </p:nvPr>
        </p:nvGraphicFramePr>
        <p:xfrm>
          <a:off x="965200" y="1876988"/>
          <a:ext cx="14959263" cy="6962212"/>
        </p:xfrm>
        <a:graphic>
          <a:graphicData uri="http://schemas.openxmlformats.org/drawingml/2006/table">
            <a:tbl>
              <a:tblPr firstRow="1" firstCol="1" bandRow="1"/>
              <a:tblGrid>
                <a:gridCol w="6781800">
                  <a:extLst>
                    <a:ext uri="{9D8B030D-6E8A-4147-A177-3AD203B41FA5}">
                      <a16:colId xmlns:a16="http://schemas.microsoft.com/office/drawing/2014/main" xmlns="" val="1345546178"/>
                    </a:ext>
                  </a:extLst>
                </a:gridCol>
                <a:gridCol w="3276600">
                  <a:extLst>
                    <a:ext uri="{9D8B030D-6E8A-4147-A177-3AD203B41FA5}">
                      <a16:colId xmlns:a16="http://schemas.microsoft.com/office/drawing/2014/main" xmlns="" val="713687077"/>
                    </a:ext>
                  </a:extLst>
                </a:gridCol>
                <a:gridCol w="609600">
                  <a:extLst>
                    <a:ext uri="{9D8B030D-6E8A-4147-A177-3AD203B41FA5}">
                      <a16:colId xmlns:a16="http://schemas.microsoft.com/office/drawing/2014/main" xmlns="" val="2042138872"/>
                    </a:ext>
                  </a:extLst>
                </a:gridCol>
                <a:gridCol w="914400">
                  <a:extLst>
                    <a:ext uri="{9D8B030D-6E8A-4147-A177-3AD203B41FA5}">
                      <a16:colId xmlns:a16="http://schemas.microsoft.com/office/drawing/2014/main" xmlns="" val="892634504"/>
                    </a:ext>
                  </a:extLst>
                </a:gridCol>
                <a:gridCol w="838200">
                  <a:extLst>
                    <a:ext uri="{9D8B030D-6E8A-4147-A177-3AD203B41FA5}">
                      <a16:colId xmlns:a16="http://schemas.microsoft.com/office/drawing/2014/main" xmlns="" val="1070380060"/>
                    </a:ext>
                  </a:extLst>
                </a:gridCol>
                <a:gridCol w="2538663">
                  <a:extLst>
                    <a:ext uri="{9D8B030D-6E8A-4147-A177-3AD203B41FA5}">
                      <a16:colId xmlns:a16="http://schemas.microsoft.com/office/drawing/2014/main" xmlns="" val="3611852030"/>
                    </a:ext>
                  </a:extLst>
                </a:gridCol>
              </a:tblGrid>
              <a:tr h="327152">
                <a:tc>
                  <a:txBody>
                    <a:bodyPr/>
                    <a:lstStyle/>
                    <a:p>
                      <a:pPr>
                        <a:lnSpc>
                          <a:spcPct val="115000"/>
                        </a:lnSpc>
                        <a:spcAft>
                          <a:spcPts val="0"/>
                        </a:spcAft>
                      </a:pPr>
                      <a:r>
                        <a:rPr lang="en-ZA" sz="19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Output Indicators</a:t>
                      </a:r>
                      <a:endParaRPr lang="en-ZA" sz="1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0415" marR="80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r>
                        <a:rPr lang="en-ZA" sz="1900" b="1"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Target</a:t>
                      </a:r>
                      <a:endParaRPr lang="en-ZA" sz="1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0415" marR="80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r>
                        <a:rPr lang="en-ZA" sz="1900" b="1"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Q1</a:t>
                      </a:r>
                      <a:endParaRPr lang="en-ZA" sz="1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0415" marR="80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r>
                        <a:rPr lang="en-ZA" sz="1900" b="1"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Q2</a:t>
                      </a:r>
                      <a:endParaRPr lang="en-ZA" sz="1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0415" marR="80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r>
                        <a:rPr lang="en-ZA" sz="1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Q3</a:t>
                      </a:r>
                      <a:endParaRPr lang="en-ZA" sz="1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0415" marR="80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r>
                        <a:rPr lang="en-ZA" sz="1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Q4</a:t>
                      </a:r>
                      <a:endParaRPr lang="en-ZA" sz="1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0415" marR="80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extLst>
                  <a:ext uri="{0D108BD9-81ED-4DB2-BD59-A6C34878D82A}">
                    <a16:rowId xmlns:a16="http://schemas.microsoft.com/office/drawing/2014/main" xmlns="" val="315506835"/>
                  </a:ext>
                </a:extLst>
              </a:tr>
              <a:tr h="426720">
                <a:tc>
                  <a:txBody>
                    <a:bodyPr/>
                    <a:lstStyle/>
                    <a:p>
                      <a:pPr marL="25400" marR="199390">
                        <a:lnSpc>
                          <a:spcPct val="150000"/>
                        </a:lnSpc>
                        <a:spcBef>
                          <a:spcPts val="60"/>
                        </a:spcBef>
                        <a:spcAft>
                          <a:spcPts val="0"/>
                        </a:spcAft>
                      </a:pP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Percentage of assets under Management allocated to Black Asset Managers annually</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marR="206375">
                        <a:lnSpc>
                          <a:spcPct val="150000"/>
                        </a:lnSpc>
                        <a:spcBef>
                          <a:spcPts val="60"/>
                        </a:spcBef>
                        <a:spcAft>
                          <a:spcPts val="0"/>
                        </a:spcAft>
                      </a:pPr>
                      <a:r>
                        <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6% of assets under Management allocated to Black Asset Managers</a:t>
                      </a: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annually</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algn="ctr">
                        <a:lnSpc>
                          <a:spcPct val="150000"/>
                        </a:lnSpc>
                        <a:spcBef>
                          <a:spcPts val="95"/>
                        </a:spcBef>
                        <a:spcAft>
                          <a:spcPts val="0"/>
                        </a:spcAft>
                      </a:pP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a:lnSpc>
                          <a:spcPct val="115000"/>
                        </a:lnSpc>
                        <a:spcAft>
                          <a:spcPts val="0"/>
                        </a:spcAft>
                      </a:pPr>
                      <a:r>
                        <a:rPr lang="en-ZA" sz="1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 of assets under Management allocated to Black Asset Managers annually</a:t>
                      </a:r>
                      <a:endParaRPr lang="en-ZA" sz="1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82806626"/>
                  </a:ext>
                </a:extLst>
              </a:tr>
              <a:tr h="426720">
                <a:tc>
                  <a:txBody>
                    <a:bodyPr/>
                    <a:lstStyle/>
                    <a:p>
                      <a:pPr marL="28575">
                        <a:lnSpc>
                          <a:spcPct val="150000"/>
                        </a:lnSpc>
                        <a:spcBef>
                          <a:spcPts val="95"/>
                        </a:spcBef>
                        <a:spcAft>
                          <a:spcPts val="0"/>
                        </a:spcAft>
                      </a:pP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Funds allocated to Small and Medium Enterprises annually</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a:lnSpc>
                          <a:spcPct val="150000"/>
                        </a:lnSpc>
                        <a:spcBef>
                          <a:spcPts val="95"/>
                        </a:spcBef>
                        <a:spcAft>
                          <a:spcPts val="0"/>
                        </a:spcAft>
                      </a:pP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R250 million</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algn="ctr">
                        <a:lnSpc>
                          <a:spcPct val="150000"/>
                        </a:lnSpc>
                        <a:spcBef>
                          <a:spcPts val="95"/>
                        </a:spcBef>
                        <a:spcAft>
                          <a:spcPts val="0"/>
                        </a:spcAft>
                      </a:pP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algn="ctr">
                        <a:lnSpc>
                          <a:spcPct val="150000"/>
                        </a:lnSpc>
                        <a:spcBef>
                          <a:spcPts val="95"/>
                        </a:spcBef>
                        <a:spcAft>
                          <a:spcPts val="0"/>
                        </a:spcAft>
                      </a:pP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algn="ctr">
                        <a:lnSpc>
                          <a:spcPct val="150000"/>
                        </a:lnSpc>
                        <a:spcBef>
                          <a:spcPts val="95"/>
                        </a:spcBef>
                        <a:spcAft>
                          <a:spcPts val="0"/>
                        </a:spcAft>
                      </a:pP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a:lnSpc>
                          <a:spcPct val="150000"/>
                        </a:lnSpc>
                        <a:spcBef>
                          <a:spcPts val="95"/>
                        </a:spcBef>
                        <a:spcAft>
                          <a:spcPts val="0"/>
                        </a:spcAft>
                      </a:pP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R250 million</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24037684"/>
                  </a:ext>
                </a:extLst>
              </a:tr>
              <a:tr h="853440">
                <a:tc>
                  <a:txBody>
                    <a:bodyPr/>
                    <a:lstStyle/>
                    <a:p>
                      <a:pPr marL="25400" marR="40005">
                        <a:lnSpc>
                          <a:spcPct val="150000"/>
                        </a:lnSpc>
                        <a:spcBef>
                          <a:spcPts val="60"/>
                        </a:spcBef>
                        <a:spcAft>
                          <a:spcPts val="0"/>
                        </a:spcAft>
                      </a:pP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Number of decent jobs created through job summit initiatives annually (Investment activities) </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a:lnSpc>
                          <a:spcPct val="150000"/>
                        </a:lnSpc>
                        <a:spcBef>
                          <a:spcPts val="95"/>
                        </a:spcBef>
                        <a:spcAft>
                          <a:spcPts val="0"/>
                        </a:spcAft>
                      </a:pPr>
                      <a:r>
                        <a:rPr lang="en-US" sz="1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1500</a:t>
                      </a:r>
                      <a:endParaRPr lang="en-ZA" sz="1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algn="ctr">
                        <a:lnSpc>
                          <a:spcPct val="150000"/>
                        </a:lnSpc>
                        <a:spcBef>
                          <a:spcPts val="95"/>
                        </a:spcBef>
                        <a:spcAft>
                          <a:spcPts val="0"/>
                        </a:spcAft>
                      </a:pPr>
                      <a:r>
                        <a:rPr lang="en-US" sz="1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ZA" sz="1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algn="ctr">
                        <a:lnSpc>
                          <a:spcPct val="150000"/>
                        </a:lnSpc>
                        <a:spcBef>
                          <a:spcPts val="95"/>
                        </a:spcBef>
                        <a:spcAft>
                          <a:spcPts val="0"/>
                        </a:spcAft>
                      </a:pPr>
                      <a:r>
                        <a:rPr lang="en-US" sz="1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ZA" sz="1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algn="ctr">
                        <a:lnSpc>
                          <a:spcPct val="150000"/>
                        </a:lnSpc>
                        <a:spcBef>
                          <a:spcPts val="95"/>
                        </a:spcBef>
                        <a:spcAft>
                          <a:spcPts val="0"/>
                        </a:spcAft>
                      </a:pPr>
                      <a:r>
                        <a:rPr lang="en-US" sz="1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ZA" sz="1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a:lnSpc>
                          <a:spcPct val="150000"/>
                        </a:lnSpc>
                        <a:spcBef>
                          <a:spcPts val="95"/>
                        </a:spcBef>
                        <a:spcAft>
                          <a:spcPts val="0"/>
                        </a:spcAft>
                      </a:pPr>
                      <a:r>
                        <a:rPr lang="en-US" sz="1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1500</a:t>
                      </a:r>
                      <a:endParaRPr lang="en-ZA" sz="1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09263105"/>
                  </a:ext>
                </a:extLst>
              </a:tr>
              <a:tr h="1392111">
                <a:tc>
                  <a:txBody>
                    <a:bodyPr/>
                    <a:lstStyle/>
                    <a:p>
                      <a:pPr marL="28575">
                        <a:lnSpc>
                          <a:spcPct val="150000"/>
                        </a:lnSpc>
                        <a:spcBef>
                          <a:spcPts val="95"/>
                        </a:spcBef>
                        <a:spcAft>
                          <a:spcPts val="0"/>
                        </a:spcAft>
                      </a:pP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Number of jobs created through the Presidential Comprehensive Youth Employment interventions annually (Human Resources Management)</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a:lnSpc>
                          <a:spcPct val="150000"/>
                        </a:lnSpc>
                        <a:spcBef>
                          <a:spcPts val="95"/>
                        </a:spcBef>
                        <a:spcAft>
                          <a:spcPts val="0"/>
                        </a:spcAft>
                      </a:pPr>
                      <a:r>
                        <a:rPr lang="en-US" sz="1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100</a:t>
                      </a:r>
                      <a:endParaRPr lang="en-ZA" sz="1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algn="ctr">
                        <a:lnSpc>
                          <a:spcPct val="150000"/>
                        </a:lnSpc>
                        <a:spcBef>
                          <a:spcPts val="95"/>
                        </a:spcBef>
                        <a:spcAft>
                          <a:spcPts val="0"/>
                        </a:spcAft>
                      </a:pPr>
                      <a:r>
                        <a:rPr lang="en-US" sz="1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ZA" sz="1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231F2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algn="ctr">
                        <a:lnSpc>
                          <a:spcPct val="150000"/>
                        </a:lnSpc>
                        <a:spcBef>
                          <a:spcPts val="95"/>
                        </a:spcBef>
                        <a:spcAft>
                          <a:spcPts val="0"/>
                        </a:spcAft>
                      </a:pPr>
                      <a:r>
                        <a:rPr lang="en-US" sz="1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ZA" sz="1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algn="ctr">
                        <a:lnSpc>
                          <a:spcPct val="150000"/>
                        </a:lnSpc>
                        <a:spcBef>
                          <a:spcPts val="95"/>
                        </a:spcBef>
                        <a:spcAft>
                          <a:spcPts val="0"/>
                        </a:spcAft>
                      </a:pPr>
                      <a:r>
                        <a:rPr lang="en-US" sz="1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ZA" sz="1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a:lnSpc>
                          <a:spcPct val="150000"/>
                        </a:lnSpc>
                        <a:spcBef>
                          <a:spcPts val="95"/>
                        </a:spcBef>
                        <a:spcAft>
                          <a:spcPts val="0"/>
                        </a:spcAft>
                      </a:pPr>
                      <a:r>
                        <a:rPr lang="en-US" sz="1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100</a:t>
                      </a:r>
                      <a:endParaRPr lang="en-ZA" sz="1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61886924"/>
                  </a:ext>
                </a:extLst>
              </a:tr>
              <a:tr h="609600">
                <a:tc>
                  <a:txBody>
                    <a:bodyPr/>
                    <a:lstStyle/>
                    <a:p>
                      <a:pPr marL="28575">
                        <a:lnSpc>
                          <a:spcPct val="150000"/>
                        </a:lnSpc>
                        <a:spcBef>
                          <a:spcPts val="95"/>
                        </a:spcBef>
                        <a:spcAft>
                          <a:spcPts val="0"/>
                        </a:spcAft>
                      </a:pP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Percentage increase in total assets per annum</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a:lnSpc>
                          <a:spcPct val="150000"/>
                        </a:lnSpc>
                        <a:spcBef>
                          <a:spcPts val="95"/>
                        </a:spcBef>
                        <a:spcAft>
                          <a:spcPts val="0"/>
                        </a:spcAft>
                      </a:pPr>
                      <a:r>
                        <a:rPr lang="en-US" sz="1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10%</a:t>
                      </a:r>
                      <a:endParaRPr lang="en-ZA" sz="1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algn="ctr">
                        <a:lnSpc>
                          <a:spcPct val="150000"/>
                        </a:lnSpc>
                        <a:spcBef>
                          <a:spcPts val="95"/>
                        </a:spcBef>
                        <a:spcAft>
                          <a:spcPts val="0"/>
                        </a:spcAft>
                      </a:pPr>
                      <a:r>
                        <a:rPr lang="en-US" sz="1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ZA" sz="1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algn="ctr">
                        <a:lnSpc>
                          <a:spcPct val="150000"/>
                        </a:lnSpc>
                        <a:spcBef>
                          <a:spcPts val="95"/>
                        </a:spcBef>
                        <a:spcAft>
                          <a:spcPts val="0"/>
                        </a:spcAft>
                      </a:pPr>
                      <a:r>
                        <a:rPr lang="en-US" sz="1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ZA" sz="1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algn="ctr">
                        <a:lnSpc>
                          <a:spcPct val="150000"/>
                        </a:lnSpc>
                        <a:spcBef>
                          <a:spcPts val="95"/>
                        </a:spcBef>
                        <a:spcAft>
                          <a:spcPts val="0"/>
                        </a:spcAft>
                      </a:pPr>
                      <a:r>
                        <a:rPr lang="en-US" sz="1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ZA" sz="1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a:lnSpc>
                          <a:spcPct val="150000"/>
                        </a:lnSpc>
                        <a:spcBef>
                          <a:spcPts val="95"/>
                        </a:spcBef>
                        <a:spcAft>
                          <a:spcPts val="0"/>
                        </a:spcAft>
                      </a:pPr>
                      <a:r>
                        <a:rPr lang="en-US" sz="1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10%</a:t>
                      </a:r>
                      <a:endParaRPr lang="en-ZA" sz="1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01172939"/>
                  </a:ext>
                </a:extLst>
              </a:tr>
              <a:tr h="718447">
                <a:tc>
                  <a:txBody>
                    <a:bodyPr/>
                    <a:lstStyle/>
                    <a:p>
                      <a:pPr marL="28575">
                        <a:lnSpc>
                          <a:spcPct val="150000"/>
                        </a:lnSpc>
                        <a:spcBef>
                          <a:spcPts val="95"/>
                        </a:spcBef>
                        <a:spcAft>
                          <a:spcPts val="0"/>
                        </a:spcAft>
                      </a:pP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Audit opinion received on audit matters</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a:lnSpc>
                          <a:spcPct val="150000"/>
                        </a:lnSpc>
                        <a:spcBef>
                          <a:spcPts val="95"/>
                        </a:spcBef>
                        <a:spcAft>
                          <a:spcPts val="0"/>
                        </a:spcAft>
                      </a:pPr>
                      <a:r>
                        <a:rPr lang="en-US" sz="190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Qualified</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algn="ctr">
                        <a:lnSpc>
                          <a:spcPct val="150000"/>
                        </a:lnSpc>
                        <a:spcBef>
                          <a:spcPts val="95"/>
                        </a:spcBef>
                        <a:spcAft>
                          <a:spcPts val="0"/>
                        </a:spcAft>
                      </a:pP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algn="ctr">
                        <a:lnSpc>
                          <a:spcPct val="150000"/>
                        </a:lnSpc>
                        <a:spcBef>
                          <a:spcPts val="95"/>
                        </a:spcBef>
                        <a:spcAft>
                          <a:spcPts val="0"/>
                        </a:spcAft>
                      </a:pP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algn="ctr">
                        <a:lnSpc>
                          <a:spcPct val="150000"/>
                        </a:lnSpc>
                        <a:spcBef>
                          <a:spcPts val="95"/>
                        </a:spcBef>
                        <a:spcAft>
                          <a:spcPts val="0"/>
                        </a:spcAft>
                      </a:pPr>
                      <a:r>
                        <a:rPr lang="en-US" sz="1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ZA" sz="1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a:lnSpc>
                          <a:spcPct val="150000"/>
                        </a:lnSpc>
                        <a:spcBef>
                          <a:spcPts val="95"/>
                        </a:spcBef>
                        <a:spcAft>
                          <a:spcPts val="0"/>
                        </a:spcAft>
                      </a:pPr>
                      <a:r>
                        <a:rPr lang="en-US" sz="190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Qualified</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62785072"/>
                  </a:ext>
                </a:extLst>
              </a:tr>
              <a:tr h="853440">
                <a:tc>
                  <a:txBody>
                    <a:bodyPr/>
                    <a:lstStyle/>
                    <a:p>
                      <a:pPr marL="28575">
                        <a:lnSpc>
                          <a:spcPct val="150000"/>
                        </a:lnSpc>
                        <a:spcBef>
                          <a:spcPts val="95"/>
                        </a:spcBef>
                        <a:spcAft>
                          <a:spcPts val="0"/>
                        </a:spcAft>
                      </a:pPr>
                      <a:r>
                        <a:rPr lang="en-US" sz="1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Percentage of wasteful and fruitless expenditure reduced annually</a:t>
                      </a:r>
                      <a:endParaRPr lang="en-ZA" sz="1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a:lnSpc>
                          <a:spcPct val="150000"/>
                        </a:lnSpc>
                        <a:spcBef>
                          <a:spcPts val="95"/>
                        </a:spcBef>
                        <a:spcAft>
                          <a:spcPts val="0"/>
                        </a:spcAft>
                      </a:pPr>
                      <a:r>
                        <a:rPr lang="en-US" sz="1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75%</a:t>
                      </a:r>
                      <a:endParaRPr lang="en-ZA" sz="1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algn="ctr">
                        <a:lnSpc>
                          <a:spcPct val="150000"/>
                        </a:lnSpc>
                        <a:spcBef>
                          <a:spcPts val="95"/>
                        </a:spcBef>
                        <a:spcAft>
                          <a:spcPts val="0"/>
                        </a:spcAft>
                      </a:pPr>
                      <a:r>
                        <a:rPr lang="en-US" sz="1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ZA" sz="1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algn="ctr">
                        <a:lnSpc>
                          <a:spcPct val="150000"/>
                        </a:lnSpc>
                        <a:spcBef>
                          <a:spcPts val="95"/>
                        </a:spcBef>
                        <a:spcAft>
                          <a:spcPts val="0"/>
                        </a:spcAft>
                      </a:pP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algn="ctr">
                        <a:lnSpc>
                          <a:spcPct val="150000"/>
                        </a:lnSpc>
                        <a:spcBef>
                          <a:spcPts val="95"/>
                        </a:spcBef>
                        <a:spcAft>
                          <a:spcPts val="0"/>
                        </a:spcAft>
                      </a:pP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a:lnSpc>
                          <a:spcPct val="150000"/>
                        </a:lnSpc>
                        <a:spcBef>
                          <a:spcPts val="95"/>
                        </a:spcBef>
                        <a:spcAft>
                          <a:spcPts val="0"/>
                        </a:spcAft>
                      </a:pP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75%</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28473773"/>
                  </a:ext>
                </a:extLst>
              </a:tr>
            </a:tbl>
          </a:graphicData>
        </a:graphic>
      </p:graphicFrame>
      <p:sp>
        <p:nvSpPr>
          <p:cNvPr id="7" name="Rectangle 6"/>
          <p:cNvSpPr/>
          <p:nvPr/>
        </p:nvSpPr>
        <p:spPr>
          <a:xfrm>
            <a:off x="13919200" y="9114"/>
            <a:ext cx="441146" cy="369332"/>
          </a:xfrm>
          <a:prstGeom prst="rect">
            <a:avLst/>
          </a:prstGeom>
        </p:spPr>
        <p:txBody>
          <a:bodyPr wrap="none">
            <a:spAutoFit/>
          </a:bodyPr>
          <a:lstStyle/>
          <a:p>
            <a:r>
              <a:rPr lang="en-US" b="1" dirty="0" smtClean="0">
                <a:solidFill>
                  <a:srgbClr val="FF0000"/>
                </a:solidFill>
              </a:rPr>
              <a:t>32</a:t>
            </a:r>
            <a:endParaRPr lang="en-ZA" b="1" dirty="0">
              <a:solidFill>
                <a:srgbClr val="FF0000"/>
              </a:solidFill>
            </a:endParaRPr>
          </a:p>
        </p:txBody>
      </p:sp>
    </p:spTree>
    <p:extLst>
      <p:ext uri="{BB962C8B-B14F-4D97-AF65-F5344CB8AC3E}">
        <p14:creationId xmlns:p14="http://schemas.microsoft.com/office/powerpoint/2010/main" xmlns="" val="8965322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Date Placeholder 3"/>
          <p:cNvSpPr>
            <a:spLocks noGrp="1"/>
          </p:cNvSpPr>
          <p:nvPr>
            <p:ph type="dt" sz="quarter" idx="429496729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12" indent="-285736">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2943" indent="-228589">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120"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297"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474"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651"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8829"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006"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fld id="{DC6B0FDE-8BD2-4EA1-9540-11F443153588}" type="datetime1">
              <a:rPr kumimoji="0" lang="en-ZA"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t>2022/03/30</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16389" name="Slide Number Placeholder 4"/>
          <p:cNvSpPr>
            <a:spLocks noGrp="1"/>
          </p:cNvSpPr>
          <p:nvPr>
            <p:ph type="sldNum" sz="quarter" idx="4294967295"/>
          </p:nvPr>
        </p:nvSpPr>
        <p:spPr bwMode="auto">
          <a:xfrm>
            <a:off x="13079663" y="8718584"/>
            <a:ext cx="2844800" cy="48683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12" indent="-285736">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2943" indent="-228589">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120"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297"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474"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651"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8829"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006"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fld id="{EEF8A547-2BD4-4A7F-BBB5-F3CEDF4233F1}" type="slidenum">
              <a:rPr kumimoji="0" lang="en-US" altLang="en-US" sz="1333"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rPr>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t>33</a:t>
            </a:fld>
            <a:endParaRPr kumimoji="0" lang="en-US" altLang="en-US" sz="1333" b="0" i="0" u="none" strike="noStrike" kern="120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3" name="Title 2"/>
          <p:cNvSpPr>
            <a:spLocks noGrp="1"/>
          </p:cNvSpPr>
          <p:nvPr>
            <p:ph type="title"/>
          </p:nvPr>
        </p:nvSpPr>
        <p:spPr>
          <a:xfrm>
            <a:off x="812800" y="1379168"/>
            <a:ext cx="10017760" cy="815608"/>
          </a:xfrm>
        </p:spPr>
        <p:txBody>
          <a:bodyPr/>
          <a:lstStyle/>
          <a:p>
            <a:r>
              <a:rPr lang="en-ZA" sz="2100" dirty="0"/>
              <a:t/>
            </a:r>
            <a:br>
              <a:rPr lang="en-ZA" sz="2100" dirty="0"/>
            </a:br>
            <a:r>
              <a:rPr lang="en-ZA" sz="3200" u="sng" dirty="0">
                <a:solidFill>
                  <a:srgbClr val="000000"/>
                </a:solidFill>
                <a:latin typeface="Arial" panose="020B0604020202020204" pitchFamily="34" charset="0"/>
                <a:ea typeface="Times New Roman" panose="02020603050405020304" pitchFamily="18" charset="0"/>
              </a:rPr>
              <a:t>Output Indicators: Annual and Quarterly Targets</a:t>
            </a:r>
            <a:endParaRPr lang="en-ZA" sz="3200" u="sng" dirty="0">
              <a:solidFill>
                <a:srgbClr val="000000"/>
              </a:solidFill>
            </a:endParaRPr>
          </a:p>
        </p:txBody>
      </p:sp>
      <p:sp>
        <p:nvSpPr>
          <p:cNvPr id="4" name="Rectangle 3"/>
          <p:cNvSpPr/>
          <p:nvPr/>
        </p:nvSpPr>
        <p:spPr>
          <a:xfrm>
            <a:off x="5072865" y="768993"/>
            <a:ext cx="7044685"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srgbClr val="007832"/>
                </a:solidFill>
                <a:effectLst/>
                <a:uLnTx/>
                <a:uFillTx/>
                <a:latin typeface="Arial"/>
                <a:ea typeface="+mn-ea"/>
                <a:cs typeface="+mn-cs"/>
              </a:rPr>
              <a:t>PROGRAMME 1: ADMINISTRATION</a:t>
            </a:r>
          </a:p>
        </p:txBody>
      </p:sp>
      <p:graphicFrame>
        <p:nvGraphicFramePr>
          <p:cNvPr id="5" name="Table 4"/>
          <p:cNvGraphicFramePr>
            <a:graphicFrameLocks noGrp="1"/>
          </p:cNvGraphicFramePr>
          <p:nvPr>
            <p:extLst/>
          </p:nvPr>
        </p:nvGraphicFramePr>
        <p:xfrm>
          <a:off x="812800" y="2292825"/>
          <a:ext cx="14478000" cy="6291527"/>
        </p:xfrm>
        <a:graphic>
          <a:graphicData uri="http://schemas.openxmlformats.org/drawingml/2006/table">
            <a:tbl>
              <a:tblPr firstRow="1" firstCol="1" bandRow="1"/>
              <a:tblGrid>
                <a:gridCol w="4235033">
                  <a:extLst>
                    <a:ext uri="{9D8B030D-6E8A-4147-A177-3AD203B41FA5}">
                      <a16:colId xmlns:a16="http://schemas.microsoft.com/office/drawing/2014/main" xmlns="" val="1345546178"/>
                    </a:ext>
                  </a:extLst>
                </a:gridCol>
                <a:gridCol w="2887760">
                  <a:extLst>
                    <a:ext uri="{9D8B030D-6E8A-4147-A177-3AD203B41FA5}">
                      <a16:colId xmlns:a16="http://schemas.microsoft.com/office/drawing/2014/main" xmlns="" val="713687077"/>
                    </a:ext>
                  </a:extLst>
                </a:gridCol>
                <a:gridCol w="1112845">
                  <a:extLst>
                    <a:ext uri="{9D8B030D-6E8A-4147-A177-3AD203B41FA5}">
                      <a16:colId xmlns:a16="http://schemas.microsoft.com/office/drawing/2014/main" xmlns="" val="2042138872"/>
                    </a:ext>
                  </a:extLst>
                </a:gridCol>
                <a:gridCol w="1155105">
                  <a:extLst>
                    <a:ext uri="{9D8B030D-6E8A-4147-A177-3AD203B41FA5}">
                      <a16:colId xmlns:a16="http://schemas.microsoft.com/office/drawing/2014/main" xmlns="" val="892634504"/>
                    </a:ext>
                  </a:extLst>
                </a:gridCol>
                <a:gridCol w="1183278">
                  <a:extLst>
                    <a:ext uri="{9D8B030D-6E8A-4147-A177-3AD203B41FA5}">
                      <a16:colId xmlns:a16="http://schemas.microsoft.com/office/drawing/2014/main" xmlns="" val="1070380060"/>
                    </a:ext>
                  </a:extLst>
                </a:gridCol>
                <a:gridCol w="3903979">
                  <a:extLst>
                    <a:ext uri="{9D8B030D-6E8A-4147-A177-3AD203B41FA5}">
                      <a16:colId xmlns:a16="http://schemas.microsoft.com/office/drawing/2014/main" xmlns="" val="3611852030"/>
                    </a:ext>
                  </a:extLst>
                </a:gridCol>
              </a:tblGrid>
              <a:tr h="369943">
                <a:tc>
                  <a:txBody>
                    <a:bodyPr/>
                    <a:lstStyle/>
                    <a:p>
                      <a:pPr>
                        <a:lnSpc>
                          <a:spcPct val="115000"/>
                        </a:lnSpc>
                        <a:spcAft>
                          <a:spcPts val="0"/>
                        </a:spcAft>
                      </a:pPr>
                      <a:r>
                        <a:rPr lang="en-ZA" sz="1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Output Indicators</a:t>
                      </a:r>
                      <a:endParaRPr lang="en-ZA" sz="1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0415" marR="80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r>
                        <a:rPr lang="en-ZA" sz="1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Target</a:t>
                      </a:r>
                      <a:endParaRPr lang="en-ZA" sz="1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0415" marR="80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r>
                        <a:rPr lang="en-ZA" sz="1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Q1</a:t>
                      </a:r>
                      <a:endParaRPr lang="en-ZA" sz="1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0415" marR="80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r>
                        <a:rPr lang="en-ZA" sz="1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Q2</a:t>
                      </a:r>
                      <a:endParaRPr lang="en-ZA" sz="1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0415" marR="80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r>
                        <a:rPr lang="en-ZA" sz="1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Q3</a:t>
                      </a:r>
                      <a:endParaRPr lang="en-ZA" sz="1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0415" marR="80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r>
                        <a:rPr lang="en-ZA" sz="1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Q4</a:t>
                      </a:r>
                      <a:endParaRPr lang="en-ZA" sz="1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0415" marR="80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extLst>
                  <a:ext uri="{0D108BD9-81ED-4DB2-BD59-A6C34878D82A}">
                    <a16:rowId xmlns:a16="http://schemas.microsoft.com/office/drawing/2014/main" xmlns="" val="315506835"/>
                  </a:ext>
                </a:extLst>
              </a:tr>
              <a:tr h="994832">
                <a:tc>
                  <a:txBody>
                    <a:bodyPr/>
                    <a:lstStyle/>
                    <a:p>
                      <a:pPr marL="28575">
                        <a:lnSpc>
                          <a:spcPct val="150000"/>
                        </a:lnSpc>
                        <a:spcBef>
                          <a:spcPts val="95"/>
                        </a:spcBef>
                        <a:spcAft>
                          <a:spcPts val="0"/>
                        </a:spcAft>
                      </a:pP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Percentage of irregular expenditure reduced annually</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a:lnSpc>
                          <a:spcPct val="150000"/>
                        </a:lnSpc>
                        <a:spcBef>
                          <a:spcPts val="95"/>
                        </a:spcBef>
                        <a:spcAft>
                          <a:spcPts val="0"/>
                        </a:spcAft>
                      </a:pPr>
                      <a:r>
                        <a:rPr lang="en-US" sz="1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45%</a:t>
                      </a:r>
                      <a:endParaRPr lang="en-ZA" sz="1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algn="ctr">
                        <a:lnSpc>
                          <a:spcPct val="150000"/>
                        </a:lnSpc>
                        <a:spcBef>
                          <a:spcPts val="95"/>
                        </a:spcBef>
                        <a:spcAft>
                          <a:spcPts val="0"/>
                        </a:spcAft>
                      </a:pPr>
                      <a:r>
                        <a:rPr lang="en-US" sz="1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ZA" sz="1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algn="ctr">
                        <a:lnSpc>
                          <a:spcPct val="150000"/>
                        </a:lnSpc>
                        <a:spcBef>
                          <a:spcPts val="95"/>
                        </a:spcBef>
                        <a:spcAft>
                          <a:spcPts val="0"/>
                        </a:spcAft>
                      </a:pPr>
                      <a:r>
                        <a:rPr lang="en-US" sz="1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ZA" sz="1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algn="ctr">
                        <a:lnSpc>
                          <a:spcPct val="150000"/>
                        </a:lnSpc>
                        <a:spcBef>
                          <a:spcPts val="95"/>
                        </a:spcBef>
                        <a:spcAft>
                          <a:spcPts val="0"/>
                        </a:spcAft>
                      </a:pPr>
                      <a:r>
                        <a:rPr lang="en-US" sz="1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ZA" sz="1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a:lnSpc>
                          <a:spcPct val="150000"/>
                        </a:lnSpc>
                        <a:spcBef>
                          <a:spcPts val="95"/>
                        </a:spcBef>
                        <a:spcAft>
                          <a:spcPts val="0"/>
                        </a:spcAft>
                      </a:pPr>
                      <a:r>
                        <a:rPr lang="en-US" sz="1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45%</a:t>
                      </a:r>
                      <a:endParaRPr lang="en-ZA" sz="1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63574434"/>
                  </a:ext>
                </a:extLst>
              </a:tr>
              <a:tr h="2736497">
                <a:tc>
                  <a:txBody>
                    <a:bodyPr/>
                    <a:lstStyle/>
                    <a:p>
                      <a:pPr marL="28575">
                        <a:lnSpc>
                          <a:spcPct val="150000"/>
                        </a:lnSpc>
                        <a:spcBef>
                          <a:spcPts val="95"/>
                        </a:spcBef>
                        <a:spcAft>
                          <a:spcPts val="0"/>
                        </a:spcAft>
                      </a:pPr>
                      <a:r>
                        <a:rPr lang="en-US" sz="1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Percentage</a:t>
                      </a:r>
                      <a:r>
                        <a:rPr lang="en-ZA" sz="1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implementation of programmes in the approved visibility and accessibility strategy.</a:t>
                      </a:r>
                      <a:endParaRPr lang="en-ZA" sz="1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nSpc>
                          <a:spcPct val="150000"/>
                        </a:lnSpc>
                        <a:spcBef>
                          <a:spcPts val="60"/>
                        </a:spcBef>
                        <a:spcAft>
                          <a:spcPts val="0"/>
                        </a:spcAft>
                      </a:pPr>
                      <a:r>
                        <a:rPr lang="en-US" sz="1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20%</a:t>
                      </a:r>
                      <a:endParaRPr lang="en-ZA" sz="1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28575">
                        <a:lnSpc>
                          <a:spcPct val="150000"/>
                        </a:lnSpc>
                        <a:spcBef>
                          <a:spcPts val="95"/>
                        </a:spcBef>
                        <a:spcAft>
                          <a:spcPts val="0"/>
                        </a:spcAft>
                      </a:pPr>
                      <a:r>
                        <a:rPr lang="en-US" sz="1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Implementation of programmes in the approved visibility and accessibility strategy. </a:t>
                      </a:r>
                      <a:endParaRPr lang="en-ZA" sz="1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a:lnSpc>
                          <a:spcPct val="150000"/>
                        </a:lnSpc>
                        <a:spcBef>
                          <a:spcPts val="95"/>
                        </a:spcBef>
                        <a:spcAft>
                          <a:spcPts val="0"/>
                        </a:spcAft>
                      </a:pPr>
                      <a:r>
                        <a:rPr lang="en-US" sz="1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5%</a:t>
                      </a:r>
                      <a:endParaRPr lang="en-ZA" sz="1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28575">
                        <a:lnSpc>
                          <a:spcPct val="150000"/>
                        </a:lnSpc>
                        <a:spcBef>
                          <a:spcPts val="95"/>
                        </a:spcBef>
                        <a:spcAft>
                          <a:spcPts val="0"/>
                        </a:spcAft>
                      </a:pPr>
                      <a:r>
                        <a:rPr lang="en-US" sz="1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n-ZA" sz="1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a:lnSpc>
                          <a:spcPct val="150000"/>
                        </a:lnSpc>
                        <a:spcBef>
                          <a:spcPts val="95"/>
                        </a:spcBef>
                        <a:spcAft>
                          <a:spcPts val="0"/>
                        </a:spcAft>
                      </a:pPr>
                      <a:r>
                        <a:rPr lang="en-US" sz="1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10%</a:t>
                      </a:r>
                      <a:endParaRPr lang="en-ZA" sz="1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0">
                        <a:lnSpc>
                          <a:spcPct val="150000"/>
                        </a:lnSpc>
                        <a:spcBef>
                          <a:spcPts val="95"/>
                        </a:spcBef>
                        <a:spcAft>
                          <a:spcPts val="0"/>
                        </a:spcAft>
                      </a:pPr>
                      <a:r>
                        <a:rPr lang="en-US" sz="1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15%</a:t>
                      </a:r>
                      <a:endParaRPr lang="en-ZA" sz="1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nSpc>
                          <a:spcPct val="150000"/>
                        </a:lnSpc>
                        <a:spcBef>
                          <a:spcPts val="60"/>
                        </a:spcBef>
                        <a:spcAft>
                          <a:spcPts val="0"/>
                        </a:spcAft>
                      </a:pPr>
                      <a:r>
                        <a:rPr lang="en-US" sz="1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20%</a:t>
                      </a:r>
                      <a:endParaRPr lang="en-ZA" sz="1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28575">
                        <a:lnSpc>
                          <a:spcPct val="150000"/>
                        </a:lnSpc>
                        <a:spcBef>
                          <a:spcPts val="95"/>
                        </a:spcBef>
                        <a:spcAft>
                          <a:spcPts val="0"/>
                        </a:spcAft>
                      </a:pPr>
                      <a:r>
                        <a:rPr lang="en-US" sz="1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Implementation of programmes in the approved visibility and accessibility strategy. </a:t>
                      </a:r>
                      <a:endParaRPr lang="en-ZA" sz="1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12731885"/>
                  </a:ext>
                </a:extLst>
              </a:tr>
              <a:tr h="786896">
                <a:tc>
                  <a:txBody>
                    <a:bodyPr/>
                    <a:lstStyle/>
                    <a:p>
                      <a:pPr marL="28575">
                        <a:lnSpc>
                          <a:spcPct val="150000"/>
                        </a:lnSpc>
                        <a:spcBef>
                          <a:spcPts val="95"/>
                        </a:spcBef>
                        <a:spcAft>
                          <a:spcPts val="0"/>
                        </a:spcAft>
                      </a:pPr>
                      <a:r>
                        <a:rPr lang="en-US" sz="1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Percentage of reported cases investigated annually</a:t>
                      </a:r>
                      <a:endParaRPr lang="en-ZA" sz="1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a:lnSpc>
                          <a:spcPct val="150000"/>
                        </a:lnSpc>
                        <a:spcBef>
                          <a:spcPts val="95"/>
                        </a:spcBef>
                        <a:spcAft>
                          <a:spcPts val="0"/>
                        </a:spcAft>
                      </a:pPr>
                      <a:r>
                        <a:rPr lang="en-US" sz="1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70%</a:t>
                      </a:r>
                      <a:endParaRPr lang="en-ZA" sz="1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algn="ctr">
                        <a:lnSpc>
                          <a:spcPct val="150000"/>
                        </a:lnSpc>
                        <a:spcBef>
                          <a:spcPts val="95"/>
                        </a:spcBef>
                        <a:spcAft>
                          <a:spcPts val="0"/>
                        </a:spcAft>
                      </a:pPr>
                      <a:r>
                        <a:rPr lang="en-US" sz="1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ZA" sz="1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algn="ctr">
                        <a:lnSpc>
                          <a:spcPct val="150000"/>
                        </a:lnSpc>
                        <a:spcBef>
                          <a:spcPts val="95"/>
                        </a:spcBef>
                        <a:spcAft>
                          <a:spcPts val="0"/>
                        </a:spcAft>
                      </a:pPr>
                      <a:r>
                        <a:rPr lang="en-US" sz="1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ZA" sz="1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algn="ctr">
                        <a:lnSpc>
                          <a:spcPct val="150000"/>
                        </a:lnSpc>
                        <a:spcBef>
                          <a:spcPts val="95"/>
                        </a:spcBef>
                        <a:spcAft>
                          <a:spcPts val="0"/>
                        </a:spcAft>
                      </a:pPr>
                      <a:r>
                        <a:rPr lang="en-US" sz="1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ZA" sz="1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a:lnSpc>
                          <a:spcPct val="150000"/>
                        </a:lnSpc>
                        <a:spcBef>
                          <a:spcPts val="95"/>
                        </a:spcBef>
                        <a:spcAft>
                          <a:spcPts val="0"/>
                        </a:spcAft>
                      </a:pPr>
                      <a:r>
                        <a:rPr lang="en-US" sz="1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70%</a:t>
                      </a:r>
                      <a:endParaRPr lang="en-ZA" sz="1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97125635"/>
                  </a:ext>
                </a:extLst>
              </a:tr>
              <a:tr h="1321575">
                <a:tc>
                  <a:txBody>
                    <a:bodyPr/>
                    <a:lstStyle/>
                    <a:p>
                      <a:pPr marL="28575">
                        <a:lnSpc>
                          <a:spcPct val="150000"/>
                        </a:lnSpc>
                        <a:spcBef>
                          <a:spcPts val="95"/>
                        </a:spcBef>
                        <a:spcAft>
                          <a:spcPts val="0"/>
                        </a:spcAft>
                      </a:pPr>
                      <a:r>
                        <a:rPr lang="en-US" sz="1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Implement ethics management Programme</a:t>
                      </a:r>
                      <a:endParaRPr lang="en-ZA" sz="1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a:lnSpc>
                          <a:spcPct val="150000"/>
                        </a:lnSpc>
                        <a:spcBef>
                          <a:spcPts val="95"/>
                        </a:spcBef>
                        <a:spcAft>
                          <a:spcPts val="0"/>
                        </a:spcAft>
                      </a:pPr>
                      <a:r>
                        <a:rPr lang="en-US" sz="1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Development of the ethics strategy</a:t>
                      </a:r>
                      <a:endParaRPr lang="en-ZA" sz="1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algn="ctr">
                        <a:lnSpc>
                          <a:spcPct val="150000"/>
                        </a:lnSpc>
                        <a:spcBef>
                          <a:spcPts val="95"/>
                        </a:spcBef>
                        <a:spcAft>
                          <a:spcPts val="0"/>
                        </a:spcAft>
                      </a:pPr>
                      <a:r>
                        <a:rPr lang="en-US" sz="1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ZA" sz="1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algn="ctr">
                        <a:lnSpc>
                          <a:spcPct val="150000"/>
                        </a:lnSpc>
                        <a:spcBef>
                          <a:spcPts val="95"/>
                        </a:spcBef>
                        <a:spcAft>
                          <a:spcPts val="0"/>
                        </a:spcAft>
                      </a:pPr>
                      <a:r>
                        <a:rPr lang="en-US" sz="1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ZA" sz="1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algn="ctr">
                        <a:lnSpc>
                          <a:spcPct val="150000"/>
                        </a:lnSpc>
                        <a:spcBef>
                          <a:spcPts val="95"/>
                        </a:spcBef>
                        <a:spcAft>
                          <a:spcPts val="0"/>
                        </a:spcAft>
                      </a:pPr>
                      <a:r>
                        <a:rPr lang="en-US" sz="1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ZA" sz="1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a:lnSpc>
                          <a:spcPct val="150000"/>
                        </a:lnSpc>
                        <a:spcBef>
                          <a:spcPts val="95"/>
                        </a:spcBef>
                        <a:spcAft>
                          <a:spcPts val="0"/>
                        </a:spcAft>
                      </a:pP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Development of the ethics strategy</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77222411"/>
                  </a:ext>
                </a:extLst>
              </a:tr>
            </a:tbl>
          </a:graphicData>
        </a:graphic>
      </p:graphicFrame>
      <p:sp>
        <p:nvSpPr>
          <p:cNvPr id="7" name="Rectangle 6"/>
          <p:cNvSpPr/>
          <p:nvPr/>
        </p:nvSpPr>
        <p:spPr>
          <a:xfrm>
            <a:off x="13919200" y="9114"/>
            <a:ext cx="441146" cy="369332"/>
          </a:xfrm>
          <a:prstGeom prst="rect">
            <a:avLst/>
          </a:prstGeom>
        </p:spPr>
        <p:txBody>
          <a:bodyPr wrap="none">
            <a:spAutoFit/>
          </a:bodyPr>
          <a:lstStyle/>
          <a:p>
            <a:r>
              <a:rPr lang="en-US" b="1" dirty="0" smtClean="0">
                <a:solidFill>
                  <a:srgbClr val="FF0000"/>
                </a:solidFill>
              </a:rPr>
              <a:t>33</a:t>
            </a:r>
            <a:endParaRPr lang="en-ZA" b="1" dirty="0">
              <a:solidFill>
                <a:srgbClr val="FF0000"/>
              </a:solidFill>
            </a:endParaRPr>
          </a:p>
        </p:txBody>
      </p:sp>
    </p:spTree>
    <p:extLst>
      <p:ext uri="{BB962C8B-B14F-4D97-AF65-F5344CB8AC3E}">
        <p14:creationId xmlns:p14="http://schemas.microsoft.com/office/powerpoint/2010/main" xmlns="" val="42865909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Date Placeholder 3"/>
          <p:cNvSpPr>
            <a:spLocks noGrp="1"/>
          </p:cNvSpPr>
          <p:nvPr>
            <p:ph type="dt" sz="quarter" idx="429496729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12" indent="-285736">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2943" indent="-228589">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120"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297"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474"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651"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8829"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006"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fld id="{DC6B0FDE-8BD2-4EA1-9540-11F443153588}" type="datetime1">
              <a:rPr kumimoji="0" lang="en-ZA"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t>2022/03/30</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16389" name="Slide Number Placeholder 4"/>
          <p:cNvSpPr>
            <a:spLocks noGrp="1"/>
          </p:cNvSpPr>
          <p:nvPr>
            <p:ph type="sldNum" sz="quarter" idx="4294967295"/>
          </p:nvPr>
        </p:nvSpPr>
        <p:spPr bwMode="auto">
          <a:xfrm>
            <a:off x="13079663" y="8718584"/>
            <a:ext cx="2844800" cy="48683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12" indent="-285736">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2943" indent="-228589">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120"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297"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474"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651"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8829"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006"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fld id="{EEF8A547-2BD4-4A7F-BBB5-F3CEDF4233F1}" type="slidenum">
              <a:rPr kumimoji="0" lang="en-US" altLang="en-US" sz="1333"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rPr>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t>34</a:t>
            </a:fld>
            <a:endParaRPr kumimoji="0" lang="en-US" altLang="en-US" sz="1333" b="0" i="0" u="none" strike="noStrike" kern="120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3" name="Title 2"/>
          <p:cNvSpPr>
            <a:spLocks noGrp="1"/>
          </p:cNvSpPr>
          <p:nvPr>
            <p:ph type="title"/>
          </p:nvPr>
        </p:nvSpPr>
        <p:spPr>
          <a:xfrm>
            <a:off x="2163545" y="1593927"/>
            <a:ext cx="10017760" cy="815608"/>
          </a:xfrm>
        </p:spPr>
        <p:txBody>
          <a:bodyPr/>
          <a:lstStyle/>
          <a:p>
            <a:r>
              <a:rPr lang="en-ZA" sz="2100" dirty="0"/>
              <a:t/>
            </a:r>
            <a:br>
              <a:rPr lang="en-ZA" sz="2100" dirty="0"/>
            </a:br>
            <a:r>
              <a:rPr lang="en-ZA" sz="3200" u="sng" dirty="0">
                <a:solidFill>
                  <a:srgbClr val="000000"/>
                </a:solidFill>
                <a:latin typeface="Arial" panose="020B0604020202020204" pitchFamily="34" charset="0"/>
                <a:ea typeface="Times New Roman" panose="02020603050405020304" pitchFamily="18" charset="0"/>
              </a:rPr>
              <a:t>Output Indicators: Annual and Quarterly Targets</a:t>
            </a:r>
            <a:endParaRPr lang="en-ZA" sz="3200" u="sng" dirty="0">
              <a:solidFill>
                <a:srgbClr val="000000"/>
              </a:solidFill>
            </a:endParaRPr>
          </a:p>
        </p:txBody>
      </p:sp>
      <p:sp>
        <p:nvSpPr>
          <p:cNvPr id="4" name="Rectangle 3"/>
          <p:cNvSpPr/>
          <p:nvPr/>
        </p:nvSpPr>
        <p:spPr>
          <a:xfrm>
            <a:off x="5072865" y="768993"/>
            <a:ext cx="7044685"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srgbClr val="007832"/>
                </a:solidFill>
                <a:effectLst/>
                <a:uLnTx/>
                <a:uFillTx/>
                <a:latin typeface="Arial"/>
                <a:ea typeface="+mn-ea"/>
                <a:cs typeface="+mn-cs"/>
              </a:rPr>
              <a:t>PROGRAMME 1: ADMINISTRATION</a:t>
            </a:r>
          </a:p>
        </p:txBody>
      </p:sp>
      <p:graphicFrame>
        <p:nvGraphicFramePr>
          <p:cNvPr id="5" name="Table 4"/>
          <p:cNvGraphicFramePr>
            <a:graphicFrameLocks noGrp="1"/>
          </p:cNvGraphicFramePr>
          <p:nvPr>
            <p:extLst/>
          </p:nvPr>
        </p:nvGraphicFramePr>
        <p:xfrm>
          <a:off x="1117601" y="3124200"/>
          <a:ext cx="13944599" cy="2939034"/>
        </p:xfrm>
        <a:graphic>
          <a:graphicData uri="http://schemas.openxmlformats.org/drawingml/2006/table">
            <a:tbl>
              <a:tblPr firstRow="1" firstCol="1" bandRow="1"/>
              <a:tblGrid>
                <a:gridCol w="3422305">
                  <a:extLst>
                    <a:ext uri="{9D8B030D-6E8A-4147-A177-3AD203B41FA5}">
                      <a16:colId xmlns:a16="http://schemas.microsoft.com/office/drawing/2014/main" xmlns="" val="1345546178"/>
                    </a:ext>
                  </a:extLst>
                </a:gridCol>
                <a:gridCol w="2069301">
                  <a:extLst>
                    <a:ext uri="{9D8B030D-6E8A-4147-A177-3AD203B41FA5}">
                      <a16:colId xmlns:a16="http://schemas.microsoft.com/office/drawing/2014/main" xmlns="" val="713687077"/>
                    </a:ext>
                  </a:extLst>
                </a:gridCol>
                <a:gridCol w="2204593">
                  <a:extLst>
                    <a:ext uri="{9D8B030D-6E8A-4147-A177-3AD203B41FA5}">
                      <a16:colId xmlns:a16="http://schemas.microsoft.com/office/drawing/2014/main" xmlns="" val="2042138872"/>
                    </a:ext>
                  </a:extLst>
                </a:gridCol>
                <a:gridCol w="2057400">
                  <a:extLst>
                    <a:ext uri="{9D8B030D-6E8A-4147-A177-3AD203B41FA5}">
                      <a16:colId xmlns:a16="http://schemas.microsoft.com/office/drawing/2014/main" xmlns="" val="892634504"/>
                    </a:ext>
                  </a:extLst>
                </a:gridCol>
                <a:gridCol w="2133600">
                  <a:extLst>
                    <a:ext uri="{9D8B030D-6E8A-4147-A177-3AD203B41FA5}">
                      <a16:colId xmlns:a16="http://schemas.microsoft.com/office/drawing/2014/main" xmlns="" val="1070380060"/>
                    </a:ext>
                  </a:extLst>
                </a:gridCol>
                <a:gridCol w="2057400">
                  <a:extLst>
                    <a:ext uri="{9D8B030D-6E8A-4147-A177-3AD203B41FA5}">
                      <a16:colId xmlns:a16="http://schemas.microsoft.com/office/drawing/2014/main" xmlns="" val="3611852030"/>
                    </a:ext>
                  </a:extLst>
                </a:gridCol>
              </a:tblGrid>
              <a:tr h="327152">
                <a:tc>
                  <a:txBody>
                    <a:bodyPr/>
                    <a:lstStyle/>
                    <a:p>
                      <a:pPr>
                        <a:lnSpc>
                          <a:spcPct val="115000"/>
                        </a:lnSpc>
                        <a:spcAft>
                          <a:spcPts val="0"/>
                        </a:spcAft>
                      </a:pPr>
                      <a:r>
                        <a:rPr lang="en-ZA" sz="1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Output Indicators</a:t>
                      </a:r>
                      <a:endParaRPr lang="en-ZA" sz="1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0415" marR="80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r>
                        <a:rPr lang="en-ZA" sz="1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Target</a:t>
                      </a:r>
                      <a:endParaRPr lang="en-ZA" sz="1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0415" marR="80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r>
                        <a:rPr lang="en-ZA" sz="1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Q1</a:t>
                      </a:r>
                      <a:endParaRPr lang="en-ZA" sz="1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0415" marR="80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r>
                        <a:rPr lang="en-ZA" sz="1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Q2</a:t>
                      </a:r>
                      <a:endParaRPr lang="en-ZA" sz="1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0415" marR="80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r>
                        <a:rPr lang="en-ZA" sz="1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Q3</a:t>
                      </a:r>
                      <a:endParaRPr lang="en-ZA" sz="1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0415" marR="80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15000"/>
                        </a:lnSpc>
                        <a:spcAft>
                          <a:spcPts val="0"/>
                        </a:spcAft>
                      </a:pPr>
                      <a:r>
                        <a:rPr lang="en-ZA" sz="1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Q4</a:t>
                      </a:r>
                      <a:endParaRPr lang="en-ZA" sz="1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0415" marR="80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extLst>
                  <a:ext uri="{0D108BD9-81ED-4DB2-BD59-A6C34878D82A}">
                    <a16:rowId xmlns:a16="http://schemas.microsoft.com/office/drawing/2014/main" xmlns="" val="315506835"/>
                  </a:ext>
                </a:extLst>
              </a:tr>
              <a:tr h="853440">
                <a:tc>
                  <a:txBody>
                    <a:bodyPr/>
                    <a:lstStyle/>
                    <a:p>
                      <a:pPr marL="28575">
                        <a:lnSpc>
                          <a:spcPct val="150000"/>
                        </a:lnSpc>
                        <a:spcBef>
                          <a:spcPts val="95"/>
                        </a:spcBef>
                        <a:spcAft>
                          <a:spcPts val="0"/>
                        </a:spcAft>
                      </a:pPr>
                      <a:r>
                        <a:rPr lang="en-US" sz="1900">
                          <a:solidFill>
                            <a:srgbClr val="000000"/>
                          </a:solidFill>
                          <a:effectLst/>
                          <a:latin typeface="+mn-lt"/>
                          <a:ea typeface="Arial" panose="020B0604020202020204" pitchFamily="34" charset="0"/>
                          <a:cs typeface="Times New Roman" panose="02020603050405020304" pitchFamily="18" charset="0"/>
                        </a:rPr>
                        <a:t>Percentage reduction in vacancy rate</a:t>
                      </a:r>
                      <a:endParaRPr lang="en-ZA" sz="19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a:lnSpc>
                          <a:spcPct val="150000"/>
                        </a:lnSpc>
                        <a:spcBef>
                          <a:spcPts val="95"/>
                        </a:spcBef>
                        <a:spcAft>
                          <a:spcPts val="0"/>
                        </a:spcAft>
                      </a:pPr>
                      <a:r>
                        <a:rPr lang="en-US" sz="1900" dirty="0">
                          <a:solidFill>
                            <a:srgbClr val="000000"/>
                          </a:solidFill>
                          <a:effectLst/>
                          <a:latin typeface="+mn-lt"/>
                          <a:ea typeface="Arial" panose="020B0604020202020204" pitchFamily="34" charset="0"/>
                          <a:cs typeface="Times New Roman" panose="02020603050405020304" pitchFamily="18" charset="0"/>
                        </a:rPr>
                        <a:t>9%</a:t>
                      </a:r>
                      <a:endParaRPr lang="en-ZA" sz="1900" dirty="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a:lnSpc>
                          <a:spcPct val="150000"/>
                        </a:lnSpc>
                        <a:spcBef>
                          <a:spcPts val="95"/>
                        </a:spcBef>
                        <a:spcAft>
                          <a:spcPts val="0"/>
                        </a:spcAft>
                      </a:pPr>
                      <a:r>
                        <a:rPr lang="en-US" sz="1900">
                          <a:solidFill>
                            <a:srgbClr val="000000"/>
                          </a:solidFill>
                          <a:effectLst/>
                          <a:latin typeface="+mn-lt"/>
                          <a:ea typeface="Arial" panose="020B0604020202020204" pitchFamily="34" charset="0"/>
                          <a:cs typeface="Times New Roman" panose="02020603050405020304" pitchFamily="18" charset="0"/>
                        </a:rPr>
                        <a:t>15%</a:t>
                      </a:r>
                      <a:endParaRPr lang="en-ZA" sz="19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a:lnSpc>
                          <a:spcPct val="150000"/>
                        </a:lnSpc>
                        <a:spcBef>
                          <a:spcPts val="95"/>
                        </a:spcBef>
                        <a:spcAft>
                          <a:spcPts val="0"/>
                        </a:spcAft>
                      </a:pPr>
                      <a:r>
                        <a:rPr lang="en-US" sz="1900">
                          <a:solidFill>
                            <a:srgbClr val="000000"/>
                          </a:solidFill>
                          <a:effectLst/>
                          <a:latin typeface="+mn-lt"/>
                          <a:ea typeface="Arial" panose="020B0604020202020204" pitchFamily="34" charset="0"/>
                          <a:cs typeface="Times New Roman" panose="02020603050405020304" pitchFamily="18" charset="0"/>
                        </a:rPr>
                        <a:t>13.3%</a:t>
                      </a:r>
                      <a:endParaRPr lang="en-ZA" sz="19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a:lnSpc>
                          <a:spcPct val="150000"/>
                        </a:lnSpc>
                        <a:spcBef>
                          <a:spcPts val="95"/>
                        </a:spcBef>
                        <a:spcAft>
                          <a:spcPts val="0"/>
                        </a:spcAft>
                      </a:pPr>
                      <a:r>
                        <a:rPr lang="en-US" sz="1900">
                          <a:solidFill>
                            <a:srgbClr val="000000"/>
                          </a:solidFill>
                          <a:effectLst/>
                          <a:latin typeface="+mn-lt"/>
                          <a:ea typeface="Arial" panose="020B0604020202020204" pitchFamily="34" charset="0"/>
                          <a:cs typeface="Times New Roman" panose="02020603050405020304" pitchFamily="18" charset="0"/>
                        </a:rPr>
                        <a:t>11.6%</a:t>
                      </a:r>
                      <a:endParaRPr lang="en-ZA" sz="19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a:lnSpc>
                          <a:spcPct val="150000"/>
                        </a:lnSpc>
                        <a:spcBef>
                          <a:spcPts val="95"/>
                        </a:spcBef>
                        <a:spcAft>
                          <a:spcPts val="0"/>
                        </a:spcAft>
                      </a:pPr>
                      <a:r>
                        <a:rPr lang="en-US" sz="1900">
                          <a:solidFill>
                            <a:srgbClr val="000000"/>
                          </a:solidFill>
                          <a:effectLst/>
                          <a:latin typeface="+mn-lt"/>
                          <a:ea typeface="Arial" panose="020B0604020202020204" pitchFamily="34" charset="0"/>
                          <a:cs typeface="Times New Roman" panose="02020603050405020304" pitchFamily="18" charset="0"/>
                        </a:rPr>
                        <a:t>9%</a:t>
                      </a:r>
                      <a:endParaRPr lang="en-ZA" sz="19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18320761"/>
                  </a:ext>
                </a:extLst>
              </a:tr>
              <a:tr h="1706880">
                <a:tc>
                  <a:txBody>
                    <a:bodyPr/>
                    <a:lstStyle/>
                    <a:p>
                      <a:pPr marL="28575">
                        <a:lnSpc>
                          <a:spcPct val="150000"/>
                        </a:lnSpc>
                        <a:spcBef>
                          <a:spcPts val="95"/>
                        </a:spcBef>
                        <a:spcAft>
                          <a:spcPts val="0"/>
                        </a:spcAft>
                      </a:pPr>
                      <a:r>
                        <a:rPr lang="en-US" sz="1900">
                          <a:solidFill>
                            <a:srgbClr val="000000"/>
                          </a:solidFill>
                          <a:effectLst/>
                          <a:latin typeface="+mn-lt"/>
                          <a:ea typeface="Arial" panose="020B0604020202020204" pitchFamily="34" charset="0"/>
                          <a:cs typeface="Times New Roman" panose="02020603050405020304" pitchFamily="18" charset="0"/>
                        </a:rPr>
                        <a:t>Number of quarterly and annual reports on monitored performance of Mutuals reporting to the Fund.</a:t>
                      </a:r>
                      <a:endParaRPr lang="en-ZA" sz="19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nSpc>
                          <a:spcPct val="150000"/>
                        </a:lnSpc>
                        <a:spcBef>
                          <a:spcPts val="60"/>
                        </a:spcBef>
                        <a:spcAft>
                          <a:spcPts val="0"/>
                        </a:spcAft>
                      </a:pPr>
                      <a:r>
                        <a:rPr lang="en-US" sz="1900">
                          <a:solidFill>
                            <a:srgbClr val="000000"/>
                          </a:solidFill>
                          <a:effectLst/>
                          <a:latin typeface="+mn-lt"/>
                          <a:ea typeface="Arial" panose="020B0604020202020204" pitchFamily="34" charset="0"/>
                          <a:cs typeface="Times New Roman" panose="02020603050405020304" pitchFamily="18" charset="0"/>
                        </a:rPr>
                        <a:t>4 quarterly</a:t>
                      </a:r>
                      <a:endParaRPr lang="en-ZA" sz="1900">
                        <a:solidFill>
                          <a:srgbClr val="000000"/>
                        </a:solidFill>
                        <a:effectLst/>
                        <a:latin typeface="+mn-lt"/>
                        <a:ea typeface="Arial" panose="020B0604020202020204" pitchFamily="34" charset="0"/>
                        <a:cs typeface="Times New Roman" panose="02020603050405020304" pitchFamily="18" charset="0"/>
                      </a:endParaRPr>
                    </a:p>
                    <a:p>
                      <a:pPr marL="28575">
                        <a:lnSpc>
                          <a:spcPct val="150000"/>
                        </a:lnSpc>
                        <a:spcBef>
                          <a:spcPts val="95"/>
                        </a:spcBef>
                        <a:spcAft>
                          <a:spcPts val="0"/>
                        </a:spcAft>
                      </a:pPr>
                      <a:r>
                        <a:rPr lang="en-US" sz="1900">
                          <a:solidFill>
                            <a:srgbClr val="000000"/>
                          </a:solidFill>
                          <a:effectLst/>
                          <a:latin typeface="+mn-lt"/>
                          <a:ea typeface="Arial" panose="020B0604020202020204" pitchFamily="34" charset="0"/>
                          <a:cs typeface="Times New Roman" panose="02020603050405020304" pitchFamily="18" charset="0"/>
                        </a:rPr>
                        <a:t>reports and 1 annual report</a:t>
                      </a:r>
                      <a:endParaRPr lang="en-ZA" sz="19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a:lnSpc>
                          <a:spcPct val="150000"/>
                        </a:lnSpc>
                        <a:spcBef>
                          <a:spcPts val="95"/>
                        </a:spcBef>
                        <a:spcAft>
                          <a:spcPts val="0"/>
                        </a:spcAft>
                      </a:pPr>
                      <a:r>
                        <a:rPr lang="en-ZA" sz="1900">
                          <a:solidFill>
                            <a:srgbClr val="000000"/>
                          </a:solidFill>
                          <a:effectLst/>
                          <a:latin typeface="+mn-lt"/>
                          <a:ea typeface="Times New Roman" panose="02020603050405020304" pitchFamily="18" charset="0"/>
                          <a:cs typeface="Times New Roman" panose="02020603050405020304" pitchFamily="18" charset="0"/>
                        </a:rPr>
                        <a:t>01 quarterly</a:t>
                      </a:r>
                    </a:p>
                    <a:p>
                      <a:pPr marL="28575">
                        <a:lnSpc>
                          <a:spcPct val="150000"/>
                        </a:lnSpc>
                        <a:spcBef>
                          <a:spcPts val="95"/>
                        </a:spcBef>
                        <a:spcAft>
                          <a:spcPts val="0"/>
                        </a:spcAft>
                      </a:pPr>
                      <a:r>
                        <a:rPr lang="en-US" sz="1900">
                          <a:solidFill>
                            <a:srgbClr val="000000"/>
                          </a:solidFill>
                          <a:effectLst/>
                          <a:latin typeface="+mn-lt"/>
                          <a:ea typeface="Arial" panose="020B0604020202020204" pitchFamily="34" charset="0"/>
                          <a:cs typeface="Times New Roman" panose="02020603050405020304" pitchFamily="18" charset="0"/>
                        </a:rPr>
                        <a:t>report </a:t>
                      </a:r>
                      <a:endParaRPr lang="en-ZA" sz="19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a:lnSpc>
                          <a:spcPct val="150000"/>
                        </a:lnSpc>
                        <a:spcBef>
                          <a:spcPts val="95"/>
                        </a:spcBef>
                        <a:spcAft>
                          <a:spcPts val="0"/>
                        </a:spcAft>
                      </a:pPr>
                      <a:r>
                        <a:rPr lang="en-US" sz="1900">
                          <a:solidFill>
                            <a:srgbClr val="000000"/>
                          </a:solidFill>
                          <a:effectLst/>
                          <a:latin typeface="+mn-lt"/>
                          <a:ea typeface="Arial" panose="020B0604020202020204" pitchFamily="34" charset="0"/>
                          <a:cs typeface="Times New Roman" panose="02020603050405020304" pitchFamily="18" charset="0"/>
                        </a:rPr>
                        <a:t>01 quarterly report</a:t>
                      </a:r>
                      <a:endParaRPr lang="en-ZA" sz="19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a:lnSpc>
                          <a:spcPct val="150000"/>
                        </a:lnSpc>
                        <a:spcBef>
                          <a:spcPts val="95"/>
                        </a:spcBef>
                        <a:spcAft>
                          <a:spcPts val="0"/>
                        </a:spcAft>
                      </a:pPr>
                      <a:r>
                        <a:rPr lang="en-US" sz="1900">
                          <a:solidFill>
                            <a:srgbClr val="000000"/>
                          </a:solidFill>
                          <a:effectLst/>
                          <a:latin typeface="+mn-lt"/>
                          <a:ea typeface="Arial" panose="020B0604020202020204" pitchFamily="34" charset="0"/>
                          <a:cs typeface="Times New Roman" panose="02020603050405020304" pitchFamily="18" charset="0"/>
                        </a:rPr>
                        <a:t>01 quarterly report</a:t>
                      </a:r>
                      <a:endParaRPr lang="en-ZA" sz="19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nSpc>
                          <a:spcPct val="150000"/>
                        </a:lnSpc>
                        <a:spcBef>
                          <a:spcPts val="60"/>
                        </a:spcBef>
                        <a:spcAft>
                          <a:spcPts val="0"/>
                        </a:spcAft>
                      </a:pPr>
                      <a:r>
                        <a:rPr lang="en-US" sz="1900" dirty="0">
                          <a:solidFill>
                            <a:srgbClr val="000000"/>
                          </a:solidFill>
                          <a:effectLst/>
                          <a:latin typeface="+mn-lt"/>
                          <a:ea typeface="Arial" panose="020B0604020202020204" pitchFamily="34" charset="0"/>
                          <a:cs typeface="Times New Roman" panose="02020603050405020304" pitchFamily="18" charset="0"/>
                        </a:rPr>
                        <a:t>1 quarterly</a:t>
                      </a:r>
                      <a:endParaRPr lang="en-ZA" sz="1900" dirty="0">
                        <a:solidFill>
                          <a:srgbClr val="000000"/>
                        </a:solidFill>
                        <a:effectLst/>
                        <a:latin typeface="+mn-lt"/>
                        <a:ea typeface="Arial" panose="020B0604020202020204" pitchFamily="34" charset="0"/>
                        <a:cs typeface="Times New Roman" panose="02020603050405020304" pitchFamily="18" charset="0"/>
                      </a:endParaRPr>
                    </a:p>
                    <a:p>
                      <a:pPr marL="28575">
                        <a:lnSpc>
                          <a:spcPct val="150000"/>
                        </a:lnSpc>
                        <a:spcBef>
                          <a:spcPts val="95"/>
                        </a:spcBef>
                        <a:spcAft>
                          <a:spcPts val="0"/>
                        </a:spcAft>
                      </a:pPr>
                      <a:r>
                        <a:rPr lang="en-US" sz="1900" dirty="0">
                          <a:solidFill>
                            <a:srgbClr val="000000"/>
                          </a:solidFill>
                          <a:effectLst/>
                          <a:latin typeface="+mn-lt"/>
                          <a:ea typeface="Arial" panose="020B0604020202020204" pitchFamily="34" charset="0"/>
                          <a:cs typeface="Times New Roman" panose="02020603050405020304" pitchFamily="18" charset="0"/>
                        </a:rPr>
                        <a:t>report and 1 annual report</a:t>
                      </a:r>
                      <a:endParaRPr lang="en-ZA" sz="1900" dirty="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18180916"/>
                  </a:ext>
                </a:extLst>
              </a:tr>
            </a:tbl>
          </a:graphicData>
        </a:graphic>
      </p:graphicFrame>
      <p:sp>
        <p:nvSpPr>
          <p:cNvPr id="7" name="Rectangle 6"/>
          <p:cNvSpPr/>
          <p:nvPr/>
        </p:nvSpPr>
        <p:spPr>
          <a:xfrm>
            <a:off x="13919200" y="9114"/>
            <a:ext cx="441146" cy="369332"/>
          </a:xfrm>
          <a:prstGeom prst="rect">
            <a:avLst/>
          </a:prstGeom>
        </p:spPr>
        <p:txBody>
          <a:bodyPr wrap="none">
            <a:spAutoFit/>
          </a:bodyPr>
          <a:lstStyle/>
          <a:p>
            <a:r>
              <a:rPr lang="en-US" b="1" dirty="0" smtClean="0">
                <a:solidFill>
                  <a:srgbClr val="FF0000"/>
                </a:solidFill>
              </a:rPr>
              <a:t>34</a:t>
            </a:r>
            <a:endParaRPr lang="en-ZA" b="1" dirty="0">
              <a:solidFill>
                <a:srgbClr val="FF0000"/>
              </a:solidFill>
            </a:endParaRPr>
          </a:p>
        </p:txBody>
      </p:sp>
    </p:spTree>
    <p:extLst>
      <p:ext uri="{BB962C8B-B14F-4D97-AF65-F5344CB8AC3E}">
        <p14:creationId xmlns:p14="http://schemas.microsoft.com/office/powerpoint/2010/main" xmlns="" val="33317475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Date Placeholder 3"/>
          <p:cNvSpPr>
            <a:spLocks noGrp="1"/>
          </p:cNvSpPr>
          <p:nvPr>
            <p:ph type="dt" sz="quarter" idx="429496729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12" indent="-285736">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2943" indent="-228589">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120"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297"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474"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651"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8829"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006"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fld id="{DC6B0FDE-8BD2-4EA1-9540-11F443153588}" type="datetime1">
              <a:rPr kumimoji="0" lang="en-ZA"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t>2022/03/30</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16389" name="Slide Number Placeholder 4"/>
          <p:cNvSpPr>
            <a:spLocks noGrp="1"/>
          </p:cNvSpPr>
          <p:nvPr>
            <p:ph type="sldNum" sz="quarter" idx="4294967295"/>
          </p:nvPr>
        </p:nvSpPr>
        <p:spPr bwMode="auto">
          <a:xfrm>
            <a:off x="13336337" y="8687770"/>
            <a:ext cx="2844800" cy="48683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12" indent="-285736">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2943" indent="-228589">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120"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297"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474"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651"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8829"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006"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fld id="{EEF8A547-2BD4-4A7F-BBB5-F3CEDF4233F1}" type="slidenum">
              <a:rPr kumimoji="0" lang="en-US" altLang="en-US" sz="1333"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rPr>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t>35</a:t>
            </a:fld>
            <a:endParaRPr kumimoji="0" lang="en-US" altLang="en-US" sz="1333" b="0" i="0" u="none" strike="noStrike" kern="120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4" name="Rectangle 3"/>
          <p:cNvSpPr/>
          <p:nvPr/>
        </p:nvSpPr>
        <p:spPr>
          <a:xfrm>
            <a:off x="4546600" y="150115"/>
            <a:ext cx="7936340" cy="107721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srgbClr val="007832"/>
                </a:solidFill>
                <a:effectLst/>
                <a:uLnTx/>
                <a:uFillTx/>
                <a:latin typeface="Arial"/>
                <a:ea typeface="+mn-ea"/>
                <a:cs typeface="+mn-cs"/>
              </a:rPr>
              <a:t>PROGRAMME 1: ADMINISTRATION: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srgbClr val="007832"/>
                </a:solidFill>
                <a:effectLst/>
                <a:uLnTx/>
                <a:uFillTx/>
                <a:latin typeface="Arial"/>
                <a:ea typeface="+mn-ea"/>
                <a:cs typeface="+mn-cs"/>
              </a:rPr>
              <a:t>TECHNICAL INDICATOR DISCRIPTIONS</a:t>
            </a:r>
          </a:p>
        </p:txBody>
      </p:sp>
      <p:sp>
        <p:nvSpPr>
          <p:cNvPr id="6" name="Rectangle 5"/>
          <p:cNvSpPr/>
          <p:nvPr/>
        </p:nvSpPr>
        <p:spPr>
          <a:xfrm>
            <a:off x="13919200" y="9114"/>
            <a:ext cx="441146" cy="369332"/>
          </a:xfrm>
          <a:prstGeom prst="rect">
            <a:avLst/>
          </a:prstGeom>
        </p:spPr>
        <p:txBody>
          <a:bodyPr wrap="none">
            <a:spAutoFit/>
          </a:bodyPr>
          <a:lstStyle/>
          <a:p>
            <a:r>
              <a:rPr lang="en-US" b="1" dirty="0" smtClean="0">
                <a:solidFill>
                  <a:srgbClr val="FF0000"/>
                </a:solidFill>
              </a:rPr>
              <a:t>35</a:t>
            </a:r>
            <a:endParaRPr lang="en-ZA" b="1" dirty="0">
              <a:solidFill>
                <a:srgbClr val="FF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444781706"/>
              </p:ext>
            </p:extLst>
          </p:nvPr>
        </p:nvGraphicFramePr>
        <p:xfrm>
          <a:off x="812800" y="1350028"/>
          <a:ext cx="14906170" cy="7828204"/>
        </p:xfrm>
        <a:graphic>
          <a:graphicData uri="http://schemas.openxmlformats.org/drawingml/2006/table">
            <a:tbl>
              <a:tblPr firstRow="1" firstCol="1" lastRow="1" lastCol="1" bandRow="1" bandCol="1"/>
              <a:tblGrid>
                <a:gridCol w="4619209">
                  <a:extLst>
                    <a:ext uri="{9D8B030D-6E8A-4147-A177-3AD203B41FA5}">
                      <a16:colId xmlns:a16="http://schemas.microsoft.com/office/drawing/2014/main" xmlns="" val="160883549"/>
                    </a:ext>
                  </a:extLst>
                </a:gridCol>
                <a:gridCol w="10286961">
                  <a:extLst>
                    <a:ext uri="{9D8B030D-6E8A-4147-A177-3AD203B41FA5}">
                      <a16:colId xmlns:a16="http://schemas.microsoft.com/office/drawing/2014/main" xmlns="" val="188404353"/>
                    </a:ext>
                  </a:extLst>
                </a:gridCol>
              </a:tblGrid>
              <a:tr h="405752">
                <a:tc>
                  <a:txBody>
                    <a:bodyPr/>
                    <a:lstStyle/>
                    <a:p>
                      <a:pPr marL="50800">
                        <a:lnSpc>
                          <a:spcPct val="115000"/>
                        </a:lnSpc>
                        <a:spcBef>
                          <a:spcPts val="160"/>
                        </a:spcBef>
                        <a:spcAft>
                          <a:spcPts val="0"/>
                        </a:spcAft>
                      </a:pPr>
                      <a:r>
                        <a:rPr lang="en-US" sz="19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Indicator Title</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50165">
                        <a:lnSpc>
                          <a:spcPct val="115000"/>
                        </a:lnSpc>
                        <a:spcBef>
                          <a:spcPts val="160"/>
                        </a:spcBef>
                        <a:spcAft>
                          <a:spcPts val="0"/>
                        </a:spcAft>
                      </a:pPr>
                      <a:r>
                        <a:rPr lang="en-US" sz="19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Percentage of assets under Management allocated to Black Asset Managers annually</a:t>
                      </a:r>
                      <a:endParaRPr lang="en-ZA" sz="1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563398663"/>
                  </a:ext>
                </a:extLst>
              </a:tr>
              <a:tr h="1412128">
                <a:tc>
                  <a:txBody>
                    <a:bodyPr/>
                    <a:lstStyle/>
                    <a:p>
                      <a:pPr marL="50800">
                        <a:lnSpc>
                          <a:spcPct val="115000"/>
                        </a:lnSpc>
                        <a:spcBef>
                          <a:spcPts val="160"/>
                        </a:spcBef>
                        <a:spcAft>
                          <a:spcPts val="0"/>
                        </a:spcAft>
                      </a:pPr>
                      <a:r>
                        <a:rPr lang="en-US" sz="19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Definition</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50165">
                        <a:lnSpc>
                          <a:spcPct val="103000"/>
                        </a:lnSpc>
                        <a:spcBef>
                          <a:spcPts val="160"/>
                        </a:spcBef>
                        <a:spcAft>
                          <a:spcPts val="0"/>
                        </a:spcAft>
                      </a:pPr>
                      <a:r>
                        <a:rPr lang="en-US" sz="1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purpose to ensure that there is an increase of CF assets </a:t>
                      </a:r>
                      <a:r>
                        <a:rPr lang="en-US" sz="19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(Rands and Cents) </a:t>
                      </a:r>
                      <a:r>
                        <a:rPr lang="en-US" sz="1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managed by Black Asset Managers. Black Asset Managers are asset management companies which are 51% owned by black South Africans as defined in the B-BB EE code.</a:t>
                      </a:r>
                      <a:endParaRPr lang="en-ZA" sz="1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50800">
                        <a:lnSpc>
                          <a:spcPct val="115000"/>
                        </a:lnSpc>
                        <a:spcBef>
                          <a:spcPts val="160"/>
                        </a:spcBef>
                        <a:spcAft>
                          <a:spcPts val="0"/>
                        </a:spcAft>
                      </a:pPr>
                      <a:r>
                        <a:rPr lang="en-US" sz="19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n-ZA" sz="1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50165">
                        <a:lnSpc>
                          <a:spcPct val="115000"/>
                        </a:lnSpc>
                        <a:spcBef>
                          <a:spcPts val="160"/>
                        </a:spcBef>
                        <a:spcAft>
                          <a:spcPts val="0"/>
                        </a:spcAft>
                      </a:pPr>
                      <a:r>
                        <a:rPr lang="en-US" sz="19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Manage: </a:t>
                      </a:r>
                      <a:r>
                        <a:rPr lang="en-US" sz="1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Investment managed by black asset managers</a:t>
                      </a:r>
                      <a:endParaRPr lang="en-ZA" sz="1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50165">
                        <a:lnSpc>
                          <a:spcPct val="115000"/>
                        </a:lnSpc>
                        <a:spcBef>
                          <a:spcPts val="45"/>
                        </a:spcBef>
                        <a:spcAft>
                          <a:spcPts val="0"/>
                        </a:spcAft>
                      </a:pPr>
                      <a:r>
                        <a:rPr lang="en-US" sz="19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Assets: </a:t>
                      </a:r>
                      <a:r>
                        <a:rPr lang="en-US" sz="1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Refers to listed bonds and equities</a:t>
                      </a:r>
                      <a:endParaRPr lang="en-ZA" sz="1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2955228905"/>
                  </a:ext>
                </a:extLst>
              </a:tr>
              <a:tr h="221334">
                <a:tc>
                  <a:txBody>
                    <a:bodyPr/>
                    <a:lstStyle/>
                    <a:p>
                      <a:pPr marL="50800">
                        <a:lnSpc>
                          <a:spcPct val="115000"/>
                        </a:lnSpc>
                        <a:spcBef>
                          <a:spcPts val="160"/>
                        </a:spcBef>
                        <a:spcAft>
                          <a:spcPts val="0"/>
                        </a:spcAft>
                      </a:pPr>
                      <a:r>
                        <a:rPr lang="en-US" sz="19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Source of data</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50165">
                        <a:lnSpc>
                          <a:spcPct val="115000"/>
                        </a:lnSpc>
                        <a:spcBef>
                          <a:spcPts val="160"/>
                        </a:spcBef>
                        <a:spcAft>
                          <a:spcPts val="0"/>
                        </a:spcAft>
                      </a:pPr>
                      <a:r>
                        <a:rPr lang="en-US" sz="1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Investments reports</a:t>
                      </a:r>
                      <a:endParaRPr lang="en-ZA" sz="1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1540026452"/>
                  </a:ext>
                </a:extLst>
              </a:tr>
              <a:tr h="1111490">
                <a:tc>
                  <a:txBody>
                    <a:bodyPr/>
                    <a:lstStyle/>
                    <a:p>
                      <a:pPr marL="50800">
                        <a:lnSpc>
                          <a:spcPct val="115000"/>
                        </a:lnSpc>
                        <a:spcBef>
                          <a:spcPts val="160"/>
                        </a:spcBef>
                        <a:spcAft>
                          <a:spcPts val="0"/>
                        </a:spcAft>
                      </a:pPr>
                      <a:r>
                        <a:rPr lang="en-US" sz="19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Method of Calculation / Assessment</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50165" marR="178435">
                        <a:lnSpc>
                          <a:spcPct val="103000"/>
                        </a:lnSpc>
                        <a:spcBef>
                          <a:spcPts val="160"/>
                        </a:spcBef>
                        <a:spcAft>
                          <a:spcPts val="0"/>
                        </a:spcAft>
                      </a:pPr>
                      <a:r>
                        <a:rPr lang="en-US" sz="19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Numerator: </a:t>
                      </a: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Rand Value invested to black asset management entity </a:t>
                      </a:r>
                      <a:endParaRPr lang="en-US" sz="190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50165" marR="178435">
                        <a:lnSpc>
                          <a:spcPct val="103000"/>
                        </a:lnSpc>
                        <a:spcBef>
                          <a:spcPts val="160"/>
                        </a:spcBef>
                        <a:spcAft>
                          <a:spcPts val="0"/>
                        </a:spcAft>
                      </a:pPr>
                      <a:r>
                        <a:rPr lang="en-US" sz="1900" b="1"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Denominator</a:t>
                      </a:r>
                      <a:r>
                        <a:rPr lang="en-US" sz="19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Rand Value of the total investment portfolio at the end of reporting period.</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50165">
                        <a:lnSpc>
                          <a:spcPct val="115000"/>
                        </a:lnSpc>
                        <a:spcBef>
                          <a:spcPts val="10"/>
                        </a:spcBef>
                        <a:spcAft>
                          <a:spcPts val="0"/>
                        </a:spcAft>
                      </a:pPr>
                      <a:r>
                        <a:rPr lang="en-US" sz="19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Calculation:</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50165">
                        <a:lnSpc>
                          <a:spcPct val="103000"/>
                        </a:lnSpc>
                        <a:spcBef>
                          <a:spcPts val="45"/>
                        </a:spcBef>
                        <a:spcAft>
                          <a:spcPts val="0"/>
                        </a:spcAft>
                      </a:pP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Percentage of assets under Management allocated to Black Asset Managers = Nominator divided by Denominator, the quotient is then multiplied by 100.</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544579976"/>
                  </a:ext>
                </a:extLst>
              </a:tr>
              <a:tr h="221334">
                <a:tc>
                  <a:txBody>
                    <a:bodyPr/>
                    <a:lstStyle/>
                    <a:p>
                      <a:pPr marL="50800">
                        <a:lnSpc>
                          <a:spcPct val="115000"/>
                        </a:lnSpc>
                        <a:spcBef>
                          <a:spcPts val="160"/>
                        </a:spcBef>
                        <a:spcAft>
                          <a:spcPts val="0"/>
                        </a:spcAft>
                      </a:pPr>
                      <a:r>
                        <a:rPr lang="en-US" sz="19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Means of verification</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50165">
                        <a:lnSpc>
                          <a:spcPct val="115000"/>
                        </a:lnSpc>
                        <a:spcBef>
                          <a:spcPts val="160"/>
                        </a:spcBef>
                        <a:spcAft>
                          <a:spcPts val="0"/>
                        </a:spcAft>
                      </a:pP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Investments reports</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1842131832"/>
                  </a:ext>
                </a:extLst>
              </a:tr>
              <a:tr h="397748">
                <a:tc>
                  <a:txBody>
                    <a:bodyPr/>
                    <a:lstStyle/>
                    <a:p>
                      <a:pPr marL="50800">
                        <a:lnSpc>
                          <a:spcPct val="115000"/>
                        </a:lnSpc>
                        <a:spcBef>
                          <a:spcPts val="160"/>
                        </a:spcBef>
                        <a:spcAft>
                          <a:spcPts val="0"/>
                        </a:spcAft>
                      </a:pPr>
                      <a:r>
                        <a:rPr lang="en-US" sz="19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Assumptions</a:t>
                      </a:r>
                      <a:endParaRPr lang="en-ZA" sz="1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50165" marR="248285">
                        <a:lnSpc>
                          <a:spcPct val="103000"/>
                        </a:lnSpc>
                        <a:spcBef>
                          <a:spcPts val="160"/>
                        </a:spcBef>
                        <a:spcAft>
                          <a:spcPts val="0"/>
                        </a:spcAft>
                      </a:pP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Investment Manager will be able to attract Black asset Managers and comply with investment mandate</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1788982157"/>
                  </a:ext>
                </a:extLst>
              </a:tr>
              <a:tr h="608628">
                <a:tc>
                  <a:txBody>
                    <a:bodyPr/>
                    <a:lstStyle/>
                    <a:p>
                      <a:pPr marL="50800">
                        <a:lnSpc>
                          <a:spcPct val="115000"/>
                        </a:lnSpc>
                        <a:spcBef>
                          <a:spcPts val="160"/>
                        </a:spcBef>
                        <a:spcAft>
                          <a:spcPts val="0"/>
                        </a:spcAft>
                      </a:pPr>
                      <a:r>
                        <a:rPr lang="en-US" sz="19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Disaggregation of Beneficiaries (where</a:t>
                      </a:r>
                      <a:endParaRPr lang="en-ZA" sz="1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50800">
                        <a:lnSpc>
                          <a:spcPct val="115000"/>
                        </a:lnSpc>
                        <a:spcBef>
                          <a:spcPts val="45"/>
                        </a:spcBef>
                        <a:spcAft>
                          <a:spcPts val="0"/>
                        </a:spcAft>
                      </a:pPr>
                      <a:r>
                        <a:rPr lang="en-US" sz="19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applicable)</a:t>
                      </a:r>
                      <a:endParaRPr lang="en-ZA" sz="1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50165">
                        <a:lnSpc>
                          <a:spcPct val="103000"/>
                        </a:lnSpc>
                        <a:spcBef>
                          <a:spcPts val="160"/>
                        </a:spcBef>
                        <a:spcAft>
                          <a:spcPts val="0"/>
                        </a:spcAft>
                      </a:pP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Black asset managers as a whole are targeted, irrespective of Gender, youth or disability</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1891575440"/>
                  </a:ext>
                </a:extLst>
              </a:tr>
              <a:tr h="405752">
                <a:tc>
                  <a:txBody>
                    <a:bodyPr/>
                    <a:lstStyle/>
                    <a:p>
                      <a:pPr marL="50800">
                        <a:lnSpc>
                          <a:spcPct val="115000"/>
                        </a:lnSpc>
                        <a:spcBef>
                          <a:spcPts val="160"/>
                        </a:spcBef>
                        <a:spcAft>
                          <a:spcPts val="0"/>
                        </a:spcAft>
                      </a:pPr>
                      <a:r>
                        <a:rPr lang="en-US" sz="19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Spatial Transformation (where applicable)</a:t>
                      </a:r>
                      <a:endParaRPr lang="en-ZA" sz="1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50165">
                        <a:lnSpc>
                          <a:spcPct val="115000"/>
                        </a:lnSpc>
                        <a:spcBef>
                          <a:spcPts val="160"/>
                        </a:spcBef>
                        <a:spcAft>
                          <a:spcPts val="0"/>
                        </a:spcAft>
                      </a:pP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Transformation of the financial sector within South Africa</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1596570963"/>
                  </a:ext>
                </a:extLst>
              </a:tr>
              <a:tr h="221334">
                <a:tc>
                  <a:txBody>
                    <a:bodyPr/>
                    <a:lstStyle/>
                    <a:p>
                      <a:pPr marL="50800">
                        <a:lnSpc>
                          <a:spcPct val="115000"/>
                        </a:lnSpc>
                        <a:spcBef>
                          <a:spcPts val="160"/>
                        </a:spcBef>
                        <a:spcAft>
                          <a:spcPts val="0"/>
                        </a:spcAft>
                      </a:pPr>
                      <a:r>
                        <a:rPr lang="en-US" sz="19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Calculation Type</a:t>
                      </a:r>
                      <a:endParaRPr lang="en-ZA" sz="1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50165">
                        <a:lnSpc>
                          <a:spcPct val="115000"/>
                        </a:lnSpc>
                        <a:spcBef>
                          <a:spcPts val="160"/>
                        </a:spcBef>
                        <a:spcAft>
                          <a:spcPts val="0"/>
                        </a:spcAft>
                      </a:pP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Cumulative for the year</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3442624063"/>
                  </a:ext>
                </a:extLst>
              </a:tr>
              <a:tr h="221334">
                <a:tc>
                  <a:txBody>
                    <a:bodyPr/>
                    <a:lstStyle/>
                    <a:p>
                      <a:pPr marL="50800">
                        <a:lnSpc>
                          <a:spcPct val="115000"/>
                        </a:lnSpc>
                        <a:spcBef>
                          <a:spcPts val="160"/>
                        </a:spcBef>
                        <a:spcAft>
                          <a:spcPts val="0"/>
                        </a:spcAft>
                      </a:pPr>
                      <a:r>
                        <a:rPr lang="en-US" sz="19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Reporting Cycle</a:t>
                      </a:r>
                      <a:endParaRPr lang="en-ZA" sz="1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50165">
                        <a:lnSpc>
                          <a:spcPct val="115000"/>
                        </a:lnSpc>
                        <a:spcBef>
                          <a:spcPts val="160"/>
                        </a:spcBef>
                        <a:spcAft>
                          <a:spcPts val="0"/>
                        </a:spcAft>
                      </a:pP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Annual progress against the five year target</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1019817768"/>
                  </a:ext>
                </a:extLst>
              </a:tr>
              <a:tr h="221334">
                <a:tc>
                  <a:txBody>
                    <a:bodyPr/>
                    <a:lstStyle/>
                    <a:p>
                      <a:pPr marL="50800">
                        <a:lnSpc>
                          <a:spcPct val="115000"/>
                        </a:lnSpc>
                        <a:spcBef>
                          <a:spcPts val="160"/>
                        </a:spcBef>
                        <a:spcAft>
                          <a:spcPts val="0"/>
                        </a:spcAft>
                      </a:pPr>
                      <a:r>
                        <a:rPr lang="en-US" sz="19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Desired performance</a:t>
                      </a:r>
                      <a:endParaRPr lang="en-ZA" sz="1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50165">
                        <a:lnSpc>
                          <a:spcPct val="115000"/>
                        </a:lnSpc>
                        <a:spcBef>
                          <a:spcPts val="160"/>
                        </a:spcBef>
                        <a:spcAft>
                          <a:spcPts val="0"/>
                        </a:spcAft>
                      </a:pP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6% per annum and 20% over five years</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3980110193"/>
                  </a:ext>
                </a:extLst>
              </a:tr>
              <a:tr h="221334">
                <a:tc>
                  <a:txBody>
                    <a:bodyPr/>
                    <a:lstStyle/>
                    <a:p>
                      <a:pPr marL="50800">
                        <a:lnSpc>
                          <a:spcPct val="115000"/>
                        </a:lnSpc>
                        <a:spcBef>
                          <a:spcPts val="160"/>
                        </a:spcBef>
                        <a:spcAft>
                          <a:spcPts val="0"/>
                        </a:spcAft>
                      </a:pPr>
                      <a:r>
                        <a:rPr lang="en-US" sz="19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Indicator Responsibility</a:t>
                      </a:r>
                      <a:endParaRPr lang="en-ZA" sz="1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50165">
                        <a:lnSpc>
                          <a:spcPct val="115000"/>
                        </a:lnSpc>
                        <a:spcBef>
                          <a:spcPts val="160"/>
                        </a:spcBef>
                        <a:spcAft>
                          <a:spcPts val="0"/>
                        </a:spcAft>
                      </a:pP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Chief Director: Financial Management</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1860236283"/>
                  </a:ext>
                </a:extLst>
              </a:tr>
            </a:tbl>
          </a:graphicData>
        </a:graphic>
      </p:graphicFrame>
    </p:spTree>
    <p:extLst>
      <p:ext uri="{BB962C8B-B14F-4D97-AF65-F5344CB8AC3E}">
        <p14:creationId xmlns:p14="http://schemas.microsoft.com/office/powerpoint/2010/main" xmlns="" val="32448903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Date Placeholder 3"/>
          <p:cNvSpPr>
            <a:spLocks noGrp="1"/>
          </p:cNvSpPr>
          <p:nvPr>
            <p:ph type="dt" sz="quarter" idx="429496729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12" indent="-285736">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2943" indent="-228589">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120"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297"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474"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651"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8829"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006"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fld id="{DC6B0FDE-8BD2-4EA1-9540-11F443153588}" type="datetime1">
              <a:rPr kumimoji="0" lang="en-ZA"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t>2022/03/30</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16389" name="Slide Number Placeholder 4"/>
          <p:cNvSpPr>
            <a:spLocks noGrp="1"/>
          </p:cNvSpPr>
          <p:nvPr>
            <p:ph type="sldNum" sz="quarter" idx="4294967295"/>
          </p:nvPr>
        </p:nvSpPr>
        <p:spPr bwMode="auto">
          <a:xfrm>
            <a:off x="13336337" y="8687770"/>
            <a:ext cx="2844800" cy="48683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12" indent="-285736">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2943" indent="-228589">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120"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297"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474"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651"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8829"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006"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fld id="{EEF8A547-2BD4-4A7F-BBB5-F3CEDF4233F1}" type="slidenum">
              <a:rPr kumimoji="0" lang="en-US" altLang="en-US" sz="1333"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rPr>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t>36</a:t>
            </a:fld>
            <a:endParaRPr kumimoji="0" lang="en-US" altLang="en-US" sz="1333" b="0" i="0" u="none" strike="noStrike" kern="120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4" name="Rectangle 3"/>
          <p:cNvSpPr/>
          <p:nvPr/>
        </p:nvSpPr>
        <p:spPr>
          <a:xfrm>
            <a:off x="4537908" y="508060"/>
            <a:ext cx="7936340" cy="107721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srgbClr val="007832"/>
                </a:solidFill>
                <a:effectLst/>
                <a:uLnTx/>
                <a:uFillTx/>
                <a:latin typeface="Arial"/>
                <a:ea typeface="+mn-ea"/>
                <a:cs typeface="+mn-cs"/>
              </a:rPr>
              <a:t>PROGRAMME 1: ADMINISTRATION: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srgbClr val="007832"/>
                </a:solidFill>
                <a:effectLst/>
                <a:uLnTx/>
                <a:uFillTx/>
                <a:latin typeface="Arial"/>
                <a:ea typeface="+mn-ea"/>
                <a:cs typeface="+mn-cs"/>
              </a:rPr>
              <a:t>TECHNICAL INDICATOR DISCRIPTIONS</a:t>
            </a:r>
          </a:p>
        </p:txBody>
      </p:sp>
      <p:graphicFrame>
        <p:nvGraphicFramePr>
          <p:cNvPr id="7" name="Table 6"/>
          <p:cNvGraphicFramePr>
            <a:graphicFrameLocks noGrp="1"/>
          </p:cNvGraphicFramePr>
          <p:nvPr>
            <p:extLst>
              <p:ext uri="{D42A27DB-BD31-4B8C-83A1-F6EECF244321}">
                <p14:modId xmlns:p14="http://schemas.microsoft.com/office/powerpoint/2010/main" xmlns="" val="96163077"/>
              </p:ext>
            </p:extLst>
          </p:nvPr>
        </p:nvGraphicFramePr>
        <p:xfrm>
          <a:off x="886078" y="1774773"/>
          <a:ext cx="15240000" cy="7806056"/>
        </p:xfrm>
        <a:graphic>
          <a:graphicData uri="http://schemas.openxmlformats.org/drawingml/2006/table">
            <a:tbl>
              <a:tblPr firstRow="1" firstCol="1" lastRow="1" lastCol="1" bandRow="1" bandCol="1"/>
              <a:tblGrid>
                <a:gridCol w="3048000">
                  <a:extLst>
                    <a:ext uri="{9D8B030D-6E8A-4147-A177-3AD203B41FA5}">
                      <a16:colId xmlns:a16="http://schemas.microsoft.com/office/drawing/2014/main" xmlns="" val="2285885029"/>
                    </a:ext>
                  </a:extLst>
                </a:gridCol>
                <a:gridCol w="12192000">
                  <a:extLst>
                    <a:ext uri="{9D8B030D-6E8A-4147-A177-3AD203B41FA5}">
                      <a16:colId xmlns:a16="http://schemas.microsoft.com/office/drawing/2014/main" xmlns="" val="3251231927"/>
                    </a:ext>
                  </a:extLst>
                </a:gridCol>
              </a:tblGrid>
              <a:tr h="349639">
                <a:tc>
                  <a:txBody>
                    <a:bodyPr/>
                    <a:lstStyle/>
                    <a:p>
                      <a:pPr marL="43815" algn="l">
                        <a:lnSpc>
                          <a:spcPct val="100000"/>
                        </a:lnSpc>
                        <a:spcAft>
                          <a:spcPts val="1000"/>
                        </a:spcAft>
                      </a:pPr>
                      <a:r>
                        <a:rPr lang="en-ZA" sz="1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Indicator Title</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50800" algn="l">
                        <a:lnSpc>
                          <a:spcPct val="150000"/>
                        </a:lnSpc>
                        <a:spcBef>
                          <a:spcPts val="160"/>
                        </a:spcBef>
                        <a:spcAft>
                          <a:spcPts val="0"/>
                        </a:spcAft>
                      </a:pPr>
                      <a:r>
                        <a:rPr lang="en-US" sz="19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Funds allocated to Small and Medium Enterprises annually</a:t>
                      </a:r>
                      <a:endParaRPr lang="en-ZA" sz="1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1183505698"/>
                  </a:ext>
                </a:extLst>
              </a:tr>
              <a:tr h="1381934">
                <a:tc>
                  <a:txBody>
                    <a:bodyPr/>
                    <a:lstStyle/>
                    <a:p>
                      <a:pPr marL="43815" algn="l">
                        <a:lnSpc>
                          <a:spcPct val="100000"/>
                        </a:lnSpc>
                        <a:spcAft>
                          <a:spcPts val="1000"/>
                        </a:spcAft>
                      </a:pPr>
                      <a:r>
                        <a:rPr lang="en-ZA" sz="1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Definition</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92075" algn="l">
                        <a:lnSpc>
                          <a:spcPct val="150000"/>
                        </a:lnSpc>
                        <a:spcAft>
                          <a:spcPts val="0"/>
                        </a:spcAft>
                      </a:pPr>
                      <a:r>
                        <a:rPr lang="en-ZA" sz="1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purpose is to provide SME funding to create employment opportunities.  </a:t>
                      </a:r>
                    </a:p>
                    <a:p>
                      <a:pPr marR="92075" algn="l">
                        <a:lnSpc>
                          <a:spcPct val="150000"/>
                        </a:lnSpc>
                        <a:spcAft>
                          <a:spcPts val="0"/>
                        </a:spcAft>
                      </a:pPr>
                      <a:r>
                        <a:rPr lang="en-US" sz="1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definition of SME is as per the National Small Business Act </a:t>
                      </a:r>
                      <a:endParaRPr lang="en-ZA" sz="1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R="92075" algn="l">
                        <a:lnSpc>
                          <a:spcPct val="150000"/>
                        </a:lnSpc>
                        <a:spcAft>
                          <a:spcPts val="0"/>
                        </a:spcAft>
                      </a:pPr>
                      <a:r>
                        <a:rPr lang="en-US" sz="19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Allocation of funds</a:t>
                      </a:r>
                      <a:r>
                        <a:rPr lang="en-US" sz="1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entails investing in Small and Medium Enterprises through the Investment Manager</a:t>
                      </a:r>
                      <a:endParaRPr lang="en-ZA" sz="19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82550" marR="92075" algn="just">
                        <a:lnSpc>
                          <a:spcPct val="150000"/>
                        </a:lnSpc>
                        <a:spcBef>
                          <a:spcPts val="160"/>
                        </a:spcBef>
                        <a:spcAft>
                          <a:spcPts val="0"/>
                        </a:spcAft>
                      </a:pPr>
                      <a:r>
                        <a:rPr lang="en-US" sz="1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n-ZA" sz="1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2506425642"/>
                  </a:ext>
                </a:extLst>
              </a:tr>
              <a:tr h="404430">
                <a:tc>
                  <a:txBody>
                    <a:bodyPr/>
                    <a:lstStyle/>
                    <a:p>
                      <a:pPr marL="43815" algn="l">
                        <a:lnSpc>
                          <a:spcPct val="100000"/>
                        </a:lnSpc>
                        <a:spcAft>
                          <a:spcPts val="1000"/>
                        </a:spcAft>
                      </a:pPr>
                      <a:r>
                        <a:rPr lang="en-ZA" sz="1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Source of data</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50800" algn="l">
                        <a:lnSpc>
                          <a:spcPct val="150000"/>
                        </a:lnSpc>
                        <a:spcBef>
                          <a:spcPts val="160"/>
                        </a:spcBef>
                        <a:spcAft>
                          <a:spcPts val="0"/>
                        </a:spcAft>
                      </a:pPr>
                      <a:r>
                        <a:rPr lang="en-US" sz="1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Investments reports </a:t>
                      </a:r>
                      <a:endParaRPr lang="en-ZA" sz="1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2592988700"/>
                  </a:ext>
                </a:extLst>
              </a:tr>
              <a:tr h="522797">
                <a:tc>
                  <a:txBody>
                    <a:bodyPr/>
                    <a:lstStyle/>
                    <a:p>
                      <a:pPr marL="43815" marR="573405" algn="l">
                        <a:lnSpc>
                          <a:spcPct val="100000"/>
                        </a:lnSpc>
                        <a:spcAft>
                          <a:spcPts val="0"/>
                        </a:spcAft>
                      </a:pPr>
                      <a:r>
                        <a:rPr lang="en-ZA" sz="1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Method of Calculation / Assessment</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50800" algn="l">
                        <a:lnSpc>
                          <a:spcPct val="150000"/>
                        </a:lnSpc>
                        <a:spcBef>
                          <a:spcPts val="160"/>
                        </a:spcBef>
                        <a:spcAft>
                          <a:spcPts val="0"/>
                        </a:spcAft>
                      </a:pPr>
                      <a:r>
                        <a:rPr lang="en-US" sz="1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Quantitative-The total amount allocated to SME during that period</a:t>
                      </a:r>
                      <a:endParaRPr lang="en-ZA" sz="1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82550" algn="l">
                        <a:lnSpc>
                          <a:spcPct val="150000"/>
                        </a:lnSpc>
                        <a:spcBef>
                          <a:spcPts val="160"/>
                        </a:spcBef>
                        <a:spcAft>
                          <a:spcPts val="0"/>
                        </a:spcAft>
                      </a:pPr>
                      <a:r>
                        <a:rPr lang="en-US" sz="1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n-ZA" sz="1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776571869"/>
                  </a:ext>
                </a:extLst>
              </a:tr>
              <a:tr h="267018">
                <a:tc>
                  <a:txBody>
                    <a:bodyPr/>
                    <a:lstStyle/>
                    <a:p>
                      <a:pPr marL="43815" algn="l">
                        <a:lnSpc>
                          <a:spcPct val="100000"/>
                        </a:lnSpc>
                        <a:spcAft>
                          <a:spcPts val="1000"/>
                        </a:spcAft>
                      </a:pPr>
                      <a:r>
                        <a:rPr lang="en-ZA" sz="1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Means of verification</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gn="l">
                        <a:lnSpc>
                          <a:spcPct val="150000"/>
                        </a:lnSpc>
                        <a:spcAft>
                          <a:spcPts val="1000"/>
                        </a:spcAft>
                      </a:pPr>
                      <a:r>
                        <a:rPr lang="en-ZA" sz="1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Investments reports </a:t>
                      </a:r>
                      <a:endParaRPr lang="en-ZA" sz="1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1314762523"/>
                  </a:ext>
                </a:extLst>
              </a:tr>
              <a:tr h="380227">
                <a:tc>
                  <a:txBody>
                    <a:bodyPr/>
                    <a:lstStyle/>
                    <a:p>
                      <a:pPr marL="43815" algn="l">
                        <a:lnSpc>
                          <a:spcPct val="100000"/>
                        </a:lnSpc>
                        <a:spcAft>
                          <a:spcPts val="1000"/>
                        </a:spcAft>
                      </a:pPr>
                      <a:r>
                        <a:rPr lang="en-ZA" sz="1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Assumptions</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gn="l">
                        <a:lnSpc>
                          <a:spcPct val="150000"/>
                        </a:lnSpc>
                        <a:spcAft>
                          <a:spcPts val="1000"/>
                        </a:spcAft>
                      </a:pPr>
                      <a:r>
                        <a:rPr lang="en-ZA" sz="1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Availability of funds</a:t>
                      </a:r>
                      <a:endParaRPr lang="en-ZA" sz="1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877645189"/>
                  </a:ext>
                </a:extLst>
              </a:tr>
              <a:tr h="943150">
                <a:tc>
                  <a:txBody>
                    <a:bodyPr/>
                    <a:lstStyle/>
                    <a:p>
                      <a:pPr marL="43815" algn="l">
                        <a:lnSpc>
                          <a:spcPct val="100000"/>
                        </a:lnSpc>
                        <a:spcAft>
                          <a:spcPts val="1000"/>
                        </a:spcAft>
                      </a:pPr>
                      <a:r>
                        <a:rPr lang="en-ZA" sz="1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Disaggregation of Beneficiaries</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43815" algn="l">
                        <a:lnSpc>
                          <a:spcPct val="100000"/>
                        </a:lnSpc>
                        <a:spcAft>
                          <a:spcPts val="0"/>
                        </a:spcAft>
                      </a:pPr>
                      <a:r>
                        <a:rPr lang="en-ZA" sz="1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(where applicable)</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gn="l">
                        <a:lnSpc>
                          <a:spcPct val="150000"/>
                        </a:lnSpc>
                        <a:spcAft>
                          <a:spcPts val="1000"/>
                        </a:spcAft>
                      </a:pPr>
                      <a:r>
                        <a:rPr lang="en-ZA" sz="1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a:t>
                      </a:r>
                      <a:endParaRPr lang="en-ZA" sz="1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1194842796"/>
                  </a:ext>
                </a:extLst>
              </a:tr>
              <a:tr h="534036">
                <a:tc>
                  <a:txBody>
                    <a:bodyPr/>
                    <a:lstStyle/>
                    <a:p>
                      <a:pPr marL="43815" algn="l">
                        <a:lnSpc>
                          <a:spcPct val="100000"/>
                        </a:lnSpc>
                        <a:spcAft>
                          <a:spcPts val="1000"/>
                        </a:spcAft>
                      </a:pPr>
                      <a:r>
                        <a:rPr lang="en-ZA" sz="1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Spatial Transformation (where applicable)</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gn="l">
                        <a:lnSpc>
                          <a:spcPct val="150000"/>
                        </a:lnSpc>
                        <a:spcAft>
                          <a:spcPts val="1000"/>
                        </a:spcAft>
                      </a:pPr>
                      <a:r>
                        <a:rPr lang="en-ZA" sz="1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a:t>
                      </a:r>
                      <a:endParaRPr lang="en-ZA" sz="1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470011043"/>
                  </a:ext>
                </a:extLst>
              </a:tr>
              <a:tr h="267018">
                <a:tc>
                  <a:txBody>
                    <a:bodyPr/>
                    <a:lstStyle/>
                    <a:p>
                      <a:pPr marL="43815" algn="l">
                        <a:lnSpc>
                          <a:spcPct val="100000"/>
                        </a:lnSpc>
                        <a:spcAft>
                          <a:spcPts val="0"/>
                        </a:spcAft>
                      </a:pPr>
                      <a:r>
                        <a:rPr lang="en-ZA" sz="1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Calculation Type</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gn="l">
                        <a:lnSpc>
                          <a:spcPct val="150000"/>
                        </a:lnSpc>
                        <a:spcAft>
                          <a:spcPts val="1000"/>
                        </a:spcAft>
                      </a:pPr>
                      <a:r>
                        <a:rPr lang="en-ZA" sz="1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Cumulative (year-end)</a:t>
                      </a:r>
                      <a:endParaRPr lang="en-ZA" sz="1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3682127890"/>
                  </a:ext>
                </a:extLst>
              </a:tr>
              <a:tr h="267018">
                <a:tc>
                  <a:txBody>
                    <a:bodyPr/>
                    <a:lstStyle/>
                    <a:p>
                      <a:pPr marL="43815" algn="l">
                        <a:lnSpc>
                          <a:spcPct val="100000"/>
                        </a:lnSpc>
                        <a:spcAft>
                          <a:spcPts val="0"/>
                        </a:spcAft>
                      </a:pPr>
                      <a:r>
                        <a:rPr lang="en-ZA" sz="1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Reporting Cycle</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gn="l">
                        <a:lnSpc>
                          <a:spcPct val="150000"/>
                        </a:lnSpc>
                        <a:spcAft>
                          <a:spcPts val="1000"/>
                        </a:spcAft>
                      </a:pPr>
                      <a:r>
                        <a:rPr lang="en-ZA" sz="1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a:t>
                      </a:r>
                      <a:endParaRPr lang="en-ZA" sz="1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389352802"/>
                  </a:ext>
                </a:extLst>
              </a:tr>
              <a:tr h="267018">
                <a:tc>
                  <a:txBody>
                    <a:bodyPr/>
                    <a:lstStyle/>
                    <a:p>
                      <a:pPr marL="43815" algn="l">
                        <a:lnSpc>
                          <a:spcPct val="100000"/>
                        </a:lnSpc>
                        <a:spcAft>
                          <a:spcPts val="1000"/>
                        </a:spcAft>
                      </a:pPr>
                      <a:r>
                        <a:rPr lang="en-ZA" sz="1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Desired Performance</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gn="l">
                        <a:lnSpc>
                          <a:spcPct val="150000"/>
                        </a:lnSpc>
                        <a:spcAft>
                          <a:spcPts val="1000"/>
                        </a:spcAft>
                      </a:pPr>
                      <a:r>
                        <a:rPr lang="en-ZA" sz="1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R250 million allocated</a:t>
                      </a:r>
                      <a:endParaRPr lang="en-ZA" sz="1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1392715738"/>
                  </a:ext>
                </a:extLst>
              </a:tr>
              <a:tr h="534036">
                <a:tc>
                  <a:txBody>
                    <a:bodyPr/>
                    <a:lstStyle/>
                    <a:p>
                      <a:pPr marL="43815" algn="l">
                        <a:lnSpc>
                          <a:spcPct val="100000"/>
                        </a:lnSpc>
                        <a:spcAft>
                          <a:spcPts val="1000"/>
                        </a:spcAft>
                      </a:pPr>
                      <a:r>
                        <a:rPr lang="en-ZA" sz="1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Indicator Responsibility</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gn="l">
                        <a:lnSpc>
                          <a:spcPct val="150000"/>
                        </a:lnSpc>
                        <a:spcAft>
                          <a:spcPts val="1000"/>
                        </a:spcAft>
                      </a:pPr>
                      <a:r>
                        <a:rPr lang="en-ZA" sz="1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Chief Director: Financial Management</a:t>
                      </a:r>
                      <a:endParaRPr lang="en-ZA" sz="1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3706304346"/>
                  </a:ext>
                </a:extLst>
              </a:tr>
            </a:tbl>
          </a:graphicData>
        </a:graphic>
      </p:graphicFrame>
      <p:sp>
        <p:nvSpPr>
          <p:cNvPr id="6" name="Rectangle 5"/>
          <p:cNvSpPr/>
          <p:nvPr/>
        </p:nvSpPr>
        <p:spPr>
          <a:xfrm>
            <a:off x="13919200" y="9114"/>
            <a:ext cx="441146" cy="369332"/>
          </a:xfrm>
          <a:prstGeom prst="rect">
            <a:avLst/>
          </a:prstGeom>
        </p:spPr>
        <p:txBody>
          <a:bodyPr wrap="none">
            <a:spAutoFit/>
          </a:bodyPr>
          <a:lstStyle/>
          <a:p>
            <a:r>
              <a:rPr lang="en-US" b="1" dirty="0" smtClean="0">
                <a:solidFill>
                  <a:srgbClr val="FF0000"/>
                </a:solidFill>
              </a:rPr>
              <a:t>36</a:t>
            </a:r>
            <a:endParaRPr lang="en-ZA" b="1" dirty="0">
              <a:solidFill>
                <a:srgbClr val="FF0000"/>
              </a:solidFill>
            </a:endParaRPr>
          </a:p>
        </p:txBody>
      </p:sp>
    </p:spTree>
    <p:extLst>
      <p:ext uri="{BB962C8B-B14F-4D97-AF65-F5344CB8AC3E}">
        <p14:creationId xmlns:p14="http://schemas.microsoft.com/office/powerpoint/2010/main" xmlns="" val="3027055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Date Placeholder 3"/>
          <p:cNvSpPr>
            <a:spLocks noGrp="1"/>
          </p:cNvSpPr>
          <p:nvPr>
            <p:ph type="dt" sz="quarter" idx="429496729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12" indent="-285736">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2943" indent="-228589">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120"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297"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474"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651"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8829"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006"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fld id="{DC6B0FDE-8BD2-4EA1-9540-11F443153588}" type="datetime1">
              <a:rPr kumimoji="0" lang="en-ZA"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t>2022/03/30</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16389" name="Slide Number Placeholder 4"/>
          <p:cNvSpPr>
            <a:spLocks noGrp="1"/>
          </p:cNvSpPr>
          <p:nvPr>
            <p:ph type="sldNum" sz="quarter" idx="4294967295"/>
          </p:nvPr>
        </p:nvSpPr>
        <p:spPr bwMode="auto">
          <a:xfrm>
            <a:off x="13336337" y="8687770"/>
            <a:ext cx="2844800" cy="48683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12" indent="-285736">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2943" indent="-228589">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120"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297"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474"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651"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8829"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006"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fld id="{EEF8A547-2BD4-4A7F-BBB5-F3CEDF4233F1}" type="slidenum">
              <a:rPr kumimoji="0" lang="en-US" altLang="en-US" sz="1333"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rPr>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t>37</a:t>
            </a:fld>
            <a:endParaRPr kumimoji="0" lang="en-US" altLang="en-US" sz="1333" b="0" i="0" u="none" strike="noStrike" kern="120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4" name="Rectangle 3"/>
          <p:cNvSpPr/>
          <p:nvPr/>
        </p:nvSpPr>
        <p:spPr>
          <a:xfrm>
            <a:off x="4537908" y="508060"/>
            <a:ext cx="7936340" cy="107721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srgbClr val="007832"/>
                </a:solidFill>
                <a:effectLst/>
                <a:uLnTx/>
                <a:uFillTx/>
                <a:latin typeface="Arial"/>
                <a:ea typeface="+mn-ea"/>
                <a:cs typeface="+mn-cs"/>
              </a:rPr>
              <a:t>PROGRAMME 1: ADMINISTRATION: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srgbClr val="007832"/>
                </a:solidFill>
                <a:effectLst/>
                <a:uLnTx/>
                <a:uFillTx/>
                <a:latin typeface="Arial"/>
                <a:ea typeface="+mn-ea"/>
                <a:cs typeface="+mn-cs"/>
              </a:rPr>
              <a:t>TECHNICAL INDICATOR DISCRIPTIONS</a:t>
            </a:r>
          </a:p>
        </p:txBody>
      </p:sp>
      <p:graphicFrame>
        <p:nvGraphicFramePr>
          <p:cNvPr id="2" name="Table 1"/>
          <p:cNvGraphicFramePr>
            <a:graphicFrameLocks noGrp="1"/>
          </p:cNvGraphicFramePr>
          <p:nvPr>
            <p:extLst>
              <p:ext uri="{D42A27DB-BD31-4B8C-83A1-F6EECF244321}">
                <p14:modId xmlns:p14="http://schemas.microsoft.com/office/powerpoint/2010/main" xmlns="" val="381864332"/>
              </p:ext>
            </p:extLst>
          </p:nvPr>
        </p:nvGraphicFramePr>
        <p:xfrm>
          <a:off x="2390588" y="1828797"/>
          <a:ext cx="12595412" cy="7134860"/>
        </p:xfrm>
        <a:graphic>
          <a:graphicData uri="http://schemas.openxmlformats.org/drawingml/2006/table">
            <a:tbl>
              <a:tblPr firstRow="1" firstCol="1" lastRow="1" lastCol="1" bandRow="1" bandCol="1"/>
              <a:tblGrid>
                <a:gridCol w="2637164">
                  <a:extLst>
                    <a:ext uri="{9D8B030D-6E8A-4147-A177-3AD203B41FA5}">
                      <a16:colId xmlns:a16="http://schemas.microsoft.com/office/drawing/2014/main" xmlns="" val="2731809115"/>
                    </a:ext>
                  </a:extLst>
                </a:gridCol>
                <a:gridCol w="9958248">
                  <a:extLst>
                    <a:ext uri="{9D8B030D-6E8A-4147-A177-3AD203B41FA5}">
                      <a16:colId xmlns:a16="http://schemas.microsoft.com/office/drawing/2014/main" xmlns="" val="2528405097"/>
                    </a:ext>
                  </a:extLst>
                </a:gridCol>
              </a:tblGrid>
              <a:tr h="568960">
                <a:tc>
                  <a:txBody>
                    <a:bodyPr/>
                    <a:lstStyle/>
                    <a:p>
                      <a:pPr marL="43815">
                        <a:lnSpc>
                          <a:spcPct val="100000"/>
                        </a:lnSpc>
                        <a:spcBef>
                          <a:spcPts val="160"/>
                        </a:spcBef>
                        <a:spcAft>
                          <a:spcPts val="0"/>
                        </a:spcAft>
                      </a:pPr>
                      <a:r>
                        <a:rPr lang="en-US" sz="1900" b="1" dirty="0">
                          <a:solidFill>
                            <a:srgbClr val="231F20"/>
                          </a:solidFill>
                          <a:effectLst/>
                          <a:latin typeface="Arial" panose="020B0604020202020204" pitchFamily="34" charset="0"/>
                          <a:ea typeface="Arial" panose="020B0604020202020204" pitchFamily="34" charset="0"/>
                          <a:cs typeface="Arial" panose="020B0604020202020204" pitchFamily="34" charset="0"/>
                        </a:rPr>
                        <a:t>Indicator Title</a:t>
                      </a:r>
                      <a:endParaRPr lang="en-ZA" sz="19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50000"/>
                        </a:lnSpc>
                        <a:spcBef>
                          <a:spcPts val="160"/>
                        </a:spcBef>
                        <a:spcAft>
                          <a:spcPts val="0"/>
                        </a:spcAft>
                      </a:pPr>
                      <a:r>
                        <a:rPr lang="en-ZA" sz="19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Number of decent jobs created through job summit initiatives annually (Investment activities)</a:t>
                      </a:r>
                      <a:endParaRPr lang="en-ZA" sz="1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750112022"/>
                  </a:ext>
                </a:extLst>
              </a:tr>
              <a:tr h="2150083">
                <a:tc>
                  <a:txBody>
                    <a:bodyPr/>
                    <a:lstStyle/>
                    <a:p>
                      <a:pPr marL="43815">
                        <a:lnSpc>
                          <a:spcPct val="100000"/>
                        </a:lnSpc>
                        <a:spcBef>
                          <a:spcPts val="160"/>
                        </a:spcBef>
                        <a:spcAft>
                          <a:spcPts val="0"/>
                        </a:spcAft>
                      </a:pPr>
                      <a:r>
                        <a:rPr lang="en-US" sz="1900" b="1" dirty="0">
                          <a:solidFill>
                            <a:srgbClr val="231F20"/>
                          </a:solidFill>
                          <a:effectLst/>
                          <a:latin typeface="Arial" panose="020B0604020202020204" pitchFamily="34" charset="0"/>
                          <a:ea typeface="Arial" panose="020B0604020202020204" pitchFamily="34" charset="0"/>
                          <a:cs typeface="Arial" panose="020B0604020202020204" pitchFamily="34" charset="0"/>
                        </a:rPr>
                        <a:t>Definition</a:t>
                      </a:r>
                      <a:endParaRPr lang="en-ZA" sz="19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50000"/>
                        </a:lnSpc>
                        <a:spcBef>
                          <a:spcPts val="160"/>
                        </a:spcBef>
                        <a:spcAft>
                          <a:spcPts val="0"/>
                        </a:spcAft>
                      </a:pPr>
                      <a:r>
                        <a:rPr lang="en-US" sz="1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Increase number of decent jobs through unlisted investments</a:t>
                      </a:r>
                      <a:endParaRPr lang="en-ZA" sz="1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82550">
                        <a:lnSpc>
                          <a:spcPct val="150000"/>
                        </a:lnSpc>
                        <a:spcBef>
                          <a:spcPts val="160"/>
                        </a:spcBef>
                        <a:spcAft>
                          <a:spcPts val="0"/>
                        </a:spcAft>
                      </a:pPr>
                      <a:r>
                        <a:rPr lang="en-US" sz="19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n-ZA" sz="1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82550">
                        <a:lnSpc>
                          <a:spcPct val="150000"/>
                        </a:lnSpc>
                        <a:spcBef>
                          <a:spcPts val="160"/>
                        </a:spcBef>
                        <a:spcAft>
                          <a:spcPts val="0"/>
                        </a:spcAft>
                      </a:pPr>
                      <a:r>
                        <a:rPr lang="en-US" sz="19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Decent jobs </a:t>
                      </a:r>
                      <a:r>
                        <a:rPr lang="en-US" sz="1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involves opportunities for work that is productive and delivers a fair income, security in the workplace and social protection for families, better prospects for personal development and social integration, freedom for people to express their concerns, organize and participate in the decisions that affect their lives and equality of opportunity and treatment for all women and men.</a:t>
                      </a:r>
                      <a:endParaRPr lang="en-ZA" sz="1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3736518224"/>
                  </a:ext>
                </a:extLst>
              </a:tr>
              <a:tr h="284480">
                <a:tc>
                  <a:txBody>
                    <a:bodyPr/>
                    <a:lstStyle/>
                    <a:p>
                      <a:pPr marL="43815">
                        <a:lnSpc>
                          <a:spcPct val="100000"/>
                        </a:lnSpc>
                        <a:spcBef>
                          <a:spcPts val="160"/>
                        </a:spcBef>
                        <a:spcAft>
                          <a:spcPts val="0"/>
                        </a:spcAft>
                      </a:pPr>
                      <a:r>
                        <a:rPr lang="en-US" sz="1900" b="1">
                          <a:solidFill>
                            <a:srgbClr val="231F20"/>
                          </a:solidFill>
                          <a:effectLst/>
                          <a:latin typeface="Arial" panose="020B0604020202020204" pitchFamily="34" charset="0"/>
                          <a:ea typeface="Arial" panose="020B0604020202020204" pitchFamily="34" charset="0"/>
                          <a:cs typeface="Arial" panose="020B0604020202020204" pitchFamily="34" charset="0"/>
                        </a:rPr>
                        <a:t>Source of data</a:t>
                      </a:r>
                      <a:endParaRPr lang="en-ZA" sz="1900">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50000"/>
                        </a:lnSpc>
                        <a:spcBef>
                          <a:spcPts val="160"/>
                        </a:spcBef>
                        <a:spcAft>
                          <a:spcPts val="0"/>
                        </a:spcAft>
                      </a:pPr>
                      <a:r>
                        <a:rPr lang="en-US" sz="1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Investments Report</a:t>
                      </a:r>
                      <a:endParaRPr lang="en-ZA" sz="1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210224908"/>
                  </a:ext>
                </a:extLst>
              </a:tr>
              <a:tr h="853440">
                <a:tc>
                  <a:txBody>
                    <a:bodyPr/>
                    <a:lstStyle/>
                    <a:p>
                      <a:pPr marL="43815">
                        <a:lnSpc>
                          <a:spcPct val="100000"/>
                        </a:lnSpc>
                        <a:spcBef>
                          <a:spcPts val="160"/>
                        </a:spcBef>
                        <a:spcAft>
                          <a:spcPts val="0"/>
                        </a:spcAft>
                      </a:pPr>
                      <a:r>
                        <a:rPr lang="en-US" sz="1900" b="1">
                          <a:solidFill>
                            <a:srgbClr val="231F20"/>
                          </a:solidFill>
                          <a:effectLst/>
                          <a:latin typeface="Arial" panose="020B0604020202020204" pitchFamily="34" charset="0"/>
                          <a:ea typeface="Arial" panose="020B0604020202020204" pitchFamily="34" charset="0"/>
                          <a:cs typeface="Arial" panose="020B0604020202020204" pitchFamily="34" charset="0"/>
                        </a:rPr>
                        <a:t>Method of Calculation or Assessment</a:t>
                      </a:r>
                      <a:endParaRPr lang="en-ZA" sz="1900">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marR="154305">
                        <a:lnSpc>
                          <a:spcPct val="150000"/>
                        </a:lnSpc>
                        <a:spcBef>
                          <a:spcPts val="160"/>
                        </a:spcBef>
                        <a:spcAft>
                          <a:spcPts val="0"/>
                        </a:spcAft>
                      </a:pPr>
                      <a:r>
                        <a:rPr lang="en-US" sz="19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Calculation: </a:t>
                      </a:r>
                      <a:r>
                        <a:rPr lang="en-US" sz="1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Number of jobs as per Investments Reports as per current financial year less number of jobs as per Investments Reports as per prior financial year.</a:t>
                      </a:r>
                      <a:endParaRPr lang="en-ZA" sz="1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355589807"/>
                  </a:ext>
                </a:extLst>
              </a:tr>
              <a:tr h="568960">
                <a:tc>
                  <a:txBody>
                    <a:bodyPr/>
                    <a:lstStyle/>
                    <a:p>
                      <a:pPr marL="43815">
                        <a:lnSpc>
                          <a:spcPct val="100000"/>
                        </a:lnSpc>
                        <a:spcBef>
                          <a:spcPts val="160"/>
                        </a:spcBef>
                        <a:spcAft>
                          <a:spcPts val="0"/>
                        </a:spcAft>
                      </a:pPr>
                      <a:r>
                        <a:rPr lang="en-US" sz="1900" b="1">
                          <a:solidFill>
                            <a:srgbClr val="231F20"/>
                          </a:solidFill>
                          <a:effectLst/>
                          <a:latin typeface="Arial" panose="020B0604020202020204" pitchFamily="34" charset="0"/>
                          <a:ea typeface="Arial" panose="020B0604020202020204" pitchFamily="34" charset="0"/>
                          <a:cs typeface="Arial" panose="020B0604020202020204" pitchFamily="34" charset="0"/>
                        </a:rPr>
                        <a:t>Means of verification</a:t>
                      </a:r>
                      <a:endParaRPr lang="en-ZA" sz="1900">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50000"/>
                        </a:lnSpc>
                        <a:spcBef>
                          <a:spcPts val="160"/>
                        </a:spcBef>
                        <a:spcAft>
                          <a:spcPts val="0"/>
                        </a:spcAft>
                      </a:pPr>
                      <a:r>
                        <a:rPr lang="en-US" sz="1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Investments Reports</a:t>
                      </a:r>
                      <a:endParaRPr lang="en-ZA" sz="1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290453574"/>
                  </a:ext>
                </a:extLst>
              </a:tr>
              <a:tr h="284480">
                <a:tc>
                  <a:txBody>
                    <a:bodyPr/>
                    <a:lstStyle/>
                    <a:p>
                      <a:pPr marL="43815">
                        <a:lnSpc>
                          <a:spcPct val="100000"/>
                        </a:lnSpc>
                        <a:spcBef>
                          <a:spcPts val="160"/>
                        </a:spcBef>
                        <a:spcAft>
                          <a:spcPts val="0"/>
                        </a:spcAft>
                      </a:pPr>
                      <a:r>
                        <a:rPr lang="en-US" sz="1900" b="1">
                          <a:solidFill>
                            <a:srgbClr val="231F20"/>
                          </a:solidFill>
                          <a:effectLst/>
                          <a:latin typeface="Arial" panose="020B0604020202020204" pitchFamily="34" charset="0"/>
                          <a:ea typeface="Arial" panose="020B0604020202020204" pitchFamily="34" charset="0"/>
                          <a:cs typeface="Arial" panose="020B0604020202020204" pitchFamily="34" charset="0"/>
                        </a:rPr>
                        <a:t>Assumptions</a:t>
                      </a:r>
                      <a:endParaRPr lang="en-ZA" sz="1900">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50000"/>
                        </a:lnSpc>
                        <a:spcBef>
                          <a:spcPts val="160"/>
                        </a:spcBef>
                        <a:spcAft>
                          <a:spcPts val="0"/>
                        </a:spcAft>
                      </a:pP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Investments done and opportunities created</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3902683338"/>
                  </a:ext>
                </a:extLst>
              </a:tr>
              <a:tr h="853440">
                <a:tc>
                  <a:txBody>
                    <a:bodyPr/>
                    <a:lstStyle/>
                    <a:p>
                      <a:pPr marL="43815">
                        <a:lnSpc>
                          <a:spcPct val="100000"/>
                        </a:lnSpc>
                        <a:spcBef>
                          <a:spcPts val="160"/>
                        </a:spcBef>
                        <a:spcAft>
                          <a:spcPts val="0"/>
                        </a:spcAft>
                      </a:pPr>
                      <a:r>
                        <a:rPr lang="en-US" sz="1900" b="1">
                          <a:solidFill>
                            <a:srgbClr val="231F20"/>
                          </a:solidFill>
                          <a:effectLst/>
                          <a:latin typeface="Arial" panose="020B0604020202020204" pitchFamily="34" charset="0"/>
                          <a:ea typeface="Arial" panose="020B0604020202020204" pitchFamily="34" charset="0"/>
                          <a:cs typeface="Arial" panose="020B0604020202020204" pitchFamily="34" charset="0"/>
                        </a:rPr>
                        <a:t>Disaggregation of Beneficiaries (where</a:t>
                      </a:r>
                      <a:r>
                        <a:rPr lang="en-US" sz="1900" b="1">
                          <a:effectLst/>
                          <a:latin typeface="Arial" panose="020B0604020202020204" pitchFamily="34" charset="0"/>
                          <a:ea typeface="Arial" panose="020B0604020202020204" pitchFamily="34" charset="0"/>
                          <a:cs typeface="Arial" panose="020B0604020202020204" pitchFamily="34" charset="0"/>
                        </a:rPr>
                        <a:t> </a:t>
                      </a:r>
                      <a:r>
                        <a:rPr lang="en-US" sz="1900" b="1">
                          <a:solidFill>
                            <a:srgbClr val="231F20"/>
                          </a:solidFill>
                          <a:effectLst/>
                          <a:latin typeface="Arial" panose="020B0604020202020204" pitchFamily="34" charset="0"/>
                          <a:ea typeface="Arial" panose="020B0604020202020204" pitchFamily="34" charset="0"/>
                          <a:cs typeface="Arial" panose="020B0604020202020204" pitchFamily="34" charset="0"/>
                        </a:rPr>
                        <a:t>applicable)</a:t>
                      </a:r>
                      <a:endParaRPr lang="en-ZA" sz="1900">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00000"/>
                        </a:lnSpc>
                        <a:spcBef>
                          <a:spcPts val="160"/>
                        </a:spcBef>
                        <a:spcAft>
                          <a:spcPts val="0"/>
                        </a:spcAft>
                      </a:pPr>
                      <a:r>
                        <a:rPr lang="en-ZA" sz="1900" dirty="0">
                          <a:solidFill>
                            <a:srgbClr val="231F20"/>
                          </a:solidFill>
                          <a:effectLst/>
                          <a:latin typeface="Arial" panose="020B0604020202020204" pitchFamily="34" charset="0"/>
                          <a:ea typeface="Arial" panose="020B0604020202020204" pitchFamily="34" charset="0"/>
                          <a:cs typeface="Arial" panose="020B0604020202020204" pitchFamily="34" charset="0"/>
                        </a:rPr>
                        <a:t>N/A</a:t>
                      </a:r>
                      <a:endParaRPr lang="en-ZA" sz="19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3787960263"/>
                  </a:ext>
                </a:extLst>
              </a:tr>
            </a:tbl>
          </a:graphicData>
        </a:graphic>
      </p:graphicFrame>
      <p:sp>
        <p:nvSpPr>
          <p:cNvPr id="6" name="Rectangle 5"/>
          <p:cNvSpPr/>
          <p:nvPr/>
        </p:nvSpPr>
        <p:spPr>
          <a:xfrm>
            <a:off x="13919200" y="9114"/>
            <a:ext cx="441146" cy="369332"/>
          </a:xfrm>
          <a:prstGeom prst="rect">
            <a:avLst/>
          </a:prstGeom>
        </p:spPr>
        <p:txBody>
          <a:bodyPr wrap="none">
            <a:spAutoFit/>
          </a:bodyPr>
          <a:lstStyle/>
          <a:p>
            <a:r>
              <a:rPr lang="en-US" b="1" dirty="0" smtClean="0">
                <a:solidFill>
                  <a:srgbClr val="FF0000"/>
                </a:solidFill>
              </a:rPr>
              <a:t>37</a:t>
            </a:r>
            <a:endParaRPr lang="en-ZA" b="1" dirty="0">
              <a:solidFill>
                <a:srgbClr val="FF0000"/>
              </a:solidFill>
            </a:endParaRPr>
          </a:p>
        </p:txBody>
      </p:sp>
    </p:spTree>
    <p:extLst>
      <p:ext uri="{BB962C8B-B14F-4D97-AF65-F5344CB8AC3E}">
        <p14:creationId xmlns:p14="http://schemas.microsoft.com/office/powerpoint/2010/main" xmlns="" val="24479071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Date Placeholder 3"/>
          <p:cNvSpPr>
            <a:spLocks noGrp="1"/>
          </p:cNvSpPr>
          <p:nvPr>
            <p:ph type="dt" sz="quarter" idx="429496729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12" indent="-285736">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2943" indent="-228589">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120"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297"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474"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651"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8829"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006"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fld id="{DC6B0FDE-8BD2-4EA1-9540-11F443153588}" type="datetime1">
              <a:rPr kumimoji="0" lang="en-ZA"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t>2022/03/30</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16389" name="Slide Number Placeholder 4"/>
          <p:cNvSpPr>
            <a:spLocks noGrp="1"/>
          </p:cNvSpPr>
          <p:nvPr>
            <p:ph type="sldNum" sz="quarter" idx="4294967295"/>
          </p:nvPr>
        </p:nvSpPr>
        <p:spPr bwMode="auto">
          <a:xfrm>
            <a:off x="13336337" y="8687770"/>
            <a:ext cx="2844800" cy="48683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12" indent="-285736">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2943" indent="-228589">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120"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297"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474"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651"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8829"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006"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fld id="{EEF8A547-2BD4-4A7F-BBB5-F3CEDF4233F1}" type="slidenum">
              <a:rPr kumimoji="0" lang="en-US" altLang="en-US" sz="1333"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rPr>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t>38</a:t>
            </a:fld>
            <a:endParaRPr kumimoji="0" lang="en-US" altLang="en-US" sz="1333" b="0" i="0" u="none" strike="noStrike" kern="120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4" name="Rectangle 3"/>
          <p:cNvSpPr/>
          <p:nvPr/>
        </p:nvSpPr>
        <p:spPr>
          <a:xfrm>
            <a:off x="4537908" y="508060"/>
            <a:ext cx="7936340" cy="107721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srgbClr val="007832"/>
                </a:solidFill>
                <a:effectLst/>
                <a:uLnTx/>
                <a:uFillTx/>
                <a:latin typeface="Arial"/>
                <a:ea typeface="+mn-ea"/>
                <a:cs typeface="+mn-cs"/>
              </a:rPr>
              <a:t>PROGRAMME 1: ADMINISTRATION: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srgbClr val="007832"/>
                </a:solidFill>
                <a:effectLst/>
                <a:uLnTx/>
                <a:uFillTx/>
                <a:latin typeface="Arial"/>
                <a:ea typeface="+mn-ea"/>
                <a:cs typeface="+mn-cs"/>
              </a:rPr>
              <a:t>TECHNICAL INDICATOR DISCRIPTIONS</a:t>
            </a:r>
          </a:p>
        </p:txBody>
      </p:sp>
      <p:graphicFrame>
        <p:nvGraphicFramePr>
          <p:cNvPr id="2" name="Table 1"/>
          <p:cNvGraphicFramePr>
            <a:graphicFrameLocks noGrp="1"/>
          </p:cNvGraphicFramePr>
          <p:nvPr>
            <p:extLst/>
          </p:nvPr>
        </p:nvGraphicFramePr>
        <p:xfrm>
          <a:off x="2390588" y="1828797"/>
          <a:ext cx="11474824" cy="4777740"/>
        </p:xfrm>
        <a:graphic>
          <a:graphicData uri="http://schemas.openxmlformats.org/drawingml/2006/table">
            <a:tbl>
              <a:tblPr firstRow="1" firstCol="1" lastRow="1" lastCol="1" bandRow="1" bandCol="1"/>
              <a:tblGrid>
                <a:gridCol w="2402541">
                  <a:extLst>
                    <a:ext uri="{9D8B030D-6E8A-4147-A177-3AD203B41FA5}">
                      <a16:colId xmlns:a16="http://schemas.microsoft.com/office/drawing/2014/main" xmlns="" val="2731809115"/>
                    </a:ext>
                  </a:extLst>
                </a:gridCol>
                <a:gridCol w="9072283">
                  <a:extLst>
                    <a:ext uri="{9D8B030D-6E8A-4147-A177-3AD203B41FA5}">
                      <a16:colId xmlns:a16="http://schemas.microsoft.com/office/drawing/2014/main" xmlns="" val="2528405097"/>
                    </a:ext>
                  </a:extLst>
                </a:gridCol>
              </a:tblGrid>
              <a:tr h="853440">
                <a:tc>
                  <a:txBody>
                    <a:bodyPr/>
                    <a:lstStyle/>
                    <a:p>
                      <a:pPr marL="43815">
                        <a:lnSpc>
                          <a:spcPct val="150000"/>
                        </a:lnSpc>
                        <a:spcBef>
                          <a:spcPts val="160"/>
                        </a:spcBef>
                        <a:spcAft>
                          <a:spcPts val="0"/>
                        </a:spcAft>
                      </a:pPr>
                      <a:r>
                        <a:rPr lang="en-US" sz="1900" b="1" dirty="0">
                          <a:solidFill>
                            <a:srgbClr val="231F20"/>
                          </a:solidFill>
                          <a:effectLst/>
                          <a:latin typeface="Arial" panose="020B0604020202020204" pitchFamily="34" charset="0"/>
                          <a:ea typeface="Arial" panose="020B0604020202020204" pitchFamily="34" charset="0"/>
                          <a:cs typeface="Arial" panose="020B0604020202020204" pitchFamily="34" charset="0"/>
                        </a:rPr>
                        <a:t>Indicator Title</a:t>
                      </a:r>
                      <a:endParaRPr lang="en-ZA" sz="19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50000"/>
                        </a:lnSpc>
                        <a:spcBef>
                          <a:spcPts val="160"/>
                        </a:spcBef>
                        <a:spcAft>
                          <a:spcPts val="0"/>
                        </a:spcAft>
                      </a:pPr>
                      <a:r>
                        <a:rPr lang="en-ZA" sz="1900" b="1"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Number of decent jobs created through job summit initiatives annually (Investment activities)</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750112022"/>
                  </a:ext>
                </a:extLst>
              </a:tr>
              <a:tr h="1280160">
                <a:tc>
                  <a:txBody>
                    <a:bodyPr/>
                    <a:lstStyle/>
                    <a:p>
                      <a:pPr marL="43815">
                        <a:lnSpc>
                          <a:spcPct val="150000"/>
                        </a:lnSpc>
                        <a:spcBef>
                          <a:spcPts val="160"/>
                        </a:spcBef>
                        <a:spcAft>
                          <a:spcPts val="0"/>
                        </a:spcAft>
                      </a:pPr>
                      <a:r>
                        <a:rPr lang="en-US" sz="1900" b="1" dirty="0">
                          <a:solidFill>
                            <a:srgbClr val="231F20"/>
                          </a:solidFill>
                          <a:effectLst/>
                          <a:latin typeface="Arial" panose="020B0604020202020204" pitchFamily="34" charset="0"/>
                          <a:ea typeface="Arial" panose="020B0604020202020204" pitchFamily="34" charset="0"/>
                          <a:cs typeface="Arial" panose="020B0604020202020204" pitchFamily="34" charset="0"/>
                        </a:rPr>
                        <a:t>Spatial Transformation (where applicable)</a:t>
                      </a:r>
                      <a:endParaRPr lang="en-ZA" sz="19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50000"/>
                        </a:lnSpc>
                        <a:spcBef>
                          <a:spcPts val="160"/>
                        </a:spcBef>
                        <a:spcAft>
                          <a:spcPts val="0"/>
                        </a:spcAft>
                      </a:pPr>
                      <a:r>
                        <a:rPr lang="en-ZA" sz="1900" dirty="0">
                          <a:solidFill>
                            <a:srgbClr val="231F20"/>
                          </a:solidFill>
                          <a:effectLst/>
                          <a:latin typeface="Arial" panose="020B0604020202020204" pitchFamily="34" charset="0"/>
                          <a:ea typeface="Arial" panose="020B0604020202020204" pitchFamily="34" charset="0"/>
                          <a:cs typeface="Arial" panose="020B0604020202020204" pitchFamily="34" charset="0"/>
                        </a:rPr>
                        <a:t>N/A</a:t>
                      </a:r>
                      <a:endParaRPr lang="en-ZA" sz="19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877696293"/>
                  </a:ext>
                </a:extLst>
              </a:tr>
              <a:tr h="426720">
                <a:tc>
                  <a:txBody>
                    <a:bodyPr/>
                    <a:lstStyle/>
                    <a:p>
                      <a:pPr marL="43815">
                        <a:lnSpc>
                          <a:spcPct val="150000"/>
                        </a:lnSpc>
                        <a:spcBef>
                          <a:spcPts val="160"/>
                        </a:spcBef>
                        <a:spcAft>
                          <a:spcPts val="0"/>
                        </a:spcAft>
                      </a:pPr>
                      <a:r>
                        <a:rPr lang="en-US" sz="1900" b="1" dirty="0">
                          <a:solidFill>
                            <a:srgbClr val="231F20"/>
                          </a:solidFill>
                          <a:effectLst/>
                          <a:latin typeface="Arial" panose="020B0604020202020204" pitchFamily="34" charset="0"/>
                          <a:ea typeface="Arial" panose="020B0604020202020204" pitchFamily="34" charset="0"/>
                          <a:cs typeface="Arial" panose="020B0604020202020204" pitchFamily="34" charset="0"/>
                        </a:rPr>
                        <a:t>Calculation Type</a:t>
                      </a:r>
                      <a:endParaRPr lang="en-ZA" sz="19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50000"/>
                        </a:lnSpc>
                        <a:spcBef>
                          <a:spcPts val="160"/>
                        </a:spcBef>
                        <a:spcAft>
                          <a:spcPts val="0"/>
                        </a:spcAft>
                      </a:pPr>
                      <a:r>
                        <a:rPr lang="en-US" sz="1900" dirty="0">
                          <a:solidFill>
                            <a:srgbClr val="231F20"/>
                          </a:solidFill>
                          <a:effectLst/>
                          <a:latin typeface="Arial" panose="020B0604020202020204" pitchFamily="34" charset="0"/>
                          <a:ea typeface="Arial" panose="020B0604020202020204" pitchFamily="34" charset="0"/>
                          <a:cs typeface="Arial" panose="020B0604020202020204" pitchFamily="34" charset="0"/>
                        </a:rPr>
                        <a:t>Cumulative (year-end)</a:t>
                      </a:r>
                      <a:endParaRPr lang="en-ZA" sz="19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2225521124"/>
                  </a:ext>
                </a:extLst>
              </a:tr>
              <a:tr h="426720">
                <a:tc>
                  <a:txBody>
                    <a:bodyPr/>
                    <a:lstStyle/>
                    <a:p>
                      <a:pPr marL="43815">
                        <a:lnSpc>
                          <a:spcPct val="150000"/>
                        </a:lnSpc>
                        <a:spcBef>
                          <a:spcPts val="160"/>
                        </a:spcBef>
                        <a:spcAft>
                          <a:spcPts val="0"/>
                        </a:spcAft>
                      </a:pPr>
                      <a:r>
                        <a:rPr lang="en-US" sz="1900" b="1">
                          <a:solidFill>
                            <a:srgbClr val="231F20"/>
                          </a:solidFill>
                          <a:effectLst/>
                          <a:latin typeface="Arial" panose="020B0604020202020204" pitchFamily="34" charset="0"/>
                          <a:ea typeface="Arial" panose="020B0604020202020204" pitchFamily="34" charset="0"/>
                          <a:cs typeface="Arial" panose="020B0604020202020204" pitchFamily="34" charset="0"/>
                        </a:rPr>
                        <a:t>Reporting Cycle</a:t>
                      </a:r>
                      <a:endParaRPr lang="en-ZA" sz="1900">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50000"/>
                        </a:lnSpc>
                        <a:spcBef>
                          <a:spcPts val="160"/>
                        </a:spcBef>
                        <a:spcAft>
                          <a:spcPts val="0"/>
                        </a:spcAft>
                      </a:pPr>
                      <a:r>
                        <a:rPr lang="en-US" sz="1900" dirty="0">
                          <a:solidFill>
                            <a:srgbClr val="231F20"/>
                          </a:solidFill>
                          <a:effectLst/>
                          <a:latin typeface="Arial" panose="020B0604020202020204" pitchFamily="34" charset="0"/>
                          <a:ea typeface="Arial" panose="020B0604020202020204" pitchFamily="34" charset="0"/>
                          <a:cs typeface="Arial" panose="020B0604020202020204" pitchFamily="34" charset="0"/>
                        </a:rPr>
                        <a:t>Annual</a:t>
                      </a:r>
                      <a:endParaRPr lang="en-ZA" sz="19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20055480"/>
                  </a:ext>
                </a:extLst>
              </a:tr>
              <a:tr h="853440">
                <a:tc>
                  <a:txBody>
                    <a:bodyPr/>
                    <a:lstStyle/>
                    <a:p>
                      <a:pPr marL="43815">
                        <a:lnSpc>
                          <a:spcPct val="150000"/>
                        </a:lnSpc>
                        <a:spcBef>
                          <a:spcPts val="160"/>
                        </a:spcBef>
                        <a:spcAft>
                          <a:spcPts val="0"/>
                        </a:spcAft>
                      </a:pPr>
                      <a:r>
                        <a:rPr lang="en-US" sz="1900" b="1">
                          <a:solidFill>
                            <a:srgbClr val="231F20"/>
                          </a:solidFill>
                          <a:effectLst/>
                          <a:latin typeface="Arial" panose="020B0604020202020204" pitchFamily="34" charset="0"/>
                          <a:ea typeface="Arial" panose="020B0604020202020204" pitchFamily="34" charset="0"/>
                          <a:cs typeface="Arial" panose="020B0604020202020204" pitchFamily="34" charset="0"/>
                        </a:rPr>
                        <a:t>Desired performance</a:t>
                      </a:r>
                      <a:endParaRPr lang="en-ZA" sz="1900">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50000"/>
                        </a:lnSpc>
                        <a:spcBef>
                          <a:spcPts val="160"/>
                        </a:spcBef>
                        <a:spcAft>
                          <a:spcPts val="0"/>
                        </a:spcAft>
                      </a:pPr>
                      <a:r>
                        <a:rPr lang="en-US" sz="1900" dirty="0">
                          <a:solidFill>
                            <a:srgbClr val="231F20"/>
                          </a:solidFill>
                          <a:effectLst/>
                          <a:latin typeface="Arial" panose="020B0604020202020204" pitchFamily="34" charset="0"/>
                          <a:ea typeface="Arial" panose="020B0604020202020204" pitchFamily="34" charset="0"/>
                          <a:cs typeface="Arial" panose="020B0604020202020204" pitchFamily="34" charset="0"/>
                        </a:rPr>
                        <a:t>1500 jobs per annum</a:t>
                      </a:r>
                      <a:endParaRPr lang="en-ZA" sz="19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3859044503"/>
                  </a:ext>
                </a:extLst>
              </a:tr>
              <a:tr h="853440">
                <a:tc>
                  <a:txBody>
                    <a:bodyPr/>
                    <a:lstStyle/>
                    <a:p>
                      <a:pPr marL="43815">
                        <a:lnSpc>
                          <a:spcPct val="150000"/>
                        </a:lnSpc>
                        <a:spcBef>
                          <a:spcPts val="160"/>
                        </a:spcBef>
                        <a:spcAft>
                          <a:spcPts val="0"/>
                        </a:spcAft>
                      </a:pPr>
                      <a:r>
                        <a:rPr lang="en-US" sz="1900" b="1">
                          <a:solidFill>
                            <a:srgbClr val="231F20"/>
                          </a:solidFill>
                          <a:effectLst/>
                          <a:latin typeface="Arial" panose="020B0604020202020204" pitchFamily="34" charset="0"/>
                          <a:ea typeface="Arial" panose="020B0604020202020204" pitchFamily="34" charset="0"/>
                          <a:cs typeface="Arial" panose="020B0604020202020204" pitchFamily="34" charset="0"/>
                        </a:rPr>
                        <a:t>Indicator Responsibility</a:t>
                      </a:r>
                      <a:endParaRPr lang="en-ZA" sz="1900">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50000"/>
                        </a:lnSpc>
                        <a:spcBef>
                          <a:spcPts val="160"/>
                        </a:spcBef>
                        <a:spcAft>
                          <a:spcPts val="0"/>
                        </a:spcAft>
                      </a:pPr>
                      <a:r>
                        <a:rPr lang="en-US" sz="1900" dirty="0">
                          <a:solidFill>
                            <a:srgbClr val="231F20"/>
                          </a:solidFill>
                          <a:effectLst/>
                          <a:latin typeface="Arial" panose="020B0604020202020204" pitchFamily="34" charset="0"/>
                          <a:ea typeface="Arial" panose="020B0604020202020204" pitchFamily="34" charset="0"/>
                          <a:cs typeface="Arial" panose="020B0604020202020204" pitchFamily="34" charset="0"/>
                        </a:rPr>
                        <a:t>Chief Director: Financial Management</a:t>
                      </a:r>
                      <a:endParaRPr lang="en-ZA" sz="19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1104186404"/>
                  </a:ext>
                </a:extLst>
              </a:tr>
            </a:tbl>
          </a:graphicData>
        </a:graphic>
      </p:graphicFrame>
      <p:sp>
        <p:nvSpPr>
          <p:cNvPr id="6" name="Rectangle 5"/>
          <p:cNvSpPr/>
          <p:nvPr/>
        </p:nvSpPr>
        <p:spPr>
          <a:xfrm>
            <a:off x="13919200" y="9114"/>
            <a:ext cx="441146" cy="369332"/>
          </a:xfrm>
          <a:prstGeom prst="rect">
            <a:avLst/>
          </a:prstGeom>
        </p:spPr>
        <p:txBody>
          <a:bodyPr wrap="none">
            <a:spAutoFit/>
          </a:bodyPr>
          <a:lstStyle/>
          <a:p>
            <a:r>
              <a:rPr lang="en-US" b="1" dirty="0" smtClean="0">
                <a:solidFill>
                  <a:srgbClr val="FF0000"/>
                </a:solidFill>
              </a:rPr>
              <a:t>38</a:t>
            </a:r>
            <a:endParaRPr lang="en-ZA" b="1" dirty="0">
              <a:solidFill>
                <a:srgbClr val="FF0000"/>
              </a:solidFill>
            </a:endParaRPr>
          </a:p>
        </p:txBody>
      </p:sp>
    </p:spTree>
    <p:extLst>
      <p:ext uri="{BB962C8B-B14F-4D97-AF65-F5344CB8AC3E}">
        <p14:creationId xmlns:p14="http://schemas.microsoft.com/office/powerpoint/2010/main" xmlns="" val="26409279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Date Placeholder 3"/>
          <p:cNvSpPr>
            <a:spLocks noGrp="1"/>
          </p:cNvSpPr>
          <p:nvPr>
            <p:ph type="dt" sz="quarter" idx="429496729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12" indent="-285736">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2943" indent="-228589">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120"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297"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474"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651"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8829"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006"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fld id="{DC6B0FDE-8BD2-4EA1-9540-11F443153588}" type="datetime1">
              <a:rPr kumimoji="0" lang="en-ZA"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t>2022/03/30</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16389" name="Slide Number Placeholder 4"/>
          <p:cNvSpPr>
            <a:spLocks noGrp="1"/>
          </p:cNvSpPr>
          <p:nvPr>
            <p:ph type="sldNum" sz="quarter" idx="4294967295"/>
          </p:nvPr>
        </p:nvSpPr>
        <p:spPr bwMode="auto">
          <a:xfrm>
            <a:off x="13336337" y="8687770"/>
            <a:ext cx="2844800" cy="48683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12" indent="-285736">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2943" indent="-228589">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120"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297"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474"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651"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8829"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006"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fld id="{EEF8A547-2BD4-4A7F-BBB5-F3CEDF4233F1}" type="slidenum">
              <a:rPr kumimoji="0" lang="en-US" altLang="en-US" sz="1333"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rPr>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t>39</a:t>
            </a:fld>
            <a:endParaRPr kumimoji="0" lang="en-US" altLang="en-US" sz="1333" b="0" i="0" u="none" strike="noStrike" kern="120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4" name="Rectangle 3"/>
          <p:cNvSpPr/>
          <p:nvPr/>
        </p:nvSpPr>
        <p:spPr>
          <a:xfrm>
            <a:off x="4537908" y="508060"/>
            <a:ext cx="7936340" cy="107721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srgbClr val="007832"/>
                </a:solidFill>
                <a:effectLst/>
                <a:uLnTx/>
                <a:uFillTx/>
                <a:latin typeface="Arial"/>
                <a:ea typeface="+mn-ea"/>
                <a:cs typeface="+mn-cs"/>
              </a:rPr>
              <a:t>PROGRAMME 1: ADMINISTRATION: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srgbClr val="007832"/>
                </a:solidFill>
                <a:effectLst/>
                <a:uLnTx/>
                <a:uFillTx/>
                <a:latin typeface="Arial"/>
                <a:ea typeface="+mn-ea"/>
                <a:cs typeface="+mn-cs"/>
              </a:rPr>
              <a:t>TECHNICAL INDICATOR DISCRIPTIONS</a:t>
            </a:r>
          </a:p>
        </p:txBody>
      </p:sp>
      <p:graphicFrame>
        <p:nvGraphicFramePr>
          <p:cNvPr id="2" name="Table 1"/>
          <p:cNvGraphicFramePr>
            <a:graphicFrameLocks noGrp="1"/>
          </p:cNvGraphicFramePr>
          <p:nvPr>
            <p:extLst/>
          </p:nvPr>
        </p:nvGraphicFramePr>
        <p:xfrm>
          <a:off x="3098800" y="1433106"/>
          <a:ext cx="11500514" cy="7498080"/>
        </p:xfrm>
        <a:graphic>
          <a:graphicData uri="http://schemas.openxmlformats.org/drawingml/2006/table">
            <a:tbl>
              <a:tblPr firstRow="1" firstCol="1" lastRow="1" lastCol="1" bandRow="1" bandCol="1"/>
              <a:tblGrid>
                <a:gridCol w="2952613">
                  <a:extLst>
                    <a:ext uri="{9D8B030D-6E8A-4147-A177-3AD203B41FA5}">
                      <a16:colId xmlns:a16="http://schemas.microsoft.com/office/drawing/2014/main" xmlns="" val="913669657"/>
                    </a:ext>
                  </a:extLst>
                </a:gridCol>
                <a:gridCol w="8547901">
                  <a:extLst>
                    <a:ext uri="{9D8B030D-6E8A-4147-A177-3AD203B41FA5}">
                      <a16:colId xmlns:a16="http://schemas.microsoft.com/office/drawing/2014/main" xmlns="" val="3129122352"/>
                    </a:ext>
                  </a:extLst>
                </a:gridCol>
              </a:tblGrid>
              <a:tr h="568960">
                <a:tc>
                  <a:txBody>
                    <a:bodyPr/>
                    <a:lstStyle/>
                    <a:p>
                      <a:pPr marL="43815" algn="l">
                        <a:lnSpc>
                          <a:spcPct val="100000"/>
                        </a:lnSpc>
                        <a:spcBef>
                          <a:spcPts val="135"/>
                        </a:spcBef>
                        <a:spcAft>
                          <a:spcPts val="0"/>
                        </a:spcAft>
                      </a:pPr>
                      <a:r>
                        <a:rPr lang="en-US" sz="1900" b="1" dirty="0">
                          <a:solidFill>
                            <a:srgbClr val="231F20"/>
                          </a:solidFill>
                          <a:effectLst/>
                          <a:latin typeface="Arial" panose="020B0604020202020204" pitchFamily="34" charset="0"/>
                          <a:ea typeface="Arial" panose="020B0604020202020204" pitchFamily="34" charset="0"/>
                          <a:cs typeface="Arial" panose="020B0604020202020204" pitchFamily="34" charset="0"/>
                        </a:rPr>
                        <a:t>Indicator Title</a:t>
                      </a:r>
                      <a:endParaRPr lang="en-ZA" sz="19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43180" algn="l">
                        <a:lnSpc>
                          <a:spcPct val="150000"/>
                        </a:lnSpc>
                        <a:spcBef>
                          <a:spcPts val="135"/>
                        </a:spcBef>
                        <a:spcAft>
                          <a:spcPts val="0"/>
                        </a:spcAft>
                      </a:pPr>
                      <a:r>
                        <a:rPr lang="en-ZA" sz="19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Number of jobs created through the Presidential Comprehensive Youth Employment interventions annually (Human Resources Management)</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2863730266"/>
                  </a:ext>
                </a:extLst>
              </a:tr>
              <a:tr h="568960">
                <a:tc>
                  <a:txBody>
                    <a:bodyPr/>
                    <a:lstStyle/>
                    <a:p>
                      <a:pPr marL="43815" algn="l">
                        <a:lnSpc>
                          <a:spcPct val="100000"/>
                        </a:lnSpc>
                        <a:spcBef>
                          <a:spcPts val="135"/>
                        </a:spcBef>
                        <a:spcAft>
                          <a:spcPts val="0"/>
                        </a:spcAft>
                      </a:pPr>
                      <a:r>
                        <a:rPr lang="en-US" sz="1900" b="1" dirty="0">
                          <a:solidFill>
                            <a:srgbClr val="231F20"/>
                          </a:solidFill>
                          <a:effectLst/>
                          <a:latin typeface="Arial" panose="020B0604020202020204" pitchFamily="34" charset="0"/>
                          <a:ea typeface="Arial" panose="020B0604020202020204" pitchFamily="34" charset="0"/>
                          <a:cs typeface="Arial" panose="020B0604020202020204" pitchFamily="34" charset="0"/>
                        </a:rPr>
                        <a:t>Definition</a:t>
                      </a:r>
                      <a:endParaRPr lang="en-ZA" sz="19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43180" algn="l">
                        <a:lnSpc>
                          <a:spcPct val="150000"/>
                        </a:lnSpc>
                        <a:spcBef>
                          <a:spcPts val="135"/>
                        </a:spcBef>
                        <a:spcAft>
                          <a:spcPts val="0"/>
                        </a:spcAft>
                      </a:pPr>
                      <a:r>
                        <a:rPr lang="en-US" sz="1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Appointment of youth (Contract/Developmental Programmes/Permanent appointees)</a:t>
                      </a:r>
                      <a:endParaRPr lang="en-ZA" sz="1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2156793713"/>
                  </a:ext>
                </a:extLst>
              </a:tr>
              <a:tr h="284480">
                <a:tc>
                  <a:txBody>
                    <a:bodyPr/>
                    <a:lstStyle/>
                    <a:p>
                      <a:pPr marL="43815" algn="l">
                        <a:lnSpc>
                          <a:spcPct val="100000"/>
                        </a:lnSpc>
                        <a:spcBef>
                          <a:spcPts val="135"/>
                        </a:spcBef>
                        <a:spcAft>
                          <a:spcPts val="0"/>
                        </a:spcAft>
                      </a:pPr>
                      <a:r>
                        <a:rPr lang="en-US" sz="1900" b="1" dirty="0">
                          <a:solidFill>
                            <a:srgbClr val="231F20"/>
                          </a:solidFill>
                          <a:effectLst/>
                          <a:latin typeface="Arial" panose="020B0604020202020204" pitchFamily="34" charset="0"/>
                          <a:ea typeface="Arial" panose="020B0604020202020204" pitchFamily="34" charset="0"/>
                          <a:cs typeface="Arial" panose="020B0604020202020204" pitchFamily="34" charset="0"/>
                        </a:rPr>
                        <a:t>Source of data</a:t>
                      </a:r>
                      <a:endParaRPr lang="en-ZA" sz="19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43180" algn="l">
                        <a:lnSpc>
                          <a:spcPct val="150000"/>
                        </a:lnSpc>
                        <a:spcBef>
                          <a:spcPts val="135"/>
                        </a:spcBef>
                        <a:spcAft>
                          <a:spcPts val="0"/>
                        </a:spcAft>
                      </a:pPr>
                      <a:r>
                        <a:rPr lang="en-US" sz="1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HR Reports</a:t>
                      </a:r>
                      <a:endParaRPr lang="en-ZA" sz="1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3528327200"/>
                  </a:ext>
                </a:extLst>
              </a:tr>
              <a:tr h="1137920">
                <a:tc>
                  <a:txBody>
                    <a:bodyPr/>
                    <a:lstStyle/>
                    <a:p>
                      <a:pPr marL="43815" algn="l">
                        <a:lnSpc>
                          <a:spcPct val="100000"/>
                        </a:lnSpc>
                        <a:spcBef>
                          <a:spcPts val="135"/>
                        </a:spcBef>
                        <a:spcAft>
                          <a:spcPts val="0"/>
                        </a:spcAft>
                      </a:pPr>
                      <a:r>
                        <a:rPr lang="en-US" sz="1900" b="1" dirty="0">
                          <a:solidFill>
                            <a:srgbClr val="231F20"/>
                          </a:solidFill>
                          <a:effectLst/>
                          <a:latin typeface="Arial" panose="020B0604020202020204" pitchFamily="34" charset="0"/>
                          <a:ea typeface="Arial" panose="020B0604020202020204" pitchFamily="34" charset="0"/>
                          <a:cs typeface="Arial" panose="020B0604020202020204" pitchFamily="34" charset="0"/>
                        </a:rPr>
                        <a:t>Method of Calculation / Assessment</a:t>
                      </a:r>
                      <a:endParaRPr lang="en-ZA" sz="19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43180" marR="104775" algn="l">
                        <a:lnSpc>
                          <a:spcPct val="150000"/>
                        </a:lnSpc>
                        <a:spcBef>
                          <a:spcPts val="135"/>
                        </a:spcBef>
                        <a:spcAft>
                          <a:spcPts val="0"/>
                        </a:spcAft>
                      </a:pPr>
                      <a:r>
                        <a:rPr lang="en-US" sz="19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Calculation: </a:t>
                      </a:r>
                      <a:r>
                        <a:rPr lang="en-US" sz="1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Number of Persons appointed into Developmental Programmes, permanent positions and contractual positions.</a:t>
                      </a:r>
                      <a:endParaRPr lang="en-ZA" sz="1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1508226279"/>
                  </a:ext>
                </a:extLst>
              </a:tr>
              <a:tr h="568960">
                <a:tc>
                  <a:txBody>
                    <a:bodyPr/>
                    <a:lstStyle/>
                    <a:p>
                      <a:pPr marL="43815" algn="l">
                        <a:lnSpc>
                          <a:spcPct val="100000"/>
                        </a:lnSpc>
                        <a:spcBef>
                          <a:spcPts val="135"/>
                        </a:spcBef>
                        <a:spcAft>
                          <a:spcPts val="0"/>
                        </a:spcAft>
                      </a:pPr>
                      <a:r>
                        <a:rPr lang="en-US" sz="1900" b="1" dirty="0">
                          <a:solidFill>
                            <a:srgbClr val="231F20"/>
                          </a:solidFill>
                          <a:effectLst/>
                          <a:latin typeface="Arial" panose="020B0604020202020204" pitchFamily="34" charset="0"/>
                          <a:ea typeface="Arial" panose="020B0604020202020204" pitchFamily="34" charset="0"/>
                          <a:cs typeface="Arial" panose="020B0604020202020204" pitchFamily="34" charset="0"/>
                        </a:rPr>
                        <a:t>Means of verification</a:t>
                      </a:r>
                      <a:endParaRPr lang="en-ZA" sz="19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43180" algn="l">
                        <a:lnSpc>
                          <a:spcPct val="150000"/>
                        </a:lnSpc>
                        <a:spcBef>
                          <a:spcPts val="135"/>
                        </a:spcBef>
                        <a:spcAft>
                          <a:spcPts val="0"/>
                        </a:spcAft>
                      </a:pPr>
                      <a:r>
                        <a:rPr lang="en-US" sz="1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Offer Letters</a:t>
                      </a:r>
                      <a:endParaRPr lang="en-ZA" sz="1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1509489967"/>
                  </a:ext>
                </a:extLst>
              </a:tr>
              <a:tr h="284480">
                <a:tc>
                  <a:txBody>
                    <a:bodyPr/>
                    <a:lstStyle/>
                    <a:p>
                      <a:pPr marL="43815" algn="l">
                        <a:lnSpc>
                          <a:spcPct val="100000"/>
                        </a:lnSpc>
                        <a:spcBef>
                          <a:spcPts val="135"/>
                        </a:spcBef>
                        <a:spcAft>
                          <a:spcPts val="0"/>
                        </a:spcAft>
                      </a:pPr>
                      <a:r>
                        <a:rPr lang="en-US" sz="1900" b="1" dirty="0">
                          <a:solidFill>
                            <a:srgbClr val="231F20"/>
                          </a:solidFill>
                          <a:effectLst/>
                          <a:latin typeface="Arial" panose="020B0604020202020204" pitchFamily="34" charset="0"/>
                          <a:ea typeface="Arial" panose="020B0604020202020204" pitchFamily="34" charset="0"/>
                          <a:cs typeface="Arial" panose="020B0604020202020204" pitchFamily="34" charset="0"/>
                        </a:rPr>
                        <a:t>Assumptions</a:t>
                      </a:r>
                      <a:endParaRPr lang="en-ZA" sz="19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43180" algn="l">
                        <a:lnSpc>
                          <a:spcPct val="150000"/>
                        </a:lnSpc>
                        <a:spcBef>
                          <a:spcPts val="135"/>
                        </a:spcBef>
                        <a:spcAft>
                          <a:spcPts val="0"/>
                        </a:spcAft>
                      </a:pPr>
                      <a:r>
                        <a:rPr lang="en-US" sz="1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Youth appointments</a:t>
                      </a:r>
                      <a:endParaRPr lang="en-ZA" sz="1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1345835078"/>
                  </a:ext>
                </a:extLst>
              </a:tr>
              <a:tr h="853440">
                <a:tc>
                  <a:txBody>
                    <a:bodyPr/>
                    <a:lstStyle/>
                    <a:p>
                      <a:pPr marL="43815" algn="l">
                        <a:lnSpc>
                          <a:spcPct val="100000"/>
                        </a:lnSpc>
                        <a:spcBef>
                          <a:spcPts val="135"/>
                        </a:spcBef>
                        <a:spcAft>
                          <a:spcPts val="0"/>
                        </a:spcAft>
                      </a:pPr>
                      <a:r>
                        <a:rPr lang="en-US" sz="1900" b="1" dirty="0">
                          <a:solidFill>
                            <a:srgbClr val="231F20"/>
                          </a:solidFill>
                          <a:effectLst/>
                          <a:latin typeface="Arial" panose="020B0604020202020204" pitchFamily="34" charset="0"/>
                          <a:ea typeface="Arial" panose="020B0604020202020204" pitchFamily="34" charset="0"/>
                          <a:cs typeface="Arial" panose="020B0604020202020204" pitchFamily="34" charset="0"/>
                        </a:rPr>
                        <a:t>Disaggregation of Beneficiaries (where</a:t>
                      </a:r>
                      <a:endParaRPr lang="en-ZA" sz="1900" dirty="0">
                        <a:effectLst/>
                        <a:latin typeface="Arial" panose="020B0604020202020204" pitchFamily="34" charset="0"/>
                        <a:ea typeface="Arial" panose="020B0604020202020204" pitchFamily="34" charset="0"/>
                        <a:cs typeface="Arial" panose="020B0604020202020204" pitchFamily="34" charset="0"/>
                      </a:endParaRPr>
                    </a:p>
                    <a:p>
                      <a:pPr marL="43815" algn="l">
                        <a:lnSpc>
                          <a:spcPct val="100000"/>
                        </a:lnSpc>
                        <a:spcBef>
                          <a:spcPts val="35"/>
                        </a:spcBef>
                        <a:spcAft>
                          <a:spcPts val="0"/>
                        </a:spcAft>
                      </a:pPr>
                      <a:r>
                        <a:rPr lang="en-US" sz="1900" b="1" dirty="0">
                          <a:solidFill>
                            <a:srgbClr val="231F20"/>
                          </a:solidFill>
                          <a:effectLst/>
                          <a:latin typeface="Arial" panose="020B0604020202020204" pitchFamily="34" charset="0"/>
                          <a:ea typeface="Arial" panose="020B0604020202020204" pitchFamily="34" charset="0"/>
                          <a:cs typeface="Arial" panose="020B0604020202020204" pitchFamily="34" charset="0"/>
                        </a:rPr>
                        <a:t>applicable)</a:t>
                      </a:r>
                      <a:endParaRPr lang="en-ZA" sz="19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43180" algn="l">
                        <a:lnSpc>
                          <a:spcPct val="150000"/>
                        </a:lnSpc>
                        <a:spcBef>
                          <a:spcPts val="135"/>
                        </a:spcBef>
                        <a:spcAft>
                          <a:spcPts val="0"/>
                        </a:spcAft>
                      </a:pPr>
                      <a:r>
                        <a:rPr lang="en-US" sz="1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Not applicable</a:t>
                      </a:r>
                      <a:endParaRPr lang="en-ZA" sz="1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2083931027"/>
                  </a:ext>
                </a:extLst>
              </a:tr>
              <a:tr h="568960">
                <a:tc>
                  <a:txBody>
                    <a:bodyPr/>
                    <a:lstStyle/>
                    <a:p>
                      <a:pPr marL="43815" algn="l">
                        <a:lnSpc>
                          <a:spcPct val="100000"/>
                        </a:lnSpc>
                        <a:spcBef>
                          <a:spcPts val="135"/>
                        </a:spcBef>
                        <a:spcAft>
                          <a:spcPts val="0"/>
                        </a:spcAft>
                      </a:pPr>
                      <a:r>
                        <a:rPr lang="en-US" sz="1900" b="1" dirty="0">
                          <a:solidFill>
                            <a:srgbClr val="231F20"/>
                          </a:solidFill>
                          <a:effectLst/>
                          <a:latin typeface="Arial" panose="020B0604020202020204" pitchFamily="34" charset="0"/>
                          <a:ea typeface="Arial" panose="020B0604020202020204" pitchFamily="34" charset="0"/>
                          <a:cs typeface="Arial" panose="020B0604020202020204" pitchFamily="34" charset="0"/>
                        </a:rPr>
                        <a:t>Spatial Transformation (where applicable)</a:t>
                      </a:r>
                      <a:endParaRPr lang="en-ZA" sz="19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43180" algn="l">
                        <a:lnSpc>
                          <a:spcPct val="150000"/>
                        </a:lnSpc>
                        <a:spcBef>
                          <a:spcPts val="135"/>
                        </a:spcBef>
                        <a:spcAft>
                          <a:spcPts val="0"/>
                        </a:spcAft>
                      </a:pPr>
                      <a:r>
                        <a:rPr lang="en-US" sz="1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Not applicable</a:t>
                      </a:r>
                      <a:endParaRPr lang="en-ZA" sz="1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1904809884"/>
                  </a:ext>
                </a:extLst>
              </a:tr>
              <a:tr h="284480">
                <a:tc>
                  <a:txBody>
                    <a:bodyPr/>
                    <a:lstStyle/>
                    <a:p>
                      <a:pPr marL="43815" algn="l">
                        <a:lnSpc>
                          <a:spcPct val="100000"/>
                        </a:lnSpc>
                        <a:spcBef>
                          <a:spcPts val="135"/>
                        </a:spcBef>
                        <a:spcAft>
                          <a:spcPts val="0"/>
                        </a:spcAft>
                      </a:pPr>
                      <a:r>
                        <a:rPr lang="en-US" sz="1900" b="1">
                          <a:solidFill>
                            <a:srgbClr val="231F20"/>
                          </a:solidFill>
                          <a:effectLst/>
                          <a:latin typeface="Arial" panose="020B0604020202020204" pitchFamily="34" charset="0"/>
                          <a:ea typeface="Arial" panose="020B0604020202020204" pitchFamily="34" charset="0"/>
                          <a:cs typeface="Arial" panose="020B0604020202020204" pitchFamily="34" charset="0"/>
                        </a:rPr>
                        <a:t>Calculation Type</a:t>
                      </a:r>
                      <a:endParaRPr lang="en-ZA" sz="1900">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43180" algn="l">
                        <a:lnSpc>
                          <a:spcPct val="150000"/>
                        </a:lnSpc>
                        <a:spcBef>
                          <a:spcPts val="135"/>
                        </a:spcBef>
                        <a:spcAft>
                          <a:spcPts val="0"/>
                        </a:spcAft>
                      </a:pPr>
                      <a:r>
                        <a:rPr lang="en-US" sz="1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Cumulative (End of two consecutive financial years)</a:t>
                      </a:r>
                      <a:endParaRPr lang="en-ZA" sz="1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2645742915"/>
                  </a:ext>
                </a:extLst>
              </a:tr>
              <a:tr h="284480">
                <a:tc>
                  <a:txBody>
                    <a:bodyPr/>
                    <a:lstStyle/>
                    <a:p>
                      <a:pPr marL="43815" algn="l">
                        <a:lnSpc>
                          <a:spcPct val="100000"/>
                        </a:lnSpc>
                        <a:spcBef>
                          <a:spcPts val="135"/>
                        </a:spcBef>
                        <a:spcAft>
                          <a:spcPts val="0"/>
                        </a:spcAft>
                      </a:pPr>
                      <a:r>
                        <a:rPr lang="en-US" sz="1900" b="1">
                          <a:solidFill>
                            <a:srgbClr val="231F20"/>
                          </a:solidFill>
                          <a:effectLst/>
                          <a:latin typeface="Arial" panose="020B0604020202020204" pitchFamily="34" charset="0"/>
                          <a:ea typeface="Arial" panose="020B0604020202020204" pitchFamily="34" charset="0"/>
                          <a:cs typeface="Arial" panose="020B0604020202020204" pitchFamily="34" charset="0"/>
                        </a:rPr>
                        <a:t>Reporting Cycle</a:t>
                      </a:r>
                      <a:endParaRPr lang="en-ZA" sz="1900">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43180" algn="l">
                        <a:lnSpc>
                          <a:spcPct val="150000"/>
                        </a:lnSpc>
                        <a:spcBef>
                          <a:spcPts val="135"/>
                        </a:spcBef>
                        <a:spcAft>
                          <a:spcPts val="0"/>
                        </a:spcAft>
                      </a:pPr>
                      <a:r>
                        <a:rPr lang="en-US" sz="1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End of every second Financial year - 24 months</a:t>
                      </a:r>
                      <a:endParaRPr lang="en-ZA" sz="1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2102897728"/>
                  </a:ext>
                </a:extLst>
              </a:tr>
              <a:tr h="284480">
                <a:tc>
                  <a:txBody>
                    <a:bodyPr/>
                    <a:lstStyle/>
                    <a:p>
                      <a:pPr marL="43815" algn="l">
                        <a:lnSpc>
                          <a:spcPct val="100000"/>
                        </a:lnSpc>
                        <a:spcBef>
                          <a:spcPts val="135"/>
                        </a:spcBef>
                        <a:spcAft>
                          <a:spcPts val="0"/>
                        </a:spcAft>
                      </a:pPr>
                      <a:r>
                        <a:rPr lang="en-US" sz="1900" b="1">
                          <a:solidFill>
                            <a:srgbClr val="231F20"/>
                          </a:solidFill>
                          <a:effectLst/>
                          <a:latin typeface="Arial" panose="020B0604020202020204" pitchFamily="34" charset="0"/>
                          <a:ea typeface="Arial" panose="020B0604020202020204" pitchFamily="34" charset="0"/>
                          <a:cs typeface="Arial" panose="020B0604020202020204" pitchFamily="34" charset="0"/>
                        </a:rPr>
                        <a:t>Desired Performance</a:t>
                      </a:r>
                      <a:endParaRPr lang="en-ZA" sz="1900">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43180" algn="l">
                        <a:lnSpc>
                          <a:spcPct val="150000"/>
                        </a:lnSpc>
                        <a:spcBef>
                          <a:spcPts val="135"/>
                        </a:spcBef>
                        <a:spcAft>
                          <a:spcPts val="0"/>
                        </a:spcAft>
                      </a:pPr>
                      <a:r>
                        <a:rPr lang="en-US" sz="1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100 appointments Youth every two years</a:t>
                      </a:r>
                      <a:endParaRPr lang="en-ZA" sz="1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1961235883"/>
                  </a:ext>
                </a:extLst>
              </a:tr>
              <a:tr h="284480">
                <a:tc>
                  <a:txBody>
                    <a:bodyPr/>
                    <a:lstStyle/>
                    <a:p>
                      <a:pPr marL="43815" algn="l">
                        <a:lnSpc>
                          <a:spcPct val="100000"/>
                        </a:lnSpc>
                        <a:spcBef>
                          <a:spcPts val="135"/>
                        </a:spcBef>
                        <a:spcAft>
                          <a:spcPts val="0"/>
                        </a:spcAft>
                      </a:pPr>
                      <a:r>
                        <a:rPr lang="en-US" sz="1900" b="1">
                          <a:solidFill>
                            <a:srgbClr val="231F20"/>
                          </a:solidFill>
                          <a:effectLst/>
                          <a:latin typeface="Arial" panose="020B0604020202020204" pitchFamily="34" charset="0"/>
                          <a:ea typeface="Arial" panose="020B0604020202020204" pitchFamily="34" charset="0"/>
                          <a:cs typeface="Arial" panose="020B0604020202020204" pitchFamily="34" charset="0"/>
                        </a:rPr>
                        <a:t>Indicator Responsibility</a:t>
                      </a:r>
                      <a:endParaRPr lang="en-ZA" sz="1900">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43180" algn="l">
                        <a:lnSpc>
                          <a:spcPct val="150000"/>
                        </a:lnSpc>
                        <a:spcBef>
                          <a:spcPts val="135"/>
                        </a:spcBef>
                        <a:spcAft>
                          <a:spcPts val="0"/>
                        </a:spcAft>
                      </a:pP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Chief Director: Corporate Support </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3291613656"/>
                  </a:ext>
                </a:extLst>
              </a:tr>
            </a:tbl>
          </a:graphicData>
        </a:graphic>
      </p:graphicFrame>
      <p:sp>
        <p:nvSpPr>
          <p:cNvPr id="6" name="Rectangle 5"/>
          <p:cNvSpPr/>
          <p:nvPr/>
        </p:nvSpPr>
        <p:spPr>
          <a:xfrm>
            <a:off x="13919200" y="9114"/>
            <a:ext cx="441146" cy="369332"/>
          </a:xfrm>
          <a:prstGeom prst="rect">
            <a:avLst/>
          </a:prstGeom>
        </p:spPr>
        <p:txBody>
          <a:bodyPr wrap="none">
            <a:spAutoFit/>
          </a:bodyPr>
          <a:lstStyle/>
          <a:p>
            <a:r>
              <a:rPr lang="en-US" b="1" dirty="0" smtClean="0">
                <a:solidFill>
                  <a:srgbClr val="FF0000"/>
                </a:solidFill>
              </a:rPr>
              <a:t>39</a:t>
            </a:r>
            <a:endParaRPr lang="en-ZA" b="1" dirty="0">
              <a:solidFill>
                <a:srgbClr val="FF0000"/>
              </a:solidFill>
            </a:endParaRPr>
          </a:p>
        </p:txBody>
      </p:sp>
    </p:spTree>
    <p:extLst>
      <p:ext uri="{BB962C8B-B14F-4D97-AF65-F5344CB8AC3E}">
        <p14:creationId xmlns:p14="http://schemas.microsoft.com/office/powerpoint/2010/main" xmlns="" val="27512742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5600" y="914400"/>
            <a:ext cx="10972800" cy="574453"/>
          </a:xfrm>
        </p:spPr>
        <p:txBody>
          <a:bodyPr/>
          <a:lstStyle/>
          <a:p>
            <a:pPr>
              <a:defRPr/>
            </a:pPr>
            <a:r>
              <a:rPr lang="en-US" sz="3733" dirty="0">
                <a:solidFill>
                  <a:prstClr val="black"/>
                </a:solidFill>
                <a:ea typeface="ＭＳ Ｐゴシック" pitchFamily="-80" charset="-128"/>
                <a:cs typeface="+mj-cs"/>
              </a:rPr>
              <a:t>INTRODUCTION: THE MANDATE OF THE CF</a:t>
            </a:r>
            <a:endParaRPr lang="en-US" sz="3733" dirty="0"/>
          </a:p>
        </p:txBody>
      </p:sp>
      <p:sp>
        <p:nvSpPr>
          <p:cNvPr id="18435" name="Content Placeholder 2"/>
          <p:cNvSpPr>
            <a:spLocks noGrp="1"/>
          </p:cNvSpPr>
          <p:nvPr>
            <p:ph idx="1"/>
          </p:nvPr>
        </p:nvSpPr>
        <p:spPr>
          <a:xfrm>
            <a:off x="431800" y="2362200"/>
            <a:ext cx="14706600" cy="5991512"/>
          </a:xfrm>
        </p:spPr>
        <p:txBody>
          <a:bodyPr/>
          <a:lstStyle/>
          <a:p>
            <a:pPr algn="ctr"/>
            <a:r>
              <a:rPr lang="en-US" altLang="en-US" sz="2400" b="1" u="sng" dirty="0">
                <a:solidFill>
                  <a:srgbClr val="000000"/>
                </a:solidFill>
                <a:ea typeface="ＭＳ Ｐゴシック" pitchFamily="34" charset="-128"/>
              </a:rPr>
              <a:t>Constitutional Mandate</a:t>
            </a:r>
          </a:p>
          <a:p>
            <a:pPr algn="just"/>
            <a:r>
              <a:rPr lang="en-US" altLang="en-US" sz="2400" dirty="0">
                <a:solidFill>
                  <a:srgbClr val="000000"/>
                </a:solidFill>
                <a:ea typeface="ＭＳ Ｐゴシック" pitchFamily="34" charset="-128"/>
              </a:rPr>
              <a:t>The mandate of the Compensation Fund is derived from Section 27 (1) (c) of the Constitution of the Republic of South Africa. In terms of this Act, specifically the mentioned Section, all South Africans have a right to social security. The Compensation Fund is mandated to provide social security to all injured and diseased employees.</a:t>
            </a:r>
          </a:p>
          <a:p>
            <a:endParaRPr lang="en-US" altLang="en-US" sz="2400" dirty="0">
              <a:ea typeface="ＭＳ Ｐゴシック" pitchFamily="34" charset="-128"/>
            </a:endParaRPr>
          </a:p>
          <a:p>
            <a:endParaRPr lang="en-US" altLang="en-US" sz="2400" dirty="0">
              <a:ea typeface="ＭＳ Ｐゴシック" pitchFamily="34" charset="-128"/>
            </a:endParaRPr>
          </a:p>
          <a:p>
            <a:pPr algn="ctr"/>
            <a:r>
              <a:rPr lang="en-US" altLang="en-US" sz="2400" b="1" u="sng" dirty="0">
                <a:solidFill>
                  <a:prstClr val="black"/>
                </a:solidFill>
                <a:ea typeface="ＭＳ Ｐゴシック" pitchFamily="34" charset="-128"/>
              </a:rPr>
              <a:t>Legislative Mandate</a:t>
            </a:r>
          </a:p>
          <a:p>
            <a:pPr algn="just">
              <a:spcBef>
                <a:spcPct val="0"/>
              </a:spcBef>
              <a:tabLst>
                <a:tab pos="12191395" algn="r"/>
              </a:tabLst>
              <a:defRPr/>
            </a:pPr>
            <a:r>
              <a:rPr lang="en-ZA" altLang="en-US" sz="2400" dirty="0">
                <a:solidFill>
                  <a:prstClr val="black"/>
                </a:solidFill>
                <a:cs typeface="Arial" charset="0"/>
              </a:rPr>
              <a:t>The Compensation Fund is established in terms of section 15 of the Compensation for Occupational Injuries and Diseases Act as amended. The main objective of the Act is to provide compensation for disablement caused by occupational injuries or diseases sustained or contracted by employees or for death resulting from such injuries or diseases and provide for matters  connected therewith.</a:t>
            </a:r>
          </a:p>
          <a:p>
            <a:endParaRPr lang="en-US" altLang="en-US" sz="2667" b="1" u="sng" dirty="0">
              <a:solidFill>
                <a:prstClr val="black"/>
              </a:solidFill>
              <a:ea typeface="ＭＳ Ｐゴシック" pitchFamily="34" charset="-128"/>
            </a:endParaRPr>
          </a:p>
          <a:p>
            <a:endParaRPr lang="en-US" altLang="en-US" sz="2667" dirty="0">
              <a:ea typeface="ＭＳ Ｐゴシック" pitchFamily="34" charset="-128"/>
            </a:endParaRPr>
          </a:p>
        </p:txBody>
      </p:sp>
      <p:sp>
        <p:nvSpPr>
          <p:cNvPr id="18436" name="Slide Number Placeholder 2"/>
          <p:cNvSpPr>
            <a:spLocks noGrp="1"/>
          </p:cNvSpPr>
          <p:nvPr>
            <p:ph type="sldNum" sz="quarter" idx="4294967295"/>
          </p:nvPr>
        </p:nvSpPr>
        <p:spPr bwMode="auto">
          <a:xfrm>
            <a:off x="10928351" y="8475168"/>
            <a:ext cx="2844800" cy="48683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4267">
                <a:solidFill>
                  <a:schemeClr val="tx1"/>
                </a:solidFill>
                <a:latin typeface="Calibri" pitchFamily="34" charset="0"/>
                <a:ea typeface="ＭＳ Ｐゴシック" pitchFamily="34" charset="-128"/>
              </a:defRPr>
            </a:lvl1pPr>
            <a:lvl2pPr>
              <a:defRPr sz="3733">
                <a:solidFill>
                  <a:schemeClr val="tx1"/>
                </a:solidFill>
                <a:latin typeface="Calibri" pitchFamily="34" charset="0"/>
                <a:ea typeface="ＭＳ Ｐゴシック" pitchFamily="34" charset="-128"/>
              </a:defRPr>
            </a:lvl2pPr>
            <a:lvl3pPr>
              <a:defRPr sz="3200">
                <a:solidFill>
                  <a:schemeClr val="tx1"/>
                </a:solidFill>
                <a:latin typeface="Calibri" pitchFamily="34" charset="0"/>
                <a:ea typeface="ＭＳ Ｐゴシック" pitchFamily="34" charset="-128"/>
              </a:defRPr>
            </a:lvl3pPr>
            <a:lvl4pPr>
              <a:defRPr sz="2667">
                <a:solidFill>
                  <a:schemeClr val="tx1"/>
                </a:solidFill>
                <a:latin typeface="Calibri" pitchFamily="34" charset="0"/>
                <a:ea typeface="ＭＳ Ｐゴシック" pitchFamily="34" charset="-128"/>
              </a:defRPr>
            </a:lvl4pPr>
            <a:lvl5pPr>
              <a:defRPr sz="2667">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667">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667">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667">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667">
                <a:solidFill>
                  <a:schemeClr val="tx1"/>
                </a:solidFill>
                <a:latin typeface="Calibri" pitchFamily="34" charset="0"/>
                <a:ea typeface="ＭＳ Ｐゴシック" pitchFamily="34" charset="-128"/>
              </a:defRPr>
            </a:lvl9pPr>
          </a:lstStyle>
          <a:p>
            <a:pPr algn="r" defTabSz="609585" fontAlgn="base">
              <a:spcBef>
                <a:spcPct val="0"/>
              </a:spcBef>
              <a:spcAft>
                <a:spcPct val="0"/>
              </a:spcAft>
              <a:defRPr/>
            </a:pPr>
            <a:fld id="{607C82E4-6066-4D9F-83DB-02BE8E88E017}" type="slidenum">
              <a:rPr lang="en-US" altLang="en-US" sz="1600" b="1">
                <a:solidFill>
                  <a:prstClr val="white"/>
                </a:solidFill>
              </a:rPr>
              <a:pPr algn="r" defTabSz="609585" fontAlgn="base">
                <a:spcBef>
                  <a:spcPct val="0"/>
                </a:spcBef>
                <a:spcAft>
                  <a:spcPct val="0"/>
                </a:spcAft>
                <a:defRPr/>
              </a:pPr>
              <a:t>4</a:t>
            </a:fld>
            <a:endParaRPr lang="en-US" altLang="en-US" sz="1600" b="1" dirty="0">
              <a:solidFill>
                <a:prstClr val="white"/>
              </a:solidFill>
            </a:endParaRPr>
          </a:p>
        </p:txBody>
      </p:sp>
      <p:sp>
        <p:nvSpPr>
          <p:cNvPr id="3" name="Rectangle 2"/>
          <p:cNvSpPr/>
          <p:nvPr/>
        </p:nvSpPr>
        <p:spPr>
          <a:xfrm>
            <a:off x="14806272" y="423612"/>
            <a:ext cx="312906" cy="369332"/>
          </a:xfrm>
          <a:prstGeom prst="rect">
            <a:avLst/>
          </a:prstGeom>
        </p:spPr>
        <p:txBody>
          <a:bodyPr wrap="none">
            <a:spAutoFit/>
          </a:bodyPr>
          <a:lstStyle/>
          <a:p>
            <a:pPr lvl="0"/>
            <a:r>
              <a:rPr lang="en-US" b="1" dirty="0" smtClean="0">
                <a:solidFill>
                  <a:srgbClr val="FF0000"/>
                </a:solidFill>
              </a:rPr>
              <a:t>4</a:t>
            </a:r>
            <a:endParaRPr lang="en-ZA" b="1" dirty="0">
              <a:solidFill>
                <a:srgbClr val="FF0000"/>
              </a:solidFill>
            </a:endParaRPr>
          </a:p>
        </p:txBody>
      </p:sp>
    </p:spTree>
    <p:extLst>
      <p:ext uri="{BB962C8B-B14F-4D97-AF65-F5344CB8AC3E}">
        <p14:creationId xmlns:p14="http://schemas.microsoft.com/office/powerpoint/2010/main" xmlns="" val="5041784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Date Placeholder 3"/>
          <p:cNvSpPr>
            <a:spLocks noGrp="1"/>
          </p:cNvSpPr>
          <p:nvPr>
            <p:ph type="dt" sz="quarter" idx="429496729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12" indent="-285736">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2943" indent="-228589">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120"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297"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474"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651"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8829"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006"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fld id="{DC6B0FDE-8BD2-4EA1-9540-11F443153588}" type="datetime1">
              <a:rPr kumimoji="0" lang="en-ZA"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t>2022/03/30</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16389" name="Slide Number Placeholder 4"/>
          <p:cNvSpPr>
            <a:spLocks noGrp="1"/>
          </p:cNvSpPr>
          <p:nvPr>
            <p:ph type="sldNum" sz="quarter" idx="4294967295"/>
          </p:nvPr>
        </p:nvSpPr>
        <p:spPr bwMode="auto">
          <a:xfrm>
            <a:off x="13336337" y="8687770"/>
            <a:ext cx="2844800" cy="48683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12" indent="-285736">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2943" indent="-228589">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120"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297"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474"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651"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8829"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006"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fld id="{EEF8A547-2BD4-4A7F-BBB5-F3CEDF4233F1}" type="slidenum">
              <a:rPr kumimoji="0" lang="en-US" altLang="en-US" sz="1333"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rPr>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t>40</a:t>
            </a:fld>
            <a:endParaRPr kumimoji="0" lang="en-US" altLang="en-US" sz="1333" b="0" i="0" u="none" strike="noStrike" kern="120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4" name="Rectangle 3"/>
          <p:cNvSpPr/>
          <p:nvPr/>
        </p:nvSpPr>
        <p:spPr>
          <a:xfrm>
            <a:off x="5156200" y="115026"/>
            <a:ext cx="7936340" cy="107721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srgbClr val="007832"/>
                </a:solidFill>
                <a:effectLst/>
                <a:uLnTx/>
                <a:uFillTx/>
                <a:latin typeface="Arial"/>
                <a:ea typeface="+mn-ea"/>
                <a:cs typeface="+mn-cs"/>
              </a:rPr>
              <a:t>PROGRAMME 1: ADMINISTRATION: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srgbClr val="007832"/>
                </a:solidFill>
                <a:effectLst/>
                <a:uLnTx/>
                <a:uFillTx/>
                <a:latin typeface="Arial"/>
                <a:ea typeface="+mn-ea"/>
                <a:cs typeface="+mn-cs"/>
              </a:rPr>
              <a:t>TECHNICAL INDICATOR DISCRIPTIONS</a:t>
            </a:r>
          </a:p>
        </p:txBody>
      </p:sp>
      <p:graphicFrame>
        <p:nvGraphicFramePr>
          <p:cNvPr id="2" name="Table 1"/>
          <p:cNvGraphicFramePr>
            <a:graphicFrameLocks noGrp="1"/>
          </p:cNvGraphicFramePr>
          <p:nvPr>
            <p:extLst>
              <p:ext uri="{D42A27DB-BD31-4B8C-83A1-F6EECF244321}">
                <p14:modId xmlns:p14="http://schemas.microsoft.com/office/powerpoint/2010/main" xmlns="" val="2888313841"/>
              </p:ext>
            </p:extLst>
          </p:nvPr>
        </p:nvGraphicFramePr>
        <p:xfrm>
          <a:off x="457200" y="1054217"/>
          <a:ext cx="15773400" cy="8017107"/>
        </p:xfrm>
        <a:graphic>
          <a:graphicData uri="http://schemas.openxmlformats.org/drawingml/2006/table">
            <a:tbl>
              <a:tblPr firstRow="1" firstCol="1" lastRow="1" lastCol="1" bandRow="1" bandCol="1"/>
              <a:tblGrid>
                <a:gridCol w="4141141">
                  <a:extLst>
                    <a:ext uri="{9D8B030D-6E8A-4147-A177-3AD203B41FA5}">
                      <a16:colId xmlns:a16="http://schemas.microsoft.com/office/drawing/2014/main" xmlns="" val="1511741050"/>
                    </a:ext>
                  </a:extLst>
                </a:gridCol>
                <a:gridCol w="11632259">
                  <a:extLst>
                    <a:ext uri="{9D8B030D-6E8A-4147-A177-3AD203B41FA5}">
                      <a16:colId xmlns:a16="http://schemas.microsoft.com/office/drawing/2014/main" xmlns="" val="1857524971"/>
                    </a:ext>
                  </a:extLst>
                </a:gridCol>
              </a:tblGrid>
              <a:tr h="395920">
                <a:tc>
                  <a:txBody>
                    <a:bodyPr/>
                    <a:lstStyle/>
                    <a:p>
                      <a:pPr marL="43815">
                        <a:lnSpc>
                          <a:spcPct val="100000"/>
                        </a:lnSpc>
                        <a:spcAft>
                          <a:spcPts val="1000"/>
                        </a:spcAft>
                      </a:pPr>
                      <a:r>
                        <a:rPr lang="en-ZA" sz="1900" b="1"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Indicator Title</a:t>
                      </a:r>
                      <a:endParaRPr lang="en-ZA" sz="19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50000"/>
                        </a:lnSpc>
                        <a:spcAft>
                          <a:spcPts val="1000"/>
                        </a:spcAft>
                      </a:pPr>
                      <a:r>
                        <a:rPr lang="en-ZA" sz="1900" b="1" dirty="0">
                          <a:solidFill>
                            <a:srgbClr val="231F20"/>
                          </a:solidFill>
                          <a:effectLst/>
                          <a:latin typeface="+mn-lt"/>
                          <a:ea typeface="Times New Roman" panose="02020603050405020304" pitchFamily="18" charset="0"/>
                          <a:cs typeface="Times New Roman" panose="02020603050405020304" pitchFamily="18" charset="0"/>
                        </a:rPr>
                        <a:t>Percentage increase in total assets per annum</a:t>
                      </a:r>
                      <a:endParaRPr lang="en-ZA" sz="1900" dirty="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1480009216"/>
                  </a:ext>
                </a:extLst>
              </a:tr>
              <a:tr h="723580">
                <a:tc>
                  <a:txBody>
                    <a:bodyPr/>
                    <a:lstStyle/>
                    <a:p>
                      <a:pPr marL="43815">
                        <a:lnSpc>
                          <a:spcPct val="100000"/>
                        </a:lnSpc>
                        <a:spcAft>
                          <a:spcPts val="1000"/>
                        </a:spcAft>
                      </a:pPr>
                      <a:r>
                        <a:rPr lang="en-ZA" sz="1900" b="1"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Definition</a:t>
                      </a:r>
                      <a:endParaRPr lang="en-ZA" sz="19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marR="174625">
                        <a:lnSpc>
                          <a:spcPct val="150000"/>
                        </a:lnSpc>
                        <a:spcAft>
                          <a:spcPts val="1000"/>
                        </a:spcAft>
                      </a:pPr>
                      <a:r>
                        <a:rPr lang="en-ZA" sz="1900" dirty="0">
                          <a:solidFill>
                            <a:srgbClr val="231F20"/>
                          </a:solidFill>
                          <a:effectLst/>
                          <a:latin typeface="+mn-lt"/>
                          <a:ea typeface="Times New Roman" panose="02020603050405020304" pitchFamily="18" charset="0"/>
                          <a:cs typeface="Times New Roman" panose="02020603050405020304" pitchFamily="18" charset="0"/>
                        </a:rPr>
                        <a:t>The purpose of this indicator is to ensure that CF total assets increase by 10% per annum.</a:t>
                      </a:r>
                      <a:endParaRPr lang="en-ZA" sz="1900" dirty="0">
                        <a:effectLst/>
                        <a:latin typeface="+mn-lt"/>
                        <a:ea typeface="Times New Roman" panose="02020603050405020304" pitchFamily="18" charset="0"/>
                        <a:cs typeface="Times New Roman" panose="02020603050405020304" pitchFamily="18" charset="0"/>
                      </a:endParaRPr>
                    </a:p>
                    <a:p>
                      <a:pPr marL="82550">
                        <a:lnSpc>
                          <a:spcPct val="150000"/>
                        </a:lnSpc>
                        <a:spcAft>
                          <a:spcPts val="1000"/>
                        </a:spcAft>
                      </a:pPr>
                      <a:r>
                        <a:rPr lang="en-ZA" sz="1900" b="1" dirty="0">
                          <a:solidFill>
                            <a:srgbClr val="231F20"/>
                          </a:solidFill>
                          <a:effectLst/>
                          <a:latin typeface="+mn-lt"/>
                          <a:ea typeface="Times New Roman" panose="02020603050405020304" pitchFamily="18" charset="0"/>
                          <a:cs typeface="Times New Roman" panose="02020603050405020304" pitchFamily="18" charset="0"/>
                        </a:rPr>
                        <a:t>Assets</a:t>
                      </a:r>
                      <a:r>
                        <a:rPr lang="en-ZA" sz="1900" dirty="0">
                          <a:solidFill>
                            <a:srgbClr val="231F20"/>
                          </a:solidFill>
                          <a:effectLst/>
                          <a:latin typeface="+mn-lt"/>
                          <a:ea typeface="Times New Roman" panose="02020603050405020304" pitchFamily="18" charset="0"/>
                          <a:cs typeface="Times New Roman" panose="02020603050405020304" pitchFamily="18" charset="0"/>
                        </a:rPr>
                        <a:t>: Refers to total assets as per annual financial statements</a:t>
                      </a:r>
                      <a:endParaRPr lang="en-ZA" sz="1900" dirty="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3140182459"/>
                  </a:ext>
                </a:extLst>
              </a:tr>
              <a:tr h="426897">
                <a:tc>
                  <a:txBody>
                    <a:bodyPr/>
                    <a:lstStyle/>
                    <a:p>
                      <a:pPr marL="43815">
                        <a:lnSpc>
                          <a:spcPct val="100000"/>
                        </a:lnSpc>
                        <a:spcAft>
                          <a:spcPts val="1000"/>
                        </a:spcAft>
                      </a:pPr>
                      <a:r>
                        <a:rPr lang="en-ZA" sz="1900" b="1"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Source of data</a:t>
                      </a:r>
                      <a:endParaRPr lang="en-ZA" sz="19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50000"/>
                        </a:lnSpc>
                        <a:spcAft>
                          <a:spcPts val="1000"/>
                        </a:spcAft>
                      </a:pPr>
                      <a:r>
                        <a:rPr lang="en-ZA" sz="1900">
                          <a:solidFill>
                            <a:srgbClr val="231F20"/>
                          </a:solidFill>
                          <a:effectLst/>
                          <a:latin typeface="+mn-lt"/>
                          <a:ea typeface="Times New Roman" panose="02020603050405020304" pitchFamily="18" charset="0"/>
                          <a:cs typeface="Times New Roman" panose="02020603050405020304" pitchFamily="18" charset="0"/>
                        </a:rPr>
                        <a:t>Annual financial statements</a:t>
                      </a:r>
                      <a:endParaRPr lang="en-ZA" sz="190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1987951406"/>
                  </a:ext>
                </a:extLst>
              </a:tr>
              <a:tr h="2004931">
                <a:tc>
                  <a:txBody>
                    <a:bodyPr/>
                    <a:lstStyle/>
                    <a:p>
                      <a:pPr marL="43815">
                        <a:lnSpc>
                          <a:spcPct val="100000"/>
                        </a:lnSpc>
                        <a:spcAft>
                          <a:spcPts val="1000"/>
                        </a:spcAft>
                      </a:pPr>
                      <a:r>
                        <a:rPr lang="en-ZA" sz="1900" b="1"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Method of Calculation / Assessment</a:t>
                      </a:r>
                      <a:endParaRPr lang="en-ZA" sz="19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50000"/>
                        </a:lnSpc>
                        <a:spcAft>
                          <a:spcPts val="0"/>
                        </a:spcAft>
                      </a:pPr>
                      <a:r>
                        <a:rPr lang="en-ZA" sz="1900" b="1">
                          <a:solidFill>
                            <a:srgbClr val="231F20"/>
                          </a:solidFill>
                          <a:effectLst/>
                          <a:latin typeface="+mn-lt"/>
                          <a:ea typeface="Times New Roman" panose="02020603050405020304" pitchFamily="18" charset="0"/>
                          <a:cs typeface="Times New Roman" panose="02020603050405020304" pitchFamily="18" charset="0"/>
                        </a:rPr>
                        <a:t>Numerator: </a:t>
                      </a:r>
                      <a:r>
                        <a:rPr lang="en-ZA" sz="1900">
                          <a:solidFill>
                            <a:srgbClr val="231F20"/>
                          </a:solidFill>
                          <a:effectLst/>
                          <a:latin typeface="+mn-lt"/>
                          <a:ea typeface="Times New Roman" panose="02020603050405020304" pitchFamily="18" charset="0"/>
                          <a:cs typeface="Times New Roman" panose="02020603050405020304" pitchFamily="18" charset="0"/>
                        </a:rPr>
                        <a:t>Total assets as per current year annual financial statement less total assets as per prior year annual financial statement</a:t>
                      </a:r>
                      <a:endParaRPr lang="en-ZA" sz="1900">
                        <a:effectLst/>
                        <a:latin typeface="+mn-lt"/>
                        <a:ea typeface="Times New Roman" panose="02020603050405020304" pitchFamily="18" charset="0"/>
                        <a:cs typeface="Times New Roman" panose="02020603050405020304" pitchFamily="18" charset="0"/>
                      </a:endParaRPr>
                    </a:p>
                    <a:p>
                      <a:pPr marL="82550">
                        <a:lnSpc>
                          <a:spcPct val="150000"/>
                        </a:lnSpc>
                        <a:spcAft>
                          <a:spcPts val="0"/>
                        </a:spcAft>
                      </a:pPr>
                      <a:r>
                        <a:rPr lang="en-ZA" sz="1900" b="1">
                          <a:solidFill>
                            <a:srgbClr val="231F20"/>
                          </a:solidFill>
                          <a:effectLst/>
                          <a:latin typeface="+mn-lt"/>
                          <a:ea typeface="Times New Roman" panose="02020603050405020304" pitchFamily="18" charset="0"/>
                          <a:cs typeface="Times New Roman" panose="02020603050405020304" pitchFamily="18" charset="0"/>
                        </a:rPr>
                        <a:t>Denominator: </a:t>
                      </a:r>
                      <a:r>
                        <a:rPr lang="en-ZA" sz="1900">
                          <a:solidFill>
                            <a:srgbClr val="231F20"/>
                          </a:solidFill>
                          <a:effectLst/>
                          <a:latin typeface="+mn-lt"/>
                          <a:ea typeface="Times New Roman" panose="02020603050405020304" pitchFamily="18" charset="0"/>
                          <a:cs typeface="Times New Roman" panose="02020603050405020304" pitchFamily="18" charset="0"/>
                        </a:rPr>
                        <a:t>Total assets as per prior year annual financial statement</a:t>
                      </a:r>
                      <a:endParaRPr lang="en-ZA" sz="1900">
                        <a:effectLst/>
                        <a:latin typeface="+mn-lt"/>
                        <a:ea typeface="Times New Roman" panose="02020603050405020304" pitchFamily="18" charset="0"/>
                        <a:cs typeface="Times New Roman" panose="02020603050405020304" pitchFamily="18" charset="0"/>
                      </a:endParaRPr>
                    </a:p>
                    <a:p>
                      <a:pPr marL="82550">
                        <a:lnSpc>
                          <a:spcPct val="150000"/>
                        </a:lnSpc>
                        <a:spcAft>
                          <a:spcPts val="0"/>
                        </a:spcAft>
                      </a:pPr>
                      <a:r>
                        <a:rPr lang="en-ZA" sz="1900" b="1">
                          <a:solidFill>
                            <a:srgbClr val="231F20"/>
                          </a:solidFill>
                          <a:effectLst/>
                          <a:latin typeface="+mn-lt"/>
                          <a:ea typeface="Times New Roman" panose="02020603050405020304" pitchFamily="18" charset="0"/>
                          <a:cs typeface="Times New Roman" panose="02020603050405020304" pitchFamily="18" charset="0"/>
                        </a:rPr>
                        <a:t>Calculation:</a:t>
                      </a:r>
                      <a:endParaRPr lang="en-ZA" sz="1900">
                        <a:effectLst/>
                        <a:latin typeface="+mn-lt"/>
                        <a:ea typeface="Times New Roman" panose="02020603050405020304" pitchFamily="18" charset="0"/>
                        <a:cs typeface="Times New Roman" panose="02020603050405020304" pitchFamily="18" charset="0"/>
                      </a:endParaRPr>
                    </a:p>
                    <a:p>
                      <a:pPr marL="82550">
                        <a:lnSpc>
                          <a:spcPct val="150000"/>
                        </a:lnSpc>
                        <a:spcAft>
                          <a:spcPts val="0"/>
                        </a:spcAft>
                      </a:pPr>
                      <a:r>
                        <a:rPr lang="en-ZA" sz="1900">
                          <a:solidFill>
                            <a:srgbClr val="231F20"/>
                          </a:solidFill>
                          <a:effectLst/>
                          <a:latin typeface="+mn-lt"/>
                          <a:ea typeface="Times New Roman" panose="02020603050405020304" pitchFamily="18" charset="0"/>
                          <a:cs typeface="Times New Roman" panose="02020603050405020304" pitchFamily="18" charset="0"/>
                        </a:rPr>
                        <a:t>Percentage increase in total assets per annum = Nominator divided by Denominator, the quotient is then multiplied by 100.</a:t>
                      </a:r>
                      <a:endParaRPr lang="en-ZA" sz="190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3228760788"/>
                  </a:ext>
                </a:extLst>
              </a:tr>
              <a:tr h="334155">
                <a:tc>
                  <a:txBody>
                    <a:bodyPr/>
                    <a:lstStyle/>
                    <a:p>
                      <a:pPr marL="43815">
                        <a:lnSpc>
                          <a:spcPct val="100000"/>
                        </a:lnSpc>
                        <a:spcAft>
                          <a:spcPts val="1000"/>
                        </a:spcAft>
                      </a:pPr>
                      <a:r>
                        <a:rPr lang="en-ZA" sz="1900" b="1"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Means of verification</a:t>
                      </a:r>
                      <a:endParaRPr lang="en-ZA" sz="19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50000"/>
                        </a:lnSpc>
                        <a:spcAft>
                          <a:spcPts val="1000"/>
                        </a:spcAft>
                      </a:pPr>
                      <a:r>
                        <a:rPr lang="en-ZA" sz="1900">
                          <a:solidFill>
                            <a:srgbClr val="231F20"/>
                          </a:solidFill>
                          <a:effectLst/>
                          <a:latin typeface="+mn-lt"/>
                          <a:ea typeface="Times New Roman" panose="02020603050405020304" pitchFamily="18" charset="0"/>
                          <a:cs typeface="Times New Roman" panose="02020603050405020304" pitchFamily="18" charset="0"/>
                        </a:rPr>
                        <a:t>Annual financial statements/management accounts</a:t>
                      </a:r>
                      <a:endParaRPr lang="en-ZA" sz="190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657498765"/>
                  </a:ext>
                </a:extLst>
              </a:tr>
              <a:tr h="334155">
                <a:tc>
                  <a:txBody>
                    <a:bodyPr/>
                    <a:lstStyle/>
                    <a:p>
                      <a:pPr marL="43815">
                        <a:lnSpc>
                          <a:spcPct val="100000"/>
                        </a:lnSpc>
                        <a:spcAft>
                          <a:spcPts val="1000"/>
                        </a:spcAft>
                      </a:pPr>
                      <a:r>
                        <a:rPr lang="en-ZA" sz="1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Assumptions</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50000"/>
                        </a:lnSpc>
                        <a:spcAft>
                          <a:spcPts val="1000"/>
                        </a:spcAft>
                      </a:pPr>
                      <a:r>
                        <a:rPr lang="en-ZA" sz="1900" dirty="0">
                          <a:solidFill>
                            <a:srgbClr val="231F20"/>
                          </a:solidFill>
                          <a:effectLst/>
                          <a:latin typeface="+mn-lt"/>
                          <a:ea typeface="Times New Roman" panose="02020603050405020304" pitchFamily="18" charset="0"/>
                          <a:cs typeface="Times New Roman" panose="02020603050405020304" pitchFamily="18" charset="0"/>
                        </a:rPr>
                        <a:t>Percentage increase in assets will be above inflation</a:t>
                      </a:r>
                      <a:endParaRPr lang="en-ZA" sz="1900" dirty="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2293812149"/>
                  </a:ext>
                </a:extLst>
              </a:tr>
              <a:tr h="673097">
                <a:tc>
                  <a:txBody>
                    <a:bodyPr/>
                    <a:lstStyle/>
                    <a:p>
                      <a:pPr marL="43815">
                        <a:lnSpc>
                          <a:spcPct val="100000"/>
                        </a:lnSpc>
                        <a:spcAft>
                          <a:spcPts val="1000"/>
                        </a:spcAft>
                      </a:pPr>
                      <a:r>
                        <a:rPr lang="en-ZA" sz="1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Disaggregation of Beneficiaries (where applicable)</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00000"/>
                        </a:lnSpc>
                        <a:spcAft>
                          <a:spcPts val="1000"/>
                        </a:spcAft>
                      </a:pPr>
                      <a:r>
                        <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1416393611"/>
                  </a:ext>
                </a:extLst>
              </a:tr>
              <a:tr h="668310">
                <a:tc>
                  <a:txBody>
                    <a:bodyPr/>
                    <a:lstStyle/>
                    <a:p>
                      <a:pPr marL="43815">
                        <a:lnSpc>
                          <a:spcPct val="100000"/>
                        </a:lnSpc>
                        <a:spcAft>
                          <a:spcPts val="1000"/>
                        </a:spcAft>
                      </a:pPr>
                      <a:r>
                        <a:rPr lang="en-ZA" sz="1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Spatial Transformation (where applicable)</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00000"/>
                        </a:lnSpc>
                        <a:spcAft>
                          <a:spcPts val="1000"/>
                        </a:spcAft>
                      </a:pPr>
                      <a:r>
                        <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257895199"/>
                  </a:ext>
                </a:extLst>
              </a:tr>
              <a:tr h="334155">
                <a:tc>
                  <a:txBody>
                    <a:bodyPr/>
                    <a:lstStyle/>
                    <a:p>
                      <a:pPr marL="43815">
                        <a:lnSpc>
                          <a:spcPct val="100000"/>
                        </a:lnSpc>
                        <a:spcAft>
                          <a:spcPts val="1000"/>
                        </a:spcAft>
                      </a:pPr>
                      <a:r>
                        <a:rPr lang="en-ZA" sz="1900" b="1">
                          <a:solidFill>
                            <a:srgbClr val="231F20"/>
                          </a:solidFill>
                          <a:effectLst/>
                          <a:latin typeface="Arial" panose="020B0604020202020204" pitchFamily="34" charset="0"/>
                          <a:ea typeface="Times New Roman" panose="02020603050405020304" pitchFamily="18" charset="0"/>
                          <a:cs typeface="Arial" panose="020B0604020202020204" pitchFamily="34" charset="0"/>
                        </a:rPr>
                        <a:t>Calculation Type</a:t>
                      </a:r>
                      <a:endParaRPr lang="en-ZA" sz="19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00000"/>
                        </a:lnSpc>
                        <a:spcAft>
                          <a:spcPts val="1000"/>
                        </a:spcAft>
                      </a:pPr>
                      <a:r>
                        <a:rPr lang="en-ZA" sz="19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Cumulative (Year-End)</a:t>
                      </a:r>
                      <a:endParaRPr lang="en-ZA" sz="19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16466458"/>
                  </a:ext>
                </a:extLst>
              </a:tr>
              <a:tr h="334155">
                <a:tc>
                  <a:txBody>
                    <a:bodyPr/>
                    <a:lstStyle/>
                    <a:p>
                      <a:pPr marL="43815">
                        <a:lnSpc>
                          <a:spcPct val="100000"/>
                        </a:lnSpc>
                        <a:spcAft>
                          <a:spcPts val="1000"/>
                        </a:spcAft>
                      </a:pPr>
                      <a:r>
                        <a:rPr lang="en-ZA" sz="1900" b="1">
                          <a:solidFill>
                            <a:srgbClr val="231F20"/>
                          </a:solidFill>
                          <a:effectLst/>
                          <a:latin typeface="Arial" panose="020B0604020202020204" pitchFamily="34" charset="0"/>
                          <a:ea typeface="Times New Roman" panose="02020603050405020304" pitchFamily="18" charset="0"/>
                          <a:cs typeface="Arial" panose="020B0604020202020204" pitchFamily="34" charset="0"/>
                        </a:rPr>
                        <a:t>Reporting Cycle</a:t>
                      </a:r>
                      <a:endParaRPr lang="en-ZA" sz="19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00000"/>
                        </a:lnSpc>
                        <a:spcAft>
                          <a:spcPts val="1000"/>
                        </a:spcAft>
                      </a:pPr>
                      <a:r>
                        <a:rPr lang="en-ZA" sz="19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Annual progress against the five year target</a:t>
                      </a:r>
                      <a:endParaRPr lang="en-ZA" sz="19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1580084920"/>
                  </a:ext>
                </a:extLst>
              </a:tr>
              <a:tr h="334155">
                <a:tc>
                  <a:txBody>
                    <a:bodyPr/>
                    <a:lstStyle/>
                    <a:p>
                      <a:pPr marL="43815">
                        <a:lnSpc>
                          <a:spcPct val="100000"/>
                        </a:lnSpc>
                        <a:spcAft>
                          <a:spcPts val="0"/>
                        </a:spcAft>
                      </a:pPr>
                      <a:r>
                        <a:rPr lang="en-ZA" sz="1900" b="1">
                          <a:solidFill>
                            <a:srgbClr val="231F20"/>
                          </a:solidFill>
                          <a:effectLst/>
                          <a:latin typeface="Arial" panose="020B0604020202020204" pitchFamily="34" charset="0"/>
                          <a:ea typeface="Times New Roman" panose="02020603050405020304" pitchFamily="18" charset="0"/>
                          <a:cs typeface="Arial" panose="020B0604020202020204" pitchFamily="34" charset="0"/>
                        </a:rPr>
                        <a:t>Desired Performance</a:t>
                      </a:r>
                      <a:endParaRPr lang="en-ZA" sz="19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9050" cap="flat" cmpd="sng" algn="ctr">
                      <a:solidFill>
                        <a:srgbClr val="231F20"/>
                      </a:solidFill>
                      <a:prstDash val="solid"/>
                      <a:round/>
                      <a:headEnd type="none" w="med" len="med"/>
                      <a:tailEnd type="none" w="med" len="med"/>
                    </a:lnB>
                  </a:tcPr>
                </a:tc>
                <a:tc>
                  <a:txBody>
                    <a:bodyPr/>
                    <a:lstStyle/>
                    <a:p>
                      <a:pPr marL="82550">
                        <a:lnSpc>
                          <a:spcPct val="100000"/>
                        </a:lnSpc>
                        <a:spcAft>
                          <a:spcPts val="1000"/>
                        </a:spcAft>
                      </a:pPr>
                      <a:r>
                        <a:rPr lang="en-ZA" sz="19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10% increase per annum</a:t>
                      </a:r>
                      <a:endParaRPr lang="en-ZA" sz="19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905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3611062512"/>
                  </a:ext>
                </a:extLst>
              </a:tr>
              <a:tr h="334155">
                <a:tc>
                  <a:txBody>
                    <a:bodyPr/>
                    <a:lstStyle/>
                    <a:p>
                      <a:pPr marL="43815">
                        <a:lnSpc>
                          <a:spcPct val="100000"/>
                        </a:lnSpc>
                        <a:spcAft>
                          <a:spcPts val="0"/>
                        </a:spcAft>
                      </a:pPr>
                      <a:r>
                        <a:rPr lang="en-ZA" sz="1900" b="1">
                          <a:solidFill>
                            <a:srgbClr val="231F20"/>
                          </a:solidFill>
                          <a:effectLst/>
                          <a:latin typeface="Arial" panose="020B0604020202020204" pitchFamily="34" charset="0"/>
                          <a:ea typeface="Times New Roman" panose="02020603050405020304" pitchFamily="18" charset="0"/>
                          <a:cs typeface="Arial" panose="020B0604020202020204" pitchFamily="34" charset="0"/>
                        </a:rPr>
                        <a:t>Indicator Responsibility</a:t>
                      </a:r>
                      <a:endParaRPr lang="en-ZA" sz="19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905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00000"/>
                        </a:lnSpc>
                        <a:spcAft>
                          <a:spcPts val="1000"/>
                        </a:spcAft>
                      </a:pPr>
                      <a:r>
                        <a:rPr lang="en-ZA" sz="19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rPr>
                        <a:t>Chief Director: Financial Management</a:t>
                      </a:r>
                      <a:endParaRPr lang="en-ZA" sz="19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905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619231217"/>
                  </a:ext>
                </a:extLst>
              </a:tr>
            </a:tbl>
          </a:graphicData>
        </a:graphic>
      </p:graphicFrame>
      <p:sp>
        <p:nvSpPr>
          <p:cNvPr id="6" name="Rectangle 5"/>
          <p:cNvSpPr/>
          <p:nvPr/>
        </p:nvSpPr>
        <p:spPr>
          <a:xfrm>
            <a:off x="13919200" y="9114"/>
            <a:ext cx="441146" cy="369332"/>
          </a:xfrm>
          <a:prstGeom prst="rect">
            <a:avLst/>
          </a:prstGeom>
        </p:spPr>
        <p:txBody>
          <a:bodyPr wrap="none">
            <a:spAutoFit/>
          </a:bodyPr>
          <a:lstStyle/>
          <a:p>
            <a:r>
              <a:rPr lang="en-US" b="1" dirty="0" smtClean="0">
                <a:solidFill>
                  <a:srgbClr val="FF0000"/>
                </a:solidFill>
              </a:rPr>
              <a:t>40</a:t>
            </a:r>
            <a:endParaRPr lang="en-ZA" b="1" dirty="0">
              <a:solidFill>
                <a:srgbClr val="FF0000"/>
              </a:solidFill>
            </a:endParaRPr>
          </a:p>
        </p:txBody>
      </p:sp>
    </p:spTree>
    <p:extLst>
      <p:ext uri="{BB962C8B-B14F-4D97-AF65-F5344CB8AC3E}">
        <p14:creationId xmlns:p14="http://schemas.microsoft.com/office/powerpoint/2010/main" xmlns="" val="15307216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Date Placeholder 3"/>
          <p:cNvSpPr>
            <a:spLocks noGrp="1"/>
          </p:cNvSpPr>
          <p:nvPr>
            <p:ph type="dt" sz="quarter" idx="429496729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12" indent="-285736">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2943" indent="-228589">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120"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297"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474"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651"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8829"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006"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fld id="{DC6B0FDE-8BD2-4EA1-9540-11F443153588}" type="datetime1">
              <a:rPr kumimoji="0" lang="en-ZA"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t>2022/03/30</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16389" name="Slide Number Placeholder 4"/>
          <p:cNvSpPr>
            <a:spLocks noGrp="1"/>
          </p:cNvSpPr>
          <p:nvPr>
            <p:ph type="sldNum" sz="quarter" idx="4294967295"/>
          </p:nvPr>
        </p:nvSpPr>
        <p:spPr bwMode="auto">
          <a:xfrm>
            <a:off x="13336337" y="8687770"/>
            <a:ext cx="2844800" cy="48683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12" indent="-285736">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2943" indent="-228589">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120"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297"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474"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651"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8829"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006"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fld id="{EEF8A547-2BD4-4A7F-BBB5-F3CEDF4233F1}" type="slidenum">
              <a:rPr kumimoji="0" lang="en-US" altLang="en-US" sz="1333"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rPr>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t>41</a:t>
            </a:fld>
            <a:endParaRPr kumimoji="0" lang="en-US" altLang="en-US" sz="1333" b="0" i="0" u="none" strike="noStrike" kern="120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4" name="Rectangle 3"/>
          <p:cNvSpPr/>
          <p:nvPr/>
        </p:nvSpPr>
        <p:spPr>
          <a:xfrm>
            <a:off x="4537908" y="508060"/>
            <a:ext cx="7936340" cy="107721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srgbClr val="007832"/>
                </a:solidFill>
                <a:effectLst/>
                <a:uLnTx/>
                <a:uFillTx/>
                <a:latin typeface="Arial"/>
                <a:ea typeface="+mn-ea"/>
                <a:cs typeface="+mn-cs"/>
              </a:rPr>
              <a:t>PROGRAMME 1: ADMINISTRATION: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srgbClr val="007832"/>
                </a:solidFill>
                <a:effectLst/>
                <a:uLnTx/>
                <a:uFillTx/>
                <a:latin typeface="Arial"/>
                <a:ea typeface="+mn-ea"/>
                <a:cs typeface="+mn-cs"/>
              </a:rPr>
              <a:t>TECHNICAL INDICATOR DISCRIPTIONS</a:t>
            </a:r>
          </a:p>
        </p:txBody>
      </p:sp>
      <p:graphicFrame>
        <p:nvGraphicFramePr>
          <p:cNvPr id="2" name="Table 1"/>
          <p:cNvGraphicFramePr>
            <a:graphicFrameLocks noGrp="1"/>
          </p:cNvGraphicFramePr>
          <p:nvPr>
            <p:extLst/>
          </p:nvPr>
        </p:nvGraphicFramePr>
        <p:xfrm>
          <a:off x="2354730" y="1817654"/>
          <a:ext cx="11492754" cy="5200683"/>
        </p:xfrm>
        <a:graphic>
          <a:graphicData uri="http://schemas.openxmlformats.org/drawingml/2006/table">
            <a:tbl>
              <a:tblPr firstRow="1" firstCol="1" lastRow="1" lastCol="1" bandRow="1" bandCol="1"/>
              <a:tblGrid>
                <a:gridCol w="3334871">
                  <a:extLst>
                    <a:ext uri="{9D8B030D-6E8A-4147-A177-3AD203B41FA5}">
                      <a16:colId xmlns:a16="http://schemas.microsoft.com/office/drawing/2014/main" xmlns="" val="4260179239"/>
                    </a:ext>
                  </a:extLst>
                </a:gridCol>
                <a:gridCol w="8157883">
                  <a:extLst>
                    <a:ext uri="{9D8B030D-6E8A-4147-A177-3AD203B41FA5}">
                      <a16:colId xmlns:a16="http://schemas.microsoft.com/office/drawing/2014/main" xmlns="" val="3738495137"/>
                    </a:ext>
                  </a:extLst>
                </a:gridCol>
              </a:tblGrid>
              <a:tr h="284480">
                <a:tc>
                  <a:txBody>
                    <a:bodyPr/>
                    <a:lstStyle/>
                    <a:p>
                      <a:pPr marL="43815">
                        <a:lnSpc>
                          <a:spcPct val="100000"/>
                        </a:lnSpc>
                        <a:spcBef>
                          <a:spcPts val="160"/>
                        </a:spcBef>
                        <a:spcAft>
                          <a:spcPts val="0"/>
                        </a:spcAft>
                      </a:pPr>
                      <a:r>
                        <a:rPr lang="en-US"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Indicator Title</a:t>
                      </a:r>
                      <a:endParaRPr lang="en-ZA" sz="19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25400" marR="0" lvl="0" indent="0" defTabSz="914400" eaLnBrk="1" fontAlgn="auto" latinLnBrk="0" hangingPunct="1">
                        <a:lnSpc>
                          <a:spcPct val="150000"/>
                        </a:lnSpc>
                        <a:spcBef>
                          <a:spcPts val="60"/>
                        </a:spcBef>
                        <a:spcAft>
                          <a:spcPts val="0"/>
                        </a:spcAft>
                        <a:buClrTx/>
                        <a:buSzTx/>
                        <a:buFontTx/>
                        <a:buNone/>
                        <a:tabLst/>
                        <a:defRPr/>
                      </a:pPr>
                      <a:r>
                        <a:rPr kumimoji="0" lang="en-US" sz="1900" b="1" i="0" u="none" strike="noStrike" kern="0" cap="none" spc="0" normalizeH="0" baseline="0" noProof="0" dirty="0" smtClean="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Audit opinion received on audit matters </a:t>
                      </a:r>
                      <a:endParaRPr kumimoji="0" lang="en-ZA" sz="1900" b="1" i="0" u="none" strike="noStrike" kern="0" cap="none" spc="0" normalizeH="0" baseline="0" noProof="0" dirty="0" smtClean="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4128218350"/>
                  </a:ext>
                </a:extLst>
              </a:tr>
              <a:tr h="2068863">
                <a:tc>
                  <a:txBody>
                    <a:bodyPr/>
                    <a:lstStyle/>
                    <a:p>
                      <a:pPr marL="43815">
                        <a:lnSpc>
                          <a:spcPct val="100000"/>
                        </a:lnSpc>
                        <a:spcBef>
                          <a:spcPts val="160"/>
                        </a:spcBef>
                        <a:spcAft>
                          <a:spcPts val="0"/>
                        </a:spcAft>
                      </a:pPr>
                      <a:r>
                        <a:rPr lang="en-US"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Definition</a:t>
                      </a:r>
                      <a:endParaRPr lang="en-ZA" sz="19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marR="0" lvl="0" indent="0" defTabSz="914400" eaLnBrk="1" fontAlgn="auto" latinLnBrk="0" hangingPunct="1">
                        <a:lnSpc>
                          <a:spcPct val="100000"/>
                        </a:lnSpc>
                        <a:spcBef>
                          <a:spcPts val="160"/>
                        </a:spcBef>
                        <a:spcAft>
                          <a:spcPts val="0"/>
                        </a:spcAft>
                        <a:buClrTx/>
                        <a:buSzTx/>
                        <a:buFontTx/>
                        <a:buNone/>
                        <a:tabLst/>
                        <a:defRPr/>
                      </a:pPr>
                      <a:r>
                        <a:rPr lang="en-US" sz="1800" dirty="0" smtClean="0">
                          <a:solidFill>
                            <a:srgbClr val="000000"/>
                          </a:solidFill>
                          <a:effectLst/>
                          <a:latin typeface="+mn-lt"/>
                          <a:ea typeface="+mn-ea"/>
                          <a:cs typeface="+mn-cs"/>
                        </a:rPr>
                        <a:t>The purpose of this indicator is to improve the audit opinion.</a:t>
                      </a:r>
                      <a:endParaRPr lang="en-ZA" sz="1800" dirty="0" smtClean="0">
                        <a:solidFill>
                          <a:srgbClr val="000000"/>
                        </a:solidFill>
                        <a:effectLst/>
                        <a:latin typeface="+mn-lt"/>
                        <a:ea typeface="+mn-ea"/>
                        <a:cs typeface="+mn-cs"/>
                      </a:endParaRPr>
                    </a:p>
                    <a:p>
                      <a:pPr marL="82550">
                        <a:lnSpc>
                          <a:spcPct val="100000"/>
                        </a:lnSpc>
                        <a:spcBef>
                          <a:spcPts val="160"/>
                        </a:spcBef>
                        <a:spcAft>
                          <a:spcPts val="0"/>
                        </a:spcAft>
                      </a:pPr>
                      <a:endParaRPr lang="en-US" sz="1900" b="1" dirty="0" smtClean="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82550">
                        <a:lnSpc>
                          <a:spcPct val="100000"/>
                        </a:lnSpc>
                        <a:spcBef>
                          <a:spcPts val="160"/>
                        </a:spcBef>
                        <a:spcAft>
                          <a:spcPts val="0"/>
                        </a:spcAft>
                      </a:pPr>
                      <a:r>
                        <a:rPr lang="en-US" sz="1900" b="1"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Matters </a:t>
                      </a:r>
                      <a:r>
                        <a:rPr lang="en-US"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affecting the Audit opinion: </a:t>
                      </a:r>
                      <a:r>
                        <a:rPr lang="en-US"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Refers to audit findings issued by the Auditor- General of South Africa (AGSA)</a:t>
                      </a:r>
                      <a:endParaRPr lang="en-ZA" sz="19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82550">
                        <a:lnSpc>
                          <a:spcPct val="100000"/>
                        </a:lnSpc>
                        <a:spcBef>
                          <a:spcPts val="160"/>
                        </a:spcBef>
                        <a:spcAft>
                          <a:spcPts val="0"/>
                        </a:spcAft>
                      </a:pPr>
                      <a:r>
                        <a:rPr lang="en-GB"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Audit Opinion</a:t>
                      </a:r>
                      <a:r>
                        <a:rPr lang="en-GB"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 Statement made by the Auditor concerning the Fund’s Financial Statements.</a:t>
                      </a:r>
                      <a:endParaRPr lang="en-ZA" sz="19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2428734259"/>
                  </a:ext>
                </a:extLst>
              </a:tr>
              <a:tr h="602827">
                <a:tc>
                  <a:txBody>
                    <a:bodyPr/>
                    <a:lstStyle/>
                    <a:p>
                      <a:pPr marL="43815">
                        <a:lnSpc>
                          <a:spcPct val="100000"/>
                        </a:lnSpc>
                        <a:spcBef>
                          <a:spcPts val="160"/>
                        </a:spcBef>
                        <a:spcAft>
                          <a:spcPts val="0"/>
                        </a:spcAft>
                      </a:pPr>
                      <a:r>
                        <a:rPr lang="en-US"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Source of data</a:t>
                      </a:r>
                      <a:endParaRPr lang="en-ZA" sz="19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342900" lvl="0" indent="-342900">
                        <a:lnSpc>
                          <a:spcPct val="100000"/>
                        </a:lnSpc>
                        <a:spcBef>
                          <a:spcPts val="160"/>
                        </a:spcBef>
                        <a:spcAft>
                          <a:spcPts val="0"/>
                        </a:spcAft>
                        <a:buFont typeface="Symbol" panose="05050102010706020507" pitchFamily="18" charset="2"/>
                        <a:buChar char=""/>
                        <a:tabLst>
                          <a:tab pos="112395" algn="l"/>
                        </a:tabLst>
                      </a:pPr>
                      <a:r>
                        <a:rPr lang="en-GB"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Annual Financial Statements</a:t>
                      </a:r>
                      <a:endParaRPr lang="en-ZA" sz="19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00000"/>
                        </a:lnSpc>
                        <a:spcBef>
                          <a:spcPts val="160"/>
                        </a:spcBef>
                        <a:spcAft>
                          <a:spcPts val="0"/>
                        </a:spcAft>
                        <a:buFont typeface="Symbol" panose="05050102010706020507" pitchFamily="18" charset="2"/>
                        <a:buChar char=""/>
                        <a:tabLst>
                          <a:tab pos="112395" algn="l"/>
                        </a:tabLst>
                      </a:pPr>
                      <a:r>
                        <a:rPr lang="en-GB"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Annual Reports</a:t>
                      </a:r>
                      <a:endParaRPr lang="en-ZA" sz="19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2110001558"/>
                  </a:ext>
                </a:extLst>
              </a:tr>
              <a:tr h="2092960">
                <a:tc>
                  <a:txBody>
                    <a:bodyPr/>
                    <a:lstStyle/>
                    <a:p>
                      <a:pPr marL="43815">
                        <a:lnSpc>
                          <a:spcPct val="100000"/>
                        </a:lnSpc>
                        <a:spcBef>
                          <a:spcPts val="160"/>
                        </a:spcBef>
                        <a:spcAft>
                          <a:spcPts val="0"/>
                        </a:spcAft>
                      </a:pPr>
                      <a:r>
                        <a:rPr lang="en-US"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Method of Calculation / Assessment</a:t>
                      </a:r>
                      <a:endParaRPr lang="en-ZA" sz="19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90170">
                        <a:lnSpc>
                          <a:spcPct val="100000"/>
                        </a:lnSpc>
                        <a:spcBef>
                          <a:spcPts val="160"/>
                        </a:spcBef>
                        <a:spcAft>
                          <a:spcPts val="0"/>
                        </a:spcAft>
                        <a:tabLst>
                          <a:tab pos="180340" algn="l"/>
                        </a:tabLst>
                      </a:pPr>
                      <a:r>
                        <a:rPr lang="en-ZA" sz="1800" dirty="0" smtClean="0">
                          <a:solidFill>
                            <a:srgbClr val="000000"/>
                          </a:solidFill>
                          <a:effectLst/>
                          <a:latin typeface="+mn-lt"/>
                          <a:ea typeface="+mn-ea"/>
                          <a:cs typeface="+mn-cs"/>
                        </a:rPr>
                        <a:t>Simple count (Qualified Audit).</a:t>
                      </a:r>
                      <a:endParaRPr lang="en-ZA" sz="19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1137214987"/>
                  </a:ext>
                </a:extLst>
              </a:tr>
            </a:tbl>
          </a:graphicData>
        </a:graphic>
      </p:graphicFrame>
      <p:sp>
        <p:nvSpPr>
          <p:cNvPr id="6" name="Rectangle 5"/>
          <p:cNvSpPr/>
          <p:nvPr/>
        </p:nvSpPr>
        <p:spPr>
          <a:xfrm>
            <a:off x="13919200" y="9114"/>
            <a:ext cx="441146" cy="369332"/>
          </a:xfrm>
          <a:prstGeom prst="rect">
            <a:avLst/>
          </a:prstGeom>
        </p:spPr>
        <p:txBody>
          <a:bodyPr wrap="none">
            <a:spAutoFit/>
          </a:bodyPr>
          <a:lstStyle/>
          <a:p>
            <a:r>
              <a:rPr lang="en-US" b="1" dirty="0" smtClean="0">
                <a:solidFill>
                  <a:srgbClr val="FF0000"/>
                </a:solidFill>
              </a:rPr>
              <a:t>41</a:t>
            </a:r>
            <a:endParaRPr lang="en-ZA" b="1" dirty="0">
              <a:solidFill>
                <a:srgbClr val="FF0000"/>
              </a:solidFill>
            </a:endParaRPr>
          </a:p>
        </p:txBody>
      </p:sp>
    </p:spTree>
    <p:extLst>
      <p:ext uri="{BB962C8B-B14F-4D97-AF65-F5344CB8AC3E}">
        <p14:creationId xmlns:p14="http://schemas.microsoft.com/office/powerpoint/2010/main" xmlns="" val="5419988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Date Placeholder 3"/>
          <p:cNvSpPr>
            <a:spLocks noGrp="1"/>
          </p:cNvSpPr>
          <p:nvPr>
            <p:ph type="dt" sz="quarter" idx="429496729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12" indent="-285736">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2943" indent="-228589">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120"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297"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474"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651"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8829"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006"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fld id="{DC6B0FDE-8BD2-4EA1-9540-11F443153588}" type="datetime1">
              <a:rPr kumimoji="0" lang="en-ZA"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t>2022/03/30</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16389" name="Slide Number Placeholder 4"/>
          <p:cNvSpPr>
            <a:spLocks noGrp="1"/>
          </p:cNvSpPr>
          <p:nvPr>
            <p:ph type="sldNum" sz="quarter" idx="4294967295"/>
          </p:nvPr>
        </p:nvSpPr>
        <p:spPr bwMode="auto">
          <a:xfrm>
            <a:off x="13336337" y="8687770"/>
            <a:ext cx="2844800" cy="48683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12" indent="-285736">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2943" indent="-228589">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120"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297"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474"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651"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8829"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006"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fld id="{EEF8A547-2BD4-4A7F-BBB5-F3CEDF4233F1}" type="slidenum">
              <a:rPr kumimoji="0" lang="en-US" altLang="en-US" sz="1333"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rPr>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t>42</a:t>
            </a:fld>
            <a:endParaRPr kumimoji="0" lang="en-US" altLang="en-US" sz="1333" b="0" i="0" u="none" strike="noStrike" kern="120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4" name="Rectangle 3"/>
          <p:cNvSpPr/>
          <p:nvPr/>
        </p:nvSpPr>
        <p:spPr>
          <a:xfrm>
            <a:off x="4537908" y="508060"/>
            <a:ext cx="7936340" cy="107721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srgbClr val="007832"/>
                </a:solidFill>
                <a:effectLst/>
                <a:uLnTx/>
                <a:uFillTx/>
                <a:latin typeface="Arial"/>
                <a:ea typeface="+mn-ea"/>
                <a:cs typeface="+mn-cs"/>
              </a:rPr>
              <a:t>PROGRAMME 1: ADMINISTRATION: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srgbClr val="007832"/>
                </a:solidFill>
                <a:effectLst/>
                <a:uLnTx/>
                <a:uFillTx/>
                <a:latin typeface="Arial"/>
                <a:ea typeface="+mn-ea"/>
                <a:cs typeface="+mn-cs"/>
              </a:rPr>
              <a:t>TECHNICAL INDICATOR DISCRIPTIONS</a:t>
            </a:r>
          </a:p>
        </p:txBody>
      </p:sp>
      <p:graphicFrame>
        <p:nvGraphicFramePr>
          <p:cNvPr id="2" name="Table 1"/>
          <p:cNvGraphicFramePr>
            <a:graphicFrameLocks noGrp="1"/>
          </p:cNvGraphicFramePr>
          <p:nvPr>
            <p:extLst>
              <p:ext uri="{D42A27DB-BD31-4B8C-83A1-F6EECF244321}">
                <p14:modId xmlns:p14="http://schemas.microsoft.com/office/powerpoint/2010/main" xmlns="" val="4144725825"/>
              </p:ext>
            </p:extLst>
          </p:nvPr>
        </p:nvGraphicFramePr>
        <p:xfrm>
          <a:off x="2354730" y="1817654"/>
          <a:ext cx="11492754" cy="5516880"/>
        </p:xfrm>
        <a:graphic>
          <a:graphicData uri="http://schemas.openxmlformats.org/drawingml/2006/table">
            <a:tbl>
              <a:tblPr firstRow="1" firstCol="1" lastRow="1" lastCol="1" bandRow="1" bandCol="1"/>
              <a:tblGrid>
                <a:gridCol w="3334871">
                  <a:extLst>
                    <a:ext uri="{9D8B030D-6E8A-4147-A177-3AD203B41FA5}">
                      <a16:colId xmlns:a16="http://schemas.microsoft.com/office/drawing/2014/main" xmlns="" val="4260179239"/>
                    </a:ext>
                  </a:extLst>
                </a:gridCol>
                <a:gridCol w="8157883">
                  <a:extLst>
                    <a:ext uri="{9D8B030D-6E8A-4147-A177-3AD203B41FA5}">
                      <a16:colId xmlns:a16="http://schemas.microsoft.com/office/drawing/2014/main" xmlns="" val="3738495137"/>
                    </a:ext>
                  </a:extLst>
                </a:gridCol>
              </a:tblGrid>
              <a:tr h="284480">
                <a:tc>
                  <a:txBody>
                    <a:bodyPr/>
                    <a:lstStyle/>
                    <a:p>
                      <a:pPr marL="43815">
                        <a:lnSpc>
                          <a:spcPct val="100000"/>
                        </a:lnSpc>
                        <a:spcBef>
                          <a:spcPts val="160"/>
                        </a:spcBef>
                        <a:spcAft>
                          <a:spcPts val="0"/>
                        </a:spcAft>
                      </a:pPr>
                      <a:r>
                        <a:rPr lang="en-US"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Indicator Title</a:t>
                      </a:r>
                      <a:endParaRPr lang="en-ZA" sz="19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25400" marR="0" lvl="0" indent="0" defTabSz="914400" eaLnBrk="1" fontAlgn="auto" latinLnBrk="0" hangingPunct="1">
                        <a:lnSpc>
                          <a:spcPct val="150000"/>
                        </a:lnSpc>
                        <a:spcBef>
                          <a:spcPts val="60"/>
                        </a:spcBef>
                        <a:spcAft>
                          <a:spcPts val="0"/>
                        </a:spcAft>
                        <a:buClrTx/>
                        <a:buSzTx/>
                        <a:buFontTx/>
                        <a:buNone/>
                        <a:tabLst/>
                        <a:defRPr/>
                      </a:pPr>
                      <a:r>
                        <a:rPr kumimoji="0" lang="en-US" sz="1900" b="1" i="0" u="none" strike="noStrike" kern="0" cap="none" spc="0" normalizeH="0" baseline="0" noProof="0" dirty="0" smtClean="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Audit opinion received on audit matters </a:t>
                      </a:r>
                      <a:r>
                        <a:rPr lang="en-US" sz="1900" b="1"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(Continue..)</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4128218350"/>
                  </a:ext>
                </a:extLst>
              </a:tr>
              <a:tr h="284480">
                <a:tc>
                  <a:txBody>
                    <a:bodyPr/>
                    <a:lstStyle/>
                    <a:p>
                      <a:pPr marL="43815">
                        <a:lnSpc>
                          <a:spcPct val="100000"/>
                        </a:lnSpc>
                        <a:spcBef>
                          <a:spcPts val="160"/>
                        </a:spcBef>
                        <a:spcAft>
                          <a:spcPts val="0"/>
                        </a:spcAft>
                      </a:pPr>
                      <a:r>
                        <a:rPr lang="en-US"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Means of verification</a:t>
                      </a:r>
                      <a:endParaRPr lang="en-ZA" sz="19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indent="-68580">
                        <a:lnSpc>
                          <a:spcPct val="150000"/>
                        </a:lnSpc>
                        <a:spcBef>
                          <a:spcPts val="160"/>
                        </a:spcBef>
                        <a:spcAft>
                          <a:spcPts val="0"/>
                        </a:spcAft>
                        <a:tabLst>
                          <a:tab pos="112395" algn="l"/>
                        </a:tabLst>
                      </a:pPr>
                      <a:r>
                        <a:rPr lang="en-US" sz="1900">
                          <a:solidFill>
                            <a:srgbClr val="000000"/>
                          </a:solidFill>
                          <a:effectLst/>
                          <a:latin typeface="+mn-lt"/>
                          <a:ea typeface="Arial" panose="020B0604020202020204" pitchFamily="34" charset="0"/>
                          <a:cs typeface="Times New Roman" panose="02020603050405020304" pitchFamily="18" charset="0"/>
                        </a:rPr>
                        <a:t>(AGSA) Management Report at the year end</a:t>
                      </a:r>
                      <a:endParaRPr lang="en-ZA" sz="1900">
                        <a:solidFill>
                          <a:srgbClr val="000000"/>
                        </a:solidFill>
                        <a:effectLst/>
                        <a:latin typeface="+mn-lt"/>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3152859551"/>
                  </a:ext>
                </a:extLst>
              </a:tr>
              <a:tr h="887307">
                <a:tc>
                  <a:txBody>
                    <a:bodyPr/>
                    <a:lstStyle/>
                    <a:p>
                      <a:pPr marL="43815">
                        <a:lnSpc>
                          <a:spcPct val="100000"/>
                        </a:lnSpc>
                        <a:spcBef>
                          <a:spcPts val="160"/>
                        </a:spcBef>
                        <a:spcAft>
                          <a:spcPts val="0"/>
                        </a:spcAft>
                      </a:pPr>
                      <a:r>
                        <a:rPr lang="en-US"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Assumptions</a:t>
                      </a:r>
                      <a:endParaRPr lang="en-ZA" sz="19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342900" lvl="0" indent="-342900">
                        <a:lnSpc>
                          <a:spcPct val="150000"/>
                        </a:lnSpc>
                        <a:spcBef>
                          <a:spcPts val="160"/>
                        </a:spcBef>
                        <a:spcAft>
                          <a:spcPts val="0"/>
                        </a:spcAft>
                        <a:buClr>
                          <a:srgbClr val="231F20"/>
                        </a:buClr>
                        <a:buSzPts val="900"/>
                        <a:buFont typeface="Arial" panose="020B0604020202020204" pitchFamily="34" charset="0"/>
                        <a:buChar char="•"/>
                        <a:tabLst>
                          <a:tab pos="112395" algn="l"/>
                        </a:tabLst>
                      </a:pPr>
                      <a:r>
                        <a:rPr lang="en-US" sz="1900" dirty="0">
                          <a:solidFill>
                            <a:srgbClr val="000000"/>
                          </a:solidFill>
                          <a:effectLst/>
                          <a:latin typeface="+mn-lt"/>
                          <a:ea typeface="Arial" panose="020B0604020202020204" pitchFamily="34" charset="0"/>
                          <a:cs typeface="Times New Roman" panose="02020603050405020304" pitchFamily="18" charset="0"/>
                        </a:rPr>
                        <a:t>Internal control will be strengthened and effective over the period under audit</a:t>
                      </a:r>
                      <a:endParaRPr lang="en-ZA" sz="1900" dirty="0">
                        <a:solidFill>
                          <a:srgbClr val="000000"/>
                        </a:solidFill>
                        <a:effectLst/>
                        <a:latin typeface="+mn-lt"/>
                        <a:ea typeface="Arial" panose="020B0604020202020204" pitchFamily="34" charset="0"/>
                        <a:cs typeface="Times New Roman" panose="02020603050405020304" pitchFamily="18" charset="0"/>
                      </a:endParaRPr>
                    </a:p>
                    <a:p>
                      <a:pPr marL="342900" lvl="0" indent="-342900">
                        <a:lnSpc>
                          <a:spcPct val="150000"/>
                        </a:lnSpc>
                        <a:spcBef>
                          <a:spcPts val="160"/>
                        </a:spcBef>
                        <a:spcAft>
                          <a:spcPts val="0"/>
                        </a:spcAft>
                        <a:buClr>
                          <a:srgbClr val="231F20"/>
                        </a:buClr>
                        <a:buSzPts val="900"/>
                        <a:buFont typeface="Arial" panose="020B0604020202020204" pitchFamily="34" charset="0"/>
                        <a:buChar char="•"/>
                        <a:tabLst>
                          <a:tab pos="112395" algn="l"/>
                        </a:tabLst>
                      </a:pPr>
                      <a:r>
                        <a:rPr lang="en-US" sz="1900" dirty="0">
                          <a:solidFill>
                            <a:srgbClr val="000000"/>
                          </a:solidFill>
                          <a:effectLst/>
                          <a:latin typeface="+mn-lt"/>
                          <a:ea typeface="Arial" panose="020B0604020202020204" pitchFamily="34" charset="0"/>
                          <a:cs typeface="Times New Roman" panose="02020603050405020304" pitchFamily="18" charset="0"/>
                        </a:rPr>
                        <a:t>That full audit is done by the AGSA</a:t>
                      </a:r>
                      <a:endParaRPr lang="en-ZA" sz="1900" dirty="0">
                        <a:solidFill>
                          <a:srgbClr val="000000"/>
                        </a:solidFill>
                        <a:effectLst/>
                        <a:latin typeface="+mn-lt"/>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540795881"/>
                  </a:ext>
                </a:extLst>
              </a:tr>
              <a:tr h="853440">
                <a:tc>
                  <a:txBody>
                    <a:bodyPr/>
                    <a:lstStyle/>
                    <a:p>
                      <a:pPr marL="43815">
                        <a:lnSpc>
                          <a:spcPct val="100000"/>
                        </a:lnSpc>
                        <a:spcBef>
                          <a:spcPts val="160"/>
                        </a:spcBef>
                        <a:spcAft>
                          <a:spcPts val="0"/>
                        </a:spcAft>
                      </a:pPr>
                      <a:r>
                        <a:rPr lang="en-US"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Disaggregation of Beneficiaries (where applicable)</a:t>
                      </a:r>
                      <a:endParaRPr lang="en-ZA" sz="19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indent="-68580">
                        <a:lnSpc>
                          <a:spcPct val="150000"/>
                        </a:lnSpc>
                        <a:spcBef>
                          <a:spcPts val="160"/>
                        </a:spcBef>
                        <a:spcAft>
                          <a:spcPts val="0"/>
                        </a:spcAft>
                        <a:tabLst>
                          <a:tab pos="112395" algn="l"/>
                        </a:tabLst>
                      </a:pPr>
                      <a:r>
                        <a:rPr lang="en-US" sz="1900">
                          <a:solidFill>
                            <a:srgbClr val="000000"/>
                          </a:solidFill>
                          <a:effectLst/>
                          <a:latin typeface="+mn-lt"/>
                          <a:ea typeface="Arial" panose="020B0604020202020204" pitchFamily="34" charset="0"/>
                          <a:cs typeface="Times New Roman" panose="02020603050405020304" pitchFamily="18" charset="0"/>
                        </a:rPr>
                        <a:t>N/A</a:t>
                      </a:r>
                      <a:endParaRPr lang="en-ZA" sz="1900">
                        <a:solidFill>
                          <a:srgbClr val="000000"/>
                        </a:solidFill>
                        <a:effectLst/>
                        <a:latin typeface="+mn-lt"/>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1878998069"/>
                  </a:ext>
                </a:extLst>
              </a:tr>
              <a:tr h="568960">
                <a:tc>
                  <a:txBody>
                    <a:bodyPr/>
                    <a:lstStyle/>
                    <a:p>
                      <a:pPr marL="43815">
                        <a:lnSpc>
                          <a:spcPct val="100000"/>
                        </a:lnSpc>
                        <a:spcBef>
                          <a:spcPts val="160"/>
                        </a:spcBef>
                        <a:spcAft>
                          <a:spcPts val="0"/>
                        </a:spcAft>
                      </a:pPr>
                      <a:r>
                        <a:rPr lang="en-US"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Spatial Transformation (where applicable)</a:t>
                      </a:r>
                      <a:endParaRPr lang="en-ZA" sz="19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indent="-68580">
                        <a:lnSpc>
                          <a:spcPct val="150000"/>
                        </a:lnSpc>
                        <a:spcBef>
                          <a:spcPts val="160"/>
                        </a:spcBef>
                        <a:spcAft>
                          <a:spcPts val="0"/>
                        </a:spcAft>
                        <a:tabLst>
                          <a:tab pos="112395" algn="l"/>
                        </a:tabLst>
                      </a:pPr>
                      <a:r>
                        <a:rPr lang="en-US" sz="1900">
                          <a:solidFill>
                            <a:srgbClr val="000000"/>
                          </a:solidFill>
                          <a:effectLst/>
                          <a:latin typeface="+mn-lt"/>
                          <a:ea typeface="Arial" panose="020B0604020202020204" pitchFamily="34" charset="0"/>
                          <a:cs typeface="Times New Roman" panose="02020603050405020304" pitchFamily="18" charset="0"/>
                        </a:rPr>
                        <a:t>N/A</a:t>
                      </a:r>
                      <a:endParaRPr lang="en-ZA" sz="1900">
                        <a:solidFill>
                          <a:srgbClr val="000000"/>
                        </a:solidFill>
                        <a:effectLst/>
                        <a:latin typeface="+mn-lt"/>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4217671522"/>
                  </a:ext>
                </a:extLst>
              </a:tr>
              <a:tr h="284480">
                <a:tc>
                  <a:txBody>
                    <a:bodyPr/>
                    <a:lstStyle/>
                    <a:p>
                      <a:pPr marL="43815">
                        <a:lnSpc>
                          <a:spcPct val="100000"/>
                        </a:lnSpc>
                        <a:spcBef>
                          <a:spcPts val="160"/>
                        </a:spcBef>
                        <a:spcAft>
                          <a:spcPts val="0"/>
                        </a:spcAft>
                      </a:pPr>
                      <a:r>
                        <a:rPr lang="en-US" sz="1900" b="1">
                          <a:solidFill>
                            <a:srgbClr val="000000"/>
                          </a:solidFill>
                          <a:effectLst/>
                          <a:latin typeface="Arial" panose="020B0604020202020204" pitchFamily="34" charset="0"/>
                          <a:ea typeface="Arial" panose="020B0604020202020204" pitchFamily="34" charset="0"/>
                          <a:cs typeface="Arial" panose="020B0604020202020204" pitchFamily="34" charset="0"/>
                        </a:rPr>
                        <a:t>Calculation Type</a:t>
                      </a:r>
                      <a:endParaRPr lang="en-ZA" sz="19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indent="-68580">
                        <a:lnSpc>
                          <a:spcPct val="150000"/>
                        </a:lnSpc>
                        <a:spcBef>
                          <a:spcPts val="160"/>
                        </a:spcBef>
                        <a:spcAft>
                          <a:spcPts val="0"/>
                        </a:spcAft>
                        <a:tabLst>
                          <a:tab pos="112395" algn="l"/>
                        </a:tabLst>
                      </a:pPr>
                      <a:r>
                        <a:rPr lang="en-US" sz="1900">
                          <a:solidFill>
                            <a:srgbClr val="000000"/>
                          </a:solidFill>
                          <a:effectLst/>
                          <a:latin typeface="+mn-lt"/>
                          <a:ea typeface="Arial" panose="020B0604020202020204" pitchFamily="34" charset="0"/>
                          <a:cs typeface="Times New Roman" panose="02020603050405020304" pitchFamily="18" charset="0"/>
                        </a:rPr>
                        <a:t>Cumulative (year-end)</a:t>
                      </a:r>
                      <a:endParaRPr lang="en-ZA" sz="1900">
                        <a:solidFill>
                          <a:srgbClr val="000000"/>
                        </a:solidFill>
                        <a:effectLst/>
                        <a:latin typeface="+mn-lt"/>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1946251080"/>
                  </a:ext>
                </a:extLst>
              </a:tr>
              <a:tr h="284480">
                <a:tc>
                  <a:txBody>
                    <a:bodyPr/>
                    <a:lstStyle/>
                    <a:p>
                      <a:pPr marL="43815">
                        <a:lnSpc>
                          <a:spcPct val="100000"/>
                        </a:lnSpc>
                        <a:spcBef>
                          <a:spcPts val="160"/>
                        </a:spcBef>
                        <a:spcAft>
                          <a:spcPts val="0"/>
                        </a:spcAft>
                      </a:pPr>
                      <a:r>
                        <a:rPr lang="en-US" sz="1900" b="1">
                          <a:solidFill>
                            <a:srgbClr val="000000"/>
                          </a:solidFill>
                          <a:effectLst/>
                          <a:latin typeface="Arial" panose="020B0604020202020204" pitchFamily="34" charset="0"/>
                          <a:ea typeface="Arial" panose="020B0604020202020204" pitchFamily="34" charset="0"/>
                          <a:cs typeface="Arial" panose="020B0604020202020204" pitchFamily="34" charset="0"/>
                        </a:rPr>
                        <a:t>Reporting Cycle</a:t>
                      </a:r>
                      <a:endParaRPr lang="en-ZA" sz="19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indent="-68580">
                        <a:lnSpc>
                          <a:spcPct val="150000"/>
                        </a:lnSpc>
                        <a:spcBef>
                          <a:spcPts val="160"/>
                        </a:spcBef>
                        <a:spcAft>
                          <a:spcPts val="0"/>
                        </a:spcAft>
                        <a:tabLst>
                          <a:tab pos="112395" algn="l"/>
                        </a:tabLst>
                      </a:pPr>
                      <a:r>
                        <a:rPr lang="en-US" sz="1900">
                          <a:solidFill>
                            <a:srgbClr val="000000"/>
                          </a:solidFill>
                          <a:effectLst/>
                          <a:latin typeface="+mn-lt"/>
                          <a:ea typeface="Arial" panose="020B0604020202020204" pitchFamily="34" charset="0"/>
                          <a:cs typeface="Times New Roman" panose="02020603050405020304" pitchFamily="18" charset="0"/>
                        </a:rPr>
                        <a:t>Annual</a:t>
                      </a:r>
                      <a:endParaRPr lang="en-ZA" sz="1900">
                        <a:solidFill>
                          <a:srgbClr val="000000"/>
                        </a:solidFill>
                        <a:effectLst/>
                        <a:latin typeface="+mn-lt"/>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1989968176"/>
                  </a:ext>
                </a:extLst>
              </a:tr>
              <a:tr h="568960">
                <a:tc>
                  <a:txBody>
                    <a:bodyPr/>
                    <a:lstStyle/>
                    <a:p>
                      <a:pPr marL="43815">
                        <a:lnSpc>
                          <a:spcPct val="100000"/>
                        </a:lnSpc>
                        <a:spcBef>
                          <a:spcPts val="160"/>
                        </a:spcBef>
                        <a:spcAft>
                          <a:spcPts val="0"/>
                        </a:spcAft>
                      </a:pPr>
                      <a:r>
                        <a:rPr lang="en-US" sz="1900" b="1">
                          <a:solidFill>
                            <a:srgbClr val="000000"/>
                          </a:solidFill>
                          <a:effectLst/>
                          <a:latin typeface="Arial" panose="020B0604020202020204" pitchFamily="34" charset="0"/>
                          <a:ea typeface="Arial" panose="020B0604020202020204" pitchFamily="34" charset="0"/>
                          <a:cs typeface="Arial" panose="020B0604020202020204" pitchFamily="34" charset="0"/>
                        </a:rPr>
                        <a:t>Desired Performance</a:t>
                      </a:r>
                      <a:endParaRPr lang="en-ZA" sz="19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50800" indent="13970">
                        <a:lnSpc>
                          <a:spcPct val="150000"/>
                        </a:lnSpc>
                        <a:spcBef>
                          <a:spcPts val="160"/>
                        </a:spcBef>
                        <a:spcAft>
                          <a:spcPts val="0"/>
                        </a:spcAft>
                        <a:tabLst>
                          <a:tab pos="13970" algn="l"/>
                        </a:tabLst>
                      </a:pPr>
                      <a:r>
                        <a:rPr lang="en-US" sz="1900" dirty="0">
                          <a:solidFill>
                            <a:srgbClr val="000000"/>
                          </a:solidFill>
                          <a:effectLst/>
                          <a:latin typeface="+mn-lt"/>
                          <a:ea typeface="Arial" panose="020B0604020202020204" pitchFamily="34" charset="0"/>
                          <a:cs typeface="Times New Roman" panose="02020603050405020304" pitchFamily="18" charset="0"/>
                        </a:rPr>
                        <a:t>To </a:t>
                      </a:r>
                      <a:r>
                        <a:rPr lang="en-US" sz="1900" dirty="0" smtClean="0">
                          <a:solidFill>
                            <a:srgbClr val="000000"/>
                          </a:solidFill>
                          <a:effectLst/>
                          <a:latin typeface="+mn-lt"/>
                          <a:ea typeface="Arial" panose="020B0604020202020204" pitchFamily="34" charset="0"/>
                          <a:cs typeface="Times New Roman" panose="02020603050405020304" pitchFamily="18" charset="0"/>
                        </a:rPr>
                        <a:t>achieve Qualified  </a:t>
                      </a:r>
                      <a:r>
                        <a:rPr lang="en-US" sz="1900" dirty="0">
                          <a:solidFill>
                            <a:srgbClr val="000000"/>
                          </a:solidFill>
                          <a:effectLst/>
                          <a:latin typeface="+mn-lt"/>
                          <a:ea typeface="Arial" panose="020B0604020202020204" pitchFamily="34" charset="0"/>
                          <a:cs typeface="Times New Roman" panose="02020603050405020304" pitchFamily="18" charset="0"/>
                        </a:rPr>
                        <a:t>Audit opinion </a:t>
                      </a:r>
                      <a:r>
                        <a:rPr lang="en-ZA" sz="1900" dirty="0">
                          <a:solidFill>
                            <a:srgbClr val="000000"/>
                          </a:solidFill>
                          <a:effectLst/>
                          <a:latin typeface="+mn-lt"/>
                          <a:ea typeface="Arial" panose="020B0604020202020204" pitchFamily="34" charset="0"/>
                          <a:cs typeface="Times New Roman" panose="02020603050405020304" pitchFamily="18" charset="0"/>
                        </a:rPr>
                        <a:t> </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2029650105"/>
                  </a:ext>
                </a:extLst>
              </a:tr>
              <a:tr h="307931">
                <a:tc>
                  <a:txBody>
                    <a:bodyPr/>
                    <a:lstStyle/>
                    <a:p>
                      <a:pPr marL="43815">
                        <a:lnSpc>
                          <a:spcPct val="100000"/>
                        </a:lnSpc>
                        <a:spcBef>
                          <a:spcPts val="160"/>
                        </a:spcBef>
                        <a:spcAft>
                          <a:spcPts val="0"/>
                        </a:spcAft>
                      </a:pPr>
                      <a:r>
                        <a:rPr lang="en-US" sz="1900" b="1">
                          <a:solidFill>
                            <a:srgbClr val="000000"/>
                          </a:solidFill>
                          <a:effectLst/>
                          <a:latin typeface="Arial" panose="020B0604020202020204" pitchFamily="34" charset="0"/>
                          <a:ea typeface="Arial" panose="020B0604020202020204" pitchFamily="34" charset="0"/>
                          <a:cs typeface="Arial" panose="020B0604020202020204" pitchFamily="34" charset="0"/>
                        </a:rPr>
                        <a:t>Indicator Responsibility</a:t>
                      </a:r>
                      <a:endParaRPr lang="en-ZA" sz="19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indent="-68580">
                        <a:lnSpc>
                          <a:spcPct val="150000"/>
                        </a:lnSpc>
                        <a:spcBef>
                          <a:spcPts val="160"/>
                        </a:spcBef>
                        <a:spcAft>
                          <a:spcPts val="0"/>
                        </a:spcAft>
                        <a:tabLst>
                          <a:tab pos="112395" algn="l"/>
                        </a:tabLst>
                      </a:pPr>
                      <a:r>
                        <a:rPr lang="en-US" sz="1900" dirty="0">
                          <a:solidFill>
                            <a:srgbClr val="000000"/>
                          </a:solidFill>
                          <a:effectLst/>
                          <a:latin typeface="+mn-lt"/>
                          <a:ea typeface="Arial" panose="020B0604020202020204" pitchFamily="34" charset="0"/>
                          <a:cs typeface="Times New Roman" panose="02020603050405020304" pitchFamily="18" charset="0"/>
                        </a:rPr>
                        <a:t>Chief Director: Financial Management</a:t>
                      </a:r>
                      <a:endParaRPr lang="en-ZA" sz="1900" dirty="0">
                        <a:solidFill>
                          <a:srgbClr val="000000"/>
                        </a:solidFill>
                        <a:effectLst/>
                        <a:latin typeface="+mn-lt"/>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1173629818"/>
                  </a:ext>
                </a:extLst>
              </a:tr>
            </a:tbl>
          </a:graphicData>
        </a:graphic>
      </p:graphicFrame>
      <p:sp>
        <p:nvSpPr>
          <p:cNvPr id="6" name="Rectangle 5"/>
          <p:cNvSpPr/>
          <p:nvPr/>
        </p:nvSpPr>
        <p:spPr>
          <a:xfrm>
            <a:off x="13919200" y="9114"/>
            <a:ext cx="441146" cy="369332"/>
          </a:xfrm>
          <a:prstGeom prst="rect">
            <a:avLst/>
          </a:prstGeom>
        </p:spPr>
        <p:txBody>
          <a:bodyPr wrap="none">
            <a:spAutoFit/>
          </a:bodyPr>
          <a:lstStyle/>
          <a:p>
            <a:r>
              <a:rPr lang="en-US" b="1" dirty="0" smtClean="0">
                <a:solidFill>
                  <a:srgbClr val="FF0000"/>
                </a:solidFill>
              </a:rPr>
              <a:t>42</a:t>
            </a:r>
            <a:endParaRPr lang="en-ZA" b="1" dirty="0">
              <a:solidFill>
                <a:srgbClr val="FF0000"/>
              </a:solidFill>
            </a:endParaRPr>
          </a:p>
        </p:txBody>
      </p:sp>
    </p:spTree>
    <p:extLst>
      <p:ext uri="{BB962C8B-B14F-4D97-AF65-F5344CB8AC3E}">
        <p14:creationId xmlns:p14="http://schemas.microsoft.com/office/powerpoint/2010/main" xmlns="" val="14037203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Date Placeholder 3"/>
          <p:cNvSpPr>
            <a:spLocks noGrp="1"/>
          </p:cNvSpPr>
          <p:nvPr>
            <p:ph type="dt" sz="quarter" idx="429496729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12" indent="-285736">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2943" indent="-228589">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120"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297"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474"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651"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8829"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006"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fld id="{DC6B0FDE-8BD2-4EA1-9540-11F443153588}" type="datetime1">
              <a:rPr kumimoji="0" lang="en-ZA"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t>2022/03/30</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16389" name="Slide Number Placeholder 4"/>
          <p:cNvSpPr>
            <a:spLocks noGrp="1"/>
          </p:cNvSpPr>
          <p:nvPr>
            <p:ph type="sldNum" sz="quarter" idx="4294967295"/>
          </p:nvPr>
        </p:nvSpPr>
        <p:spPr bwMode="auto">
          <a:xfrm>
            <a:off x="13336337" y="8687770"/>
            <a:ext cx="2844800" cy="48683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12" indent="-285736">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2943" indent="-228589">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120"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297"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474"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651"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8829"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006"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fld id="{EEF8A547-2BD4-4A7F-BBB5-F3CEDF4233F1}" type="slidenum">
              <a:rPr kumimoji="0" lang="en-US" altLang="en-US" sz="1333"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rPr>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t>43</a:t>
            </a:fld>
            <a:endParaRPr kumimoji="0" lang="en-US" altLang="en-US" sz="1333" b="0" i="0" u="none" strike="noStrike" kern="120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4" name="Rectangle 3"/>
          <p:cNvSpPr/>
          <p:nvPr/>
        </p:nvSpPr>
        <p:spPr>
          <a:xfrm>
            <a:off x="4537908" y="508060"/>
            <a:ext cx="7936340" cy="107721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srgbClr val="007832"/>
                </a:solidFill>
                <a:effectLst/>
                <a:uLnTx/>
                <a:uFillTx/>
                <a:latin typeface="Arial"/>
                <a:ea typeface="+mn-ea"/>
                <a:cs typeface="+mn-cs"/>
              </a:rPr>
              <a:t>PROGRAMME 1: ADMINISTRATION: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srgbClr val="007832"/>
                </a:solidFill>
                <a:effectLst/>
                <a:uLnTx/>
                <a:uFillTx/>
                <a:latin typeface="Arial"/>
                <a:ea typeface="+mn-ea"/>
                <a:cs typeface="+mn-cs"/>
              </a:rPr>
              <a:t>TECHNICAL INDICATOR DISCRIPTIONS</a:t>
            </a:r>
          </a:p>
        </p:txBody>
      </p:sp>
      <p:graphicFrame>
        <p:nvGraphicFramePr>
          <p:cNvPr id="2" name="Table 1"/>
          <p:cNvGraphicFramePr>
            <a:graphicFrameLocks noGrp="1"/>
          </p:cNvGraphicFramePr>
          <p:nvPr>
            <p:extLst>
              <p:ext uri="{D42A27DB-BD31-4B8C-83A1-F6EECF244321}">
                <p14:modId xmlns:p14="http://schemas.microsoft.com/office/powerpoint/2010/main" xmlns="" val="393084407"/>
              </p:ext>
            </p:extLst>
          </p:nvPr>
        </p:nvGraphicFramePr>
        <p:xfrm>
          <a:off x="279400" y="1447800"/>
          <a:ext cx="15544799" cy="7282942"/>
        </p:xfrm>
        <a:graphic>
          <a:graphicData uri="http://schemas.openxmlformats.org/drawingml/2006/table">
            <a:tbl>
              <a:tblPr firstRow="1" firstCol="1" lastRow="1" lastCol="1" bandRow="1" bandCol="1"/>
              <a:tblGrid>
                <a:gridCol w="3657600">
                  <a:extLst>
                    <a:ext uri="{9D8B030D-6E8A-4147-A177-3AD203B41FA5}">
                      <a16:colId xmlns:a16="http://schemas.microsoft.com/office/drawing/2014/main" xmlns="" val="2157336409"/>
                    </a:ext>
                  </a:extLst>
                </a:gridCol>
                <a:gridCol w="11887199">
                  <a:extLst>
                    <a:ext uri="{9D8B030D-6E8A-4147-A177-3AD203B41FA5}">
                      <a16:colId xmlns:a16="http://schemas.microsoft.com/office/drawing/2014/main" xmlns="" val="3459094436"/>
                    </a:ext>
                  </a:extLst>
                </a:gridCol>
              </a:tblGrid>
              <a:tr h="247923">
                <a:tc>
                  <a:txBody>
                    <a:bodyPr/>
                    <a:lstStyle/>
                    <a:p>
                      <a:pPr marL="43815">
                        <a:lnSpc>
                          <a:spcPct val="100000"/>
                        </a:lnSpc>
                        <a:spcBef>
                          <a:spcPts val="160"/>
                        </a:spcBef>
                        <a:spcAft>
                          <a:spcPts val="0"/>
                        </a:spcAft>
                      </a:pPr>
                      <a:r>
                        <a:rPr lang="en-US"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Indicator Title</a:t>
                      </a:r>
                      <a:endParaRPr lang="en-ZA" sz="19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50000"/>
                        </a:lnSpc>
                        <a:spcBef>
                          <a:spcPts val="160"/>
                        </a:spcBef>
                        <a:spcAft>
                          <a:spcPts val="0"/>
                        </a:spcAft>
                      </a:pPr>
                      <a:r>
                        <a:rPr lang="en-ZA" sz="19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Percentage of wasteful and fruitless expenditure reduced annually</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1386479141"/>
                  </a:ext>
                </a:extLst>
              </a:tr>
              <a:tr h="1217868">
                <a:tc>
                  <a:txBody>
                    <a:bodyPr/>
                    <a:lstStyle/>
                    <a:p>
                      <a:pPr marL="43815">
                        <a:lnSpc>
                          <a:spcPct val="100000"/>
                        </a:lnSpc>
                        <a:spcBef>
                          <a:spcPts val="160"/>
                        </a:spcBef>
                        <a:spcAft>
                          <a:spcPts val="0"/>
                        </a:spcAft>
                      </a:pPr>
                      <a:r>
                        <a:rPr lang="en-US"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Definition</a:t>
                      </a:r>
                      <a:endParaRPr lang="en-ZA" sz="19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50000"/>
                        </a:lnSpc>
                        <a:spcBef>
                          <a:spcPts val="160"/>
                        </a:spcBef>
                        <a:spcAft>
                          <a:spcPts val="0"/>
                        </a:spcAft>
                      </a:pPr>
                      <a:r>
                        <a:rPr lang="en-US" sz="1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purpose of the indicator is to reduce incurred fruitless and wasteful expenditure</a:t>
                      </a:r>
                      <a:endParaRPr lang="en-ZA" sz="1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82550">
                        <a:lnSpc>
                          <a:spcPct val="150000"/>
                        </a:lnSpc>
                        <a:spcBef>
                          <a:spcPts val="160"/>
                        </a:spcBef>
                        <a:spcAft>
                          <a:spcPts val="0"/>
                        </a:spcAft>
                      </a:pPr>
                      <a:r>
                        <a:rPr lang="en-US" sz="1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n-ZA" sz="1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82550">
                        <a:lnSpc>
                          <a:spcPct val="115000"/>
                        </a:lnSpc>
                        <a:spcBef>
                          <a:spcPts val="160"/>
                        </a:spcBef>
                        <a:spcAft>
                          <a:spcPts val="0"/>
                        </a:spcAft>
                      </a:pPr>
                      <a:r>
                        <a:rPr lang="en-ZA" sz="19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Wasteful and fruitless </a:t>
                      </a:r>
                      <a:r>
                        <a:rPr lang="en-US" sz="19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expenditure</a:t>
                      </a:r>
                      <a:r>
                        <a:rPr lang="en-US" sz="1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must fulfill the following conditions in the definition – </a:t>
                      </a:r>
                      <a:endParaRPr lang="en-ZA" sz="1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82550">
                        <a:lnSpc>
                          <a:spcPct val="115000"/>
                        </a:lnSpc>
                        <a:spcBef>
                          <a:spcPts val="160"/>
                        </a:spcBef>
                        <a:spcAft>
                          <a:spcPts val="0"/>
                        </a:spcAft>
                      </a:pPr>
                      <a:r>
                        <a:rPr lang="en-US" sz="1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(a) expenditure must be made in vain; and </a:t>
                      </a:r>
                      <a:endParaRPr lang="en-ZA" sz="1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82550">
                        <a:lnSpc>
                          <a:spcPct val="115000"/>
                        </a:lnSpc>
                        <a:spcBef>
                          <a:spcPts val="160"/>
                        </a:spcBef>
                        <a:spcAft>
                          <a:spcPts val="0"/>
                        </a:spcAft>
                      </a:pPr>
                      <a:r>
                        <a:rPr lang="en-US" sz="1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(b) such expenditure would have been avoided had reasonable care been exercised.</a:t>
                      </a:r>
                      <a:endParaRPr lang="en-ZA" sz="1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1726013011"/>
                  </a:ext>
                </a:extLst>
              </a:tr>
              <a:tr h="247923">
                <a:tc>
                  <a:txBody>
                    <a:bodyPr/>
                    <a:lstStyle/>
                    <a:p>
                      <a:pPr marL="43815">
                        <a:lnSpc>
                          <a:spcPct val="100000"/>
                        </a:lnSpc>
                        <a:spcBef>
                          <a:spcPts val="160"/>
                        </a:spcBef>
                        <a:spcAft>
                          <a:spcPts val="0"/>
                        </a:spcAft>
                      </a:pPr>
                      <a:r>
                        <a:rPr lang="en-US"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Source of data</a:t>
                      </a:r>
                      <a:endParaRPr lang="en-ZA" sz="19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50000"/>
                        </a:lnSpc>
                        <a:spcBef>
                          <a:spcPts val="160"/>
                        </a:spcBef>
                        <a:spcAft>
                          <a:spcPts val="0"/>
                        </a:spcAft>
                      </a:pPr>
                      <a:r>
                        <a:rPr lang="en-US" sz="1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Monthly reports from programme managers and AGSA Management Letter</a:t>
                      </a:r>
                      <a:endParaRPr lang="en-ZA" sz="1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4141739435"/>
                  </a:ext>
                </a:extLst>
              </a:tr>
              <a:tr h="1552782">
                <a:tc>
                  <a:txBody>
                    <a:bodyPr/>
                    <a:lstStyle/>
                    <a:p>
                      <a:pPr marL="43815">
                        <a:lnSpc>
                          <a:spcPct val="100000"/>
                        </a:lnSpc>
                        <a:spcBef>
                          <a:spcPts val="160"/>
                        </a:spcBef>
                        <a:spcAft>
                          <a:spcPts val="0"/>
                        </a:spcAft>
                      </a:pPr>
                      <a:r>
                        <a:rPr lang="en-US"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Method of Calculation / Assessment</a:t>
                      </a:r>
                      <a:endParaRPr lang="en-ZA" sz="19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marR="44450">
                        <a:lnSpc>
                          <a:spcPct val="150000"/>
                        </a:lnSpc>
                        <a:spcBef>
                          <a:spcPts val="160"/>
                        </a:spcBef>
                        <a:spcAft>
                          <a:spcPts val="0"/>
                        </a:spcAft>
                      </a:pPr>
                      <a:r>
                        <a:rPr lang="en-US" sz="19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Numerator: </a:t>
                      </a:r>
                      <a:r>
                        <a:rPr lang="en-US" sz="1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Total number of cases as per current year less total number of cases as per prior year</a:t>
                      </a:r>
                      <a:endParaRPr lang="en-ZA" sz="1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82550">
                        <a:lnSpc>
                          <a:spcPct val="150000"/>
                        </a:lnSpc>
                        <a:spcBef>
                          <a:spcPts val="160"/>
                        </a:spcBef>
                        <a:spcAft>
                          <a:spcPts val="0"/>
                        </a:spcAft>
                      </a:pPr>
                      <a:r>
                        <a:rPr lang="en-US" sz="19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Denominator: </a:t>
                      </a:r>
                      <a:r>
                        <a:rPr lang="en-US" sz="1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Total number of cases as per prior year</a:t>
                      </a:r>
                      <a:endParaRPr lang="en-ZA" sz="1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82550">
                        <a:lnSpc>
                          <a:spcPct val="150000"/>
                        </a:lnSpc>
                        <a:spcBef>
                          <a:spcPts val="160"/>
                        </a:spcBef>
                        <a:spcAft>
                          <a:spcPts val="0"/>
                        </a:spcAft>
                      </a:pPr>
                      <a:r>
                        <a:rPr lang="en-US" sz="19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Calculation:</a:t>
                      </a:r>
                      <a:endParaRPr lang="en-ZA" sz="1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82550" marR="107315">
                        <a:lnSpc>
                          <a:spcPct val="150000"/>
                        </a:lnSpc>
                        <a:spcBef>
                          <a:spcPts val="160"/>
                        </a:spcBef>
                        <a:spcAft>
                          <a:spcPts val="0"/>
                        </a:spcAft>
                      </a:pPr>
                      <a:r>
                        <a:rPr lang="en-US" sz="1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Percentage of wasteful and fruitless expenditure eliminated = Numerator divided by Denominator, the quotient is then multiplied by 100.</a:t>
                      </a:r>
                      <a:endParaRPr lang="en-ZA" sz="1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3706060018"/>
                  </a:ext>
                </a:extLst>
              </a:tr>
              <a:tr h="517594">
                <a:tc>
                  <a:txBody>
                    <a:bodyPr/>
                    <a:lstStyle/>
                    <a:p>
                      <a:pPr marL="43815">
                        <a:lnSpc>
                          <a:spcPct val="100000"/>
                        </a:lnSpc>
                        <a:spcBef>
                          <a:spcPts val="160"/>
                        </a:spcBef>
                        <a:spcAft>
                          <a:spcPts val="0"/>
                        </a:spcAft>
                      </a:pPr>
                      <a:r>
                        <a:rPr lang="en-US"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Means of verification</a:t>
                      </a:r>
                      <a:endParaRPr lang="en-ZA" sz="19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342900" lvl="0" indent="-342900">
                        <a:lnSpc>
                          <a:spcPct val="150000"/>
                        </a:lnSpc>
                        <a:spcBef>
                          <a:spcPts val="160"/>
                        </a:spcBef>
                        <a:spcAft>
                          <a:spcPts val="0"/>
                        </a:spcAft>
                        <a:buClr>
                          <a:srgbClr val="231F20"/>
                        </a:buClr>
                        <a:buSzPts val="900"/>
                        <a:buFont typeface="Arial" panose="020B0604020202020204" pitchFamily="34" charset="0"/>
                        <a:buChar char="•"/>
                        <a:tabLst>
                          <a:tab pos="112395" algn="l"/>
                        </a:tabLst>
                      </a:pP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Annual Financial Statements</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50000"/>
                        </a:lnSpc>
                        <a:spcBef>
                          <a:spcPts val="160"/>
                        </a:spcBef>
                        <a:spcAft>
                          <a:spcPts val="0"/>
                        </a:spcAft>
                        <a:buClr>
                          <a:srgbClr val="231F20"/>
                        </a:buClr>
                        <a:buSzPts val="900"/>
                        <a:buFont typeface="Arial" panose="020B0604020202020204" pitchFamily="34" charset="0"/>
                        <a:buChar char="•"/>
                        <a:tabLst>
                          <a:tab pos="112395" algn="l"/>
                        </a:tabLst>
                      </a:pP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Annual</a:t>
                      </a:r>
                      <a:r>
                        <a:rPr lang="en-US" sz="19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Reports</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2653075609"/>
                  </a:ext>
                </a:extLst>
              </a:tr>
              <a:tr h="247923">
                <a:tc>
                  <a:txBody>
                    <a:bodyPr/>
                    <a:lstStyle/>
                    <a:p>
                      <a:pPr marL="43815">
                        <a:lnSpc>
                          <a:spcPct val="100000"/>
                        </a:lnSpc>
                        <a:spcBef>
                          <a:spcPts val="160"/>
                        </a:spcBef>
                        <a:spcAft>
                          <a:spcPts val="0"/>
                        </a:spcAft>
                      </a:pPr>
                      <a:r>
                        <a:rPr lang="en-US"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Assumptions</a:t>
                      </a:r>
                      <a:endParaRPr lang="en-ZA" sz="19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50000"/>
                        </a:lnSpc>
                        <a:spcBef>
                          <a:spcPts val="160"/>
                        </a:spcBef>
                        <a:spcAft>
                          <a:spcPts val="0"/>
                        </a:spcAft>
                      </a:pPr>
                      <a:r>
                        <a:rPr lang="en-US" sz="19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Effective policies in place and implemented</a:t>
                      </a:r>
                      <a:endParaRPr lang="en-ZA" sz="19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2948714332"/>
                  </a:ext>
                </a:extLst>
              </a:tr>
              <a:tr h="743769">
                <a:tc>
                  <a:txBody>
                    <a:bodyPr/>
                    <a:lstStyle/>
                    <a:p>
                      <a:pPr marL="43815">
                        <a:lnSpc>
                          <a:spcPct val="100000"/>
                        </a:lnSpc>
                        <a:spcBef>
                          <a:spcPts val="160"/>
                        </a:spcBef>
                        <a:spcAft>
                          <a:spcPts val="0"/>
                        </a:spcAft>
                      </a:pPr>
                      <a:r>
                        <a:rPr lang="en-US"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Disaggregation of Beneficiaries (where applicable)</a:t>
                      </a:r>
                      <a:endParaRPr lang="en-ZA" sz="19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50000"/>
                        </a:lnSpc>
                        <a:spcBef>
                          <a:spcPts val="160"/>
                        </a:spcBef>
                        <a:spcAft>
                          <a:spcPts val="0"/>
                        </a:spcAft>
                      </a:pPr>
                      <a:r>
                        <a:rPr lang="en-ZA" sz="19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N/A</a:t>
                      </a:r>
                      <a:endParaRPr lang="en-ZA" sz="19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4112812265"/>
                  </a:ext>
                </a:extLst>
              </a:tr>
            </a:tbl>
          </a:graphicData>
        </a:graphic>
      </p:graphicFrame>
      <p:sp>
        <p:nvSpPr>
          <p:cNvPr id="6" name="Rectangle 5"/>
          <p:cNvSpPr/>
          <p:nvPr/>
        </p:nvSpPr>
        <p:spPr>
          <a:xfrm>
            <a:off x="13919200" y="9114"/>
            <a:ext cx="441146" cy="369332"/>
          </a:xfrm>
          <a:prstGeom prst="rect">
            <a:avLst/>
          </a:prstGeom>
        </p:spPr>
        <p:txBody>
          <a:bodyPr wrap="none">
            <a:spAutoFit/>
          </a:bodyPr>
          <a:lstStyle/>
          <a:p>
            <a:r>
              <a:rPr lang="en-US" b="1" dirty="0" smtClean="0">
                <a:solidFill>
                  <a:srgbClr val="FF0000"/>
                </a:solidFill>
              </a:rPr>
              <a:t>43</a:t>
            </a:r>
            <a:endParaRPr lang="en-ZA" b="1" dirty="0">
              <a:solidFill>
                <a:srgbClr val="FF0000"/>
              </a:solidFill>
            </a:endParaRPr>
          </a:p>
        </p:txBody>
      </p:sp>
    </p:spTree>
    <p:extLst>
      <p:ext uri="{BB962C8B-B14F-4D97-AF65-F5344CB8AC3E}">
        <p14:creationId xmlns:p14="http://schemas.microsoft.com/office/powerpoint/2010/main" xmlns="" val="20867771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Date Placeholder 3"/>
          <p:cNvSpPr>
            <a:spLocks noGrp="1"/>
          </p:cNvSpPr>
          <p:nvPr>
            <p:ph type="dt" sz="quarter" idx="429496729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12" indent="-285736">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2943" indent="-228589">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120"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297"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474"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651"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8829"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006"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fld id="{DC6B0FDE-8BD2-4EA1-9540-11F443153588}" type="datetime1">
              <a:rPr kumimoji="0" lang="en-ZA"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t>2022/03/30</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16389" name="Slide Number Placeholder 4"/>
          <p:cNvSpPr>
            <a:spLocks noGrp="1"/>
          </p:cNvSpPr>
          <p:nvPr>
            <p:ph type="sldNum" sz="quarter" idx="4294967295"/>
          </p:nvPr>
        </p:nvSpPr>
        <p:spPr bwMode="auto">
          <a:xfrm>
            <a:off x="13336337" y="8687770"/>
            <a:ext cx="2844800" cy="48683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12" indent="-285736">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2943" indent="-228589">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120"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297"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474"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651"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8829"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006"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fld id="{EEF8A547-2BD4-4A7F-BBB5-F3CEDF4233F1}" type="slidenum">
              <a:rPr kumimoji="0" lang="en-US" altLang="en-US" sz="1333"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rPr>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t>44</a:t>
            </a:fld>
            <a:endParaRPr kumimoji="0" lang="en-US" altLang="en-US" sz="1333" b="0" i="0" u="none" strike="noStrike" kern="120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4" name="Rectangle 3"/>
          <p:cNvSpPr/>
          <p:nvPr/>
        </p:nvSpPr>
        <p:spPr>
          <a:xfrm>
            <a:off x="4537908" y="508060"/>
            <a:ext cx="7936340" cy="107721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srgbClr val="007832"/>
                </a:solidFill>
                <a:effectLst/>
                <a:uLnTx/>
                <a:uFillTx/>
                <a:latin typeface="Arial"/>
                <a:ea typeface="+mn-ea"/>
                <a:cs typeface="+mn-cs"/>
              </a:rPr>
              <a:t>PROGRAMME 1: ADMINISTRATION: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srgbClr val="007832"/>
                </a:solidFill>
                <a:effectLst/>
                <a:uLnTx/>
                <a:uFillTx/>
                <a:latin typeface="Arial"/>
                <a:ea typeface="+mn-ea"/>
                <a:cs typeface="+mn-cs"/>
              </a:rPr>
              <a:t>TECHNICAL INDICATOR DISCRIPTIONS</a:t>
            </a:r>
          </a:p>
        </p:txBody>
      </p:sp>
      <p:graphicFrame>
        <p:nvGraphicFramePr>
          <p:cNvPr id="2" name="Table 1"/>
          <p:cNvGraphicFramePr>
            <a:graphicFrameLocks noGrp="1"/>
          </p:cNvGraphicFramePr>
          <p:nvPr>
            <p:extLst/>
          </p:nvPr>
        </p:nvGraphicFramePr>
        <p:xfrm>
          <a:off x="431800" y="2209800"/>
          <a:ext cx="15544799" cy="2750820"/>
        </p:xfrm>
        <a:graphic>
          <a:graphicData uri="http://schemas.openxmlformats.org/drawingml/2006/table">
            <a:tbl>
              <a:tblPr firstRow="1" firstCol="1" lastRow="1" lastCol="1" bandRow="1" bandCol="1"/>
              <a:tblGrid>
                <a:gridCol w="3657600">
                  <a:extLst>
                    <a:ext uri="{9D8B030D-6E8A-4147-A177-3AD203B41FA5}">
                      <a16:colId xmlns:a16="http://schemas.microsoft.com/office/drawing/2014/main" xmlns="" val="2157336409"/>
                    </a:ext>
                  </a:extLst>
                </a:gridCol>
                <a:gridCol w="11887199">
                  <a:extLst>
                    <a:ext uri="{9D8B030D-6E8A-4147-A177-3AD203B41FA5}">
                      <a16:colId xmlns:a16="http://schemas.microsoft.com/office/drawing/2014/main" xmlns="" val="3459094436"/>
                    </a:ext>
                  </a:extLst>
                </a:gridCol>
              </a:tblGrid>
              <a:tr h="30480">
                <a:tc>
                  <a:txBody>
                    <a:bodyPr/>
                    <a:lstStyle/>
                    <a:p>
                      <a:pPr marL="43815">
                        <a:lnSpc>
                          <a:spcPct val="100000"/>
                        </a:lnSpc>
                        <a:spcBef>
                          <a:spcPts val="160"/>
                        </a:spcBef>
                        <a:spcAft>
                          <a:spcPts val="0"/>
                        </a:spcAft>
                      </a:pPr>
                      <a:r>
                        <a:rPr lang="en-US"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Indicator Title</a:t>
                      </a:r>
                      <a:endParaRPr lang="en-ZA" sz="19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50000"/>
                        </a:lnSpc>
                        <a:spcBef>
                          <a:spcPts val="160"/>
                        </a:spcBef>
                        <a:spcAft>
                          <a:spcPts val="0"/>
                        </a:spcAft>
                      </a:pPr>
                      <a:r>
                        <a:rPr lang="en-ZA" sz="1900" b="1"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Percentage of wasteful and fruitless expenditure reduced </a:t>
                      </a:r>
                      <a:r>
                        <a:rPr lang="en-ZA" sz="1900" b="1" dirty="0" smtClean="0">
                          <a:solidFill>
                            <a:srgbClr val="231F20"/>
                          </a:solidFill>
                          <a:effectLst/>
                          <a:latin typeface="Arial" panose="020B0604020202020204" pitchFamily="34" charset="0"/>
                          <a:ea typeface="Arial" panose="020B0604020202020204" pitchFamily="34" charset="0"/>
                          <a:cs typeface="Times New Roman" panose="02020603050405020304" pitchFamily="18" charset="0"/>
                        </a:rPr>
                        <a:t>annually (Continue..)</a:t>
                      </a:r>
                      <a:endParaRPr lang="en-ZA" sz="19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1386479141"/>
                  </a:ext>
                </a:extLst>
              </a:tr>
              <a:tr h="495846">
                <a:tc>
                  <a:txBody>
                    <a:bodyPr/>
                    <a:lstStyle/>
                    <a:p>
                      <a:pPr marL="43815">
                        <a:lnSpc>
                          <a:spcPct val="100000"/>
                        </a:lnSpc>
                        <a:spcBef>
                          <a:spcPts val="160"/>
                        </a:spcBef>
                        <a:spcAft>
                          <a:spcPts val="0"/>
                        </a:spcAft>
                      </a:pPr>
                      <a:r>
                        <a:rPr lang="en-US"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Spatial Transformation (where applicable)</a:t>
                      </a:r>
                      <a:endParaRPr lang="en-ZA" sz="19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50000"/>
                        </a:lnSpc>
                        <a:spcBef>
                          <a:spcPts val="160"/>
                        </a:spcBef>
                        <a:spcAft>
                          <a:spcPts val="0"/>
                        </a:spcAft>
                      </a:pPr>
                      <a:r>
                        <a:rPr lang="en-US" sz="1900">
                          <a:solidFill>
                            <a:srgbClr val="231F20"/>
                          </a:solidFill>
                          <a:effectLst/>
                          <a:latin typeface="Arial" panose="020B0604020202020204" pitchFamily="34" charset="0"/>
                          <a:ea typeface="Arial" panose="020B0604020202020204" pitchFamily="34" charset="0"/>
                          <a:cs typeface="Times New Roman" panose="02020603050405020304" pitchFamily="18" charset="0"/>
                        </a:rPr>
                        <a:t>N/A</a:t>
                      </a:r>
                      <a:endParaRPr lang="en-ZA" sz="19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706118970"/>
                  </a:ext>
                </a:extLst>
              </a:tr>
              <a:tr h="247923">
                <a:tc>
                  <a:txBody>
                    <a:bodyPr/>
                    <a:lstStyle/>
                    <a:p>
                      <a:pPr marL="43815">
                        <a:lnSpc>
                          <a:spcPct val="100000"/>
                        </a:lnSpc>
                        <a:spcBef>
                          <a:spcPts val="160"/>
                        </a:spcBef>
                        <a:spcAft>
                          <a:spcPts val="0"/>
                        </a:spcAft>
                      </a:pPr>
                      <a:r>
                        <a:rPr lang="en-US" sz="1900" b="1" dirty="0">
                          <a:solidFill>
                            <a:srgbClr val="231F20"/>
                          </a:solidFill>
                          <a:effectLst/>
                          <a:latin typeface="Arial" panose="020B0604020202020204" pitchFamily="34" charset="0"/>
                          <a:ea typeface="Arial" panose="020B0604020202020204" pitchFamily="34" charset="0"/>
                          <a:cs typeface="Arial" panose="020B0604020202020204" pitchFamily="34" charset="0"/>
                        </a:rPr>
                        <a:t>Calculation Type</a:t>
                      </a:r>
                      <a:endParaRPr lang="en-ZA" sz="19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50000"/>
                        </a:lnSpc>
                        <a:spcBef>
                          <a:spcPts val="160"/>
                        </a:spcBef>
                        <a:spcAft>
                          <a:spcPts val="0"/>
                        </a:spcAft>
                      </a:pPr>
                      <a:r>
                        <a:rPr lang="en-US" sz="19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Cumulative (year-end)</a:t>
                      </a:r>
                      <a:endParaRPr lang="en-ZA" sz="19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3162390062"/>
                  </a:ext>
                </a:extLst>
              </a:tr>
              <a:tr h="247923">
                <a:tc>
                  <a:txBody>
                    <a:bodyPr/>
                    <a:lstStyle/>
                    <a:p>
                      <a:pPr marL="43815">
                        <a:lnSpc>
                          <a:spcPct val="100000"/>
                        </a:lnSpc>
                        <a:spcBef>
                          <a:spcPts val="160"/>
                        </a:spcBef>
                        <a:spcAft>
                          <a:spcPts val="0"/>
                        </a:spcAft>
                      </a:pPr>
                      <a:r>
                        <a:rPr lang="en-US" sz="1900" b="1">
                          <a:solidFill>
                            <a:srgbClr val="231F20"/>
                          </a:solidFill>
                          <a:effectLst/>
                          <a:latin typeface="Arial" panose="020B0604020202020204" pitchFamily="34" charset="0"/>
                          <a:ea typeface="Arial" panose="020B0604020202020204" pitchFamily="34" charset="0"/>
                          <a:cs typeface="Arial" panose="020B0604020202020204" pitchFamily="34" charset="0"/>
                        </a:rPr>
                        <a:t>Reporting Cycle</a:t>
                      </a:r>
                      <a:endParaRPr lang="en-ZA" sz="1900">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50000"/>
                        </a:lnSpc>
                        <a:spcBef>
                          <a:spcPts val="160"/>
                        </a:spcBef>
                        <a:spcAft>
                          <a:spcPts val="0"/>
                        </a:spcAft>
                      </a:pPr>
                      <a:r>
                        <a:rPr lang="en-US" sz="19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Annual</a:t>
                      </a:r>
                      <a:endParaRPr lang="en-ZA" sz="19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411506943"/>
                  </a:ext>
                </a:extLst>
              </a:tr>
              <a:tr h="247923">
                <a:tc>
                  <a:txBody>
                    <a:bodyPr/>
                    <a:lstStyle/>
                    <a:p>
                      <a:pPr marL="43815">
                        <a:lnSpc>
                          <a:spcPct val="100000"/>
                        </a:lnSpc>
                        <a:spcBef>
                          <a:spcPts val="160"/>
                        </a:spcBef>
                        <a:spcAft>
                          <a:spcPts val="0"/>
                        </a:spcAft>
                      </a:pPr>
                      <a:r>
                        <a:rPr lang="en-US" sz="1900" b="1">
                          <a:solidFill>
                            <a:srgbClr val="231F20"/>
                          </a:solidFill>
                          <a:effectLst/>
                          <a:latin typeface="Arial" panose="020B0604020202020204" pitchFamily="34" charset="0"/>
                          <a:ea typeface="Arial" panose="020B0604020202020204" pitchFamily="34" charset="0"/>
                          <a:cs typeface="Arial" panose="020B0604020202020204" pitchFamily="34" charset="0"/>
                        </a:rPr>
                        <a:t>Desired Performance</a:t>
                      </a:r>
                      <a:endParaRPr lang="en-ZA" sz="1900">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50000"/>
                        </a:lnSpc>
                        <a:spcBef>
                          <a:spcPts val="160"/>
                        </a:spcBef>
                        <a:spcAft>
                          <a:spcPts val="0"/>
                        </a:spcAft>
                      </a:pPr>
                      <a:r>
                        <a:rPr lang="en-US" sz="19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75% reduction in wasteful and fruitless expenditure per annum</a:t>
                      </a:r>
                      <a:endParaRPr lang="en-ZA" sz="19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1757339444"/>
                  </a:ext>
                </a:extLst>
              </a:tr>
              <a:tr h="247923">
                <a:tc>
                  <a:txBody>
                    <a:bodyPr/>
                    <a:lstStyle/>
                    <a:p>
                      <a:pPr marL="43815">
                        <a:lnSpc>
                          <a:spcPct val="100000"/>
                        </a:lnSpc>
                        <a:spcBef>
                          <a:spcPts val="160"/>
                        </a:spcBef>
                        <a:spcAft>
                          <a:spcPts val="0"/>
                        </a:spcAft>
                      </a:pPr>
                      <a:r>
                        <a:rPr lang="en-US" sz="1900" b="1" dirty="0">
                          <a:solidFill>
                            <a:srgbClr val="231F20"/>
                          </a:solidFill>
                          <a:effectLst/>
                          <a:latin typeface="Arial" panose="020B0604020202020204" pitchFamily="34" charset="0"/>
                          <a:ea typeface="Arial" panose="020B0604020202020204" pitchFamily="34" charset="0"/>
                          <a:cs typeface="Arial" panose="020B0604020202020204" pitchFamily="34" charset="0"/>
                        </a:rPr>
                        <a:t>Indicator Responsibility</a:t>
                      </a:r>
                      <a:endParaRPr lang="en-ZA" sz="19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50000"/>
                        </a:lnSpc>
                        <a:spcBef>
                          <a:spcPts val="160"/>
                        </a:spcBef>
                        <a:spcAft>
                          <a:spcPts val="0"/>
                        </a:spcAft>
                      </a:pPr>
                      <a:r>
                        <a:rPr lang="en-US" sz="19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Chief Director: Financial Management</a:t>
                      </a:r>
                      <a:endParaRPr lang="en-ZA" sz="19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3718678528"/>
                  </a:ext>
                </a:extLst>
              </a:tr>
            </a:tbl>
          </a:graphicData>
        </a:graphic>
      </p:graphicFrame>
      <p:sp>
        <p:nvSpPr>
          <p:cNvPr id="6" name="Rectangle 5"/>
          <p:cNvSpPr/>
          <p:nvPr/>
        </p:nvSpPr>
        <p:spPr>
          <a:xfrm>
            <a:off x="13919200" y="9114"/>
            <a:ext cx="441146" cy="369332"/>
          </a:xfrm>
          <a:prstGeom prst="rect">
            <a:avLst/>
          </a:prstGeom>
        </p:spPr>
        <p:txBody>
          <a:bodyPr wrap="none">
            <a:spAutoFit/>
          </a:bodyPr>
          <a:lstStyle/>
          <a:p>
            <a:r>
              <a:rPr lang="en-US" b="1" dirty="0" smtClean="0">
                <a:solidFill>
                  <a:srgbClr val="FF0000"/>
                </a:solidFill>
              </a:rPr>
              <a:t>44</a:t>
            </a:r>
            <a:endParaRPr lang="en-ZA" b="1" dirty="0">
              <a:solidFill>
                <a:srgbClr val="FF0000"/>
              </a:solidFill>
            </a:endParaRPr>
          </a:p>
        </p:txBody>
      </p:sp>
    </p:spTree>
    <p:extLst>
      <p:ext uri="{BB962C8B-B14F-4D97-AF65-F5344CB8AC3E}">
        <p14:creationId xmlns:p14="http://schemas.microsoft.com/office/powerpoint/2010/main" xmlns="" val="16357879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Date Placeholder 3"/>
          <p:cNvSpPr>
            <a:spLocks noGrp="1"/>
          </p:cNvSpPr>
          <p:nvPr>
            <p:ph type="dt" sz="quarter" idx="429496729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12" indent="-285736">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2943" indent="-228589">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120"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297"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474"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651"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8829"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006"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fld id="{DC6B0FDE-8BD2-4EA1-9540-11F443153588}" type="datetime1">
              <a:rPr kumimoji="0" lang="en-ZA"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t>2022/03/30</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16389" name="Slide Number Placeholder 4"/>
          <p:cNvSpPr>
            <a:spLocks noGrp="1"/>
          </p:cNvSpPr>
          <p:nvPr>
            <p:ph type="sldNum" sz="quarter" idx="4294967295"/>
          </p:nvPr>
        </p:nvSpPr>
        <p:spPr bwMode="auto">
          <a:xfrm>
            <a:off x="13336337" y="8687770"/>
            <a:ext cx="2844800" cy="48683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12" indent="-285736">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2943" indent="-228589">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120"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297"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474"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651"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8829"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006"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fld id="{EEF8A547-2BD4-4A7F-BBB5-F3CEDF4233F1}" type="slidenum">
              <a:rPr kumimoji="0" lang="en-US" altLang="en-US" sz="1333"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rPr>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t>45</a:t>
            </a:fld>
            <a:endParaRPr kumimoji="0" lang="en-US" altLang="en-US" sz="1333" b="0" i="0" u="none" strike="noStrike" kern="120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4" name="Rectangle 3"/>
          <p:cNvSpPr/>
          <p:nvPr/>
        </p:nvSpPr>
        <p:spPr>
          <a:xfrm>
            <a:off x="4537908" y="508060"/>
            <a:ext cx="7936340" cy="107721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srgbClr val="007832"/>
                </a:solidFill>
                <a:effectLst/>
                <a:uLnTx/>
                <a:uFillTx/>
                <a:latin typeface="Arial"/>
                <a:ea typeface="+mn-ea"/>
                <a:cs typeface="+mn-cs"/>
              </a:rPr>
              <a:t>PROGRAMME 1: ADMINISTRATION: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srgbClr val="007832"/>
                </a:solidFill>
                <a:effectLst/>
                <a:uLnTx/>
                <a:uFillTx/>
                <a:latin typeface="Arial"/>
                <a:ea typeface="+mn-ea"/>
                <a:cs typeface="+mn-cs"/>
              </a:rPr>
              <a:t>TECHNICAL INDICATOR DISCRIPTIONS</a:t>
            </a:r>
          </a:p>
        </p:txBody>
      </p:sp>
      <p:graphicFrame>
        <p:nvGraphicFramePr>
          <p:cNvPr id="2" name="Table 1"/>
          <p:cNvGraphicFramePr>
            <a:graphicFrameLocks noGrp="1"/>
          </p:cNvGraphicFramePr>
          <p:nvPr>
            <p:extLst/>
          </p:nvPr>
        </p:nvGraphicFramePr>
        <p:xfrm>
          <a:off x="661737" y="1585278"/>
          <a:ext cx="14097000" cy="6356216"/>
        </p:xfrm>
        <a:graphic>
          <a:graphicData uri="http://schemas.openxmlformats.org/drawingml/2006/table">
            <a:tbl>
              <a:tblPr firstRow="1" firstCol="1" lastRow="1" lastCol="1" bandRow="1" bandCol="1"/>
              <a:tblGrid>
                <a:gridCol w="3339904">
                  <a:extLst>
                    <a:ext uri="{9D8B030D-6E8A-4147-A177-3AD203B41FA5}">
                      <a16:colId xmlns:a16="http://schemas.microsoft.com/office/drawing/2014/main" xmlns="" val="2850047683"/>
                    </a:ext>
                  </a:extLst>
                </a:gridCol>
                <a:gridCol w="10757096">
                  <a:extLst>
                    <a:ext uri="{9D8B030D-6E8A-4147-A177-3AD203B41FA5}">
                      <a16:colId xmlns:a16="http://schemas.microsoft.com/office/drawing/2014/main" xmlns="" val="4274738842"/>
                    </a:ext>
                  </a:extLst>
                </a:gridCol>
              </a:tblGrid>
              <a:tr h="261404">
                <a:tc>
                  <a:txBody>
                    <a:bodyPr/>
                    <a:lstStyle/>
                    <a:p>
                      <a:pPr marL="43815" algn="l">
                        <a:lnSpc>
                          <a:spcPct val="100000"/>
                        </a:lnSpc>
                        <a:spcBef>
                          <a:spcPts val="160"/>
                        </a:spcBef>
                        <a:spcAft>
                          <a:spcPts val="0"/>
                        </a:spcAft>
                      </a:pPr>
                      <a:r>
                        <a:rPr lang="en-US" sz="1900" b="1" dirty="0">
                          <a:solidFill>
                            <a:srgbClr val="231F20"/>
                          </a:solidFill>
                          <a:effectLst/>
                          <a:latin typeface="Arial" panose="020B0604020202020204" pitchFamily="34" charset="0"/>
                          <a:ea typeface="Arial" panose="020B0604020202020204" pitchFamily="34" charset="0"/>
                          <a:cs typeface="Arial" panose="020B0604020202020204" pitchFamily="34" charset="0"/>
                        </a:rPr>
                        <a:t>Indicator Title</a:t>
                      </a:r>
                      <a:endParaRPr lang="en-ZA" sz="19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gn="l">
                        <a:lnSpc>
                          <a:spcPct val="100000"/>
                        </a:lnSpc>
                        <a:spcBef>
                          <a:spcPts val="160"/>
                        </a:spcBef>
                        <a:spcAft>
                          <a:spcPts val="0"/>
                        </a:spcAft>
                      </a:pPr>
                      <a:r>
                        <a:rPr lang="en-US" sz="1900" b="1" dirty="0">
                          <a:solidFill>
                            <a:srgbClr val="231F20"/>
                          </a:solidFill>
                          <a:effectLst/>
                          <a:latin typeface="Arial" panose="020B0604020202020204" pitchFamily="34" charset="0"/>
                          <a:ea typeface="Arial" panose="020B0604020202020204" pitchFamily="34" charset="0"/>
                          <a:cs typeface="Arial" panose="020B0604020202020204" pitchFamily="34" charset="0"/>
                        </a:rPr>
                        <a:t>Percentage of irregular expenditure </a:t>
                      </a:r>
                      <a:r>
                        <a:rPr lang="en-US" sz="1900" b="1" dirty="0" smtClean="0">
                          <a:solidFill>
                            <a:srgbClr val="231F20"/>
                          </a:solidFill>
                          <a:effectLst/>
                          <a:latin typeface="Arial" panose="020B0604020202020204" pitchFamily="34" charset="0"/>
                          <a:ea typeface="Arial" panose="020B0604020202020204" pitchFamily="34" charset="0"/>
                          <a:cs typeface="Arial" panose="020B0604020202020204" pitchFamily="34" charset="0"/>
                        </a:rPr>
                        <a:t>reduced annually</a:t>
                      </a:r>
                      <a:endParaRPr lang="en-ZA" sz="19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716500512"/>
                  </a:ext>
                </a:extLst>
              </a:tr>
              <a:tr h="3535362">
                <a:tc>
                  <a:txBody>
                    <a:bodyPr/>
                    <a:lstStyle/>
                    <a:p>
                      <a:pPr marL="43815" algn="l">
                        <a:lnSpc>
                          <a:spcPct val="100000"/>
                        </a:lnSpc>
                        <a:spcBef>
                          <a:spcPts val="160"/>
                        </a:spcBef>
                        <a:spcAft>
                          <a:spcPts val="0"/>
                        </a:spcAft>
                      </a:pPr>
                      <a:r>
                        <a:rPr lang="en-US"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Definition</a:t>
                      </a:r>
                      <a:endParaRPr lang="en-ZA" sz="19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gn="l">
                        <a:lnSpc>
                          <a:spcPct val="100000"/>
                        </a:lnSpc>
                        <a:spcBef>
                          <a:spcPts val="160"/>
                        </a:spcBef>
                        <a:spcAft>
                          <a:spcPts val="0"/>
                        </a:spcAft>
                      </a:pPr>
                      <a:r>
                        <a:rPr lang="en-US"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The purpose of this indicator is to reduce irregular expenditure</a:t>
                      </a:r>
                      <a:endParaRPr lang="en-ZA" sz="19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82550" algn="l">
                        <a:lnSpc>
                          <a:spcPct val="100000"/>
                        </a:lnSpc>
                        <a:spcBef>
                          <a:spcPts val="160"/>
                        </a:spcBef>
                        <a:spcAft>
                          <a:spcPts val="0"/>
                        </a:spcAft>
                      </a:pPr>
                      <a:r>
                        <a:rPr lang="en-US"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For a transaction to constitute irregular expenditure</a:t>
                      </a:r>
                      <a:r>
                        <a:rPr lang="en-US"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 it must meet the following conditions –</a:t>
                      </a:r>
                      <a:endParaRPr lang="en-ZA" sz="19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82550" algn="l">
                        <a:lnSpc>
                          <a:spcPct val="100000"/>
                        </a:lnSpc>
                        <a:spcBef>
                          <a:spcPts val="160"/>
                        </a:spcBef>
                        <a:spcAft>
                          <a:spcPts val="0"/>
                        </a:spcAft>
                      </a:pPr>
                      <a:r>
                        <a:rPr lang="en-US"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endParaRPr lang="en-ZA" sz="19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82550" algn="l">
                        <a:lnSpc>
                          <a:spcPct val="100000"/>
                        </a:lnSpc>
                        <a:spcBef>
                          <a:spcPts val="160"/>
                        </a:spcBef>
                        <a:spcAft>
                          <a:spcPts val="0"/>
                        </a:spcAft>
                      </a:pPr>
                      <a:r>
                        <a:rPr lang="en-US"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(a) it must be incurred in contravention of, or not in accordance with legislation; and  </a:t>
                      </a:r>
                      <a:endParaRPr lang="en-ZA" sz="19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82550" algn="l">
                        <a:lnSpc>
                          <a:spcPct val="100000"/>
                        </a:lnSpc>
                        <a:spcBef>
                          <a:spcPts val="160"/>
                        </a:spcBef>
                        <a:spcAft>
                          <a:spcPts val="0"/>
                        </a:spcAft>
                      </a:pPr>
                      <a:r>
                        <a:rPr lang="en-US"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(b) it must be incurred upon recognition of a financial transaction as –</a:t>
                      </a:r>
                      <a:endParaRPr lang="en-ZA" sz="19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82550" algn="l">
                        <a:lnSpc>
                          <a:spcPct val="100000"/>
                        </a:lnSpc>
                        <a:spcBef>
                          <a:spcPts val="160"/>
                        </a:spcBef>
                        <a:spcAft>
                          <a:spcPts val="0"/>
                        </a:spcAft>
                      </a:pPr>
                      <a:r>
                        <a:rPr lang="en-US"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endParaRPr lang="en-ZA" sz="19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82550" algn="l">
                        <a:lnSpc>
                          <a:spcPct val="100000"/>
                        </a:lnSpc>
                        <a:spcBef>
                          <a:spcPts val="160"/>
                        </a:spcBef>
                        <a:spcAft>
                          <a:spcPts val="0"/>
                        </a:spcAft>
                      </a:pPr>
                      <a:r>
                        <a:rPr lang="en-US"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(i) an expenditure in accordance with the Accounting</a:t>
                      </a:r>
                      <a:r>
                        <a:rPr lang="en-US"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Framework applicable to departments and government components operating on a modified cash basis of accounting; </a:t>
                      </a:r>
                      <a:endParaRPr lang="en-ZA" sz="19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82550" algn="l">
                        <a:lnSpc>
                          <a:spcPct val="100000"/>
                        </a:lnSpc>
                        <a:spcBef>
                          <a:spcPts val="160"/>
                        </a:spcBef>
                        <a:spcAft>
                          <a:spcPts val="0"/>
                        </a:spcAft>
                      </a:pPr>
                      <a:r>
                        <a:rPr lang="en-ZA"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(ii) a liability in accordance with the Accounting Framework applicable to government components, constitutional institutions, trading entities and public entities operating on an accrual basis of accounting.</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3584753607"/>
                  </a:ext>
                </a:extLst>
              </a:tr>
              <a:tr h="261404">
                <a:tc>
                  <a:txBody>
                    <a:bodyPr/>
                    <a:lstStyle/>
                    <a:p>
                      <a:pPr marL="43815" algn="l">
                        <a:lnSpc>
                          <a:spcPct val="100000"/>
                        </a:lnSpc>
                        <a:spcBef>
                          <a:spcPts val="160"/>
                        </a:spcBef>
                        <a:spcAft>
                          <a:spcPts val="0"/>
                        </a:spcAft>
                      </a:pPr>
                      <a:r>
                        <a:rPr lang="en-US" sz="1900" b="1">
                          <a:solidFill>
                            <a:srgbClr val="000000"/>
                          </a:solidFill>
                          <a:effectLst/>
                          <a:latin typeface="Arial" panose="020B0604020202020204" pitchFamily="34" charset="0"/>
                          <a:ea typeface="Arial" panose="020B0604020202020204" pitchFamily="34" charset="0"/>
                          <a:cs typeface="Arial" panose="020B0604020202020204" pitchFamily="34" charset="0"/>
                        </a:rPr>
                        <a:t>Source of data</a:t>
                      </a:r>
                      <a:endParaRPr lang="en-ZA" sz="19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gn="l">
                        <a:lnSpc>
                          <a:spcPct val="100000"/>
                        </a:lnSpc>
                        <a:spcBef>
                          <a:spcPts val="160"/>
                        </a:spcBef>
                        <a:spcAft>
                          <a:spcPts val="0"/>
                        </a:spcAft>
                      </a:pPr>
                      <a:r>
                        <a:rPr lang="en-US" sz="1900">
                          <a:solidFill>
                            <a:srgbClr val="000000"/>
                          </a:solidFill>
                          <a:effectLst/>
                          <a:latin typeface="Arial" panose="020B0604020202020204" pitchFamily="34" charset="0"/>
                          <a:ea typeface="Arial" panose="020B0604020202020204" pitchFamily="34" charset="0"/>
                          <a:cs typeface="Arial" panose="020B0604020202020204" pitchFamily="34" charset="0"/>
                        </a:rPr>
                        <a:t>Monthly reports from programme managers and AGSA Management Letter</a:t>
                      </a:r>
                      <a:endParaRPr lang="en-ZA" sz="19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2725300074"/>
                  </a:ext>
                </a:extLst>
              </a:tr>
              <a:tr h="1637214">
                <a:tc>
                  <a:txBody>
                    <a:bodyPr/>
                    <a:lstStyle/>
                    <a:p>
                      <a:pPr marL="43815" marR="456565" algn="l">
                        <a:lnSpc>
                          <a:spcPct val="100000"/>
                        </a:lnSpc>
                        <a:spcBef>
                          <a:spcPts val="160"/>
                        </a:spcBef>
                        <a:spcAft>
                          <a:spcPts val="0"/>
                        </a:spcAft>
                      </a:pPr>
                      <a:r>
                        <a:rPr lang="en-US" sz="1900" b="1">
                          <a:solidFill>
                            <a:srgbClr val="000000"/>
                          </a:solidFill>
                          <a:effectLst/>
                          <a:latin typeface="Arial" panose="020B0604020202020204" pitchFamily="34" charset="0"/>
                          <a:ea typeface="Arial" panose="020B0604020202020204" pitchFamily="34" charset="0"/>
                          <a:cs typeface="Arial" panose="020B0604020202020204" pitchFamily="34" charset="0"/>
                        </a:rPr>
                        <a:t>Method of Calculation / Assessment</a:t>
                      </a:r>
                      <a:endParaRPr lang="en-ZA" sz="19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gn="l">
                        <a:lnSpc>
                          <a:spcPct val="100000"/>
                        </a:lnSpc>
                        <a:spcBef>
                          <a:spcPts val="160"/>
                        </a:spcBef>
                        <a:spcAft>
                          <a:spcPts val="0"/>
                        </a:spcAft>
                      </a:pPr>
                      <a:r>
                        <a:rPr lang="en-US" sz="1900" b="1">
                          <a:solidFill>
                            <a:srgbClr val="000000"/>
                          </a:solidFill>
                          <a:effectLst/>
                          <a:latin typeface="Arial" panose="020B0604020202020204" pitchFamily="34" charset="0"/>
                          <a:ea typeface="Arial" panose="020B0604020202020204" pitchFamily="34" charset="0"/>
                          <a:cs typeface="Arial" panose="020B0604020202020204" pitchFamily="34" charset="0"/>
                        </a:rPr>
                        <a:t>Numerator: </a:t>
                      </a:r>
                      <a:r>
                        <a:rPr lang="en-US" sz="1900">
                          <a:solidFill>
                            <a:srgbClr val="000000"/>
                          </a:solidFill>
                          <a:effectLst/>
                          <a:latin typeface="Arial" panose="020B0604020202020204" pitchFamily="34" charset="0"/>
                          <a:ea typeface="Arial" panose="020B0604020202020204" pitchFamily="34" charset="0"/>
                          <a:cs typeface="Arial" panose="020B0604020202020204" pitchFamily="34" charset="0"/>
                        </a:rPr>
                        <a:t>Total number of cases as per current year less total number of cases as per prior year</a:t>
                      </a:r>
                      <a:endParaRPr lang="en-ZA" sz="190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82550" algn="l">
                        <a:lnSpc>
                          <a:spcPct val="100000"/>
                        </a:lnSpc>
                        <a:spcBef>
                          <a:spcPts val="160"/>
                        </a:spcBef>
                        <a:spcAft>
                          <a:spcPts val="0"/>
                        </a:spcAft>
                      </a:pPr>
                      <a:r>
                        <a:rPr lang="en-US" sz="1900" b="1">
                          <a:solidFill>
                            <a:srgbClr val="000000"/>
                          </a:solidFill>
                          <a:effectLst/>
                          <a:latin typeface="Arial" panose="020B0604020202020204" pitchFamily="34" charset="0"/>
                          <a:ea typeface="Arial" panose="020B0604020202020204" pitchFamily="34" charset="0"/>
                          <a:cs typeface="Arial" panose="020B0604020202020204" pitchFamily="34" charset="0"/>
                        </a:rPr>
                        <a:t>Denominator: </a:t>
                      </a:r>
                      <a:r>
                        <a:rPr lang="en-US" sz="1900">
                          <a:solidFill>
                            <a:srgbClr val="000000"/>
                          </a:solidFill>
                          <a:effectLst/>
                          <a:latin typeface="Arial" panose="020B0604020202020204" pitchFamily="34" charset="0"/>
                          <a:ea typeface="Arial" panose="020B0604020202020204" pitchFamily="34" charset="0"/>
                          <a:cs typeface="Arial" panose="020B0604020202020204" pitchFamily="34" charset="0"/>
                        </a:rPr>
                        <a:t>Total number of cases as per prior year</a:t>
                      </a:r>
                      <a:endParaRPr lang="en-ZA" sz="190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82550" algn="l">
                        <a:lnSpc>
                          <a:spcPct val="100000"/>
                        </a:lnSpc>
                        <a:spcBef>
                          <a:spcPts val="160"/>
                        </a:spcBef>
                        <a:spcAft>
                          <a:spcPts val="0"/>
                        </a:spcAft>
                      </a:pPr>
                      <a:r>
                        <a:rPr lang="en-US" sz="1900" b="1">
                          <a:solidFill>
                            <a:srgbClr val="000000"/>
                          </a:solidFill>
                          <a:effectLst/>
                          <a:latin typeface="Arial" panose="020B0604020202020204" pitchFamily="34" charset="0"/>
                          <a:ea typeface="Arial" panose="020B0604020202020204" pitchFamily="34" charset="0"/>
                          <a:cs typeface="Arial" panose="020B0604020202020204" pitchFamily="34" charset="0"/>
                        </a:rPr>
                        <a:t>Calculation:</a:t>
                      </a:r>
                      <a:endParaRPr lang="en-ZA" sz="190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82550" marR="18415" algn="l">
                        <a:lnSpc>
                          <a:spcPct val="100000"/>
                        </a:lnSpc>
                        <a:spcBef>
                          <a:spcPts val="160"/>
                        </a:spcBef>
                        <a:spcAft>
                          <a:spcPts val="0"/>
                        </a:spcAft>
                      </a:pPr>
                      <a:r>
                        <a:rPr lang="en-US" sz="1900">
                          <a:solidFill>
                            <a:srgbClr val="000000"/>
                          </a:solidFill>
                          <a:effectLst/>
                          <a:latin typeface="Arial" panose="020B0604020202020204" pitchFamily="34" charset="0"/>
                          <a:ea typeface="Arial" panose="020B0604020202020204" pitchFamily="34" charset="0"/>
                          <a:cs typeface="Arial" panose="020B0604020202020204" pitchFamily="34" charset="0"/>
                        </a:rPr>
                        <a:t>Percentage of irregular expenditure reduced = Numerator divided by Denominator, the quotient is then multiplied by 100.</a:t>
                      </a:r>
                      <a:endParaRPr lang="en-ZA" sz="19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1775876492"/>
                  </a:ext>
                </a:extLst>
              </a:tr>
              <a:tr h="545738">
                <a:tc>
                  <a:txBody>
                    <a:bodyPr/>
                    <a:lstStyle/>
                    <a:p>
                      <a:pPr marL="43815" algn="l">
                        <a:lnSpc>
                          <a:spcPct val="100000"/>
                        </a:lnSpc>
                        <a:spcBef>
                          <a:spcPts val="160"/>
                        </a:spcBef>
                        <a:spcAft>
                          <a:spcPts val="0"/>
                        </a:spcAft>
                      </a:pPr>
                      <a:r>
                        <a:rPr lang="en-US" sz="1900" b="1">
                          <a:solidFill>
                            <a:srgbClr val="000000"/>
                          </a:solidFill>
                          <a:effectLst/>
                          <a:latin typeface="Arial" panose="020B0604020202020204" pitchFamily="34" charset="0"/>
                          <a:ea typeface="Arial" panose="020B0604020202020204" pitchFamily="34" charset="0"/>
                          <a:cs typeface="Arial" panose="020B0604020202020204" pitchFamily="34" charset="0"/>
                        </a:rPr>
                        <a:t>Means of verification</a:t>
                      </a:r>
                      <a:endParaRPr lang="en-ZA" sz="19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342900" lvl="0" indent="-342900" algn="l">
                        <a:lnSpc>
                          <a:spcPct val="100000"/>
                        </a:lnSpc>
                        <a:spcBef>
                          <a:spcPts val="160"/>
                        </a:spcBef>
                        <a:spcAft>
                          <a:spcPts val="0"/>
                        </a:spcAft>
                        <a:buClr>
                          <a:srgbClr val="231F20"/>
                        </a:buClr>
                        <a:buSzPts val="900"/>
                        <a:buFont typeface="Arial" panose="020B0604020202020204" pitchFamily="34" charset="0"/>
                        <a:buChar char="•"/>
                        <a:tabLst>
                          <a:tab pos="112395" algn="l"/>
                        </a:tabLst>
                      </a:pPr>
                      <a:r>
                        <a:rPr lang="en-US"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Annual Financial Statements</a:t>
                      </a:r>
                      <a:endParaRPr lang="en-ZA" sz="19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gn="l">
                        <a:lnSpc>
                          <a:spcPct val="100000"/>
                        </a:lnSpc>
                        <a:spcBef>
                          <a:spcPts val="160"/>
                        </a:spcBef>
                        <a:spcAft>
                          <a:spcPts val="0"/>
                        </a:spcAft>
                        <a:buClr>
                          <a:srgbClr val="231F20"/>
                        </a:buClr>
                        <a:buSzPts val="900"/>
                        <a:buFont typeface="Arial" panose="020B0604020202020204" pitchFamily="34" charset="0"/>
                        <a:buChar char="•"/>
                        <a:tabLst>
                          <a:tab pos="112395" algn="l"/>
                        </a:tabLst>
                      </a:pPr>
                      <a:r>
                        <a:rPr lang="en-US"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Annual</a:t>
                      </a:r>
                      <a:r>
                        <a:rPr lang="en-US" sz="1900" spc="-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Reports</a:t>
                      </a:r>
                      <a:endParaRPr lang="en-ZA" sz="19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3904663788"/>
                  </a:ext>
                </a:extLst>
              </a:tr>
            </a:tbl>
          </a:graphicData>
        </a:graphic>
      </p:graphicFrame>
      <p:sp>
        <p:nvSpPr>
          <p:cNvPr id="6" name="Rectangle 5"/>
          <p:cNvSpPr/>
          <p:nvPr/>
        </p:nvSpPr>
        <p:spPr>
          <a:xfrm>
            <a:off x="13919200" y="9114"/>
            <a:ext cx="441146" cy="369332"/>
          </a:xfrm>
          <a:prstGeom prst="rect">
            <a:avLst/>
          </a:prstGeom>
        </p:spPr>
        <p:txBody>
          <a:bodyPr wrap="none">
            <a:spAutoFit/>
          </a:bodyPr>
          <a:lstStyle/>
          <a:p>
            <a:r>
              <a:rPr lang="en-US" b="1" dirty="0" smtClean="0">
                <a:solidFill>
                  <a:srgbClr val="FF0000"/>
                </a:solidFill>
              </a:rPr>
              <a:t>45</a:t>
            </a:r>
            <a:endParaRPr lang="en-ZA" b="1" dirty="0">
              <a:solidFill>
                <a:srgbClr val="FF0000"/>
              </a:solidFill>
            </a:endParaRPr>
          </a:p>
        </p:txBody>
      </p:sp>
    </p:spTree>
    <p:extLst>
      <p:ext uri="{BB962C8B-B14F-4D97-AF65-F5344CB8AC3E}">
        <p14:creationId xmlns:p14="http://schemas.microsoft.com/office/powerpoint/2010/main" xmlns="" val="19016305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Date Placeholder 3"/>
          <p:cNvSpPr>
            <a:spLocks noGrp="1"/>
          </p:cNvSpPr>
          <p:nvPr>
            <p:ph type="dt" sz="quarter" idx="429496729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12" indent="-285736">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2943" indent="-228589">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120"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297"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474"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651"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8829"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006"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fld id="{DC6B0FDE-8BD2-4EA1-9540-11F443153588}" type="datetime1">
              <a:rPr kumimoji="0" lang="en-ZA"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t>2022/03/30</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16389" name="Slide Number Placeholder 4"/>
          <p:cNvSpPr>
            <a:spLocks noGrp="1"/>
          </p:cNvSpPr>
          <p:nvPr>
            <p:ph type="sldNum" sz="quarter" idx="4294967295"/>
          </p:nvPr>
        </p:nvSpPr>
        <p:spPr bwMode="auto">
          <a:xfrm>
            <a:off x="13336337" y="8687770"/>
            <a:ext cx="2844800" cy="48683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12" indent="-285736">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2943" indent="-228589">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120"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297"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474"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651"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8829"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006"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fld id="{EEF8A547-2BD4-4A7F-BBB5-F3CEDF4233F1}" type="slidenum">
              <a:rPr kumimoji="0" lang="en-US" altLang="en-US" sz="1333"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rPr>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t>46</a:t>
            </a:fld>
            <a:endParaRPr kumimoji="0" lang="en-US" altLang="en-US" sz="1333" b="0" i="0" u="none" strike="noStrike" kern="120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4" name="Rectangle 3"/>
          <p:cNvSpPr/>
          <p:nvPr/>
        </p:nvSpPr>
        <p:spPr>
          <a:xfrm>
            <a:off x="4537908" y="508060"/>
            <a:ext cx="7936340" cy="107721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srgbClr val="007832"/>
                </a:solidFill>
                <a:effectLst/>
                <a:uLnTx/>
                <a:uFillTx/>
                <a:latin typeface="Arial"/>
                <a:ea typeface="+mn-ea"/>
                <a:cs typeface="+mn-cs"/>
              </a:rPr>
              <a:t>PROGRAMME 1: ADMINISTRATION: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srgbClr val="007832"/>
                </a:solidFill>
                <a:effectLst/>
                <a:uLnTx/>
                <a:uFillTx/>
                <a:latin typeface="Arial"/>
                <a:ea typeface="+mn-ea"/>
                <a:cs typeface="+mn-cs"/>
              </a:rPr>
              <a:t>TECHNICAL INDICATOR DISCRIPTIONS</a:t>
            </a:r>
          </a:p>
        </p:txBody>
      </p:sp>
      <p:graphicFrame>
        <p:nvGraphicFramePr>
          <p:cNvPr id="2" name="Table 1"/>
          <p:cNvGraphicFramePr>
            <a:graphicFrameLocks noGrp="1"/>
          </p:cNvGraphicFramePr>
          <p:nvPr>
            <p:extLst/>
          </p:nvPr>
        </p:nvGraphicFramePr>
        <p:xfrm>
          <a:off x="2354730" y="1900517"/>
          <a:ext cx="11528612" cy="3789680"/>
        </p:xfrm>
        <a:graphic>
          <a:graphicData uri="http://schemas.openxmlformats.org/drawingml/2006/table">
            <a:tbl>
              <a:tblPr firstRow="1" firstCol="1" lastRow="1" lastCol="1" bandRow="1" bandCol="1"/>
              <a:tblGrid>
                <a:gridCol w="3048000">
                  <a:extLst>
                    <a:ext uri="{9D8B030D-6E8A-4147-A177-3AD203B41FA5}">
                      <a16:colId xmlns:a16="http://schemas.microsoft.com/office/drawing/2014/main" xmlns="" val="2850047683"/>
                    </a:ext>
                  </a:extLst>
                </a:gridCol>
                <a:gridCol w="8480612">
                  <a:extLst>
                    <a:ext uri="{9D8B030D-6E8A-4147-A177-3AD203B41FA5}">
                      <a16:colId xmlns:a16="http://schemas.microsoft.com/office/drawing/2014/main" xmlns="" val="4274738842"/>
                    </a:ext>
                  </a:extLst>
                </a:gridCol>
              </a:tblGrid>
              <a:tr h="284480">
                <a:tc>
                  <a:txBody>
                    <a:bodyPr/>
                    <a:lstStyle/>
                    <a:p>
                      <a:pPr marL="43815" algn="l">
                        <a:lnSpc>
                          <a:spcPct val="100000"/>
                        </a:lnSpc>
                        <a:spcBef>
                          <a:spcPts val="160"/>
                        </a:spcBef>
                        <a:spcAft>
                          <a:spcPts val="0"/>
                        </a:spcAft>
                      </a:pPr>
                      <a:r>
                        <a:rPr lang="en-US" sz="1900" b="1">
                          <a:solidFill>
                            <a:srgbClr val="231F20"/>
                          </a:solidFill>
                          <a:effectLst/>
                          <a:latin typeface="Arial" panose="020B0604020202020204" pitchFamily="34" charset="0"/>
                          <a:ea typeface="Arial" panose="020B0604020202020204" pitchFamily="34" charset="0"/>
                          <a:cs typeface="Arial" panose="020B0604020202020204" pitchFamily="34" charset="0"/>
                        </a:rPr>
                        <a:t>Indicator Title</a:t>
                      </a:r>
                      <a:endParaRPr lang="en-ZA" sz="1900">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gn="l">
                        <a:lnSpc>
                          <a:spcPct val="100000"/>
                        </a:lnSpc>
                        <a:spcBef>
                          <a:spcPts val="160"/>
                        </a:spcBef>
                        <a:spcAft>
                          <a:spcPts val="0"/>
                        </a:spcAft>
                      </a:pPr>
                      <a:r>
                        <a:rPr lang="en-US" sz="1900" b="1" dirty="0">
                          <a:solidFill>
                            <a:srgbClr val="231F20"/>
                          </a:solidFill>
                          <a:effectLst/>
                          <a:latin typeface="Arial" panose="020B0604020202020204" pitchFamily="34" charset="0"/>
                          <a:ea typeface="Arial" panose="020B0604020202020204" pitchFamily="34" charset="0"/>
                          <a:cs typeface="Arial" panose="020B0604020202020204" pitchFamily="34" charset="0"/>
                        </a:rPr>
                        <a:t>Percentage of irregular expenditure </a:t>
                      </a:r>
                      <a:r>
                        <a:rPr lang="en-US" sz="1900" b="1" dirty="0" smtClean="0">
                          <a:solidFill>
                            <a:srgbClr val="231F20"/>
                          </a:solidFill>
                          <a:effectLst/>
                          <a:latin typeface="Arial" panose="020B0604020202020204" pitchFamily="34" charset="0"/>
                          <a:ea typeface="Arial" panose="020B0604020202020204" pitchFamily="34" charset="0"/>
                          <a:cs typeface="Arial" panose="020B0604020202020204" pitchFamily="34" charset="0"/>
                        </a:rPr>
                        <a:t>reduced (Continue..)</a:t>
                      </a:r>
                      <a:endParaRPr lang="en-ZA" sz="19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716500512"/>
                  </a:ext>
                </a:extLst>
              </a:tr>
              <a:tr h="284480">
                <a:tc>
                  <a:txBody>
                    <a:bodyPr/>
                    <a:lstStyle/>
                    <a:p>
                      <a:pPr marL="43815" algn="l">
                        <a:lnSpc>
                          <a:spcPct val="100000"/>
                        </a:lnSpc>
                        <a:spcBef>
                          <a:spcPts val="160"/>
                        </a:spcBef>
                        <a:spcAft>
                          <a:spcPts val="0"/>
                        </a:spcAft>
                      </a:pPr>
                      <a:r>
                        <a:rPr lang="en-US" sz="1900" b="1" dirty="0">
                          <a:solidFill>
                            <a:srgbClr val="231F20"/>
                          </a:solidFill>
                          <a:effectLst/>
                          <a:latin typeface="Arial" panose="020B0604020202020204" pitchFamily="34" charset="0"/>
                          <a:ea typeface="Arial" panose="020B0604020202020204" pitchFamily="34" charset="0"/>
                          <a:cs typeface="Arial" panose="020B0604020202020204" pitchFamily="34" charset="0"/>
                        </a:rPr>
                        <a:t>Assumptions</a:t>
                      </a:r>
                      <a:endParaRPr lang="en-ZA" sz="19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gn="l">
                        <a:lnSpc>
                          <a:spcPct val="100000"/>
                        </a:lnSpc>
                        <a:spcBef>
                          <a:spcPts val="160"/>
                        </a:spcBef>
                        <a:spcAft>
                          <a:spcPts val="0"/>
                        </a:spcAft>
                      </a:pPr>
                      <a:r>
                        <a:rPr lang="en-US" sz="1900">
                          <a:solidFill>
                            <a:srgbClr val="231F20"/>
                          </a:solidFill>
                          <a:effectLst/>
                          <a:latin typeface="Arial" panose="020B0604020202020204" pitchFamily="34" charset="0"/>
                          <a:ea typeface="Arial" panose="020B0604020202020204" pitchFamily="34" charset="0"/>
                          <a:cs typeface="Arial" panose="020B0604020202020204" pitchFamily="34" charset="0"/>
                        </a:rPr>
                        <a:t>Effective policies in place and implemented</a:t>
                      </a:r>
                      <a:endParaRPr lang="en-ZA" sz="1900">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3881707565"/>
                  </a:ext>
                </a:extLst>
              </a:tr>
              <a:tr h="887307">
                <a:tc>
                  <a:txBody>
                    <a:bodyPr/>
                    <a:lstStyle/>
                    <a:p>
                      <a:pPr marL="43815" algn="l">
                        <a:lnSpc>
                          <a:spcPct val="100000"/>
                        </a:lnSpc>
                        <a:spcBef>
                          <a:spcPts val="160"/>
                        </a:spcBef>
                        <a:spcAft>
                          <a:spcPts val="0"/>
                        </a:spcAft>
                      </a:pPr>
                      <a:r>
                        <a:rPr lang="en-US" sz="1900" b="1" dirty="0">
                          <a:solidFill>
                            <a:srgbClr val="231F20"/>
                          </a:solidFill>
                          <a:effectLst/>
                          <a:latin typeface="Arial" panose="020B0604020202020204" pitchFamily="34" charset="0"/>
                          <a:ea typeface="Arial" panose="020B0604020202020204" pitchFamily="34" charset="0"/>
                          <a:cs typeface="Arial" panose="020B0604020202020204" pitchFamily="34" charset="0"/>
                        </a:rPr>
                        <a:t>Disaggregation of Beneficiaries</a:t>
                      </a:r>
                      <a:endParaRPr lang="en-ZA" sz="1900" dirty="0">
                        <a:effectLst/>
                        <a:latin typeface="Arial" panose="020B0604020202020204" pitchFamily="34" charset="0"/>
                        <a:ea typeface="Arial" panose="020B0604020202020204" pitchFamily="34" charset="0"/>
                        <a:cs typeface="Arial" panose="020B0604020202020204" pitchFamily="34" charset="0"/>
                      </a:endParaRPr>
                    </a:p>
                    <a:p>
                      <a:pPr marL="43815" algn="l">
                        <a:lnSpc>
                          <a:spcPct val="100000"/>
                        </a:lnSpc>
                        <a:spcBef>
                          <a:spcPts val="160"/>
                        </a:spcBef>
                        <a:spcAft>
                          <a:spcPts val="0"/>
                        </a:spcAft>
                      </a:pPr>
                      <a:r>
                        <a:rPr lang="en-US" sz="1900" b="1" dirty="0">
                          <a:solidFill>
                            <a:srgbClr val="231F20"/>
                          </a:solidFill>
                          <a:effectLst/>
                          <a:latin typeface="Arial" panose="020B0604020202020204" pitchFamily="34" charset="0"/>
                          <a:ea typeface="Arial" panose="020B0604020202020204" pitchFamily="34" charset="0"/>
                          <a:cs typeface="Arial" panose="020B0604020202020204" pitchFamily="34" charset="0"/>
                        </a:rPr>
                        <a:t>(where applicable)</a:t>
                      </a:r>
                      <a:endParaRPr lang="en-ZA" sz="19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gn="l">
                        <a:lnSpc>
                          <a:spcPct val="150000"/>
                        </a:lnSpc>
                        <a:spcBef>
                          <a:spcPts val="160"/>
                        </a:spcBef>
                        <a:spcAft>
                          <a:spcPts val="0"/>
                        </a:spcAft>
                      </a:pPr>
                      <a:r>
                        <a:rPr lang="en-US" sz="19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N/A</a:t>
                      </a:r>
                      <a:endParaRPr lang="en-ZA" sz="19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2501271930"/>
                  </a:ext>
                </a:extLst>
              </a:tr>
              <a:tr h="568960">
                <a:tc>
                  <a:txBody>
                    <a:bodyPr/>
                    <a:lstStyle/>
                    <a:p>
                      <a:pPr marL="43815" algn="l">
                        <a:lnSpc>
                          <a:spcPct val="100000"/>
                        </a:lnSpc>
                        <a:spcBef>
                          <a:spcPts val="160"/>
                        </a:spcBef>
                        <a:spcAft>
                          <a:spcPts val="0"/>
                        </a:spcAft>
                      </a:pPr>
                      <a:r>
                        <a:rPr lang="en-US" sz="1900" b="1">
                          <a:solidFill>
                            <a:srgbClr val="231F20"/>
                          </a:solidFill>
                          <a:effectLst/>
                          <a:latin typeface="Arial" panose="020B0604020202020204" pitchFamily="34" charset="0"/>
                          <a:ea typeface="Arial" panose="020B0604020202020204" pitchFamily="34" charset="0"/>
                          <a:cs typeface="Arial" panose="020B0604020202020204" pitchFamily="34" charset="0"/>
                        </a:rPr>
                        <a:t>Spatial Transformation (where applicable)</a:t>
                      </a:r>
                      <a:endParaRPr lang="en-ZA" sz="1900">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gn="l">
                        <a:lnSpc>
                          <a:spcPct val="150000"/>
                        </a:lnSpc>
                        <a:spcBef>
                          <a:spcPts val="160"/>
                        </a:spcBef>
                        <a:spcAft>
                          <a:spcPts val="0"/>
                        </a:spcAft>
                      </a:pPr>
                      <a:r>
                        <a:rPr lang="en-US" sz="19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N/A</a:t>
                      </a:r>
                      <a:endParaRPr lang="en-ZA" sz="19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4241824991"/>
                  </a:ext>
                </a:extLst>
              </a:tr>
              <a:tr h="284480">
                <a:tc>
                  <a:txBody>
                    <a:bodyPr/>
                    <a:lstStyle/>
                    <a:p>
                      <a:pPr marL="43815" algn="l">
                        <a:lnSpc>
                          <a:spcPct val="100000"/>
                        </a:lnSpc>
                        <a:spcBef>
                          <a:spcPts val="160"/>
                        </a:spcBef>
                        <a:spcAft>
                          <a:spcPts val="0"/>
                        </a:spcAft>
                      </a:pPr>
                      <a:r>
                        <a:rPr lang="en-US" sz="1900" b="1">
                          <a:solidFill>
                            <a:srgbClr val="231F20"/>
                          </a:solidFill>
                          <a:effectLst/>
                          <a:latin typeface="Arial" panose="020B0604020202020204" pitchFamily="34" charset="0"/>
                          <a:ea typeface="Arial" panose="020B0604020202020204" pitchFamily="34" charset="0"/>
                          <a:cs typeface="Arial" panose="020B0604020202020204" pitchFamily="34" charset="0"/>
                        </a:rPr>
                        <a:t>Calculation Type</a:t>
                      </a:r>
                      <a:endParaRPr lang="en-ZA" sz="1900">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gn="l">
                        <a:lnSpc>
                          <a:spcPct val="150000"/>
                        </a:lnSpc>
                        <a:spcBef>
                          <a:spcPts val="160"/>
                        </a:spcBef>
                        <a:spcAft>
                          <a:spcPts val="0"/>
                        </a:spcAft>
                      </a:pPr>
                      <a:r>
                        <a:rPr lang="en-US" sz="19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Cumulative (year-end)</a:t>
                      </a:r>
                      <a:endParaRPr lang="en-ZA" sz="19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1266532351"/>
                  </a:ext>
                </a:extLst>
              </a:tr>
              <a:tr h="284480">
                <a:tc>
                  <a:txBody>
                    <a:bodyPr/>
                    <a:lstStyle/>
                    <a:p>
                      <a:pPr marL="43815" algn="l">
                        <a:lnSpc>
                          <a:spcPct val="100000"/>
                        </a:lnSpc>
                        <a:spcBef>
                          <a:spcPts val="160"/>
                        </a:spcBef>
                        <a:spcAft>
                          <a:spcPts val="0"/>
                        </a:spcAft>
                      </a:pPr>
                      <a:r>
                        <a:rPr lang="en-US" sz="1900" b="1">
                          <a:solidFill>
                            <a:srgbClr val="231F20"/>
                          </a:solidFill>
                          <a:effectLst/>
                          <a:latin typeface="Arial" panose="020B0604020202020204" pitchFamily="34" charset="0"/>
                          <a:ea typeface="Arial" panose="020B0604020202020204" pitchFamily="34" charset="0"/>
                          <a:cs typeface="Arial" panose="020B0604020202020204" pitchFamily="34" charset="0"/>
                        </a:rPr>
                        <a:t>Reporting Cycle</a:t>
                      </a:r>
                      <a:endParaRPr lang="en-ZA" sz="1900">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gn="l">
                        <a:lnSpc>
                          <a:spcPct val="150000"/>
                        </a:lnSpc>
                        <a:spcBef>
                          <a:spcPts val="160"/>
                        </a:spcBef>
                        <a:spcAft>
                          <a:spcPts val="0"/>
                        </a:spcAft>
                      </a:pPr>
                      <a:r>
                        <a:rPr lang="en-US" sz="19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Annual</a:t>
                      </a:r>
                      <a:endParaRPr lang="en-ZA" sz="19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1043276783"/>
                  </a:ext>
                </a:extLst>
              </a:tr>
              <a:tr h="284480">
                <a:tc>
                  <a:txBody>
                    <a:bodyPr/>
                    <a:lstStyle/>
                    <a:p>
                      <a:pPr marL="43815" algn="l">
                        <a:lnSpc>
                          <a:spcPct val="100000"/>
                        </a:lnSpc>
                        <a:spcBef>
                          <a:spcPts val="160"/>
                        </a:spcBef>
                        <a:spcAft>
                          <a:spcPts val="0"/>
                        </a:spcAft>
                      </a:pPr>
                      <a:r>
                        <a:rPr lang="en-US" sz="1900" b="1">
                          <a:solidFill>
                            <a:srgbClr val="231F20"/>
                          </a:solidFill>
                          <a:effectLst/>
                          <a:latin typeface="Arial" panose="020B0604020202020204" pitchFamily="34" charset="0"/>
                          <a:ea typeface="Arial" panose="020B0604020202020204" pitchFamily="34" charset="0"/>
                          <a:cs typeface="Arial" panose="020B0604020202020204" pitchFamily="34" charset="0"/>
                        </a:rPr>
                        <a:t>Desired Performance</a:t>
                      </a:r>
                      <a:endParaRPr lang="en-ZA" sz="1900">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gn="l">
                        <a:lnSpc>
                          <a:spcPct val="150000"/>
                        </a:lnSpc>
                        <a:spcBef>
                          <a:spcPts val="160"/>
                        </a:spcBef>
                        <a:spcAft>
                          <a:spcPts val="0"/>
                        </a:spcAft>
                      </a:pPr>
                      <a:r>
                        <a:rPr lang="en-ZA" sz="19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45% reduction in irregular expenditure per annum  </a:t>
                      </a:r>
                      <a:endParaRPr lang="en-ZA" sz="19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3880669047"/>
                  </a:ext>
                </a:extLst>
              </a:tr>
              <a:tr h="284480">
                <a:tc>
                  <a:txBody>
                    <a:bodyPr/>
                    <a:lstStyle/>
                    <a:p>
                      <a:pPr marL="43815" algn="l">
                        <a:lnSpc>
                          <a:spcPct val="100000"/>
                        </a:lnSpc>
                        <a:spcBef>
                          <a:spcPts val="160"/>
                        </a:spcBef>
                        <a:spcAft>
                          <a:spcPts val="0"/>
                        </a:spcAft>
                      </a:pPr>
                      <a:r>
                        <a:rPr lang="en-US" sz="1900" b="1">
                          <a:solidFill>
                            <a:srgbClr val="231F20"/>
                          </a:solidFill>
                          <a:effectLst/>
                          <a:latin typeface="Arial" panose="020B0604020202020204" pitchFamily="34" charset="0"/>
                          <a:ea typeface="Arial" panose="020B0604020202020204" pitchFamily="34" charset="0"/>
                          <a:cs typeface="Arial" panose="020B0604020202020204" pitchFamily="34" charset="0"/>
                        </a:rPr>
                        <a:t>Indicator Responsibility</a:t>
                      </a:r>
                      <a:endParaRPr lang="en-ZA" sz="1900">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gn="l">
                        <a:lnSpc>
                          <a:spcPct val="150000"/>
                        </a:lnSpc>
                        <a:spcBef>
                          <a:spcPts val="160"/>
                        </a:spcBef>
                        <a:spcAft>
                          <a:spcPts val="0"/>
                        </a:spcAft>
                      </a:pPr>
                      <a:r>
                        <a:rPr lang="en-US" sz="19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Chief Director: Financial Management</a:t>
                      </a:r>
                      <a:endParaRPr lang="en-ZA" sz="19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2242909724"/>
                  </a:ext>
                </a:extLst>
              </a:tr>
            </a:tbl>
          </a:graphicData>
        </a:graphic>
      </p:graphicFrame>
      <p:sp>
        <p:nvSpPr>
          <p:cNvPr id="6" name="Rectangle 5"/>
          <p:cNvSpPr/>
          <p:nvPr/>
        </p:nvSpPr>
        <p:spPr>
          <a:xfrm>
            <a:off x="13919200" y="9114"/>
            <a:ext cx="441146" cy="369332"/>
          </a:xfrm>
          <a:prstGeom prst="rect">
            <a:avLst/>
          </a:prstGeom>
        </p:spPr>
        <p:txBody>
          <a:bodyPr wrap="none">
            <a:spAutoFit/>
          </a:bodyPr>
          <a:lstStyle/>
          <a:p>
            <a:r>
              <a:rPr lang="en-US" b="1" dirty="0" smtClean="0">
                <a:solidFill>
                  <a:srgbClr val="FF0000"/>
                </a:solidFill>
              </a:rPr>
              <a:t>46</a:t>
            </a:r>
            <a:endParaRPr lang="en-ZA" b="1" dirty="0">
              <a:solidFill>
                <a:srgbClr val="FF0000"/>
              </a:solidFill>
            </a:endParaRPr>
          </a:p>
        </p:txBody>
      </p:sp>
    </p:spTree>
    <p:extLst>
      <p:ext uri="{BB962C8B-B14F-4D97-AF65-F5344CB8AC3E}">
        <p14:creationId xmlns:p14="http://schemas.microsoft.com/office/powerpoint/2010/main" xmlns="" val="40484483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Date Placeholder 3"/>
          <p:cNvSpPr>
            <a:spLocks noGrp="1"/>
          </p:cNvSpPr>
          <p:nvPr>
            <p:ph type="dt" sz="quarter" idx="429496729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12" indent="-285736">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2943" indent="-228589">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120"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297"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474"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651"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8829"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006"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fld id="{DC6B0FDE-8BD2-4EA1-9540-11F443153588}" type="datetime1">
              <a:rPr kumimoji="0" lang="en-ZA"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t>2022/03/30</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16389" name="Slide Number Placeholder 4"/>
          <p:cNvSpPr>
            <a:spLocks noGrp="1"/>
          </p:cNvSpPr>
          <p:nvPr>
            <p:ph type="sldNum" sz="quarter" idx="4294967295"/>
          </p:nvPr>
        </p:nvSpPr>
        <p:spPr bwMode="auto">
          <a:xfrm>
            <a:off x="13336337" y="8687770"/>
            <a:ext cx="2844800" cy="48683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12" indent="-285736">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2943" indent="-228589">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120"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297"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474"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651"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8829"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006"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fld id="{EEF8A547-2BD4-4A7F-BBB5-F3CEDF4233F1}" type="slidenum">
              <a:rPr kumimoji="0" lang="en-US" altLang="en-US" sz="1333"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rPr>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t>47</a:t>
            </a:fld>
            <a:endParaRPr kumimoji="0" lang="en-US" altLang="en-US" sz="1333" b="0" i="0" u="none" strike="noStrike" kern="120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4" name="Rectangle 3"/>
          <p:cNvSpPr/>
          <p:nvPr/>
        </p:nvSpPr>
        <p:spPr>
          <a:xfrm>
            <a:off x="4537908" y="508060"/>
            <a:ext cx="7936340" cy="107721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srgbClr val="007832"/>
                </a:solidFill>
                <a:effectLst/>
                <a:uLnTx/>
                <a:uFillTx/>
                <a:latin typeface="Arial"/>
                <a:ea typeface="+mn-ea"/>
                <a:cs typeface="+mn-cs"/>
              </a:rPr>
              <a:t>PROGRAMME 1: ADMINISTRATION: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srgbClr val="007832"/>
                </a:solidFill>
                <a:effectLst/>
                <a:uLnTx/>
                <a:uFillTx/>
                <a:latin typeface="Arial"/>
                <a:ea typeface="+mn-ea"/>
                <a:cs typeface="+mn-cs"/>
              </a:rPr>
              <a:t>TECHNICAL INDICATOR DISCRIPTIONS</a:t>
            </a:r>
          </a:p>
        </p:txBody>
      </p:sp>
      <p:graphicFrame>
        <p:nvGraphicFramePr>
          <p:cNvPr id="2" name="Table 1"/>
          <p:cNvGraphicFramePr>
            <a:graphicFrameLocks noGrp="1"/>
          </p:cNvGraphicFramePr>
          <p:nvPr>
            <p:extLst/>
          </p:nvPr>
        </p:nvGraphicFramePr>
        <p:xfrm>
          <a:off x="2260600" y="1585278"/>
          <a:ext cx="13030199" cy="6543544"/>
        </p:xfrm>
        <a:graphic>
          <a:graphicData uri="http://schemas.openxmlformats.org/drawingml/2006/table">
            <a:tbl>
              <a:tblPr firstRow="1" firstCol="1" lastRow="1" lastCol="1" bandRow="1" bandCol="1"/>
              <a:tblGrid>
                <a:gridCol w="2027028">
                  <a:extLst>
                    <a:ext uri="{9D8B030D-6E8A-4147-A177-3AD203B41FA5}">
                      <a16:colId xmlns:a16="http://schemas.microsoft.com/office/drawing/2014/main" xmlns="" val="93562564"/>
                    </a:ext>
                  </a:extLst>
                </a:gridCol>
                <a:gridCol w="11003171">
                  <a:extLst>
                    <a:ext uri="{9D8B030D-6E8A-4147-A177-3AD203B41FA5}">
                      <a16:colId xmlns:a16="http://schemas.microsoft.com/office/drawing/2014/main" xmlns="" val="1117473134"/>
                    </a:ext>
                  </a:extLst>
                </a:gridCol>
              </a:tblGrid>
              <a:tr h="527498">
                <a:tc>
                  <a:txBody>
                    <a:bodyPr/>
                    <a:lstStyle/>
                    <a:p>
                      <a:pPr marL="43815">
                        <a:lnSpc>
                          <a:spcPct val="100000"/>
                        </a:lnSpc>
                        <a:spcBef>
                          <a:spcPts val="160"/>
                        </a:spcBef>
                        <a:spcAft>
                          <a:spcPts val="0"/>
                        </a:spcAft>
                      </a:pPr>
                      <a:r>
                        <a:rPr lang="en-US" sz="1900" b="1" dirty="0">
                          <a:solidFill>
                            <a:srgbClr val="231F20"/>
                          </a:solidFill>
                          <a:effectLst/>
                          <a:latin typeface="Arial" panose="020B0604020202020204" pitchFamily="34" charset="0"/>
                          <a:ea typeface="Arial" panose="020B0604020202020204" pitchFamily="34" charset="0"/>
                          <a:cs typeface="Arial" panose="020B0604020202020204" pitchFamily="34" charset="0"/>
                        </a:rPr>
                        <a:t>Indicator Title</a:t>
                      </a:r>
                      <a:endParaRPr lang="en-ZA" sz="19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marR="180975">
                        <a:lnSpc>
                          <a:spcPct val="100000"/>
                        </a:lnSpc>
                        <a:spcBef>
                          <a:spcPts val="160"/>
                        </a:spcBef>
                        <a:spcAft>
                          <a:spcPts val="0"/>
                        </a:spcAft>
                      </a:pPr>
                      <a:r>
                        <a:rPr lang="en-US" sz="1900" b="1">
                          <a:solidFill>
                            <a:srgbClr val="231F20"/>
                          </a:solidFill>
                          <a:effectLst/>
                          <a:latin typeface="Arial" panose="020B0604020202020204" pitchFamily="34" charset="0"/>
                          <a:ea typeface="Arial" panose="020B0604020202020204" pitchFamily="34" charset="0"/>
                          <a:cs typeface="Arial" panose="020B0604020202020204" pitchFamily="34" charset="0"/>
                        </a:rPr>
                        <a:t>Percentage implementation of programmes in the approved visibility and accessibility strategy</a:t>
                      </a:r>
                      <a:endParaRPr lang="en-ZA" sz="1900">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2493886726"/>
                  </a:ext>
                </a:extLst>
              </a:tr>
              <a:tr h="5964424">
                <a:tc>
                  <a:txBody>
                    <a:bodyPr/>
                    <a:lstStyle/>
                    <a:p>
                      <a:pPr marL="43815">
                        <a:lnSpc>
                          <a:spcPct val="100000"/>
                        </a:lnSpc>
                        <a:spcBef>
                          <a:spcPts val="160"/>
                        </a:spcBef>
                        <a:spcAft>
                          <a:spcPts val="0"/>
                        </a:spcAft>
                      </a:pPr>
                      <a:r>
                        <a:rPr lang="en-US" sz="1900" b="1" dirty="0">
                          <a:solidFill>
                            <a:srgbClr val="231F20"/>
                          </a:solidFill>
                          <a:effectLst/>
                          <a:latin typeface="Arial" panose="020B0604020202020204" pitchFamily="34" charset="0"/>
                          <a:ea typeface="Arial" panose="020B0604020202020204" pitchFamily="34" charset="0"/>
                          <a:cs typeface="Arial" panose="020B0604020202020204" pitchFamily="34" charset="0"/>
                        </a:rPr>
                        <a:t>Definition</a:t>
                      </a:r>
                      <a:endParaRPr lang="en-ZA" sz="19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r>
                        <a:rPr lang="en-US" sz="1900" dirty="0" smtClean="0">
                          <a:solidFill>
                            <a:srgbClr val="000000"/>
                          </a:solidFill>
                          <a:effectLst/>
                          <a:latin typeface="+mn-lt"/>
                          <a:ea typeface="+mn-ea"/>
                          <a:cs typeface="+mn-cs"/>
                        </a:rPr>
                        <a:t>Percentage completion of projects that form part of a programme as per the strategy priority areas, per phase of completion as reflected in the approved Visibility and Accessibility Strategy. The purpose of the indicator is to enable the Fund to increase its capability to increase the coverage, accessibility to any existing, emerging or unidentified risks in an effort to achieve operational resilience.</a:t>
                      </a:r>
                      <a:endParaRPr lang="en-ZA" sz="1900" dirty="0" smtClean="0">
                        <a:solidFill>
                          <a:srgbClr val="000000"/>
                        </a:solidFill>
                        <a:effectLst/>
                        <a:latin typeface="+mn-lt"/>
                        <a:ea typeface="+mn-ea"/>
                        <a:cs typeface="+mn-cs"/>
                      </a:endParaRPr>
                    </a:p>
                    <a:p>
                      <a:r>
                        <a:rPr lang="en-US" sz="1900" b="1" dirty="0" smtClean="0">
                          <a:solidFill>
                            <a:srgbClr val="000000"/>
                          </a:solidFill>
                          <a:effectLst/>
                          <a:latin typeface="+mn-lt"/>
                          <a:ea typeface="+mn-ea"/>
                          <a:cs typeface="+mn-cs"/>
                        </a:rPr>
                        <a:t> Projects: </a:t>
                      </a:r>
                      <a:r>
                        <a:rPr lang="en-US" sz="1900" dirty="0" smtClean="0">
                          <a:solidFill>
                            <a:srgbClr val="000000"/>
                          </a:solidFill>
                          <a:effectLst/>
                          <a:latin typeface="+mn-lt"/>
                          <a:ea typeface="+mn-ea"/>
                          <a:cs typeface="+mn-cs"/>
                        </a:rPr>
                        <a:t>mean a combination of initiatives/activities as reflected in the various       strategy priority areas</a:t>
                      </a:r>
                      <a:endParaRPr lang="en-ZA" sz="1900" dirty="0" smtClean="0">
                        <a:solidFill>
                          <a:srgbClr val="000000"/>
                        </a:solidFill>
                        <a:effectLst/>
                        <a:latin typeface="+mn-lt"/>
                        <a:ea typeface="+mn-ea"/>
                        <a:cs typeface="+mn-cs"/>
                      </a:endParaRPr>
                    </a:p>
                    <a:p>
                      <a:r>
                        <a:rPr lang="en-US" sz="1900" b="1" dirty="0" smtClean="0">
                          <a:solidFill>
                            <a:srgbClr val="000000"/>
                          </a:solidFill>
                          <a:effectLst/>
                          <a:latin typeface="+mn-lt"/>
                          <a:ea typeface="+mn-ea"/>
                          <a:cs typeface="+mn-cs"/>
                        </a:rPr>
                        <a:t>Programme: </a:t>
                      </a:r>
                      <a:r>
                        <a:rPr lang="en-US" sz="1900" dirty="0" smtClean="0">
                          <a:solidFill>
                            <a:srgbClr val="000000"/>
                          </a:solidFill>
                          <a:effectLst/>
                          <a:latin typeface="+mn-lt"/>
                          <a:ea typeface="+mn-ea"/>
                          <a:cs typeface="+mn-cs"/>
                        </a:rPr>
                        <a:t>a combination of projects per strategy priority area.</a:t>
                      </a:r>
                      <a:endParaRPr lang="en-ZA" sz="1900" dirty="0" smtClean="0">
                        <a:solidFill>
                          <a:srgbClr val="000000"/>
                        </a:solidFill>
                        <a:effectLst/>
                        <a:latin typeface="+mn-lt"/>
                        <a:ea typeface="+mn-ea"/>
                        <a:cs typeface="+mn-cs"/>
                      </a:endParaRPr>
                    </a:p>
                    <a:p>
                      <a:r>
                        <a:rPr lang="en-US" sz="1900" b="1" dirty="0" smtClean="0">
                          <a:solidFill>
                            <a:srgbClr val="000000"/>
                          </a:solidFill>
                          <a:effectLst/>
                          <a:latin typeface="+mn-lt"/>
                          <a:ea typeface="+mn-ea"/>
                          <a:cs typeface="+mn-cs"/>
                        </a:rPr>
                        <a:t>Strategy Priority Area: </a:t>
                      </a:r>
                      <a:r>
                        <a:rPr lang="en-US" sz="1900" dirty="0" smtClean="0">
                          <a:solidFill>
                            <a:srgbClr val="000000"/>
                          </a:solidFill>
                          <a:effectLst/>
                          <a:latin typeface="+mn-lt"/>
                          <a:ea typeface="+mn-ea"/>
                          <a:cs typeface="+mn-cs"/>
                        </a:rPr>
                        <a:t>As per </a:t>
                      </a:r>
                      <a:r>
                        <a:rPr lang="en-US" sz="1900" dirty="0" err="1" smtClean="0">
                          <a:solidFill>
                            <a:srgbClr val="000000"/>
                          </a:solidFill>
                          <a:effectLst/>
                          <a:latin typeface="+mn-lt"/>
                          <a:ea typeface="+mn-ea"/>
                          <a:cs typeface="+mn-cs"/>
                        </a:rPr>
                        <a:t>Batho</a:t>
                      </a:r>
                      <a:r>
                        <a:rPr lang="en-US" sz="1900" dirty="0" smtClean="0">
                          <a:solidFill>
                            <a:srgbClr val="000000"/>
                          </a:solidFill>
                          <a:effectLst/>
                          <a:latin typeface="+mn-lt"/>
                          <a:ea typeface="+mn-ea"/>
                          <a:cs typeface="+mn-cs"/>
                        </a:rPr>
                        <a:t> Pele Principles reflected in the approved Visibility and Accessible Strategy – Consultation, Service Standards, Access, Courtesy, Information, Openness and Transparency, Redress and Value for Money.</a:t>
                      </a:r>
                      <a:endParaRPr lang="en-ZA" sz="1900" dirty="0" smtClean="0">
                        <a:solidFill>
                          <a:srgbClr val="000000"/>
                        </a:solidFill>
                        <a:effectLst/>
                        <a:latin typeface="+mn-lt"/>
                        <a:ea typeface="+mn-ea"/>
                        <a:cs typeface="+mn-cs"/>
                      </a:endParaRPr>
                    </a:p>
                    <a:p>
                      <a:r>
                        <a:rPr lang="en-US" sz="1900" b="1" dirty="0" smtClean="0">
                          <a:solidFill>
                            <a:srgbClr val="000000"/>
                          </a:solidFill>
                          <a:effectLst/>
                          <a:latin typeface="+mn-lt"/>
                          <a:ea typeface="+mn-ea"/>
                          <a:cs typeface="+mn-cs"/>
                        </a:rPr>
                        <a:t>Visibility and Accessibility Strategy: </a:t>
                      </a:r>
                      <a:r>
                        <a:rPr lang="en-US" sz="1900" dirty="0" smtClean="0">
                          <a:solidFill>
                            <a:srgbClr val="000000"/>
                          </a:solidFill>
                          <a:effectLst/>
                          <a:latin typeface="+mn-lt"/>
                          <a:ea typeface="+mn-ea"/>
                          <a:cs typeface="+mn-cs"/>
                        </a:rPr>
                        <a:t>Strategy, developed and approved by the Fund’s Commissioner to improve coverage, accessibility of the Fund’s services, and visibility of the Funds services, in line with the approved District Development Service Delivery Model.</a:t>
                      </a:r>
                      <a:endParaRPr lang="en-ZA" sz="1900" dirty="0" smtClean="0">
                        <a:solidFill>
                          <a:srgbClr val="000000"/>
                        </a:solidFill>
                        <a:effectLst/>
                        <a:latin typeface="+mn-lt"/>
                        <a:ea typeface="+mn-ea"/>
                        <a:cs typeface="+mn-cs"/>
                      </a:endParaRPr>
                    </a:p>
                    <a:p>
                      <a:r>
                        <a:rPr lang="en-US" sz="1900" b="1" dirty="0" smtClean="0">
                          <a:solidFill>
                            <a:srgbClr val="000000"/>
                          </a:solidFill>
                          <a:effectLst/>
                          <a:latin typeface="+mn-lt"/>
                          <a:ea typeface="+mn-ea"/>
                          <a:cs typeface="+mn-cs"/>
                        </a:rPr>
                        <a:t>District Development Service Delivery Model: </a:t>
                      </a:r>
                      <a:r>
                        <a:rPr lang="en-US" sz="1900" dirty="0" smtClean="0">
                          <a:solidFill>
                            <a:srgbClr val="000000"/>
                          </a:solidFill>
                          <a:effectLst/>
                          <a:latin typeface="+mn-lt"/>
                          <a:ea typeface="+mn-ea"/>
                          <a:cs typeface="+mn-cs"/>
                        </a:rPr>
                        <a:t>a method that seeks to improve the coherence and impact of government services delivery as adopted by the Presidential Co-</a:t>
                      </a:r>
                      <a:r>
                        <a:rPr lang="en-US" sz="1900" dirty="0" err="1" smtClean="0">
                          <a:solidFill>
                            <a:srgbClr val="000000"/>
                          </a:solidFill>
                          <a:effectLst/>
                          <a:latin typeface="+mn-lt"/>
                          <a:ea typeface="+mn-ea"/>
                          <a:cs typeface="+mn-cs"/>
                        </a:rPr>
                        <a:t>ordinating</a:t>
                      </a:r>
                      <a:r>
                        <a:rPr lang="en-US" sz="1900" dirty="0" smtClean="0">
                          <a:solidFill>
                            <a:srgbClr val="000000"/>
                          </a:solidFill>
                          <a:effectLst/>
                          <a:latin typeface="+mn-lt"/>
                          <a:ea typeface="+mn-ea"/>
                          <a:cs typeface="+mn-cs"/>
                        </a:rPr>
                        <a:t> Council.</a:t>
                      </a:r>
                      <a:endParaRPr lang="en-ZA" sz="1900" dirty="0" smtClean="0">
                        <a:solidFill>
                          <a:srgbClr val="000000"/>
                        </a:solidFill>
                        <a:effectLst/>
                        <a:latin typeface="+mn-lt"/>
                        <a:ea typeface="+mn-ea"/>
                        <a:cs typeface="+mn-cs"/>
                      </a:endParaRPr>
                    </a:p>
                    <a:p>
                      <a:r>
                        <a:rPr lang="en-US" sz="1900" b="1" dirty="0" smtClean="0">
                          <a:solidFill>
                            <a:srgbClr val="000000"/>
                          </a:solidFill>
                          <a:effectLst/>
                          <a:latin typeface="+mn-lt"/>
                          <a:ea typeface="+mn-ea"/>
                          <a:cs typeface="+mn-cs"/>
                        </a:rPr>
                        <a:t>Accessibility: </a:t>
                      </a:r>
                      <a:r>
                        <a:rPr lang="en-US" sz="1900" dirty="0" smtClean="0">
                          <a:solidFill>
                            <a:srgbClr val="000000"/>
                          </a:solidFill>
                          <a:effectLst/>
                          <a:latin typeface="+mn-lt"/>
                          <a:ea typeface="+mn-ea"/>
                          <a:cs typeface="+mn-cs"/>
                        </a:rPr>
                        <a:t>all services of the Fund are accessibility one way or the other via infrastructure located in various district locations or via the use of technology.</a:t>
                      </a:r>
                      <a:endParaRPr lang="en-ZA" sz="1900" dirty="0" smtClean="0">
                        <a:solidFill>
                          <a:srgbClr val="000000"/>
                        </a:solidFill>
                        <a:effectLst/>
                        <a:latin typeface="+mn-lt"/>
                        <a:ea typeface="+mn-ea"/>
                        <a:cs typeface="+mn-cs"/>
                      </a:endParaRPr>
                    </a:p>
                    <a:p>
                      <a:r>
                        <a:rPr lang="en-ZA" sz="1900" b="1" dirty="0" smtClean="0">
                          <a:solidFill>
                            <a:srgbClr val="000000"/>
                          </a:solidFill>
                          <a:effectLst/>
                          <a:latin typeface="+mn-lt"/>
                          <a:ea typeface="+mn-ea"/>
                          <a:cs typeface="+mn-cs"/>
                        </a:rPr>
                        <a:t>Visibility: </a:t>
                      </a:r>
                      <a:r>
                        <a:rPr lang="en-ZA" sz="1900" dirty="0" smtClean="0">
                          <a:solidFill>
                            <a:srgbClr val="000000"/>
                          </a:solidFill>
                          <a:effectLst/>
                          <a:latin typeface="+mn-lt"/>
                          <a:ea typeface="+mn-ea"/>
                          <a:cs typeface="+mn-cs"/>
                        </a:rPr>
                        <a:t>clients of the Fund become more and more aware and knowledgeable about the services that the Fund renders</a:t>
                      </a:r>
                      <a:endParaRPr lang="en-ZA" sz="19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3638565429"/>
                  </a:ext>
                </a:extLst>
              </a:tr>
            </a:tbl>
          </a:graphicData>
        </a:graphic>
      </p:graphicFrame>
      <p:sp>
        <p:nvSpPr>
          <p:cNvPr id="6" name="Rectangle 5"/>
          <p:cNvSpPr/>
          <p:nvPr/>
        </p:nvSpPr>
        <p:spPr>
          <a:xfrm>
            <a:off x="13919200" y="9114"/>
            <a:ext cx="441146" cy="369332"/>
          </a:xfrm>
          <a:prstGeom prst="rect">
            <a:avLst/>
          </a:prstGeom>
        </p:spPr>
        <p:txBody>
          <a:bodyPr wrap="none">
            <a:spAutoFit/>
          </a:bodyPr>
          <a:lstStyle/>
          <a:p>
            <a:r>
              <a:rPr lang="en-US" b="1" dirty="0" smtClean="0">
                <a:solidFill>
                  <a:srgbClr val="FF0000"/>
                </a:solidFill>
              </a:rPr>
              <a:t>47</a:t>
            </a:r>
            <a:endParaRPr lang="en-ZA" b="1" dirty="0">
              <a:solidFill>
                <a:srgbClr val="FF0000"/>
              </a:solidFill>
            </a:endParaRPr>
          </a:p>
        </p:txBody>
      </p:sp>
    </p:spTree>
    <p:extLst>
      <p:ext uri="{BB962C8B-B14F-4D97-AF65-F5344CB8AC3E}">
        <p14:creationId xmlns:p14="http://schemas.microsoft.com/office/powerpoint/2010/main" xmlns="" val="32960164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Date Placeholder 3"/>
          <p:cNvSpPr>
            <a:spLocks noGrp="1"/>
          </p:cNvSpPr>
          <p:nvPr>
            <p:ph type="dt" sz="quarter" idx="429496729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12" indent="-285736">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2943" indent="-228589">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120"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297"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474"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651"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8829"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006"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fld id="{DC6B0FDE-8BD2-4EA1-9540-11F443153588}" type="datetime1">
              <a:rPr kumimoji="0" lang="en-ZA"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t>2022/03/30</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16389" name="Slide Number Placeholder 4"/>
          <p:cNvSpPr>
            <a:spLocks noGrp="1"/>
          </p:cNvSpPr>
          <p:nvPr>
            <p:ph type="sldNum" sz="quarter" idx="4294967295"/>
          </p:nvPr>
        </p:nvSpPr>
        <p:spPr bwMode="auto">
          <a:xfrm>
            <a:off x="13336337" y="8687770"/>
            <a:ext cx="2844800" cy="48683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12" indent="-285736">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2943" indent="-228589">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120"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297"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474"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651"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8829"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006"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fld id="{EEF8A547-2BD4-4A7F-BBB5-F3CEDF4233F1}" type="slidenum">
              <a:rPr kumimoji="0" lang="en-US" altLang="en-US" sz="1333"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rPr>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t>48</a:t>
            </a:fld>
            <a:endParaRPr kumimoji="0" lang="en-US" altLang="en-US" sz="1333" b="0" i="0" u="none" strike="noStrike" kern="120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4" name="Rectangle 3"/>
          <p:cNvSpPr/>
          <p:nvPr/>
        </p:nvSpPr>
        <p:spPr>
          <a:xfrm>
            <a:off x="4537908" y="508060"/>
            <a:ext cx="7936340" cy="107721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srgbClr val="007832"/>
                </a:solidFill>
                <a:effectLst/>
                <a:uLnTx/>
                <a:uFillTx/>
                <a:latin typeface="Arial"/>
                <a:ea typeface="+mn-ea"/>
                <a:cs typeface="+mn-cs"/>
              </a:rPr>
              <a:t>PROGRAMME 1: ADMINISTRATION: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srgbClr val="007832"/>
                </a:solidFill>
                <a:effectLst/>
                <a:uLnTx/>
                <a:uFillTx/>
                <a:latin typeface="Arial"/>
                <a:ea typeface="+mn-ea"/>
                <a:cs typeface="+mn-cs"/>
              </a:rPr>
              <a:t>TECHNICAL INDICATOR DISCRIPTIONS</a:t>
            </a:r>
          </a:p>
        </p:txBody>
      </p:sp>
      <p:graphicFrame>
        <p:nvGraphicFramePr>
          <p:cNvPr id="2" name="Table 1"/>
          <p:cNvGraphicFramePr>
            <a:graphicFrameLocks noGrp="1"/>
          </p:cNvGraphicFramePr>
          <p:nvPr>
            <p:extLst/>
          </p:nvPr>
        </p:nvGraphicFramePr>
        <p:xfrm>
          <a:off x="279400" y="1447800"/>
          <a:ext cx="15901737" cy="7724074"/>
        </p:xfrm>
        <a:graphic>
          <a:graphicData uri="http://schemas.openxmlformats.org/drawingml/2006/table">
            <a:tbl>
              <a:tblPr firstRow="1" firstCol="1" lastRow="1" lastCol="1" bandRow="1" bandCol="1"/>
              <a:tblGrid>
                <a:gridCol w="3180348">
                  <a:extLst>
                    <a:ext uri="{9D8B030D-6E8A-4147-A177-3AD203B41FA5}">
                      <a16:colId xmlns:a16="http://schemas.microsoft.com/office/drawing/2014/main" xmlns="" val="93562564"/>
                    </a:ext>
                  </a:extLst>
                </a:gridCol>
                <a:gridCol w="12721389">
                  <a:extLst>
                    <a:ext uri="{9D8B030D-6E8A-4147-A177-3AD203B41FA5}">
                      <a16:colId xmlns:a16="http://schemas.microsoft.com/office/drawing/2014/main" xmlns="" val="1117473134"/>
                    </a:ext>
                  </a:extLst>
                </a:gridCol>
              </a:tblGrid>
              <a:tr h="371199">
                <a:tc>
                  <a:txBody>
                    <a:bodyPr/>
                    <a:lstStyle/>
                    <a:p>
                      <a:pPr marL="43815">
                        <a:lnSpc>
                          <a:spcPct val="100000"/>
                        </a:lnSpc>
                        <a:spcBef>
                          <a:spcPts val="160"/>
                        </a:spcBef>
                        <a:spcAft>
                          <a:spcPts val="0"/>
                        </a:spcAft>
                      </a:pPr>
                      <a:r>
                        <a:rPr lang="en-US" sz="1900" b="1" dirty="0">
                          <a:solidFill>
                            <a:srgbClr val="231F20"/>
                          </a:solidFill>
                          <a:effectLst/>
                          <a:latin typeface="Arial" panose="020B0604020202020204" pitchFamily="34" charset="0"/>
                          <a:ea typeface="Arial" panose="020B0604020202020204" pitchFamily="34" charset="0"/>
                          <a:cs typeface="Arial" panose="020B0604020202020204" pitchFamily="34" charset="0"/>
                        </a:rPr>
                        <a:t>Indicator Title</a:t>
                      </a:r>
                      <a:endParaRPr lang="en-ZA" sz="19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marR="180975">
                        <a:lnSpc>
                          <a:spcPct val="100000"/>
                        </a:lnSpc>
                        <a:spcBef>
                          <a:spcPts val="160"/>
                        </a:spcBef>
                        <a:spcAft>
                          <a:spcPts val="0"/>
                        </a:spcAft>
                      </a:pPr>
                      <a:r>
                        <a:rPr lang="en-US" sz="1900" b="1" dirty="0">
                          <a:solidFill>
                            <a:srgbClr val="231F20"/>
                          </a:solidFill>
                          <a:effectLst/>
                          <a:latin typeface="Arial" panose="020B0604020202020204" pitchFamily="34" charset="0"/>
                          <a:ea typeface="Arial" panose="020B0604020202020204" pitchFamily="34" charset="0"/>
                          <a:cs typeface="Arial" panose="020B0604020202020204" pitchFamily="34" charset="0"/>
                        </a:rPr>
                        <a:t>Percentage implementation of programmes in the approved visibility and accessibility </a:t>
                      </a:r>
                      <a:r>
                        <a:rPr lang="en-US" sz="1900" b="1" dirty="0" smtClean="0">
                          <a:solidFill>
                            <a:srgbClr val="231F20"/>
                          </a:solidFill>
                          <a:effectLst/>
                          <a:latin typeface="Arial" panose="020B0604020202020204" pitchFamily="34" charset="0"/>
                          <a:ea typeface="Arial" panose="020B0604020202020204" pitchFamily="34" charset="0"/>
                          <a:cs typeface="Arial" panose="020B0604020202020204" pitchFamily="34" charset="0"/>
                        </a:rPr>
                        <a:t>strategy (Continue..)</a:t>
                      </a:r>
                      <a:endParaRPr lang="en-ZA" sz="19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2493886726"/>
                  </a:ext>
                </a:extLst>
              </a:tr>
              <a:tr h="423167">
                <a:tc>
                  <a:txBody>
                    <a:bodyPr/>
                    <a:lstStyle/>
                    <a:p>
                      <a:pPr marL="43815">
                        <a:lnSpc>
                          <a:spcPct val="100000"/>
                        </a:lnSpc>
                        <a:spcBef>
                          <a:spcPts val="160"/>
                        </a:spcBef>
                        <a:spcAft>
                          <a:spcPts val="0"/>
                        </a:spcAft>
                      </a:pPr>
                      <a:r>
                        <a:rPr lang="en-US" sz="1900" b="1" dirty="0">
                          <a:solidFill>
                            <a:srgbClr val="231F20"/>
                          </a:solidFill>
                          <a:effectLst/>
                          <a:latin typeface="Arial" panose="020B0604020202020204" pitchFamily="34" charset="0"/>
                          <a:ea typeface="Arial" panose="020B0604020202020204" pitchFamily="34" charset="0"/>
                          <a:cs typeface="Arial" panose="020B0604020202020204" pitchFamily="34" charset="0"/>
                        </a:rPr>
                        <a:t>Source of data</a:t>
                      </a:r>
                      <a:endParaRPr lang="en-ZA" sz="19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50000"/>
                        </a:lnSpc>
                        <a:spcBef>
                          <a:spcPts val="160"/>
                        </a:spcBef>
                        <a:spcAft>
                          <a:spcPts val="0"/>
                        </a:spcAft>
                      </a:pPr>
                      <a:r>
                        <a:rPr lang="en-GB" sz="19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Project Plan and Quarterly Progress Reports</a:t>
                      </a:r>
                      <a:endParaRPr lang="en-ZA" sz="19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1015639551"/>
                  </a:ext>
                </a:extLst>
              </a:tr>
              <a:tr h="2190076">
                <a:tc>
                  <a:txBody>
                    <a:bodyPr/>
                    <a:lstStyle/>
                    <a:p>
                      <a:pPr marL="43815" marR="450850">
                        <a:lnSpc>
                          <a:spcPct val="100000"/>
                        </a:lnSpc>
                        <a:spcBef>
                          <a:spcPts val="160"/>
                        </a:spcBef>
                        <a:spcAft>
                          <a:spcPts val="0"/>
                        </a:spcAft>
                      </a:pPr>
                      <a:r>
                        <a:rPr lang="en-US" sz="1900" b="1" dirty="0">
                          <a:solidFill>
                            <a:srgbClr val="231F20"/>
                          </a:solidFill>
                          <a:effectLst/>
                          <a:latin typeface="Arial" panose="020B0604020202020204" pitchFamily="34" charset="0"/>
                          <a:ea typeface="Arial" panose="020B0604020202020204" pitchFamily="34" charset="0"/>
                          <a:cs typeface="Arial" panose="020B0604020202020204" pitchFamily="34" charset="0"/>
                        </a:rPr>
                        <a:t>Method of Calculation / Assessment</a:t>
                      </a:r>
                      <a:endParaRPr lang="en-ZA" sz="19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marR="767080">
                        <a:lnSpc>
                          <a:spcPct val="150000"/>
                        </a:lnSpc>
                        <a:spcBef>
                          <a:spcPts val="160"/>
                        </a:spcBef>
                        <a:spcAft>
                          <a:spcPts val="0"/>
                        </a:spcAft>
                      </a:pPr>
                      <a:r>
                        <a:rPr lang="en-US" sz="19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Numerator: </a:t>
                      </a: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Number of strategy initiatives / projects completed </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82550" marR="767080">
                        <a:lnSpc>
                          <a:spcPct val="150000"/>
                        </a:lnSpc>
                        <a:spcBef>
                          <a:spcPts val="160"/>
                        </a:spcBef>
                        <a:spcAft>
                          <a:spcPts val="0"/>
                        </a:spcAft>
                      </a:pPr>
                      <a:r>
                        <a:rPr lang="en-US" sz="19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Denominator: </a:t>
                      </a: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Total number of strategy initiatives / projects planned </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82550" marR="767080">
                        <a:lnSpc>
                          <a:spcPct val="150000"/>
                        </a:lnSpc>
                        <a:spcBef>
                          <a:spcPts val="160"/>
                        </a:spcBef>
                        <a:spcAft>
                          <a:spcPts val="0"/>
                        </a:spcAft>
                      </a:pPr>
                      <a:r>
                        <a:rPr lang="en-US" sz="19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Calculation:</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82550" marR="39370">
                        <a:lnSpc>
                          <a:spcPct val="150000"/>
                        </a:lnSpc>
                        <a:spcBef>
                          <a:spcPts val="160"/>
                        </a:spcBef>
                        <a:spcAft>
                          <a:spcPts val="0"/>
                        </a:spcAft>
                      </a:pP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Percentage implementation of programmes in the approved visibility and accessibility strategy = Numerator divided by Denominator multiplied by 100 </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2738393429"/>
                  </a:ext>
                </a:extLst>
              </a:tr>
              <a:tr h="554324">
                <a:tc>
                  <a:txBody>
                    <a:bodyPr/>
                    <a:lstStyle/>
                    <a:p>
                      <a:pPr marL="43815">
                        <a:lnSpc>
                          <a:spcPct val="100000"/>
                        </a:lnSpc>
                        <a:spcBef>
                          <a:spcPts val="160"/>
                        </a:spcBef>
                        <a:spcAft>
                          <a:spcPts val="0"/>
                        </a:spcAft>
                      </a:pPr>
                      <a:r>
                        <a:rPr lang="en-US" sz="1900" b="1">
                          <a:solidFill>
                            <a:srgbClr val="231F20"/>
                          </a:solidFill>
                          <a:effectLst/>
                          <a:latin typeface="Arial" panose="020B0604020202020204" pitchFamily="34" charset="0"/>
                          <a:ea typeface="Arial" panose="020B0604020202020204" pitchFamily="34" charset="0"/>
                          <a:cs typeface="Arial" panose="020B0604020202020204" pitchFamily="34" charset="0"/>
                        </a:rPr>
                        <a:t>Means of verification</a:t>
                      </a:r>
                      <a:endParaRPr lang="en-ZA" sz="1900">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50000"/>
                        </a:lnSpc>
                        <a:spcBef>
                          <a:spcPts val="160"/>
                        </a:spcBef>
                        <a:spcAft>
                          <a:spcPts val="0"/>
                        </a:spcAft>
                      </a:pPr>
                      <a:r>
                        <a:rPr lang="en-GB"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Approved V&amp;A Strategy</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3803953892"/>
                  </a:ext>
                </a:extLst>
              </a:tr>
              <a:tr h="423167">
                <a:tc>
                  <a:txBody>
                    <a:bodyPr/>
                    <a:lstStyle/>
                    <a:p>
                      <a:pPr marL="43815">
                        <a:lnSpc>
                          <a:spcPct val="100000"/>
                        </a:lnSpc>
                        <a:spcBef>
                          <a:spcPts val="160"/>
                        </a:spcBef>
                        <a:spcAft>
                          <a:spcPts val="0"/>
                        </a:spcAft>
                      </a:pPr>
                      <a:r>
                        <a:rPr lang="en-US" sz="1900" b="1">
                          <a:solidFill>
                            <a:srgbClr val="231F20"/>
                          </a:solidFill>
                          <a:effectLst/>
                          <a:latin typeface="Arial" panose="020B0604020202020204" pitchFamily="34" charset="0"/>
                          <a:ea typeface="Arial" panose="020B0604020202020204" pitchFamily="34" charset="0"/>
                          <a:cs typeface="Arial" panose="020B0604020202020204" pitchFamily="34" charset="0"/>
                        </a:rPr>
                        <a:t>Assumptions</a:t>
                      </a:r>
                      <a:endParaRPr lang="en-ZA" sz="1900">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50000"/>
                        </a:lnSpc>
                        <a:spcBef>
                          <a:spcPts val="160"/>
                        </a:spcBef>
                        <a:spcAft>
                          <a:spcPts val="0"/>
                        </a:spcAft>
                      </a:pP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Availability of budget</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334031926"/>
                  </a:ext>
                </a:extLst>
              </a:tr>
              <a:tr h="871081">
                <a:tc>
                  <a:txBody>
                    <a:bodyPr/>
                    <a:lstStyle/>
                    <a:p>
                      <a:pPr marL="43815">
                        <a:lnSpc>
                          <a:spcPct val="100000"/>
                        </a:lnSpc>
                        <a:spcBef>
                          <a:spcPts val="160"/>
                        </a:spcBef>
                        <a:spcAft>
                          <a:spcPts val="0"/>
                        </a:spcAft>
                      </a:pPr>
                      <a:r>
                        <a:rPr lang="en-US" sz="1900" b="1">
                          <a:solidFill>
                            <a:srgbClr val="231F20"/>
                          </a:solidFill>
                          <a:effectLst/>
                          <a:latin typeface="Arial" panose="020B0604020202020204" pitchFamily="34" charset="0"/>
                          <a:ea typeface="Arial" panose="020B0604020202020204" pitchFamily="34" charset="0"/>
                          <a:cs typeface="Arial" panose="020B0604020202020204" pitchFamily="34" charset="0"/>
                        </a:rPr>
                        <a:t>Disaggregation of Beneficiaries</a:t>
                      </a:r>
                      <a:endParaRPr lang="en-ZA" sz="1900">
                        <a:effectLst/>
                        <a:latin typeface="Arial" panose="020B0604020202020204" pitchFamily="34" charset="0"/>
                        <a:ea typeface="Arial" panose="020B0604020202020204" pitchFamily="34" charset="0"/>
                        <a:cs typeface="Arial" panose="020B0604020202020204" pitchFamily="34" charset="0"/>
                      </a:endParaRPr>
                    </a:p>
                    <a:p>
                      <a:pPr marL="43815">
                        <a:lnSpc>
                          <a:spcPct val="100000"/>
                        </a:lnSpc>
                        <a:spcBef>
                          <a:spcPts val="160"/>
                        </a:spcBef>
                        <a:spcAft>
                          <a:spcPts val="0"/>
                        </a:spcAft>
                      </a:pPr>
                      <a:r>
                        <a:rPr lang="en-US" sz="1900" b="1">
                          <a:solidFill>
                            <a:srgbClr val="231F20"/>
                          </a:solidFill>
                          <a:effectLst/>
                          <a:latin typeface="Arial" panose="020B0604020202020204" pitchFamily="34" charset="0"/>
                          <a:ea typeface="Arial" panose="020B0604020202020204" pitchFamily="34" charset="0"/>
                          <a:cs typeface="Arial" panose="020B0604020202020204" pitchFamily="34" charset="0"/>
                        </a:rPr>
                        <a:t>(where applicable)</a:t>
                      </a:r>
                      <a:endParaRPr lang="en-ZA" sz="1900">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50000"/>
                        </a:lnSpc>
                        <a:spcBef>
                          <a:spcPts val="160"/>
                        </a:spcBef>
                        <a:spcAft>
                          <a:spcPts val="0"/>
                        </a:spcAft>
                        <a:tabLst>
                          <a:tab pos="104775" algn="l"/>
                        </a:tabLst>
                      </a:pP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N/A</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3656150014"/>
                  </a:ext>
                </a:extLst>
              </a:tr>
              <a:tr h="616191">
                <a:tc>
                  <a:txBody>
                    <a:bodyPr/>
                    <a:lstStyle/>
                    <a:p>
                      <a:pPr marL="43815">
                        <a:lnSpc>
                          <a:spcPct val="100000"/>
                        </a:lnSpc>
                        <a:spcBef>
                          <a:spcPts val="160"/>
                        </a:spcBef>
                        <a:spcAft>
                          <a:spcPts val="0"/>
                        </a:spcAft>
                      </a:pPr>
                      <a:r>
                        <a:rPr lang="en-US"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Spatial Transformation (where applicable)</a:t>
                      </a:r>
                      <a:endParaRPr lang="en-ZA" sz="19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50000"/>
                        </a:lnSpc>
                        <a:spcBef>
                          <a:spcPts val="160"/>
                        </a:spcBef>
                        <a:spcAft>
                          <a:spcPts val="0"/>
                        </a:spcAft>
                      </a:pP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N/A</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3850264857"/>
                  </a:ext>
                </a:extLst>
              </a:tr>
              <a:tr h="423167">
                <a:tc>
                  <a:txBody>
                    <a:bodyPr/>
                    <a:lstStyle/>
                    <a:p>
                      <a:pPr marL="43815">
                        <a:lnSpc>
                          <a:spcPct val="100000"/>
                        </a:lnSpc>
                        <a:spcBef>
                          <a:spcPts val="160"/>
                        </a:spcBef>
                        <a:spcAft>
                          <a:spcPts val="0"/>
                        </a:spcAft>
                      </a:pPr>
                      <a:r>
                        <a:rPr lang="en-US" sz="1900" b="1">
                          <a:solidFill>
                            <a:srgbClr val="231F20"/>
                          </a:solidFill>
                          <a:effectLst/>
                          <a:latin typeface="Arial" panose="020B0604020202020204" pitchFamily="34" charset="0"/>
                          <a:ea typeface="Arial" panose="020B0604020202020204" pitchFamily="34" charset="0"/>
                          <a:cs typeface="Arial" panose="020B0604020202020204" pitchFamily="34" charset="0"/>
                        </a:rPr>
                        <a:t>Calculation Type</a:t>
                      </a:r>
                      <a:endParaRPr lang="en-ZA" sz="1900">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50000"/>
                        </a:lnSpc>
                        <a:spcBef>
                          <a:spcPts val="160"/>
                        </a:spcBef>
                        <a:spcAft>
                          <a:spcPts val="0"/>
                        </a:spcAft>
                      </a:pP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Cumulative (year-end)</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1278039679"/>
                  </a:ext>
                </a:extLst>
              </a:tr>
              <a:tr h="423167">
                <a:tc>
                  <a:txBody>
                    <a:bodyPr/>
                    <a:lstStyle/>
                    <a:p>
                      <a:pPr marL="43815">
                        <a:lnSpc>
                          <a:spcPct val="100000"/>
                        </a:lnSpc>
                        <a:spcBef>
                          <a:spcPts val="160"/>
                        </a:spcBef>
                        <a:spcAft>
                          <a:spcPts val="0"/>
                        </a:spcAft>
                      </a:pPr>
                      <a:r>
                        <a:rPr lang="en-US" sz="1900" b="1">
                          <a:solidFill>
                            <a:srgbClr val="231F20"/>
                          </a:solidFill>
                          <a:effectLst/>
                          <a:latin typeface="Arial" panose="020B0604020202020204" pitchFamily="34" charset="0"/>
                          <a:ea typeface="Arial" panose="020B0604020202020204" pitchFamily="34" charset="0"/>
                          <a:cs typeface="Arial" panose="020B0604020202020204" pitchFamily="34" charset="0"/>
                        </a:rPr>
                        <a:t>Reporting Cycle</a:t>
                      </a:r>
                      <a:endParaRPr lang="en-ZA" sz="1900">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50000"/>
                        </a:lnSpc>
                        <a:spcBef>
                          <a:spcPts val="160"/>
                        </a:spcBef>
                        <a:spcAft>
                          <a:spcPts val="0"/>
                        </a:spcAft>
                      </a:pP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Quarterly</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2518080689"/>
                  </a:ext>
                </a:extLst>
              </a:tr>
              <a:tr h="846335">
                <a:tc>
                  <a:txBody>
                    <a:bodyPr/>
                    <a:lstStyle/>
                    <a:p>
                      <a:pPr marL="43815">
                        <a:lnSpc>
                          <a:spcPct val="100000"/>
                        </a:lnSpc>
                        <a:spcBef>
                          <a:spcPts val="160"/>
                        </a:spcBef>
                        <a:spcAft>
                          <a:spcPts val="0"/>
                        </a:spcAft>
                      </a:pPr>
                      <a:r>
                        <a:rPr lang="en-US" sz="1900" b="1">
                          <a:solidFill>
                            <a:srgbClr val="000000"/>
                          </a:solidFill>
                          <a:effectLst/>
                          <a:latin typeface="Arial" panose="020B0604020202020204" pitchFamily="34" charset="0"/>
                          <a:ea typeface="Arial" panose="020B0604020202020204" pitchFamily="34" charset="0"/>
                          <a:cs typeface="Arial" panose="020B0604020202020204" pitchFamily="34" charset="0"/>
                        </a:rPr>
                        <a:t>Desired Performance</a:t>
                      </a:r>
                      <a:endParaRPr lang="en-ZA" sz="19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50000"/>
                        </a:lnSpc>
                        <a:spcBef>
                          <a:spcPts val="160"/>
                        </a:spcBef>
                        <a:spcAft>
                          <a:spcPts val="0"/>
                        </a:spcAft>
                      </a:pP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20% implementation of the visibility and accessibility programmes as identified in the approved Visibility and Accessibility Strategy </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1028112596"/>
                  </a:ext>
                </a:extLst>
              </a:tr>
              <a:tr h="406466">
                <a:tc>
                  <a:txBody>
                    <a:bodyPr/>
                    <a:lstStyle/>
                    <a:p>
                      <a:pPr marL="43815">
                        <a:lnSpc>
                          <a:spcPct val="100000"/>
                        </a:lnSpc>
                        <a:spcBef>
                          <a:spcPts val="160"/>
                        </a:spcBef>
                        <a:spcAft>
                          <a:spcPts val="0"/>
                        </a:spcAft>
                      </a:pPr>
                      <a:r>
                        <a:rPr lang="en-US" sz="1900" b="1">
                          <a:solidFill>
                            <a:srgbClr val="231F20"/>
                          </a:solidFill>
                          <a:effectLst/>
                          <a:latin typeface="Arial" panose="020B0604020202020204" pitchFamily="34" charset="0"/>
                          <a:ea typeface="Arial" panose="020B0604020202020204" pitchFamily="34" charset="0"/>
                          <a:cs typeface="Arial" panose="020B0604020202020204" pitchFamily="34" charset="0"/>
                        </a:rPr>
                        <a:t>Indicator Responsibility</a:t>
                      </a:r>
                      <a:endParaRPr lang="en-ZA" sz="1900">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50000"/>
                        </a:lnSpc>
                        <a:spcBef>
                          <a:spcPts val="160"/>
                        </a:spcBef>
                        <a:spcAft>
                          <a:spcPts val="0"/>
                        </a:spcAft>
                      </a:pPr>
                      <a:r>
                        <a:rPr lang="en-US" sz="19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Chief Operations Officer</a:t>
                      </a:r>
                      <a:endParaRPr lang="en-ZA" sz="19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2733058068"/>
                  </a:ext>
                </a:extLst>
              </a:tr>
            </a:tbl>
          </a:graphicData>
        </a:graphic>
      </p:graphicFrame>
      <p:sp>
        <p:nvSpPr>
          <p:cNvPr id="6" name="Rectangle 5"/>
          <p:cNvSpPr/>
          <p:nvPr/>
        </p:nvSpPr>
        <p:spPr>
          <a:xfrm>
            <a:off x="13919200" y="9114"/>
            <a:ext cx="441146" cy="369332"/>
          </a:xfrm>
          <a:prstGeom prst="rect">
            <a:avLst/>
          </a:prstGeom>
        </p:spPr>
        <p:txBody>
          <a:bodyPr wrap="none">
            <a:spAutoFit/>
          </a:bodyPr>
          <a:lstStyle/>
          <a:p>
            <a:r>
              <a:rPr lang="en-US" b="1" dirty="0" smtClean="0">
                <a:solidFill>
                  <a:srgbClr val="FF0000"/>
                </a:solidFill>
              </a:rPr>
              <a:t>48</a:t>
            </a:r>
            <a:endParaRPr lang="en-ZA" b="1" dirty="0">
              <a:solidFill>
                <a:srgbClr val="FF0000"/>
              </a:solidFill>
            </a:endParaRPr>
          </a:p>
        </p:txBody>
      </p:sp>
    </p:spTree>
    <p:extLst>
      <p:ext uri="{BB962C8B-B14F-4D97-AF65-F5344CB8AC3E}">
        <p14:creationId xmlns:p14="http://schemas.microsoft.com/office/powerpoint/2010/main" xmlns="" val="41816540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Date Placeholder 3"/>
          <p:cNvSpPr>
            <a:spLocks noGrp="1"/>
          </p:cNvSpPr>
          <p:nvPr>
            <p:ph type="dt" sz="quarter" idx="429496729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12" indent="-285736">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2943" indent="-228589">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120"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297"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474"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651"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8829"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006"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fld id="{DC6B0FDE-8BD2-4EA1-9540-11F443153588}" type="datetime1">
              <a:rPr kumimoji="0" lang="en-ZA"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t>2022/03/30</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16389" name="Slide Number Placeholder 4"/>
          <p:cNvSpPr>
            <a:spLocks noGrp="1"/>
          </p:cNvSpPr>
          <p:nvPr>
            <p:ph type="sldNum" sz="quarter" idx="4294967295"/>
          </p:nvPr>
        </p:nvSpPr>
        <p:spPr bwMode="auto">
          <a:xfrm>
            <a:off x="13336337" y="8687770"/>
            <a:ext cx="2844800" cy="48683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12" indent="-285736">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2943" indent="-228589">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120"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297"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474"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651"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8829"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006"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fld id="{EEF8A547-2BD4-4A7F-BBB5-F3CEDF4233F1}" type="slidenum">
              <a:rPr kumimoji="0" lang="en-US" altLang="en-US" sz="1333"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rPr>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t>49</a:t>
            </a:fld>
            <a:endParaRPr kumimoji="0" lang="en-US" altLang="en-US" sz="1333" b="0" i="0" u="none" strike="noStrike" kern="120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4" name="Rectangle 3"/>
          <p:cNvSpPr/>
          <p:nvPr/>
        </p:nvSpPr>
        <p:spPr>
          <a:xfrm>
            <a:off x="4537908" y="508060"/>
            <a:ext cx="7936340" cy="107721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srgbClr val="007832"/>
                </a:solidFill>
                <a:effectLst/>
                <a:uLnTx/>
                <a:uFillTx/>
                <a:latin typeface="Arial"/>
                <a:ea typeface="+mn-ea"/>
                <a:cs typeface="+mn-cs"/>
              </a:rPr>
              <a:t>PROGRAMME 1: ADMINISTRATION: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srgbClr val="007832"/>
                </a:solidFill>
                <a:effectLst/>
                <a:uLnTx/>
                <a:uFillTx/>
                <a:latin typeface="Arial"/>
                <a:ea typeface="+mn-ea"/>
                <a:cs typeface="+mn-cs"/>
              </a:rPr>
              <a:t>TECHNICAL INDICATOR DISCRIPTIONS</a:t>
            </a:r>
          </a:p>
        </p:txBody>
      </p:sp>
      <p:graphicFrame>
        <p:nvGraphicFramePr>
          <p:cNvPr id="2" name="Table 1"/>
          <p:cNvGraphicFramePr>
            <a:graphicFrameLocks noGrp="1"/>
          </p:cNvGraphicFramePr>
          <p:nvPr>
            <p:extLst/>
          </p:nvPr>
        </p:nvGraphicFramePr>
        <p:xfrm>
          <a:off x="431800" y="1585278"/>
          <a:ext cx="15749337" cy="7518400"/>
        </p:xfrm>
        <a:graphic>
          <a:graphicData uri="http://schemas.openxmlformats.org/drawingml/2006/table">
            <a:tbl>
              <a:tblPr firstRow="1" firstCol="1" lastRow="1" lastCol="1" bandRow="1" bandCol="1"/>
              <a:tblGrid>
                <a:gridCol w="2819400">
                  <a:extLst>
                    <a:ext uri="{9D8B030D-6E8A-4147-A177-3AD203B41FA5}">
                      <a16:colId xmlns:a16="http://schemas.microsoft.com/office/drawing/2014/main" xmlns="" val="49369015"/>
                    </a:ext>
                  </a:extLst>
                </a:gridCol>
                <a:gridCol w="12929937">
                  <a:extLst>
                    <a:ext uri="{9D8B030D-6E8A-4147-A177-3AD203B41FA5}">
                      <a16:colId xmlns:a16="http://schemas.microsoft.com/office/drawing/2014/main" xmlns="" val="1844729993"/>
                    </a:ext>
                  </a:extLst>
                </a:gridCol>
              </a:tblGrid>
              <a:tr h="284480">
                <a:tc>
                  <a:txBody>
                    <a:bodyPr/>
                    <a:lstStyle/>
                    <a:p>
                      <a:pPr marL="43815">
                        <a:lnSpc>
                          <a:spcPct val="100000"/>
                        </a:lnSpc>
                        <a:spcAft>
                          <a:spcPts val="0"/>
                        </a:spcAft>
                      </a:pPr>
                      <a:r>
                        <a:rPr lang="en-US"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Indicator Title</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50000"/>
                        </a:lnSpc>
                        <a:spcAft>
                          <a:spcPts val="0"/>
                        </a:spcAft>
                      </a:pPr>
                      <a:r>
                        <a:rPr lang="en-US" sz="1900" b="1">
                          <a:solidFill>
                            <a:srgbClr val="231F20"/>
                          </a:solidFill>
                          <a:effectLst/>
                          <a:latin typeface="+mj-lt"/>
                          <a:ea typeface="Arial" panose="020B0604020202020204" pitchFamily="34" charset="0"/>
                          <a:cs typeface="Times New Roman" panose="02020603050405020304" pitchFamily="18" charset="0"/>
                        </a:rPr>
                        <a:t>Percentage of reported cases investigated annually</a:t>
                      </a:r>
                      <a:endParaRPr lang="en-ZA" sz="1900">
                        <a:effectLst/>
                        <a:latin typeface="+mj-lt"/>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2610577832"/>
                  </a:ext>
                </a:extLst>
              </a:tr>
              <a:tr h="3291840">
                <a:tc>
                  <a:txBody>
                    <a:bodyPr/>
                    <a:lstStyle/>
                    <a:p>
                      <a:pPr marL="43815">
                        <a:lnSpc>
                          <a:spcPct val="100000"/>
                        </a:lnSpc>
                        <a:spcAft>
                          <a:spcPts val="0"/>
                        </a:spcAft>
                      </a:pPr>
                      <a:r>
                        <a:rPr lang="en-US"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Definition</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marR="283210">
                        <a:lnSpc>
                          <a:spcPct val="150000"/>
                        </a:lnSpc>
                        <a:spcAft>
                          <a:spcPts val="0"/>
                        </a:spcAft>
                      </a:pPr>
                      <a:r>
                        <a:rPr lang="en-US" sz="1900" dirty="0">
                          <a:solidFill>
                            <a:srgbClr val="000000"/>
                          </a:solidFill>
                          <a:effectLst/>
                          <a:latin typeface="+mj-lt"/>
                          <a:ea typeface="Arial" panose="020B0604020202020204" pitchFamily="34" charset="0"/>
                          <a:cs typeface="Times New Roman" panose="02020603050405020304" pitchFamily="18" charset="0"/>
                        </a:rPr>
                        <a:t>The purpose of investigating the reported allegations is to decrease the fraudulent activities in the Fund by identifying the findings that led to the fraud incident happening as well as identifying the perpetrators/implicated parties.</a:t>
                      </a:r>
                      <a:endParaRPr lang="en-ZA" sz="1900" dirty="0">
                        <a:solidFill>
                          <a:srgbClr val="000000"/>
                        </a:solidFill>
                        <a:effectLst/>
                        <a:latin typeface="+mj-lt"/>
                        <a:ea typeface="Times New Roman" panose="02020603050405020304" pitchFamily="18" charset="0"/>
                        <a:cs typeface="Times New Roman" panose="02020603050405020304" pitchFamily="18" charset="0"/>
                      </a:endParaRPr>
                    </a:p>
                    <a:p>
                      <a:pPr marL="82550">
                        <a:lnSpc>
                          <a:spcPct val="150000"/>
                        </a:lnSpc>
                        <a:spcAft>
                          <a:spcPts val="0"/>
                        </a:spcAft>
                      </a:pPr>
                      <a:r>
                        <a:rPr lang="en-US" sz="1900" b="1" dirty="0">
                          <a:solidFill>
                            <a:srgbClr val="000000"/>
                          </a:solidFill>
                          <a:effectLst/>
                          <a:latin typeface="+mj-lt"/>
                          <a:ea typeface="Arial" panose="020B0604020202020204" pitchFamily="34" charset="0"/>
                          <a:cs typeface="Times New Roman" panose="02020603050405020304" pitchFamily="18" charset="0"/>
                        </a:rPr>
                        <a:t> </a:t>
                      </a:r>
                      <a:r>
                        <a:rPr lang="en-US" sz="1900" b="1" dirty="0" smtClean="0">
                          <a:solidFill>
                            <a:srgbClr val="000000"/>
                          </a:solidFill>
                          <a:effectLst/>
                          <a:latin typeface="+mj-lt"/>
                          <a:ea typeface="Arial" panose="020B0604020202020204" pitchFamily="34" charset="0"/>
                          <a:cs typeface="Times New Roman" panose="02020603050405020304" pitchFamily="18" charset="0"/>
                        </a:rPr>
                        <a:t>Allegations</a:t>
                      </a:r>
                      <a:r>
                        <a:rPr lang="en-US" sz="1900" b="1" dirty="0">
                          <a:solidFill>
                            <a:srgbClr val="000000"/>
                          </a:solidFill>
                          <a:effectLst/>
                          <a:latin typeface="+mj-lt"/>
                          <a:ea typeface="Arial" panose="020B0604020202020204" pitchFamily="34" charset="0"/>
                          <a:cs typeface="Times New Roman" panose="02020603050405020304" pitchFamily="18" charset="0"/>
                        </a:rPr>
                        <a:t>: </a:t>
                      </a:r>
                      <a:r>
                        <a:rPr lang="en-US" sz="1900" dirty="0">
                          <a:solidFill>
                            <a:srgbClr val="000000"/>
                          </a:solidFill>
                          <a:effectLst/>
                          <a:latin typeface="+mj-lt"/>
                          <a:ea typeface="Arial" panose="020B0604020202020204" pitchFamily="34" charset="0"/>
                          <a:cs typeface="Times New Roman" panose="02020603050405020304" pitchFamily="18" charset="0"/>
                        </a:rPr>
                        <a:t>fraud allegations reported by whistle blowers</a:t>
                      </a:r>
                      <a:endParaRPr lang="en-ZA" sz="1900" dirty="0">
                        <a:solidFill>
                          <a:srgbClr val="000000"/>
                        </a:solidFill>
                        <a:effectLst/>
                        <a:latin typeface="+mj-lt"/>
                        <a:ea typeface="Times New Roman" panose="02020603050405020304" pitchFamily="18" charset="0"/>
                        <a:cs typeface="Times New Roman" panose="02020603050405020304" pitchFamily="18" charset="0"/>
                      </a:endParaRPr>
                    </a:p>
                    <a:p>
                      <a:pPr marL="82550">
                        <a:lnSpc>
                          <a:spcPct val="150000"/>
                        </a:lnSpc>
                        <a:spcAft>
                          <a:spcPts val="0"/>
                        </a:spcAft>
                      </a:pPr>
                      <a:r>
                        <a:rPr lang="en-US" sz="1900" b="1" dirty="0">
                          <a:solidFill>
                            <a:srgbClr val="000000"/>
                          </a:solidFill>
                          <a:effectLst/>
                          <a:latin typeface="+mj-lt"/>
                          <a:ea typeface="Arial" panose="020B0604020202020204" pitchFamily="34" charset="0"/>
                          <a:cs typeface="Times New Roman" panose="02020603050405020304" pitchFamily="18" charset="0"/>
                        </a:rPr>
                        <a:t>Findings: </a:t>
                      </a:r>
                      <a:r>
                        <a:rPr lang="en-US" sz="1900" dirty="0">
                          <a:solidFill>
                            <a:srgbClr val="000000"/>
                          </a:solidFill>
                          <a:effectLst/>
                          <a:latin typeface="+mj-lt"/>
                          <a:ea typeface="Arial" panose="020B0604020202020204" pitchFamily="34" charset="0"/>
                          <a:cs typeface="Times New Roman" panose="02020603050405020304" pitchFamily="18" charset="0"/>
                        </a:rPr>
                        <a:t>transgressions committed by perpetrators/implicated parties</a:t>
                      </a:r>
                      <a:endParaRPr lang="en-ZA" sz="1900" dirty="0">
                        <a:solidFill>
                          <a:srgbClr val="000000"/>
                        </a:solidFill>
                        <a:effectLst/>
                        <a:latin typeface="+mj-lt"/>
                        <a:ea typeface="Times New Roman" panose="02020603050405020304" pitchFamily="18" charset="0"/>
                        <a:cs typeface="Times New Roman" panose="02020603050405020304" pitchFamily="18" charset="0"/>
                      </a:endParaRPr>
                    </a:p>
                    <a:p>
                      <a:pPr marL="82550">
                        <a:lnSpc>
                          <a:spcPct val="150000"/>
                        </a:lnSpc>
                        <a:spcAft>
                          <a:spcPts val="0"/>
                        </a:spcAft>
                      </a:pPr>
                      <a:r>
                        <a:rPr lang="en-US" sz="1900" b="1" dirty="0">
                          <a:solidFill>
                            <a:srgbClr val="000000"/>
                          </a:solidFill>
                          <a:effectLst/>
                          <a:latin typeface="+mj-lt"/>
                          <a:ea typeface="Arial" panose="020B0604020202020204" pitchFamily="34" charset="0"/>
                          <a:cs typeface="Times New Roman" panose="02020603050405020304" pitchFamily="18" charset="0"/>
                        </a:rPr>
                        <a:t>Investigated: </a:t>
                      </a:r>
                      <a:r>
                        <a:rPr lang="en-US" sz="1900" dirty="0">
                          <a:solidFill>
                            <a:srgbClr val="000000"/>
                          </a:solidFill>
                          <a:effectLst/>
                          <a:latin typeface="+mj-lt"/>
                          <a:ea typeface="Arial" panose="020B0604020202020204" pitchFamily="34" charset="0"/>
                          <a:cs typeface="Times New Roman" panose="02020603050405020304" pitchFamily="18" charset="0"/>
                        </a:rPr>
                        <a:t>No further case to answer and/or case submitted to SAPS for further investigations</a:t>
                      </a:r>
                      <a:endParaRPr lang="en-ZA" sz="1900" dirty="0">
                        <a:solidFill>
                          <a:srgbClr val="000000"/>
                        </a:solidFill>
                        <a:effectLst/>
                        <a:latin typeface="+mj-lt"/>
                        <a:ea typeface="Times New Roman" panose="02020603050405020304" pitchFamily="18" charset="0"/>
                        <a:cs typeface="Times New Roman" panose="02020603050405020304" pitchFamily="18" charset="0"/>
                      </a:endParaRPr>
                    </a:p>
                    <a:p>
                      <a:pPr marL="82550">
                        <a:lnSpc>
                          <a:spcPct val="150000"/>
                        </a:lnSpc>
                        <a:spcAft>
                          <a:spcPts val="0"/>
                        </a:spcAft>
                      </a:pPr>
                      <a:r>
                        <a:rPr lang="en-US" sz="1900" dirty="0">
                          <a:solidFill>
                            <a:srgbClr val="000000"/>
                          </a:solidFill>
                          <a:effectLst/>
                          <a:latin typeface="+mj-lt"/>
                          <a:ea typeface="Arial" panose="020B0604020202020204" pitchFamily="34" charset="0"/>
                          <a:cs typeface="Times New Roman" panose="02020603050405020304" pitchFamily="18" charset="0"/>
                        </a:rPr>
                        <a:t> </a:t>
                      </a:r>
                      <a:r>
                        <a:rPr lang="en-US" sz="1900" dirty="0" smtClean="0">
                          <a:solidFill>
                            <a:srgbClr val="000000"/>
                          </a:solidFill>
                          <a:effectLst/>
                          <a:latin typeface="+mj-lt"/>
                          <a:ea typeface="Arial" panose="020B0604020202020204" pitchFamily="34" charset="0"/>
                          <a:cs typeface="Times New Roman" panose="02020603050405020304" pitchFamily="18" charset="0"/>
                        </a:rPr>
                        <a:t>The </a:t>
                      </a:r>
                      <a:r>
                        <a:rPr lang="en-US" sz="1900" dirty="0">
                          <a:solidFill>
                            <a:srgbClr val="000000"/>
                          </a:solidFill>
                          <a:effectLst/>
                          <a:latin typeface="+mj-lt"/>
                          <a:ea typeface="Arial" panose="020B0604020202020204" pitchFamily="34" charset="0"/>
                          <a:cs typeface="Times New Roman" panose="02020603050405020304" pitchFamily="18" charset="0"/>
                        </a:rPr>
                        <a:t>expected performance of 70% as per the target is made up of the following;</a:t>
                      </a:r>
                      <a:endParaRPr lang="en-ZA" sz="1900" dirty="0">
                        <a:solidFill>
                          <a:srgbClr val="000000"/>
                        </a:solidFill>
                        <a:effectLst/>
                        <a:latin typeface="+mj-lt"/>
                        <a:ea typeface="Times New Roman" panose="02020603050405020304" pitchFamily="18" charset="0"/>
                        <a:cs typeface="Times New Roman" panose="02020603050405020304" pitchFamily="18" charset="0"/>
                      </a:endParaRPr>
                    </a:p>
                    <a:p>
                      <a:pPr marL="342900" lvl="0" indent="-342900">
                        <a:lnSpc>
                          <a:spcPct val="150000"/>
                        </a:lnSpc>
                        <a:spcAft>
                          <a:spcPts val="0"/>
                        </a:spcAft>
                        <a:buFont typeface="Symbol" panose="05050102010706020507" pitchFamily="18" charset="2"/>
                        <a:buChar char=""/>
                      </a:pPr>
                      <a:r>
                        <a:rPr lang="en-US" sz="1900" dirty="0">
                          <a:solidFill>
                            <a:srgbClr val="000000"/>
                          </a:solidFill>
                          <a:effectLst/>
                          <a:latin typeface="+mj-lt"/>
                          <a:ea typeface="Arial" panose="020B0604020202020204" pitchFamily="34" charset="0"/>
                          <a:cs typeface="Times New Roman" panose="02020603050405020304" pitchFamily="18" charset="0"/>
                        </a:rPr>
                        <a:t>55% of cases investigated based on the prior year cases</a:t>
                      </a:r>
                      <a:endParaRPr lang="en-ZA" sz="1900" dirty="0">
                        <a:solidFill>
                          <a:srgbClr val="000000"/>
                        </a:solidFill>
                        <a:effectLst/>
                        <a:latin typeface="+mj-lt"/>
                        <a:ea typeface="Times New Roman" panose="02020603050405020304" pitchFamily="18" charset="0"/>
                        <a:cs typeface="Times New Roman" panose="02020603050405020304" pitchFamily="18" charset="0"/>
                      </a:endParaRPr>
                    </a:p>
                    <a:p>
                      <a:pPr marL="342900" lvl="0" indent="-342900">
                        <a:lnSpc>
                          <a:spcPct val="150000"/>
                        </a:lnSpc>
                        <a:spcAft>
                          <a:spcPts val="0"/>
                        </a:spcAft>
                        <a:buFont typeface="Symbol" panose="05050102010706020507" pitchFamily="18" charset="2"/>
                        <a:buChar char=""/>
                      </a:pPr>
                      <a:r>
                        <a:rPr lang="en-US" sz="1900" dirty="0">
                          <a:solidFill>
                            <a:srgbClr val="000000"/>
                          </a:solidFill>
                          <a:effectLst/>
                          <a:latin typeface="+mj-lt"/>
                          <a:ea typeface="Arial" panose="020B0604020202020204" pitchFamily="34" charset="0"/>
                          <a:cs typeface="Times New Roman" panose="02020603050405020304" pitchFamily="18" charset="0"/>
                        </a:rPr>
                        <a:t>15% of cases investigated based cases reported during the current financial year</a:t>
                      </a:r>
                      <a:endParaRPr lang="en-ZA" sz="1900" dirty="0">
                        <a:solidFill>
                          <a:srgbClr val="000000"/>
                        </a:solidFill>
                        <a:effectLst/>
                        <a:latin typeface="+mj-lt"/>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2672804069"/>
                  </a:ext>
                </a:extLst>
              </a:tr>
              <a:tr h="284480">
                <a:tc>
                  <a:txBody>
                    <a:bodyPr/>
                    <a:lstStyle/>
                    <a:p>
                      <a:pPr marL="43815">
                        <a:lnSpc>
                          <a:spcPct val="100000"/>
                        </a:lnSpc>
                        <a:spcAft>
                          <a:spcPts val="0"/>
                        </a:spcAft>
                      </a:pPr>
                      <a:r>
                        <a:rPr lang="en-US" sz="1900" b="1">
                          <a:solidFill>
                            <a:srgbClr val="000000"/>
                          </a:solidFill>
                          <a:effectLst/>
                          <a:latin typeface="Arial" panose="020B0604020202020204" pitchFamily="34" charset="0"/>
                          <a:ea typeface="Arial" panose="020B0604020202020204" pitchFamily="34" charset="0"/>
                          <a:cs typeface="Arial" panose="020B0604020202020204" pitchFamily="34" charset="0"/>
                        </a:rPr>
                        <a:t>Source of data</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50000"/>
                        </a:lnSpc>
                        <a:spcAft>
                          <a:spcPts val="0"/>
                        </a:spcAft>
                      </a:pPr>
                      <a:r>
                        <a:rPr lang="en-US" sz="1900" dirty="0">
                          <a:solidFill>
                            <a:srgbClr val="000000"/>
                          </a:solidFill>
                          <a:effectLst/>
                          <a:latin typeface="+mj-lt"/>
                          <a:ea typeface="Arial" panose="020B0604020202020204" pitchFamily="34" charset="0"/>
                          <a:cs typeface="Times New Roman" panose="02020603050405020304" pitchFamily="18" charset="0"/>
                        </a:rPr>
                        <a:t>Statistical report</a:t>
                      </a:r>
                      <a:endParaRPr lang="en-ZA" sz="1900" dirty="0">
                        <a:solidFill>
                          <a:srgbClr val="000000"/>
                        </a:solidFill>
                        <a:effectLst/>
                        <a:latin typeface="+mj-lt"/>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310095103"/>
                  </a:ext>
                </a:extLst>
              </a:tr>
              <a:tr h="1422400">
                <a:tc>
                  <a:txBody>
                    <a:bodyPr/>
                    <a:lstStyle/>
                    <a:p>
                      <a:pPr marL="43815" marR="137795">
                        <a:lnSpc>
                          <a:spcPct val="100000"/>
                        </a:lnSpc>
                        <a:spcAft>
                          <a:spcPts val="0"/>
                        </a:spcAft>
                      </a:pPr>
                      <a:r>
                        <a:rPr lang="en-US" sz="1900" b="1">
                          <a:solidFill>
                            <a:srgbClr val="000000"/>
                          </a:solidFill>
                          <a:effectLst/>
                          <a:latin typeface="Arial" panose="020B0604020202020204" pitchFamily="34" charset="0"/>
                          <a:ea typeface="Arial" panose="020B0604020202020204" pitchFamily="34" charset="0"/>
                          <a:cs typeface="Arial" panose="020B0604020202020204" pitchFamily="34" charset="0"/>
                        </a:rPr>
                        <a:t>Method of Calculation / Assessment</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marR="1344930">
                        <a:lnSpc>
                          <a:spcPct val="150000"/>
                        </a:lnSpc>
                        <a:spcAft>
                          <a:spcPts val="0"/>
                        </a:spcAft>
                      </a:pPr>
                      <a:r>
                        <a:rPr lang="en-US" sz="1900" b="1" dirty="0">
                          <a:solidFill>
                            <a:srgbClr val="000000"/>
                          </a:solidFill>
                          <a:effectLst/>
                          <a:latin typeface="+mj-lt"/>
                          <a:ea typeface="Arial" panose="020B0604020202020204" pitchFamily="34" charset="0"/>
                          <a:cs typeface="Times New Roman" panose="02020603050405020304" pitchFamily="18" charset="0"/>
                        </a:rPr>
                        <a:t>Numerator: </a:t>
                      </a:r>
                      <a:r>
                        <a:rPr lang="en-US" sz="1900" dirty="0">
                          <a:solidFill>
                            <a:srgbClr val="000000"/>
                          </a:solidFill>
                          <a:effectLst/>
                          <a:latin typeface="+mj-lt"/>
                          <a:ea typeface="Arial" panose="020B0604020202020204" pitchFamily="34" charset="0"/>
                          <a:cs typeface="Times New Roman" panose="02020603050405020304" pitchFamily="18" charset="0"/>
                        </a:rPr>
                        <a:t>Number of cases investigated </a:t>
                      </a:r>
                      <a:endParaRPr lang="en-ZA" sz="1900" dirty="0">
                        <a:solidFill>
                          <a:srgbClr val="000000"/>
                        </a:solidFill>
                        <a:effectLst/>
                        <a:latin typeface="+mj-lt"/>
                        <a:ea typeface="Times New Roman" panose="02020603050405020304" pitchFamily="18" charset="0"/>
                        <a:cs typeface="Times New Roman" panose="02020603050405020304" pitchFamily="18" charset="0"/>
                      </a:endParaRPr>
                    </a:p>
                    <a:p>
                      <a:pPr marL="82550" marR="1216660">
                        <a:lnSpc>
                          <a:spcPct val="150000"/>
                        </a:lnSpc>
                        <a:spcAft>
                          <a:spcPts val="0"/>
                        </a:spcAft>
                      </a:pPr>
                      <a:r>
                        <a:rPr lang="en-US" sz="1900" b="1" dirty="0">
                          <a:solidFill>
                            <a:srgbClr val="000000"/>
                          </a:solidFill>
                          <a:effectLst/>
                          <a:latin typeface="+mj-lt"/>
                          <a:ea typeface="Arial" panose="020B0604020202020204" pitchFamily="34" charset="0"/>
                          <a:cs typeface="Times New Roman" panose="02020603050405020304" pitchFamily="18" charset="0"/>
                        </a:rPr>
                        <a:t>Denominator: </a:t>
                      </a:r>
                      <a:r>
                        <a:rPr lang="en-US" sz="1900" dirty="0">
                          <a:solidFill>
                            <a:srgbClr val="000000"/>
                          </a:solidFill>
                          <a:effectLst/>
                          <a:latin typeface="+mj-lt"/>
                          <a:ea typeface="Arial" panose="020B0604020202020204" pitchFamily="34" charset="0"/>
                          <a:cs typeface="Times New Roman" panose="02020603050405020304" pitchFamily="18" charset="0"/>
                        </a:rPr>
                        <a:t>Number of reported cases </a:t>
                      </a:r>
                      <a:endParaRPr lang="en-ZA" sz="1900" dirty="0">
                        <a:solidFill>
                          <a:srgbClr val="000000"/>
                        </a:solidFill>
                        <a:effectLst/>
                        <a:latin typeface="+mj-lt"/>
                        <a:ea typeface="Times New Roman" panose="02020603050405020304" pitchFamily="18" charset="0"/>
                        <a:cs typeface="Times New Roman" panose="02020603050405020304" pitchFamily="18" charset="0"/>
                      </a:endParaRPr>
                    </a:p>
                    <a:p>
                      <a:pPr marL="82550" marR="2189480">
                        <a:lnSpc>
                          <a:spcPct val="150000"/>
                        </a:lnSpc>
                        <a:spcAft>
                          <a:spcPts val="0"/>
                        </a:spcAft>
                      </a:pPr>
                      <a:r>
                        <a:rPr lang="en-US" sz="1900" b="1" dirty="0">
                          <a:solidFill>
                            <a:srgbClr val="000000"/>
                          </a:solidFill>
                          <a:effectLst/>
                          <a:latin typeface="+mj-lt"/>
                          <a:ea typeface="Arial" panose="020B0604020202020204" pitchFamily="34" charset="0"/>
                          <a:cs typeface="Times New Roman" panose="02020603050405020304" pitchFamily="18" charset="0"/>
                        </a:rPr>
                        <a:t>Calculation:</a:t>
                      </a:r>
                      <a:endParaRPr lang="en-ZA" sz="1900" dirty="0">
                        <a:solidFill>
                          <a:srgbClr val="000000"/>
                        </a:solidFill>
                        <a:effectLst/>
                        <a:latin typeface="+mj-lt"/>
                        <a:ea typeface="Times New Roman" panose="02020603050405020304" pitchFamily="18" charset="0"/>
                        <a:cs typeface="Times New Roman" panose="02020603050405020304" pitchFamily="18" charset="0"/>
                      </a:endParaRPr>
                    </a:p>
                    <a:p>
                      <a:pPr marL="82550">
                        <a:lnSpc>
                          <a:spcPct val="150000"/>
                        </a:lnSpc>
                        <a:spcAft>
                          <a:spcPts val="0"/>
                        </a:spcAft>
                      </a:pPr>
                      <a:r>
                        <a:rPr lang="en-US" sz="1900" dirty="0">
                          <a:solidFill>
                            <a:srgbClr val="000000"/>
                          </a:solidFill>
                          <a:effectLst/>
                          <a:latin typeface="+mj-lt"/>
                          <a:ea typeface="Arial" panose="020B0604020202020204" pitchFamily="34" charset="0"/>
                          <a:cs typeface="Times New Roman" panose="02020603050405020304" pitchFamily="18" charset="0"/>
                        </a:rPr>
                        <a:t>Percentage of reported cases investigated = Numerator divided by Denominator multiplied by 100</a:t>
                      </a:r>
                      <a:endParaRPr lang="en-ZA" sz="1900" dirty="0">
                        <a:solidFill>
                          <a:srgbClr val="000000"/>
                        </a:solidFill>
                        <a:effectLst/>
                        <a:latin typeface="+mj-lt"/>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3727545184"/>
                  </a:ext>
                </a:extLst>
              </a:tr>
              <a:tr h="568960">
                <a:tc>
                  <a:txBody>
                    <a:bodyPr/>
                    <a:lstStyle/>
                    <a:p>
                      <a:pPr marL="43815">
                        <a:lnSpc>
                          <a:spcPct val="100000"/>
                        </a:lnSpc>
                        <a:spcAft>
                          <a:spcPts val="0"/>
                        </a:spcAft>
                      </a:pPr>
                      <a:r>
                        <a:rPr lang="en-US" sz="1900" b="1">
                          <a:solidFill>
                            <a:srgbClr val="000000"/>
                          </a:solidFill>
                          <a:effectLst/>
                          <a:latin typeface="Arial" panose="020B0604020202020204" pitchFamily="34" charset="0"/>
                          <a:ea typeface="Arial" panose="020B0604020202020204" pitchFamily="34" charset="0"/>
                          <a:cs typeface="Arial" panose="020B0604020202020204" pitchFamily="34" charset="0"/>
                        </a:rPr>
                        <a:t>Means of verification</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50000"/>
                        </a:lnSpc>
                        <a:spcAft>
                          <a:spcPts val="0"/>
                        </a:spcAft>
                      </a:pPr>
                      <a:r>
                        <a:rPr lang="en-US" sz="1900" dirty="0">
                          <a:solidFill>
                            <a:srgbClr val="000000"/>
                          </a:solidFill>
                          <a:effectLst/>
                          <a:latin typeface="+mj-lt"/>
                          <a:ea typeface="Arial" panose="020B0604020202020204" pitchFamily="34" charset="0"/>
                          <a:cs typeface="Times New Roman" panose="02020603050405020304" pitchFamily="18" charset="0"/>
                        </a:rPr>
                        <a:t>Quarterly statistical report which entails number of cases investigated and mechanisms used to report the allegations</a:t>
                      </a:r>
                      <a:endParaRPr lang="en-ZA" sz="1900" dirty="0">
                        <a:solidFill>
                          <a:srgbClr val="000000"/>
                        </a:solidFill>
                        <a:effectLst/>
                        <a:latin typeface="+mj-lt"/>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2898399766"/>
                  </a:ext>
                </a:extLst>
              </a:tr>
              <a:tr h="568960">
                <a:tc>
                  <a:txBody>
                    <a:bodyPr/>
                    <a:lstStyle/>
                    <a:p>
                      <a:pPr marL="43815">
                        <a:lnSpc>
                          <a:spcPct val="100000"/>
                        </a:lnSpc>
                        <a:spcAft>
                          <a:spcPts val="0"/>
                        </a:spcAft>
                      </a:pPr>
                      <a:r>
                        <a:rPr lang="en-US" sz="1900" b="1">
                          <a:solidFill>
                            <a:srgbClr val="231F20"/>
                          </a:solidFill>
                          <a:effectLst/>
                          <a:latin typeface="Arial" panose="020B0604020202020204" pitchFamily="34" charset="0"/>
                          <a:ea typeface="Arial" panose="020B0604020202020204" pitchFamily="34" charset="0"/>
                          <a:cs typeface="Arial" panose="020B0604020202020204" pitchFamily="34" charset="0"/>
                        </a:rPr>
                        <a:t>Assumptions</a:t>
                      </a:r>
                      <a:endParaRPr lang="en-ZA" sz="19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342900" lvl="0" indent="-342900">
                        <a:lnSpc>
                          <a:spcPct val="150000"/>
                        </a:lnSpc>
                        <a:spcAft>
                          <a:spcPts val="0"/>
                        </a:spcAft>
                        <a:buClr>
                          <a:srgbClr val="231F20"/>
                        </a:buClr>
                        <a:buSzPts val="900"/>
                        <a:buFont typeface="Arial" panose="020B0604020202020204" pitchFamily="34" charset="0"/>
                        <a:buChar char="•"/>
                        <a:tabLst>
                          <a:tab pos="106680" algn="l"/>
                        </a:tabLst>
                      </a:pPr>
                      <a:r>
                        <a:rPr lang="en-US" sz="1900" spc="-20" dirty="0">
                          <a:solidFill>
                            <a:srgbClr val="000000"/>
                          </a:solidFill>
                          <a:effectLst/>
                          <a:latin typeface="+mj-lt"/>
                          <a:ea typeface="Arial" panose="020B0604020202020204" pitchFamily="34" charset="0"/>
                          <a:cs typeface="Times New Roman" panose="02020603050405020304" pitchFamily="18" charset="0"/>
                        </a:rPr>
                        <a:t>Investigator’s fieldwork, the investigator’s integrity of information compiled in a report</a:t>
                      </a:r>
                      <a:r>
                        <a:rPr lang="en-US" sz="1900" spc="-75" dirty="0">
                          <a:solidFill>
                            <a:srgbClr val="000000"/>
                          </a:solidFill>
                          <a:effectLst/>
                          <a:latin typeface="+mj-lt"/>
                          <a:ea typeface="Arial" panose="020B0604020202020204" pitchFamily="34" charset="0"/>
                          <a:cs typeface="Times New Roman" panose="02020603050405020304" pitchFamily="18" charset="0"/>
                        </a:rPr>
                        <a:t> </a:t>
                      </a:r>
                      <a:r>
                        <a:rPr lang="en-US" sz="1900" spc="-20" dirty="0">
                          <a:solidFill>
                            <a:srgbClr val="000000"/>
                          </a:solidFill>
                          <a:effectLst/>
                          <a:latin typeface="+mj-lt"/>
                          <a:ea typeface="Arial" panose="020B0604020202020204" pitchFamily="34" charset="0"/>
                          <a:cs typeface="Times New Roman" panose="02020603050405020304" pitchFamily="18" charset="0"/>
                        </a:rPr>
                        <a:t>must adhere to the ACFE (Association of Certified Fraud Examiners) code of conduct</a:t>
                      </a:r>
                      <a:endParaRPr lang="en-ZA" sz="1900" spc="-20" dirty="0">
                        <a:solidFill>
                          <a:srgbClr val="000000"/>
                        </a:solidFill>
                        <a:effectLst/>
                        <a:latin typeface="+mj-lt"/>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1657664046"/>
                  </a:ext>
                </a:extLst>
              </a:tr>
            </a:tbl>
          </a:graphicData>
        </a:graphic>
      </p:graphicFrame>
      <p:sp>
        <p:nvSpPr>
          <p:cNvPr id="6" name="Rectangle 5"/>
          <p:cNvSpPr/>
          <p:nvPr/>
        </p:nvSpPr>
        <p:spPr>
          <a:xfrm>
            <a:off x="13919200" y="9114"/>
            <a:ext cx="441146" cy="369332"/>
          </a:xfrm>
          <a:prstGeom prst="rect">
            <a:avLst/>
          </a:prstGeom>
        </p:spPr>
        <p:txBody>
          <a:bodyPr wrap="none">
            <a:spAutoFit/>
          </a:bodyPr>
          <a:lstStyle/>
          <a:p>
            <a:r>
              <a:rPr lang="en-US" b="1" dirty="0" smtClean="0">
                <a:solidFill>
                  <a:srgbClr val="FF0000"/>
                </a:solidFill>
              </a:rPr>
              <a:t>49</a:t>
            </a:r>
            <a:endParaRPr lang="en-ZA" b="1" dirty="0">
              <a:solidFill>
                <a:srgbClr val="FF0000"/>
              </a:solidFill>
            </a:endParaRPr>
          </a:p>
        </p:txBody>
      </p:sp>
    </p:spTree>
    <p:extLst>
      <p:ext uri="{BB962C8B-B14F-4D97-AF65-F5344CB8AC3E}">
        <p14:creationId xmlns:p14="http://schemas.microsoft.com/office/powerpoint/2010/main" xmlns="" val="32146280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5110518" y="762000"/>
            <a:ext cx="7311383" cy="574453"/>
          </a:xfrm>
        </p:spPr>
        <p:txBody>
          <a:bodyPr/>
          <a:lstStyle/>
          <a:p>
            <a:r>
              <a:rPr lang="en-ZA" altLang="en-US" sz="3733" dirty="0">
                <a:latin typeface="Arial" panose="020B0604020202020204" pitchFamily="34" charset="0"/>
                <a:cs typeface="Arial" panose="020B0604020202020204" pitchFamily="34" charset="0"/>
              </a:rPr>
              <a:t>VISION AND MISSION</a:t>
            </a:r>
          </a:p>
        </p:txBody>
      </p:sp>
      <p:sp>
        <p:nvSpPr>
          <p:cNvPr id="17411" name="Content Placeholder 2"/>
          <p:cNvSpPr>
            <a:spLocks noGrp="1"/>
          </p:cNvSpPr>
          <p:nvPr>
            <p:ph idx="1"/>
          </p:nvPr>
        </p:nvSpPr>
        <p:spPr>
          <a:xfrm>
            <a:off x="889000" y="2514600"/>
            <a:ext cx="14401800" cy="4685426"/>
          </a:xfrm>
        </p:spPr>
        <p:txBody>
          <a:bodyPr/>
          <a:lstStyle/>
          <a:p>
            <a:pPr marL="0" lvl="1" algn="just">
              <a:tabLst>
                <a:tab pos="12191395" algn="r"/>
              </a:tabLst>
              <a:defRPr/>
            </a:pPr>
            <a:r>
              <a:rPr lang="en-ZA" sz="2400" b="1" dirty="0"/>
              <a:t>VISION </a:t>
            </a:r>
          </a:p>
          <a:p>
            <a:pPr marL="0" lvl="1" algn="just">
              <a:tabLst>
                <a:tab pos="12191395" algn="r"/>
              </a:tabLst>
              <a:defRPr/>
            </a:pPr>
            <a:r>
              <a:rPr lang="en-ZA" sz="2400" dirty="0"/>
              <a:t>To be a </a:t>
            </a:r>
            <a:r>
              <a:rPr lang="en-ZA" sz="2400" u="sng" dirty="0">
                <a:effectLst>
                  <a:outerShdw blurRad="38100" dist="38100" dir="2700000" algn="tl">
                    <a:srgbClr val="000000">
                      <a:alpha val="43137"/>
                    </a:srgbClr>
                  </a:outerShdw>
                </a:effectLst>
              </a:rPr>
              <a:t>world class </a:t>
            </a:r>
            <a:r>
              <a:rPr lang="en-ZA" sz="2400" dirty="0"/>
              <a:t>provider of </a:t>
            </a:r>
            <a:r>
              <a:rPr lang="en-ZA" sz="2400" u="sng" dirty="0">
                <a:effectLst>
                  <a:outerShdw blurRad="38100" dist="38100" dir="2700000" algn="tl">
                    <a:srgbClr val="000000">
                      <a:alpha val="43137"/>
                    </a:srgbClr>
                  </a:outerShdw>
                </a:effectLst>
              </a:rPr>
              <a:t>sustainable</a:t>
            </a:r>
            <a:r>
              <a:rPr lang="en-ZA" sz="2400" dirty="0">
                <a:effectLst>
                  <a:outerShdw blurRad="38100" dist="38100" dir="2700000" algn="tl">
                    <a:srgbClr val="000000">
                      <a:alpha val="43137"/>
                    </a:srgbClr>
                  </a:outerShdw>
                </a:effectLst>
              </a:rPr>
              <a:t> </a:t>
            </a:r>
            <a:r>
              <a:rPr lang="en-ZA" sz="2400" dirty="0"/>
              <a:t>compensation for occupational injuries and diseases, rehabilitation and reintegration services</a:t>
            </a:r>
          </a:p>
          <a:p>
            <a:pPr marL="0" lvl="1" algn="just">
              <a:tabLst>
                <a:tab pos="12191395" algn="r"/>
              </a:tabLst>
              <a:defRPr/>
            </a:pPr>
            <a:endParaRPr lang="en-ZA" sz="2400" dirty="0"/>
          </a:p>
          <a:p>
            <a:pPr marL="0" lvl="1" algn="just">
              <a:tabLst>
                <a:tab pos="12191395" algn="r"/>
              </a:tabLst>
              <a:defRPr/>
            </a:pPr>
            <a:r>
              <a:rPr lang="en-ZA" sz="2400" b="1" dirty="0"/>
              <a:t>MISSION</a:t>
            </a:r>
          </a:p>
          <a:p>
            <a:pPr marL="154513" algn="just">
              <a:tabLst>
                <a:tab pos="12191395" algn="r"/>
              </a:tabLst>
              <a:defRPr/>
            </a:pPr>
            <a:r>
              <a:rPr lang="en-ZA" sz="2400" b="1" dirty="0">
                <a:cs typeface="MS PGothic" charset="0"/>
              </a:rPr>
              <a:t>The</a:t>
            </a:r>
            <a:r>
              <a:rPr lang="en-ZA" sz="2400" dirty="0">
                <a:cs typeface="MS PGothic" charset="0"/>
              </a:rPr>
              <a:t> </a:t>
            </a:r>
            <a:r>
              <a:rPr lang="en-ZA" sz="2400" b="1" dirty="0">
                <a:cs typeface="MS PGothic" charset="0"/>
              </a:rPr>
              <a:t>Mission</a:t>
            </a:r>
            <a:r>
              <a:rPr lang="en-ZA" sz="2400" dirty="0">
                <a:cs typeface="MS PGothic" charset="0"/>
              </a:rPr>
              <a:t> of the Compensation Fund is to:</a:t>
            </a:r>
          </a:p>
          <a:p>
            <a:pPr marL="764098" lvl="1" indent="-609585" algn="just">
              <a:tabLst>
                <a:tab pos="12191395" algn="r"/>
              </a:tabLst>
              <a:defRPr/>
            </a:pPr>
            <a:r>
              <a:rPr lang="en-ZA" sz="2400" dirty="0">
                <a:cs typeface="MS PGothic" charset="0"/>
              </a:rPr>
              <a:t>Provide </a:t>
            </a:r>
            <a:r>
              <a:rPr lang="en-ZA" sz="2400" u="sng" dirty="0">
                <a:effectLst>
                  <a:outerShdw blurRad="38100" dist="38100" dir="2700000" algn="tl">
                    <a:srgbClr val="000000">
                      <a:alpha val="43137"/>
                    </a:srgbClr>
                  </a:outerShdw>
                </a:effectLst>
                <a:cs typeface="MS PGothic" charset="0"/>
              </a:rPr>
              <a:t>efficient, quality, client centric </a:t>
            </a:r>
            <a:r>
              <a:rPr lang="en-ZA" sz="2400" dirty="0">
                <a:cs typeface="MS PGothic" charset="0"/>
              </a:rPr>
              <a:t>and accessible COID service</a:t>
            </a:r>
          </a:p>
          <a:p>
            <a:pPr marL="764098" lvl="1" indent="-609585" algn="just">
              <a:tabLst>
                <a:tab pos="12191395" algn="r"/>
              </a:tabLst>
              <a:defRPr/>
            </a:pPr>
            <a:r>
              <a:rPr lang="en-ZA" sz="2400" dirty="0">
                <a:cs typeface="MS PGothic" charset="0"/>
              </a:rPr>
              <a:t>Sustain </a:t>
            </a:r>
            <a:r>
              <a:rPr lang="en-ZA" sz="2400" u="sng" dirty="0">
                <a:effectLst>
                  <a:outerShdw blurRad="38100" dist="38100" dir="2700000" algn="tl">
                    <a:srgbClr val="000000">
                      <a:alpha val="43137"/>
                    </a:srgbClr>
                  </a:outerShdw>
                </a:effectLst>
                <a:cs typeface="MS PGothic" charset="0"/>
              </a:rPr>
              <a:t>financial viability</a:t>
            </a:r>
          </a:p>
          <a:p>
            <a:pPr marL="764098" lvl="1" indent="-609585" algn="just">
              <a:tabLst>
                <a:tab pos="12191395" algn="r"/>
              </a:tabLst>
              <a:defRPr/>
            </a:pPr>
            <a:r>
              <a:rPr lang="en-ZA" sz="2400" dirty="0">
                <a:cs typeface="MS PGothic" charset="0"/>
              </a:rPr>
              <a:t>Ensure an organisation which takes care of the </a:t>
            </a:r>
            <a:r>
              <a:rPr lang="en-ZA" sz="2400" u="sng" dirty="0">
                <a:effectLst>
                  <a:outerShdw blurRad="38100" dist="38100" dir="2700000" algn="tl">
                    <a:srgbClr val="000000">
                      <a:alpha val="43137"/>
                    </a:srgbClr>
                  </a:outerShdw>
                </a:effectLst>
                <a:cs typeface="MS PGothic" charset="0"/>
              </a:rPr>
              <a:t>needs of its staff </a:t>
            </a:r>
            <a:r>
              <a:rPr lang="en-ZA" sz="2400" dirty="0">
                <a:cs typeface="MS PGothic" charset="0"/>
              </a:rPr>
              <a:t>for effective service delivery</a:t>
            </a:r>
          </a:p>
          <a:p>
            <a:pPr marL="687899" lvl="1">
              <a:tabLst>
                <a:tab pos="12191395" algn="r"/>
              </a:tabLst>
              <a:defRPr/>
            </a:pPr>
            <a:endParaRPr lang="en-ZA" dirty="0">
              <a:latin typeface="Gill Sans MT" pitchFamily="34" charset="0"/>
            </a:endParaRPr>
          </a:p>
        </p:txBody>
      </p:sp>
      <p:sp>
        <p:nvSpPr>
          <p:cNvPr id="31749" name="Slide Number Placeholder 4"/>
          <p:cNvSpPr>
            <a:spLocks noGrp="1"/>
          </p:cNvSpPr>
          <p:nvPr>
            <p:ph type="sldNum" sz="quarter" idx="4294967295"/>
          </p:nvPr>
        </p:nvSpPr>
        <p:spPr bwMode="auto">
          <a:xfrm>
            <a:off x="10999501" y="8515326"/>
            <a:ext cx="2844800" cy="48683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4267">
                <a:solidFill>
                  <a:schemeClr val="tx1"/>
                </a:solidFill>
                <a:latin typeface="Calibri" panose="020F0502020204030204" pitchFamily="34" charset="0"/>
                <a:ea typeface="MS PGothic" panose="020B0600070205080204" pitchFamily="34" charset="-128"/>
              </a:defRPr>
            </a:lvl1pPr>
            <a:lvl2pPr marL="990575" indent="-380990" eaLnBrk="0" hangingPunct="0">
              <a:spcBef>
                <a:spcPct val="20000"/>
              </a:spcBef>
              <a:buFont typeface="Arial" panose="020B0604020202020204" pitchFamily="34" charset="0"/>
              <a:buChar char="–"/>
              <a:defRPr sz="3733">
                <a:solidFill>
                  <a:schemeClr val="tx1"/>
                </a:solidFill>
                <a:latin typeface="Calibri" panose="020F0502020204030204" pitchFamily="34" charset="0"/>
                <a:ea typeface="MS PGothic" panose="020B0600070205080204" pitchFamily="34" charset="-128"/>
              </a:defRPr>
            </a:lvl2pPr>
            <a:lvl3pPr marL="1523929" indent="-304792"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3pPr>
            <a:lvl4pPr marL="2133489" indent="-304792" eaLnBrk="0" hangingPunct="0">
              <a:spcBef>
                <a:spcPct val="20000"/>
              </a:spcBef>
              <a:buFont typeface="Arial" panose="020B0604020202020204" pitchFamily="34" charset="0"/>
              <a:buChar char="–"/>
              <a:defRPr sz="2667">
                <a:solidFill>
                  <a:schemeClr val="tx1"/>
                </a:solidFill>
                <a:latin typeface="Calibri" panose="020F0502020204030204" pitchFamily="34" charset="0"/>
                <a:ea typeface="MS PGothic" panose="020B0600070205080204" pitchFamily="34" charset="-128"/>
              </a:defRPr>
            </a:lvl4pPr>
            <a:lvl5pPr marL="2743065" indent="-304792" eaLnBrk="0" hangingPunct="0">
              <a:spcBef>
                <a:spcPct val="20000"/>
              </a:spcBef>
              <a:buFont typeface="Arial" panose="020B0604020202020204" pitchFamily="34" charset="0"/>
              <a:buChar char="»"/>
              <a:defRPr sz="2667">
                <a:solidFill>
                  <a:schemeClr val="tx1"/>
                </a:solidFill>
                <a:latin typeface="Calibri" panose="020F0502020204030204" pitchFamily="34" charset="0"/>
                <a:ea typeface="MS PGothic" panose="020B0600070205080204" pitchFamily="34" charset="-128"/>
              </a:defRPr>
            </a:lvl5pPr>
            <a:lvl6pPr marL="3352636" indent="-304792" defTabSz="609585" eaLnBrk="0" fontAlgn="base" hangingPunct="0">
              <a:spcBef>
                <a:spcPct val="20000"/>
              </a:spcBef>
              <a:spcAft>
                <a:spcPct val="0"/>
              </a:spcAft>
              <a:buFont typeface="Arial" panose="020B0604020202020204" pitchFamily="34" charset="0"/>
              <a:buChar char="»"/>
              <a:defRPr sz="2667">
                <a:solidFill>
                  <a:schemeClr val="tx1"/>
                </a:solidFill>
                <a:latin typeface="Calibri" panose="020F0502020204030204" pitchFamily="34" charset="0"/>
                <a:ea typeface="MS PGothic" panose="020B0600070205080204" pitchFamily="34" charset="-128"/>
              </a:defRPr>
            </a:lvl6pPr>
            <a:lvl7pPr marL="3962201" indent="-304792" defTabSz="609585" eaLnBrk="0" fontAlgn="base" hangingPunct="0">
              <a:spcBef>
                <a:spcPct val="20000"/>
              </a:spcBef>
              <a:spcAft>
                <a:spcPct val="0"/>
              </a:spcAft>
              <a:buFont typeface="Arial" panose="020B0604020202020204" pitchFamily="34" charset="0"/>
              <a:buChar char="»"/>
              <a:defRPr sz="2667">
                <a:solidFill>
                  <a:schemeClr val="tx1"/>
                </a:solidFill>
                <a:latin typeface="Calibri" panose="020F0502020204030204" pitchFamily="34" charset="0"/>
                <a:ea typeface="MS PGothic" panose="020B0600070205080204" pitchFamily="34" charset="-128"/>
              </a:defRPr>
            </a:lvl7pPr>
            <a:lvl8pPr marL="4571772" indent="-304792" defTabSz="609585" eaLnBrk="0" fontAlgn="base" hangingPunct="0">
              <a:spcBef>
                <a:spcPct val="20000"/>
              </a:spcBef>
              <a:spcAft>
                <a:spcPct val="0"/>
              </a:spcAft>
              <a:buFont typeface="Arial" panose="020B0604020202020204" pitchFamily="34" charset="0"/>
              <a:buChar char="»"/>
              <a:defRPr sz="2667">
                <a:solidFill>
                  <a:schemeClr val="tx1"/>
                </a:solidFill>
                <a:latin typeface="Calibri" panose="020F0502020204030204" pitchFamily="34" charset="0"/>
                <a:ea typeface="MS PGothic" panose="020B0600070205080204" pitchFamily="34" charset="-128"/>
              </a:defRPr>
            </a:lvl8pPr>
            <a:lvl9pPr marL="5181337" indent="-304792" defTabSz="609585" eaLnBrk="0" fontAlgn="base" hangingPunct="0">
              <a:spcBef>
                <a:spcPct val="20000"/>
              </a:spcBef>
              <a:spcAft>
                <a:spcPct val="0"/>
              </a:spcAft>
              <a:buFont typeface="Arial" panose="020B0604020202020204" pitchFamily="34" charset="0"/>
              <a:buChar char="»"/>
              <a:defRPr sz="2667">
                <a:solidFill>
                  <a:schemeClr val="tx1"/>
                </a:solidFill>
                <a:latin typeface="Calibri" panose="020F0502020204030204" pitchFamily="34" charset="0"/>
                <a:ea typeface="MS PGothic" panose="020B0600070205080204" pitchFamily="34" charset="-128"/>
              </a:defRPr>
            </a:lvl9pPr>
          </a:lstStyle>
          <a:p>
            <a:pPr algn="r" defTabSz="609585" eaLnBrk="1" fontAlgn="base" hangingPunct="1">
              <a:spcBef>
                <a:spcPct val="0"/>
              </a:spcBef>
              <a:spcAft>
                <a:spcPct val="0"/>
              </a:spcAft>
              <a:buNone/>
              <a:defRPr/>
            </a:pPr>
            <a:fld id="{3A7E02DE-4704-495D-B6C9-A68EDE70ABCF}" type="slidenum">
              <a:rPr lang="en-US" altLang="en-US" sz="1600">
                <a:solidFill>
                  <a:prstClr val="white"/>
                </a:solidFill>
              </a:rPr>
              <a:pPr algn="r" defTabSz="609585" eaLnBrk="1" fontAlgn="base" hangingPunct="1">
                <a:spcBef>
                  <a:spcPct val="0"/>
                </a:spcBef>
                <a:spcAft>
                  <a:spcPct val="0"/>
                </a:spcAft>
                <a:buNone/>
                <a:defRPr/>
              </a:pPr>
              <a:t>5</a:t>
            </a:fld>
            <a:endParaRPr lang="en-US" altLang="en-US" sz="1600" dirty="0">
              <a:solidFill>
                <a:prstClr val="white"/>
              </a:solidFill>
            </a:endParaRPr>
          </a:p>
        </p:txBody>
      </p:sp>
      <p:sp>
        <p:nvSpPr>
          <p:cNvPr id="2" name="Rectangle 1"/>
          <p:cNvSpPr/>
          <p:nvPr/>
        </p:nvSpPr>
        <p:spPr>
          <a:xfrm>
            <a:off x="14757400" y="392668"/>
            <a:ext cx="312906" cy="369332"/>
          </a:xfrm>
          <a:prstGeom prst="rect">
            <a:avLst/>
          </a:prstGeom>
        </p:spPr>
        <p:txBody>
          <a:bodyPr wrap="none">
            <a:spAutoFit/>
          </a:bodyPr>
          <a:lstStyle/>
          <a:p>
            <a:pPr lvl="0"/>
            <a:r>
              <a:rPr lang="en-US" b="1" dirty="0" smtClean="0">
                <a:solidFill>
                  <a:srgbClr val="FF0000"/>
                </a:solidFill>
              </a:rPr>
              <a:t>5</a:t>
            </a:r>
            <a:endParaRPr lang="en-ZA" b="1" dirty="0">
              <a:solidFill>
                <a:srgbClr val="FF0000"/>
              </a:solidFill>
            </a:endParaRPr>
          </a:p>
        </p:txBody>
      </p:sp>
    </p:spTree>
    <p:extLst>
      <p:ext uri="{BB962C8B-B14F-4D97-AF65-F5344CB8AC3E}">
        <p14:creationId xmlns:p14="http://schemas.microsoft.com/office/powerpoint/2010/main" xmlns="" val="34156774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Date Placeholder 3"/>
          <p:cNvSpPr>
            <a:spLocks noGrp="1"/>
          </p:cNvSpPr>
          <p:nvPr>
            <p:ph type="dt" sz="quarter" idx="429496729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12" indent="-285736">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2943" indent="-228589">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120"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297"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474"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651"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8829"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006"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fld id="{DC6B0FDE-8BD2-4EA1-9540-11F443153588}" type="datetime1">
              <a:rPr kumimoji="0" lang="en-ZA"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t>2022/03/30</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16389" name="Slide Number Placeholder 4"/>
          <p:cNvSpPr>
            <a:spLocks noGrp="1"/>
          </p:cNvSpPr>
          <p:nvPr>
            <p:ph type="sldNum" sz="quarter" idx="4294967295"/>
          </p:nvPr>
        </p:nvSpPr>
        <p:spPr bwMode="auto">
          <a:xfrm>
            <a:off x="13336337" y="8687770"/>
            <a:ext cx="2844800" cy="48683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12" indent="-285736">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2943" indent="-228589">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120"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297"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474"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651"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8829"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006"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fld id="{EEF8A547-2BD4-4A7F-BBB5-F3CEDF4233F1}" type="slidenum">
              <a:rPr kumimoji="0" lang="en-US" altLang="en-US" sz="1333"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rPr>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t>50</a:t>
            </a:fld>
            <a:endParaRPr kumimoji="0" lang="en-US" altLang="en-US" sz="1333" b="0" i="0" u="none" strike="noStrike" kern="120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4" name="Rectangle 3"/>
          <p:cNvSpPr/>
          <p:nvPr/>
        </p:nvSpPr>
        <p:spPr>
          <a:xfrm>
            <a:off x="4537908" y="508060"/>
            <a:ext cx="7936340" cy="107721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srgbClr val="007832"/>
                </a:solidFill>
                <a:effectLst/>
                <a:uLnTx/>
                <a:uFillTx/>
                <a:latin typeface="Arial"/>
                <a:ea typeface="+mn-ea"/>
                <a:cs typeface="+mn-cs"/>
              </a:rPr>
              <a:t>PROGRAMME 1: ADMINISTRATION: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srgbClr val="007832"/>
                </a:solidFill>
                <a:effectLst/>
                <a:uLnTx/>
                <a:uFillTx/>
                <a:latin typeface="Arial"/>
                <a:ea typeface="+mn-ea"/>
                <a:cs typeface="+mn-cs"/>
              </a:rPr>
              <a:t>TECHNICAL INDICATOR DISCRIPTIONS</a:t>
            </a:r>
          </a:p>
        </p:txBody>
      </p:sp>
      <p:graphicFrame>
        <p:nvGraphicFramePr>
          <p:cNvPr id="2" name="Table 1"/>
          <p:cNvGraphicFramePr>
            <a:graphicFrameLocks noGrp="1"/>
          </p:cNvGraphicFramePr>
          <p:nvPr>
            <p:extLst/>
          </p:nvPr>
        </p:nvGraphicFramePr>
        <p:xfrm>
          <a:off x="2368646" y="1916331"/>
          <a:ext cx="11385178" cy="3474720"/>
        </p:xfrm>
        <a:graphic>
          <a:graphicData uri="http://schemas.openxmlformats.org/drawingml/2006/table">
            <a:tbl>
              <a:tblPr firstRow="1" firstCol="1" lastRow="1" lastCol="1" bandRow="1" bandCol="1"/>
              <a:tblGrid>
                <a:gridCol w="2671483">
                  <a:extLst>
                    <a:ext uri="{9D8B030D-6E8A-4147-A177-3AD203B41FA5}">
                      <a16:colId xmlns:a16="http://schemas.microsoft.com/office/drawing/2014/main" xmlns="" val="49369015"/>
                    </a:ext>
                  </a:extLst>
                </a:gridCol>
                <a:gridCol w="8713695">
                  <a:extLst>
                    <a:ext uri="{9D8B030D-6E8A-4147-A177-3AD203B41FA5}">
                      <a16:colId xmlns:a16="http://schemas.microsoft.com/office/drawing/2014/main" xmlns="" val="1844729993"/>
                    </a:ext>
                  </a:extLst>
                </a:gridCol>
              </a:tblGrid>
              <a:tr h="284480">
                <a:tc>
                  <a:txBody>
                    <a:bodyPr/>
                    <a:lstStyle/>
                    <a:p>
                      <a:pPr marL="43815">
                        <a:lnSpc>
                          <a:spcPct val="100000"/>
                        </a:lnSpc>
                        <a:spcAft>
                          <a:spcPts val="0"/>
                        </a:spcAft>
                      </a:pPr>
                      <a:r>
                        <a:rPr lang="en-US" sz="1900" b="1">
                          <a:solidFill>
                            <a:srgbClr val="231F20"/>
                          </a:solidFill>
                          <a:effectLst/>
                          <a:latin typeface="Arial" panose="020B0604020202020204" pitchFamily="34" charset="0"/>
                          <a:ea typeface="Arial" panose="020B0604020202020204" pitchFamily="34" charset="0"/>
                          <a:cs typeface="Arial" panose="020B0604020202020204" pitchFamily="34" charset="0"/>
                        </a:rPr>
                        <a:t>Indicator Title</a:t>
                      </a:r>
                      <a:endParaRPr lang="en-ZA" sz="19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00000"/>
                        </a:lnSpc>
                        <a:spcAft>
                          <a:spcPts val="0"/>
                        </a:spcAft>
                      </a:pPr>
                      <a:r>
                        <a:rPr lang="en-US" sz="1900" b="1" dirty="0">
                          <a:solidFill>
                            <a:srgbClr val="231F20"/>
                          </a:solidFill>
                          <a:effectLst/>
                          <a:latin typeface="Arial" panose="020B0604020202020204" pitchFamily="34" charset="0"/>
                          <a:ea typeface="Arial" panose="020B0604020202020204" pitchFamily="34" charset="0"/>
                          <a:cs typeface="Arial" panose="020B0604020202020204" pitchFamily="34" charset="0"/>
                        </a:rPr>
                        <a:t>Percentage of reported cases </a:t>
                      </a:r>
                      <a:r>
                        <a:rPr lang="en-US" sz="1900" b="1" dirty="0" smtClean="0">
                          <a:solidFill>
                            <a:srgbClr val="231F20"/>
                          </a:solidFill>
                          <a:effectLst/>
                          <a:latin typeface="Arial" panose="020B0604020202020204" pitchFamily="34" charset="0"/>
                          <a:ea typeface="Arial" panose="020B0604020202020204" pitchFamily="34" charset="0"/>
                          <a:cs typeface="Arial" panose="020B0604020202020204" pitchFamily="34" charset="0"/>
                        </a:rPr>
                        <a:t>investigated (Continue..)</a:t>
                      </a:r>
                      <a:endParaRPr lang="en-ZA" sz="19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2610577832"/>
                  </a:ext>
                </a:extLst>
              </a:tr>
              <a:tr h="853440">
                <a:tc>
                  <a:txBody>
                    <a:bodyPr/>
                    <a:lstStyle/>
                    <a:p>
                      <a:pPr marL="43815" marR="264160">
                        <a:lnSpc>
                          <a:spcPct val="100000"/>
                        </a:lnSpc>
                        <a:spcAft>
                          <a:spcPts val="0"/>
                        </a:spcAft>
                      </a:pPr>
                      <a:r>
                        <a:rPr lang="en-US" sz="1900" b="1" dirty="0">
                          <a:solidFill>
                            <a:srgbClr val="231F20"/>
                          </a:solidFill>
                          <a:effectLst/>
                          <a:latin typeface="Arial" panose="020B0604020202020204" pitchFamily="34" charset="0"/>
                          <a:ea typeface="Arial" panose="020B0604020202020204" pitchFamily="34" charset="0"/>
                          <a:cs typeface="Arial" panose="020B0604020202020204" pitchFamily="34" charset="0"/>
                        </a:rPr>
                        <a:t>Disaggregation of Beneficiaries (where applicable)</a:t>
                      </a:r>
                      <a:endParaRPr lang="en-ZA" sz="19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273050" lvl="0" indent="-177800">
                        <a:lnSpc>
                          <a:spcPct val="100000"/>
                        </a:lnSpc>
                        <a:spcAft>
                          <a:spcPts val="0"/>
                        </a:spcAft>
                        <a:buClr>
                          <a:srgbClr val="231F20"/>
                        </a:buClr>
                        <a:buSzPts val="900"/>
                        <a:buFont typeface="Arial" panose="020B0604020202020204" pitchFamily="34" charset="0"/>
                        <a:buChar char="•"/>
                        <a:tabLst>
                          <a:tab pos="105410" algn="l"/>
                        </a:tabLst>
                      </a:pPr>
                      <a:r>
                        <a:rPr lang="en-US" sz="1900" spc="-20" dirty="0">
                          <a:solidFill>
                            <a:srgbClr val="231F20"/>
                          </a:solidFill>
                          <a:effectLst/>
                          <a:latin typeface="Arial" panose="020B0604020202020204" pitchFamily="34" charset="0"/>
                          <a:ea typeface="Arial" panose="020B0604020202020204" pitchFamily="34" charset="0"/>
                          <a:cs typeface="Arial" panose="020B0604020202020204" pitchFamily="34" charset="0"/>
                        </a:rPr>
                        <a:t>Target </a:t>
                      </a:r>
                      <a:r>
                        <a:rPr lang="en-US" sz="1900" dirty="0">
                          <a:solidFill>
                            <a:srgbClr val="231F20"/>
                          </a:solidFill>
                          <a:effectLst/>
                          <a:latin typeface="Arial" panose="020B0604020202020204" pitchFamily="34" charset="0"/>
                          <a:ea typeface="Arial" panose="020B0604020202020204" pitchFamily="34" charset="0"/>
                          <a:cs typeface="Arial" panose="020B0604020202020204" pitchFamily="34" charset="0"/>
                        </a:rPr>
                        <a:t>for Women:</a:t>
                      </a:r>
                      <a:r>
                        <a:rPr lang="en-US" sz="1900" spc="5" dirty="0">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n-US" sz="1900" dirty="0">
                          <a:solidFill>
                            <a:srgbClr val="231F20"/>
                          </a:solidFill>
                          <a:effectLst/>
                          <a:latin typeface="Arial" panose="020B0604020202020204" pitchFamily="34" charset="0"/>
                          <a:ea typeface="Arial" panose="020B0604020202020204" pitchFamily="34" charset="0"/>
                          <a:cs typeface="Arial" panose="020B0604020202020204" pitchFamily="34" charset="0"/>
                        </a:rPr>
                        <a:t>N/A</a:t>
                      </a:r>
                      <a:endParaRPr lang="en-ZA" sz="1900" dirty="0">
                        <a:effectLst/>
                        <a:latin typeface="Arial" panose="020B0604020202020204" pitchFamily="34" charset="0"/>
                        <a:ea typeface="Arial" panose="020B0604020202020204" pitchFamily="34" charset="0"/>
                        <a:cs typeface="Arial" panose="020B0604020202020204" pitchFamily="34" charset="0"/>
                      </a:endParaRPr>
                    </a:p>
                    <a:p>
                      <a:pPr marL="273050" lvl="0" indent="-177800">
                        <a:lnSpc>
                          <a:spcPct val="100000"/>
                        </a:lnSpc>
                        <a:spcAft>
                          <a:spcPts val="0"/>
                        </a:spcAft>
                        <a:buClr>
                          <a:srgbClr val="231F20"/>
                        </a:buClr>
                        <a:buSzPts val="900"/>
                        <a:buFont typeface="Arial" panose="020B0604020202020204" pitchFamily="34" charset="0"/>
                        <a:buChar char="•"/>
                        <a:tabLst>
                          <a:tab pos="105410" algn="l"/>
                        </a:tabLst>
                      </a:pPr>
                      <a:r>
                        <a:rPr lang="en-US" sz="1900" spc="-20" dirty="0">
                          <a:solidFill>
                            <a:srgbClr val="231F20"/>
                          </a:solidFill>
                          <a:effectLst/>
                          <a:latin typeface="Arial" panose="020B0604020202020204" pitchFamily="34" charset="0"/>
                          <a:ea typeface="Arial" panose="020B0604020202020204" pitchFamily="34" charset="0"/>
                          <a:cs typeface="Arial" panose="020B0604020202020204" pitchFamily="34" charset="0"/>
                        </a:rPr>
                        <a:t>Target </a:t>
                      </a:r>
                      <a:r>
                        <a:rPr lang="en-US" sz="1900" dirty="0">
                          <a:solidFill>
                            <a:srgbClr val="231F20"/>
                          </a:solidFill>
                          <a:effectLst/>
                          <a:latin typeface="Arial" panose="020B0604020202020204" pitchFamily="34" charset="0"/>
                          <a:ea typeface="Arial" panose="020B0604020202020204" pitchFamily="34" charset="0"/>
                          <a:cs typeface="Arial" panose="020B0604020202020204" pitchFamily="34" charset="0"/>
                        </a:rPr>
                        <a:t>for </a:t>
                      </a:r>
                      <a:r>
                        <a:rPr lang="en-US" sz="1900" spc="-20" dirty="0">
                          <a:solidFill>
                            <a:srgbClr val="231F20"/>
                          </a:solidFill>
                          <a:effectLst/>
                          <a:latin typeface="Arial" panose="020B0604020202020204" pitchFamily="34" charset="0"/>
                          <a:ea typeface="Arial" panose="020B0604020202020204" pitchFamily="34" charset="0"/>
                          <a:cs typeface="Arial" panose="020B0604020202020204" pitchFamily="34" charset="0"/>
                        </a:rPr>
                        <a:t>Youth:</a:t>
                      </a:r>
                      <a:r>
                        <a:rPr lang="en-US" sz="1900" spc="-10" dirty="0">
                          <a:solidFill>
                            <a:srgbClr val="231F20"/>
                          </a:solidFill>
                          <a:effectLst/>
                          <a:latin typeface="Arial" panose="020B0604020202020204" pitchFamily="34" charset="0"/>
                          <a:ea typeface="Arial" panose="020B0604020202020204" pitchFamily="34" charset="0"/>
                          <a:cs typeface="Arial" panose="020B0604020202020204" pitchFamily="34" charset="0"/>
                        </a:rPr>
                        <a:t> </a:t>
                      </a:r>
                      <a:r>
                        <a:rPr lang="en-US" sz="1900" dirty="0">
                          <a:solidFill>
                            <a:srgbClr val="231F20"/>
                          </a:solidFill>
                          <a:effectLst/>
                          <a:latin typeface="Arial" panose="020B0604020202020204" pitchFamily="34" charset="0"/>
                          <a:ea typeface="Arial" panose="020B0604020202020204" pitchFamily="34" charset="0"/>
                          <a:cs typeface="Arial" panose="020B0604020202020204" pitchFamily="34" charset="0"/>
                        </a:rPr>
                        <a:t>N/A</a:t>
                      </a:r>
                      <a:endParaRPr lang="en-ZA" sz="1900" dirty="0">
                        <a:effectLst/>
                        <a:latin typeface="Arial" panose="020B0604020202020204" pitchFamily="34" charset="0"/>
                        <a:ea typeface="Arial" panose="020B0604020202020204" pitchFamily="34" charset="0"/>
                        <a:cs typeface="Arial" panose="020B0604020202020204" pitchFamily="34" charset="0"/>
                      </a:endParaRPr>
                    </a:p>
                    <a:p>
                      <a:pPr marL="273050" lvl="0" indent="-177800">
                        <a:lnSpc>
                          <a:spcPct val="100000"/>
                        </a:lnSpc>
                        <a:spcAft>
                          <a:spcPts val="0"/>
                        </a:spcAft>
                        <a:buClr>
                          <a:srgbClr val="231F20"/>
                        </a:buClr>
                        <a:buSzPts val="900"/>
                        <a:buFont typeface="Arial" panose="020B0604020202020204" pitchFamily="34" charset="0"/>
                        <a:buChar char="•"/>
                        <a:tabLst>
                          <a:tab pos="105410" algn="l"/>
                        </a:tabLst>
                      </a:pPr>
                      <a:r>
                        <a:rPr lang="en-US" sz="1900" spc="-20" dirty="0">
                          <a:solidFill>
                            <a:srgbClr val="231F20"/>
                          </a:solidFill>
                          <a:effectLst/>
                          <a:latin typeface="Arial" panose="020B0604020202020204" pitchFamily="34" charset="0"/>
                          <a:ea typeface="Arial" panose="020B0604020202020204" pitchFamily="34" charset="0"/>
                          <a:cs typeface="Arial" panose="020B0604020202020204" pitchFamily="34" charset="0"/>
                        </a:rPr>
                        <a:t>Target </a:t>
                      </a:r>
                      <a:r>
                        <a:rPr lang="en-US" sz="1900" dirty="0">
                          <a:solidFill>
                            <a:srgbClr val="231F20"/>
                          </a:solidFill>
                          <a:effectLst/>
                          <a:latin typeface="Arial" panose="020B0604020202020204" pitchFamily="34" charset="0"/>
                          <a:ea typeface="Arial" panose="020B0604020202020204" pitchFamily="34" charset="0"/>
                          <a:cs typeface="Arial" panose="020B0604020202020204" pitchFamily="34" charset="0"/>
                        </a:rPr>
                        <a:t>for People with Disabilities: N/A</a:t>
                      </a:r>
                      <a:endParaRPr lang="en-ZA" sz="19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3894536334"/>
                  </a:ext>
                </a:extLst>
              </a:tr>
              <a:tr h="568960">
                <a:tc>
                  <a:txBody>
                    <a:bodyPr/>
                    <a:lstStyle/>
                    <a:p>
                      <a:pPr marL="43815">
                        <a:lnSpc>
                          <a:spcPct val="100000"/>
                        </a:lnSpc>
                        <a:spcAft>
                          <a:spcPts val="0"/>
                        </a:spcAft>
                      </a:pPr>
                      <a:r>
                        <a:rPr lang="en-US" sz="1900" b="1">
                          <a:solidFill>
                            <a:srgbClr val="231F20"/>
                          </a:solidFill>
                          <a:effectLst/>
                          <a:latin typeface="Arial" panose="020B0604020202020204" pitchFamily="34" charset="0"/>
                          <a:ea typeface="Arial" panose="020B0604020202020204" pitchFamily="34" charset="0"/>
                          <a:cs typeface="Arial" panose="020B0604020202020204" pitchFamily="34" charset="0"/>
                        </a:rPr>
                        <a:t>Spatial Transformation (where applicable)</a:t>
                      </a:r>
                      <a:endParaRPr lang="en-ZA" sz="19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00000"/>
                        </a:lnSpc>
                        <a:spcAft>
                          <a:spcPts val="0"/>
                        </a:spcAft>
                        <a:tabLst>
                          <a:tab pos="106680" algn="l"/>
                        </a:tabLst>
                      </a:pPr>
                      <a:r>
                        <a:rPr lang="en-US" sz="1900">
                          <a:solidFill>
                            <a:srgbClr val="231F20"/>
                          </a:solidFill>
                          <a:effectLst/>
                          <a:latin typeface="Arial" panose="020B0604020202020204" pitchFamily="34" charset="0"/>
                          <a:ea typeface="Arial" panose="020B0604020202020204" pitchFamily="34" charset="0"/>
                          <a:cs typeface="Arial" panose="020B0604020202020204" pitchFamily="34" charset="0"/>
                        </a:rPr>
                        <a:t>N/A</a:t>
                      </a:r>
                      <a:endParaRPr lang="en-ZA" sz="19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238473330"/>
                  </a:ext>
                </a:extLst>
              </a:tr>
              <a:tr h="284480">
                <a:tc>
                  <a:txBody>
                    <a:bodyPr/>
                    <a:lstStyle/>
                    <a:p>
                      <a:pPr marL="43815">
                        <a:lnSpc>
                          <a:spcPct val="100000"/>
                        </a:lnSpc>
                        <a:spcAft>
                          <a:spcPts val="0"/>
                        </a:spcAft>
                      </a:pPr>
                      <a:r>
                        <a:rPr lang="en-US" sz="1900" b="1">
                          <a:solidFill>
                            <a:srgbClr val="231F20"/>
                          </a:solidFill>
                          <a:effectLst/>
                          <a:latin typeface="Arial" panose="020B0604020202020204" pitchFamily="34" charset="0"/>
                          <a:ea typeface="Arial" panose="020B0604020202020204" pitchFamily="34" charset="0"/>
                          <a:cs typeface="Arial" panose="020B0604020202020204" pitchFamily="34" charset="0"/>
                        </a:rPr>
                        <a:t>Calculation Type</a:t>
                      </a:r>
                      <a:endParaRPr lang="en-ZA" sz="19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00000"/>
                        </a:lnSpc>
                        <a:spcAft>
                          <a:spcPts val="0"/>
                        </a:spcAft>
                      </a:pPr>
                      <a:r>
                        <a:rPr lang="en-US" sz="1900">
                          <a:solidFill>
                            <a:srgbClr val="231F20"/>
                          </a:solidFill>
                          <a:effectLst/>
                          <a:latin typeface="Arial" panose="020B0604020202020204" pitchFamily="34" charset="0"/>
                          <a:ea typeface="Arial" panose="020B0604020202020204" pitchFamily="34" charset="0"/>
                          <a:cs typeface="Arial" panose="020B0604020202020204" pitchFamily="34" charset="0"/>
                        </a:rPr>
                        <a:t>Cumulative (Year-end)</a:t>
                      </a:r>
                      <a:endParaRPr lang="en-ZA" sz="19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1681642660"/>
                  </a:ext>
                </a:extLst>
              </a:tr>
              <a:tr h="284480">
                <a:tc>
                  <a:txBody>
                    <a:bodyPr/>
                    <a:lstStyle/>
                    <a:p>
                      <a:pPr marL="43815">
                        <a:lnSpc>
                          <a:spcPct val="100000"/>
                        </a:lnSpc>
                        <a:spcAft>
                          <a:spcPts val="0"/>
                        </a:spcAft>
                      </a:pPr>
                      <a:r>
                        <a:rPr lang="en-US" sz="1900" b="1">
                          <a:solidFill>
                            <a:srgbClr val="231F20"/>
                          </a:solidFill>
                          <a:effectLst/>
                          <a:latin typeface="Arial" panose="020B0604020202020204" pitchFamily="34" charset="0"/>
                          <a:ea typeface="Arial" panose="020B0604020202020204" pitchFamily="34" charset="0"/>
                          <a:cs typeface="Arial" panose="020B0604020202020204" pitchFamily="34" charset="0"/>
                        </a:rPr>
                        <a:t>Reporting Cycle</a:t>
                      </a:r>
                      <a:endParaRPr lang="en-ZA" sz="19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00000"/>
                        </a:lnSpc>
                        <a:spcAft>
                          <a:spcPts val="0"/>
                        </a:spcAft>
                      </a:pPr>
                      <a:r>
                        <a:rPr lang="en-US" sz="1900">
                          <a:solidFill>
                            <a:srgbClr val="231F20"/>
                          </a:solidFill>
                          <a:effectLst/>
                          <a:latin typeface="Arial" panose="020B0604020202020204" pitchFamily="34" charset="0"/>
                          <a:ea typeface="Arial" panose="020B0604020202020204" pitchFamily="34" charset="0"/>
                          <a:cs typeface="Arial" panose="020B0604020202020204" pitchFamily="34" charset="0"/>
                        </a:rPr>
                        <a:t>Annual</a:t>
                      </a:r>
                      <a:endParaRPr lang="en-ZA" sz="19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2872475724"/>
                  </a:ext>
                </a:extLst>
              </a:tr>
              <a:tr h="284480">
                <a:tc>
                  <a:txBody>
                    <a:bodyPr/>
                    <a:lstStyle/>
                    <a:p>
                      <a:pPr marL="43815">
                        <a:lnSpc>
                          <a:spcPct val="100000"/>
                        </a:lnSpc>
                        <a:spcAft>
                          <a:spcPts val="0"/>
                        </a:spcAft>
                      </a:pPr>
                      <a:r>
                        <a:rPr lang="en-US" sz="1900" b="1">
                          <a:solidFill>
                            <a:srgbClr val="000000"/>
                          </a:solidFill>
                          <a:effectLst/>
                          <a:latin typeface="Arial" panose="020B0604020202020204" pitchFamily="34" charset="0"/>
                          <a:ea typeface="Arial" panose="020B0604020202020204" pitchFamily="34" charset="0"/>
                          <a:cs typeface="Arial" panose="020B0604020202020204" pitchFamily="34" charset="0"/>
                        </a:rPr>
                        <a:t>Desired Performance</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00000"/>
                        </a:lnSpc>
                        <a:spcAft>
                          <a:spcPts val="0"/>
                        </a:spcAft>
                      </a:pPr>
                      <a:r>
                        <a:rPr lang="en-US"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70% of reported fraud cases investigated</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3443683584"/>
                  </a:ext>
                </a:extLst>
              </a:tr>
              <a:tr h="568960">
                <a:tc>
                  <a:txBody>
                    <a:bodyPr/>
                    <a:lstStyle/>
                    <a:p>
                      <a:pPr marL="43815">
                        <a:lnSpc>
                          <a:spcPct val="100000"/>
                        </a:lnSpc>
                        <a:spcAft>
                          <a:spcPts val="0"/>
                        </a:spcAft>
                      </a:pPr>
                      <a:r>
                        <a:rPr lang="en-US" sz="1900" b="1" dirty="0">
                          <a:solidFill>
                            <a:srgbClr val="231F20"/>
                          </a:solidFill>
                          <a:effectLst/>
                          <a:latin typeface="Arial" panose="020B0604020202020204" pitchFamily="34" charset="0"/>
                          <a:ea typeface="Arial" panose="020B0604020202020204" pitchFamily="34" charset="0"/>
                          <a:cs typeface="Arial" panose="020B0604020202020204" pitchFamily="34" charset="0"/>
                        </a:rPr>
                        <a:t>Indicator Responsibility</a:t>
                      </a:r>
                      <a:endParaRPr lang="en-ZA" sz="19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00000"/>
                        </a:lnSpc>
                        <a:spcAft>
                          <a:spcPts val="0"/>
                        </a:spcAft>
                      </a:pPr>
                      <a:r>
                        <a:rPr lang="en-US" sz="1900" dirty="0">
                          <a:solidFill>
                            <a:srgbClr val="231F20"/>
                          </a:solidFill>
                          <a:effectLst/>
                          <a:latin typeface="Arial" panose="020B0604020202020204" pitchFamily="34" charset="0"/>
                          <a:ea typeface="Arial" panose="020B0604020202020204" pitchFamily="34" charset="0"/>
                          <a:cs typeface="Arial" panose="020B0604020202020204" pitchFamily="34" charset="0"/>
                        </a:rPr>
                        <a:t>Director: Anti-Corruption &amp; Integrity Management</a:t>
                      </a:r>
                      <a:endParaRPr lang="en-ZA" sz="19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2234816024"/>
                  </a:ext>
                </a:extLst>
              </a:tr>
            </a:tbl>
          </a:graphicData>
        </a:graphic>
      </p:graphicFrame>
      <p:sp>
        <p:nvSpPr>
          <p:cNvPr id="6" name="Rectangle 5"/>
          <p:cNvSpPr/>
          <p:nvPr/>
        </p:nvSpPr>
        <p:spPr>
          <a:xfrm>
            <a:off x="13919200" y="9114"/>
            <a:ext cx="441146" cy="369332"/>
          </a:xfrm>
          <a:prstGeom prst="rect">
            <a:avLst/>
          </a:prstGeom>
        </p:spPr>
        <p:txBody>
          <a:bodyPr wrap="none">
            <a:spAutoFit/>
          </a:bodyPr>
          <a:lstStyle/>
          <a:p>
            <a:r>
              <a:rPr lang="en-US" b="1" dirty="0" smtClean="0">
                <a:solidFill>
                  <a:srgbClr val="FF0000"/>
                </a:solidFill>
              </a:rPr>
              <a:t>50</a:t>
            </a:r>
            <a:endParaRPr lang="en-ZA" b="1" dirty="0">
              <a:solidFill>
                <a:srgbClr val="FF0000"/>
              </a:solidFill>
            </a:endParaRPr>
          </a:p>
        </p:txBody>
      </p:sp>
    </p:spTree>
    <p:extLst>
      <p:ext uri="{BB962C8B-B14F-4D97-AF65-F5344CB8AC3E}">
        <p14:creationId xmlns:p14="http://schemas.microsoft.com/office/powerpoint/2010/main" xmlns="" val="401709707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Date Placeholder 3"/>
          <p:cNvSpPr>
            <a:spLocks noGrp="1"/>
          </p:cNvSpPr>
          <p:nvPr>
            <p:ph type="dt" sz="quarter" idx="429496729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12" indent="-285736">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2943" indent="-228589">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120"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297"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474"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651"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8829"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006"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fld id="{DC6B0FDE-8BD2-4EA1-9540-11F443153588}" type="datetime1">
              <a:rPr kumimoji="0" lang="en-ZA"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t>2022/03/30</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16389" name="Slide Number Placeholder 4"/>
          <p:cNvSpPr>
            <a:spLocks noGrp="1"/>
          </p:cNvSpPr>
          <p:nvPr>
            <p:ph type="sldNum" sz="quarter" idx="4294967295"/>
          </p:nvPr>
        </p:nvSpPr>
        <p:spPr bwMode="auto">
          <a:xfrm>
            <a:off x="13336337" y="8687770"/>
            <a:ext cx="2844800" cy="48683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12" indent="-285736">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2943" indent="-228589">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120"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297"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474"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651"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8829"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006"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fld id="{EEF8A547-2BD4-4A7F-BBB5-F3CEDF4233F1}" type="slidenum">
              <a:rPr kumimoji="0" lang="en-US" altLang="en-US" sz="1333"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rPr>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t>51</a:t>
            </a:fld>
            <a:endParaRPr kumimoji="0" lang="en-US" altLang="en-US" sz="1333" b="0" i="0" u="none" strike="noStrike" kern="120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4" name="Rectangle 3"/>
          <p:cNvSpPr/>
          <p:nvPr/>
        </p:nvSpPr>
        <p:spPr>
          <a:xfrm>
            <a:off x="4537908" y="508060"/>
            <a:ext cx="7936340" cy="107721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srgbClr val="007832"/>
                </a:solidFill>
                <a:effectLst/>
                <a:uLnTx/>
                <a:uFillTx/>
                <a:latin typeface="Arial"/>
                <a:ea typeface="+mn-ea"/>
                <a:cs typeface="+mn-cs"/>
              </a:rPr>
              <a:t>PROGRAMME 1: ADMINISTRATION: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srgbClr val="007832"/>
                </a:solidFill>
                <a:effectLst/>
                <a:uLnTx/>
                <a:uFillTx/>
                <a:latin typeface="Arial"/>
                <a:ea typeface="+mn-ea"/>
                <a:cs typeface="+mn-cs"/>
              </a:rPr>
              <a:t>TECHNICAL INDICATOR DISCRIPTIONS</a:t>
            </a:r>
          </a:p>
        </p:txBody>
      </p:sp>
      <p:graphicFrame>
        <p:nvGraphicFramePr>
          <p:cNvPr id="3" name="Table 2"/>
          <p:cNvGraphicFramePr>
            <a:graphicFrameLocks noGrp="1"/>
          </p:cNvGraphicFramePr>
          <p:nvPr>
            <p:extLst/>
          </p:nvPr>
        </p:nvGraphicFramePr>
        <p:xfrm>
          <a:off x="584200" y="1598341"/>
          <a:ext cx="15240000" cy="5120640"/>
        </p:xfrm>
        <a:graphic>
          <a:graphicData uri="http://schemas.openxmlformats.org/drawingml/2006/table">
            <a:tbl>
              <a:tblPr firstRow="1" firstCol="1" lastRow="1" lastCol="1" bandRow="1" bandCol="1"/>
              <a:tblGrid>
                <a:gridCol w="5105400">
                  <a:extLst>
                    <a:ext uri="{9D8B030D-6E8A-4147-A177-3AD203B41FA5}">
                      <a16:colId xmlns:a16="http://schemas.microsoft.com/office/drawing/2014/main" xmlns="" val="2556104646"/>
                    </a:ext>
                  </a:extLst>
                </a:gridCol>
                <a:gridCol w="10134600">
                  <a:extLst>
                    <a:ext uri="{9D8B030D-6E8A-4147-A177-3AD203B41FA5}">
                      <a16:colId xmlns:a16="http://schemas.microsoft.com/office/drawing/2014/main" xmlns="" val="2259871449"/>
                    </a:ext>
                  </a:extLst>
                </a:gridCol>
              </a:tblGrid>
              <a:tr h="172085">
                <a:tc>
                  <a:txBody>
                    <a:bodyPr/>
                    <a:lstStyle/>
                    <a:p>
                      <a:pPr marL="43815">
                        <a:lnSpc>
                          <a:spcPct val="150000"/>
                        </a:lnSpc>
                        <a:spcAft>
                          <a:spcPts val="0"/>
                        </a:spcAft>
                      </a:pPr>
                      <a:r>
                        <a:rPr lang="en-US" sz="2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Indicator Title</a:t>
                      </a:r>
                      <a:endParaRPr lang="en-ZA"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50000"/>
                        </a:lnSpc>
                        <a:spcAft>
                          <a:spcPts val="0"/>
                        </a:spcAft>
                      </a:pPr>
                      <a:r>
                        <a:rPr lang="en-US" sz="20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Implement ethics management Programme</a:t>
                      </a:r>
                      <a:endParaRPr lang="en-ZA"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357003827"/>
                  </a:ext>
                </a:extLst>
              </a:tr>
              <a:tr h="328295">
                <a:tc>
                  <a:txBody>
                    <a:bodyPr/>
                    <a:lstStyle/>
                    <a:p>
                      <a:pPr marL="43815">
                        <a:lnSpc>
                          <a:spcPct val="150000"/>
                        </a:lnSpc>
                        <a:spcAft>
                          <a:spcPts val="0"/>
                        </a:spcAft>
                      </a:pPr>
                      <a:r>
                        <a:rPr lang="en-US" sz="2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Definition</a:t>
                      </a:r>
                      <a:endParaRPr lang="en-ZA"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r>
                        <a:rPr lang="en-US" sz="1800" dirty="0" smtClean="0">
                          <a:solidFill>
                            <a:srgbClr val="000000"/>
                          </a:solidFill>
                          <a:effectLst/>
                          <a:latin typeface="+mn-lt"/>
                          <a:ea typeface="+mn-ea"/>
                          <a:cs typeface="+mn-cs"/>
                        </a:rPr>
                        <a:t>The purpose of the indicator is to improve the ethical culture of the Fund by implementing the ethics management programme</a:t>
                      </a:r>
                      <a:endParaRPr lang="en-ZA" sz="1800" dirty="0" smtClean="0">
                        <a:solidFill>
                          <a:srgbClr val="000000"/>
                        </a:solidFill>
                        <a:effectLst/>
                        <a:latin typeface="+mn-lt"/>
                        <a:ea typeface="+mn-ea"/>
                        <a:cs typeface="+mn-cs"/>
                      </a:endParaRPr>
                    </a:p>
                    <a:p>
                      <a:pPr marL="468313" indent="-285750">
                        <a:buFont typeface="Arial" panose="020B0604020202020204" pitchFamily="34" charset="0"/>
                        <a:buChar char="•"/>
                      </a:pPr>
                      <a:r>
                        <a:rPr lang="en-US" sz="1800" dirty="0" smtClean="0">
                          <a:solidFill>
                            <a:srgbClr val="000000"/>
                          </a:solidFill>
                          <a:effectLst/>
                          <a:latin typeface="+mn-lt"/>
                          <a:ea typeface="+mn-ea"/>
                          <a:cs typeface="+mn-cs"/>
                        </a:rPr>
                        <a:t>The Ethics programme entails: </a:t>
                      </a:r>
                      <a:endParaRPr lang="en-ZA" sz="1800" dirty="0" smtClean="0">
                        <a:solidFill>
                          <a:srgbClr val="000000"/>
                        </a:solidFill>
                        <a:effectLst/>
                        <a:latin typeface="+mn-lt"/>
                        <a:ea typeface="+mn-ea"/>
                        <a:cs typeface="+mn-cs"/>
                      </a:endParaRPr>
                    </a:p>
                    <a:p>
                      <a:pPr marL="468313" lvl="0" indent="-285750">
                        <a:buFont typeface="Arial" panose="020B0604020202020204" pitchFamily="34" charset="0"/>
                        <a:buChar char="•"/>
                      </a:pPr>
                      <a:r>
                        <a:rPr lang="en-US" sz="1800" dirty="0" smtClean="0">
                          <a:solidFill>
                            <a:srgbClr val="000000"/>
                          </a:solidFill>
                          <a:effectLst/>
                          <a:latin typeface="+mn-lt"/>
                          <a:ea typeface="+mn-ea"/>
                          <a:cs typeface="+mn-cs"/>
                        </a:rPr>
                        <a:t>The Ethics Committee being established</a:t>
                      </a:r>
                      <a:endParaRPr lang="en-ZA" sz="1800" dirty="0" smtClean="0">
                        <a:solidFill>
                          <a:srgbClr val="000000"/>
                        </a:solidFill>
                        <a:effectLst/>
                        <a:latin typeface="+mn-lt"/>
                        <a:ea typeface="+mn-ea"/>
                        <a:cs typeface="+mn-cs"/>
                      </a:endParaRPr>
                    </a:p>
                    <a:p>
                      <a:pPr marL="468313" lvl="0" indent="-285750">
                        <a:buFont typeface="Arial" panose="020B0604020202020204" pitchFamily="34" charset="0"/>
                        <a:buChar char="•"/>
                      </a:pPr>
                      <a:r>
                        <a:rPr lang="en-US" sz="1800" dirty="0" smtClean="0">
                          <a:solidFill>
                            <a:srgbClr val="000000"/>
                          </a:solidFill>
                          <a:effectLst/>
                          <a:latin typeface="+mn-lt"/>
                          <a:ea typeface="+mn-ea"/>
                          <a:cs typeface="+mn-cs"/>
                        </a:rPr>
                        <a:t>The </a:t>
                      </a:r>
                      <a:r>
                        <a:rPr lang="en-US" sz="1800" dirty="0" err="1" smtClean="0">
                          <a:solidFill>
                            <a:srgbClr val="000000"/>
                          </a:solidFill>
                          <a:effectLst/>
                          <a:latin typeface="+mn-lt"/>
                          <a:ea typeface="+mn-ea"/>
                          <a:cs typeface="+mn-cs"/>
                        </a:rPr>
                        <a:t>organisation</a:t>
                      </a:r>
                      <a:r>
                        <a:rPr lang="en-US" sz="1800" dirty="0" smtClean="0">
                          <a:solidFill>
                            <a:srgbClr val="000000"/>
                          </a:solidFill>
                          <a:effectLst/>
                          <a:latin typeface="+mn-lt"/>
                          <a:ea typeface="+mn-ea"/>
                          <a:cs typeface="+mn-cs"/>
                        </a:rPr>
                        <a:t> having the Ethics Strategy</a:t>
                      </a:r>
                      <a:endParaRPr lang="en-ZA" sz="1800" dirty="0" smtClean="0">
                        <a:solidFill>
                          <a:srgbClr val="000000"/>
                        </a:solidFill>
                        <a:effectLst/>
                        <a:latin typeface="+mn-lt"/>
                        <a:ea typeface="+mn-ea"/>
                        <a:cs typeface="+mn-cs"/>
                      </a:endParaRPr>
                    </a:p>
                    <a:p>
                      <a:pPr marL="468313" lvl="0" indent="-285750">
                        <a:buFont typeface="Arial" panose="020B0604020202020204" pitchFamily="34" charset="0"/>
                        <a:buChar char="•"/>
                      </a:pPr>
                      <a:r>
                        <a:rPr lang="en-US" sz="1800" dirty="0" smtClean="0">
                          <a:solidFill>
                            <a:srgbClr val="000000"/>
                          </a:solidFill>
                          <a:effectLst/>
                          <a:latin typeface="+mn-lt"/>
                          <a:ea typeface="+mn-ea"/>
                          <a:cs typeface="+mn-cs"/>
                        </a:rPr>
                        <a:t>The implementation of Ethics implementation plan</a:t>
                      </a:r>
                      <a:endParaRPr lang="en-ZA" sz="1800" dirty="0" smtClean="0">
                        <a:solidFill>
                          <a:srgbClr val="000000"/>
                        </a:solidFill>
                        <a:effectLst/>
                        <a:latin typeface="+mn-lt"/>
                        <a:ea typeface="+mn-ea"/>
                        <a:cs typeface="+mn-cs"/>
                      </a:endParaRPr>
                    </a:p>
                    <a:p>
                      <a:pPr marL="468313" indent="-285750">
                        <a:buFont typeface="Arial" panose="020B0604020202020204" pitchFamily="34" charset="0"/>
                        <a:buChar char="•"/>
                      </a:pPr>
                      <a:r>
                        <a:rPr lang="en-US" sz="1800" dirty="0" smtClean="0">
                          <a:solidFill>
                            <a:srgbClr val="000000"/>
                          </a:solidFill>
                          <a:effectLst/>
                          <a:latin typeface="+mn-lt"/>
                          <a:ea typeface="+mn-ea"/>
                          <a:cs typeface="+mn-cs"/>
                        </a:rPr>
                        <a:t>Conducting the Ethics Risk Assessment and monitoring</a:t>
                      </a:r>
                      <a:endParaRPr lang="en-ZA"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3453384000"/>
                  </a:ext>
                </a:extLst>
              </a:tr>
              <a:tr h="222885">
                <a:tc>
                  <a:txBody>
                    <a:bodyPr/>
                    <a:lstStyle/>
                    <a:p>
                      <a:pPr marL="43815">
                        <a:lnSpc>
                          <a:spcPct val="150000"/>
                        </a:lnSpc>
                        <a:spcAft>
                          <a:spcPts val="0"/>
                        </a:spcAft>
                      </a:pPr>
                      <a:r>
                        <a:rPr lang="en-US" sz="20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Source of data</a:t>
                      </a:r>
                      <a:endParaRPr lang="en-ZA"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marR="2583180">
                        <a:lnSpc>
                          <a:spcPct val="150000"/>
                        </a:lnSpc>
                        <a:spcAft>
                          <a:spcPts val="0"/>
                        </a:spcAft>
                      </a:pPr>
                      <a:r>
                        <a:rPr lang="en-US" sz="2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Final draft ethics strategy</a:t>
                      </a:r>
                      <a:endParaRPr lang="en-ZA"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2156481659"/>
                  </a:ext>
                </a:extLst>
              </a:tr>
              <a:tr h="309245">
                <a:tc>
                  <a:txBody>
                    <a:bodyPr/>
                    <a:lstStyle/>
                    <a:p>
                      <a:pPr marL="43815" marR="137795">
                        <a:lnSpc>
                          <a:spcPct val="150000"/>
                        </a:lnSpc>
                        <a:spcAft>
                          <a:spcPts val="0"/>
                        </a:spcAft>
                      </a:pPr>
                      <a:r>
                        <a:rPr lang="en-US" sz="20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Method of Calculation / Assessment</a:t>
                      </a:r>
                      <a:endParaRPr lang="en-ZA"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50000"/>
                        </a:lnSpc>
                        <a:spcAft>
                          <a:spcPts val="0"/>
                        </a:spcAft>
                      </a:pPr>
                      <a:r>
                        <a:rPr lang="en-US" sz="2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Simple count (Final draft ethics strategy)</a:t>
                      </a:r>
                      <a:endParaRPr lang="en-ZA"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1844469352"/>
                  </a:ext>
                </a:extLst>
              </a:tr>
              <a:tr h="294005">
                <a:tc>
                  <a:txBody>
                    <a:bodyPr/>
                    <a:lstStyle/>
                    <a:p>
                      <a:pPr marL="43815">
                        <a:lnSpc>
                          <a:spcPct val="150000"/>
                        </a:lnSpc>
                        <a:spcAft>
                          <a:spcPts val="0"/>
                        </a:spcAft>
                      </a:pPr>
                      <a:r>
                        <a:rPr lang="en-US" sz="20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Means of verification</a:t>
                      </a:r>
                      <a:endParaRPr lang="en-ZA"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50000"/>
                        </a:lnSpc>
                        <a:spcAft>
                          <a:spcPts val="0"/>
                        </a:spcAft>
                      </a:pPr>
                      <a:r>
                        <a:rPr lang="en-US" sz="2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Final draft ethics </a:t>
                      </a:r>
                      <a:r>
                        <a:rPr lang="en-US" sz="200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strategy</a:t>
                      </a:r>
                      <a:endParaRPr lang="en-ZA"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2750026025"/>
                  </a:ext>
                </a:extLst>
              </a:tr>
              <a:tr h="262255">
                <a:tc>
                  <a:txBody>
                    <a:bodyPr/>
                    <a:lstStyle/>
                    <a:p>
                      <a:pPr marL="43815">
                        <a:lnSpc>
                          <a:spcPct val="150000"/>
                        </a:lnSpc>
                        <a:spcAft>
                          <a:spcPts val="0"/>
                        </a:spcAft>
                      </a:pPr>
                      <a:r>
                        <a:rPr lang="en-US" sz="2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Assumptions</a:t>
                      </a:r>
                      <a:endParaRPr lang="en-ZA"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342900" marR="116205" lvl="0" indent="-342900" algn="just">
                        <a:lnSpc>
                          <a:spcPct val="150000"/>
                        </a:lnSpc>
                        <a:spcAft>
                          <a:spcPts val="0"/>
                        </a:spcAft>
                        <a:buFont typeface="Symbol" panose="05050102010706020507" pitchFamily="18" charset="2"/>
                        <a:buChar char=""/>
                      </a:pPr>
                      <a:r>
                        <a:rPr lang="en-US" sz="2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Availability of human capital,</a:t>
                      </a:r>
                      <a:endParaRPr lang="en-ZA"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116205" lvl="0" indent="-342900" algn="just">
                        <a:lnSpc>
                          <a:spcPct val="150000"/>
                        </a:lnSpc>
                        <a:spcAft>
                          <a:spcPts val="0"/>
                        </a:spcAft>
                        <a:buFont typeface="Symbol" panose="05050102010706020507" pitchFamily="18" charset="2"/>
                        <a:buChar char=""/>
                      </a:pPr>
                      <a:r>
                        <a:rPr lang="en-US" sz="2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Inputs from all relevant stakeholders, </a:t>
                      </a:r>
                      <a:endParaRPr lang="en-ZA"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116205" lvl="0" indent="-342900" algn="just">
                        <a:lnSpc>
                          <a:spcPct val="150000"/>
                        </a:lnSpc>
                        <a:spcAft>
                          <a:spcPts val="0"/>
                        </a:spcAft>
                        <a:buFont typeface="Symbol" panose="05050102010706020507" pitchFamily="18" charset="2"/>
                        <a:buChar char=""/>
                      </a:pPr>
                      <a:r>
                        <a:rPr lang="en-US" sz="2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Endorsement by the social and ethics steering committee.</a:t>
                      </a:r>
                      <a:endParaRPr lang="en-ZA"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622691105"/>
                  </a:ext>
                </a:extLst>
              </a:tr>
            </a:tbl>
          </a:graphicData>
        </a:graphic>
      </p:graphicFrame>
      <p:sp>
        <p:nvSpPr>
          <p:cNvPr id="6" name="Rectangle 5"/>
          <p:cNvSpPr/>
          <p:nvPr/>
        </p:nvSpPr>
        <p:spPr>
          <a:xfrm>
            <a:off x="13919200" y="9114"/>
            <a:ext cx="441146" cy="369332"/>
          </a:xfrm>
          <a:prstGeom prst="rect">
            <a:avLst/>
          </a:prstGeom>
        </p:spPr>
        <p:txBody>
          <a:bodyPr wrap="none">
            <a:spAutoFit/>
          </a:bodyPr>
          <a:lstStyle/>
          <a:p>
            <a:r>
              <a:rPr lang="en-US" b="1" dirty="0" smtClean="0">
                <a:solidFill>
                  <a:srgbClr val="FF0000"/>
                </a:solidFill>
              </a:rPr>
              <a:t>51</a:t>
            </a:r>
            <a:endParaRPr lang="en-ZA" b="1" dirty="0">
              <a:solidFill>
                <a:srgbClr val="FF0000"/>
              </a:solidFill>
            </a:endParaRPr>
          </a:p>
        </p:txBody>
      </p:sp>
    </p:spTree>
    <p:extLst>
      <p:ext uri="{BB962C8B-B14F-4D97-AF65-F5344CB8AC3E}">
        <p14:creationId xmlns:p14="http://schemas.microsoft.com/office/powerpoint/2010/main" xmlns="" val="336909043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Date Placeholder 3"/>
          <p:cNvSpPr>
            <a:spLocks noGrp="1"/>
          </p:cNvSpPr>
          <p:nvPr>
            <p:ph type="dt" sz="quarter" idx="429496729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12" indent="-285736">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2943" indent="-228589">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120"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297"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474"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651"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8829"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006"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fld id="{DC6B0FDE-8BD2-4EA1-9540-11F443153588}" type="datetime1">
              <a:rPr kumimoji="0" lang="en-ZA"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t>2022/03/30</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16389" name="Slide Number Placeholder 4"/>
          <p:cNvSpPr>
            <a:spLocks noGrp="1"/>
          </p:cNvSpPr>
          <p:nvPr>
            <p:ph type="sldNum" sz="quarter" idx="4294967295"/>
          </p:nvPr>
        </p:nvSpPr>
        <p:spPr bwMode="auto">
          <a:xfrm>
            <a:off x="13336337" y="8687770"/>
            <a:ext cx="2844800" cy="48683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12" indent="-285736">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2943" indent="-228589">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120"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297"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474"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651"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8829"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006"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fld id="{EEF8A547-2BD4-4A7F-BBB5-F3CEDF4233F1}" type="slidenum">
              <a:rPr kumimoji="0" lang="en-US" altLang="en-US" sz="1333"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rPr>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t>52</a:t>
            </a:fld>
            <a:endParaRPr kumimoji="0" lang="en-US" altLang="en-US" sz="1333" b="0" i="0" u="none" strike="noStrike" kern="120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4" name="Rectangle 3"/>
          <p:cNvSpPr/>
          <p:nvPr/>
        </p:nvSpPr>
        <p:spPr>
          <a:xfrm>
            <a:off x="4537908" y="508060"/>
            <a:ext cx="7936340" cy="107721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srgbClr val="007832"/>
                </a:solidFill>
                <a:effectLst/>
                <a:uLnTx/>
                <a:uFillTx/>
                <a:latin typeface="Arial"/>
                <a:ea typeface="+mn-ea"/>
                <a:cs typeface="+mn-cs"/>
              </a:rPr>
              <a:t>PROGRAMME 1: ADMINISTRATION: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srgbClr val="007832"/>
                </a:solidFill>
                <a:effectLst/>
                <a:uLnTx/>
                <a:uFillTx/>
                <a:latin typeface="Arial"/>
                <a:ea typeface="+mn-ea"/>
                <a:cs typeface="+mn-cs"/>
              </a:rPr>
              <a:t>TECHNICAL INDICATOR DISCRIPTIONS</a:t>
            </a:r>
          </a:p>
        </p:txBody>
      </p:sp>
      <p:graphicFrame>
        <p:nvGraphicFramePr>
          <p:cNvPr id="3" name="Table 2"/>
          <p:cNvGraphicFramePr>
            <a:graphicFrameLocks noGrp="1"/>
          </p:cNvGraphicFramePr>
          <p:nvPr>
            <p:extLst/>
          </p:nvPr>
        </p:nvGraphicFramePr>
        <p:xfrm>
          <a:off x="584200" y="1598341"/>
          <a:ext cx="15240000" cy="4114800"/>
        </p:xfrm>
        <a:graphic>
          <a:graphicData uri="http://schemas.openxmlformats.org/drawingml/2006/table">
            <a:tbl>
              <a:tblPr firstRow="1" firstCol="1" lastRow="1" lastCol="1" bandRow="1" bandCol="1"/>
              <a:tblGrid>
                <a:gridCol w="5105400">
                  <a:extLst>
                    <a:ext uri="{9D8B030D-6E8A-4147-A177-3AD203B41FA5}">
                      <a16:colId xmlns:a16="http://schemas.microsoft.com/office/drawing/2014/main" xmlns="" val="2556104646"/>
                    </a:ext>
                  </a:extLst>
                </a:gridCol>
                <a:gridCol w="10134600">
                  <a:extLst>
                    <a:ext uri="{9D8B030D-6E8A-4147-A177-3AD203B41FA5}">
                      <a16:colId xmlns:a16="http://schemas.microsoft.com/office/drawing/2014/main" xmlns="" val="2259871449"/>
                    </a:ext>
                  </a:extLst>
                </a:gridCol>
              </a:tblGrid>
              <a:tr h="172085">
                <a:tc>
                  <a:txBody>
                    <a:bodyPr/>
                    <a:lstStyle/>
                    <a:p>
                      <a:pPr marL="43815">
                        <a:lnSpc>
                          <a:spcPct val="150000"/>
                        </a:lnSpc>
                        <a:spcAft>
                          <a:spcPts val="0"/>
                        </a:spcAft>
                      </a:pPr>
                      <a:r>
                        <a:rPr lang="en-US" sz="2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Indicator Title</a:t>
                      </a:r>
                      <a:endParaRPr lang="en-ZA"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50000"/>
                        </a:lnSpc>
                        <a:spcAft>
                          <a:spcPts val="0"/>
                        </a:spcAft>
                      </a:pPr>
                      <a:r>
                        <a:rPr lang="en-US" sz="2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Implement ethics management </a:t>
                      </a:r>
                      <a:r>
                        <a:rPr lang="en-US" sz="2000" b="1"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Programme (Continue..)</a:t>
                      </a:r>
                      <a:endParaRPr lang="en-ZA"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357003827"/>
                  </a:ext>
                </a:extLst>
              </a:tr>
              <a:tr h="446405">
                <a:tc>
                  <a:txBody>
                    <a:bodyPr/>
                    <a:lstStyle/>
                    <a:p>
                      <a:pPr marL="43815" marR="264160">
                        <a:lnSpc>
                          <a:spcPct val="150000"/>
                        </a:lnSpc>
                        <a:spcAft>
                          <a:spcPts val="0"/>
                        </a:spcAft>
                      </a:pPr>
                      <a:r>
                        <a:rPr lang="en-US" sz="2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Disaggregation of Beneficiaries (where applicable)</a:t>
                      </a:r>
                      <a:endParaRPr lang="en-ZA"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342900" lvl="0" indent="-342900">
                        <a:lnSpc>
                          <a:spcPct val="150000"/>
                        </a:lnSpc>
                        <a:spcAft>
                          <a:spcPts val="0"/>
                        </a:spcAft>
                        <a:buClr>
                          <a:srgbClr val="231F20"/>
                        </a:buClr>
                        <a:buSzPts val="900"/>
                        <a:buFont typeface="Arial" panose="020B0604020202020204" pitchFamily="34" charset="0"/>
                        <a:buChar char="•"/>
                        <a:tabLst>
                          <a:tab pos="105410" algn="l"/>
                        </a:tabLst>
                      </a:pPr>
                      <a:r>
                        <a:rPr lang="en-US" sz="2000" spc="-2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Target </a:t>
                      </a:r>
                      <a:r>
                        <a:rPr lang="en-US" sz="2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for Women:</a:t>
                      </a:r>
                      <a:r>
                        <a:rPr lang="en-US" sz="20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2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N/A</a:t>
                      </a:r>
                      <a:endParaRPr lang="en-ZA" sz="20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endParaRPr>
                    </a:p>
                    <a:p>
                      <a:pPr marL="342900" lvl="0" indent="-342900">
                        <a:lnSpc>
                          <a:spcPct val="150000"/>
                        </a:lnSpc>
                        <a:spcAft>
                          <a:spcPts val="0"/>
                        </a:spcAft>
                        <a:buClr>
                          <a:srgbClr val="231F20"/>
                        </a:buClr>
                        <a:buSzPts val="900"/>
                        <a:buFont typeface="Arial" panose="020B0604020202020204" pitchFamily="34" charset="0"/>
                        <a:buChar char="•"/>
                        <a:tabLst>
                          <a:tab pos="106680" algn="l"/>
                        </a:tabLst>
                      </a:pPr>
                      <a:r>
                        <a:rPr lang="en-US" sz="2000" spc="-2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Target </a:t>
                      </a:r>
                      <a:r>
                        <a:rPr lang="en-US" sz="2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for </a:t>
                      </a:r>
                      <a:r>
                        <a:rPr lang="en-US" sz="2000" spc="-2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Youth:</a:t>
                      </a:r>
                      <a:r>
                        <a:rPr lang="en-US" sz="20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2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N/A</a:t>
                      </a:r>
                      <a:endParaRPr lang="en-ZA" sz="20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endParaRPr>
                    </a:p>
                    <a:p>
                      <a:pPr marL="342900" lvl="0" indent="-342900">
                        <a:lnSpc>
                          <a:spcPct val="150000"/>
                        </a:lnSpc>
                        <a:spcAft>
                          <a:spcPts val="0"/>
                        </a:spcAft>
                        <a:buClr>
                          <a:srgbClr val="231F20"/>
                        </a:buClr>
                        <a:buSzPts val="900"/>
                        <a:buFont typeface="Arial" panose="020B0604020202020204" pitchFamily="34" charset="0"/>
                        <a:buChar char="•"/>
                        <a:tabLst>
                          <a:tab pos="105410" algn="l"/>
                        </a:tabLst>
                      </a:pPr>
                      <a:r>
                        <a:rPr lang="en-US" sz="2000" spc="-2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Target </a:t>
                      </a:r>
                      <a:r>
                        <a:rPr lang="en-US" sz="2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for People with Disabilities: N/A</a:t>
                      </a:r>
                      <a:endParaRPr lang="en-ZA" sz="20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1418423993"/>
                  </a:ext>
                </a:extLst>
              </a:tr>
              <a:tr h="309245">
                <a:tc>
                  <a:txBody>
                    <a:bodyPr/>
                    <a:lstStyle/>
                    <a:p>
                      <a:pPr marL="43815">
                        <a:lnSpc>
                          <a:spcPct val="150000"/>
                        </a:lnSpc>
                        <a:spcAft>
                          <a:spcPts val="0"/>
                        </a:spcAft>
                      </a:pPr>
                      <a:r>
                        <a:rPr lang="en-US" sz="20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Spatial Transformation (where applicable)</a:t>
                      </a:r>
                      <a:endParaRPr lang="en-ZA"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50000"/>
                        </a:lnSpc>
                        <a:spcAft>
                          <a:spcPts val="0"/>
                        </a:spcAft>
                        <a:tabLst>
                          <a:tab pos="106680" algn="l"/>
                        </a:tabLst>
                      </a:pPr>
                      <a:r>
                        <a:rPr lang="en-US" sz="2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N/A</a:t>
                      </a:r>
                      <a:endParaRPr lang="en-ZA"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597346431"/>
                  </a:ext>
                </a:extLst>
              </a:tr>
              <a:tr h="172085">
                <a:tc>
                  <a:txBody>
                    <a:bodyPr/>
                    <a:lstStyle/>
                    <a:p>
                      <a:pPr marL="43815">
                        <a:lnSpc>
                          <a:spcPct val="150000"/>
                        </a:lnSpc>
                        <a:spcAft>
                          <a:spcPts val="0"/>
                        </a:spcAft>
                      </a:pPr>
                      <a:r>
                        <a:rPr lang="en-US" sz="20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Calculation Type</a:t>
                      </a:r>
                      <a:endParaRPr lang="en-ZA"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50000"/>
                        </a:lnSpc>
                        <a:spcAft>
                          <a:spcPts val="0"/>
                        </a:spcAft>
                      </a:pPr>
                      <a:r>
                        <a:rPr lang="en-US" sz="2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Cumulative (year-end)</a:t>
                      </a:r>
                      <a:endParaRPr lang="en-ZA"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2521295267"/>
                  </a:ext>
                </a:extLst>
              </a:tr>
              <a:tr h="172085">
                <a:tc>
                  <a:txBody>
                    <a:bodyPr/>
                    <a:lstStyle/>
                    <a:p>
                      <a:pPr marL="43815">
                        <a:lnSpc>
                          <a:spcPct val="150000"/>
                        </a:lnSpc>
                        <a:spcAft>
                          <a:spcPts val="0"/>
                        </a:spcAft>
                      </a:pPr>
                      <a:r>
                        <a:rPr lang="en-US" sz="20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Reporting Cycle</a:t>
                      </a:r>
                      <a:endParaRPr lang="en-ZA"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50000"/>
                        </a:lnSpc>
                        <a:spcAft>
                          <a:spcPts val="0"/>
                        </a:spcAft>
                      </a:pPr>
                      <a:r>
                        <a:rPr lang="en-US" sz="2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Annual</a:t>
                      </a:r>
                      <a:endParaRPr lang="en-ZA"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1738271194"/>
                  </a:ext>
                </a:extLst>
              </a:tr>
              <a:tr h="172085">
                <a:tc>
                  <a:txBody>
                    <a:bodyPr/>
                    <a:lstStyle/>
                    <a:p>
                      <a:pPr marL="43815">
                        <a:lnSpc>
                          <a:spcPct val="150000"/>
                        </a:lnSpc>
                        <a:spcAft>
                          <a:spcPts val="0"/>
                        </a:spcAft>
                      </a:pPr>
                      <a:r>
                        <a:rPr lang="en-US" sz="20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Desired performance</a:t>
                      </a:r>
                      <a:endParaRPr lang="en-ZA"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50000"/>
                        </a:lnSpc>
                        <a:spcAft>
                          <a:spcPts val="0"/>
                        </a:spcAft>
                      </a:pPr>
                      <a:r>
                        <a:rPr lang="en-US" sz="2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Development of the ethics strategy</a:t>
                      </a:r>
                      <a:endParaRPr lang="en-ZA"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2473637365"/>
                  </a:ext>
                </a:extLst>
              </a:tr>
              <a:tr h="172085">
                <a:tc>
                  <a:txBody>
                    <a:bodyPr/>
                    <a:lstStyle/>
                    <a:p>
                      <a:pPr marL="43815">
                        <a:lnSpc>
                          <a:spcPct val="150000"/>
                        </a:lnSpc>
                        <a:spcAft>
                          <a:spcPts val="0"/>
                        </a:spcAft>
                      </a:pPr>
                      <a:r>
                        <a:rPr lang="en-US" sz="2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Indicator Responsibility</a:t>
                      </a:r>
                      <a:endParaRPr lang="en-ZA"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50000"/>
                        </a:lnSpc>
                        <a:spcAft>
                          <a:spcPts val="0"/>
                        </a:spcAft>
                      </a:pPr>
                      <a:r>
                        <a:rPr lang="en-US" sz="2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Director: Anti-Corruption &amp; Integrity Management</a:t>
                      </a:r>
                      <a:endParaRPr lang="en-ZA"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1116027213"/>
                  </a:ext>
                </a:extLst>
              </a:tr>
            </a:tbl>
          </a:graphicData>
        </a:graphic>
      </p:graphicFrame>
      <p:sp>
        <p:nvSpPr>
          <p:cNvPr id="6" name="Rectangle 5"/>
          <p:cNvSpPr/>
          <p:nvPr/>
        </p:nvSpPr>
        <p:spPr>
          <a:xfrm>
            <a:off x="13919200" y="9114"/>
            <a:ext cx="441146" cy="369332"/>
          </a:xfrm>
          <a:prstGeom prst="rect">
            <a:avLst/>
          </a:prstGeom>
        </p:spPr>
        <p:txBody>
          <a:bodyPr wrap="none">
            <a:spAutoFit/>
          </a:bodyPr>
          <a:lstStyle/>
          <a:p>
            <a:r>
              <a:rPr lang="en-US" b="1" dirty="0" smtClean="0">
                <a:solidFill>
                  <a:srgbClr val="FF0000"/>
                </a:solidFill>
              </a:rPr>
              <a:t>52</a:t>
            </a:r>
            <a:endParaRPr lang="en-ZA" b="1" dirty="0">
              <a:solidFill>
                <a:srgbClr val="FF0000"/>
              </a:solidFill>
            </a:endParaRPr>
          </a:p>
        </p:txBody>
      </p:sp>
    </p:spTree>
    <p:extLst>
      <p:ext uri="{BB962C8B-B14F-4D97-AF65-F5344CB8AC3E}">
        <p14:creationId xmlns:p14="http://schemas.microsoft.com/office/powerpoint/2010/main" xmlns="" val="107944695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Date Placeholder 3"/>
          <p:cNvSpPr>
            <a:spLocks noGrp="1"/>
          </p:cNvSpPr>
          <p:nvPr>
            <p:ph type="dt" sz="quarter" idx="429496729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12" indent="-285736">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2943" indent="-228589">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120"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297"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474"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651"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8829"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006"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fld id="{DC6B0FDE-8BD2-4EA1-9540-11F443153588}" type="datetime1">
              <a:rPr kumimoji="0" lang="en-ZA"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t>2022/03/30</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16389" name="Slide Number Placeholder 4"/>
          <p:cNvSpPr>
            <a:spLocks noGrp="1"/>
          </p:cNvSpPr>
          <p:nvPr>
            <p:ph type="sldNum" sz="quarter" idx="4294967295"/>
          </p:nvPr>
        </p:nvSpPr>
        <p:spPr bwMode="auto">
          <a:xfrm>
            <a:off x="13336337" y="8687770"/>
            <a:ext cx="2844800" cy="48683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12" indent="-285736">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2943" indent="-228589">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120"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297"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474"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651"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8829"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006"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fld id="{EEF8A547-2BD4-4A7F-BBB5-F3CEDF4233F1}" type="slidenum">
              <a:rPr kumimoji="0" lang="en-US" altLang="en-US" sz="1333"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rPr>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t>53</a:t>
            </a:fld>
            <a:endParaRPr kumimoji="0" lang="en-US" altLang="en-US" sz="1333" b="0" i="0" u="none" strike="noStrike" kern="120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4" name="Rectangle 3"/>
          <p:cNvSpPr/>
          <p:nvPr/>
        </p:nvSpPr>
        <p:spPr>
          <a:xfrm>
            <a:off x="4537908" y="508060"/>
            <a:ext cx="7936340" cy="107721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srgbClr val="007832"/>
                </a:solidFill>
                <a:effectLst/>
                <a:uLnTx/>
                <a:uFillTx/>
                <a:latin typeface="Arial"/>
                <a:ea typeface="+mn-ea"/>
                <a:cs typeface="+mn-cs"/>
              </a:rPr>
              <a:t>PROGRAMME 1: ADMINISTRATION: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srgbClr val="007832"/>
                </a:solidFill>
                <a:effectLst/>
                <a:uLnTx/>
                <a:uFillTx/>
                <a:latin typeface="Arial"/>
                <a:ea typeface="+mn-ea"/>
                <a:cs typeface="+mn-cs"/>
              </a:rPr>
              <a:t>TECHNICAL INDICATOR DISCRIPTIONS</a:t>
            </a:r>
          </a:p>
        </p:txBody>
      </p:sp>
      <p:graphicFrame>
        <p:nvGraphicFramePr>
          <p:cNvPr id="3" name="Table 2"/>
          <p:cNvGraphicFramePr>
            <a:graphicFrameLocks noGrp="1"/>
          </p:cNvGraphicFramePr>
          <p:nvPr>
            <p:extLst/>
          </p:nvPr>
        </p:nvGraphicFramePr>
        <p:xfrm>
          <a:off x="812800" y="1752600"/>
          <a:ext cx="14401800" cy="6591300"/>
        </p:xfrm>
        <a:graphic>
          <a:graphicData uri="http://schemas.openxmlformats.org/drawingml/2006/table">
            <a:tbl>
              <a:tblPr firstRow="1" firstCol="1" lastRow="1" lastCol="1" bandRow="1" bandCol="1"/>
              <a:tblGrid>
                <a:gridCol w="2133600">
                  <a:extLst>
                    <a:ext uri="{9D8B030D-6E8A-4147-A177-3AD203B41FA5}">
                      <a16:colId xmlns:a16="http://schemas.microsoft.com/office/drawing/2014/main" xmlns="" val="1684414352"/>
                    </a:ext>
                  </a:extLst>
                </a:gridCol>
                <a:gridCol w="12268200">
                  <a:extLst>
                    <a:ext uri="{9D8B030D-6E8A-4147-A177-3AD203B41FA5}">
                      <a16:colId xmlns:a16="http://schemas.microsoft.com/office/drawing/2014/main" xmlns="" val="3527579408"/>
                    </a:ext>
                  </a:extLst>
                </a:gridCol>
              </a:tblGrid>
              <a:tr h="328311">
                <a:tc>
                  <a:txBody>
                    <a:bodyPr/>
                    <a:lstStyle/>
                    <a:p>
                      <a:pPr marL="43815">
                        <a:lnSpc>
                          <a:spcPct val="150000"/>
                        </a:lnSpc>
                        <a:spcBef>
                          <a:spcPts val="160"/>
                        </a:spcBef>
                        <a:spcAft>
                          <a:spcPts val="0"/>
                        </a:spcAft>
                      </a:pPr>
                      <a:r>
                        <a:rPr lang="en-US" sz="19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Indicator Title</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marR="219075">
                        <a:lnSpc>
                          <a:spcPct val="150000"/>
                        </a:lnSpc>
                        <a:spcBef>
                          <a:spcPts val="160"/>
                        </a:spcBef>
                        <a:spcAft>
                          <a:spcPts val="0"/>
                        </a:spcAft>
                      </a:pPr>
                      <a:r>
                        <a:rPr lang="en-US" sz="19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Number of quarterly and annual reports on monitored performance of Mutuals reporting to the Fund.</a:t>
                      </a:r>
                      <a:endParaRPr lang="en-ZA" sz="1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1732638002"/>
                  </a:ext>
                </a:extLst>
              </a:tr>
              <a:tr h="890889">
                <a:tc>
                  <a:txBody>
                    <a:bodyPr/>
                    <a:lstStyle/>
                    <a:p>
                      <a:pPr marL="43815">
                        <a:lnSpc>
                          <a:spcPct val="150000"/>
                        </a:lnSpc>
                        <a:spcBef>
                          <a:spcPts val="160"/>
                        </a:spcBef>
                        <a:spcAft>
                          <a:spcPts val="0"/>
                        </a:spcAft>
                      </a:pPr>
                      <a:r>
                        <a:rPr lang="en-US" sz="19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Definition</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marR="228600">
                        <a:lnSpc>
                          <a:spcPct val="150000"/>
                        </a:lnSpc>
                        <a:spcBef>
                          <a:spcPts val="160"/>
                        </a:spcBef>
                        <a:spcAft>
                          <a:spcPts val="0"/>
                        </a:spcAft>
                      </a:pP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purpose of this indicator is to monitor the performance of the Mutuals who are licensed in terms of section 30 of the Compensation for Occupational Injuries and Diseases Act as amended on a quarterly basis. Quarterly and Annual Reports are submitted by the Mutuals on the reporting templates agreed with the Fund annually. These reporting templates covers those aspects from the Licenses to be monitored. Quarterly and Annual Reports enable to Fund to establish the compliance, with License conditions, by the Mutuals.</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82550" marR="228600">
                        <a:lnSpc>
                          <a:spcPct val="150000"/>
                        </a:lnSpc>
                        <a:spcBef>
                          <a:spcPts val="160"/>
                        </a:spcBef>
                        <a:spcAft>
                          <a:spcPts val="0"/>
                        </a:spcAft>
                      </a:pPr>
                      <a:r>
                        <a:rPr lang="en-US" sz="19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Mutuals: </a:t>
                      </a: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means Mutual Association licensed under section 30 of COIDA, act 130 of 1993.</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82550" marR="34925">
                        <a:lnSpc>
                          <a:spcPct val="150000"/>
                        </a:lnSpc>
                        <a:spcBef>
                          <a:spcPts val="160"/>
                        </a:spcBef>
                        <a:spcAft>
                          <a:spcPts val="0"/>
                        </a:spcAft>
                      </a:pPr>
                      <a:r>
                        <a:rPr lang="en-US" sz="19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License: </a:t>
                      </a: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Operating License for Mutuals as licensees approved by the Minister</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1137314641"/>
                  </a:ext>
                </a:extLst>
              </a:tr>
              <a:tr h="348577">
                <a:tc>
                  <a:txBody>
                    <a:bodyPr/>
                    <a:lstStyle/>
                    <a:p>
                      <a:pPr marL="43815">
                        <a:lnSpc>
                          <a:spcPct val="150000"/>
                        </a:lnSpc>
                        <a:spcBef>
                          <a:spcPts val="160"/>
                        </a:spcBef>
                        <a:spcAft>
                          <a:spcPts val="0"/>
                        </a:spcAft>
                      </a:pPr>
                      <a:r>
                        <a:rPr lang="en-US" sz="19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Source of data</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50000"/>
                        </a:lnSpc>
                        <a:spcBef>
                          <a:spcPts val="160"/>
                        </a:spcBef>
                        <a:spcAft>
                          <a:spcPts val="0"/>
                        </a:spcAft>
                      </a:pP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Signed License</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82550">
                        <a:lnSpc>
                          <a:spcPct val="150000"/>
                        </a:lnSpc>
                        <a:spcBef>
                          <a:spcPts val="160"/>
                        </a:spcBef>
                        <a:spcAft>
                          <a:spcPts val="0"/>
                        </a:spcAft>
                      </a:pP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Approved performance and deliverables reports.</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4260042066"/>
                  </a:ext>
                </a:extLst>
              </a:tr>
              <a:tr h="492466">
                <a:tc>
                  <a:txBody>
                    <a:bodyPr/>
                    <a:lstStyle/>
                    <a:p>
                      <a:pPr marL="43815">
                        <a:lnSpc>
                          <a:spcPct val="150000"/>
                        </a:lnSpc>
                        <a:spcBef>
                          <a:spcPts val="160"/>
                        </a:spcBef>
                        <a:spcAft>
                          <a:spcPts val="0"/>
                        </a:spcAft>
                      </a:pPr>
                      <a:r>
                        <a:rPr lang="en-US" sz="19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Method of Calculation / Assessment</a:t>
                      </a:r>
                      <a:endParaRPr lang="en-ZA" sz="1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9050" cap="flat" cmpd="sng" algn="ctr">
                      <a:solidFill>
                        <a:srgbClr val="231F20"/>
                      </a:solidFill>
                      <a:prstDash val="solid"/>
                      <a:round/>
                      <a:headEnd type="none" w="med" len="med"/>
                      <a:tailEnd type="none" w="med" len="med"/>
                    </a:lnB>
                  </a:tcPr>
                </a:tc>
                <a:tc>
                  <a:txBody>
                    <a:bodyPr/>
                    <a:lstStyle/>
                    <a:p>
                      <a:pPr marL="82550" marR="587375">
                        <a:lnSpc>
                          <a:spcPct val="150000"/>
                        </a:lnSpc>
                        <a:spcBef>
                          <a:spcPts val="160"/>
                        </a:spcBef>
                        <a:spcAft>
                          <a:spcPts val="0"/>
                        </a:spcAft>
                      </a:pP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Simple count of number of quarterly reports and annual report on monitored performance of Mutuals reporting to the Fund produced.</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905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787973075"/>
                  </a:ext>
                </a:extLst>
              </a:tr>
              <a:tr h="164155">
                <a:tc>
                  <a:txBody>
                    <a:bodyPr/>
                    <a:lstStyle/>
                    <a:p>
                      <a:pPr marL="43815">
                        <a:lnSpc>
                          <a:spcPct val="150000"/>
                        </a:lnSpc>
                        <a:spcBef>
                          <a:spcPts val="160"/>
                        </a:spcBef>
                        <a:spcAft>
                          <a:spcPts val="0"/>
                        </a:spcAft>
                      </a:pPr>
                      <a:r>
                        <a:rPr lang="en-US" sz="19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Means of verification</a:t>
                      </a:r>
                      <a:endParaRPr lang="en-ZA" sz="1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905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50000"/>
                        </a:lnSpc>
                        <a:spcBef>
                          <a:spcPts val="160"/>
                        </a:spcBef>
                        <a:spcAft>
                          <a:spcPts val="0"/>
                        </a:spcAft>
                      </a:pP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Approved performance and deliverables reports.</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905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1794411280"/>
                  </a:ext>
                </a:extLst>
              </a:tr>
            </a:tbl>
          </a:graphicData>
        </a:graphic>
      </p:graphicFrame>
      <p:sp>
        <p:nvSpPr>
          <p:cNvPr id="6" name="Rectangle 5"/>
          <p:cNvSpPr/>
          <p:nvPr/>
        </p:nvSpPr>
        <p:spPr>
          <a:xfrm>
            <a:off x="13919200" y="9114"/>
            <a:ext cx="441146" cy="369332"/>
          </a:xfrm>
          <a:prstGeom prst="rect">
            <a:avLst/>
          </a:prstGeom>
        </p:spPr>
        <p:txBody>
          <a:bodyPr wrap="none">
            <a:spAutoFit/>
          </a:bodyPr>
          <a:lstStyle/>
          <a:p>
            <a:r>
              <a:rPr lang="en-US" b="1" dirty="0" smtClean="0">
                <a:solidFill>
                  <a:srgbClr val="FF0000"/>
                </a:solidFill>
              </a:rPr>
              <a:t>53</a:t>
            </a:r>
            <a:endParaRPr lang="en-ZA" b="1" dirty="0">
              <a:solidFill>
                <a:srgbClr val="FF0000"/>
              </a:solidFill>
            </a:endParaRPr>
          </a:p>
        </p:txBody>
      </p:sp>
    </p:spTree>
    <p:extLst>
      <p:ext uri="{BB962C8B-B14F-4D97-AF65-F5344CB8AC3E}">
        <p14:creationId xmlns:p14="http://schemas.microsoft.com/office/powerpoint/2010/main" xmlns="" val="418695043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Date Placeholder 3"/>
          <p:cNvSpPr>
            <a:spLocks noGrp="1"/>
          </p:cNvSpPr>
          <p:nvPr>
            <p:ph type="dt" sz="quarter" idx="429496729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12" indent="-285736">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2943" indent="-228589">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120"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297"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474"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651"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8829"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006"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fld id="{DC6B0FDE-8BD2-4EA1-9540-11F443153588}" type="datetime1">
              <a:rPr kumimoji="0" lang="en-ZA"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t>2022/03/30</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16389" name="Slide Number Placeholder 4"/>
          <p:cNvSpPr>
            <a:spLocks noGrp="1"/>
          </p:cNvSpPr>
          <p:nvPr>
            <p:ph type="sldNum" sz="quarter" idx="4294967295"/>
          </p:nvPr>
        </p:nvSpPr>
        <p:spPr bwMode="auto">
          <a:xfrm>
            <a:off x="13336337" y="8687770"/>
            <a:ext cx="2844800" cy="48683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12" indent="-285736">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2943" indent="-228589">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120"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297"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474"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651"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8829"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006"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fld id="{EEF8A547-2BD4-4A7F-BBB5-F3CEDF4233F1}" type="slidenum">
              <a:rPr kumimoji="0" lang="en-US" altLang="en-US" sz="1333"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rPr>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t>54</a:t>
            </a:fld>
            <a:endParaRPr kumimoji="0" lang="en-US" altLang="en-US" sz="1333" b="0" i="0" u="none" strike="noStrike" kern="120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4" name="Rectangle 3"/>
          <p:cNvSpPr/>
          <p:nvPr/>
        </p:nvSpPr>
        <p:spPr>
          <a:xfrm>
            <a:off x="4537908" y="508060"/>
            <a:ext cx="7936340" cy="107721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srgbClr val="007832"/>
                </a:solidFill>
                <a:effectLst/>
                <a:uLnTx/>
                <a:uFillTx/>
                <a:latin typeface="Arial"/>
                <a:ea typeface="+mn-ea"/>
                <a:cs typeface="+mn-cs"/>
              </a:rPr>
              <a:t>PROGRAMME 1: ADMINISTRATION: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srgbClr val="007832"/>
                </a:solidFill>
                <a:effectLst/>
                <a:uLnTx/>
                <a:uFillTx/>
                <a:latin typeface="Arial"/>
                <a:ea typeface="+mn-ea"/>
                <a:cs typeface="+mn-cs"/>
              </a:rPr>
              <a:t>TECHNICAL INDICATOR DISCRIPTIONS</a:t>
            </a:r>
          </a:p>
        </p:txBody>
      </p:sp>
      <p:graphicFrame>
        <p:nvGraphicFramePr>
          <p:cNvPr id="3" name="Table 2"/>
          <p:cNvGraphicFramePr>
            <a:graphicFrameLocks noGrp="1"/>
          </p:cNvGraphicFramePr>
          <p:nvPr>
            <p:extLst/>
          </p:nvPr>
        </p:nvGraphicFramePr>
        <p:xfrm>
          <a:off x="812800" y="1752600"/>
          <a:ext cx="14401800" cy="6723380"/>
        </p:xfrm>
        <a:graphic>
          <a:graphicData uri="http://schemas.openxmlformats.org/drawingml/2006/table">
            <a:tbl>
              <a:tblPr firstRow="1" firstCol="1" lastRow="1" lastCol="1" bandRow="1" bandCol="1"/>
              <a:tblGrid>
                <a:gridCol w="2133600">
                  <a:extLst>
                    <a:ext uri="{9D8B030D-6E8A-4147-A177-3AD203B41FA5}">
                      <a16:colId xmlns:a16="http://schemas.microsoft.com/office/drawing/2014/main" xmlns="" val="1684414352"/>
                    </a:ext>
                  </a:extLst>
                </a:gridCol>
                <a:gridCol w="12268200">
                  <a:extLst>
                    <a:ext uri="{9D8B030D-6E8A-4147-A177-3AD203B41FA5}">
                      <a16:colId xmlns:a16="http://schemas.microsoft.com/office/drawing/2014/main" xmlns="" val="3527579408"/>
                    </a:ext>
                  </a:extLst>
                </a:gridCol>
              </a:tblGrid>
              <a:tr h="328311">
                <a:tc>
                  <a:txBody>
                    <a:bodyPr/>
                    <a:lstStyle/>
                    <a:p>
                      <a:pPr marL="43815">
                        <a:lnSpc>
                          <a:spcPct val="150000"/>
                        </a:lnSpc>
                        <a:spcBef>
                          <a:spcPts val="160"/>
                        </a:spcBef>
                        <a:spcAft>
                          <a:spcPts val="0"/>
                        </a:spcAft>
                      </a:pPr>
                      <a:r>
                        <a:rPr lang="en-US" sz="18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Indicator Title</a:t>
                      </a:r>
                      <a:endParaRPr lang="en-ZA"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marR="219075">
                        <a:lnSpc>
                          <a:spcPct val="150000"/>
                        </a:lnSpc>
                        <a:spcBef>
                          <a:spcPts val="160"/>
                        </a:spcBef>
                        <a:spcAft>
                          <a:spcPts val="0"/>
                        </a:spcAft>
                      </a:pPr>
                      <a:r>
                        <a:rPr lang="en-US" sz="19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Number of quarterly and annual reports on monitored performance of Mutuals reporting to the Fund</a:t>
                      </a:r>
                      <a:r>
                        <a:rPr lang="en-US" sz="1900" b="1"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 (Continue..)</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1732638002"/>
                  </a:ext>
                </a:extLst>
              </a:tr>
              <a:tr h="164155">
                <a:tc>
                  <a:txBody>
                    <a:bodyPr/>
                    <a:lstStyle/>
                    <a:p>
                      <a:pPr marL="43815">
                        <a:lnSpc>
                          <a:spcPct val="150000"/>
                        </a:lnSpc>
                        <a:spcBef>
                          <a:spcPts val="160"/>
                        </a:spcBef>
                        <a:spcAft>
                          <a:spcPts val="0"/>
                        </a:spcAft>
                      </a:pPr>
                      <a:r>
                        <a:rPr lang="en-US" sz="1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Assumptions</a:t>
                      </a:r>
                      <a:endParaRPr lang="en-ZA"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50000"/>
                        </a:lnSpc>
                        <a:spcBef>
                          <a:spcPts val="160"/>
                        </a:spcBef>
                        <a:spcAft>
                          <a:spcPts val="0"/>
                        </a:spcAft>
                      </a:pP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Availability of the budget</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1122435185"/>
                  </a:ext>
                </a:extLst>
              </a:tr>
              <a:tr h="532998">
                <a:tc>
                  <a:txBody>
                    <a:bodyPr/>
                    <a:lstStyle/>
                    <a:p>
                      <a:pPr marL="43815">
                        <a:lnSpc>
                          <a:spcPct val="150000"/>
                        </a:lnSpc>
                        <a:spcBef>
                          <a:spcPts val="160"/>
                        </a:spcBef>
                        <a:spcAft>
                          <a:spcPts val="0"/>
                        </a:spcAft>
                      </a:pPr>
                      <a:r>
                        <a:rPr lang="en-US" sz="18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Disaggregation of Beneficiaries (where</a:t>
                      </a:r>
                      <a:endParaRPr lang="en-ZA"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43815">
                        <a:lnSpc>
                          <a:spcPct val="150000"/>
                        </a:lnSpc>
                        <a:spcBef>
                          <a:spcPts val="160"/>
                        </a:spcBef>
                        <a:spcAft>
                          <a:spcPts val="0"/>
                        </a:spcAft>
                      </a:pPr>
                      <a:r>
                        <a:rPr lang="en-US" sz="18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applicable)</a:t>
                      </a:r>
                      <a:endParaRPr lang="en-ZA"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342900" lvl="0" indent="-342900">
                        <a:lnSpc>
                          <a:spcPct val="150000"/>
                        </a:lnSpc>
                        <a:spcBef>
                          <a:spcPts val="160"/>
                        </a:spcBef>
                        <a:spcAft>
                          <a:spcPts val="0"/>
                        </a:spcAft>
                        <a:buClr>
                          <a:srgbClr val="231F20"/>
                        </a:buClr>
                        <a:buSzPts val="900"/>
                        <a:buFont typeface="Arial" panose="020B0604020202020204" pitchFamily="34" charset="0"/>
                        <a:buChar char="•"/>
                        <a:tabLst>
                          <a:tab pos="104775" algn="l"/>
                        </a:tabLst>
                      </a:pPr>
                      <a:r>
                        <a:rPr lang="en-US" sz="1900" spc="-2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Target </a:t>
                      </a: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for Women:</a:t>
                      </a:r>
                      <a:r>
                        <a:rPr lang="en-US" sz="19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N/A</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50000"/>
                        </a:lnSpc>
                        <a:spcBef>
                          <a:spcPts val="160"/>
                        </a:spcBef>
                        <a:spcAft>
                          <a:spcPts val="0"/>
                        </a:spcAft>
                        <a:buClr>
                          <a:srgbClr val="231F20"/>
                        </a:buClr>
                        <a:buSzPts val="900"/>
                        <a:buFont typeface="Arial" panose="020B0604020202020204" pitchFamily="34" charset="0"/>
                        <a:buChar char="•"/>
                        <a:tabLst>
                          <a:tab pos="104775" algn="l"/>
                        </a:tabLst>
                      </a:pPr>
                      <a:r>
                        <a:rPr lang="en-US" sz="1900" spc="-2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Target </a:t>
                      </a: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for </a:t>
                      </a:r>
                      <a:r>
                        <a:rPr lang="en-US" sz="1900" spc="-2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Youth:</a:t>
                      </a:r>
                      <a:r>
                        <a:rPr lang="en-US" sz="19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N/A</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50000"/>
                        </a:lnSpc>
                        <a:spcBef>
                          <a:spcPts val="160"/>
                        </a:spcBef>
                        <a:spcAft>
                          <a:spcPts val="0"/>
                        </a:spcAft>
                        <a:buClr>
                          <a:srgbClr val="231F20"/>
                        </a:buClr>
                        <a:buSzPts val="900"/>
                        <a:buFont typeface="Arial" panose="020B0604020202020204" pitchFamily="34" charset="0"/>
                        <a:buChar char="•"/>
                        <a:tabLst>
                          <a:tab pos="104775" algn="l"/>
                        </a:tabLst>
                      </a:pPr>
                      <a:r>
                        <a:rPr lang="en-US" sz="1900" spc="-2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Target </a:t>
                      </a: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for People with Disabilities:</a:t>
                      </a:r>
                      <a:r>
                        <a:rPr lang="en-US" sz="19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N/A</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3491821020"/>
                  </a:ext>
                </a:extLst>
              </a:tr>
              <a:tr h="246740">
                <a:tc>
                  <a:txBody>
                    <a:bodyPr/>
                    <a:lstStyle/>
                    <a:p>
                      <a:pPr marL="43815">
                        <a:lnSpc>
                          <a:spcPct val="150000"/>
                        </a:lnSpc>
                        <a:spcBef>
                          <a:spcPts val="160"/>
                        </a:spcBef>
                        <a:spcAft>
                          <a:spcPts val="0"/>
                        </a:spcAft>
                      </a:pPr>
                      <a:r>
                        <a:rPr lang="en-US" sz="18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Spatial Transformation (where applicable)</a:t>
                      </a:r>
                      <a:endParaRPr lang="en-ZA"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50000"/>
                        </a:lnSpc>
                        <a:spcBef>
                          <a:spcPts val="160"/>
                        </a:spcBef>
                        <a:spcAft>
                          <a:spcPts val="0"/>
                        </a:spcAft>
                      </a:pP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N/A</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3030963637"/>
                  </a:ext>
                </a:extLst>
              </a:tr>
              <a:tr h="164155">
                <a:tc>
                  <a:txBody>
                    <a:bodyPr/>
                    <a:lstStyle/>
                    <a:p>
                      <a:pPr marL="43815">
                        <a:lnSpc>
                          <a:spcPct val="150000"/>
                        </a:lnSpc>
                        <a:spcBef>
                          <a:spcPts val="160"/>
                        </a:spcBef>
                        <a:spcAft>
                          <a:spcPts val="0"/>
                        </a:spcAft>
                      </a:pPr>
                      <a:r>
                        <a:rPr lang="en-US" sz="18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Calculation Type</a:t>
                      </a:r>
                      <a:endParaRPr lang="en-ZA"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50000"/>
                        </a:lnSpc>
                        <a:spcBef>
                          <a:spcPts val="160"/>
                        </a:spcBef>
                        <a:spcAft>
                          <a:spcPts val="0"/>
                        </a:spcAft>
                      </a:pP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Non-Cumulative</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1658389051"/>
                  </a:ext>
                </a:extLst>
              </a:tr>
              <a:tr h="164155">
                <a:tc>
                  <a:txBody>
                    <a:bodyPr/>
                    <a:lstStyle/>
                    <a:p>
                      <a:pPr marL="43815">
                        <a:lnSpc>
                          <a:spcPct val="150000"/>
                        </a:lnSpc>
                        <a:spcBef>
                          <a:spcPts val="160"/>
                        </a:spcBef>
                        <a:spcAft>
                          <a:spcPts val="0"/>
                        </a:spcAft>
                      </a:pPr>
                      <a:r>
                        <a:rPr lang="en-US" sz="18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Reporting Cycle</a:t>
                      </a:r>
                      <a:endParaRPr lang="en-ZA"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50000"/>
                        </a:lnSpc>
                        <a:spcBef>
                          <a:spcPts val="160"/>
                        </a:spcBef>
                        <a:spcAft>
                          <a:spcPts val="0"/>
                        </a:spcAft>
                      </a:pP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Quarterly and Annually</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1137476662"/>
                  </a:ext>
                </a:extLst>
              </a:tr>
              <a:tr h="328311">
                <a:tc>
                  <a:txBody>
                    <a:bodyPr/>
                    <a:lstStyle/>
                    <a:p>
                      <a:pPr marL="43815">
                        <a:lnSpc>
                          <a:spcPct val="150000"/>
                        </a:lnSpc>
                        <a:spcBef>
                          <a:spcPts val="160"/>
                        </a:spcBef>
                        <a:spcAft>
                          <a:spcPts val="0"/>
                        </a:spcAft>
                      </a:pPr>
                      <a:r>
                        <a:rPr lang="en-US" sz="18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Desired performance</a:t>
                      </a:r>
                      <a:endParaRPr lang="en-ZA"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marR="145415">
                        <a:lnSpc>
                          <a:spcPct val="150000"/>
                        </a:lnSpc>
                        <a:spcBef>
                          <a:spcPts val="160"/>
                        </a:spcBef>
                        <a:spcAft>
                          <a:spcPts val="0"/>
                        </a:spcAft>
                      </a:pP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4 quarterly reports and 1 annual report on monitored performance of Mutuals reporting to the Fund.</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867798591"/>
                  </a:ext>
                </a:extLst>
              </a:tr>
              <a:tr h="164155">
                <a:tc>
                  <a:txBody>
                    <a:bodyPr/>
                    <a:lstStyle/>
                    <a:p>
                      <a:pPr marL="43815">
                        <a:lnSpc>
                          <a:spcPct val="150000"/>
                        </a:lnSpc>
                        <a:spcBef>
                          <a:spcPts val="160"/>
                        </a:spcBef>
                        <a:spcAft>
                          <a:spcPts val="0"/>
                        </a:spcAft>
                      </a:pPr>
                      <a:r>
                        <a:rPr lang="en-US" sz="18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Indicator Responsibility</a:t>
                      </a:r>
                      <a:endParaRPr lang="en-ZA"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50000"/>
                        </a:lnSpc>
                        <a:spcBef>
                          <a:spcPts val="160"/>
                        </a:spcBef>
                        <a:spcAft>
                          <a:spcPts val="0"/>
                        </a:spcAft>
                      </a:pP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Director Executive Support </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2031773742"/>
                  </a:ext>
                </a:extLst>
              </a:tr>
            </a:tbl>
          </a:graphicData>
        </a:graphic>
      </p:graphicFrame>
      <p:sp>
        <p:nvSpPr>
          <p:cNvPr id="6" name="Rectangle 5"/>
          <p:cNvSpPr/>
          <p:nvPr/>
        </p:nvSpPr>
        <p:spPr>
          <a:xfrm>
            <a:off x="13919200" y="9114"/>
            <a:ext cx="441146" cy="369332"/>
          </a:xfrm>
          <a:prstGeom prst="rect">
            <a:avLst/>
          </a:prstGeom>
        </p:spPr>
        <p:txBody>
          <a:bodyPr wrap="none">
            <a:spAutoFit/>
          </a:bodyPr>
          <a:lstStyle/>
          <a:p>
            <a:r>
              <a:rPr lang="en-US" b="1" dirty="0" smtClean="0">
                <a:solidFill>
                  <a:srgbClr val="FF0000"/>
                </a:solidFill>
              </a:rPr>
              <a:t>54</a:t>
            </a:r>
            <a:endParaRPr lang="en-ZA" b="1" dirty="0">
              <a:solidFill>
                <a:srgbClr val="FF0000"/>
              </a:solidFill>
            </a:endParaRPr>
          </a:p>
        </p:txBody>
      </p:sp>
    </p:spTree>
    <p:extLst>
      <p:ext uri="{BB962C8B-B14F-4D97-AF65-F5344CB8AC3E}">
        <p14:creationId xmlns:p14="http://schemas.microsoft.com/office/powerpoint/2010/main" xmlns="" val="31262964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Date Placeholder 3"/>
          <p:cNvSpPr>
            <a:spLocks noGrp="1"/>
          </p:cNvSpPr>
          <p:nvPr>
            <p:ph type="dt" sz="quarter" idx="429496729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12" indent="-285736">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2943" indent="-228589">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120"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297"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474"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651"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8829"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006"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fld id="{DC6B0FDE-8BD2-4EA1-9540-11F443153588}" type="datetime1">
              <a:rPr kumimoji="0" lang="en-ZA"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t>2022/03/30</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16389" name="Slide Number Placeholder 4"/>
          <p:cNvSpPr>
            <a:spLocks noGrp="1"/>
          </p:cNvSpPr>
          <p:nvPr>
            <p:ph type="sldNum" sz="quarter" idx="4294967295"/>
          </p:nvPr>
        </p:nvSpPr>
        <p:spPr bwMode="auto">
          <a:xfrm>
            <a:off x="13336337" y="8687770"/>
            <a:ext cx="2844800" cy="48683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12" indent="-285736">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2943" indent="-228589">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120"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297"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474"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651"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8829"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006"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fld id="{EEF8A547-2BD4-4A7F-BBB5-F3CEDF4233F1}" type="slidenum">
              <a:rPr kumimoji="0" lang="en-US" altLang="en-US" sz="1333"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rPr>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t>55</a:t>
            </a:fld>
            <a:endParaRPr kumimoji="0" lang="en-US" altLang="en-US" sz="1333" b="0" i="0" u="none" strike="noStrike" kern="120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4" name="Rectangle 3"/>
          <p:cNvSpPr/>
          <p:nvPr/>
        </p:nvSpPr>
        <p:spPr>
          <a:xfrm>
            <a:off x="4537908" y="508060"/>
            <a:ext cx="7936340" cy="107721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srgbClr val="007832"/>
                </a:solidFill>
                <a:effectLst/>
                <a:uLnTx/>
                <a:uFillTx/>
                <a:latin typeface="Arial"/>
                <a:ea typeface="+mn-ea"/>
                <a:cs typeface="+mn-cs"/>
              </a:rPr>
              <a:t>PROGRAMME 1: ADMINISTRATION: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srgbClr val="007832"/>
                </a:solidFill>
                <a:effectLst/>
                <a:uLnTx/>
                <a:uFillTx/>
                <a:latin typeface="Arial"/>
                <a:ea typeface="+mn-ea"/>
                <a:cs typeface="+mn-cs"/>
              </a:rPr>
              <a:t>TECHNICAL INDICATOR DISCRIPTIONS</a:t>
            </a:r>
          </a:p>
        </p:txBody>
      </p:sp>
      <p:graphicFrame>
        <p:nvGraphicFramePr>
          <p:cNvPr id="2" name="Table 1"/>
          <p:cNvGraphicFramePr>
            <a:graphicFrameLocks noGrp="1"/>
          </p:cNvGraphicFramePr>
          <p:nvPr>
            <p:extLst/>
          </p:nvPr>
        </p:nvGraphicFramePr>
        <p:xfrm>
          <a:off x="965200" y="1889175"/>
          <a:ext cx="12931255" cy="6194213"/>
        </p:xfrm>
        <a:graphic>
          <a:graphicData uri="http://schemas.openxmlformats.org/drawingml/2006/table">
            <a:tbl>
              <a:tblPr firstRow="1" firstCol="1" lastRow="1" lastCol="1" bandRow="1" bandCol="1"/>
              <a:tblGrid>
                <a:gridCol w="4841983">
                  <a:extLst>
                    <a:ext uri="{9D8B030D-6E8A-4147-A177-3AD203B41FA5}">
                      <a16:colId xmlns:a16="http://schemas.microsoft.com/office/drawing/2014/main" xmlns="" val="1951035580"/>
                    </a:ext>
                  </a:extLst>
                </a:gridCol>
                <a:gridCol w="8089272">
                  <a:extLst>
                    <a:ext uri="{9D8B030D-6E8A-4147-A177-3AD203B41FA5}">
                      <a16:colId xmlns:a16="http://schemas.microsoft.com/office/drawing/2014/main" xmlns="" val="2185449529"/>
                    </a:ext>
                  </a:extLst>
                </a:gridCol>
              </a:tblGrid>
              <a:tr h="284480">
                <a:tc>
                  <a:txBody>
                    <a:bodyPr/>
                    <a:lstStyle/>
                    <a:p>
                      <a:pPr marL="43815">
                        <a:lnSpc>
                          <a:spcPct val="100000"/>
                        </a:lnSpc>
                        <a:spcBef>
                          <a:spcPts val="160"/>
                        </a:spcBef>
                        <a:spcAft>
                          <a:spcPts val="0"/>
                        </a:spcAft>
                      </a:pPr>
                      <a:r>
                        <a:rPr lang="en-US" sz="1900" b="1">
                          <a:solidFill>
                            <a:srgbClr val="231F20"/>
                          </a:solidFill>
                          <a:effectLst/>
                          <a:latin typeface="Arial" panose="020B0604020202020204" pitchFamily="34" charset="0"/>
                          <a:ea typeface="Arial" panose="020B0604020202020204" pitchFamily="34" charset="0"/>
                          <a:cs typeface="Arial" panose="020B0604020202020204" pitchFamily="34" charset="0"/>
                        </a:rPr>
                        <a:t>Indicator Title</a:t>
                      </a:r>
                      <a:endParaRPr lang="en-ZA" sz="1900">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00000"/>
                        </a:lnSpc>
                        <a:spcBef>
                          <a:spcPts val="160"/>
                        </a:spcBef>
                        <a:spcAft>
                          <a:spcPts val="0"/>
                        </a:spcAft>
                      </a:pPr>
                      <a:r>
                        <a:rPr lang="en-US" sz="1900" b="1">
                          <a:solidFill>
                            <a:srgbClr val="231F20"/>
                          </a:solidFill>
                          <a:effectLst/>
                          <a:latin typeface="Arial" panose="020B0604020202020204" pitchFamily="34" charset="0"/>
                          <a:ea typeface="Arial" panose="020B0604020202020204" pitchFamily="34" charset="0"/>
                          <a:cs typeface="Arial" panose="020B0604020202020204" pitchFamily="34" charset="0"/>
                        </a:rPr>
                        <a:t>Percentage reduction in vacancy rate</a:t>
                      </a:r>
                      <a:endParaRPr lang="en-ZA" sz="1900">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2780150065"/>
                  </a:ext>
                </a:extLst>
              </a:tr>
              <a:tr h="853440">
                <a:tc>
                  <a:txBody>
                    <a:bodyPr/>
                    <a:lstStyle/>
                    <a:p>
                      <a:pPr marL="43815">
                        <a:lnSpc>
                          <a:spcPct val="100000"/>
                        </a:lnSpc>
                        <a:spcBef>
                          <a:spcPts val="160"/>
                        </a:spcBef>
                        <a:spcAft>
                          <a:spcPts val="0"/>
                        </a:spcAft>
                      </a:pPr>
                      <a:r>
                        <a:rPr lang="en-US" sz="1900" b="1" dirty="0">
                          <a:solidFill>
                            <a:srgbClr val="231F20"/>
                          </a:solidFill>
                          <a:effectLst/>
                          <a:latin typeface="Arial" panose="020B0604020202020204" pitchFamily="34" charset="0"/>
                          <a:ea typeface="Arial" panose="020B0604020202020204" pitchFamily="34" charset="0"/>
                          <a:cs typeface="Arial" panose="020B0604020202020204" pitchFamily="34" charset="0"/>
                        </a:rPr>
                        <a:t>Definition</a:t>
                      </a:r>
                      <a:endParaRPr lang="en-ZA" sz="19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marR="128270">
                        <a:lnSpc>
                          <a:spcPct val="100000"/>
                        </a:lnSpc>
                        <a:spcBef>
                          <a:spcPts val="160"/>
                        </a:spcBef>
                        <a:spcAft>
                          <a:spcPts val="0"/>
                        </a:spcAft>
                      </a:pPr>
                      <a:r>
                        <a:rPr lang="en-US" sz="1900">
                          <a:solidFill>
                            <a:srgbClr val="231F20"/>
                          </a:solidFill>
                          <a:effectLst/>
                          <a:latin typeface="Arial" panose="020B0604020202020204" pitchFamily="34" charset="0"/>
                          <a:ea typeface="Arial" panose="020B0604020202020204" pitchFamily="34" charset="0"/>
                          <a:cs typeface="Arial" panose="020B0604020202020204" pitchFamily="34" charset="0"/>
                        </a:rPr>
                        <a:t>The purpose of this indicator is about the percentage reduction of vacant funded posts on the establishment of the Compensation Fund</a:t>
                      </a:r>
                      <a:endParaRPr lang="en-ZA" sz="1900">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3611602719"/>
                  </a:ext>
                </a:extLst>
              </a:tr>
              <a:tr h="284480">
                <a:tc>
                  <a:txBody>
                    <a:bodyPr/>
                    <a:lstStyle/>
                    <a:p>
                      <a:pPr marL="43815">
                        <a:lnSpc>
                          <a:spcPct val="100000"/>
                        </a:lnSpc>
                        <a:spcBef>
                          <a:spcPts val="160"/>
                        </a:spcBef>
                        <a:spcAft>
                          <a:spcPts val="0"/>
                        </a:spcAft>
                      </a:pPr>
                      <a:r>
                        <a:rPr lang="en-US" sz="1900" b="1">
                          <a:solidFill>
                            <a:srgbClr val="231F20"/>
                          </a:solidFill>
                          <a:effectLst/>
                          <a:latin typeface="Arial" panose="020B0604020202020204" pitchFamily="34" charset="0"/>
                          <a:ea typeface="Arial" panose="020B0604020202020204" pitchFamily="34" charset="0"/>
                          <a:cs typeface="Arial" panose="020B0604020202020204" pitchFamily="34" charset="0"/>
                        </a:rPr>
                        <a:t>Source of data</a:t>
                      </a:r>
                      <a:endParaRPr lang="en-ZA" sz="1900">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00000"/>
                        </a:lnSpc>
                        <a:spcBef>
                          <a:spcPts val="160"/>
                        </a:spcBef>
                        <a:spcAft>
                          <a:spcPts val="0"/>
                        </a:spcAft>
                      </a:pPr>
                      <a:r>
                        <a:rPr lang="en-US" sz="1900">
                          <a:solidFill>
                            <a:srgbClr val="231F20"/>
                          </a:solidFill>
                          <a:effectLst/>
                          <a:latin typeface="Arial" panose="020B0604020202020204" pitchFamily="34" charset="0"/>
                          <a:ea typeface="Arial" panose="020B0604020202020204" pitchFamily="34" charset="0"/>
                          <a:cs typeface="Arial" panose="020B0604020202020204" pitchFamily="34" charset="0"/>
                        </a:rPr>
                        <a:t>Establishment Report</a:t>
                      </a:r>
                      <a:endParaRPr lang="en-ZA" sz="1900">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2794205699"/>
                  </a:ext>
                </a:extLst>
              </a:tr>
              <a:tr h="1524000">
                <a:tc>
                  <a:txBody>
                    <a:bodyPr/>
                    <a:lstStyle/>
                    <a:p>
                      <a:pPr marL="43815">
                        <a:lnSpc>
                          <a:spcPct val="100000"/>
                        </a:lnSpc>
                        <a:spcBef>
                          <a:spcPts val="160"/>
                        </a:spcBef>
                        <a:spcAft>
                          <a:spcPts val="0"/>
                        </a:spcAft>
                      </a:pPr>
                      <a:r>
                        <a:rPr lang="en-US" sz="1900" b="1" dirty="0">
                          <a:solidFill>
                            <a:srgbClr val="231F20"/>
                          </a:solidFill>
                          <a:effectLst/>
                          <a:latin typeface="Arial" panose="020B0604020202020204" pitchFamily="34" charset="0"/>
                          <a:ea typeface="Arial" panose="020B0604020202020204" pitchFamily="34" charset="0"/>
                          <a:cs typeface="Arial" panose="020B0604020202020204" pitchFamily="34" charset="0"/>
                        </a:rPr>
                        <a:t>Method of Calculation / Assessment</a:t>
                      </a:r>
                      <a:endParaRPr lang="en-ZA" sz="19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marR="1397635">
                        <a:lnSpc>
                          <a:spcPct val="100000"/>
                        </a:lnSpc>
                        <a:spcBef>
                          <a:spcPts val="160"/>
                        </a:spcBef>
                        <a:spcAft>
                          <a:spcPts val="0"/>
                        </a:spcAft>
                      </a:pPr>
                      <a:r>
                        <a:rPr lang="en-US" sz="1900" b="1" dirty="0">
                          <a:solidFill>
                            <a:srgbClr val="231F20"/>
                          </a:solidFill>
                          <a:effectLst/>
                          <a:latin typeface="Arial" panose="020B0604020202020204" pitchFamily="34" charset="0"/>
                          <a:ea typeface="Arial" panose="020B0604020202020204" pitchFamily="34" charset="0"/>
                          <a:cs typeface="Arial" panose="020B0604020202020204" pitchFamily="34" charset="0"/>
                        </a:rPr>
                        <a:t>Numerator: </a:t>
                      </a:r>
                      <a:r>
                        <a:rPr lang="en-US" sz="1900" spc="-25" dirty="0">
                          <a:solidFill>
                            <a:srgbClr val="231F20"/>
                          </a:solidFill>
                          <a:effectLst/>
                          <a:latin typeface="Arial" panose="020B0604020202020204" pitchFamily="34" charset="0"/>
                          <a:ea typeface="Arial" panose="020B0604020202020204" pitchFamily="34" charset="0"/>
                          <a:cs typeface="Arial" panose="020B0604020202020204" pitchFamily="34" charset="0"/>
                        </a:rPr>
                        <a:t>Total number</a:t>
                      </a:r>
                      <a:r>
                        <a:rPr lang="en-US" sz="1900" dirty="0">
                          <a:solidFill>
                            <a:srgbClr val="231F20"/>
                          </a:solidFill>
                          <a:effectLst/>
                          <a:latin typeface="Arial" panose="020B0604020202020204" pitchFamily="34" charset="0"/>
                          <a:ea typeface="Arial" panose="020B0604020202020204" pitchFamily="34" charset="0"/>
                          <a:cs typeface="Arial" panose="020B0604020202020204" pitchFamily="34" charset="0"/>
                        </a:rPr>
                        <a:t> of vacant posts. </a:t>
                      </a:r>
                      <a:endParaRPr lang="en-ZA" sz="1900" dirty="0">
                        <a:effectLst/>
                        <a:latin typeface="Arial" panose="020B0604020202020204" pitchFamily="34" charset="0"/>
                        <a:ea typeface="Arial" panose="020B0604020202020204" pitchFamily="34" charset="0"/>
                        <a:cs typeface="Arial" panose="020B0604020202020204" pitchFamily="34" charset="0"/>
                      </a:endParaRPr>
                    </a:p>
                    <a:p>
                      <a:pPr marL="82550" marR="406400">
                        <a:lnSpc>
                          <a:spcPct val="100000"/>
                        </a:lnSpc>
                        <a:spcBef>
                          <a:spcPts val="160"/>
                        </a:spcBef>
                        <a:spcAft>
                          <a:spcPts val="0"/>
                        </a:spcAft>
                      </a:pPr>
                      <a:r>
                        <a:rPr lang="en-US" sz="1900" b="1" dirty="0">
                          <a:solidFill>
                            <a:srgbClr val="231F20"/>
                          </a:solidFill>
                          <a:effectLst/>
                          <a:latin typeface="Arial" panose="020B0604020202020204" pitchFamily="34" charset="0"/>
                          <a:ea typeface="Arial" panose="020B0604020202020204" pitchFamily="34" charset="0"/>
                          <a:cs typeface="Arial" panose="020B0604020202020204" pitchFamily="34" charset="0"/>
                        </a:rPr>
                        <a:t>Denominator: </a:t>
                      </a:r>
                      <a:r>
                        <a:rPr lang="en-US" sz="1900" dirty="0">
                          <a:solidFill>
                            <a:srgbClr val="231F20"/>
                          </a:solidFill>
                          <a:effectLst/>
                          <a:latin typeface="Arial" panose="020B0604020202020204" pitchFamily="34" charset="0"/>
                          <a:ea typeface="Arial" panose="020B0604020202020204" pitchFamily="34" charset="0"/>
                          <a:cs typeface="Arial" panose="020B0604020202020204" pitchFamily="34" charset="0"/>
                        </a:rPr>
                        <a:t>Number of positions on the establishment </a:t>
                      </a:r>
                      <a:endParaRPr lang="en-ZA" sz="1900" dirty="0">
                        <a:effectLst/>
                        <a:latin typeface="Arial" panose="020B0604020202020204" pitchFamily="34" charset="0"/>
                        <a:ea typeface="Arial" panose="020B0604020202020204" pitchFamily="34" charset="0"/>
                        <a:cs typeface="Arial" panose="020B0604020202020204" pitchFamily="34" charset="0"/>
                      </a:endParaRPr>
                    </a:p>
                    <a:p>
                      <a:pPr marL="82550" marR="1397635">
                        <a:lnSpc>
                          <a:spcPct val="100000"/>
                        </a:lnSpc>
                        <a:spcBef>
                          <a:spcPts val="160"/>
                        </a:spcBef>
                        <a:spcAft>
                          <a:spcPts val="0"/>
                        </a:spcAft>
                      </a:pPr>
                      <a:r>
                        <a:rPr lang="en-US" sz="1900" b="1" dirty="0">
                          <a:solidFill>
                            <a:srgbClr val="231F20"/>
                          </a:solidFill>
                          <a:effectLst/>
                          <a:latin typeface="Arial" panose="020B0604020202020204" pitchFamily="34" charset="0"/>
                          <a:ea typeface="Arial" panose="020B0604020202020204" pitchFamily="34" charset="0"/>
                          <a:cs typeface="Arial" panose="020B0604020202020204" pitchFamily="34" charset="0"/>
                        </a:rPr>
                        <a:t>Calculation:</a:t>
                      </a:r>
                      <a:endParaRPr lang="en-ZA" sz="1900" dirty="0">
                        <a:effectLst/>
                        <a:latin typeface="Arial" panose="020B0604020202020204" pitchFamily="34" charset="0"/>
                        <a:ea typeface="Arial" panose="020B0604020202020204" pitchFamily="34" charset="0"/>
                        <a:cs typeface="Arial" panose="020B0604020202020204" pitchFamily="34" charset="0"/>
                      </a:endParaRPr>
                    </a:p>
                    <a:p>
                      <a:pPr marL="82550" marR="34925">
                        <a:lnSpc>
                          <a:spcPct val="100000"/>
                        </a:lnSpc>
                        <a:spcBef>
                          <a:spcPts val="160"/>
                        </a:spcBef>
                        <a:spcAft>
                          <a:spcPts val="0"/>
                        </a:spcAft>
                      </a:pPr>
                      <a:r>
                        <a:rPr lang="en-US" sz="1900" dirty="0">
                          <a:solidFill>
                            <a:srgbClr val="231F20"/>
                          </a:solidFill>
                          <a:effectLst/>
                          <a:latin typeface="Arial" panose="020B0604020202020204" pitchFamily="34" charset="0"/>
                          <a:ea typeface="Arial" panose="020B0604020202020204" pitchFamily="34" charset="0"/>
                          <a:cs typeface="Arial" panose="020B0604020202020204" pitchFamily="34" charset="0"/>
                        </a:rPr>
                        <a:t>Percentage reduction in vacancy rate = Nominator divided by Denominator, the quotient is then multiplied by 100</a:t>
                      </a:r>
                      <a:endParaRPr lang="en-ZA" sz="19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2086654495"/>
                  </a:ext>
                </a:extLst>
              </a:tr>
              <a:tr h="284480">
                <a:tc>
                  <a:txBody>
                    <a:bodyPr/>
                    <a:lstStyle/>
                    <a:p>
                      <a:pPr marL="43815">
                        <a:lnSpc>
                          <a:spcPct val="100000"/>
                        </a:lnSpc>
                        <a:spcBef>
                          <a:spcPts val="160"/>
                        </a:spcBef>
                        <a:spcAft>
                          <a:spcPts val="0"/>
                        </a:spcAft>
                      </a:pPr>
                      <a:r>
                        <a:rPr lang="en-US"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Means of verification</a:t>
                      </a:r>
                      <a:endParaRPr lang="en-ZA" sz="19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50800">
                        <a:lnSpc>
                          <a:spcPct val="100000"/>
                        </a:lnSpc>
                        <a:spcBef>
                          <a:spcPts val="160"/>
                        </a:spcBef>
                        <a:spcAft>
                          <a:spcPts val="0"/>
                        </a:spcAft>
                      </a:pPr>
                      <a:r>
                        <a:rPr lang="en-US" sz="1900">
                          <a:solidFill>
                            <a:srgbClr val="000000"/>
                          </a:solidFill>
                          <a:effectLst/>
                          <a:latin typeface="Arial" panose="020B0604020202020204" pitchFamily="34" charset="0"/>
                          <a:ea typeface="Arial" panose="020B0604020202020204" pitchFamily="34" charset="0"/>
                          <a:cs typeface="Arial" panose="020B0604020202020204" pitchFamily="34" charset="0"/>
                        </a:rPr>
                        <a:t>Vacancy Report </a:t>
                      </a:r>
                      <a:endParaRPr lang="en-ZA" sz="19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2469344984"/>
                  </a:ext>
                </a:extLst>
              </a:tr>
              <a:tr h="284480">
                <a:tc>
                  <a:txBody>
                    <a:bodyPr/>
                    <a:lstStyle/>
                    <a:p>
                      <a:pPr marL="43815">
                        <a:lnSpc>
                          <a:spcPct val="100000"/>
                        </a:lnSpc>
                        <a:spcBef>
                          <a:spcPts val="160"/>
                        </a:spcBef>
                        <a:spcAft>
                          <a:spcPts val="0"/>
                        </a:spcAft>
                      </a:pPr>
                      <a:r>
                        <a:rPr lang="en-US"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Assumptions</a:t>
                      </a:r>
                      <a:endParaRPr lang="en-ZA" sz="19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00000"/>
                        </a:lnSpc>
                        <a:spcBef>
                          <a:spcPts val="160"/>
                        </a:spcBef>
                        <a:spcAft>
                          <a:spcPts val="0"/>
                        </a:spcAft>
                      </a:pPr>
                      <a:r>
                        <a:rPr lang="en-US" sz="1900">
                          <a:solidFill>
                            <a:srgbClr val="000000"/>
                          </a:solidFill>
                          <a:effectLst/>
                          <a:latin typeface="Arial" panose="020B0604020202020204" pitchFamily="34" charset="0"/>
                          <a:ea typeface="Arial" panose="020B0604020202020204" pitchFamily="34" charset="0"/>
                          <a:cs typeface="Arial" panose="020B0604020202020204" pitchFamily="34" charset="0"/>
                        </a:rPr>
                        <a:t>Functional Persal System to enable calculation</a:t>
                      </a:r>
                      <a:endParaRPr lang="en-ZA" sz="19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2808028455"/>
                  </a:ext>
                </a:extLst>
              </a:tr>
              <a:tr h="921173">
                <a:tc>
                  <a:txBody>
                    <a:bodyPr/>
                    <a:lstStyle/>
                    <a:p>
                      <a:pPr marL="43815">
                        <a:lnSpc>
                          <a:spcPct val="100000"/>
                        </a:lnSpc>
                        <a:spcBef>
                          <a:spcPts val="160"/>
                        </a:spcBef>
                        <a:spcAft>
                          <a:spcPts val="0"/>
                        </a:spcAft>
                      </a:pPr>
                      <a:r>
                        <a:rPr lang="en-US"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Disaggregation of Beneficiaries (where applicable)</a:t>
                      </a:r>
                      <a:endParaRPr lang="en-ZA" sz="19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342900" lvl="0" indent="-342900">
                        <a:lnSpc>
                          <a:spcPct val="100000"/>
                        </a:lnSpc>
                        <a:spcBef>
                          <a:spcPts val="160"/>
                        </a:spcBef>
                        <a:spcAft>
                          <a:spcPts val="0"/>
                        </a:spcAft>
                        <a:buClr>
                          <a:srgbClr val="231F20"/>
                        </a:buClr>
                        <a:buSzPts val="900"/>
                        <a:buFont typeface="Arial" panose="020B0604020202020204" pitchFamily="34" charset="0"/>
                        <a:buChar char="•"/>
                        <a:tabLst>
                          <a:tab pos="104775" algn="l"/>
                        </a:tabLst>
                      </a:pPr>
                      <a:r>
                        <a:rPr lang="en-US" sz="1900" spc="-20">
                          <a:solidFill>
                            <a:srgbClr val="000000"/>
                          </a:solidFill>
                          <a:effectLst/>
                          <a:latin typeface="Arial" panose="020B0604020202020204" pitchFamily="34" charset="0"/>
                          <a:ea typeface="Arial" panose="020B0604020202020204" pitchFamily="34" charset="0"/>
                          <a:cs typeface="Arial" panose="020B0604020202020204" pitchFamily="34" charset="0"/>
                        </a:rPr>
                        <a:t>Target </a:t>
                      </a:r>
                      <a:r>
                        <a:rPr lang="en-US" sz="1900">
                          <a:solidFill>
                            <a:srgbClr val="000000"/>
                          </a:solidFill>
                          <a:effectLst/>
                          <a:latin typeface="Arial" panose="020B0604020202020204" pitchFamily="34" charset="0"/>
                          <a:ea typeface="Arial" panose="020B0604020202020204" pitchFamily="34" charset="0"/>
                          <a:cs typeface="Arial" panose="020B0604020202020204" pitchFamily="34" charset="0"/>
                        </a:rPr>
                        <a:t>for Women at SMS: 50%</a:t>
                      </a:r>
                      <a:endParaRPr lang="en-ZA" sz="190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00000"/>
                        </a:lnSpc>
                        <a:spcBef>
                          <a:spcPts val="160"/>
                        </a:spcBef>
                        <a:spcAft>
                          <a:spcPts val="0"/>
                        </a:spcAft>
                        <a:buClr>
                          <a:srgbClr val="231F20"/>
                        </a:buClr>
                        <a:buSzPts val="900"/>
                        <a:buFont typeface="Arial" panose="020B0604020202020204" pitchFamily="34" charset="0"/>
                        <a:buChar char="•"/>
                        <a:tabLst>
                          <a:tab pos="104775" algn="l"/>
                        </a:tabLst>
                      </a:pPr>
                      <a:r>
                        <a:rPr lang="en-US" sz="1900" spc="-20">
                          <a:solidFill>
                            <a:srgbClr val="000000"/>
                          </a:solidFill>
                          <a:effectLst/>
                          <a:latin typeface="Arial" panose="020B0604020202020204" pitchFamily="34" charset="0"/>
                          <a:ea typeface="Arial" panose="020B0604020202020204" pitchFamily="34" charset="0"/>
                          <a:cs typeface="Arial" panose="020B0604020202020204" pitchFamily="34" charset="0"/>
                        </a:rPr>
                        <a:t>Target </a:t>
                      </a:r>
                      <a:r>
                        <a:rPr lang="en-US" sz="1900">
                          <a:solidFill>
                            <a:srgbClr val="000000"/>
                          </a:solidFill>
                          <a:effectLst/>
                          <a:latin typeface="Arial" panose="020B0604020202020204" pitchFamily="34" charset="0"/>
                          <a:ea typeface="Arial" panose="020B0604020202020204" pitchFamily="34" charset="0"/>
                          <a:cs typeface="Arial" panose="020B0604020202020204" pitchFamily="34" charset="0"/>
                        </a:rPr>
                        <a:t>for </a:t>
                      </a:r>
                      <a:r>
                        <a:rPr lang="en-US" sz="1900" spc="-20">
                          <a:solidFill>
                            <a:srgbClr val="000000"/>
                          </a:solidFill>
                          <a:effectLst/>
                          <a:latin typeface="Arial" panose="020B0604020202020204" pitchFamily="34" charset="0"/>
                          <a:ea typeface="Arial" panose="020B0604020202020204" pitchFamily="34" charset="0"/>
                          <a:cs typeface="Arial" panose="020B0604020202020204" pitchFamily="34" charset="0"/>
                        </a:rPr>
                        <a:t>Youth:</a:t>
                      </a:r>
                      <a:r>
                        <a:rPr lang="en-US" sz="1900" spc="-15">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900">
                          <a:solidFill>
                            <a:srgbClr val="000000"/>
                          </a:solidFill>
                          <a:effectLst/>
                          <a:latin typeface="Arial" panose="020B0604020202020204" pitchFamily="34" charset="0"/>
                          <a:ea typeface="Arial" panose="020B0604020202020204" pitchFamily="34" charset="0"/>
                          <a:cs typeface="Arial" panose="020B0604020202020204" pitchFamily="34" charset="0"/>
                        </a:rPr>
                        <a:t>2.5%</a:t>
                      </a:r>
                      <a:endParaRPr lang="en-ZA" sz="190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00000"/>
                        </a:lnSpc>
                        <a:spcBef>
                          <a:spcPts val="160"/>
                        </a:spcBef>
                        <a:spcAft>
                          <a:spcPts val="0"/>
                        </a:spcAft>
                        <a:buClr>
                          <a:srgbClr val="231F20"/>
                        </a:buClr>
                        <a:buSzPts val="900"/>
                        <a:buFont typeface="Arial" panose="020B0604020202020204" pitchFamily="34" charset="0"/>
                        <a:buChar char="•"/>
                        <a:tabLst>
                          <a:tab pos="104775" algn="l"/>
                        </a:tabLst>
                      </a:pPr>
                      <a:r>
                        <a:rPr lang="en-US" sz="1900" spc="-20">
                          <a:solidFill>
                            <a:srgbClr val="000000"/>
                          </a:solidFill>
                          <a:effectLst/>
                          <a:latin typeface="Arial" panose="020B0604020202020204" pitchFamily="34" charset="0"/>
                          <a:ea typeface="Arial" panose="020B0604020202020204" pitchFamily="34" charset="0"/>
                          <a:cs typeface="Arial" panose="020B0604020202020204" pitchFamily="34" charset="0"/>
                        </a:rPr>
                        <a:t>Target </a:t>
                      </a:r>
                      <a:r>
                        <a:rPr lang="en-US" sz="1900">
                          <a:solidFill>
                            <a:srgbClr val="000000"/>
                          </a:solidFill>
                          <a:effectLst/>
                          <a:latin typeface="Arial" panose="020B0604020202020204" pitchFamily="34" charset="0"/>
                          <a:ea typeface="Arial" panose="020B0604020202020204" pitchFamily="34" charset="0"/>
                          <a:cs typeface="Arial" panose="020B0604020202020204" pitchFamily="34" charset="0"/>
                        </a:rPr>
                        <a:t>for People with Disabilities: 2%</a:t>
                      </a:r>
                      <a:endParaRPr lang="en-ZA" sz="19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1696624090"/>
                  </a:ext>
                </a:extLst>
              </a:tr>
              <a:tr h="568960">
                <a:tc>
                  <a:txBody>
                    <a:bodyPr/>
                    <a:lstStyle/>
                    <a:p>
                      <a:pPr marL="43815">
                        <a:lnSpc>
                          <a:spcPct val="100000"/>
                        </a:lnSpc>
                        <a:spcBef>
                          <a:spcPts val="160"/>
                        </a:spcBef>
                        <a:spcAft>
                          <a:spcPts val="0"/>
                        </a:spcAft>
                      </a:pPr>
                      <a:r>
                        <a:rPr lang="en-US"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Spatial Transformation (where applicable)</a:t>
                      </a:r>
                      <a:endParaRPr lang="en-ZA" sz="19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00000"/>
                        </a:lnSpc>
                        <a:spcBef>
                          <a:spcPts val="160"/>
                        </a:spcBef>
                        <a:spcAft>
                          <a:spcPts val="0"/>
                        </a:spcAft>
                      </a:pPr>
                      <a:r>
                        <a:rPr lang="en-US" sz="1900">
                          <a:solidFill>
                            <a:srgbClr val="000000"/>
                          </a:solidFill>
                          <a:effectLst/>
                          <a:latin typeface="Arial" panose="020B0604020202020204" pitchFamily="34" charset="0"/>
                          <a:ea typeface="Arial" panose="020B0604020202020204" pitchFamily="34" charset="0"/>
                          <a:cs typeface="Arial" panose="020B0604020202020204" pitchFamily="34" charset="0"/>
                        </a:rPr>
                        <a:t>N/A</a:t>
                      </a:r>
                      <a:endParaRPr lang="en-ZA" sz="19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2258178081"/>
                  </a:ext>
                </a:extLst>
              </a:tr>
              <a:tr h="284480">
                <a:tc>
                  <a:txBody>
                    <a:bodyPr/>
                    <a:lstStyle/>
                    <a:p>
                      <a:pPr marL="43815">
                        <a:lnSpc>
                          <a:spcPct val="100000"/>
                        </a:lnSpc>
                        <a:spcBef>
                          <a:spcPts val="160"/>
                        </a:spcBef>
                        <a:spcAft>
                          <a:spcPts val="0"/>
                        </a:spcAft>
                      </a:pPr>
                      <a:r>
                        <a:rPr lang="en-US"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Calculation Type</a:t>
                      </a:r>
                      <a:endParaRPr lang="en-ZA" sz="19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00000"/>
                        </a:lnSpc>
                        <a:spcBef>
                          <a:spcPts val="160"/>
                        </a:spcBef>
                        <a:spcAft>
                          <a:spcPts val="0"/>
                        </a:spcAft>
                      </a:pPr>
                      <a:r>
                        <a:rPr lang="en-US" sz="1900">
                          <a:solidFill>
                            <a:srgbClr val="000000"/>
                          </a:solidFill>
                          <a:effectLst/>
                          <a:latin typeface="Arial" panose="020B0604020202020204" pitchFamily="34" charset="0"/>
                          <a:ea typeface="Arial" panose="020B0604020202020204" pitchFamily="34" charset="0"/>
                          <a:cs typeface="Arial" panose="020B0604020202020204" pitchFamily="34" charset="0"/>
                        </a:rPr>
                        <a:t>Cumulative (year-to-date)</a:t>
                      </a:r>
                      <a:endParaRPr lang="en-ZA" sz="19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1051886002"/>
                  </a:ext>
                </a:extLst>
              </a:tr>
              <a:tr h="284480">
                <a:tc>
                  <a:txBody>
                    <a:bodyPr/>
                    <a:lstStyle/>
                    <a:p>
                      <a:pPr marL="43815">
                        <a:lnSpc>
                          <a:spcPct val="100000"/>
                        </a:lnSpc>
                        <a:spcBef>
                          <a:spcPts val="160"/>
                        </a:spcBef>
                        <a:spcAft>
                          <a:spcPts val="0"/>
                        </a:spcAft>
                      </a:pPr>
                      <a:r>
                        <a:rPr lang="en-US"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Reporting Cycle</a:t>
                      </a:r>
                      <a:endParaRPr lang="en-ZA" sz="19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00000"/>
                        </a:lnSpc>
                        <a:spcBef>
                          <a:spcPts val="160"/>
                        </a:spcBef>
                        <a:spcAft>
                          <a:spcPts val="0"/>
                        </a:spcAft>
                      </a:pPr>
                      <a:r>
                        <a:rPr lang="en-US" sz="1900">
                          <a:solidFill>
                            <a:srgbClr val="000000"/>
                          </a:solidFill>
                          <a:effectLst/>
                          <a:latin typeface="Arial" panose="020B0604020202020204" pitchFamily="34" charset="0"/>
                          <a:ea typeface="Arial" panose="020B0604020202020204" pitchFamily="34" charset="0"/>
                          <a:cs typeface="Arial" panose="020B0604020202020204" pitchFamily="34" charset="0"/>
                        </a:rPr>
                        <a:t>Quarterly</a:t>
                      </a:r>
                      <a:endParaRPr lang="en-ZA" sz="19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2620403738"/>
                  </a:ext>
                </a:extLst>
              </a:tr>
              <a:tr h="284480">
                <a:tc>
                  <a:txBody>
                    <a:bodyPr/>
                    <a:lstStyle/>
                    <a:p>
                      <a:pPr marL="43815">
                        <a:lnSpc>
                          <a:spcPct val="100000"/>
                        </a:lnSpc>
                        <a:spcBef>
                          <a:spcPts val="160"/>
                        </a:spcBef>
                        <a:spcAft>
                          <a:spcPts val="0"/>
                        </a:spcAft>
                      </a:pPr>
                      <a:r>
                        <a:rPr lang="en-US"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Desired performance</a:t>
                      </a:r>
                      <a:endParaRPr lang="en-ZA" sz="19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00000"/>
                        </a:lnSpc>
                        <a:spcBef>
                          <a:spcPts val="160"/>
                        </a:spcBef>
                        <a:spcAft>
                          <a:spcPts val="0"/>
                        </a:spcAft>
                      </a:pPr>
                      <a:r>
                        <a:rPr lang="en-US" sz="1900">
                          <a:solidFill>
                            <a:srgbClr val="000000"/>
                          </a:solidFill>
                          <a:effectLst/>
                          <a:latin typeface="Arial" panose="020B0604020202020204" pitchFamily="34" charset="0"/>
                          <a:ea typeface="Arial" panose="020B0604020202020204" pitchFamily="34" charset="0"/>
                          <a:cs typeface="Arial" panose="020B0604020202020204" pitchFamily="34" charset="0"/>
                        </a:rPr>
                        <a:t>Vacancy Rate reduced to 9% and below</a:t>
                      </a:r>
                      <a:endParaRPr lang="en-ZA" sz="19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1681747003"/>
                  </a:ext>
                </a:extLst>
              </a:tr>
              <a:tr h="284480">
                <a:tc>
                  <a:txBody>
                    <a:bodyPr/>
                    <a:lstStyle/>
                    <a:p>
                      <a:pPr marL="43815">
                        <a:lnSpc>
                          <a:spcPct val="100000"/>
                        </a:lnSpc>
                        <a:spcBef>
                          <a:spcPts val="160"/>
                        </a:spcBef>
                        <a:spcAft>
                          <a:spcPts val="0"/>
                        </a:spcAft>
                      </a:pPr>
                      <a:r>
                        <a:rPr lang="en-US"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Indicator Responsibility</a:t>
                      </a:r>
                      <a:endParaRPr lang="en-ZA" sz="19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00000"/>
                        </a:lnSpc>
                        <a:spcBef>
                          <a:spcPts val="160"/>
                        </a:spcBef>
                        <a:spcAft>
                          <a:spcPts val="0"/>
                        </a:spcAft>
                      </a:pPr>
                      <a:r>
                        <a:rPr lang="en-US"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Chief Director: Corporate Services</a:t>
                      </a:r>
                      <a:endParaRPr lang="en-ZA" sz="19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4233138264"/>
                  </a:ext>
                </a:extLst>
              </a:tr>
            </a:tbl>
          </a:graphicData>
        </a:graphic>
      </p:graphicFrame>
      <p:sp>
        <p:nvSpPr>
          <p:cNvPr id="6" name="Rectangle 5"/>
          <p:cNvSpPr/>
          <p:nvPr/>
        </p:nvSpPr>
        <p:spPr>
          <a:xfrm>
            <a:off x="13919200" y="9114"/>
            <a:ext cx="441146" cy="369332"/>
          </a:xfrm>
          <a:prstGeom prst="rect">
            <a:avLst/>
          </a:prstGeom>
        </p:spPr>
        <p:txBody>
          <a:bodyPr wrap="none">
            <a:spAutoFit/>
          </a:bodyPr>
          <a:lstStyle/>
          <a:p>
            <a:r>
              <a:rPr lang="en-US" b="1" dirty="0" smtClean="0">
                <a:solidFill>
                  <a:srgbClr val="FF0000"/>
                </a:solidFill>
              </a:rPr>
              <a:t>55</a:t>
            </a:r>
            <a:endParaRPr lang="en-ZA" b="1" dirty="0">
              <a:solidFill>
                <a:srgbClr val="FF0000"/>
              </a:solidFill>
            </a:endParaRPr>
          </a:p>
        </p:txBody>
      </p:sp>
    </p:spTree>
    <p:extLst>
      <p:ext uri="{BB962C8B-B14F-4D97-AF65-F5344CB8AC3E}">
        <p14:creationId xmlns:p14="http://schemas.microsoft.com/office/powerpoint/2010/main" xmlns="" val="347587526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0" y="576268"/>
            <a:ext cx="9525000" cy="574453"/>
          </a:xfrm>
        </p:spPr>
        <p:txBody>
          <a:bodyPr/>
          <a:lstStyle/>
          <a:p>
            <a:r>
              <a:rPr lang="en-ZA" sz="3733" dirty="0">
                <a:solidFill>
                  <a:schemeClr val="tx1"/>
                </a:solidFill>
              </a:rPr>
              <a:t>PROGRAMME 2: COID SERVICES</a:t>
            </a:r>
            <a:endParaRPr lang="en-ZA" dirty="0">
              <a:solidFill>
                <a:schemeClr val="tx1"/>
              </a:solidFill>
            </a:endParaRPr>
          </a:p>
        </p:txBody>
      </p:sp>
      <p:sp>
        <p:nvSpPr>
          <p:cNvPr id="4" name="Slide Number Placeholder 3"/>
          <p:cNvSpPr>
            <a:spLocks noGrp="1"/>
          </p:cNvSpPr>
          <p:nvPr>
            <p:ph type="sldNum" sz="quarter" idx="4294967295"/>
          </p:nvPr>
        </p:nvSpPr>
        <p:spPr>
          <a:xfrm>
            <a:off x="11034375" y="8586932"/>
            <a:ext cx="2844800" cy="48683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9B0E16-3B21-4DA7-809D-032F5E4D0A06}" type="slidenum">
              <a:rPr kumimoji="0" lang="en-US" sz="1800" b="0"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aphicFrame>
        <p:nvGraphicFramePr>
          <p:cNvPr id="7" name="Table 6"/>
          <p:cNvGraphicFramePr>
            <a:graphicFrameLocks noGrp="1"/>
          </p:cNvGraphicFramePr>
          <p:nvPr/>
        </p:nvGraphicFramePr>
        <p:xfrm>
          <a:off x="7291917" y="5022384"/>
          <a:ext cx="1672167" cy="262890"/>
        </p:xfrm>
        <a:graphic>
          <a:graphicData uri="http://schemas.openxmlformats.org/drawingml/2006/table">
            <a:tbl>
              <a:tblPr/>
              <a:tblGrid>
                <a:gridCol w="1672167">
                  <a:extLst>
                    <a:ext uri="{9D8B030D-6E8A-4147-A177-3AD203B41FA5}">
                      <a16:colId xmlns:a16="http://schemas.microsoft.com/office/drawing/2014/main" xmlns="" val="3877579091"/>
                    </a:ext>
                  </a:extLst>
                </a:gridCol>
              </a:tblGrid>
              <a:tr h="257048">
                <a:tc>
                  <a:txBody>
                    <a:bodyPr/>
                    <a:lstStyle/>
                    <a:p>
                      <a:pPr>
                        <a:lnSpc>
                          <a:spcPct val="115000"/>
                        </a:lnSpc>
                        <a:spcAft>
                          <a:spcPts val="0"/>
                        </a:spcAft>
                      </a:pPr>
                      <a:r>
                        <a:rPr lang="en-ZA" sz="15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T="0" marB="0">
                    <a:lnL>
                      <a:noFill/>
                    </a:lnL>
                    <a:lnR>
                      <a:noFill/>
                    </a:lnR>
                    <a:lnT>
                      <a:noFill/>
                    </a:lnT>
                    <a:lnB>
                      <a:noFill/>
                    </a:lnB>
                  </a:tcPr>
                </a:tc>
                <a:extLst>
                  <a:ext uri="{0D108BD9-81ED-4DB2-BD59-A6C34878D82A}">
                    <a16:rowId xmlns:a16="http://schemas.microsoft.com/office/drawing/2014/main" xmlns="" val="3407745745"/>
                  </a:ext>
                </a:extLst>
              </a:tr>
            </a:tbl>
          </a:graphicData>
        </a:graphic>
      </p:graphicFrame>
      <p:sp>
        <p:nvSpPr>
          <p:cNvPr id="8" name="Rectangle 1"/>
          <p:cNvSpPr>
            <a:spLocks noChangeArrowheads="1"/>
          </p:cNvSpPr>
          <p:nvPr/>
        </p:nvSpPr>
        <p:spPr bwMode="auto">
          <a:xfrm>
            <a:off x="1193800" y="2174441"/>
            <a:ext cx="13969915" cy="4924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lvl1pPr eaLnBrk="0" hangingPunct="0">
              <a:tabLst>
                <a:tab pos="180975" algn="l"/>
                <a:tab pos="539750" algn="l"/>
              </a:tabLst>
              <a:defRPr>
                <a:solidFill>
                  <a:schemeClr val="tx1"/>
                </a:solidFill>
                <a:latin typeface="Arial" panose="020B0604020202020204" pitchFamily="34" charset="0"/>
              </a:defRPr>
            </a:lvl1pPr>
            <a:lvl2pPr eaLnBrk="0" hangingPunct="0">
              <a:tabLst>
                <a:tab pos="180975" algn="l"/>
                <a:tab pos="539750" algn="l"/>
              </a:tabLst>
              <a:defRPr>
                <a:solidFill>
                  <a:schemeClr val="tx1"/>
                </a:solidFill>
                <a:latin typeface="Arial" panose="020B0604020202020204" pitchFamily="34" charset="0"/>
              </a:defRPr>
            </a:lvl2pPr>
            <a:lvl3pPr marL="914400" eaLnBrk="0" hangingPunct="0">
              <a:tabLst>
                <a:tab pos="180975" algn="l"/>
                <a:tab pos="539750" algn="l"/>
              </a:tabLst>
              <a:defRPr>
                <a:solidFill>
                  <a:schemeClr val="tx1"/>
                </a:solidFill>
                <a:latin typeface="Arial" panose="020B0604020202020204" pitchFamily="34" charset="0"/>
              </a:defRPr>
            </a:lvl3pPr>
            <a:lvl4pPr marL="1371600" eaLnBrk="0" hangingPunct="0">
              <a:tabLst>
                <a:tab pos="180975" algn="l"/>
                <a:tab pos="539750" algn="l"/>
              </a:tabLst>
              <a:defRPr>
                <a:solidFill>
                  <a:schemeClr val="tx1"/>
                </a:solidFill>
                <a:latin typeface="Arial" panose="020B0604020202020204" pitchFamily="34" charset="0"/>
              </a:defRPr>
            </a:lvl4pPr>
            <a:lvl5pPr marL="1828800" eaLnBrk="0" hangingPunct="0">
              <a:tabLst>
                <a:tab pos="180975" algn="l"/>
                <a:tab pos="539750"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180975" algn="l"/>
                <a:tab pos="539750"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180975" algn="l"/>
                <a:tab pos="539750"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180975" algn="l"/>
                <a:tab pos="539750"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180975" algn="l"/>
                <a:tab pos="539750" algn="l"/>
              </a:tabLst>
              <a:defRPr>
                <a:solidFill>
                  <a:schemeClr val="tx1"/>
                </a:solidFill>
                <a:latin typeface="Arial" panose="020B0604020202020204" pitchFamily="34" charset="0"/>
              </a:defRPr>
            </a:lvl9pPr>
          </a:lstStyle>
          <a:p>
            <a:pPr marL="0" marR="0" lvl="2" indent="0" algn="l" defTabSz="1219170" rtl="0" eaLnBrk="0" fontAlgn="base" latinLnBrk="0" hangingPunct="0">
              <a:lnSpc>
                <a:spcPct val="100000"/>
              </a:lnSpc>
              <a:spcBef>
                <a:spcPct val="0"/>
              </a:spcBef>
              <a:spcAft>
                <a:spcPct val="0"/>
              </a:spcAft>
              <a:buClrTx/>
              <a:buSzTx/>
              <a:buFontTx/>
              <a:buNone/>
              <a:tabLst>
                <a:tab pos="241294" algn="l"/>
                <a:tab pos="719649" algn="l"/>
              </a:tabLst>
              <a:defRPr/>
            </a:pPr>
            <a:r>
              <a:rPr kumimoji="0" lang="en-ZA" altLang="en-US" sz="24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Purpose:</a:t>
            </a:r>
            <a:r>
              <a:rPr kumimoji="0" lang="en-ZA" altLang="en-US"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To administer compensation claims, medical adjudication and accounts and customer care</a:t>
            </a:r>
          </a:p>
          <a:p>
            <a:pPr marL="0" marR="0" lvl="2" indent="0" algn="l" defTabSz="1219170" rtl="0" eaLnBrk="0" fontAlgn="base" latinLnBrk="0" hangingPunct="0">
              <a:lnSpc>
                <a:spcPct val="100000"/>
              </a:lnSpc>
              <a:spcBef>
                <a:spcPct val="0"/>
              </a:spcBef>
              <a:spcAft>
                <a:spcPct val="0"/>
              </a:spcAft>
              <a:buClrTx/>
              <a:buSzTx/>
              <a:buFontTx/>
              <a:buNone/>
              <a:tabLst>
                <a:tab pos="241294" algn="l"/>
                <a:tab pos="719649" algn="l"/>
              </a:tabLst>
              <a:defRPr/>
            </a:pPr>
            <a:endParaRPr kumimoji="0" lang="en-ZA" altLang="en-US" sz="24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2" indent="0" algn="l" defTabSz="1219170" rtl="0" eaLnBrk="0" fontAlgn="base" latinLnBrk="0" hangingPunct="0">
              <a:lnSpc>
                <a:spcPct val="100000"/>
              </a:lnSpc>
              <a:spcBef>
                <a:spcPct val="0"/>
              </a:spcBef>
              <a:spcAft>
                <a:spcPct val="0"/>
              </a:spcAft>
              <a:buClrTx/>
              <a:buSzTx/>
              <a:buFontTx/>
              <a:buNone/>
              <a:tabLst>
                <a:tab pos="241294" algn="l"/>
                <a:tab pos="719649" algn="l"/>
              </a:tabLst>
              <a:defRPr/>
            </a:pPr>
            <a:endParaRPr kumimoji="0" lang="en-ZA" altLang="en-US" sz="24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2" indent="0" algn="l" defTabSz="1219170" rtl="0" eaLnBrk="0" fontAlgn="base" latinLnBrk="0" hangingPunct="0">
              <a:lnSpc>
                <a:spcPct val="100000"/>
              </a:lnSpc>
              <a:spcBef>
                <a:spcPct val="0"/>
              </a:spcBef>
              <a:spcAft>
                <a:spcPct val="0"/>
              </a:spcAft>
              <a:buClrTx/>
              <a:buSzTx/>
              <a:buFontTx/>
              <a:buNone/>
              <a:tabLst>
                <a:tab pos="241294" algn="l"/>
                <a:tab pos="719649" algn="l"/>
              </a:tabLst>
              <a:defRPr/>
            </a:pPr>
            <a:r>
              <a:rPr kumimoji="0" lang="en-ZA" altLang="en-US" sz="2400" b="1" i="0" u="sng"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Sub Programmes</a:t>
            </a:r>
          </a:p>
          <a:p>
            <a:pPr marL="0" marR="0" lvl="2" indent="0" algn="l" defTabSz="1219170" rtl="0" eaLnBrk="0" fontAlgn="base" latinLnBrk="0" hangingPunct="0">
              <a:lnSpc>
                <a:spcPct val="100000"/>
              </a:lnSpc>
              <a:spcBef>
                <a:spcPct val="0"/>
              </a:spcBef>
              <a:spcAft>
                <a:spcPct val="0"/>
              </a:spcAft>
              <a:buClrTx/>
              <a:buSzTx/>
              <a:buFontTx/>
              <a:buNone/>
              <a:tabLst>
                <a:tab pos="241294" algn="l"/>
                <a:tab pos="719649" algn="l"/>
              </a:tabLst>
              <a:defRPr/>
            </a:pPr>
            <a:r>
              <a:rPr kumimoji="0" lang="en-ZA" altLang="en-US" sz="24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ZA"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1219170" rtl="0" eaLnBrk="0" fontAlgn="base" latinLnBrk="0" hangingPunct="0">
              <a:lnSpc>
                <a:spcPct val="100000"/>
              </a:lnSpc>
              <a:spcBef>
                <a:spcPct val="0"/>
              </a:spcBef>
              <a:spcAft>
                <a:spcPct val="0"/>
              </a:spcAft>
              <a:buClrTx/>
              <a:buSzTx/>
              <a:buFontTx/>
              <a:buNone/>
              <a:tabLst>
                <a:tab pos="241294" algn="l"/>
                <a:tab pos="719649" algn="l"/>
              </a:tabLst>
              <a:defRPr/>
            </a:pPr>
            <a:r>
              <a:rPr kumimoji="0" lang="en-ZA" altLang="en-US" sz="24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Sub Programme: Compensation Benefits</a:t>
            </a:r>
            <a:endParaRPr kumimoji="0" lang="en-ZA"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1219170" rtl="0" eaLnBrk="0" fontAlgn="base" latinLnBrk="0" hangingPunct="0">
              <a:lnSpc>
                <a:spcPct val="100000"/>
              </a:lnSpc>
              <a:spcBef>
                <a:spcPct val="0"/>
              </a:spcBef>
              <a:spcAft>
                <a:spcPct val="0"/>
              </a:spcAft>
              <a:buClrTx/>
              <a:buSzTx/>
              <a:buFontTx/>
              <a:buNone/>
              <a:tabLst>
                <a:tab pos="241294" algn="l"/>
                <a:tab pos="719649" algn="l"/>
              </a:tabLst>
              <a:defRPr/>
            </a:pPr>
            <a:r>
              <a:rPr kumimoji="0" lang="en-ZA" altLang="en-US" sz="24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Purpose:</a:t>
            </a:r>
            <a:r>
              <a:rPr kumimoji="0" lang="en-ZA" altLang="en-US"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To monitor compensation benefits services</a:t>
            </a:r>
          </a:p>
          <a:p>
            <a:pPr marL="0" marR="0" lvl="0" indent="0" algn="l" defTabSz="1219170" rtl="0" eaLnBrk="0" fontAlgn="base" latinLnBrk="0" hangingPunct="0">
              <a:lnSpc>
                <a:spcPct val="100000"/>
              </a:lnSpc>
              <a:spcBef>
                <a:spcPct val="0"/>
              </a:spcBef>
              <a:spcAft>
                <a:spcPct val="0"/>
              </a:spcAft>
              <a:buClrTx/>
              <a:buSzTx/>
              <a:buFontTx/>
              <a:buNone/>
              <a:tabLst>
                <a:tab pos="241294" algn="l"/>
                <a:tab pos="719649" algn="l"/>
              </a:tabLst>
              <a:defRPr/>
            </a:pPr>
            <a:endParaRPr kumimoji="0" lang="en-ZA"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1219170" rtl="0" eaLnBrk="0" fontAlgn="base" latinLnBrk="0" hangingPunct="0">
              <a:lnSpc>
                <a:spcPct val="100000"/>
              </a:lnSpc>
              <a:spcBef>
                <a:spcPct val="0"/>
              </a:spcBef>
              <a:spcAft>
                <a:spcPct val="0"/>
              </a:spcAft>
              <a:buClrTx/>
              <a:buSzTx/>
              <a:buFontTx/>
              <a:buNone/>
              <a:tabLst>
                <a:tab pos="241294" algn="l"/>
                <a:tab pos="719649" algn="l"/>
              </a:tabLst>
              <a:defRPr/>
            </a:pPr>
            <a:r>
              <a:rPr kumimoji="0" lang="en-ZA" altLang="en-US" sz="24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Sub Programme: Employer Services</a:t>
            </a:r>
            <a:endParaRPr kumimoji="0" lang="en-ZA"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1219170" rtl="0" eaLnBrk="0" fontAlgn="base" latinLnBrk="0" hangingPunct="0">
              <a:lnSpc>
                <a:spcPct val="100000"/>
              </a:lnSpc>
              <a:spcBef>
                <a:spcPct val="0"/>
              </a:spcBef>
              <a:spcAft>
                <a:spcPct val="0"/>
              </a:spcAft>
              <a:buClrTx/>
              <a:buSzTx/>
              <a:buFontTx/>
              <a:buNone/>
              <a:tabLst>
                <a:tab pos="241294" algn="l"/>
                <a:tab pos="719649" algn="l"/>
              </a:tabLst>
              <a:defRPr/>
            </a:pPr>
            <a:r>
              <a:rPr kumimoji="0" lang="en-ZA" altLang="en-US" sz="24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Purpose:</a:t>
            </a:r>
            <a:r>
              <a:rPr kumimoji="0" lang="en-ZA" altLang="en-US"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To provide registration and assessment services of employers within the Fund.</a:t>
            </a:r>
          </a:p>
          <a:p>
            <a:pPr marL="0" marR="0" lvl="0" indent="0" algn="l" defTabSz="1219170" rtl="0" eaLnBrk="0" fontAlgn="base" latinLnBrk="0" hangingPunct="0">
              <a:lnSpc>
                <a:spcPct val="100000"/>
              </a:lnSpc>
              <a:spcBef>
                <a:spcPct val="0"/>
              </a:spcBef>
              <a:spcAft>
                <a:spcPct val="0"/>
              </a:spcAft>
              <a:buClrTx/>
              <a:buSzTx/>
              <a:buFontTx/>
              <a:buNone/>
              <a:tabLst>
                <a:tab pos="241294" algn="l"/>
                <a:tab pos="719649" algn="l"/>
              </a:tabLst>
              <a:defRPr/>
            </a:pPr>
            <a:endParaRPr kumimoji="0" lang="en-ZA"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1219170" rtl="0" eaLnBrk="0" fontAlgn="base" latinLnBrk="0" hangingPunct="0">
              <a:lnSpc>
                <a:spcPct val="100000"/>
              </a:lnSpc>
              <a:spcBef>
                <a:spcPct val="0"/>
              </a:spcBef>
              <a:spcAft>
                <a:spcPct val="0"/>
              </a:spcAft>
              <a:buClrTx/>
              <a:buSzTx/>
              <a:buFontTx/>
              <a:buNone/>
              <a:tabLst>
                <a:tab pos="241294" algn="l"/>
                <a:tab pos="719649" algn="l"/>
              </a:tabLst>
              <a:defRPr/>
            </a:pPr>
            <a:r>
              <a:rPr kumimoji="0" lang="en-ZA" altLang="en-US" sz="24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Sub Programme: Treasury, Investment and Actuarial Services</a:t>
            </a:r>
            <a:endParaRPr kumimoji="0" lang="en-ZA"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1219170" rtl="0" eaLnBrk="0" fontAlgn="base" latinLnBrk="0" hangingPunct="0">
              <a:lnSpc>
                <a:spcPct val="100000"/>
              </a:lnSpc>
              <a:spcBef>
                <a:spcPct val="0"/>
              </a:spcBef>
              <a:spcAft>
                <a:spcPct val="0"/>
              </a:spcAft>
              <a:buClrTx/>
              <a:buSzTx/>
              <a:buFontTx/>
              <a:buNone/>
              <a:tabLst>
                <a:tab pos="241294" algn="l"/>
                <a:tab pos="719649" algn="l"/>
              </a:tabLst>
              <a:defRPr/>
            </a:pPr>
            <a:r>
              <a:rPr kumimoji="0" lang="en-ZA" altLang="en-US" sz="24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Purpose:</a:t>
            </a:r>
            <a:r>
              <a:rPr kumimoji="0" lang="en-ZA" altLang="en-US"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To provide strategic management of the Funds treasury, investment and actuarial services</a:t>
            </a:r>
            <a:endParaRPr kumimoji="0" lang="en-ZA"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6" name="Rectangle 5"/>
          <p:cNvSpPr/>
          <p:nvPr/>
        </p:nvSpPr>
        <p:spPr>
          <a:xfrm>
            <a:off x="13919200" y="9114"/>
            <a:ext cx="441146" cy="369332"/>
          </a:xfrm>
          <a:prstGeom prst="rect">
            <a:avLst/>
          </a:prstGeom>
        </p:spPr>
        <p:txBody>
          <a:bodyPr wrap="none">
            <a:spAutoFit/>
          </a:bodyPr>
          <a:lstStyle/>
          <a:p>
            <a:r>
              <a:rPr lang="en-US" b="1" dirty="0" smtClean="0">
                <a:solidFill>
                  <a:srgbClr val="FF0000"/>
                </a:solidFill>
              </a:rPr>
              <a:t>56</a:t>
            </a:r>
            <a:endParaRPr lang="en-ZA" b="1" dirty="0">
              <a:solidFill>
                <a:srgbClr val="FF0000"/>
              </a:solidFill>
            </a:endParaRPr>
          </a:p>
        </p:txBody>
      </p:sp>
    </p:spTree>
    <p:extLst>
      <p:ext uri="{BB962C8B-B14F-4D97-AF65-F5344CB8AC3E}">
        <p14:creationId xmlns:p14="http://schemas.microsoft.com/office/powerpoint/2010/main" xmlns="" val="333064566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3800" y="453990"/>
            <a:ext cx="8686800" cy="574453"/>
          </a:xfrm>
        </p:spPr>
        <p:txBody>
          <a:bodyPr/>
          <a:lstStyle/>
          <a:p>
            <a:r>
              <a:rPr lang="en-ZA" sz="3733" dirty="0">
                <a:solidFill>
                  <a:schemeClr val="tx1"/>
                </a:solidFill>
              </a:rPr>
              <a:t>PROGRAMME 2: COID SERVICES</a:t>
            </a:r>
            <a:endParaRPr lang="en-ZA" dirty="0">
              <a:solidFill>
                <a:schemeClr val="tx1"/>
              </a:solidFill>
            </a:endParaRPr>
          </a:p>
        </p:txBody>
      </p:sp>
      <p:sp>
        <p:nvSpPr>
          <p:cNvPr id="4" name="Slide Number Placeholder 3"/>
          <p:cNvSpPr>
            <a:spLocks noGrp="1"/>
          </p:cNvSpPr>
          <p:nvPr>
            <p:ph type="sldNum" sz="quarter" idx="4294967295"/>
          </p:nvPr>
        </p:nvSpPr>
        <p:spPr>
          <a:xfrm>
            <a:off x="11034375" y="8586932"/>
            <a:ext cx="2844800" cy="48683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9B0E16-3B21-4DA7-809D-032F5E4D0A06}" type="slidenum">
              <a:rPr kumimoji="0" lang="en-US" sz="1800" b="0"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Rectangle 4"/>
          <p:cNvSpPr/>
          <p:nvPr/>
        </p:nvSpPr>
        <p:spPr>
          <a:xfrm>
            <a:off x="965200" y="1690520"/>
            <a:ext cx="11496195" cy="584775"/>
          </a:xfrm>
          <a:prstGeom prst="rect">
            <a:avLst/>
          </a:prstGeom>
        </p:spPr>
        <p:txBody>
          <a:bodyPr wrap="square">
            <a:spAutoFit/>
          </a:bodyPr>
          <a:lstStyle/>
          <a:p>
            <a:pPr marL="0" marR="0" lvl="0" indent="0" algn="l" defTabSz="914400" rtl="0" eaLnBrk="0" fontAlgn="auto" latinLnBrk="0" hangingPunct="0">
              <a:lnSpc>
                <a:spcPct val="100000"/>
              </a:lnSpc>
              <a:spcBef>
                <a:spcPct val="20000"/>
              </a:spcBef>
              <a:spcAft>
                <a:spcPts val="0"/>
              </a:spcAft>
              <a:buClrTx/>
              <a:buSzTx/>
              <a:buFontTx/>
              <a:buNone/>
              <a:tabLst/>
              <a:defRPr/>
            </a:pPr>
            <a:r>
              <a:rPr kumimoji="0" lang="en-ZA" sz="3200" b="1" i="0" u="sng" strike="noStrike" kern="0" cap="none" spc="0" normalizeH="0" baseline="0" noProof="0" dirty="0">
                <a:ln>
                  <a:noFill/>
                </a:ln>
                <a:solidFill>
                  <a:srgbClr val="003C19"/>
                </a:solidFill>
                <a:effectLst/>
                <a:uLnTx/>
                <a:uFillTx/>
                <a:latin typeface="Arial"/>
                <a:ea typeface="Times New Roman" panose="02020603050405020304" pitchFamily="18" charset="0"/>
                <a:cs typeface="Arial"/>
              </a:rPr>
              <a:t>Outcomes, Outputs, Performance Indicators and Targets</a:t>
            </a:r>
            <a:endParaRPr kumimoji="0" lang="en-ZA" sz="4267" b="0" i="0" u="none" strike="noStrike" kern="1200" cap="none" spc="0" normalizeH="0" baseline="0" noProof="0" dirty="0">
              <a:ln>
                <a:noFill/>
              </a:ln>
              <a:solidFill>
                <a:prstClr val="black"/>
              </a:solidFill>
              <a:effectLst/>
              <a:uLnTx/>
              <a:uFillTx/>
              <a:latin typeface="Calibri"/>
              <a:ea typeface="ＭＳ Ｐゴシック" pitchFamily="80" charset="-128"/>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xmlns="" val="540780163"/>
              </p:ext>
            </p:extLst>
          </p:nvPr>
        </p:nvGraphicFramePr>
        <p:xfrm>
          <a:off x="660400" y="2472242"/>
          <a:ext cx="13411199" cy="5376358"/>
        </p:xfrm>
        <a:graphic>
          <a:graphicData uri="http://schemas.openxmlformats.org/drawingml/2006/table">
            <a:tbl>
              <a:tblPr firstRow="1" firstCol="1" bandRow="1"/>
              <a:tblGrid>
                <a:gridCol w="1027046">
                  <a:extLst>
                    <a:ext uri="{9D8B030D-6E8A-4147-A177-3AD203B41FA5}">
                      <a16:colId xmlns:a16="http://schemas.microsoft.com/office/drawing/2014/main" xmlns="" val="2118366870"/>
                    </a:ext>
                  </a:extLst>
                </a:gridCol>
                <a:gridCol w="1304142">
                  <a:extLst>
                    <a:ext uri="{9D8B030D-6E8A-4147-A177-3AD203B41FA5}">
                      <a16:colId xmlns:a16="http://schemas.microsoft.com/office/drawing/2014/main" xmlns="" val="2139720692"/>
                    </a:ext>
                  </a:extLst>
                </a:gridCol>
                <a:gridCol w="1325252">
                  <a:extLst>
                    <a:ext uri="{9D8B030D-6E8A-4147-A177-3AD203B41FA5}">
                      <a16:colId xmlns:a16="http://schemas.microsoft.com/office/drawing/2014/main" xmlns="" val="3626420622"/>
                    </a:ext>
                  </a:extLst>
                </a:gridCol>
                <a:gridCol w="1325252">
                  <a:extLst>
                    <a:ext uri="{9D8B030D-6E8A-4147-A177-3AD203B41FA5}">
                      <a16:colId xmlns:a16="http://schemas.microsoft.com/office/drawing/2014/main" xmlns="" val="4209259083"/>
                    </a:ext>
                  </a:extLst>
                </a:gridCol>
                <a:gridCol w="2031687">
                  <a:extLst>
                    <a:ext uri="{9D8B030D-6E8A-4147-A177-3AD203B41FA5}">
                      <a16:colId xmlns:a16="http://schemas.microsoft.com/office/drawing/2014/main" xmlns="" val="1585769163"/>
                    </a:ext>
                  </a:extLst>
                </a:gridCol>
                <a:gridCol w="1349085">
                  <a:extLst>
                    <a:ext uri="{9D8B030D-6E8A-4147-A177-3AD203B41FA5}">
                      <a16:colId xmlns:a16="http://schemas.microsoft.com/office/drawing/2014/main" xmlns="" val="1267684372"/>
                    </a:ext>
                  </a:extLst>
                </a:gridCol>
                <a:gridCol w="1284843">
                  <a:extLst>
                    <a:ext uri="{9D8B030D-6E8A-4147-A177-3AD203B41FA5}">
                      <a16:colId xmlns:a16="http://schemas.microsoft.com/office/drawing/2014/main" xmlns="" val="1564945486"/>
                    </a:ext>
                  </a:extLst>
                </a:gridCol>
                <a:gridCol w="1391912">
                  <a:extLst>
                    <a:ext uri="{9D8B030D-6E8A-4147-A177-3AD203B41FA5}">
                      <a16:colId xmlns:a16="http://schemas.microsoft.com/office/drawing/2014/main" xmlns="" val="2918095359"/>
                    </a:ext>
                  </a:extLst>
                </a:gridCol>
                <a:gridCol w="1220601">
                  <a:extLst>
                    <a:ext uri="{9D8B030D-6E8A-4147-A177-3AD203B41FA5}">
                      <a16:colId xmlns:a16="http://schemas.microsoft.com/office/drawing/2014/main" xmlns="" val="994296968"/>
                    </a:ext>
                  </a:extLst>
                </a:gridCol>
                <a:gridCol w="1151379">
                  <a:extLst>
                    <a:ext uri="{9D8B030D-6E8A-4147-A177-3AD203B41FA5}">
                      <a16:colId xmlns:a16="http://schemas.microsoft.com/office/drawing/2014/main" xmlns="" val="3623452408"/>
                    </a:ext>
                  </a:extLst>
                </a:gridCol>
              </a:tblGrid>
              <a:tr h="297627">
                <a:tc rowSpan="3">
                  <a:txBody>
                    <a:bodyPr/>
                    <a:lstStyle/>
                    <a:p>
                      <a:pPr>
                        <a:lnSpc>
                          <a:spcPct val="100000"/>
                        </a:lnSpc>
                        <a:spcAft>
                          <a:spcPts val="0"/>
                        </a:spcAft>
                      </a:pPr>
                      <a:r>
                        <a:rPr lang="en-ZA" sz="17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Outcome</a:t>
                      </a:r>
                      <a:endParaRPr lang="en-ZA" sz="1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673" marR="4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rowSpan="3">
                  <a:txBody>
                    <a:bodyPr/>
                    <a:lstStyle/>
                    <a:p>
                      <a:pPr>
                        <a:lnSpc>
                          <a:spcPct val="100000"/>
                        </a:lnSpc>
                        <a:spcAft>
                          <a:spcPts val="0"/>
                        </a:spcAft>
                      </a:pPr>
                      <a:r>
                        <a:rPr lang="en-ZA" sz="1700" b="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Output</a:t>
                      </a:r>
                      <a:endParaRPr lang="en-ZA" sz="17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673" marR="4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rowSpan="3">
                  <a:txBody>
                    <a:bodyPr/>
                    <a:lstStyle/>
                    <a:p>
                      <a:pPr>
                        <a:lnSpc>
                          <a:spcPct val="100000"/>
                        </a:lnSpc>
                        <a:spcAft>
                          <a:spcPts val="0"/>
                        </a:spcAft>
                      </a:pPr>
                      <a:r>
                        <a:rPr lang="en-ZA" sz="1700" b="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Output Indicator</a:t>
                      </a:r>
                      <a:endParaRPr lang="en-ZA" sz="17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673" marR="4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gridSpan="7">
                  <a:txBody>
                    <a:bodyPr/>
                    <a:lstStyle/>
                    <a:p>
                      <a:pPr algn="ctr">
                        <a:lnSpc>
                          <a:spcPct val="100000"/>
                        </a:lnSpc>
                        <a:spcAft>
                          <a:spcPts val="0"/>
                        </a:spcAft>
                      </a:pPr>
                      <a:r>
                        <a:rPr lang="en-ZA" sz="1700" b="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Annual Target</a:t>
                      </a:r>
                      <a:endParaRPr lang="en-ZA" sz="1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673" marR="4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388187678"/>
                  </a:ext>
                </a:extLst>
              </a:tr>
              <a:tr h="892880">
                <a:tc vMerge="1">
                  <a:txBody>
                    <a:bodyPr/>
                    <a:lstStyle/>
                    <a:p>
                      <a:endParaRPr lang="en-ZA"/>
                    </a:p>
                  </a:txBody>
                  <a:tcPr/>
                </a:tc>
                <a:tc vMerge="1">
                  <a:txBody>
                    <a:bodyPr/>
                    <a:lstStyle/>
                    <a:p>
                      <a:endParaRPr lang="en-ZA"/>
                    </a:p>
                  </a:txBody>
                  <a:tcPr/>
                </a:tc>
                <a:tc vMerge="1">
                  <a:txBody>
                    <a:bodyPr/>
                    <a:lstStyle/>
                    <a:p>
                      <a:endParaRPr lang="en-ZA"/>
                    </a:p>
                  </a:txBody>
                  <a:tcPr/>
                </a:tc>
                <a:tc gridSpan="3">
                  <a:txBody>
                    <a:bodyPr/>
                    <a:lstStyle/>
                    <a:p>
                      <a:pPr>
                        <a:lnSpc>
                          <a:spcPct val="100000"/>
                        </a:lnSpc>
                        <a:spcAft>
                          <a:spcPts val="0"/>
                        </a:spcAft>
                      </a:pPr>
                      <a:r>
                        <a:rPr lang="en-ZA" sz="1700" b="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Audited /Actual Performance</a:t>
                      </a:r>
                      <a:endParaRPr lang="en-ZA" sz="17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673" marR="4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hMerge="1">
                  <a:txBody>
                    <a:bodyPr/>
                    <a:lstStyle/>
                    <a:p>
                      <a:endParaRPr lang="en-ZA"/>
                    </a:p>
                  </a:txBody>
                  <a:tcPr/>
                </a:tc>
                <a:tc hMerge="1">
                  <a:txBody>
                    <a:bodyPr/>
                    <a:lstStyle/>
                    <a:p>
                      <a:endParaRPr lang="en-ZA"/>
                    </a:p>
                  </a:txBody>
                  <a:tcPr/>
                </a:tc>
                <a:tc>
                  <a:txBody>
                    <a:bodyPr/>
                    <a:lstStyle/>
                    <a:p>
                      <a:pPr>
                        <a:lnSpc>
                          <a:spcPct val="100000"/>
                        </a:lnSpc>
                        <a:spcAft>
                          <a:spcPts val="0"/>
                        </a:spcAft>
                      </a:pPr>
                      <a:r>
                        <a:rPr lang="en-ZA" sz="1700" b="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Estimated Performance</a:t>
                      </a:r>
                      <a:endParaRPr lang="en-ZA" sz="17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673" marR="4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00000"/>
                        </a:lnSpc>
                        <a:spcAft>
                          <a:spcPts val="0"/>
                        </a:spcAft>
                      </a:pPr>
                      <a:r>
                        <a:rPr lang="en-ZA" sz="1700" b="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MTEF Period</a:t>
                      </a:r>
                      <a:endParaRPr lang="en-ZA" sz="17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673" marR="4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00000"/>
                        </a:lnSpc>
                        <a:spcAft>
                          <a:spcPts val="0"/>
                        </a:spcAft>
                      </a:pPr>
                      <a:r>
                        <a:rPr lang="en-ZA" sz="17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7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673" marR="4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00000"/>
                        </a:lnSpc>
                        <a:spcAft>
                          <a:spcPts val="0"/>
                        </a:spcAft>
                      </a:pPr>
                      <a:r>
                        <a:rPr lang="en-ZA" sz="17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7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673" marR="4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extLst>
                  <a:ext uri="{0D108BD9-81ED-4DB2-BD59-A6C34878D82A}">
                    <a16:rowId xmlns:a16="http://schemas.microsoft.com/office/drawing/2014/main" xmlns="" val="2160550005"/>
                  </a:ext>
                </a:extLst>
              </a:tr>
              <a:tr h="297627">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nSpc>
                          <a:spcPct val="100000"/>
                        </a:lnSpc>
                        <a:spcAft>
                          <a:spcPts val="0"/>
                        </a:spcAft>
                      </a:pPr>
                      <a:r>
                        <a:rPr lang="en-ZA" sz="1700" b="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2018/19</a:t>
                      </a:r>
                      <a:endParaRPr lang="en-ZA" sz="17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673" marR="4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00000"/>
                        </a:lnSpc>
                        <a:spcAft>
                          <a:spcPts val="0"/>
                        </a:spcAft>
                      </a:pPr>
                      <a:r>
                        <a:rPr lang="en-ZA" sz="1700" b="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2019/20</a:t>
                      </a:r>
                      <a:endParaRPr lang="en-ZA" sz="17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673" marR="4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00000"/>
                        </a:lnSpc>
                        <a:spcAft>
                          <a:spcPts val="0"/>
                        </a:spcAft>
                      </a:pPr>
                      <a:r>
                        <a:rPr lang="en-ZA" sz="1700" b="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2020/21</a:t>
                      </a:r>
                      <a:endParaRPr lang="en-ZA" sz="17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673" marR="4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00000"/>
                        </a:lnSpc>
                        <a:spcAft>
                          <a:spcPts val="0"/>
                        </a:spcAft>
                      </a:pPr>
                      <a:r>
                        <a:rPr lang="en-ZA" sz="1700" b="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2021/22</a:t>
                      </a:r>
                      <a:endParaRPr lang="en-ZA" sz="17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673" marR="4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00000"/>
                        </a:lnSpc>
                        <a:spcAft>
                          <a:spcPts val="0"/>
                        </a:spcAft>
                      </a:pPr>
                      <a:r>
                        <a:rPr lang="en-ZA" sz="1700" b="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2022/23</a:t>
                      </a:r>
                      <a:endParaRPr lang="en-ZA" sz="17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673" marR="4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00000"/>
                        </a:lnSpc>
                        <a:spcAft>
                          <a:spcPts val="0"/>
                        </a:spcAft>
                      </a:pPr>
                      <a:r>
                        <a:rPr lang="en-ZA" sz="17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2023/24</a:t>
                      </a:r>
                      <a:endParaRPr lang="en-ZA" sz="17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673" marR="4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00000"/>
                        </a:lnSpc>
                        <a:spcAft>
                          <a:spcPts val="0"/>
                        </a:spcAft>
                      </a:pPr>
                      <a:r>
                        <a:rPr lang="en-ZA" sz="17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2024/25</a:t>
                      </a:r>
                      <a:endParaRPr lang="en-ZA" sz="17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673" marR="4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extLst>
                  <a:ext uri="{0D108BD9-81ED-4DB2-BD59-A6C34878D82A}">
                    <a16:rowId xmlns:a16="http://schemas.microsoft.com/office/drawing/2014/main" xmlns="" val="1920589135"/>
                  </a:ext>
                </a:extLst>
              </a:tr>
              <a:tr h="3888224">
                <a:tc>
                  <a:txBody>
                    <a:bodyPr/>
                    <a:lstStyle/>
                    <a:p>
                      <a:pPr marL="30480" marR="295910">
                        <a:lnSpc>
                          <a:spcPct val="100000"/>
                        </a:lnSpc>
                        <a:spcBef>
                          <a:spcPts val="65"/>
                        </a:spcBef>
                        <a:spcAft>
                          <a:spcPts val="0"/>
                        </a:spcAft>
                      </a:pPr>
                      <a:r>
                        <a:rPr lang="en-US" sz="1700"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Revenue generation increased</a:t>
                      </a:r>
                      <a:endParaRPr lang="en-ZA" sz="17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673" marR="4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 marR="14605">
                        <a:lnSpc>
                          <a:spcPct val="100000"/>
                        </a:lnSpc>
                        <a:spcBef>
                          <a:spcPts val="65"/>
                        </a:spcBef>
                        <a:spcAft>
                          <a:spcPts val="0"/>
                        </a:spcAft>
                      </a:pPr>
                      <a:r>
                        <a:rPr lang="en-US" sz="1700"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Assessment of the Return of Earning received</a:t>
                      </a:r>
                      <a:endParaRPr lang="en-ZA" sz="17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673" marR="4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 marR="76835">
                        <a:lnSpc>
                          <a:spcPct val="100000"/>
                        </a:lnSpc>
                        <a:spcBef>
                          <a:spcPts val="65"/>
                        </a:spcBef>
                        <a:spcAft>
                          <a:spcPts val="0"/>
                        </a:spcAft>
                      </a:pPr>
                      <a:r>
                        <a:rPr lang="en-US" sz="1700" smtClean="0">
                          <a:solidFill>
                            <a:srgbClr val="000000"/>
                          </a:solidFill>
                          <a:effectLst/>
                          <a:latin typeface="Arial" panose="020B0604020202020204" pitchFamily="34" charset="0"/>
                          <a:ea typeface="Arial" panose="020B0604020202020204" pitchFamily="34" charset="0"/>
                          <a:cs typeface="Arial" panose="020B0604020202020204" pitchFamily="34" charset="0"/>
                        </a:rPr>
                        <a:t> Percentage of received return of earnings assessed annually.</a:t>
                      </a:r>
                      <a:endParaRPr lang="en-ZA" sz="17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673" marR="4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700" b="1" smtClean="0">
                          <a:solidFill>
                            <a:srgbClr val="000000"/>
                          </a:solidFill>
                          <a:effectLst/>
                          <a:latin typeface="Arial" panose="020B0604020202020204" pitchFamily="34" charset="0"/>
                          <a:ea typeface="Arial" panose="020B0604020202020204" pitchFamily="34" charset="0"/>
                          <a:cs typeface="Arial" panose="020B0604020202020204" pitchFamily="34" charset="0"/>
                        </a:rPr>
                        <a:t> 55%</a:t>
                      </a:r>
                      <a:r>
                        <a:rPr lang="en-ZA" sz="1700" smtClean="0">
                          <a:solidFill>
                            <a:srgbClr val="000000"/>
                          </a:solidFill>
                          <a:effectLst/>
                          <a:latin typeface="Arial" panose="020B0604020202020204" pitchFamily="34" charset="0"/>
                          <a:ea typeface="Arial" panose="020B0604020202020204" pitchFamily="34" charset="0"/>
                          <a:cs typeface="Arial" panose="020B0604020202020204" pitchFamily="34" charset="0"/>
                        </a:rPr>
                        <a:t> (219 050 of 401 536) of active registered employers assessed annually</a:t>
                      </a:r>
                      <a:endParaRPr lang="en-ZA" sz="1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673" marR="4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700" b="1"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 52%</a:t>
                      </a:r>
                      <a:endParaRPr lang="en-ZA" sz="17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0480">
                        <a:lnSpc>
                          <a:spcPct val="100000"/>
                        </a:lnSpc>
                        <a:spcBef>
                          <a:spcPts val="65"/>
                        </a:spcBef>
                        <a:spcAft>
                          <a:spcPts val="0"/>
                        </a:spcAft>
                      </a:pPr>
                      <a:r>
                        <a:rPr lang="en-US" sz="1700"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There are a total of 459 229 Active registered Employers in Compensation Fund database. Of the total registered, 238 824 were Assessed in 2019/20 Financial Year.</a:t>
                      </a:r>
                      <a:endParaRPr lang="en-ZA" sz="17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673" marR="4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en-ZA" sz="17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ZA" sz="1700" b="1" kern="1200" dirty="0" smtClean="0">
                          <a:solidFill>
                            <a:srgbClr val="000000"/>
                          </a:solidFill>
                          <a:effectLst/>
                          <a:latin typeface="Arial" panose="020B0604020202020204" pitchFamily="34" charset="0"/>
                          <a:ea typeface="+mn-ea"/>
                          <a:cs typeface="Arial" panose="020B0604020202020204" pitchFamily="34" charset="0"/>
                        </a:rPr>
                        <a:t>Achieved </a:t>
                      </a:r>
                      <a:endParaRPr lang="en-ZA" sz="1700" kern="1200" dirty="0" smtClean="0">
                        <a:solidFill>
                          <a:srgbClr val="000000"/>
                        </a:solidFill>
                        <a:effectLst/>
                        <a:latin typeface="Arial" panose="020B0604020202020204" pitchFamily="34" charset="0"/>
                        <a:ea typeface="+mn-ea"/>
                        <a:cs typeface="Arial" panose="020B0604020202020204" pitchFamily="34" charset="0"/>
                      </a:endParaRPr>
                    </a:p>
                    <a:p>
                      <a:pPr>
                        <a:lnSpc>
                          <a:spcPct val="100000"/>
                        </a:lnSpc>
                      </a:pPr>
                      <a:r>
                        <a:rPr lang="en-ZA" sz="1700" kern="1200" dirty="0" smtClean="0">
                          <a:solidFill>
                            <a:srgbClr val="000000"/>
                          </a:solidFill>
                          <a:effectLst/>
                          <a:latin typeface="Arial" panose="020B0604020202020204" pitchFamily="34" charset="0"/>
                          <a:ea typeface="+mn-ea"/>
                          <a:cs typeface="Arial" panose="020B0604020202020204" pitchFamily="34" charset="0"/>
                        </a:rPr>
                        <a:t>99% </a:t>
                      </a:r>
                    </a:p>
                    <a:p>
                      <a:pPr>
                        <a:lnSpc>
                          <a:spcPct val="100000"/>
                        </a:lnSpc>
                      </a:pPr>
                      <a:r>
                        <a:rPr lang="en-ZA" sz="1700" kern="1200" dirty="0" smtClean="0">
                          <a:solidFill>
                            <a:srgbClr val="000000"/>
                          </a:solidFill>
                          <a:effectLst/>
                          <a:latin typeface="Arial" panose="020B0604020202020204" pitchFamily="34" charset="0"/>
                          <a:ea typeface="+mn-ea"/>
                          <a:cs typeface="Arial" panose="020B0604020202020204" pitchFamily="34" charset="0"/>
                        </a:rPr>
                        <a:t>[ 220 </a:t>
                      </a:r>
                    </a:p>
                    <a:p>
                      <a:pPr>
                        <a:lnSpc>
                          <a:spcPct val="100000"/>
                        </a:lnSpc>
                      </a:pPr>
                      <a:r>
                        <a:rPr lang="en-ZA" sz="1700" kern="1200" dirty="0" smtClean="0">
                          <a:solidFill>
                            <a:srgbClr val="000000"/>
                          </a:solidFill>
                          <a:effectLst/>
                          <a:latin typeface="Arial" panose="020B0604020202020204" pitchFamily="34" charset="0"/>
                          <a:ea typeface="+mn-ea"/>
                          <a:cs typeface="Arial" panose="020B0604020202020204" pitchFamily="34" charset="0"/>
                        </a:rPr>
                        <a:t>382 (ROE’s </a:t>
                      </a:r>
                    </a:p>
                    <a:p>
                      <a:pPr>
                        <a:lnSpc>
                          <a:spcPct val="100000"/>
                        </a:lnSpc>
                      </a:pPr>
                      <a:r>
                        <a:rPr lang="en-ZA" sz="1700" kern="1200" dirty="0" smtClean="0">
                          <a:solidFill>
                            <a:srgbClr val="000000"/>
                          </a:solidFill>
                          <a:effectLst/>
                          <a:latin typeface="Arial" panose="020B0604020202020204" pitchFamily="34" charset="0"/>
                          <a:ea typeface="+mn-ea"/>
                          <a:cs typeface="Arial" panose="020B0604020202020204" pitchFamily="34" charset="0"/>
                        </a:rPr>
                        <a:t>assessed / </a:t>
                      </a:r>
                    </a:p>
                    <a:p>
                      <a:pPr>
                        <a:lnSpc>
                          <a:spcPct val="100000"/>
                        </a:lnSpc>
                      </a:pPr>
                      <a:r>
                        <a:rPr lang="en-ZA" sz="1700" kern="1200" dirty="0" smtClean="0">
                          <a:solidFill>
                            <a:srgbClr val="000000"/>
                          </a:solidFill>
                          <a:effectLst/>
                          <a:latin typeface="Arial" panose="020B0604020202020204" pitchFamily="34" charset="0"/>
                          <a:ea typeface="+mn-ea"/>
                          <a:cs typeface="Arial" panose="020B0604020202020204" pitchFamily="34" charset="0"/>
                        </a:rPr>
                        <a:t>223 </a:t>
                      </a:r>
                    </a:p>
                    <a:p>
                      <a:pPr>
                        <a:lnSpc>
                          <a:spcPct val="100000"/>
                        </a:lnSpc>
                      </a:pPr>
                      <a:r>
                        <a:rPr lang="en-ZA" sz="1700" kern="1200" dirty="0" smtClean="0">
                          <a:solidFill>
                            <a:srgbClr val="000000"/>
                          </a:solidFill>
                          <a:effectLst/>
                          <a:latin typeface="Arial" panose="020B0604020202020204" pitchFamily="34" charset="0"/>
                          <a:ea typeface="+mn-ea"/>
                          <a:cs typeface="Arial" panose="020B0604020202020204" pitchFamily="34" charset="0"/>
                        </a:rPr>
                        <a:t>644 (ROE’s </a:t>
                      </a:r>
                    </a:p>
                    <a:p>
                      <a:pPr>
                        <a:lnSpc>
                          <a:spcPct val="100000"/>
                        </a:lnSpc>
                      </a:pPr>
                      <a:r>
                        <a:rPr lang="en-ZA" sz="1700" kern="1200" dirty="0" smtClean="0">
                          <a:solidFill>
                            <a:srgbClr val="000000"/>
                          </a:solidFill>
                          <a:effectLst/>
                          <a:latin typeface="Arial" panose="020B0604020202020204" pitchFamily="34" charset="0"/>
                          <a:ea typeface="+mn-ea"/>
                          <a:cs typeface="Arial" panose="020B0604020202020204" pitchFamily="34" charset="0"/>
                        </a:rPr>
                        <a:t>received)] </a:t>
                      </a:r>
                      <a:endParaRPr lang="en-ZA" sz="1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673" marR="4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700"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700" dirty="0" smtClean="0">
                          <a:solidFill>
                            <a:srgbClr val="000000"/>
                          </a:solidFill>
                          <a:effectLst/>
                          <a:latin typeface="+mn-lt"/>
                          <a:ea typeface="+mn-ea"/>
                          <a:cs typeface="+mn-cs"/>
                        </a:rPr>
                        <a:t>98% </a:t>
                      </a:r>
                      <a:endParaRPr lang="en-ZA" sz="1700" dirty="0" smtClean="0">
                        <a:solidFill>
                          <a:srgbClr val="000000"/>
                        </a:solidFill>
                        <a:effectLst/>
                        <a:latin typeface="+mn-lt"/>
                        <a:ea typeface="+mn-ea"/>
                        <a:cs typeface="+mn-cs"/>
                      </a:endParaRPr>
                    </a:p>
                    <a:p>
                      <a:r>
                        <a:rPr lang="en-US" sz="1700" dirty="0" smtClean="0">
                          <a:solidFill>
                            <a:srgbClr val="000000"/>
                          </a:solidFill>
                          <a:effectLst/>
                          <a:latin typeface="+mn-lt"/>
                          <a:ea typeface="+mn-ea"/>
                          <a:cs typeface="+mn-cs"/>
                        </a:rPr>
                        <a:t>[ 303 105 (ROE’s assessed / 307 </a:t>
                      </a:r>
                      <a:endParaRPr lang="en-ZA" sz="1700" dirty="0" smtClean="0">
                        <a:solidFill>
                          <a:srgbClr val="000000"/>
                        </a:solidFill>
                        <a:effectLst/>
                        <a:latin typeface="+mn-lt"/>
                        <a:ea typeface="+mn-ea"/>
                        <a:cs typeface="+mn-cs"/>
                      </a:endParaRPr>
                    </a:p>
                    <a:p>
                      <a:r>
                        <a:rPr lang="en-US" sz="1700" dirty="0" smtClean="0">
                          <a:solidFill>
                            <a:srgbClr val="000000"/>
                          </a:solidFill>
                          <a:effectLst/>
                          <a:latin typeface="+mn-lt"/>
                          <a:ea typeface="+mn-ea"/>
                          <a:cs typeface="+mn-cs"/>
                        </a:rPr>
                        <a:t>769(R OE’s received)] </a:t>
                      </a:r>
                      <a:endParaRPr lang="en-ZA" sz="1700" dirty="0" smtClean="0">
                        <a:solidFill>
                          <a:srgbClr val="000000"/>
                        </a:solidFill>
                        <a:effectLst/>
                        <a:latin typeface="+mn-lt"/>
                        <a:ea typeface="+mn-ea"/>
                        <a:cs typeface="+mn-cs"/>
                      </a:endParaRPr>
                    </a:p>
                    <a:p>
                      <a:r>
                        <a:rPr lang="en-ZA" sz="1700" dirty="0" smtClean="0">
                          <a:solidFill>
                            <a:srgbClr val="000000"/>
                          </a:solidFill>
                          <a:effectLst/>
                          <a:latin typeface="+mn-lt"/>
                          <a:ea typeface="+mn-ea"/>
                          <a:cs typeface="+mn-cs"/>
                        </a:rPr>
                        <a:t>With 13% variance</a:t>
                      </a:r>
                      <a:endParaRPr lang="en-ZA" sz="17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673" marR="4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a:txBody>
                    <a:bodyPr/>
                    <a:lstStyle/>
                    <a:p>
                      <a:pPr marL="31750">
                        <a:lnSpc>
                          <a:spcPct val="100000"/>
                        </a:lnSpc>
                        <a:spcBef>
                          <a:spcPts val="65"/>
                        </a:spcBef>
                        <a:spcAft>
                          <a:spcPts val="0"/>
                        </a:spcAft>
                      </a:pPr>
                      <a:r>
                        <a:rPr lang="en-US" sz="1700" smtClean="0">
                          <a:solidFill>
                            <a:srgbClr val="000000"/>
                          </a:solidFill>
                          <a:effectLst/>
                          <a:latin typeface="Arial" panose="020B0604020202020204" pitchFamily="34" charset="0"/>
                          <a:ea typeface="Arial" panose="020B0604020202020204" pitchFamily="34" charset="0"/>
                          <a:cs typeface="Arial" panose="020B0604020202020204" pitchFamily="34" charset="0"/>
                        </a:rPr>
                        <a:t>87.5% </a:t>
                      </a:r>
                      <a:endParaRPr lang="en-ZA" sz="17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673" marR="4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a:txBody>
                    <a:bodyPr/>
                    <a:lstStyle/>
                    <a:p>
                      <a:pPr marL="31750">
                        <a:lnSpc>
                          <a:spcPct val="100000"/>
                        </a:lnSpc>
                        <a:spcBef>
                          <a:spcPts val="65"/>
                        </a:spcBef>
                        <a:spcAft>
                          <a:spcPts val="0"/>
                        </a:spcAft>
                      </a:pPr>
                      <a:r>
                        <a:rPr lang="en-US" sz="1700" smtClean="0">
                          <a:solidFill>
                            <a:srgbClr val="000000"/>
                          </a:solidFill>
                          <a:effectLst/>
                          <a:latin typeface="Arial" panose="020B0604020202020204" pitchFamily="34" charset="0"/>
                          <a:ea typeface="Arial" panose="020B0604020202020204" pitchFamily="34" charset="0"/>
                          <a:cs typeface="Arial" panose="020B0604020202020204" pitchFamily="34" charset="0"/>
                        </a:rPr>
                        <a:t> 90%</a:t>
                      </a:r>
                      <a:endParaRPr lang="en-ZA" sz="17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673" marR="4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a:txBody>
                    <a:bodyPr/>
                    <a:lstStyle/>
                    <a:p>
                      <a:pPr marL="31750">
                        <a:lnSpc>
                          <a:spcPct val="100000"/>
                        </a:lnSpc>
                        <a:spcBef>
                          <a:spcPts val="65"/>
                        </a:spcBef>
                        <a:spcAft>
                          <a:spcPts val="0"/>
                        </a:spcAft>
                      </a:pPr>
                      <a:r>
                        <a:rPr lang="en-US" sz="1700"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 95%</a:t>
                      </a:r>
                      <a:endParaRPr lang="en-ZA" sz="17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673" marR="4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xmlns="" val="2403918478"/>
                  </a:ext>
                </a:extLst>
              </a:tr>
            </a:tbl>
          </a:graphicData>
        </a:graphic>
      </p:graphicFrame>
      <p:sp>
        <p:nvSpPr>
          <p:cNvPr id="6" name="Rectangle 5"/>
          <p:cNvSpPr/>
          <p:nvPr/>
        </p:nvSpPr>
        <p:spPr>
          <a:xfrm>
            <a:off x="13919200" y="9114"/>
            <a:ext cx="441146" cy="369332"/>
          </a:xfrm>
          <a:prstGeom prst="rect">
            <a:avLst/>
          </a:prstGeom>
        </p:spPr>
        <p:txBody>
          <a:bodyPr wrap="none">
            <a:spAutoFit/>
          </a:bodyPr>
          <a:lstStyle/>
          <a:p>
            <a:r>
              <a:rPr lang="en-US" b="1" dirty="0" smtClean="0">
                <a:solidFill>
                  <a:srgbClr val="FF0000"/>
                </a:solidFill>
              </a:rPr>
              <a:t>57</a:t>
            </a:r>
            <a:endParaRPr lang="en-ZA" b="1" dirty="0">
              <a:solidFill>
                <a:srgbClr val="FF0000"/>
              </a:solidFill>
            </a:endParaRPr>
          </a:p>
        </p:txBody>
      </p:sp>
    </p:spTree>
    <p:extLst>
      <p:ext uri="{BB962C8B-B14F-4D97-AF65-F5344CB8AC3E}">
        <p14:creationId xmlns:p14="http://schemas.microsoft.com/office/powerpoint/2010/main" xmlns="" val="329753467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0" y="541617"/>
            <a:ext cx="8839200" cy="574453"/>
          </a:xfrm>
        </p:spPr>
        <p:txBody>
          <a:bodyPr/>
          <a:lstStyle/>
          <a:p>
            <a:r>
              <a:rPr lang="en-ZA" sz="3733" dirty="0">
                <a:solidFill>
                  <a:schemeClr val="tx1"/>
                </a:solidFill>
              </a:rPr>
              <a:t>PROGRAMME 2: COID SERVICES</a:t>
            </a:r>
            <a:endParaRPr lang="en-ZA" dirty="0">
              <a:solidFill>
                <a:schemeClr val="tx1"/>
              </a:solidFill>
            </a:endParaRPr>
          </a:p>
        </p:txBody>
      </p:sp>
      <p:sp>
        <p:nvSpPr>
          <p:cNvPr id="4" name="Slide Number Placeholder 3"/>
          <p:cNvSpPr>
            <a:spLocks noGrp="1"/>
          </p:cNvSpPr>
          <p:nvPr>
            <p:ph type="sldNum" sz="quarter" idx="4294967295"/>
          </p:nvPr>
        </p:nvSpPr>
        <p:spPr>
          <a:xfrm>
            <a:off x="11034375" y="8586932"/>
            <a:ext cx="2844800" cy="48683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9B0E16-3B21-4DA7-809D-032F5E4D0A06}" type="slidenum">
              <a:rPr kumimoji="0" lang="en-US" sz="1800" b="0"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Rectangle 4"/>
          <p:cNvSpPr/>
          <p:nvPr/>
        </p:nvSpPr>
        <p:spPr>
          <a:xfrm>
            <a:off x="660399" y="1690521"/>
            <a:ext cx="11496195" cy="584775"/>
          </a:xfrm>
          <a:prstGeom prst="rect">
            <a:avLst/>
          </a:prstGeom>
        </p:spPr>
        <p:txBody>
          <a:bodyPr wrap="square">
            <a:spAutoFit/>
          </a:bodyPr>
          <a:lstStyle/>
          <a:p>
            <a:pPr marL="0" marR="0" lvl="0" indent="0" algn="l" defTabSz="914400" rtl="0" eaLnBrk="0" fontAlgn="auto" latinLnBrk="0" hangingPunct="0">
              <a:lnSpc>
                <a:spcPct val="100000"/>
              </a:lnSpc>
              <a:spcBef>
                <a:spcPct val="20000"/>
              </a:spcBef>
              <a:spcAft>
                <a:spcPts val="0"/>
              </a:spcAft>
              <a:buClrTx/>
              <a:buSzTx/>
              <a:buFontTx/>
              <a:buNone/>
              <a:tabLst/>
              <a:defRPr/>
            </a:pPr>
            <a:r>
              <a:rPr kumimoji="0" lang="en-ZA" sz="3200" b="1" i="0" u="sng" strike="noStrike" kern="0" cap="none" spc="0" normalizeH="0" baseline="0" noProof="0" dirty="0">
                <a:ln>
                  <a:noFill/>
                </a:ln>
                <a:solidFill>
                  <a:srgbClr val="003C19"/>
                </a:solidFill>
                <a:effectLst/>
                <a:uLnTx/>
                <a:uFillTx/>
                <a:latin typeface="Arial"/>
                <a:ea typeface="Times New Roman" panose="02020603050405020304" pitchFamily="18" charset="0"/>
                <a:cs typeface="Arial"/>
              </a:rPr>
              <a:t>Outcomes, Outputs, Performance Indicators and Targets</a:t>
            </a:r>
            <a:endParaRPr kumimoji="0" lang="en-ZA" sz="4267" b="0" i="0" u="none" strike="noStrike" kern="1200" cap="none" spc="0" normalizeH="0" baseline="0" noProof="0" dirty="0">
              <a:ln>
                <a:noFill/>
              </a:ln>
              <a:solidFill>
                <a:prstClr val="black"/>
              </a:solidFill>
              <a:effectLst/>
              <a:uLnTx/>
              <a:uFillTx/>
              <a:latin typeface="Calibri"/>
              <a:ea typeface="ＭＳ Ｐゴシック" pitchFamily="80" charset="-128"/>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xmlns="" val="2507307588"/>
              </p:ext>
            </p:extLst>
          </p:nvPr>
        </p:nvGraphicFramePr>
        <p:xfrm>
          <a:off x="660399" y="2440257"/>
          <a:ext cx="14173204" cy="5963355"/>
        </p:xfrm>
        <a:graphic>
          <a:graphicData uri="http://schemas.openxmlformats.org/drawingml/2006/table">
            <a:tbl>
              <a:tblPr firstRow="1" firstCol="1" bandRow="1"/>
              <a:tblGrid>
                <a:gridCol w="1389769">
                  <a:extLst>
                    <a:ext uri="{9D8B030D-6E8A-4147-A177-3AD203B41FA5}">
                      <a16:colId xmlns:a16="http://schemas.microsoft.com/office/drawing/2014/main" xmlns="" val="2118366870"/>
                    </a:ext>
                  </a:extLst>
                </a:gridCol>
                <a:gridCol w="1346190">
                  <a:extLst>
                    <a:ext uri="{9D8B030D-6E8A-4147-A177-3AD203B41FA5}">
                      <a16:colId xmlns:a16="http://schemas.microsoft.com/office/drawing/2014/main" xmlns="" val="2139720692"/>
                    </a:ext>
                  </a:extLst>
                </a:gridCol>
                <a:gridCol w="1367980">
                  <a:extLst>
                    <a:ext uri="{9D8B030D-6E8A-4147-A177-3AD203B41FA5}">
                      <a16:colId xmlns:a16="http://schemas.microsoft.com/office/drawing/2014/main" xmlns="" val="3626420622"/>
                    </a:ext>
                  </a:extLst>
                </a:gridCol>
                <a:gridCol w="1367980">
                  <a:extLst>
                    <a:ext uri="{9D8B030D-6E8A-4147-A177-3AD203B41FA5}">
                      <a16:colId xmlns:a16="http://schemas.microsoft.com/office/drawing/2014/main" xmlns="" val="4209259083"/>
                    </a:ext>
                  </a:extLst>
                </a:gridCol>
                <a:gridCol w="1367980">
                  <a:extLst>
                    <a:ext uri="{9D8B030D-6E8A-4147-A177-3AD203B41FA5}">
                      <a16:colId xmlns:a16="http://schemas.microsoft.com/office/drawing/2014/main" xmlns="" val="1585769163"/>
                    </a:ext>
                  </a:extLst>
                </a:gridCol>
                <a:gridCol w="1466661">
                  <a:extLst>
                    <a:ext uri="{9D8B030D-6E8A-4147-A177-3AD203B41FA5}">
                      <a16:colId xmlns:a16="http://schemas.microsoft.com/office/drawing/2014/main" xmlns="" val="1267684372"/>
                    </a:ext>
                  </a:extLst>
                </a:gridCol>
                <a:gridCol w="1466661">
                  <a:extLst>
                    <a:ext uri="{9D8B030D-6E8A-4147-A177-3AD203B41FA5}">
                      <a16:colId xmlns:a16="http://schemas.microsoft.com/office/drawing/2014/main" xmlns="" val="1564945486"/>
                    </a:ext>
                  </a:extLst>
                </a:gridCol>
                <a:gridCol w="1466661">
                  <a:extLst>
                    <a:ext uri="{9D8B030D-6E8A-4147-A177-3AD203B41FA5}">
                      <a16:colId xmlns:a16="http://schemas.microsoft.com/office/drawing/2014/main" xmlns="" val="2918095359"/>
                    </a:ext>
                  </a:extLst>
                </a:gridCol>
                <a:gridCol w="1466661">
                  <a:extLst>
                    <a:ext uri="{9D8B030D-6E8A-4147-A177-3AD203B41FA5}">
                      <a16:colId xmlns:a16="http://schemas.microsoft.com/office/drawing/2014/main" xmlns="" val="994296968"/>
                    </a:ext>
                  </a:extLst>
                </a:gridCol>
                <a:gridCol w="1466661">
                  <a:extLst>
                    <a:ext uri="{9D8B030D-6E8A-4147-A177-3AD203B41FA5}">
                      <a16:colId xmlns:a16="http://schemas.microsoft.com/office/drawing/2014/main" xmlns="" val="3623452408"/>
                    </a:ext>
                  </a:extLst>
                </a:gridCol>
              </a:tblGrid>
              <a:tr h="265627">
                <a:tc rowSpan="3">
                  <a:txBody>
                    <a:bodyPr/>
                    <a:lstStyle/>
                    <a:p>
                      <a:pPr>
                        <a:lnSpc>
                          <a:spcPct val="100000"/>
                        </a:lnSpc>
                        <a:spcAft>
                          <a:spcPts val="0"/>
                        </a:spcAft>
                      </a:pPr>
                      <a:r>
                        <a:rPr lang="en-ZA" sz="17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Outcome</a:t>
                      </a:r>
                      <a:endParaRPr lang="en-ZA" sz="17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673" marR="4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rowSpan="3">
                  <a:txBody>
                    <a:bodyPr/>
                    <a:lstStyle/>
                    <a:p>
                      <a:pPr>
                        <a:lnSpc>
                          <a:spcPct val="100000"/>
                        </a:lnSpc>
                        <a:spcAft>
                          <a:spcPts val="0"/>
                        </a:spcAft>
                      </a:pPr>
                      <a:r>
                        <a:rPr lang="en-ZA" sz="17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Output</a:t>
                      </a:r>
                      <a:endParaRPr lang="en-ZA" sz="17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673" marR="4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rowSpan="3">
                  <a:txBody>
                    <a:bodyPr/>
                    <a:lstStyle/>
                    <a:p>
                      <a:pPr>
                        <a:lnSpc>
                          <a:spcPct val="100000"/>
                        </a:lnSpc>
                        <a:spcAft>
                          <a:spcPts val="0"/>
                        </a:spcAft>
                      </a:pPr>
                      <a:r>
                        <a:rPr lang="en-ZA" sz="17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Output Indicator</a:t>
                      </a:r>
                      <a:endParaRPr lang="en-ZA" sz="17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673" marR="4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gridSpan="7">
                  <a:txBody>
                    <a:bodyPr/>
                    <a:lstStyle/>
                    <a:p>
                      <a:pPr algn="ctr">
                        <a:lnSpc>
                          <a:spcPct val="100000"/>
                        </a:lnSpc>
                        <a:spcAft>
                          <a:spcPts val="0"/>
                        </a:spcAft>
                      </a:pPr>
                      <a:r>
                        <a:rPr lang="en-ZA" sz="17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Annual Target</a:t>
                      </a:r>
                      <a:endParaRPr lang="en-ZA" sz="17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673" marR="4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388187678"/>
                  </a:ext>
                </a:extLst>
              </a:tr>
              <a:tr h="654361">
                <a:tc vMerge="1">
                  <a:txBody>
                    <a:bodyPr/>
                    <a:lstStyle/>
                    <a:p>
                      <a:endParaRPr lang="en-ZA"/>
                    </a:p>
                  </a:txBody>
                  <a:tcPr/>
                </a:tc>
                <a:tc vMerge="1">
                  <a:txBody>
                    <a:bodyPr/>
                    <a:lstStyle/>
                    <a:p>
                      <a:endParaRPr lang="en-ZA"/>
                    </a:p>
                  </a:txBody>
                  <a:tcPr/>
                </a:tc>
                <a:tc vMerge="1">
                  <a:txBody>
                    <a:bodyPr/>
                    <a:lstStyle/>
                    <a:p>
                      <a:endParaRPr lang="en-ZA"/>
                    </a:p>
                  </a:txBody>
                  <a:tcPr/>
                </a:tc>
                <a:tc gridSpan="3">
                  <a:txBody>
                    <a:bodyPr/>
                    <a:lstStyle/>
                    <a:p>
                      <a:pPr>
                        <a:lnSpc>
                          <a:spcPct val="100000"/>
                        </a:lnSpc>
                        <a:spcAft>
                          <a:spcPts val="0"/>
                        </a:spcAft>
                      </a:pPr>
                      <a:r>
                        <a:rPr lang="en-ZA" sz="17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Audited /Actual Performance</a:t>
                      </a:r>
                      <a:endParaRPr lang="en-ZA" sz="17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673" marR="4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hMerge="1">
                  <a:txBody>
                    <a:bodyPr/>
                    <a:lstStyle/>
                    <a:p>
                      <a:endParaRPr lang="en-ZA"/>
                    </a:p>
                  </a:txBody>
                  <a:tcPr/>
                </a:tc>
                <a:tc hMerge="1">
                  <a:txBody>
                    <a:bodyPr/>
                    <a:lstStyle/>
                    <a:p>
                      <a:endParaRPr lang="en-ZA"/>
                    </a:p>
                  </a:txBody>
                  <a:tcPr/>
                </a:tc>
                <a:tc>
                  <a:txBody>
                    <a:bodyPr/>
                    <a:lstStyle/>
                    <a:p>
                      <a:pPr>
                        <a:lnSpc>
                          <a:spcPct val="100000"/>
                        </a:lnSpc>
                        <a:spcAft>
                          <a:spcPts val="0"/>
                        </a:spcAft>
                      </a:pPr>
                      <a:r>
                        <a:rPr lang="en-ZA" sz="17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Estimated Performance</a:t>
                      </a:r>
                      <a:endParaRPr lang="en-ZA" sz="17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673" marR="4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00000"/>
                        </a:lnSpc>
                        <a:spcAft>
                          <a:spcPts val="0"/>
                        </a:spcAft>
                      </a:pPr>
                      <a:r>
                        <a:rPr lang="en-ZA" sz="17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MTEF Period</a:t>
                      </a:r>
                      <a:endParaRPr lang="en-ZA" sz="17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673" marR="4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00000"/>
                        </a:lnSpc>
                        <a:spcAft>
                          <a:spcPts val="0"/>
                        </a:spcAft>
                      </a:pPr>
                      <a:r>
                        <a:rPr lang="en-ZA" sz="17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7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673" marR="4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00000"/>
                        </a:lnSpc>
                        <a:spcAft>
                          <a:spcPts val="0"/>
                        </a:spcAft>
                      </a:pPr>
                      <a:r>
                        <a:rPr lang="en-ZA" sz="17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7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673" marR="4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extLst>
                  <a:ext uri="{0D108BD9-81ED-4DB2-BD59-A6C34878D82A}">
                    <a16:rowId xmlns:a16="http://schemas.microsoft.com/office/drawing/2014/main" xmlns="" val="2160550005"/>
                  </a:ext>
                </a:extLst>
              </a:tr>
              <a:tr h="265627">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nSpc>
                          <a:spcPct val="100000"/>
                        </a:lnSpc>
                        <a:spcAft>
                          <a:spcPts val="0"/>
                        </a:spcAft>
                      </a:pPr>
                      <a:r>
                        <a:rPr lang="en-ZA" sz="17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2018/19</a:t>
                      </a:r>
                      <a:endParaRPr lang="en-ZA" sz="17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673" marR="4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00000"/>
                        </a:lnSpc>
                        <a:spcAft>
                          <a:spcPts val="0"/>
                        </a:spcAft>
                      </a:pPr>
                      <a:r>
                        <a:rPr lang="en-ZA" sz="17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2019/20</a:t>
                      </a:r>
                      <a:endParaRPr lang="en-ZA" sz="17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673" marR="4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00000"/>
                        </a:lnSpc>
                        <a:spcAft>
                          <a:spcPts val="0"/>
                        </a:spcAft>
                      </a:pPr>
                      <a:r>
                        <a:rPr lang="en-ZA" sz="17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2020/21</a:t>
                      </a:r>
                      <a:endParaRPr lang="en-ZA" sz="17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673" marR="4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00000"/>
                        </a:lnSpc>
                        <a:spcAft>
                          <a:spcPts val="0"/>
                        </a:spcAft>
                      </a:pPr>
                      <a:r>
                        <a:rPr lang="en-ZA" sz="17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2021/22</a:t>
                      </a:r>
                      <a:endParaRPr lang="en-ZA" sz="17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673" marR="4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00000"/>
                        </a:lnSpc>
                        <a:spcAft>
                          <a:spcPts val="0"/>
                        </a:spcAft>
                      </a:pPr>
                      <a:r>
                        <a:rPr lang="en-ZA" sz="17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2022/23</a:t>
                      </a:r>
                      <a:endParaRPr lang="en-ZA" sz="17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673" marR="4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00000"/>
                        </a:lnSpc>
                        <a:spcAft>
                          <a:spcPts val="0"/>
                        </a:spcAft>
                      </a:pPr>
                      <a:r>
                        <a:rPr lang="en-ZA" sz="17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2023/24</a:t>
                      </a:r>
                      <a:endParaRPr lang="en-ZA" sz="17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673" marR="4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00000"/>
                        </a:lnSpc>
                        <a:spcAft>
                          <a:spcPts val="0"/>
                        </a:spcAft>
                      </a:pPr>
                      <a:r>
                        <a:rPr lang="en-ZA" sz="17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2024/25</a:t>
                      </a:r>
                      <a:endParaRPr lang="en-ZA" sz="17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673" marR="4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extLst>
                  <a:ext uri="{0D108BD9-81ED-4DB2-BD59-A6C34878D82A}">
                    <a16:rowId xmlns:a16="http://schemas.microsoft.com/office/drawing/2014/main" xmlns="" val="1920589135"/>
                  </a:ext>
                </a:extLst>
              </a:tr>
              <a:tr h="4376285">
                <a:tc>
                  <a:txBody>
                    <a:bodyPr/>
                    <a:lstStyle/>
                    <a:p>
                      <a:pPr marL="30480" marR="295910">
                        <a:lnSpc>
                          <a:spcPct val="100000"/>
                        </a:lnSpc>
                        <a:spcBef>
                          <a:spcPts val="65"/>
                        </a:spcBef>
                        <a:spcAft>
                          <a:spcPts val="0"/>
                        </a:spcAft>
                      </a:pPr>
                      <a:r>
                        <a:rPr lang="en-US" sz="1900"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Claim </a:t>
                      </a:r>
                      <a:r>
                        <a:rPr lang="en-US"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registration requirements reviewed and turnaround times for payment of benefits reduced</a:t>
                      </a:r>
                      <a:endParaRPr lang="en-ZA" sz="19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673" marR="4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 marR="180975">
                        <a:lnSpc>
                          <a:spcPct val="100000"/>
                        </a:lnSpc>
                        <a:spcBef>
                          <a:spcPts val="65"/>
                        </a:spcBef>
                        <a:spcAft>
                          <a:spcPts val="0"/>
                        </a:spcAft>
                      </a:pPr>
                      <a:r>
                        <a:rPr lang="en-US"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Claims adjudicated</a:t>
                      </a:r>
                      <a:endParaRPr lang="en-ZA" sz="19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673" marR="4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 marR="76835">
                        <a:lnSpc>
                          <a:spcPct val="100000"/>
                        </a:lnSpc>
                        <a:spcBef>
                          <a:spcPts val="65"/>
                        </a:spcBef>
                        <a:spcAft>
                          <a:spcPts val="0"/>
                        </a:spcAft>
                      </a:pPr>
                      <a:r>
                        <a:rPr lang="en-US"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900"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Percentage </a:t>
                      </a:r>
                      <a:r>
                        <a:rPr lang="en-US"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of claims received adjudicated within </a:t>
                      </a:r>
                      <a:r>
                        <a:rPr lang="en-US" sz="1900"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30  working </a:t>
                      </a:r>
                      <a:r>
                        <a:rPr lang="en-US"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days</a:t>
                      </a:r>
                      <a:endParaRPr lang="en-ZA" sz="19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673" marR="4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ZA" sz="1900" b="1" dirty="0">
                          <a:solidFill>
                            <a:srgbClr val="000000"/>
                          </a:solidFill>
                          <a:effectLst/>
                          <a:latin typeface="+mn-lt"/>
                          <a:ea typeface="Arial" panose="020B0604020202020204" pitchFamily="34" charset="0"/>
                          <a:cs typeface="Times New Roman" panose="02020603050405020304" pitchFamily="18" charset="0"/>
                        </a:rPr>
                        <a:t>94%</a:t>
                      </a:r>
                      <a:r>
                        <a:rPr lang="en-ZA" sz="1900" dirty="0">
                          <a:solidFill>
                            <a:srgbClr val="000000"/>
                          </a:solidFill>
                          <a:effectLst/>
                          <a:latin typeface="+mn-lt"/>
                          <a:ea typeface="Arial" panose="020B0604020202020204" pitchFamily="34" charset="0"/>
                          <a:cs typeface="Times New Roman" panose="02020603050405020304" pitchFamily="18" charset="0"/>
                        </a:rPr>
                        <a:t> (146 664 of 156 223) of claims adjudicated within 40 working days of receipt.</a:t>
                      </a:r>
                      <a:endParaRPr lang="en-ZA" sz="19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ZA" sz="1900" b="1" dirty="0">
                          <a:solidFill>
                            <a:srgbClr val="000000"/>
                          </a:solidFill>
                          <a:effectLst/>
                          <a:latin typeface="+mn-lt"/>
                          <a:ea typeface="Arial" panose="020B0604020202020204" pitchFamily="34" charset="0"/>
                          <a:cs typeface="Times New Roman" panose="02020603050405020304" pitchFamily="18" charset="0"/>
                        </a:rPr>
                        <a:t>83%</a:t>
                      </a:r>
                      <a:r>
                        <a:rPr lang="en-ZA" sz="1900" dirty="0">
                          <a:solidFill>
                            <a:srgbClr val="000000"/>
                          </a:solidFill>
                          <a:effectLst/>
                          <a:latin typeface="+mn-lt"/>
                          <a:ea typeface="Arial" panose="020B0604020202020204" pitchFamily="34" charset="0"/>
                          <a:cs typeface="Times New Roman" panose="02020603050405020304" pitchFamily="18" charset="0"/>
                        </a:rPr>
                        <a:t> </a:t>
                      </a:r>
                      <a:endParaRPr lang="en-ZA" sz="1900" dirty="0">
                        <a:solidFill>
                          <a:srgbClr val="000000"/>
                        </a:solidFill>
                        <a:effectLst/>
                        <a:latin typeface="+mn-lt"/>
                        <a:ea typeface="Times New Roman" panose="02020603050405020304" pitchFamily="18" charset="0"/>
                        <a:cs typeface="Times New Roman" panose="02020603050405020304" pitchFamily="18" charset="0"/>
                      </a:endParaRPr>
                    </a:p>
                    <a:p>
                      <a:pPr marL="30480" marR="172085">
                        <a:lnSpc>
                          <a:spcPct val="150000"/>
                        </a:lnSpc>
                        <a:spcBef>
                          <a:spcPts val="5"/>
                        </a:spcBef>
                        <a:spcAft>
                          <a:spcPts val="0"/>
                        </a:spcAft>
                      </a:pPr>
                      <a:r>
                        <a:rPr lang="en-US" sz="1900" dirty="0">
                          <a:solidFill>
                            <a:srgbClr val="000000"/>
                          </a:solidFill>
                          <a:effectLst/>
                          <a:latin typeface="+mn-lt"/>
                          <a:ea typeface="Arial" panose="020B0604020202020204" pitchFamily="34" charset="0"/>
                          <a:cs typeface="Times New Roman" panose="02020603050405020304" pitchFamily="18" charset="0"/>
                        </a:rPr>
                        <a:t>851 88 of 102 773  claims were adjudicated within 30 working days of receipt</a:t>
                      </a:r>
                      <a:endParaRPr lang="en-ZA" sz="1900" dirty="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900" b="1">
                          <a:solidFill>
                            <a:srgbClr val="000000"/>
                          </a:solidFill>
                          <a:effectLst/>
                          <a:latin typeface="+mn-lt"/>
                          <a:ea typeface="Calibri" panose="020F0502020204030204" pitchFamily="34" charset="0"/>
                          <a:cs typeface="Times New Roman" panose="02020603050405020304" pitchFamily="18" charset="0"/>
                        </a:rPr>
                        <a:t>Not Achieved </a:t>
                      </a:r>
                      <a:endParaRPr lang="en-ZA" sz="1900">
                        <a:solidFill>
                          <a:srgbClr val="000000"/>
                        </a:solidFill>
                        <a:effectLst/>
                        <a:latin typeface="+mn-lt"/>
                        <a:ea typeface="Calibri" panose="020F0502020204030204" pitchFamily="34" charset="0"/>
                        <a:cs typeface="Times New Roman" panose="02020603050405020304" pitchFamily="18" charset="0"/>
                      </a:endParaRPr>
                    </a:p>
                    <a:p>
                      <a:pPr>
                        <a:spcAft>
                          <a:spcPts val="0"/>
                        </a:spcAft>
                      </a:pPr>
                      <a:r>
                        <a:rPr lang="en-ZA" sz="1900" b="1">
                          <a:solidFill>
                            <a:srgbClr val="000000"/>
                          </a:solidFill>
                          <a:effectLst/>
                          <a:latin typeface="+mn-lt"/>
                          <a:ea typeface="Calibri" panose="020F0502020204030204" pitchFamily="34" charset="0"/>
                          <a:cs typeface="Times New Roman" panose="02020603050405020304" pitchFamily="18" charset="0"/>
                        </a:rPr>
                        <a:t>79% </a:t>
                      </a:r>
                      <a:endParaRPr lang="en-ZA" sz="1900">
                        <a:solidFill>
                          <a:srgbClr val="000000"/>
                        </a:solidFill>
                        <a:effectLst/>
                        <a:latin typeface="+mn-lt"/>
                        <a:ea typeface="Calibri" panose="020F0502020204030204" pitchFamily="34" charset="0"/>
                        <a:cs typeface="Times New Roman" panose="02020603050405020304" pitchFamily="18" charset="0"/>
                      </a:endParaRPr>
                    </a:p>
                    <a:p>
                      <a:pPr marL="30480" marR="27305">
                        <a:lnSpc>
                          <a:spcPct val="150000"/>
                        </a:lnSpc>
                        <a:spcBef>
                          <a:spcPts val="25"/>
                        </a:spcBef>
                        <a:spcAft>
                          <a:spcPts val="0"/>
                        </a:spcAft>
                      </a:pPr>
                      <a:r>
                        <a:rPr lang="en-US" sz="1900">
                          <a:solidFill>
                            <a:srgbClr val="000000"/>
                          </a:solidFill>
                          <a:effectLst/>
                          <a:latin typeface="+mn-lt"/>
                          <a:ea typeface="Arial" panose="020B0604020202020204" pitchFamily="34" charset="0"/>
                          <a:cs typeface="Times New Roman" panose="02020603050405020304" pitchFamily="18" charset="0"/>
                        </a:rPr>
                        <a:t>Of the 99 175 received, 78 385 were adjudicated within 30 working days </a:t>
                      </a:r>
                      <a:endParaRPr lang="en-ZA" sz="19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115" marR="111125">
                        <a:lnSpc>
                          <a:spcPct val="150000"/>
                        </a:lnSpc>
                        <a:spcBef>
                          <a:spcPts val="65"/>
                        </a:spcBef>
                        <a:spcAft>
                          <a:spcPts val="0"/>
                        </a:spcAft>
                      </a:pPr>
                      <a:r>
                        <a:rPr lang="en-US" sz="1900" b="1">
                          <a:solidFill>
                            <a:srgbClr val="000000"/>
                          </a:solidFill>
                          <a:effectLst/>
                          <a:latin typeface="+mn-lt"/>
                          <a:ea typeface="Arial" panose="020B0604020202020204" pitchFamily="34" charset="0"/>
                          <a:cs typeface="Times New Roman" panose="02020603050405020304" pitchFamily="18" charset="0"/>
                        </a:rPr>
                        <a:t>79% </a:t>
                      </a:r>
                      <a:endParaRPr lang="en-ZA" sz="1900">
                        <a:solidFill>
                          <a:srgbClr val="000000"/>
                        </a:solidFill>
                        <a:effectLst/>
                        <a:latin typeface="+mn-lt"/>
                        <a:ea typeface="Arial" panose="020B0604020202020204" pitchFamily="34" charset="0"/>
                        <a:cs typeface="Times New Roman" panose="02020603050405020304" pitchFamily="18" charset="0"/>
                      </a:endParaRPr>
                    </a:p>
                    <a:p>
                      <a:pPr marL="31115" marR="111125">
                        <a:lnSpc>
                          <a:spcPct val="150000"/>
                        </a:lnSpc>
                        <a:spcBef>
                          <a:spcPts val="65"/>
                        </a:spcBef>
                        <a:spcAft>
                          <a:spcPts val="0"/>
                        </a:spcAft>
                      </a:pPr>
                      <a:r>
                        <a:rPr lang="en-US" sz="1900" b="1">
                          <a:solidFill>
                            <a:srgbClr val="000000"/>
                          </a:solidFill>
                          <a:effectLst/>
                          <a:latin typeface="+mn-lt"/>
                          <a:ea typeface="Arial" panose="020B0604020202020204" pitchFamily="34" charset="0"/>
                          <a:cs typeface="Times New Roman" panose="02020603050405020304" pitchFamily="18" charset="0"/>
                        </a:rPr>
                        <a:t> (90392 of 71380) </a:t>
                      </a:r>
                      <a:endParaRPr lang="en-ZA" sz="1900">
                        <a:solidFill>
                          <a:srgbClr val="000000"/>
                        </a:solidFill>
                        <a:effectLst/>
                        <a:latin typeface="+mn-lt"/>
                        <a:ea typeface="Arial" panose="020B0604020202020204" pitchFamily="34" charset="0"/>
                        <a:cs typeface="Times New Roman" panose="02020603050405020304" pitchFamily="18" charset="0"/>
                      </a:endParaRPr>
                    </a:p>
                    <a:p>
                      <a:pPr marL="31115" marR="111125">
                        <a:lnSpc>
                          <a:spcPct val="150000"/>
                        </a:lnSpc>
                        <a:spcBef>
                          <a:spcPts val="65"/>
                        </a:spcBef>
                        <a:spcAft>
                          <a:spcPts val="0"/>
                        </a:spcAft>
                      </a:pPr>
                      <a:r>
                        <a:rPr lang="en-ZA" sz="1900">
                          <a:solidFill>
                            <a:srgbClr val="000000"/>
                          </a:solidFill>
                          <a:effectLst/>
                          <a:latin typeface="+mn-lt"/>
                          <a:ea typeface="Arial" panose="020B0604020202020204" pitchFamily="34" charset="0"/>
                          <a:cs typeface="Times New Roman" panose="02020603050405020304" pitchFamily="18" charset="0"/>
                        </a:rPr>
                        <a:t>claims</a:t>
                      </a:r>
                    </a:p>
                    <a:p>
                      <a:pPr marL="31115" marR="111125">
                        <a:lnSpc>
                          <a:spcPct val="150000"/>
                        </a:lnSpc>
                        <a:spcBef>
                          <a:spcPts val="65"/>
                        </a:spcBef>
                        <a:spcAft>
                          <a:spcPts val="0"/>
                        </a:spcAft>
                      </a:pPr>
                      <a:r>
                        <a:rPr lang="en-ZA" sz="1900">
                          <a:solidFill>
                            <a:srgbClr val="000000"/>
                          </a:solidFill>
                          <a:effectLst/>
                          <a:latin typeface="+mn-lt"/>
                          <a:ea typeface="Arial" panose="020B0604020202020204" pitchFamily="34" charset="0"/>
                          <a:cs typeface="Times New Roman" panose="02020603050405020304" pitchFamily="18" charset="0"/>
                        </a:rPr>
                        <a:t>received</a:t>
                      </a:r>
                    </a:p>
                    <a:p>
                      <a:pPr marL="31115" marR="111125">
                        <a:lnSpc>
                          <a:spcPct val="150000"/>
                        </a:lnSpc>
                        <a:spcBef>
                          <a:spcPts val="65"/>
                        </a:spcBef>
                        <a:spcAft>
                          <a:spcPts val="0"/>
                        </a:spcAft>
                      </a:pPr>
                      <a:r>
                        <a:rPr lang="en-ZA" sz="1900">
                          <a:solidFill>
                            <a:srgbClr val="000000"/>
                          </a:solidFill>
                          <a:effectLst/>
                          <a:latin typeface="+mn-lt"/>
                          <a:ea typeface="Arial" panose="020B0604020202020204" pitchFamily="34" charset="0"/>
                          <a:cs typeface="Times New Roman" panose="02020603050405020304" pitchFamily="18" charset="0"/>
                        </a:rPr>
                        <a:t>adjudicated</a:t>
                      </a:r>
                    </a:p>
                    <a:p>
                      <a:pPr marL="31115" marR="111125">
                        <a:lnSpc>
                          <a:spcPct val="150000"/>
                        </a:lnSpc>
                        <a:spcBef>
                          <a:spcPts val="65"/>
                        </a:spcBef>
                        <a:spcAft>
                          <a:spcPts val="0"/>
                        </a:spcAft>
                      </a:pPr>
                      <a:r>
                        <a:rPr lang="en-ZA" sz="1900">
                          <a:solidFill>
                            <a:srgbClr val="000000"/>
                          </a:solidFill>
                          <a:effectLst/>
                          <a:latin typeface="+mn-lt"/>
                          <a:ea typeface="Arial" panose="020B0604020202020204" pitchFamily="34" charset="0"/>
                          <a:cs typeface="Times New Roman" panose="02020603050405020304" pitchFamily="18" charset="0"/>
                        </a:rPr>
                        <a:t>within 30 </a:t>
                      </a:r>
                      <a:r>
                        <a:rPr lang="en-US" sz="1900">
                          <a:solidFill>
                            <a:srgbClr val="000000"/>
                          </a:solidFill>
                          <a:effectLst/>
                          <a:latin typeface="+mn-lt"/>
                          <a:ea typeface="Arial" panose="020B0604020202020204" pitchFamily="34" charset="0"/>
                          <a:cs typeface="Times New Roman" panose="02020603050405020304" pitchFamily="18" charset="0"/>
                        </a:rPr>
                        <a:t>working days</a:t>
                      </a:r>
                      <a:endParaRPr lang="en-ZA" sz="19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0" marR="20320">
                        <a:lnSpc>
                          <a:spcPct val="150000"/>
                        </a:lnSpc>
                        <a:spcBef>
                          <a:spcPts val="65"/>
                        </a:spcBef>
                        <a:spcAft>
                          <a:spcPts val="0"/>
                        </a:spcAft>
                      </a:pPr>
                      <a:r>
                        <a:rPr lang="en-US" sz="1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90% of claims received adjudicated within 30 working days</a:t>
                      </a:r>
                      <a:endParaRPr lang="en-ZA" sz="1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0" marR="96520">
                        <a:lnSpc>
                          <a:spcPct val="150000"/>
                        </a:lnSpc>
                        <a:spcBef>
                          <a:spcPts val="65"/>
                        </a:spcBef>
                        <a:spcAft>
                          <a:spcPts val="0"/>
                        </a:spcAft>
                      </a:pPr>
                      <a:r>
                        <a:rPr lang="en-US" sz="1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90% of claims received adjudicated within 10 working days</a:t>
                      </a:r>
                      <a:endParaRPr lang="en-ZA" sz="1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0" marR="18415">
                        <a:lnSpc>
                          <a:spcPct val="150000"/>
                        </a:lnSpc>
                        <a:spcBef>
                          <a:spcPts val="65"/>
                        </a:spcBef>
                        <a:spcAft>
                          <a:spcPts val="0"/>
                        </a:spcAft>
                      </a:pP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90% of claims received adjudicated within 5 working days</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03918478"/>
                  </a:ext>
                </a:extLst>
              </a:tr>
            </a:tbl>
          </a:graphicData>
        </a:graphic>
      </p:graphicFrame>
      <p:sp>
        <p:nvSpPr>
          <p:cNvPr id="6" name="Rectangle 5"/>
          <p:cNvSpPr/>
          <p:nvPr/>
        </p:nvSpPr>
        <p:spPr>
          <a:xfrm>
            <a:off x="13919200" y="9114"/>
            <a:ext cx="441146" cy="369332"/>
          </a:xfrm>
          <a:prstGeom prst="rect">
            <a:avLst/>
          </a:prstGeom>
        </p:spPr>
        <p:txBody>
          <a:bodyPr wrap="none">
            <a:spAutoFit/>
          </a:bodyPr>
          <a:lstStyle/>
          <a:p>
            <a:r>
              <a:rPr lang="en-US" b="1" dirty="0" smtClean="0">
                <a:solidFill>
                  <a:srgbClr val="FF0000"/>
                </a:solidFill>
              </a:rPr>
              <a:t>58</a:t>
            </a:r>
            <a:endParaRPr lang="en-ZA" b="1" dirty="0">
              <a:solidFill>
                <a:srgbClr val="FF0000"/>
              </a:solidFill>
            </a:endParaRPr>
          </a:p>
        </p:txBody>
      </p:sp>
    </p:spTree>
    <p:extLst>
      <p:ext uri="{BB962C8B-B14F-4D97-AF65-F5344CB8AC3E}">
        <p14:creationId xmlns:p14="http://schemas.microsoft.com/office/powerpoint/2010/main" xmlns="" val="190478314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2800" y="383978"/>
            <a:ext cx="9256375" cy="574453"/>
          </a:xfrm>
        </p:spPr>
        <p:txBody>
          <a:bodyPr/>
          <a:lstStyle/>
          <a:p>
            <a:r>
              <a:rPr lang="en-ZA" sz="3733" dirty="0">
                <a:solidFill>
                  <a:schemeClr val="tx1"/>
                </a:solidFill>
              </a:rPr>
              <a:t>PROGRAMME 2: COID SERVICES</a:t>
            </a:r>
            <a:endParaRPr lang="en-ZA" dirty="0">
              <a:solidFill>
                <a:schemeClr val="tx1"/>
              </a:solidFill>
            </a:endParaRPr>
          </a:p>
        </p:txBody>
      </p:sp>
      <p:sp>
        <p:nvSpPr>
          <p:cNvPr id="4" name="Slide Number Placeholder 3"/>
          <p:cNvSpPr>
            <a:spLocks noGrp="1"/>
          </p:cNvSpPr>
          <p:nvPr>
            <p:ph type="sldNum" sz="quarter" idx="4294967295"/>
          </p:nvPr>
        </p:nvSpPr>
        <p:spPr>
          <a:xfrm>
            <a:off x="11034375" y="8586932"/>
            <a:ext cx="2844800" cy="48683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9B0E16-3B21-4DA7-809D-032F5E4D0A06}" type="slidenum">
              <a:rPr kumimoji="0" lang="en-US" sz="1800" b="0"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Rectangle 4"/>
          <p:cNvSpPr/>
          <p:nvPr/>
        </p:nvSpPr>
        <p:spPr>
          <a:xfrm>
            <a:off x="2382980" y="1446706"/>
            <a:ext cx="11496195" cy="584775"/>
          </a:xfrm>
          <a:prstGeom prst="rect">
            <a:avLst/>
          </a:prstGeom>
        </p:spPr>
        <p:txBody>
          <a:bodyPr wrap="square">
            <a:spAutoFit/>
          </a:bodyPr>
          <a:lstStyle/>
          <a:p>
            <a:pPr marL="0" marR="0" lvl="0" indent="0" algn="l" defTabSz="914400" rtl="0" eaLnBrk="0" fontAlgn="auto" latinLnBrk="0" hangingPunct="0">
              <a:lnSpc>
                <a:spcPct val="100000"/>
              </a:lnSpc>
              <a:spcBef>
                <a:spcPct val="20000"/>
              </a:spcBef>
              <a:spcAft>
                <a:spcPts val="0"/>
              </a:spcAft>
              <a:buClrTx/>
              <a:buSzTx/>
              <a:buFontTx/>
              <a:buNone/>
              <a:tabLst/>
              <a:defRPr/>
            </a:pPr>
            <a:r>
              <a:rPr kumimoji="0" lang="en-ZA" sz="3200" b="1" i="0" u="sng" strike="noStrike" kern="0" cap="none" spc="0" normalizeH="0" baseline="0" noProof="0" dirty="0">
                <a:ln>
                  <a:noFill/>
                </a:ln>
                <a:solidFill>
                  <a:srgbClr val="003C19"/>
                </a:solidFill>
                <a:effectLst/>
                <a:uLnTx/>
                <a:uFillTx/>
                <a:latin typeface="Arial"/>
                <a:ea typeface="Times New Roman" panose="02020603050405020304" pitchFamily="18" charset="0"/>
                <a:cs typeface="Arial"/>
              </a:rPr>
              <a:t>Outcomes, Outputs, Performance Indicators and Targets</a:t>
            </a:r>
            <a:endParaRPr kumimoji="0" lang="en-ZA" sz="4267" b="0" i="0" u="none" strike="noStrike" kern="1200" cap="none" spc="0" normalizeH="0" baseline="0" noProof="0" dirty="0">
              <a:ln>
                <a:noFill/>
              </a:ln>
              <a:solidFill>
                <a:prstClr val="black"/>
              </a:solidFill>
              <a:effectLst/>
              <a:uLnTx/>
              <a:uFillTx/>
              <a:latin typeface="Calibri"/>
              <a:ea typeface="ＭＳ Ｐゴシック" pitchFamily="80" charset="-128"/>
              <a:cs typeface="+mn-cs"/>
            </a:endParaRPr>
          </a:p>
        </p:txBody>
      </p:sp>
      <p:graphicFrame>
        <p:nvGraphicFramePr>
          <p:cNvPr id="3" name="Table 2"/>
          <p:cNvGraphicFramePr>
            <a:graphicFrameLocks noGrp="1"/>
          </p:cNvGraphicFramePr>
          <p:nvPr>
            <p:extLst/>
          </p:nvPr>
        </p:nvGraphicFramePr>
        <p:xfrm>
          <a:off x="168178" y="2031481"/>
          <a:ext cx="15925797" cy="7090290"/>
        </p:xfrm>
        <a:graphic>
          <a:graphicData uri="http://schemas.openxmlformats.org/drawingml/2006/table">
            <a:tbl>
              <a:tblPr firstRow="1" firstCol="1" bandRow="1"/>
              <a:tblGrid>
                <a:gridCol w="1561622">
                  <a:extLst>
                    <a:ext uri="{9D8B030D-6E8A-4147-A177-3AD203B41FA5}">
                      <a16:colId xmlns:a16="http://schemas.microsoft.com/office/drawing/2014/main" xmlns="" val="2118366870"/>
                    </a:ext>
                  </a:extLst>
                </a:gridCol>
                <a:gridCol w="1512653">
                  <a:extLst>
                    <a:ext uri="{9D8B030D-6E8A-4147-A177-3AD203B41FA5}">
                      <a16:colId xmlns:a16="http://schemas.microsoft.com/office/drawing/2014/main" xmlns="" val="2139720692"/>
                    </a:ext>
                  </a:extLst>
                </a:gridCol>
                <a:gridCol w="1537139">
                  <a:extLst>
                    <a:ext uri="{9D8B030D-6E8A-4147-A177-3AD203B41FA5}">
                      <a16:colId xmlns:a16="http://schemas.microsoft.com/office/drawing/2014/main" xmlns="" val="3626420622"/>
                    </a:ext>
                  </a:extLst>
                </a:gridCol>
                <a:gridCol w="1537139">
                  <a:extLst>
                    <a:ext uri="{9D8B030D-6E8A-4147-A177-3AD203B41FA5}">
                      <a16:colId xmlns:a16="http://schemas.microsoft.com/office/drawing/2014/main" xmlns="" val="4209259083"/>
                    </a:ext>
                  </a:extLst>
                </a:gridCol>
                <a:gridCol w="1537139">
                  <a:extLst>
                    <a:ext uri="{9D8B030D-6E8A-4147-A177-3AD203B41FA5}">
                      <a16:colId xmlns:a16="http://schemas.microsoft.com/office/drawing/2014/main" xmlns="" val="1585769163"/>
                    </a:ext>
                  </a:extLst>
                </a:gridCol>
                <a:gridCol w="1648021">
                  <a:extLst>
                    <a:ext uri="{9D8B030D-6E8A-4147-A177-3AD203B41FA5}">
                      <a16:colId xmlns:a16="http://schemas.microsoft.com/office/drawing/2014/main" xmlns="" val="1267684372"/>
                    </a:ext>
                  </a:extLst>
                </a:gridCol>
                <a:gridCol w="1648021">
                  <a:extLst>
                    <a:ext uri="{9D8B030D-6E8A-4147-A177-3AD203B41FA5}">
                      <a16:colId xmlns:a16="http://schemas.microsoft.com/office/drawing/2014/main" xmlns="" val="1564945486"/>
                    </a:ext>
                  </a:extLst>
                </a:gridCol>
                <a:gridCol w="1648021">
                  <a:extLst>
                    <a:ext uri="{9D8B030D-6E8A-4147-A177-3AD203B41FA5}">
                      <a16:colId xmlns:a16="http://schemas.microsoft.com/office/drawing/2014/main" xmlns="" val="2918095359"/>
                    </a:ext>
                  </a:extLst>
                </a:gridCol>
                <a:gridCol w="1648021">
                  <a:extLst>
                    <a:ext uri="{9D8B030D-6E8A-4147-A177-3AD203B41FA5}">
                      <a16:colId xmlns:a16="http://schemas.microsoft.com/office/drawing/2014/main" xmlns="" val="994296968"/>
                    </a:ext>
                  </a:extLst>
                </a:gridCol>
                <a:gridCol w="1648021">
                  <a:extLst>
                    <a:ext uri="{9D8B030D-6E8A-4147-A177-3AD203B41FA5}">
                      <a16:colId xmlns:a16="http://schemas.microsoft.com/office/drawing/2014/main" xmlns="" val="3623452408"/>
                    </a:ext>
                  </a:extLst>
                </a:gridCol>
              </a:tblGrid>
              <a:tr h="239143">
                <a:tc rowSpan="3">
                  <a:txBody>
                    <a:bodyPr/>
                    <a:lstStyle/>
                    <a:p>
                      <a:pPr>
                        <a:lnSpc>
                          <a:spcPct val="100000"/>
                        </a:lnSpc>
                        <a:spcAft>
                          <a:spcPts val="0"/>
                        </a:spcAft>
                      </a:pPr>
                      <a:r>
                        <a:rPr lang="en-ZA" sz="17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Outcome</a:t>
                      </a:r>
                      <a:endParaRPr lang="en-ZA" sz="17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673" marR="4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rowSpan="3">
                  <a:txBody>
                    <a:bodyPr/>
                    <a:lstStyle/>
                    <a:p>
                      <a:pPr>
                        <a:lnSpc>
                          <a:spcPct val="100000"/>
                        </a:lnSpc>
                        <a:spcAft>
                          <a:spcPts val="0"/>
                        </a:spcAft>
                      </a:pPr>
                      <a:r>
                        <a:rPr lang="en-ZA" sz="17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Output</a:t>
                      </a:r>
                      <a:endParaRPr lang="en-ZA" sz="1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673" marR="4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rowSpan="3">
                  <a:txBody>
                    <a:bodyPr/>
                    <a:lstStyle/>
                    <a:p>
                      <a:pPr>
                        <a:lnSpc>
                          <a:spcPct val="100000"/>
                        </a:lnSpc>
                        <a:spcAft>
                          <a:spcPts val="0"/>
                        </a:spcAft>
                      </a:pPr>
                      <a:r>
                        <a:rPr lang="en-ZA" sz="17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Output Indicator</a:t>
                      </a:r>
                      <a:endParaRPr lang="en-ZA" sz="17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673" marR="4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gridSpan="7">
                  <a:txBody>
                    <a:bodyPr/>
                    <a:lstStyle/>
                    <a:p>
                      <a:pPr algn="ctr">
                        <a:lnSpc>
                          <a:spcPct val="100000"/>
                        </a:lnSpc>
                        <a:spcAft>
                          <a:spcPts val="0"/>
                        </a:spcAft>
                      </a:pPr>
                      <a:r>
                        <a:rPr lang="en-ZA" sz="17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Annual Target</a:t>
                      </a:r>
                      <a:endParaRPr lang="en-ZA" sz="17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673" marR="4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388187678"/>
                  </a:ext>
                </a:extLst>
              </a:tr>
              <a:tr h="717430">
                <a:tc vMerge="1">
                  <a:txBody>
                    <a:bodyPr/>
                    <a:lstStyle/>
                    <a:p>
                      <a:endParaRPr lang="en-ZA"/>
                    </a:p>
                  </a:txBody>
                  <a:tcPr/>
                </a:tc>
                <a:tc vMerge="1">
                  <a:txBody>
                    <a:bodyPr/>
                    <a:lstStyle/>
                    <a:p>
                      <a:endParaRPr lang="en-ZA"/>
                    </a:p>
                  </a:txBody>
                  <a:tcPr/>
                </a:tc>
                <a:tc vMerge="1">
                  <a:txBody>
                    <a:bodyPr/>
                    <a:lstStyle/>
                    <a:p>
                      <a:endParaRPr lang="en-ZA"/>
                    </a:p>
                  </a:txBody>
                  <a:tcPr/>
                </a:tc>
                <a:tc gridSpan="3">
                  <a:txBody>
                    <a:bodyPr/>
                    <a:lstStyle/>
                    <a:p>
                      <a:pPr>
                        <a:lnSpc>
                          <a:spcPct val="100000"/>
                        </a:lnSpc>
                        <a:spcAft>
                          <a:spcPts val="0"/>
                        </a:spcAft>
                      </a:pPr>
                      <a:r>
                        <a:rPr lang="en-ZA" sz="17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Audited /Actual Performance</a:t>
                      </a:r>
                      <a:endParaRPr lang="en-ZA" sz="17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673" marR="4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hMerge="1">
                  <a:txBody>
                    <a:bodyPr/>
                    <a:lstStyle/>
                    <a:p>
                      <a:endParaRPr lang="en-ZA"/>
                    </a:p>
                  </a:txBody>
                  <a:tcPr/>
                </a:tc>
                <a:tc hMerge="1">
                  <a:txBody>
                    <a:bodyPr/>
                    <a:lstStyle/>
                    <a:p>
                      <a:endParaRPr lang="en-ZA"/>
                    </a:p>
                  </a:txBody>
                  <a:tcPr/>
                </a:tc>
                <a:tc>
                  <a:txBody>
                    <a:bodyPr/>
                    <a:lstStyle/>
                    <a:p>
                      <a:pPr>
                        <a:lnSpc>
                          <a:spcPct val="100000"/>
                        </a:lnSpc>
                        <a:spcAft>
                          <a:spcPts val="0"/>
                        </a:spcAft>
                      </a:pPr>
                      <a:r>
                        <a:rPr lang="en-ZA" sz="17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Estimated Performance</a:t>
                      </a:r>
                      <a:endParaRPr lang="en-ZA" sz="17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673" marR="4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00000"/>
                        </a:lnSpc>
                        <a:spcAft>
                          <a:spcPts val="0"/>
                        </a:spcAft>
                      </a:pPr>
                      <a:r>
                        <a:rPr lang="en-ZA" sz="17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MTEF Period</a:t>
                      </a:r>
                      <a:endParaRPr lang="en-ZA" sz="17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673" marR="4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00000"/>
                        </a:lnSpc>
                        <a:spcAft>
                          <a:spcPts val="0"/>
                        </a:spcAft>
                      </a:pPr>
                      <a:r>
                        <a:rPr lang="en-ZA" sz="17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7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673" marR="4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00000"/>
                        </a:lnSpc>
                        <a:spcAft>
                          <a:spcPts val="0"/>
                        </a:spcAft>
                      </a:pPr>
                      <a:r>
                        <a:rPr lang="en-ZA" sz="17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7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673" marR="4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extLst>
                  <a:ext uri="{0D108BD9-81ED-4DB2-BD59-A6C34878D82A}">
                    <a16:rowId xmlns:a16="http://schemas.microsoft.com/office/drawing/2014/main" xmlns="" val="2160550005"/>
                  </a:ext>
                </a:extLst>
              </a:tr>
              <a:tr h="239143">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nSpc>
                          <a:spcPct val="100000"/>
                        </a:lnSpc>
                        <a:spcAft>
                          <a:spcPts val="0"/>
                        </a:spcAft>
                      </a:pPr>
                      <a:r>
                        <a:rPr lang="en-ZA" sz="17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2018/19</a:t>
                      </a:r>
                      <a:endParaRPr lang="en-ZA" sz="17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673" marR="4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00000"/>
                        </a:lnSpc>
                        <a:spcAft>
                          <a:spcPts val="0"/>
                        </a:spcAft>
                      </a:pPr>
                      <a:r>
                        <a:rPr lang="en-ZA" sz="17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2019/20</a:t>
                      </a:r>
                      <a:endParaRPr lang="en-ZA" sz="17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673" marR="4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00000"/>
                        </a:lnSpc>
                        <a:spcAft>
                          <a:spcPts val="0"/>
                        </a:spcAft>
                      </a:pPr>
                      <a:r>
                        <a:rPr lang="en-ZA" sz="17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2020/21</a:t>
                      </a:r>
                      <a:endParaRPr lang="en-ZA" sz="17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673" marR="4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00000"/>
                        </a:lnSpc>
                        <a:spcAft>
                          <a:spcPts val="0"/>
                        </a:spcAft>
                      </a:pPr>
                      <a:r>
                        <a:rPr lang="en-ZA" sz="17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2021/22</a:t>
                      </a:r>
                      <a:endParaRPr lang="en-ZA" sz="17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673" marR="4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00000"/>
                        </a:lnSpc>
                        <a:spcAft>
                          <a:spcPts val="0"/>
                        </a:spcAft>
                      </a:pPr>
                      <a:r>
                        <a:rPr lang="en-ZA" sz="17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2022/23</a:t>
                      </a:r>
                      <a:endParaRPr lang="en-ZA" sz="17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673" marR="4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00000"/>
                        </a:lnSpc>
                        <a:spcAft>
                          <a:spcPts val="0"/>
                        </a:spcAft>
                      </a:pPr>
                      <a:r>
                        <a:rPr lang="en-ZA" sz="17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2023/24</a:t>
                      </a:r>
                      <a:endParaRPr lang="en-ZA" sz="17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673" marR="4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00000"/>
                        </a:lnSpc>
                        <a:spcAft>
                          <a:spcPts val="0"/>
                        </a:spcAft>
                      </a:pPr>
                      <a:r>
                        <a:rPr lang="en-ZA" sz="17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2024/25</a:t>
                      </a:r>
                      <a:endParaRPr lang="en-ZA" sz="17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673" marR="4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extLst>
                  <a:ext uri="{0D108BD9-81ED-4DB2-BD59-A6C34878D82A}">
                    <a16:rowId xmlns:a16="http://schemas.microsoft.com/office/drawing/2014/main" xmlns="" val="1920589135"/>
                  </a:ext>
                </a:extLst>
              </a:tr>
              <a:tr h="4606187">
                <a:tc>
                  <a:txBody>
                    <a:bodyPr/>
                    <a:lstStyle/>
                    <a:p>
                      <a:pPr marL="30480" marR="295910">
                        <a:lnSpc>
                          <a:spcPct val="100000"/>
                        </a:lnSpc>
                        <a:spcBef>
                          <a:spcPts val="65"/>
                        </a:spcBef>
                        <a:spcAft>
                          <a:spcPts val="0"/>
                        </a:spcAft>
                      </a:pPr>
                      <a:r>
                        <a:rPr lang="en-US" sz="1700"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Claim </a:t>
                      </a:r>
                      <a:r>
                        <a:rPr lang="en-US" sz="1700" dirty="0">
                          <a:solidFill>
                            <a:srgbClr val="000000"/>
                          </a:solidFill>
                          <a:effectLst/>
                          <a:latin typeface="Arial" panose="020B0604020202020204" pitchFamily="34" charset="0"/>
                          <a:ea typeface="Arial" panose="020B0604020202020204" pitchFamily="34" charset="0"/>
                          <a:cs typeface="Arial" panose="020B0604020202020204" pitchFamily="34" charset="0"/>
                        </a:rPr>
                        <a:t>registration requirements reviewed and turnaround times for payment of benefits reduced</a:t>
                      </a:r>
                      <a:endParaRPr lang="en-ZA" sz="17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673" marR="4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
                        <a:lnSpc>
                          <a:spcPct val="100000"/>
                        </a:lnSpc>
                        <a:spcBef>
                          <a:spcPts val="65"/>
                        </a:spcBef>
                        <a:spcAft>
                          <a:spcPts val="0"/>
                        </a:spcAft>
                      </a:pPr>
                      <a:r>
                        <a:rPr lang="en-US" sz="1700" dirty="0">
                          <a:solidFill>
                            <a:srgbClr val="000000"/>
                          </a:solidFill>
                          <a:effectLst/>
                          <a:latin typeface="Arial" panose="020B0604020202020204" pitchFamily="34" charset="0"/>
                          <a:ea typeface="Arial" panose="020B0604020202020204" pitchFamily="34" charset="0"/>
                          <a:cs typeface="Arial" panose="020B0604020202020204" pitchFamily="34" charset="0"/>
                        </a:rPr>
                        <a:t>Benefits paid</a:t>
                      </a:r>
                      <a:endParaRPr lang="en-ZA" sz="17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673" marR="4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 marR="153035" algn="just">
                        <a:lnSpc>
                          <a:spcPct val="100000"/>
                        </a:lnSpc>
                        <a:spcBef>
                          <a:spcPts val="65"/>
                        </a:spcBef>
                        <a:spcAft>
                          <a:spcPts val="0"/>
                        </a:spcAft>
                      </a:pPr>
                      <a:r>
                        <a:rPr lang="en-US" sz="1700" dirty="0">
                          <a:solidFill>
                            <a:srgbClr val="000000"/>
                          </a:solidFill>
                          <a:effectLst/>
                          <a:latin typeface="Arial" panose="020B0604020202020204" pitchFamily="34" charset="0"/>
                          <a:ea typeface="Arial" panose="020B0604020202020204" pitchFamily="34" charset="0"/>
                          <a:cs typeface="Arial" panose="020B0604020202020204" pitchFamily="34" charset="0"/>
                        </a:rPr>
                        <a:t>Percentage of approved benefits paid</a:t>
                      </a:r>
                      <a:endParaRPr lang="en-ZA" sz="17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30480" marR="52705" algn="just">
                        <a:lnSpc>
                          <a:spcPct val="100000"/>
                        </a:lnSpc>
                        <a:spcBef>
                          <a:spcPts val="5"/>
                        </a:spcBef>
                        <a:spcAft>
                          <a:spcPts val="0"/>
                        </a:spcAft>
                      </a:pPr>
                      <a:r>
                        <a:rPr lang="en-US" sz="1700" dirty="0">
                          <a:solidFill>
                            <a:srgbClr val="000000"/>
                          </a:solidFill>
                          <a:effectLst/>
                          <a:latin typeface="Arial" panose="020B0604020202020204" pitchFamily="34" charset="0"/>
                          <a:ea typeface="Arial" panose="020B0604020202020204" pitchFamily="34" charset="0"/>
                          <a:cs typeface="Arial" panose="020B0604020202020204" pitchFamily="34" charset="0"/>
                        </a:rPr>
                        <a:t>within 5 working days</a:t>
                      </a:r>
                      <a:endParaRPr lang="en-ZA" sz="17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673" marR="4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ZA" sz="17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98%</a:t>
                      </a:r>
                      <a:r>
                        <a:rPr lang="en-ZA" sz="17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n-ZA" sz="17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0"/>
                        </a:spcAft>
                      </a:pPr>
                      <a:r>
                        <a:rPr lang="en-ZA" sz="17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 3,864,064,683.41 of                      R 3,962,853,774.76) of approved benefits paid within 5 working days, yearly.</a:t>
                      </a:r>
                      <a:endParaRPr lang="en-ZA" sz="17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ZA" sz="17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80%</a:t>
                      </a:r>
                      <a:endParaRPr lang="en-ZA" sz="17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0480">
                        <a:lnSpc>
                          <a:spcPct val="150000"/>
                        </a:lnSpc>
                        <a:spcBef>
                          <a:spcPts val="65"/>
                        </a:spcBef>
                        <a:spcAft>
                          <a:spcPts val="0"/>
                        </a:spcAft>
                      </a:pPr>
                      <a:r>
                        <a:rPr lang="en-US" sz="17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total amount approved to be paid towards benefits was   R 3 369 370 476 However, the amount paid within 5 working days was  </a:t>
                      </a:r>
                      <a:endParaRPr lang="en-ZA" sz="17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0480">
                        <a:lnSpc>
                          <a:spcPct val="150000"/>
                        </a:lnSpc>
                        <a:spcBef>
                          <a:spcPts val="65"/>
                        </a:spcBef>
                        <a:spcAft>
                          <a:spcPts val="0"/>
                        </a:spcAft>
                      </a:pPr>
                      <a:r>
                        <a:rPr lang="en-US" sz="17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 2 694 112 194</a:t>
                      </a:r>
                      <a:endParaRPr lang="en-ZA" sz="17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ZA" sz="17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Not Achieved </a:t>
                      </a:r>
                      <a:endParaRPr lang="en-ZA"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50000"/>
                        </a:lnSpc>
                        <a:spcAft>
                          <a:spcPts val="0"/>
                        </a:spcAft>
                      </a:pPr>
                      <a:r>
                        <a:rPr lang="en-ZA" sz="17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86.2% </a:t>
                      </a:r>
                      <a:endParaRPr lang="en-ZA"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50000"/>
                        </a:lnSpc>
                        <a:spcAft>
                          <a:spcPts val="0"/>
                        </a:spcAft>
                      </a:pPr>
                      <a:r>
                        <a:rPr lang="en-ZA"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Of the R4 284 681 931.60 Benefits approved, </a:t>
                      </a:r>
                    </a:p>
                    <a:p>
                      <a:pPr marL="50800">
                        <a:lnSpc>
                          <a:spcPct val="150000"/>
                        </a:lnSpc>
                        <a:spcBef>
                          <a:spcPts val="65"/>
                        </a:spcBef>
                        <a:spcAft>
                          <a:spcPts val="0"/>
                        </a:spcAft>
                      </a:pPr>
                      <a:r>
                        <a:rPr lang="en-US" sz="17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R3 694 130 767.10 was paid within 5 workings days </a:t>
                      </a:r>
                      <a:endParaRPr lang="en-ZA" sz="17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115">
                        <a:lnSpc>
                          <a:spcPct val="150000"/>
                        </a:lnSpc>
                        <a:spcBef>
                          <a:spcPts val="65"/>
                        </a:spcBef>
                        <a:spcAft>
                          <a:spcPts val="0"/>
                        </a:spcAft>
                      </a:pPr>
                      <a:r>
                        <a:rPr lang="en-ZA" sz="17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92.71%</a:t>
                      </a:r>
                      <a:endParaRPr lang="en-ZA" sz="17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1115">
                        <a:lnSpc>
                          <a:spcPct val="150000"/>
                        </a:lnSpc>
                        <a:spcBef>
                          <a:spcPts val="65"/>
                        </a:spcBef>
                        <a:spcAft>
                          <a:spcPts val="0"/>
                        </a:spcAft>
                      </a:pPr>
                      <a:r>
                        <a:rPr lang="pt-BR" sz="17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 3 280 649 889,40</a:t>
                      </a:r>
                      <a:endParaRPr lang="en-ZA" sz="17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1115">
                        <a:lnSpc>
                          <a:spcPct val="150000"/>
                        </a:lnSpc>
                        <a:spcBef>
                          <a:spcPts val="65"/>
                        </a:spcBef>
                        <a:spcAft>
                          <a:spcPts val="0"/>
                        </a:spcAft>
                      </a:pPr>
                      <a:r>
                        <a:rPr lang="en-ZA" sz="17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of</a:t>
                      </a:r>
                    </a:p>
                    <a:p>
                      <a:pPr marL="31115">
                        <a:lnSpc>
                          <a:spcPct val="150000"/>
                        </a:lnSpc>
                        <a:spcBef>
                          <a:spcPts val="65"/>
                        </a:spcBef>
                        <a:spcAft>
                          <a:spcPts val="0"/>
                        </a:spcAft>
                      </a:pPr>
                      <a:r>
                        <a:rPr lang="pt-BR" sz="17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 3 041 507 159,93)</a:t>
                      </a:r>
                      <a:r>
                        <a:rPr lang="en-US" sz="17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of approved benefits paid within 5 working days, yearly</a:t>
                      </a:r>
                      <a:endParaRPr lang="en-ZA" sz="17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0">
                        <a:lnSpc>
                          <a:spcPct val="150000"/>
                        </a:lnSpc>
                        <a:spcBef>
                          <a:spcPts val="65"/>
                        </a:spcBef>
                        <a:spcAft>
                          <a:spcPts val="0"/>
                        </a:spcAft>
                      </a:pPr>
                      <a:r>
                        <a:rPr lang="en-US" sz="17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90% </a:t>
                      </a:r>
                      <a:endParaRPr lang="en-ZA" sz="17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0">
                        <a:lnSpc>
                          <a:spcPct val="150000"/>
                        </a:lnSpc>
                        <a:spcBef>
                          <a:spcPts val="65"/>
                        </a:spcBef>
                        <a:spcAft>
                          <a:spcPts val="0"/>
                        </a:spcAft>
                      </a:pPr>
                      <a:r>
                        <a:rPr lang="en-US" sz="17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90% </a:t>
                      </a:r>
                      <a:endParaRPr lang="en-ZA" sz="17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0">
                        <a:lnSpc>
                          <a:spcPct val="150000"/>
                        </a:lnSpc>
                        <a:spcBef>
                          <a:spcPts val="65"/>
                        </a:spcBef>
                        <a:spcAft>
                          <a:spcPts val="0"/>
                        </a:spcAft>
                      </a:pPr>
                      <a:r>
                        <a:rPr lang="en-US" sz="17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90% </a:t>
                      </a:r>
                      <a:endParaRPr lang="en-ZA" sz="17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03918478"/>
                  </a:ext>
                </a:extLst>
              </a:tr>
            </a:tbl>
          </a:graphicData>
        </a:graphic>
      </p:graphicFrame>
      <p:sp>
        <p:nvSpPr>
          <p:cNvPr id="6" name="Rectangle 5"/>
          <p:cNvSpPr/>
          <p:nvPr/>
        </p:nvSpPr>
        <p:spPr>
          <a:xfrm>
            <a:off x="13919200" y="9114"/>
            <a:ext cx="441146" cy="369332"/>
          </a:xfrm>
          <a:prstGeom prst="rect">
            <a:avLst/>
          </a:prstGeom>
        </p:spPr>
        <p:txBody>
          <a:bodyPr wrap="none">
            <a:spAutoFit/>
          </a:bodyPr>
          <a:lstStyle/>
          <a:p>
            <a:r>
              <a:rPr lang="en-US" b="1" dirty="0" smtClean="0">
                <a:solidFill>
                  <a:srgbClr val="FF0000"/>
                </a:solidFill>
              </a:rPr>
              <a:t>59</a:t>
            </a:r>
            <a:endParaRPr lang="en-ZA" b="1" dirty="0">
              <a:solidFill>
                <a:srgbClr val="FF0000"/>
              </a:solidFill>
            </a:endParaRPr>
          </a:p>
        </p:txBody>
      </p:sp>
    </p:spTree>
    <p:extLst>
      <p:ext uri="{BB962C8B-B14F-4D97-AF65-F5344CB8AC3E}">
        <p14:creationId xmlns:p14="http://schemas.microsoft.com/office/powerpoint/2010/main" xmlns="" val="15150456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110442" y="2942482"/>
            <a:ext cx="7311383" cy="574453"/>
          </a:xfrm>
        </p:spPr>
        <p:txBody>
          <a:bodyPr/>
          <a:lstStyle/>
          <a:p>
            <a:r>
              <a:rPr lang="en-ZA" sz="3733" dirty="0">
                <a:latin typeface="Arial" panose="020B0604020202020204" pitchFamily="34" charset="0"/>
                <a:cs typeface="Arial" panose="020B0604020202020204" pitchFamily="34" charset="0"/>
              </a:rPr>
              <a:t>FOOTPRINT</a:t>
            </a:r>
          </a:p>
        </p:txBody>
      </p:sp>
      <p:sp>
        <p:nvSpPr>
          <p:cNvPr id="7" name="Slide Number Placeholder 6"/>
          <p:cNvSpPr>
            <a:spLocks noGrp="1"/>
          </p:cNvSpPr>
          <p:nvPr>
            <p:ph type="sldNum" sz="quarter" idx="4294967295"/>
          </p:nvPr>
        </p:nvSpPr>
        <p:spPr>
          <a:xfrm>
            <a:off x="11203837" y="8599993"/>
            <a:ext cx="2844800" cy="486833"/>
          </a:xfrm>
        </p:spPr>
        <p:txBody>
          <a:bodyPr/>
          <a:lstStyle/>
          <a:p>
            <a:pPr algn="r" defTabSz="609585" fontAlgn="base">
              <a:spcBef>
                <a:spcPct val="0"/>
              </a:spcBef>
              <a:spcAft>
                <a:spcPct val="0"/>
              </a:spcAft>
              <a:defRPr/>
            </a:pPr>
            <a:fld id="{FD1A8E9A-103A-45D8-A6FF-1D664856E4B8}" type="slidenum">
              <a:rPr lang="en-US" sz="1600" b="1">
                <a:solidFill>
                  <a:prstClr val="white"/>
                </a:solidFill>
                <a:latin typeface="Calibri" panose="020F0502020204030204" pitchFamily="34" charset="0"/>
                <a:ea typeface="MS PGothic" panose="020B0600070205080204" pitchFamily="34" charset="-128"/>
              </a:rPr>
              <a:pPr algn="r" defTabSz="609585" fontAlgn="base">
                <a:spcBef>
                  <a:spcPct val="0"/>
                </a:spcBef>
                <a:spcAft>
                  <a:spcPct val="0"/>
                </a:spcAft>
                <a:defRPr/>
              </a:pPr>
              <a:t>6</a:t>
            </a:fld>
            <a:endParaRPr lang="en-US" sz="1600" b="1" dirty="0">
              <a:solidFill>
                <a:prstClr val="white"/>
              </a:solidFill>
              <a:latin typeface="Calibri" panose="020F0502020204030204" pitchFamily="34" charset="0"/>
              <a:ea typeface="MS PGothic" panose="020B0600070205080204" pitchFamily="34" charset="-128"/>
            </a:endParaRPr>
          </a:p>
        </p:txBody>
      </p:sp>
      <p:pic>
        <p:nvPicPr>
          <p:cNvPr id="10" name="Content Placeholder 9" descr="http://southafricamap.facts.co/southafricamapof/SouthAfricaPoliticalMap.png"/>
          <p:cNvPicPr>
            <a:picLocks noGrp="1"/>
          </p:cNvPicPr>
          <p:nvPr>
            <p:ph idx="1"/>
          </p:nvPr>
        </p:nvPicPr>
        <p:blipFill rotWithShape="1">
          <a:blip r:embed="rId2" cstate="print">
            <a:extLst>
              <a:ext uri="{28A0092B-C50C-407E-A947-70E740481C1C}">
                <a14:useLocalDpi xmlns:a14="http://schemas.microsoft.com/office/drawing/2010/main" xmlns="" val="0"/>
              </a:ext>
            </a:extLst>
          </a:blip>
          <a:srcRect b="4189"/>
          <a:stretch/>
        </p:blipFill>
        <p:spPr bwMode="auto">
          <a:xfrm>
            <a:off x="2384961" y="1613220"/>
            <a:ext cx="11411284" cy="7108749"/>
          </a:xfrm>
          <a:prstGeom prst="rect">
            <a:avLst/>
          </a:prstGeom>
          <a:noFill/>
          <a:ln>
            <a:noFill/>
          </a:ln>
          <a:extLst>
            <a:ext uri="{53640926-AAD7-44D8-BBD7-CCE9431645EC}">
              <a14:shadowObscured xmlns:a14="http://schemas.microsoft.com/office/drawing/2010/main" xmlns=""/>
            </a:ext>
          </a:extLst>
        </p:spPr>
      </p:pic>
      <p:sp>
        <p:nvSpPr>
          <p:cNvPr id="11" name="Rectangle 10"/>
          <p:cNvSpPr/>
          <p:nvPr/>
        </p:nvSpPr>
        <p:spPr>
          <a:xfrm>
            <a:off x="2566737" y="1989223"/>
            <a:ext cx="2566736" cy="502652"/>
          </a:xfrm>
          <a:prstGeom prst="rect">
            <a:avLst/>
          </a:prstGeom>
        </p:spPr>
        <p:style>
          <a:lnRef idx="1">
            <a:schemeClr val="accent1"/>
          </a:lnRef>
          <a:fillRef idx="3">
            <a:schemeClr val="accent1"/>
          </a:fillRef>
          <a:effectRef idx="2">
            <a:schemeClr val="accent1"/>
          </a:effectRef>
          <a:fontRef idx="minor">
            <a:schemeClr val="lt1"/>
          </a:fontRef>
        </p:style>
        <p:txBody>
          <a:bodyPr lIns="121920" tIns="60960" rIns="121920" bIns="60960" rtlCol="0" anchor="ctr"/>
          <a:lstStyle/>
          <a:p>
            <a:pPr algn="ctr" defTabSz="609585" eaLnBrk="0" fontAlgn="base" hangingPunct="0">
              <a:spcBef>
                <a:spcPct val="0"/>
              </a:spcBef>
              <a:spcAft>
                <a:spcPct val="0"/>
              </a:spcAft>
              <a:defRPr/>
            </a:pPr>
            <a:r>
              <a:rPr lang="en-ZA" sz="1867" dirty="0">
                <a:solidFill>
                  <a:prstClr val="white"/>
                </a:solidFill>
                <a:latin typeface="Calibri"/>
              </a:rPr>
              <a:t>126 LABOUR CENTRES</a:t>
            </a:r>
          </a:p>
        </p:txBody>
      </p:sp>
      <p:sp>
        <p:nvSpPr>
          <p:cNvPr id="12" name="Rectangle 11"/>
          <p:cNvSpPr/>
          <p:nvPr/>
        </p:nvSpPr>
        <p:spPr>
          <a:xfrm>
            <a:off x="2566737" y="2695075"/>
            <a:ext cx="2566736" cy="502652"/>
          </a:xfrm>
          <a:prstGeom prst="rect">
            <a:avLst/>
          </a:prstGeom>
        </p:spPr>
        <p:style>
          <a:lnRef idx="1">
            <a:schemeClr val="accent1"/>
          </a:lnRef>
          <a:fillRef idx="3">
            <a:schemeClr val="accent1"/>
          </a:fillRef>
          <a:effectRef idx="2">
            <a:schemeClr val="accent1"/>
          </a:effectRef>
          <a:fontRef idx="minor">
            <a:schemeClr val="lt1"/>
          </a:fontRef>
        </p:style>
        <p:txBody>
          <a:bodyPr lIns="121920" tIns="60960" rIns="121920" bIns="60960" rtlCol="0" anchor="ctr"/>
          <a:lstStyle/>
          <a:p>
            <a:pPr algn="ctr" defTabSz="609585" eaLnBrk="0" fontAlgn="base" hangingPunct="0">
              <a:spcBef>
                <a:spcPct val="0"/>
              </a:spcBef>
              <a:spcAft>
                <a:spcPct val="0"/>
              </a:spcAft>
              <a:defRPr/>
            </a:pPr>
            <a:r>
              <a:rPr lang="en-ZA" sz="1867" dirty="0">
                <a:solidFill>
                  <a:prstClr val="white"/>
                </a:solidFill>
                <a:latin typeface="Calibri"/>
              </a:rPr>
              <a:t>33 LABOUR CENTRES WITH COID FUNCTIONS</a:t>
            </a:r>
          </a:p>
        </p:txBody>
      </p:sp>
      <p:sp>
        <p:nvSpPr>
          <p:cNvPr id="2" name="Oval 1"/>
          <p:cNvSpPr/>
          <p:nvPr/>
        </p:nvSpPr>
        <p:spPr>
          <a:xfrm>
            <a:off x="8543366" y="4983983"/>
            <a:ext cx="562708" cy="48232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lIns="121920" tIns="60960" rIns="121920" bIns="60960" rtlCol="0" anchor="ctr"/>
          <a:lstStyle/>
          <a:p>
            <a:pPr algn="ctr" defTabSz="609585" eaLnBrk="0" fontAlgn="base" hangingPunct="0">
              <a:spcBef>
                <a:spcPct val="0"/>
              </a:spcBef>
              <a:spcAft>
                <a:spcPct val="0"/>
              </a:spcAft>
              <a:defRPr/>
            </a:pPr>
            <a:r>
              <a:rPr lang="en-ZA" sz="2400" dirty="0">
                <a:solidFill>
                  <a:prstClr val="black"/>
                </a:solidFill>
                <a:latin typeface="Calibri"/>
              </a:rPr>
              <a:t>3</a:t>
            </a:r>
          </a:p>
        </p:txBody>
      </p:sp>
      <p:sp>
        <p:nvSpPr>
          <p:cNvPr id="9" name="Oval 8"/>
          <p:cNvSpPr/>
          <p:nvPr/>
        </p:nvSpPr>
        <p:spPr>
          <a:xfrm>
            <a:off x="5611479" y="4946023"/>
            <a:ext cx="562708" cy="48232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lIns="121920" tIns="60960" rIns="121920" bIns="60960" rtlCol="0" anchor="ctr"/>
          <a:lstStyle/>
          <a:p>
            <a:pPr algn="ctr" defTabSz="609585" eaLnBrk="0" fontAlgn="base" hangingPunct="0">
              <a:spcBef>
                <a:spcPct val="0"/>
              </a:spcBef>
              <a:spcAft>
                <a:spcPct val="0"/>
              </a:spcAft>
              <a:defRPr/>
            </a:pPr>
            <a:r>
              <a:rPr lang="en-ZA" sz="2400" dirty="0">
                <a:solidFill>
                  <a:prstClr val="black"/>
                </a:solidFill>
                <a:latin typeface="Calibri"/>
              </a:rPr>
              <a:t>2</a:t>
            </a:r>
          </a:p>
        </p:txBody>
      </p:sp>
      <p:sp>
        <p:nvSpPr>
          <p:cNvPr id="13" name="Oval 12"/>
          <p:cNvSpPr/>
          <p:nvPr/>
        </p:nvSpPr>
        <p:spPr>
          <a:xfrm>
            <a:off x="8262011" y="7344229"/>
            <a:ext cx="562708" cy="48232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lIns="121920" tIns="60960" rIns="121920" bIns="60960" rtlCol="0" anchor="ctr"/>
          <a:lstStyle/>
          <a:p>
            <a:pPr algn="ctr" defTabSz="609585" eaLnBrk="0" fontAlgn="base" hangingPunct="0">
              <a:spcBef>
                <a:spcPct val="0"/>
              </a:spcBef>
              <a:spcAft>
                <a:spcPct val="0"/>
              </a:spcAft>
              <a:defRPr/>
            </a:pPr>
            <a:r>
              <a:rPr lang="en-ZA" sz="2400" dirty="0">
                <a:solidFill>
                  <a:prstClr val="black"/>
                </a:solidFill>
                <a:latin typeface="Calibri"/>
              </a:rPr>
              <a:t>4</a:t>
            </a:r>
          </a:p>
        </p:txBody>
      </p:sp>
      <p:sp>
        <p:nvSpPr>
          <p:cNvPr id="14" name="Oval 13"/>
          <p:cNvSpPr/>
          <p:nvPr/>
        </p:nvSpPr>
        <p:spPr>
          <a:xfrm>
            <a:off x="6174187" y="7585389"/>
            <a:ext cx="562708" cy="48232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lIns="121920" tIns="60960" rIns="121920" bIns="60960" rtlCol="0" anchor="ctr"/>
          <a:lstStyle/>
          <a:p>
            <a:pPr algn="ctr" defTabSz="609585" eaLnBrk="0" fontAlgn="base" hangingPunct="0">
              <a:spcBef>
                <a:spcPct val="0"/>
              </a:spcBef>
              <a:spcAft>
                <a:spcPct val="0"/>
              </a:spcAft>
              <a:defRPr/>
            </a:pPr>
            <a:r>
              <a:rPr lang="en-ZA" sz="2400" dirty="0">
                <a:solidFill>
                  <a:prstClr val="black"/>
                </a:solidFill>
                <a:latin typeface="Calibri"/>
              </a:rPr>
              <a:t>3</a:t>
            </a:r>
          </a:p>
        </p:txBody>
      </p:sp>
      <p:sp>
        <p:nvSpPr>
          <p:cNvPr id="15" name="Oval 14"/>
          <p:cNvSpPr/>
          <p:nvPr/>
        </p:nvSpPr>
        <p:spPr>
          <a:xfrm>
            <a:off x="11682917" y="5466303"/>
            <a:ext cx="562708" cy="48232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lIns="121920" tIns="60960" rIns="121920" bIns="60960" rtlCol="0" anchor="ctr"/>
          <a:lstStyle/>
          <a:p>
            <a:pPr algn="ctr" defTabSz="609585" eaLnBrk="0" fontAlgn="base" hangingPunct="0">
              <a:spcBef>
                <a:spcPct val="0"/>
              </a:spcBef>
              <a:spcAft>
                <a:spcPct val="0"/>
              </a:spcAft>
              <a:defRPr/>
            </a:pPr>
            <a:r>
              <a:rPr lang="en-ZA" sz="2400" dirty="0">
                <a:solidFill>
                  <a:prstClr val="black"/>
                </a:solidFill>
                <a:latin typeface="Calibri"/>
              </a:rPr>
              <a:t>3</a:t>
            </a:r>
          </a:p>
        </p:txBody>
      </p:sp>
      <p:sp>
        <p:nvSpPr>
          <p:cNvPr id="16" name="Oval 15"/>
          <p:cNvSpPr/>
          <p:nvPr/>
        </p:nvSpPr>
        <p:spPr>
          <a:xfrm>
            <a:off x="7033879" y="3581680"/>
            <a:ext cx="562708" cy="48232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lIns="121920" tIns="60960" rIns="121920" bIns="60960" rtlCol="0" anchor="ctr"/>
          <a:lstStyle/>
          <a:p>
            <a:pPr algn="ctr" defTabSz="609585" eaLnBrk="0" fontAlgn="base" hangingPunct="0">
              <a:spcBef>
                <a:spcPct val="0"/>
              </a:spcBef>
              <a:spcAft>
                <a:spcPct val="0"/>
              </a:spcAft>
              <a:defRPr/>
            </a:pPr>
            <a:r>
              <a:rPr lang="en-ZA" sz="2400" dirty="0">
                <a:solidFill>
                  <a:prstClr val="black"/>
                </a:solidFill>
                <a:latin typeface="Calibri"/>
              </a:rPr>
              <a:t>3</a:t>
            </a:r>
          </a:p>
        </p:txBody>
      </p:sp>
      <p:sp>
        <p:nvSpPr>
          <p:cNvPr id="17" name="Oval 16"/>
          <p:cNvSpPr/>
          <p:nvPr/>
        </p:nvSpPr>
        <p:spPr>
          <a:xfrm>
            <a:off x="10329739" y="2242780"/>
            <a:ext cx="562708" cy="48232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lIns="121920" tIns="60960" rIns="121920" bIns="60960" rtlCol="0" anchor="ctr"/>
          <a:lstStyle/>
          <a:p>
            <a:pPr algn="ctr" defTabSz="609585" eaLnBrk="0" fontAlgn="base" hangingPunct="0">
              <a:spcBef>
                <a:spcPct val="0"/>
              </a:spcBef>
              <a:spcAft>
                <a:spcPct val="0"/>
              </a:spcAft>
              <a:defRPr/>
            </a:pPr>
            <a:r>
              <a:rPr lang="en-ZA" sz="2400" dirty="0">
                <a:solidFill>
                  <a:prstClr val="black"/>
                </a:solidFill>
                <a:latin typeface="Calibri"/>
              </a:rPr>
              <a:t>3</a:t>
            </a:r>
          </a:p>
        </p:txBody>
      </p:sp>
      <p:sp>
        <p:nvSpPr>
          <p:cNvPr id="18" name="Oval 17"/>
          <p:cNvSpPr/>
          <p:nvPr/>
        </p:nvSpPr>
        <p:spPr>
          <a:xfrm>
            <a:off x="11508745" y="3362965"/>
            <a:ext cx="562708" cy="48232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lIns="121920" tIns="60960" rIns="121920" bIns="60960" rtlCol="0" anchor="ctr"/>
          <a:lstStyle/>
          <a:p>
            <a:pPr algn="ctr" defTabSz="609585" eaLnBrk="0" fontAlgn="base" hangingPunct="0">
              <a:spcBef>
                <a:spcPct val="0"/>
              </a:spcBef>
              <a:spcAft>
                <a:spcPct val="0"/>
              </a:spcAft>
              <a:defRPr/>
            </a:pPr>
            <a:r>
              <a:rPr lang="en-ZA" sz="2400" dirty="0">
                <a:solidFill>
                  <a:prstClr val="black"/>
                </a:solidFill>
                <a:latin typeface="Calibri"/>
              </a:rPr>
              <a:t>3</a:t>
            </a:r>
          </a:p>
        </p:txBody>
      </p:sp>
      <p:sp>
        <p:nvSpPr>
          <p:cNvPr id="19" name="Oval 18"/>
          <p:cNvSpPr/>
          <p:nvPr/>
        </p:nvSpPr>
        <p:spPr>
          <a:xfrm>
            <a:off x="10206926" y="3811710"/>
            <a:ext cx="404167" cy="368439"/>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lIns="121920" tIns="60960" rIns="121920" bIns="60960" rtlCol="0" anchor="ctr"/>
          <a:lstStyle/>
          <a:p>
            <a:pPr algn="ctr" defTabSz="609585" eaLnBrk="0" fontAlgn="base" hangingPunct="0">
              <a:spcBef>
                <a:spcPct val="0"/>
              </a:spcBef>
              <a:spcAft>
                <a:spcPct val="0"/>
              </a:spcAft>
              <a:defRPr/>
            </a:pPr>
            <a:r>
              <a:rPr lang="en-ZA" sz="2400" dirty="0">
                <a:solidFill>
                  <a:prstClr val="black"/>
                </a:solidFill>
                <a:latin typeface="Calibri"/>
              </a:rPr>
              <a:t>9</a:t>
            </a:r>
          </a:p>
        </p:txBody>
      </p:sp>
      <p:sp>
        <p:nvSpPr>
          <p:cNvPr id="3" name="Rectangle 2"/>
          <p:cNvSpPr/>
          <p:nvPr/>
        </p:nvSpPr>
        <p:spPr>
          <a:xfrm>
            <a:off x="14681200" y="533400"/>
            <a:ext cx="312906" cy="369332"/>
          </a:xfrm>
          <a:prstGeom prst="rect">
            <a:avLst/>
          </a:prstGeom>
        </p:spPr>
        <p:txBody>
          <a:bodyPr wrap="none">
            <a:spAutoFit/>
          </a:bodyPr>
          <a:lstStyle/>
          <a:p>
            <a:pPr lvl="0"/>
            <a:r>
              <a:rPr lang="en-US" b="1" dirty="0" smtClean="0">
                <a:solidFill>
                  <a:srgbClr val="FF0000"/>
                </a:solidFill>
              </a:rPr>
              <a:t>6</a:t>
            </a:r>
            <a:endParaRPr lang="en-ZA" b="1" dirty="0">
              <a:solidFill>
                <a:srgbClr val="FF0000"/>
              </a:solidFill>
            </a:endParaRPr>
          </a:p>
        </p:txBody>
      </p:sp>
    </p:spTree>
    <p:extLst>
      <p:ext uri="{BB962C8B-B14F-4D97-AF65-F5344CB8AC3E}">
        <p14:creationId xmlns:p14="http://schemas.microsoft.com/office/powerpoint/2010/main" xmlns="" val="110944371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5713" y="415798"/>
            <a:ext cx="8539087" cy="574453"/>
          </a:xfrm>
        </p:spPr>
        <p:txBody>
          <a:bodyPr/>
          <a:lstStyle/>
          <a:p>
            <a:r>
              <a:rPr lang="en-ZA" sz="3733" dirty="0">
                <a:solidFill>
                  <a:schemeClr val="tx1"/>
                </a:solidFill>
              </a:rPr>
              <a:t>PROGRAMME 2: COID SERVICES</a:t>
            </a:r>
            <a:endParaRPr lang="en-ZA" dirty="0">
              <a:solidFill>
                <a:schemeClr val="tx1"/>
              </a:solidFill>
            </a:endParaRPr>
          </a:p>
        </p:txBody>
      </p:sp>
      <p:sp>
        <p:nvSpPr>
          <p:cNvPr id="4" name="Slide Number Placeholder 3"/>
          <p:cNvSpPr>
            <a:spLocks noGrp="1"/>
          </p:cNvSpPr>
          <p:nvPr>
            <p:ph type="sldNum" sz="quarter" idx="4294967295"/>
          </p:nvPr>
        </p:nvSpPr>
        <p:spPr>
          <a:xfrm>
            <a:off x="11034375" y="8586932"/>
            <a:ext cx="2844800" cy="48683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9B0E16-3B21-4DA7-809D-032F5E4D0A06}" type="slidenum">
              <a:rPr kumimoji="0" lang="en-US" sz="1800" b="0"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aphicFrame>
        <p:nvGraphicFramePr>
          <p:cNvPr id="3" name="Table 2"/>
          <p:cNvGraphicFramePr>
            <a:graphicFrameLocks noGrp="1"/>
          </p:cNvGraphicFramePr>
          <p:nvPr>
            <p:extLst/>
          </p:nvPr>
        </p:nvGraphicFramePr>
        <p:xfrm>
          <a:off x="1476561" y="2385550"/>
          <a:ext cx="13509439" cy="3164840"/>
        </p:xfrm>
        <a:graphic>
          <a:graphicData uri="http://schemas.openxmlformats.org/drawingml/2006/table">
            <a:tbl>
              <a:tblPr firstRow="1" firstCol="1" bandRow="1"/>
              <a:tblGrid>
                <a:gridCol w="4308807">
                  <a:extLst>
                    <a:ext uri="{9D8B030D-6E8A-4147-A177-3AD203B41FA5}">
                      <a16:colId xmlns:a16="http://schemas.microsoft.com/office/drawing/2014/main" xmlns="" val="3499358575"/>
                    </a:ext>
                  </a:extLst>
                </a:gridCol>
                <a:gridCol w="2643193">
                  <a:extLst>
                    <a:ext uri="{9D8B030D-6E8A-4147-A177-3AD203B41FA5}">
                      <a16:colId xmlns:a16="http://schemas.microsoft.com/office/drawing/2014/main" xmlns="" val="2478737905"/>
                    </a:ext>
                  </a:extLst>
                </a:gridCol>
                <a:gridCol w="1330922">
                  <a:extLst>
                    <a:ext uri="{9D8B030D-6E8A-4147-A177-3AD203B41FA5}">
                      <a16:colId xmlns:a16="http://schemas.microsoft.com/office/drawing/2014/main" xmlns="" val="4231733830"/>
                    </a:ext>
                  </a:extLst>
                </a:gridCol>
                <a:gridCol w="1330922">
                  <a:extLst>
                    <a:ext uri="{9D8B030D-6E8A-4147-A177-3AD203B41FA5}">
                      <a16:colId xmlns:a16="http://schemas.microsoft.com/office/drawing/2014/main" xmlns="" val="3882956735"/>
                    </a:ext>
                  </a:extLst>
                </a:gridCol>
                <a:gridCol w="1947306">
                  <a:extLst>
                    <a:ext uri="{9D8B030D-6E8A-4147-A177-3AD203B41FA5}">
                      <a16:colId xmlns:a16="http://schemas.microsoft.com/office/drawing/2014/main" xmlns="" val="2247635342"/>
                    </a:ext>
                  </a:extLst>
                </a:gridCol>
                <a:gridCol w="1948289">
                  <a:extLst>
                    <a:ext uri="{9D8B030D-6E8A-4147-A177-3AD203B41FA5}">
                      <a16:colId xmlns:a16="http://schemas.microsoft.com/office/drawing/2014/main" xmlns="" val="1252628623"/>
                    </a:ext>
                  </a:extLst>
                </a:gridCol>
              </a:tblGrid>
              <a:tr h="284480">
                <a:tc>
                  <a:txBody>
                    <a:bodyPr/>
                    <a:lstStyle/>
                    <a:p>
                      <a:pPr>
                        <a:lnSpc>
                          <a:spcPct val="100000"/>
                        </a:lnSpc>
                        <a:spcAft>
                          <a:spcPts val="1000"/>
                        </a:spcAft>
                      </a:pPr>
                      <a:r>
                        <a:rPr lang="en-ZA" sz="1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Output Indicators</a:t>
                      </a:r>
                      <a:endParaRPr lang="en-ZA" sz="1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1988" marR="81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00000"/>
                        </a:lnSpc>
                        <a:spcAft>
                          <a:spcPts val="1000"/>
                        </a:spcAft>
                      </a:pPr>
                      <a:r>
                        <a:rPr lang="en-ZA" sz="1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Target</a:t>
                      </a:r>
                      <a:endParaRPr lang="en-ZA" sz="1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1988" marR="81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00000"/>
                        </a:lnSpc>
                        <a:spcAft>
                          <a:spcPts val="1000"/>
                        </a:spcAft>
                      </a:pPr>
                      <a:r>
                        <a:rPr lang="en-ZA" sz="1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Q1</a:t>
                      </a:r>
                      <a:endParaRPr lang="en-ZA" sz="1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1988" marR="81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00000"/>
                        </a:lnSpc>
                        <a:spcAft>
                          <a:spcPts val="1000"/>
                        </a:spcAft>
                      </a:pPr>
                      <a:r>
                        <a:rPr lang="en-ZA" sz="1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Q2</a:t>
                      </a:r>
                      <a:endParaRPr lang="en-ZA" sz="1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1988" marR="81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00000"/>
                        </a:lnSpc>
                        <a:spcAft>
                          <a:spcPts val="1000"/>
                        </a:spcAft>
                      </a:pPr>
                      <a:r>
                        <a:rPr lang="en-ZA" sz="1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Q3</a:t>
                      </a:r>
                      <a:endParaRPr lang="en-ZA" sz="1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1988" marR="81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00000"/>
                        </a:lnSpc>
                        <a:spcAft>
                          <a:spcPts val="1000"/>
                        </a:spcAft>
                      </a:pPr>
                      <a:r>
                        <a:rPr lang="en-ZA" sz="1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Q4</a:t>
                      </a:r>
                      <a:endParaRPr lang="en-ZA" sz="1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1988" marR="81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extLst>
                  <a:ext uri="{0D108BD9-81ED-4DB2-BD59-A6C34878D82A}">
                    <a16:rowId xmlns:a16="http://schemas.microsoft.com/office/drawing/2014/main" xmlns="" val="787007050"/>
                  </a:ext>
                </a:extLst>
              </a:tr>
              <a:tr h="853440">
                <a:tc>
                  <a:txBody>
                    <a:bodyPr/>
                    <a:lstStyle/>
                    <a:p>
                      <a:pPr marL="30480">
                        <a:lnSpc>
                          <a:spcPct val="100000"/>
                        </a:lnSpc>
                        <a:spcBef>
                          <a:spcPts val="95"/>
                        </a:spcBef>
                        <a:spcAft>
                          <a:spcPts val="0"/>
                        </a:spcAft>
                      </a:pP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Percentage of received return of earnings assessed annually.</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81988" marR="81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
                        <a:lnSpc>
                          <a:spcPct val="100000"/>
                        </a:lnSpc>
                        <a:spcBef>
                          <a:spcPts val="95"/>
                        </a:spcBef>
                        <a:spcAft>
                          <a:spcPts val="0"/>
                        </a:spcAft>
                      </a:pP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87.5% of received return of earnings assessed annually.</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81988" marR="81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845" algn="ctr">
                        <a:lnSpc>
                          <a:spcPct val="100000"/>
                        </a:lnSpc>
                        <a:spcBef>
                          <a:spcPts val="95"/>
                        </a:spcBef>
                        <a:spcAft>
                          <a:spcPts val="0"/>
                        </a:spcAft>
                      </a:pP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81988" marR="81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210" algn="ctr">
                        <a:lnSpc>
                          <a:spcPct val="100000"/>
                        </a:lnSpc>
                        <a:spcBef>
                          <a:spcPts val="95"/>
                        </a:spcBef>
                        <a:spcAft>
                          <a:spcPts val="0"/>
                        </a:spcAft>
                      </a:pP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81988" marR="81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210" algn="ctr">
                        <a:lnSpc>
                          <a:spcPct val="100000"/>
                        </a:lnSpc>
                        <a:spcBef>
                          <a:spcPts val="95"/>
                        </a:spcBef>
                        <a:spcAft>
                          <a:spcPts val="0"/>
                        </a:spcAft>
                      </a:pP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81988" marR="81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algn="ctr">
                        <a:lnSpc>
                          <a:spcPct val="100000"/>
                        </a:lnSpc>
                        <a:spcBef>
                          <a:spcPts val="95"/>
                        </a:spcBef>
                        <a:spcAft>
                          <a:spcPts val="0"/>
                        </a:spcAft>
                      </a:pP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87.5%</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81988" marR="81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92432009"/>
                  </a:ext>
                </a:extLst>
              </a:tr>
              <a:tr h="1137920">
                <a:tc>
                  <a:txBody>
                    <a:bodyPr/>
                    <a:lstStyle/>
                    <a:p>
                      <a:pPr marL="30480">
                        <a:lnSpc>
                          <a:spcPct val="100000"/>
                        </a:lnSpc>
                        <a:spcBef>
                          <a:spcPts val="95"/>
                        </a:spcBef>
                        <a:spcAft>
                          <a:spcPts val="0"/>
                        </a:spcAft>
                      </a:pP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Percentage of claims received adjudicated within </a:t>
                      </a:r>
                      <a:r>
                        <a:rPr lang="en-US" sz="190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30 working </a:t>
                      </a: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days</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81988" marR="81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
                        <a:lnSpc>
                          <a:spcPct val="100000"/>
                        </a:lnSpc>
                        <a:spcBef>
                          <a:spcPts val="95"/>
                        </a:spcBef>
                        <a:spcAft>
                          <a:spcPts val="0"/>
                        </a:spcAft>
                      </a:pP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90% of claims received adjudicated within </a:t>
                      </a:r>
                      <a:r>
                        <a:rPr lang="en-US" sz="190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30 working </a:t>
                      </a: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days</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81988" marR="81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845" algn="ctr">
                        <a:lnSpc>
                          <a:spcPct val="100000"/>
                        </a:lnSpc>
                        <a:spcBef>
                          <a:spcPts val="95"/>
                        </a:spcBef>
                        <a:spcAft>
                          <a:spcPts val="0"/>
                        </a:spcAft>
                      </a:pPr>
                      <a:r>
                        <a:rPr lang="en-US" sz="1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90% </a:t>
                      </a:r>
                      <a:endParaRPr lang="en-ZA" sz="1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81988" marR="81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210" algn="ctr">
                        <a:lnSpc>
                          <a:spcPct val="100000"/>
                        </a:lnSpc>
                        <a:spcBef>
                          <a:spcPts val="95"/>
                        </a:spcBef>
                        <a:spcAft>
                          <a:spcPts val="0"/>
                        </a:spcAft>
                      </a:pPr>
                      <a:r>
                        <a:rPr lang="en-US" sz="1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90% </a:t>
                      </a:r>
                      <a:endParaRPr lang="en-ZA" sz="1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81988" marR="81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210" algn="ctr">
                        <a:lnSpc>
                          <a:spcPct val="100000"/>
                        </a:lnSpc>
                        <a:spcBef>
                          <a:spcPts val="95"/>
                        </a:spcBef>
                        <a:spcAft>
                          <a:spcPts val="0"/>
                        </a:spcAft>
                      </a:pPr>
                      <a:r>
                        <a:rPr lang="en-US" sz="1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90% </a:t>
                      </a:r>
                      <a:endParaRPr lang="en-ZA" sz="1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81988" marR="81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algn="ctr">
                        <a:lnSpc>
                          <a:spcPct val="100000"/>
                        </a:lnSpc>
                        <a:spcBef>
                          <a:spcPts val="95"/>
                        </a:spcBef>
                        <a:spcAft>
                          <a:spcPts val="0"/>
                        </a:spcAft>
                      </a:pP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90% </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81988" marR="81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25688924"/>
                  </a:ext>
                </a:extLst>
              </a:tr>
              <a:tr h="853440">
                <a:tc>
                  <a:txBody>
                    <a:bodyPr/>
                    <a:lstStyle/>
                    <a:p>
                      <a:pPr marL="30480">
                        <a:lnSpc>
                          <a:spcPct val="100000"/>
                        </a:lnSpc>
                        <a:spcBef>
                          <a:spcPts val="95"/>
                        </a:spcBef>
                        <a:spcAft>
                          <a:spcPts val="0"/>
                        </a:spcAft>
                      </a:pPr>
                      <a:r>
                        <a:rPr lang="en-US" sz="1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Percentage of approved benefits paid within 5 working days</a:t>
                      </a:r>
                      <a:endParaRPr lang="en-ZA" sz="1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81988" marR="81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
                        <a:lnSpc>
                          <a:spcPct val="100000"/>
                        </a:lnSpc>
                        <a:spcBef>
                          <a:spcPts val="95"/>
                        </a:spcBef>
                        <a:spcAft>
                          <a:spcPts val="0"/>
                        </a:spcAft>
                      </a:pPr>
                      <a:r>
                        <a:rPr lang="en-US" sz="1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90% of approved benefits paid within 5 working days.</a:t>
                      </a:r>
                      <a:endParaRPr lang="en-ZA" sz="1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81988" marR="81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845" algn="ctr">
                        <a:lnSpc>
                          <a:spcPct val="100000"/>
                        </a:lnSpc>
                        <a:spcBef>
                          <a:spcPts val="95"/>
                        </a:spcBef>
                        <a:spcAft>
                          <a:spcPts val="0"/>
                        </a:spcAft>
                      </a:pPr>
                      <a:r>
                        <a:rPr lang="en-US" sz="1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90% </a:t>
                      </a:r>
                      <a:endParaRPr lang="en-ZA" sz="1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81988" marR="81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210" algn="ctr">
                        <a:lnSpc>
                          <a:spcPct val="100000"/>
                        </a:lnSpc>
                        <a:spcBef>
                          <a:spcPts val="95"/>
                        </a:spcBef>
                        <a:spcAft>
                          <a:spcPts val="0"/>
                        </a:spcAft>
                      </a:pPr>
                      <a:r>
                        <a:rPr lang="en-US" sz="1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90% </a:t>
                      </a:r>
                      <a:endParaRPr lang="en-ZA" sz="1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81988" marR="81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210" algn="ctr">
                        <a:lnSpc>
                          <a:spcPct val="100000"/>
                        </a:lnSpc>
                        <a:spcBef>
                          <a:spcPts val="95"/>
                        </a:spcBef>
                        <a:spcAft>
                          <a:spcPts val="0"/>
                        </a:spcAft>
                      </a:pPr>
                      <a:r>
                        <a:rPr lang="en-US" sz="1900">
                          <a:solidFill>
                            <a:srgbClr val="000000"/>
                          </a:solidFill>
                          <a:effectLst/>
                          <a:latin typeface="Arial" panose="020B0604020202020204" pitchFamily="34" charset="0"/>
                          <a:ea typeface="Arial" panose="020B0604020202020204" pitchFamily="34" charset="0"/>
                          <a:cs typeface="Times New Roman" panose="02020603050405020304" pitchFamily="18" charset="0"/>
                        </a:rPr>
                        <a:t>90% </a:t>
                      </a:r>
                      <a:endParaRPr lang="en-ZA" sz="1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81988" marR="81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algn="ctr">
                        <a:lnSpc>
                          <a:spcPct val="100000"/>
                        </a:lnSpc>
                        <a:spcBef>
                          <a:spcPts val="95"/>
                        </a:spcBef>
                        <a:spcAft>
                          <a:spcPts val="0"/>
                        </a:spcAft>
                      </a:pP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90% </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81988" marR="81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61298915"/>
                  </a:ext>
                </a:extLst>
              </a:tr>
            </a:tbl>
          </a:graphicData>
        </a:graphic>
      </p:graphicFrame>
      <p:sp>
        <p:nvSpPr>
          <p:cNvPr id="6" name="Title 2"/>
          <p:cNvSpPr txBox="1">
            <a:spLocks/>
          </p:cNvSpPr>
          <p:nvPr/>
        </p:nvSpPr>
        <p:spPr bwMode="auto">
          <a:xfrm>
            <a:off x="1193800" y="1547223"/>
            <a:ext cx="10017760" cy="6001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80" charset="-128"/>
                <a:cs typeface="ＭＳ Ｐゴシック" pitchFamily="80" charset="-128"/>
              </a:defRPr>
            </a:lvl1pPr>
            <a:lvl2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2pPr>
            <a:lvl3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3pPr>
            <a:lvl4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4pPr>
            <a:lvl5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5pPr>
            <a:lvl6pPr marL="4572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6pPr>
            <a:lvl7pPr marL="914375"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7pPr>
            <a:lvl8pPr marL="1371565"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8pPr>
            <a:lvl9pPr marL="182875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ZA" sz="2100" b="0" i="0" u="none" strike="noStrike" kern="1200" cap="none" spc="0" normalizeH="0" baseline="0" noProof="0" dirty="0">
                <a:ln>
                  <a:noFill/>
                </a:ln>
                <a:solidFill>
                  <a:srgbClr val="007832"/>
                </a:solidFill>
                <a:effectLst/>
                <a:uLnTx/>
                <a:uFillTx/>
                <a:latin typeface="Arial"/>
                <a:ea typeface="ＭＳ Ｐゴシック" pitchFamily="80" charset="-128"/>
              </a:rPr>
              <a:t/>
            </a:r>
            <a:br>
              <a:rPr kumimoji="0" lang="en-ZA" sz="2100" b="0" i="0" u="none" strike="noStrike" kern="1200" cap="none" spc="0" normalizeH="0" baseline="0" noProof="0" dirty="0">
                <a:ln>
                  <a:noFill/>
                </a:ln>
                <a:solidFill>
                  <a:srgbClr val="007832"/>
                </a:solidFill>
                <a:effectLst/>
                <a:uLnTx/>
                <a:uFillTx/>
                <a:latin typeface="Arial"/>
                <a:ea typeface="ＭＳ Ｐゴシック" pitchFamily="80" charset="-128"/>
              </a:rPr>
            </a:br>
            <a:r>
              <a:rPr kumimoji="0" lang="en-ZA" sz="3200" b="1" i="0" u="sng"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rPr>
              <a:t>Output Indicators: Annual and Quarterly Targets</a:t>
            </a:r>
            <a:endParaRPr kumimoji="0" lang="en-ZA" sz="3200" b="1" i="0" u="sng" strike="noStrike" kern="1200" cap="none" spc="0" normalizeH="0" baseline="0" noProof="0" dirty="0">
              <a:ln>
                <a:noFill/>
              </a:ln>
              <a:solidFill>
                <a:srgbClr val="000000"/>
              </a:solidFill>
              <a:effectLst/>
              <a:uLnTx/>
              <a:uFillTx/>
              <a:latin typeface="Arial"/>
              <a:ea typeface="ＭＳ Ｐゴシック" pitchFamily="80" charset="-128"/>
            </a:endParaRPr>
          </a:p>
        </p:txBody>
      </p:sp>
      <p:sp>
        <p:nvSpPr>
          <p:cNvPr id="7" name="Rectangle 6"/>
          <p:cNvSpPr/>
          <p:nvPr/>
        </p:nvSpPr>
        <p:spPr>
          <a:xfrm>
            <a:off x="13919200" y="9114"/>
            <a:ext cx="441146" cy="369332"/>
          </a:xfrm>
          <a:prstGeom prst="rect">
            <a:avLst/>
          </a:prstGeom>
        </p:spPr>
        <p:txBody>
          <a:bodyPr wrap="none">
            <a:spAutoFit/>
          </a:bodyPr>
          <a:lstStyle/>
          <a:p>
            <a:r>
              <a:rPr lang="en-US" b="1" dirty="0" smtClean="0">
                <a:solidFill>
                  <a:srgbClr val="FF0000"/>
                </a:solidFill>
              </a:rPr>
              <a:t>60</a:t>
            </a:r>
            <a:endParaRPr lang="en-ZA" b="1" dirty="0">
              <a:solidFill>
                <a:srgbClr val="FF0000"/>
              </a:solidFill>
            </a:endParaRPr>
          </a:p>
        </p:txBody>
      </p:sp>
    </p:spTree>
    <p:extLst>
      <p:ext uri="{BB962C8B-B14F-4D97-AF65-F5344CB8AC3E}">
        <p14:creationId xmlns:p14="http://schemas.microsoft.com/office/powerpoint/2010/main" xmlns="" val="379729024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Date Placeholder 3"/>
          <p:cNvSpPr>
            <a:spLocks noGrp="1"/>
          </p:cNvSpPr>
          <p:nvPr>
            <p:ph type="dt" sz="quarter" idx="429496729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12" indent="-285736">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2943" indent="-228589">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120"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297"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474"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651"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8829"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006"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fld id="{DC6B0FDE-8BD2-4EA1-9540-11F443153588}" type="datetime1">
              <a:rPr kumimoji="0" lang="en-ZA"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t>2022/03/30</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16389" name="Slide Number Placeholder 4"/>
          <p:cNvSpPr>
            <a:spLocks noGrp="1"/>
          </p:cNvSpPr>
          <p:nvPr>
            <p:ph type="sldNum" sz="quarter" idx="4294967295"/>
          </p:nvPr>
        </p:nvSpPr>
        <p:spPr bwMode="auto">
          <a:xfrm>
            <a:off x="13336337" y="8687770"/>
            <a:ext cx="2844800" cy="48683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12" indent="-285736">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2943" indent="-228589">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120"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297"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474"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651"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8829"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006"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fld id="{EEF8A547-2BD4-4A7F-BBB5-F3CEDF4233F1}" type="slidenum">
              <a:rPr kumimoji="0" lang="en-US" altLang="en-US" sz="1333"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rPr>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t>61</a:t>
            </a:fld>
            <a:endParaRPr kumimoji="0" lang="en-US" altLang="en-US" sz="1333" b="0" i="0" u="none" strike="noStrike" kern="120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4" name="Rectangle 3"/>
          <p:cNvSpPr/>
          <p:nvPr/>
        </p:nvSpPr>
        <p:spPr>
          <a:xfrm>
            <a:off x="4537908" y="508060"/>
            <a:ext cx="7936340" cy="107721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srgbClr val="007832"/>
                </a:solidFill>
                <a:effectLst/>
                <a:uLnTx/>
                <a:uFillTx/>
                <a:latin typeface="Arial"/>
                <a:ea typeface="+mn-ea"/>
                <a:cs typeface="+mn-cs"/>
              </a:rPr>
              <a:t>PROGRAMME 2: COID SERVICES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srgbClr val="000000"/>
                </a:solidFill>
                <a:effectLst/>
                <a:uLnTx/>
                <a:uFillTx/>
                <a:latin typeface="Arial"/>
                <a:ea typeface="+mn-ea"/>
                <a:cs typeface="+mn-cs"/>
              </a:rPr>
              <a:t>TECHNICAL INDICATOR DISCRIPTIONS</a:t>
            </a:r>
          </a:p>
        </p:txBody>
      </p:sp>
      <p:graphicFrame>
        <p:nvGraphicFramePr>
          <p:cNvPr id="2" name="Table 1"/>
          <p:cNvGraphicFramePr>
            <a:graphicFrameLocks noGrp="1"/>
          </p:cNvGraphicFramePr>
          <p:nvPr>
            <p:extLst/>
          </p:nvPr>
        </p:nvGraphicFramePr>
        <p:xfrm>
          <a:off x="584200" y="1572578"/>
          <a:ext cx="15087600" cy="7351912"/>
        </p:xfrm>
        <a:graphic>
          <a:graphicData uri="http://schemas.openxmlformats.org/drawingml/2006/table">
            <a:tbl>
              <a:tblPr firstRow="1" firstCol="1" lastRow="1" lastCol="1" bandRow="1" bandCol="1"/>
              <a:tblGrid>
                <a:gridCol w="3210036">
                  <a:extLst>
                    <a:ext uri="{9D8B030D-6E8A-4147-A177-3AD203B41FA5}">
                      <a16:colId xmlns:a16="http://schemas.microsoft.com/office/drawing/2014/main" xmlns="" val="3158510960"/>
                    </a:ext>
                  </a:extLst>
                </a:gridCol>
                <a:gridCol w="11877564">
                  <a:extLst>
                    <a:ext uri="{9D8B030D-6E8A-4147-A177-3AD203B41FA5}">
                      <a16:colId xmlns:a16="http://schemas.microsoft.com/office/drawing/2014/main" xmlns="" val="2422350044"/>
                    </a:ext>
                  </a:extLst>
                </a:gridCol>
              </a:tblGrid>
              <a:tr h="273626">
                <a:tc>
                  <a:txBody>
                    <a:bodyPr/>
                    <a:lstStyle/>
                    <a:p>
                      <a:pPr marL="43815">
                        <a:lnSpc>
                          <a:spcPct val="100000"/>
                        </a:lnSpc>
                        <a:spcAft>
                          <a:spcPts val="0"/>
                        </a:spcAft>
                      </a:pPr>
                      <a:r>
                        <a:rPr lang="en-ZA" sz="1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Indicator Title</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00000"/>
                        </a:lnSpc>
                        <a:spcAft>
                          <a:spcPts val="0"/>
                        </a:spcAft>
                      </a:pPr>
                      <a:r>
                        <a:rPr lang="en-ZA" sz="19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Percentage of </a:t>
                      </a:r>
                      <a:r>
                        <a:rPr lang="en-ZA" sz="1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received return of earnings assessed annually.</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89472565"/>
                  </a:ext>
                </a:extLst>
              </a:tr>
              <a:tr h="3243262">
                <a:tc>
                  <a:txBody>
                    <a:bodyPr/>
                    <a:lstStyle/>
                    <a:p>
                      <a:pPr marL="43815">
                        <a:lnSpc>
                          <a:spcPct val="100000"/>
                        </a:lnSpc>
                        <a:spcAft>
                          <a:spcPts val="0"/>
                        </a:spcAft>
                      </a:pPr>
                      <a:r>
                        <a:rPr lang="en-ZA" sz="1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Definition</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marR="90170">
                        <a:lnSpc>
                          <a:spcPct val="150000"/>
                        </a:lnSpc>
                        <a:spcAft>
                          <a:spcPts val="0"/>
                        </a:spcAft>
                      </a:pPr>
                      <a:r>
                        <a:rPr lang="en-ZA" sz="1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This indicator measures the percentage of employer’s submitted return of earnings that have been assessed by the Compensation Fund in the current financial year. A notice of assessment should have been issued by the Compensation Fund to the Employer confirming assessment.</a:t>
                      </a:r>
                      <a:endParaRPr lang="en-ZA" sz="1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82550">
                        <a:lnSpc>
                          <a:spcPct val="150000"/>
                        </a:lnSpc>
                        <a:spcAft>
                          <a:spcPts val="0"/>
                        </a:spcAft>
                      </a:pPr>
                      <a:r>
                        <a:rPr lang="en-ZA" sz="1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Return of Earnings (ROEs) </a:t>
                      </a:r>
                      <a:r>
                        <a:rPr lang="en-ZA" sz="1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refers to the earnings (total employers’ payroll amount) declared by an employer on an annual basis.</a:t>
                      </a:r>
                      <a:endParaRPr lang="en-ZA" sz="1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82550" marR="46355">
                        <a:lnSpc>
                          <a:spcPct val="150000"/>
                        </a:lnSpc>
                        <a:spcAft>
                          <a:spcPts val="0"/>
                        </a:spcAft>
                      </a:pPr>
                      <a:r>
                        <a:rPr lang="en-ZA" sz="1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Date Received </a:t>
                      </a:r>
                      <a:r>
                        <a:rPr lang="en-ZA" sz="1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refers to the date generated by the system when the employer captures and submits the return of earnings online. For manually submitted ROEs, the date received refers to the date generated by the system when the assessment is captured</a:t>
                      </a:r>
                      <a:endParaRPr lang="en-ZA" sz="1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82550">
                        <a:lnSpc>
                          <a:spcPct val="150000"/>
                        </a:lnSpc>
                        <a:spcAft>
                          <a:spcPts val="0"/>
                        </a:spcAft>
                      </a:pPr>
                      <a:r>
                        <a:rPr lang="en-ZA" sz="1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Assessment </a:t>
                      </a:r>
                      <a:r>
                        <a:rPr lang="en-ZA" sz="1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refers to a system generated invoice for the Return of Earnings submitted by employers. </a:t>
                      </a:r>
                      <a:endParaRPr lang="en-ZA" sz="1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2021060735"/>
                  </a:ext>
                </a:extLst>
              </a:tr>
              <a:tr h="273626">
                <a:tc>
                  <a:txBody>
                    <a:bodyPr/>
                    <a:lstStyle/>
                    <a:p>
                      <a:pPr marL="43815">
                        <a:lnSpc>
                          <a:spcPct val="100000"/>
                        </a:lnSpc>
                        <a:spcAft>
                          <a:spcPts val="0"/>
                        </a:spcAft>
                      </a:pPr>
                      <a:r>
                        <a:rPr lang="en-ZA" sz="1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Source of data</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marR="2837815">
                        <a:lnSpc>
                          <a:spcPct val="150000"/>
                        </a:lnSpc>
                        <a:spcAft>
                          <a:spcPts val="0"/>
                        </a:spcAft>
                      </a:pPr>
                      <a:r>
                        <a:rPr lang="en-ZA" sz="1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SAP generated reports</a:t>
                      </a:r>
                      <a:endParaRPr lang="en-ZA" sz="1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517477414"/>
                  </a:ext>
                </a:extLst>
              </a:tr>
              <a:tr h="1615440">
                <a:tc>
                  <a:txBody>
                    <a:bodyPr/>
                    <a:lstStyle/>
                    <a:p>
                      <a:pPr marL="43815">
                        <a:lnSpc>
                          <a:spcPct val="100000"/>
                        </a:lnSpc>
                        <a:spcAft>
                          <a:spcPts val="0"/>
                        </a:spcAft>
                      </a:pPr>
                      <a:r>
                        <a:rPr lang="en-ZA" sz="1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Method of Calculation / Assessment</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50000"/>
                        </a:lnSpc>
                        <a:spcAft>
                          <a:spcPts val="0"/>
                        </a:spcAft>
                      </a:pPr>
                      <a:r>
                        <a:rPr lang="en-ZA" sz="1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Numerator: </a:t>
                      </a:r>
                      <a:r>
                        <a:rPr lang="en-ZA" sz="1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number of received return of earnings assessed. </a:t>
                      </a:r>
                      <a:endParaRPr lang="en-ZA" sz="1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82550" marR="443865">
                        <a:lnSpc>
                          <a:spcPct val="150000"/>
                        </a:lnSpc>
                        <a:spcAft>
                          <a:spcPts val="0"/>
                        </a:spcAft>
                      </a:pPr>
                      <a:r>
                        <a:rPr lang="en-ZA" sz="1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Denominator: </a:t>
                      </a:r>
                      <a:r>
                        <a:rPr lang="en-ZA" sz="1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 number of return of earnings received annually. </a:t>
                      </a:r>
                      <a:endParaRPr lang="en-ZA" sz="1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82550" marR="443865">
                        <a:lnSpc>
                          <a:spcPct val="150000"/>
                        </a:lnSpc>
                        <a:spcAft>
                          <a:spcPts val="0"/>
                        </a:spcAft>
                      </a:pPr>
                      <a:r>
                        <a:rPr lang="en-ZA" sz="1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Calculation:</a:t>
                      </a:r>
                      <a:endParaRPr lang="en-ZA" sz="1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82550" marR="181610">
                        <a:lnSpc>
                          <a:spcPct val="150000"/>
                        </a:lnSpc>
                        <a:spcAft>
                          <a:spcPts val="0"/>
                        </a:spcAft>
                      </a:pPr>
                      <a:r>
                        <a:rPr lang="en-ZA" sz="1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Percentage of received return of earnings assessed annually = Numerator divided by Denominator multiplied by 100</a:t>
                      </a:r>
                      <a:r>
                        <a:rPr lang="en-ZA" sz="19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2831558293"/>
                  </a:ext>
                </a:extLst>
              </a:tr>
              <a:tr h="547252">
                <a:tc>
                  <a:txBody>
                    <a:bodyPr/>
                    <a:lstStyle/>
                    <a:p>
                      <a:pPr marL="43815">
                        <a:lnSpc>
                          <a:spcPct val="100000"/>
                        </a:lnSpc>
                        <a:spcAft>
                          <a:spcPts val="0"/>
                        </a:spcAft>
                      </a:pPr>
                      <a:r>
                        <a:rPr lang="en-ZA" sz="1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Means of verification</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50000"/>
                        </a:lnSpc>
                        <a:spcAft>
                          <a:spcPts val="0"/>
                        </a:spcAft>
                      </a:pPr>
                      <a:r>
                        <a:rPr lang="en-ZA" sz="1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SAP Reports</a:t>
                      </a:r>
                      <a:endParaRPr lang="en-ZA" sz="1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3786329534"/>
                  </a:ext>
                </a:extLst>
              </a:tr>
            </a:tbl>
          </a:graphicData>
        </a:graphic>
      </p:graphicFrame>
      <p:sp>
        <p:nvSpPr>
          <p:cNvPr id="6" name="Rectangle 5"/>
          <p:cNvSpPr/>
          <p:nvPr/>
        </p:nvSpPr>
        <p:spPr>
          <a:xfrm>
            <a:off x="13919200" y="9114"/>
            <a:ext cx="441146" cy="369332"/>
          </a:xfrm>
          <a:prstGeom prst="rect">
            <a:avLst/>
          </a:prstGeom>
        </p:spPr>
        <p:txBody>
          <a:bodyPr wrap="none">
            <a:spAutoFit/>
          </a:bodyPr>
          <a:lstStyle/>
          <a:p>
            <a:r>
              <a:rPr lang="en-US" b="1" dirty="0" smtClean="0">
                <a:solidFill>
                  <a:srgbClr val="FF0000"/>
                </a:solidFill>
              </a:rPr>
              <a:t>61</a:t>
            </a:r>
            <a:endParaRPr lang="en-ZA" b="1" dirty="0">
              <a:solidFill>
                <a:srgbClr val="FF0000"/>
              </a:solidFill>
            </a:endParaRPr>
          </a:p>
        </p:txBody>
      </p:sp>
    </p:spTree>
    <p:extLst>
      <p:ext uri="{BB962C8B-B14F-4D97-AF65-F5344CB8AC3E}">
        <p14:creationId xmlns:p14="http://schemas.microsoft.com/office/powerpoint/2010/main" xmlns="" val="406272010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Date Placeholder 3"/>
          <p:cNvSpPr>
            <a:spLocks noGrp="1"/>
          </p:cNvSpPr>
          <p:nvPr>
            <p:ph type="dt" sz="quarter" idx="429496729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12" indent="-285736">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2943" indent="-228589">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120"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297"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474"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651"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8829"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006"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fld id="{DC6B0FDE-8BD2-4EA1-9540-11F443153588}" type="datetime1">
              <a:rPr kumimoji="0" lang="en-ZA"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t>2022/03/30</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16389" name="Slide Number Placeholder 4"/>
          <p:cNvSpPr>
            <a:spLocks noGrp="1"/>
          </p:cNvSpPr>
          <p:nvPr>
            <p:ph type="sldNum" sz="quarter" idx="4294967295"/>
          </p:nvPr>
        </p:nvSpPr>
        <p:spPr bwMode="auto">
          <a:xfrm>
            <a:off x="13336337" y="8687770"/>
            <a:ext cx="2844800" cy="48683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12" indent="-285736">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2943" indent="-228589">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120"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297"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474"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651"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8829"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006"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fld id="{EEF8A547-2BD4-4A7F-BBB5-F3CEDF4233F1}" type="slidenum">
              <a:rPr kumimoji="0" lang="en-US" altLang="en-US" sz="1333"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rPr>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t>62</a:t>
            </a:fld>
            <a:endParaRPr kumimoji="0" lang="en-US" altLang="en-US" sz="1333" b="0" i="0" u="none" strike="noStrike" kern="120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4" name="Rectangle 3"/>
          <p:cNvSpPr/>
          <p:nvPr/>
        </p:nvSpPr>
        <p:spPr>
          <a:xfrm>
            <a:off x="4537908" y="508060"/>
            <a:ext cx="7936340" cy="107721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srgbClr val="007832"/>
                </a:solidFill>
                <a:effectLst/>
                <a:uLnTx/>
                <a:uFillTx/>
                <a:latin typeface="Arial"/>
                <a:ea typeface="+mn-ea"/>
                <a:cs typeface="+mn-cs"/>
              </a:rPr>
              <a:t>PROGRAMME 2: COID SERVICES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srgbClr val="000000"/>
                </a:solidFill>
                <a:effectLst/>
                <a:uLnTx/>
                <a:uFillTx/>
                <a:latin typeface="Arial"/>
                <a:ea typeface="+mn-ea"/>
                <a:cs typeface="+mn-cs"/>
              </a:rPr>
              <a:t>TECHNICAL INDICATOR DISCRIPTIONS</a:t>
            </a:r>
          </a:p>
        </p:txBody>
      </p:sp>
      <p:graphicFrame>
        <p:nvGraphicFramePr>
          <p:cNvPr id="2" name="Table 1"/>
          <p:cNvGraphicFramePr>
            <a:graphicFrameLocks noGrp="1"/>
          </p:cNvGraphicFramePr>
          <p:nvPr>
            <p:extLst/>
          </p:nvPr>
        </p:nvGraphicFramePr>
        <p:xfrm>
          <a:off x="2359548" y="1841239"/>
          <a:ext cx="11940652" cy="5016760"/>
        </p:xfrm>
        <a:graphic>
          <a:graphicData uri="http://schemas.openxmlformats.org/drawingml/2006/table">
            <a:tbl>
              <a:tblPr firstRow="1" firstCol="1" lastRow="1" lastCol="1" bandRow="1" bandCol="1"/>
              <a:tblGrid>
                <a:gridCol w="2540492">
                  <a:extLst>
                    <a:ext uri="{9D8B030D-6E8A-4147-A177-3AD203B41FA5}">
                      <a16:colId xmlns:a16="http://schemas.microsoft.com/office/drawing/2014/main" xmlns="" val="3158510960"/>
                    </a:ext>
                  </a:extLst>
                </a:gridCol>
                <a:gridCol w="9400160">
                  <a:extLst>
                    <a:ext uri="{9D8B030D-6E8A-4147-A177-3AD203B41FA5}">
                      <a16:colId xmlns:a16="http://schemas.microsoft.com/office/drawing/2014/main" xmlns="" val="2422350044"/>
                    </a:ext>
                  </a:extLst>
                </a:gridCol>
              </a:tblGrid>
              <a:tr h="358340">
                <a:tc>
                  <a:txBody>
                    <a:bodyPr/>
                    <a:lstStyle/>
                    <a:p>
                      <a:pPr marL="43815">
                        <a:lnSpc>
                          <a:spcPct val="100000"/>
                        </a:lnSpc>
                        <a:spcAft>
                          <a:spcPts val="0"/>
                        </a:spcAft>
                      </a:pPr>
                      <a:r>
                        <a:rPr lang="en-ZA" sz="1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Indicator Title</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00000"/>
                        </a:lnSpc>
                        <a:spcAft>
                          <a:spcPts val="0"/>
                        </a:spcAft>
                      </a:pPr>
                      <a:r>
                        <a:rPr lang="en-ZA" sz="19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Percentage</a:t>
                      </a:r>
                      <a:r>
                        <a:rPr lang="en-ZA" sz="1900" b="1" baseline="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ZA" sz="19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of </a:t>
                      </a:r>
                      <a:r>
                        <a:rPr lang="en-ZA" sz="1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received return of earnings assessed annually</a:t>
                      </a:r>
                      <a:r>
                        <a:rPr lang="en-ZA" sz="19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(Continue..)</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89472565"/>
                  </a:ext>
                </a:extLst>
              </a:tr>
              <a:tr h="358340">
                <a:tc>
                  <a:txBody>
                    <a:bodyPr/>
                    <a:lstStyle/>
                    <a:p>
                      <a:pPr marL="43815">
                        <a:lnSpc>
                          <a:spcPct val="100000"/>
                        </a:lnSpc>
                        <a:spcAft>
                          <a:spcPts val="0"/>
                        </a:spcAft>
                      </a:pPr>
                      <a:r>
                        <a:rPr lang="en-ZA" sz="1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Assumptions</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00000"/>
                        </a:lnSpc>
                        <a:spcAft>
                          <a:spcPts val="0"/>
                        </a:spcAft>
                      </a:pPr>
                      <a:r>
                        <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Functional ICT and Infrastructure</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1087636038"/>
                  </a:ext>
                </a:extLst>
              </a:tr>
              <a:tr h="1075020">
                <a:tc>
                  <a:txBody>
                    <a:bodyPr/>
                    <a:lstStyle/>
                    <a:p>
                      <a:pPr marL="43815">
                        <a:lnSpc>
                          <a:spcPct val="100000"/>
                        </a:lnSpc>
                        <a:spcAft>
                          <a:spcPts val="0"/>
                        </a:spcAft>
                      </a:pPr>
                      <a:r>
                        <a:rPr lang="en-ZA" sz="1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Disaggregation of Beneficiaries (where applicable)</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marR="2837815">
                        <a:lnSpc>
                          <a:spcPct val="100000"/>
                        </a:lnSpc>
                        <a:spcAft>
                          <a:spcPts val="0"/>
                        </a:spcAft>
                      </a:pPr>
                      <a:r>
                        <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Target for Women: N/A Target for Youth: N/A</a:t>
                      </a:r>
                    </a:p>
                    <a:p>
                      <a:pPr marL="82550">
                        <a:lnSpc>
                          <a:spcPct val="100000"/>
                        </a:lnSpc>
                        <a:spcAft>
                          <a:spcPts val="0"/>
                        </a:spcAft>
                      </a:pPr>
                      <a:r>
                        <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Target for People with Disabilities: N/A</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2241084168"/>
                  </a:ext>
                </a:extLst>
              </a:tr>
              <a:tr h="1075020">
                <a:tc>
                  <a:txBody>
                    <a:bodyPr/>
                    <a:lstStyle/>
                    <a:p>
                      <a:pPr marL="43815">
                        <a:lnSpc>
                          <a:spcPct val="100000"/>
                        </a:lnSpc>
                        <a:spcAft>
                          <a:spcPts val="0"/>
                        </a:spcAft>
                      </a:pPr>
                      <a:r>
                        <a:rPr lang="en-ZA" sz="1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Spatial Transformation (where applicable)</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00000"/>
                        </a:lnSpc>
                        <a:spcAft>
                          <a:spcPts val="0"/>
                        </a:spcAft>
                      </a:pPr>
                      <a:r>
                        <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3714998962"/>
                  </a:ext>
                </a:extLst>
              </a:tr>
              <a:tr h="358340">
                <a:tc>
                  <a:txBody>
                    <a:bodyPr/>
                    <a:lstStyle/>
                    <a:p>
                      <a:pPr marL="43815">
                        <a:lnSpc>
                          <a:spcPct val="100000"/>
                        </a:lnSpc>
                        <a:spcAft>
                          <a:spcPts val="0"/>
                        </a:spcAft>
                      </a:pPr>
                      <a:r>
                        <a:rPr lang="en-ZA" sz="1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Calculation Type</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00000"/>
                        </a:lnSpc>
                        <a:spcAft>
                          <a:spcPts val="0"/>
                        </a:spcAft>
                      </a:pPr>
                      <a:r>
                        <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Cumulative (year-end)</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711533905"/>
                  </a:ext>
                </a:extLst>
              </a:tr>
              <a:tr h="358340">
                <a:tc>
                  <a:txBody>
                    <a:bodyPr/>
                    <a:lstStyle/>
                    <a:p>
                      <a:pPr marL="43815">
                        <a:lnSpc>
                          <a:spcPct val="100000"/>
                        </a:lnSpc>
                        <a:spcAft>
                          <a:spcPts val="0"/>
                        </a:spcAft>
                      </a:pPr>
                      <a:r>
                        <a:rPr lang="en-ZA" sz="1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Reporting Cycle</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00000"/>
                        </a:lnSpc>
                        <a:spcAft>
                          <a:spcPts val="0"/>
                        </a:spcAft>
                      </a:pPr>
                      <a:r>
                        <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Annual</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1009071772"/>
                  </a:ext>
                </a:extLst>
              </a:tr>
              <a:tr h="716680">
                <a:tc>
                  <a:txBody>
                    <a:bodyPr/>
                    <a:lstStyle/>
                    <a:p>
                      <a:pPr marL="43815">
                        <a:lnSpc>
                          <a:spcPct val="100000"/>
                        </a:lnSpc>
                        <a:spcAft>
                          <a:spcPts val="0"/>
                        </a:spcAft>
                      </a:pPr>
                      <a:r>
                        <a:rPr lang="en-ZA" sz="1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Desired performance</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00000"/>
                        </a:lnSpc>
                        <a:spcAft>
                          <a:spcPts val="0"/>
                        </a:spcAft>
                      </a:pPr>
                      <a:r>
                        <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Assessing 87.5% of the received return of earnings annually</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1882524544"/>
                  </a:ext>
                </a:extLst>
              </a:tr>
              <a:tr h="716680">
                <a:tc>
                  <a:txBody>
                    <a:bodyPr/>
                    <a:lstStyle/>
                    <a:p>
                      <a:pPr marL="43815">
                        <a:lnSpc>
                          <a:spcPct val="100000"/>
                        </a:lnSpc>
                        <a:spcAft>
                          <a:spcPts val="0"/>
                        </a:spcAft>
                      </a:pPr>
                      <a:r>
                        <a:rPr lang="en-ZA" sz="1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Indicator Responsibility</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00000"/>
                        </a:lnSpc>
                        <a:spcAft>
                          <a:spcPts val="0"/>
                        </a:spcAft>
                      </a:pPr>
                      <a:r>
                        <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Chief Director: COID Services</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2062692430"/>
                  </a:ext>
                </a:extLst>
              </a:tr>
            </a:tbl>
          </a:graphicData>
        </a:graphic>
      </p:graphicFrame>
      <p:sp>
        <p:nvSpPr>
          <p:cNvPr id="6" name="Rectangle 5"/>
          <p:cNvSpPr/>
          <p:nvPr/>
        </p:nvSpPr>
        <p:spPr>
          <a:xfrm>
            <a:off x="13919200" y="9114"/>
            <a:ext cx="441146" cy="369332"/>
          </a:xfrm>
          <a:prstGeom prst="rect">
            <a:avLst/>
          </a:prstGeom>
        </p:spPr>
        <p:txBody>
          <a:bodyPr wrap="none">
            <a:spAutoFit/>
          </a:bodyPr>
          <a:lstStyle/>
          <a:p>
            <a:r>
              <a:rPr lang="en-US" b="1" dirty="0" smtClean="0">
                <a:solidFill>
                  <a:srgbClr val="FF0000"/>
                </a:solidFill>
              </a:rPr>
              <a:t>62</a:t>
            </a:r>
            <a:endParaRPr lang="en-ZA" b="1" dirty="0">
              <a:solidFill>
                <a:srgbClr val="FF0000"/>
              </a:solidFill>
            </a:endParaRPr>
          </a:p>
        </p:txBody>
      </p:sp>
    </p:spTree>
    <p:extLst>
      <p:ext uri="{BB962C8B-B14F-4D97-AF65-F5344CB8AC3E}">
        <p14:creationId xmlns:p14="http://schemas.microsoft.com/office/powerpoint/2010/main" xmlns="" val="241154922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10307781" y="7583199"/>
            <a:ext cx="2133600" cy="365125"/>
          </a:xfrm>
        </p:spPr>
        <p:txBody>
          <a:bodyPr/>
          <a:lstStyle/>
          <a:p>
            <a:pPr marL="0" marR="0" lvl="0" indent="0" algn="l" defTabSz="457178" rtl="0" eaLnBrk="1" fontAlgn="auto" latinLnBrk="0" hangingPunct="1">
              <a:lnSpc>
                <a:spcPct val="100000"/>
              </a:lnSpc>
              <a:spcBef>
                <a:spcPts val="0"/>
              </a:spcBef>
              <a:spcAft>
                <a:spcPts val="0"/>
              </a:spcAft>
              <a:buClrTx/>
              <a:buSzTx/>
              <a:buFontTx/>
              <a:buNone/>
              <a:tabLst/>
              <a:defRPr/>
            </a:pPr>
            <a:fld id="{A79B0E16-3B21-4DA7-809D-032F5E4D0A06}" type="slidenum">
              <a:rPr kumimoji="0" lang="en-US" sz="1200" b="0" i="0" u="none" strike="noStrike" kern="1200" cap="none" spc="0" normalizeH="0" baseline="0" noProof="0">
                <a:ln>
                  <a:noFill/>
                </a:ln>
                <a:solidFill>
                  <a:prstClr val="white"/>
                </a:solidFill>
                <a:effectLst/>
                <a:uLnTx/>
                <a:uFillTx/>
                <a:latin typeface="Arial"/>
                <a:ea typeface="+mn-ea"/>
                <a:cs typeface="+mn-cs"/>
              </a:rPr>
              <a:pPr marL="0" marR="0" lvl="0" indent="0" algn="l" defTabSz="457178"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7" name="Rectangle 6"/>
          <p:cNvSpPr/>
          <p:nvPr/>
        </p:nvSpPr>
        <p:spPr>
          <a:xfrm>
            <a:off x="4661663" y="582216"/>
            <a:ext cx="7936340" cy="107721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srgbClr val="007832"/>
                </a:solidFill>
                <a:effectLst/>
                <a:uLnTx/>
                <a:uFillTx/>
                <a:latin typeface="Arial"/>
                <a:ea typeface="+mn-ea"/>
                <a:cs typeface="+mn-cs"/>
              </a:rPr>
              <a:t>PROGRAMME 2: COID SERVICES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prstClr val="black"/>
                </a:solidFill>
                <a:effectLst/>
                <a:uLnTx/>
                <a:uFillTx/>
                <a:latin typeface="Arial"/>
                <a:ea typeface="+mn-ea"/>
                <a:cs typeface="+mn-cs"/>
              </a:rPr>
              <a:t>TECHNICAL INDICATOR DISCRIPTIONS</a:t>
            </a:r>
          </a:p>
        </p:txBody>
      </p:sp>
      <p:graphicFrame>
        <p:nvGraphicFramePr>
          <p:cNvPr id="8" name="Table 7"/>
          <p:cNvGraphicFramePr>
            <a:graphicFrameLocks noGrp="1"/>
          </p:cNvGraphicFramePr>
          <p:nvPr>
            <p:extLst/>
          </p:nvPr>
        </p:nvGraphicFramePr>
        <p:xfrm>
          <a:off x="889000" y="1659434"/>
          <a:ext cx="14325599" cy="7239000"/>
        </p:xfrm>
        <a:graphic>
          <a:graphicData uri="http://schemas.openxmlformats.org/drawingml/2006/table">
            <a:tbl>
              <a:tblPr firstRow="1" firstCol="1" lastRow="1" lastCol="1" bandRow="1" bandCol="1"/>
              <a:tblGrid>
                <a:gridCol w="2847595">
                  <a:extLst>
                    <a:ext uri="{9D8B030D-6E8A-4147-A177-3AD203B41FA5}">
                      <a16:colId xmlns:a16="http://schemas.microsoft.com/office/drawing/2014/main" xmlns="" val="2069368531"/>
                    </a:ext>
                  </a:extLst>
                </a:gridCol>
                <a:gridCol w="11478004">
                  <a:extLst>
                    <a:ext uri="{9D8B030D-6E8A-4147-A177-3AD203B41FA5}">
                      <a16:colId xmlns:a16="http://schemas.microsoft.com/office/drawing/2014/main" xmlns="" val="2602531522"/>
                    </a:ext>
                  </a:extLst>
                </a:gridCol>
              </a:tblGrid>
              <a:tr h="284480">
                <a:tc>
                  <a:txBody>
                    <a:bodyPr/>
                    <a:lstStyle/>
                    <a:p>
                      <a:pPr marL="50800">
                        <a:lnSpc>
                          <a:spcPct val="100000"/>
                        </a:lnSpc>
                        <a:spcAft>
                          <a:spcPts val="0"/>
                        </a:spcAft>
                      </a:pPr>
                      <a:r>
                        <a:rPr lang="en-ZA" sz="1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Indicator Title</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31115" marR="111125">
                        <a:lnSpc>
                          <a:spcPct val="100000"/>
                        </a:lnSpc>
                        <a:spcAft>
                          <a:spcPts val="0"/>
                        </a:spcAft>
                      </a:pPr>
                      <a:r>
                        <a:rPr lang="en-ZA" sz="19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Percentage </a:t>
                      </a:r>
                      <a:r>
                        <a:rPr lang="en-ZA" sz="1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of claims received adjudicated within </a:t>
                      </a:r>
                      <a:r>
                        <a:rPr lang="en-ZA" sz="19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 working </a:t>
                      </a:r>
                      <a:r>
                        <a:rPr lang="en-ZA" sz="1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days</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3279067866"/>
                  </a:ext>
                </a:extLst>
              </a:tr>
              <a:tr h="4551680">
                <a:tc>
                  <a:txBody>
                    <a:bodyPr/>
                    <a:lstStyle/>
                    <a:p>
                      <a:pPr marL="50800">
                        <a:lnSpc>
                          <a:spcPct val="100000"/>
                        </a:lnSpc>
                        <a:spcAft>
                          <a:spcPts val="0"/>
                        </a:spcAft>
                      </a:pPr>
                      <a:r>
                        <a:rPr lang="en-ZA" sz="1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Definition</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50165">
                        <a:lnSpc>
                          <a:spcPct val="150000"/>
                        </a:lnSpc>
                        <a:spcAft>
                          <a:spcPts val="0"/>
                        </a:spcAft>
                      </a:pPr>
                      <a:r>
                        <a:rPr lang="en-ZA" sz="1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This indicator measures the implementation of COIDA and the percentage of</a:t>
                      </a:r>
                      <a:endParaRPr lang="en-ZA" sz="1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50165">
                        <a:lnSpc>
                          <a:spcPct val="150000"/>
                        </a:lnSpc>
                        <a:spcAft>
                          <a:spcPts val="0"/>
                        </a:spcAft>
                      </a:pPr>
                      <a:r>
                        <a:rPr lang="en-ZA" sz="1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adjudicated claims within 30 working days</a:t>
                      </a:r>
                      <a:endParaRPr lang="en-ZA" sz="1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50165" marR="266065" algn="just">
                        <a:lnSpc>
                          <a:spcPct val="150000"/>
                        </a:lnSpc>
                        <a:spcAft>
                          <a:spcPts val="0"/>
                        </a:spcAft>
                      </a:pPr>
                      <a:r>
                        <a:rPr lang="en-ZA" sz="1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Claims </a:t>
                      </a:r>
                      <a:r>
                        <a:rPr lang="en-ZA" sz="1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refer to all claims received with complete information as outlined in the SOP. </a:t>
                      </a:r>
                      <a:endParaRPr lang="en-ZA" sz="1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50165" marR="405130" algn="just">
                        <a:lnSpc>
                          <a:spcPct val="150000"/>
                        </a:lnSpc>
                        <a:spcAft>
                          <a:spcPts val="0"/>
                        </a:spcAft>
                      </a:pPr>
                      <a:r>
                        <a:rPr lang="en-ZA" sz="1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Registered </a:t>
                      </a:r>
                      <a:r>
                        <a:rPr lang="en-ZA" sz="1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refers to claims registered with the Fund as outlined in the SOP.</a:t>
                      </a:r>
                      <a:endParaRPr lang="en-ZA" sz="1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50165" marR="230505" algn="just">
                        <a:lnSpc>
                          <a:spcPct val="150000"/>
                        </a:lnSpc>
                        <a:spcAft>
                          <a:spcPts val="0"/>
                        </a:spcAft>
                      </a:pPr>
                      <a:r>
                        <a:rPr lang="en-ZA" sz="1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Adjudication </a:t>
                      </a:r>
                      <a:r>
                        <a:rPr lang="en-ZA" sz="1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refers to a process of making a decision on a claim to either accept or repudiated liability. All claims where outstanding information is required are excluded from the population of received claims. </a:t>
                      </a:r>
                      <a:endParaRPr lang="en-ZA" sz="1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50165">
                        <a:lnSpc>
                          <a:spcPct val="150000"/>
                        </a:lnSpc>
                        <a:spcAft>
                          <a:spcPts val="0"/>
                        </a:spcAft>
                      </a:pPr>
                      <a:r>
                        <a:rPr lang="en-ZA" sz="1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30 days of receipt </a:t>
                      </a:r>
                      <a:r>
                        <a:rPr lang="en-ZA" sz="1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refers to a date a claim with complete information is registered on the CompEasy system in the current financial year until the claim has been adjudicated on the CompEasy system.  </a:t>
                      </a:r>
                      <a:endParaRPr lang="en-ZA" sz="1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50165" marR="280035" algn="just">
                        <a:lnSpc>
                          <a:spcPct val="150000"/>
                        </a:lnSpc>
                        <a:spcAft>
                          <a:spcPts val="0"/>
                        </a:spcAft>
                      </a:pPr>
                      <a:r>
                        <a:rPr lang="en-ZA" sz="1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turn-around time </a:t>
                      </a:r>
                      <a:r>
                        <a:rPr lang="en-ZA" sz="1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is measured from the date a claim with complete information is registered on the CompEasy system until the date of adjudication of the claim on the CompEasy system. For manually submitted documents, the date on which a claim with complete information is registered on the CompEasy system will be regarded as the date of receipt. It excludes compensation</a:t>
                      </a:r>
                      <a:r>
                        <a:rPr lang="en-ZA" sz="1900" spc="-14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ZA" sz="1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claims registered in the previous financial</a:t>
                      </a:r>
                      <a:r>
                        <a:rPr lang="en-ZA" sz="1900" spc="-2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ZA" sz="1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year.</a:t>
                      </a:r>
                      <a:endParaRPr lang="en-ZA" sz="1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452999151"/>
                  </a:ext>
                </a:extLst>
              </a:tr>
              <a:tr h="853440">
                <a:tc>
                  <a:txBody>
                    <a:bodyPr/>
                    <a:lstStyle/>
                    <a:p>
                      <a:pPr marL="50800">
                        <a:lnSpc>
                          <a:spcPct val="100000"/>
                        </a:lnSpc>
                        <a:spcAft>
                          <a:spcPts val="0"/>
                        </a:spcAft>
                      </a:pPr>
                      <a:r>
                        <a:rPr lang="en-ZA" sz="1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Source of data</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342900" marR="805815" lvl="0" indent="-342900">
                        <a:lnSpc>
                          <a:spcPct val="150000"/>
                        </a:lnSpc>
                        <a:spcAft>
                          <a:spcPts val="0"/>
                        </a:spcAft>
                        <a:buFont typeface="Arial" panose="020B0604020202020204" pitchFamily="34" charset="0"/>
                        <a:buChar char="-"/>
                      </a:pPr>
                      <a:r>
                        <a:rPr lang="en-ZA" sz="1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System generated report from the CompEasy system</a:t>
                      </a:r>
                      <a:endParaRPr lang="en-ZA" sz="1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1075690" lvl="0" indent="-342900">
                        <a:lnSpc>
                          <a:spcPct val="150000"/>
                        </a:lnSpc>
                        <a:spcAft>
                          <a:spcPts val="0"/>
                        </a:spcAft>
                        <a:buFont typeface="Arial" panose="020B0604020202020204" pitchFamily="34" charset="0"/>
                        <a:buChar char="-"/>
                      </a:pPr>
                      <a:r>
                        <a:rPr lang="en-ZA" sz="1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View attachments for claims on the CompEasy system</a:t>
                      </a:r>
                      <a:endParaRPr lang="en-ZA" sz="1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85725" lvl="0" indent="-342900">
                        <a:lnSpc>
                          <a:spcPct val="150000"/>
                        </a:lnSpc>
                        <a:spcAft>
                          <a:spcPts val="0"/>
                        </a:spcAft>
                        <a:buFont typeface="Arial" panose="020B0604020202020204" pitchFamily="34" charset="0"/>
                        <a:buChar char="-"/>
                      </a:pPr>
                      <a:r>
                        <a:rPr lang="en-ZA" sz="1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View accident and medical reports digitally captured on the CompEasy system</a:t>
                      </a:r>
                      <a:endParaRPr lang="en-ZA" sz="1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91781744"/>
                  </a:ext>
                </a:extLst>
              </a:tr>
            </a:tbl>
          </a:graphicData>
        </a:graphic>
      </p:graphicFrame>
      <p:sp>
        <p:nvSpPr>
          <p:cNvPr id="5" name="Rectangle 4"/>
          <p:cNvSpPr/>
          <p:nvPr/>
        </p:nvSpPr>
        <p:spPr>
          <a:xfrm>
            <a:off x="13919200" y="9114"/>
            <a:ext cx="441146" cy="369332"/>
          </a:xfrm>
          <a:prstGeom prst="rect">
            <a:avLst/>
          </a:prstGeom>
        </p:spPr>
        <p:txBody>
          <a:bodyPr wrap="none">
            <a:spAutoFit/>
          </a:bodyPr>
          <a:lstStyle/>
          <a:p>
            <a:r>
              <a:rPr lang="en-US" b="1" dirty="0" smtClean="0">
                <a:solidFill>
                  <a:srgbClr val="FF0000"/>
                </a:solidFill>
              </a:rPr>
              <a:t>63</a:t>
            </a:r>
            <a:endParaRPr lang="en-ZA" b="1" dirty="0">
              <a:solidFill>
                <a:srgbClr val="FF0000"/>
              </a:solidFill>
            </a:endParaRPr>
          </a:p>
        </p:txBody>
      </p:sp>
    </p:spTree>
    <p:extLst>
      <p:ext uri="{BB962C8B-B14F-4D97-AF65-F5344CB8AC3E}">
        <p14:creationId xmlns:p14="http://schemas.microsoft.com/office/powerpoint/2010/main" xmlns="" val="214999460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10307781" y="7583199"/>
            <a:ext cx="2133600" cy="365125"/>
          </a:xfrm>
        </p:spPr>
        <p:txBody>
          <a:bodyPr/>
          <a:lstStyle/>
          <a:p>
            <a:pPr marL="0" marR="0" lvl="0" indent="0" algn="l" defTabSz="457178" rtl="0" eaLnBrk="1" fontAlgn="auto" latinLnBrk="0" hangingPunct="1">
              <a:lnSpc>
                <a:spcPct val="100000"/>
              </a:lnSpc>
              <a:spcBef>
                <a:spcPts val="0"/>
              </a:spcBef>
              <a:spcAft>
                <a:spcPts val="0"/>
              </a:spcAft>
              <a:buClrTx/>
              <a:buSzTx/>
              <a:buFontTx/>
              <a:buNone/>
              <a:tabLst/>
              <a:defRPr/>
            </a:pPr>
            <a:fld id="{A79B0E16-3B21-4DA7-809D-032F5E4D0A06}" type="slidenum">
              <a:rPr kumimoji="0" lang="en-US" sz="1200" b="0" i="0" u="none" strike="noStrike" kern="1200" cap="none" spc="0" normalizeH="0" baseline="0" noProof="0">
                <a:ln>
                  <a:noFill/>
                </a:ln>
                <a:solidFill>
                  <a:prstClr val="white"/>
                </a:solidFill>
                <a:effectLst/>
                <a:uLnTx/>
                <a:uFillTx/>
                <a:latin typeface="Arial"/>
                <a:ea typeface="+mn-ea"/>
                <a:cs typeface="+mn-cs"/>
              </a:rPr>
              <a:pPr marL="0" marR="0" lvl="0" indent="0" algn="l" defTabSz="457178"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7" name="Rectangle 6"/>
          <p:cNvSpPr/>
          <p:nvPr/>
        </p:nvSpPr>
        <p:spPr>
          <a:xfrm>
            <a:off x="4661663" y="582216"/>
            <a:ext cx="7936340" cy="156966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srgbClr val="007832"/>
                </a:solidFill>
                <a:effectLst/>
                <a:uLnTx/>
                <a:uFillTx/>
                <a:latin typeface="Arial"/>
                <a:ea typeface="+mn-ea"/>
                <a:cs typeface="+mn-cs"/>
              </a:rPr>
              <a:t>PROGRAMME 2: COID SERVICES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prstClr val="black"/>
                </a:solidFill>
                <a:effectLst/>
                <a:uLnTx/>
                <a:uFillTx/>
                <a:latin typeface="Arial"/>
                <a:ea typeface="+mn-ea"/>
                <a:cs typeface="+mn-cs"/>
              </a:rPr>
              <a:t>TECHNICAL INDICATOR DISCRIPTIONS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3200" b="1" i="0" u="none" strike="noStrike" kern="1200" cap="none" spc="0" normalizeH="0" baseline="0" noProof="0" dirty="0">
              <a:ln>
                <a:noFill/>
              </a:ln>
              <a:solidFill>
                <a:srgbClr val="007832"/>
              </a:solidFill>
              <a:effectLst/>
              <a:uLnTx/>
              <a:uFillTx/>
              <a:latin typeface="Arial"/>
              <a:ea typeface="+mn-ea"/>
              <a:cs typeface="+mn-cs"/>
            </a:endParaRPr>
          </a:p>
        </p:txBody>
      </p:sp>
      <p:graphicFrame>
        <p:nvGraphicFramePr>
          <p:cNvPr id="8" name="Table 7"/>
          <p:cNvGraphicFramePr>
            <a:graphicFrameLocks noGrp="1"/>
          </p:cNvGraphicFramePr>
          <p:nvPr>
            <p:extLst/>
          </p:nvPr>
        </p:nvGraphicFramePr>
        <p:xfrm>
          <a:off x="584200" y="1600200"/>
          <a:ext cx="14859000" cy="7608523"/>
        </p:xfrm>
        <a:graphic>
          <a:graphicData uri="http://schemas.openxmlformats.org/drawingml/2006/table">
            <a:tbl>
              <a:tblPr firstRow="1" firstCol="1" lastRow="1" lastCol="1" bandRow="1" bandCol="1"/>
              <a:tblGrid>
                <a:gridCol w="3657950">
                  <a:extLst>
                    <a:ext uri="{9D8B030D-6E8A-4147-A177-3AD203B41FA5}">
                      <a16:colId xmlns:a16="http://schemas.microsoft.com/office/drawing/2014/main" xmlns="" val="2069368531"/>
                    </a:ext>
                  </a:extLst>
                </a:gridCol>
                <a:gridCol w="11201050">
                  <a:extLst>
                    <a:ext uri="{9D8B030D-6E8A-4147-A177-3AD203B41FA5}">
                      <a16:colId xmlns:a16="http://schemas.microsoft.com/office/drawing/2014/main" xmlns="" val="2602531522"/>
                    </a:ext>
                  </a:extLst>
                </a:gridCol>
              </a:tblGrid>
              <a:tr h="514303">
                <a:tc>
                  <a:txBody>
                    <a:bodyPr/>
                    <a:lstStyle/>
                    <a:p>
                      <a:pPr marL="50800">
                        <a:lnSpc>
                          <a:spcPct val="100000"/>
                        </a:lnSpc>
                        <a:spcAft>
                          <a:spcPts val="0"/>
                        </a:spcAft>
                      </a:pPr>
                      <a:r>
                        <a:rPr lang="en-ZA" sz="1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Indicator Title</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31115" marR="111125">
                        <a:lnSpc>
                          <a:spcPct val="100000"/>
                        </a:lnSpc>
                        <a:spcAft>
                          <a:spcPts val="0"/>
                        </a:spcAft>
                      </a:pPr>
                      <a:r>
                        <a:rPr lang="en-ZA" sz="19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Percentage </a:t>
                      </a:r>
                      <a:r>
                        <a:rPr lang="en-ZA" sz="1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of claims received adjudicated within </a:t>
                      </a:r>
                      <a:r>
                        <a:rPr lang="en-ZA" sz="19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 </a:t>
                      </a:r>
                      <a:r>
                        <a:rPr lang="en-ZA" sz="1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working </a:t>
                      </a:r>
                      <a:r>
                        <a:rPr lang="en-ZA" sz="19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days (Continue..)</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3279067866"/>
                  </a:ext>
                </a:extLst>
              </a:tr>
              <a:tr h="1696421">
                <a:tc>
                  <a:txBody>
                    <a:bodyPr/>
                    <a:lstStyle/>
                    <a:p>
                      <a:pPr marL="50800">
                        <a:lnSpc>
                          <a:spcPct val="100000"/>
                        </a:lnSpc>
                        <a:spcAft>
                          <a:spcPts val="0"/>
                        </a:spcAft>
                      </a:pPr>
                      <a:r>
                        <a:rPr lang="en-ZA" sz="1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Method of Calculation / Assessment</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50165" marR="320675">
                        <a:lnSpc>
                          <a:spcPct val="150000"/>
                        </a:lnSpc>
                        <a:spcAft>
                          <a:spcPts val="0"/>
                        </a:spcAft>
                      </a:pPr>
                      <a:r>
                        <a:rPr lang="en-ZA" sz="1900" b="1" dirty="0">
                          <a:solidFill>
                            <a:srgbClr val="000000"/>
                          </a:solidFill>
                          <a:effectLst/>
                          <a:latin typeface="+mn-lt"/>
                          <a:ea typeface="Times New Roman" panose="02020603050405020304" pitchFamily="18" charset="0"/>
                          <a:cs typeface="Times New Roman" panose="02020603050405020304" pitchFamily="18" charset="0"/>
                        </a:rPr>
                        <a:t>Numerator: </a:t>
                      </a:r>
                      <a:r>
                        <a:rPr lang="en-ZA" sz="1900" dirty="0">
                          <a:solidFill>
                            <a:srgbClr val="000000"/>
                          </a:solidFill>
                          <a:effectLst/>
                          <a:latin typeface="+mn-lt"/>
                          <a:ea typeface="Times New Roman" panose="02020603050405020304" pitchFamily="18" charset="0"/>
                          <a:cs typeface="Times New Roman" panose="02020603050405020304" pitchFamily="18" charset="0"/>
                        </a:rPr>
                        <a:t>Number of claims adjudicated within 30 working days </a:t>
                      </a:r>
                    </a:p>
                    <a:p>
                      <a:pPr marL="50165" marR="230505">
                        <a:lnSpc>
                          <a:spcPct val="150000"/>
                        </a:lnSpc>
                        <a:spcAft>
                          <a:spcPts val="0"/>
                        </a:spcAft>
                        <a:tabLst>
                          <a:tab pos="3143250" algn="l"/>
                        </a:tabLst>
                      </a:pPr>
                      <a:r>
                        <a:rPr lang="en-ZA" sz="1900" b="1" dirty="0">
                          <a:solidFill>
                            <a:srgbClr val="000000"/>
                          </a:solidFill>
                          <a:effectLst/>
                          <a:latin typeface="+mn-lt"/>
                          <a:ea typeface="Times New Roman" panose="02020603050405020304" pitchFamily="18" charset="0"/>
                          <a:cs typeface="Times New Roman" panose="02020603050405020304" pitchFamily="18" charset="0"/>
                        </a:rPr>
                        <a:t>Denominator: </a:t>
                      </a:r>
                      <a:r>
                        <a:rPr lang="en-ZA" sz="1900" dirty="0">
                          <a:solidFill>
                            <a:srgbClr val="000000"/>
                          </a:solidFill>
                          <a:effectLst/>
                          <a:latin typeface="+mn-lt"/>
                          <a:ea typeface="Times New Roman" panose="02020603050405020304" pitchFamily="18" charset="0"/>
                          <a:cs typeface="Times New Roman" panose="02020603050405020304" pitchFamily="18" charset="0"/>
                        </a:rPr>
                        <a:t>Number of valid/complete claims received in the current financial year </a:t>
                      </a:r>
                    </a:p>
                    <a:p>
                      <a:pPr marL="50165" marR="969010">
                        <a:lnSpc>
                          <a:spcPct val="150000"/>
                        </a:lnSpc>
                        <a:spcAft>
                          <a:spcPts val="0"/>
                        </a:spcAft>
                      </a:pPr>
                      <a:r>
                        <a:rPr lang="en-ZA" sz="1900" b="1" dirty="0">
                          <a:solidFill>
                            <a:srgbClr val="000000"/>
                          </a:solidFill>
                          <a:effectLst/>
                          <a:latin typeface="+mn-lt"/>
                          <a:ea typeface="Times New Roman" panose="02020603050405020304" pitchFamily="18" charset="0"/>
                          <a:cs typeface="Times New Roman" panose="02020603050405020304" pitchFamily="18" charset="0"/>
                        </a:rPr>
                        <a:t>Calculation:</a:t>
                      </a:r>
                      <a:endParaRPr lang="en-ZA" sz="1900" dirty="0">
                        <a:solidFill>
                          <a:srgbClr val="000000"/>
                        </a:solidFill>
                        <a:effectLst/>
                        <a:latin typeface="+mn-lt"/>
                        <a:ea typeface="Times New Roman" panose="02020603050405020304" pitchFamily="18" charset="0"/>
                        <a:cs typeface="Times New Roman" panose="02020603050405020304" pitchFamily="18" charset="0"/>
                      </a:endParaRPr>
                    </a:p>
                    <a:p>
                      <a:pPr marL="50165" marR="100965">
                        <a:lnSpc>
                          <a:spcPct val="150000"/>
                        </a:lnSpc>
                        <a:spcAft>
                          <a:spcPts val="0"/>
                        </a:spcAft>
                      </a:pPr>
                      <a:r>
                        <a:rPr lang="en-ZA" sz="1900" dirty="0">
                          <a:solidFill>
                            <a:srgbClr val="000000"/>
                          </a:solidFill>
                          <a:effectLst/>
                          <a:latin typeface="+mn-lt"/>
                          <a:ea typeface="Times New Roman" panose="02020603050405020304" pitchFamily="18" charset="0"/>
                          <a:cs typeface="Times New Roman" panose="02020603050405020304" pitchFamily="18" charset="0"/>
                        </a:rPr>
                        <a:t>Percentage of claims received adjudicated within 30 working days = Numerator divided by Denominator multiplied by 100</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4098924089"/>
                  </a:ext>
                </a:extLst>
              </a:tr>
              <a:tr h="771455">
                <a:tc>
                  <a:txBody>
                    <a:bodyPr/>
                    <a:lstStyle/>
                    <a:p>
                      <a:pPr marL="50800">
                        <a:lnSpc>
                          <a:spcPct val="100000"/>
                        </a:lnSpc>
                        <a:spcAft>
                          <a:spcPts val="0"/>
                        </a:spcAft>
                      </a:pPr>
                      <a:r>
                        <a:rPr lang="en-ZA" sz="1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Means of verification</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342900" lvl="0" indent="-342900">
                        <a:lnSpc>
                          <a:spcPct val="150000"/>
                        </a:lnSpc>
                        <a:spcAft>
                          <a:spcPts val="0"/>
                        </a:spcAft>
                        <a:buFont typeface="Symbol" panose="05050102010706020507" pitchFamily="18" charset="2"/>
                        <a:buChar char=""/>
                      </a:pPr>
                      <a:r>
                        <a:rPr lang="en-US" sz="1900" dirty="0">
                          <a:solidFill>
                            <a:srgbClr val="000000"/>
                          </a:solidFill>
                          <a:effectLst/>
                          <a:latin typeface="+mn-lt"/>
                          <a:ea typeface="Times New Roman" panose="02020603050405020304" pitchFamily="18" charset="0"/>
                          <a:cs typeface="Times New Roman" panose="02020603050405020304" pitchFamily="18" charset="0"/>
                        </a:rPr>
                        <a:t>System Generated report</a:t>
                      </a:r>
                      <a:endParaRPr lang="en-ZA" sz="1900" dirty="0">
                        <a:solidFill>
                          <a:srgbClr val="000000"/>
                        </a:solidFill>
                        <a:effectLst/>
                        <a:latin typeface="+mn-lt"/>
                        <a:ea typeface="Times New Roman" panose="02020603050405020304" pitchFamily="18" charset="0"/>
                        <a:cs typeface="Times New Roman" panose="02020603050405020304" pitchFamily="18" charset="0"/>
                      </a:endParaRPr>
                    </a:p>
                    <a:p>
                      <a:pPr marL="342900" lvl="0" indent="-342900">
                        <a:lnSpc>
                          <a:spcPct val="150000"/>
                        </a:lnSpc>
                        <a:spcAft>
                          <a:spcPts val="0"/>
                        </a:spcAft>
                        <a:buFont typeface="Symbol" panose="05050102010706020507" pitchFamily="18" charset="2"/>
                        <a:buChar char=""/>
                      </a:pPr>
                      <a:r>
                        <a:rPr lang="en-US" sz="1900" dirty="0">
                          <a:solidFill>
                            <a:srgbClr val="000000"/>
                          </a:solidFill>
                          <a:effectLst/>
                          <a:latin typeface="+mn-lt"/>
                          <a:ea typeface="Times New Roman" panose="02020603050405020304" pitchFamily="18" charset="0"/>
                          <a:cs typeface="Times New Roman" panose="02020603050405020304" pitchFamily="18" charset="0"/>
                        </a:rPr>
                        <a:t>POE in support of a claim</a:t>
                      </a:r>
                      <a:r>
                        <a:rPr lang="en-ZA" sz="1900" dirty="0">
                          <a:solidFill>
                            <a:srgbClr val="000000"/>
                          </a:solidFill>
                          <a:effectLst/>
                          <a:latin typeface="+mn-lt"/>
                          <a:ea typeface="Times New Roman" panose="02020603050405020304" pitchFamily="18" charset="0"/>
                          <a:cs typeface="Times New Roman" panose="02020603050405020304" pitchFamily="18" charset="0"/>
                        </a:rPr>
                        <a:t> </a:t>
                      </a:r>
                    </a:p>
                    <a:p>
                      <a:pPr marL="342900" lvl="0" indent="-342900">
                        <a:lnSpc>
                          <a:spcPct val="150000"/>
                        </a:lnSpc>
                        <a:spcAft>
                          <a:spcPts val="0"/>
                        </a:spcAft>
                        <a:buFont typeface="Symbol" panose="05050102010706020507" pitchFamily="18" charset="2"/>
                        <a:buChar char=""/>
                      </a:pPr>
                      <a:r>
                        <a:rPr lang="en-ZA" sz="1900" dirty="0">
                          <a:solidFill>
                            <a:srgbClr val="000000"/>
                          </a:solidFill>
                          <a:effectLst/>
                          <a:latin typeface="+mn-lt"/>
                          <a:ea typeface="Times New Roman" panose="02020603050405020304" pitchFamily="18" charset="0"/>
                          <a:cs typeface="Times New Roman" panose="02020603050405020304" pitchFamily="18" charset="0"/>
                        </a:rPr>
                        <a:t>As per the approved Standard Operating Procedure (SOP)</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2488150426"/>
                  </a:ext>
                </a:extLst>
              </a:tr>
              <a:tr h="257152">
                <a:tc>
                  <a:txBody>
                    <a:bodyPr/>
                    <a:lstStyle/>
                    <a:p>
                      <a:pPr marL="50800">
                        <a:lnSpc>
                          <a:spcPct val="100000"/>
                        </a:lnSpc>
                        <a:spcAft>
                          <a:spcPts val="0"/>
                        </a:spcAft>
                      </a:pPr>
                      <a:r>
                        <a:rPr lang="en-ZA" sz="1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Assumptions</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50165">
                        <a:lnSpc>
                          <a:spcPct val="150000"/>
                        </a:lnSpc>
                        <a:spcAft>
                          <a:spcPts val="0"/>
                        </a:spcAft>
                      </a:pPr>
                      <a:r>
                        <a:rPr lang="en-ZA" sz="1900" dirty="0">
                          <a:solidFill>
                            <a:srgbClr val="000000"/>
                          </a:solidFill>
                          <a:effectLst/>
                          <a:latin typeface="+mn-lt"/>
                          <a:ea typeface="Times New Roman" panose="02020603050405020304" pitchFamily="18" charset="0"/>
                          <a:cs typeface="Times New Roman" panose="02020603050405020304" pitchFamily="18" charset="0"/>
                        </a:rPr>
                        <a:t>Claims registered with complete documentation and information</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3946054602"/>
                  </a:ext>
                </a:extLst>
              </a:tr>
              <a:tr h="771455">
                <a:tc>
                  <a:txBody>
                    <a:bodyPr/>
                    <a:lstStyle/>
                    <a:p>
                      <a:pPr marL="50800">
                        <a:lnSpc>
                          <a:spcPct val="100000"/>
                        </a:lnSpc>
                        <a:spcAft>
                          <a:spcPts val="0"/>
                        </a:spcAft>
                      </a:pPr>
                      <a:r>
                        <a:rPr lang="en-ZA" sz="1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Disaggregation of Beneficiaries (where applicable)</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50165" marR="3261995">
                        <a:lnSpc>
                          <a:spcPct val="150000"/>
                        </a:lnSpc>
                        <a:spcAft>
                          <a:spcPts val="0"/>
                        </a:spcAft>
                      </a:pPr>
                      <a:r>
                        <a:rPr lang="en-ZA" sz="1900" dirty="0">
                          <a:solidFill>
                            <a:srgbClr val="000000"/>
                          </a:solidFill>
                          <a:effectLst/>
                          <a:latin typeface="+mn-lt"/>
                          <a:ea typeface="Times New Roman" panose="02020603050405020304" pitchFamily="18" charset="0"/>
                          <a:cs typeface="Times New Roman" panose="02020603050405020304" pitchFamily="18" charset="0"/>
                        </a:rPr>
                        <a:t>Target for Women: N/A Target for Youth: N/A</a:t>
                      </a:r>
                    </a:p>
                    <a:p>
                      <a:pPr marL="50165">
                        <a:lnSpc>
                          <a:spcPct val="150000"/>
                        </a:lnSpc>
                        <a:spcAft>
                          <a:spcPts val="0"/>
                        </a:spcAft>
                      </a:pPr>
                      <a:r>
                        <a:rPr lang="en-ZA" sz="1900" dirty="0">
                          <a:solidFill>
                            <a:srgbClr val="000000"/>
                          </a:solidFill>
                          <a:effectLst/>
                          <a:latin typeface="+mn-lt"/>
                          <a:ea typeface="Times New Roman" panose="02020603050405020304" pitchFamily="18" charset="0"/>
                          <a:cs typeface="Times New Roman" panose="02020603050405020304" pitchFamily="18" charset="0"/>
                        </a:rPr>
                        <a:t>Target for People with Disabilities: N/A</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3815634272"/>
                  </a:ext>
                </a:extLst>
              </a:tr>
              <a:tr h="514303">
                <a:tc>
                  <a:txBody>
                    <a:bodyPr/>
                    <a:lstStyle/>
                    <a:p>
                      <a:pPr marL="50800">
                        <a:lnSpc>
                          <a:spcPct val="100000"/>
                        </a:lnSpc>
                        <a:spcAft>
                          <a:spcPts val="0"/>
                        </a:spcAft>
                      </a:pPr>
                      <a:r>
                        <a:rPr lang="en-ZA" sz="1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Spatial Transformation (where applicable)</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50165">
                        <a:lnSpc>
                          <a:spcPct val="150000"/>
                        </a:lnSpc>
                        <a:spcAft>
                          <a:spcPts val="0"/>
                        </a:spcAft>
                      </a:pPr>
                      <a:r>
                        <a:rPr lang="en-ZA" sz="1900" dirty="0">
                          <a:solidFill>
                            <a:srgbClr val="000000"/>
                          </a:solidFill>
                          <a:effectLst/>
                          <a:latin typeface="+mn-lt"/>
                          <a:ea typeface="Times New Roman" panose="02020603050405020304" pitchFamily="18" charset="0"/>
                          <a:cs typeface="Times New Roman" panose="02020603050405020304" pitchFamily="18" charset="0"/>
                        </a:rPr>
                        <a:t>N/A</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2292995247"/>
                  </a:ext>
                </a:extLst>
              </a:tr>
              <a:tr h="257152">
                <a:tc>
                  <a:txBody>
                    <a:bodyPr/>
                    <a:lstStyle/>
                    <a:p>
                      <a:pPr marL="50800">
                        <a:lnSpc>
                          <a:spcPct val="100000"/>
                        </a:lnSpc>
                        <a:spcAft>
                          <a:spcPts val="0"/>
                        </a:spcAft>
                      </a:pPr>
                      <a:r>
                        <a:rPr lang="en-ZA" sz="1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Calculation Type</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50165">
                        <a:lnSpc>
                          <a:spcPct val="150000"/>
                        </a:lnSpc>
                        <a:spcAft>
                          <a:spcPts val="0"/>
                        </a:spcAft>
                      </a:pPr>
                      <a:r>
                        <a:rPr lang="en-ZA" sz="1900" dirty="0">
                          <a:solidFill>
                            <a:srgbClr val="000000"/>
                          </a:solidFill>
                          <a:effectLst/>
                          <a:latin typeface="+mn-lt"/>
                          <a:ea typeface="Times New Roman" panose="02020603050405020304" pitchFamily="18" charset="0"/>
                          <a:cs typeface="Times New Roman" panose="02020603050405020304" pitchFamily="18" charset="0"/>
                        </a:rPr>
                        <a:t>Cumulative (year-to-date)</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2831108789"/>
                  </a:ext>
                </a:extLst>
              </a:tr>
              <a:tr h="257152">
                <a:tc>
                  <a:txBody>
                    <a:bodyPr/>
                    <a:lstStyle/>
                    <a:p>
                      <a:pPr marL="50800">
                        <a:lnSpc>
                          <a:spcPct val="100000"/>
                        </a:lnSpc>
                        <a:spcAft>
                          <a:spcPts val="0"/>
                        </a:spcAft>
                      </a:pPr>
                      <a:r>
                        <a:rPr lang="en-ZA" sz="1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Reporting Cycle</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50165">
                        <a:lnSpc>
                          <a:spcPct val="150000"/>
                        </a:lnSpc>
                        <a:spcAft>
                          <a:spcPts val="0"/>
                        </a:spcAft>
                      </a:pPr>
                      <a:r>
                        <a:rPr lang="en-ZA" sz="1900" dirty="0">
                          <a:solidFill>
                            <a:srgbClr val="000000"/>
                          </a:solidFill>
                          <a:effectLst/>
                          <a:latin typeface="+mn-lt"/>
                          <a:ea typeface="Times New Roman" panose="02020603050405020304" pitchFamily="18" charset="0"/>
                          <a:cs typeface="Times New Roman" panose="02020603050405020304" pitchFamily="18" charset="0"/>
                        </a:rPr>
                        <a:t>Quarterly</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328884694"/>
                  </a:ext>
                </a:extLst>
              </a:tr>
              <a:tr h="257152">
                <a:tc>
                  <a:txBody>
                    <a:bodyPr/>
                    <a:lstStyle/>
                    <a:p>
                      <a:pPr marL="50800">
                        <a:lnSpc>
                          <a:spcPct val="100000"/>
                        </a:lnSpc>
                        <a:spcAft>
                          <a:spcPts val="0"/>
                        </a:spcAft>
                      </a:pPr>
                      <a:r>
                        <a:rPr lang="en-ZA" sz="1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Desired performance</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50165" marR="147955">
                        <a:lnSpc>
                          <a:spcPct val="150000"/>
                        </a:lnSpc>
                        <a:spcAft>
                          <a:spcPts val="0"/>
                        </a:spcAft>
                      </a:pPr>
                      <a:r>
                        <a:rPr lang="en-ZA" sz="1900" dirty="0">
                          <a:solidFill>
                            <a:srgbClr val="000000"/>
                          </a:solidFill>
                          <a:effectLst/>
                          <a:latin typeface="+mn-lt"/>
                          <a:ea typeface="Times New Roman" panose="02020603050405020304" pitchFamily="18" charset="0"/>
                          <a:cs typeface="Times New Roman" panose="02020603050405020304" pitchFamily="18" charset="0"/>
                        </a:rPr>
                        <a:t>Adjudication of 90% or higher of registered claims within 30 working days</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2733664486"/>
                  </a:ext>
                </a:extLst>
              </a:tr>
              <a:tr h="257152">
                <a:tc>
                  <a:txBody>
                    <a:bodyPr/>
                    <a:lstStyle/>
                    <a:p>
                      <a:pPr marL="50800">
                        <a:lnSpc>
                          <a:spcPct val="100000"/>
                        </a:lnSpc>
                        <a:spcAft>
                          <a:spcPts val="0"/>
                        </a:spcAft>
                      </a:pPr>
                      <a:r>
                        <a:rPr lang="en-ZA" sz="1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Indicator Responsibility</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50165">
                        <a:lnSpc>
                          <a:spcPct val="150000"/>
                        </a:lnSpc>
                        <a:spcAft>
                          <a:spcPts val="0"/>
                        </a:spcAft>
                      </a:pPr>
                      <a:r>
                        <a:rPr lang="en-ZA" sz="1900" dirty="0">
                          <a:solidFill>
                            <a:srgbClr val="000000"/>
                          </a:solidFill>
                          <a:effectLst/>
                          <a:latin typeface="+mn-lt"/>
                          <a:ea typeface="Times New Roman" panose="02020603050405020304" pitchFamily="18" charset="0"/>
                          <a:cs typeface="Times New Roman" panose="02020603050405020304" pitchFamily="18" charset="0"/>
                        </a:rPr>
                        <a:t>Chief Director: COID Services</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191911369"/>
                  </a:ext>
                </a:extLst>
              </a:tr>
            </a:tbl>
          </a:graphicData>
        </a:graphic>
      </p:graphicFrame>
      <p:sp>
        <p:nvSpPr>
          <p:cNvPr id="5" name="Rectangle 4"/>
          <p:cNvSpPr/>
          <p:nvPr/>
        </p:nvSpPr>
        <p:spPr>
          <a:xfrm>
            <a:off x="13919200" y="9114"/>
            <a:ext cx="441146" cy="369332"/>
          </a:xfrm>
          <a:prstGeom prst="rect">
            <a:avLst/>
          </a:prstGeom>
        </p:spPr>
        <p:txBody>
          <a:bodyPr wrap="none">
            <a:spAutoFit/>
          </a:bodyPr>
          <a:lstStyle/>
          <a:p>
            <a:r>
              <a:rPr lang="en-US" b="1" dirty="0" smtClean="0">
                <a:solidFill>
                  <a:srgbClr val="FF0000"/>
                </a:solidFill>
              </a:rPr>
              <a:t>64</a:t>
            </a:r>
            <a:endParaRPr lang="en-ZA" b="1" dirty="0">
              <a:solidFill>
                <a:srgbClr val="FF0000"/>
              </a:solidFill>
            </a:endParaRPr>
          </a:p>
        </p:txBody>
      </p:sp>
    </p:spTree>
    <p:extLst>
      <p:ext uri="{BB962C8B-B14F-4D97-AF65-F5344CB8AC3E}">
        <p14:creationId xmlns:p14="http://schemas.microsoft.com/office/powerpoint/2010/main" xmlns="" val="229249787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10307781" y="7583199"/>
            <a:ext cx="2133600" cy="365125"/>
          </a:xfrm>
        </p:spPr>
        <p:txBody>
          <a:bodyPr/>
          <a:lstStyle/>
          <a:p>
            <a:pPr marL="0" marR="0" lvl="0" indent="0" algn="l" defTabSz="457178" rtl="0" eaLnBrk="1" fontAlgn="auto" latinLnBrk="0" hangingPunct="1">
              <a:lnSpc>
                <a:spcPct val="100000"/>
              </a:lnSpc>
              <a:spcBef>
                <a:spcPts val="0"/>
              </a:spcBef>
              <a:spcAft>
                <a:spcPts val="0"/>
              </a:spcAft>
              <a:buClrTx/>
              <a:buSzTx/>
              <a:buFontTx/>
              <a:buNone/>
              <a:tabLst/>
              <a:defRPr/>
            </a:pPr>
            <a:fld id="{A79B0E16-3B21-4DA7-809D-032F5E4D0A06}" type="slidenum">
              <a:rPr kumimoji="0" lang="en-US" sz="1200" b="0" i="0" u="none" strike="noStrike" kern="1200" cap="none" spc="0" normalizeH="0" baseline="0" noProof="0">
                <a:ln>
                  <a:noFill/>
                </a:ln>
                <a:solidFill>
                  <a:prstClr val="white"/>
                </a:solidFill>
                <a:effectLst/>
                <a:uLnTx/>
                <a:uFillTx/>
                <a:latin typeface="Arial"/>
                <a:ea typeface="+mn-ea"/>
                <a:cs typeface="+mn-cs"/>
              </a:rPr>
              <a:pPr marL="0" marR="0" lvl="0" indent="0" algn="l" defTabSz="457178"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7" name="Rectangle 6"/>
          <p:cNvSpPr/>
          <p:nvPr/>
        </p:nvSpPr>
        <p:spPr>
          <a:xfrm>
            <a:off x="4661663" y="582216"/>
            <a:ext cx="7936340" cy="107721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srgbClr val="007832"/>
                </a:solidFill>
                <a:effectLst/>
                <a:uLnTx/>
                <a:uFillTx/>
                <a:latin typeface="Arial"/>
                <a:ea typeface="+mn-ea"/>
                <a:cs typeface="+mn-cs"/>
              </a:rPr>
              <a:t>PROGRAMME 2: COID SERVICES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prstClr val="black"/>
                </a:solidFill>
                <a:effectLst/>
                <a:uLnTx/>
                <a:uFillTx/>
                <a:latin typeface="Arial"/>
                <a:ea typeface="+mn-ea"/>
                <a:cs typeface="+mn-cs"/>
              </a:rPr>
              <a:t>TECHNICAL INDICATOR DISCRIPTIONS</a:t>
            </a:r>
          </a:p>
        </p:txBody>
      </p:sp>
      <p:graphicFrame>
        <p:nvGraphicFramePr>
          <p:cNvPr id="2" name="Table 1"/>
          <p:cNvGraphicFramePr>
            <a:graphicFrameLocks noGrp="1"/>
          </p:cNvGraphicFramePr>
          <p:nvPr>
            <p:extLst/>
          </p:nvPr>
        </p:nvGraphicFramePr>
        <p:xfrm>
          <a:off x="1041400" y="2022908"/>
          <a:ext cx="14173199" cy="6145732"/>
        </p:xfrm>
        <a:graphic>
          <a:graphicData uri="http://schemas.openxmlformats.org/drawingml/2006/table">
            <a:tbl>
              <a:tblPr firstRow="1" firstCol="1" lastRow="1" lastCol="1" bandRow="1" bandCol="1"/>
              <a:tblGrid>
                <a:gridCol w="1828800">
                  <a:extLst>
                    <a:ext uri="{9D8B030D-6E8A-4147-A177-3AD203B41FA5}">
                      <a16:colId xmlns:a16="http://schemas.microsoft.com/office/drawing/2014/main" xmlns="" val="3854689091"/>
                    </a:ext>
                  </a:extLst>
                </a:gridCol>
                <a:gridCol w="12344399">
                  <a:extLst>
                    <a:ext uri="{9D8B030D-6E8A-4147-A177-3AD203B41FA5}">
                      <a16:colId xmlns:a16="http://schemas.microsoft.com/office/drawing/2014/main" xmlns="" val="1512119222"/>
                    </a:ext>
                  </a:extLst>
                </a:gridCol>
              </a:tblGrid>
              <a:tr h="284480">
                <a:tc>
                  <a:txBody>
                    <a:bodyPr/>
                    <a:lstStyle/>
                    <a:p>
                      <a:pPr marL="43815">
                        <a:lnSpc>
                          <a:spcPct val="100000"/>
                        </a:lnSpc>
                        <a:spcAft>
                          <a:spcPts val="0"/>
                        </a:spcAft>
                      </a:pPr>
                      <a:r>
                        <a:rPr lang="en-US"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Indicator Title</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43180">
                        <a:lnSpc>
                          <a:spcPct val="100000"/>
                        </a:lnSpc>
                        <a:spcAft>
                          <a:spcPts val="0"/>
                        </a:spcAft>
                      </a:pPr>
                      <a:r>
                        <a:rPr lang="en-US" sz="1900" b="1">
                          <a:solidFill>
                            <a:srgbClr val="000000"/>
                          </a:solidFill>
                          <a:effectLst/>
                          <a:latin typeface="Arial" panose="020B0604020202020204" pitchFamily="34" charset="0"/>
                          <a:ea typeface="Arial" panose="020B0604020202020204" pitchFamily="34" charset="0"/>
                          <a:cs typeface="Arial" panose="020B0604020202020204" pitchFamily="34" charset="0"/>
                        </a:rPr>
                        <a:t>Percentage of approved benefits paid within 5 working days</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1500373866"/>
                  </a:ext>
                </a:extLst>
              </a:tr>
              <a:tr h="4697932">
                <a:tc>
                  <a:txBody>
                    <a:bodyPr/>
                    <a:lstStyle/>
                    <a:p>
                      <a:pPr marL="43815">
                        <a:lnSpc>
                          <a:spcPct val="100000"/>
                        </a:lnSpc>
                        <a:spcAft>
                          <a:spcPts val="0"/>
                        </a:spcAft>
                      </a:pPr>
                      <a:r>
                        <a:rPr lang="en-US"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Definition</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43180" marR="34925">
                        <a:lnSpc>
                          <a:spcPct val="100000"/>
                        </a:lnSpc>
                        <a:spcAft>
                          <a:spcPts val="0"/>
                        </a:spcAft>
                      </a:pPr>
                      <a:r>
                        <a:rPr lang="en-US"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Approved benefits </a:t>
                      </a:r>
                      <a:r>
                        <a:rPr lang="en-US"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paid refers to payments made by: Financial Control on approved benefits as authorised by Operations. i.e. where Operations authorises Financial Control to pay</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43180" marR="217170">
                        <a:lnSpc>
                          <a:spcPct val="100000"/>
                        </a:lnSpc>
                        <a:spcAft>
                          <a:spcPts val="0"/>
                        </a:spcAft>
                      </a:pPr>
                      <a:r>
                        <a:rPr lang="en-US"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Approval date </a:t>
                      </a:r>
                      <a:r>
                        <a:rPr lang="en-US"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refers to the date when Operations approves the claim for payment. The claim is approved for payment when Operations is satisfied that the claim is valid and payable. Operations authorises Finance to pay.</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43180" marR="85725">
                        <a:lnSpc>
                          <a:spcPct val="100000"/>
                        </a:lnSpc>
                        <a:spcAft>
                          <a:spcPts val="0"/>
                        </a:spcAft>
                      </a:pPr>
                      <a:r>
                        <a:rPr lang="en-US"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The </a:t>
                      </a:r>
                      <a:r>
                        <a:rPr lang="en-US"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date paid </a:t>
                      </a:r>
                      <a:r>
                        <a:rPr lang="en-US"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refers to the date when the claim payment is reflected in the CF bank account as being paid to the claimant. The bank reconciliation process involves comparing what is on the CF bank statement against what has been approved on the system. </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43180">
                        <a:lnSpc>
                          <a:spcPct val="100000"/>
                        </a:lnSpc>
                        <a:spcAft>
                          <a:spcPts val="0"/>
                        </a:spcAft>
                      </a:pPr>
                      <a:r>
                        <a:rPr lang="en-US" sz="1900" b="1" u="sng" dirty="0">
                          <a:solidFill>
                            <a:srgbClr val="000000"/>
                          </a:solidFill>
                          <a:effectLst/>
                          <a:uFill>
                            <a:solidFill>
                              <a:srgbClr val="231F20"/>
                            </a:solidFill>
                          </a:uFill>
                          <a:latin typeface="Arial" panose="020B0604020202020204" pitchFamily="34" charset="0"/>
                          <a:ea typeface="Arial" panose="020B0604020202020204" pitchFamily="34" charset="0"/>
                          <a:cs typeface="Arial" panose="020B0604020202020204" pitchFamily="34" charset="0"/>
                        </a:rPr>
                        <a:t>List of Benefits: </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83820">
                        <a:lnSpc>
                          <a:spcPct val="100000"/>
                        </a:lnSpc>
                        <a:spcAft>
                          <a:spcPts val="0"/>
                        </a:spcAft>
                      </a:pPr>
                      <a:r>
                        <a:rPr lang="en-US"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(A benefit refers to a </a:t>
                      </a:r>
                      <a:r>
                        <a:rPr lang="en-ZA"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compensation provided in terms of the Compensation for Occupational Injuries and Diseases Act (COID Act) in an event that a worker contracts the disease and such disease arose out of and in the course of his or her employment.)</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43180">
                        <a:lnSpc>
                          <a:spcPct val="100000"/>
                        </a:lnSpc>
                        <a:spcAft>
                          <a:spcPts val="0"/>
                        </a:spcAft>
                      </a:pPr>
                      <a:r>
                        <a:rPr lang="en-US"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Medical Invoices: refer to all invoices received from Medical Service Providers which should be accompanied by all relevant medical reports</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43180">
                        <a:lnSpc>
                          <a:spcPct val="100000"/>
                        </a:lnSpc>
                        <a:spcAft>
                          <a:spcPts val="0"/>
                        </a:spcAft>
                      </a:pPr>
                      <a:r>
                        <a:rPr lang="en-US"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Compensation benefits: The following are benefits paid by the Compensation Fund; </a:t>
                      </a:r>
                      <a:r>
                        <a:rPr lang="en-US"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temporary total disablement</a:t>
                      </a:r>
                      <a:r>
                        <a:rPr lang="en-US"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(TTD), </a:t>
                      </a:r>
                      <a:r>
                        <a:rPr lang="en-ZA"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permanent disablement</a:t>
                      </a:r>
                      <a:r>
                        <a:rPr lang="en-US"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 (PD) lump sum, Funeral expenses/benefits, Widow/ widower lump sums, Pensions: PD/Fatal, Section 56, Commutations Partial Dependency</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3773659800"/>
                  </a:ext>
                </a:extLst>
              </a:tr>
              <a:tr h="1137920">
                <a:tc>
                  <a:txBody>
                    <a:bodyPr/>
                    <a:lstStyle/>
                    <a:p>
                      <a:pPr marL="43815">
                        <a:lnSpc>
                          <a:spcPct val="100000"/>
                        </a:lnSpc>
                        <a:spcAft>
                          <a:spcPts val="0"/>
                        </a:spcAft>
                      </a:pPr>
                      <a:r>
                        <a:rPr lang="en-US" sz="1900" b="1">
                          <a:solidFill>
                            <a:srgbClr val="000000"/>
                          </a:solidFill>
                          <a:effectLst/>
                          <a:latin typeface="Arial" panose="020B0604020202020204" pitchFamily="34" charset="0"/>
                          <a:ea typeface="Arial" panose="020B0604020202020204" pitchFamily="34" charset="0"/>
                          <a:cs typeface="Arial" panose="020B0604020202020204" pitchFamily="34" charset="0"/>
                        </a:rPr>
                        <a:t>Source of data</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342900" lvl="0" indent="-342900">
                        <a:lnSpc>
                          <a:spcPct val="100000"/>
                        </a:lnSpc>
                        <a:spcAft>
                          <a:spcPts val="0"/>
                        </a:spcAft>
                        <a:buClr>
                          <a:srgbClr val="231F20"/>
                        </a:buClr>
                        <a:buSzPts val="900"/>
                        <a:buFont typeface="Arial" panose="020B0604020202020204" pitchFamily="34" charset="0"/>
                        <a:buChar char="•"/>
                        <a:tabLst>
                          <a:tab pos="128905" algn="l"/>
                        </a:tabLst>
                      </a:pPr>
                      <a:r>
                        <a:rPr lang="en-US" sz="1900" spc="-50" dirty="0">
                          <a:solidFill>
                            <a:srgbClr val="000000"/>
                          </a:solidFill>
                          <a:effectLst/>
                          <a:latin typeface="Arial" panose="020B0604020202020204" pitchFamily="34" charset="0"/>
                          <a:ea typeface="Arial" panose="020B0604020202020204" pitchFamily="34" charset="0"/>
                          <a:cs typeface="Arial" panose="020B0604020202020204" pitchFamily="34" charset="0"/>
                        </a:rPr>
                        <a:t>Authorisation report from Operations</a:t>
                      </a:r>
                      <a:endParaRPr lang="en-ZA" sz="1900" spc="-5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00000"/>
                        </a:lnSpc>
                        <a:spcAft>
                          <a:spcPts val="0"/>
                        </a:spcAft>
                        <a:buClr>
                          <a:srgbClr val="231F20"/>
                        </a:buClr>
                        <a:buSzPts val="900"/>
                        <a:buFont typeface="Arial" panose="020B0604020202020204" pitchFamily="34" charset="0"/>
                        <a:buChar char="•"/>
                        <a:tabLst>
                          <a:tab pos="134620" algn="l"/>
                        </a:tabLst>
                      </a:pPr>
                      <a:r>
                        <a:rPr lang="en-US" sz="1900" spc="-50" dirty="0">
                          <a:solidFill>
                            <a:srgbClr val="000000"/>
                          </a:solidFill>
                          <a:effectLst/>
                          <a:latin typeface="Arial" panose="020B0604020202020204" pitchFamily="34" charset="0"/>
                          <a:ea typeface="Arial" panose="020B0604020202020204" pitchFamily="34" charset="0"/>
                          <a:cs typeface="Arial" panose="020B0604020202020204" pitchFamily="34" charset="0"/>
                        </a:rPr>
                        <a:t>Payment File</a:t>
                      </a:r>
                      <a:endParaRPr lang="en-ZA" sz="1900" spc="-5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00000"/>
                        </a:lnSpc>
                        <a:spcAft>
                          <a:spcPts val="0"/>
                        </a:spcAft>
                        <a:buClr>
                          <a:srgbClr val="231F20"/>
                        </a:buClr>
                        <a:buSzPts val="900"/>
                        <a:buFont typeface="Arial" panose="020B0604020202020204" pitchFamily="34" charset="0"/>
                        <a:buChar char="•"/>
                        <a:tabLst>
                          <a:tab pos="134620" algn="l"/>
                        </a:tabLst>
                      </a:pPr>
                      <a:r>
                        <a:rPr lang="en-US" sz="1900" spc="-50" dirty="0">
                          <a:solidFill>
                            <a:srgbClr val="000000"/>
                          </a:solidFill>
                          <a:effectLst/>
                          <a:latin typeface="Arial" panose="020B0604020202020204" pitchFamily="34" charset="0"/>
                          <a:ea typeface="Arial" panose="020B0604020202020204" pitchFamily="34" charset="0"/>
                          <a:cs typeface="Arial" panose="020B0604020202020204" pitchFamily="34" charset="0"/>
                        </a:rPr>
                        <a:t>Five-day</a:t>
                      </a:r>
                      <a:r>
                        <a:rPr lang="en-US" sz="1900"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900" spc="-50" dirty="0">
                          <a:solidFill>
                            <a:srgbClr val="000000"/>
                          </a:solidFill>
                          <a:effectLst/>
                          <a:latin typeface="Arial" panose="020B0604020202020204" pitchFamily="34" charset="0"/>
                          <a:ea typeface="Arial" panose="020B0604020202020204" pitchFamily="34" charset="0"/>
                          <a:cs typeface="Arial" panose="020B0604020202020204" pitchFamily="34" charset="0"/>
                        </a:rPr>
                        <a:t>report</a:t>
                      </a:r>
                      <a:endParaRPr lang="en-ZA" sz="1900" spc="-5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00000"/>
                        </a:lnSpc>
                        <a:spcAft>
                          <a:spcPts val="0"/>
                        </a:spcAft>
                        <a:buClr>
                          <a:srgbClr val="231F20"/>
                        </a:buClr>
                        <a:buSzPts val="900"/>
                        <a:buFont typeface="Arial" panose="020B0604020202020204" pitchFamily="34" charset="0"/>
                        <a:buChar char="•"/>
                        <a:tabLst>
                          <a:tab pos="134620" algn="l"/>
                        </a:tabLst>
                      </a:pPr>
                      <a:r>
                        <a:rPr lang="en-US" sz="1900" spc="-50" dirty="0">
                          <a:solidFill>
                            <a:srgbClr val="000000"/>
                          </a:solidFill>
                          <a:effectLst/>
                          <a:latin typeface="Arial" panose="020B0604020202020204" pitchFamily="34" charset="0"/>
                          <a:ea typeface="Arial" panose="020B0604020202020204" pitchFamily="34" charset="0"/>
                          <a:cs typeface="Arial" panose="020B0604020202020204" pitchFamily="34" charset="0"/>
                        </a:rPr>
                        <a:t>Bank Statement</a:t>
                      </a:r>
                      <a:endParaRPr lang="en-ZA" sz="1900" spc="-5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1944522641"/>
                  </a:ext>
                </a:extLst>
              </a:tr>
            </a:tbl>
          </a:graphicData>
        </a:graphic>
      </p:graphicFrame>
      <p:sp>
        <p:nvSpPr>
          <p:cNvPr id="5" name="Rectangle 4"/>
          <p:cNvSpPr/>
          <p:nvPr/>
        </p:nvSpPr>
        <p:spPr>
          <a:xfrm>
            <a:off x="13919200" y="9114"/>
            <a:ext cx="441146" cy="369332"/>
          </a:xfrm>
          <a:prstGeom prst="rect">
            <a:avLst/>
          </a:prstGeom>
        </p:spPr>
        <p:txBody>
          <a:bodyPr wrap="none">
            <a:spAutoFit/>
          </a:bodyPr>
          <a:lstStyle/>
          <a:p>
            <a:r>
              <a:rPr lang="en-US" b="1" dirty="0" smtClean="0">
                <a:solidFill>
                  <a:srgbClr val="FF0000"/>
                </a:solidFill>
              </a:rPr>
              <a:t>65</a:t>
            </a:r>
            <a:endParaRPr lang="en-ZA" b="1" dirty="0">
              <a:solidFill>
                <a:srgbClr val="FF0000"/>
              </a:solidFill>
            </a:endParaRPr>
          </a:p>
        </p:txBody>
      </p:sp>
    </p:spTree>
    <p:extLst>
      <p:ext uri="{BB962C8B-B14F-4D97-AF65-F5344CB8AC3E}">
        <p14:creationId xmlns:p14="http://schemas.microsoft.com/office/powerpoint/2010/main" xmlns="" val="230373864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10307781" y="7583199"/>
            <a:ext cx="2133600" cy="365125"/>
          </a:xfrm>
        </p:spPr>
        <p:txBody>
          <a:bodyPr/>
          <a:lstStyle/>
          <a:p>
            <a:pPr marL="0" marR="0" lvl="0" indent="0" algn="l" defTabSz="457178" rtl="0" eaLnBrk="1" fontAlgn="auto" latinLnBrk="0" hangingPunct="1">
              <a:lnSpc>
                <a:spcPct val="100000"/>
              </a:lnSpc>
              <a:spcBef>
                <a:spcPts val="0"/>
              </a:spcBef>
              <a:spcAft>
                <a:spcPts val="0"/>
              </a:spcAft>
              <a:buClrTx/>
              <a:buSzTx/>
              <a:buFontTx/>
              <a:buNone/>
              <a:tabLst/>
              <a:defRPr/>
            </a:pPr>
            <a:fld id="{A79B0E16-3B21-4DA7-809D-032F5E4D0A06}" type="slidenum">
              <a:rPr kumimoji="0" lang="en-US" sz="1200" b="0" i="0" u="none" strike="noStrike" kern="1200" cap="none" spc="0" normalizeH="0" baseline="0" noProof="0">
                <a:ln>
                  <a:noFill/>
                </a:ln>
                <a:solidFill>
                  <a:prstClr val="white"/>
                </a:solidFill>
                <a:effectLst/>
                <a:uLnTx/>
                <a:uFillTx/>
                <a:latin typeface="Arial"/>
                <a:ea typeface="+mn-ea"/>
                <a:cs typeface="+mn-cs"/>
              </a:rPr>
              <a:pPr marL="0" marR="0" lvl="0" indent="0" algn="l" defTabSz="457178"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7" name="Rectangle 6"/>
          <p:cNvSpPr/>
          <p:nvPr/>
        </p:nvSpPr>
        <p:spPr>
          <a:xfrm>
            <a:off x="4661663" y="582216"/>
            <a:ext cx="7936340" cy="107721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srgbClr val="007832"/>
                </a:solidFill>
                <a:effectLst/>
                <a:uLnTx/>
                <a:uFillTx/>
                <a:latin typeface="Arial"/>
                <a:ea typeface="+mn-ea"/>
                <a:cs typeface="+mn-cs"/>
              </a:rPr>
              <a:t>PROGRAMME 2: COID SERVICES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prstClr val="black"/>
                </a:solidFill>
                <a:effectLst/>
                <a:uLnTx/>
                <a:uFillTx/>
                <a:latin typeface="Arial"/>
                <a:ea typeface="+mn-ea"/>
                <a:cs typeface="+mn-cs"/>
              </a:rPr>
              <a:t>TECHNICAL INDICATOR DISCRIPTIONS</a:t>
            </a:r>
          </a:p>
        </p:txBody>
      </p:sp>
      <p:graphicFrame>
        <p:nvGraphicFramePr>
          <p:cNvPr id="2" name="Table 1"/>
          <p:cNvGraphicFramePr>
            <a:graphicFrameLocks noGrp="1"/>
          </p:cNvGraphicFramePr>
          <p:nvPr>
            <p:extLst/>
          </p:nvPr>
        </p:nvGraphicFramePr>
        <p:xfrm>
          <a:off x="812800" y="1828800"/>
          <a:ext cx="14097000" cy="6441424"/>
        </p:xfrm>
        <a:graphic>
          <a:graphicData uri="http://schemas.openxmlformats.org/drawingml/2006/table">
            <a:tbl>
              <a:tblPr firstRow="1" firstCol="1" lastRow="1" lastCol="1" bandRow="1" bandCol="1"/>
              <a:tblGrid>
                <a:gridCol w="2139899">
                  <a:extLst>
                    <a:ext uri="{9D8B030D-6E8A-4147-A177-3AD203B41FA5}">
                      <a16:colId xmlns:a16="http://schemas.microsoft.com/office/drawing/2014/main" xmlns="" val="3854689091"/>
                    </a:ext>
                  </a:extLst>
                </a:gridCol>
                <a:gridCol w="11957101">
                  <a:extLst>
                    <a:ext uri="{9D8B030D-6E8A-4147-A177-3AD203B41FA5}">
                      <a16:colId xmlns:a16="http://schemas.microsoft.com/office/drawing/2014/main" xmlns="" val="1512119222"/>
                    </a:ext>
                  </a:extLst>
                </a:gridCol>
              </a:tblGrid>
              <a:tr h="284480">
                <a:tc>
                  <a:txBody>
                    <a:bodyPr/>
                    <a:lstStyle/>
                    <a:p>
                      <a:pPr marL="43815">
                        <a:lnSpc>
                          <a:spcPct val="100000"/>
                        </a:lnSpc>
                        <a:spcAft>
                          <a:spcPts val="0"/>
                        </a:spcAft>
                      </a:pPr>
                      <a:r>
                        <a:rPr lang="en-US"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Indicator Title</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43180">
                        <a:lnSpc>
                          <a:spcPct val="100000"/>
                        </a:lnSpc>
                        <a:spcAft>
                          <a:spcPts val="0"/>
                        </a:spcAft>
                      </a:pPr>
                      <a:r>
                        <a:rPr lang="en-US"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Percentage of approved benefits paid within 5 working </a:t>
                      </a:r>
                      <a:r>
                        <a:rPr lang="en-US" sz="1900" b="1"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days (Continue..)</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1500373866"/>
                  </a:ext>
                </a:extLst>
              </a:tr>
              <a:tr h="3413760">
                <a:tc>
                  <a:txBody>
                    <a:bodyPr/>
                    <a:lstStyle/>
                    <a:p>
                      <a:pPr marL="43815">
                        <a:lnSpc>
                          <a:spcPct val="100000"/>
                        </a:lnSpc>
                        <a:spcAft>
                          <a:spcPts val="0"/>
                        </a:spcAft>
                      </a:pPr>
                      <a:r>
                        <a:rPr lang="en-US"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Method of Calculation / Assessment</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43180" marR="587375">
                        <a:lnSpc>
                          <a:spcPct val="100000"/>
                        </a:lnSpc>
                        <a:spcAft>
                          <a:spcPts val="0"/>
                        </a:spcAft>
                      </a:pPr>
                      <a:r>
                        <a:rPr lang="en-US"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Numerator: </a:t>
                      </a:r>
                      <a:r>
                        <a:rPr lang="en-US"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Total amount of benefits (R) paid within 5 working days </a:t>
                      </a:r>
                      <a:endParaRPr lang="en-US" sz="1900" dirty="0" smtClean="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43180" marR="587375">
                        <a:lnSpc>
                          <a:spcPct val="100000"/>
                        </a:lnSpc>
                        <a:spcAft>
                          <a:spcPts val="0"/>
                        </a:spcAft>
                      </a:pPr>
                      <a:r>
                        <a:rPr lang="en-US" sz="1900" b="1"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Denominator</a:t>
                      </a:r>
                      <a:r>
                        <a:rPr lang="en-US"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Total amount of benefits (R) approved for payment </a:t>
                      </a:r>
                      <a:endParaRPr lang="en-US" sz="1900" dirty="0" smtClean="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43180" marR="587375">
                        <a:lnSpc>
                          <a:spcPct val="100000"/>
                        </a:lnSpc>
                        <a:spcAft>
                          <a:spcPts val="0"/>
                        </a:spcAft>
                      </a:pPr>
                      <a:r>
                        <a:rPr lang="en-US" sz="1900" b="1"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Calculation</a:t>
                      </a:r>
                      <a:r>
                        <a:rPr lang="en-US"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43180">
                        <a:lnSpc>
                          <a:spcPct val="100000"/>
                        </a:lnSpc>
                        <a:spcAft>
                          <a:spcPts val="0"/>
                        </a:spcAft>
                      </a:pPr>
                      <a:r>
                        <a:rPr lang="en-US"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Percentage of approved benefits paid within 5 working days= Nominator divided by</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43180" marR="2571750">
                        <a:lnSpc>
                          <a:spcPct val="100000"/>
                        </a:lnSpc>
                        <a:spcAft>
                          <a:spcPts val="0"/>
                        </a:spcAft>
                      </a:pPr>
                      <a:r>
                        <a:rPr lang="en-US"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Denominator multiplied by 100 </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43180" marR="2571750">
                        <a:lnSpc>
                          <a:spcPct val="100000"/>
                        </a:lnSpc>
                        <a:spcAft>
                          <a:spcPts val="0"/>
                        </a:spcAft>
                      </a:pPr>
                      <a:r>
                        <a:rPr lang="en-US"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NB:</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42900" marR="199390" lvl="0" indent="-342900">
                        <a:lnSpc>
                          <a:spcPct val="100000"/>
                        </a:lnSpc>
                        <a:spcAft>
                          <a:spcPts val="0"/>
                        </a:spcAft>
                        <a:buClr>
                          <a:srgbClr val="231F20"/>
                        </a:buClr>
                        <a:buSzPts val="900"/>
                        <a:buFont typeface="Arial" panose="020B0604020202020204" pitchFamily="34" charset="0"/>
                        <a:buAutoNum type="arabicParenR"/>
                        <a:tabLst>
                          <a:tab pos="154940" algn="l"/>
                        </a:tabLst>
                      </a:pPr>
                      <a:r>
                        <a:rPr lang="en-US" sz="1900" spc="-5" dirty="0">
                          <a:solidFill>
                            <a:srgbClr val="000000"/>
                          </a:solidFill>
                          <a:effectLst/>
                          <a:latin typeface="Arial" panose="020B0604020202020204" pitchFamily="34" charset="0"/>
                          <a:ea typeface="Arial" panose="020B0604020202020204" pitchFamily="34" charset="0"/>
                          <a:cs typeface="Arial" panose="020B0604020202020204" pitchFamily="34" charset="0"/>
                        </a:rPr>
                        <a:t>All claims submitted by Operations to Finance must be paid within 5 working</a:t>
                      </a:r>
                      <a:r>
                        <a:rPr lang="en-US" sz="1900" spc="-1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900" spc="-5" dirty="0">
                          <a:solidFill>
                            <a:srgbClr val="000000"/>
                          </a:solidFill>
                          <a:effectLst/>
                          <a:latin typeface="Arial" panose="020B0604020202020204" pitchFamily="34" charset="0"/>
                          <a:ea typeface="Arial" panose="020B0604020202020204" pitchFamily="34" charset="0"/>
                          <a:cs typeface="Arial" panose="020B0604020202020204" pitchFamily="34" charset="0"/>
                        </a:rPr>
                        <a:t>days. Calculation of 5 days is from date received by</a:t>
                      </a:r>
                      <a:r>
                        <a:rPr lang="en-US" sz="1900" spc="-5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900" spc="-5" dirty="0">
                          <a:solidFill>
                            <a:srgbClr val="000000"/>
                          </a:solidFill>
                          <a:effectLst/>
                          <a:latin typeface="Arial" panose="020B0604020202020204" pitchFamily="34" charset="0"/>
                          <a:ea typeface="Arial" panose="020B0604020202020204" pitchFamily="34" charset="0"/>
                          <a:cs typeface="Arial" panose="020B0604020202020204" pitchFamily="34" charset="0"/>
                        </a:rPr>
                        <a:t>Finance</a:t>
                      </a:r>
                      <a:endParaRPr lang="en-ZA" sz="1900" spc="-5"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00000"/>
                        </a:lnSpc>
                        <a:spcAft>
                          <a:spcPts val="0"/>
                        </a:spcAft>
                        <a:buClr>
                          <a:srgbClr val="231F20"/>
                        </a:buClr>
                        <a:buSzPts val="900"/>
                        <a:buFont typeface="Arial" panose="020B0604020202020204" pitchFamily="34" charset="0"/>
                        <a:buAutoNum type="arabicParenR"/>
                        <a:tabLst>
                          <a:tab pos="160020" algn="l"/>
                        </a:tabLst>
                      </a:pPr>
                      <a:r>
                        <a:rPr lang="en-US" sz="1900" spc="-5" dirty="0">
                          <a:solidFill>
                            <a:srgbClr val="000000"/>
                          </a:solidFill>
                          <a:effectLst/>
                          <a:latin typeface="Arial" panose="020B0604020202020204" pitchFamily="34" charset="0"/>
                          <a:ea typeface="Arial" panose="020B0604020202020204" pitchFamily="34" charset="0"/>
                          <a:cs typeface="Arial" panose="020B0604020202020204" pitchFamily="34" charset="0"/>
                        </a:rPr>
                        <a:t>If operations approved 10 claims at the value of R10 000. Finance will</a:t>
                      </a:r>
                      <a:r>
                        <a:rPr lang="en-US" sz="1900" spc="-1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900" spc="-5" dirty="0">
                          <a:solidFill>
                            <a:srgbClr val="000000"/>
                          </a:solidFill>
                          <a:effectLst/>
                          <a:latin typeface="Arial" panose="020B0604020202020204" pitchFamily="34" charset="0"/>
                          <a:ea typeface="Arial" panose="020B0604020202020204" pitchFamily="34" charset="0"/>
                          <a:cs typeface="Arial" panose="020B0604020202020204" pitchFamily="34" charset="0"/>
                        </a:rPr>
                        <a:t>pay</a:t>
                      </a:r>
                      <a:endParaRPr lang="en-ZA" sz="1900" spc="-5"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43180" marR="57150">
                        <a:lnSpc>
                          <a:spcPct val="100000"/>
                        </a:lnSpc>
                        <a:spcAft>
                          <a:spcPts val="0"/>
                        </a:spcAft>
                      </a:pPr>
                      <a:r>
                        <a:rPr lang="en-US"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R10 000, when the bank accepts the payment file, CF bank account will reflect expenditure of R10 000.</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43180">
                        <a:lnSpc>
                          <a:spcPct val="100000"/>
                        </a:lnSpc>
                        <a:spcAft>
                          <a:spcPts val="0"/>
                        </a:spcAft>
                      </a:pPr>
                      <a:r>
                        <a:rPr lang="en-US"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 The quarterly performance is measured as cumulative e.g. The quarter 3 output is calculated by adding Q1+Q2+Q3 claims paid together.</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3697989949"/>
                  </a:ext>
                </a:extLst>
              </a:tr>
              <a:tr h="675624">
                <a:tc>
                  <a:txBody>
                    <a:bodyPr/>
                    <a:lstStyle/>
                    <a:p>
                      <a:pPr marL="43815">
                        <a:lnSpc>
                          <a:spcPct val="100000"/>
                        </a:lnSpc>
                        <a:spcAft>
                          <a:spcPts val="0"/>
                        </a:spcAft>
                      </a:pPr>
                      <a:r>
                        <a:rPr lang="en-US" sz="1900" b="1">
                          <a:solidFill>
                            <a:srgbClr val="000000"/>
                          </a:solidFill>
                          <a:effectLst/>
                          <a:latin typeface="Arial" panose="020B0604020202020204" pitchFamily="34" charset="0"/>
                          <a:ea typeface="Arial" panose="020B0604020202020204" pitchFamily="34" charset="0"/>
                          <a:cs typeface="Arial" panose="020B0604020202020204" pitchFamily="34" charset="0"/>
                        </a:rPr>
                        <a:t>Means of verification</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43180" marR="3036570">
                        <a:lnSpc>
                          <a:spcPct val="100000"/>
                        </a:lnSpc>
                        <a:spcAft>
                          <a:spcPts val="0"/>
                        </a:spcAft>
                      </a:pPr>
                      <a:r>
                        <a:rPr lang="en-US" sz="1900">
                          <a:solidFill>
                            <a:srgbClr val="000000"/>
                          </a:solidFill>
                          <a:effectLst/>
                          <a:latin typeface="Arial" panose="020B0604020202020204" pitchFamily="34" charset="0"/>
                          <a:ea typeface="Arial" panose="020B0604020202020204" pitchFamily="34" charset="0"/>
                          <a:cs typeface="Arial" panose="020B0604020202020204" pitchFamily="34" charset="0"/>
                        </a:rPr>
                        <a:t>Financial Statement </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43180" marR="3036570">
                        <a:lnSpc>
                          <a:spcPct val="100000"/>
                        </a:lnSpc>
                        <a:spcAft>
                          <a:spcPts val="0"/>
                        </a:spcAft>
                      </a:pPr>
                      <a:r>
                        <a:rPr lang="en-US" sz="1900">
                          <a:solidFill>
                            <a:srgbClr val="000000"/>
                          </a:solidFill>
                          <a:effectLst/>
                          <a:latin typeface="Arial" panose="020B0604020202020204" pitchFamily="34" charset="0"/>
                          <a:ea typeface="Arial" panose="020B0604020202020204" pitchFamily="34" charset="0"/>
                          <a:cs typeface="Arial" panose="020B0604020202020204" pitchFamily="34" charset="0"/>
                        </a:rPr>
                        <a:t>SAP report</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25154620"/>
                  </a:ext>
                </a:extLst>
              </a:tr>
              <a:tr h="568960">
                <a:tc>
                  <a:txBody>
                    <a:bodyPr/>
                    <a:lstStyle/>
                    <a:p>
                      <a:pPr marL="43815">
                        <a:lnSpc>
                          <a:spcPct val="100000"/>
                        </a:lnSpc>
                        <a:spcAft>
                          <a:spcPts val="0"/>
                        </a:spcAft>
                      </a:pPr>
                      <a:r>
                        <a:rPr lang="en-US" sz="1900" b="1">
                          <a:solidFill>
                            <a:srgbClr val="000000"/>
                          </a:solidFill>
                          <a:effectLst/>
                          <a:latin typeface="Arial" panose="020B0604020202020204" pitchFamily="34" charset="0"/>
                          <a:ea typeface="Arial" panose="020B0604020202020204" pitchFamily="34" charset="0"/>
                          <a:cs typeface="Arial" panose="020B0604020202020204" pitchFamily="34" charset="0"/>
                        </a:rPr>
                        <a:t>Assumptions</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342900" lvl="0" indent="-342900">
                        <a:lnSpc>
                          <a:spcPct val="100000"/>
                        </a:lnSpc>
                        <a:spcAft>
                          <a:spcPts val="0"/>
                        </a:spcAft>
                        <a:buClr>
                          <a:srgbClr val="231F20"/>
                        </a:buClr>
                        <a:buSzPts val="900"/>
                        <a:buFont typeface="Arial" panose="020B0604020202020204" pitchFamily="34" charset="0"/>
                        <a:buAutoNum type="arabicParenR"/>
                        <a:tabLst>
                          <a:tab pos="154940" algn="l"/>
                        </a:tabLst>
                      </a:pPr>
                      <a:r>
                        <a:rPr lang="en-US" sz="1900" spc="-5">
                          <a:solidFill>
                            <a:srgbClr val="000000"/>
                          </a:solidFill>
                          <a:effectLst/>
                          <a:latin typeface="Arial" panose="020B0604020202020204" pitchFamily="34" charset="0"/>
                          <a:ea typeface="Arial" panose="020B0604020202020204" pitchFamily="34" charset="0"/>
                          <a:cs typeface="Arial" panose="020B0604020202020204" pitchFamily="34" charset="0"/>
                        </a:rPr>
                        <a:t>Adequate ICT</a:t>
                      </a:r>
                      <a:r>
                        <a:rPr lang="en-US" sz="1900" spc="-2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900" spc="-5">
                          <a:solidFill>
                            <a:srgbClr val="000000"/>
                          </a:solidFill>
                          <a:effectLst/>
                          <a:latin typeface="Arial" panose="020B0604020202020204" pitchFamily="34" charset="0"/>
                          <a:ea typeface="Arial" panose="020B0604020202020204" pitchFamily="34" charset="0"/>
                          <a:cs typeface="Arial" panose="020B0604020202020204" pitchFamily="34" charset="0"/>
                        </a:rPr>
                        <a:t>Infrastructure.</a:t>
                      </a:r>
                      <a:endParaRPr lang="en-ZA" sz="1900" spc="-5">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00000"/>
                        </a:lnSpc>
                        <a:spcAft>
                          <a:spcPts val="0"/>
                        </a:spcAft>
                        <a:buClr>
                          <a:srgbClr val="231F20"/>
                        </a:buClr>
                        <a:buSzPts val="900"/>
                        <a:buFont typeface="Arial" panose="020B0604020202020204" pitchFamily="34" charset="0"/>
                        <a:buAutoNum type="arabicParenR"/>
                        <a:tabLst>
                          <a:tab pos="160020" algn="l"/>
                        </a:tabLst>
                      </a:pPr>
                      <a:r>
                        <a:rPr lang="en-US" sz="1900" spc="-5">
                          <a:solidFill>
                            <a:srgbClr val="000000"/>
                          </a:solidFill>
                          <a:effectLst/>
                          <a:latin typeface="Arial" panose="020B0604020202020204" pitchFamily="34" charset="0"/>
                          <a:ea typeface="Arial" panose="020B0604020202020204" pitchFamily="34" charset="0"/>
                          <a:cs typeface="Arial" panose="020B0604020202020204" pitchFamily="34" charset="0"/>
                        </a:rPr>
                        <a:t>Effective financial system capabilities.</a:t>
                      </a:r>
                      <a:endParaRPr lang="en-ZA" sz="1900" spc="-5">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3992387294"/>
                  </a:ext>
                </a:extLst>
              </a:tr>
              <a:tr h="1422400">
                <a:tc>
                  <a:txBody>
                    <a:bodyPr/>
                    <a:lstStyle/>
                    <a:p>
                      <a:pPr marL="43815">
                        <a:lnSpc>
                          <a:spcPct val="100000"/>
                        </a:lnSpc>
                        <a:spcAft>
                          <a:spcPts val="0"/>
                        </a:spcAft>
                      </a:pPr>
                      <a:r>
                        <a:rPr lang="en-US"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Disaggregation of Beneficiaries (where applicable)</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43180">
                        <a:lnSpc>
                          <a:spcPct val="100000"/>
                        </a:lnSpc>
                        <a:spcAft>
                          <a:spcPts val="0"/>
                        </a:spcAft>
                      </a:pPr>
                      <a:r>
                        <a:rPr lang="en-US"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Not applicable</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3446126860"/>
                  </a:ext>
                </a:extLst>
              </a:tr>
            </a:tbl>
          </a:graphicData>
        </a:graphic>
      </p:graphicFrame>
      <p:sp>
        <p:nvSpPr>
          <p:cNvPr id="5" name="Rectangle 4"/>
          <p:cNvSpPr/>
          <p:nvPr/>
        </p:nvSpPr>
        <p:spPr>
          <a:xfrm>
            <a:off x="13919200" y="9114"/>
            <a:ext cx="441146" cy="369332"/>
          </a:xfrm>
          <a:prstGeom prst="rect">
            <a:avLst/>
          </a:prstGeom>
        </p:spPr>
        <p:txBody>
          <a:bodyPr wrap="none">
            <a:spAutoFit/>
          </a:bodyPr>
          <a:lstStyle/>
          <a:p>
            <a:r>
              <a:rPr lang="en-US" b="1" dirty="0" smtClean="0">
                <a:solidFill>
                  <a:srgbClr val="FF0000"/>
                </a:solidFill>
              </a:rPr>
              <a:t>66</a:t>
            </a:r>
            <a:endParaRPr lang="en-ZA" b="1" dirty="0">
              <a:solidFill>
                <a:srgbClr val="FF0000"/>
              </a:solidFill>
            </a:endParaRPr>
          </a:p>
        </p:txBody>
      </p:sp>
    </p:spTree>
    <p:extLst>
      <p:ext uri="{BB962C8B-B14F-4D97-AF65-F5344CB8AC3E}">
        <p14:creationId xmlns:p14="http://schemas.microsoft.com/office/powerpoint/2010/main" xmlns="" val="90658970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10307781" y="7583199"/>
            <a:ext cx="2133600" cy="365125"/>
          </a:xfrm>
        </p:spPr>
        <p:txBody>
          <a:bodyPr/>
          <a:lstStyle/>
          <a:p>
            <a:pPr marL="0" marR="0" lvl="0" indent="0" algn="l" defTabSz="457178" rtl="0" eaLnBrk="1" fontAlgn="auto" latinLnBrk="0" hangingPunct="1">
              <a:lnSpc>
                <a:spcPct val="100000"/>
              </a:lnSpc>
              <a:spcBef>
                <a:spcPts val="0"/>
              </a:spcBef>
              <a:spcAft>
                <a:spcPts val="0"/>
              </a:spcAft>
              <a:buClrTx/>
              <a:buSzTx/>
              <a:buFontTx/>
              <a:buNone/>
              <a:tabLst/>
              <a:defRPr/>
            </a:pPr>
            <a:fld id="{A79B0E16-3B21-4DA7-809D-032F5E4D0A06}" type="slidenum">
              <a:rPr kumimoji="0" lang="en-US" sz="1200" b="0" i="0" u="none" strike="noStrike" kern="1200" cap="none" spc="0" normalizeH="0" baseline="0" noProof="0">
                <a:ln>
                  <a:noFill/>
                </a:ln>
                <a:solidFill>
                  <a:prstClr val="white"/>
                </a:solidFill>
                <a:effectLst/>
                <a:uLnTx/>
                <a:uFillTx/>
                <a:latin typeface="Arial"/>
                <a:ea typeface="+mn-ea"/>
                <a:cs typeface="+mn-cs"/>
              </a:rPr>
              <a:pPr marL="0" marR="0" lvl="0" indent="0" algn="l" defTabSz="457178"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7" name="Rectangle 6"/>
          <p:cNvSpPr/>
          <p:nvPr/>
        </p:nvSpPr>
        <p:spPr>
          <a:xfrm>
            <a:off x="4661663" y="582216"/>
            <a:ext cx="7936340" cy="107721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srgbClr val="007832"/>
                </a:solidFill>
                <a:effectLst/>
                <a:uLnTx/>
                <a:uFillTx/>
                <a:latin typeface="Arial"/>
                <a:ea typeface="+mn-ea"/>
                <a:cs typeface="+mn-cs"/>
              </a:rPr>
              <a:t>PROGRAMME 2: COID SERVICES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prstClr val="black"/>
                </a:solidFill>
                <a:effectLst/>
                <a:uLnTx/>
                <a:uFillTx/>
                <a:latin typeface="Arial"/>
                <a:ea typeface="+mn-ea"/>
                <a:cs typeface="+mn-cs"/>
              </a:rPr>
              <a:t>TECHNICAL INDICATOR DISCRIPTIONS</a:t>
            </a:r>
          </a:p>
        </p:txBody>
      </p:sp>
      <p:graphicFrame>
        <p:nvGraphicFramePr>
          <p:cNvPr id="2" name="Table 1"/>
          <p:cNvGraphicFramePr>
            <a:graphicFrameLocks noGrp="1"/>
          </p:cNvGraphicFramePr>
          <p:nvPr>
            <p:extLst/>
          </p:nvPr>
        </p:nvGraphicFramePr>
        <p:xfrm>
          <a:off x="1422401" y="2362200"/>
          <a:ext cx="12679352" cy="3713480"/>
        </p:xfrm>
        <a:graphic>
          <a:graphicData uri="http://schemas.openxmlformats.org/drawingml/2006/table">
            <a:tbl>
              <a:tblPr firstRow="1" firstCol="1" lastRow="1" lastCol="1" bandRow="1" bandCol="1"/>
              <a:tblGrid>
                <a:gridCol w="2590799">
                  <a:extLst>
                    <a:ext uri="{9D8B030D-6E8A-4147-A177-3AD203B41FA5}">
                      <a16:colId xmlns:a16="http://schemas.microsoft.com/office/drawing/2014/main" xmlns="" val="3854689091"/>
                    </a:ext>
                  </a:extLst>
                </a:gridCol>
                <a:gridCol w="10088553">
                  <a:extLst>
                    <a:ext uri="{9D8B030D-6E8A-4147-A177-3AD203B41FA5}">
                      <a16:colId xmlns:a16="http://schemas.microsoft.com/office/drawing/2014/main" xmlns="" val="1512119222"/>
                    </a:ext>
                  </a:extLst>
                </a:gridCol>
              </a:tblGrid>
              <a:tr h="116856">
                <a:tc>
                  <a:txBody>
                    <a:bodyPr/>
                    <a:lstStyle/>
                    <a:p>
                      <a:pPr marL="43815">
                        <a:lnSpc>
                          <a:spcPct val="100000"/>
                        </a:lnSpc>
                        <a:spcAft>
                          <a:spcPts val="0"/>
                        </a:spcAft>
                      </a:pPr>
                      <a:r>
                        <a:rPr lang="en-US"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Indicator Title</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43180">
                        <a:lnSpc>
                          <a:spcPct val="100000"/>
                        </a:lnSpc>
                        <a:spcAft>
                          <a:spcPts val="0"/>
                        </a:spcAft>
                      </a:pPr>
                      <a:r>
                        <a:rPr lang="en-US"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Percentage of approved benefits paid within 5 working </a:t>
                      </a:r>
                      <a:r>
                        <a:rPr lang="en-US" sz="1900" b="1"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days (Continue..)</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1500373866"/>
                  </a:ext>
                </a:extLst>
              </a:tr>
              <a:tr h="1137920">
                <a:tc>
                  <a:txBody>
                    <a:bodyPr/>
                    <a:lstStyle/>
                    <a:p>
                      <a:pPr marL="43815">
                        <a:lnSpc>
                          <a:spcPct val="100000"/>
                        </a:lnSpc>
                        <a:spcAft>
                          <a:spcPts val="0"/>
                        </a:spcAft>
                      </a:pPr>
                      <a:r>
                        <a:rPr lang="en-US"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Spatial Transformation (where applicable)</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43180">
                        <a:lnSpc>
                          <a:spcPct val="100000"/>
                        </a:lnSpc>
                        <a:spcAft>
                          <a:spcPts val="0"/>
                        </a:spcAft>
                      </a:pPr>
                      <a:r>
                        <a:rPr lang="en-US" sz="1900">
                          <a:solidFill>
                            <a:srgbClr val="000000"/>
                          </a:solidFill>
                          <a:effectLst/>
                          <a:latin typeface="Arial" panose="020B0604020202020204" pitchFamily="34" charset="0"/>
                          <a:ea typeface="Arial" panose="020B0604020202020204" pitchFamily="34" charset="0"/>
                          <a:cs typeface="Arial" panose="020B0604020202020204" pitchFamily="34" charset="0"/>
                        </a:rPr>
                        <a:t>Not applicable</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46834236"/>
                  </a:ext>
                </a:extLst>
              </a:tr>
              <a:tr h="568960">
                <a:tc>
                  <a:txBody>
                    <a:bodyPr/>
                    <a:lstStyle/>
                    <a:p>
                      <a:pPr marL="43815">
                        <a:lnSpc>
                          <a:spcPct val="100000"/>
                        </a:lnSpc>
                        <a:spcAft>
                          <a:spcPts val="0"/>
                        </a:spcAft>
                      </a:pPr>
                      <a:r>
                        <a:rPr lang="en-US"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Calculation Type</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43180">
                        <a:lnSpc>
                          <a:spcPct val="100000"/>
                        </a:lnSpc>
                        <a:spcAft>
                          <a:spcPts val="0"/>
                        </a:spcAft>
                      </a:pPr>
                      <a:r>
                        <a:rPr lang="en-US"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Cumulative (year-to-date)</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201549906"/>
                  </a:ext>
                </a:extLst>
              </a:tr>
              <a:tr h="568960">
                <a:tc>
                  <a:txBody>
                    <a:bodyPr/>
                    <a:lstStyle/>
                    <a:p>
                      <a:pPr marL="43815">
                        <a:lnSpc>
                          <a:spcPct val="100000"/>
                        </a:lnSpc>
                        <a:spcAft>
                          <a:spcPts val="0"/>
                        </a:spcAft>
                      </a:pPr>
                      <a:r>
                        <a:rPr lang="en-US" sz="1900" b="1">
                          <a:solidFill>
                            <a:srgbClr val="000000"/>
                          </a:solidFill>
                          <a:effectLst/>
                          <a:latin typeface="Arial" panose="020B0604020202020204" pitchFamily="34" charset="0"/>
                          <a:ea typeface="Arial" panose="020B0604020202020204" pitchFamily="34" charset="0"/>
                          <a:cs typeface="Arial" panose="020B0604020202020204" pitchFamily="34" charset="0"/>
                        </a:rPr>
                        <a:t>Reporting Cycle</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43180">
                        <a:lnSpc>
                          <a:spcPct val="100000"/>
                        </a:lnSpc>
                        <a:spcAft>
                          <a:spcPts val="0"/>
                        </a:spcAft>
                      </a:pPr>
                      <a:r>
                        <a:rPr lang="en-US"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Quarterly</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4233428649"/>
                  </a:ext>
                </a:extLst>
              </a:tr>
              <a:tr h="568960">
                <a:tc>
                  <a:txBody>
                    <a:bodyPr/>
                    <a:lstStyle/>
                    <a:p>
                      <a:pPr marL="43815">
                        <a:lnSpc>
                          <a:spcPct val="100000"/>
                        </a:lnSpc>
                        <a:spcAft>
                          <a:spcPts val="0"/>
                        </a:spcAft>
                      </a:pPr>
                      <a:r>
                        <a:rPr lang="en-US" sz="1900" b="1">
                          <a:solidFill>
                            <a:srgbClr val="000000"/>
                          </a:solidFill>
                          <a:effectLst/>
                          <a:latin typeface="Arial" panose="020B0604020202020204" pitchFamily="34" charset="0"/>
                          <a:ea typeface="Arial" panose="020B0604020202020204" pitchFamily="34" charset="0"/>
                          <a:cs typeface="Arial" panose="020B0604020202020204" pitchFamily="34" charset="0"/>
                        </a:rPr>
                        <a:t>Desired performance</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43180">
                        <a:lnSpc>
                          <a:spcPct val="100000"/>
                        </a:lnSpc>
                        <a:spcAft>
                          <a:spcPts val="0"/>
                        </a:spcAft>
                      </a:pPr>
                      <a:r>
                        <a:rPr lang="en-US"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To pay 90% of claims benefits within 5 working days</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1278670908"/>
                  </a:ext>
                </a:extLst>
              </a:tr>
              <a:tr h="568960">
                <a:tc>
                  <a:txBody>
                    <a:bodyPr/>
                    <a:lstStyle/>
                    <a:p>
                      <a:pPr marL="43815">
                        <a:lnSpc>
                          <a:spcPct val="100000"/>
                        </a:lnSpc>
                        <a:spcAft>
                          <a:spcPts val="0"/>
                        </a:spcAft>
                      </a:pPr>
                      <a:r>
                        <a:rPr lang="en-US" sz="1900" b="1">
                          <a:solidFill>
                            <a:srgbClr val="000000"/>
                          </a:solidFill>
                          <a:effectLst/>
                          <a:latin typeface="Arial" panose="020B0604020202020204" pitchFamily="34" charset="0"/>
                          <a:ea typeface="Arial" panose="020B0604020202020204" pitchFamily="34" charset="0"/>
                          <a:cs typeface="Arial" panose="020B0604020202020204" pitchFamily="34" charset="0"/>
                        </a:rPr>
                        <a:t>Indicator Responsibility</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43180">
                        <a:lnSpc>
                          <a:spcPct val="100000"/>
                        </a:lnSpc>
                        <a:spcAft>
                          <a:spcPts val="0"/>
                        </a:spcAft>
                      </a:pPr>
                      <a:r>
                        <a:rPr lang="en-US"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Chief Director: Financial Management</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4095003807"/>
                  </a:ext>
                </a:extLst>
              </a:tr>
            </a:tbl>
          </a:graphicData>
        </a:graphic>
      </p:graphicFrame>
      <p:sp>
        <p:nvSpPr>
          <p:cNvPr id="5" name="Rectangle 4"/>
          <p:cNvSpPr/>
          <p:nvPr/>
        </p:nvSpPr>
        <p:spPr>
          <a:xfrm>
            <a:off x="13919200" y="9114"/>
            <a:ext cx="441146" cy="369332"/>
          </a:xfrm>
          <a:prstGeom prst="rect">
            <a:avLst/>
          </a:prstGeom>
        </p:spPr>
        <p:txBody>
          <a:bodyPr wrap="none">
            <a:spAutoFit/>
          </a:bodyPr>
          <a:lstStyle/>
          <a:p>
            <a:r>
              <a:rPr lang="en-US" b="1" dirty="0" smtClean="0">
                <a:solidFill>
                  <a:srgbClr val="FF0000"/>
                </a:solidFill>
              </a:rPr>
              <a:t>67</a:t>
            </a:r>
            <a:endParaRPr lang="en-ZA" b="1" dirty="0">
              <a:solidFill>
                <a:srgbClr val="FF0000"/>
              </a:solidFill>
            </a:endParaRPr>
          </a:p>
        </p:txBody>
      </p:sp>
    </p:spTree>
    <p:extLst>
      <p:ext uri="{BB962C8B-B14F-4D97-AF65-F5344CB8AC3E}">
        <p14:creationId xmlns:p14="http://schemas.microsoft.com/office/powerpoint/2010/main" xmlns="" val="168202076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10307781" y="7583199"/>
            <a:ext cx="2133600" cy="365125"/>
          </a:xfrm>
        </p:spPr>
        <p:txBody>
          <a:bodyPr/>
          <a:lstStyle/>
          <a:p>
            <a:pPr marL="0" marR="0" lvl="0" indent="0" algn="l" defTabSz="457178" rtl="0" eaLnBrk="1" fontAlgn="auto" latinLnBrk="0" hangingPunct="1">
              <a:lnSpc>
                <a:spcPct val="100000"/>
              </a:lnSpc>
              <a:spcBef>
                <a:spcPts val="0"/>
              </a:spcBef>
              <a:spcAft>
                <a:spcPts val="0"/>
              </a:spcAft>
              <a:buClrTx/>
              <a:buSzTx/>
              <a:buFontTx/>
              <a:buNone/>
              <a:tabLst/>
              <a:defRPr/>
            </a:pPr>
            <a:fld id="{A79B0E16-3B21-4DA7-809D-032F5E4D0A06}" type="slidenum">
              <a:rPr kumimoji="0" lang="en-US" sz="1200" b="0" i="0" u="none" strike="noStrike" kern="1200" cap="none" spc="0" normalizeH="0" baseline="0" noProof="0">
                <a:ln>
                  <a:noFill/>
                </a:ln>
                <a:solidFill>
                  <a:prstClr val="white"/>
                </a:solidFill>
                <a:effectLst/>
                <a:uLnTx/>
                <a:uFillTx/>
                <a:latin typeface="Arial"/>
                <a:ea typeface="+mn-ea"/>
                <a:cs typeface="+mn-cs"/>
              </a:rPr>
              <a:pPr marL="0" marR="0" lvl="0" indent="0" algn="l" defTabSz="457178"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7" name="Rectangle 6"/>
          <p:cNvSpPr/>
          <p:nvPr/>
        </p:nvSpPr>
        <p:spPr>
          <a:xfrm>
            <a:off x="4661663" y="582217"/>
            <a:ext cx="7539821"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srgbClr val="007832"/>
                </a:solidFill>
                <a:effectLst/>
                <a:uLnTx/>
                <a:uFillTx/>
                <a:latin typeface="Arial"/>
                <a:ea typeface="+mn-ea"/>
                <a:cs typeface="+mn-cs"/>
              </a:rPr>
              <a:t>PROGRAMME 3: MEDICAL BENEFITS</a:t>
            </a:r>
          </a:p>
        </p:txBody>
      </p:sp>
      <p:graphicFrame>
        <p:nvGraphicFramePr>
          <p:cNvPr id="3" name="Table 2"/>
          <p:cNvGraphicFramePr>
            <a:graphicFrameLocks noGrp="1"/>
          </p:cNvGraphicFramePr>
          <p:nvPr>
            <p:extLst/>
          </p:nvPr>
        </p:nvGraphicFramePr>
        <p:xfrm>
          <a:off x="2522693" y="3546693"/>
          <a:ext cx="1672167" cy="342900"/>
        </p:xfrm>
        <a:graphic>
          <a:graphicData uri="http://schemas.openxmlformats.org/drawingml/2006/table">
            <a:tbl>
              <a:tblPr/>
              <a:tblGrid>
                <a:gridCol w="1672167">
                  <a:extLst>
                    <a:ext uri="{9D8B030D-6E8A-4147-A177-3AD203B41FA5}">
                      <a16:colId xmlns:a16="http://schemas.microsoft.com/office/drawing/2014/main" xmlns="" val="929338964"/>
                    </a:ext>
                  </a:extLst>
                </a:gridCol>
              </a:tblGrid>
              <a:tr h="335280">
                <a:tc>
                  <a:txBody>
                    <a:bodyPr/>
                    <a:lstStyle/>
                    <a:p>
                      <a:pPr>
                        <a:lnSpc>
                          <a:spcPct val="150000"/>
                        </a:lnSpc>
                        <a:spcAft>
                          <a:spcPts val="0"/>
                        </a:spcAft>
                      </a:pPr>
                      <a:r>
                        <a:rPr lang="en-ZA" sz="15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T="0" marB="0">
                    <a:lnL>
                      <a:noFill/>
                    </a:lnL>
                    <a:lnR>
                      <a:noFill/>
                    </a:lnR>
                    <a:lnT>
                      <a:noFill/>
                    </a:lnT>
                    <a:lnB>
                      <a:noFill/>
                    </a:lnB>
                  </a:tcPr>
                </a:tc>
                <a:extLst>
                  <a:ext uri="{0D108BD9-81ED-4DB2-BD59-A6C34878D82A}">
                    <a16:rowId xmlns:a16="http://schemas.microsoft.com/office/drawing/2014/main" xmlns="" val="666742756"/>
                  </a:ext>
                </a:extLst>
              </a:tr>
            </a:tbl>
          </a:graphicData>
        </a:graphic>
      </p:graphicFrame>
      <p:sp>
        <p:nvSpPr>
          <p:cNvPr id="6" name="Rectangle 1"/>
          <p:cNvSpPr>
            <a:spLocks noChangeArrowheads="1"/>
          </p:cNvSpPr>
          <p:nvPr/>
        </p:nvSpPr>
        <p:spPr bwMode="auto">
          <a:xfrm>
            <a:off x="1041400" y="2667000"/>
            <a:ext cx="14484478" cy="38164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lvl1pPr eaLnBrk="0" hangingPunct="0">
              <a:tabLst>
                <a:tab pos="180975" algn="l"/>
                <a:tab pos="450850" algn="l"/>
                <a:tab pos="539750" algn="l"/>
              </a:tabLst>
              <a:defRPr>
                <a:solidFill>
                  <a:schemeClr val="tx1"/>
                </a:solidFill>
                <a:latin typeface="Arial" panose="020B0604020202020204" pitchFamily="34" charset="0"/>
              </a:defRPr>
            </a:lvl1pPr>
            <a:lvl2pPr eaLnBrk="0" hangingPunct="0">
              <a:tabLst>
                <a:tab pos="180975" algn="l"/>
                <a:tab pos="450850" algn="l"/>
                <a:tab pos="539750" algn="l"/>
              </a:tabLst>
              <a:defRPr>
                <a:solidFill>
                  <a:schemeClr val="tx1"/>
                </a:solidFill>
                <a:latin typeface="Arial" panose="020B0604020202020204" pitchFamily="34" charset="0"/>
              </a:defRPr>
            </a:lvl2pPr>
            <a:lvl3pPr marL="914400" eaLnBrk="0" hangingPunct="0">
              <a:tabLst>
                <a:tab pos="180975" algn="l"/>
                <a:tab pos="450850" algn="l"/>
                <a:tab pos="539750" algn="l"/>
              </a:tabLst>
              <a:defRPr>
                <a:solidFill>
                  <a:schemeClr val="tx1"/>
                </a:solidFill>
                <a:latin typeface="Arial" panose="020B0604020202020204" pitchFamily="34" charset="0"/>
              </a:defRPr>
            </a:lvl3pPr>
            <a:lvl4pPr marL="1371600" eaLnBrk="0" hangingPunct="0">
              <a:tabLst>
                <a:tab pos="180975" algn="l"/>
                <a:tab pos="450850" algn="l"/>
                <a:tab pos="539750" algn="l"/>
              </a:tabLst>
              <a:defRPr>
                <a:solidFill>
                  <a:schemeClr val="tx1"/>
                </a:solidFill>
                <a:latin typeface="Arial" panose="020B0604020202020204" pitchFamily="34" charset="0"/>
              </a:defRPr>
            </a:lvl4pPr>
            <a:lvl5pPr marL="1828800" eaLnBrk="0" hangingPunct="0">
              <a:tabLst>
                <a:tab pos="180975" algn="l"/>
                <a:tab pos="450850" algn="l"/>
                <a:tab pos="539750"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180975" algn="l"/>
                <a:tab pos="450850" algn="l"/>
                <a:tab pos="539750"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180975" algn="l"/>
                <a:tab pos="450850" algn="l"/>
                <a:tab pos="539750"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180975" algn="l"/>
                <a:tab pos="450850" algn="l"/>
                <a:tab pos="539750"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180975" algn="l"/>
                <a:tab pos="450850" algn="l"/>
                <a:tab pos="539750" algn="l"/>
              </a:tabLst>
              <a:defRPr>
                <a:solidFill>
                  <a:schemeClr val="tx1"/>
                </a:solidFill>
                <a:latin typeface="Arial" panose="020B0604020202020204" pitchFamily="34" charset="0"/>
              </a:defRPr>
            </a:lvl9pPr>
          </a:lstStyle>
          <a:p>
            <a:pPr marL="914400" marR="0" lvl="2" indent="-1219170" algn="l" defTabSz="1219170" rtl="0" eaLnBrk="0" fontAlgn="base" latinLnBrk="0" hangingPunct="0">
              <a:lnSpc>
                <a:spcPct val="100000"/>
              </a:lnSpc>
              <a:spcBef>
                <a:spcPct val="0"/>
              </a:spcBef>
              <a:spcAft>
                <a:spcPct val="0"/>
              </a:spcAft>
              <a:buClrTx/>
              <a:buSzTx/>
              <a:buFontTx/>
              <a:buNone/>
              <a:tabLst>
                <a:tab pos="241294" algn="l"/>
                <a:tab pos="601118" algn="l"/>
                <a:tab pos="719649" algn="l"/>
              </a:tabLst>
              <a:defRPr/>
            </a:pPr>
            <a:r>
              <a:rPr kumimoji="0" lang="en-ZA" altLang="en-US" sz="24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Purpose:</a:t>
            </a:r>
            <a:r>
              <a:rPr kumimoji="0" lang="en-ZA" altLang="en-US"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To provide strategic support and medical expertise to claims processing.</a:t>
            </a:r>
          </a:p>
          <a:p>
            <a:pPr marL="914400" marR="0" lvl="2" indent="-1219170" algn="l" defTabSz="1219170" rtl="0" eaLnBrk="0" fontAlgn="base" latinLnBrk="0" hangingPunct="0">
              <a:lnSpc>
                <a:spcPct val="100000"/>
              </a:lnSpc>
              <a:spcBef>
                <a:spcPct val="0"/>
              </a:spcBef>
              <a:spcAft>
                <a:spcPct val="0"/>
              </a:spcAft>
              <a:buClrTx/>
              <a:buSzTx/>
              <a:buFontTx/>
              <a:buNone/>
              <a:tabLst>
                <a:tab pos="241294" algn="l"/>
                <a:tab pos="601118" algn="l"/>
                <a:tab pos="719649" algn="l"/>
              </a:tabLst>
              <a:defRPr/>
            </a:pPr>
            <a:endParaRPr kumimoji="0" lang="en-ZA"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914400" marR="0" lvl="2" indent="-1219170" algn="l" defTabSz="1219170" rtl="0" eaLnBrk="0" fontAlgn="base" latinLnBrk="0" hangingPunct="0">
              <a:lnSpc>
                <a:spcPct val="100000"/>
              </a:lnSpc>
              <a:spcBef>
                <a:spcPct val="0"/>
              </a:spcBef>
              <a:spcAft>
                <a:spcPct val="0"/>
              </a:spcAft>
              <a:buClrTx/>
              <a:buSzTx/>
              <a:buFontTx/>
              <a:buNone/>
              <a:tabLst>
                <a:tab pos="241294" algn="l"/>
                <a:tab pos="601118" algn="l"/>
                <a:tab pos="719649" algn="l"/>
              </a:tabLst>
              <a:defRPr/>
            </a:pPr>
            <a:r>
              <a:rPr kumimoji="0" lang="en-ZA" altLang="en-US" sz="2400" b="1" i="0" u="sng"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Sub Programmes </a:t>
            </a:r>
          </a:p>
          <a:p>
            <a:pPr marL="914400" marR="0" lvl="2" indent="-1219170" algn="l" defTabSz="1219170" rtl="0" eaLnBrk="0" fontAlgn="base" latinLnBrk="0" hangingPunct="0">
              <a:lnSpc>
                <a:spcPct val="100000"/>
              </a:lnSpc>
              <a:spcBef>
                <a:spcPct val="0"/>
              </a:spcBef>
              <a:spcAft>
                <a:spcPct val="0"/>
              </a:spcAft>
              <a:buClrTx/>
              <a:buSzTx/>
              <a:buFontTx/>
              <a:buNone/>
              <a:tabLst>
                <a:tab pos="241294" algn="l"/>
                <a:tab pos="601118" algn="l"/>
                <a:tab pos="719649" algn="l"/>
              </a:tabLst>
              <a:defRPr/>
            </a:pPr>
            <a:endParaRPr kumimoji="0" lang="en-ZA"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1219170" rtl="0" eaLnBrk="0" fontAlgn="base" latinLnBrk="0" hangingPunct="0">
              <a:lnSpc>
                <a:spcPct val="100000"/>
              </a:lnSpc>
              <a:spcBef>
                <a:spcPct val="0"/>
              </a:spcBef>
              <a:spcAft>
                <a:spcPct val="0"/>
              </a:spcAft>
              <a:buClrTx/>
              <a:buSzTx/>
              <a:buFontTx/>
              <a:buNone/>
              <a:tabLst>
                <a:tab pos="241294" algn="l"/>
                <a:tab pos="601118" algn="l"/>
                <a:tab pos="719649" algn="l"/>
              </a:tabLst>
              <a:defRPr/>
            </a:pPr>
            <a:r>
              <a:rPr kumimoji="0" lang="en-ZA" altLang="en-US" sz="24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Sub Programme: Medical Services</a:t>
            </a:r>
            <a:endParaRPr kumimoji="0" lang="en-ZA"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1219170" rtl="0" eaLnBrk="0" fontAlgn="base" latinLnBrk="0" hangingPunct="0">
              <a:lnSpc>
                <a:spcPct val="100000"/>
              </a:lnSpc>
              <a:spcBef>
                <a:spcPct val="0"/>
              </a:spcBef>
              <a:spcAft>
                <a:spcPct val="0"/>
              </a:spcAft>
              <a:buClrTx/>
              <a:buSzTx/>
              <a:buFontTx/>
              <a:buNone/>
              <a:tabLst>
                <a:tab pos="241294" algn="l"/>
                <a:tab pos="601118" algn="l"/>
                <a:tab pos="719649" algn="l"/>
              </a:tabLst>
              <a:defRPr/>
            </a:pPr>
            <a:r>
              <a:rPr kumimoji="0" lang="en-ZA" altLang="en-US" sz="24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Purpose:</a:t>
            </a:r>
            <a:r>
              <a:rPr kumimoji="0" lang="en-ZA" altLang="en-US"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To provide best practice standards regarding occupational diseases and injuries to support the</a:t>
            </a:r>
          </a:p>
          <a:p>
            <a:pPr marL="0" marR="0" lvl="0" indent="0" algn="l" defTabSz="1219170" rtl="0" eaLnBrk="0" fontAlgn="base" latinLnBrk="0" hangingPunct="0">
              <a:lnSpc>
                <a:spcPct val="100000"/>
              </a:lnSpc>
              <a:spcBef>
                <a:spcPct val="0"/>
              </a:spcBef>
              <a:spcAft>
                <a:spcPct val="0"/>
              </a:spcAft>
              <a:buClrTx/>
              <a:buSzTx/>
              <a:buFontTx/>
              <a:buNone/>
              <a:tabLst>
                <a:tab pos="241294" algn="l"/>
                <a:tab pos="601118" algn="l"/>
                <a:tab pos="719649" algn="l"/>
              </a:tabLst>
              <a:defRPr/>
            </a:pPr>
            <a:r>
              <a:rPr kumimoji="0" lang="en-ZA" altLang="en-US"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Fund’s claims process</a:t>
            </a:r>
          </a:p>
          <a:p>
            <a:pPr marL="0" marR="0" lvl="0" indent="0" algn="l" defTabSz="1219170" rtl="0" eaLnBrk="0" fontAlgn="base" latinLnBrk="0" hangingPunct="0">
              <a:lnSpc>
                <a:spcPct val="100000"/>
              </a:lnSpc>
              <a:spcBef>
                <a:spcPct val="0"/>
              </a:spcBef>
              <a:spcAft>
                <a:spcPct val="0"/>
              </a:spcAft>
              <a:buClrTx/>
              <a:buSzTx/>
              <a:buFontTx/>
              <a:buNone/>
              <a:tabLst>
                <a:tab pos="241294" algn="l"/>
                <a:tab pos="601118" algn="l"/>
                <a:tab pos="719649" algn="l"/>
              </a:tabLst>
              <a:defRPr/>
            </a:pPr>
            <a:endParaRPr kumimoji="0" lang="en-ZA"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1219170" rtl="0" eaLnBrk="0" fontAlgn="base" latinLnBrk="0" hangingPunct="0">
              <a:lnSpc>
                <a:spcPct val="100000"/>
              </a:lnSpc>
              <a:spcBef>
                <a:spcPct val="0"/>
              </a:spcBef>
              <a:spcAft>
                <a:spcPct val="0"/>
              </a:spcAft>
              <a:buClrTx/>
              <a:buSzTx/>
              <a:buFontTx/>
              <a:buNone/>
              <a:tabLst>
                <a:tab pos="241294" algn="l"/>
                <a:tab pos="601118" algn="l"/>
                <a:tab pos="719649" algn="l"/>
              </a:tabLst>
              <a:defRPr/>
            </a:pPr>
            <a:r>
              <a:rPr kumimoji="0" lang="en-ZA" altLang="en-US" sz="24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Sub Programme: Medical Claims</a:t>
            </a:r>
            <a:endParaRPr kumimoji="0" lang="en-ZA"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1219170" rtl="0" eaLnBrk="0" fontAlgn="base" latinLnBrk="0" hangingPunct="0">
              <a:lnSpc>
                <a:spcPct val="100000"/>
              </a:lnSpc>
              <a:spcBef>
                <a:spcPct val="0"/>
              </a:spcBef>
              <a:spcAft>
                <a:spcPct val="0"/>
              </a:spcAft>
              <a:buClrTx/>
              <a:buSzTx/>
              <a:buFontTx/>
              <a:buNone/>
              <a:tabLst>
                <a:tab pos="241294" algn="l"/>
                <a:tab pos="601118" algn="l"/>
                <a:tab pos="719649" algn="l"/>
              </a:tabLst>
              <a:defRPr/>
            </a:pPr>
            <a:r>
              <a:rPr kumimoji="0" lang="en-ZA" altLang="en-US" sz="24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Purpose:</a:t>
            </a:r>
            <a:r>
              <a:rPr kumimoji="0" lang="en-ZA" altLang="en-US"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To manage the processing of medical claims and the administration of medical tariffs.</a:t>
            </a:r>
            <a:endParaRPr kumimoji="0" lang="en-ZA"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Rectangle 7"/>
          <p:cNvSpPr/>
          <p:nvPr/>
        </p:nvSpPr>
        <p:spPr>
          <a:xfrm>
            <a:off x="13919200" y="9114"/>
            <a:ext cx="441146" cy="369332"/>
          </a:xfrm>
          <a:prstGeom prst="rect">
            <a:avLst/>
          </a:prstGeom>
        </p:spPr>
        <p:txBody>
          <a:bodyPr wrap="none">
            <a:spAutoFit/>
          </a:bodyPr>
          <a:lstStyle/>
          <a:p>
            <a:r>
              <a:rPr lang="en-US" b="1" dirty="0" smtClean="0">
                <a:solidFill>
                  <a:srgbClr val="FF0000"/>
                </a:solidFill>
              </a:rPr>
              <a:t>68</a:t>
            </a:r>
            <a:endParaRPr lang="en-ZA" b="1" dirty="0">
              <a:solidFill>
                <a:srgbClr val="FF0000"/>
              </a:solidFill>
            </a:endParaRPr>
          </a:p>
        </p:txBody>
      </p:sp>
    </p:spTree>
    <p:extLst>
      <p:ext uri="{BB962C8B-B14F-4D97-AF65-F5344CB8AC3E}">
        <p14:creationId xmlns:p14="http://schemas.microsoft.com/office/powerpoint/2010/main" xmlns="" val="250164175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10307781" y="7583199"/>
            <a:ext cx="2133600" cy="365125"/>
          </a:xfrm>
        </p:spPr>
        <p:txBody>
          <a:bodyPr/>
          <a:lstStyle/>
          <a:p>
            <a:pPr marL="0" marR="0" lvl="0" indent="0" algn="l" defTabSz="457178" rtl="0" eaLnBrk="1" fontAlgn="auto" latinLnBrk="0" hangingPunct="1">
              <a:lnSpc>
                <a:spcPct val="100000"/>
              </a:lnSpc>
              <a:spcBef>
                <a:spcPts val="0"/>
              </a:spcBef>
              <a:spcAft>
                <a:spcPts val="0"/>
              </a:spcAft>
              <a:buClrTx/>
              <a:buSzTx/>
              <a:buFontTx/>
              <a:buNone/>
              <a:tabLst/>
              <a:defRPr/>
            </a:pPr>
            <a:fld id="{A79B0E16-3B21-4DA7-809D-032F5E4D0A06}" type="slidenum">
              <a:rPr kumimoji="0" lang="en-US" sz="1200" b="0" i="0" u="none" strike="noStrike" kern="1200" cap="none" spc="0" normalizeH="0" baseline="0" noProof="0">
                <a:ln>
                  <a:noFill/>
                </a:ln>
                <a:solidFill>
                  <a:prstClr val="white"/>
                </a:solidFill>
                <a:effectLst/>
                <a:uLnTx/>
                <a:uFillTx/>
                <a:latin typeface="Arial"/>
                <a:ea typeface="+mn-ea"/>
                <a:cs typeface="+mn-cs"/>
              </a:rPr>
              <a:pPr marL="0" marR="0" lvl="0" indent="0" algn="l" defTabSz="457178"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Rectangle 4"/>
          <p:cNvSpPr/>
          <p:nvPr/>
        </p:nvSpPr>
        <p:spPr>
          <a:xfrm>
            <a:off x="368300" y="1628736"/>
            <a:ext cx="8622147" cy="461665"/>
          </a:xfrm>
          <a:prstGeom prst="rect">
            <a:avLst/>
          </a:prstGeom>
        </p:spPr>
        <p:txBody>
          <a:bodyPr wrap="square">
            <a:spAutoFit/>
          </a:bodyPr>
          <a:lstStyle/>
          <a:p>
            <a:pPr marL="0" marR="0" lvl="0" indent="0" algn="l" defTabSz="457178" rtl="0" eaLnBrk="0" fontAlgn="auto" latinLnBrk="0" hangingPunct="0">
              <a:lnSpc>
                <a:spcPct val="100000"/>
              </a:lnSpc>
              <a:spcBef>
                <a:spcPct val="20000"/>
              </a:spcBef>
              <a:spcAft>
                <a:spcPts val="0"/>
              </a:spcAft>
              <a:buClrTx/>
              <a:buSzTx/>
              <a:buFontTx/>
              <a:buNone/>
              <a:tabLst/>
              <a:defRPr/>
            </a:pPr>
            <a:r>
              <a:rPr kumimoji="0" lang="en-ZA" sz="2400" b="1" i="0" u="sng" strike="noStrike" kern="0" cap="none" spc="0" normalizeH="0" baseline="0" noProof="0" dirty="0">
                <a:ln>
                  <a:noFill/>
                </a:ln>
                <a:solidFill>
                  <a:srgbClr val="003C19"/>
                </a:solidFill>
                <a:effectLst/>
                <a:uLnTx/>
                <a:uFillTx/>
                <a:latin typeface="Arial"/>
                <a:ea typeface="Times New Roman" panose="02020603050405020304" pitchFamily="18" charset="0"/>
                <a:cs typeface="Arial"/>
              </a:rPr>
              <a:t>Outcomes, Outputs, Performance Indicators and Targets</a:t>
            </a:r>
            <a:endParaRPr kumimoji="0" lang="en-ZA" sz="3200" b="0" i="0" u="none" strike="noStrike" kern="1200" cap="none" spc="0" normalizeH="0" baseline="0" noProof="0" dirty="0">
              <a:ln>
                <a:noFill/>
              </a:ln>
              <a:solidFill>
                <a:prstClr val="black"/>
              </a:solidFill>
              <a:effectLst/>
              <a:uLnTx/>
              <a:uFillTx/>
              <a:latin typeface="Calibri"/>
              <a:ea typeface="ＭＳ Ｐゴシック" pitchFamily="80" charset="-128"/>
              <a:cs typeface="+mn-cs"/>
            </a:endParaRPr>
          </a:p>
        </p:txBody>
      </p:sp>
      <p:sp>
        <p:nvSpPr>
          <p:cNvPr id="7" name="Rectangle 6"/>
          <p:cNvSpPr/>
          <p:nvPr/>
        </p:nvSpPr>
        <p:spPr>
          <a:xfrm>
            <a:off x="4661663" y="582217"/>
            <a:ext cx="7539821"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srgbClr val="007832"/>
                </a:solidFill>
                <a:effectLst/>
                <a:uLnTx/>
                <a:uFillTx/>
                <a:latin typeface="Arial"/>
                <a:ea typeface="+mn-ea"/>
                <a:cs typeface="+mn-cs"/>
              </a:rPr>
              <a:t>PROGRAMME 3: MEDICAL BENEFITS</a:t>
            </a:r>
          </a:p>
        </p:txBody>
      </p:sp>
      <p:graphicFrame>
        <p:nvGraphicFramePr>
          <p:cNvPr id="2" name="Table 1"/>
          <p:cNvGraphicFramePr>
            <a:graphicFrameLocks noGrp="1"/>
          </p:cNvGraphicFramePr>
          <p:nvPr>
            <p:extLst/>
          </p:nvPr>
        </p:nvGraphicFramePr>
        <p:xfrm>
          <a:off x="355600" y="2090401"/>
          <a:ext cx="15900400" cy="7015662"/>
        </p:xfrm>
        <a:graphic>
          <a:graphicData uri="http://schemas.openxmlformats.org/drawingml/2006/table">
            <a:tbl>
              <a:tblPr firstRow="1" firstCol="1" bandRow="1"/>
              <a:tblGrid>
                <a:gridCol w="1143000">
                  <a:extLst>
                    <a:ext uri="{9D8B030D-6E8A-4147-A177-3AD203B41FA5}">
                      <a16:colId xmlns:a16="http://schemas.microsoft.com/office/drawing/2014/main" xmlns="" val="2916780110"/>
                    </a:ext>
                  </a:extLst>
                </a:gridCol>
                <a:gridCol w="1447800">
                  <a:extLst>
                    <a:ext uri="{9D8B030D-6E8A-4147-A177-3AD203B41FA5}">
                      <a16:colId xmlns:a16="http://schemas.microsoft.com/office/drawing/2014/main" xmlns="" val="4054884695"/>
                    </a:ext>
                  </a:extLst>
                </a:gridCol>
                <a:gridCol w="2057400">
                  <a:extLst>
                    <a:ext uri="{9D8B030D-6E8A-4147-A177-3AD203B41FA5}">
                      <a16:colId xmlns:a16="http://schemas.microsoft.com/office/drawing/2014/main" xmlns="" val="2933941294"/>
                    </a:ext>
                  </a:extLst>
                </a:gridCol>
                <a:gridCol w="1295400">
                  <a:extLst>
                    <a:ext uri="{9D8B030D-6E8A-4147-A177-3AD203B41FA5}">
                      <a16:colId xmlns:a16="http://schemas.microsoft.com/office/drawing/2014/main" xmlns="" val="2544492994"/>
                    </a:ext>
                  </a:extLst>
                </a:gridCol>
                <a:gridCol w="1524000">
                  <a:extLst>
                    <a:ext uri="{9D8B030D-6E8A-4147-A177-3AD203B41FA5}">
                      <a16:colId xmlns:a16="http://schemas.microsoft.com/office/drawing/2014/main" xmlns="" val="2813589179"/>
                    </a:ext>
                  </a:extLst>
                </a:gridCol>
                <a:gridCol w="1066800">
                  <a:extLst>
                    <a:ext uri="{9D8B030D-6E8A-4147-A177-3AD203B41FA5}">
                      <a16:colId xmlns:a16="http://schemas.microsoft.com/office/drawing/2014/main" xmlns="" val="3270489784"/>
                    </a:ext>
                  </a:extLst>
                </a:gridCol>
                <a:gridCol w="1828800">
                  <a:extLst>
                    <a:ext uri="{9D8B030D-6E8A-4147-A177-3AD203B41FA5}">
                      <a16:colId xmlns:a16="http://schemas.microsoft.com/office/drawing/2014/main" xmlns="" val="4039252245"/>
                    </a:ext>
                  </a:extLst>
                </a:gridCol>
                <a:gridCol w="1828800">
                  <a:extLst>
                    <a:ext uri="{9D8B030D-6E8A-4147-A177-3AD203B41FA5}">
                      <a16:colId xmlns:a16="http://schemas.microsoft.com/office/drawing/2014/main" xmlns="" val="718164149"/>
                    </a:ext>
                  </a:extLst>
                </a:gridCol>
                <a:gridCol w="1676400">
                  <a:extLst>
                    <a:ext uri="{9D8B030D-6E8A-4147-A177-3AD203B41FA5}">
                      <a16:colId xmlns:a16="http://schemas.microsoft.com/office/drawing/2014/main" xmlns="" val="3597709667"/>
                    </a:ext>
                  </a:extLst>
                </a:gridCol>
                <a:gridCol w="2032000">
                  <a:extLst>
                    <a:ext uri="{9D8B030D-6E8A-4147-A177-3AD203B41FA5}">
                      <a16:colId xmlns:a16="http://schemas.microsoft.com/office/drawing/2014/main" xmlns="" val="2532947955"/>
                    </a:ext>
                  </a:extLst>
                </a:gridCol>
              </a:tblGrid>
              <a:tr h="270216">
                <a:tc rowSpan="3">
                  <a:txBody>
                    <a:bodyPr/>
                    <a:lstStyle/>
                    <a:p>
                      <a:pPr>
                        <a:lnSpc>
                          <a:spcPct val="100000"/>
                        </a:lnSpc>
                        <a:spcAft>
                          <a:spcPts val="0"/>
                        </a:spcAft>
                      </a:pPr>
                      <a:r>
                        <a:rPr lang="en-ZA" sz="1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Outcome</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3008" marR="43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rowSpan="3">
                  <a:txBody>
                    <a:bodyPr/>
                    <a:lstStyle/>
                    <a:p>
                      <a:pPr>
                        <a:lnSpc>
                          <a:spcPct val="100000"/>
                        </a:lnSpc>
                        <a:spcAft>
                          <a:spcPts val="0"/>
                        </a:spcAft>
                      </a:pPr>
                      <a:r>
                        <a:rPr lang="en-ZA" sz="1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Output</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3008" marR="43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rowSpan="3">
                  <a:txBody>
                    <a:bodyPr/>
                    <a:lstStyle/>
                    <a:p>
                      <a:pPr>
                        <a:lnSpc>
                          <a:spcPct val="100000"/>
                        </a:lnSpc>
                        <a:spcAft>
                          <a:spcPts val="0"/>
                        </a:spcAft>
                      </a:pPr>
                      <a:r>
                        <a:rPr lang="en-ZA" sz="1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Output Indicator</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3008" marR="43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gridSpan="7">
                  <a:txBody>
                    <a:bodyPr/>
                    <a:lstStyle/>
                    <a:p>
                      <a:pPr algn="ctr">
                        <a:lnSpc>
                          <a:spcPct val="100000"/>
                        </a:lnSpc>
                        <a:spcAft>
                          <a:spcPts val="0"/>
                        </a:spcAft>
                      </a:pPr>
                      <a:r>
                        <a:rPr lang="en-ZA" sz="1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Annual Target</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3008" marR="43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839577843"/>
                  </a:ext>
                </a:extLst>
              </a:tr>
              <a:tr h="1061902">
                <a:tc vMerge="1">
                  <a:txBody>
                    <a:bodyPr/>
                    <a:lstStyle/>
                    <a:p>
                      <a:endParaRPr lang="en-ZA"/>
                    </a:p>
                  </a:txBody>
                  <a:tcPr/>
                </a:tc>
                <a:tc vMerge="1">
                  <a:txBody>
                    <a:bodyPr/>
                    <a:lstStyle/>
                    <a:p>
                      <a:endParaRPr lang="en-ZA"/>
                    </a:p>
                  </a:txBody>
                  <a:tcPr/>
                </a:tc>
                <a:tc vMerge="1">
                  <a:txBody>
                    <a:bodyPr/>
                    <a:lstStyle/>
                    <a:p>
                      <a:endParaRPr lang="en-ZA"/>
                    </a:p>
                  </a:txBody>
                  <a:tcPr/>
                </a:tc>
                <a:tc gridSpan="3">
                  <a:txBody>
                    <a:bodyPr/>
                    <a:lstStyle/>
                    <a:p>
                      <a:pPr>
                        <a:lnSpc>
                          <a:spcPct val="100000"/>
                        </a:lnSpc>
                        <a:spcAft>
                          <a:spcPts val="0"/>
                        </a:spcAft>
                      </a:pPr>
                      <a:r>
                        <a:rPr lang="en-ZA" sz="1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Audited /Actual Performance</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3008" marR="43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hMerge="1">
                  <a:txBody>
                    <a:bodyPr/>
                    <a:lstStyle/>
                    <a:p>
                      <a:endParaRPr lang="en-ZA"/>
                    </a:p>
                  </a:txBody>
                  <a:tcPr/>
                </a:tc>
                <a:tc hMerge="1">
                  <a:txBody>
                    <a:bodyPr/>
                    <a:lstStyle/>
                    <a:p>
                      <a:endParaRPr lang="en-ZA"/>
                    </a:p>
                  </a:txBody>
                  <a:tcPr/>
                </a:tc>
                <a:tc>
                  <a:txBody>
                    <a:bodyPr/>
                    <a:lstStyle/>
                    <a:p>
                      <a:pPr>
                        <a:lnSpc>
                          <a:spcPct val="100000"/>
                        </a:lnSpc>
                        <a:spcAft>
                          <a:spcPts val="0"/>
                        </a:spcAft>
                      </a:pPr>
                      <a:r>
                        <a:rPr lang="en-ZA" sz="1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Estimated Performance</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3008" marR="43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00000"/>
                        </a:lnSpc>
                        <a:spcAft>
                          <a:spcPts val="0"/>
                        </a:spcAft>
                      </a:pPr>
                      <a:r>
                        <a:rPr lang="en-ZA" sz="1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MTEF Period</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3008" marR="43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00000"/>
                        </a:lnSpc>
                        <a:spcAft>
                          <a:spcPts val="0"/>
                        </a:spcAft>
                      </a:pPr>
                      <a:r>
                        <a:rPr lang="en-ZA" sz="1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3008" marR="43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00000"/>
                        </a:lnSpc>
                        <a:spcAft>
                          <a:spcPts val="0"/>
                        </a:spcAft>
                      </a:pPr>
                      <a:r>
                        <a:rPr lang="en-ZA" sz="1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3008" marR="43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extLst>
                  <a:ext uri="{0D108BD9-81ED-4DB2-BD59-A6C34878D82A}">
                    <a16:rowId xmlns:a16="http://schemas.microsoft.com/office/drawing/2014/main" xmlns="" val="1032218021"/>
                  </a:ext>
                </a:extLst>
              </a:tr>
              <a:tr h="270216">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nSpc>
                          <a:spcPct val="100000"/>
                        </a:lnSpc>
                        <a:spcAft>
                          <a:spcPts val="0"/>
                        </a:spcAft>
                      </a:pPr>
                      <a:r>
                        <a:rPr lang="en-ZA" sz="1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2018/19</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3008" marR="43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00000"/>
                        </a:lnSpc>
                        <a:spcAft>
                          <a:spcPts val="0"/>
                        </a:spcAft>
                      </a:pPr>
                      <a:r>
                        <a:rPr lang="en-ZA" sz="1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2019/20</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3008" marR="43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00000"/>
                        </a:lnSpc>
                        <a:spcAft>
                          <a:spcPts val="0"/>
                        </a:spcAft>
                      </a:pPr>
                      <a:r>
                        <a:rPr lang="en-ZA" sz="1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2020/21</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3008" marR="43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00000"/>
                        </a:lnSpc>
                        <a:spcAft>
                          <a:spcPts val="0"/>
                        </a:spcAft>
                      </a:pPr>
                      <a:r>
                        <a:rPr lang="en-ZA" sz="1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2021/22</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3008" marR="43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00000"/>
                        </a:lnSpc>
                        <a:spcAft>
                          <a:spcPts val="0"/>
                        </a:spcAft>
                      </a:pPr>
                      <a:r>
                        <a:rPr lang="en-ZA" sz="1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2022/23</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3008" marR="43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00000"/>
                        </a:lnSpc>
                        <a:spcAft>
                          <a:spcPts val="0"/>
                        </a:spcAft>
                      </a:pPr>
                      <a:r>
                        <a:rPr lang="en-ZA" sz="1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2023/24</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3008" marR="43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00000"/>
                        </a:lnSpc>
                        <a:spcAft>
                          <a:spcPts val="0"/>
                        </a:spcAft>
                      </a:pPr>
                      <a:r>
                        <a:rPr lang="en-ZA" sz="1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2024/25</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3008" marR="43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extLst>
                  <a:ext uri="{0D108BD9-81ED-4DB2-BD59-A6C34878D82A}">
                    <a16:rowId xmlns:a16="http://schemas.microsoft.com/office/drawing/2014/main" xmlns="" val="3981956592"/>
                  </a:ext>
                </a:extLst>
              </a:tr>
              <a:tr h="4841665">
                <a:tc>
                  <a:txBody>
                    <a:bodyPr/>
                    <a:lstStyle/>
                    <a:p>
                      <a:pPr marL="30480" marR="220345">
                        <a:lnSpc>
                          <a:spcPct val="100000"/>
                        </a:lnSpc>
                        <a:spcBef>
                          <a:spcPts val="95"/>
                        </a:spcBef>
                        <a:spcAft>
                          <a:spcPts val="0"/>
                        </a:spcAft>
                      </a:pPr>
                      <a:r>
                        <a:rPr lang="en-US"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Access to medical services increased</a:t>
                      </a:r>
                      <a:endParaRPr lang="en-ZA" sz="18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3008" marR="43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30480" marR="92075">
                        <a:lnSpc>
                          <a:spcPct val="150000"/>
                        </a:lnSpc>
                        <a:spcBef>
                          <a:spcPts val="95"/>
                        </a:spcBef>
                        <a:spcAft>
                          <a:spcPts val="0"/>
                        </a:spcAft>
                      </a:pPr>
                      <a:r>
                        <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Specialised Medical Interventions pre-</a:t>
                      </a:r>
                      <a:r>
                        <a:rPr lang="en-US" sz="1800" dirty="0" err="1">
                          <a:solidFill>
                            <a:srgbClr val="000000"/>
                          </a:solidFill>
                          <a:effectLst/>
                          <a:latin typeface="Arial" panose="020B0604020202020204" pitchFamily="34" charset="0"/>
                          <a:ea typeface="Arial" panose="020B0604020202020204" pitchFamily="34" charset="0"/>
                          <a:cs typeface="Times New Roman" panose="02020603050405020304" pitchFamily="18" charset="0"/>
                        </a:rPr>
                        <a:t>authorised</a:t>
                      </a:r>
                      <a:endParaRPr lang="en-ZA"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ZA"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Percentage</a:t>
                      </a:r>
                      <a:endParaRPr lang="en-ZA"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0"/>
                        </a:spcAft>
                      </a:pPr>
                      <a:r>
                        <a:rPr lang="en-ZA"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of requests</a:t>
                      </a:r>
                      <a:endParaRPr lang="en-ZA"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0"/>
                        </a:spcAft>
                      </a:pPr>
                      <a:r>
                        <a:rPr lang="en-ZA"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for</a:t>
                      </a:r>
                      <a:endParaRPr lang="en-ZA"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0"/>
                        </a:spcAft>
                      </a:pPr>
                      <a:r>
                        <a:rPr lang="en-ZA"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preauthorisation</a:t>
                      </a:r>
                      <a:endParaRPr lang="en-ZA"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0"/>
                        </a:spcAft>
                      </a:pPr>
                      <a:r>
                        <a:rPr lang="en-ZA"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of</a:t>
                      </a:r>
                      <a:endParaRPr lang="en-ZA"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0"/>
                        </a:spcAft>
                      </a:pPr>
                      <a:r>
                        <a:rPr lang="en-ZA"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Specialised</a:t>
                      </a:r>
                      <a:endParaRPr lang="en-ZA"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0"/>
                        </a:spcAft>
                      </a:pPr>
                      <a:r>
                        <a:rPr lang="en-ZA"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Medical</a:t>
                      </a:r>
                      <a:endParaRPr lang="en-ZA"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0"/>
                        </a:spcAft>
                      </a:pPr>
                      <a:r>
                        <a:rPr lang="en-ZA"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Interventions</a:t>
                      </a:r>
                      <a:endParaRPr lang="en-ZA"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0"/>
                        </a:spcAft>
                      </a:pPr>
                      <a:r>
                        <a:rPr lang="en-ZA"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finalised</a:t>
                      </a:r>
                      <a:endParaRPr lang="en-ZA"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0"/>
                        </a:spcAft>
                      </a:pPr>
                      <a:r>
                        <a:rPr lang="en-ZA"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within 10</a:t>
                      </a:r>
                      <a:endParaRPr lang="en-ZA"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0"/>
                        </a:spcAft>
                      </a:pPr>
                      <a:r>
                        <a:rPr lang="en-ZA"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working days</a:t>
                      </a:r>
                      <a:endParaRPr lang="en-ZA"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0480" marR="33655">
                        <a:lnSpc>
                          <a:spcPct val="150000"/>
                        </a:lnSpc>
                        <a:spcBef>
                          <a:spcPts val="16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of receipt</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of accepted claims</a:t>
                      </a:r>
                      <a:endParaRPr lang="en-ZA"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ZA" sz="1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93% </a:t>
                      </a:r>
                      <a:r>
                        <a:rPr lang="en-ZA"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(1 539 of 1 657) of pre-authorisations responded to within 10 working days on previously finalised cases.</a:t>
                      </a:r>
                      <a:endParaRPr lang="en-ZA"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ZA" sz="1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97%</a:t>
                      </a:r>
                      <a:endParaRPr lang="en-ZA"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0480" marR="88900">
                        <a:lnSpc>
                          <a:spcPct val="150000"/>
                        </a:lnSpc>
                        <a:spcBef>
                          <a:spcPts val="5"/>
                        </a:spcBef>
                        <a:spcAft>
                          <a:spcPts val="0"/>
                        </a:spcAft>
                      </a:pPr>
                      <a:r>
                        <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(1 983 of 2 041) pre-</a:t>
                      </a:r>
                      <a:r>
                        <a:rPr lang="en-US" sz="1800" dirty="0" err="1">
                          <a:solidFill>
                            <a:srgbClr val="000000"/>
                          </a:solidFill>
                          <a:effectLst/>
                          <a:latin typeface="Arial" panose="020B0604020202020204" pitchFamily="34" charset="0"/>
                          <a:ea typeface="Arial" panose="020B0604020202020204" pitchFamily="34" charset="0"/>
                          <a:cs typeface="Times New Roman" panose="02020603050405020304" pitchFamily="18" charset="0"/>
                        </a:rPr>
                        <a:t>authorisations</a:t>
                      </a:r>
                      <a:r>
                        <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responded to within 10 working days.</a:t>
                      </a:r>
                      <a:endParaRPr lang="en-ZA"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Achieved </a:t>
                      </a:r>
                      <a:endParaRPr lang="en-ZA"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ZA"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p>
                      <a:pPr>
                        <a:spcAft>
                          <a:spcPts val="0"/>
                        </a:spcAft>
                      </a:pPr>
                      <a:r>
                        <a:rPr lang="en-ZA"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95% </a:t>
                      </a:r>
                      <a:endParaRPr lang="en-ZA"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ZA"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Of the 10 850</a:t>
                      </a:r>
                    </a:p>
                    <a:p>
                      <a:pPr>
                        <a:spcAft>
                          <a:spcPts val="0"/>
                        </a:spcAft>
                      </a:pPr>
                      <a:r>
                        <a:rPr lang="en-ZA"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requests,</a:t>
                      </a:r>
                    </a:p>
                    <a:p>
                      <a:pPr>
                        <a:spcAft>
                          <a:spcPts val="0"/>
                        </a:spcAft>
                      </a:pPr>
                      <a:r>
                        <a:rPr lang="en-ZA"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10 288 were</a:t>
                      </a:r>
                    </a:p>
                    <a:p>
                      <a:pPr>
                        <a:spcAft>
                          <a:spcPts val="0"/>
                        </a:spcAft>
                      </a:pPr>
                      <a:r>
                        <a:rPr lang="en-ZA"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authorised within</a:t>
                      </a:r>
                    </a:p>
                    <a:p>
                      <a:pPr marL="30480" marR="66675">
                        <a:lnSpc>
                          <a:spcPct val="150000"/>
                        </a:lnSpc>
                        <a:spcBef>
                          <a:spcPts val="5"/>
                        </a:spcBef>
                        <a:spcAft>
                          <a:spcPts val="0"/>
                        </a:spcAft>
                      </a:pPr>
                      <a:r>
                        <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10 working days</a:t>
                      </a:r>
                      <a:endParaRPr lang="en-ZA"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a:txBody>
                    <a:bodyPr/>
                    <a:lstStyle/>
                    <a:p>
                      <a:pPr marL="30480" marR="75565">
                        <a:lnSpc>
                          <a:spcPct val="150000"/>
                        </a:lnSpc>
                        <a:spcBef>
                          <a:spcPts val="95"/>
                        </a:spcBef>
                        <a:spcAft>
                          <a:spcPts val="0"/>
                        </a:spcAft>
                      </a:pPr>
                      <a:r>
                        <a:rPr lang="en-ZA" sz="1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97%</a:t>
                      </a:r>
                      <a:endParaRPr lang="en-ZA"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0480" marR="75565">
                        <a:lnSpc>
                          <a:spcPct val="150000"/>
                        </a:lnSpc>
                        <a:spcBef>
                          <a:spcPts val="95"/>
                        </a:spcBef>
                        <a:spcAft>
                          <a:spcPts val="0"/>
                        </a:spcAft>
                      </a:pPr>
                      <a:r>
                        <a:rPr lang="en-ZA"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r>
                        <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7545 of 7778)</a:t>
                      </a:r>
                      <a:endParaRPr lang="en-ZA"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0480" marR="75565">
                        <a:lnSpc>
                          <a:spcPct val="150000"/>
                        </a:lnSpc>
                        <a:spcBef>
                          <a:spcPts val="95"/>
                        </a:spcBef>
                        <a:spcAft>
                          <a:spcPts val="0"/>
                        </a:spcAft>
                      </a:pPr>
                      <a:r>
                        <a:rPr lang="en-ZA" sz="1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of requests for pre- </a:t>
                      </a:r>
                      <a:r>
                        <a:rPr lang="en-US" sz="1800" dirty="0" err="1">
                          <a:solidFill>
                            <a:srgbClr val="000000"/>
                          </a:solidFill>
                          <a:effectLst/>
                          <a:latin typeface="Arial" panose="020B0604020202020204" pitchFamily="34" charset="0"/>
                          <a:ea typeface="Arial" panose="020B0604020202020204" pitchFamily="34" charset="0"/>
                          <a:cs typeface="Times New Roman" panose="02020603050405020304" pitchFamily="18" charset="0"/>
                        </a:rPr>
                        <a:t>authorisation</a:t>
                      </a:r>
                      <a:endParaRPr lang="en-ZA"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0480" marR="29210">
                        <a:lnSpc>
                          <a:spcPct val="150000"/>
                        </a:lnSpc>
                        <a:spcBef>
                          <a:spcPts val="5"/>
                        </a:spcBef>
                        <a:spcAft>
                          <a:spcPts val="0"/>
                        </a:spcAft>
                      </a:pPr>
                      <a:r>
                        <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of Specialised Medical Interventions </a:t>
                      </a:r>
                      <a:r>
                        <a:rPr lang="en-US" sz="1800" dirty="0" err="1">
                          <a:solidFill>
                            <a:srgbClr val="000000"/>
                          </a:solidFill>
                          <a:effectLst/>
                          <a:latin typeface="Arial" panose="020B0604020202020204" pitchFamily="34" charset="0"/>
                          <a:ea typeface="Arial" panose="020B0604020202020204" pitchFamily="34" charset="0"/>
                          <a:cs typeface="Times New Roman" panose="02020603050405020304" pitchFamily="18" charset="0"/>
                        </a:rPr>
                        <a:t>finalised</a:t>
                      </a:r>
                      <a:r>
                        <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within 10 working days of receipt</a:t>
                      </a:r>
                      <a:endParaRPr lang="en-ZA"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a:txBody>
                    <a:bodyPr/>
                    <a:lstStyle/>
                    <a:p>
                      <a:pPr marL="30480" marR="75565">
                        <a:lnSpc>
                          <a:spcPct val="150000"/>
                        </a:lnSpc>
                        <a:spcBef>
                          <a:spcPts val="95"/>
                        </a:spcBef>
                        <a:spcAft>
                          <a:spcPts val="0"/>
                        </a:spcAft>
                      </a:pPr>
                      <a:r>
                        <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95% of requests for pre- </a:t>
                      </a:r>
                      <a:r>
                        <a:rPr lang="en-US" sz="1800" dirty="0" err="1">
                          <a:solidFill>
                            <a:srgbClr val="000000"/>
                          </a:solidFill>
                          <a:effectLst/>
                          <a:latin typeface="Arial" panose="020B0604020202020204" pitchFamily="34" charset="0"/>
                          <a:ea typeface="Arial" panose="020B0604020202020204" pitchFamily="34" charset="0"/>
                          <a:cs typeface="Times New Roman" panose="02020603050405020304" pitchFamily="18" charset="0"/>
                        </a:rPr>
                        <a:t>authorisation</a:t>
                      </a:r>
                      <a:endParaRPr lang="en-ZA" sz="1800" dirty="0">
                        <a:effectLst/>
                        <a:latin typeface="Arial" panose="020B0604020202020204" pitchFamily="34" charset="0"/>
                        <a:ea typeface="Arial" panose="020B0604020202020204" pitchFamily="34" charset="0"/>
                        <a:cs typeface="Times New Roman" panose="02020603050405020304" pitchFamily="18" charset="0"/>
                      </a:endParaRPr>
                    </a:p>
                    <a:p>
                      <a:pPr marL="30480" marR="29210">
                        <a:lnSpc>
                          <a:spcPct val="150000"/>
                        </a:lnSpc>
                        <a:spcBef>
                          <a:spcPts val="5"/>
                        </a:spcBef>
                        <a:spcAft>
                          <a:spcPts val="0"/>
                        </a:spcAft>
                      </a:pPr>
                      <a:r>
                        <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of Specialised Medical Interventions </a:t>
                      </a:r>
                      <a:r>
                        <a:rPr lang="en-US" sz="1800" dirty="0" err="1">
                          <a:solidFill>
                            <a:srgbClr val="000000"/>
                          </a:solidFill>
                          <a:effectLst/>
                          <a:latin typeface="Arial" panose="020B0604020202020204" pitchFamily="34" charset="0"/>
                          <a:ea typeface="Arial" panose="020B0604020202020204" pitchFamily="34" charset="0"/>
                          <a:cs typeface="Times New Roman" panose="02020603050405020304" pitchFamily="18" charset="0"/>
                        </a:rPr>
                        <a:t>finalised</a:t>
                      </a:r>
                      <a:r>
                        <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within 10 working days of receipt of accepted claims</a:t>
                      </a:r>
                      <a:endParaRPr lang="en-ZA" sz="1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a:txBody>
                    <a:bodyPr/>
                    <a:lstStyle/>
                    <a:p>
                      <a:pPr marL="30480" marR="64770">
                        <a:lnSpc>
                          <a:spcPct val="150000"/>
                        </a:lnSpc>
                        <a:spcBef>
                          <a:spcPts val="95"/>
                        </a:spcBef>
                        <a:spcAft>
                          <a:spcPts val="0"/>
                        </a:spcAft>
                      </a:pPr>
                      <a:r>
                        <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95% of requests for pre- </a:t>
                      </a:r>
                      <a:r>
                        <a:rPr lang="en-US" sz="1800" dirty="0" err="1">
                          <a:solidFill>
                            <a:srgbClr val="000000"/>
                          </a:solidFill>
                          <a:effectLst/>
                          <a:latin typeface="Arial" panose="020B0604020202020204" pitchFamily="34" charset="0"/>
                          <a:ea typeface="Arial" panose="020B0604020202020204" pitchFamily="34" charset="0"/>
                          <a:cs typeface="Times New Roman" panose="02020603050405020304" pitchFamily="18" charset="0"/>
                        </a:rPr>
                        <a:t>authorisation</a:t>
                      </a:r>
                      <a:endParaRPr lang="en-ZA" sz="1800" dirty="0">
                        <a:effectLst/>
                        <a:latin typeface="Arial" panose="020B0604020202020204" pitchFamily="34" charset="0"/>
                        <a:ea typeface="Arial" panose="020B0604020202020204" pitchFamily="34" charset="0"/>
                        <a:cs typeface="Times New Roman" panose="02020603050405020304" pitchFamily="18" charset="0"/>
                      </a:endParaRPr>
                    </a:p>
                    <a:p>
                      <a:pPr marL="30480" marR="18415">
                        <a:lnSpc>
                          <a:spcPct val="150000"/>
                        </a:lnSpc>
                        <a:spcBef>
                          <a:spcPts val="5"/>
                        </a:spcBef>
                        <a:spcAft>
                          <a:spcPts val="0"/>
                        </a:spcAft>
                      </a:pPr>
                      <a:r>
                        <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of Specialised Medical Interventions </a:t>
                      </a:r>
                      <a:r>
                        <a:rPr lang="en-US" sz="1800" dirty="0" err="1">
                          <a:solidFill>
                            <a:srgbClr val="000000"/>
                          </a:solidFill>
                          <a:effectLst/>
                          <a:latin typeface="Arial" panose="020B0604020202020204" pitchFamily="34" charset="0"/>
                          <a:ea typeface="Arial" panose="020B0604020202020204" pitchFamily="34" charset="0"/>
                          <a:cs typeface="Times New Roman" panose="02020603050405020304" pitchFamily="18" charset="0"/>
                        </a:rPr>
                        <a:t>finalised</a:t>
                      </a:r>
                      <a:r>
                        <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within 10 working days of receipt of accepted claims</a:t>
                      </a:r>
                      <a:endParaRPr lang="en-ZA" sz="1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a:txBody>
                    <a:bodyPr/>
                    <a:lstStyle/>
                    <a:p>
                      <a:pPr marL="29845" marR="83820">
                        <a:lnSpc>
                          <a:spcPct val="150000"/>
                        </a:lnSpc>
                        <a:spcBef>
                          <a:spcPts val="95"/>
                        </a:spcBef>
                        <a:spcAft>
                          <a:spcPts val="0"/>
                        </a:spcAft>
                      </a:pPr>
                      <a:r>
                        <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95% of requests for pre-</a:t>
                      </a:r>
                      <a:r>
                        <a:rPr lang="en-US" sz="1800" dirty="0" err="1">
                          <a:solidFill>
                            <a:srgbClr val="000000"/>
                          </a:solidFill>
                          <a:effectLst/>
                          <a:latin typeface="Arial" panose="020B0604020202020204" pitchFamily="34" charset="0"/>
                          <a:ea typeface="Arial" panose="020B0604020202020204" pitchFamily="34" charset="0"/>
                          <a:cs typeface="Times New Roman" panose="02020603050405020304" pitchFamily="18" charset="0"/>
                        </a:rPr>
                        <a:t>authorisation</a:t>
                      </a:r>
                      <a:endParaRPr lang="en-ZA" sz="1800" dirty="0">
                        <a:effectLst/>
                        <a:latin typeface="Arial" panose="020B0604020202020204" pitchFamily="34" charset="0"/>
                        <a:ea typeface="Arial" panose="020B0604020202020204" pitchFamily="34" charset="0"/>
                        <a:cs typeface="Times New Roman" panose="02020603050405020304" pitchFamily="18" charset="0"/>
                      </a:endParaRPr>
                    </a:p>
                    <a:p>
                      <a:pPr marL="29845" marR="23495">
                        <a:lnSpc>
                          <a:spcPct val="150000"/>
                        </a:lnSpc>
                        <a:spcBef>
                          <a:spcPts val="160"/>
                        </a:spcBef>
                        <a:spcAft>
                          <a:spcPts val="0"/>
                        </a:spcAft>
                      </a:pPr>
                      <a:r>
                        <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of Specialised Medical Interventions </a:t>
                      </a:r>
                      <a:r>
                        <a:rPr lang="en-US" sz="1800" dirty="0" err="1">
                          <a:solidFill>
                            <a:srgbClr val="000000"/>
                          </a:solidFill>
                          <a:effectLst/>
                          <a:latin typeface="Arial" panose="020B0604020202020204" pitchFamily="34" charset="0"/>
                          <a:ea typeface="Arial" panose="020B0604020202020204" pitchFamily="34" charset="0"/>
                          <a:cs typeface="Times New Roman" panose="02020603050405020304" pitchFamily="18" charset="0"/>
                        </a:rPr>
                        <a:t>finalised</a:t>
                      </a:r>
                      <a:r>
                        <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within 10 working days of receipt of accepted claims</a:t>
                      </a:r>
                      <a:endParaRPr lang="en-ZA" sz="1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xmlns="" val="4291775653"/>
                  </a:ext>
                </a:extLst>
              </a:tr>
            </a:tbl>
          </a:graphicData>
        </a:graphic>
      </p:graphicFrame>
      <p:sp>
        <p:nvSpPr>
          <p:cNvPr id="6" name="Rectangle 5"/>
          <p:cNvSpPr/>
          <p:nvPr/>
        </p:nvSpPr>
        <p:spPr>
          <a:xfrm>
            <a:off x="13919200" y="9114"/>
            <a:ext cx="441146" cy="369332"/>
          </a:xfrm>
          <a:prstGeom prst="rect">
            <a:avLst/>
          </a:prstGeom>
        </p:spPr>
        <p:txBody>
          <a:bodyPr wrap="none">
            <a:spAutoFit/>
          </a:bodyPr>
          <a:lstStyle/>
          <a:p>
            <a:r>
              <a:rPr lang="en-US" b="1" dirty="0" smtClean="0">
                <a:solidFill>
                  <a:srgbClr val="FF0000"/>
                </a:solidFill>
              </a:rPr>
              <a:t>69</a:t>
            </a:r>
            <a:endParaRPr lang="en-ZA" b="1" dirty="0">
              <a:solidFill>
                <a:srgbClr val="FF0000"/>
              </a:solidFill>
            </a:endParaRPr>
          </a:p>
        </p:txBody>
      </p:sp>
    </p:spTree>
    <p:extLst>
      <p:ext uri="{BB962C8B-B14F-4D97-AF65-F5344CB8AC3E}">
        <p14:creationId xmlns:p14="http://schemas.microsoft.com/office/powerpoint/2010/main" xmlns="" val="26173413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5689600" y="748129"/>
            <a:ext cx="7311383" cy="574453"/>
          </a:xfrm>
        </p:spPr>
        <p:txBody>
          <a:bodyPr/>
          <a:lstStyle/>
          <a:p>
            <a:r>
              <a:rPr lang="en-ZA" sz="3733" dirty="0">
                <a:latin typeface="Arial" charset="0"/>
                <a:cs typeface="Arial" charset="0"/>
              </a:rPr>
              <a:t>SERVICE OFFERING</a:t>
            </a:r>
            <a:endParaRPr lang="en-ZA" sz="3733"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xmlns="" val="2844774016"/>
              </p:ext>
            </p:extLst>
          </p:nvPr>
        </p:nvGraphicFramePr>
        <p:xfrm>
          <a:off x="2289176" y="1945248"/>
          <a:ext cx="10972800" cy="71702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558" name="Slide Number Placeholder 7"/>
          <p:cNvSpPr>
            <a:spLocks noGrp="1"/>
          </p:cNvSpPr>
          <p:nvPr>
            <p:ph type="sldNum" sz="quarter" idx="4294967295"/>
          </p:nvPr>
        </p:nvSpPr>
        <p:spPr bwMode="auto">
          <a:xfrm>
            <a:off x="11074400" y="8628622"/>
            <a:ext cx="2844800" cy="48683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mbria" pitchFamily="18" charset="0"/>
                <a:ea typeface="MS PGothic" pitchFamily="34" charset="-128"/>
              </a:defRPr>
            </a:lvl1pPr>
            <a:lvl2pPr marL="990575" indent="-380990" eaLnBrk="0" hangingPunct="0">
              <a:defRPr>
                <a:solidFill>
                  <a:schemeClr val="tx1"/>
                </a:solidFill>
                <a:latin typeface="Cambria" pitchFamily="18" charset="0"/>
                <a:ea typeface="MS PGothic" pitchFamily="34" charset="-128"/>
              </a:defRPr>
            </a:lvl2pPr>
            <a:lvl3pPr marL="1523929" indent="-304792" eaLnBrk="0" hangingPunct="0">
              <a:defRPr>
                <a:solidFill>
                  <a:schemeClr val="tx1"/>
                </a:solidFill>
                <a:latin typeface="Cambria" pitchFamily="18" charset="0"/>
                <a:ea typeface="MS PGothic" pitchFamily="34" charset="-128"/>
              </a:defRPr>
            </a:lvl3pPr>
            <a:lvl4pPr marL="2133489" indent="-304792" eaLnBrk="0" hangingPunct="0">
              <a:defRPr>
                <a:solidFill>
                  <a:schemeClr val="tx1"/>
                </a:solidFill>
                <a:latin typeface="Cambria" pitchFamily="18" charset="0"/>
                <a:ea typeface="MS PGothic" pitchFamily="34" charset="-128"/>
              </a:defRPr>
            </a:lvl4pPr>
            <a:lvl5pPr marL="2743065" indent="-304792" eaLnBrk="0" hangingPunct="0">
              <a:defRPr>
                <a:solidFill>
                  <a:schemeClr val="tx1"/>
                </a:solidFill>
                <a:latin typeface="Cambria" pitchFamily="18" charset="0"/>
                <a:ea typeface="MS PGothic" pitchFamily="34" charset="-128"/>
              </a:defRPr>
            </a:lvl5pPr>
            <a:lvl6pPr marL="3352636" indent="-304792" defTabSz="609585" eaLnBrk="0" fontAlgn="base" hangingPunct="0">
              <a:spcBef>
                <a:spcPct val="0"/>
              </a:spcBef>
              <a:spcAft>
                <a:spcPct val="0"/>
              </a:spcAft>
              <a:defRPr>
                <a:solidFill>
                  <a:schemeClr val="tx1"/>
                </a:solidFill>
                <a:latin typeface="Cambria" pitchFamily="18" charset="0"/>
                <a:ea typeface="MS PGothic" pitchFamily="34" charset="-128"/>
              </a:defRPr>
            </a:lvl6pPr>
            <a:lvl7pPr marL="3962201" indent="-304792" defTabSz="609585" eaLnBrk="0" fontAlgn="base" hangingPunct="0">
              <a:spcBef>
                <a:spcPct val="0"/>
              </a:spcBef>
              <a:spcAft>
                <a:spcPct val="0"/>
              </a:spcAft>
              <a:defRPr>
                <a:solidFill>
                  <a:schemeClr val="tx1"/>
                </a:solidFill>
                <a:latin typeface="Cambria" pitchFamily="18" charset="0"/>
                <a:ea typeface="MS PGothic" pitchFamily="34" charset="-128"/>
              </a:defRPr>
            </a:lvl7pPr>
            <a:lvl8pPr marL="4571772" indent="-304792" defTabSz="609585" eaLnBrk="0" fontAlgn="base" hangingPunct="0">
              <a:spcBef>
                <a:spcPct val="0"/>
              </a:spcBef>
              <a:spcAft>
                <a:spcPct val="0"/>
              </a:spcAft>
              <a:defRPr>
                <a:solidFill>
                  <a:schemeClr val="tx1"/>
                </a:solidFill>
                <a:latin typeface="Cambria" pitchFamily="18" charset="0"/>
                <a:ea typeface="MS PGothic" pitchFamily="34" charset="-128"/>
              </a:defRPr>
            </a:lvl8pPr>
            <a:lvl9pPr marL="5181337" indent="-304792" defTabSz="609585" eaLnBrk="0" fontAlgn="base" hangingPunct="0">
              <a:spcBef>
                <a:spcPct val="0"/>
              </a:spcBef>
              <a:spcAft>
                <a:spcPct val="0"/>
              </a:spcAft>
              <a:defRPr>
                <a:solidFill>
                  <a:schemeClr val="tx1"/>
                </a:solidFill>
                <a:latin typeface="Cambria" pitchFamily="18" charset="0"/>
                <a:ea typeface="MS PGothic" pitchFamily="34" charset="-128"/>
              </a:defRPr>
            </a:lvl9pPr>
          </a:lstStyle>
          <a:p>
            <a:pPr algn="r" defTabSz="609585" eaLnBrk="1" fontAlgn="base" hangingPunct="1">
              <a:spcBef>
                <a:spcPct val="0"/>
              </a:spcBef>
              <a:spcAft>
                <a:spcPct val="0"/>
              </a:spcAft>
              <a:defRPr/>
            </a:pPr>
            <a:fld id="{2436E9FE-5A57-4649-A255-29524BB6A497}" type="slidenum">
              <a:rPr lang="en-US" sz="1600" b="1">
                <a:solidFill>
                  <a:prstClr val="white"/>
                </a:solidFill>
                <a:latin typeface="Calibri" pitchFamily="34" charset="0"/>
              </a:rPr>
              <a:pPr algn="r" defTabSz="609585" eaLnBrk="1" fontAlgn="base" hangingPunct="1">
                <a:spcBef>
                  <a:spcPct val="0"/>
                </a:spcBef>
                <a:spcAft>
                  <a:spcPct val="0"/>
                </a:spcAft>
                <a:defRPr/>
              </a:pPr>
              <a:t>7</a:t>
            </a:fld>
            <a:endParaRPr lang="en-US" sz="1600" b="1" dirty="0">
              <a:solidFill>
                <a:prstClr val="white"/>
              </a:solidFill>
              <a:latin typeface="Calibri" pitchFamily="34" charset="0"/>
            </a:endParaRPr>
          </a:p>
        </p:txBody>
      </p:sp>
      <p:sp>
        <p:nvSpPr>
          <p:cNvPr id="23556" name="Content Placeholder 11"/>
          <p:cNvSpPr>
            <a:spLocks noGrp="1"/>
          </p:cNvSpPr>
          <p:nvPr>
            <p:ph sz="quarter" idx="4294967295"/>
          </p:nvPr>
        </p:nvSpPr>
        <p:spPr>
          <a:xfrm>
            <a:off x="8652933" y="1991803"/>
            <a:ext cx="5571067" cy="830997"/>
          </a:xfrm>
        </p:spPr>
        <p:txBody>
          <a:bodyPr/>
          <a:lstStyle/>
          <a:p>
            <a:endParaRPr lang="en-ZA" dirty="0"/>
          </a:p>
          <a:p>
            <a:endParaRPr lang="en-ZA" dirty="0"/>
          </a:p>
          <a:p>
            <a:endParaRPr lang="en-ZA" dirty="0"/>
          </a:p>
        </p:txBody>
      </p:sp>
      <p:graphicFrame>
        <p:nvGraphicFramePr>
          <p:cNvPr id="14" name="Diagram 13"/>
          <p:cNvGraphicFramePr/>
          <p:nvPr>
            <p:extLst/>
          </p:nvPr>
        </p:nvGraphicFramePr>
        <p:xfrm>
          <a:off x="5123577" y="2380344"/>
          <a:ext cx="5447695" cy="520926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5" name="Rounded Rectangle 14"/>
          <p:cNvSpPr/>
          <p:nvPr/>
        </p:nvSpPr>
        <p:spPr>
          <a:xfrm>
            <a:off x="5144265" y="8242301"/>
            <a:ext cx="5524500" cy="541867"/>
          </a:xfrm>
          <a:prstGeom prst="roundRect">
            <a:avLst/>
          </a:prstGeom>
        </p:spPr>
        <p:style>
          <a:lnRef idx="1">
            <a:schemeClr val="accent1"/>
          </a:lnRef>
          <a:fillRef idx="3">
            <a:schemeClr val="accent1"/>
          </a:fillRef>
          <a:effectRef idx="2">
            <a:schemeClr val="accent1"/>
          </a:effectRef>
          <a:fontRef idx="minor">
            <a:schemeClr val="lt1"/>
          </a:fontRef>
        </p:style>
        <p:txBody>
          <a:bodyPr lIns="121920" tIns="60960" rIns="121920" bIns="60960" anchor="ctr"/>
          <a:lstStyle/>
          <a:p>
            <a:pPr algn="ctr" defTabSz="609585" eaLnBrk="0" fontAlgn="base" hangingPunct="0">
              <a:spcBef>
                <a:spcPct val="0"/>
              </a:spcBef>
              <a:spcAft>
                <a:spcPct val="0"/>
              </a:spcAft>
              <a:defRPr/>
            </a:pPr>
            <a:r>
              <a:rPr lang="en-ZA" sz="2400" dirty="0">
                <a:solidFill>
                  <a:prstClr val="white"/>
                </a:solidFill>
                <a:latin typeface="Calibri"/>
              </a:rPr>
              <a:t>CORPORATE SUPPORT</a:t>
            </a:r>
          </a:p>
        </p:txBody>
      </p:sp>
      <p:sp>
        <p:nvSpPr>
          <p:cNvPr id="16" name="Isosceles Triangle 15"/>
          <p:cNvSpPr/>
          <p:nvPr/>
        </p:nvSpPr>
        <p:spPr>
          <a:xfrm>
            <a:off x="5186893" y="1688044"/>
            <a:ext cx="5177367" cy="891117"/>
          </a:xfrm>
          <a:prstGeom prst="triangle">
            <a:avLst/>
          </a:prstGeom>
        </p:spPr>
        <p:style>
          <a:lnRef idx="1">
            <a:schemeClr val="accent1"/>
          </a:lnRef>
          <a:fillRef idx="3">
            <a:schemeClr val="accent1"/>
          </a:fillRef>
          <a:effectRef idx="2">
            <a:schemeClr val="accent1"/>
          </a:effectRef>
          <a:fontRef idx="minor">
            <a:schemeClr val="lt1"/>
          </a:fontRef>
        </p:style>
        <p:txBody>
          <a:bodyPr lIns="121920" tIns="60960" rIns="121920" bIns="60960" anchor="ctr"/>
          <a:lstStyle/>
          <a:p>
            <a:pPr algn="ctr" defTabSz="609585" eaLnBrk="0" fontAlgn="base" hangingPunct="0">
              <a:spcBef>
                <a:spcPct val="0"/>
              </a:spcBef>
              <a:spcAft>
                <a:spcPct val="0"/>
              </a:spcAft>
              <a:defRPr/>
            </a:pPr>
            <a:r>
              <a:rPr lang="en-ZA" sz="2400" dirty="0">
                <a:solidFill>
                  <a:prstClr val="white"/>
                </a:solidFill>
                <a:latin typeface="Calibri"/>
              </a:rPr>
              <a:t>GOVERNANCE</a:t>
            </a:r>
          </a:p>
        </p:txBody>
      </p:sp>
      <p:sp>
        <p:nvSpPr>
          <p:cNvPr id="17" name="Rounded Rectangle 16"/>
          <p:cNvSpPr/>
          <p:nvPr/>
        </p:nvSpPr>
        <p:spPr>
          <a:xfrm>
            <a:off x="5162549" y="7556500"/>
            <a:ext cx="5475816" cy="611717"/>
          </a:xfrm>
          <a:prstGeom prst="roundRect">
            <a:avLst/>
          </a:prstGeom>
        </p:spPr>
        <p:style>
          <a:lnRef idx="1">
            <a:schemeClr val="accent1"/>
          </a:lnRef>
          <a:fillRef idx="3">
            <a:schemeClr val="accent1"/>
          </a:fillRef>
          <a:effectRef idx="2">
            <a:schemeClr val="accent1"/>
          </a:effectRef>
          <a:fontRef idx="minor">
            <a:schemeClr val="lt1"/>
          </a:fontRef>
        </p:style>
        <p:txBody>
          <a:bodyPr lIns="121920" tIns="60960" rIns="121920" bIns="60960" anchor="ctr"/>
          <a:lstStyle/>
          <a:p>
            <a:pPr algn="ctr" defTabSz="609585" eaLnBrk="0" fontAlgn="base" hangingPunct="0">
              <a:spcBef>
                <a:spcPct val="0"/>
              </a:spcBef>
              <a:spcAft>
                <a:spcPct val="0"/>
              </a:spcAft>
              <a:defRPr/>
            </a:pPr>
            <a:r>
              <a:rPr lang="en-ZA" sz="2400" dirty="0">
                <a:solidFill>
                  <a:prstClr val="white"/>
                </a:solidFill>
                <a:latin typeface="Calibri"/>
              </a:rPr>
              <a:t>COMPLIANCE</a:t>
            </a:r>
          </a:p>
        </p:txBody>
      </p:sp>
      <p:sp>
        <p:nvSpPr>
          <p:cNvPr id="2" name="Rectangle 1"/>
          <p:cNvSpPr/>
          <p:nvPr/>
        </p:nvSpPr>
        <p:spPr>
          <a:xfrm>
            <a:off x="14528800" y="563463"/>
            <a:ext cx="312906" cy="369332"/>
          </a:xfrm>
          <a:prstGeom prst="rect">
            <a:avLst/>
          </a:prstGeom>
        </p:spPr>
        <p:txBody>
          <a:bodyPr wrap="none">
            <a:spAutoFit/>
          </a:bodyPr>
          <a:lstStyle/>
          <a:p>
            <a:pPr lvl="0"/>
            <a:r>
              <a:rPr lang="en-US" b="1" dirty="0" smtClean="0">
                <a:solidFill>
                  <a:srgbClr val="FF0000"/>
                </a:solidFill>
              </a:rPr>
              <a:t>7</a:t>
            </a:r>
            <a:endParaRPr lang="en-ZA" b="1" dirty="0">
              <a:solidFill>
                <a:srgbClr val="FF0000"/>
              </a:solidFill>
            </a:endParaRPr>
          </a:p>
        </p:txBody>
      </p:sp>
    </p:spTree>
    <p:extLst>
      <p:ext uri="{BB962C8B-B14F-4D97-AF65-F5344CB8AC3E}">
        <p14:creationId xmlns:p14="http://schemas.microsoft.com/office/powerpoint/2010/main" xmlns="" val="427957478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10307781" y="7583199"/>
            <a:ext cx="2133600" cy="365125"/>
          </a:xfrm>
        </p:spPr>
        <p:txBody>
          <a:bodyPr/>
          <a:lstStyle/>
          <a:p>
            <a:pPr marL="0" marR="0" lvl="0" indent="0" algn="l" defTabSz="457178" rtl="0" eaLnBrk="1" fontAlgn="auto" latinLnBrk="0" hangingPunct="1">
              <a:lnSpc>
                <a:spcPct val="100000"/>
              </a:lnSpc>
              <a:spcBef>
                <a:spcPts val="0"/>
              </a:spcBef>
              <a:spcAft>
                <a:spcPts val="0"/>
              </a:spcAft>
              <a:buClrTx/>
              <a:buSzTx/>
              <a:buFontTx/>
              <a:buNone/>
              <a:tabLst/>
              <a:defRPr/>
            </a:pPr>
            <a:fld id="{A79B0E16-3B21-4DA7-809D-032F5E4D0A06}" type="slidenum">
              <a:rPr kumimoji="0" lang="en-US" sz="1200" b="0" i="0" u="none" strike="noStrike" kern="1200" cap="none" spc="0" normalizeH="0" baseline="0" noProof="0">
                <a:ln>
                  <a:noFill/>
                </a:ln>
                <a:solidFill>
                  <a:prstClr val="white"/>
                </a:solidFill>
                <a:effectLst/>
                <a:uLnTx/>
                <a:uFillTx/>
                <a:latin typeface="Arial"/>
                <a:ea typeface="+mn-ea"/>
                <a:cs typeface="+mn-cs"/>
              </a:rPr>
              <a:pPr marL="0" marR="0" lvl="0" indent="0" algn="l" defTabSz="457178"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Rectangle 4"/>
          <p:cNvSpPr/>
          <p:nvPr/>
        </p:nvSpPr>
        <p:spPr>
          <a:xfrm>
            <a:off x="889000" y="1565368"/>
            <a:ext cx="8622147" cy="461665"/>
          </a:xfrm>
          <a:prstGeom prst="rect">
            <a:avLst/>
          </a:prstGeom>
        </p:spPr>
        <p:txBody>
          <a:bodyPr wrap="square">
            <a:spAutoFit/>
          </a:bodyPr>
          <a:lstStyle/>
          <a:p>
            <a:pPr marL="0" marR="0" lvl="0" indent="0" algn="l" defTabSz="457178" rtl="0" eaLnBrk="0" fontAlgn="auto" latinLnBrk="0" hangingPunct="0">
              <a:lnSpc>
                <a:spcPct val="100000"/>
              </a:lnSpc>
              <a:spcBef>
                <a:spcPct val="20000"/>
              </a:spcBef>
              <a:spcAft>
                <a:spcPts val="0"/>
              </a:spcAft>
              <a:buClrTx/>
              <a:buSzTx/>
              <a:buFontTx/>
              <a:buNone/>
              <a:tabLst/>
              <a:defRPr/>
            </a:pPr>
            <a:r>
              <a:rPr kumimoji="0" lang="en-ZA" sz="2400" b="1" i="0" u="sng" strike="noStrike" kern="0" cap="none" spc="0" normalizeH="0" baseline="0" noProof="0" dirty="0">
                <a:ln>
                  <a:noFill/>
                </a:ln>
                <a:solidFill>
                  <a:srgbClr val="003C19"/>
                </a:solidFill>
                <a:effectLst/>
                <a:uLnTx/>
                <a:uFillTx/>
                <a:latin typeface="Arial"/>
                <a:ea typeface="Times New Roman" panose="02020603050405020304" pitchFamily="18" charset="0"/>
                <a:cs typeface="Arial"/>
              </a:rPr>
              <a:t>Outcomes, Outputs, Performance Indicators and Targets</a:t>
            </a:r>
            <a:endParaRPr kumimoji="0" lang="en-ZA" sz="3200" b="0" i="0" u="none" strike="noStrike" kern="1200" cap="none" spc="0" normalizeH="0" baseline="0" noProof="0" dirty="0">
              <a:ln>
                <a:noFill/>
              </a:ln>
              <a:solidFill>
                <a:prstClr val="black"/>
              </a:solidFill>
              <a:effectLst/>
              <a:uLnTx/>
              <a:uFillTx/>
              <a:latin typeface="Calibri"/>
              <a:ea typeface="ＭＳ Ｐゴシック" pitchFamily="80" charset="-128"/>
              <a:cs typeface="+mn-cs"/>
            </a:endParaRPr>
          </a:p>
        </p:txBody>
      </p:sp>
      <p:sp>
        <p:nvSpPr>
          <p:cNvPr id="7" name="Rectangle 6"/>
          <p:cNvSpPr/>
          <p:nvPr/>
        </p:nvSpPr>
        <p:spPr>
          <a:xfrm>
            <a:off x="4661663" y="582217"/>
            <a:ext cx="7539821"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srgbClr val="007832"/>
                </a:solidFill>
                <a:effectLst/>
                <a:uLnTx/>
                <a:uFillTx/>
                <a:latin typeface="Arial"/>
                <a:ea typeface="+mn-ea"/>
                <a:cs typeface="+mn-cs"/>
              </a:rPr>
              <a:t>PROGRAMME 3: MEDICAL BENEFITS</a:t>
            </a:r>
          </a:p>
        </p:txBody>
      </p:sp>
      <p:graphicFrame>
        <p:nvGraphicFramePr>
          <p:cNvPr id="2" name="Table 1"/>
          <p:cNvGraphicFramePr>
            <a:graphicFrameLocks noGrp="1"/>
          </p:cNvGraphicFramePr>
          <p:nvPr>
            <p:extLst/>
          </p:nvPr>
        </p:nvGraphicFramePr>
        <p:xfrm>
          <a:off x="889000" y="2052433"/>
          <a:ext cx="13563599" cy="6837680"/>
        </p:xfrm>
        <a:graphic>
          <a:graphicData uri="http://schemas.openxmlformats.org/drawingml/2006/table">
            <a:tbl>
              <a:tblPr firstRow="1" firstCol="1" bandRow="1"/>
              <a:tblGrid>
                <a:gridCol w="1252067">
                  <a:extLst>
                    <a:ext uri="{9D8B030D-6E8A-4147-A177-3AD203B41FA5}">
                      <a16:colId xmlns:a16="http://schemas.microsoft.com/office/drawing/2014/main" xmlns="" val="2916780110"/>
                    </a:ext>
                  </a:extLst>
                </a:gridCol>
                <a:gridCol w="1589405">
                  <a:extLst>
                    <a:ext uri="{9D8B030D-6E8A-4147-A177-3AD203B41FA5}">
                      <a16:colId xmlns:a16="http://schemas.microsoft.com/office/drawing/2014/main" xmlns="" val="4054884695"/>
                    </a:ext>
                  </a:extLst>
                </a:gridCol>
                <a:gridCol w="1589405">
                  <a:extLst>
                    <a:ext uri="{9D8B030D-6E8A-4147-A177-3AD203B41FA5}">
                      <a16:colId xmlns:a16="http://schemas.microsoft.com/office/drawing/2014/main" xmlns="" val="2933941294"/>
                    </a:ext>
                  </a:extLst>
                </a:gridCol>
                <a:gridCol w="1372998">
                  <a:extLst>
                    <a:ext uri="{9D8B030D-6E8A-4147-A177-3AD203B41FA5}">
                      <a16:colId xmlns:a16="http://schemas.microsoft.com/office/drawing/2014/main" xmlns="" val="2544492994"/>
                    </a:ext>
                  </a:extLst>
                </a:gridCol>
                <a:gridCol w="1372998">
                  <a:extLst>
                    <a:ext uri="{9D8B030D-6E8A-4147-A177-3AD203B41FA5}">
                      <a16:colId xmlns:a16="http://schemas.microsoft.com/office/drawing/2014/main" xmlns="" val="2813589179"/>
                    </a:ext>
                  </a:extLst>
                </a:gridCol>
                <a:gridCol w="1272980">
                  <a:extLst>
                    <a:ext uri="{9D8B030D-6E8A-4147-A177-3AD203B41FA5}">
                      <a16:colId xmlns:a16="http://schemas.microsoft.com/office/drawing/2014/main" xmlns="" val="3270489784"/>
                    </a:ext>
                  </a:extLst>
                </a:gridCol>
                <a:gridCol w="1272980">
                  <a:extLst>
                    <a:ext uri="{9D8B030D-6E8A-4147-A177-3AD203B41FA5}">
                      <a16:colId xmlns:a16="http://schemas.microsoft.com/office/drawing/2014/main" xmlns="" val="4039252245"/>
                    </a:ext>
                  </a:extLst>
                </a:gridCol>
                <a:gridCol w="1272980">
                  <a:extLst>
                    <a:ext uri="{9D8B030D-6E8A-4147-A177-3AD203B41FA5}">
                      <a16:colId xmlns:a16="http://schemas.microsoft.com/office/drawing/2014/main" xmlns="" val="718164149"/>
                    </a:ext>
                  </a:extLst>
                </a:gridCol>
                <a:gridCol w="1283893">
                  <a:extLst>
                    <a:ext uri="{9D8B030D-6E8A-4147-A177-3AD203B41FA5}">
                      <a16:colId xmlns:a16="http://schemas.microsoft.com/office/drawing/2014/main" xmlns="" val="3597709667"/>
                    </a:ext>
                  </a:extLst>
                </a:gridCol>
                <a:gridCol w="1283893">
                  <a:extLst>
                    <a:ext uri="{9D8B030D-6E8A-4147-A177-3AD203B41FA5}">
                      <a16:colId xmlns:a16="http://schemas.microsoft.com/office/drawing/2014/main" xmlns="" val="2532947955"/>
                    </a:ext>
                  </a:extLst>
                </a:gridCol>
              </a:tblGrid>
              <a:tr h="284480">
                <a:tc rowSpan="3">
                  <a:txBody>
                    <a:bodyPr/>
                    <a:lstStyle/>
                    <a:p>
                      <a:pPr>
                        <a:lnSpc>
                          <a:spcPct val="100000"/>
                        </a:lnSpc>
                        <a:spcAft>
                          <a:spcPts val="0"/>
                        </a:spcAft>
                      </a:pPr>
                      <a:r>
                        <a:rPr lang="en-ZA" sz="1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Outcome</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3008" marR="43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rowSpan="3">
                  <a:txBody>
                    <a:bodyPr/>
                    <a:lstStyle/>
                    <a:p>
                      <a:pPr>
                        <a:lnSpc>
                          <a:spcPct val="100000"/>
                        </a:lnSpc>
                        <a:spcAft>
                          <a:spcPts val="0"/>
                        </a:spcAft>
                      </a:pPr>
                      <a:r>
                        <a:rPr lang="en-ZA" sz="1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Output</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3008" marR="43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rowSpan="3">
                  <a:txBody>
                    <a:bodyPr/>
                    <a:lstStyle/>
                    <a:p>
                      <a:pPr>
                        <a:lnSpc>
                          <a:spcPct val="100000"/>
                        </a:lnSpc>
                        <a:spcAft>
                          <a:spcPts val="0"/>
                        </a:spcAft>
                      </a:pPr>
                      <a:r>
                        <a:rPr lang="en-ZA" sz="1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Output Indicator</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3008" marR="43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gridSpan="7">
                  <a:txBody>
                    <a:bodyPr/>
                    <a:lstStyle/>
                    <a:p>
                      <a:pPr algn="ctr">
                        <a:lnSpc>
                          <a:spcPct val="100000"/>
                        </a:lnSpc>
                        <a:spcAft>
                          <a:spcPts val="0"/>
                        </a:spcAft>
                      </a:pPr>
                      <a:r>
                        <a:rPr lang="en-ZA" sz="1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Annual Target</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3008" marR="43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839577843"/>
                  </a:ext>
                </a:extLst>
              </a:tr>
              <a:tr h="1137920">
                <a:tc vMerge="1">
                  <a:txBody>
                    <a:bodyPr/>
                    <a:lstStyle/>
                    <a:p>
                      <a:endParaRPr lang="en-ZA"/>
                    </a:p>
                  </a:txBody>
                  <a:tcPr/>
                </a:tc>
                <a:tc vMerge="1">
                  <a:txBody>
                    <a:bodyPr/>
                    <a:lstStyle/>
                    <a:p>
                      <a:endParaRPr lang="en-ZA"/>
                    </a:p>
                  </a:txBody>
                  <a:tcPr/>
                </a:tc>
                <a:tc vMerge="1">
                  <a:txBody>
                    <a:bodyPr/>
                    <a:lstStyle/>
                    <a:p>
                      <a:endParaRPr lang="en-ZA"/>
                    </a:p>
                  </a:txBody>
                  <a:tcPr/>
                </a:tc>
                <a:tc gridSpan="3">
                  <a:txBody>
                    <a:bodyPr/>
                    <a:lstStyle/>
                    <a:p>
                      <a:pPr>
                        <a:lnSpc>
                          <a:spcPct val="100000"/>
                        </a:lnSpc>
                        <a:spcAft>
                          <a:spcPts val="0"/>
                        </a:spcAft>
                      </a:pPr>
                      <a:r>
                        <a:rPr lang="en-ZA" sz="1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Audited /Actual Performance</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3008" marR="43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hMerge="1">
                  <a:txBody>
                    <a:bodyPr/>
                    <a:lstStyle/>
                    <a:p>
                      <a:endParaRPr lang="en-ZA"/>
                    </a:p>
                  </a:txBody>
                  <a:tcPr/>
                </a:tc>
                <a:tc hMerge="1">
                  <a:txBody>
                    <a:bodyPr/>
                    <a:lstStyle/>
                    <a:p>
                      <a:endParaRPr lang="en-ZA"/>
                    </a:p>
                  </a:txBody>
                  <a:tcPr/>
                </a:tc>
                <a:tc>
                  <a:txBody>
                    <a:bodyPr/>
                    <a:lstStyle/>
                    <a:p>
                      <a:pPr>
                        <a:lnSpc>
                          <a:spcPct val="100000"/>
                        </a:lnSpc>
                        <a:spcAft>
                          <a:spcPts val="0"/>
                        </a:spcAft>
                      </a:pPr>
                      <a:r>
                        <a:rPr lang="en-ZA" sz="1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Estimated Performance</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3008" marR="43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00000"/>
                        </a:lnSpc>
                        <a:spcAft>
                          <a:spcPts val="0"/>
                        </a:spcAft>
                      </a:pPr>
                      <a:r>
                        <a:rPr lang="en-ZA" sz="1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MTEF Period</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3008" marR="43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00000"/>
                        </a:lnSpc>
                        <a:spcAft>
                          <a:spcPts val="0"/>
                        </a:spcAft>
                      </a:pPr>
                      <a:r>
                        <a:rPr lang="en-ZA" sz="1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3008" marR="43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00000"/>
                        </a:lnSpc>
                        <a:spcAft>
                          <a:spcPts val="0"/>
                        </a:spcAft>
                      </a:pPr>
                      <a:r>
                        <a:rPr lang="en-ZA" sz="1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3008" marR="43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extLst>
                  <a:ext uri="{0D108BD9-81ED-4DB2-BD59-A6C34878D82A}">
                    <a16:rowId xmlns:a16="http://schemas.microsoft.com/office/drawing/2014/main" xmlns="" val="1032218021"/>
                  </a:ext>
                </a:extLst>
              </a:tr>
              <a:tr h="284480">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nSpc>
                          <a:spcPct val="100000"/>
                        </a:lnSpc>
                        <a:spcAft>
                          <a:spcPts val="0"/>
                        </a:spcAft>
                      </a:pPr>
                      <a:r>
                        <a:rPr lang="en-ZA" sz="1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2018/19</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3008" marR="43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00000"/>
                        </a:lnSpc>
                        <a:spcAft>
                          <a:spcPts val="0"/>
                        </a:spcAft>
                      </a:pPr>
                      <a:r>
                        <a:rPr lang="en-ZA" sz="1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2019/20</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3008" marR="43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00000"/>
                        </a:lnSpc>
                        <a:spcAft>
                          <a:spcPts val="0"/>
                        </a:spcAft>
                      </a:pPr>
                      <a:r>
                        <a:rPr lang="en-ZA" sz="1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2020/21</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3008" marR="43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00000"/>
                        </a:lnSpc>
                        <a:spcAft>
                          <a:spcPts val="0"/>
                        </a:spcAft>
                      </a:pPr>
                      <a:r>
                        <a:rPr lang="en-ZA" sz="1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2021/22</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3008" marR="43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00000"/>
                        </a:lnSpc>
                        <a:spcAft>
                          <a:spcPts val="0"/>
                        </a:spcAft>
                      </a:pPr>
                      <a:r>
                        <a:rPr lang="en-ZA" sz="1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2022/23</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3008" marR="43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00000"/>
                        </a:lnSpc>
                        <a:spcAft>
                          <a:spcPts val="0"/>
                        </a:spcAft>
                      </a:pPr>
                      <a:r>
                        <a:rPr lang="en-ZA" sz="1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2023/24</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3008" marR="43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00000"/>
                        </a:lnSpc>
                        <a:spcAft>
                          <a:spcPts val="0"/>
                        </a:spcAft>
                      </a:pPr>
                      <a:r>
                        <a:rPr lang="en-ZA" sz="1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2024/25</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3008" marR="43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extLst>
                  <a:ext uri="{0D108BD9-81ED-4DB2-BD59-A6C34878D82A}">
                    <a16:rowId xmlns:a16="http://schemas.microsoft.com/office/drawing/2014/main" xmlns="" val="3981956592"/>
                  </a:ext>
                </a:extLst>
              </a:tr>
              <a:tr h="5120640">
                <a:tc>
                  <a:txBody>
                    <a:bodyPr/>
                    <a:lstStyle/>
                    <a:p>
                      <a:pPr marL="30480" marR="220345">
                        <a:lnSpc>
                          <a:spcPct val="100000"/>
                        </a:lnSpc>
                        <a:spcBef>
                          <a:spcPts val="95"/>
                        </a:spcBef>
                        <a:spcAft>
                          <a:spcPts val="0"/>
                        </a:spcAft>
                      </a:pPr>
                      <a:r>
                        <a:rPr lang="en-US"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Access to medical services increased</a:t>
                      </a:r>
                      <a:endParaRPr lang="en-ZA" sz="19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3008" marR="43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a:lnSpc>
                          <a:spcPct val="100000"/>
                        </a:lnSpc>
                        <a:spcBef>
                          <a:spcPts val="95"/>
                        </a:spcBef>
                        <a:spcAft>
                          <a:spcPts val="0"/>
                        </a:spcAft>
                      </a:pPr>
                      <a:r>
                        <a:rPr lang="en-US"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Medical invoices</a:t>
                      </a:r>
                      <a:endParaRPr lang="en-ZA" sz="19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30480">
                        <a:lnSpc>
                          <a:spcPct val="100000"/>
                        </a:lnSpc>
                        <a:spcBef>
                          <a:spcPts val="25"/>
                        </a:spcBef>
                        <a:spcAft>
                          <a:spcPts val="0"/>
                        </a:spcAft>
                      </a:pPr>
                      <a:r>
                        <a:rPr lang="en-US"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finalised</a:t>
                      </a:r>
                      <a:endParaRPr lang="en-ZA" sz="19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3008" marR="43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14605">
                        <a:lnSpc>
                          <a:spcPct val="100000"/>
                        </a:lnSpc>
                        <a:spcBef>
                          <a:spcPts val="95"/>
                        </a:spcBef>
                        <a:spcAft>
                          <a:spcPts val="0"/>
                        </a:spcAft>
                      </a:pPr>
                      <a:r>
                        <a:rPr lang="en-US" sz="1900" dirty="0">
                          <a:solidFill>
                            <a:srgbClr val="000000"/>
                          </a:solidFill>
                          <a:effectLst/>
                          <a:latin typeface="+mn-lt"/>
                          <a:ea typeface="Arial" panose="020B0604020202020204" pitchFamily="34" charset="0"/>
                          <a:cs typeface="Arial" panose="020B0604020202020204" pitchFamily="34" charset="0"/>
                        </a:rPr>
                        <a:t>Percentage of </a:t>
                      </a:r>
                      <a:r>
                        <a:rPr lang="en-US" sz="1900" dirty="0" smtClean="0">
                          <a:solidFill>
                            <a:srgbClr val="000000"/>
                          </a:solidFill>
                          <a:effectLst/>
                          <a:latin typeface="+mn-lt"/>
                          <a:ea typeface="Arial" panose="020B0604020202020204" pitchFamily="34" charset="0"/>
                          <a:cs typeface="Arial" panose="020B0604020202020204" pitchFamily="34" charset="0"/>
                        </a:rPr>
                        <a:t>medical </a:t>
                      </a:r>
                      <a:r>
                        <a:rPr lang="en-US" sz="1900" dirty="0">
                          <a:solidFill>
                            <a:srgbClr val="000000"/>
                          </a:solidFill>
                          <a:effectLst/>
                          <a:latin typeface="+mn-lt"/>
                          <a:ea typeface="Arial" panose="020B0604020202020204" pitchFamily="34" charset="0"/>
                          <a:cs typeface="Arial" panose="020B0604020202020204" pitchFamily="34" charset="0"/>
                        </a:rPr>
                        <a:t>invoices finalised within 30 working days of receipt of receipt</a:t>
                      </a:r>
                      <a:endParaRPr lang="en-ZA" sz="1900" dirty="0">
                        <a:solidFill>
                          <a:srgbClr val="000000"/>
                        </a:solidFill>
                        <a:effectLst/>
                        <a:latin typeface="+mn-lt"/>
                        <a:ea typeface="Arial" panose="020B0604020202020204" pitchFamily="34" charset="0"/>
                        <a:cs typeface="Arial" panose="020B0604020202020204" pitchFamily="34" charset="0"/>
                      </a:endParaRPr>
                    </a:p>
                  </a:txBody>
                  <a:tcPr marL="43008" marR="43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n-ZA" sz="1900" b="1" dirty="0">
                          <a:solidFill>
                            <a:srgbClr val="000000"/>
                          </a:solidFill>
                          <a:effectLst/>
                          <a:latin typeface="+mn-lt"/>
                          <a:ea typeface="Arial" panose="020B0604020202020204" pitchFamily="34" charset="0"/>
                          <a:cs typeface="Times New Roman" panose="02020603050405020304" pitchFamily="18" charset="0"/>
                        </a:rPr>
                        <a:t>93%</a:t>
                      </a:r>
                      <a:r>
                        <a:rPr lang="en-ZA" sz="1900" dirty="0">
                          <a:solidFill>
                            <a:srgbClr val="000000"/>
                          </a:solidFill>
                          <a:effectLst/>
                          <a:latin typeface="+mn-lt"/>
                          <a:ea typeface="Arial" panose="020B0604020202020204" pitchFamily="34" charset="0"/>
                          <a:cs typeface="Times New Roman" panose="02020603050405020304" pitchFamily="18" charset="0"/>
                        </a:rPr>
                        <a:t> (867 381 of 934 742) of medical invoices finalised within 60 working days of receipt.</a:t>
                      </a:r>
                      <a:endParaRPr lang="en-ZA" sz="19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n-ZA" sz="1900" b="1" dirty="0">
                          <a:solidFill>
                            <a:srgbClr val="000000"/>
                          </a:solidFill>
                          <a:effectLst/>
                          <a:latin typeface="+mn-lt"/>
                          <a:ea typeface="Arial" panose="020B0604020202020204" pitchFamily="34" charset="0"/>
                          <a:cs typeface="Times New Roman" panose="02020603050405020304" pitchFamily="18" charset="0"/>
                        </a:rPr>
                        <a:t>69%</a:t>
                      </a:r>
                      <a:endParaRPr lang="en-ZA" sz="1900" dirty="0">
                        <a:solidFill>
                          <a:srgbClr val="000000"/>
                        </a:solidFill>
                        <a:effectLst/>
                        <a:latin typeface="+mn-lt"/>
                        <a:ea typeface="Times New Roman" panose="02020603050405020304" pitchFamily="18" charset="0"/>
                        <a:cs typeface="Times New Roman" panose="02020603050405020304" pitchFamily="18" charset="0"/>
                      </a:endParaRPr>
                    </a:p>
                    <a:p>
                      <a:pPr marL="30480" marR="26035">
                        <a:lnSpc>
                          <a:spcPct val="150000"/>
                        </a:lnSpc>
                        <a:spcBef>
                          <a:spcPts val="95"/>
                        </a:spcBef>
                        <a:spcAft>
                          <a:spcPts val="0"/>
                        </a:spcAft>
                      </a:pPr>
                      <a:r>
                        <a:rPr lang="en-US" sz="1900" dirty="0">
                          <a:solidFill>
                            <a:srgbClr val="000000"/>
                          </a:solidFill>
                          <a:effectLst/>
                          <a:latin typeface="+mn-lt"/>
                          <a:ea typeface="Arial" panose="020B0604020202020204" pitchFamily="34" charset="0"/>
                          <a:cs typeface="Times New Roman" panose="02020603050405020304" pitchFamily="18" charset="0"/>
                        </a:rPr>
                        <a:t>(358 449 of 519 830) of medical invoices </a:t>
                      </a:r>
                      <a:r>
                        <a:rPr lang="en-US" sz="1900" dirty="0" err="1">
                          <a:solidFill>
                            <a:srgbClr val="000000"/>
                          </a:solidFill>
                          <a:effectLst/>
                          <a:latin typeface="+mn-lt"/>
                          <a:ea typeface="Arial" panose="020B0604020202020204" pitchFamily="34" charset="0"/>
                          <a:cs typeface="Times New Roman" panose="02020603050405020304" pitchFamily="18" charset="0"/>
                        </a:rPr>
                        <a:t>finalised</a:t>
                      </a:r>
                      <a:r>
                        <a:rPr lang="en-US" sz="1900" dirty="0">
                          <a:solidFill>
                            <a:srgbClr val="000000"/>
                          </a:solidFill>
                          <a:effectLst/>
                          <a:latin typeface="+mn-lt"/>
                          <a:ea typeface="Arial" panose="020B0604020202020204" pitchFamily="34" charset="0"/>
                          <a:cs typeface="Times New Roman" panose="02020603050405020304" pitchFamily="18" charset="0"/>
                        </a:rPr>
                        <a:t> within 40 working days of receipt.</a:t>
                      </a:r>
                      <a:endParaRPr lang="en-ZA" sz="1900" dirty="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900" b="1" dirty="0" smtClean="0">
                          <a:solidFill>
                            <a:srgbClr val="000000"/>
                          </a:solidFill>
                          <a:effectLst/>
                          <a:latin typeface="+mn-lt"/>
                          <a:ea typeface="+mn-ea"/>
                          <a:cs typeface="+mn-cs"/>
                        </a:rPr>
                        <a:t>Achieved </a:t>
                      </a:r>
                      <a:endParaRPr lang="en-ZA" sz="1900" dirty="0" smtClean="0">
                        <a:solidFill>
                          <a:srgbClr val="000000"/>
                        </a:solidFill>
                        <a:effectLst/>
                        <a:latin typeface="+mn-lt"/>
                        <a:ea typeface="+mn-ea"/>
                        <a:cs typeface="+mn-cs"/>
                      </a:endParaRPr>
                    </a:p>
                    <a:p>
                      <a:r>
                        <a:rPr lang="en-ZA" sz="1900" b="1" dirty="0" smtClean="0">
                          <a:solidFill>
                            <a:srgbClr val="000000"/>
                          </a:solidFill>
                          <a:effectLst/>
                          <a:latin typeface="+mn-lt"/>
                          <a:ea typeface="+mn-ea"/>
                          <a:cs typeface="+mn-cs"/>
                        </a:rPr>
                        <a:t>87% </a:t>
                      </a:r>
                      <a:endParaRPr lang="en-ZA" sz="1900" dirty="0" smtClean="0">
                        <a:solidFill>
                          <a:srgbClr val="000000"/>
                        </a:solidFill>
                        <a:effectLst/>
                        <a:latin typeface="+mn-lt"/>
                        <a:ea typeface="+mn-ea"/>
                        <a:cs typeface="+mn-cs"/>
                      </a:endParaRPr>
                    </a:p>
                    <a:p>
                      <a:r>
                        <a:rPr lang="en-ZA" sz="1900" dirty="0" smtClean="0">
                          <a:solidFill>
                            <a:srgbClr val="000000"/>
                          </a:solidFill>
                          <a:effectLst/>
                          <a:latin typeface="+mn-lt"/>
                          <a:ea typeface="+mn-ea"/>
                          <a:cs typeface="+mn-cs"/>
                        </a:rPr>
                        <a:t>Of the 791 580 medical invoices received, </a:t>
                      </a:r>
                    </a:p>
                    <a:p>
                      <a:r>
                        <a:rPr lang="en-ZA" sz="1900" dirty="0" smtClean="0">
                          <a:solidFill>
                            <a:srgbClr val="000000"/>
                          </a:solidFill>
                          <a:effectLst/>
                          <a:latin typeface="+mn-lt"/>
                          <a:ea typeface="+mn-ea"/>
                          <a:cs typeface="+mn-cs"/>
                        </a:rPr>
                        <a:t>689 192 were finalised within 60 workings days </a:t>
                      </a:r>
                      <a:endParaRPr lang="en-ZA" sz="1900" dirty="0">
                        <a:solidFill>
                          <a:srgbClr val="000000"/>
                        </a:solidFill>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900" b="1" dirty="0" smtClean="0">
                          <a:solidFill>
                            <a:srgbClr val="000000"/>
                          </a:solidFill>
                          <a:effectLst/>
                          <a:latin typeface="+mn-lt"/>
                          <a:ea typeface="+mn-ea"/>
                          <a:cs typeface="+mn-cs"/>
                        </a:rPr>
                        <a:t>87%</a:t>
                      </a:r>
                      <a:endParaRPr lang="en-ZA" sz="1900" dirty="0" smtClean="0">
                        <a:solidFill>
                          <a:srgbClr val="000000"/>
                        </a:solidFill>
                        <a:effectLst/>
                        <a:latin typeface="+mn-lt"/>
                        <a:ea typeface="+mn-ea"/>
                        <a:cs typeface="+mn-cs"/>
                      </a:endParaRPr>
                    </a:p>
                    <a:p>
                      <a:r>
                        <a:rPr lang="en-ZA" sz="1900" dirty="0" smtClean="0">
                          <a:solidFill>
                            <a:srgbClr val="000000"/>
                          </a:solidFill>
                          <a:effectLst/>
                          <a:latin typeface="+mn-lt"/>
                          <a:ea typeface="+mn-ea"/>
                          <a:cs typeface="+mn-cs"/>
                        </a:rPr>
                        <a:t>(</a:t>
                      </a:r>
                      <a:r>
                        <a:rPr lang="en-US" sz="1900" dirty="0" smtClean="0">
                          <a:solidFill>
                            <a:srgbClr val="000000"/>
                          </a:solidFill>
                          <a:effectLst/>
                          <a:latin typeface="+mn-lt"/>
                          <a:ea typeface="+mn-ea"/>
                          <a:cs typeface="+mn-cs"/>
                        </a:rPr>
                        <a:t>464 532 of 533 211</a:t>
                      </a:r>
                      <a:r>
                        <a:rPr lang="en-ZA" sz="1900" dirty="0" smtClean="0">
                          <a:solidFill>
                            <a:srgbClr val="000000"/>
                          </a:solidFill>
                          <a:effectLst/>
                          <a:latin typeface="+mn-lt"/>
                          <a:ea typeface="+mn-ea"/>
                          <a:cs typeface="+mn-cs"/>
                        </a:rPr>
                        <a:t>) </a:t>
                      </a:r>
                    </a:p>
                    <a:p>
                      <a:r>
                        <a:rPr lang="en-ZA" sz="1900" dirty="0" smtClean="0">
                          <a:solidFill>
                            <a:srgbClr val="000000"/>
                          </a:solidFill>
                          <a:effectLst/>
                          <a:latin typeface="+mn-lt"/>
                          <a:ea typeface="+mn-ea"/>
                          <a:cs typeface="+mn-cs"/>
                        </a:rPr>
                        <a:t> of accepted medical invoices finalised within 40 working days of receipt</a:t>
                      </a:r>
                      <a:endParaRPr lang="en-ZA" sz="1900" dirty="0">
                        <a:solidFill>
                          <a:srgbClr val="000000"/>
                        </a:solidFill>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900" dirty="0" smtClean="0">
                          <a:solidFill>
                            <a:srgbClr val="000000"/>
                          </a:solidFill>
                          <a:effectLst/>
                          <a:latin typeface="+mn-lt"/>
                          <a:ea typeface="+mn-ea"/>
                          <a:cs typeface="+mn-cs"/>
                        </a:rPr>
                        <a:t>80% of medical invoices finalised within 30 working days of receipt</a:t>
                      </a:r>
                      <a:endParaRPr lang="en-ZA" sz="1900" dirty="0">
                        <a:solidFill>
                          <a:srgbClr val="000000"/>
                        </a:solidFill>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18415">
                        <a:lnSpc>
                          <a:spcPct val="150000"/>
                        </a:lnSpc>
                        <a:spcBef>
                          <a:spcPts val="95"/>
                        </a:spcBef>
                        <a:spcAft>
                          <a:spcPts val="0"/>
                        </a:spcAft>
                      </a:pPr>
                      <a:r>
                        <a:rPr lang="en-US" sz="1900" dirty="0">
                          <a:solidFill>
                            <a:srgbClr val="000000"/>
                          </a:solidFill>
                          <a:effectLst/>
                          <a:latin typeface="+mn-lt"/>
                          <a:ea typeface="Arial" panose="020B0604020202020204" pitchFamily="34" charset="0"/>
                          <a:cs typeface="Times New Roman" panose="02020603050405020304" pitchFamily="18" charset="0"/>
                        </a:rPr>
                        <a:t>90% of medical invoices </a:t>
                      </a:r>
                      <a:r>
                        <a:rPr lang="en-US" sz="1900" dirty="0" err="1">
                          <a:solidFill>
                            <a:srgbClr val="000000"/>
                          </a:solidFill>
                          <a:effectLst/>
                          <a:latin typeface="+mn-lt"/>
                          <a:ea typeface="Arial" panose="020B0604020202020204" pitchFamily="34" charset="0"/>
                          <a:cs typeface="Times New Roman" panose="02020603050405020304" pitchFamily="18" charset="0"/>
                        </a:rPr>
                        <a:t>finalised</a:t>
                      </a:r>
                      <a:r>
                        <a:rPr lang="en-US" sz="1900" dirty="0">
                          <a:solidFill>
                            <a:srgbClr val="000000"/>
                          </a:solidFill>
                          <a:effectLst/>
                          <a:latin typeface="+mn-lt"/>
                          <a:ea typeface="Arial" panose="020B0604020202020204" pitchFamily="34" charset="0"/>
                          <a:cs typeface="Times New Roman" panose="02020603050405020304" pitchFamily="18" charset="0"/>
                        </a:rPr>
                        <a:t> within 20 working days of receipt</a:t>
                      </a:r>
                      <a:endParaRPr lang="en-ZA" sz="1900" dirty="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9845" marR="132080">
                        <a:lnSpc>
                          <a:spcPct val="150000"/>
                        </a:lnSpc>
                        <a:spcBef>
                          <a:spcPts val="95"/>
                        </a:spcBef>
                        <a:spcAft>
                          <a:spcPts val="0"/>
                        </a:spcAft>
                      </a:pPr>
                      <a:r>
                        <a:rPr lang="en-US" sz="1900" dirty="0">
                          <a:solidFill>
                            <a:srgbClr val="000000"/>
                          </a:solidFill>
                          <a:effectLst/>
                          <a:latin typeface="+mn-lt"/>
                          <a:ea typeface="Arial" panose="020B0604020202020204" pitchFamily="34" charset="0"/>
                          <a:cs typeface="Times New Roman" panose="02020603050405020304" pitchFamily="18" charset="0"/>
                        </a:rPr>
                        <a:t>90% of medical invoices </a:t>
                      </a:r>
                      <a:r>
                        <a:rPr lang="en-US" sz="1900" dirty="0" err="1">
                          <a:solidFill>
                            <a:srgbClr val="000000"/>
                          </a:solidFill>
                          <a:effectLst/>
                          <a:latin typeface="+mn-lt"/>
                          <a:ea typeface="Arial" panose="020B0604020202020204" pitchFamily="34" charset="0"/>
                          <a:cs typeface="Times New Roman" panose="02020603050405020304" pitchFamily="18" charset="0"/>
                        </a:rPr>
                        <a:t>finalised</a:t>
                      </a:r>
                      <a:r>
                        <a:rPr lang="en-US" sz="1900" dirty="0">
                          <a:solidFill>
                            <a:srgbClr val="000000"/>
                          </a:solidFill>
                          <a:effectLst/>
                          <a:latin typeface="+mn-lt"/>
                          <a:ea typeface="Arial" panose="020B0604020202020204" pitchFamily="34" charset="0"/>
                          <a:cs typeface="Times New Roman" panose="02020603050405020304" pitchFamily="18" charset="0"/>
                        </a:rPr>
                        <a:t> within 15 working days of receipt</a:t>
                      </a:r>
                      <a:endParaRPr lang="en-ZA" sz="1900" dirty="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xmlns="" val="4291775653"/>
                  </a:ext>
                </a:extLst>
              </a:tr>
            </a:tbl>
          </a:graphicData>
        </a:graphic>
      </p:graphicFrame>
      <p:sp>
        <p:nvSpPr>
          <p:cNvPr id="6" name="Rectangle 5"/>
          <p:cNvSpPr/>
          <p:nvPr/>
        </p:nvSpPr>
        <p:spPr>
          <a:xfrm>
            <a:off x="13919200" y="9114"/>
            <a:ext cx="441146" cy="369332"/>
          </a:xfrm>
          <a:prstGeom prst="rect">
            <a:avLst/>
          </a:prstGeom>
        </p:spPr>
        <p:txBody>
          <a:bodyPr wrap="none">
            <a:spAutoFit/>
          </a:bodyPr>
          <a:lstStyle/>
          <a:p>
            <a:r>
              <a:rPr lang="en-US" b="1" dirty="0" smtClean="0">
                <a:solidFill>
                  <a:srgbClr val="FF0000"/>
                </a:solidFill>
              </a:rPr>
              <a:t>70</a:t>
            </a:r>
            <a:endParaRPr lang="en-ZA" b="1" dirty="0">
              <a:solidFill>
                <a:srgbClr val="FF0000"/>
              </a:solidFill>
            </a:endParaRPr>
          </a:p>
        </p:txBody>
      </p:sp>
    </p:spTree>
    <p:extLst>
      <p:ext uri="{BB962C8B-B14F-4D97-AF65-F5344CB8AC3E}">
        <p14:creationId xmlns:p14="http://schemas.microsoft.com/office/powerpoint/2010/main" xmlns="" val="172779653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Date Placeholder 3"/>
          <p:cNvSpPr>
            <a:spLocks noGrp="1"/>
          </p:cNvSpPr>
          <p:nvPr>
            <p:ph type="dt" sz="quarter" idx="429496729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12" indent="-285736">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2943" indent="-228589">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120"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297"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474"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651"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8829"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006"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fld id="{DC6B0FDE-8BD2-4EA1-9540-11F443153588}" type="datetime1">
              <a:rPr kumimoji="0" lang="en-ZA"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t>2022/03/30</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16389" name="Slide Number Placeholder 4"/>
          <p:cNvSpPr>
            <a:spLocks noGrp="1"/>
          </p:cNvSpPr>
          <p:nvPr>
            <p:ph type="sldNum" sz="quarter" idx="4294967295"/>
          </p:nvPr>
        </p:nvSpPr>
        <p:spPr bwMode="auto">
          <a:xfrm>
            <a:off x="13310669" y="8718584"/>
            <a:ext cx="2844800" cy="48683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12" indent="-285736">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2943" indent="-228589">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120"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297"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474"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651"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8829"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006"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fld id="{EEF8A547-2BD4-4A7F-BBB5-F3CEDF4233F1}" type="slidenum">
              <a:rPr kumimoji="0" lang="en-US" altLang="en-US" sz="1333" b="1"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rPr>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t>71</a:t>
            </a:fld>
            <a:endParaRPr kumimoji="0" lang="en-US" altLang="en-US" sz="1333" b="1"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3" name="Title 2"/>
          <p:cNvSpPr>
            <a:spLocks noGrp="1"/>
          </p:cNvSpPr>
          <p:nvPr>
            <p:ph type="title"/>
          </p:nvPr>
        </p:nvSpPr>
        <p:spPr>
          <a:xfrm>
            <a:off x="1346200" y="1828800"/>
            <a:ext cx="9846645" cy="815608"/>
          </a:xfrm>
        </p:spPr>
        <p:txBody>
          <a:bodyPr/>
          <a:lstStyle/>
          <a:p>
            <a:r>
              <a:rPr lang="en-ZA" sz="2100" dirty="0"/>
              <a:t/>
            </a:r>
            <a:br>
              <a:rPr lang="en-ZA" sz="2100" dirty="0"/>
            </a:br>
            <a:r>
              <a:rPr lang="en-ZA" sz="3200" u="sng" dirty="0">
                <a:solidFill>
                  <a:srgbClr val="000000"/>
                </a:solidFill>
                <a:latin typeface="Arial" panose="020B0604020202020204" pitchFamily="34" charset="0"/>
                <a:ea typeface="Times New Roman" panose="02020603050405020304" pitchFamily="18" charset="0"/>
              </a:rPr>
              <a:t>Output Indicators: Annual and Quarterly Targets</a:t>
            </a:r>
            <a:endParaRPr lang="en-ZA" sz="3200" dirty="0">
              <a:solidFill>
                <a:srgbClr val="000000"/>
              </a:solidFill>
            </a:endParaRPr>
          </a:p>
        </p:txBody>
      </p:sp>
      <p:sp>
        <p:nvSpPr>
          <p:cNvPr id="2" name="Rectangle 1"/>
          <p:cNvSpPr/>
          <p:nvPr/>
        </p:nvSpPr>
        <p:spPr>
          <a:xfrm>
            <a:off x="4064001" y="853002"/>
            <a:ext cx="7539821"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srgbClr val="007832"/>
                </a:solidFill>
                <a:effectLst/>
                <a:uLnTx/>
                <a:uFillTx/>
                <a:latin typeface="Arial"/>
                <a:ea typeface="+mn-ea"/>
                <a:cs typeface="+mn-cs"/>
              </a:rPr>
              <a:t>PROGRAMME 3: MEDICAL BENEFITS</a:t>
            </a:r>
          </a:p>
        </p:txBody>
      </p:sp>
      <p:graphicFrame>
        <p:nvGraphicFramePr>
          <p:cNvPr id="5" name="Table 4"/>
          <p:cNvGraphicFramePr>
            <a:graphicFrameLocks noGrp="1"/>
          </p:cNvGraphicFramePr>
          <p:nvPr>
            <p:extLst/>
          </p:nvPr>
        </p:nvGraphicFramePr>
        <p:xfrm>
          <a:off x="1346200" y="3276600"/>
          <a:ext cx="13563599" cy="3764280"/>
        </p:xfrm>
        <a:graphic>
          <a:graphicData uri="http://schemas.openxmlformats.org/drawingml/2006/table">
            <a:tbl>
              <a:tblPr firstRow="1" firstCol="1" bandRow="1"/>
              <a:tblGrid>
                <a:gridCol w="4149073">
                  <a:extLst>
                    <a:ext uri="{9D8B030D-6E8A-4147-A177-3AD203B41FA5}">
                      <a16:colId xmlns:a16="http://schemas.microsoft.com/office/drawing/2014/main" xmlns="" val="1095940435"/>
                    </a:ext>
                  </a:extLst>
                </a:gridCol>
                <a:gridCol w="3599183">
                  <a:extLst>
                    <a:ext uri="{9D8B030D-6E8A-4147-A177-3AD203B41FA5}">
                      <a16:colId xmlns:a16="http://schemas.microsoft.com/office/drawing/2014/main" xmlns="" val="2940611678"/>
                    </a:ext>
                  </a:extLst>
                </a:gridCol>
                <a:gridCol w="1384979">
                  <a:extLst>
                    <a:ext uri="{9D8B030D-6E8A-4147-A177-3AD203B41FA5}">
                      <a16:colId xmlns:a16="http://schemas.microsoft.com/office/drawing/2014/main" xmlns="" val="3997876780"/>
                    </a:ext>
                  </a:extLst>
                </a:gridCol>
                <a:gridCol w="1384000">
                  <a:extLst>
                    <a:ext uri="{9D8B030D-6E8A-4147-A177-3AD203B41FA5}">
                      <a16:colId xmlns:a16="http://schemas.microsoft.com/office/drawing/2014/main" xmlns="" val="3502040707"/>
                    </a:ext>
                  </a:extLst>
                </a:gridCol>
                <a:gridCol w="1523669">
                  <a:extLst>
                    <a:ext uri="{9D8B030D-6E8A-4147-A177-3AD203B41FA5}">
                      <a16:colId xmlns:a16="http://schemas.microsoft.com/office/drawing/2014/main" xmlns="" val="2222427527"/>
                    </a:ext>
                  </a:extLst>
                </a:gridCol>
                <a:gridCol w="1522695">
                  <a:extLst>
                    <a:ext uri="{9D8B030D-6E8A-4147-A177-3AD203B41FA5}">
                      <a16:colId xmlns:a16="http://schemas.microsoft.com/office/drawing/2014/main" xmlns="" val="4266729154"/>
                    </a:ext>
                  </a:extLst>
                </a:gridCol>
              </a:tblGrid>
              <a:tr h="284480">
                <a:tc>
                  <a:txBody>
                    <a:bodyPr/>
                    <a:lstStyle/>
                    <a:p>
                      <a:pPr>
                        <a:lnSpc>
                          <a:spcPct val="100000"/>
                        </a:lnSpc>
                        <a:spcAft>
                          <a:spcPts val="1000"/>
                        </a:spcAft>
                      </a:pPr>
                      <a:r>
                        <a:rPr lang="en-ZA" sz="1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Output Indicators</a:t>
                      </a:r>
                      <a:endParaRPr lang="en-ZA" sz="1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5336" marR="853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00000"/>
                        </a:lnSpc>
                        <a:spcAft>
                          <a:spcPts val="1000"/>
                        </a:spcAft>
                      </a:pPr>
                      <a:r>
                        <a:rPr lang="en-ZA" sz="1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Target</a:t>
                      </a:r>
                      <a:endParaRPr lang="en-ZA" sz="1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5336" marR="853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00000"/>
                        </a:lnSpc>
                        <a:spcAft>
                          <a:spcPts val="1000"/>
                        </a:spcAft>
                      </a:pPr>
                      <a:r>
                        <a:rPr lang="en-ZA" sz="1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Q1</a:t>
                      </a:r>
                      <a:endParaRPr lang="en-ZA" sz="1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5336" marR="853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00000"/>
                        </a:lnSpc>
                        <a:spcAft>
                          <a:spcPts val="1000"/>
                        </a:spcAft>
                      </a:pPr>
                      <a:r>
                        <a:rPr lang="en-ZA" sz="1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Q2</a:t>
                      </a:r>
                      <a:endParaRPr lang="en-ZA" sz="1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5336" marR="853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00000"/>
                        </a:lnSpc>
                        <a:spcAft>
                          <a:spcPts val="1000"/>
                        </a:spcAft>
                      </a:pPr>
                      <a:r>
                        <a:rPr lang="en-ZA" sz="1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Q3</a:t>
                      </a:r>
                      <a:endParaRPr lang="en-ZA" sz="1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5336" marR="853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00000"/>
                        </a:lnSpc>
                        <a:spcAft>
                          <a:spcPts val="1000"/>
                        </a:spcAft>
                      </a:pPr>
                      <a:r>
                        <a:rPr lang="en-ZA" sz="1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Q4</a:t>
                      </a:r>
                      <a:endParaRPr lang="en-ZA" sz="1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5336" marR="853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extLst>
                  <a:ext uri="{0D108BD9-81ED-4DB2-BD59-A6C34878D82A}">
                    <a16:rowId xmlns:a16="http://schemas.microsoft.com/office/drawing/2014/main" xmlns="" val="1361270263"/>
                  </a:ext>
                </a:extLst>
              </a:tr>
              <a:tr h="1706880">
                <a:tc>
                  <a:txBody>
                    <a:bodyPr/>
                    <a:lstStyle/>
                    <a:p>
                      <a:pPr marL="30480" marR="122555">
                        <a:lnSpc>
                          <a:spcPct val="150000"/>
                        </a:lnSpc>
                        <a:spcBef>
                          <a:spcPts val="95"/>
                        </a:spcBef>
                        <a:spcAft>
                          <a:spcPts val="0"/>
                        </a:spcAft>
                      </a:pP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Percentage of requests for pre-</a:t>
                      </a:r>
                      <a:r>
                        <a:rPr lang="en-US" sz="1900" dirty="0" err="1">
                          <a:solidFill>
                            <a:srgbClr val="000000"/>
                          </a:solidFill>
                          <a:effectLst/>
                          <a:latin typeface="Arial" panose="020B0604020202020204" pitchFamily="34" charset="0"/>
                          <a:ea typeface="Arial" panose="020B0604020202020204" pitchFamily="34" charset="0"/>
                          <a:cs typeface="Times New Roman" panose="02020603050405020304" pitchFamily="18" charset="0"/>
                        </a:rPr>
                        <a:t>authorisation</a:t>
                      </a: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of Specialised Medical Interventions </a:t>
                      </a:r>
                      <a:r>
                        <a:rPr lang="en-US" sz="1900" dirty="0" err="1">
                          <a:solidFill>
                            <a:srgbClr val="000000"/>
                          </a:solidFill>
                          <a:effectLst/>
                          <a:latin typeface="Arial" panose="020B0604020202020204" pitchFamily="34" charset="0"/>
                          <a:ea typeface="Arial" panose="020B0604020202020204" pitchFamily="34" charset="0"/>
                          <a:cs typeface="Times New Roman" panose="02020603050405020304" pitchFamily="18" charset="0"/>
                        </a:rPr>
                        <a:t>finalised</a:t>
                      </a: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within 10 working days of receipt</a:t>
                      </a:r>
                      <a:r>
                        <a:rPr lang="en-US" sz="1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of accepted claims</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3180" marR="0" lvl="0" indent="0" defTabSz="914400" eaLnBrk="1" fontAlgn="auto" latinLnBrk="0" hangingPunct="1">
                        <a:lnSpc>
                          <a:spcPct val="100000"/>
                        </a:lnSpc>
                        <a:spcBef>
                          <a:spcPts val="0"/>
                        </a:spcBef>
                        <a:spcAft>
                          <a:spcPts val="0"/>
                        </a:spcAft>
                        <a:buClrTx/>
                        <a:buSzTx/>
                        <a:buFontTx/>
                        <a:buNone/>
                        <a:tabLst/>
                        <a:defRPr/>
                      </a:pPr>
                      <a:r>
                        <a:rPr lang="en-ZA" sz="1900" b="0" strike="noStrike"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95% of</a:t>
                      </a:r>
                      <a:r>
                        <a:rPr lang="en-ZA" sz="1900" b="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ZA" sz="19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requests for pre-authorisation of Specialised Medical Interventions finalised within 10 working days of </a:t>
                      </a:r>
                      <a:r>
                        <a:rPr lang="en-ZA" sz="1900" b="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receipt </a:t>
                      </a:r>
                      <a:r>
                        <a:rPr kumimoji="0" lang="en-US" sz="1900" b="0" i="0" u="none" strike="noStrike" kern="0" cap="none" spc="0" normalizeH="0" baseline="0" noProof="0" dirty="0" smtClean="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of accepted claims</a:t>
                      </a:r>
                      <a:endParaRPr kumimoji="0" lang="en-ZA" sz="1900" b="0" i="0" u="none" strike="noStrike" kern="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indent="26035">
                        <a:lnSpc>
                          <a:spcPct val="100000"/>
                        </a:lnSpc>
                        <a:spcAft>
                          <a:spcPts val="610"/>
                        </a:spcAft>
                      </a:pPr>
                      <a:endParaRPr lang="en-ZA" sz="19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5336" marR="853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4610">
                        <a:lnSpc>
                          <a:spcPct val="100000"/>
                        </a:lnSpc>
                        <a:spcAft>
                          <a:spcPts val="610"/>
                        </a:spcAft>
                      </a:pPr>
                      <a:r>
                        <a:rPr lang="en-ZA" sz="1900" b="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95%</a:t>
                      </a:r>
                      <a:endParaRPr lang="en-ZA" sz="19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5336" marR="853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54610" defTabSz="914400" eaLnBrk="1" fontAlgn="auto" latinLnBrk="0" hangingPunct="1">
                        <a:lnSpc>
                          <a:spcPct val="100000"/>
                        </a:lnSpc>
                        <a:spcBef>
                          <a:spcPts val="0"/>
                        </a:spcBef>
                        <a:spcAft>
                          <a:spcPts val="610"/>
                        </a:spcAft>
                        <a:buClrTx/>
                        <a:buSzTx/>
                        <a:buFontTx/>
                        <a:buNone/>
                        <a:tabLst/>
                        <a:defRPr/>
                      </a:pPr>
                      <a:r>
                        <a:rPr kumimoji="0" lang="en-ZA" sz="19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95%</a:t>
                      </a:r>
                      <a:endParaRPr kumimoji="0" lang="en-ZA" sz="1900" b="0" i="0" u="none" strike="noStrike" kern="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txBody>
                  <a:tcPr marL="85336" marR="853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54610" defTabSz="914400" eaLnBrk="1" fontAlgn="auto" latinLnBrk="0" hangingPunct="1">
                        <a:lnSpc>
                          <a:spcPct val="100000"/>
                        </a:lnSpc>
                        <a:spcBef>
                          <a:spcPts val="0"/>
                        </a:spcBef>
                        <a:spcAft>
                          <a:spcPts val="610"/>
                        </a:spcAft>
                        <a:buClrTx/>
                        <a:buSzTx/>
                        <a:buFontTx/>
                        <a:buNone/>
                        <a:tabLst/>
                        <a:defRPr/>
                      </a:pPr>
                      <a:r>
                        <a:rPr kumimoji="0" lang="en-ZA" sz="19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95%</a:t>
                      </a:r>
                      <a:endParaRPr kumimoji="0" lang="en-ZA" sz="1900" b="0" i="0" u="none" strike="noStrike" kern="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txBody>
                  <a:tcPr marL="85336" marR="853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54610" defTabSz="914400" eaLnBrk="1" fontAlgn="auto" latinLnBrk="0" hangingPunct="1">
                        <a:lnSpc>
                          <a:spcPct val="100000"/>
                        </a:lnSpc>
                        <a:spcBef>
                          <a:spcPts val="0"/>
                        </a:spcBef>
                        <a:spcAft>
                          <a:spcPts val="610"/>
                        </a:spcAft>
                        <a:buClrTx/>
                        <a:buSzTx/>
                        <a:buFontTx/>
                        <a:buNone/>
                        <a:tabLst/>
                        <a:defRPr/>
                      </a:pPr>
                      <a:r>
                        <a:rPr kumimoji="0" lang="en-ZA" sz="1900" b="0" i="0" u="none" strike="noStrike" kern="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95%</a:t>
                      </a:r>
                      <a:endParaRPr kumimoji="0" lang="en-ZA" sz="1900" b="0" i="0" u="none" strike="noStrike" kern="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txBody>
                  <a:tcPr marL="85336" marR="853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41136493"/>
                  </a:ext>
                </a:extLst>
              </a:tr>
              <a:tr h="1137920">
                <a:tc>
                  <a:txBody>
                    <a:bodyPr/>
                    <a:lstStyle/>
                    <a:p>
                      <a:pPr marL="30480">
                        <a:lnSpc>
                          <a:spcPct val="150000"/>
                        </a:lnSpc>
                        <a:spcBef>
                          <a:spcPts val="95"/>
                        </a:spcBef>
                        <a:spcAft>
                          <a:spcPts val="0"/>
                        </a:spcAft>
                      </a:pP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Percentage of medical invoices </a:t>
                      </a:r>
                      <a:r>
                        <a:rPr lang="en-US" sz="1900" dirty="0" err="1">
                          <a:solidFill>
                            <a:srgbClr val="000000"/>
                          </a:solidFill>
                          <a:effectLst/>
                          <a:latin typeface="Arial" panose="020B0604020202020204" pitchFamily="34" charset="0"/>
                          <a:ea typeface="Arial" panose="020B0604020202020204" pitchFamily="34" charset="0"/>
                          <a:cs typeface="Times New Roman" panose="02020603050405020304" pitchFamily="18" charset="0"/>
                        </a:rPr>
                        <a:t>finalised</a:t>
                      </a: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within 30 working days of receipt</a:t>
                      </a:r>
                      <a:endPar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
                        <a:lnSpc>
                          <a:spcPct val="100000"/>
                        </a:lnSpc>
                        <a:spcBef>
                          <a:spcPts val="25"/>
                        </a:spcBef>
                        <a:spcAft>
                          <a:spcPts val="0"/>
                        </a:spcAft>
                      </a:pPr>
                      <a:r>
                        <a:rPr lang="en-US" sz="1900" b="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80% of medical </a:t>
                      </a:r>
                      <a:r>
                        <a:rPr lang="en-US" sz="19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invoices finalised within 30 working days of receipt</a:t>
                      </a:r>
                      <a:endParaRPr lang="en-ZA" sz="19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85336" marR="853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 indent="54610">
                        <a:lnSpc>
                          <a:spcPct val="100000"/>
                        </a:lnSpc>
                        <a:spcBef>
                          <a:spcPts val="95"/>
                        </a:spcBef>
                        <a:spcAft>
                          <a:spcPts val="0"/>
                        </a:spcAft>
                      </a:pPr>
                      <a:r>
                        <a:rPr lang="en-US" sz="1900" b="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80</a:t>
                      </a:r>
                      <a:r>
                        <a:rPr lang="en-US" sz="19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ZA" sz="19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85336" marR="853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 indent="54610">
                        <a:lnSpc>
                          <a:spcPct val="100000"/>
                        </a:lnSpc>
                        <a:spcBef>
                          <a:spcPts val="95"/>
                        </a:spcBef>
                        <a:spcAft>
                          <a:spcPts val="0"/>
                        </a:spcAft>
                      </a:pPr>
                      <a:r>
                        <a:rPr lang="en-US" sz="1900" b="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80</a:t>
                      </a:r>
                      <a:r>
                        <a:rPr lang="en-US" sz="19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ZA" sz="19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85336" marR="853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 indent="54610">
                        <a:lnSpc>
                          <a:spcPct val="100000"/>
                        </a:lnSpc>
                        <a:spcBef>
                          <a:spcPts val="95"/>
                        </a:spcBef>
                        <a:spcAft>
                          <a:spcPts val="0"/>
                        </a:spcAft>
                      </a:pPr>
                      <a:r>
                        <a:rPr lang="en-US" sz="1900" b="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80</a:t>
                      </a:r>
                      <a:r>
                        <a:rPr lang="en-US" sz="19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ZA" sz="19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85336" marR="853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 indent="54610">
                        <a:lnSpc>
                          <a:spcPct val="100000"/>
                        </a:lnSpc>
                        <a:spcBef>
                          <a:spcPts val="95"/>
                        </a:spcBef>
                        <a:spcAft>
                          <a:spcPts val="0"/>
                        </a:spcAft>
                      </a:pPr>
                      <a:r>
                        <a:rPr lang="en-US" sz="1900" b="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80</a:t>
                      </a:r>
                      <a:r>
                        <a:rPr lang="en-US" sz="19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ZA" sz="19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85336" marR="853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17349039"/>
                  </a:ext>
                </a:extLst>
              </a:tr>
            </a:tbl>
          </a:graphicData>
        </a:graphic>
      </p:graphicFrame>
      <p:sp>
        <p:nvSpPr>
          <p:cNvPr id="7" name="Rectangle 6"/>
          <p:cNvSpPr/>
          <p:nvPr/>
        </p:nvSpPr>
        <p:spPr>
          <a:xfrm>
            <a:off x="13919200" y="9114"/>
            <a:ext cx="441146" cy="369332"/>
          </a:xfrm>
          <a:prstGeom prst="rect">
            <a:avLst/>
          </a:prstGeom>
        </p:spPr>
        <p:txBody>
          <a:bodyPr wrap="none">
            <a:spAutoFit/>
          </a:bodyPr>
          <a:lstStyle/>
          <a:p>
            <a:r>
              <a:rPr lang="en-US" b="1" dirty="0" smtClean="0">
                <a:solidFill>
                  <a:srgbClr val="FF0000"/>
                </a:solidFill>
              </a:rPr>
              <a:t>71</a:t>
            </a:r>
            <a:endParaRPr lang="en-ZA" b="1" dirty="0">
              <a:solidFill>
                <a:srgbClr val="FF0000"/>
              </a:solidFill>
            </a:endParaRPr>
          </a:p>
        </p:txBody>
      </p:sp>
    </p:spTree>
    <p:extLst>
      <p:ext uri="{BB962C8B-B14F-4D97-AF65-F5344CB8AC3E}">
        <p14:creationId xmlns:p14="http://schemas.microsoft.com/office/powerpoint/2010/main" xmlns="" val="218891842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Date Placeholder 3"/>
          <p:cNvSpPr>
            <a:spLocks noGrp="1"/>
          </p:cNvSpPr>
          <p:nvPr>
            <p:ph type="dt" sz="quarter" idx="429496729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12" indent="-285736">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2943" indent="-228589">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120"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297"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474"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651"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8829"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006"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fld id="{DC6B0FDE-8BD2-4EA1-9540-11F443153588}" type="datetime1">
              <a:rPr kumimoji="0" lang="en-ZA"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t>2022/03/30</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16389" name="Slide Number Placeholder 4"/>
          <p:cNvSpPr>
            <a:spLocks noGrp="1"/>
          </p:cNvSpPr>
          <p:nvPr>
            <p:ph type="sldNum" sz="quarter" idx="4294967295"/>
          </p:nvPr>
        </p:nvSpPr>
        <p:spPr bwMode="auto">
          <a:xfrm>
            <a:off x="13336337" y="8687770"/>
            <a:ext cx="2844800" cy="48683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12" indent="-285736">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2943" indent="-228589">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120"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297"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474"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651"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8829"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006"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fld id="{EEF8A547-2BD4-4A7F-BBB5-F3CEDF4233F1}" type="slidenum">
              <a:rPr kumimoji="0" lang="en-US" altLang="en-US" sz="1333"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rPr>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t>72</a:t>
            </a:fld>
            <a:endParaRPr kumimoji="0" lang="en-US" altLang="en-US" sz="1333" b="0" i="0" u="none" strike="noStrike" kern="120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4" name="Rectangle 3"/>
          <p:cNvSpPr/>
          <p:nvPr/>
        </p:nvSpPr>
        <p:spPr>
          <a:xfrm>
            <a:off x="4851400" y="193780"/>
            <a:ext cx="7936340" cy="107721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srgbClr val="007832"/>
                </a:solidFill>
                <a:effectLst/>
                <a:uLnTx/>
                <a:uFillTx/>
                <a:latin typeface="Arial"/>
                <a:ea typeface="+mn-ea"/>
                <a:cs typeface="+mn-cs"/>
              </a:rPr>
              <a:t>PROGRAMME 3: MEDICAL BENEFITS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srgbClr val="000000"/>
                </a:solidFill>
                <a:effectLst/>
                <a:uLnTx/>
                <a:uFillTx/>
                <a:latin typeface="Arial"/>
                <a:ea typeface="+mn-ea"/>
                <a:cs typeface="+mn-cs"/>
              </a:rPr>
              <a:t>TECHNICAL INDICATOR DISCRIPTIONS</a:t>
            </a:r>
          </a:p>
        </p:txBody>
      </p:sp>
      <p:graphicFrame>
        <p:nvGraphicFramePr>
          <p:cNvPr id="2" name="Table 1"/>
          <p:cNvGraphicFramePr>
            <a:graphicFrameLocks noGrp="1"/>
          </p:cNvGraphicFramePr>
          <p:nvPr>
            <p:extLst>
              <p:ext uri="{D42A27DB-BD31-4B8C-83A1-F6EECF244321}">
                <p14:modId xmlns:p14="http://schemas.microsoft.com/office/powerpoint/2010/main" xmlns="" val="3793735893"/>
              </p:ext>
            </p:extLst>
          </p:nvPr>
        </p:nvGraphicFramePr>
        <p:xfrm>
          <a:off x="74863" y="1400911"/>
          <a:ext cx="16181137" cy="7590689"/>
        </p:xfrm>
        <a:graphic>
          <a:graphicData uri="http://schemas.openxmlformats.org/drawingml/2006/table">
            <a:tbl>
              <a:tblPr firstRow="1" firstCol="1" lastRow="1" lastCol="1" bandRow="1" bandCol="1"/>
              <a:tblGrid>
                <a:gridCol w="1270000">
                  <a:extLst>
                    <a:ext uri="{9D8B030D-6E8A-4147-A177-3AD203B41FA5}">
                      <a16:colId xmlns:a16="http://schemas.microsoft.com/office/drawing/2014/main" xmlns="" val="3793629545"/>
                    </a:ext>
                  </a:extLst>
                </a:gridCol>
                <a:gridCol w="14911137">
                  <a:extLst>
                    <a:ext uri="{9D8B030D-6E8A-4147-A177-3AD203B41FA5}">
                      <a16:colId xmlns:a16="http://schemas.microsoft.com/office/drawing/2014/main" xmlns="" val="322248777"/>
                    </a:ext>
                  </a:extLst>
                </a:gridCol>
              </a:tblGrid>
              <a:tr h="861602">
                <a:tc>
                  <a:txBody>
                    <a:bodyPr/>
                    <a:lstStyle/>
                    <a:p>
                      <a:pPr marL="43815">
                        <a:lnSpc>
                          <a:spcPct val="100000"/>
                        </a:lnSpc>
                        <a:spcAft>
                          <a:spcPts val="0"/>
                        </a:spcAft>
                      </a:pPr>
                      <a:r>
                        <a:rPr lang="en-US"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Indicator Title</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43180">
                        <a:lnSpc>
                          <a:spcPct val="150000"/>
                        </a:lnSpc>
                        <a:spcAft>
                          <a:spcPts val="0"/>
                        </a:spcAft>
                      </a:pPr>
                      <a:r>
                        <a:rPr lang="en-US" sz="1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Percentage of request for pre-</a:t>
                      </a:r>
                      <a:r>
                        <a:rPr lang="en-US" sz="1800" b="1" dirty="0" err="1">
                          <a:solidFill>
                            <a:srgbClr val="000000"/>
                          </a:solidFill>
                          <a:effectLst/>
                          <a:latin typeface="Arial" panose="020B0604020202020204" pitchFamily="34" charset="0"/>
                          <a:ea typeface="Arial" panose="020B0604020202020204" pitchFamily="34" charset="0"/>
                          <a:cs typeface="Times New Roman" panose="02020603050405020304" pitchFamily="18" charset="0"/>
                        </a:rPr>
                        <a:t>authorisation</a:t>
                      </a:r>
                      <a:r>
                        <a:rPr lang="en-US" sz="1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of Specialised Medical Interventions </a:t>
                      </a:r>
                      <a:r>
                        <a:rPr lang="en-US" sz="1800" b="1" dirty="0" err="1">
                          <a:solidFill>
                            <a:srgbClr val="000000"/>
                          </a:solidFill>
                          <a:effectLst/>
                          <a:latin typeface="Arial" panose="020B0604020202020204" pitchFamily="34" charset="0"/>
                          <a:ea typeface="Arial" panose="020B0604020202020204" pitchFamily="34" charset="0"/>
                          <a:cs typeface="Times New Roman" panose="02020603050405020304" pitchFamily="18" charset="0"/>
                        </a:rPr>
                        <a:t>finalised</a:t>
                      </a:r>
                      <a:r>
                        <a:rPr lang="en-US" sz="1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within 10 working days of receipt of accepted claims</a:t>
                      </a:r>
                      <a:endParaRPr lang="en-ZA"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3135579889"/>
                  </a:ext>
                </a:extLst>
              </a:tr>
              <a:tr h="6729087">
                <a:tc>
                  <a:txBody>
                    <a:bodyPr/>
                    <a:lstStyle/>
                    <a:p>
                      <a:pPr marL="43815">
                        <a:lnSpc>
                          <a:spcPct val="100000"/>
                        </a:lnSpc>
                        <a:spcAft>
                          <a:spcPts val="0"/>
                        </a:spcAft>
                      </a:pPr>
                      <a:r>
                        <a:rPr lang="en-US"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Definition</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43180" marR="90170">
                        <a:lnSpc>
                          <a:spcPct val="150000"/>
                        </a:lnSpc>
                        <a:spcAft>
                          <a:spcPts val="0"/>
                        </a:spcAft>
                      </a:pPr>
                      <a:r>
                        <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This indicator measures the percentage of pre-</a:t>
                      </a:r>
                      <a:r>
                        <a:rPr lang="en-US" sz="1800" dirty="0" err="1">
                          <a:solidFill>
                            <a:srgbClr val="000000"/>
                          </a:solidFill>
                          <a:effectLst/>
                          <a:latin typeface="Arial" panose="020B0604020202020204" pitchFamily="34" charset="0"/>
                          <a:ea typeface="Arial" panose="020B0604020202020204" pitchFamily="34" charset="0"/>
                          <a:cs typeface="Times New Roman" panose="02020603050405020304" pitchFamily="18" charset="0"/>
                        </a:rPr>
                        <a:t>authorisation</a:t>
                      </a:r>
                      <a:r>
                        <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requests for </a:t>
                      </a:r>
                      <a:r>
                        <a:rPr lang="en-US" sz="1800" dirty="0" err="1">
                          <a:solidFill>
                            <a:srgbClr val="000000"/>
                          </a:solidFill>
                          <a:effectLst/>
                          <a:latin typeface="Arial" panose="020B0604020202020204" pitchFamily="34" charset="0"/>
                          <a:ea typeface="Arial" panose="020B0604020202020204" pitchFamily="34" charset="0"/>
                          <a:cs typeface="Times New Roman" panose="02020603050405020304" pitchFamily="18" charset="0"/>
                        </a:rPr>
                        <a:t>Reopenings</a:t>
                      </a:r>
                      <a:r>
                        <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as well as </a:t>
                      </a:r>
                      <a:r>
                        <a:rPr lang="en-US" sz="1800" dirty="0" err="1">
                          <a:solidFill>
                            <a:srgbClr val="000000"/>
                          </a:solidFill>
                          <a:effectLst/>
                          <a:latin typeface="Arial" panose="020B0604020202020204" pitchFamily="34" charset="0"/>
                          <a:ea typeface="Arial" panose="020B0604020202020204" pitchFamily="34" charset="0"/>
                          <a:cs typeface="Times New Roman" panose="02020603050405020304" pitchFamily="18" charset="0"/>
                        </a:rPr>
                        <a:t>specialised</a:t>
                      </a:r>
                      <a:r>
                        <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medical interventions (chronic medication, requests for </a:t>
                      </a:r>
                      <a:r>
                        <a:rPr lang="en-US" sz="1800" dirty="0" err="1">
                          <a:solidFill>
                            <a:srgbClr val="000000"/>
                          </a:solidFill>
                          <a:effectLst/>
                          <a:latin typeface="Arial" panose="020B0604020202020204" pitchFamily="34" charset="0"/>
                          <a:ea typeface="Arial" panose="020B0604020202020204" pitchFamily="34" charset="0"/>
                          <a:cs typeface="Times New Roman" panose="02020603050405020304" pitchFamily="18" charset="0"/>
                        </a:rPr>
                        <a:t>specialised</a:t>
                      </a:r>
                      <a:r>
                        <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radiology (Second MRI, Ultrasound, </a:t>
                      </a:r>
                      <a:r>
                        <a:rPr lang="en-US" sz="1800" dirty="0" err="1">
                          <a:solidFill>
                            <a:srgbClr val="000000"/>
                          </a:solidFill>
                          <a:effectLst/>
                          <a:latin typeface="Arial" panose="020B0604020202020204" pitchFamily="34" charset="0"/>
                          <a:ea typeface="Arial" panose="020B0604020202020204" pitchFamily="34" charset="0"/>
                          <a:cs typeface="Times New Roman" panose="02020603050405020304" pitchFamily="18" charset="0"/>
                        </a:rPr>
                        <a:t>CTscan</a:t>
                      </a:r>
                      <a:r>
                        <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Nerve conductive studies and Angiogram)), requests for elective surgery and requests for rehabilitative treatment </a:t>
                      </a:r>
                      <a:r>
                        <a:rPr lang="en-US" sz="1800" dirty="0" err="1">
                          <a:solidFill>
                            <a:srgbClr val="000000"/>
                          </a:solidFill>
                          <a:effectLst/>
                          <a:latin typeface="Arial" panose="020B0604020202020204" pitchFamily="34" charset="0"/>
                          <a:ea typeface="Arial" panose="020B0604020202020204" pitchFamily="34" charset="0"/>
                          <a:cs typeface="Times New Roman" panose="02020603050405020304" pitchFamily="18" charset="0"/>
                        </a:rPr>
                        <a:t>finalised</a:t>
                      </a:r>
                      <a:r>
                        <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within 10 working days.</a:t>
                      </a:r>
                      <a:endParaRPr lang="en-ZA"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43180" marR="233680" lvl="0" indent="0" defTabSz="914400" eaLnBrk="1" fontAlgn="auto" latinLnBrk="0" hangingPunct="1">
                        <a:lnSpc>
                          <a:spcPct val="150000"/>
                        </a:lnSpc>
                        <a:spcBef>
                          <a:spcPts val="0"/>
                        </a:spcBef>
                        <a:spcAft>
                          <a:spcPts val="0"/>
                        </a:spcAft>
                        <a:buClrTx/>
                        <a:buSzTx/>
                        <a:buFontTx/>
                        <a:buNone/>
                        <a:tabLst/>
                        <a:defRPr/>
                      </a:pPr>
                      <a:r>
                        <a:rPr lang="en-US" sz="1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ZA" sz="1800" dirty="0" smtClean="0">
                          <a:solidFill>
                            <a:srgbClr val="000000"/>
                          </a:solidFill>
                          <a:effectLst/>
                          <a:latin typeface="+mn-lt"/>
                          <a:ea typeface="+mn-ea"/>
                          <a:cs typeface="+mn-cs"/>
                        </a:rPr>
                        <a:t>The performance measures how effectively clients requesting pre-authorisations on specialised medical interventions are assisted by the Compensation Fund and also the degree to which the notion of access to quality healthcare as per NDP and Outcome 13 is fulfilled</a:t>
                      </a:r>
                    </a:p>
                    <a:p>
                      <a:pPr marL="43180" marR="233680">
                        <a:lnSpc>
                          <a:spcPct val="150000"/>
                        </a:lnSpc>
                        <a:spcAft>
                          <a:spcPts val="0"/>
                        </a:spcAft>
                      </a:pPr>
                      <a:endParaRPr lang="en-US" sz="800" b="1"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43180" marR="233680">
                        <a:lnSpc>
                          <a:spcPct val="150000"/>
                        </a:lnSpc>
                        <a:spcAft>
                          <a:spcPts val="0"/>
                        </a:spcAft>
                      </a:pPr>
                      <a:r>
                        <a:rPr lang="en-US" sz="1800" b="1"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Pre-</a:t>
                      </a:r>
                      <a:r>
                        <a:rPr lang="en-US" sz="1800" b="1" dirty="0" err="1"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authorisation</a:t>
                      </a:r>
                      <a:r>
                        <a:rPr lang="en-US" sz="1800" b="1"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refers</a:t>
                      </a:r>
                      <a:r>
                        <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to providing </a:t>
                      </a:r>
                      <a:r>
                        <a:rPr lang="en-US" sz="1800" dirty="0" err="1">
                          <a:solidFill>
                            <a:srgbClr val="000000"/>
                          </a:solidFill>
                          <a:effectLst/>
                          <a:latin typeface="Arial" panose="020B0604020202020204" pitchFamily="34" charset="0"/>
                          <a:ea typeface="Arial" panose="020B0604020202020204" pitchFamily="34" charset="0"/>
                          <a:cs typeface="Times New Roman" panose="02020603050405020304" pitchFamily="18" charset="0"/>
                        </a:rPr>
                        <a:t>authorisation</a:t>
                      </a:r>
                      <a:r>
                        <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to allow the requested medical procedure/treatment, </a:t>
                      </a:r>
                      <a:r>
                        <a:rPr lang="en-US" sz="1800" dirty="0" err="1">
                          <a:solidFill>
                            <a:srgbClr val="000000"/>
                          </a:solidFill>
                          <a:effectLst/>
                          <a:latin typeface="Arial" panose="020B0604020202020204" pitchFamily="34" charset="0"/>
                          <a:ea typeface="Arial" panose="020B0604020202020204" pitchFamily="34" charset="0"/>
                          <a:cs typeface="Times New Roman" panose="02020603050405020304" pitchFamily="18" charset="0"/>
                        </a:rPr>
                        <a:t>hospitalisation</a:t>
                      </a:r>
                      <a:r>
                        <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chronic medications/ consumables to proceed.</a:t>
                      </a:r>
                      <a:endParaRPr lang="en-ZA"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43180" marR="134620">
                        <a:lnSpc>
                          <a:spcPct val="150000"/>
                        </a:lnSpc>
                        <a:spcAft>
                          <a:spcPts val="0"/>
                        </a:spcAft>
                      </a:pPr>
                      <a:r>
                        <a:rPr lang="en-US" sz="1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Specialised medical interventions refer </a:t>
                      </a:r>
                      <a:r>
                        <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to interventions which require justification for the execution of the intervention. Specialised medical intervention (chronic medication, requests for </a:t>
                      </a:r>
                      <a:r>
                        <a:rPr lang="en-US" sz="1800" dirty="0" err="1">
                          <a:solidFill>
                            <a:srgbClr val="000000"/>
                          </a:solidFill>
                          <a:effectLst/>
                          <a:latin typeface="Arial" panose="020B0604020202020204" pitchFamily="34" charset="0"/>
                          <a:ea typeface="Arial" panose="020B0604020202020204" pitchFamily="34" charset="0"/>
                          <a:cs typeface="Times New Roman" panose="02020603050405020304" pitchFamily="18" charset="0"/>
                        </a:rPr>
                        <a:t>specialised</a:t>
                      </a:r>
                      <a:r>
                        <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radiology (Second MRI, Ultrasound, </a:t>
                      </a:r>
                      <a:r>
                        <a:rPr lang="en-US" sz="1800" dirty="0" err="1">
                          <a:solidFill>
                            <a:srgbClr val="000000"/>
                          </a:solidFill>
                          <a:effectLst/>
                          <a:latin typeface="Arial" panose="020B0604020202020204" pitchFamily="34" charset="0"/>
                          <a:ea typeface="Arial" panose="020B0604020202020204" pitchFamily="34" charset="0"/>
                          <a:cs typeface="Times New Roman" panose="02020603050405020304" pitchFamily="18" charset="0"/>
                        </a:rPr>
                        <a:t>CTscan</a:t>
                      </a:r>
                      <a:r>
                        <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Nerve conductive studies and Angiogram)), requests for elective surgery and requests for rehabilitative treatment (Physiotherapy, Occupational Therapy, Chiropractor)</a:t>
                      </a:r>
                      <a:endParaRPr lang="en-ZA"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43180">
                        <a:lnSpc>
                          <a:spcPct val="150000"/>
                        </a:lnSpc>
                        <a:spcAft>
                          <a:spcPts val="0"/>
                        </a:spcAft>
                      </a:pPr>
                      <a:r>
                        <a:rPr lang="en-US" sz="1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Finalised</a:t>
                      </a:r>
                      <a:r>
                        <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Refers to a process that culminates with a decision to approve or reject the request. Rejected and approved is an outcome therefore which result in </a:t>
                      </a:r>
                      <a:r>
                        <a:rPr lang="en-US" sz="1800" dirty="0" err="1">
                          <a:solidFill>
                            <a:srgbClr val="000000"/>
                          </a:solidFill>
                          <a:effectLst/>
                          <a:latin typeface="Arial" panose="020B0604020202020204" pitchFamily="34" charset="0"/>
                          <a:ea typeface="Arial" panose="020B0604020202020204" pitchFamily="34" charset="0"/>
                          <a:cs typeface="Times New Roman" panose="02020603050405020304" pitchFamily="18" charset="0"/>
                        </a:rPr>
                        <a:t>finalised</a:t>
                      </a:r>
                      <a:r>
                        <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(If the MSP comes back based on a rejected outcome, process starts over).</a:t>
                      </a:r>
                      <a:endParaRPr lang="en-ZA"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43180">
                        <a:lnSpc>
                          <a:spcPct val="150000"/>
                        </a:lnSpc>
                        <a:spcAft>
                          <a:spcPts val="0"/>
                        </a:spcAft>
                      </a:pPr>
                      <a:r>
                        <a:rPr lang="en-US" sz="1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10 Working Days refers</a:t>
                      </a:r>
                      <a:r>
                        <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to the day the request is received on-line or date captured on the system up to the day it is </a:t>
                      </a:r>
                      <a:r>
                        <a:rPr lang="en-US" sz="1800" dirty="0" err="1">
                          <a:solidFill>
                            <a:srgbClr val="000000"/>
                          </a:solidFill>
                          <a:effectLst/>
                          <a:latin typeface="Arial" panose="020B0604020202020204" pitchFamily="34" charset="0"/>
                          <a:ea typeface="Arial" panose="020B0604020202020204" pitchFamily="34" charset="0"/>
                          <a:cs typeface="Times New Roman" panose="02020603050405020304" pitchFamily="18" charset="0"/>
                        </a:rPr>
                        <a:t>finalised</a:t>
                      </a:r>
                      <a:r>
                        <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excluding weekends and public holidays</a:t>
                      </a:r>
                      <a:r>
                        <a:rPr lang="en-US" sz="180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p>
                    <a:p>
                      <a:pPr marL="43180" marR="90170">
                        <a:lnSpc>
                          <a:spcPct val="150000"/>
                        </a:lnSpc>
                        <a:spcAft>
                          <a:spcPts val="0"/>
                        </a:spcAft>
                      </a:pPr>
                      <a:r>
                        <a:rPr lang="en-ZA" sz="1800" b="0" baseline="0" dirty="0" smtClean="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                               </a:t>
                      </a:r>
                      <a:r>
                        <a:rPr lang="en-US" sz="1800" b="1"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Received </a:t>
                      </a:r>
                      <a:r>
                        <a:rPr lang="en-US" sz="1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refers</a:t>
                      </a:r>
                      <a:r>
                        <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to date manually captured or the date electronically generated on the system</a:t>
                      </a:r>
                      <a:endParaRPr lang="en-ZA"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647364254"/>
                  </a:ext>
                </a:extLst>
              </a:tr>
            </a:tbl>
          </a:graphicData>
        </a:graphic>
      </p:graphicFrame>
      <p:sp>
        <p:nvSpPr>
          <p:cNvPr id="6" name="Rectangle 5"/>
          <p:cNvSpPr/>
          <p:nvPr/>
        </p:nvSpPr>
        <p:spPr>
          <a:xfrm>
            <a:off x="13919200" y="9114"/>
            <a:ext cx="441146" cy="369332"/>
          </a:xfrm>
          <a:prstGeom prst="rect">
            <a:avLst/>
          </a:prstGeom>
        </p:spPr>
        <p:txBody>
          <a:bodyPr wrap="none">
            <a:spAutoFit/>
          </a:bodyPr>
          <a:lstStyle/>
          <a:p>
            <a:r>
              <a:rPr lang="en-US" b="1" dirty="0" smtClean="0">
                <a:solidFill>
                  <a:srgbClr val="FF0000"/>
                </a:solidFill>
              </a:rPr>
              <a:t>72</a:t>
            </a:r>
            <a:endParaRPr lang="en-ZA" b="1" dirty="0">
              <a:solidFill>
                <a:srgbClr val="FF0000"/>
              </a:solidFill>
            </a:endParaRPr>
          </a:p>
        </p:txBody>
      </p:sp>
    </p:spTree>
    <p:extLst>
      <p:ext uri="{BB962C8B-B14F-4D97-AF65-F5344CB8AC3E}">
        <p14:creationId xmlns:p14="http://schemas.microsoft.com/office/powerpoint/2010/main" xmlns="" val="262499229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Date Placeholder 3"/>
          <p:cNvSpPr>
            <a:spLocks noGrp="1"/>
          </p:cNvSpPr>
          <p:nvPr>
            <p:ph type="dt" sz="quarter" idx="429496729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12" indent="-285736">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2943" indent="-228589">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120"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297"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474"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651"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8829"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006"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fld id="{DC6B0FDE-8BD2-4EA1-9540-11F443153588}" type="datetime1">
              <a:rPr kumimoji="0" lang="en-ZA"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t>2022/03/30</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16389" name="Slide Number Placeholder 4"/>
          <p:cNvSpPr>
            <a:spLocks noGrp="1"/>
          </p:cNvSpPr>
          <p:nvPr>
            <p:ph type="sldNum" sz="quarter" idx="4294967295"/>
          </p:nvPr>
        </p:nvSpPr>
        <p:spPr bwMode="auto">
          <a:xfrm>
            <a:off x="13336337" y="8687770"/>
            <a:ext cx="2844800" cy="48683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12" indent="-285736">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2943" indent="-228589">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120"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297"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474"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651"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8829"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006"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fld id="{EEF8A547-2BD4-4A7F-BBB5-F3CEDF4233F1}" type="slidenum">
              <a:rPr kumimoji="0" lang="en-US" altLang="en-US" sz="1333"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rPr>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t>73</a:t>
            </a:fld>
            <a:endParaRPr kumimoji="0" lang="en-US" altLang="en-US" sz="1333" b="0" i="0" u="none" strike="noStrike" kern="120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4" name="Rectangle 3"/>
          <p:cNvSpPr/>
          <p:nvPr/>
        </p:nvSpPr>
        <p:spPr>
          <a:xfrm>
            <a:off x="4537908" y="508060"/>
            <a:ext cx="7936340" cy="107721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srgbClr val="007832"/>
                </a:solidFill>
                <a:effectLst/>
                <a:uLnTx/>
                <a:uFillTx/>
                <a:latin typeface="Arial"/>
                <a:ea typeface="+mn-ea"/>
                <a:cs typeface="+mn-cs"/>
              </a:rPr>
              <a:t>PROGRAMME 3: MEDICAL BENEFITS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srgbClr val="000000"/>
                </a:solidFill>
                <a:effectLst/>
                <a:uLnTx/>
                <a:uFillTx/>
                <a:latin typeface="Arial"/>
                <a:ea typeface="+mn-ea"/>
                <a:cs typeface="+mn-cs"/>
              </a:rPr>
              <a:t>TECHNICAL INDICATOR DISCRIPTIONS</a:t>
            </a:r>
          </a:p>
        </p:txBody>
      </p:sp>
      <p:graphicFrame>
        <p:nvGraphicFramePr>
          <p:cNvPr id="2" name="Table 1"/>
          <p:cNvGraphicFramePr>
            <a:graphicFrameLocks noGrp="1"/>
          </p:cNvGraphicFramePr>
          <p:nvPr>
            <p:extLst/>
          </p:nvPr>
        </p:nvGraphicFramePr>
        <p:xfrm>
          <a:off x="584200" y="1585278"/>
          <a:ext cx="14935200" cy="7673340"/>
        </p:xfrm>
        <a:graphic>
          <a:graphicData uri="http://schemas.openxmlformats.org/drawingml/2006/table">
            <a:tbl>
              <a:tblPr firstRow="1" firstCol="1" lastRow="1" lastCol="1" bandRow="1" bandCol="1"/>
              <a:tblGrid>
                <a:gridCol w="1981200">
                  <a:extLst>
                    <a:ext uri="{9D8B030D-6E8A-4147-A177-3AD203B41FA5}">
                      <a16:colId xmlns:a16="http://schemas.microsoft.com/office/drawing/2014/main" xmlns="" val="3793629545"/>
                    </a:ext>
                  </a:extLst>
                </a:gridCol>
                <a:gridCol w="12954000">
                  <a:extLst>
                    <a:ext uri="{9D8B030D-6E8A-4147-A177-3AD203B41FA5}">
                      <a16:colId xmlns:a16="http://schemas.microsoft.com/office/drawing/2014/main" xmlns="" val="322248777"/>
                    </a:ext>
                  </a:extLst>
                </a:gridCol>
              </a:tblGrid>
              <a:tr h="568960">
                <a:tc>
                  <a:txBody>
                    <a:bodyPr/>
                    <a:lstStyle/>
                    <a:p>
                      <a:pPr marL="43815">
                        <a:lnSpc>
                          <a:spcPct val="100000"/>
                        </a:lnSpc>
                        <a:spcAft>
                          <a:spcPts val="0"/>
                        </a:spcAft>
                      </a:pPr>
                      <a:r>
                        <a:rPr lang="en-US"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Indicator Title</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43180" marR="0" lvl="0" indent="0" defTabSz="914400" eaLnBrk="1" fontAlgn="auto" latinLnBrk="0" hangingPunct="1">
                        <a:lnSpc>
                          <a:spcPct val="100000"/>
                        </a:lnSpc>
                        <a:spcBef>
                          <a:spcPts val="0"/>
                        </a:spcBef>
                        <a:spcAft>
                          <a:spcPts val="0"/>
                        </a:spcAft>
                        <a:buClrTx/>
                        <a:buSzTx/>
                        <a:buFontTx/>
                        <a:buNone/>
                        <a:tabLst/>
                        <a:defRPr/>
                      </a:pPr>
                      <a:r>
                        <a:rPr lang="en-US" sz="1900" b="1"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No</a:t>
                      </a:r>
                      <a:r>
                        <a:rPr lang="en-US" sz="1900" b="1" baseline="0"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900" b="1"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of </a:t>
                      </a:r>
                      <a:r>
                        <a:rPr lang="en-US"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request for pre-authorisation of Specialised Medical Interventions finalised within 10 working days of </a:t>
                      </a:r>
                      <a:r>
                        <a:rPr lang="en-US" sz="1900" b="1"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receipt of accepted claims(Continue..)</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3135579889"/>
                  </a:ext>
                </a:extLst>
              </a:tr>
              <a:tr h="2102802">
                <a:tc>
                  <a:txBody>
                    <a:bodyPr/>
                    <a:lstStyle/>
                    <a:p>
                      <a:pPr marL="43815">
                        <a:lnSpc>
                          <a:spcPct val="100000"/>
                        </a:lnSpc>
                        <a:spcAft>
                          <a:spcPts val="0"/>
                        </a:spcAft>
                      </a:pPr>
                      <a:r>
                        <a:rPr lang="en-US"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Source of data</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342900" lvl="0" indent="-342900">
                        <a:lnSpc>
                          <a:spcPct val="150000"/>
                        </a:lnSpc>
                        <a:spcAft>
                          <a:spcPts val="0"/>
                        </a:spcAft>
                        <a:buFont typeface="Symbol" panose="05050102010706020507" pitchFamily="18" charset="2"/>
                        <a:buChar char=""/>
                      </a:pPr>
                      <a:r>
                        <a:rPr lang="en-ZA" sz="1900" dirty="0">
                          <a:solidFill>
                            <a:srgbClr val="000000"/>
                          </a:solidFill>
                          <a:effectLst/>
                          <a:latin typeface="+mn-lt"/>
                          <a:ea typeface="Arial" panose="020B0604020202020204" pitchFamily="34" charset="0"/>
                          <a:cs typeface="Times New Roman" panose="02020603050405020304" pitchFamily="18" charset="0"/>
                        </a:rPr>
                        <a:t>Supporting documents uploaded to CompEasy or archived on Y-Drive as per applicable SOP depending on individual case </a:t>
                      </a:r>
                      <a:endParaRPr lang="en-ZA" sz="1900" dirty="0">
                        <a:solidFill>
                          <a:srgbClr val="000000"/>
                        </a:solidFill>
                        <a:effectLst/>
                        <a:latin typeface="+mn-lt"/>
                        <a:ea typeface="Times New Roman" panose="02020603050405020304" pitchFamily="18" charset="0"/>
                        <a:cs typeface="Times New Roman" panose="02020603050405020304" pitchFamily="18" charset="0"/>
                      </a:endParaRPr>
                    </a:p>
                    <a:p>
                      <a:pPr marL="342900" lvl="0" indent="-342900">
                        <a:lnSpc>
                          <a:spcPct val="150000"/>
                        </a:lnSpc>
                        <a:spcAft>
                          <a:spcPts val="0"/>
                        </a:spcAft>
                        <a:buFont typeface="Symbol" panose="05050102010706020507" pitchFamily="18" charset="2"/>
                        <a:buChar char=""/>
                      </a:pPr>
                      <a:r>
                        <a:rPr lang="en-ZA" sz="1900" dirty="0">
                          <a:solidFill>
                            <a:srgbClr val="000000"/>
                          </a:solidFill>
                          <a:effectLst/>
                          <a:latin typeface="+mn-lt"/>
                          <a:ea typeface="Arial" panose="020B0604020202020204" pitchFamily="34" charset="0"/>
                          <a:cs typeface="Times New Roman" panose="02020603050405020304" pitchFamily="18" charset="0"/>
                        </a:rPr>
                        <a:t>Chronic medication: Prescription, medical reports</a:t>
                      </a:r>
                      <a:endParaRPr lang="en-ZA" sz="1900" dirty="0">
                        <a:solidFill>
                          <a:srgbClr val="000000"/>
                        </a:solidFill>
                        <a:effectLst/>
                        <a:latin typeface="+mn-lt"/>
                        <a:ea typeface="Times New Roman" panose="02020603050405020304" pitchFamily="18" charset="0"/>
                        <a:cs typeface="Times New Roman" panose="02020603050405020304" pitchFamily="18" charset="0"/>
                      </a:endParaRPr>
                    </a:p>
                    <a:p>
                      <a:pPr marL="342900" lvl="0" indent="-342900">
                        <a:lnSpc>
                          <a:spcPct val="150000"/>
                        </a:lnSpc>
                        <a:spcAft>
                          <a:spcPts val="0"/>
                        </a:spcAft>
                        <a:buFont typeface="Symbol" panose="05050102010706020507" pitchFamily="18" charset="2"/>
                        <a:buChar char=""/>
                      </a:pPr>
                      <a:r>
                        <a:rPr lang="en-ZA" sz="1900" dirty="0" err="1">
                          <a:solidFill>
                            <a:srgbClr val="000000"/>
                          </a:solidFill>
                          <a:effectLst/>
                          <a:latin typeface="+mn-lt"/>
                          <a:ea typeface="Arial" panose="020B0604020202020204" pitchFamily="34" charset="0"/>
                          <a:cs typeface="Times New Roman" panose="02020603050405020304" pitchFamily="18" charset="0"/>
                        </a:rPr>
                        <a:t>Reopenings</a:t>
                      </a:r>
                      <a:r>
                        <a:rPr lang="en-ZA" sz="1900" dirty="0">
                          <a:solidFill>
                            <a:srgbClr val="000000"/>
                          </a:solidFill>
                          <a:effectLst/>
                          <a:latin typeface="+mn-lt"/>
                          <a:ea typeface="Arial" panose="020B0604020202020204" pitchFamily="34" charset="0"/>
                          <a:cs typeface="Times New Roman" panose="02020603050405020304" pitchFamily="18" charset="0"/>
                        </a:rPr>
                        <a:t>: Reopening form, Medical Reports, investigation report           </a:t>
                      </a:r>
                      <a:endParaRPr lang="en-ZA" sz="1900" dirty="0">
                        <a:solidFill>
                          <a:srgbClr val="000000"/>
                        </a:solidFill>
                        <a:effectLst/>
                        <a:latin typeface="+mn-lt"/>
                        <a:ea typeface="Times New Roman" panose="02020603050405020304" pitchFamily="18" charset="0"/>
                        <a:cs typeface="Times New Roman" panose="02020603050405020304" pitchFamily="18" charset="0"/>
                      </a:endParaRPr>
                    </a:p>
                    <a:p>
                      <a:pPr marL="342900" lvl="0" indent="-342900">
                        <a:lnSpc>
                          <a:spcPct val="150000"/>
                        </a:lnSpc>
                        <a:spcAft>
                          <a:spcPts val="0"/>
                        </a:spcAft>
                        <a:buFont typeface="Symbol" panose="05050102010706020507" pitchFamily="18" charset="2"/>
                        <a:buChar char=""/>
                      </a:pPr>
                      <a:r>
                        <a:rPr lang="en-ZA" sz="1900" dirty="0">
                          <a:solidFill>
                            <a:srgbClr val="000000"/>
                          </a:solidFill>
                          <a:effectLst/>
                          <a:latin typeface="+mn-lt"/>
                          <a:ea typeface="Arial" panose="020B0604020202020204" pitchFamily="34" charset="0"/>
                          <a:cs typeface="Times New Roman" panose="02020603050405020304" pitchFamily="18" charset="0"/>
                        </a:rPr>
                        <a:t>Specialist </a:t>
                      </a:r>
                      <a:r>
                        <a:rPr lang="en-ZA" sz="1900" dirty="0" err="1">
                          <a:solidFill>
                            <a:srgbClr val="000000"/>
                          </a:solidFill>
                          <a:effectLst/>
                          <a:latin typeface="+mn-lt"/>
                          <a:ea typeface="Arial" panose="020B0604020202020204" pitchFamily="34" charset="0"/>
                          <a:cs typeface="Times New Roman" panose="02020603050405020304" pitchFamily="18" charset="0"/>
                        </a:rPr>
                        <a:t>radiology:Pre-autharisation</a:t>
                      </a:r>
                      <a:r>
                        <a:rPr lang="en-ZA" sz="1900" dirty="0">
                          <a:solidFill>
                            <a:srgbClr val="000000"/>
                          </a:solidFill>
                          <a:effectLst/>
                          <a:latin typeface="+mn-lt"/>
                          <a:ea typeface="Arial" panose="020B0604020202020204" pitchFamily="34" charset="0"/>
                          <a:cs typeface="Times New Roman" panose="02020603050405020304" pitchFamily="18" charset="0"/>
                        </a:rPr>
                        <a:t> request </a:t>
                      </a:r>
                      <a:r>
                        <a:rPr lang="en-ZA" sz="1900" dirty="0" err="1">
                          <a:solidFill>
                            <a:srgbClr val="000000"/>
                          </a:solidFill>
                          <a:effectLst/>
                          <a:latin typeface="+mn-lt"/>
                          <a:ea typeface="Arial" panose="020B0604020202020204" pitchFamily="34" charset="0"/>
                          <a:cs typeface="Times New Roman" panose="02020603050405020304" pitchFamily="18" charset="0"/>
                        </a:rPr>
                        <a:t>form,investigation</a:t>
                      </a:r>
                      <a:r>
                        <a:rPr lang="en-ZA" sz="1900" dirty="0">
                          <a:solidFill>
                            <a:srgbClr val="000000"/>
                          </a:solidFill>
                          <a:effectLst/>
                          <a:latin typeface="+mn-lt"/>
                          <a:ea typeface="Arial" panose="020B0604020202020204" pitchFamily="34" charset="0"/>
                          <a:cs typeface="Times New Roman" panose="02020603050405020304" pitchFamily="18" charset="0"/>
                        </a:rPr>
                        <a:t> report medical reports.                                       </a:t>
                      </a:r>
                      <a:endParaRPr lang="en-ZA" sz="1900" dirty="0">
                        <a:solidFill>
                          <a:srgbClr val="000000"/>
                        </a:solidFill>
                        <a:effectLst/>
                        <a:latin typeface="+mn-lt"/>
                        <a:ea typeface="Times New Roman" panose="02020603050405020304" pitchFamily="18" charset="0"/>
                        <a:cs typeface="Times New Roman" panose="02020603050405020304" pitchFamily="18" charset="0"/>
                      </a:endParaRPr>
                    </a:p>
                    <a:p>
                      <a:pPr marL="342900" lvl="0" indent="-342900">
                        <a:lnSpc>
                          <a:spcPct val="150000"/>
                        </a:lnSpc>
                        <a:spcAft>
                          <a:spcPts val="0"/>
                        </a:spcAft>
                        <a:buFont typeface="Symbol" panose="05050102010706020507" pitchFamily="18" charset="2"/>
                        <a:buChar char=""/>
                      </a:pPr>
                      <a:r>
                        <a:rPr lang="en-ZA" sz="1900" dirty="0">
                          <a:solidFill>
                            <a:srgbClr val="000000"/>
                          </a:solidFill>
                          <a:effectLst/>
                          <a:latin typeface="+mn-lt"/>
                          <a:ea typeface="Arial" panose="020B0604020202020204" pitchFamily="34" charset="0"/>
                          <a:cs typeface="Times New Roman" panose="02020603050405020304" pitchFamily="18" charset="0"/>
                        </a:rPr>
                        <a:t>Rehabilitative treatment: Treatment plan, referral letter and medical reports</a:t>
                      </a:r>
                      <a:endParaRPr lang="en-ZA" sz="1900" dirty="0">
                        <a:solidFill>
                          <a:srgbClr val="000000"/>
                        </a:solidFill>
                        <a:effectLst/>
                        <a:latin typeface="+mn-lt"/>
                        <a:ea typeface="Times New Roman" panose="02020603050405020304" pitchFamily="18" charset="0"/>
                        <a:cs typeface="Times New Roman" panose="02020603050405020304" pitchFamily="18" charset="0"/>
                      </a:endParaRPr>
                    </a:p>
                    <a:p>
                      <a:pPr marL="342900" lvl="0" indent="-342900">
                        <a:lnSpc>
                          <a:spcPct val="150000"/>
                        </a:lnSpc>
                        <a:spcAft>
                          <a:spcPts val="0"/>
                        </a:spcAft>
                        <a:buFont typeface="Symbol" panose="05050102010706020507" pitchFamily="18" charset="2"/>
                        <a:buChar char=""/>
                      </a:pPr>
                      <a:r>
                        <a:rPr lang="en-ZA" sz="1900" dirty="0">
                          <a:solidFill>
                            <a:srgbClr val="000000"/>
                          </a:solidFill>
                          <a:effectLst/>
                          <a:latin typeface="+mn-lt"/>
                          <a:ea typeface="Arial" panose="020B0604020202020204" pitchFamily="34" charset="0"/>
                          <a:cs typeface="Times New Roman" panose="02020603050405020304" pitchFamily="18" charset="0"/>
                        </a:rPr>
                        <a:t>Finalised: Authorisation or Response Letter</a:t>
                      </a:r>
                      <a:endParaRPr lang="en-ZA" sz="1900" dirty="0">
                        <a:solidFill>
                          <a:srgbClr val="000000"/>
                        </a:solidFill>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876957596"/>
                  </a:ext>
                </a:extLst>
              </a:tr>
              <a:tr h="2722562">
                <a:tc>
                  <a:txBody>
                    <a:bodyPr/>
                    <a:lstStyle/>
                    <a:p>
                      <a:pPr marL="43815">
                        <a:lnSpc>
                          <a:spcPct val="100000"/>
                        </a:lnSpc>
                        <a:spcAft>
                          <a:spcPts val="0"/>
                        </a:spcAft>
                      </a:pPr>
                      <a:r>
                        <a:rPr lang="en-US" sz="1900" b="1">
                          <a:solidFill>
                            <a:srgbClr val="000000"/>
                          </a:solidFill>
                          <a:effectLst/>
                          <a:latin typeface="Arial" panose="020B0604020202020204" pitchFamily="34" charset="0"/>
                          <a:ea typeface="Arial" panose="020B0604020202020204" pitchFamily="34" charset="0"/>
                          <a:cs typeface="Arial" panose="020B0604020202020204" pitchFamily="34" charset="0"/>
                        </a:rPr>
                        <a:t>Method of Calculation / Assessment</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43180" marR="443865">
                        <a:lnSpc>
                          <a:spcPct val="150000"/>
                        </a:lnSpc>
                        <a:spcAft>
                          <a:spcPts val="0"/>
                        </a:spcAft>
                      </a:pPr>
                      <a:r>
                        <a:rPr lang="en-US" sz="1900" b="1" dirty="0">
                          <a:solidFill>
                            <a:srgbClr val="000000"/>
                          </a:solidFill>
                          <a:effectLst/>
                          <a:latin typeface="+mn-lt"/>
                          <a:ea typeface="Arial" panose="020B0604020202020204" pitchFamily="34" charset="0"/>
                          <a:cs typeface="Times New Roman" panose="02020603050405020304" pitchFamily="18" charset="0"/>
                        </a:rPr>
                        <a:t>Numerator: </a:t>
                      </a:r>
                      <a:r>
                        <a:rPr lang="en-US" sz="1900" dirty="0">
                          <a:solidFill>
                            <a:srgbClr val="000000"/>
                          </a:solidFill>
                          <a:effectLst/>
                          <a:latin typeface="+mn-lt"/>
                          <a:ea typeface="Arial" panose="020B0604020202020204" pitchFamily="34" charset="0"/>
                          <a:cs typeface="Times New Roman" panose="02020603050405020304" pitchFamily="18" charset="0"/>
                        </a:rPr>
                        <a:t>number of requests </a:t>
                      </a:r>
                      <a:r>
                        <a:rPr lang="en-US" sz="1900" dirty="0" err="1">
                          <a:solidFill>
                            <a:srgbClr val="000000"/>
                          </a:solidFill>
                          <a:effectLst/>
                          <a:latin typeface="+mn-lt"/>
                          <a:ea typeface="Arial" panose="020B0604020202020204" pitchFamily="34" charset="0"/>
                          <a:cs typeface="Times New Roman" panose="02020603050405020304" pitchFamily="18" charset="0"/>
                        </a:rPr>
                        <a:t>finalised</a:t>
                      </a:r>
                      <a:r>
                        <a:rPr lang="en-US" sz="1900" dirty="0">
                          <a:solidFill>
                            <a:srgbClr val="000000"/>
                          </a:solidFill>
                          <a:effectLst/>
                          <a:latin typeface="+mn-lt"/>
                          <a:ea typeface="Arial" panose="020B0604020202020204" pitchFamily="34" charset="0"/>
                          <a:cs typeface="Times New Roman" panose="02020603050405020304" pitchFamily="18" charset="0"/>
                        </a:rPr>
                        <a:t> within 10 working days of receipt</a:t>
                      </a:r>
                      <a:endParaRPr lang="en-ZA" sz="1900" dirty="0">
                        <a:solidFill>
                          <a:srgbClr val="000000"/>
                        </a:solidFill>
                        <a:effectLst/>
                        <a:latin typeface="+mn-lt"/>
                        <a:ea typeface="Times New Roman" panose="02020603050405020304" pitchFamily="18" charset="0"/>
                        <a:cs typeface="Times New Roman" panose="02020603050405020304" pitchFamily="18" charset="0"/>
                      </a:endParaRPr>
                    </a:p>
                    <a:p>
                      <a:pPr marL="43180" marR="443865">
                        <a:lnSpc>
                          <a:spcPct val="150000"/>
                        </a:lnSpc>
                        <a:spcAft>
                          <a:spcPts val="0"/>
                        </a:spcAft>
                      </a:pPr>
                      <a:r>
                        <a:rPr lang="en-US" sz="1900" b="1" dirty="0">
                          <a:solidFill>
                            <a:srgbClr val="000000"/>
                          </a:solidFill>
                          <a:effectLst/>
                          <a:latin typeface="+mn-lt"/>
                          <a:ea typeface="Arial" panose="020B0604020202020204" pitchFamily="34" charset="0"/>
                          <a:cs typeface="Times New Roman" panose="02020603050405020304" pitchFamily="18" charset="0"/>
                        </a:rPr>
                        <a:t>Denominator: </a:t>
                      </a:r>
                      <a:r>
                        <a:rPr lang="en-US" sz="1900" dirty="0">
                          <a:solidFill>
                            <a:srgbClr val="000000"/>
                          </a:solidFill>
                          <a:effectLst/>
                          <a:latin typeface="+mn-lt"/>
                          <a:ea typeface="Arial" panose="020B0604020202020204" pitchFamily="34" charset="0"/>
                          <a:cs typeface="Times New Roman" panose="02020603050405020304" pitchFamily="18" charset="0"/>
                        </a:rPr>
                        <a:t>number of total requests for pre-</a:t>
                      </a:r>
                      <a:r>
                        <a:rPr lang="en-US" sz="1900" dirty="0" err="1">
                          <a:solidFill>
                            <a:srgbClr val="000000"/>
                          </a:solidFill>
                          <a:effectLst/>
                          <a:latin typeface="+mn-lt"/>
                          <a:ea typeface="Arial" panose="020B0604020202020204" pitchFamily="34" charset="0"/>
                          <a:cs typeface="Times New Roman" panose="02020603050405020304" pitchFamily="18" charset="0"/>
                        </a:rPr>
                        <a:t>authorisation</a:t>
                      </a:r>
                      <a:r>
                        <a:rPr lang="en-US" sz="1900" dirty="0">
                          <a:solidFill>
                            <a:srgbClr val="000000"/>
                          </a:solidFill>
                          <a:effectLst/>
                          <a:latin typeface="+mn-lt"/>
                          <a:ea typeface="Arial" panose="020B0604020202020204" pitchFamily="34" charset="0"/>
                          <a:cs typeface="Times New Roman" panose="02020603050405020304" pitchFamily="18" charset="0"/>
                        </a:rPr>
                        <a:t> received </a:t>
                      </a:r>
                      <a:endParaRPr lang="en-ZA" sz="1900" dirty="0">
                        <a:solidFill>
                          <a:srgbClr val="000000"/>
                        </a:solidFill>
                        <a:effectLst/>
                        <a:latin typeface="+mn-lt"/>
                        <a:ea typeface="Times New Roman" panose="02020603050405020304" pitchFamily="18" charset="0"/>
                        <a:cs typeface="Times New Roman" panose="02020603050405020304" pitchFamily="18" charset="0"/>
                      </a:endParaRPr>
                    </a:p>
                    <a:p>
                      <a:pPr marL="43180" marR="443865">
                        <a:lnSpc>
                          <a:spcPct val="150000"/>
                        </a:lnSpc>
                        <a:spcAft>
                          <a:spcPts val="0"/>
                        </a:spcAft>
                      </a:pPr>
                      <a:r>
                        <a:rPr lang="en-US" sz="1900" b="1" dirty="0">
                          <a:solidFill>
                            <a:srgbClr val="000000"/>
                          </a:solidFill>
                          <a:effectLst/>
                          <a:latin typeface="+mn-lt"/>
                          <a:ea typeface="Arial" panose="020B0604020202020204" pitchFamily="34" charset="0"/>
                          <a:cs typeface="Times New Roman" panose="02020603050405020304" pitchFamily="18" charset="0"/>
                        </a:rPr>
                        <a:t>Calculation:</a:t>
                      </a:r>
                      <a:endParaRPr lang="en-ZA" sz="1900" dirty="0">
                        <a:solidFill>
                          <a:srgbClr val="000000"/>
                        </a:solidFill>
                        <a:effectLst/>
                        <a:latin typeface="+mn-lt"/>
                        <a:ea typeface="Times New Roman" panose="02020603050405020304" pitchFamily="18" charset="0"/>
                        <a:cs typeface="Times New Roman" panose="02020603050405020304" pitchFamily="18" charset="0"/>
                      </a:endParaRPr>
                    </a:p>
                    <a:p>
                      <a:pPr marL="43180" marR="414655" algn="just">
                        <a:lnSpc>
                          <a:spcPct val="150000"/>
                        </a:lnSpc>
                        <a:spcAft>
                          <a:spcPts val="0"/>
                        </a:spcAft>
                      </a:pPr>
                      <a:r>
                        <a:rPr lang="en-US" sz="1900" dirty="0">
                          <a:solidFill>
                            <a:srgbClr val="000000"/>
                          </a:solidFill>
                          <a:effectLst/>
                          <a:latin typeface="+mn-lt"/>
                          <a:ea typeface="Arial" panose="020B0604020202020204" pitchFamily="34" charset="0"/>
                          <a:cs typeface="Times New Roman" panose="02020603050405020304" pitchFamily="18" charset="0"/>
                        </a:rPr>
                        <a:t>Percentage of request for pre-</a:t>
                      </a:r>
                      <a:r>
                        <a:rPr lang="en-US" sz="1900" dirty="0" err="1">
                          <a:solidFill>
                            <a:srgbClr val="000000"/>
                          </a:solidFill>
                          <a:effectLst/>
                          <a:latin typeface="+mn-lt"/>
                          <a:ea typeface="Arial" panose="020B0604020202020204" pitchFamily="34" charset="0"/>
                          <a:cs typeface="Times New Roman" panose="02020603050405020304" pitchFamily="18" charset="0"/>
                        </a:rPr>
                        <a:t>authorisation</a:t>
                      </a:r>
                      <a:r>
                        <a:rPr lang="en-US" sz="1900" dirty="0">
                          <a:solidFill>
                            <a:srgbClr val="000000"/>
                          </a:solidFill>
                          <a:effectLst/>
                          <a:latin typeface="+mn-lt"/>
                          <a:ea typeface="Arial" panose="020B0604020202020204" pitchFamily="34" charset="0"/>
                          <a:cs typeface="Times New Roman" panose="02020603050405020304" pitchFamily="18" charset="0"/>
                        </a:rPr>
                        <a:t> of Specialised Medical Interventions </a:t>
                      </a:r>
                      <a:r>
                        <a:rPr lang="en-US" sz="1900" dirty="0" err="1">
                          <a:solidFill>
                            <a:srgbClr val="000000"/>
                          </a:solidFill>
                          <a:effectLst/>
                          <a:latin typeface="+mn-lt"/>
                          <a:ea typeface="Arial" panose="020B0604020202020204" pitchFamily="34" charset="0"/>
                          <a:cs typeface="Times New Roman" panose="02020603050405020304" pitchFamily="18" charset="0"/>
                        </a:rPr>
                        <a:t>finalised</a:t>
                      </a:r>
                      <a:r>
                        <a:rPr lang="en-US" sz="1900" dirty="0">
                          <a:solidFill>
                            <a:srgbClr val="000000"/>
                          </a:solidFill>
                          <a:effectLst/>
                          <a:latin typeface="+mn-lt"/>
                          <a:ea typeface="Arial" panose="020B0604020202020204" pitchFamily="34" charset="0"/>
                          <a:cs typeface="Times New Roman" panose="02020603050405020304" pitchFamily="18" charset="0"/>
                        </a:rPr>
                        <a:t> within 10 working days of receipt = Numerator divided by Denominator multiplied by 100</a:t>
                      </a:r>
                      <a:endParaRPr lang="en-ZA" sz="1900" dirty="0">
                        <a:solidFill>
                          <a:srgbClr val="000000"/>
                        </a:solidFill>
                        <a:effectLst/>
                        <a:latin typeface="+mn-lt"/>
                        <a:ea typeface="Times New Roman" panose="02020603050405020304" pitchFamily="18" charset="0"/>
                        <a:cs typeface="Times New Roman" panose="02020603050405020304" pitchFamily="18" charset="0"/>
                      </a:endParaRPr>
                    </a:p>
                    <a:p>
                      <a:pPr>
                        <a:lnSpc>
                          <a:spcPct val="150000"/>
                        </a:lnSpc>
                        <a:spcAft>
                          <a:spcPts val="0"/>
                        </a:spcAft>
                      </a:pPr>
                      <a:r>
                        <a:rPr lang="en-US" sz="1900" b="1" dirty="0">
                          <a:solidFill>
                            <a:srgbClr val="000000"/>
                          </a:solidFill>
                          <a:effectLst/>
                          <a:latin typeface="+mn-lt"/>
                          <a:ea typeface="Arial" panose="020B0604020202020204" pitchFamily="34" charset="0"/>
                          <a:cs typeface="Times New Roman" panose="02020603050405020304" pitchFamily="18" charset="0"/>
                        </a:rPr>
                        <a:t> </a:t>
                      </a:r>
                      <a:r>
                        <a:rPr lang="en-US" sz="1900" dirty="0" smtClean="0">
                          <a:solidFill>
                            <a:srgbClr val="000000"/>
                          </a:solidFill>
                          <a:effectLst/>
                          <a:latin typeface="+mn-lt"/>
                          <a:ea typeface="Arial" panose="020B0604020202020204" pitchFamily="34" charset="0"/>
                          <a:cs typeface="Times New Roman" panose="02020603050405020304" pitchFamily="18" charset="0"/>
                        </a:rPr>
                        <a:t>The </a:t>
                      </a:r>
                      <a:r>
                        <a:rPr lang="en-US" sz="1900" dirty="0">
                          <a:solidFill>
                            <a:srgbClr val="000000"/>
                          </a:solidFill>
                          <a:effectLst/>
                          <a:latin typeface="+mn-lt"/>
                          <a:ea typeface="Arial" panose="020B0604020202020204" pitchFamily="34" charset="0"/>
                          <a:cs typeface="Times New Roman" panose="02020603050405020304" pitchFamily="18" charset="0"/>
                        </a:rPr>
                        <a:t>performance measures how effectively clients requesting pre-</a:t>
                      </a:r>
                      <a:r>
                        <a:rPr lang="en-US" sz="1900" dirty="0" err="1">
                          <a:solidFill>
                            <a:srgbClr val="000000"/>
                          </a:solidFill>
                          <a:effectLst/>
                          <a:latin typeface="+mn-lt"/>
                          <a:ea typeface="Arial" panose="020B0604020202020204" pitchFamily="34" charset="0"/>
                          <a:cs typeface="Times New Roman" panose="02020603050405020304" pitchFamily="18" charset="0"/>
                        </a:rPr>
                        <a:t>authorisations</a:t>
                      </a:r>
                      <a:r>
                        <a:rPr lang="en-US" sz="1900" dirty="0">
                          <a:solidFill>
                            <a:srgbClr val="000000"/>
                          </a:solidFill>
                          <a:effectLst/>
                          <a:latin typeface="+mn-lt"/>
                          <a:ea typeface="Arial" panose="020B0604020202020204" pitchFamily="34" charset="0"/>
                          <a:cs typeface="Times New Roman" panose="02020603050405020304" pitchFamily="18" charset="0"/>
                        </a:rPr>
                        <a:t> on </a:t>
                      </a:r>
                      <a:r>
                        <a:rPr lang="en-US" sz="1900" dirty="0" err="1">
                          <a:solidFill>
                            <a:srgbClr val="000000"/>
                          </a:solidFill>
                          <a:effectLst/>
                          <a:latin typeface="+mn-lt"/>
                          <a:ea typeface="Arial" panose="020B0604020202020204" pitchFamily="34" charset="0"/>
                          <a:cs typeface="Times New Roman" panose="02020603050405020304" pitchFamily="18" charset="0"/>
                        </a:rPr>
                        <a:t>specialised</a:t>
                      </a:r>
                      <a:r>
                        <a:rPr lang="en-US" sz="1900" dirty="0">
                          <a:solidFill>
                            <a:srgbClr val="000000"/>
                          </a:solidFill>
                          <a:effectLst/>
                          <a:latin typeface="+mn-lt"/>
                          <a:ea typeface="Arial" panose="020B0604020202020204" pitchFamily="34" charset="0"/>
                          <a:cs typeface="Times New Roman" panose="02020603050405020304" pitchFamily="18" charset="0"/>
                        </a:rPr>
                        <a:t> medical interventions are assisted by the Compensation Fund and also the degree</a:t>
                      </a:r>
                      <a:r>
                        <a:rPr lang="en-US" sz="1900" spc="-20" dirty="0">
                          <a:solidFill>
                            <a:srgbClr val="000000"/>
                          </a:solidFill>
                          <a:effectLst/>
                          <a:latin typeface="+mn-lt"/>
                          <a:ea typeface="Arial" panose="020B0604020202020204" pitchFamily="34" charset="0"/>
                          <a:cs typeface="Times New Roman" panose="02020603050405020304" pitchFamily="18" charset="0"/>
                        </a:rPr>
                        <a:t> </a:t>
                      </a:r>
                      <a:r>
                        <a:rPr lang="en-US" sz="1900" dirty="0">
                          <a:solidFill>
                            <a:srgbClr val="000000"/>
                          </a:solidFill>
                          <a:effectLst/>
                          <a:latin typeface="+mn-lt"/>
                          <a:ea typeface="Arial" panose="020B0604020202020204" pitchFamily="34" charset="0"/>
                          <a:cs typeface="Times New Roman" panose="02020603050405020304" pitchFamily="18" charset="0"/>
                        </a:rPr>
                        <a:t>to</a:t>
                      </a:r>
                      <a:r>
                        <a:rPr lang="en-US" sz="1900" spc="-15" dirty="0">
                          <a:solidFill>
                            <a:srgbClr val="000000"/>
                          </a:solidFill>
                          <a:effectLst/>
                          <a:latin typeface="+mn-lt"/>
                          <a:ea typeface="Arial" panose="020B0604020202020204" pitchFamily="34" charset="0"/>
                          <a:cs typeface="Times New Roman" panose="02020603050405020304" pitchFamily="18" charset="0"/>
                        </a:rPr>
                        <a:t> </a:t>
                      </a:r>
                      <a:r>
                        <a:rPr lang="en-US" sz="1900" dirty="0">
                          <a:solidFill>
                            <a:srgbClr val="000000"/>
                          </a:solidFill>
                          <a:effectLst/>
                          <a:latin typeface="+mn-lt"/>
                          <a:ea typeface="Arial" panose="020B0604020202020204" pitchFamily="34" charset="0"/>
                          <a:cs typeface="Times New Roman" panose="02020603050405020304" pitchFamily="18" charset="0"/>
                        </a:rPr>
                        <a:t>which</a:t>
                      </a:r>
                      <a:r>
                        <a:rPr lang="en-US" sz="1900" spc="-20" dirty="0">
                          <a:solidFill>
                            <a:srgbClr val="000000"/>
                          </a:solidFill>
                          <a:effectLst/>
                          <a:latin typeface="+mn-lt"/>
                          <a:ea typeface="Arial" panose="020B0604020202020204" pitchFamily="34" charset="0"/>
                          <a:cs typeface="Times New Roman" panose="02020603050405020304" pitchFamily="18" charset="0"/>
                        </a:rPr>
                        <a:t> </a:t>
                      </a:r>
                      <a:r>
                        <a:rPr lang="en-US" sz="1900" dirty="0">
                          <a:solidFill>
                            <a:srgbClr val="000000"/>
                          </a:solidFill>
                          <a:effectLst/>
                          <a:latin typeface="+mn-lt"/>
                          <a:ea typeface="Arial" panose="020B0604020202020204" pitchFamily="34" charset="0"/>
                          <a:cs typeface="Times New Roman" panose="02020603050405020304" pitchFamily="18" charset="0"/>
                        </a:rPr>
                        <a:t>the</a:t>
                      </a:r>
                      <a:r>
                        <a:rPr lang="en-US" sz="1900" spc="-10" dirty="0">
                          <a:solidFill>
                            <a:srgbClr val="000000"/>
                          </a:solidFill>
                          <a:effectLst/>
                          <a:latin typeface="+mn-lt"/>
                          <a:ea typeface="Arial" panose="020B0604020202020204" pitchFamily="34" charset="0"/>
                          <a:cs typeface="Times New Roman" panose="02020603050405020304" pitchFamily="18" charset="0"/>
                        </a:rPr>
                        <a:t> </a:t>
                      </a:r>
                      <a:r>
                        <a:rPr lang="en-US" sz="1900" dirty="0">
                          <a:solidFill>
                            <a:srgbClr val="000000"/>
                          </a:solidFill>
                          <a:effectLst/>
                          <a:latin typeface="+mn-lt"/>
                          <a:ea typeface="Arial" panose="020B0604020202020204" pitchFamily="34" charset="0"/>
                          <a:cs typeface="Times New Roman" panose="02020603050405020304" pitchFamily="18" charset="0"/>
                        </a:rPr>
                        <a:t>notion</a:t>
                      </a:r>
                      <a:r>
                        <a:rPr lang="en-US" sz="1900" spc="-20" dirty="0">
                          <a:solidFill>
                            <a:srgbClr val="000000"/>
                          </a:solidFill>
                          <a:effectLst/>
                          <a:latin typeface="+mn-lt"/>
                          <a:ea typeface="Arial" panose="020B0604020202020204" pitchFamily="34" charset="0"/>
                          <a:cs typeface="Times New Roman" panose="02020603050405020304" pitchFamily="18" charset="0"/>
                        </a:rPr>
                        <a:t> </a:t>
                      </a:r>
                      <a:r>
                        <a:rPr lang="en-US" sz="1900" dirty="0">
                          <a:solidFill>
                            <a:srgbClr val="000000"/>
                          </a:solidFill>
                          <a:effectLst/>
                          <a:latin typeface="+mn-lt"/>
                          <a:ea typeface="Arial" panose="020B0604020202020204" pitchFamily="34" charset="0"/>
                          <a:cs typeface="Times New Roman" panose="02020603050405020304" pitchFamily="18" charset="0"/>
                        </a:rPr>
                        <a:t>of</a:t>
                      </a:r>
                      <a:r>
                        <a:rPr lang="en-US" sz="1900" spc="-20" dirty="0">
                          <a:solidFill>
                            <a:srgbClr val="000000"/>
                          </a:solidFill>
                          <a:effectLst/>
                          <a:latin typeface="+mn-lt"/>
                          <a:ea typeface="Arial" panose="020B0604020202020204" pitchFamily="34" charset="0"/>
                          <a:cs typeface="Times New Roman" panose="02020603050405020304" pitchFamily="18" charset="0"/>
                        </a:rPr>
                        <a:t> </a:t>
                      </a:r>
                      <a:r>
                        <a:rPr lang="en-US" sz="1900" dirty="0">
                          <a:solidFill>
                            <a:srgbClr val="000000"/>
                          </a:solidFill>
                          <a:effectLst/>
                          <a:latin typeface="+mn-lt"/>
                          <a:ea typeface="Arial" panose="020B0604020202020204" pitchFamily="34" charset="0"/>
                          <a:cs typeface="Times New Roman" panose="02020603050405020304" pitchFamily="18" charset="0"/>
                        </a:rPr>
                        <a:t>access</a:t>
                      </a:r>
                      <a:r>
                        <a:rPr lang="en-US" sz="1900" spc="-20" dirty="0">
                          <a:solidFill>
                            <a:srgbClr val="000000"/>
                          </a:solidFill>
                          <a:effectLst/>
                          <a:latin typeface="+mn-lt"/>
                          <a:ea typeface="Arial" panose="020B0604020202020204" pitchFamily="34" charset="0"/>
                          <a:cs typeface="Times New Roman" panose="02020603050405020304" pitchFamily="18" charset="0"/>
                        </a:rPr>
                        <a:t> </a:t>
                      </a:r>
                      <a:r>
                        <a:rPr lang="en-US" sz="1900" dirty="0">
                          <a:solidFill>
                            <a:srgbClr val="000000"/>
                          </a:solidFill>
                          <a:effectLst/>
                          <a:latin typeface="+mn-lt"/>
                          <a:ea typeface="Arial" panose="020B0604020202020204" pitchFamily="34" charset="0"/>
                          <a:cs typeface="Times New Roman" panose="02020603050405020304" pitchFamily="18" charset="0"/>
                        </a:rPr>
                        <a:t>to</a:t>
                      </a:r>
                      <a:r>
                        <a:rPr lang="en-US" sz="1900" spc="-10" dirty="0">
                          <a:solidFill>
                            <a:srgbClr val="000000"/>
                          </a:solidFill>
                          <a:effectLst/>
                          <a:latin typeface="+mn-lt"/>
                          <a:ea typeface="Arial" panose="020B0604020202020204" pitchFamily="34" charset="0"/>
                          <a:cs typeface="Times New Roman" panose="02020603050405020304" pitchFamily="18" charset="0"/>
                        </a:rPr>
                        <a:t> </a:t>
                      </a:r>
                      <a:r>
                        <a:rPr lang="en-US" sz="1900" dirty="0">
                          <a:solidFill>
                            <a:srgbClr val="000000"/>
                          </a:solidFill>
                          <a:effectLst/>
                          <a:latin typeface="+mn-lt"/>
                          <a:ea typeface="Arial" panose="020B0604020202020204" pitchFamily="34" charset="0"/>
                          <a:cs typeface="Times New Roman" panose="02020603050405020304" pitchFamily="18" charset="0"/>
                        </a:rPr>
                        <a:t>quality</a:t>
                      </a:r>
                      <a:r>
                        <a:rPr lang="en-US" sz="1900" spc="-20" dirty="0">
                          <a:solidFill>
                            <a:srgbClr val="000000"/>
                          </a:solidFill>
                          <a:effectLst/>
                          <a:latin typeface="+mn-lt"/>
                          <a:ea typeface="Arial" panose="020B0604020202020204" pitchFamily="34" charset="0"/>
                          <a:cs typeface="Times New Roman" panose="02020603050405020304" pitchFamily="18" charset="0"/>
                        </a:rPr>
                        <a:t> </a:t>
                      </a:r>
                      <a:r>
                        <a:rPr lang="en-US" sz="1900" dirty="0">
                          <a:solidFill>
                            <a:srgbClr val="000000"/>
                          </a:solidFill>
                          <a:effectLst/>
                          <a:latin typeface="+mn-lt"/>
                          <a:ea typeface="Arial" panose="020B0604020202020204" pitchFamily="34" charset="0"/>
                          <a:cs typeface="Times New Roman" panose="02020603050405020304" pitchFamily="18" charset="0"/>
                        </a:rPr>
                        <a:t>healthcare</a:t>
                      </a:r>
                      <a:r>
                        <a:rPr lang="en-US" sz="1900" spc="-20" dirty="0">
                          <a:solidFill>
                            <a:srgbClr val="000000"/>
                          </a:solidFill>
                          <a:effectLst/>
                          <a:latin typeface="+mn-lt"/>
                          <a:ea typeface="Arial" panose="020B0604020202020204" pitchFamily="34" charset="0"/>
                          <a:cs typeface="Times New Roman" panose="02020603050405020304" pitchFamily="18" charset="0"/>
                        </a:rPr>
                        <a:t> </a:t>
                      </a:r>
                      <a:r>
                        <a:rPr lang="en-US" sz="1900" dirty="0">
                          <a:solidFill>
                            <a:srgbClr val="000000"/>
                          </a:solidFill>
                          <a:effectLst/>
                          <a:latin typeface="+mn-lt"/>
                          <a:ea typeface="Arial" panose="020B0604020202020204" pitchFamily="34" charset="0"/>
                          <a:cs typeface="Times New Roman" panose="02020603050405020304" pitchFamily="18" charset="0"/>
                        </a:rPr>
                        <a:t>as</a:t>
                      </a:r>
                      <a:r>
                        <a:rPr lang="en-US" sz="1900" spc="-20" dirty="0">
                          <a:solidFill>
                            <a:srgbClr val="000000"/>
                          </a:solidFill>
                          <a:effectLst/>
                          <a:latin typeface="+mn-lt"/>
                          <a:ea typeface="Arial" panose="020B0604020202020204" pitchFamily="34" charset="0"/>
                          <a:cs typeface="Times New Roman" panose="02020603050405020304" pitchFamily="18" charset="0"/>
                        </a:rPr>
                        <a:t> </a:t>
                      </a:r>
                      <a:r>
                        <a:rPr lang="en-US" sz="1900" dirty="0">
                          <a:solidFill>
                            <a:srgbClr val="000000"/>
                          </a:solidFill>
                          <a:effectLst/>
                          <a:latin typeface="+mn-lt"/>
                          <a:ea typeface="Arial" panose="020B0604020202020204" pitchFamily="34" charset="0"/>
                          <a:cs typeface="Times New Roman" panose="02020603050405020304" pitchFamily="18" charset="0"/>
                        </a:rPr>
                        <a:t>per</a:t>
                      </a:r>
                      <a:r>
                        <a:rPr lang="en-US" sz="1900" spc="-15" dirty="0">
                          <a:solidFill>
                            <a:srgbClr val="000000"/>
                          </a:solidFill>
                          <a:effectLst/>
                          <a:latin typeface="+mn-lt"/>
                          <a:ea typeface="Arial" panose="020B0604020202020204" pitchFamily="34" charset="0"/>
                          <a:cs typeface="Times New Roman" panose="02020603050405020304" pitchFamily="18" charset="0"/>
                        </a:rPr>
                        <a:t> </a:t>
                      </a:r>
                      <a:r>
                        <a:rPr lang="en-US" sz="1900" dirty="0">
                          <a:solidFill>
                            <a:srgbClr val="000000"/>
                          </a:solidFill>
                          <a:effectLst/>
                          <a:latin typeface="+mn-lt"/>
                          <a:ea typeface="Arial" panose="020B0604020202020204" pitchFamily="34" charset="0"/>
                          <a:cs typeface="Times New Roman" panose="02020603050405020304" pitchFamily="18" charset="0"/>
                        </a:rPr>
                        <a:t>NDP</a:t>
                      </a:r>
                      <a:r>
                        <a:rPr lang="en-US" sz="1900" spc="-30" dirty="0">
                          <a:solidFill>
                            <a:srgbClr val="000000"/>
                          </a:solidFill>
                          <a:effectLst/>
                          <a:latin typeface="+mn-lt"/>
                          <a:ea typeface="Arial" panose="020B0604020202020204" pitchFamily="34" charset="0"/>
                          <a:cs typeface="Times New Roman" panose="02020603050405020304" pitchFamily="18" charset="0"/>
                        </a:rPr>
                        <a:t> </a:t>
                      </a:r>
                      <a:r>
                        <a:rPr lang="en-US" sz="1900" dirty="0">
                          <a:solidFill>
                            <a:srgbClr val="000000"/>
                          </a:solidFill>
                          <a:effectLst/>
                          <a:latin typeface="+mn-lt"/>
                          <a:ea typeface="Arial" panose="020B0604020202020204" pitchFamily="34" charset="0"/>
                          <a:cs typeface="Times New Roman" panose="02020603050405020304" pitchFamily="18" charset="0"/>
                        </a:rPr>
                        <a:t>and</a:t>
                      </a:r>
                      <a:r>
                        <a:rPr lang="en-US" sz="1900" spc="-20" dirty="0">
                          <a:solidFill>
                            <a:srgbClr val="000000"/>
                          </a:solidFill>
                          <a:effectLst/>
                          <a:latin typeface="+mn-lt"/>
                          <a:ea typeface="Arial" panose="020B0604020202020204" pitchFamily="34" charset="0"/>
                          <a:cs typeface="Times New Roman" panose="02020603050405020304" pitchFamily="18" charset="0"/>
                        </a:rPr>
                        <a:t> </a:t>
                      </a:r>
                      <a:r>
                        <a:rPr lang="en-US" sz="1900" dirty="0">
                          <a:solidFill>
                            <a:srgbClr val="000000"/>
                          </a:solidFill>
                          <a:effectLst/>
                          <a:latin typeface="+mn-lt"/>
                          <a:ea typeface="Arial" panose="020B0604020202020204" pitchFamily="34" charset="0"/>
                          <a:cs typeface="Times New Roman" panose="02020603050405020304" pitchFamily="18" charset="0"/>
                        </a:rPr>
                        <a:t>Outcome</a:t>
                      </a:r>
                      <a:r>
                        <a:rPr lang="en-US" sz="1900" spc="-10" dirty="0">
                          <a:solidFill>
                            <a:srgbClr val="000000"/>
                          </a:solidFill>
                          <a:effectLst/>
                          <a:latin typeface="+mn-lt"/>
                          <a:ea typeface="Arial" panose="020B0604020202020204" pitchFamily="34" charset="0"/>
                          <a:cs typeface="Times New Roman" panose="02020603050405020304" pitchFamily="18" charset="0"/>
                        </a:rPr>
                        <a:t> </a:t>
                      </a:r>
                      <a:r>
                        <a:rPr lang="en-US" sz="1900" dirty="0">
                          <a:solidFill>
                            <a:srgbClr val="000000"/>
                          </a:solidFill>
                          <a:effectLst/>
                          <a:latin typeface="+mn-lt"/>
                          <a:ea typeface="Arial" panose="020B0604020202020204" pitchFamily="34" charset="0"/>
                          <a:cs typeface="Times New Roman" panose="02020603050405020304" pitchFamily="18" charset="0"/>
                        </a:rPr>
                        <a:t>13 is</a:t>
                      </a:r>
                      <a:r>
                        <a:rPr lang="en-US" sz="1900" spc="-5" dirty="0">
                          <a:solidFill>
                            <a:srgbClr val="000000"/>
                          </a:solidFill>
                          <a:effectLst/>
                          <a:latin typeface="+mn-lt"/>
                          <a:ea typeface="Arial" panose="020B0604020202020204" pitchFamily="34" charset="0"/>
                          <a:cs typeface="Times New Roman" panose="02020603050405020304" pitchFamily="18" charset="0"/>
                        </a:rPr>
                        <a:t> </a:t>
                      </a:r>
                      <a:r>
                        <a:rPr lang="en-US" sz="1900" dirty="0">
                          <a:solidFill>
                            <a:srgbClr val="000000"/>
                          </a:solidFill>
                          <a:effectLst/>
                          <a:latin typeface="+mn-lt"/>
                          <a:ea typeface="Arial" panose="020B0604020202020204" pitchFamily="34" charset="0"/>
                          <a:cs typeface="Times New Roman" panose="02020603050405020304" pitchFamily="18" charset="0"/>
                        </a:rPr>
                        <a:t>fulfilled.</a:t>
                      </a:r>
                      <a:r>
                        <a:rPr lang="en-ZA" sz="1900" dirty="0">
                          <a:solidFill>
                            <a:srgbClr val="000000"/>
                          </a:solidFill>
                          <a:effectLst/>
                          <a:latin typeface="+mn-lt"/>
                          <a:ea typeface="Arial" panose="020B0604020202020204" pitchFamily="34" charset="0"/>
                          <a:cs typeface="Times New Roman" panose="02020603050405020304" pitchFamily="18" charset="0"/>
                        </a:rPr>
                        <a:t> </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893220551"/>
                  </a:ext>
                </a:extLst>
              </a:tr>
              <a:tr h="568960">
                <a:tc>
                  <a:txBody>
                    <a:bodyPr/>
                    <a:lstStyle/>
                    <a:p>
                      <a:pPr marL="43815">
                        <a:lnSpc>
                          <a:spcPct val="100000"/>
                        </a:lnSpc>
                        <a:spcAft>
                          <a:spcPts val="0"/>
                        </a:spcAft>
                      </a:pPr>
                      <a:r>
                        <a:rPr lang="en-US" sz="1900" b="1">
                          <a:solidFill>
                            <a:srgbClr val="231F20"/>
                          </a:solidFill>
                          <a:effectLst/>
                          <a:latin typeface="Arial" panose="020B0604020202020204" pitchFamily="34" charset="0"/>
                          <a:ea typeface="Arial" panose="020B0604020202020204" pitchFamily="34" charset="0"/>
                          <a:cs typeface="Arial" panose="020B0604020202020204" pitchFamily="34" charset="0"/>
                        </a:rPr>
                        <a:t>Means of verification</a:t>
                      </a:r>
                      <a:endParaRPr lang="en-ZA" sz="19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43180">
                        <a:lnSpc>
                          <a:spcPct val="100000"/>
                        </a:lnSpc>
                        <a:spcAft>
                          <a:spcPts val="0"/>
                        </a:spcAft>
                      </a:pPr>
                      <a:r>
                        <a:rPr lang="en-US" sz="1900" dirty="0">
                          <a:solidFill>
                            <a:srgbClr val="231F20"/>
                          </a:solidFill>
                          <a:effectLst/>
                          <a:latin typeface="Arial" panose="020B0604020202020204" pitchFamily="34" charset="0"/>
                          <a:ea typeface="Arial" panose="020B0604020202020204" pitchFamily="34" charset="0"/>
                          <a:cs typeface="Arial" panose="020B0604020202020204" pitchFamily="34" charset="0"/>
                        </a:rPr>
                        <a:t>Pre-</a:t>
                      </a:r>
                      <a:r>
                        <a:rPr lang="en-US" sz="1900" dirty="0" err="1">
                          <a:solidFill>
                            <a:srgbClr val="231F20"/>
                          </a:solidFill>
                          <a:effectLst/>
                          <a:latin typeface="Arial" panose="020B0604020202020204" pitchFamily="34" charset="0"/>
                          <a:ea typeface="Arial" panose="020B0604020202020204" pitchFamily="34" charset="0"/>
                          <a:cs typeface="Arial" panose="020B0604020202020204" pitchFamily="34" charset="0"/>
                        </a:rPr>
                        <a:t>authorisation</a:t>
                      </a:r>
                      <a:r>
                        <a:rPr lang="en-US" sz="1900" dirty="0">
                          <a:solidFill>
                            <a:srgbClr val="231F20"/>
                          </a:solidFill>
                          <a:effectLst/>
                          <a:latin typeface="Arial" panose="020B0604020202020204" pitchFamily="34" charset="0"/>
                          <a:ea typeface="Arial" panose="020B0604020202020204" pitchFamily="34" charset="0"/>
                          <a:cs typeface="Arial" panose="020B0604020202020204" pitchFamily="34" charset="0"/>
                        </a:rPr>
                        <a:t> request documentation         </a:t>
                      </a:r>
                      <a:endParaRPr lang="en-ZA" sz="1900" dirty="0">
                        <a:effectLst/>
                        <a:latin typeface="Arial" panose="020B0604020202020204" pitchFamily="34" charset="0"/>
                        <a:ea typeface="Times New Roman" panose="02020603050405020304" pitchFamily="18" charset="0"/>
                        <a:cs typeface="Arial" panose="020B0604020202020204" pitchFamily="34" charset="0"/>
                      </a:endParaRPr>
                    </a:p>
                    <a:p>
                      <a:pPr marL="43180">
                        <a:lnSpc>
                          <a:spcPct val="100000"/>
                        </a:lnSpc>
                        <a:spcAft>
                          <a:spcPts val="0"/>
                        </a:spcAft>
                      </a:pPr>
                      <a:r>
                        <a:rPr lang="en-US" sz="1900" dirty="0">
                          <a:solidFill>
                            <a:srgbClr val="231F20"/>
                          </a:solidFill>
                          <a:effectLst/>
                          <a:latin typeface="Arial" panose="020B0604020202020204" pitchFamily="34" charset="0"/>
                          <a:ea typeface="Arial" panose="020B0604020202020204" pitchFamily="34" charset="0"/>
                          <a:cs typeface="Arial" panose="020B0604020202020204" pitchFamily="34" charset="0"/>
                        </a:rPr>
                        <a:t>Pre-authorised finalised documentation</a:t>
                      </a:r>
                      <a:endParaRPr lang="en-ZA" sz="19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4041842589"/>
                  </a:ext>
                </a:extLst>
              </a:tr>
            </a:tbl>
          </a:graphicData>
        </a:graphic>
      </p:graphicFrame>
      <p:sp>
        <p:nvSpPr>
          <p:cNvPr id="6" name="Rectangle 5"/>
          <p:cNvSpPr/>
          <p:nvPr/>
        </p:nvSpPr>
        <p:spPr>
          <a:xfrm>
            <a:off x="13919200" y="9114"/>
            <a:ext cx="441146" cy="369332"/>
          </a:xfrm>
          <a:prstGeom prst="rect">
            <a:avLst/>
          </a:prstGeom>
        </p:spPr>
        <p:txBody>
          <a:bodyPr wrap="none">
            <a:spAutoFit/>
          </a:bodyPr>
          <a:lstStyle/>
          <a:p>
            <a:r>
              <a:rPr lang="en-US" b="1" dirty="0" smtClean="0">
                <a:solidFill>
                  <a:srgbClr val="FF0000"/>
                </a:solidFill>
              </a:rPr>
              <a:t>73</a:t>
            </a:r>
            <a:endParaRPr lang="en-ZA" b="1" dirty="0">
              <a:solidFill>
                <a:srgbClr val="FF0000"/>
              </a:solidFill>
            </a:endParaRPr>
          </a:p>
        </p:txBody>
      </p:sp>
    </p:spTree>
    <p:extLst>
      <p:ext uri="{BB962C8B-B14F-4D97-AF65-F5344CB8AC3E}">
        <p14:creationId xmlns:p14="http://schemas.microsoft.com/office/powerpoint/2010/main" xmlns="" val="390112129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Date Placeholder 3"/>
          <p:cNvSpPr>
            <a:spLocks noGrp="1"/>
          </p:cNvSpPr>
          <p:nvPr>
            <p:ph type="dt" sz="quarter" idx="429496729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12" indent="-285736">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2943" indent="-228589">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120"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297"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474"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651"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8829"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006"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fld id="{DC6B0FDE-8BD2-4EA1-9540-11F443153588}" type="datetime1">
              <a:rPr kumimoji="0" lang="en-ZA"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t>2022/03/30</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16389" name="Slide Number Placeholder 4"/>
          <p:cNvSpPr>
            <a:spLocks noGrp="1"/>
          </p:cNvSpPr>
          <p:nvPr>
            <p:ph type="sldNum" sz="quarter" idx="4294967295"/>
          </p:nvPr>
        </p:nvSpPr>
        <p:spPr bwMode="auto">
          <a:xfrm>
            <a:off x="13336337" y="8687770"/>
            <a:ext cx="2844800" cy="48683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12" indent="-285736">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2943" indent="-228589">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120"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297"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474"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651"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8829"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006"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fld id="{EEF8A547-2BD4-4A7F-BBB5-F3CEDF4233F1}" type="slidenum">
              <a:rPr kumimoji="0" lang="en-US" altLang="en-US" sz="1333"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rPr>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t>74</a:t>
            </a:fld>
            <a:endParaRPr kumimoji="0" lang="en-US" altLang="en-US" sz="1333" b="0" i="0" u="none" strike="noStrike" kern="120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4" name="Rectangle 3"/>
          <p:cNvSpPr/>
          <p:nvPr/>
        </p:nvSpPr>
        <p:spPr>
          <a:xfrm>
            <a:off x="4537908" y="508060"/>
            <a:ext cx="7936340" cy="107721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srgbClr val="007832"/>
                </a:solidFill>
                <a:effectLst/>
                <a:uLnTx/>
                <a:uFillTx/>
                <a:latin typeface="Arial"/>
                <a:ea typeface="+mn-ea"/>
                <a:cs typeface="+mn-cs"/>
              </a:rPr>
              <a:t>PROGRAMME 3: MEDICAL BENEFITS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srgbClr val="000000"/>
                </a:solidFill>
                <a:effectLst/>
                <a:uLnTx/>
                <a:uFillTx/>
                <a:latin typeface="Arial"/>
                <a:ea typeface="+mn-ea"/>
                <a:cs typeface="+mn-cs"/>
              </a:rPr>
              <a:t>TECHNICAL INDICATOR DISCRIPTIONS</a:t>
            </a:r>
          </a:p>
        </p:txBody>
      </p:sp>
      <p:graphicFrame>
        <p:nvGraphicFramePr>
          <p:cNvPr id="2" name="Table 1"/>
          <p:cNvGraphicFramePr>
            <a:graphicFrameLocks noGrp="1"/>
          </p:cNvGraphicFramePr>
          <p:nvPr>
            <p:extLst/>
          </p:nvPr>
        </p:nvGraphicFramePr>
        <p:xfrm>
          <a:off x="1422400" y="1795219"/>
          <a:ext cx="12514729" cy="5750560"/>
        </p:xfrm>
        <a:graphic>
          <a:graphicData uri="http://schemas.openxmlformats.org/drawingml/2006/table">
            <a:tbl>
              <a:tblPr firstRow="1" firstCol="1" lastRow="1" lastCol="1" bandRow="1" bandCol="1"/>
              <a:tblGrid>
                <a:gridCol w="2293653">
                  <a:extLst>
                    <a:ext uri="{9D8B030D-6E8A-4147-A177-3AD203B41FA5}">
                      <a16:colId xmlns:a16="http://schemas.microsoft.com/office/drawing/2014/main" xmlns="" val="3793629545"/>
                    </a:ext>
                  </a:extLst>
                </a:gridCol>
                <a:gridCol w="10221076">
                  <a:extLst>
                    <a:ext uri="{9D8B030D-6E8A-4147-A177-3AD203B41FA5}">
                      <a16:colId xmlns:a16="http://schemas.microsoft.com/office/drawing/2014/main" xmlns="" val="322248777"/>
                    </a:ext>
                  </a:extLst>
                </a:gridCol>
              </a:tblGrid>
              <a:tr h="568960">
                <a:tc>
                  <a:txBody>
                    <a:bodyPr/>
                    <a:lstStyle/>
                    <a:p>
                      <a:pPr marL="43815">
                        <a:lnSpc>
                          <a:spcPct val="100000"/>
                        </a:lnSpc>
                        <a:spcAft>
                          <a:spcPts val="0"/>
                        </a:spcAft>
                      </a:pPr>
                      <a:r>
                        <a:rPr lang="en-US"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Indicator Title</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43180" marR="0" lvl="0" indent="0" defTabSz="914400" eaLnBrk="1" fontAlgn="auto" latinLnBrk="0" hangingPunct="1">
                        <a:lnSpc>
                          <a:spcPct val="100000"/>
                        </a:lnSpc>
                        <a:spcBef>
                          <a:spcPts val="0"/>
                        </a:spcBef>
                        <a:spcAft>
                          <a:spcPts val="0"/>
                        </a:spcAft>
                        <a:buClrTx/>
                        <a:buSzTx/>
                        <a:buFontTx/>
                        <a:buNone/>
                        <a:tabLst/>
                        <a:defRPr/>
                      </a:pPr>
                      <a:r>
                        <a:rPr lang="en-US" sz="1900" b="1"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No of </a:t>
                      </a:r>
                      <a:r>
                        <a:rPr lang="en-US"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request for pre-authorisation of Specialised Medical Interventions finalised within 10 working days of </a:t>
                      </a:r>
                      <a:r>
                        <a:rPr lang="en-US" sz="1900" b="1"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receipt of accepted claims(Continue..)</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3135579889"/>
                  </a:ext>
                </a:extLst>
              </a:tr>
              <a:tr h="1137920">
                <a:tc>
                  <a:txBody>
                    <a:bodyPr/>
                    <a:lstStyle/>
                    <a:p>
                      <a:pPr marL="43815">
                        <a:lnSpc>
                          <a:spcPct val="100000"/>
                        </a:lnSpc>
                        <a:spcAft>
                          <a:spcPts val="0"/>
                        </a:spcAft>
                      </a:pPr>
                      <a:r>
                        <a:rPr lang="en-US"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Assumptions</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342900" lvl="0" indent="-247650">
                        <a:lnSpc>
                          <a:spcPct val="100000"/>
                        </a:lnSpc>
                        <a:spcAft>
                          <a:spcPts val="0"/>
                        </a:spcAft>
                        <a:buClr>
                          <a:srgbClr val="231F20"/>
                        </a:buClr>
                        <a:buSzPts val="900"/>
                        <a:buFont typeface="Arial" panose="020B0604020202020204" pitchFamily="34" charset="0"/>
                        <a:buChar char="•"/>
                        <a:tabLst>
                          <a:tab pos="106045" algn="l"/>
                        </a:tabLst>
                      </a:pPr>
                      <a:r>
                        <a:rPr lang="en-US" sz="1900" spc="-5" dirty="0">
                          <a:solidFill>
                            <a:srgbClr val="000000"/>
                          </a:solidFill>
                          <a:effectLst/>
                          <a:latin typeface="Arial" panose="020B0604020202020204" pitchFamily="34" charset="0"/>
                          <a:ea typeface="Arial" panose="020B0604020202020204" pitchFamily="34" charset="0"/>
                          <a:cs typeface="Arial" panose="020B0604020202020204" pitchFamily="34" charset="0"/>
                        </a:rPr>
                        <a:t>Claim liability accepted on the system </a:t>
                      </a:r>
                      <a:endParaRPr lang="en-ZA" sz="1900" spc="-5"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342900" lvl="0" indent="-247650">
                        <a:lnSpc>
                          <a:spcPct val="100000"/>
                        </a:lnSpc>
                        <a:spcAft>
                          <a:spcPts val="0"/>
                        </a:spcAft>
                        <a:buClr>
                          <a:srgbClr val="231F20"/>
                        </a:buClr>
                        <a:buSzPts val="900"/>
                        <a:buFont typeface="Arial" panose="020B0604020202020204" pitchFamily="34" charset="0"/>
                        <a:buChar char="•"/>
                        <a:tabLst>
                          <a:tab pos="106045" algn="l"/>
                        </a:tabLst>
                      </a:pPr>
                      <a:r>
                        <a:rPr lang="en-US" sz="1900" spc="-5" dirty="0">
                          <a:solidFill>
                            <a:srgbClr val="000000"/>
                          </a:solidFill>
                          <a:effectLst/>
                          <a:latin typeface="Arial" panose="020B0604020202020204" pitchFamily="34" charset="0"/>
                          <a:ea typeface="Arial" panose="020B0604020202020204" pitchFamily="34" charset="0"/>
                          <a:cs typeface="Arial" panose="020B0604020202020204" pitchFamily="34" charset="0"/>
                        </a:rPr>
                        <a:t>All supporting documents are accurate and valid as per the relevant Standard</a:t>
                      </a:r>
                      <a:endParaRPr lang="en-ZA" sz="1900" spc="-5"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342900" lvl="0" indent="-247650">
                        <a:lnSpc>
                          <a:spcPct val="100000"/>
                        </a:lnSpc>
                        <a:spcAft>
                          <a:spcPts val="0"/>
                        </a:spcAft>
                        <a:buClr>
                          <a:srgbClr val="231F20"/>
                        </a:buClr>
                        <a:buSzPts val="900"/>
                        <a:buFont typeface="Arial" panose="020B0604020202020204" pitchFamily="34" charset="0"/>
                        <a:buChar char="•"/>
                        <a:tabLst>
                          <a:tab pos="106045" algn="l"/>
                        </a:tabLst>
                      </a:pPr>
                      <a:r>
                        <a:rPr lang="en-US" sz="1900" spc="-5" dirty="0">
                          <a:solidFill>
                            <a:srgbClr val="000000"/>
                          </a:solidFill>
                          <a:effectLst/>
                          <a:latin typeface="Arial" panose="020B0604020202020204" pitchFamily="34" charset="0"/>
                          <a:ea typeface="Arial" panose="020B0604020202020204" pitchFamily="34" charset="0"/>
                          <a:cs typeface="Arial" panose="020B0604020202020204" pitchFamily="34" charset="0"/>
                        </a:rPr>
                        <a:t>Operating Procedure (SOP)</a:t>
                      </a:r>
                      <a:endParaRPr lang="en-ZA" sz="1900" spc="-5"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342900" lvl="0" indent="-247650">
                        <a:lnSpc>
                          <a:spcPct val="100000"/>
                        </a:lnSpc>
                        <a:spcAft>
                          <a:spcPts val="0"/>
                        </a:spcAft>
                        <a:buClr>
                          <a:srgbClr val="231F20"/>
                        </a:buClr>
                        <a:buSzPts val="900"/>
                        <a:buFont typeface="Arial" panose="020B0604020202020204" pitchFamily="34" charset="0"/>
                        <a:buChar char="•"/>
                        <a:tabLst>
                          <a:tab pos="106045" algn="l"/>
                        </a:tabLst>
                      </a:pPr>
                      <a:r>
                        <a:rPr lang="en-US" sz="1900" spc="-5" dirty="0">
                          <a:solidFill>
                            <a:srgbClr val="000000"/>
                          </a:solidFill>
                          <a:effectLst/>
                          <a:latin typeface="Arial" panose="020B0604020202020204" pitchFamily="34" charset="0"/>
                          <a:ea typeface="Arial" panose="020B0604020202020204" pitchFamily="34" charset="0"/>
                          <a:cs typeface="Arial" panose="020B0604020202020204" pitchFamily="34" charset="0"/>
                        </a:rPr>
                        <a:t>Functional ICT System</a:t>
                      </a:r>
                      <a:endParaRPr lang="en-ZA" sz="1900" spc="-5"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4269240014"/>
                  </a:ext>
                </a:extLst>
              </a:tr>
              <a:tr h="1137920">
                <a:tc>
                  <a:txBody>
                    <a:bodyPr/>
                    <a:lstStyle/>
                    <a:p>
                      <a:pPr marL="43815">
                        <a:lnSpc>
                          <a:spcPct val="100000"/>
                        </a:lnSpc>
                        <a:spcAft>
                          <a:spcPts val="0"/>
                        </a:spcAft>
                      </a:pPr>
                      <a:r>
                        <a:rPr lang="en-US" sz="1900" b="1" dirty="0">
                          <a:solidFill>
                            <a:srgbClr val="231F20"/>
                          </a:solidFill>
                          <a:effectLst/>
                          <a:latin typeface="Arial" panose="020B0604020202020204" pitchFamily="34" charset="0"/>
                          <a:ea typeface="Arial" panose="020B0604020202020204" pitchFamily="34" charset="0"/>
                          <a:cs typeface="Arial" panose="020B0604020202020204" pitchFamily="34" charset="0"/>
                        </a:rPr>
                        <a:t>Disaggregation of Beneficiaries (where</a:t>
                      </a:r>
                      <a:r>
                        <a:rPr lang="en-US" sz="1900" b="1" dirty="0">
                          <a:effectLst/>
                          <a:latin typeface="Arial" panose="020B0604020202020204" pitchFamily="34" charset="0"/>
                          <a:ea typeface="Arial" panose="020B0604020202020204" pitchFamily="34" charset="0"/>
                          <a:cs typeface="Arial" panose="020B0604020202020204" pitchFamily="34" charset="0"/>
                        </a:rPr>
                        <a:t> </a:t>
                      </a:r>
                      <a:r>
                        <a:rPr lang="en-US" sz="1900" b="1" dirty="0">
                          <a:solidFill>
                            <a:srgbClr val="231F20"/>
                          </a:solidFill>
                          <a:effectLst/>
                          <a:latin typeface="Arial" panose="020B0604020202020204" pitchFamily="34" charset="0"/>
                          <a:ea typeface="Arial" panose="020B0604020202020204" pitchFamily="34" charset="0"/>
                          <a:cs typeface="Arial" panose="020B0604020202020204" pitchFamily="34" charset="0"/>
                        </a:rPr>
                        <a:t>applicable)</a:t>
                      </a:r>
                      <a:endParaRPr lang="en-ZA" sz="19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43180" marR="2837815">
                        <a:lnSpc>
                          <a:spcPct val="100000"/>
                        </a:lnSpc>
                        <a:spcAft>
                          <a:spcPts val="0"/>
                        </a:spcAft>
                      </a:pPr>
                      <a:r>
                        <a:rPr lang="en-US" sz="1900" dirty="0">
                          <a:solidFill>
                            <a:srgbClr val="231F20"/>
                          </a:solidFill>
                          <a:effectLst/>
                          <a:latin typeface="Arial" panose="020B0604020202020204" pitchFamily="34" charset="0"/>
                          <a:ea typeface="Arial" panose="020B0604020202020204" pitchFamily="34" charset="0"/>
                          <a:cs typeface="Arial" panose="020B0604020202020204" pitchFamily="34" charset="0"/>
                        </a:rPr>
                        <a:t>Target for Women: N/A </a:t>
                      </a:r>
                      <a:endParaRPr lang="en-ZA" sz="1900" dirty="0">
                        <a:effectLst/>
                        <a:latin typeface="Arial" panose="020B0604020202020204" pitchFamily="34" charset="0"/>
                        <a:ea typeface="Times New Roman" panose="02020603050405020304" pitchFamily="18" charset="0"/>
                        <a:cs typeface="Arial" panose="020B0604020202020204" pitchFamily="34" charset="0"/>
                      </a:endParaRPr>
                    </a:p>
                    <a:p>
                      <a:pPr marL="43180" marR="2837815">
                        <a:lnSpc>
                          <a:spcPct val="100000"/>
                        </a:lnSpc>
                        <a:spcAft>
                          <a:spcPts val="0"/>
                        </a:spcAft>
                      </a:pPr>
                      <a:r>
                        <a:rPr lang="en-US" sz="1900" dirty="0">
                          <a:solidFill>
                            <a:srgbClr val="231F20"/>
                          </a:solidFill>
                          <a:effectLst/>
                          <a:latin typeface="Arial" panose="020B0604020202020204" pitchFamily="34" charset="0"/>
                          <a:ea typeface="Arial" panose="020B0604020202020204" pitchFamily="34" charset="0"/>
                          <a:cs typeface="Arial" panose="020B0604020202020204" pitchFamily="34" charset="0"/>
                        </a:rPr>
                        <a:t>Target for Youth: N/A</a:t>
                      </a:r>
                      <a:endParaRPr lang="en-ZA" sz="1900" dirty="0">
                        <a:effectLst/>
                        <a:latin typeface="Arial" panose="020B0604020202020204" pitchFamily="34" charset="0"/>
                        <a:ea typeface="Times New Roman" panose="02020603050405020304" pitchFamily="18" charset="0"/>
                        <a:cs typeface="Arial" panose="020B0604020202020204" pitchFamily="34" charset="0"/>
                      </a:endParaRPr>
                    </a:p>
                    <a:p>
                      <a:pPr marL="43180">
                        <a:lnSpc>
                          <a:spcPct val="100000"/>
                        </a:lnSpc>
                        <a:spcAft>
                          <a:spcPts val="0"/>
                        </a:spcAft>
                      </a:pPr>
                      <a:r>
                        <a:rPr lang="en-US" sz="1900" dirty="0">
                          <a:solidFill>
                            <a:srgbClr val="231F20"/>
                          </a:solidFill>
                          <a:effectLst/>
                          <a:latin typeface="Arial" panose="020B0604020202020204" pitchFamily="34" charset="0"/>
                          <a:ea typeface="Arial" panose="020B0604020202020204" pitchFamily="34" charset="0"/>
                          <a:cs typeface="Arial" panose="020B0604020202020204" pitchFamily="34" charset="0"/>
                        </a:rPr>
                        <a:t>Target for People with Disabilities: N/A</a:t>
                      </a:r>
                      <a:endParaRPr lang="en-ZA" sz="19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3714210542"/>
                  </a:ext>
                </a:extLst>
              </a:tr>
              <a:tr h="1137920">
                <a:tc>
                  <a:txBody>
                    <a:bodyPr/>
                    <a:lstStyle/>
                    <a:p>
                      <a:pPr marL="43815">
                        <a:lnSpc>
                          <a:spcPct val="100000"/>
                        </a:lnSpc>
                        <a:spcAft>
                          <a:spcPts val="0"/>
                        </a:spcAft>
                      </a:pPr>
                      <a:r>
                        <a:rPr lang="en-US" sz="1900" b="1">
                          <a:solidFill>
                            <a:srgbClr val="000000"/>
                          </a:solidFill>
                          <a:effectLst/>
                          <a:latin typeface="Arial" panose="020B0604020202020204" pitchFamily="34" charset="0"/>
                          <a:ea typeface="Arial" panose="020B0604020202020204" pitchFamily="34" charset="0"/>
                          <a:cs typeface="Arial" panose="020B0604020202020204" pitchFamily="34" charset="0"/>
                        </a:rPr>
                        <a:t>Spatial Transformation (where applicable)</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342900" lvl="0" indent="-247650">
                        <a:lnSpc>
                          <a:spcPct val="100000"/>
                        </a:lnSpc>
                        <a:spcAft>
                          <a:spcPts val="0"/>
                        </a:spcAft>
                        <a:buClr>
                          <a:srgbClr val="231F20"/>
                        </a:buClr>
                        <a:buSzPts val="900"/>
                        <a:buFont typeface="Arial" panose="020B0604020202020204" pitchFamily="34" charset="0"/>
                        <a:buChar char="•"/>
                        <a:tabLst>
                          <a:tab pos="106045" algn="l"/>
                        </a:tabLst>
                      </a:pPr>
                      <a:r>
                        <a:rPr lang="en-US" sz="1900" spc="-5" dirty="0">
                          <a:solidFill>
                            <a:srgbClr val="000000"/>
                          </a:solidFill>
                          <a:effectLst/>
                          <a:latin typeface="Arial" panose="020B0604020202020204" pitchFamily="34" charset="0"/>
                          <a:ea typeface="Arial" panose="020B0604020202020204" pitchFamily="34" charset="0"/>
                          <a:cs typeface="Arial" panose="020B0604020202020204" pitchFamily="34" charset="0"/>
                        </a:rPr>
                        <a:t>Reflect on contribution to spatial transformation priorities:</a:t>
                      </a:r>
                      <a:r>
                        <a:rPr lang="en-US" sz="1900"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900" spc="-5" dirty="0">
                          <a:solidFill>
                            <a:srgbClr val="000000"/>
                          </a:solidFill>
                          <a:effectLst/>
                          <a:latin typeface="Arial" panose="020B0604020202020204" pitchFamily="34" charset="0"/>
                          <a:ea typeface="Arial" panose="020B0604020202020204" pitchFamily="34" charset="0"/>
                          <a:cs typeface="Arial" panose="020B0604020202020204" pitchFamily="34" charset="0"/>
                        </a:rPr>
                        <a:t>NA</a:t>
                      </a:r>
                      <a:endParaRPr lang="en-ZA" sz="1900" spc="-5"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342900" lvl="0" indent="-247650">
                        <a:lnSpc>
                          <a:spcPct val="100000"/>
                        </a:lnSpc>
                        <a:spcAft>
                          <a:spcPts val="0"/>
                        </a:spcAft>
                        <a:buClr>
                          <a:srgbClr val="231F20"/>
                        </a:buClr>
                        <a:buSzPts val="900"/>
                        <a:buFont typeface="Arial" panose="020B0604020202020204" pitchFamily="34" charset="0"/>
                        <a:buChar char="•"/>
                        <a:tabLst>
                          <a:tab pos="106045" algn="l"/>
                        </a:tabLst>
                      </a:pPr>
                      <a:r>
                        <a:rPr lang="en-US" sz="1900" spc="-5" dirty="0">
                          <a:solidFill>
                            <a:srgbClr val="000000"/>
                          </a:solidFill>
                          <a:effectLst/>
                          <a:latin typeface="Arial" panose="020B0604020202020204" pitchFamily="34" charset="0"/>
                          <a:ea typeface="Arial" panose="020B0604020202020204" pitchFamily="34" charset="0"/>
                          <a:cs typeface="Arial" panose="020B0604020202020204" pitchFamily="34" charset="0"/>
                        </a:rPr>
                        <a:t>Reflect on the spatial impact area:</a:t>
                      </a:r>
                      <a:r>
                        <a:rPr lang="en-US" sz="1900" spc="2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900" spc="-5" dirty="0">
                          <a:solidFill>
                            <a:srgbClr val="000000"/>
                          </a:solidFill>
                          <a:effectLst/>
                          <a:latin typeface="Arial" panose="020B0604020202020204" pitchFamily="34" charset="0"/>
                          <a:ea typeface="Arial" panose="020B0604020202020204" pitchFamily="34" charset="0"/>
                          <a:cs typeface="Arial" panose="020B0604020202020204" pitchFamily="34" charset="0"/>
                        </a:rPr>
                        <a:t>N/A</a:t>
                      </a:r>
                      <a:endParaRPr lang="en-ZA" sz="1900" spc="-5"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3248689540"/>
                  </a:ext>
                </a:extLst>
              </a:tr>
              <a:tr h="284480">
                <a:tc>
                  <a:txBody>
                    <a:bodyPr/>
                    <a:lstStyle/>
                    <a:p>
                      <a:pPr marL="43815">
                        <a:lnSpc>
                          <a:spcPct val="100000"/>
                        </a:lnSpc>
                        <a:spcAft>
                          <a:spcPts val="0"/>
                        </a:spcAft>
                      </a:pPr>
                      <a:r>
                        <a:rPr lang="en-US" sz="1900" b="1">
                          <a:solidFill>
                            <a:srgbClr val="000000"/>
                          </a:solidFill>
                          <a:effectLst/>
                          <a:latin typeface="Arial" panose="020B0604020202020204" pitchFamily="34" charset="0"/>
                          <a:ea typeface="Arial" panose="020B0604020202020204" pitchFamily="34" charset="0"/>
                          <a:cs typeface="Arial" panose="020B0604020202020204" pitchFamily="34" charset="0"/>
                        </a:rPr>
                        <a:t>Calculation Type</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43180">
                        <a:lnSpc>
                          <a:spcPct val="100000"/>
                        </a:lnSpc>
                        <a:spcAft>
                          <a:spcPts val="0"/>
                        </a:spcAft>
                      </a:pPr>
                      <a:r>
                        <a:rPr lang="en-US"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Cumulative (year-to-date)</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3892217790"/>
                  </a:ext>
                </a:extLst>
              </a:tr>
              <a:tr h="284480">
                <a:tc>
                  <a:txBody>
                    <a:bodyPr/>
                    <a:lstStyle/>
                    <a:p>
                      <a:pPr marL="43815">
                        <a:lnSpc>
                          <a:spcPct val="100000"/>
                        </a:lnSpc>
                        <a:spcAft>
                          <a:spcPts val="0"/>
                        </a:spcAft>
                      </a:pPr>
                      <a:r>
                        <a:rPr lang="en-US" sz="1900" b="1">
                          <a:solidFill>
                            <a:srgbClr val="000000"/>
                          </a:solidFill>
                          <a:effectLst/>
                          <a:latin typeface="Arial" panose="020B0604020202020204" pitchFamily="34" charset="0"/>
                          <a:ea typeface="Arial" panose="020B0604020202020204" pitchFamily="34" charset="0"/>
                          <a:cs typeface="Arial" panose="020B0604020202020204" pitchFamily="34" charset="0"/>
                        </a:rPr>
                        <a:t>Reporting Cycle</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43180">
                        <a:lnSpc>
                          <a:spcPct val="100000"/>
                        </a:lnSpc>
                        <a:spcAft>
                          <a:spcPts val="0"/>
                        </a:spcAft>
                      </a:pPr>
                      <a:r>
                        <a:rPr lang="en-US"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Quarterly</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3321220423"/>
                  </a:ext>
                </a:extLst>
              </a:tr>
              <a:tr h="568960">
                <a:tc>
                  <a:txBody>
                    <a:bodyPr/>
                    <a:lstStyle/>
                    <a:p>
                      <a:pPr marL="43815">
                        <a:lnSpc>
                          <a:spcPct val="100000"/>
                        </a:lnSpc>
                        <a:spcAft>
                          <a:spcPts val="0"/>
                        </a:spcAft>
                      </a:pPr>
                      <a:r>
                        <a:rPr lang="en-US" sz="1900" b="1">
                          <a:solidFill>
                            <a:srgbClr val="000000"/>
                          </a:solidFill>
                          <a:effectLst/>
                          <a:latin typeface="Arial" panose="020B0604020202020204" pitchFamily="34" charset="0"/>
                          <a:ea typeface="Arial" panose="020B0604020202020204" pitchFamily="34" charset="0"/>
                          <a:cs typeface="Arial" panose="020B0604020202020204" pitchFamily="34" charset="0"/>
                        </a:rPr>
                        <a:t>Desired performance</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43180" marR="29210">
                        <a:lnSpc>
                          <a:spcPct val="100000"/>
                        </a:lnSpc>
                        <a:spcAft>
                          <a:spcPts val="0"/>
                        </a:spcAft>
                      </a:pPr>
                      <a:r>
                        <a:rPr lang="en-US" sz="1900"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Responding to 95% of request for pre-</a:t>
                      </a:r>
                      <a:r>
                        <a:rPr lang="en-US" sz="1900" dirty="0" err="1" smtClean="0">
                          <a:solidFill>
                            <a:srgbClr val="000000"/>
                          </a:solidFill>
                          <a:effectLst/>
                          <a:latin typeface="Arial" panose="020B0604020202020204" pitchFamily="34" charset="0"/>
                          <a:ea typeface="Arial" panose="020B0604020202020204" pitchFamily="34" charset="0"/>
                          <a:cs typeface="Arial" panose="020B0604020202020204" pitchFamily="34" charset="0"/>
                        </a:rPr>
                        <a:t>authorisation</a:t>
                      </a:r>
                      <a:r>
                        <a:rPr lang="en-US" sz="1900"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 of Specialised Medical Interventions within 10 working days of receipt of accepted claims.</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1190366191"/>
                  </a:ext>
                </a:extLst>
              </a:tr>
              <a:tr h="568960">
                <a:tc>
                  <a:txBody>
                    <a:bodyPr/>
                    <a:lstStyle/>
                    <a:p>
                      <a:pPr marL="43815">
                        <a:lnSpc>
                          <a:spcPct val="100000"/>
                        </a:lnSpc>
                        <a:spcAft>
                          <a:spcPts val="0"/>
                        </a:spcAft>
                      </a:pPr>
                      <a:r>
                        <a:rPr lang="en-US" sz="1900" b="1">
                          <a:solidFill>
                            <a:srgbClr val="000000"/>
                          </a:solidFill>
                          <a:effectLst/>
                          <a:latin typeface="Arial" panose="020B0604020202020204" pitchFamily="34" charset="0"/>
                          <a:ea typeface="Arial" panose="020B0604020202020204" pitchFamily="34" charset="0"/>
                          <a:cs typeface="Arial" panose="020B0604020202020204" pitchFamily="34" charset="0"/>
                        </a:rPr>
                        <a:t>Indicator Responsibility</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43180">
                        <a:lnSpc>
                          <a:spcPct val="100000"/>
                        </a:lnSpc>
                        <a:spcAft>
                          <a:spcPts val="0"/>
                        </a:spcAft>
                      </a:pPr>
                      <a:r>
                        <a:rPr lang="en-US"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Chief Director: Medical Benefits</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3588984580"/>
                  </a:ext>
                </a:extLst>
              </a:tr>
            </a:tbl>
          </a:graphicData>
        </a:graphic>
      </p:graphicFrame>
      <p:sp>
        <p:nvSpPr>
          <p:cNvPr id="6" name="Rectangle 5"/>
          <p:cNvSpPr/>
          <p:nvPr/>
        </p:nvSpPr>
        <p:spPr>
          <a:xfrm>
            <a:off x="13919200" y="9114"/>
            <a:ext cx="441146" cy="369332"/>
          </a:xfrm>
          <a:prstGeom prst="rect">
            <a:avLst/>
          </a:prstGeom>
        </p:spPr>
        <p:txBody>
          <a:bodyPr wrap="none">
            <a:spAutoFit/>
          </a:bodyPr>
          <a:lstStyle/>
          <a:p>
            <a:r>
              <a:rPr lang="en-US" b="1" dirty="0" smtClean="0">
                <a:solidFill>
                  <a:srgbClr val="FF0000"/>
                </a:solidFill>
              </a:rPr>
              <a:t>74</a:t>
            </a:r>
            <a:endParaRPr lang="en-ZA" b="1" dirty="0">
              <a:solidFill>
                <a:srgbClr val="FF0000"/>
              </a:solidFill>
            </a:endParaRPr>
          </a:p>
        </p:txBody>
      </p:sp>
    </p:spTree>
    <p:extLst>
      <p:ext uri="{BB962C8B-B14F-4D97-AF65-F5344CB8AC3E}">
        <p14:creationId xmlns:p14="http://schemas.microsoft.com/office/powerpoint/2010/main" xmlns="" val="125473390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Date Placeholder 3"/>
          <p:cNvSpPr>
            <a:spLocks noGrp="1"/>
          </p:cNvSpPr>
          <p:nvPr>
            <p:ph type="dt" sz="quarter" idx="429496729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12" indent="-285736">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2943" indent="-228589">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120"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297"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474"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651"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8829"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006"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fld id="{DC6B0FDE-8BD2-4EA1-9540-11F443153588}" type="datetime1">
              <a:rPr kumimoji="0" lang="en-ZA"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t>2022/03/30</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16389" name="Slide Number Placeholder 4"/>
          <p:cNvSpPr>
            <a:spLocks noGrp="1"/>
          </p:cNvSpPr>
          <p:nvPr>
            <p:ph type="sldNum" sz="quarter" idx="4294967295"/>
          </p:nvPr>
        </p:nvSpPr>
        <p:spPr bwMode="auto">
          <a:xfrm>
            <a:off x="13336337" y="8687770"/>
            <a:ext cx="2844800" cy="48683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12" indent="-285736">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2943" indent="-228589">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120"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297"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474"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651"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8829"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006"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fld id="{EEF8A547-2BD4-4A7F-BBB5-F3CEDF4233F1}" type="slidenum">
              <a:rPr kumimoji="0" lang="en-US" altLang="en-US" sz="1333"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rPr>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t>75</a:t>
            </a:fld>
            <a:endParaRPr kumimoji="0" lang="en-US" altLang="en-US" sz="1333" b="0" i="0" u="none" strike="noStrike" kern="120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4" name="Rectangle 3"/>
          <p:cNvSpPr/>
          <p:nvPr/>
        </p:nvSpPr>
        <p:spPr>
          <a:xfrm>
            <a:off x="4537908" y="508060"/>
            <a:ext cx="7936340" cy="107721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srgbClr val="007832"/>
                </a:solidFill>
                <a:effectLst/>
                <a:uLnTx/>
                <a:uFillTx/>
                <a:latin typeface="Arial"/>
                <a:ea typeface="+mn-ea"/>
                <a:cs typeface="+mn-cs"/>
              </a:rPr>
              <a:t>PROGRAMME 3: MEDICAL BENEFITS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srgbClr val="000000"/>
                </a:solidFill>
                <a:effectLst/>
                <a:uLnTx/>
                <a:uFillTx/>
                <a:latin typeface="Arial"/>
                <a:ea typeface="+mn-ea"/>
                <a:cs typeface="+mn-cs"/>
              </a:rPr>
              <a:t>TECHNICAL INDICATOR DISCRIPTIONS</a:t>
            </a:r>
          </a:p>
        </p:txBody>
      </p:sp>
      <p:graphicFrame>
        <p:nvGraphicFramePr>
          <p:cNvPr id="2" name="Table 1"/>
          <p:cNvGraphicFramePr>
            <a:graphicFrameLocks noGrp="1"/>
          </p:cNvGraphicFramePr>
          <p:nvPr>
            <p:extLst/>
          </p:nvPr>
        </p:nvGraphicFramePr>
        <p:xfrm>
          <a:off x="736600" y="1917022"/>
          <a:ext cx="13563600" cy="6617084"/>
        </p:xfrm>
        <a:graphic>
          <a:graphicData uri="http://schemas.openxmlformats.org/drawingml/2006/table">
            <a:tbl>
              <a:tblPr firstRow="1" firstCol="1" lastRow="1" lastCol="1" bandRow="1" bandCol="1"/>
              <a:tblGrid>
                <a:gridCol w="2330587">
                  <a:extLst>
                    <a:ext uri="{9D8B030D-6E8A-4147-A177-3AD203B41FA5}">
                      <a16:colId xmlns:a16="http://schemas.microsoft.com/office/drawing/2014/main" xmlns="" val="3402953821"/>
                    </a:ext>
                  </a:extLst>
                </a:gridCol>
                <a:gridCol w="11233013">
                  <a:extLst>
                    <a:ext uri="{9D8B030D-6E8A-4147-A177-3AD203B41FA5}">
                      <a16:colId xmlns:a16="http://schemas.microsoft.com/office/drawing/2014/main" xmlns="" val="4209029205"/>
                    </a:ext>
                  </a:extLst>
                </a:gridCol>
              </a:tblGrid>
              <a:tr h="307724">
                <a:tc>
                  <a:txBody>
                    <a:bodyPr/>
                    <a:lstStyle/>
                    <a:p>
                      <a:pPr marL="43815">
                        <a:lnSpc>
                          <a:spcPct val="100000"/>
                        </a:lnSpc>
                        <a:spcAft>
                          <a:spcPts val="0"/>
                        </a:spcAft>
                      </a:pPr>
                      <a:r>
                        <a:rPr lang="en-US"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Indicator Title</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43180">
                        <a:lnSpc>
                          <a:spcPct val="100000"/>
                        </a:lnSpc>
                        <a:spcAft>
                          <a:spcPts val="0"/>
                        </a:spcAft>
                      </a:pPr>
                      <a:r>
                        <a:rPr lang="en-US" sz="1900" b="1"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No</a:t>
                      </a:r>
                      <a:r>
                        <a:rPr lang="en-US" sz="1900" b="1" dirty="0" smtClean="0">
                          <a:solidFill>
                            <a:srgbClr val="FF0000"/>
                          </a:solidFill>
                          <a:effectLst/>
                          <a:latin typeface="Arial" panose="020B0604020202020204" pitchFamily="34" charset="0"/>
                          <a:ea typeface="Arial" panose="020B0604020202020204" pitchFamily="34" charset="0"/>
                          <a:cs typeface="Arial" panose="020B0604020202020204" pitchFamily="34" charset="0"/>
                        </a:rPr>
                        <a:t> </a:t>
                      </a:r>
                      <a:r>
                        <a:rPr lang="en-US" sz="1900" b="1"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of medical </a:t>
                      </a:r>
                      <a:r>
                        <a:rPr lang="en-US"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invoices finalised within 30 working days of receipt.</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1220078657"/>
                  </a:ext>
                </a:extLst>
              </a:tr>
              <a:tr h="3413760">
                <a:tc>
                  <a:txBody>
                    <a:bodyPr/>
                    <a:lstStyle/>
                    <a:p>
                      <a:pPr marL="43815">
                        <a:lnSpc>
                          <a:spcPct val="100000"/>
                        </a:lnSpc>
                        <a:spcAft>
                          <a:spcPts val="0"/>
                        </a:spcAft>
                      </a:pPr>
                      <a:r>
                        <a:rPr lang="en-US"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Definition</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r>
                        <a:rPr lang="en-US" sz="1900" dirty="0" smtClean="0">
                          <a:solidFill>
                            <a:srgbClr val="000000"/>
                          </a:solidFill>
                          <a:effectLst/>
                          <a:latin typeface="+mn-lt"/>
                          <a:ea typeface="+mn-ea"/>
                          <a:cs typeface="+mn-cs"/>
                        </a:rPr>
                        <a:t>This indicator measures the percentage of medical invoices </a:t>
                      </a:r>
                      <a:r>
                        <a:rPr lang="en-US" sz="1900" dirty="0" err="1" smtClean="0">
                          <a:solidFill>
                            <a:srgbClr val="000000"/>
                          </a:solidFill>
                          <a:effectLst/>
                          <a:latin typeface="+mn-lt"/>
                          <a:ea typeface="+mn-ea"/>
                          <a:cs typeface="+mn-cs"/>
                        </a:rPr>
                        <a:t>finalised</a:t>
                      </a:r>
                      <a:r>
                        <a:rPr lang="en-US" sz="1900" dirty="0" smtClean="0">
                          <a:solidFill>
                            <a:srgbClr val="000000"/>
                          </a:solidFill>
                          <a:effectLst/>
                          <a:latin typeface="+mn-lt"/>
                          <a:ea typeface="+mn-ea"/>
                          <a:cs typeface="+mn-cs"/>
                        </a:rPr>
                        <a:t> within 30</a:t>
                      </a:r>
                      <a:endParaRPr lang="en-ZA" sz="1900" dirty="0" smtClean="0">
                        <a:solidFill>
                          <a:srgbClr val="000000"/>
                        </a:solidFill>
                        <a:effectLst/>
                        <a:latin typeface="+mn-lt"/>
                        <a:ea typeface="+mn-ea"/>
                        <a:cs typeface="+mn-cs"/>
                      </a:endParaRPr>
                    </a:p>
                    <a:p>
                      <a:r>
                        <a:rPr lang="en-US" sz="1900" dirty="0" smtClean="0">
                          <a:solidFill>
                            <a:srgbClr val="000000"/>
                          </a:solidFill>
                          <a:effectLst/>
                          <a:latin typeface="+mn-lt"/>
                          <a:ea typeface="+mn-ea"/>
                          <a:cs typeface="+mn-cs"/>
                        </a:rPr>
                        <a:t> working days.</a:t>
                      </a:r>
                      <a:endParaRPr lang="en-ZA" sz="1900" dirty="0" smtClean="0">
                        <a:solidFill>
                          <a:srgbClr val="000000"/>
                        </a:solidFill>
                        <a:effectLst/>
                        <a:latin typeface="+mn-lt"/>
                        <a:ea typeface="+mn-ea"/>
                        <a:cs typeface="+mn-cs"/>
                      </a:endParaRPr>
                    </a:p>
                    <a:p>
                      <a:r>
                        <a:rPr lang="en-US" sz="1900" dirty="0" smtClean="0">
                          <a:solidFill>
                            <a:srgbClr val="000000"/>
                          </a:solidFill>
                          <a:effectLst/>
                          <a:latin typeface="+mn-lt"/>
                          <a:ea typeface="+mn-ea"/>
                          <a:cs typeface="+mn-cs"/>
                        </a:rPr>
                        <a:t> </a:t>
                      </a:r>
                      <a:endParaRPr lang="en-ZA" sz="1900" dirty="0" smtClean="0">
                        <a:solidFill>
                          <a:srgbClr val="000000"/>
                        </a:solidFill>
                        <a:effectLst/>
                        <a:latin typeface="+mn-lt"/>
                        <a:ea typeface="+mn-ea"/>
                        <a:cs typeface="+mn-cs"/>
                      </a:endParaRPr>
                    </a:p>
                    <a:p>
                      <a:r>
                        <a:rPr lang="en-US" sz="1900" b="1" dirty="0" smtClean="0">
                          <a:solidFill>
                            <a:srgbClr val="000000"/>
                          </a:solidFill>
                          <a:effectLst/>
                          <a:latin typeface="+mn-lt"/>
                          <a:ea typeface="+mn-ea"/>
                          <a:cs typeface="+mn-cs"/>
                        </a:rPr>
                        <a:t>Medical invoices</a:t>
                      </a:r>
                      <a:r>
                        <a:rPr lang="en-US" sz="1900" dirty="0" smtClean="0">
                          <a:solidFill>
                            <a:srgbClr val="000000"/>
                          </a:solidFill>
                          <a:effectLst/>
                          <a:latin typeface="+mn-lt"/>
                          <a:ea typeface="+mn-ea"/>
                          <a:cs typeface="+mn-cs"/>
                        </a:rPr>
                        <a:t> refer to all invoices received from on accepted claims Medical Service Providers which should be accompanied by all relevant medical reports.</a:t>
                      </a:r>
                      <a:endParaRPr lang="en-ZA" sz="1900" dirty="0" smtClean="0">
                        <a:solidFill>
                          <a:srgbClr val="000000"/>
                        </a:solidFill>
                        <a:effectLst/>
                        <a:latin typeface="+mn-lt"/>
                        <a:ea typeface="+mn-ea"/>
                        <a:cs typeface="+mn-cs"/>
                      </a:endParaRPr>
                    </a:p>
                    <a:p>
                      <a:r>
                        <a:rPr lang="en-US" sz="1900" b="1" dirty="0" smtClean="0">
                          <a:solidFill>
                            <a:srgbClr val="000000"/>
                          </a:solidFill>
                          <a:effectLst/>
                          <a:latin typeface="+mn-lt"/>
                          <a:ea typeface="+mn-ea"/>
                          <a:cs typeface="+mn-cs"/>
                        </a:rPr>
                        <a:t>Finalised</a:t>
                      </a:r>
                      <a:r>
                        <a:rPr lang="en-US" sz="1900" dirty="0" smtClean="0">
                          <a:solidFill>
                            <a:srgbClr val="000000"/>
                          </a:solidFill>
                          <a:effectLst/>
                          <a:latin typeface="+mn-lt"/>
                          <a:ea typeface="+mn-ea"/>
                          <a:cs typeface="+mn-cs"/>
                        </a:rPr>
                        <a:t> refers to invoices which have a status of paid (Finance paid), execute payment (</a:t>
                      </a:r>
                      <a:r>
                        <a:rPr lang="en-US" sz="1900" dirty="0" err="1" smtClean="0">
                          <a:solidFill>
                            <a:srgbClr val="000000"/>
                          </a:solidFill>
                          <a:effectLst/>
                          <a:latin typeface="+mn-lt"/>
                          <a:ea typeface="+mn-ea"/>
                          <a:cs typeface="+mn-cs"/>
                        </a:rPr>
                        <a:t>authorised</a:t>
                      </a:r>
                      <a:r>
                        <a:rPr lang="en-US" sz="1900" dirty="0" smtClean="0">
                          <a:solidFill>
                            <a:srgbClr val="000000"/>
                          </a:solidFill>
                          <a:effectLst/>
                          <a:latin typeface="+mn-lt"/>
                          <a:ea typeface="+mn-ea"/>
                          <a:cs typeface="+mn-cs"/>
                        </a:rPr>
                        <a:t> payment) or rejected within the turnaround time.</a:t>
                      </a:r>
                      <a:endParaRPr lang="en-ZA" sz="1900" dirty="0" smtClean="0">
                        <a:solidFill>
                          <a:srgbClr val="000000"/>
                        </a:solidFill>
                        <a:effectLst/>
                        <a:latin typeface="+mn-lt"/>
                        <a:ea typeface="+mn-ea"/>
                        <a:cs typeface="+mn-cs"/>
                      </a:endParaRPr>
                    </a:p>
                    <a:p>
                      <a:r>
                        <a:rPr lang="en-US" sz="1900" b="1" dirty="0" smtClean="0">
                          <a:solidFill>
                            <a:srgbClr val="000000"/>
                          </a:solidFill>
                          <a:effectLst/>
                          <a:latin typeface="+mn-lt"/>
                          <a:ea typeface="+mn-ea"/>
                          <a:cs typeface="+mn-cs"/>
                        </a:rPr>
                        <a:t>30 working days of receipt</a:t>
                      </a:r>
                      <a:r>
                        <a:rPr lang="en-US" sz="1900" dirty="0" smtClean="0">
                          <a:solidFill>
                            <a:srgbClr val="000000"/>
                          </a:solidFill>
                          <a:effectLst/>
                          <a:latin typeface="+mn-lt"/>
                          <a:ea typeface="+mn-ea"/>
                          <a:cs typeface="+mn-cs"/>
                        </a:rPr>
                        <a:t> refers to the date an invoice is received online or the date captured manually on the system until the invoice is </a:t>
                      </a:r>
                      <a:r>
                        <a:rPr lang="en-US" sz="1900" dirty="0" err="1" smtClean="0">
                          <a:solidFill>
                            <a:srgbClr val="000000"/>
                          </a:solidFill>
                          <a:effectLst/>
                          <a:latin typeface="+mn-lt"/>
                          <a:ea typeface="+mn-ea"/>
                          <a:cs typeface="+mn-cs"/>
                        </a:rPr>
                        <a:t>finalised</a:t>
                      </a:r>
                      <a:r>
                        <a:rPr lang="en-US" sz="1900" dirty="0" smtClean="0">
                          <a:solidFill>
                            <a:srgbClr val="000000"/>
                          </a:solidFill>
                          <a:effectLst/>
                          <a:latin typeface="+mn-lt"/>
                          <a:ea typeface="+mn-ea"/>
                          <a:cs typeface="+mn-cs"/>
                        </a:rPr>
                        <a:t>.</a:t>
                      </a:r>
                      <a:endParaRPr lang="en-ZA" sz="1900" dirty="0" smtClean="0">
                        <a:solidFill>
                          <a:srgbClr val="000000"/>
                        </a:solidFill>
                        <a:effectLst/>
                        <a:latin typeface="+mn-lt"/>
                        <a:ea typeface="+mn-ea"/>
                        <a:cs typeface="+mn-cs"/>
                      </a:endParaRPr>
                    </a:p>
                    <a:p>
                      <a:r>
                        <a:rPr lang="en-US" sz="1900" b="1" dirty="0" smtClean="0">
                          <a:solidFill>
                            <a:srgbClr val="000000"/>
                          </a:solidFill>
                          <a:effectLst/>
                          <a:latin typeface="+mn-lt"/>
                          <a:ea typeface="+mn-ea"/>
                          <a:cs typeface="+mn-cs"/>
                        </a:rPr>
                        <a:t>The turnaround time</a:t>
                      </a:r>
                      <a:r>
                        <a:rPr lang="en-US" sz="1900" dirty="0" smtClean="0">
                          <a:solidFill>
                            <a:srgbClr val="000000"/>
                          </a:solidFill>
                          <a:effectLst/>
                          <a:latin typeface="+mn-lt"/>
                          <a:ea typeface="+mn-ea"/>
                          <a:cs typeface="+mn-cs"/>
                        </a:rPr>
                        <a:t> is measured from the date of receipt of the medical invoice until the medical invoice is </a:t>
                      </a:r>
                      <a:r>
                        <a:rPr lang="en-US" sz="1900" dirty="0" err="1" smtClean="0">
                          <a:solidFill>
                            <a:srgbClr val="000000"/>
                          </a:solidFill>
                          <a:effectLst/>
                          <a:latin typeface="+mn-lt"/>
                          <a:ea typeface="+mn-ea"/>
                          <a:cs typeface="+mn-cs"/>
                        </a:rPr>
                        <a:t>finalised</a:t>
                      </a:r>
                      <a:r>
                        <a:rPr lang="en-US" sz="1900" dirty="0" smtClean="0">
                          <a:solidFill>
                            <a:srgbClr val="000000"/>
                          </a:solidFill>
                          <a:effectLst/>
                          <a:latin typeface="+mn-lt"/>
                          <a:ea typeface="+mn-ea"/>
                          <a:cs typeface="+mn-cs"/>
                        </a:rPr>
                        <a:t>. It excludes medical invoices received in the previous financial years</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2128972272"/>
                  </a:ext>
                </a:extLst>
              </a:tr>
              <a:tr h="568960">
                <a:tc>
                  <a:txBody>
                    <a:bodyPr/>
                    <a:lstStyle/>
                    <a:p>
                      <a:pPr marL="43815">
                        <a:lnSpc>
                          <a:spcPct val="100000"/>
                        </a:lnSpc>
                        <a:spcAft>
                          <a:spcPts val="0"/>
                        </a:spcAft>
                      </a:pPr>
                      <a:r>
                        <a:rPr lang="en-US" sz="1900" b="1">
                          <a:solidFill>
                            <a:srgbClr val="000000"/>
                          </a:solidFill>
                          <a:effectLst/>
                          <a:latin typeface="Arial" panose="020B0604020202020204" pitchFamily="34" charset="0"/>
                          <a:ea typeface="Arial" panose="020B0604020202020204" pitchFamily="34" charset="0"/>
                          <a:cs typeface="Arial" panose="020B0604020202020204" pitchFamily="34" charset="0"/>
                        </a:rPr>
                        <a:t>Source of data</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43180">
                        <a:lnSpc>
                          <a:spcPct val="100000"/>
                        </a:lnSpc>
                        <a:spcAft>
                          <a:spcPts val="0"/>
                        </a:spcAft>
                      </a:pPr>
                      <a:r>
                        <a:rPr lang="en-US"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CompEasy system generated Key performance indicator report.                                             </a:t>
                      </a:r>
                      <a:endParaRPr lang="en-US" sz="1900" dirty="0" smtClean="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43180">
                        <a:lnSpc>
                          <a:spcPct val="100000"/>
                        </a:lnSpc>
                        <a:spcAft>
                          <a:spcPts val="0"/>
                        </a:spcAft>
                      </a:pPr>
                      <a:r>
                        <a:rPr lang="en-US" sz="1900"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Batch </a:t>
                      </a:r>
                      <a:r>
                        <a:rPr lang="en-US"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bulk  payment report.</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237236850"/>
                  </a:ext>
                </a:extLst>
              </a:tr>
              <a:tr h="2275840">
                <a:tc>
                  <a:txBody>
                    <a:bodyPr/>
                    <a:lstStyle/>
                    <a:p>
                      <a:pPr marL="43815">
                        <a:lnSpc>
                          <a:spcPct val="100000"/>
                        </a:lnSpc>
                        <a:spcAft>
                          <a:spcPts val="0"/>
                        </a:spcAft>
                      </a:pPr>
                      <a:r>
                        <a:rPr lang="en-US" sz="1900" b="1">
                          <a:solidFill>
                            <a:srgbClr val="000000"/>
                          </a:solidFill>
                          <a:effectLst/>
                          <a:latin typeface="Arial" panose="020B0604020202020204" pitchFamily="34" charset="0"/>
                          <a:ea typeface="Arial" panose="020B0604020202020204" pitchFamily="34" charset="0"/>
                          <a:cs typeface="Arial" panose="020B0604020202020204" pitchFamily="34" charset="0"/>
                        </a:rPr>
                        <a:t>Method of Calculation / Assessment</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43180" marR="320675">
                        <a:lnSpc>
                          <a:spcPct val="100000"/>
                        </a:lnSpc>
                        <a:spcAft>
                          <a:spcPts val="0"/>
                        </a:spcAft>
                        <a:tabLst>
                          <a:tab pos="3503295" algn="l"/>
                        </a:tabLst>
                      </a:pPr>
                      <a:r>
                        <a:rPr lang="en-US"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Numerator: </a:t>
                      </a:r>
                      <a:r>
                        <a:rPr lang="en-US"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Number of medical invoices finalised 30 working days </a:t>
                      </a:r>
                      <a:endParaRPr lang="en-US" sz="1900" dirty="0" smtClean="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43180" marR="320675">
                        <a:lnSpc>
                          <a:spcPct val="100000"/>
                        </a:lnSpc>
                        <a:spcAft>
                          <a:spcPts val="0"/>
                        </a:spcAft>
                        <a:tabLst>
                          <a:tab pos="3503295" algn="l"/>
                        </a:tabLst>
                      </a:pPr>
                      <a:r>
                        <a:rPr lang="en-US" sz="1900" b="1"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Denominator</a:t>
                      </a:r>
                      <a:r>
                        <a:rPr lang="en-US"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All medical invoices received in the financial year to date. </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43180" marR="587375">
                        <a:lnSpc>
                          <a:spcPct val="100000"/>
                        </a:lnSpc>
                        <a:spcAft>
                          <a:spcPts val="0"/>
                        </a:spcAft>
                      </a:pPr>
                      <a:r>
                        <a:rPr lang="en-US"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Calculation:</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43180">
                        <a:lnSpc>
                          <a:spcPct val="100000"/>
                        </a:lnSpc>
                        <a:spcAft>
                          <a:spcPts val="0"/>
                        </a:spcAft>
                      </a:pPr>
                      <a:r>
                        <a:rPr lang="en-US"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Percentage of accepted medical invoices finalised within 30 working days of receipt = Numerator divided by Denominator, multiplied by 100</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00000"/>
                        </a:lnSpc>
                        <a:spcAft>
                          <a:spcPts val="0"/>
                        </a:spcAft>
                      </a:pPr>
                      <a:r>
                        <a:rPr lang="en-US"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43180">
                        <a:lnSpc>
                          <a:spcPct val="100000"/>
                        </a:lnSpc>
                        <a:spcAft>
                          <a:spcPts val="0"/>
                        </a:spcAft>
                      </a:pPr>
                      <a:r>
                        <a:rPr lang="en-US"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*The quarterly performance is measured as cumulative e.g. The quarter 3 output is calculated by adding Q1+Q2+Q3 outputs together.</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637892789"/>
                  </a:ext>
                </a:extLst>
              </a:tr>
            </a:tbl>
          </a:graphicData>
        </a:graphic>
      </p:graphicFrame>
      <p:sp>
        <p:nvSpPr>
          <p:cNvPr id="6" name="Rectangle 5"/>
          <p:cNvSpPr/>
          <p:nvPr/>
        </p:nvSpPr>
        <p:spPr>
          <a:xfrm>
            <a:off x="13919200" y="9114"/>
            <a:ext cx="441146" cy="369332"/>
          </a:xfrm>
          <a:prstGeom prst="rect">
            <a:avLst/>
          </a:prstGeom>
        </p:spPr>
        <p:txBody>
          <a:bodyPr wrap="none">
            <a:spAutoFit/>
          </a:bodyPr>
          <a:lstStyle/>
          <a:p>
            <a:r>
              <a:rPr lang="en-US" b="1" dirty="0" smtClean="0">
                <a:solidFill>
                  <a:srgbClr val="FF0000"/>
                </a:solidFill>
              </a:rPr>
              <a:t>75</a:t>
            </a:r>
            <a:endParaRPr lang="en-ZA" b="1" dirty="0">
              <a:solidFill>
                <a:srgbClr val="FF0000"/>
              </a:solidFill>
            </a:endParaRPr>
          </a:p>
        </p:txBody>
      </p:sp>
    </p:spTree>
    <p:extLst>
      <p:ext uri="{BB962C8B-B14F-4D97-AF65-F5344CB8AC3E}">
        <p14:creationId xmlns:p14="http://schemas.microsoft.com/office/powerpoint/2010/main" xmlns="" val="104795488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Date Placeholder 3"/>
          <p:cNvSpPr>
            <a:spLocks noGrp="1"/>
          </p:cNvSpPr>
          <p:nvPr>
            <p:ph type="dt" sz="quarter" idx="429496729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12" indent="-285736">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2943" indent="-228589">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120"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297"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474"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651"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8829"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006"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fld id="{DC6B0FDE-8BD2-4EA1-9540-11F443153588}" type="datetime1">
              <a:rPr kumimoji="0" lang="en-ZA"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t>2022/03/30</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16389" name="Slide Number Placeholder 4"/>
          <p:cNvSpPr>
            <a:spLocks noGrp="1"/>
          </p:cNvSpPr>
          <p:nvPr>
            <p:ph type="sldNum" sz="quarter" idx="4294967295"/>
          </p:nvPr>
        </p:nvSpPr>
        <p:spPr bwMode="auto">
          <a:xfrm>
            <a:off x="13336337" y="8687770"/>
            <a:ext cx="2844800" cy="48683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12" indent="-285736">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2943" indent="-228589">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120"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297"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474"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651"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8829"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006"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fld id="{EEF8A547-2BD4-4A7F-BBB5-F3CEDF4233F1}" type="slidenum">
              <a:rPr kumimoji="0" lang="en-US" altLang="en-US" sz="1333"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rPr>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t>76</a:t>
            </a:fld>
            <a:endParaRPr kumimoji="0" lang="en-US" altLang="en-US" sz="1333" b="0" i="0" u="none" strike="noStrike" kern="120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4" name="Rectangle 3"/>
          <p:cNvSpPr/>
          <p:nvPr/>
        </p:nvSpPr>
        <p:spPr>
          <a:xfrm>
            <a:off x="4537908" y="508060"/>
            <a:ext cx="7936340" cy="107721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srgbClr val="007832"/>
                </a:solidFill>
                <a:effectLst/>
                <a:uLnTx/>
                <a:uFillTx/>
                <a:latin typeface="Arial"/>
                <a:ea typeface="+mn-ea"/>
                <a:cs typeface="+mn-cs"/>
              </a:rPr>
              <a:t>PROGRAMME 3: MEDICAL BENEFITS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srgbClr val="000000"/>
                </a:solidFill>
                <a:effectLst/>
                <a:uLnTx/>
                <a:uFillTx/>
                <a:latin typeface="Arial"/>
                <a:ea typeface="+mn-ea"/>
                <a:cs typeface="+mn-cs"/>
              </a:rPr>
              <a:t>TECHNICAL INDICATOR DISCRIPTIONS</a:t>
            </a:r>
          </a:p>
        </p:txBody>
      </p:sp>
      <p:graphicFrame>
        <p:nvGraphicFramePr>
          <p:cNvPr id="2" name="Table 1"/>
          <p:cNvGraphicFramePr>
            <a:graphicFrameLocks noGrp="1"/>
          </p:cNvGraphicFramePr>
          <p:nvPr>
            <p:extLst/>
          </p:nvPr>
        </p:nvGraphicFramePr>
        <p:xfrm>
          <a:off x="2369716" y="1904709"/>
          <a:ext cx="11582400" cy="5791200"/>
        </p:xfrm>
        <a:graphic>
          <a:graphicData uri="http://schemas.openxmlformats.org/drawingml/2006/table">
            <a:tbl>
              <a:tblPr firstRow="1" firstCol="1" lastRow="1" lastCol="1" bandRow="1" bandCol="1"/>
              <a:tblGrid>
                <a:gridCol w="2573807">
                  <a:extLst>
                    <a:ext uri="{9D8B030D-6E8A-4147-A177-3AD203B41FA5}">
                      <a16:colId xmlns:a16="http://schemas.microsoft.com/office/drawing/2014/main" xmlns="" val="3402953821"/>
                    </a:ext>
                  </a:extLst>
                </a:gridCol>
                <a:gridCol w="9008593">
                  <a:extLst>
                    <a:ext uri="{9D8B030D-6E8A-4147-A177-3AD203B41FA5}">
                      <a16:colId xmlns:a16="http://schemas.microsoft.com/office/drawing/2014/main" xmlns="" val="4209029205"/>
                    </a:ext>
                  </a:extLst>
                </a:gridCol>
              </a:tblGrid>
              <a:tr h="568960">
                <a:tc>
                  <a:txBody>
                    <a:bodyPr/>
                    <a:lstStyle/>
                    <a:p>
                      <a:pPr marL="43815">
                        <a:lnSpc>
                          <a:spcPct val="100000"/>
                        </a:lnSpc>
                        <a:spcAft>
                          <a:spcPts val="0"/>
                        </a:spcAft>
                      </a:pPr>
                      <a:r>
                        <a:rPr lang="en-US" sz="1900" b="1">
                          <a:solidFill>
                            <a:srgbClr val="000000"/>
                          </a:solidFill>
                          <a:effectLst/>
                          <a:latin typeface="Arial" panose="020B0604020202020204" pitchFamily="34" charset="0"/>
                          <a:ea typeface="Arial" panose="020B0604020202020204" pitchFamily="34" charset="0"/>
                          <a:cs typeface="Arial" panose="020B0604020202020204" pitchFamily="34" charset="0"/>
                        </a:rPr>
                        <a:t>Indicator Title</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43180">
                        <a:lnSpc>
                          <a:spcPct val="100000"/>
                        </a:lnSpc>
                        <a:spcAft>
                          <a:spcPts val="0"/>
                        </a:spcAft>
                      </a:pPr>
                      <a:r>
                        <a:rPr lang="en-US" sz="1900" b="1"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No</a:t>
                      </a:r>
                      <a:r>
                        <a:rPr lang="en-US" sz="1900" b="1" baseline="0"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900" b="1"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of medical </a:t>
                      </a:r>
                      <a:r>
                        <a:rPr lang="en-US"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invoices finalised within 30 working days of </a:t>
                      </a:r>
                      <a:r>
                        <a:rPr lang="en-US" sz="1900" b="1"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receipt (Continue..).</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1220078657"/>
                  </a:ext>
                </a:extLst>
              </a:tr>
              <a:tr h="568960">
                <a:tc>
                  <a:txBody>
                    <a:bodyPr/>
                    <a:lstStyle/>
                    <a:p>
                      <a:pPr marL="43815">
                        <a:lnSpc>
                          <a:spcPct val="100000"/>
                        </a:lnSpc>
                        <a:spcAft>
                          <a:spcPts val="0"/>
                        </a:spcAft>
                      </a:pPr>
                      <a:r>
                        <a:rPr lang="en-US"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Means of verification</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43180">
                        <a:lnSpc>
                          <a:spcPct val="100000"/>
                        </a:lnSpc>
                        <a:spcAft>
                          <a:spcPts val="0"/>
                        </a:spcAft>
                      </a:pPr>
                      <a:r>
                        <a:rPr lang="en-US"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System generated medical invoices reports ascertaining the total number of medical invoices finalised within turnaround time.</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3440276191"/>
                  </a:ext>
                </a:extLst>
              </a:tr>
              <a:tr h="1422400">
                <a:tc>
                  <a:txBody>
                    <a:bodyPr/>
                    <a:lstStyle/>
                    <a:p>
                      <a:pPr marL="43815">
                        <a:lnSpc>
                          <a:spcPct val="100000"/>
                        </a:lnSpc>
                        <a:spcAft>
                          <a:spcPts val="0"/>
                        </a:spcAft>
                      </a:pPr>
                      <a:r>
                        <a:rPr lang="en-US" sz="1900" b="1">
                          <a:solidFill>
                            <a:srgbClr val="000000"/>
                          </a:solidFill>
                          <a:effectLst/>
                          <a:latin typeface="Arial" panose="020B0604020202020204" pitchFamily="34" charset="0"/>
                          <a:ea typeface="Arial" panose="020B0604020202020204" pitchFamily="34" charset="0"/>
                          <a:cs typeface="Arial" panose="020B0604020202020204" pitchFamily="34" charset="0"/>
                        </a:rPr>
                        <a:t>Assumptions</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42863" indent="52388">
                        <a:lnSpc>
                          <a:spcPct val="100000"/>
                        </a:lnSpc>
                        <a:spcAft>
                          <a:spcPts val="0"/>
                        </a:spcAft>
                      </a:pPr>
                      <a:r>
                        <a:rPr lang="en-ZA" sz="1900" dirty="0">
                          <a:solidFill>
                            <a:srgbClr val="000000"/>
                          </a:solidFill>
                          <a:effectLst/>
                          <a:latin typeface="Arial" panose="020B0604020202020204" pitchFamily="34" charset="0"/>
                          <a:ea typeface="Calibri" panose="020F0502020204030204" pitchFamily="34" charset="0"/>
                          <a:cs typeface="Arial" panose="020B0604020202020204" pitchFamily="34" charset="0"/>
                        </a:rPr>
                        <a:t>*Claim liability is accepted </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42863" indent="52388">
                        <a:lnSpc>
                          <a:spcPct val="100000"/>
                        </a:lnSpc>
                        <a:spcAft>
                          <a:spcPts val="0"/>
                        </a:spcAft>
                      </a:pPr>
                      <a:r>
                        <a:rPr lang="en-ZA" sz="19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ZA" sz="19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All </a:t>
                      </a:r>
                      <a:r>
                        <a:rPr lang="en-ZA" sz="1900" dirty="0">
                          <a:solidFill>
                            <a:srgbClr val="000000"/>
                          </a:solidFill>
                          <a:effectLst/>
                          <a:latin typeface="Arial" panose="020B0604020202020204" pitchFamily="34" charset="0"/>
                          <a:ea typeface="Calibri" panose="020F0502020204030204" pitchFamily="34" charset="0"/>
                          <a:cs typeface="Arial" panose="020B0604020202020204" pitchFamily="34" charset="0"/>
                        </a:rPr>
                        <a:t>supporting documents are accurate and valid as per the relevant Standard </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42863" indent="52388">
                        <a:lnSpc>
                          <a:spcPct val="100000"/>
                        </a:lnSpc>
                        <a:spcAft>
                          <a:spcPts val="0"/>
                        </a:spcAft>
                      </a:pPr>
                      <a:r>
                        <a:rPr lang="en-ZA" sz="19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ZA" sz="19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Operating </a:t>
                      </a:r>
                      <a:r>
                        <a:rPr lang="en-ZA" sz="19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Procedure (SOP) </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42863" indent="52388">
                        <a:lnSpc>
                          <a:spcPct val="100000"/>
                        </a:lnSpc>
                        <a:spcAft>
                          <a:spcPts val="0"/>
                        </a:spcAft>
                      </a:pPr>
                      <a:r>
                        <a:rPr lang="en-ZA" sz="19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ZA" sz="19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The </a:t>
                      </a:r>
                      <a:r>
                        <a:rPr lang="en-ZA" sz="1900" dirty="0">
                          <a:solidFill>
                            <a:srgbClr val="000000"/>
                          </a:solidFill>
                          <a:effectLst/>
                          <a:latin typeface="Arial" panose="020B0604020202020204" pitchFamily="34" charset="0"/>
                          <a:ea typeface="Calibri" panose="020F0502020204030204" pitchFamily="34" charset="0"/>
                          <a:cs typeface="Arial" panose="020B0604020202020204" pitchFamily="34" charset="0"/>
                        </a:rPr>
                        <a:t>data integrity is guaranteed </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42863" indent="52388">
                        <a:lnSpc>
                          <a:spcPct val="100000"/>
                        </a:lnSpc>
                        <a:spcAft>
                          <a:spcPts val="0"/>
                        </a:spcAft>
                      </a:pPr>
                      <a:r>
                        <a:rPr lang="en-ZA" sz="19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ZA" sz="19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System </a:t>
                      </a:r>
                      <a:r>
                        <a:rPr lang="en-ZA" sz="1900" dirty="0">
                          <a:solidFill>
                            <a:srgbClr val="000000"/>
                          </a:solidFill>
                          <a:effectLst/>
                          <a:latin typeface="Arial" panose="020B0604020202020204" pitchFamily="34" charset="0"/>
                          <a:ea typeface="Calibri" panose="020F0502020204030204" pitchFamily="34" charset="0"/>
                          <a:cs typeface="Arial" panose="020B0604020202020204" pitchFamily="34" charset="0"/>
                        </a:rPr>
                        <a:t>will always be available</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2244164714"/>
                  </a:ext>
                </a:extLst>
              </a:tr>
              <a:tr h="853440">
                <a:tc>
                  <a:txBody>
                    <a:bodyPr/>
                    <a:lstStyle/>
                    <a:p>
                      <a:pPr marL="43815">
                        <a:lnSpc>
                          <a:spcPct val="100000"/>
                        </a:lnSpc>
                        <a:spcAft>
                          <a:spcPts val="0"/>
                        </a:spcAft>
                      </a:pPr>
                      <a:r>
                        <a:rPr lang="en-US"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Disaggregation of Beneficiaries (where</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43815">
                        <a:lnSpc>
                          <a:spcPct val="100000"/>
                        </a:lnSpc>
                        <a:spcAft>
                          <a:spcPts val="0"/>
                        </a:spcAft>
                      </a:pPr>
                      <a:r>
                        <a:rPr lang="en-US"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applicable)</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43180" marR="2837815">
                        <a:lnSpc>
                          <a:spcPct val="100000"/>
                        </a:lnSpc>
                        <a:spcAft>
                          <a:spcPts val="0"/>
                        </a:spcAft>
                      </a:pPr>
                      <a:r>
                        <a:rPr lang="en-US"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Target for Women: N/A </a:t>
                      </a:r>
                      <a:endParaRPr lang="en-US" sz="1900" dirty="0" smtClean="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43180" marR="2837815">
                        <a:lnSpc>
                          <a:spcPct val="100000"/>
                        </a:lnSpc>
                        <a:spcAft>
                          <a:spcPts val="0"/>
                        </a:spcAft>
                      </a:pPr>
                      <a:r>
                        <a:rPr lang="en-US" sz="1900"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Target </a:t>
                      </a:r>
                      <a:r>
                        <a:rPr lang="en-US"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for Youth: N/A</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43180">
                        <a:lnSpc>
                          <a:spcPct val="100000"/>
                        </a:lnSpc>
                        <a:spcAft>
                          <a:spcPts val="0"/>
                        </a:spcAft>
                      </a:pPr>
                      <a:r>
                        <a:rPr lang="en-US"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Target for People with Disabilities: N/A</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4256987663"/>
                  </a:ext>
                </a:extLst>
              </a:tr>
              <a:tr h="853440">
                <a:tc>
                  <a:txBody>
                    <a:bodyPr/>
                    <a:lstStyle/>
                    <a:p>
                      <a:pPr marL="43815">
                        <a:lnSpc>
                          <a:spcPct val="100000"/>
                        </a:lnSpc>
                        <a:spcAft>
                          <a:spcPts val="0"/>
                        </a:spcAft>
                      </a:pPr>
                      <a:r>
                        <a:rPr lang="en-US" sz="1900" b="1">
                          <a:solidFill>
                            <a:srgbClr val="000000"/>
                          </a:solidFill>
                          <a:effectLst/>
                          <a:latin typeface="Arial" panose="020B0604020202020204" pitchFamily="34" charset="0"/>
                          <a:ea typeface="Arial" panose="020B0604020202020204" pitchFamily="34" charset="0"/>
                          <a:cs typeface="Arial" panose="020B0604020202020204" pitchFamily="34" charset="0"/>
                        </a:rPr>
                        <a:t>Spatial Transformation (where applicable)</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43180" marR="1040765">
                        <a:lnSpc>
                          <a:spcPct val="100000"/>
                        </a:lnSpc>
                        <a:spcAft>
                          <a:spcPts val="0"/>
                        </a:spcAft>
                      </a:pPr>
                      <a:r>
                        <a:rPr lang="en-US"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Reflect on contribution to spatial transformation priorities: NA </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43180" marR="1240155">
                        <a:lnSpc>
                          <a:spcPct val="100000"/>
                        </a:lnSpc>
                        <a:spcAft>
                          <a:spcPts val="0"/>
                        </a:spcAft>
                      </a:pPr>
                      <a:r>
                        <a:rPr lang="en-US"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Reflect on the spatial impact area: N/A</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890694921"/>
                  </a:ext>
                </a:extLst>
              </a:tr>
              <a:tr h="284480">
                <a:tc>
                  <a:txBody>
                    <a:bodyPr/>
                    <a:lstStyle/>
                    <a:p>
                      <a:pPr marL="43815">
                        <a:lnSpc>
                          <a:spcPct val="100000"/>
                        </a:lnSpc>
                        <a:spcAft>
                          <a:spcPts val="0"/>
                        </a:spcAft>
                      </a:pPr>
                      <a:r>
                        <a:rPr lang="en-US" sz="1900" b="1">
                          <a:solidFill>
                            <a:srgbClr val="000000"/>
                          </a:solidFill>
                          <a:effectLst/>
                          <a:latin typeface="Arial" panose="020B0604020202020204" pitchFamily="34" charset="0"/>
                          <a:ea typeface="Arial" panose="020B0604020202020204" pitchFamily="34" charset="0"/>
                          <a:cs typeface="Arial" panose="020B0604020202020204" pitchFamily="34" charset="0"/>
                        </a:rPr>
                        <a:t>Calculation Type</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43180">
                        <a:lnSpc>
                          <a:spcPct val="100000"/>
                        </a:lnSpc>
                        <a:spcAft>
                          <a:spcPts val="0"/>
                        </a:spcAft>
                      </a:pPr>
                      <a:r>
                        <a:rPr lang="en-US"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Cumulative (year-end)</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1178356294"/>
                  </a:ext>
                </a:extLst>
              </a:tr>
              <a:tr h="284480">
                <a:tc>
                  <a:txBody>
                    <a:bodyPr/>
                    <a:lstStyle/>
                    <a:p>
                      <a:pPr marL="43815">
                        <a:lnSpc>
                          <a:spcPct val="100000"/>
                        </a:lnSpc>
                        <a:spcAft>
                          <a:spcPts val="0"/>
                        </a:spcAft>
                      </a:pPr>
                      <a:r>
                        <a:rPr lang="en-US" sz="1900" b="1">
                          <a:solidFill>
                            <a:srgbClr val="000000"/>
                          </a:solidFill>
                          <a:effectLst/>
                          <a:latin typeface="Arial" panose="020B0604020202020204" pitchFamily="34" charset="0"/>
                          <a:ea typeface="Arial" panose="020B0604020202020204" pitchFamily="34" charset="0"/>
                          <a:cs typeface="Arial" panose="020B0604020202020204" pitchFamily="34" charset="0"/>
                        </a:rPr>
                        <a:t>Reporting Cycle</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43180">
                        <a:lnSpc>
                          <a:spcPct val="100000"/>
                        </a:lnSpc>
                        <a:spcAft>
                          <a:spcPts val="0"/>
                        </a:spcAft>
                      </a:pPr>
                      <a:r>
                        <a:rPr lang="en-US"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Quarterly reporting</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665060024"/>
                  </a:ext>
                </a:extLst>
              </a:tr>
              <a:tr h="284480">
                <a:tc>
                  <a:txBody>
                    <a:bodyPr/>
                    <a:lstStyle/>
                    <a:p>
                      <a:pPr marL="43815">
                        <a:lnSpc>
                          <a:spcPct val="100000"/>
                        </a:lnSpc>
                        <a:spcAft>
                          <a:spcPts val="0"/>
                        </a:spcAft>
                      </a:pPr>
                      <a:r>
                        <a:rPr lang="en-US" sz="1900" b="1">
                          <a:solidFill>
                            <a:srgbClr val="000000"/>
                          </a:solidFill>
                          <a:effectLst/>
                          <a:latin typeface="Arial" panose="020B0604020202020204" pitchFamily="34" charset="0"/>
                          <a:ea typeface="Arial" panose="020B0604020202020204" pitchFamily="34" charset="0"/>
                          <a:cs typeface="Arial" panose="020B0604020202020204" pitchFamily="34" charset="0"/>
                        </a:rPr>
                        <a:t>Desired performance</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43180">
                        <a:lnSpc>
                          <a:spcPct val="100000"/>
                        </a:lnSpc>
                        <a:spcAft>
                          <a:spcPts val="0"/>
                        </a:spcAft>
                      </a:pPr>
                      <a:r>
                        <a:rPr lang="en-US" sz="19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Finalising</a:t>
                      </a:r>
                      <a:r>
                        <a:rPr lang="en-US"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900"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80% of </a:t>
                      </a:r>
                      <a:r>
                        <a:rPr lang="en-US"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accepted medical invoices within 30 working days</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3610920201"/>
                  </a:ext>
                </a:extLst>
              </a:tr>
              <a:tr h="568960">
                <a:tc>
                  <a:txBody>
                    <a:bodyPr/>
                    <a:lstStyle/>
                    <a:p>
                      <a:pPr marL="43815">
                        <a:lnSpc>
                          <a:spcPct val="100000"/>
                        </a:lnSpc>
                        <a:spcAft>
                          <a:spcPts val="0"/>
                        </a:spcAft>
                      </a:pPr>
                      <a:r>
                        <a:rPr lang="en-US" sz="1900" b="1">
                          <a:solidFill>
                            <a:srgbClr val="000000"/>
                          </a:solidFill>
                          <a:effectLst/>
                          <a:latin typeface="Arial" panose="020B0604020202020204" pitchFamily="34" charset="0"/>
                          <a:ea typeface="Arial" panose="020B0604020202020204" pitchFamily="34" charset="0"/>
                          <a:cs typeface="Arial" panose="020B0604020202020204" pitchFamily="34" charset="0"/>
                        </a:rPr>
                        <a:t>Indicator Responsibility</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43180">
                        <a:lnSpc>
                          <a:spcPct val="100000"/>
                        </a:lnSpc>
                        <a:spcAft>
                          <a:spcPts val="0"/>
                        </a:spcAft>
                      </a:pPr>
                      <a:r>
                        <a:rPr lang="en-US"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Chief Director: Medical Benefits.</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249291930"/>
                  </a:ext>
                </a:extLst>
              </a:tr>
            </a:tbl>
          </a:graphicData>
        </a:graphic>
      </p:graphicFrame>
      <p:sp>
        <p:nvSpPr>
          <p:cNvPr id="6" name="Rectangle 5"/>
          <p:cNvSpPr/>
          <p:nvPr/>
        </p:nvSpPr>
        <p:spPr>
          <a:xfrm>
            <a:off x="13919200" y="9114"/>
            <a:ext cx="441146" cy="369332"/>
          </a:xfrm>
          <a:prstGeom prst="rect">
            <a:avLst/>
          </a:prstGeom>
        </p:spPr>
        <p:txBody>
          <a:bodyPr wrap="none">
            <a:spAutoFit/>
          </a:bodyPr>
          <a:lstStyle/>
          <a:p>
            <a:r>
              <a:rPr lang="en-US" b="1" dirty="0" smtClean="0">
                <a:solidFill>
                  <a:srgbClr val="FF0000"/>
                </a:solidFill>
              </a:rPr>
              <a:t>76</a:t>
            </a:r>
            <a:endParaRPr lang="en-ZA" b="1" dirty="0">
              <a:solidFill>
                <a:srgbClr val="FF0000"/>
              </a:solidFill>
            </a:endParaRPr>
          </a:p>
        </p:txBody>
      </p:sp>
    </p:spTree>
    <p:extLst>
      <p:ext uri="{BB962C8B-B14F-4D97-AF65-F5344CB8AC3E}">
        <p14:creationId xmlns:p14="http://schemas.microsoft.com/office/powerpoint/2010/main" xmlns="" val="130218478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2800" y="228600"/>
            <a:ext cx="9982200" cy="1148904"/>
          </a:xfrm>
        </p:spPr>
        <p:txBody>
          <a:bodyPr/>
          <a:lstStyle/>
          <a:p>
            <a:r>
              <a:rPr lang="en-ZA" sz="3733" dirty="0">
                <a:solidFill>
                  <a:schemeClr val="tx1"/>
                </a:solidFill>
              </a:rPr>
              <a:t>PROGRAMME 4: ORTHOTIC AND REHABILITATION SERVICES </a:t>
            </a:r>
            <a:endParaRPr lang="en-ZA" dirty="0">
              <a:solidFill>
                <a:schemeClr val="tx1"/>
              </a:solidFill>
            </a:endParaRPr>
          </a:p>
        </p:txBody>
      </p:sp>
      <p:sp>
        <p:nvSpPr>
          <p:cNvPr id="4" name="Slide Number Placeholder 3"/>
          <p:cNvSpPr>
            <a:spLocks noGrp="1"/>
          </p:cNvSpPr>
          <p:nvPr>
            <p:ph type="sldNum" sz="quarter" idx="4294967295"/>
          </p:nvPr>
        </p:nvSpPr>
        <p:spPr>
          <a:xfrm>
            <a:off x="11034375" y="8586932"/>
            <a:ext cx="2844800" cy="48683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9B0E16-3B21-4DA7-809D-032F5E4D0A06}" type="slidenum">
              <a:rPr kumimoji="0" lang="en-US" sz="1800" b="0"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a:t>
            </a:fld>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aphicFrame>
        <p:nvGraphicFramePr>
          <p:cNvPr id="3" name="Table 2"/>
          <p:cNvGraphicFramePr>
            <a:graphicFrameLocks noGrp="1"/>
          </p:cNvGraphicFramePr>
          <p:nvPr>
            <p:extLst/>
          </p:nvPr>
        </p:nvGraphicFramePr>
        <p:xfrm>
          <a:off x="1160058" y="5483757"/>
          <a:ext cx="1672167" cy="342900"/>
        </p:xfrm>
        <a:graphic>
          <a:graphicData uri="http://schemas.openxmlformats.org/drawingml/2006/table">
            <a:tbl>
              <a:tblPr/>
              <a:tblGrid>
                <a:gridCol w="1672167">
                  <a:extLst>
                    <a:ext uri="{9D8B030D-6E8A-4147-A177-3AD203B41FA5}">
                      <a16:colId xmlns:a16="http://schemas.microsoft.com/office/drawing/2014/main" xmlns="" val="1401131679"/>
                    </a:ext>
                  </a:extLst>
                </a:gridCol>
              </a:tblGrid>
              <a:tr h="335280">
                <a:tc>
                  <a:txBody>
                    <a:bodyPr/>
                    <a:lstStyle/>
                    <a:p>
                      <a:pPr>
                        <a:lnSpc>
                          <a:spcPct val="150000"/>
                        </a:lnSpc>
                        <a:spcAft>
                          <a:spcPts val="0"/>
                        </a:spcAft>
                      </a:pPr>
                      <a:r>
                        <a:rPr lang="en-ZA" sz="15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T="0" marB="0">
                    <a:lnL>
                      <a:noFill/>
                    </a:lnL>
                    <a:lnR>
                      <a:noFill/>
                    </a:lnR>
                    <a:lnT>
                      <a:noFill/>
                    </a:lnT>
                    <a:lnB>
                      <a:noFill/>
                    </a:lnB>
                  </a:tcPr>
                </a:tc>
                <a:extLst>
                  <a:ext uri="{0D108BD9-81ED-4DB2-BD59-A6C34878D82A}">
                    <a16:rowId xmlns:a16="http://schemas.microsoft.com/office/drawing/2014/main" xmlns="" val="2465491970"/>
                  </a:ext>
                </a:extLst>
              </a:tr>
            </a:tbl>
          </a:graphicData>
        </a:graphic>
      </p:graphicFrame>
      <p:sp>
        <p:nvSpPr>
          <p:cNvPr id="7" name="Rectangle 1"/>
          <p:cNvSpPr>
            <a:spLocks noChangeArrowheads="1"/>
          </p:cNvSpPr>
          <p:nvPr/>
        </p:nvSpPr>
        <p:spPr bwMode="auto">
          <a:xfrm>
            <a:off x="660400" y="3651067"/>
            <a:ext cx="15087600" cy="30360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8816" tIns="1218816" rIns="1218816" bIns="1218816"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ZA" altLang="en-US" sz="1867" b="1" i="0" u="none" strike="noStrike" kern="1200" cap="none" spc="0" normalizeH="0" baseline="0" noProof="0" dirty="0">
                <a:ln>
                  <a:noFill/>
                </a:ln>
                <a:solidFill>
                  <a:srgbClr val="007832"/>
                </a:solidFill>
                <a:effectLst/>
                <a:uLnTx/>
                <a:uFillTx/>
                <a:latin typeface="Arial" panose="020B0604020202020204" pitchFamily="34" charset="0"/>
                <a:ea typeface="Times New Roman" panose="02020603050405020304" pitchFamily="18" charset="0"/>
                <a:cs typeface="Arial" panose="020B0604020202020204" pitchFamily="34" charset="0"/>
              </a:rPr>
              <a:t/>
            </a:r>
            <a:br>
              <a:rPr kumimoji="0" lang="en-ZA" altLang="en-US" sz="1867" b="1" i="0" u="none" strike="noStrike" kern="1200" cap="none" spc="0" normalizeH="0" baseline="0" noProof="0" dirty="0">
                <a:ln>
                  <a:noFill/>
                </a:ln>
                <a:solidFill>
                  <a:srgbClr val="007832"/>
                </a:solidFill>
                <a:effectLst/>
                <a:uLnTx/>
                <a:uFillTx/>
                <a:latin typeface="Arial" panose="020B0604020202020204" pitchFamily="34" charset="0"/>
                <a:ea typeface="Times New Roman" panose="02020603050405020304" pitchFamily="18" charset="0"/>
                <a:cs typeface="Arial" panose="020B0604020202020204" pitchFamily="34" charset="0"/>
              </a:rPr>
            </a:br>
            <a:endParaRPr kumimoji="0" lang="en-ZA" altLang="en-US" sz="1867" b="0" i="0" u="none" strike="noStrike" kern="1200" cap="none" spc="0" normalizeH="0" baseline="0" noProof="0" dirty="0">
              <a:ln>
                <a:noFill/>
              </a:ln>
              <a:solidFill>
                <a:srgbClr val="007832"/>
              </a:solidFill>
              <a:effectLst/>
              <a:uLnTx/>
              <a:uFillTx/>
              <a:latin typeface="Arial" panose="020B0604020202020204" pitchFamily="34" charset="0"/>
              <a:ea typeface="+mn-ea"/>
              <a:cs typeface="+mn-cs"/>
            </a:endParaRPr>
          </a:p>
        </p:txBody>
      </p:sp>
      <p:sp>
        <p:nvSpPr>
          <p:cNvPr id="5" name="Rectangle 4"/>
          <p:cNvSpPr/>
          <p:nvPr/>
        </p:nvSpPr>
        <p:spPr>
          <a:xfrm>
            <a:off x="848974" y="1614287"/>
            <a:ext cx="13756025" cy="6232475"/>
          </a:xfrm>
          <a:prstGeom prst="rect">
            <a:avLst/>
          </a:prstGeom>
        </p:spPr>
        <p:txBody>
          <a:bodyPr wrap="square">
            <a:spAutoFit/>
          </a:bodyPr>
          <a:lstStyle/>
          <a:p>
            <a:pPr lvl="0" algn="just" fontAlgn="base">
              <a:lnSpc>
                <a:spcPct val="150000"/>
              </a:lnSpc>
              <a:defRPr/>
            </a:pPr>
            <a:r>
              <a:rPr kumimoji="0" lang="en-ZA" sz="1900" b="1" i="0" u="none" strike="noStrike" kern="1200" cap="none" spc="0" normalizeH="0" baseline="0" noProof="0" dirty="0">
                <a:ln>
                  <a:noFill/>
                </a:ln>
                <a:solidFill>
                  <a:srgbClr val="231F20"/>
                </a:solidFill>
                <a:effectLst/>
                <a:uLnTx/>
                <a:uFillTx/>
                <a:latin typeface="Arial" panose="020B0604020202020204" pitchFamily="34" charset="0"/>
                <a:ea typeface="Times New Roman" panose="02020603050405020304" pitchFamily="18" charset="0"/>
                <a:cs typeface="+mn-cs"/>
              </a:rPr>
              <a:t>Purpose: </a:t>
            </a:r>
            <a:r>
              <a:rPr lang="en-ZA" sz="1900" dirty="0">
                <a:solidFill>
                  <a:srgbClr val="000000"/>
                </a:solidFill>
              </a:rPr>
              <a:t>To provide support in the Orthotic and Rehabilitation services for the Fund, which aims to promote the rights of injured workers with disabilities, their dependents and all beneficiaries of a COIDA system</a:t>
            </a:r>
            <a:r>
              <a:rPr lang="en-ZA" sz="1900" dirty="0"/>
              <a:t>.</a:t>
            </a:r>
            <a:endParaRPr kumimoji="0" lang="en-ZA" sz="1900" b="1" i="0" u="none" strike="noStrike" kern="1200" cap="none" spc="0" normalizeH="0" baseline="0" noProof="0" dirty="0" smtClean="0">
              <a:ln>
                <a:noFill/>
              </a:ln>
              <a:solidFill>
                <a:srgbClr val="231F20"/>
              </a:solidFill>
              <a:effectLst/>
              <a:uLnTx/>
              <a:uFillTx/>
              <a:ea typeface="Times New Roman" panose="02020603050405020304" pitchFamily="18" charset="0"/>
            </a:endParaRPr>
          </a:p>
          <a:p>
            <a:pPr marL="0" marR="0" lvl="0" indent="0" algn="just" defTabSz="914400" rtl="0" eaLnBrk="1" fontAlgn="base" latinLnBrk="0" hangingPunct="1">
              <a:lnSpc>
                <a:spcPct val="150000"/>
              </a:lnSpc>
              <a:spcBef>
                <a:spcPts val="0"/>
              </a:spcBef>
              <a:spcAft>
                <a:spcPts val="0"/>
              </a:spcAft>
              <a:buClrTx/>
              <a:buSzTx/>
              <a:buFontTx/>
              <a:buNone/>
              <a:tabLst/>
              <a:defRPr/>
            </a:pPr>
            <a:endParaRPr kumimoji="0" lang="en-ZA" sz="1900" b="1" i="0" u="none" strike="noStrike" kern="1200" cap="none" spc="0" normalizeH="0" baseline="0" noProof="0" dirty="0" smtClean="0">
              <a:ln>
                <a:noFill/>
              </a:ln>
              <a:solidFill>
                <a:srgbClr val="231F20"/>
              </a:solidFill>
              <a:effectLst/>
              <a:uLnTx/>
              <a:uFillTx/>
              <a:latin typeface="Arial" panose="020B0604020202020204" pitchFamily="34" charset="0"/>
              <a:ea typeface="Times New Roman" panose="02020603050405020304" pitchFamily="18" charset="0"/>
              <a:cs typeface="+mn-cs"/>
            </a:endParaRPr>
          </a:p>
          <a:p>
            <a:pPr marL="0" marR="0" lvl="0" indent="0" algn="just" defTabSz="914400" rtl="0" eaLnBrk="1" fontAlgn="base" latinLnBrk="0" hangingPunct="1">
              <a:lnSpc>
                <a:spcPct val="150000"/>
              </a:lnSpc>
              <a:spcBef>
                <a:spcPts val="0"/>
              </a:spcBef>
              <a:spcAft>
                <a:spcPts val="0"/>
              </a:spcAft>
              <a:buClrTx/>
              <a:buSzTx/>
              <a:buFontTx/>
              <a:buNone/>
              <a:tabLst/>
              <a:defRPr/>
            </a:pPr>
            <a:r>
              <a:rPr kumimoji="0" lang="en-ZA" sz="1900" b="1" i="0" u="none" strike="noStrike" kern="1200" cap="none" spc="0" normalizeH="0" baseline="0" noProof="0" dirty="0" smtClean="0">
                <a:ln>
                  <a:noFill/>
                </a:ln>
                <a:solidFill>
                  <a:srgbClr val="231F20"/>
                </a:solidFill>
                <a:effectLst/>
                <a:uLnTx/>
                <a:uFillTx/>
                <a:latin typeface="Arial" panose="020B0604020202020204" pitchFamily="34" charset="0"/>
                <a:ea typeface="Times New Roman" panose="02020603050405020304" pitchFamily="18" charset="0"/>
                <a:cs typeface="+mn-cs"/>
              </a:rPr>
              <a:t>Sub Programme: Orthotics and Prosthetic</a:t>
            </a:r>
            <a:endParaRPr kumimoji="0" lang="en-ZA" sz="1900" b="0" i="0" u="none" strike="noStrike" kern="1200" cap="none" spc="0" normalizeH="0" baseline="0" noProof="0" dirty="0" smtClean="0">
              <a:ln>
                <a:noFill/>
              </a:ln>
              <a:solidFill>
                <a:srgbClr val="007832"/>
              </a:solidFill>
              <a:effectLst/>
              <a:uLnTx/>
              <a:uFillTx/>
              <a:latin typeface="Times New Roman" panose="02020603050405020304" pitchFamily="18" charset="0"/>
              <a:ea typeface="Times New Roman" panose="02020603050405020304" pitchFamily="18" charset="0"/>
              <a:cs typeface="+mn-cs"/>
            </a:endParaRPr>
          </a:p>
          <a:p>
            <a:pPr lvl="0" algn="just" fontAlgn="base">
              <a:lnSpc>
                <a:spcPct val="150000"/>
              </a:lnSpc>
              <a:defRPr/>
            </a:pPr>
            <a:r>
              <a:rPr kumimoji="0" lang="en-ZA" sz="1900" b="1" i="0" u="none" strike="noStrike" kern="1200" cap="none" spc="0" normalizeH="0" baseline="0" noProof="0" dirty="0" smtClean="0">
                <a:ln>
                  <a:noFill/>
                </a:ln>
                <a:solidFill>
                  <a:srgbClr val="231F20"/>
                </a:solidFill>
                <a:effectLst/>
                <a:uLnTx/>
                <a:uFillTx/>
                <a:latin typeface="Arial" panose="020B0604020202020204" pitchFamily="34" charset="0"/>
                <a:ea typeface="Times New Roman" panose="02020603050405020304" pitchFamily="18" charset="0"/>
                <a:cs typeface="+mn-cs"/>
              </a:rPr>
              <a:t>Purpose</a:t>
            </a:r>
            <a:r>
              <a:rPr kumimoji="0" lang="en-ZA" sz="1900" b="1" i="0" u="none" strike="noStrike" kern="1200" cap="none" spc="0" normalizeH="0" baseline="0" noProof="0" dirty="0">
                <a:ln>
                  <a:noFill/>
                </a:ln>
                <a:solidFill>
                  <a:srgbClr val="231F20"/>
                </a:solidFill>
                <a:effectLst/>
                <a:uLnTx/>
                <a:uFillTx/>
                <a:latin typeface="Arial" panose="020B0604020202020204" pitchFamily="34" charset="0"/>
                <a:ea typeface="Times New Roman" panose="02020603050405020304" pitchFamily="18" charset="0"/>
                <a:cs typeface="+mn-cs"/>
              </a:rPr>
              <a:t>: </a:t>
            </a:r>
            <a:r>
              <a:rPr lang="en-ZA" sz="1900" dirty="0">
                <a:solidFill>
                  <a:srgbClr val="000000"/>
                </a:solidFill>
              </a:rPr>
              <a:t>To manage the process of aiding clinical/medical rehabilitation through the provision of Orthotic and Prosthetic devices and services to injured workers in order to promote their integration into the home, community and work environment. </a:t>
            </a:r>
            <a:endParaRPr kumimoji="0" lang="en-ZA" sz="1900" b="1" i="0" u="none" strike="noStrike" kern="1200" cap="none" spc="0" normalizeH="0" baseline="0" noProof="0" dirty="0" smtClean="0">
              <a:ln>
                <a:noFill/>
              </a:ln>
              <a:solidFill>
                <a:srgbClr val="000000"/>
              </a:solidFill>
              <a:effectLst/>
              <a:uLnTx/>
              <a:uFillTx/>
              <a:ea typeface="Times New Roman" panose="02020603050405020304" pitchFamily="18" charset="0"/>
            </a:endParaRPr>
          </a:p>
          <a:p>
            <a:pPr marL="0" marR="0" lvl="0" indent="0" algn="just" defTabSz="914400" rtl="0" eaLnBrk="1" fontAlgn="base" latinLnBrk="0" hangingPunct="1">
              <a:lnSpc>
                <a:spcPct val="150000"/>
              </a:lnSpc>
              <a:spcBef>
                <a:spcPts val="0"/>
              </a:spcBef>
              <a:spcAft>
                <a:spcPts val="0"/>
              </a:spcAft>
              <a:buClrTx/>
              <a:buSzTx/>
              <a:buFontTx/>
              <a:buNone/>
              <a:tabLst/>
              <a:defRPr/>
            </a:pPr>
            <a:r>
              <a:rPr kumimoji="0" lang="en-ZA" sz="1900" b="1" i="0" u="none" strike="noStrike" kern="1200" cap="none" spc="0" normalizeH="0" baseline="0" noProof="0" dirty="0" smtClean="0">
                <a:ln>
                  <a:noFill/>
                </a:ln>
                <a:solidFill>
                  <a:srgbClr val="000000"/>
                </a:solidFill>
                <a:effectLst/>
                <a:uLnTx/>
                <a:uFillTx/>
                <a:ea typeface="Times New Roman" panose="02020603050405020304" pitchFamily="18" charset="0"/>
              </a:rPr>
              <a:t>Sub </a:t>
            </a:r>
            <a:r>
              <a:rPr kumimoji="0" lang="en-ZA" sz="1900" b="1" i="0" u="none" strike="noStrike" kern="1200" cap="none" spc="0" normalizeH="0" baseline="0" noProof="0" dirty="0">
                <a:ln>
                  <a:noFill/>
                </a:ln>
                <a:solidFill>
                  <a:srgbClr val="000000"/>
                </a:solidFill>
                <a:effectLst/>
                <a:uLnTx/>
                <a:uFillTx/>
                <a:ea typeface="Times New Roman" panose="02020603050405020304" pitchFamily="18" charset="0"/>
              </a:rPr>
              <a:t>Programme: Rehabilitation and re-integration</a:t>
            </a:r>
            <a:endParaRPr kumimoji="0" lang="en-ZA" sz="1900" b="0" i="0" u="none" strike="noStrike" kern="1200" cap="none" spc="0" normalizeH="0" baseline="0" noProof="0" dirty="0">
              <a:ln>
                <a:noFill/>
              </a:ln>
              <a:solidFill>
                <a:srgbClr val="000000"/>
              </a:solidFill>
              <a:effectLst/>
              <a:uLnTx/>
              <a:uFillTx/>
              <a:ea typeface="Times New Roman" panose="02020603050405020304" pitchFamily="18" charset="0"/>
            </a:endParaRPr>
          </a:p>
          <a:p>
            <a:pPr marL="0" marR="0" lvl="0" indent="0" algn="just" defTabSz="914400" rtl="0" eaLnBrk="1" fontAlgn="base" latinLnBrk="0" hangingPunct="1">
              <a:lnSpc>
                <a:spcPct val="150000"/>
              </a:lnSpc>
              <a:spcBef>
                <a:spcPts val="0"/>
              </a:spcBef>
              <a:spcAft>
                <a:spcPts val="0"/>
              </a:spcAft>
              <a:buClrTx/>
              <a:buSzTx/>
              <a:buFontTx/>
              <a:buNone/>
              <a:tabLst/>
              <a:defRPr/>
            </a:pPr>
            <a:r>
              <a:rPr kumimoji="0" lang="en-ZA" sz="1900" b="1" i="0" u="none" strike="noStrike" kern="1200" cap="none" spc="0" normalizeH="0" baseline="0" noProof="0" dirty="0">
                <a:ln>
                  <a:noFill/>
                </a:ln>
                <a:solidFill>
                  <a:srgbClr val="000000"/>
                </a:solidFill>
                <a:effectLst/>
                <a:uLnTx/>
                <a:uFillTx/>
                <a:ea typeface="Times New Roman" panose="02020603050405020304" pitchFamily="18" charset="0"/>
              </a:rPr>
              <a:t>Purpose: </a:t>
            </a:r>
            <a:r>
              <a:rPr kumimoji="0" lang="en-ZA" sz="1900" b="0" i="0" u="none" strike="noStrike" kern="1200" cap="none" spc="0" normalizeH="0" baseline="0" noProof="0" dirty="0">
                <a:ln>
                  <a:noFill/>
                </a:ln>
                <a:solidFill>
                  <a:srgbClr val="000000"/>
                </a:solidFill>
                <a:effectLst/>
                <a:uLnTx/>
                <a:uFillTx/>
                <a:ea typeface="Times New Roman" panose="02020603050405020304" pitchFamily="18" charset="0"/>
              </a:rPr>
              <a:t>To implement and monitor medical/clinical as we</a:t>
            </a:r>
            <a:r>
              <a:rPr kumimoji="0" lang="en-ZA" sz="1900" b="0" i="0" u="none" strike="noStrike" kern="1200" cap="none" spc="0" normalizeH="0" baseline="0" noProof="0" dirty="0">
                <a:ln>
                  <a:noFill/>
                </a:ln>
                <a:solidFill>
                  <a:srgbClr val="231F20"/>
                </a:solidFill>
                <a:effectLst/>
                <a:uLnTx/>
                <a:uFillTx/>
                <a:latin typeface="Arial" panose="020B0604020202020204" pitchFamily="34" charset="0"/>
                <a:ea typeface="Times New Roman" panose="02020603050405020304" pitchFamily="18" charset="0"/>
                <a:cs typeface="+mn-cs"/>
              </a:rPr>
              <a:t>ll social rehabilitation programmes for injured workers and their dependents in order to:</a:t>
            </a:r>
            <a:endParaRPr kumimoji="0" lang="en-ZA" sz="1900" b="0" i="0" u="none" strike="noStrike" kern="1200" cap="none" spc="0" normalizeH="0" baseline="0" noProof="0" dirty="0">
              <a:ln>
                <a:noFill/>
              </a:ln>
              <a:solidFill>
                <a:srgbClr val="007832"/>
              </a:solidFill>
              <a:effectLst/>
              <a:uLnTx/>
              <a:uFillTx/>
              <a:latin typeface="Times New Roman" panose="02020603050405020304" pitchFamily="18" charset="0"/>
              <a:ea typeface="Times New Roman" panose="02020603050405020304" pitchFamily="18" charset="0"/>
              <a:cs typeface="+mn-cs"/>
            </a:endParaRPr>
          </a:p>
          <a:p>
            <a:pPr marL="342900" marR="0" lvl="0" indent="-342900" algn="just" defTabSz="914400" rtl="0" eaLnBrk="1" fontAlgn="base" latinLnBrk="0" hangingPunct="1">
              <a:lnSpc>
                <a:spcPct val="150000"/>
              </a:lnSpc>
              <a:spcBef>
                <a:spcPts val="0"/>
              </a:spcBef>
              <a:spcAft>
                <a:spcPts val="0"/>
              </a:spcAft>
              <a:buClrTx/>
              <a:buSzTx/>
              <a:buFont typeface="Times New Roman" panose="02020603050405020304" pitchFamily="18" charset="0"/>
              <a:buChar char="•"/>
              <a:tabLst>
                <a:tab pos="457200" algn="l"/>
              </a:tabLst>
              <a:defRPr/>
            </a:pPr>
            <a:r>
              <a:rPr kumimoji="0" lang="en-ZA" sz="1900" b="0" i="0" u="none" strike="noStrike" kern="1200" cap="none" spc="0" normalizeH="0" baseline="0" noProof="0" dirty="0">
                <a:ln>
                  <a:noFill/>
                </a:ln>
                <a:solidFill>
                  <a:srgbClr val="231F20"/>
                </a:solidFill>
                <a:effectLst/>
                <a:uLnTx/>
                <a:uFillTx/>
                <a:latin typeface="Arial" panose="020B0604020202020204" pitchFamily="34" charset="0"/>
                <a:ea typeface="Times New Roman" panose="02020603050405020304" pitchFamily="18" charset="0"/>
                <a:cs typeface="Times New Roman" panose="02020603050405020304" pitchFamily="18" charset="0"/>
              </a:rPr>
              <a:t>provide socio-economic support; </a:t>
            </a:r>
            <a:endParaRPr kumimoji="0" lang="en-ZA" sz="1900" b="0" i="0" u="none" strike="noStrike" kern="1200" cap="none" spc="0" normalizeH="0" baseline="0" noProof="0" dirty="0">
              <a:ln>
                <a:noFill/>
              </a:ln>
              <a:solidFill>
                <a:srgbClr val="007832"/>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defTabSz="914400" rtl="0" eaLnBrk="1" fontAlgn="base" latinLnBrk="0" hangingPunct="1">
              <a:lnSpc>
                <a:spcPct val="150000"/>
              </a:lnSpc>
              <a:spcBef>
                <a:spcPts val="0"/>
              </a:spcBef>
              <a:spcAft>
                <a:spcPts val="0"/>
              </a:spcAft>
              <a:buClrTx/>
              <a:buSzTx/>
              <a:buFont typeface="Times New Roman" panose="02020603050405020304" pitchFamily="18" charset="0"/>
              <a:buChar char="•"/>
              <a:tabLst>
                <a:tab pos="457200" algn="l"/>
              </a:tabLst>
              <a:defRPr/>
            </a:pPr>
            <a:r>
              <a:rPr kumimoji="0" lang="en-ZA" sz="1900" b="0" i="0" u="none" strike="noStrike" kern="1200" cap="none" spc="0" normalizeH="0" baseline="0" noProof="0" dirty="0">
                <a:ln>
                  <a:noFill/>
                </a:ln>
                <a:solidFill>
                  <a:srgbClr val="231F20"/>
                </a:solidFill>
                <a:effectLst/>
                <a:uLnTx/>
                <a:uFillTx/>
                <a:latin typeface="Arial" panose="020B0604020202020204" pitchFamily="34" charset="0"/>
                <a:ea typeface="Times New Roman" panose="02020603050405020304" pitchFamily="18" charset="0"/>
                <a:cs typeface="Times New Roman" panose="02020603050405020304" pitchFamily="18" charset="0"/>
              </a:rPr>
              <a:t>aid efficient and cost-effective the recovery, </a:t>
            </a:r>
            <a:endParaRPr kumimoji="0" lang="en-ZA" sz="1900" b="0" i="0" u="none" strike="noStrike" kern="1200" cap="none" spc="0" normalizeH="0" baseline="0" noProof="0" dirty="0">
              <a:ln>
                <a:noFill/>
              </a:ln>
              <a:solidFill>
                <a:srgbClr val="007832"/>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defTabSz="914400" rtl="0" eaLnBrk="1" fontAlgn="base" latinLnBrk="0" hangingPunct="1">
              <a:lnSpc>
                <a:spcPct val="150000"/>
              </a:lnSpc>
              <a:spcBef>
                <a:spcPts val="0"/>
              </a:spcBef>
              <a:spcAft>
                <a:spcPts val="0"/>
              </a:spcAft>
              <a:buClrTx/>
              <a:buSzTx/>
              <a:buFont typeface="Times New Roman" panose="02020603050405020304" pitchFamily="18" charset="0"/>
              <a:buChar char="•"/>
              <a:tabLst>
                <a:tab pos="457200" algn="l"/>
              </a:tabLst>
              <a:defRPr/>
            </a:pPr>
            <a:r>
              <a:rPr kumimoji="0" lang="en-ZA" sz="1900" b="0" i="0" u="none" strike="noStrike" kern="1200" cap="none" spc="0" normalizeH="0" baseline="0" noProof="0" dirty="0">
                <a:ln>
                  <a:noFill/>
                </a:ln>
                <a:solidFill>
                  <a:srgbClr val="231F20"/>
                </a:solidFill>
                <a:effectLst/>
                <a:uLnTx/>
                <a:uFillTx/>
                <a:latin typeface="Arial" panose="020B0604020202020204" pitchFamily="34" charset="0"/>
                <a:ea typeface="Times New Roman" panose="02020603050405020304" pitchFamily="18" charset="0"/>
                <a:cs typeface="Times New Roman" panose="02020603050405020304" pitchFamily="18" charset="0"/>
              </a:rPr>
              <a:t>return to work and integration to community, family and work life. </a:t>
            </a:r>
            <a:endParaRPr kumimoji="0" lang="en-ZA" sz="1900" b="0" i="0" u="none" strike="noStrike" kern="1200" cap="none" spc="0" normalizeH="0" baseline="0" noProof="0" dirty="0">
              <a:ln>
                <a:noFill/>
              </a:ln>
              <a:solidFill>
                <a:srgbClr val="007832"/>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defTabSz="914400" rtl="0" eaLnBrk="1" fontAlgn="base" latinLnBrk="0" hangingPunct="1">
              <a:lnSpc>
                <a:spcPct val="150000"/>
              </a:lnSpc>
              <a:spcBef>
                <a:spcPts val="0"/>
              </a:spcBef>
              <a:spcAft>
                <a:spcPts val="0"/>
              </a:spcAft>
              <a:buClrTx/>
              <a:buSzTx/>
              <a:buFont typeface="Times New Roman" panose="02020603050405020304" pitchFamily="18" charset="0"/>
              <a:buChar char="•"/>
              <a:tabLst>
                <a:tab pos="457200" algn="l"/>
              </a:tabLst>
              <a:defRPr/>
            </a:pPr>
            <a:r>
              <a:rPr kumimoji="0" lang="en-ZA" sz="1900" b="0" i="0" u="none" strike="noStrike" kern="1200" cap="none" spc="0" normalizeH="0" baseline="0" noProof="0" dirty="0">
                <a:ln>
                  <a:noFill/>
                </a:ln>
                <a:solidFill>
                  <a:srgbClr val="231F20"/>
                </a:solidFill>
                <a:effectLst/>
                <a:uLnTx/>
                <a:uFillTx/>
                <a:latin typeface="Arial" panose="020B0604020202020204" pitchFamily="34" charset="0"/>
                <a:ea typeface="Times New Roman" panose="02020603050405020304" pitchFamily="18" charset="0"/>
                <a:cs typeface="Times New Roman" panose="02020603050405020304" pitchFamily="18" charset="0"/>
              </a:rPr>
              <a:t>to advise the Compensation Fund on all matters pertaining to healthcare, rehabilitation, and promotion and access to opportunities for injured workers and their dependents.</a:t>
            </a:r>
            <a:endParaRPr kumimoji="0" lang="en-ZA" sz="1900" b="0" i="0" u="none" strike="noStrike" kern="1200" cap="none" spc="0" normalizeH="0" baseline="0" noProof="0" dirty="0">
              <a:ln>
                <a:noFill/>
              </a:ln>
              <a:solidFill>
                <a:srgbClr val="007832"/>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Rectangle 7"/>
          <p:cNvSpPr/>
          <p:nvPr/>
        </p:nvSpPr>
        <p:spPr>
          <a:xfrm>
            <a:off x="13919200" y="9114"/>
            <a:ext cx="441146" cy="369332"/>
          </a:xfrm>
          <a:prstGeom prst="rect">
            <a:avLst/>
          </a:prstGeom>
        </p:spPr>
        <p:txBody>
          <a:bodyPr wrap="none">
            <a:spAutoFit/>
          </a:bodyPr>
          <a:lstStyle/>
          <a:p>
            <a:r>
              <a:rPr lang="en-US" b="1" dirty="0" smtClean="0">
                <a:solidFill>
                  <a:srgbClr val="FF0000"/>
                </a:solidFill>
              </a:rPr>
              <a:t>77</a:t>
            </a:r>
            <a:endParaRPr lang="en-ZA" b="1" dirty="0">
              <a:solidFill>
                <a:srgbClr val="FF0000"/>
              </a:solidFill>
            </a:endParaRPr>
          </a:p>
        </p:txBody>
      </p:sp>
    </p:spTree>
    <p:extLst>
      <p:ext uri="{BB962C8B-B14F-4D97-AF65-F5344CB8AC3E}">
        <p14:creationId xmlns:p14="http://schemas.microsoft.com/office/powerpoint/2010/main" xmlns="" val="265074175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0" y="284951"/>
            <a:ext cx="8839200" cy="1723357"/>
          </a:xfrm>
        </p:spPr>
        <p:txBody>
          <a:bodyPr/>
          <a:lstStyle/>
          <a:p>
            <a:r>
              <a:rPr lang="en-ZA" sz="3733" dirty="0">
                <a:solidFill>
                  <a:prstClr val="black"/>
                </a:solidFill>
              </a:rPr>
              <a:t>PROGRAMME 4: ORTHOTIC AND REHABILITATION SERVICES </a:t>
            </a:r>
            <a:endParaRPr lang="en-ZA" dirty="0"/>
          </a:p>
        </p:txBody>
      </p:sp>
      <p:sp>
        <p:nvSpPr>
          <p:cNvPr id="4" name="Slide Number Placeholder 3"/>
          <p:cNvSpPr>
            <a:spLocks noGrp="1"/>
          </p:cNvSpPr>
          <p:nvPr>
            <p:ph type="sldNum" sz="quarter" idx="4294967295"/>
          </p:nvPr>
        </p:nvSpPr>
        <p:spPr>
          <a:xfrm>
            <a:off x="11034375" y="8586932"/>
            <a:ext cx="2844800" cy="48683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9B0E16-3B21-4DA7-809D-032F5E4D0A06}" type="slidenum">
              <a:rPr kumimoji="0" lang="en-US" sz="1800" b="0"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78</a:t>
            </a:fld>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Rectangle 4"/>
          <p:cNvSpPr/>
          <p:nvPr/>
        </p:nvSpPr>
        <p:spPr>
          <a:xfrm>
            <a:off x="419099" y="1703221"/>
            <a:ext cx="11496195" cy="584775"/>
          </a:xfrm>
          <a:prstGeom prst="rect">
            <a:avLst/>
          </a:prstGeom>
        </p:spPr>
        <p:txBody>
          <a:bodyPr wrap="square">
            <a:spAutoFit/>
          </a:bodyPr>
          <a:lstStyle/>
          <a:p>
            <a:pPr marL="0" marR="0" lvl="0" indent="0" algn="l" defTabSz="914400" rtl="0" eaLnBrk="0" fontAlgn="auto" latinLnBrk="0" hangingPunct="0">
              <a:lnSpc>
                <a:spcPct val="100000"/>
              </a:lnSpc>
              <a:spcBef>
                <a:spcPct val="20000"/>
              </a:spcBef>
              <a:spcAft>
                <a:spcPts val="0"/>
              </a:spcAft>
              <a:buClrTx/>
              <a:buSzTx/>
              <a:buFontTx/>
              <a:buNone/>
              <a:tabLst/>
              <a:defRPr/>
            </a:pPr>
            <a:r>
              <a:rPr kumimoji="0" lang="en-ZA" sz="3200" b="1" i="0" u="sng" strike="noStrike" kern="0" cap="none" spc="0" normalizeH="0" baseline="0" noProof="0" dirty="0">
                <a:ln>
                  <a:noFill/>
                </a:ln>
                <a:solidFill>
                  <a:srgbClr val="003C19"/>
                </a:solidFill>
                <a:effectLst/>
                <a:uLnTx/>
                <a:uFillTx/>
                <a:latin typeface="Arial"/>
                <a:ea typeface="Times New Roman" panose="02020603050405020304" pitchFamily="18" charset="0"/>
                <a:cs typeface="Arial"/>
              </a:rPr>
              <a:t>Outcomes, Outputs, Performance Indicators and Targets</a:t>
            </a:r>
            <a:endParaRPr kumimoji="0" lang="en-ZA" sz="4267" b="0" i="0" u="none" strike="noStrike" kern="1200" cap="none" spc="0" normalizeH="0" baseline="0" noProof="0" dirty="0">
              <a:ln>
                <a:noFill/>
              </a:ln>
              <a:solidFill>
                <a:prstClr val="black"/>
              </a:solidFill>
              <a:effectLst/>
              <a:uLnTx/>
              <a:uFillTx/>
              <a:latin typeface="Calibri"/>
              <a:ea typeface="ＭＳ Ｐゴシック" pitchFamily="80" charset="-128"/>
              <a:cs typeface="+mn-cs"/>
            </a:endParaRPr>
          </a:p>
        </p:txBody>
      </p:sp>
      <p:graphicFrame>
        <p:nvGraphicFramePr>
          <p:cNvPr id="6" name="Table 5"/>
          <p:cNvGraphicFramePr>
            <a:graphicFrameLocks noGrp="1"/>
          </p:cNvGraphicFramePr>
          <p:nvPr>
            <p:extLst/>
          </p:nvPr>
        </p:nvGraphicFramePr>
        <p:xfrm>
          <a:off x="431799" y="2275296"/>
          <a:ext cx="13472776" cy="6939328"/>
        </p:xfrm>
        <a:graphic>
          <a:graphicData uri="http://schemas.openxmlformats.org/drawingml/2006/table">
            <a:tbl>
              <a:tblPr firstRow="1" firstCol="1" bandRow="1"/>
              <a:tblGrid>
                <a:gridCol w="1633064">
                  <a:extLst>
                    <a:ext uri="{9D8B030D-6E8A-4147-A177-3AD203B41FA5}">
                      <a16:colId xmlns:a16="http://schemas.microsoft.com/office/drawing/2014/main" xmlns="" val="4232074762"/>
                    </a:ext>
                  </a:extLst>
                </a:gridCol>
                <a:gridCol w="1428932">
                  <a:extLst>
                    <a:ext uri="{9D8B030D-6E8A-4147-A177-3AD203B41FA5}">
                      <a16:colId xmlns:a16="http://schemas.microsoft.com/office/drawing/2014/main" xmlns="" val="2775544181"/>
                    </a:ext>
                  </a:extLst>
                </a:gridCol>
                <a:gridCol w="1183969">
                  <a:extLst>
                    <a:ext uri="{9D8B030D-6E8A-4147-A177-3AD203B41FA5}">
                      <a16:colId xmlns:a16="http://schemas.microsoft.com/office/drawing/2014/main" xmlns="" val="2669090930"/>
                    </a:ext>
                  </a:extLst>
                </a:gridCol>
                <a:gridCol w="1696387">
                  <a:extLst>
                    <a:ext uri="{9D8B030D-6E8A-4147-A177-3AD203B41FA5}">
                      <a16:colId xmlns:a16="http://schemas.microsoft.com/office/drawing/2014/main" xmlns="" val="1388977903"/>
                    </a:ext>
                  </a:extLst>
                </a:gridCol>
                <a:gridCol w="1188471">
                  <a:extLst>
                    <a:ext uri="{9D8B030D-6E8A-4147-A177-3AD203B41FA5}">
                      <a16:colId xmlns:a16="http://schemas.microsoft.com/office/drawing/2014/main" xmlns="" val="3502552022"/>
                    </a:ext>
                  </a:extLst>
                </a:gridCol>
                <a:gridCol w="1268390">
                  <a:extLst>
                    <a:ext uri="{9D8B030D-6E8A-4147-A177-3AD203B41FA5}">
                      <a16:colId xmlns:a16="http://schemas.microsoft.com/office/drawing/2014/main" xmlns="" val="1792464981"/>
                    </a:ext>
                  </a:extLst>
                </a:gridCol>
                <a:gridCol w="1735388">
                  <a:extLst>
                    <a:ext uri="{9D8B030D-6E8A-4147-A177-3AD203B41FA5}">
                      <a16:colId xmlns:a16="http://schemas.microsoft.com/office/drawing/2014/main" xmlns="" val="2207811255"/>
                    </a:ext>
                  </a:extLst>
                </a:gridCol>
                <a:gridCol w="1066800">
                  <a:extLst>
                    <a:ext uri="{9D8B030D-6E8A-4147-A177-3AD203B41FA5}">
                      <a16:colId xmlns:a16="http://schemas.microsoft.com/office/drawing/2014/main" xmlns="" val="2582800163"/>
                    </a:ext>
                  </a:extLst>
                </a:gridCol>
                <a:gridCol w="1143000">
                  <a:extLst>
                    <a:ext uri="{9D8B030D-6E8A-4147-A177-3AD203B41FA5}">
                      <a16:colId xmlns:a16="http://schemas.microsoft.com/office/drawing/2014/main" xmlns="" val="778034333"/>
                    </a:ext>
                  </a:extLst>
                </a:gridCol>
                <a:gridCol w="1128375">
                  <a:extLst>
                    <a:ext uri="{9D8B030D-6E8A-4147-A177-3AD203B41FA5}">
                      <a16:colId xmlns:a16="http://schemas.microsoft.com/office/drawing/2014/main" xmlns="" val="3552119082"/>
                    </a:ext>
                  </a:extLst>
                </a:gridCol>
              </a:tblGrid>
              <a:tr h="284480">
                <a:tc rowSpan="3">
                  <a:txBody>
                    <a:bodyPr/>
                    <a:lstStyle/>
                    <a:p>
                      <a:pPr>
                        <a:lnSpc>
                          <a:spcPct val="100000"/>
                        </a:lnSpc>
                        <a:spcAft>
                          <a:spcPts val="0"/>
                        </a:spcAft>
                      </a:pPr>
                      <a:r>
                        <a:rPr lang="en-ZA" sz="1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Outcome</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283" marR="4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rowSpan="3">
                  <a:txBody>
                    <a:bodyPr/>
                    <a:lstStyle/>
                    <a:p>
                      <a:pPr>
                        <a:lnSpc>
                          <a:spcPct val="100000"/>
                        </a:lnSpc>
                        <a:spcAft>
                          <a:spcPts val="0"/>
                        </a:spcAft>
                      </a:pPr>
                      <a:r>
                        <a:rPr lang="en-ZA" sz="1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Output</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283" marR="4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rowSpan="3">
                  <a:txBody>
                    <a:bodyPr/>
                    <a:lstStyle/>
                    <a:p>
                      <a:pPr>
                        <a:lnSpc>
                          <a:spcPct val="100000"/>
                        </a:lnSpc>
                        <a:spcAft>
                          <a:spcPts val="0"/>
                        </a:spcAft>
                      </a:pPr>
                      <a:r>
                        <a:rPr lang="en-ZA" sz="1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Output Indicator</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283" marR="4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gridSpan="7">
                  <a:txBody>
                    <a:bodyPr/>
                    <a:lstStyle/>
                    <a:p>
                      <a:pPr algn="ctr">
                        <a:lnSpc>
                          <a:spcPct val="100000"/>
                        </a:lnSpc>
                        <a:spcAft>
                          <a:spcPts val="0"/>
                        </a:spcAft>
                      </a:pPr>
                      <a:r>
                        <a:rPr lang="en-ZA" sz="1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Annual Target</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283" marR="4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414691168"/>
                  </a:ext>
                </a:extLst>
              </a:tr>
              <a:tr h="1137920">
                <a:tc vMerge="1">
                  <a:txBody>
                    <a:bodyPr/>
                    <a:lstStyle/>
                    <a:p>
                      <a:endParaRPr lang="en-ZA"/>
                    </a:p>
                  </a:txBody>
                  <a:tcPr/>
                </a:tc>
                <a:tc vMerge="1">
                  <a:txBody>
                    <a:bodyPr/>
                    <a:lstStyle/>
                    <a:p>
                      <a:endParaRPr lang="en-ZA"/>
                    </a:p>
                  </a:txBody>
                  <a:tcPr/>
                </a:tc>
                <a:tc vMerge="1">
                  <a:txBody>
                    <a:bodyPr/>
                    <a:lstStyle/>
                    <a:p>
                      <a:endParaRPr lang="en-ZA"/>
                    </a:p>
                  </a:txBody>
                  <a:tcPr/>
                </a:tc>
                <a:tc gridSpan="3">
                  <a:txBody>
                    <a:bodyPr/>
                    <a:lstStyle/>
                    <a:p>
                      <a:pPr>
                        <a:lnSpc>
                          <a:spcPct val="100000"/>
                        </a:lnSpc>
                        <a:spcAft>
                          <a:spcPts val="0"/>
                        </a:spcAft>
                      </a:pPr>
                      <a:r>
                        <a:rPr lang="en-ZA" sz="1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Audited /Actual Performance</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283" marR="4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hMerge="1">
                  <a:txBody>
                    <a:bodyPr/>
                    <a:lstStyle/>
                    <a:p>
                      <a:endParaRPr lang="en-ZA"/>
                    </a:p>
                  </a:txBody>
                  <a:tcPr/>
                </a:tc>
                <a:tc hMerge="1">
                  <a:txBody>
                    <a:bodyPr/>
                    <a:lstStyle/>
                    <a:p>
                      <a:endParaRPr lang="en-ZA"/>
                    </a:p>
                  </a:txBody>
                  <a:tcPr/>
                </a:tc>
                <a:tc>
                  <a:txBody>
                    <a:bodyPr/>
                    <a:lstStyle/>
                    <a:p>
                      <a:pPr>
                        <a:lnSpc>
                          <a:spcPct val="100000"/>
                        </a:lnSpc>
                        <a:spcAft>
                          <a:spcPts val="0"/>
                        </a:spcAft>
                      </a:pPr>
                      <a:r>
                        <a:rPr lang="en-ZA" sz="1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Estimated Performance</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283" marR="4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gridSpan="3">
                  <a:txBody>
                    <a:bodyPr/>
                    <a:lstStyle/>
                    <a:p>
                      <a:pPr>
                        <a:lnSpc>
                          <a:spcPct val="100000"/>
                        </a:lnSpc>
                        <a:spcAft>
                          <a:spcPts val="0"/>
                        </a:spcAft>
                      </a:pPr>
                      <a:endParaRPr lang="en-ZA" sz="19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00000"/>
                        </a:lnSpc>
                        <a:spcAft>
                          <a:spcPts val="0"/>
                        </a:spcAft>
                      </a:pPr>
                      <a:r>
                        <a:rPr lang="en-ZA" sz="19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MTEF </a:t>
                      </a:r>
                      <a:r>
                        <a:rPr lang="en-ZA" sz="1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Period</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00000"/>
                        </a:lnSpc>
                        <a:spcAft>
                          <a:spcPts val="0"/>
                        </a:spcAft>
                      </a:pPr>
                      <a:r>
                        <a:rPr lang="en-ZA" sz="1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00000"/>
                        </a:lnSpc>
                        <a:spcAft>
                          <a:spcPts val="0"/>
                        </a:spcAft>
                      </a:pPr>
                      <a:r>
                        <a:rPr lang="en-ZA" sz="1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283" marR="4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hMerge="1">
                  <a:txBody>
                    <a:bodyPr/>
                    <a:lstStyle/>
                    <a:p>
                      <a:pPr>
                        <a:lnSpc>
                          <a:spcPct val="100000"/>
                        </a:lnSpc>
                        <a:spcAft>
                          <a:spcPts val="0"/>
                        </a:spcAft>
                      </a:pP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212" marR="3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hMerge="1">
                  <a:txBody>
                    <a:bodyPr/>
                    <a:lstStyle/>
                    <a:p>
                      <a:pPr>
                        <a:lnSpc>
                          <a:spcPct val="100000"/>
                        </a:lnSpc>
                        <a:spcAft>
                          <a:spcPts val="0"/>
                        </a:spcAft>
                      </a:pP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3212" marR="3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extLst>
                  <a:ext uri="{0D108BD9-81ED-4DB2-BD59-A6C34878D82A}">
                    <a16:rowId xmlns:a16="http://schemas.microsoft.com/office/drawing/2014/main" xmlns="" val="569321054"/>
                  </a:ext>
                </a:extLst>
              </a:tr>
              <a:tr h="568960">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nSpc>
                          <a:spcPct val="100000"/>
                        </a:lnSpc>
                        <a:spcAft>
                          <a:spcPts val="0"/>
                        </a:spcAft>
                      </a:pPr>
                      <a:r>
                        <a:rPr lang="en-ZA" sz="1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ZA" sz="19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2018/19</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283" marR="4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8DD4"/>
                    </a:solidFill>
                  </a:tcPr>
                </a:tc>
                <a:tc>
                  <a:txBody>
                    <a:bodyPr/>
                    <a:lstStyle/>
                    <a:p>
                      <a:pPr>
                        <a:lnSpc>
                          <a:spcPct val="100000"/>
                        </a:lnSpc>
                        <a:spcAft>
                          <a:spcPts val="0"/>
                        </a:spcAft>
                      </a:pPr>
                      <a:r>
                        <a:rPr lang="en-ZA" sz="1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2019/20</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283" marR="4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8DD4"/>
                    </a:solidFill>
                  </a:tcPr>
                </a:tc>
                <a:tc>
                  <a:txBody>
                    <a:bodyPr/>
                    <a:lstStyle/>
                    <a:p>
                      <a:pPr>
                        <a:lnSpc>
                          <a:spcPct val="100000"/>
                        </a:lnSpc>
                        <a:spcAft>
                          <a:spcPts val="0"/>
                        </a:spcAft>
                      </a:pPr>
                      <a:r>
                        <a:rPr lang="en-ZA" sz="1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2020/21</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283" marR="4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00000"/>
                        </a:lnSpc>
                        <a:spcAft>
                          <a:spcPts val="0"/>
                        </a:spcAft>
                      </a:pPr>
                      <a:r>
                        <a:rPr lang="en-ZA" sz="1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2021/22</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283" marR="4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00000"/>
                        </a:lnSpc>
                        <a:spcAft>
                          <a:spcPts val="0"/>
                        </a:spcAft>
                      </a:pPr>
                      <a:r>
                        <a:rPr lang="en-ZA" sz="1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2022/23</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283" marR="4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00000"/>
                        </a:lnSpc>
                        <a:spcAft>
                          <a:spcPts val="0"/>
                        </a:spcAft>
                      </a:pPr>
                      <a:r>
                        <a:rPr lang="en-ZA" sz="1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2023/24</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283" marR="4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00000"/>
                        </a:lnSpc>
                        <a:spcAft>
                          <a:spcPts val="0"/>
                        </a:spcAft>
                      </a:pPr>
                      <a:r>
                        <a:rPr lang="en-ZA" sz="1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2024/25</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283" marR="4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extLst>
                  <a:ext uri="{0D108BD9-81ED-4DB2-BD59-A6C34878D82A}">
                    <a16:rowId xmlns:a16="http://schemas.microsoft.com/office/drawing/2014/main" xmlns="" val="3016082734"/>
                  </a:ext>
                </a:extLst>
              </a:tr>
              <a:tr h="3927384">
                <a:tc>
                  <a:txBody>
                    <a:bodyPr/>
                    <a:lstStyle/>
                    <a:p>
                      <a:pPr marL="27940" marR="22225" lvl="0" indent="0" algn="l" defTabSz="457200" rtl="0" eaLnBrk="1" fontAlgn="auto" latinLnBrk="0" hangingPunct="1">
                        <a:lnSpc>
                          <a:spcPct val="100000"/>
                        </a:lnSpc>
                        <a:spcBef>
                          <a:spcPts val="75"/>
                        </a:spcBef>
                        <a:spcAft>
                          <a:spcPts val="0"/>
                        </a:spcAft>
                        <a:buClrTx/>
                        <a:buSzTx/>
                        <a:buFontTx/>
                        <a:buNone/>
                        <a:tabLst/>
                        <a:defRPr/>
                      </a:pPr>
                      <a:r>
                        <a:rPr kumimoji="0" lang="en-US" sz="1900" b="0" i="0" u="none" strike="noStrike" kern="1200" cap="none" spc="0" normalizeH="0" baseline="0" noProof="0" dirty="0" smtClean="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Rehabilitation and reintegration Programmes implemented which promote the rights of injured workers with disabilities </a:t>
                      </a:r>
                      <a:endParaRPr kumimoji="0" lang="en-ZA" sz="1900" b="0" i="0" u="none" strike="noStrike" kern="1200" cap="none" spc="0" normalizeH="0" baseline="0" noProof="0" dirty="0" smtClean="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endParaRPr>
                    </a:p>
                    <a:p>
                      <a:pPr marL="27940" marR="22225">
                        <a:lnSpc>
                          <a:spcPct val="100000"/>
                        </a:lnSpc>
                        <a:spcBef>
                          <a:spcPts val="75"/>
                        </a:spcBef>
                        <a:spcAft>
                          <a:spcPts val="0"/>
                        </a:spcAft>
                      </a:pPr>
                      <a:endParaRPr lang="en-ZA" sz="19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marR="109220">
                        <a:lnSpc>
                          <a:spcPct val="100000"/>
                        </a:lnSpc>
                        <a:spcBef>
                          <a:spcPts val="70"/>
                        </a:spcBef>
                        <a:spcAft>
                          <a:spcPts val="0"/>
                        </a:spcAft>
                      </a:pPr>
                      <a:r>
                        <a:rPr lang="en-US"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Requests for assistive devices finalised to promote accessibility of  home, community and work  environments</a:t>
                      </a:r>
                      <a:endParaRPr lang="en-ZA" sz="19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 marR="126365">
                        <a:lnSpc>
                          <a:spcPct val="100000"/>
                        </a:lnSpc>
                        <a:spcBef>
                          <a:spcPts val="70"/>
                        </a:spcBef>
                        <a:spcAft>
                          <a:spcPts val="0"/>
                        </a:spcAft>
                      </a:pPr>
                      <a:r>
                        <a:rPr lang="en-US"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Percentage of  requests for assistive devices finalised within 15 working days</a:t>
                      </a:r>
                      <a:endParaRPr lang="en-ZA" sz="19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en-ZA" sz="1900" b="1" smtClean="0">
                          <a:solidFill>
                            <a:srgbClr val="000000"/>
                          </a:solidFill>
                          <a:effectLst/>
                          <a:latin typeface="Arial" panose="020B0604020202020204" pitchFamily="34" charset="0"/>
                          <a:ea typeface="Arial" panose="020B0604020202020204" pitchFamily="34" charset="0"/>
                          <a:cs typeface="Arial" panose="020B0604020202020204" pitchFamily="34" charset="0"/>
                        </a:rPr>
                        <a:t>93% </a:t>
                      </a:r>
                      <a:r>
                        <a:rPr lang="en-ZA" sz="1900" smtClean="0">
                          <a:solidFill>
                            <a:srgbClr val="000000"/>
                          </a:solidFill>
                          <a:effectLst/>
                          <a:latin typeface="Arial" panose="020B0604020202020204" pitchFamily="34" charset="0"/>
                          <a:ea typeface="Arial" panose="020B0604020202020204" pitchFamily="34" charset="0"/>
                          <a:cs typeface="Arial" panose="020B0604020202020204" pitchFamily="34" charset="0"/>
                        </a:rPr>
                        <a:t>(1079 of 1160) of compliant assistive devices requests responded to within 15 working days of receipt.</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en-ZA" sz="1900" b="1" smtClean="0">
                          <a:solidFill>
                            <a:srgbClr val="000000"/>
                          </a:solidFill>
                          <a:effectLst/>
                          <a:latin typeface="Arial" panose="020B0604020202020204" pitchFamily="34" charset="0"/>
                          <a:ea typeface="Arial" panose="020B0604020202020204" pitchFamily="34" charset="0"/>
                          <a:cs typeface="Arial" panose="020B0604020202020204" pitchFamily="34" charset="0"/>
                        </a:rPr>
                        <a:t>85%</a:t>
                      </a:r>
                      <a:r>
                        <a:rPr lang="en-ZA" sz="1900" smtClean="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900" smtClean="0">
                          <a:solidFill>
                            <a:srgbClr val="000000"/>
                          </a:solidFill>
                          <a:effectLst/>
                          <a:latin typeface="Arial" panose="020B0604020202020204" pitchFamily="34" charset="0"/>
                          <a:ea typeface="Arial" panose="020B0604020202020204" pitchFamily="34" charset="0"/>
                          <a:cs typeface="Arial" panose="020B0604020202020204" pitchFamily="34" charset="0"/>
                        </a:rPr>
                        <a:t>877 of 1 031) of compliant assistive devices requests responded to within 15 working days of receipt.</a:t>
                      </a:r>
                      <a:endParaRPr lang="en-ZA" sz="190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27940">
                        <a:lnSpc>
                          <a:spcPct val="100000"/>
                        </a:lnSpc>
                        <a:spcBef>
                          <a:spcPts val="75"/>
                        </a:spcBef>
                        <a:spcAft>
                          <a:spcPts val="0"/>
                        </a:spcAft>
                      </a:pPr>
                      <a:r>
                        <a:rPr lang="en-US" sz="1900" smtClean="0">
                          <a:solidFill>
                            <a:srgbClr val="000000"/>
                          </a:solidFill>
                          <a:effectLst/>
                          <a:latin typeface="Arial" panose="020B0604020202020204" pitchFamily="34" charset="0"/>
                          <a:ea typeface="Arial" panose="020B0604020202020204" pitchFamily="34" charset="0"/>
                          <a:cs typeface="Arial" panose="020B0604020202020204" pitchFamily="34" charset="0"/>
                        </a:rPr>
                        <a:t> </a:t>
                      </a:r>
                      <a:endParaRPr lang="en-ZA" sz="19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en-ZA" sz="1900" b="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Achieved </a:t>
                      </a:r>
                      <a:endParaRPr lang="en-ZA" sz="190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00000"/>
                        </a:lnSpc>
                        <a:spcAft>
                          <a:spcPts val="0"/>
                        </a:spcAft>
                      </a:pPr>
                      <a:r>
                        <a:rPr lang="en-ZA" sz="190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89% </a:t>
                      </a:r>
                      <a:endParaRPr lang="en-ZA" sz="190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00000"/>
                        </a:lnSpc>
                        <a:spcAft>
                          <a:spcPts val="0"/>
                        </a:spcAft>
                      </a:pPr>
                      <a:r>
                        <a:rPr lang="en-ZA" sz="190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Of the 1 260 requests received, 1 127 were finalised within 15 workings days </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
                        <a:lnSpc>
                          <a:spcPct val="100000"/>
                        </a:lnSpc>
                        <a:spcBef>
                          <a:spcPts val="75"/>
                        </a:spcBef>
                        <a:spcAft>
                          <a:spcPts val="0"/>
                        </a:spcAft>
                      </a:pPr>
                      <a:r>
                        <a:rPr lang="en-US" sz="1900" b="1"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93%</a:t>
                      </a:r>
                    </a:p>
                    <a:p>
                      <a:pPr marL="28575">
                        <a:lnSpc>
                          <a:spcPct val="100000"/>
                        </a:lnSpc>
                        <a:spcBef>
                          <a:spcPts val="75"/>
                        </a:spcBef>
                        <a:spcAft>
                          <a:spcPts val="0"/>
                        </a:spcAft>
                      </a:pPr>
                      <a:r>
                        <a:rPr lang="en-US" sz="1900"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(1006 of 1079) of requests for assistive devices </a:t>
                      </a:r>
                      <a:r>
                        <a:rPr lang="en-US" sz="1900" dirty="0" err="1" smtClean="0">
                          <a:solidFill>
                            <a:srgbClr val="000000"/>
                          </a:solidFill>
                          <a:effectLst/>
                          <a:latin typeface="Arial" panose="020B0604020202020204" pitchFamily="34" charset="0"/>
                          <a:ea typeface="Arial" panose="020B0604020202020204" pitchFamily="34" charset="0"/>
                          <a:cs typeface="Arial" panose="020B0604020202020204" pitchFamily="34" charset="0"/>
                        </a:rPr>
                        <a:t>finalised</a:t>
                      </a:r>
                      <a:r>
                        <a:rPr lang="en-US" sz="1900"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 within 15 working days</a:t>
                      </a:r>
                    </a:p>
                  </a:txBody>
                  <a:tcPr marL="45720" marR="4572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
                        <a:lnSpc>
                          <a:spcPct val="100000"/>
                        </a:lnSpc>
                        <a:spcBef>
                          <a:spcPts val="75"/>
                        </a:spcBef>
                        <a:spcAft>
                          <a:spcPts val="0"/>
                        </a:spcAft>
                      </a:pPr>
                      <a:r>
                        <a:rPr lang="en-US" sz="1900"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90%</a:t>
                      </a:r>
                      <a:endParaRPr lang="en-ZA" sz="19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5720" marR="45720">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9210">
                        <a:lnSpc>
                          <a:spcPct val="100000"/>
                        </a:lnSpc>
                        <a:spcBef>
                          <a:spcPts val="75"/>
                        </a:spcBef>
                        <a:spcAft>
                          <a:spcPts val="0"/>
                        </a:spcAft>
                      </a:pPr>
                      <a:r>
                        <a:rPr lang="en-US" sz="1900" smtClean="0">
                          <a:solidFill>
                            <a:srgbClr val="000000"/>
                          </a:solidFill>
                          <a:effectLst/>
                          <a:latin typeface="Arial" panose="020B0604020202020204" pitchFamily="34" charset="0"/>
                          <a:ea typeface="Arial" panose="020B0604020202020204" pitchFamily="34" charset="0"/>
                          <a:cs typeface="Arial" panose="020B0604020202020204" pitchFamily="34" charset="0"/>
                        </a:rPr>
                        <a:t>95%</a:t>
                      </a:r>
                      <a:endParaRPr lang="en-ZA" sz="19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5720" marR="45720">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210">
                        <a:lnSpc>
                          <a:spcPct val="100000"/>
                        </a:lnSpc>
                        <a:spcBef>
                          <a:spcPts val="75"/>
                        </a:spcBef>
                        <a:spcAft>
                          <a:spcPts val="0"/>
                        </a:spcAft>
                      </a:pPr>
                      <a:r>
                        <a:rPr lang="en-US" sz="1900"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95%</a:t>
                      </a:r>
                      <a:endParaRPr lang="en-ZA" sz="19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45720" marR="45720">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19585882"/>
                  </a:ext>
                </a:extLst>
              </a:tr>
              <a:tr h="764588">
                <a:tc gridSpan="10">
                  <a:txBody>
                    <a:bodyPr/>
                    <a:lstStyle/>
                    <a:p>
                      <a:pPr marL="28575" marR="109220">
                        <a:lnSpc>
                          <a:spcPct val="100000"/>
                        </a:lnSpc>
                        <a:spcBef>
                          <a:spcPts val="75"/>
                        </a:spcBef>
                        <a:spcAft>
                          <a:spcPts val="0"/>
                        </a:spcAft>
                      </a:pPr>
                      <a:endParaRPr lang="en-ZA" sz="1900" dirty="0">
                        <a:effectLst/>
                        <a:latin typeface="Arial" panose="020B0604020202020204" pitchFamily="34" charset="0"/>
                        <a:ea typeface="Arial" panose="020B0604020202020204" pitchFamily="34" charset="0"/>
                        <a:cs typeface="Arial" panose="020B0604020202020204" pitchFamily="34" charset="0"/>
                      </a:endParaRPr>
                    </a:p>
                  </a:txBody>
                  <a:tcPr marL="4283" marR="4283" marT="0" marB="0">
                    <a:lnL>
                      <a:noFill/>
                    </a:lnL>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marL="50800">
                        <a:lnSpc>
                          <a:spcPct val="100000"/>
                        </a:lnSpc>
                        <a:spcBef>
                          <a:spcPts val="75"/>
                        </a:spcBef>
                        <a:spcAft>
                          <a:spcPts val="0"/>
                        </a:spcAft>
                      </a:pPr>
                      <a:endParaRPr lang="en-ZA" sz="1400" dirty="0">
                        <a:effectLst/>
                        <a:latin typeface="Arial" panose="020B0604020202020204" pitchFamily="34" charset="0"/>
                        <a:ea typeface="Arial" panose="020B0604020202020204" pitchFamily="34" charset="0"/>
                        <a:cs typeface="Arial" panose="020B0604020202020204" pitchFamily="34" charset="0"/>
                      </a:endParaRPr>
                    </a:p>
                  </a:txBody>
                  <a:tcPr marL="3212" marR="3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27940">
                        <a:lnSpc>
                          <a:spcPct val="100000"/>
                        </a:lnSpc>
                        <a:spcBef>
                          <a:spcPts val="75"/>
                        </a:spcBef>
                        <a:spcAft>
                          <a:spcPts val="0"/>
                        </a:spcAft>
                      </a:pPr>
                      <a:endParaRPr lang="en-ZA" sz="1400" dirty="0">
                        <a:effectLst/>
                        <a:latin typeface="Arial" panose="020B0604020202020204" pitchFamily="34" charset="0"/>
                        <a:ea typeface="Arial" panose="020B0604020202020204" pitchFamily="34" charset="0"/>
                        <a:cs typeface="Arial" panose="020B0604020202020204" pitchFamily="34" charset="0"/>
                      </a:endParaRPr>
                    </a:p>
                  </a:txBody>
                  <a:tcPr marL="3212" marR="3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pPr>
                        <a:lnSpc>
                          <a:spcPct val="100000"/>
                        </a:lnSpc>
                      </a:pPr>
                      <a:endParaRPr lang="en-ZA" sz="1400" dirty="0">
                        <a:latin typeface="Arial" panose="020B0604020202020204" pitchFamily="34" charset="0"/>
                        <a:cs typeface="Arial" panose="020B0604020202020204" pitchFamily="34" charset="0"/>
                      </a:endParaRPr>
                    </a:p>
                  </a:txBody>
                  <a:tcPr marL="3212" marR="3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00000"/>
                        </a:lnSpc>
                      </a:pPr>
                      <a:endParaRPr lang="en-ZA" sz="1400" dirty="0">
                        <a:latin typeface="Arial" panose="020B0604020202020204" pitchFamily="34" charset="0"/>
                        <a:cs typeface="Arial" panose="020B0604020202020204" pitchFamily="34" charset="0"/>
                      </a:endParaRPr>
                    </a:p>
                  </a:txBody>
                  <a:tcPr marL="4282" marR="4282" marT="2141" marB="2141">
                    <a:lnL w="12700" cap="flat" cmpd="sng" algn="ctr">
                      <a:solidFill>
                        <a:srgbClr val="000000"/>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nSpc>
                          <a:spcPct val="100000"/>
                        </a:lnSpc>
                      </a:pPr>
                      <a:endParaRPr lang="en-ZA" sz="1400" dirty="0">
                        <a:latin typeface="Arial" panose="020B0604020202020204" pitchFamily="34" charset="0"/>
                        <a:cs typeface="Arial" panose="020B0604020202020204" pitchFamily="34" charset="0"/>
                      </a:endParaRPr>
                    </a:p>
                  </a:txBody>
                  <a:tcPr marL="4282" marR="4282" marT="2141" marB="2141">
                    <a:lnT w="12700" cap="flat" cmpd="sng" algn="ctr">
                      <a:solidFill>
                        <a:schemeClr val="tx1"/>
                      </a:solidFill>
                      <a:prstDash val="solid"/>
                      <a:round/>
                      <a:headEnd type="none" w="med" len="med"/>
                      <a:tailEnd type="none" w="med" len="med"/>
                    </a:lnT>
                  </a:tcPr>
                </a:tc>
                <a:tc hMerge="1">
                  <a:txBody>
                    <a:bodyPr/>
                    <a:lstStyle/>
                    <a:p>
                      <a:pPr>
                        <a:lnSpc>
                          <a:spcPct val="100000"/>
                        </a:lnSpc>
                      </a:pPr>
                      <a:endParaRPr lang="en-ZA" sz="1400">
                        <a:latin typeface="Arial" panose="020B0604020202020204" pitchFamily="34" charset="0"/>
                        <a:cs typeface="Arial" panose="020B0604020202020204" pitchFamily="34" charset="0"/>
                      </a:endParaRPr>
                    </a:p>
                  </a:txBody>
                  <a:tcPr marL="4282" marR="4282" marT="2141" marB="2141">
                    <a:lnT w="12700" cap="flat" cmpd="sng" algn="ctr">
                      <a:solidFill>
                        <a:schemeClr val="tx1"/>
                      </a:solidFill>
                      <a:prstDash val="solid"/>
                      <a:round/>
                      <a:headEnd type="none" w="med" len="med"/>
                      <a:tailEnd type="none" w="med" len="med"/>
                    </a:lnT>
                  </a:tcPr>
                </a:tc>
                <a:tc hMerge="1">
                  <a:txBody>
                    <a:bodyPr/>
                    <a:lstStyle/>
                    <a:p>
                      <a:pPr>
                        <a:lnSpc>
                          <a:spcPct val="100000"/>
                        </a:lnSpc>
                      </a:pPr>
                      <a:endParaRPr lang="en-ZA" sz="1400">
                        <a:latin typeface="Arial" panose="020B0604020202020204" pitchFamily="34" charset="0"/>
                        <a:cs typeface="Arial" panose="020B0604020202020204" pitchFamily="34" charset="0"/>
                      </a:endParaRPr>
                    </a:p>
                  </a:txBody>
                  <a:tcPr marL="4282" marR="4282" marT="2141" marB="2141">
                    <a:lnT w="12700" cap="flat" cmpd="sng" algn="ctr">
                      <a:solidFill>
                        <a:srgbClr val="000000"/>
                      </a:solidFill>
                      <a:prstDash val="solid"/>
                      <a:round/>
                      <a:headEnd type="none" w="med" len="med"/>
                      <a:tailEnd type="none" w="med" len="med"/>
                    </a:lnT>
                  </a:tcPr>
                </a:tc>
                <a:tc hMerge="1">
                  <a:txBody>
                    <a:bodyPr/>
                    <a:lstStyle/>
                    <a:p>
                      <a:pPr>
                        <a:lnSpc>
                          <a:spcPct val="100000"/>
                        </a:lnSpc>
                      </a:pPr>
                      <a:endParaRPr lang="en-ZA" sz="1400">
                        <a:latin typeface="Arial" panose="020B0604020202020204" pitchFamily="34" charset="0"/>
                        <a:cs typeface="Arial" panose="020B0604020202020204" pitchFamily="34" charset="0"/>
                      </a:endParaRPr>
                    </a:p>
                  </a:txBody>
                  <a:tcPr marL="4282" marR="4282" marT="2141" marB="2141">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xmlns="" val="2359993270"/>
                  </a:ext>
                </a:extLst>
              </a:tr>
            </a:tbl>
          </a:graphicData>
        </a:graphic>
      </p:graphicFrame>
      <p:sp>
        <p:nvSpPr>
          <p:cNvPr id="7" name="Rectangle 6"/>
          <p:cNvSpPr/>
          <p:nvPr/>
        </p:nvSpPr>
        <p:spPr>
          <a:xfrm>
            <a:off x="13919200" y="9114"/>
            <a:ext cx="441146" cy="369332"/>
          </a:xfrm>
          <a:prstGeom prst="rect">
            <a:avLst/>
          </a:prstGeom>
        </p:spPr>
        <p:txBody>
          <a:bodyPr wrap="none">
            <a:spAutoFit/>
          </a:bodyPr>
          <a:lstStyle/>
          <a:p>
            <a:r>
              <a:rPr lang="en-US" b="1" dirty="0" smtClean="0">
                <a:solidFill>
                  <a:srgbClr val="FF0000"/>
                </a:solidFill>
              </a:rPr>
              <a:t>78</a:t>
            </a:r>
            <a:endParaRPr lang="en-ZA" b="1" dirty="0">
              <a:solidFill>
                <a:srgbClr val="FF0000"/>
              </a:solidFill>
            </a:endParaRPr>
          </a:p>
        </p:txBody>
      </p:sp>
    </p:spTree>
    <p:extLst>
      <p:ext uri="{BB962C8B-B14F-4D97-AF65-F5344CB8AC3E}">
        <p14:creationId xmlns:p14="http://schemas.microsoft.com/office/powerpoint/2010/main" xmlns="" val="192362807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6600" y="76200"/>
            <a:ext cx="9525000" cy="1148904"/>
          </a:xfrm>
        </p:spPr>
        <p:txBody>
          <a:bodyPr/>
          <a:lstStyle/>
          <a:p>
            <a:r>
              <a:rPr lang="en-ZA" sz="3733" dirty="0">
                <a:solidFill>
                  <a:schemeClr val="tx1"/>
                </a:solidFill>
              </a:rPr>
              <a:t>PROGRAMME 4: ORTHOTIC AND REHABILITATION SERVICES </a:t>
            </a:r>
            <a:endParaRPr lang="en-ZA" dirty="0">
              <a:solidFill>
                <a:schemeClr val="tx1"/>
              </a:solidFill>
            </a:endParaRPr>
          </a:p>
        </p:txBody>
      </p:sp>
      <p:sp>
        <p:nvSpPr>
          <p:cNvPr id="4" name="Slide Number Placeholder 3"/>
          <p:cNvSpPr>
            <a:spLocks noGrp="1"/>
          </p:cNvSpPr>
          <p:nvPr>
            <p:ph type="sldNum" sz="quarter" idx="4294967295"/>
          </p:nvPr>
        </p:nvSpPr>
        <p:spPr>
          <a:xfrm>
            <a:off x="11034375" y="8586932"/>
            <a:ext cx="2844800" cy="48683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9B0E16-3B21-4DA7-809D-032F5E4D0A06}" type="slidenum">
              <a:rPr kumimoji="0" lang="en-US" sz="1800" b="0"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79</a:t>
            </a:fld>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Rectangle 4"/>
          <p:cNvSpPr/>
          <p:nvPr/>
        </p:nvSpPr>
        <p:spPr>
          <a:xfrm>
            <a:off x="508000" y="1663647"/>
            <a:ext cx="11496195" cy="584775"/>
          </a:xfrm>
          <a:prstGeom prst="rect">
            <a:avLst/>
          </a:prstGeom>
        </p:spPr>
        <p:txBody>
          <a:bodyPr wrap="square">
            <a:spAutoFit/>
          </a:bodyPr>
          <a:lstStyle/>
          <a:p>
            <a:pPr marL="0" marR="0" lvl="0" indent="0" algn="l" defTabSz="914400" rtl="0" eaLnBrk="0" fontAlgn="auto" latinLnBrk="0" hangingPunct="0">
              <a:lnSpc>
                <a:spcPct val="100000"/>
              </a:lnSpc>
              <a:spcBef>
                <a:spcPct val="20000"/>
              </a:spcBef>
              <a:spcAft>
                <a:spcPts val="0"/>
              </a:spcAft>
              <a:buClrTx/>
              <a:buSzTx/>
              <a:buFontTx/>
              <a:buNone/>
              <a:tabLst/>
              <a:defRPr/>
            </a:pPr>
            <a:r>
              <a:rPr kumimoji="0" lang="en-ZA" sz="3200" b="1" i="0" u="sng" strike="noStrike" kern="0" cap="none" spc="0" normalizeH="0" baseline="0" noProof="0" dirty="0">
                <a:ln>
                  <a:noFill/>
                </a:ln>
                <a:solidFill>
                  <a:srgbClr val="003C19"/>
                </a:solidFill>
                <a:effectLst/>
                <a:uLnTx/>
                <a:uFillTx/>
                <a:latin typeface="Arial"/>
                <a:ea typeface="Times New Roman" panose="02020603050405020304" pitchFamily="18" charset="0"/>
                <a:cs typeface="Arial"/>
              </a:rPr>
              <a:t>Outcomes, Outputs, Performance Indicators and Targets</a:t>
            </a:r>
            <a:endParaRPr kumimoji="0" lang="en-ZA" sz="4267" b="0" i="0" u="none" strike="noStrike" kern="1200" cap="none" spc="0" normalizeH="0" baseline="0" noProof="0" dirty="0">
              <a:ln>
                <a:noFill/>
              </a:ln>
              <a:solidFill>
                <a:prstClr val="black"/>
              </a:solidFill>
              <a:effectLst/>
              <a:uLnTx/>
              <a:uFillTx/>
              <a:latin typeface="Calibri"/>
              <a:ea typeface="ＭＳ Ｐゴシック" pitchFamily="80" charset="-128"/>
              <a:cs typeface="+mn-cs"/>
            </a:endParaRPr>
          </a:p>
        </p:txBody>
      </p:sp>
      <p:graphicFrame>
        <p:nvGraphicFramePr>
          <p:cNvPr id="7" name="Table 6"/>
          <p:cNvGraphicFramePr>
            <a:graphicFrameLocks noGrp="1"/>
          </p:cNvGraphicFramePr>
          <p:nvPr>
            <p:extLst>
              <p:ext uri="{D42A27DB-BD31-4B8C-83A1-F6EECF244321}">
                <p14:modId xmlns:p14="http://schemas.microsoft.com/office/powerpoint/2010/main" xmlns="" val="1165766351"/>
              </p:ext>
            </p:extLst>
          </p:nvPr>
        </p:nvGraphicFramePr>
        <p:xfrm>
          <a:off x="660401" y="2275296"/>
          <a:ext cx="14477999" cy="5992375"/>
        </p:xfrm>
        <a:graphic>
          <a:graphicData uri="http://schemas.openxmlformats.org/drawingml/2006/table">
            <a:tbl>
              <a:tblPr firstRow="1" firstCol="1" bandRow="1"/>
              <a:tblGrid>
                <a:gridCol w="1378009">
                  <a:extLst>
                    <a:ext uri="{9D8B030D-6E8A-4147-A177-3AD203B41FA5}">
                      <a16:colId xmlns:a16="http://schemas.microsoft.com/office/drawing/2014/main" xmlns="" val="3850494463"/>
                    </a:ext>
                  </a:extLst>
                </a:gridCol>
                <a:gridCol w="1701266">
                  <a:extLst>
                    <a:ext uri="{9D8B030D-6E8A-4147-A177-3AD203B41FA5}">
                      <a16:colId xmlns:a16="http://schemas.microsoft.com/office/drawing/2014/main" xmlns="" val="202888445"/>
                    </a:ext>
                  </a:extLst>
                </a:gridCol>
                <a:gridCol w="1562180">
                  <a:extLst>
                    <a:ext uri="{9D8B030D-6E8A-4147-A177-3AD203B41FA5}">
                      <a16:colId xmlns:a16="http://schemas.microsoft.com/office/drawing/2014/main" xmlns="" val="1055214338"/>
                    </a:ext>
                  </a:extLst>
                </a:gridCol>
                <a:gridCol w="1249744">
                  <a:extLst>
                    <a:ext uri="{9D8B030D-6E8A-4147-A177-3AD203B41FA5}">
                      <a16:colId xmlns:a16="http://schemas.microsoft.com/office/drawing/2014/main" xmlns="" val="718970251"/>
                    </a:ext>
                  </a:extLst>
                </a:gridCol>
                <a:gridCol w="1272061">
                  <a:extLst>
                    <a:ext uri="{9D8B030D-6E8A-4147-A177-3AD203B41FA5}">
                      <a16:colId xmlns:a16="http://schemas.microsoft.com/office/drawing/2014/main" xmlns="" val="1145175095"/>
                    </a:ext>
                  </a:extLst>
                </a:gridCol>
                <a:gridCol w="2120100">
                  <a:extLst>
                    <a:ext uri="{9D8B030D-6E8A-4147-A177-3AD203B41FA5}">
                      <a16:colId xmlns:a16="http://schemas.microsoft.com/office/drawing/2014/main" xmlns="" val="727041794"/>
                    </a:ext>
                  </a:extLst>
                </a:gridCol>
                <a:gridCol w="1594704">
                  <a:extLst>
                    <a:ext uri="{9D8B030D-6E8A-4147-A177-3AD203B41FA5}">
                      <a16:colId xmlns:a16="http://schemas.microsoft.com/office/drawing/2014/main" xmlns="" val="4045898189"/>
                    </a:ext>
                  </a:extLst>
                </a:gridCol>
                <a:gridCol w="1194903">
                  <a:extLst>
                    <a:ext uri="{9D8B030D-6E8A-4147-A177-3AD203B41FA5}">
                      <a16:colId xmlns:a16="http://schemas.microsoft.com/office/drawing/2014/main" xmlns="" val="3641188699"/>
                    </a:ext>
                  </a:extLst>
                </a:gridCol>
                <a:gridCol w="1272060">
                  <a:extLst>
                    <a:ext uri="{9D8B030D-6E8A-4147-A177-3AD203B41FA5}">
                      <a16:colId xmlns:a16="http://schemas.microsoft.com/office/drawing/2014/main" xmlns="" val="2025088816"/>
                    </a:ext>
                  </a:extLst>
                </a:gridCol>
                <a:gridCol w="1132972">
                  <a:extLst>
                    <a:ext uri="{9D8B030D-6E8A-4147-A177-3AD203B41FA5}">
                      <a16:colId xmlns:a16="http://schemas.microsoft.com/office/drawing/2014/main" xmlns="" val="437502890"/>
                    </a:ext>
                  </a:extLst>
                </a:gridCol>
              </a:tblGrid>
              <a:tr h="273177">
                <a:tc rowSpan="3">
                  <a:txBody>
                    <a:bodyPr/>
                    <a:lstStyle/>
                    <a:p>
                      <a:pPr>
                        <a:lnSpc>
                          <a:spcPct val="100000"/>
                        </a:lnSpc>
                        <a:spcAft>
                          <a:spcPts val="0"/>
                        </a:spcAft>
                      </a:pPr>
                      <a:r>
                        <a:rPr lang="en-ZA" sz="1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Outcome</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623" marR="6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rowSpan="3">
                  <a:txBody>
                    <a:bodyPr/>
                    <a:lstStyle/>
                    <a:p>
                      <a:pPr>
                        <a:lnSpc>
                          <a:spcPct val="100000"/>
                        </a:lnSpc>
                        <a:spcAft>
                          <a:spcPts val="0"/>
                        </a:spcAft>
                      </a:pPr>
                      <a:r>
                        <a:rPr lang="en-ZA" sz="1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Output</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623" marR="6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rowSpan="3">
                  <a:txBody>
                    <a:bodyPr/>
                    <a:lstStyle/>
                    <a:p>
                      <a:pPr>
                        <a:lnSpc>
                          <a:spcPct val="100000"/>
                        </a:lnSpc>
                        <a:spcAft>
                          <a:spcPts val="0"/>
                        </a:spcAft>
                      </a:pPr>
                      <a:r>
                        <a:rPr lang="en-ZA" sz="1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Output Indicator</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623" marR="6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gridSpan="7">
                  <a:txBody>
                    <a:bodyPr/>
                    <a:lstStyle/>
                    <a:p>
                      <a:pPr algn="ctr">
                        <a:lnSpc>
                          <a:spcPct val="100000"/>
                        </a:lnSpc>
                        <a:spcAft>
                          <a:spcPts val="0"/>
                        </a:spcAft>
                      </a:pPr>
                      <a:r>
                        <a:rPr lang="en-ZA" sz="1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Annual Target</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623" marR="6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024778928"/>
                  </a:ext>
                </a:extLst>
              </a:tr>
              <a:tr h="1092708">
                <a:tc vMerge="1">
                  <a:txBody>
                    <a:bodyPr/>
                    <a:lstStyle/>
                    <a:p>
                      <a:endParaRPr lang="en-ZA"/>
                    </a:p>
                  </a:txBody>
                  <a:tcPr/>
                </a:tc>
                <a:tc vMerge="1">
                  <a:txBody>
                    <a:bodyPr/>
                    <a:lstStyle/>
                    <a:p>
                      <a:endParaRPr lang="en-ZA"/>
                    </a:p>
                  </a:txBody>
                  <a:tcPr/>
                </a:tc>
                <a:tc vMerge="1">
                  <a:txBody>
                    <a:bodyPr/>
                    <a:lstStyle/>
                    <a:p>
                      <a:endParaRPr lang="en-ZA"/>
                    </a:p>
                  </a:txBody>
                  <a:tcPr/>
                </a:tc>
                <a:tc gridSpan="3">
                  <a:txBody>
                    <a:bodyPr/>
                    <a:lstStyle/>
                    <a:p>
                      <a:pPr>
                        <a:lnSpc>
                          <a:spcPct val="100000"/>
                        </a:lnSpc>
                        <a:spcAft>
                          <a:spcPts val="0"/>
                        </a:spcAft>
                      </a:pPr>
                      <a:r>
                        <a:rPr lang="en-ZA" sz="1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Audited /Actual Performance</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623" marR="6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hMerge="1">
                  <a:txBody>
                    <a:bodyPr/>
                    <a:lstStyle/>
                    <a:p>
                      <a:endParaRPr lang="en-ZA"/>
                    </a:p>
                  </a:txBody>
                  <a:tcPr/>
                </a:tc>
                <a:tc hMerge="1">
                  <a:txBody>
                    <a:bodyPr/>
                    <a:lstStyle/>
                    <a:p>
                      <a:endParaRPr lang="en-ZA"/>
                    </a:p>
                  </a:txBody>
                  <a:tcPr/>
                </a:tc>
                <a:tc>
                  <a:txBody>
                    <a:bodyPr/>
                    <a:lstStyle/>
                    <a:p>
                      <a:pPr>
                        <a:lnSpc>
                          <a:spcPct val="100000"/>
                        </a:lnSpc>
                        <a:spcAft>
                          <a:spcPts val="0"/>
                        </a:spcAft>
                      </a:pPr>
                      <a:r>
                        <a:rPr lang="en-ZA" sz="1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Estimated Performance</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623" marR="6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gridSpan="3">
                  <a:txBody>
                    <a:bodyPr/>
                    <a:lstStyle/>
                    <a:p>
                      <a:pPr>
                        <a:lnSpc>
                          <a:spcPct val="100000"/>
                        </a:lnSpc>
                        <a:spcAft>
                          <a:spcPts val="0"/>
                        </a:spcAft>
                      </a:pPr>
                      <a:endParaRPr lang="en-ZA" sz="19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00000"/>
                        </a:lnSpc>
                        <a:spcAft>
                          <a:spcPts val="0"/>
                        </a:spcAft>
                      </a:pPr>
                      <a:r>
                        <a:rPr lang="en-ZA" sz="19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MTEF </a:t>
                      </a:r>
                      <a:r>
                        <a:rPr lang="en-ZA" sz="1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Period</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00000"/>
                        </a:lnSpc>
                        <a:spcAft>
                          <a:spcPts val="0"/>
                        </a:spcAft>
                      </a:pPr>
                      <a:r>
                        <a:rPr lang="en-ZA" sz="1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00000"/>
                        </a:lnSpc>
                        <a:spcAft>
                          <a:spcPts val="0"/>
                        </a:spcAft>
                      </a:pP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623" marR="6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hMerge="1">
                  <a:txBody>
                    <a:bodyPr/>
                    <a:lstStyle/>
                    <a:p>
                      <a:pPr>
                        <a:lnSpc>
                          <a:spcPct val="100000"/>
                        </a:lnSpc>
                        <a:spcAft>
                          <a:spcPts val="0"/>
                        </a:spcAft>
                      </a:pP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4967" marR="4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hMerge="1">
                  <a:txBody>
                    <a:bodyPr/>
                    <a:lstStyle/>
                    <a:p>
                      <a:pPr>
                        <a:lnSpc>
                          <a:spcPct val="100000"/>
                        </a:lnSpc>
                        <a:spcAft>
                          <a:spcPts val="0"/>
                        </a:spcAft>
                      </a:pP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4967" marR="4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extLst>
                  <a:ext uri="{0D108BD9-81ED-4DB2-BD59-A6C34878D82A}">
                    <a16:rowId xmlns:a16="http://schemas.microsoft.com/office/drawing/2014/main" xmlns="" val="3112348877"/>
                  </a:ext>
                </a:extLst>
              </a:tr>
              <a:tr h="273177">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nSpc>
                          <a:spcPct val="100000"/>
                        </a:lnSpc>
                        <a:spcAft>
                          <a:spcPts val="0"/>
                        </a:spcAft>
                      </a:pPr>
                      <a:r>
                        <a:rPr lang="en-ZA" sz="1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2018/19</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623" marR="6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00000"/>
                        </a:lnSpc>
                        <a:spcAft>
                          <a:spcPts val="0"/>
                        </a:spcAft>
                      </a:pPr>
                      <a:r>
                        <a:rPr lang="en-ZA" sz="1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2019/20</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623" marR="6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00000"/>
                        </a:lnSpc>
                        <a:spcAft>
                          <a:spcPts val="0"/>
                        </a:spcAft>
                      </a:pPr>
                      <a:r>
                        <a:rPr lang="en-ZA" sz="1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2020/21</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623" marR="6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00000"/>
                        </a:lnSpc>
                        <a:spcAft>
                          <a:spcPts val="0"/>
                        </a:spcAft>
                      </a:pPr>
                      <a:r>
                        <a:rPr lang="en-ZA" sz="1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2021/22</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623" marR="6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00000"/>
                        </a:lnSpc>
                        <a:spcAft>
                          <a:spcPts val="0"/>
                        </a:spcAft>
                      </a:pPr>
                      <a:r>
                        <a:rPr lang="en-ZA" sz="1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2022/23</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623" marR="6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00000"/>
                        </a:lnSpc>
                        <a:spcAft>
                          <a:spcPts val="0"/>
                        </a:spcAft>
                      </a:pPr>
                      <a:r>
                        <a:rPr lang="en-ZA" sz="1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2023/24</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623" marR="6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00000"/>
                        </a:lnSpc>
                        <a:spcAft>
                          <a:spcPts val="0"/>
                        </a:spcAft>
                      </a:pPr>
                      <a:r>
                        <a:rPr lang="en-ZA" sz="1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2024/25</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623" marR="6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extLst>
                  <a:ext uri="{0D108BD9-81ED-4DB2-BD59-A6C34878D82A}">
                    <a16:rowId xmlns:a16="http://schemas.microsoft.com/office/drawing/2014/main" xmlns="" val="2489048145"/>
                  </a:ext>
                </a:extLst>
              </a:tr>
              <a:tr h="4255015">
                <a:tc>
                  <a:txBody>
                    <a:bodyPr/>
                    <a:lstStyle/>
                    <a:p>
                      <a:pPr marL="27940" marR="22225">
                        <a:lnSpc>
                          <a:spcPct val="100000"/>
                        </a:lnSpc>
                        <a:spcBef>
                          <a:spcPts val="75"/>
                        </a:spcBef>
                        <a:spcAft>
                          <a:spcPts val="0"/>
                        </a:spcAft>
                      </a:pPr>
                      <a:r>
                        <a:rPr lang="en-US"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Rehabilitation and reintegration Programmes implemented which promote the rights of injured workers with disabilities </a:t>
                      </a:r>
                      <a:endParaRPr lang="en-ZA" sz="19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623" marR="6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marR="109220">
                        <a:lnSpc>
                          <a:spcPct val="100000"/>
                        </a:lnSpc>
                        <a:spcBef>
                          <a:spcPts val="75"/>
                        </a:spcBef>
                        <a:spcAft>
                          <a:spcPts val="0"/>
                        </a:spcAft>
                      </a:pPr>
                      <a:r>
                        <a:rPr lang="en-US"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Eligible Post-School Education and Training (PSET) learners funded to improve the prospect of employment </a:t>
                      </a:r>
                      <a:endParaRPr lang="en-ZA" sz="19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623" marR="6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marR="13970">
                        <a:lnSpc>
                          <a:spcPct val="100000"/>
                        </a:lnSpc>
                        <a:spcBef>
                          <a:spcPts val="75"/>
                        </a:spcBef>
                        <a:spcAft>
                          <a:spcPts val="0"/>
                        </a:spcAft>
                      </a:pPr>
                      <a:r>
                        <a:rPr lang="en-US"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Number of learners funded annually at Post School Education and training institutions </a:t>
                      </a:r>
                      <a:endParaRPr lang="en-ZA" sz="19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623" marR="6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940">
                        <a:lnSpc>
                          <a:spcPct val="100000"/>
                        </a:lnSpc>
                        <a:spcBef>
                          <a:spcPts val="75"/>
                        </a:spcBef>
                        <a:spcAft>
                          <a:spcPts val="0"/>
                        </a:spcAft>
                      </a:pPr>
                      <a:r>
                        <a:rPr lang="en-US"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N/A</a:t>
                      </a:r>
                      <a:endParaRPr lang="en-ZA" sz="19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623" marR="6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940">
                        <a:lnSpc>
                          <a:spcPct val="100000"/>
                        </a:lnSpc>
                        <a:spcBef>
                          <a:spcPts val="75"/>
                        </a:spcBef>
                        <a:spcAft>
                          <a:spcPts val="0"/>
                        </a:spcAft>
                      </a:pPr>
                      <a:r>
                        <a:rPr lang="en-US"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N/A</a:t>
                      </a:r>
                      <a:endParaRPr lang="en-ZA" sz="19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623" marR="6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ZA" sz="1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Achieved</a:t>
                      </a:r>
                      <a:endParaRPr lang="en-ZA" sz="19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ZA" sz="1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19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50800">
                        <a:lnSpc>
                          <a:spcPct val="100000"/>
                        </a:lnSpc>
                        <a:spcBef>
                          <a:spcPts val="75"/>
                        </a:spcBef>
                        <a:spcAft>
                          <a:spcPts val="0"/>
                        </a:spcAft>
                      </a:pPr>
                      <a:r>
                        <a:rPr lang="en-US"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473 of learners enrolled at Post-School Education and Training (PSET) institutions in priority qualifications funded </a:t>
                      </a:r>
                      <a:endParaRPr lang="en-ZA" sz="19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a:lnSpc>
                          <a:spcPct val="100000"/>
                        </a:lnSpc>
                        <a:spcAft>
                          <a:spcPts val="0"/>
                        </a:spcAft>
                      </a:pPr>
                      <a:r>
                        <a:rPr lang="en-ZA" sz="19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Consisting of </a:t>
                      </a:r>
                    </a:p>
                    <a:p>
                      <a:pPr marL="50800">
                        <a:lnSpc>
                          <a:spcPct val="100000"/>
                        </a:lnSpc>
                        <a:spcBef>
                          <a:spcPts val="75"/>
                        </a:spcBef>
                        <a:spcAft>
                          <a:spcPts val="0"/>
                        </a:spcAft>
                      </a:pPr>
                      <a:r>
                        <a:rPr lang="en-US"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259 </a:t>
                      </a:r>
                      <a:r>
                        <a:rPr lang="en-US"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continuing learners and </a:t>
                      </a:r>
                      <a:r>
                        <a:rPr lang="en-US"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214 </a:t>
                      </a:r>
                      <a:r>
                        <a:rPr lang="en-US"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new cohorts.</a:t>
                      </a:r>
                      <a:endParaRPr lang="en-ZA" sz="19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623" marR="6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a:lnSpc>
                          <a:spcPct val="100000"/>
                        </a:lnSpc>
                        <a:spcBef>
                          <a:spcPts val="75"/>
                        </a:spcBef>
                        <a:spcAft>
                          <a:spcPts val="0"/>
                        </a:spcAft>
                      </a:pPr>
                      <a:r>
                        <a:rPr lang="en-ZA" sz="1900" dirty="0" smtClean="0">
                          <a:solidFill>
                            <a:srgbClr val="000000"/>
                          </a:solidFill>
                          <a:effectLst/>
                          <a:latin typeface="+mn-lt"/>
                          <a:ea typeface="+mn-ea"/>
                          <a:cs typeface="+mn-cs"/>
                        </a:rPr>
                        <a:t>496 of learners funded annually at Post School Education and training institutions with variance of -283</a:t>
                      </a:r>
                      <a:endParaRPr lang="en-ZA" sz="19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623" marR="6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a:txBody>
                    <a:bodyPr/>
                    <a:lstStyle/>
                    <a:p>
                      <a:pPr marL="28575">
                        <a:lnSpc>
                          <a:spcPct val="100000"/>
                        </a:lnSpc>
                        <a:spcBef>
                          <a:spcPts val="75"/>
                        </a:spcBef>
                        <a:spcAft>
                          <a:spcPts val="0"/>
                        </a:spcAft>
                      </a:pPr>
                      <a:r>
                        <a:rPr lang="en-US" sz="1900"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895</a:t>
                      </a:r>
                      <a:endParaRPr lang="en-ZA" sz="19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28575">
                        <a:lnSpc>
                          <a:spcPct val="100000"/>
                        </a:lnSpc>
                        <a:spcBef>
                          <a:spcPts val="75"/>
                        </a:spcBef>
                        <a:spcAft>
                          <a:spcPts val="0"/>
                        </a:spcAft>
                      </a:pPr>
                      <a:r>
                        <a:rPr lang="en-US"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endParaRPr lang="en-ZA" sz="19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623" marR="6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a:txBody>
                    <a:bodyPr/>
                    <a:lstStyle/>
                    <a:p>
                      <a:pPr marL="29210">
                        <a:lnSpc>
                          <a:spcPct val="100000"/>
                        </a:lnSpc>
                        <a:spcBef>
                          <a:spcPts val="75"/>
                        </a:spcBef>
                        <a:spcAft>
                          <a:spcPts val="0"/>
                        </a:spcAft>
                      </a:pPr>
                      <a:r>
                        <a:rPr lang="en-US" sz="1900"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920 </a:t>
                      </a:r>
                      <a:endParaRPr lang="en-ZA" sz="19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623" marR="6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a:txBody>
                    <a:bodyPr/>
                    <a:lstStyle/>
                    <a:p>
                      <a:pPr marL="29210">
                        <a:lnSpc>
                          <a:spcPct val="100000"/>
                        </a:lnSpc>
                        <a:spcBef>
                          <a:spcPts val="75"/>
                        </a:spcBef>
                        <a:spcAft>
                          <a:spcPts val="0"/>
                        </a:spcAft>
                      </a:pPr>
                      <a:r>
                        <a:rPr lang="en-US" sz="1900"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1040</a:t>
                      </a:r>
                      <a:endParaRPr lang="en-ZA" sz="19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623" marR="6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xmlns="" val="3722469128"/>
                  </a:ext>
                </a:extLst>
              </a:tr>
            </a:tbl>
          </a:graphicData>
        </a:graphic>
      </p:graphicFrame>
      <p:sp>
        <p:nvSpPr>
          <p:cNvPr id="6" name="Rectangle 5"/>
          <p:cNvSpPr/>
          <p:nvPr/>
        </p:nvSpPr>
        <p:spPr>
          <a:xfrm>
            <a:off x="13919200" y="9114"/>
            <a:ext cx="441146" cy="369332"/>
          </a:xfrm>
          <a:prstGeom prst="rect">
            <a:avLst/>
          </a:prstGeom>
        </p:spPr>
        <p:txBody>
          <a:bodyPr wrap="none">
            <a:spAutoFit/>
          </a:bodyPr>
          <a:lstStyle/>
          <a:p>
            <a:r>
              <a:rPr lang="en-US" b="1" dirty="0" smtClean="0">
                <a:solidFill>
                  <a:srgbClr val="FF0000"/>
                </a:solidFill>
              </a:rPr>
              <a:t>79</a:t>
            </a:r>
            <a:endParaRPr lang="en-ZA" b="1" dirty="0">
              <a:solidFill>
                <a:srgbClr val="FF0000"/>
              </a:solidFill>
            </a:endParaRPr>
          </a:p>
        </p:txBody>
      </p:sp>
    </p:spTree>
    <p:extLst>
      <p:ext uri="{BB962C8B-B14F-4D97-AF65-F5344CB8AC3E}">
        <p14:creationId xmlns:p14="http://schemas.microsoft.com/office/powerpoint/2010/main" xmlns="" val="29090626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22800" y="304800"/>
            <a:ext cx="10363200" cy="1477328"/>
          </a:xfrm>
        </p:spPr>
        <p:txBody>
          <a:bodyPr/>
          <a:lstStyle/>
          <a:p>
            <a:r>
              <a:rPr lang="en-US" b="1" dirty="0" smtClean="0">
                <a:latin typeface="Arial" panose="020B0604020202020204" pitchFamily="34" charset="0"/>
                <a:cs typeface="Arial" panose="020B0604020202020204" pitchFamily="34" charset="0"/>
              </a:rPr>
              <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Strategic Plan</a:t>
            </a:r>
            <a:endParaRPr lang="en-ZA" dirty="0"/>
          </a:p>
        </p:txBody>
      </p:sp>
      <p:sp>
        <p:nvSpPr>
          <p:cNvPr id="7" name="Subtitle 6"/>
          <p:cNvSpPr>
            <a:spLocks noGrp="1"/>
          </p:cNvSpPr>
          <p:nvPr>
            <p:ph type="subTitle" idx="1"/>
          </p:nvPr>
        </p:nvSpPr>
        <p:spPr>
          <a:xfrm>
            <a:off x="3098800" y="3657600"/>
            <a:ext cx="8534400" cy="1508105"/>
          </a:xfrm>
        </p:spPr>
        <p:txBody>
          <a:bodyPr/>
          <a:lstStyle/>
          <a:p>
            <a:endParaRPr lang="en-US" b="1" dirty="0" smtClean="0">
              <a:latin typeface="Arial" panose="020B0604020202020204" pitchFamily="34" charset="0"/>
              <a:cs typeface="Arial" panose="020B0604020202020204" pitchFamily="34" charset="0"/>
            </a:endParaRPr>
          </a:p>
          <a:p>
            <a:r>
              <a:rPr lang="en-US" sz="4000" b="1" dirty="0" smtClean="0">
                <a:solidFill>
                  <a:srgbClr val="000000"/>
                </a:solidFill>
                <a:latin typeface="Arial" panose="020B0604020202020204" pitchFamily="34" charset="0"/>
                <a:cs typeface="Arial" panose="020B0604020202020204" pitchFamily="34" charset="0"/>
              </a:rPr>
              <a:t>MTSF 2020/21 - 25</a:t>
            </a:r>
            <a:r>
              <a:rPr lang="en-US" sz="4000" b="1" dirty="0">
                <a:latin typeface="Arial" panose="020B0604020202020204" pitchFamily="34" charset="0"/>
                <a:cs typeface="Arial" panose="020B0604020202020204" pitchFamily="34" charset="0"/>
              </a:rPr>
              <a:t/>
            </a:r>
            <a:br>
              <a:rPr lang="en-US" sz="4000" b="1" dirty="0">
                <a:latin typeface="Arial" panose="020B0604020202020204" pitchFamily="34" charset="0"/>
                <a:cs typeface="Arial" panose="020B0604020202020204" pitchFamily="34" charset="0"/>
              </a:rPr>
            </a:br>
            <a:endParaRPr lang="en-ZA" sz="4000" dirty="0"/>
          </a:p>
        </p:txBody>
      </p:sp>
      <p:sp>
        <p:nvSpPr>
          <p:cNvPr id="5" name="Slide Number Placeholder 4"/>
          <p:cNvSpPr>
            <a:spLocks noGrp="1"/>
          </p:cNvSpPr>
          <p:nvPr>
            <p:ph type="sldNum" sz="quarter" idx="12"/>
          </p:nvPr>
        </p:nvSpPr>
        <p:spPr/>
        <p:txBody>
          <a:bodyPr/>
          <a:lstStyle/>
          <a:p>
            <a:pPr algn="r" defTabSz="609585" fontAlgn="base">
              <a:spcBef>
                <a:spcPct val="0"/>
              </a:spcBef>
              <a:spcAft>
                <a:spcPct val="0"/>
              </a:spcAft>
              <a:defRPr/>
            </a:pPr>
            <a:fld id="{6E68843C-8C94-49F9-B806-00EE01607616}" type="slidenum">
              <a:rPr lang="en-US" altLang="en-US" sz="1600">
                <a:solidFill>
                  <a:srgbClr val="898989"/>
                </a:solidFill>
                <a:latin typeface="Calibri" panose="020F0502020204030204" pitchFamily="34" charset="0"/>
                <a:ea typeface="MS PGothic" panose="020B0600070205080204" pitchFamily="34" charset="-128"/>
              </a:rPr>
              <a:pPr algn="r" defTabSz="609585" fontAlgn="base">
                <a:spcBef>
                  <a:spcPct val="0"/>
                </a:spcBef>
                <a:spcAft>
                  <a:spcPct val="0"/>
                </a:spcAft>
                <a:defRPr/>
              </a:pPr>
              <a:t>8</a:t>
            </a:fld>
            <a:endParaRPr lang="en-US" altLang="en-US" sz="1600">
              <a:solidFill>
                <a:srgbClr val="898989"/>
              </a:solidFill>
              <a:latin typeface="Calibri" panose="020F0502020204030204" pitchFamily="34" charset="0"/>
              <a:ea typeface="MS PGothic" panose="020B0600070205080204" pitchFamily="34" charset="-128"/>
            </a:endParaRPr>
          </a:p>
        </p:txBody>
      </p:sp>
      <p:sp>
        <p:nvSpPr>
          <p:cNvPr id="8" name="Rectangle 7"/>
          <p:cNvSpPr/>
          <p:nvPr/>
        </p:nvSpPr>
        <p:spPr>
          <a:xfrm>
            <a:off x="14806272" y="423612"/>
            <a:ext cx="312906" cy="369332"/>
          </a:xfrm>
          <a:prstGeom prst="rect">
            <a:avLst/>
          </a:prstGeom>
        </p:spPr>
        <p:txBody>
          <a:bodyPr wrap="none">
            <a:spAutoFit/>
          </a:bodyPr>
          <a:lstStyle/>
          <a:p>
            <a:pPr lvl="0"/>
            <a:r>
              <a:rPr lang="en-US" b="1" dirty="0">
                <a:solidFill>
                  <a:srgbClr val="FF0000"/>
                </a:solidFill>
              </a:rPr>
              <a:t>8</a:t>
            </a:r>
            <a:endParaRPr lang="en-ZA" b="1" dirty="0">
              <a:solidFill>
                <a:srgbClr val="FF0000"/>
              </a:solidFill>
            </a:endParaRPr>
          </a:p>
        </p:txBody>
      </p:sp>
    </p:spTree>
    <p:extLst>
      <p:ext uri="{BB962C8B-B14F-4D97-AF65-F5344CB8AC3E}">
        <p14:creationId xmlns:p14="http://schemas.microsoft.com/office/powerpoint/2010/main" xmlns="" val="418580887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3137" y="234151"/>
            <a:ext cx="9170573" cy="1148904"/>
          </a:xfrm>
        </p:spPr>
        <p:txBody>
          <a:bodyPr/>
          <a:lstStyle/>
          <a:p>
            <a:r>
              <a:rPr lang="en-ZA" sz="3733" dirty="0">
                <a:solidFill>
                  <a:schemeClr val="tx1"/>
                </a:solidFill>
              </a:rPr>
              <a:t>PROGRAMME 4: ORTHOTIC AND REHABILITATION SERVICES </a:t>
            </a:r>
            <a:endParaRPr lang="en-ZA" dirty="0">
              <a:solidFill>
                <a:schemeClr val="tx1"/>
              </a:solidFill>
            </a:endParaRPr>
          </a:p>
        </p:txBody>
      </p:sp>
      <p:sp>
        <p:nvSpPr>
          <p:cNvPr id="4" name="Slide Number Placeholder 3"/>
          <p:cNvSpPr>
            <a:spLocks noGrp="1"/>
          </p:cNvSpPr>
          <p:nvPr>
            <p:ph type="sldNum" sz="quarter" idx="4294967295"/>
          </p:nvPr>
        </p:nvSpPr>
        <p:spPr>
          <a:xfrm>
            <a:off x="11034375" y="8586932"/>
            <a:ext cx="2844800" cy="48683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9B0E16-3B21-4DA7-809D-032F5E4D0A06}" type="slidenum">
              <a:rPr kumimoji="0" lang="en-US" sz="1800" b="0"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80</a:t>
            </a:fld>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Rectangle 4"/>
          <p:cNvSpPr/>
          <p:nvPr/>
        </p:nvSpPr>
        <p:spPr>
          <a:xfrm>
            <a:off x="947880" y="1610709"/>
            <a:ext cx="11496195" cy="584775"/>
          </a:xfrm>
          <a:prstGeom prst="rect">
            <a:avLst/>
          </a:prstGeom>
        </p:spPr>
        <p:txBody>
          <a:bodyPr wrap="square">
            <a:spAutoFit/>
          </a:bodyPr>
          <a:lstStyle/>
          <a:p>
            <a:pPr marL="0" marR="0" lvl="0" indent="0" algn="l" defTabSz="914400" rtl="0" eaLnBrk="0" fontAlgn="auto" latinLnBrk="0" hangingPunct="0">
              <a:lnSpc>
                <a:spcPct val="100000"/>
              </a:lnSpc>
              <a:spcBef>
                <a:spcPct val="20000"/>
              </a:spcBef>
              <a:spcAft>
                <a:spcPts val="0"/>
              </a:spcAft>
              <a:buClrTx/>
              <a:buSzTx/>
              <a:buFontTx/>
              <a:buNone/>
              <a:tabLst/>
              <a:defRPr/>
            </a:pPr>
            <a:r>
              <a:rPr kumimoji="0" lang="en-ZA" sz="3200" b="1" i="0" u="sng" strike="noStrike" kern="0" cap="none" spc="0" normalizeH="0" baseline="0" noProof="0" dirty="0">
                <a:ln>
                  <a:noFill/>
                </a:ln>
                <a:solidFill>
                  <a:srgbClr val="003C19"/>
                </a:solidFill>
                <a:effectLst/>
                <a:uLnTx/>
                <a:uFillTx/>
                <a:latin typeface="Arial"/>
                <a:ea typeface="Times New Roman" panose="02020603050405020304" pitchFamily="18" charset="0"/>
                <a:cs typeface="Arial"/>
              </a:rPr>
              <a:t>Outcomes, Outputs, Performance Indicators and Targets</a:t>
            </a:r>
            <a:endParaRPr kumimoji="0" lang="en-ZA" sz="4267" b="0" i="0" u="none" strike="noStrike" kern="1200" cap="none" spc="0" normalizeH="0" baseline="0" noProof="0" dirty="0">
              <a:ln>
                <a:noFill/>
              </a:ln>
              <a:solidFill>
                <a:prstClr val="black"/>
              </a:solidFill>
              <a:effectLst/>
              <a:uLnTx/>
              <a:uFillTx/>
              <a:latin typeface="Calibri"/>
              <a:ea typeface="ＭＳ Ｐゴシック" pitchFamily="80" charset="-128"/>
              <a:cs typeface="+mn-cs"/>
            </a:endParaRPr>
          </a:p>
        </p:txBody>
      </p:sp>
      <p:graphicFrame>
        <p:nvGraphicFramePr>
          <p:cNvPr id="7" name="Table 6"/>
          <p:cNvGraphicFramePr>
            <a:graphicFrameLocks noGrp="1"/>
          </p:cNvGraphicFramePr>
          <p:nvPr>
            <p:extLst>
              <p:ext uri="{D42A27DB-BD31-4B8C-83A1-F6EECF244321}">
                <p14:modId xmlns:p14="http://schemas.microsoft.com/office/powerpoint/2010/main" xmlns="" val="258731869"/>
              </p:ext>
            </p:extLst>
          </p:nvPr>
        </p:nvGraphicFramePr>
        <p:xfrm>
          <a:off x="1041402" y="2275296"/>
          <a:ext cx="13612857" cy="6152012"/>
        </p:xfrm>
        <a:graphic>
          <a:graphicData uri="http://schemas.openxmlformats.org/drawingml/2006/table">
            <a:tbl>
              <a:tblPr firstRow="1" firstCol="1" bandRow="1"/>
              <a:tblGrid>
                <a:gridCol w="1370693">
                  <a:extLst>
                    <a:ext uri="{9D8B030D-6E8A-4147-A177-3AD203B41FA5}">
                      <a16:colId xmlns:a16="http://schemas.microsoft.com/office/drawing/2014/main" xmlns="" val="3850494463"/>
                    </a:ext>
                  </a:extLst>
                </a:gridCol>
                <a:gridCol w="1524578">
                  <a:extLst>
                    <a:ext uri="{9D8B030D-6E8A-4147-A177-3AD203B41FA5}">
                      <a16:colId xmlns:a16="http://schemas.microsoft.com/office/drawing/2014/main" xmlns="" val="202888445"/>
                    </a:ext>
                  </a:extLst>
                </a:gridCol>
                <a:gridCol w="1468831">
                  <a:extLst>
                    <a:ext uri="{9D8B030D-6E8A-4147-A177-3AD203B41FA5}">
                      <a16:colId xmlns:a16="http://schemas.microsoft.com/office/drawing/2014/main" xmlns="" val="1055214338"/>
                    </a:ext>
                  </a:extLst>
                </a:gridCol>
                <a:gridCol w="1175064">
                  <a:extLst>
                    <a:ext uri="{9D8B030D-6E8A-4147-A177-3AD203B41FA5}">
                      <a16:colId xmlns:a16="http://schemas.microsoft.com/office/drawing/2014/main" xmlns="" val="718970251"/>
                    </a:ext>
                  </a:extLst>
                </a:gridCol>
                <a:gridCol w="1196048">
                  <a:extLst>
                    <a:ext uri="{9D8B030D-6E8A-4147-A177-3AD203B41FA5}">
                      <a16:colId xmlns:a16="http://schemas.microsoft.com/office/drawing/2014/main" xmlns="" val="1145175095"/>
                    </a:ext>
                  </a:extLst>
                </a:gridCol>
                <a:gridCol w="1993412">
                  <a:extLst>
                    <a:ext uri="{9D8B030D-6E8A-4147-A177-3AD203B41FA5}">
                      <a16:colId xmlns:a16="http://schemas.microsoft.com/office/drawing/2014/main" xmlns="" val="727041794"/>
                    </a:ext>
                  </a:extLst>
                </a:gridCol>
                <a:gridCol w="1529274">
                  <a:extLst>
                    <a:ext uri="{9D8B030D-6E8A-4147-A177-3AD203B41FA5}">
                      <a16:colId xmlns:a16="http://schemas.microsoft.com/office/drawing/2014/main" xmlns="" val="4045898189"/>
                    </a:ext>
                  </a:extLst>
                </a:gridCol>
                <a:gridCol w="1093639">
                  <a:extLst>
                    <a:ext uri="{9D8B030D-6E8A-4147-A177-3AD203B41FA5}">
                      <a16:colId xmlns:a16="http://schemas.microsoft.com/office/drawing/2014/main" xmlns="" val="3641188699"/>
                    </a:ext>
                  </a:extLst>
                </a:gridCol>
                <a:gridCol w="1196047">
                  <a:extLst>
                    <a:ext uri="{9D8B030D-6E8A-4147-A177-3AD203B41FA5}">
                      <a16:colId xmlns:a16="http://schemas.microsoft.com/office/drawing/2014/main" xmlns="" val="2025088816"/>
                    </a:ext>
                  </a:extLst>
                </a:gridCol>
                <a:gridCol w="1065271">
                  <a:extLst>
                    <a:ext uri="{9D8B030D-6E8A-4147-A177-3AD203B41FA5}">
                      <a16:colId xmlns:a16="http://schemas.microsoft.com/office/drawing/2014/main" xmlns="" val="437502890"/>
                    </a:ext>
                  </a:extLst>
                </a:gridCol>
              </a:tblGrid>
              <a:tr h="284480">
                <a:tc rowSpan="3">
                  <a:txBody>
                    <a:bodyPr/>
                    <a:lstStyle/>
                    <a:p>
                      <a:pPr>
                        <a:lnSpc>
                          <a:spcPct val="100000"/>
                        </a:lnSpc>
                        <a:spcAft>
                          <a:spcPts val="0"/>
                        </a:spcAft>
                      </a:pPr>
                      <a:r>
                        <a:rPr lang="en-ZA" sz="1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Outcome</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623" marR="6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rowSpan="3">
                  <a:txBody>
                    <a:bodyPr/>
                    <a:lstStyle/>
                    <a:p>
                      <a:pPr>
                        <a:lnSpc>
                          <a:spcPct val="100000"/>
                        </a:lnSpc>
                        <a:spcAft>
                          <a:spcPts val="0"/>
                        </a:spcAft>
                      </a:pPr>
                      <a:r>
                        <a:rPr lang="en-ZA" sz="1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Output</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623" marR="6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rowSpan="3">
                  <a:txBody>
                    <a:bodyPr/>
                    <a:lstStyle/>
                    <a:p>
                      <a:pPr>
                        <a:lnSpc>
                          <a:spcPct val="100000"/>
                        </a:lnSpc>
                        <a:spcAft>
                          <a:spcPts val="0"/>
                        </a:spcAft>
                      </a:pPr>
                      <a:r>
                        <a:rPr lang="en-ZA" sz="1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Output Indicator</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623" marR="6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gridSpan="7">
                  <a:txBody>
                    <a:bodyPr/>
                    <a:lstStyle/>
                    <a:p>
                      <a:pPr algn="ctr">
                        <a:lnSpc>
                          <a:spcPct val="100000"/>
                        </a:lnSpc>
                        <a:spcAft>
                          <a:spcPts val="0"/>
                        </a:spcAft>
                      </a:pPr>
                      <a:r>
                        <a:rPr lang="en-ZA" sz="1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Annual Target</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623" marR="6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024778928"/>
                  </a:ext>
                </a:extLst>
              </a:tr>
              <a:tr h="1137920">
                <a:tc vMerge="1">
                  <a:txBody>
                    <a:bodyPr/>
                    <a:lstStyle/>
                    <a:p>
                      <a:endParaRPr lang="en-ZA"/>
                    </a:p>
                  </a:txBody>
                  <a:tcPr/>
                </a:tc>
                <a:tc vMerge="1">
                  <a:txBody>
                    <a:bodyPr/>
                    <a:lstStyle/>
                    <a:p>
                      <a:endParaRPr lang="en-ZA"/>
                    </a:p>
                  </a:txBody>
                  <a:tcPr/>
                </a:tc>
                <a:tc vMerge="1">
                  <a:txBody>
                    <a:bodyPr/>
                    <a:lstStyle/>
                    <a:p>
                      <a:endParaRPr lang="en-ZA"/>
                    </a:p>
                  </a:txBody>
                  <a:tcPr/>
                </a:tc>
                <a:tc gridSpan="3">
                  <a:txBody>
                    <a:bodyPr/>
                    <a:lstStyle/>
                    <a:p>
                      <a:pPr>
                        <a:lnSpc>
                          <a:spcPct val="100000"/>
                        </a:lnSpc>
                        <a:spcAft>
                          <a:spcPts val="0"/>
                        </a:spcAft>
                      </a:pPr>
                      <a:r>
                        <a:rPr lang="en-ZA" sz="1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Audited /Actual Performance</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623" marR="6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hMerge="1">
                  <a:txBody>
                    <a:bodyPr/>
                    <a:lstStyle/>
                    <a:p>
                      <a:endParaRPr lang="en-ZA"/>
                    </a:p>
                  </a:txBody>
                  <a:tcPr/>
                </a:tc>
                <a:tc hMerge="1">
                  <a:txBody>
                    <a:bodyPr/>
                    <a:lstStyle/>
                    <a:p>
                      <a:endParaRPr lang="en-ZA"/>
                    </a:p>
                  </a:txBody>
                  <a:tcPr/>
                </a:tc>
                <a:tc>
                  <a:txBody>
                    <a:bodyPr/>
                    <a:lstStyle/>
                    <a:p>
                      <a:pPr>
                        <a:lnSpc>
                          <a:spcPct val="100000"/>
                        </a:lnSpc>
                        <a:spcAft>
                          <a:spcPts val="0"/>
                        </a:spcAft>
                      </a:pPr>
                      <a:r>
                        <a:rPr lang="en-ZA" sz="1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Estimated Performance</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623" marR="6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gridSpan="3">
                  <a:txBody>
                    <a:bodyPr/>
                    <a:lstStyle/>
                    <a:p>
                      <a:pPr>
                        <a:lnSpc>
                          <a:spcPct val="100000"/>
                        </a:lnSpc>
                        <a:spcAft>
                          <a:spcPts val="0"/>
                        </a:spcAft>
                      </a:pPr>
                      <a:endParaRPr lang="en-ZA" sz="19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00000"/>
                        </a:lnSpc>
                        <a:spcAft>
                          <a:spcPts val="0"/>
                        </a:spcAft>
                      </a:pPr>
                      <a:r>
                        <a:rPr lang="en-ZA" sz="19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MTEF </a:t>
                      </a:r>
                      <a:r>
                        <a:rPr lang="en-ZA" sz="1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Period</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00000"/>
                        </a:lnSpc>
                        <a:spcAft>
                          <a:spcPts val="0"/>
                        </a:spcAft>
                      </a:pPr>
                      <a:r>
                        <a:rPr lang="en-ZA" sz="1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00000"/>
                        </a:lnSpc>
                        <a:spcAft>
                          <a:spcPts val="0"/>
                        </a:spcAft>
                      </a:pPr>
                      <a:r>
                        <a:rPr lang="en-ZA" sz="1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623" marR="6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hMerge="1">
                  <a:txBody>
                    <a:bodyPr/>
                    <a:lstStyle/>
                    <a:p>
                      <a:pPr>
                        <a:lnSpc>
                          <a:spcPct val="100000"/>
                        </a:lnSpc>
                        <a:spcAft>
                          <a:spcPts val="0"/>
                        </a:spcAft>
                      </a:pP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4967" marR="4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hMerge="1">
                  <a:txBody>
                    <a:bodyPr/>
                    <a:lstStyle/>
                    <a:p>
                      <a:pPr>
                        <a:lnSpc>
                          <a:spcPct val="100000"/>
                        </a:lnSpc>
                        <a:spcAft>
                          <a:spcPts val="0"/>
                        </a:spcAft>
                      </a:pP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4967" marR="4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extLst>
                  <a:ext uri="{0D108BD9-81ED-4DB2-BD59-A6C34878D82A}">
                    <a16:rowId xmlns:a16="http://schemas.microsoft.com/office/drawing/2014/main" xmlns="" val="3112348877"/>
                  </a:ext>
                </a:extLst>
              </a:tr>
              <a:tr h="284480">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nSpc>
                          <a:spcPct val="100000"/>
                        </a:lnSpc>
                        <a:spcAft>
                          <a:spcPts val="0"/>
                        </a:spcAft>
                      </a:pPr>
                      <a:r>
                        <a:rPr lang="en-ZA" sz="1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2018/19</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623" marR="6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00000"/>
                        </a:lnSpc>
                        <a:spcAft>
                          <a:spcPts val="0"/>
                        </a:spcAft>
                      </a:pPr>
                      <a:r>
                        <a:rPr lang="en-ZA" sz="1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2019/20</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623" marR="6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00000"/>
                        </a:lnSpc>
                        <a:spcAft>
                          <a:spcPts val="0"/>
                        </a:spcAft>
                      </a:pPr>
                      <a:r>
                        <a:rPr lang="en-ZA" sz="1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2020/21</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623" marR="6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00000"/>
                        </a:lnSpc>
                        <a:spcAft>
                          <a:spcPts val="0"/>
                        </a:spcAft>
                      </a:pPr>
                      <a:r>
                        <a:rPr lang="en-ZA" sz="1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2021/22</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623" marR="6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00000"/>
                        </a:lnSpc>
                        <a:spcAft>
                          <a:spcPts val="0"/>
                        </a:spcAft>
                      </a:pPr>
                      <a:r>
                        <a:rPr lang="en-ZA" sz="1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2022/23</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623" marR="6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00000"/>
                        </a:lnSpc>
                        <a:spcAft>
                          <a:spcPts val="0"/>
                        </a:spcAft>
                      </a:pPr>
                      <a:r>
                        <a:rPr lang="en-ZA" sz="1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2023/24</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623" marR="6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00000"/>
                        </a:lnSpc>
                        <a:spcAft>
                          <a:spcPts val="0"/>
                        </a:spcAft>
                      </a:pPr>
                      <a:r>
                        <a:rPr lang="en-ZA" sz="1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2024/25</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623" marR="6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extLst>
                  <a:ext uri="{0D108BD9-81ED-4DB2-BD59-A6C34878D82A}">
                    <a16:rowId xmlns:a16="http://schemas.microsoft.com/office/drawing/2014/main" xmlns="" val="2489048145"/>
                  </a:ext>
                </a:extLst>
              </a:tr>
              <a:tr h="4414652">
                <a:tc>
                  <a:txBody>
                    <a:bodyPr/>
                    <a:lstStyle/>
                    <a:p>
                      <a:pPr marL="27940" marR="22225">
                        <a:lnSpc>
                          <a:spcPct val="100000"/>
                        </a:lnSpc>
                        <a:spcBef>
                          <a:spcPts val="75"/>
                        </a:spcBef>
                        <a:spcAft>
                          <a:spcPts val="0"/>
                        </a:spcAft>
                      </a:pPr>
                      <a:r>
                        <a:rPr lang="en-US"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Rehabilitation and reintegration Programmes implemented which promote the rights of injured workers with disabilities </a:t>
                      </a:r>
                      <a:endParaRPr lang="en-ZA" sz="19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623" marR="6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marR="109220">
                        <a:lnSpc>
                          <a:spcPct val="100000"/>
                        </a:lnSpc>
                        <a:spcBef>
                          <a:spcPts val="75"/>
                        </a:spcBef>
                        <a:spcAft>
                          <a:spcPts val="0"/>
                        </a:spcAft>
                      </a:pPr>
                      <a:r>
                        <a:rPr lang="en-US"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Persons with Disabilities funded to promote access to education and prospects of employment  </a:t>
                      </a:r>
                      <a:endParaRPr lang="en-ZA" sz="19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623" marR="6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0">
                        <a:lnSpc>
                          <a:spcPct val="100000"/>
                        </a:lnSpc>
                        <a:spcBef>
                          <a:spcPts val="75"/>
                        </a:spcBef>
                        <a:spcAft>
                          <a:spcPts val="0"/>
                        </a:spcAft>
                      </a:pPr>
                      <a:r>
                        <a:rPr lang="en-ZA"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Number of Persons with Disabilities  funded  annually for Vocational Rehabilitation Programme  </a:t>
                      </a:r>
                    </a:p>
                  </a:txBody>
                  <a:tcPr marL="6623" marR="6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940">
                        <a:lnSpc>
                          <a:spcPct val="100000"/>
                        </a:lnSpc>
                        <a:spcBef>
                          <a:spcPts val="75"/>
                        </a:spcBef>
                        <a:spcAft>
                          <a:spcPts val="0"/>
                        </a:spcAft>
                      </a:pPr>
                      <a:r>
                        <a:rPr lang="en-US"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N/A</a:t>
                      </a:r>
                      <a:endParaRPr lang="en-ZA" sz="19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623" marR="6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940">
                        <a:lnSpc>
                          <a:spcPct val="100000"/>
                        </a:lnSpc>
                        <a:spcBef>
                          <a:spcPts val="75"/>
                        </a:spcBef>
                        <a:spcAft>
                          <a:spcPts val="0"/>
                        </a:spcAft>
                      </a:pPr>
                      <a:r>
                        <a:rPr lang="en-US"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N/A</a:t>
                      </a:r>
                      <a:endParaRPr lang="en-ZA" sz="19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623" marR="6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ZA" sz="1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Achieved</a:t>
                      </a:r>
                      <a:endParaRPr lang="en-ZA" sz="19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ZA" sz="1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19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0"/>
                        </a:spcAft>
                      </a:pPr>
                      <a:r>
                        <a:rPr lang="en-ZA" sz="1900" dirty="0">
                          <a:solidFill>
                            <a:srgbClr val="000000"/>
                          </a:solidFill>
                          <a:effectLst/>
                          <a:latin typeface="Arial" panose="020B0604020202020204" pitchFamily="34" charset="0"/>
                          <a:ea typeface="Calibri" panose="020F0502020204030204" pitchFamily="34" charset="0"/>
                          <a:cs typeface="Arial" panose="020B0604020202020204" pitchFamily="34" charset="0"/>
                        </a:rPr>
                        <a:t>52</a:t>
                      </a:r>
                      <a:r>
                        <a:rPr lang="en-ZA" sz="1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ZA" sz="1900" dirty="0">
                          <a:solidFill>
                            <a:srgbClr val="000000"/>
                          </a:solidFill>
                          <a:effectLst/>
                          <a:latin typeface="Arial" panose="020B0604020202020204" pitchFamily="34" charset="0"/>
                          <a:ea typeface="Calibri" panose="020F0502020204030204" pitchFamily="34" charset="0"/>
                          <a:cs typeface="Arial" panose="020B0604020202020204" pitchFamily="34" charset="0"/>
                        </a:rPr>
                        <a:t>Persons with disabilities were enrolled </a:t>
                      </a:r>
                    </a:p>
                    <a:p>
                      <a:pPr>
                        <a:lnSpc>
                          <a:spcPct val="100000"/>
                        </a:lnSpc>
                        <a:spcAft>
                          <a:spcPts val="1000"/>
                        </a:spcAft>
                      </a:pPr>
                      <a:r>
                        <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txBody>
                  <a:tcPr marL="6623" marR="6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a:lnSpc>
                          <a:spcPct val="100000"/>
                        </a:lnSpc>
                        <a:spcBef>
                          <a:spcPts val="75"/>
                        </a:spcBef>
                        <a:spcAft>
                          <a:spcPts val="0"/>
                        </a:spcAft>
                      </a:pPr>
                      <a:r>
                        <a:rPr lang="en-ZA" sz="1900" dirty="0" smtClean="0">
                          <a:solidFill>
                            <a:srgbClr val="000000"/>
                          </a:solidFill>
                          <a:effectLst/>
                          <a:latin typeface="+mn-lt"/>
                          <a:ea typeface="+mn-ea"/>
                          <a:cs typeface="+mn-cs"/>
                        </a:rPr>
                        <a:t>41 Persons with Disabilities funded annually for Vocational Rehabilitation Programme with -159 variance</a:t>
                      </a:r>
                      <a:endParaRPr lang="en-ZA" sz="19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623" marR="6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a:txBody>
                    <a:bodyPr/>
                    <a:lstStyle/>
                    <a:p>
                      <a:pPr>
                        <a:lnSpc>
                          <a:spcPct val="100000"/>
                        </a:lnSpc>
                        <a:spcAft>
                          <a:spcPts val="0"/>
                        </a:spcAft>
                      </a:pPr>
                      <a:r>
                        <a:rPr lang="en-ZA" sz="19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200 </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00000"/>
                        </a:lnSpc>
                        <a:spcAft>
                          <a:spcPts val="0"/>
                        </a:spcAft>
                      </a:pPr>
                      <a:r>
                        <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txBody>
                  <a:tcPr marL="6623" marR="6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a:txBody>
                    <a:bodyPr/>
                    <a:lstStyle/>
                    <a:p>
                      <a:pPr marL="29210">
                        <a:lnSpc>
                          <a:spcPct val="100000"/>
                        </a:lnSpc>
                        <a:spcBef>
                          <a:spcPts val="75"/>
                        </a:spcBef>
                        <a:spcAft>
                          <a:spcPts val="0"/>
                        </a:spcAft>
                      </a:pPr>
                      <a:r>
                        <a:rPr lang="en-ZA" sz="1900"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300 </a:t>
                      </a:r>
                      <a:endParaRPr lang="en-ZA" sz="19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623" marR="6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a:txBody>
                    <a:bodyPr/>
                    <a:lstStyle/>
                    <a:p>
                      <a:pPr marL="29210">
                        <a:lnSpc>
                          <a:spcPct val="100000"/>
                        </a:lnSpc>
                        <a:spcBef>
                          <a:spcPts val="75"/>
                        </a:spcBef>
                        <a:spcAft>
                          <a:spcPts val="0"/>
                        </a:spcAft>
                      </a:pPr>
                      <a:r>
                        <a:rPr lang="en-ZA" sz="1900"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300 </a:t>
                      </a:r>
                      <a:endParaRPr lang="en-ZA" sz="19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623" marR="6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xmlns="" val="3722469128"/>
                  </a:ext>
                </a:extLst>
              </a:tr>
            </a:tbl>
          </a:graphicData>
        </a:graphic>
      </p:graphicFrame>
      <p:sp>
        <p:nvSpPr>
          <p:cNvPr id="6" name="Rectangle 5"/>
          <p:cNvSpPr/>
          <p:nvPr/>
        </p:nvSpPr>
        <p:spPr>
          <a:xfrm>
            <a:off x="13919200" y="9114"/>
            <a:ext cx="441146" cy="369332"/>
          </a:xfrm>
          <a:prstGeom prst="rect">
            <a:avLst/>
          </a:prstGeom>
        </p:spPr>
        <p:txBody>
          <a:bodyPr wrap="none">
            <a:spAutoFit/>
          </a:bodyPr>
          <a:lstStyle/>
          <a:p>
            <a:r>
              <a:rPr lang="en-US" b="1" dirty="0" smtClean="0">
                <a:solidFill>
                  <a:srgbClr val="FF0000"/>
                </a:solidFill>
              </a:rPr>
              <a:t>80</a:t>
            </a:r>
            <a:endParaRPr lang="en-ZA" b="1" dirty="0">
              <a:solidFill>
                <a:srgbClr val="FF0000"/>
              </a:solidFill>
            </a:endParaRPr>
          </a:p>
        </p:txBody>
      </p:sp>
    </p:spTree>
    <p:extLst>
      <p:ext uri="{BB962C8B-B14F-4D97-AF65-F5344CB8AC3E}">
        <p14:creationId xmlns:p14="http://schemas.microsoft.com/office/powerpoint/2010/main" xmlns="" val="368198482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Date Placeholder 3"/>
          <p:cNvSpPr>
            <a:spLocks noGrp="1"/>
          </p:cNvSpPr>
          <p:nvPr>
            <p:ph type="dt" sz="quarter" idx="429496729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12" indent="-285736">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2943" indent="-228589">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120"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297"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474"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651"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8829"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006"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fld id="{DC6B0FDE-8BD2-4EA1-9540-11F443153588}" type="datetime1">
              <a:rPr kumimoji="0" lang="en-ZA"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t>2022/03/30</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16389" name="Slide Number Placeholder 4"/>
          <p:cNvSpPr>
            <a:spLocks noGrp="1"/>
          </p:cNvSpPr>
          <p:nvPr>
            <p:ph type="sldNum" sz="quarter" idx="4294967295"/>
          </p:nvPr>
        </p:nvSpPr>
        <p:spPr bwMode="auto">
          <a:xfrm>
            <a:off x="13041163" y="8723518"/>
            <a:ext cx="2844800" cy="48683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12" indent="-285736">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2943" indent="-228589">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120"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297"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474"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651"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8829"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006"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fld id="{EEF8A547-2BD4-4A7F-BBB5-F3CEDF4233F1}" type="slidenum">
              <a:rPr kumimoji="0" lang="en-US" altLang="en-US" sz="1200" b="1"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rPr>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t>81</a:t>
            </a:fld>
            <a:endParaRPr kumimoji="0" lang="en-US" altLang="en-US" sz="1200" b="1"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3" name="Title 2"/>
          <p:cNvSpPr>
            <a:spLocks noGrp="1"/>
          </p:cNvSpPr>
          <p:nvPr>
            <p:ph type="title"/>
          </p:nvPr>
        </p:nvSpPr>
        <p:spPr>
          <a:xfrm>
            <a:off x="4622800" y="513532"/>
            <a:ext cx="9624948" cy="984885"/>
          </a:xfrm>
        </p:spPr>
        <p:txBody>
          <a:bodyPr/>
          <a:lstStyle/>
          <a:p>
            <a:r>
              <a:rPr lang="en-ZA" sz="3200" dirty="0">
                <a:latin typeface="Arial" panose="020B0604020202020204" pitchFamily="34" charset="0"/>
                <a:cs typeface="Arial" panose="020B0604020202020204" pitchFamily="34" charset="0"/>
              </a:rPr>
              <a:t>PROGRAMME 4: ORTHOTIC AND REHABILITATION SERVICES </a:t>
            </a:r>
          </a:p>
        </p:txBody>
      </p:sp>
      <p:sp>
        <p:nvSpPr>
          <p:cNvPr id="7" name="Title 2"/>
          <p:cNvSpPr txBox="1">
            <a:spLocks/>
          </p:cNvSpPr>
          <p:nvPr/>
        </p:nvSpPr>
        <p:spPr bwMode="auto">
          <a:xfrm>
            <a:off x="1346200" y="1968908"/>
            <a:ext cx="10363200" cy="6001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21920" tIns="60960" rIns="121920" bIns="6096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375"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565"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75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ZA" sz="3200" b="0" i="0" u="none" strike="noStrike" kern="1200" cap="none" spc="0" normalizeH="0" baseline="0" noProof="0" dirty="0">
                <a:ln>
                  <a:noFill/>
                </a:ln>
                <a:solidFill>
                  <a:srgbClr val="007832"/>
                </a:solidFill>
                <a:effectLst/>
                <a:uLnTx/>
                <a:uFillTx/>
                <a:latin typeface="Arial"/>
                <a:ea typeface="ＭＳ Ｐゴシック" pitchFamily="-111" charset="-128"/>
              </a:rPr>
              <a:t/>
            </a:r>
            <a:br>
              <a:rPr kumimoji="0" lang="en-ZA" sz="3200" b="0" i="0" u="none" strike="noStrike" kern="1200" cap="none" spc="0" normalizeH="0" baseline="0" noProof="0" dirty="0">
                <a:ln>
                  <a:noFill/>
                </a:ln>
                <a:solidFill>
                  <a:srgbClr val="007832"/>
                </a:solidFill>
                <a:effectLst/>
                <a:uLnTx/>
                <a:uFillTx/>
                <a:latin typeface="Arial"/>
                <a:ea typeface="ＭＳ Ｐゴシック" pitchFamily="-111" charset="-128"/>
              </a:rPr>
            </a:br>
            <a:r>
              <a:rPr kumimoji="0" lang="en-ZA" sz="3200" b="1" i="0" u="sng"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rPr>
              <a:t>Output Indicators: Annual and Quarterly Targets</a:t>
            </a:r>
            <a:endParaRPr kumimoji="0" lang="en-ZA" sz="3200" b="1" i="0" u="none" strike="noStrike" kern="1200" cap="none" spc="0" normalizeH="0" baseline="0" noProof="0" dirty="0">
              <a:ln>
                <a:noFill/>
              </a:ln>
              <a:solidFill>
                <a:srgbClr val="000000"/>
              </a:solidFill>
              <a:effectLst/>
              <a:uLnTx/>
              <a:uFillTx/>
              <a:latin typeface="Arial"/>
              <a:ea typeface="ＭＳ Ｐゴシック" pitchFamily="-111" charset="-128"/>
            </a:endParaRPr>
          </a:p>
        </p:txBody>
      </p:sp>
      <p:graphicFrame>
        <p:nvGraphicFramePr>
          <p:cNvPr id="2" name="Table 1"/>
          <p:cNvGraphicFramePr>
            <a:graphicFrameLocks noGrp="1"/>
          </p:cNvGraphicFramePr>
          <p:nvPr>
            <p:extLst/>
          </p:nvPr>
        </p:nvGraphicFramePr>
        <p:xfrm>
          <a:off x="1041399" y="2959938"/>
          <a:ext cx="13487402" cy="3242742"/>
        </p:xfrm>
        <a:graphic>
          <a:graphicData uri="http://schemas.openxmlformats.org/drawingml/2006/table">
            <a:tbl>
              <a:tblPr firstRow="1" firstCol="1" bandRow="1"/>
              <a:tblGrid>
                <a:gridCol w="5200058">
                  <a:extLst>
                    <a:ext uri="{9D8B030D-6E8A-4147-A177-3AD203B41FA5}">
                      <a16:colId xmlns:a16="http://schemas.microsoft.com/office/drawing/2014/main" xmlns="" val="927115039"/>
                    </a:ext>
                  </a:extLst>
                </a:gridCol>
                <a:gridCol w="1345664">
                  <a:extLst>
                    <a:ext uri="{9D8B030D-6E8A-4147-A177-3AD203B41FA5}">
                      <a16:colId xmlns:a16="http://schemas.microsoft.com/office/drawing/2014/main" xmlns="" val="3268880688"/>
                    </a:ext>
                  </a:extLst>
                </a:gridCol>
                <a:gridCol w="1345664">
                  <a:extLst>
                    <a:ext uri="{9D8B030D-6E8A-4147-A177-3AD203B41FA5}">
                      <a16:colId xmlns:a16="http://schemas.microsoft.com/office/drawing/2014/main" xmlns="" val="44876785"/>
                    </a:ext>
                  </a:extLst>
                </a:gridCol>
                <a:gridCol w="1969869">
                  <a:extLst>
                    <a:ext uri="{9D8B030D-6E8A-4147-A177-3AD203B41FA5}">
                      <a16:colId xmlns:a16="http://schemas.microsoft.com/office/drawing/2014/main" xmlns="" val="1170121081"/>
                    </a:ext>
                  </a:extLst>
                </a:gridCol>
                <a:gridCol w="1827959">
                  <a:extLst>
                    <a:ext uri="{9D8B030D-6E8A-4147-A177-3AD203B41FA5}">
                      <a16:colId xmlns:a16="http://schemas.microsoft.com/office/drawing/2014/main" xmlns="" val="2969969736"/>
                    </a:ext>
                  </a:extLst>
                </a:gridCol>
                <a:gridCol w="1798188">
                  <a:extLst>
                    <a:ext uri="{9D8B030D-6E8A-4147-A177-3AD203B41FA5}">
                      <a16:colId xmlns:a16="http://schemas.microsoft.com/office/drawing/2014/main" xmlns="" val="1812990283"/>
                    </a:ext>
                  </a:extLst>
                </a:gridCol>
              </a:tblGrid>
              <a:tr h="568960">
                <a:tc>
                  <a:txBody>
                    <a:bodyPr/>
                    <a:lstStyle/>
                    <a:p>
                      <a:pPr>
                        <a:lnSpc>
                          <a:spcPct val="100000"/>
                        </a:lnSpc>
                        <a:spcAft>
                          <a:spcPts val="1000"/>
                        </a:spcAft>
                      </a:pPr>
                      <a:r>
                        <a:rPr lang="en-ZA" sz="1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Output Indicators</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80415" marR="80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00000"/>
                        </a:lnSpc>
                        <a:spcAft>
                          <a:spcPts val="1000"/>
                        </a:spcAft>
                      </a:pPr>
                      <a:r>
                        <a:rPr lang="en-ZA" sz="1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Annual Target</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80415" marR="80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00000"/>
                        </a:lnSpc>
                        <a:spcAft>
                          <a:spcPts val="1000"/>
                        </a:spcAft>
                      </a:pPr>
                      <a:r>
                        <a:rPr lang="en-ZA" sz="1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Q1</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80415" marR="80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00000"/>
                        </a:lnSpc>
                        <a:spcAft>
                          <a:spcPts val="1000"/>
                        </a:spcAft>
                      </a:pPr>
                      <a:r>
                        <a:rPr lang="en-ZA" sz="1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Q2</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80415" marR="80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00000"/>
                        </a:lnSpc>
                        <a:spcAft>
                          <a:spcPts val="1000"/>
                        </a:spcAft>
                      </a:pPr>
                      <a:r>
                        <a:rPr lang="en-ZA" sz="1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Q3</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80415" marR="80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nSpc>
                          <a:spcPct val="100000"/>
                        </a:lnSpc>
                        <a:spcAft>
                          <a:spcPts val="1000"/>
                        </a:spcAft>
                      </a:pPr>
                      <a:r>
                        <a:rPr lang="en-ZA" sz="1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Q4</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80415" marR="80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extLst>
                  <a:ext uri="{0D108BD9-81ED-4DB2-BD59-A6C34878D82A}">
                    <a16:rowId xmlns:a16="http://schemas.microsoft.com/office/drawing/2014/main" xmlns="" val="3163656776"/>
                  </a:ext>
                </a:extLst>
              </a:tr>
              <a:tr h="853440">
                <a:tc>
                  <a:txBody>
                    <a:bodyPr/>
                    <a:lstStyle/>
                    <a:p>
                      <a:pPr marL="30480">
                        <a:lnSpc>
                          <a:spcPct val="100000"/>
                        </a:lnSpc>
                        <a:spcBef>
                          <a:spcPts val="95"/>
                        </a:spcBef>
                        <a:spcAft>
                          <a:spcPts val="0"/>
                        </a:spcAft>
                      </a:pPr>
                      <a:r>
                        <a:rPr lang="en-US"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Percentage of  requests for assistive devices </a:t>
                      </a:r>
                      <a:r>
                        <a:rPr lang="en-US" sz="19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finalised</a:t>
                      </a:r>
                      <a:r>
                        <a:rPr lang="en-US"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 within 15 working days</a:t>
                      </a:r>
                      <a:endParaRPr lang="en-ZA" sz="19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80415" marR="80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
                        <a:lnSpc>
                          <a:spcPct val="100000"/>
                        </a:lnSpc>
                        <a:spcBef>
                          <a:spcPts val="95"/>
                        </a:spcBef>
                        <a:spcAft>
                          <a:spcPts val="0"/>
                        </a:spcAft>
                      </a:pPr>
                      <a:r>
                        <a:rPr lang="en-US" sz="1900">
                          <a:solidFill>
                            <a:srgbClr val="000000"/>
                          </a:solidFill>
                          <a:effectLst/>
                          <a:latin typeface="Arial" panose="020B0604020202020204" pitchFamily="34" charset="0"/>
                          <a:ea typeface="Arial" panose="020B0604020202020204" pitchFamily="34" charset="0"/>
                          <a:cs typeface="Arial" panose="020B0604020202020204" pitchFamily="34" charset="0"/>
                        </a:rPr>
                        <a:t>90%</a:t>
                      </a:r>
                      <a:endParaRPr lang="en-ZA" sz="19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80415" marR="80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
                        <a:lnSpc>
                          <a:spcPct val="100000"/>
                        </a:lnSpc>
                        <a:spcBef>
                          <a:spcPts val="95"/>
                        </a:spcBef>
                        <a:spcAft>
                          <a:spcPts val="0"/>
                        </a:spcAft>
                      </a:pPr>
                      <a:r>
                        <a:rPr lang="en-US" sz="1900">
                          <a:solidFill>
                            <a:srgbClr val="000000"/>
                          </a:solidFill>
                          <a:effectLst/>
                          <a:latin typeface="Arial" panose="020B0604020202020204" pitchFamily="34" charset="0"/>
                          <a:ea typeface="Arial" panose="020B0604020202020204" pitchFamily="34" charset="0"/>
                          <a:cs typeface="Arial" panose="020B0604020202020204" pitchFamily="34" charset="0"/>
                        </a:rPr>
                        <a:t>90%</a:t>
                      </a:r>
                      <a:endParaRPr lang="en-ZA" sz="19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80415" marR="80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
                        <a:lnSpc>
                          <a:spcPct val="100000"/>
                        </a:lnSpc>
                        <a:spcBef>
                          <a:spcPts val="95"/>
                        </a:spcBef>
                        <a:spcAft>
                          <a:spcPts val="0"/>
                        </a:spcAft>
                      </a:pPr>
                      <a:r>
                        <a:rPr lang="en-US" sz="1900">
                          <a:solidFill>
                            <a:srgbClr val="000000"/>
                          </a:solidFill>
                          <a:effectLst/>
                          <a:latin typeface="Arial" panose="020B0604020202020204" pitchFamily="34" charset="0"/>
                          <a:ea typeface="Arial" panose="020B0604020202020204" pitchFamily="34" charset="0"/>
                          <a:cs typeface="Arial" panose="020B0604020202020204" pitchFamily="34" charset="0"/>
                        </a:rPr>
                        <a:t>90%</a:t>
                      </a:r>
                      <a:endParaRPr lang="en-ZA" sz="19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80415" marR="80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845">
                        <a:lnSpc>
                          <a:spcPct val="100000"/>
                        </a:lnSpc>
                        <a:spcBef>
                          <a:spcPts val="95"/>
                        </a:spcBef>
                        <a:spcAft>
                          <a:spcPts val="0"/>
                        </a:spcAft>
                      </a:pPr>
                      <a:r>
                        <a:rPr lang="en-US" sz="1900">
                          <a:solidFill>
                            <a:srgbClr val="000000"/>
                          </a:solidFill>
                          <a:effectLst/>
                          <a:latin typeface="Arial" panose="020B0604020202020204" pitchFamily="34" charset="0"/>
                          <a:ea typeface="Arial" panose="020B0604020202020204" pitchFamily="34" charset="0"/>
                          <a:cs typeface="Arial" panose="020B0604020202020204" pitchFamily="34" charset="0"/>
                        </a:rPr>
                        <a:t>90%</a:t>
                      </a:r>
                      <a:endParaRPr lang="en-ZA" sz="19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80415" marR="80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0">
                        <a:lnSpc>
                          <a:spcPct val="100000"/>
                        </a:lnSpc>
                        <a:spcBef>
                          <a:spcPts val="95"/>
                        </a:spcBef>
                        <a:spcAft>
                          <a:spcPts val="0"/>
                        </a:spcAft>
                      </a:pPr>
                      <a:r>
                        <a:rPr lang="en-US" sz="1900">
                          <a:solidFill>
                            <a:srgbClr val="000000"/>
                          </a:solidFill>
                          <a:effectLst/>
                          <a:latin typeface="Arial" panose="020B0604020202020204" pitchFamily="34" charset="0"/>
                          <a:ea typeface="Arial" panose="020B0604020202020204" pitchFamily="34" charset="0"/>
                          <a:cs typeface="Arial" panose="020B0604020202020204" pitchFamily="34" charset="0"/>
                        </a:rPr>
                        <a:t>90%</a:t>
                      </a:r>
                      <a:endParaRPr lang="en-ZA" sz="19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80415" marR="80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0705400"/>
                  </a:ext>
                </a:extLst>
              </a:tr>
              <a:tr h="941502">
                <a:tc>
                  <a:txBody>
                    <a:bodyPr/>
                    <a:lstStyle/>
                    <a:p>
                      <a:pPr marL="30480">
                        <a:lnSpc>
                          <a:spcPct val="100000"/>
                        </a:lnSpc>
                        <a:spcBef>
                          <a:spcPts val="25"/>
                        </a:spcBef>
                        <a:spcAft>
                          <a:spcPts val="0"/>
                        </a:spcAft>
                      </a:pPr>
                      <a:r>
                        <a:rPr lang="en-US"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Number of learners funded annually at Post School Education and training institutions</a:t>
                      </a:r>
                      <a:endParaRPr lang="en-ZA" sz="19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80415" marR="80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0">
                        <a:lnSpc>
                          <a:spcPct val="100000"/>
                        </a:lnSpc>
                        <a:spcBef>
                          <a:spcPts val="95"/>
                        </a:spcBef>
                        <a:spcAft>
                          <a:spcPts val="0"/>
                        </a:spcAft>
                      </a:pPr>
                      <a:r>
                        <a:rPr lang="en-US" sz="1900"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895</a:t>
                      </a:r>
                      <a:endParaRPr lang="en-ZA" sz="19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80415" marR="80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
                        <a:lnSpc>
                          <a:spcPct val="100000"/>
                        </a:lnSpc>
                        <a:spcBef>
                          <a:spcPts val="95"/>
                        </a:spcBef>
                        <a:spcAft>
                          <a:spcPts val="0"/>
                        </a:spcAft>
                      </a:pPr>
                      <a:r>
                        <a:rPr lang="en-US"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a:t>
                      </a:r>
                      <a:endParaRPr lang="en-ZA" sz="19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80415" marR="80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
                        <a:lnSpc>
                          <a:spcPct val="100000"/>
                        </a:lnSpc>
                        <a:spcBef>
                          <a:spcPts val="95"/>
                        </a:spcBef>
                        <a:spcAft>
                          <a:spcPts val="0"/>
                        </a:spcAft>
                      </a:pPr>
                      <a:r>
                        <a:rPr lang="en-US"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a:t>
                      </a:r>
                      <a:endParaRPr lang="en-ZA" sz="19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80415" marR="80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845">
                        <a:lnSpc>
                          <a:spcPct val="100000"/>
                        </a:lnSpc>
                        <a:spcBef>
                          <a:spcPts val="95"/>
                        </a:spcBef>
                        <a:spcAft>
                          <a:spcPts val="0"/>
                        </a:spcAft>
                      </a:pPr>
                      <a:r>
                        <a:rPr lang="en-US" sz="1900">
                          <a:solidFill>
                            <a:srgbClr val="000000"/>
                          </a:solidFill>
                          <a:effectLst/>
                          <a:latin typeface="Arial" panose="020B0604020202020204" pitchFamily="34" charset="0"/>
                          <a:ea typeface="Arial" panose="020B0604020202020204" pitchFamily="34" charset="0"/>
                          <a:cs typeface="Arial" panose="020B0604020202020204" pitchFamily="34" charset="0"/>
                        </a:rPr>
                        <a:t>-</a:t>
                      </a:r>
                      <a:endParaRPr lang="en-ZA" sz="19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80415" marR="80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0">
                        <a:lnSpc>
                          <a:spcPct val="100000"/>
                        </a:lnSpc>
                        <a:spcBef>
                          <a:spcPts val="95"/>
                        </a:spcBef>
                        <a:spcAft>
                          <a:spcPts val="0"/>
                        </a:spcAft>
                      </a:pPr>
                      <a:r>
                        <a:rPr lang="en-US" sz="1900"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895</a:t>
                      </a:r>
                      <a:endParaRPr lang="en-ZA" sz="19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80415" marR="80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32097965"/>
                  </a:ext>
                </a:extLst>
              </a:tr>
              <a:tr h="853440">
                <a:tc>
                  <a:txBody>
                    <a:bodyPr/>
                    <a:lstStyle/>
                    <a:p>
                      <a:pPr marL="30480">
                        <a:lnSpc>
                          <a:spcPct val="100000"/>
                        </a:lnSpc>
                        <a:spcBef>
                          <a:spcPts val="95"/>
                        </a:spcBef>
                        <a:spcAft>
                          <a:spcPts val="0"/>
                        </a:spcAft>
                      </a:pPr>
                      <a:r>
                        <a:rPr lang="en-ZA"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Number of Persons with Disabilities  funded  annually for Vocational Rehabilitation Programme  </a:t>
                      </a:r>
                    </a:p>
                  </a:txBody>
                  <a:tcPr marL="80415" marR="80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1900"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200</a:t>
                      </a:r>
                      <a:endParaRPr lang="en-ZA" sz="19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80415" marR="80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
                        <a:lnSpc>
                          <a:spcPct val="100000"/>
                        </a:lnSpc>
                        <a:spcBef>
                          <a:spcPts val="95"/>
                        </a:spcBef>
                        <a:spcAft>
                          <a:spcPts val="0"/>
                        </a:spcAft>
                      </a:pPr>
                      <a:r>
                        <a:rPr lang="en-US" sz="1900">
                          <a:solidFill>
                            <a:srgbClr val="000000"/>
                          </a:solidFill>
                          <a:effectLst/>
                          <a:latin typeface="Arial" panose="020B0604020202020204" pitchFamily="34" charset="0"/>
                          <a:ea typeface="Arial" panose="020B0604020202020204" pitchFamily="34" charset="0"/>
                          <a:cs typeface="Arial" panose="020B0604020202020204" pitchFamily="34" charset="0"/>
                        </a:rPr>
                        <a:t>-</a:t>
                      </a:r>
                      <a:endParaRPr lang="en-ZA" sz="19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80415" marR="80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
                        <a:lnSpc>
                          <a:spcPct val="100000"/>
                        </a:lnSpc>
                        <a:spcBef>
                          <a:spcPts val="95"/>
                        </a:spcBef>
                        <a:spcAft>
                          <a:spcPts val="0"/>
                        </a:spcAft>
                      </a:pPr>
                      <a:r>
                        <a:rPr lang="en-US" sz="1900">
                          <a:solidFill>
                            <a:srgbClr val="000000"/>
                          </a:solidFill>
                          <a:effectLst/>
                          <a:latin typeface="Arial" panose="020B0604020202020204" pitchFamily="34" charset="0"/>
                          <a:ea typeface="Arial" panose="020B0604020202020204" pitchFamily="34" charset="0"/>
                          <a:cs typeface="Arial" panose="020B0604020202020204" pitchFamily="34" charset="0"/>
                        </a:rPr>
                        <a:t>-</a:t>
                      </a:r>
                      <a:endParaRPr lang="en-ZA" sz="19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80415" marR="80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845">
                        <a:lnSpc>
                          <a:spcPct val="100000"/>
                        </a:lnSpc>
                        <a:spcBef>
                          <a:spcPts val="95"/>
                        </a:spcBef>
                        <a:spcAft>
                          <a:spcPts val="0"/>
                        </a:spcAft>
                      </a:pPr>
                      <a:r>
                        <a:rPr lang="en-US"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a:t>
                      </a:r>
                      <a:endParaRPr lang="en-ZA" sz="19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80415" marR="80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200</a:t>
                      </a:r>
                      <a:endParaRPr lang="en-ZA" sz="19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80415" marR="80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14024257"/>
                  </a:ext>
                </a:extLst>
              </a:tr>
            </a:tbl>
          </a:graphicData>
        </a:graphic>
      </p:graphicFrame>
      <p:sp>
        <p:nvSpPr>
          <p:cNvPr id="8" name="Rectangle 7"/>
          <p:cNvSpPr/>
          <p:nvPr/>
        </p:nvSpPr>
        <p:spPr>
          <a:xfrm>
            <a:off x="13919200" y="9114"/>
            <a:ext cx="441146" cy="369332"/>
          </a:xfrm>
          <a:prstGeom prst="rect">
            <a:avLst/>
          </a:prstGeom>
        </p:spPr>
        <p:txBody>
          <a:bodyPr wrap="none">
            <a:spAutoFit/>
          </a:bodyPr>
          <a:lstStyle/>
          <a:p>
            <a:r>
              <a:rPr lang="en-US" b="1" dirty="0" smtClean="0">
                <a:solidFill>
                  <a:srgbClr val="FF0000"/>
                </a:solidFill>
              </a:rPr>
              <a:t>81</a:t>
            </a:r>
            <a:endParaRPr lang="en-ZA" b="1" dirty="0">
              <a:solidFill>
                <a:srgbClr val="FF0000"/>
              </a:solidFill>
            </a:endParaRPr>
          </a:p>
        </p:txBody>
      </p:sp>
    </p:spTree>
    <p:extLst>
      <p:ext uri="{BB962C8B-B14F-4D97-AF65-F5344CB8AC3E}">
        <p14:creationId xmlns:p14="http://schemas.microsoft.com/office/powerpoint/2010/main" xmlns="" val="141021403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Date Placeholder 3"/>
          <p:cNvSpPr>
            <a:spLocks noGrp="1"/>
          </p:cNvSpPr>
          <p:nvPr>
            <p:ph type="dt" sz="quarter" idx="429496729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12" indent="-285736">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2943" indent="-228589">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120"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297"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474"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651"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8829"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006"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fld id="{DC6B0FDE-8BD2-4EA1-9540-11F443153588}" type="datetime1">
              <a:rPr kumimoji="0" lang="en-ZA"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t>2022/03/30</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16389" name="Slide Number Placeholder 4"/>
          <p:cNvSpPr>
            <a:spLocks noGrp="1"/>
          </p:cNvSpPr>
          <p:nvPr>
            <p:ph type="sldNum" sz="quarter" idx="4294967295"/>
          </p:nvPr>
        </p:nvSpPr>
        <p:spPr bwMode="auto">
          <a:xfrm>
            <a:off x="13336337" y="8687770"/>
            <a:ext cx="2844800" cy="48683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12" indent="-285736">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2943" indent="-228589">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120"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297"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474"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651"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8829"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006"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fld id="{EEF8A547-2BD4-4A7F-BBB5-F3CEDF4233F1}" type="slidenum">
              <a:rPr kumimoji="0" lang="en-US" altLang="en-US" sz="1333"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rPr>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t>82</a:t>
            </a:fld>
            <a:endParaRPr kumimoji="0" lang="en-US" altLang="en-US" sz="1333" b="0" i="0" u="none" strike="noStrike" kern="120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4" name="Rectangle 3"/>
          <p:cNvSpPr/>
          <p:nvPr/>
        </p:nvSpPr>
        <p:spPr>
          <a:xfrm>
            <a:off x="4165600" y="233740"/>
            <a:ext cx="10295575" cy="156966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832"/>
                </a:solidFill>
                <a:effectLst/>
                <a:uLnTx/>
                <a:uFillTx/>
                <a:latin typeface="Arial"/>
                <a:ea typeface="+mn-ea"/>
                <a:cs typeface="+mn-cs"/>
              </a:rPr>
              <a:t>PROGRAMME 4: ORTHOTIC AND REHABILITATION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832"/>
                </a:solidFill>
                <a:effectLst/>
                <a:uLnTx/>
                <a:uFillTx/>
                <a:latin typeface="Arial"/>
                <a:ea typeface="+mn-ea"/>
                <a:cs typeface="+mn-cs"/>
              </a:rPr>
              <a:t>					   SERVICES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srgbClr val="000000"/>
                </a:solidFill>
                <a:effectLst/>
                <a:uLnTx/>
                <a:uFillTx/>
                <a:latin typeface="Arial"/>
                <a:ea typeface="+mn-ea"/>
                <a:cs typeface="+mn-cs"/>
              </a:rPr>
              <a:t>TECHNICAL INDICATOR DISCRIPTIONS</a:t>
            </a:r>
          </a:p>
        </p:txBody>
      </p:sp>
      <p:graphicFrame>
        <p:nvGraphicFramePr>
          <p:cNvPr id="2" name="Table 1"/>
          <p:cNvGraphicFramePr>
            <a:graphicFrameLocks noGrp="1"/>
          </p:cNvGraphicFramePr>
          <p:nvPr>
            <p:extLst/>
          </p:nvPr>
        </p:nvGraphicFramePr>
        <p:xfrm>
          <a:off x="736600" y="1828800"/>
          <a:ext cx="14630400" cy="6273800"/>
        </p:xfrm>
        <a:graphic>
          <a:graphicData uri="http://schemas.openxmlformats.org/drawingml/2006/table">
            <a:tbl>
              <a:tblPr firstRow="1" firstCol="1" lastRow="1" lastCol="1" bandRow="1" bandCol="1"/>
              <a:tblGrid>
                <a:gridCol w="2371627">
                  <a:extLst>
                    <a:ext uri="{9D8B030D-6E8A-4147-A177-3AD203B41FA5}">
                      <a16:colId xmlns:a16="http://schemas.microsoft.com/office/drawing/2014/main" xmlns="" val="455320944"/>
                    </a:ext>
                  </a:extLst>
                </a:gridCol>
                <a:gridCol w="12258773">
                  <a:extLst>
                    <a:ext uri="{9D8B030D-6E8A-4147-A177-3AD203B41FA5}">
                      <a16:colId xmlns:a16="http://schemas.microsoft.com/office/drawing/2014/main" xmlns="" val="249783758"/>
                    </a:ext>
                  </a:extLst>
                </a:gridCol>
              </a:tblGrid>
              <a:tr h="5689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smtClean="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Indicator Title</a:t>
                      </a:r>
                      <a:endParaRPr kumimoji="0" lang="en-ZA" sz="19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a:lnSpc>
                          <a:spcPct val="100000"/>
                        </a:lnSpc>
                        <a:spcAft>
                          <a:spcPts val="0"/>
                        </a:spcAft>
                      </a:pP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00000"/>
                        </a:lnSpc>
                        <a:spcAft>
                          <a:spcPts val="0"/>
                        </a:spcAft>
                      </a:pPr>
                      <a:r>
                        <a:rPr kumimoji="0" lang="en-ZA" sz="1900" b="1" i="0" u="none" strike="noStrike" kern="0" cap="none" spc="0" normalizeH="0" baseline="0" noProof="0" dirty="0" smtClean="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No </a:t>
                      </a:r>
                      <a:r>
                        <a:rPr lang="en-US" sz="1900" b="1"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of  </a:t>
                      </a:r>
                      <a:r>
                        <a:rPr lang="en-US"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requests for assistive devices finalised within 15 working days</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3395250465"/>
                  </a:ext>
                </a:extLst>
              </a:tr>
              <a:tr h="5405120">
                <a:tc>
                  <a:txBody>
                    <a:bodyPr/>
                    <a:lstStyle/>
                    <a:p>
                      <a:pPr>
                        <a:lnSpc>
                          <a:spcPct val="100000"/>
                        </a:lnSpc>
                        <a:spcAft>
                          <a:spcPts val="0"/>
                        </a:spcAft>
                      </a:pPr>
                      <a:r>
                        <a:rPr lang="en-US"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Definition</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50000"/>
                        </a:lnSpc>
                        <a:spcAft>
                          <a:spcPts val="0"/>
                        </a:spcAft>
                      </a:pP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This indicator seeks to ensure that 90% of assistive device requests are </a:t>
                      </a:r>
                      <a:r>
                        <a:rPr lang="en-US" sz="1900" dirty="0" err="1">
                          <a:solidFill>
                            <a:srgbClr val="000000"/>
                          </a:solidFill>
                          <a:effectLst/>
                          <a:latin typeface="Arial" panose="020B0604020202020204" pitchFamily="34" charset="0"/>
                          <a:ea typeface="Arial" panose="020B0604020202020204" pitchFamily="34" charset="0"/>
                          <a:cs typeface="Times New Roman" panose="02020603050405020304" pitchFamily="18" charset="0"/>
                        </a:rPr>
                        <a:t>finalised</a:t>
                      </a: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within 15 working days.</a:t>
                      </a:r>
                      <a:endParaRPr lang="en-ZA" sz="1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82550">
                        <a:lnSpc>
                          <a:spcPct val="150000"/>
                        </a:lnSpc>
                        <a:spcAft>
                          <a:spcPts val="0"/>
                        </a:spcAft>
                      </a:pP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900" b="1"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A </a:t>
                      </a:r>
                      <a:r>
                        <a:rPr lang="en-US" sz="19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request for the assistive devices requires the following</a:t>
                      </a: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ZA" sz="1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175895" indent="-90170">
                        <a:lnSpc>
                          <a:spcPct val="150000"/>
                        </a:lnSpc>
                        <a:spcAft>
                          <a:spcPts val="0"/>
                        </a:spcAft>
                      </a:pP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 dated quotation from the Medical Service Provider (MSP) not older than 90 days when submitted to CF                                  </a:t>
                      </a:r>
                      <a:endParaRPr lang="en-ZA" sz="1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82550">
                        <a:lnSpc>
                          <a:spcPct val="150000"/>
                        </a:lnSpc>
                        <a:spcAft>
                          <a:spcPts val="0"/>
                        </a:spcAft>
                      </a:pP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The COID Prosthetic and assistive device request form signed by MSP and client </a:t>
                      </a:r>
                      <a:endParaRPr lang="en-ZA" sz="1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50000"/>
                        </a:lnSpc>
                        <a:spcAft>
                          <a:spcPts val="0"/>
                        </a:spcAft>
                        <a:buClr>
                          <a:srgbClr val="231F20"/>
                        </a:buClr>
                        <a:buSzPts val="900"/>
                        <a:buFont typeface="Arial" panose="020B0604020202020204" pitchFamily="34" charset="0"/>
                        <a:buChar char="•"/>
                      </a:pPr>
                      <a:r>
                        <a:rPr lang="en-US" sz="19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WCL4 (First medical report) and WCL2 (First employer report) required for first time applicants. </a:t>
                      </a:r>
                      <a:endParaRPr lang="en-ZA" sz="1900" spc="-5"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endParaRPr>
                    </a:p>
                    <a:p>
                      <a:pPr marL="342900" lvl="0" indent="-342900">
                        <a:lnSpc>
                          <a:spcPct val="150000"/>
                        </a:lnSpc>
                        <a:spcAft>
                          <a:spcPts val="0"/>
                        </a:spcAft>
                        <a:buClr>
                          <a:srgbClr val="231F20"/>
                        </a:buClr>
                        <a:buSzPts val="900"/>
                        <a:buFont typeface="Arial" panose="020B0604020202020204" pitchFamily="34" charset="0"/>
                        <a:buChar char="•"/>
                      </a:pPr>
                      <a:r>
                        <a:rPr lang="en-US" sz="19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Recurring applicants are assessed through the COID application form which requires clinical information.                                                                                                                                                </a:t>
                      </a:r>
                      <a:endParaRPr lang="en-ZA" sz="1900" spc="-5"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endParaRPr>
                    </a:p>
                    <a:p>
                      <a:pPr marL="82550">
                        <a:lnSpc>
                          <a:spcPct val="150000"/>
                        </a:lnSpc>
                        <a:spcAft>
                          <a:spcPts val="0"/>
                        </a:spcAft>
                      </a:pPr>
                      <a:r>
                        <a:rPr lang="en-US" sz="19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Request received: </a:t>
                      </a: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refers to the date </a:t>
                      </a:r>
                      <a:r>
                        <a:rPr lang="en-ZA"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 request is electronically received from a Medical Service Provider (MSP) </a:t>
                      </a:r>
                      <a:endParaRPr lang="en-ZA" sz="1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82550">
                        <a:lnSpc>
                          <a:spcPct val="150000"/>
                        </a:lnSpc>
                        <a:spcAft>
                          <a:spcPts val="0"/>
                        </a:spcAft>
                      </a:pPr>
                      <a:r>
                        <a:rPr lang="en-US" sz="19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Assistive devices: </a:t>
                      </a: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refers to the assistive devices as defined in the SOP</a:t>
                      </a:r>
                      <a:endParaRPr lang="en-ZA" sz="1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82550">
                        <a:lnSpc>
                          <a:spcPct val="150000"/>
                        </a:lnSpc>
                        <a:spcAft>
                          <a:spcPts val="0"/>
                        </a:spcAft>
                      </a:pPr>
                      <a:r>
                        <a:rPr lang="en-US" sz="19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15 Working days: </a:t>
                      </a: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commences on the day when the request is electronically received from the MSP and ends on the day the response letter is electronically communicated back to the MSP </a:t>
                      </a:r>
                      <a:endParaRPr lang="en-ZA" sz="1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82550">
                        <a:lnSpc>
                          <a:spcPct val="150000"/>
                        </a:lnSpc>
                        <a:spcAft>
                          <a:spcPts val="0"/>
                        </a:spcAft>
                      </a:pPr>
                      <a:r>
                        <a:rPr lang="en-US" sz="19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Finalised:  </a:t>
                      </a:r>
                      <a:r>
                        <a:rPr lang="en-US" sz="1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is an approved or rejected response dated letter based upon the initial request received.  The letter is electronically communicated to the MSP.</a:t>
                      </a:r>
                      <a:endParaRPr lang="en-ZA" sz="1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102302244"/>
                  </a:ext>
                </a:extLst>
              </a:tr>
              <a:tr h="284480">
                <a:tc>
                  <a:txBody>
                    <a:bodyPr/>
                    <a:lstStyle/>
                    <a:p>
                      <a:pPr>
                        <a:lnSpc>
                          <a:spcPct val="100000"/>
                        </a:lnSpc>
                        <a:spcAft>
                          <a:spcPts val="0"/>
                        </a:spcAft>
                      </a:pPr>
                      <a:r>
                        <a:rPr lang="en-US" sz="1900" b="1">
                          <a:solidFill>
                            <a:srgbClr val="000000"/>
                          </a:solidFill>
                          <a:effectLst/>
                          <a:latin typeface="Arial" panose="020B0604020202020204" pitchFamily="34" charset="0"/>
                          <a:ea typeface="Arial" panose="020B0604020202020204" pitchFamily="34" charset="0"/>
                          <a:cs typeface="Arial" panose="020B0604020202020204" pitchFamily="34" charset="0"/>
                        </a:rPr>
                        <a:t>Source of data</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00000"/>
                        </a:lnSpc>
                        <a:spcAft>
                          <a:spcPts val="0"/>
                        </a:spcAft>
                      </a:pPr>
                      <a:r>
                        <a:rPr lang="en-US"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Assistive device listing report</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946221575"/>
                  </a:ext>
                </a:extLst>
              </a:tr>
            </a:tbl>
          </a:graphicData>
        </a:graphic>
      </p:graphicFrame>
      <p:sp>
        <p:nvSpPr>
          <p:cNvPr id="6" name="Rectangle 5"/>
          <p:cNvSpPr/>
          <p:nvPr/>
        </p:nvSpPr>
        <p:spPr>
          <a:xfrm>
            <a:off x="13919200" y="9114"/>
            <a:ext cx="441146" cy="369332"/>
          </a:xfrm>
          <a:prstGeom prst="rect">
            <a:avLst/>
          </a:prstGeom>
        </p:spPr>
        <p:txBody>
          <a:bodyPr wrap="none">
            <a:spAutoFit/>
          </a:bodyPr>
          <a:lstStyle/>
          <a:p>
            <a:r>
              <a:rPr lang="en-US" b="1" dirty="0" smtClean="0">
                <a:solidFill>
                  <a:srgbClr val="FF0000"/>
                </a:solidFill>
              </a:rPr>
              <a:t>82</a:t>
            </a:r>
            <a:endParaRPr lang="en-ZA" b="1" dirty="0">
              <a:solidFill>
                <a:srgbClr val="FF0000"/>
              </a:solidFill>
            </a:endParaRPr>
          </a:p>
        </p:txBody>
      </p:sp>
    </p:spTree>
    <p:extLst>
      <p:ext uri="{BB962C8B-B14F-4D97-AF65-F5344CB8AC3E}">
        <p14:creationId xmlns:p14="http://schemas.microsoft.com/office/powerpoint/2010/main" xmlns="" val="242056963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Date Placeholder 3"/>
          <p:cNvSpPr>
            <a:spLocks noGrp="1"/>
          </p:cNvSpPr>
          <p:nvPr>
            <p:ph type="dt" sz="quarter" idx="429496729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12" indent="-285736">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2943" indent="-228589">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120"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297"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474"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651"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8829"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006"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fld id="{DC6B0FDE-8BD2-4EA1-9540-11F443153588}" type="datetime1">
              <a:rPr kumimoji="0" lang="en-ZA"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t>2022/03/30</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16389" name="Slide Number Placeholder 4"/>
          <p:cNvSpPr>
            <a:spLocks noGrp="1"/>
          </p:cNvSpPr>
          <p:nvPr>
            <p:ph type="sldNum" sz="quarter" idx="4294967295"/>
          </p:nvPr>
        </p:nvSpPr>
        <p:spPr bwMode="auto">
          <a:xfrm>
            <a:off x="13336337" y="8687770"/>
            <a:ext cx="2844800" cy="48683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12" indent="-285736">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2943" indent="-228589">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120"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297"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474"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651"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8829"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006"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fld id="{EEF8A547-2BD4-4A7F-BBB5-F3CEDF4233F1}" type="slidenum">
              <a:rPr kumimoji="0" lang="en-US" altLang="en-US" sz="1333"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rPr>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t>83</a:t>
            </a:fld>
            <a:endParaRPr kumimoji="0" lang="en-US" altLang="en-US" sz="1333" b="0" i="0" u="none" strike="noStrike" kern="120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4" name="Rectangle 3"/>
          <p:cNvSpPr/>
          <p:nvPr/>
        </p:nvSpPr>
        <p:spPr>
          <a:xfrm>
            <a:off x="4089400" y="245879"/>
            <a:ext cx="11209947"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832"/>
                </a:solidFill>
                <a:effectLst/>
                <a:uLnTx/>
                <a:uFillTx/>
                <a:latin typeface="Arial"/>
                <a:ea typeface="+mn-ea"/>
                <a:cs typeface="+mn-cs"/>
              </a:rPr>
              <a:t>PROGRAMME 4: ORTHOTIC AND REHABILITATION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832"/>
                </a:solidFill>
                <a:effectLst/>
                <a:uLnTx/>
                <a:uFillTx/>
                <a:latin typeface="Arial"/>
                <a:ea typeface="+mn-ea"/>
                <a:cs typeface="+mn-cs"/>
              </a:rPr>
              <a:t>					   SERVICES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srgbClr val="000000"/>
                </a:solidFill>
                <a:effectLst/>
                <a:uLnTx/>
                <a:uFillTx/>
                <a:latin typeface="Arial"/>
                <a:ea typeface="+mn-ea"/>
                <a:cs typeface="+mn-cs"/>
              </a:rPr>
              <a:t>TECHNICAL INDICATOR DISCRIPTIONS</a:t>
            </a:r>
          </a:p>
        </p:txBody>
      </p:sp>
      <p:graphicFrame>
        <p:nvGraphicFramePr>
          <p:cNvPr id="2" name="Table 1"/>
          <p:cNvGraphicFramePr>
            <a:graphicFrameLocks noGrp="1"/>
          </p:cNvGraphicFramePr>
          <p:nvPr>
            <p:extLst>
              <p:ext uri="{D42A27DB-BD31-4B8C-83A1-F6EECF244321}">
                <p14:modId xmlns:p14="http://schemas.microsoft.com/office/powerpoint/2010/main" xmlns="" val="1345976626"/>
              </p:ext>
            </p:extLst>
          </p:nvPr>
        </p:nvGraphicFramePr>
        <p:xfrm>
          <a:off x="812800" y="1752600"/>
          <a:ext cx="15087600" cy="6629400"/>
        </p:xfrm>
        <a:graphic>
          <a:graphicData uri="http://schemas.openxmlformats.org/drawingml/2006/table">
            <a:tbl>
              <a:tblPr firstRow="1" firstCol="1" lastRow="1" lastCol="1" bandRow="1" bandCol="1"/>
              <a:tblGrid>
                <a:gridCol w="3099075">
                  <a:extLst>
                    <a:ext uri="{9D8B030D-6E8A-4147-A177-3AD203B41FA5}">
                      <a16:colId xmlns:a16="http://schemas.microsoft.com/office/drawing/2014/main" xmlns="" val="455320944"/>
                    </a:ext>
                  </a:extLst>
                </a:gridCol>
                <a:gridCol w="11988525">
                  <a:extLst>
                    <a:ext uri="{9D8B030D-6E8A-4147-A177-3AD203B41FA5}">
                      <a16:colId xmlns:a16="http://schemas.microsoft.com/office/drawing/2014/main" xmlns="" val="249783758"/>
                    </a:ext>
                  </a:extLst>
                </a:gridCol>
              </a:tblGrid>
              <a:tr h="290996">
                <a:tc>
                  <a:txBody>
                    <a:bodyPr/>
                    <a:lstStyle/>
                    <a:p>
                      <a:pPr>
                        <a:lnSpc>
                          <a:spcPct val="100000"/>
                        </a:lnSpc>
                        <a:spcAft>
                          <a:spcPts val="0"/>
                        </a:spcAft>
                      </a:pPr>
                      <a:r>
                        <a:rPr lang="en-US" sz="1850" b="1" dirty="0">
                          <a:solidFill>
                            <a:srgbClr val="000000"/>
                          </a:solidFill>
                          <a:effectLst/>
                          <a:latin typeface="Arial" panose="020B0604020202020204" pitchFamily="34" charset="0"/>
                          <a:ea typeface="Arial" panose="020B0604020202020204" pitchFamily="34" charset="0"/>
                          <a:cs typeface="Arial" panose="020B0604020202020204" pitchFamily="34" charset="0"/>
                        </a:rPr>
                        <a:t>Indicator Title</a:t>
                      </a:r>
                      <a:endParaRPr lang="en-ZA" sz="18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00000"/>
                        </a:lnSpc>
                        <a:spcAft>
                          <a:spcPts val="0"/>
                        </a:spcAft>
                      </a:pPr>
                      <a:r>
                        <a:rPr lang="en-ZA" sz="1800" b="1"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No of </a:t>
                      </a:r>
                      <a:r>
                        <a:rPr lang="en-US" sz="1850" b="1"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850" b="1" dirty="0">
                          <a:solidFill>
                            <a:srgbClr val="000000"/>
                          </a:solidFill>
                          <a:effectLst/>
                          <a:latin typeface="Arial" panose="020B0604020202020204" pitchFamily="34" charset="0"/>
                          <a:ea typeface="Arial" panose="020B0604020202020204" pitchFamily="34" charset="0"/>
                          <a:cs typeface="Arial" panose="020B0604020202020204" pitchFamily="34" charset="0"/>
                        </a:rPr>
                        <a:t>requests for assistive devices finalised within 15 working </a:t>
                      </a:r>
                      <a:r>
                        <a:rPr lang="en-US" sz="1850" b="1"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days (Continue..)</a:t>
                      </a:r>
                      <a:endParaRPr lang="en-ZA" sz="18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3395250465"/>
                  </a:ext>
                </a:extLst>
              </a:tr>
              <a:tr h="2055320">
                <a:tc>
                  <a:txBody>
                    <a:bodyPr/>
                    <a:lstStyle/>
                    <a:p>
                      <a:pPr>
                        <a:lnSpc>
                          <a:spcPct val="100000"/>
                        </a:lnSpc>
                        <a:spcAft>
                          <a:spcPts val="0"/>
                        </a:spcAft>
                      </a:pPr>
                      <a:r>
                        <a:rPr lang="en-US" sz="1850" b="1" dirty="0">
                          <a:solidFill>
                            <a:srgbClr val="000000"/>
                          </a:solidFill>
                          <a:effectLst/>
                          <a:latin typeface="Arial" panose="020B0604020202020204" pitchFamily="34" charset="0"/>
                          <a:ea typeface="Arial" panose="020B0604020202020204" pitchFamily="34" charset="0"/>
                          <a:cs typeface="Arial" panose="020B0604020202020204" pitchFamily="34" charset="0"/>
                        </a:rPr>
                        <a:t>Method of Calculation / Assessment</a:t>
                      </a:r>
                      <a:endParaRPr lang="en-ZA" sz="18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00000"/>
                        </a:lnSpc>
                        <a:spcAft>
                          <a:spcPts val="0"/>
                        </a:spcAft>
                      </a:pPr>
                      <a:r>
                        <a:rPr lang="en-US" sz="1850" b="1" dirty="0">
                          <a:solidFill>
                            <a:srgbClr val="000000"/>
                          </a:solidFill>
                          <a:effectLst/>
                          <a:latin typeface="Arial" panose="020B0604020202020204" pitchFamily="34" charset="0"/>
                          <a:ea typeface="Arial" panose="020B0604020202020204" pitchFamily="34" charset="0"/>
                          <a:cs typeface="Arial" panose="020B0604020202020204" pitchFamily="34" charset="0"/>
                        </a:rPr>
                        <a:t>Numerator: </a:t>
                      </a:r>
                      <a:r>
                        <a:rPr lang="en-US" sz="1850" dirty="0">
                          <a:solidFill>
                            <a:srgbClr val="000000"/>
                          </a:solidFill>
                          <a:effectLst/>
                          <a:latin typeface="Arial" panose="020B0604020202020204" pitchFamily="34" charset="0"/>
                          <a:ea typeface="Arial" panose="020B0604020202020204" pitchFamily="34" charset="0"/>
                          <a:cs typeface="Arial" panose="020B0604020202020204" pitchFamily="34" charset="0"/>
                        </a:rPr>
                        <a:t>Number of requests finalised within 15 working </a:t>
                      </a:r>
                      <a:r>
                        <a:rPr lang="en-US" sz="1850"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days </a:t>
                      </a:r>
                      <a:r>
                        <a:rPr lang="en-US" sz="1800" u="none" dirty="0" smtClean="0">
                          <a:solidFill>
                            <a:sysClr val="windowText" lastClr="000000"/>
                          </a:solidFill>
                          <a:effectLst/>
                          <a:latin typeface="+mn-lt"/>
                          <a:ea typeface="+mn-ea"/>
                          <a:cs typeface="+mn-cs"/>
                        </a:rPr>
                        <a:t>during the financial year </a:t>
                      </a:r>
                      <a:endParaRPr lang="en-ZA" sz="1850" u="none" dirty="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p>
                      <a:pPr marL="82550">
                        <a:lnSpc>
                          <a:spcPct val="100000"/>
                        </a:lnSpc>
                        <a:spcAft>
                          <a:spcPts val="0"/>
                        </a:spcAft>
                      </a:pPr>
                      <a:r>
                        <a:rPr lang="en-US" sz="1850" b="1" dirty="0">
                          <a:solidFill>
                            <a:srgbClr val="000000"/>
                          </a:solidFill>
                          <a:effectLst/>
                          <a:latin typeface="Arial" panose="020B0604020202020204" pitchFamily="34" charset="0"/>
                          <a:ea typeface="Arial" panose="020B0604020202020204" pitchFamily="34" charset="0"/>
                          <a:cs typeface="Arial" panose="020B0604020202020204" pitchFamily="34" charset="0"/>
                        </a:rPr>
                        <a:t>Denominator: </a:t>
                      </a:r>
                      <a:r>
                        <a:rPr lang="en-US" sz="1850" dirty="0">
                          <a:solidFill>
                            <a:srgbClr val="000000"/>
                          </a:solidFill>
                          <a:effectLst/>
                          <a:latin typeface="Arial" panose="020B0604020202020204" pitchFamily="34" charset="0"/>
                          <a:ea typeface="Arial" panose="020B0604020202020204" pitchFamily="34" charset="0"/>
                          <a:cs typeface="Arial" panose="020B0604020202020204" pitchFamily="34" charset="0"/>
                        </a:rPr>
                        <a:t>Number of requests received during the financial year </a:t>
                      </a:r>
                      <a:endParaRPr lang="en-ZA" sz="18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82550">
                        <a:lnSpc>
                          <a:spcPct val="100000"/>
                        </a:lnSpc>
                        <a:spcAft>
                          <a:spcPts val="0"/>
                        </a:spcAft>
                      </a:pPr>
                      <a:r>
                        <a:rPr lang="en-US" sz="1850" b="1" dirty="0">
                          <a:solidFill>
                            <a:srgbClr val="000000"/>
                          </a:solidFill>
                          <a:effectLst/>
                          <a:latin typeface="Arial" panose="020B0604020202020204" pitchFamily="34" charset="0"/>
                          <a:ea typeface="Arial" panose="020B0604020202020204" pitchFamily="34" charset="0"/>
                          <a:cs typeface="Arial" panose="020B0604020202020204" pitchFamily="34" charset="0"/>
                        </a:rPr>
                        <a:t>Calculation:</a:t>
                      </a:r>
                      <a:endParaRPr lang="en-ZA" sz="18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82550">
                        <a:lnSpc>
                          <a:spcPct val="100000"/>
                        </a:lnSpc>
                        <a:spcAft>
                          <a:spcPts val="0"/>
                        </a:spcAft>
                      </a:pPr>
                      <a:r>
                        <a:rPr lang="en-US" sz="1850" dirty="0">
                          <a:solidFill>
                            <a:srgbClr val="000000"/>
                          </a:solidFill>
                          <a:effectLst/>
                          <a:latin typeface="Arial" panose="020B0604020202020204" pitchFamily="34" charset="0"/>
                          <a:ea typeface="Arial" panose="020B0604020202020204" pitchFamily="34" charset="0"/>
                          <a:cs typeface="Arial" panose="020B0604020202020204" pitchFamily="34" charset="0"/>
                        </a:rPr>
                        <a:t>Percentage of requests for assistive devices finalised within 15 working days = Nominator divided by Denominator, the quotient is then multiplied by </a:t>
                      </a:r>
                      <a:r>
                        <a:rPr lang="en-US" sz="1850"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100</a:t>
                      </a:r>
                      <a:endParaRPr lang="en-ZA" sz="18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82550">
                        <a:lnSpc>
                          <a:spcPct val="100000"/>
                        </a:lnSpc>
                        <a:spcAft>
                          <a:spcPts val="0"/>
                        </a:spcAft>
                      </a:pPr>
                      <a:r>
                        <a:rPr lang="en-US" sz="1850" dirty="0">
                          <a:solidFill>
                            <a:srgbClr val="000000"/>
                          </a:solidFill>
                          <a:effectLst/>
                          <a:latin typeface="Arial" panose="020B0604020202020204" pitchFamily="34" charset="0"/>
                          <a:ea typeface="Arial" panose="020B0604020202020204" pitchFamily="34" charset="0"/>
                          <a:cs typeface="Arial" panose="020B0604020202020204" pitchFamily="34" charset="0"/>
                        </a:rPr>
                        <a:t>*The quarterly performance is measured as cumulative e.g. The quarter 3 output is calculated by adding Q1+Q2+Q3 outputs together</a:t>
                      </a:r>
                      <a:endParaRPr lang="en-ZA" sz="18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3941554111"/>
                  </a:ext>
                </a:extLst>
              </a:tr>
              <a:tr h="933346">
                <a:tc>
                  <a:txBody>
                    <a:bodyPr/>
                    <a:lstStyle/>
                    <a:p>
                      <a:pPr>
                        <a:lnSpc>
                          <a:spcPct val="100000"/>
                        </a:lnSpc>
                        <a:spcAft>
                          <a:spcPts val="0"/>
                        </a:spcAft>
                      </a:pPr>
                      <a:r>
                        <a:rPr lang="en-US" sz="1850" b="1" dirty="0">
                          <a:solidFill>
                            <a:srgbClr val="000000"/>
                          </a:solidFill>
                          <a:effectLst/>
                          <a:latin typeface="Arial" panose="020B0604020202020204" pitchFamily="34" charset="0"/>
                          <a:ea typeface="Arial" panose="020B0604020202020204" pitchFamily="34" charset="0"/>
                          <a:cs typeface="Arial" panose="020B0604020202020204" pitchFamily="34" charset="0"/>
                        </a:rPr>
                        <a:t>Means of verification</a:t>
                      </a:r>
                      <a:endParaRPr lang="en-ZA" sz="18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00000"/>
                        </a:lnSpc>
                        <a:spcAft>
                          <a:spcPts val="0"/>
                        </a:spcAft>
                      </a:pPr>
                      <a:r>
                        <a:rPr lang="en-US" sz="1850" dirty="0">
                          <a:solidFill>
                            <a:srgbClr val="000000"/>
                          </a:solidFill>
                          <a:effectLst/>
                          <a:latin typeface="Arial" panose="020B0604020202020204" pitchFamily="34" charset="0"/>
                          <a:ea typeface="Arial" panose="020B0604020202020204" pitchFamily="34" charset="0"/>
                          <a:cs typeface="Arial" panose="020B0604020202020204" pitchFamily="34" charset="0"/>
                        </a:rPr>
                        <a:t>Proof of the following: </a:t>
                      </a:r>
                      <a:endParaRPr lang="en-ZA" sz="18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82550">
                        <a:lnSpc>
                          <a:spcPct val="100000"/>
                        </a:lnSpc>
                        <a:spcAft>
                          <a:spcPts val="0"/>
                        </a:spcAft>
                      </a:pPr>
                      <a:r>
                        <a:rPr lang="en-US" sz="1850" dirty="0">
                          <a:solidFill>
                            <a:srgbClr val="000000"/>
                          </a:solidFill>
                          <a:effectLst/>
                          <a:latin typeface="Arial" panose="020B0604020202020204" pitchFamily="34" charset="0"/>
                          <a:ea typeface="Arial" panose="020B0604020202020204" pitchFamily="34" charset="0"/>
                          <a:cs typeface="Arial" panose="020B0604020202020204" pitchFamily="34" charset="0"/>
                        </a:rPr>
                        <a:t>Electronically received request from Medical Service Provider, COID forms + quotation and response letter sent electronically to Medical Service Provider.</a:t>
                      </a:r>
                      <a:endParaRPr lang="en-ZA" sz="18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3138189566"/>
                  </a:ext>
                </a:extLst>
              </a:tr>
              <a:tr h="707185">
                <a:tc>
                  <a:txBody>
                    <a:bodyPr/>
                    <a:lstStyle/>
                    <a:p>
                      <a:pPr>
                        <a:lnSpc>
                          <a:spcPct val="100000"/>
                        </a:lnSpc>
                        <a:spcAft>
                          <a:spcPts val="0"/>
                        </a:spcAft>
                      </a:pPr>
                      <a:r>
                        <a:rPr lang="en-US" sz="1850" b="1" dirty="0">
                          <a:solidFill>
                            <a:srgbClr val="000000"/>
                          </a:solidFill>
                          <a:effectLst/>
                          <a:latin typeface="Arial" panose="020B0604020202020204" pitchFamily="34" charset="0"/>
                          <a:ea typeface="Arial" panose="020B0604020202020204" pitchFamily="34" charset="0"/>
                          <a:cs typeface="Arial" panose="020B0604020202020204" pitchFamily="34" charset="0"/>
                        </a:rPr>
                        <a:t>Assumptions</a:t>
                      </a:r>
                      <a:endParaRPr lang="en-ZA" sz="18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342900" lvl="0" indent="-247650">
                        <a:lnSpc>
                          <a:spcPct val="100000"/>
                        </a:lnSpc>
                        <a:spcAft>
                          <a:spcPts val="0"/>
                        </a:spcAft>
                        <a:buClr>
                          <a:srgbClr val="231F20"/>
                        </a:buClr>
                        <a:buSzPts val="900"/>
                        <a:buFont typeface="Arial" panose="020B0604020202020204" pitchFamily="34" charset="0"/>
                        <a:buChar char="•"/>
                      </a:pPr>
                      <a:r>
                        <a:rPr lang="en-US" sz="1850" spc="-5" dirty="0">
                          <a:solidFill>
                            <a:srgbClr val="000000"/>
                          </a:solidFill>
                          <a:effectLst/>
                          <a:latin typeface="Arial" panose="020B0604020202020204" pitchFamily="34" charset="0"/>
                          <a:ea typeface="Arial" panose="020B0604020202020204" pitchFamily="34" charset="0"/>
                          <a:cs typeface="Arial" panose="020B0604020202020204" pitchFamily="34" charset="0"/>
                        </a:rPr>
                        <a:t>Liability status accepted on the system </a:t>
                      </a:r>
                      <a:endParaRPr lang="en-ZA" sz="1850" spc="-5"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342900" lvl="0" indent="-247650">
                        <a:lnSpc>
                          <a:spcPct val="100000"/>
                        </a:lnSpc>
                        <a:spcAft>
                          <a:spcPts val="0"/>
                        </a:spcAft>
                        <a:buClr>
                          <a:srgbClr val="231F20"/>
                        </a:buClr>
                        <a:buSzPts val="900"/>
                        <a:buFont typeface="Arial" panose="020B0604020202020204" pitchFamily="34" charset="0"/>
                        <a:buChar char="•"/>
                      </a:pPr>
                      <a:r>
                        <a:rPr lang="en-US" sz="1850" spc="-5" dirty="0">
                          <a:solidFill>
                            <a:srgbClr val="000000"/>
                          </a:solidFill>
                          <a:effectLst/>
                          <a:latin typeface="Arial" panose="020B0604020202020204" pitchFamily="34" charset="0"/>
                          <a:ea typeface="Arial" panose="020B0604020202020204" pitchFamily="34" charset="0"/>
                          <a:cs typeface="Arial" panose="020B0604020202020204" pitchFamily="34" charset="0"/>
                        </a:rPr>
                        <a:t>All supporting documents are accurate and valid as per the relevant Standard Operating Procedure (SOP)</a:t>
                      </a:r>
                      <a:endParaRPr lang="en-ZA" sz="1850" spc="-5"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3719912136"/>
                  </a:ext>
                </a:extLst>
              </a:tr>
              <a:tr h="880851">
                <a:tc>
                  <a:txBody>
                    <a:bodyPr/>
                    <a:lstStyle/>
                    <a:p>
                      <a:pPr>
                        <a:lnSpc>
                          <a:spcPct val="100000"/>
                        </a:lnSpc>
                        <a:spcAft>
                          <a:spcPts val="0"/>
                        </a:spcAft>
                      </a:pPr>
                      <a:r>
                        <a:rPr lang="en-US" sz="1850" b="1">
                          <a:solidFill>
                            <a:srgbClr val="000000"/>
                          </a:solidFill>
                          <a:effectLst/>
                          <a:latin typeface="Arial" panose="020B0604020202020204" pitchFamily="34" charset="0"/>
                          <a:ea typeface="Arial" panose="020B0604020202020204" pitchFamily="34" charset="0"/>
                          <a:cs typeface="Arial" panose="020B0604020202020204" pitchFamily="34" charset="0"/>
                        </a:rPr>
                        <a:t>Disaggregation of Beneficiaries (where applicable)</a:t>
                      </a:r>
                      <a:endParaRPr lang="en-ZA" sz="185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00000"/>
                        </a:lnSpc>
                        <a:spcAft>
                          <a:spcPts val="0"/>
                        </a:spcAft>
                      </a:pPr>
                      <a:r>
                        <a:rPr lang="en-US" sz="1850" dirty="0">
                          <a:solidFill>
                            <a:srgbClr val="000000"/>
                          </a:solidFill>
                          <a:effectLst/>
                          <a:latin typeface="Arial" panose="020B0604020202020204" pitchFamily="34" charset="0"/>
                          <a:ea typeface="Arial" panose="020B0604020202020204" pitchFamily="34" charset="0"/>
                          <a:cs typeface="Arial" panose="020B0604020202020204" pitchFamily="34" charset="0"/>
                        </a:rPr>
                        <a:t>N/A</a:t>
                      </a:r>
                      <a:endParaRPr lang="en-ZA" sz="18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3532101836"/>
                  </a:ext>
                </a:extLst>
              </a:tr>
              <a:tr h="587234">
                <a:tc>
                  <a:txBody>
                    <a:bodyPr/>
                    <a:lstStyle/>
                    <a:p>
                      <a:pPr>
                        <a:lnSpc>
                          <a:spcPct val="100000"/>
                        </a:lnSpc>
                        <a:spcAft>
                          <a:spcPts val="0"/>
                        </a:spcAft>
                      </a:pPr>
                      <a:r>
                        <a:rPr lang="en-US" sz="1850" b="1">
                          <a:solidFill>
                            <a:srgbClr val="000000"/>
                          </a:solidFill>
                          <a:effectLst/>
                          <a:latin typeface="Arial" panose="020B0604020202020204" pitchFamily="34" charset="0"/>
                          <a:ea typeface="Arial" panose="020B0604020202020204" pitchFamily="34" charset="0"/>
                          <a:cs typeface="Arial" panose="020B0604020202020204" pitchFamily="34" charset="0"/>
                        </a:rPr>
                        <a:t>Spatial Transformation (where applicable)</a:t>
                      </a:r>
                      <a:endParaRPr lang="en-ZA" sz="185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00000"/>
                        </a:lnSpc>
                        <a:spcAft>
                          <a:spcPts val="0"/>
                        </a:spcAft>
                      </a:pPr>
                      <a:r>
                        <a:rPr lang="en-US" sz="1850" dirty="0">
                          <a:solidFill>
                            <a:srgbClr val="000000"/>
                          </a:solidFill>
                          <a:effectLst/>
                          <a:latin typeface="Arial" panose="020B0604020202020204" pitchFamily="34" charset="0"/>
                          <a:ea typeface="Arial" panose="020B0604020202020204" pitchFamily="34" charset="0"/>
                          <a:cs typeface="Arial" panose="020B0604020202020204" pitchFamily="34" charset="0"/>
                        </a:rPr>
                        <a:t>Reflect on contribution to spatial transformation priorities (N/A) </a:t>
                      </a:r>
                      <a:endParaRPr lang="en-ZA" sz="18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82550">
                        <a:lnSpc>
                          <a:spcPct val="100000"/>
                        </a:lnSpc>
                        <a:spcAft>
                          <a:spcPts val="0"/>
                        </a:spcAft>
                      </a:pPr>
                      <a:r>
                        <a:rPr lang="en-US" sz="1850" dirty="0">
                          <a:solidFill>
                            <a:srgbClr val="000000"/>
                          </a:solidFill>
                          <a:effectLst/>
                          <a:latin typeface="Arial" panose="020B0604020202020204" pitchFamily="34" charset="0"/>
                          <a:ea typeface="Arial" panose="020B0604020202020204" pitchFamily="34" charset="0"/>
                          <a:cs typeface="Arial" panose="020B0604020202020204" pitchFamily="34" charset="0"/>
                        </a:rPr>
                        <a:t>Reflect on the spatial impact area (N/A)</a:t>
                      </a:r>
                      <a:endParaRPr lang="en-ZA" sz="18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2617723644"/>
                  </a:ext>
                </a:extLst>
              </a:tr>
              <a:tr h="293617">
                <a:tc>
                  <a:txBody>
                    <a:bodyPr/>
                    <a:lstStyle/>
                    <a:p>
                      <a:pPr>
                        <a:lnSpc>
                          <a:spcPct val="100000"/>
                        </a:lnSpc>
                        <a:spcAft>
                          <a:spcPts val="0"/>
                        </a:spcAft>
                      </a:pPr>
                      <a:r>
                        <a:rPr lang="en-US" sz="1850" b="1">
                          <a:solidFill>
                            <a:srgbClr val="000000"/>
                          </a:solidFill>
                          <a:effectLst/>
                          <a:latin typeface="Arial" panose="020B0604020202020204" pitchFamily="34" charset="0"/>
                          <a:ea typeface="Arial" panose="020B0604020202020204" pitchFamily="34" charset="0"/>
                          <a:cs typeface="Arial" panose="020B0604020202020204" pitchFamily="34" charset="0"/>
                        </a:rPr>
                        <a:t>Calculation Type</a:t>
                      </a:r>
                      <a:endParaRPr lang="en-ZA" sz="185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00000"/>
                        </a:lnSpc>
                        <a:spcAft>
                          <a:spcPts val="0"/>
                        </a:spcAft>
                      </a:pPr>
                      <a:r>
                        <a:rPr lang="en-US" sz="1850" dirty="0">
                          <a:solidFill>
                            <a:srgbClr val="000000"/>
                          </a:solidFill>
                          <a:effectLst/>
                          <a:latin typeface="Arial" panose="020B0604020202020204" pitchFamily="34" charset="0"/>
                          <a:ea typeface="Arial" panose="020B0604020202020204" pitchFamily="34" charset="0"/>
                          <a:cs typeface="Arial" panose="020B0604020202020204" pitchFamily="34" charset="0"/>
                        </a:rPr>
                        <a:t>Cumulative (Year-End)</a:t>
                      </a:r>
                      <a:endParaRPr lang="en-ZA" sz="18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508852596"/>
                  </a:ext>
                </a:extLst>
              </a:tr>
              <a:tr h="293617">
                <a:tc>
                  <a:txBody>
                    <a:bodyPr/>
                    <a:lstStyle/>
                    <a:p>
                      <a:pPr>
                        <a:lnSpc>
                          <a:spcPct val="100000"/>
                        </a:lnSpc>
                        <a:spcAft>
                          <a:spcPts val="0"/>
                        </a:spcAft>
                      </a:pPr>
                      <a:r>
                        <a:rPr lang="en-US" sz="1850" b="1">
                          <a:solidFill>
                            <a:srgbClr val="000000"/>
                          </a:solidFill>
                          <a:effectLst/>
                          <a:latin typeface="Arial" panose="020B0604020202020204" pitchFamily="34" charset="0"/>
                          <a:ea typeface="Arial" panose="020B0604020202020204" pitchFamily="34" charset="0"/>
                          <a:cs typeface="Arial" panose="020B0604020202020204" pitchFamily="34" charset="0"/>
                        </a:rPr>
                        <a:t>Reporting Cycle</a:t>
                      </a:r>
                      <a:endParaRPr lang="en-ZA" sz="185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00000"/>
                        </a:lnSpc>
                        <a:spcAft>
                          <a:spcPts val="0"/>
                        </a:spcAft>
                      </a:pPr>
                      <a:r>
                        <a:rPr lang="en-US" sz="1850" dirty="0">
                          <a:solidFill>
                            <a:srgbClr val="000000"/>
                          </a:solidFill>
                          <a:effectLst/>
                          <a:latin typeface="Arial" panose="020B0604020202020204" pitchFamily="34" charset="0"/>
                          <a:ea typeface="Arial" panose="020B0604020202020204" pitchFamily="34" charset="0"/>
                          <a:cs typeface="Arial" panose="020B0604020202020204" pitchFamily="34" charset="0"/>
                        </a:rPr>
                        <a:t>Quarterly</a:t>
                      </a:r>
                      <a:endParaRPr lang="en-ZA" sz="18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553061039"/>
                  </a:ext>
                </a:extLst>
              </a:tr>
              <a:tr h="293617">
                <a:tc>
                  <a:txBody>
                    <a:bodyPr/>
                    <a:lstStyle/>
                    <a:p>
                      <a:pPr>
                        <a:lnSpc>
                          <a:spcPct val="100000"/>
                        </a:lnSpc>
                        <a:spcAft>
                          <a:spcPts val="0"/>
                        </a:spcAft>
                      </a:pPr>
                      <a:r>
                        <a:rPr lang="en-US" sz="1850" b="1">
                          <a:solidFill>
                            <a:srgbClr val="000000"/>
                          </a:solidFill>
                          <a:effectLst/>
                          <a:latin typeface="Arial" panose="020B0604020202020204" pitchFamily="34" charset="0"/>
                          <a:ea typeface="Arial" panose="020B0604020202020204" pitchFamily="34" charset="0"/>
                          <a:cs typeface="Arial" panose="020B0604020202020204" pitchFamily="34" charset="0"/>
                        </a:rPr>
                        <a:t>Desired Performance</a:t>
                      </a:r>
                      <a:endParaRPr lang="en-ZA" sz="185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00000"/>
                        </a:lnSpc>
                        <a:spcAft>
                          <a:spcPts val="0"/>
                        </a:spcAft>
                      </a:pPr>
                      <a:r>
                        <a:rPr lang="en-US" sz="185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Finalising</a:t>
                      </a:r>
                      <a:r>
                        <a:rPr lang="en-US" sz="1850" dirty="0">
                          <a:solidFill>
                            <a:srgbClr val="000000"/>
                          </a:solidFill>
                          <a:effectLst/>
                          <a:latin typeface="Arial" panose="020B0604020202020204" pitchFamily="34" charset="0"/>
                          <a:ea typeface="Arial" panose="020B0604020202020204" pitchFamily="34" charset="0"/>
                          <a:cs typeface="Arial" panose="020B0604020202020204" pitchFamily="34" charset="0"/>
                        </a:rPr>
                        <a:t> 90% of assistive devices requests within 15 working days  </a:t>
                      </a:r>
                      <a:endParaRPr lang="en-ZA" sz="18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540545830"/>
                  </a:ext>
                </a:extLst>
              </a:tr>
              <a:tr h="293617">
                <a:tc>
                  <a:txBody>
                    <a:bodyPr/>
                    <a:lstStyle/>
                    <a:p>
                      <a:pPr>
                        <a:lnSpc>
                          <a:spcPct val="100000"/>
                        </a:lnSpc>
                        <a:spcAft>
                          <a:spcPts val="0"/>
                        </a:spcAft>
                      </a:pPr>
                      <a:r>
                        <a:rPr lang="en-US" sz="1850" b="1">
                          <a:solidFill>
                            <a:srgbClr val="000000"/>
                          </a:solidFill>
                          <a:effectLst/>
                          <a:latin typeface="Arial" panose="020B0604020202020204" pitchFamily="34" charset="0"/>
                          <a:ea typeface="Arial" panose="020B0604020202020204" pitchFamily="34" charset="0"/>
                          <a:cs typeface="Arial" panose="020B0604020202020204" pitchFamily="34" charset="0"/>
                        </a:rPr>
                        <a:t>Indicator Responsibility</a:t>
                      </a:r>
                      <a:endParaRPr lang="en-ZA" sz="185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00000"/>
                        </a:lnSpc>
                        <a:spcAft>
                          <a:spcPts val="0"/>
                        </a:spcAft>
                      </a:pPr>
                      <a:r>
                        <a:rPr lang="en-US" sz="1850" dirty="0">
                          <a:solidFill>
                            <a:srgbClr val="000000"/>
                          </a:solidFill>
                          <a:effectLst/>
                          <a:latin typeface="Arial" panose="020B0604020202020204" pitchFamily="34" charset="0"/>
                          <a:ea typeface="Arial" panose="020B0604020202020204" pitchFamily="34" charset="0"/>
                          <a:cs typeface="Arial" panose="020B0604020202020204" pitchFamily="34" charset="0"/>
                        </a:rPr>
                        <a:t>Chief Director: Orthotic and </a:t>
                      </a:r>
                      <a:r>
                        <a:rPr lang="en-US" sz="1850"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Rehabilitation Services</a:t>
                      </a:r>
                      <a:endParaRPr lang="en-ZA" sz="18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2487132692"/>
                  </a:ext>
                </a:extLst>
              </a:tr>
            </a:tbl>
          </a:graphicData>
        </a:graphic>
      </p:graphicFrame>
      <p:sp>
        <p:nvSpPr>
          <p:cNvPr id="6" name="Rectangle 5"/>
          <p:cNvSpPr/>
          <p:nvPr/>
        </p:nvSpPr>
        <p:spPr>
          <a:xfrm>
            <a:off x="13919200" y="9114"/>
            <a:ext cx="441146" cy="369332"/>
          </a:xfrm>
          <a:prstGeom prst="rect">
            <a:avLst/>
          </a:prstGeom>
        </p:spPr>
        <p:txBody>
          <a:bodyPr wrap="none">
            <a:spAutoFit/>
          </a:bodyPr>
          <a:lstStyle/>
          <a:p>
            <a:r>
              <a:rPr lang="en-US" b="1" dirty="0" smtClean="0">
                <a:solidFill>
                  <a:srgbClr val="FF0000"/>
                </a:solidFill>
              </a:rPr>
              <a:t>83</a:t>
            </a:r>
            <a:endParaRPr lang="en-ZA" b="1" dirty="0">
              <a:solidFill>
                <a:srgbClr val="FF0000"/>
              </a:solidFill>
            </a:endParaRPr>
          </a:p>
        </p:txBody>
      </p:sp>
    </p:spTree>
    <p:extLst>
      <p:ext uri="{BB962C8B-B14F-4D97-AF65-F5344CB8AC3E}">
        <p14:creationId xmlns:p14="http://schemas.microsoft.com/office/powerpoint/2010/main" xmlns="" val="142816243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Date Placeholder 3"/>
          <p:cNvSpPr>
            <a:spLocks noGrp="1"/>
          </p:cNvSpPr>
          <p:nvPr>
            <p:ph type="dt" sz="quarter" idx="429496729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12" indent="-285736">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2943" indent="-228589">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120"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297"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474"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651"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8829"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006"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fld id="{DC6B0FDE-8BD2-4EA1-9540-11F443153588}" type="datetime1">
              <a:rPr kumimoji="0" lang="en-ZA"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t>2022/03/30</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16389" name="Slide Number Placeholder 4"/>
          <p:cNvSpPr>
            <a:spLocks noGrp="1"/>
          </p:cNvSpPr>
          <p:nvPr>
            <p:ph type="sldNum" sz="quarter" idx="4294967295"/>
          </p:nvPr>
        </p:nvSpPr>
        <p:spPr bwMode="auto">
          <a:xfrm>
            <a:off x="13336337" y="8687770"/>
            <a:ext cx="2844800" cy="48683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12" indent="-285736">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2943" indent="-228589">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120"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297"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474"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651"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8829"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006"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fld id="{EEF8A547-2BD4-4A7F-BBB5-F3CEDF4233F1}" type="slidenum">
              <a:rPr kumimoji="0" lang="en-US" altLang="en-US" sz="1333"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rPr>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t>84</a:t>
            </a:fld>
            <a:endParaRPr kumimoji="0" lang="en-US" altLang="en-US" sz="1333" b="0" i="0" u="none" strike="noStrike" kern="120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4" name="Rectangle 3"/>
          <p:cNvSpPr/>
          <p:nvPr/>
        </p:nvSpPr>
        <p:spPr>
          <a:xfrm>
            <a:off x="4463162" y="361248"/>
            <a:ext cx="10295575" cy="156966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832"/>
                </a:solidFill>
                <a:effectLst/>
                <a:uLnTx/>
                <a:uFillTx/>
                <a:latin typeface="Arial"/>
                <a:ea typeface="+mn-ea"/>
                <a:cs typeface="+mn-cs"/>
              </a:rPr>
              <a:t>PROGRAMME 4: ORTHOTIC AND REHABILITATION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832"/>
                </a:solidFill>
                <a:effectLst/>
                <a:uLnTx/>
                <a:uFillTx/>
                <a:latin typeface="Arial"/>
                <a:ea typeface="+mn-ea"/>
                <a:cs typeface="+mn-cs"/>
              </a:rPr>
              <a:t>					   SERVICES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srgbClr val="000000"/>
                </a:solidFill>
                <a:effectLst/>
                <a:uLnTx/>
                <a:uFillTx/>
                <a:latin typeface="Arial"/>
                <a:ea typeface="+mn-ea"/>
                <a:cs typeface="+mn-cs"/>
              </a:rPr>
              <a:t>TECHNICAL INDICATOR DISCRIPTIONS</a:t>
            </a:r>
          </a:p>
        </p:txBody>
      </p:sp>
      <p:graphicFrame>
        <p:nvGraphicFramePr>
          <p:cNvPr id="2" name="Table 1"/>
          <p:cNvGraphicFramePr>
            <a:graphicFrameLocks noGrp="1"/>
          </p:cNvGraphicFramePr>
          <p:nvPr>
            <p:extLst>
              <p:ext uri="{D42A27DB-BD31-4B8C-83A1-F6EECF244321}">
                <p14:modId xmlns:p14="http://schemas.microsoft.com/office/powerpoint/2010/main" xmlns="" val="324916740"/>
              </p:ext>
            </p:extLst>
          </p:nvPr>
        </p:nvGraphicFramePr>
        <p:xfrm>
          <a:off x="1270000" y="1918208"/>
          <a:ext cx="14249400" cy="6915136"/>
        </p:xfrm>
        <a:graphic>
          <a:graphicData uri="http://schemas.openxmlformats.org/drawingml/2006/table">
            <a:tbl>
              <a:tblPr firstRow="1" firstCol="1" lastRow="1" lastCol="1" bandRow="1" bandCol="1"/>
              <a:tblGrid>
                <a:gridCol w="2114303">
                  <a:extLst>
                    <a:ext uri="{9D8B030D-6E8A-4147-A177-3AD203B41FA5}">
                      <a16:colId xmlns:a16="http://schemas.microsoft.com/office/drawing/2014/main" xmlns="" val="363447032"/>
                    </a:ext>
                  </a:extLst>
                </a:gridCol>
                <a:gridCol w="12135097">
                  <a:extLst>
                    <a:ext uri="{9D8B030D-6E8A-4147-A177-3AD203B41FA5}">
                      <a16:colId xmlns:a16="http://schemas.microsoft.com/office/drawing/2014/main" xmlns="" val="1176616940"/>
                    </a:ext>
                  </a:extLst>
                </a:gridCol>
              </a:tblGrid>
              <a:tr h="300659">
                <a:tc>
                  <a:txBody>
                    <a:bodyPr/>
                    <a:lstStyle/>
                    <a:p>
                      <a:pPr>
                        <a:lnSpc>
                          <a:spcPct val="100000"/>
                        </a:lnSpc>
                        <a:spcAft>
                          <a:spcPts val="0"/>
                        </a:spcAft>
                      </a:pPr>
                      <a:r>
                        <a:rPr lang="en-US"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Indicator Title</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00000"/>
                        </a:lnSpc>
                        <a:spcAft>
                          <a:spcPts val="0"/>
                        </a:spcAft>
                      </a:pPr>
                      <a:r>
                        <a:rPr lang="en-ZA" sz="1900" b="1"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No of learners </a:t>
                      </a:r>
                      <a:r>
                        <a:rPr lang="en-ZA"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funded annually at Post School Education and training institutions</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3982886385"/>
                  </a:ext>
                </a:extLst>
              </a:tr>
              <a:tr h="6614477">
                <a:tc>
                  <a:txBody>
                    <a:bodyPr/>
                    <a:lstStyle/>
                    <a:p>
                      <a:pPr>
                        <a:lnSpc>
                          <a:spcPct val="100000"/>
                        </a:lnSpc>
                        <a:spcAft>
                          <a:spcPts val="0"/>
                        </a:spcAft>
                      </a:pPr>
                      <a:r>
                        <a:rPr lang="en-US" sz="1900" b="1"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Definition</a:t>
                      </a:r>
                      <a:endParaRPr lang="en-ZA" sz="1900" strike="noStrike"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00000"/>
                        </a:lnSpc>
                        <a:spcAft>
                          <a:spcPts val="0"/>
                        </a:spcAft>
                      </a:pPr>
                      <a:r>
                        <a:rPr lang="en-US" sz="1900" b="1"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endParaRPr lang="en-ZA" sz="1900" strike="noStrike"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00000"/>
                        </a:lnSpc>
                        <a:spcAft>
                          <a:spcPts val="0"/>
                        </a:spcAft>
                      </a:pPr>
                      <a:r>
                        <a:rPr lang="en-US" sz="1900" b="1"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endParaRPr lang="en-ZA" sz="1900" strike="noStrike"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r>
                        <a:rPr lang="en-US" sz="1900" dirty="0" smtClean="0">
                          <a:solidFill>
                            <a:srgbClr val="000000"/>
                          </a:solidFill>
                          <a:effectLst/>
                          <a:latin typeface="+mn-lt"/>
                          <a:ea typeface="+mn-ea"/>
                          <a:cs typeface="+mn-cs"/>
                        </a:rPr>
                        <a:t>The indicator seeks to ensure that 895 first time applicants who are financially needy and academically eligible learners accessing higher education are funded annually </a:t>
                      </a:r>
                      <a:endParaRPr lang="en-ZA" sz="1900" dirty="0" smtClean="0">
                        <a:solidFill>
                          <a:srgbClr val="000000"/>
                        </a:solidFill>
                        <a:effectLst/>
                        <a:latin typeface="+mn-lt"/>
                        <a:ea typeface="+mn-ea"/>
                        <a:cs typeface="+mn-cs"/>
                      </a:endParaRPr>
                    </a:p>
                    <a:p>
                      <a:r>
                        <a:rPr lang="en-US" sz="1900" b="1" dirty="0" smtClean="0">
                          <a:solidFill>
                            <a:srgbClr val="000000"/>
                          </a:solidFill>
                          <a:effectLst/>
                          <a:latin typeface="+mn-lt"/>
                          <a:ea typeface="+mn-ea"/>
                          <a:cs typeface="+mn-cs"/>
                        </a:rPr>
                        <a:t> </a:t>
                      </a:r>
                      <a:endParaRPr lang="en-ZA" sz="1900" dirty="0" smtClean="0">
                        <a:solidFill>
                          <a:srgbClr val="000000"/>
                        </a:solidFill>
                        <a:effectLst/>
                        <a:latin typeface="+mn-lt"/>
                        <a:ea typeface="+mn-ea"/>
                        <a:cs typeface="+mn-cs"/>
                      </a:endParaRPr>
                    </a:p>
                    <a:p>
                      <a:r>
                        <a:rPr lang="en-US" sz="1900" dirty="0" smtClean="0">
                          <a:solidFill>
                            <a:srgbClr val="000000"/>
                          </a:solidFill>
                          <a:effectLst/>
                          <a:latin typeface="+mn-lt"/>
                          <a:ea typeface="+mn-ea"/>
                          <a:cs typeface="+mn-cs"/>
                        </a:rPr>
                        <a:t>The explanations of the technical terms used in the indicator are as follows:</a:t>
                      </a:r>
                      <a:endParaRPr lang="en-ZA" sz="1900" dirty="0" smtClean="0">
                        <a:solidFill>
                          <a:srgbClr val="000000"/>
                        </a:solidFill>
                        <a:effectLst/>
                        <a:latin typeface="+mn-lt"/>
                        <a:ea typeface="+mn-ea"/>
                        <a:cs typeface="+mn-cs"/>
                      </a:endParaRPr>
                    </a:p>
                    <a:p>
                      <a:r>
                        <a:rPr lang="en-US" sz="1900" b="1" dirty="0" smtClean="0">
                          <a:solidFill>
                            <a:srgbClr val="000000"/>
                          </a:solidFill>
                          <a:effectLst/>
                          <a:latin typeface="+mn-lt"/>
                          <a:ea typeface="+mn-ea"/>
                          <a:cs typeface="+mn-cs"/>
                        </a:rPr>
                        <a:t>Financially needy </a:t>
                      </a:r>
                      <a:r>
                        <a:rPr lang="en-US" sz="1900" dirty="0" smtClean="0">
                          <a:solidFill>
                            <a:srgbClr val="000000"/>
                          </a:solidFill>
                          <a:effectLst/>
                          <a:latin typeface="+mn-lt"/>
                          <a:ea typeface="+mn-ea"/>
                          <a:cs typeface="+mn-cs"/>
                        </a:rPr>
                        <a:t>are learners whose combined household income is the threshold of R600 000 and below annually. </a:t>
                      </a:r>
                      <a:endParaRPr lang="en-ZA" sz="1900" dirty="0" smtClean="0">
                        <a:solidFill>
                          <a:srgbClr val="000000"/>
                        </a:solidFill>
                        <a:effectLst/>
                        <a:latin typeface="+mn-lt"/>
                        <a:ea typeface="+mn-ea"/>
                        <a:cs typeface="+mn-cs"/>
                      </a:endParaRPr>
                    </a:p>
                    <a:p>
                      <a:r>
                        <a:rPr lang="en-US" sz="1900" b="1" dirty="0" smtClean="0">
                          <a:solidFill>
                            <a:srgbClr val="000000"/>
                          </a:solidFill>
                          <a:effectLst/>
                          <a:latin typeface="+mn-lt"/>
                          <a:ea typeface="+mn-ea"/>
                          <a:cs typeface="+mn-cs"/>
                        </a:rPr>
                        <a:t>Academically eligible </a:t>
                      </a:r>
                      <a:r>
                        <a:rPr lang="en-US" sz="1900" dirty="0" smtClean="0">
                          <a:solidFill>
                            <a:srgbClr val="000000"/>
                          </a:solidFill>
                          <a:effectLst/>
                          <a:latin typeface="+mn-lt"/>
                          <a:ea typeface="+mn-ea"/>
                          <a:cs typeface="+mn-cs"/>
                        </a:rPr>
                        <a:t>are individuals accepted or currently enrolled at a tertiary institution, with funding being awarded when acceptance is confirmed by the institution.</a:t>
                      </a:r>
                      <a:endParaRPr lang="en-ZA" sz="1900" dirty="0" smtClean="0">
                        <a:solidFill>
                          <a:srgbClr val="000000"/>
                        </a:solidFill>
                        <a:effectLst/>
                        <a:latin typeface="+mn-lt"/>
                        <a:ea typeface="+mn-ea"/>
                        <a:cs typeface="+mn-cs"/>
                      </a:endParaRPr>
                    </a:p>
                    <a:p>
                      <a:r>
                        <a:rPr lang="en-US" sz="1900" b="1" dirty="0" smtClean="0">
                          <a:solidFill>
                            <a:srgbClr val="000000"/>
                          </a:solidFill>
                          <a:effectLst/>
                          <a:latin typeface="+mn-lt"/>
                          <a:ea typeface="+mn-ea"/>
                          <a:cs typeface="+mn-cs"/>
                        </a:rPr>
                        <a:t>Post-School Education and Training (PSET) </a:t>
                      </a:r>
                      <a:r>
                        <a:rPr lang="en-US" sz="1900" dirty="0" smtClean="0">
                          <a:solidFill>
                            <a:srgbClr val="000000"/>
                          </a:solidFill>
                          <a:effectLst/>
                          <a:latin typeface="+mn-lt"/>
                          <a:ea typeface="+mn-ea"/>
                          <a:cs typeface="+mn-cs"/>
                        </a:rPr>
                        <a:t>comprises of public Higher Education Institutions (HEIs), Technical and Vocational Education and Training (TVET) colleges and Community Education and Training (CET) colleges, private HEIs (registered with the Department) and private colleges (registered with the Department of Higher Education and Training).</a:t>
                      </a:r>
                      <a:endParaRPr lang="en-ZA" sz="1900" dirty="0" smtClean="0">
                        <a:solidFill>
                          <a:srgbClr val="000000"/>
                        </a:solidFill>
                        <a:effectLst/>
                        <a:latin typeface="+mn-lt"/>
                        <a:ea typeface="+mn-ea"/>
                        <a:cs typeface="+mn-cs"/>
                      </a:endParaRPr>
                    </a:p>
                    <a:p>
                      <a:r>
                        <a:rPr lang="en-US" sz="1900" b="1" dirty="0" smtClean="0">
                          <a:solidFill>
                            <a:srgbClr val="000000"/>
                          </a:solidFill>
                          <a:effectLst/>
                          <a:latin typeface="+mn-lt"/>
                          <a:ea typeface="+mn-ea"/>
                          <a:cs typeface="+mn-cs"/>
                        </a:rPr>
                        <a:t>Funding </a:t>
                      </a:r>
                      <a:r>
                        <a:rPr lang="en-US" sz="1900" dirty="0" smtClean="0">
                          <a:solidFill>
                            <a:srgbClr val="000000"/>
                          </a:solidFill>
                          <a:effectLst/>
                          <a:latin typeface="+mn-lt"/>
                          <a:ea typeface="+mn-ea"/>
                          <a:cs typeface="+mn-cs"/>
                        </a:rPr>
                        <a:t>is the financial support awarded to needy learners, does not need to be reimbursed but may have a work back-obligation commitment.</a:t>
                      </a:r>
                      <a:endParaRPr lang="en-ZA" sz="1900" dirty="0" smtClean="0">
                        <a:solidFill>
                          <a:srgbClr val="000000"/>
                        </a:solidFill>
                        <a:effectLst/>
                        <a:latin typeface="+mn-lt"/>
                        <a:ea typeface="+mn-ea"/>
                        <a:cs typeface="+mn-cs"/>
                      </a:endParaRPr>
                    </a:p>
                    <a:p>
                      <a:r>
                        <a:rPr lang="en-US" sz="1900" dirty="0" smtClean="0">
                          <a:solidFill>
                            <a:srgbClr val="000000"/>
                          </a:solidFill>
                          <a:effectLst/>
                          <a:latin typeface="+mn-lt"/>
                          <a:ea typeface="+mn-ea"/>
                          <a:cs typeface="+mn-cs"/>
                        </a:rPr>
                        <a:t>The </a:t>
                      </a:r>
                      <a:r>
                        <a:rPr lang="en-US" sz="1900" b="1" dirty="0" smtClean="0">
                          <a:solidFill>
                            <a:srgbClr val="000000"/>
                          </a:solidFill>
                          <a:effectLst/>
                          <a:latin typeface="+mn-lt"/>
                          <a:ea typeface="+mn-ea"/>
                          <a:cs typeface="+mn-cs"/>
                        </a:rPr>
                        <a:t>general youth students</a:t>
                      </a:r>
                      <a:r>
                        <a:rPr lang="en-US" sz="1900" dirty="0" smtClean="0">
                          <a:solidFill>
                            <a:srgbClr val="000000"/>
                          </a:solidFill>
                          <a:effectLst/>
                          <a:latin typeface="+mn-lt"/>
                          <a:ea typeface="+mn-ea"/>
                          <a:cs typeface="+mn-cs"/>
                        </a:rPr>
                        <a:t> will only be funded through public Post School Education and Training Institutions. However, the </a:t>
                      </a:r>
                      <a:r>
                        <a:rPr lang="en-US" sz="1900" b="1" dirty="0" smtClean="0">
                          <a:solidFill>
                            <a:srgbClr val="000000"/>
                          </a:solidFill>
                          <a:effectLst/>
                          <a:latin typeface="+mn-lt"/>
                          <a:ea typeface="+mn-ea"/>
                          <a:cs typeface="+mn-cs"/>
                        </a:rPr>
                        <a:t>dependents of injured workers </a:t>
                      </a:r>
                      <a:r>
                        <a:rPr lang="en-US" sz="1900" dirty="0" smtClean="0">
                          <a:solidFill>
                            <a:srgbClr val="000000"/>
                          </a:solidFill>
                          <a:effectLst/>
                          <a:latin typeface="+mn-lt"/>
                          <a:ea typeface="+mn-ea"/>
                          <a:cs typeface="+mn-cs"/>
                        </a:rPr>
                        <a:t>will be considered to be financed through other Private Higher Education Institutions to enable accessibility to the student for programmes offered by private institutions and where acceptance is only provided by the private institutions. </a:t>
                      </a:r>
                      <a:endParaRPr lang="en-ZA" sz="1900" dirty="0" smtClean="0">
                        <a:solidFill>
                          <a:srgbClr val="000000"/>
                        </a:solidFill>
                        <a:effectLst/>
                        <a:latin typeface="+mn-lt"/>
                        <a:ea typeface="+mn-ea"/>
                        <a:cs typeface="+mn-cs"/>
                      </a:endParaRPr>
                    </a:p>
                    <a:p>
                      <a:r>
                        <a:rPr lang="en-US" sz="1900" b="1" dirty="0" smtClean="0">
                          <a:solidFill>
                            <a:srgbClr val="000000"/>
                          </a:solidFill>
                          <a:effectLst/>
                          <a:latin typeface="+mn-lt"/>
                          <a:ea typeface="+mn-ea"/>
                          <a:cs typeface="+mn-cs"/>
                        </a:rPr>
                        <a:t>Academic year </a:t>
                      </a:r>
                      <a:r>
                        <a:rPr lang="en-US" sz="1900" dirty="0" smtClean="0">
                          <a:solidFill>
                            <a:srgbClr val="000000"/>
                          </a:solidFill>
                          <a:effectLst/>
                          <a:latin typeface="+mn-lt"/>
                          <a:ea typeface="+mn-ea"/>
                          <a:cs typeface="+mn-cs"/>
                        </a:rPr>
                        <a:t>refers to the annual period of sessions on an institution of study, usually beginning in January and ending in December or as pronounced by the Department of Higher Education and Training.</a:t>
                      </a:r>
                      <a:endParaRPr lang="en-ZA" sz="1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1178303161"/>
                  </a:ext>
                </a:extLst>
              </a:tr>
            </a:tbl>
          </a:graphicData>
        </a:graphic>
      </p:graphicFrame>
      <p:sp>
        <p:nvSpPr>
          <p:cNvPr id="6" name="Rectangle 5"/>
          <p:cNvSpPr/>
          <p:nvPr/>
        </p:nvSpPr>
        <p:spPr>
          <a:xfrm>
            <a:off x="13919200" y="9114"/>
            <a:ext cx="441146" cy="369332"/>
          </a:xfrm>
          <a:prstGeom prst="rect">
            <a:avLst/>
          </a:prstGeom>
        </p:spPr>
        <p:txBody>
          <a:bodyPr wrap="none">
            <a:spAutoFit/>
          </a:bodyPr>
          <a:lstStyle/>
          <a:p>
            <a:r>
              <a:rPr lang="en-US" b="1" dirty="0" smtClean="0">
                <a:solidFill>
                  <a:srgbClr val="FF0000"/>
                </a:solidFill>
              </a:rPr>
              <a:t>84</a:t>
            </a:r>
            <a:endParaRPr lang="en-ZA" b="1" dirty="0">
              <a:solidFill>
                <a:srgbClr val="FF0000"/>
              </a:solidFill>
            </a:endParaRPr>
          </a:p>
        </p:txBody>
      </p:sp>
    </p:spTree>
    <p:extLst>
      <p:ext uri="{BB962C8B-B14F-4D97-AF65-F5344CB8AC3E}">
        <p14:creationId xmlns:p14="http://schemas.microsoft.com/office/powerpoint/2010/main" xmlns="" val="241358694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Date Placeholder 3"/>
          <p:cNvSpPr>
            <a:spLocks noGrp="1"/>
          </p:cNvSpPr>
          <p:nvPr>
            <p:ph type="dt" sz="quarter" idx="429496729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12" indent="-285736">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2943" indent="-228589">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120"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297"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474"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651"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8829"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006"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fld id="{DC6B0FDE-8BD2-4EA1-9540-11F443153588}" type="datetime1">
              <a:rPr kumimoji="0" lang="en-ZA"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t>2022/03/30</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16389" name="Slide Number Placeholder 4"/>
          <p:cNvSpPr>
            <a:spLocks noGrp="1"/>
          </p:cNvSpPr>
          <p:nvPr>
            <p:ph type="sldNum" sz="quarter" idx="4294967295"/>
          </p:nvPr>
        </p:nvSpPr>
        <p:spPr bwMode="auto">
          <a:xfrm>
            <a:off x="13336337" y="8687770"/>
            <a:ext cx="2844800" cy="48683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12" indent="-285736">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2943" indent="-228589">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120"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297"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474"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651"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8829"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006"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fld id="{EEF8A547-2BD4-4A7F-BBB5-F3CEDF4233F1}" type="slidenum">
              <a:rPr kumimoji="0" lang="en-US" altLang="en-US" sz="1333"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rPr>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t>85</a:t>
            </a:fld>
            <a:endParaRPr kumimoji="0" lang="en-US" altLang="en-US" sz="1333" b="0" i="0" u="none" strike="noStrike" kern="120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4" name="Rectangle 3"/>
          <p:cNvSpPr/>
          <p:nvPr/>
        </p:nvSpPr>
        <p:spPr>
          <a:xfrm>
            <a:off x="4437762" y="371945"/>
            <a:ext cx="10295575" cy="156966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832"/>
                </a:solidFill>
                <a:effectLst/>
                <a:uLnTx/>
                <a:uFillTx/>
                <a:latin typeface="Arial"/>
                <a:ea typeface="+mn-ea"/>
                <a:cs typeface="+mn-cs"/>
              </a:rPr>
              <a:t>PROGRAMME 4: ORTHOTIC AND REHABILITATION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832"/>
                </a:solidFill>
                <a:effectLst/>
                <a:uLnTx/>
                <a:uFillTx/>
                <a:latin typeface="Arial"/>
                <a:ea typeface="+mn-ea"/>
                <a:cs typeface="+mn-cs"/>
              </a:rPr>
              <a:t>					   SERVICES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srgbClr val="000000"/>
                </a:solidFill>
                <a:effectLst/>
                <a:uLnTx/>
                <a:uFillTx/>
                <a:latin typeface="Arial"/>
                <a:ea typeface="+mn-ea"/>
                <a:cs typeface="+mn-cs"/>
              </a:rPr>
              <a:t>TECHNICAL INDICATOR DISCRIPTIONS</a:t>
            </a:r>
          </a:p>
        </p:txBody>
      </p:sp>
      <p:graphicFrame>
        <p:nvGraphicFramePr>
          <p:cNvPr id="2" name="Table 1"/>
          <p:cNvGraphicFramePr>
            <a:graphicFrameLocks noGrp="1"/>
          </p:cNvGraphicFramePr>
          <p:nvPr>
            <p:extLst/>
          </p:nvPr>
        </p:nvGraphicFramePr>
        <p:xfrm>
          <a:off x="889001" y="1928905"/>
          <a:ext cx="13844336" cy="6667417"/>
        </p:xfrm>
        <a:graphic>
          <a:graphicData uri="http://schemas.openxmlformats.org/drawingml/2006/table">
            <a:tbl>
              <a:tblPr firstRow="1" firstCol="1" lastRow="1" lastCol="1" bandRow="1" bandCol="1"/>
              <a:tblGrid>
                <a:gridCol w="2208026">
                  <a:extLst>
                    <a:ext uri="{9D8B030D-6E8A-4147-A177-3AD203B41FA5}">
                      <a16:colId xmlns:a16="http://schemas.microsoft.com/office/drawing/2014/main" xmlns="" val="363447032"/>
                    </a:ext>
                  </a:extLst>
                </a:gridCol>
                <a:gridCol w="11636310">
                  <a:extLst>
                    <a:ext uri="{9D8B030D-6E8A-4147-A177-3AD203B41FA5}">
                      <a16:colId xmlns:a16="http://schemas.microsoft.com/office/drawing/2014/main" xmlns="" val="1176616940"/>
                    </a:ext>
                  </a:extLst>
                </a:gridCol>
              </a:tblGrid>
              <a:tr h="942257">
                <a:tc>
                  <a:txBody>
                    <a:bodyPr/>
                    <a:lstStyle/>
                    <a:p>
                      <a:pPr>
                        <a:lnSpc>
                          <a:spcPct val="100000"/>
                        </a:lnSpc>
                        <a:spcAft>
                          <a:spcPts val="0"/>
                        </a:spcAft>
                      </a:pPr>
                      <a:r>
                        <a:rPr lang="en-US"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Indicator Title</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00000"/>
                        </a:lnSpc>
                        <a:spcAft>
                          <a:spcPts val="0"/>
                        </a:spcAft>
                      </a:pPr>
                      <a:r>
                        <a:rPr lang="en-ZA" sz="1900" b="1"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No </a:t>
                      </a:r>
                      <a:r>
                        <a:rPr lang="en-ZA"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of learners funded annually at Post School Education and training </a:t>
                      </a:r>
                      <a:r>
                        <a:rPr lang="en-ZA" sz="1900" b="1"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institutions (Continue..)</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3982886385"/>
                  </a:ext>
                </a:extLst>
              </a:tr>
              <a:tr h="3698240">
                <a:tc>
                  <a:txBody>
                    <a:bodyPr/>
                    <a:lstStyle/>
                    <a:p>
                      <a:pPr>
                        <a:lnSpc>
                          <a:spcPct val="100000"/>
                        </a:lnSpc>
                        <a:spcAft>
                          <a:spcPts val="0"/>
                        </a:spcAft>
                      </a:pPr>
                      <a:r>
                        <a:rPr lang="en-US"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Source of data</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95250" indent="0">
                        <a:lnSpc>
                          <a:spcPct val="100000"/>
                        </a:lnSpc>
                        <a:spcAft>
                          <a:spcPts val="0"/>
                        </a:spcAft>
                        <a:tabLst>
                          <a:tab pos="95250" algn="l"/>
                        </a:tabLst>
                      </a:pPr>
                      <a:r>
                        <a:rPr lang="en-US" sz="1900" b="1" u="sng" dirty="0">
                          <a:solidFill>
                            <a:srgbClr val="000000"/>
                          </a:solidFill>
                          <a:effectLst/>
                          <a:latin typeface="Arial" panose="020B0604020202020204" pitchFamily="34" charset="0"/>
                          <a:ea typeface="Arial" panose="020B0604020202020204" pitchFamily="34" charset="0"/>
                          <a:cs typeface="Arial" panose="020B0604020202020204" pitchFamily="34" charset="0"/>
                        </a:rPr>
                        <a:t>Household income verification</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247650">
                        <a:lnSpc>
                          <a:spcPct val="100000"/>
                        </a:lnSpc>
                        <a:spcAft>
                          <a:spcPts val="0"/>
                        </a:spcAft>
                        <a:buFont typeface="Symbol" panose="05050102010706020507" pitchFamily="18" charset="2"/>
                        <a:buChar char=""/>
                      </a:pPr>
                      <a:r>
                        <a:rPr lang="en-US"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Strategic partner administered bursaries: </a:t>
                      </a:r>
                      <a:r>
                        <a:rPr lang="en-US"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Financial institution verification results</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247650">
                        <a:lnSpc>
                          <a:spcPct val="100000"/>
                        </a:lnSpc>
                        <a:spcAft>
                          <a:spcPts val="0"/>
                        </a:spcAft>
                        <a:buFont typeface="Symbol" panose="05050102010706020507" pitchFamily="18" charset="2"/>
                        <a:buChar char=""/>
                      </a:pPr>
                      <a:r>
                        <a:rPr lang="en-US"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In-house administered bursaries: </a:t>
                      </a:r>
                      <a:r>
                        <a:rPr lang="en-US"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Proof of income: Certified or official copy of the latest pay slip/ three months’ bank statement for each parent or </a:t>
                      </a:r>
                      <a:r>
                        <a:rPr lang="en-US" sz="1900"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legal </a:t>
                      </a:r>
                      <a:r>
                        <a:rPr lang="en-US"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guardian/ SASSA grants letter/ Unemployment Insurance Fund (UIF)/ Compensation Fund (CF)/ any retirement, life, disability or other benefits paid as a lump sum or in monthly payments/ </a:t>
                      </a:r>
                      <a:r>
                        <a:rPr lang="en-US" sz="1900"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Affidavit</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85090">
                        <a:lnSpc>
                          <a:spcPct val="100000"/>
                        </a:lnSpc>
                        <a:spcAft>
                          <a:spcPts val="0"/>
                        </a:spcAft>
                      </a:pPr>
                      <a:r>
                        <a:rPr lang="en-US"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85090">
                        <a:lnSpc>
                          <a:spcPct val="100000"/>
                        </a:lnSpc>
                        <a:spcAft>
                          <a:spcPts val="0"/>
                        </a:spcAft>
                      </a:pPr>
                      <a:r>
                        <a:rPr lang="en-US"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900" b="1"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900" b="1" u="sng" dirty="0">
                          <a:solidFill>
                            <a:srgbClr val="000000"/>
                          </a:solidFill>
                          <a:effectLst/>
                          <a:latin typeface="Arial" panose="020B0604020202020204" pitchFamily="34" charset="0"/>
                          <a:ea typeface="Arial" panose="020B0604020202020204" pitchFamily="34" charset="0"/>
                          <a:cs typeface="Arial" panose="020B0604020202020204" pitchFamily="34" charset="0"/>
                        </a:rPr>
                        <a:t>Awarding of Funding </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175260" indent="-90170">
                        <a:lnSpc>
                          <a:spcPct val="100000"/>
                        </a:lnSpc>
                        <a:spcAft>
                          <a:spcPts val="0"/>
                        </a:spcAft>
                      </a:pPr>
                      <a:r>
                        <a:rPr lang="en-US"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Funding administered by the Strategic Partner</a:t>
                      </a:r>
                      <a:r>
                        <a:rPr lang="en-US"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 ID Copies of applicants and learner agreement /learner list</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177800" lvl="0" indent="-82550">
                        <a:lnSpc>
                          <a:spcPct val="100000"/>
                        </a:lnSpc>
                        <a:spcAft>
                          <a:spcPts val="0"/>
                        </a:spcAft>
                        <a:buClr>
                          <a:srgbClr val="231F20"/>
                        </a:buClr>
                        <a:buSzPts val="900"/>
                        <a:buFont typeface="Arial" panose="020B0604020202020204" pitchFamily="34" charset="0"/>
                        <a:buChar char="•"/>
                      </a:pPr>
                      <a:r>
                        <a:rPr lang="en-US" sz="1900" b="1" spc="-5" dirty="0">
                          <a:solidFill>
                            <a:srgbClr val="000000"/>
                          </a:solidFill>
                          <a:effectLst/>
                          <a:latin typeface="Arial" panose="020B0604020202020204" pitchFamily="34" charset="0"/>
                          <a:ea typeface="Arial" panose="020B0604020202020204" pitchFamily="34" charset="0"/>
                          <a:cs typeface="Arial" panose="020B0604020202020204" pitchFamily="34" charset="0"/>
                        </a:rPr>
                        <a:t>Funding administered by the Fund</a:t>
                      </a:r>
                      <a:r>
                        <a:rPr lang="en-US" sz="1900" spc="-5" dirty="0">
                          <a:solidFill>
                            <a:srgbClr val="000000"/>
                          </a:solidFill>
                          <a:effectLst/>
                          <a:latin typeface="Arial" panose="020B0604020202020204" pitchFamily="34" charset="0"/>
                          <a:ea typeface="Arial" panose="020B0604020202020204" pitchFamily="34" charset="0"/>
                          <a:cs typeface="Arial" panose="020B0604020202020204" pitchFamily="34" charset="0"/>
                        </a:rPr>
                        <a:t>: ID Copies of applicants and learner agreement /learner list</a:t>
                      </a:r>
                      <a:endParaRPr lang="en-ZA" sz="1900" spc="-5"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2998848398"/>
                  </a:ext>
                </a:extLst>
              </a:tr>
              <a:tr h="853440">
                <a:tc>
                  <a:txBody>
                    <a:bodyPr/>
                    <a:lstStyle/>
                    <a:p>
                      <a:pPr>
                        <a:lnSpc>
                          <a:spcPct val="100000"/>
                        </a:lnSpc>
                        <a:spcAft>
                          <a:spcPts val="0"/>
                        </a:spcAft>
                      </a:pPr>
                      <a:r>
                        <a:rPr lang="en-US" sz="1900" b="1">
                          <a:solidFill>
                            <a:srgbClr val="000000"/>
                          </a:solidFill>
                          <a:effectLst/>
                          <a:latin typeface="Arial" panose="020B0604020202020204" pitchFamily="34" charset="0"/>
                          <a:ea typeface="Arial" panose="020B0604020202020204" pitchFamily="34" charset="0"/>
                          <a:cs typeface="Arial" panose="020B0604020202020204" pitchFamily="34" charset="0"/>
                        </a:rPr>
                        <a:t>Method of Calculation / Assessment</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00000"/>
                        </a:lnSpc>
                        <a:spcAft>
                          <a:spcPts val="0"/>
                        </a:spcAft>
                      </a:pP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simple count of first time applicant learners who are funded for the academic year</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611657877"/>
                  </a:ext>
                </a:extLst>
              </a:tr>
              <a:tr h="568960">
                <a:tc>
                  <a:txBody>
                    <a:bodyPr/>
                    <a:lstStyle/>
                    <a:p>
                      <a:pPr>
                        <a:lnSpc>
                          <a:spcPct val="100000"/>
                        </a:lnSpc>
                        <a:spcAft>
                          <a:spcPts val="0"/>
                        </a:spcAft>
                      </a:pPr>
                      <a:r>
                        <a:rPr lang="en-US" sz="1900" b="1">
                          <a:solidFill>
                            <a:srgbClr val="000000"/>
                          </a:solidFill>
                          <a:effectLst/>
                          <a:latin typeface="Arial" panose="020B0604020202020204" pitchFamily="34" charset="0"/>
                          <a:ea typeface="Arial" panose="020B0604020202020204" pitchFamily="34" charset="0"/>
                          <a:cs typeface="Arial" panose="020B0604020202020204" pitchFamily="34" charset="0"/>
                        </a:rPr>
                        <a:t>Means of verification</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00000"/>
                        </a:lnSpc>
                        <a:spcAft>
                          <a:spcPts val="0"/>
                        </a:spcAft>
                      </a:pP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Learner files or learner listing reports</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4163349116"/>
                  </a:ext>
                </a:extLst>
              </a:tr>
              <a:tr h="568960">
                <a:tc>
                  <a:txBody>
                    <a:bodyPr/>
                    <a:lstStyle/>
                    <a:p>
                      <a:pPr>
                        <a:lnSpc>
                          <a:spcPct val="100000"/>
                        </a:lnSpc>
                        <a:spcAft>
                          <a:spcPts val="0"/>
                        </a:spcAft>
                      </a:pPr>
                      <a:r>
                        <a:rPr lang="en-US"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Assumptions</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00000"/>
                        </a:lnSpc>
                        <a:spcAft>
                          <a:spcPts val="0"/>
                        </a:spcAft>
                      </a:pP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available funds would cover learners who successfully enrolled at the PSET and CF dependents enrolled at Private institutions.</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2436567864"/>
                  </a:ext>
                </a:extLst>
              </a:tr>
            </a:tbl>
          </a:graphicData>
        </a:graphic>
      </p:graphicFrame>
      <p:sp>
        <p:nvSpPr>
          <p:cNvPr id="6" name="Rectangle 5"/>
          <p:cNvSpPr/>
          <p:nvPr/>
        </p:nvSpPr>
        <p:spPr>
          <a:xfrm>
            <a:off x="13919200" y="9114"/>
            <a:ext cx="441146" cy="369332"/>
          </a:xfrm>
          <a:prstGeom prst="rect">
            <a:avLst/>
          </a:prstGeom>
        </p:spPr>
        <p:txBody>
          <a:bodyPr wrap="none">
            <a:spAutoFit/>
          </a:bodyPr>
          <a:lstStyle/>
          <a:p>
            <a:r>
              <a:rPr lang="en-US" b="1" dirty="0" smtClean="0">
                <a:solidFill>
                  <a:srgbClr val="FF0000"/>
                </a:solidFill>
              </a:rPr>
              <a:t>85</a:t>
            </a:r>
            <a:endParaRPr lang="en-ZA" b="1" dirty="0">
              <a:solidFill>
                <a:srgbClr val="FF0000"/>
              </a:solidFill>
            </a:endParaRPr>
          </a:p>
        </p:txBody>
      </p:sp>
    </p:spTree>
    <p:extLst>
      <p:ext uri="{BB962C8B-B14F-4D97-AF65-F5344CB8AC3E}">
        <p14:creationId xmlns:p14="http://schemas.microsoft.com/office/powerpoint/2010/main" xmlns="" val="286116587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Date Placeholder 3"/>
          <p:cNvSpPr>
            <a:spLocks noGrp="1"/>
          </p:cNvSpPr>
          <p:nvPr>
            <p:ph type="dt" sz="quarter" idx="429496729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12" indent="-285736">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2943" indent="-228589">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120"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297"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474"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651"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8829"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006"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fld id="{DC6B0FDE-8BD2-4EA1-9540-11F443153588}" type="datetime1">
              <a:rPr kumimoji="0" lang="en-ZA"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t>2022/03/30</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16389" name="Slide Number Placeholder 4"/>
          <p:cNvSpPr>
            <a:spLocks noGrp="1"/>
          </p:cNvSpPr>
          <p:nvPr>
            <p:ph type="sldNum" sz="quarter" idx="4294967295"/>
          </p:nvPr>
        </p:nvSpPr>
        <p:spPr bwMode="auto">
          <a:xfrm>
            <a:off x="13336337" y="8687770"/>
            <a:ext cx="2844800" cy="48683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12" indent="-285736">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2943" indent="-228589">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120"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297"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474"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651"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8829"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006"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fld id="{EEF8A547-2BD4-4A7F-BBB5-F3CEDF4233F1}" type="slidenum">
              <a:rPr kumimoji="0" lang="en-US" altLang="en-US" sz="1333"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rPr>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t>86</a:t>
            </a:fld>
            <a:endParaRPr kumimoji="0" lang="en-US" altLang="en-US" sz="1333" b="0" i="0" u="none" strike="noStrike" kern="120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4" name="Rectangle 3"/>
          <p:cNvSpPr/>
          <p:nvPr/>
        </p:nvSpPr>
        <p:spPr>
          <a:xfrm>
            <a:off x="4463162" y="235795"/>
            <a:ext cx="10295575" cy="156966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832"/>
                </a:solidFill>
                <a:effectLst/>
                <a:uLnTx/>
                <a:uFillTx/>
                <a:latin typeface="Arial"/>
                <a:ea typeface="+mn-ea"/>
                <a:cs typeface="+mn-cs"/>
              </a:rPr>
              <a:t>PROGRAMME 4: ORTHOTIC AND REHABILITATION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832"/>
                </a:solidFill>
                <a:effectLst/>
                <a:uLnTx/>
                <a:uFillTx/>
                <a:latin typeface="Arial"/>
                <a:ea typeface="+mn-ea"/>
                <a:cs typeface="+mn-cs"/>
              </a:rPr>
              <a:t>					   SERVICES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srgbClr val="000000"/>
                </a:solidFill>
                <a:effectLst/>
                <a:uLnTx/>
                <a:uFillTx/>
                <a:latin typeface="Arial"/>
                <a:ea typeface="+mn-ea"/>
                <a:cs typeface="+mn-cs"/>
              </a:rPr>
              <a:t>TECHNICAL INDICATOR DISCRIPTIONS</a:t>
            </a:r>
          </a:p>
        </p:txBody>
      </p:sp>
      <p:graphicFrame>
        <p:nvGraphicFramePr>
          <p:cNvPr id="2" name="Table 1"/>
          <p:cNvGraphicFramePr>
            <a:graphicFrameLocks noGrp="1"/>
          </p:cNvGraphicFramePr>
          <p:nvPr>
            <p:extLst>
              <p:ext uri="{D42A27DB-BD31-4B8C-83A1-F6EECF244321}">
                <p14:modId xmlns:p14="http://schemas.microsoft.com/office/powerpoint/2010/main" xmlns="" val="2208465707"/>
              </p:ext>
            </p:extLst>
          </p:nvPr>
        </p:nvGraphicFramePr>
        <p:xfrm>
          <a:off x="1651000" y="2514599"/>
          <a:ext cx="12568519" cy="5130800"/>
        </p:xfrm>
        <a:graphic>
          <a:graphicData uri="http://schemas.openxmlformats.org/drawingml/2006/table">
            <a:tbl>
              <a:tblPr firstRow="1" firstCol="1" lastRow="1" lastCol="1" bandRow="1" bandCol="1"/>
              <a:tblGrid>
                <a:gridCol w="3029299">
                  <a:extLst>
                    <a:ext uri="{9D8B030D-6E8A-4147-A177-3AD203B41FA5}">
                      <a16:colId xmlns:a16="http://schemas.microsoft.com/office/drawing/2014/main" xmlns="" val="363447032"/>
                    </a:ext>
                  </a:extLst>
                </a:gridCol>
                <a:gridCol w="9539220">
                  <a:extLst>
                    <a:ext uri="{9D8B030D-6E8A-4147-A177-3AD203B41FA5}">
                      <a16:colId xmlns:a16="http://schemas.microsoft.com/office/drawing/2014/main" xmlns="" val="1176616940"/>
                    </a:ext>
                  </a:extLst>
                </a:gridCol>
              </a:tblGrid>
              <a:tr h="426720">
                <a:tc>
                  <a:txBody>
                    <a:bodyPr/>
                    <a:lstStyle/>
                    <a:p>
                      <a:pPr>
                        <a:lnSpc>
                          <a:spcPct val="100000"/>
                        </a:lnSpc>
                        <a:spcAft>
                          <a:spcPts val="0"/>
                        </a:spcAft>
                      </a:pPr>
                      <a:r>
                        <a:rPr lang="en-US"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Indicator Title</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00000"/>
                        </a:lnSpc>
                        <a:spcAft>
                          <a:spcPts val="0"/>
                        </a:spcAft>
                      </a:pPr>
                      <a:r>
                        <a:rPr lang="en-ZA" sz="1900" b="1"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No of learners </a:t>
                      </a:r>
                      <a:r>
                        <a:rPr lang="en-ZA"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funded annually at Post School Education and training </a:t>
                      </a:r>
                      <a:r>
                        <a:rPr lang="en-ZA" sz="1900" b="1"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institutions (Continue..)</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3982886385"/>
                  </a:ext>
                </a:extLst>
              </a:tr>
              <a:tr h="1137920">
                <a:tc>
                  <a:txBody>
                    <a:bodyPr/>
                    <a:lstStyle/>
                    <a:p>
                      <a:pPr>
                        <a:lnSpc>
                          <a:spcPct val="100000"/>
                        </a:lnSpc>
                        <a:spcAft>
                          <a:spcPts val="0"/>
                        </a:spcAft>
                      </a:pPr>
                      <a:r>
                        <a:rPr lang="en-US"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Disaggregation of Beneficiaries</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00000"/>
                        </a:lnSpc>
                        <a:spcAft>
                          <a:spcPts val="0"/>
                        </a:spcAft>
                      </a:pPr>
                      <a:r>
                        <a:rPr lang="en-US"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(where applicable)</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00000"/>
                        </a:lnSpc>
                        <a:spcAft>
                          <a:spcPts val="0"/>
                        </a:spcAft>
                      </a:pP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Young people between the ages of 17 and 25 years</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620619185"/>
                  </a:ext>
                </a:extLst>
              </a:tr>
              <a:tr h="1137920">
                <a:tc>
                  <a:txBody>
                    <a:bodyPr/>
                    <a:lstStyle/>
                    <a:p>
                      <a:pPr>
                        <a:lnSpc>
                          <a:spcPct val="100000"/>
                        </a:lnSpc>
                        <a:spcAft>
                          <a:spcPts val="0"/>
                        </a:spcAft>
                      </a:pPr>
                      <a:r>
                        <a:rPr lang="en-US"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Spatial Transformation (where applicable)</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00000"/>
                        </a:lnSpc>
                        <a:spcAft>
                          <a:spcPts val="0"/>
                        </a:spcAft>
                      </a:pP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3934095293"/>
                  </a:ext>
                </a:extLst>
              </a:tr>
              <a:tr h="568960">
                <a:tc>
                  <a:txBody>
                    <a:bodyPr/>
                    <a:lstStyle/>
                    <a:p>
                      <a:pPr>
                        <a:lnSpc>
                          <a:spcPct val="100000"/>
                        </a:lnSpc>
                        <a:spcAft>
                          <a:spcPts val="0"/>
                        </a:spcAft>
                      </a:pPr>
                      <a:r>
                        <a:rPr lang="en-US" sz="1900" b="1">
                          <a:solidFill>
                            <a:srgbClr val="000000"/>
                          </a:solidFill>
                          <a:effectLst/>
                          <a:latin typeface="Arial" panose="020B0604020202020204" pitchFamily="34" charset="0"/>
                          <a:ea typeface="Arial" panose="020B0604020202020204" pitchFamily="34" charset="0"/>
                          <a:cs typeface="Arial" panose="020B0604020202020204" pitchFamily="34" charset="0"/>
                        </a:rPr>
                        <a:t>Calculation Type</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00000"/>
                        </a:lnSpc>
                        <a:spcAft>
                          <a:spcPts val="0"/>
                        </a:spcAft>
                      </a:pP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Cumulative (Year-End)</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4186723554"/>
                  </a:ext>
                </a:extLst>
              </a:tr>
              <a:tr h="568960">
                <a:tc>
                  <a:txBody>
                    <a:bodyPr/>
                    <a:lstStyle/>
                    <a:p>
                      <a:pPr>
                        <a:lnSpc>
                          <a:spcPct val="100000"/>
                        </a:lnSpc>
                        <a:spcAft>
                          <a:spcPts val="0"/>
                        </a:spcAft>
                      </a:pPr>
                      <a:r>
                        <a:rPr lang="en-US" sz="1900" b="1">
                          <a:solidFill>
                            <a:srgbClr val="000000"/>
                          </a:solidFill>
                          <a:effectLst/>
                          <a:latin typeface="Arial" panose="020B0604020202020204" pitchFamily="34" charset="0"/>
                          <a:ea typeface="Arial" panose="020B0604020202020204" pitchFamily="34" charset="0"/>
                          <a:cs typeface="Arial" panose="020B0604020202020204" pitchFamily="34" charset="0"/>
                        </a:rPr>
                        <a:t>Reporting Cycle</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00000"/>
                        </a:lnSpc>
                        <a:spcAft>
                          <a:spcPts val="0"/>
                        </a:spcAft>
                      </a:pP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Annual</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396002450"/>
                  </a:ext>
                </a:extLst>
              </a:tr>
              <a:tr h="568960">
                <a:tc>
                  <a:txBody>
                    <a:bodyPr/>
                    <a:lstStyle/>
                    <a:p>
                      <a:pPr>
                        <a:lnSpc>
                          <a:spcPct val="100000"/>
                        </a:lnSpc>
                        <a:spcAft>
                          <a:spcPts val="0"/>
                        </a:spcAft>
                      </a:pPr>
                      <a:r>
                        <a:rPr lang="en-US" sz="1900" b="1">
                          <a:solidFill>
                            <a:srgbClr val="000000"/>
                          </a:solidFill>
                          <a:effectLst/>
                          <a:latin typeface="Arial" panose="020B0604020202020204" pitchFamily="34" charset="0"/>
                          <a:ea typeface="Arial" panose="020B0604020202020204" pitchFamily="34" charset="0"/>
                          <a:cs typeface="Arial" panose="020B0604020202020204" pitchFamily="34" charset="0"/>
                        </a:rPr>
                        <a:t>Desired Performance</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00000"/>
                        </a:lnSpc>
                        <a:spcAft>
                          <a:spcPts val="0"/>
                        </a:spcAft>
                      </a:pP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895 First time applicant  Learners  funded by the Compensation  Fund</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4100872467"/>
                  </a:ext>
                </a:extLst>
              </a:tr>
              <a:tr h="568960">
                <a:tc>
                  <a:txBody>
                    <a:bodyPr/>
                    <a:lstStyle/>
                    <a:p>
                      <a:pPr>
                        <a:lnSpc>
                          <a:spcPct val="100000"/>
                        </a:lnSpc>
                        <a:spcAft>
                          <a:spcPts val="0"/>
                        </a:spcAft>
                      </a:pPr>
                      <a:r>
                        <a:rPr lang="en-US" sz="1900" b="1">
                          <a:solidFill>
                            <a:srgbClr val="000000"/>
                          </a:solidFill>
                          <a:effectLst/>
                          <a:latin typeface="Arial" panose="020B0604020202020204" pitchFamily="34" charset="0"/>
                          <a:ea typeface="Arial" panose="020B0604020202020204" pitchFamily="34" charset="0"/>
                          <a:cs typeface="Arial" panose="020B0604020202020204" pitchFamily="34" charset="0"/>
                        </a:rPr>
                        <a:t>Indicator Responsibility</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00000"/>
                        </a:lnSpc>
                        <a:spcAft>
                          <a:spcPts val="0"/>
                        </a:spcAft>
                      </a:pP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Chief Director: Orthotic and </a:t>
                      </a:r>
                      <a:r>
                        <a:rPr lang="en-US" sz="19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Rehabilitation Services</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3872590029"/>
                  </a:ext>
                </a:extLst>
              </a:tr>
            </a:tbl>
          </a:graphicData>
        </a:graphic>
      </p:graphicFrame>
      <p:sp>
        <p:nvSpPr>
          <p:cNvPr id="6" name="Rectangle 5"/>
          <p:cNvSpPr/>
          <p:nvPr/>
        </p:nvSpPr>
        <p:spPr>
          <a:xfrm>
            <a:off x="13919200" y="9114"/>
            <a:ext cx="441146" cy="369332"/>
          </a:xfrm>
          <a:prstGeom prst="rect">
            <a:avLst/>
          </a:prstGeom>
        </p:spPr>
        <p:txBody>
          <a:bodyPr wrap="none">
            <a:spAutoFit/>
          </a:bodyPr>
          <a:lstStyle/>
          <a:p>
            <a:r>
              <a:rPr lang="en-US" b="1" dirty="0" smtClean="0">
                <a:solidFill>
                  <a:srgbClr val="FF0000"/>
                </a:solidFill>
              </a:rPr>
              <a:t>86</a:t>
            </a:r>
            <a:endParaRPr lang="en-ZA" b="1" dirty="0">
              <a:solidFill>
                <a:srgbClr val="FF0000"/>
              </a:solidFill>
            </a:endParaRPr>
          </a:p>
        </p:txBody>
      </p:sp>
    </p:spTree>
    <p:extLst>
      <p:ext uri="{BB962C8B-B14F-4D97-AF65-F5344CB8AC3E}">
        <p14:creationId xmlns:p14="http://schemas.microsoft.com/office/powerpoint/2010/main" xmlns="" val="306522978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Date Placeholder 3"/>
          <p:cNvSpPr>
            <a:spLocks noGrp="1"/>
          </p:cNvSpPr>
          <p:nvPr>
            <p:ph type="dt" sz="quarter" idx="429496729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12" indent="-285736">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2943" indent="-228589">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120"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297"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474"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651"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8829"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006"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fld id="{DC6B0FDE-8BD2-4EA1-9540-11F443153588}" type="datetime1">
              <a:rPr kumimoji="0" lang="en-ZA"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t>2022/03/30</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16389" name="Slide Number Placeholder 4"/>
          <p:cNvSpPr>
            <a:spLocks noGrp="1"/>
          </p:cNvSpPr>
          <p:nvPr>
            <p:ph type="sldNum" sz="quarter" idx="4294967295"/>
          </p:nvPr>
        </p:nvSpPr>
        <p:spPr bwMode="auto">
          <a:xfrm>
            <a:off x="13336337" y="8687770"/>
            <a:ext cx="2844800" cy="48683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12" indent="-285736">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2943" indent="-228589">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120"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297"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474"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651"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8829"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006"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fld id="{EEF8A547-2BD4-4A7F-BBB5-F3CEDF4233F1}" type="slidenum">
              <a:rPr kumimoji="0" lang="en-US" altLang="en-US" sz="1333"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rPr>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t>87</a:t>
            </a:fld>
            <a:endParaRPr kumimoji="0" lang="en-US" altLang="en-US" sz="1333" b="0" i="0" u="none" strike="noStrike" kern="120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4" name="Rectangle 3"/>
          <p:cNvSpPr/>
          <p:nvPr/>
        </p:nvSpPr>
        <p:spPr>
          <a:xfrm>
            <a:off x="4318000" y="159595"/>
            <a:ext cx="10295575" cy="156966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832"/>
                </a:solidFill>
                <a:effectLst/>
                <a:uLnTx/>
                <a:uFillTx/>
                <a:latin typeface="Arial"/>
                <a:ea typeface="+mn-ea"/>
                <a:cs typeface="+mn-cs"/>
              </a:rPr>
              <a:t>PROGRAMME 4: ORTHOTIC AND REHABILITATION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832"/>
                </a:solidFill>
                <a:effectLst/>
                <a:uLnTx/>
                <a:uFillTx/>
                <a:latin typeface="Arial"/>
                <a:ea typeface="+mn-ea"/>
                <a:cs typeface="+mn-cs"/>
              </a:rPr>
              <a:t>					   SERVICES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srgbClr val="000000"/>
                </a:solidFill>
                <a:effectLst/>
                <a:uLnTx/>
                <a:uFillTx/>
                <a:latin typeface="Arial"/>
                <a:ea typeface="+mn-ea"/>
                <a:cs typeface="+mn-cs"/>
              </a:rPr>
              <a:t>TECHNICAL INDICATOR DISCRIPTIONS</a:t>
            </a:r>
          </a:p>
        </p:txBody>
      </p:sp>
      <p:graphicFrame>
        <p:nvGraphicFramePr>
          <p:cNvPr id="3" name="Table 2"/>
          <p:cNvGraphicFramePr>
            <a:graphicFrameLocks noGrp="1"/>
          </p:cNvGraphicFramePr>
          <p:nvPr>
            <p:extLst/>
          </p:nvPr>
        </p:nvGraphicFramePr>
        <p:xfrm>
          <a:off x="584200" y="1828800"/>
          <a:ext cx="14401800" cy="6543040"/>
        </p:xfrm>
        <a:graphic>
          <a:graphicData uri="http://schemas.openxmlformats.org/drawingml/2006/table">
            <a:tbl>
              <a:tblPr firstRow="1" firstCol="1" lastRow="1" lastCol="1" bandRow="1" bandCol="1"/>
              <a:tblGrid>
                <a:gridCol w="2390511">
                  <a:extLst>
                    <a:ext uri="{9D8B030D-6E8A-4147-A177-3AD203B41FA5}">
                      <a16:colId xmlns:a16="http://schemas.microsoft.com/office/drawing/2014/main" xmlns="" val="1009792439"/>
                    </a:ext>
                  </a:extLst>
                </a:gridCol>
                <a:gridCol w="12011289">
                  <a:extLst>
                    <a:ext uri="{9D8B030D-6E8A-4147-A177-3AD203B41FA5}">
                      <a16:colId xmlns:a16="http://schemas.microsoft.com/office/drawing/2014/main" xmlns="" val="4186896478"/>
                    </a:ext>
                  </a:extLst>
                </a:gridCol>
              </a:tblGrid>
              <a:tr h="568960">
                <a:tc>
                  <a:txBody>
                    <a:bodyPr/>
                    <a:lstStyle/>
                    <a:p>
                      <a:pPr>
                        <a:lnSpc>
                          <a:spcPct val="100000"/>
                        </a:lnSpc>
                        <a:spcAft>
                          <a:spcPts val="0"/>
                        </a:spcAft>
                      </a:pPr>
                      <a:r>
                        <a:rPr lang="en-US"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Indicator Title</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00000"/>
                        </a:lnSpc>
                        <a:spcAft>
                          <a:spcPts val="0"/>
                        </a:spcAft>
                      </a:pPr>
                      <a:r>
                        <a:rPr lang="en-ZA" sz="1900" b="1"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No of Persons </a:t>
                      </a:r>
                      <a:r>
                        <a:rPr lang="en-ZA"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with Disabilities  funded  annually for Vocational Rehabilitation Programme  </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2404738131"/>
                  </a:ext>
                </a:extLst>
              </a:tr>
              <a:tr h="4836160">
                <a:tc>
                  <a:txBody>
                    <a:bodyPr/>
                    <a:lstStyle/>
                    <a:p>
                      <a:pPr>
                        <a:lnSpc>
                          <a:spcPct val="100000"/>
                        </a:lnSpc>
                        <a:spcAft>
                          <a:spcPts val="0"/>
                        </a:spcAft>
                      </a:pPr>
                      <a:r>
                        <a:rPr lang="en-US"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Definition</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r>
                        <a:rPr lang="en-US" sz="1900" dirty="0" smtClean="0">
                          <a:solidFill>
                            <a:srgbClr val="000000"/>
                          </a:solidFill>
                          <a:effectLst/>
                          <a:latin typeface="+mn-lt"/>
                          <a:ea typeface="+mn-ea"/>
                          <a:cs typeface="+mn-cs"/>
                        </a:rPr>
                        <a:t>The indicator seeks to ensure that 200 first time applicants who are Persons with Disabilities are funded on the Vocational Rehabilitation Programme.</a:t>
                      </a:r>
                      <a:endParaRPr lang="en-ZA" sz="1900" dirty="0" smtClean="0">
                        <a:solidFill>
                          <a:srgbClr val="000000"/>
                        </a:solidFill>
                        <a:effectLst/>
                        <a:latin typeface="+mn-lt"/>
                        <a:ea typeface="+mn-ea"/>
                        <a:cs typeface="+mn-cs"/>
                      </a:endParaRPr>
                    </a:p>
                    <a:p>
                      <a:r>
                        <a:rPr lang="en-US" sz="1900" dirty="0" smtClean="0">
                          <a:solidFill>
                            <a:srgbClr val="000000"/>
                          </a:solidFill>
                          <a:effectLst/>
                          <a:latin typeface="+mn-lt"/>
                          <a:ea typeface="+mn-ea"/>
                          <a:cs typeface="+mn-cs"/>
                        </a:rPr>
                        <a:t>  </a:t>
                      </a:r>
                      <a:endParaRPr lang="en-ZA" sz="1900" dirty="0" smtClean="0">
                        <a:solidFill>
                          <a:srgbClr val="000000"/>
                        </a:solidFill>
                        <a:effectLst/>
                        <a:latin typeface="+mn-lt"/>
                        <a:ea typeface="+mn-ea"/>
                        <a:cs typeface="+mn-cs"/>
                      </a:endParaRPr>
                    </a:p>
                    <a:p>
                      <a:r>
                        <a:rPr lang="en-US" sz="1900" dirty="0" smtClean="0">
                          <a:solidFill>
                            <a:srgbClr val="000000"/>
                          </a:solidFill>
                          <a:effectLst/>
                          <a:latin typeface="+mn-lt"/>
                          <a:ea typeface="+mn-ea"/>
                          <a:cs typeface="+mn-cs"/>
                        </a:rPr>
                        <a:t>The explanation of technical terms used in the indicator</a:t>
                      </a:r>
                      <a:endParaRPr lang="en-ZA" sz="1900" dirty="0" smtClean="0">
                        <a:solidFill>
                          <a:srgbClr val="000000"/>
                        </a:solidFill>
                        <a:effectLst/>
                        <a:latin typeface="+mn-lt"/>
                        <a:ea typeface="+mn-ea"/>
                        <a:cs typeface="+mn-cs"/>
                      </a:endParaRPr>
                    </a:p>
                    <a:p>
                      <a:r>
                        <a:rPr lang="en-US" sz="1900" b="1" dirty="0" smtClean="0">
                          <a:solidFill>
                            <a:srgbClr val="000000"/>
                          </a:solidFill>
                          <a:effectLst/>
                          <a:latin typeface="+mn-lt"/>
                          <a:ea typeface="+mn-ea"/>
                          <a:cs typeface="+mn-cs"/>
                        </a:rPr>
                        <a:t>Persons with disabilities </a:t>
                      </a:r>
                      <a:r>
                        <a:rPr lang="en-US" sz="1900" dirty="0" smtClean="0">
                          <a:solidFill>
                            <a:srgbClr val="000000"/>
                          </a:solidFill>
                          <a:effectLst/>
                          <a:latin typeface="+mn-lt"/>
                          <a:ea typeface="+mn-ea"/>
                          <a:cs typeface="+mn-cs"/>
                        </a:rPr>
                        <a:t>are unemployed Compensation Fund beneficiaries (Injured or diseased workers who acquired a permanent disablement) and general unemployed persons with disabilities who are willing to undergo Vocational Training. </a:t>
                      </a:r>
                      <a:endParaRPr lang="en-ZA" sz="1900" dirty="0" smtClean="0">
                        <a:solidFill>
                          <a:srgbClr val="000000"/>
                        </a:solidFill>
                        <a:effectLst/>
                        <a:latin typeface="+mn-lt"/>
                        <a:ea typeface="+mn-ea"/>
                        <a:cs typeface="+mn-cs"/>
                      </a:endParaRPr>
                    </a:p>
                    <a:p>
                      <a:r>
                        <a:rPr lang="en-US" sz="1900" b="1" dirty="0" smtClean="0">
                          <a:solidFill>
                            <a:srgbClr val="000000"/>
                          </a:solidFill>
                          <a:effectLst/>
                          <a:latin typeface="+mn-lt"/>
                          <a:ea typeface="+mn-ea"/>
                          <a:cs typeface="+mn-cs"/>
                        </a:rPr>
                        <a:t>Vocational training </a:t>
                      </a:r>
                      <a:r>
                        <a:rPr lang="en-US" sz="1900" dirty="0" smtClean="0">
                          <a:solidFill>
                            <a:srgbClr val="000000"/>
                          </a:solidFill>
                          <a:effectLst/>
                          <a:latin typeface="+mn-lt"/>
                          <a:ea typeface="+mn-ea"/>
                          <a:cs typeface="+mn-cs"/>
                        </a:rPr>
                        <a:t>is the training that enables one to acquire skills and prepares beneficiaries for a particular trade, craft, profession or role.</a:t>
                      </a:r>
                      <a:endParaRPr lang="en-ZA" sz="1900" dirty="0" smtClean="0">
                        <a:solidFill>
                          <a:srgbClr val="000000"/>
                        </a:solidFill>
                        <a:effectLst/>
                        <a:latin typeface="+mn-lt"/>
                        <a:ea typeface="+mn-ea"/>
                        <a:cs typeface="+mn-cs"/>
                      </a:endParaRPr>
                    </a:p>
                    <a:p>
                      <a:r>
                        <a:rPr lang="en-US" sz="1900" b="1" dirty="0" smtClean="0">
                          <a:solidFill>
                            <a:srgbClr val="000000"/>
                          </a:solidFill>
                          <a:effectLst/>
                          <a:latin typeface="+mn-lt"/>
                          <a:ea typeface="+mn-ea"/>
                          <a:cs typeface="+mn-cs"/>
                        </a:rPr>
                        <a:t>Funding </a:t>
                      </a:r>
                      <a:r>
                        <a:rPr lang="en-US" sz="1900" dirty="0" smtClean="0">
                          <a:solidFill>
                            <a:srgbClr val="000000"/>
                          </a:solidFill>
                          <a:effectLst/>
                          <a:latin typeface="+mn-lt"/>
                          <a:ea typeface="+mn-ea"/>
                          <a:cs typeface="+mn-cs"/>
                        </a:rPr>
                        <a:t>is the financial support awarded to persons with disabilities for vocational training, and does not need to be reimbursed</a:t>
                      </a:r>
                      <a:r>
                        <a:rPr lang="en-US" sz="1900" b="1" dirty="0" smtClean="0">
                          <a:solidFill>
                            <a:srgbClr val="000000"/>
                          </a:solidFill>
                          <a:effectLst/>
                          <a:latin typeface="+mn-lt"/>
                          <a:ea typeface="+mn-ea"/>
                          <a:cs typeface="+mn-cs"/>
                        </a:rPr>
                        <a:t>.</a:t>
                      </a:r>
                      <a:endParaRPr lang="en-ZA" sz="1900" dirty="0" smtClean="0">
                        <a:solidFill>
                          <a:srgbClr val="000000"/>
                        </a:solidFill>
                        <a:effectLst/>
                        <a:latin typeface="+mn-lt"/>
                        <a:ea typeface="+mn-ea"/>
                        <a:cs typeface="+mn-cs"/>
                      </a:endParaRPr>
                    </a:p>
                    <a:p>
                      <a:r>
                        <a:rPr lang="en-US" sz="1900" b="1" dirty="0" smtClean="0">
                          <a:solidFill>
                            <a:srgbClr val="000000"/>
                          </a:solidFill>
                          <a:effectLst/>
                          <a:latin typeface="+mn-lt"/>
                          <a:ea typeface="+mn-ea"/>
                          <a:cs typeface="+mn-cs"/>
                        </a:rPr>
                        <a:t>Vocational Rehabilitation Programme </a:t>
                      </a:r>
                      <a:r>
                        <a:rPr lang="en-US" sz="1900" dirty="0" smtClean="0">
                          <a:solidFill>
                            <a:srgbClr val="000000"/>
                          </a:solidFill>
                          <a:effectLst/>
                          <a:latin typeface="+mn-lt"/>
                          <a:ea typeface="+mn-ea"/>
                          <a:cs typeface="+mn-cs"/>
                        </a:rPr>
                        <a:t>refers to a programme for PWD's that seeks to remove barriers to accessing, returning to employment or other useful occupation by providing funding towards vocational training</a:t>
                      </a:r>
                      <a:endParaRPr lang="en-ZA" sz="1900" dirty="0" smtClean="0">
                        <a:solidFill>
                          <a:srgbClr val="000000"/>
                        </a:solidFill>
                        <a:effectLst/>
                        <a:latin typeface="+mn-lt"/>
                        <a:ea typeface="+mn-ea"/>
                        <a:cs typeface="+mn-cs"/>
                      </a:endParaRPr>
                    </a:p>
                    <a:p>
                      <a:r>
                        <a:rPr lang="en-US" sz="1900" b="1" dirty="0" smtClean="0">
                          <a:solidFill>
                            <a:srgbClr val="000000"/>
                          </a:solidFill>
                          <a:effectLst/>
                          <a:latin typeface="+mn-lt"/>
                          <a:ea typeface="+mn-ea"/>
                          <a:cs typeface="+mn-cs"/>
                        </a:rPr>
                        <a:t>Academic year </a:t>
                      </a:r>
                      <a:r>
                        <a:rPr lang="en-US" sz="1900" dirty="0" smtClean="0">
                          <a:solidFill>
                            <a:srgbClr val="000000"/>
                          </a:solidFill>
                          <a:effectLst/>
                          <a:latin typeface="+mn-lt"/>
                          <a:ea typeface="+mn-ea"/>
                          <a:cs typeface="+mn-cs"/>
                        </a:rPr>
                        <a:t>refers to the annual period of sessions on an institution of study usually beginning in January and ending in December or as pronounced by the Department of Higher Education and Training.</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1267639245"/>
                  </a:ext>
                </a:extLst>
              </a:tr>
              <a:tr h="1137920">
                <a:tc>
                  <a:txBody>
                    <a:bodyPr/>
                    <a:lstStyle/>
                    <a:p>
                      <a:pPr>
                        <a:lnSpc>
                          <a:spcPct val="100000"/>
                        </a:lnSpc>
                        <a:spcAft>
                          <a:spcPts val="0"/>
                        </a:spcAft>
                      </a:pPr>
                      <a:r>
                        <a:rPr lang="en-US" sz="1900" b="1">
                          <a:solidFill>
                            <a:srgbClr val="000000"/>
                          </a:solidFill>
                          <a:effectLst/>
                          <a:latin typeface="Arial" panose="020B0604020202020204" pitchFamily="34" charset="0"/>
                          <a:ea typeface="Arial" panose="020B0604020202020204" pitchFamily="34" charset="0"/>
                          <a:cs typeface="Arial" panose="020B0604020202020204" pitchFamily="34" charset="0"/>
                        </a:rPr>
                        <a:t>Source of data</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342900" lvl="0" indent="-342900">
                        <a:lnSpc>
                          <a:spcPct val="100000"/>
                        </a:lnSpc>
                        <a:spcAft>
                          <a:spcPts val="0"/>
                        </a:spcAft>
                        <a:buFont typeface="Symbol" panose="05050102010706020507" pitchFamily="18" charset="2"/>
                        <a:buChar char=""/>
                      </a:pPr>
                      <a:r>
                        <a:rPr lang="en-US"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Funding administered by the Strategic Partner: </a:t>
                      </a:r>
                      <a:r>
                        <a:rPr lang="en-US"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ID Copies of applicants, learner agreement or learner listing</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00000"/>
                        </a:lnSpc>
                        <a:spcAft>
                          <a:spcPts val="0"/>
                        </a:spcAft>
                        <a:buFont typeface="Symbol" panose="05050102010706020507" pitchFamily="18" charset="2"/>
                        <a:buChar char=""/>
                      </a:pPr>
                      <a:r>
                        <a:rPr lang="en-US"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Funding  administered by the Fund: </a:t>
                      </a:r>
                      <a:r>
                        <a:rPr lang="en-US"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ID Copies of applicants, learner agreement or learner listing</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2654930065"/>
                  </a:ext>
                </a:extLst>
              </a:tr>
            </a:tbl>
          </a:graphicData>
        </a:graphic>
      </p:graphicFrame>
      <p:sp>
        <p:nvSpPr>
          <p:cNvPr id="6" name="Rectangle 5"/>
          <p:cNvSpPr/>
          <p:nvPr/>
        </p:nvSpPr>
        <p:spPr>
          <a:xfrm>
            <a:off x="13919200" y="9114"/>
            <a:ext cx="441146" cy="369332"/>
          </a:xfrm>
          <a:prstGeom prst="rect">
            <a:avLst/>
          </a:prstGeom>
        </p:spPr>
        <p:txBody>
          <a:bodyPr wrap="none">
            <a:spAutoFit/>
          </a:bodyPr>
          <a:lstStyle/>
          <a:p>
            <a:r>
              <a:rPr lang="en-US" b="1" dirty="0" smtClean="0">
                <a:solidFill>
                  <a:srgbClr val="FF0000"/>
                </a:solidFill>
              </a:rPr>
              <a:t>87</a:t>
            </a:r>
            <a:endParaRPr lang="en-ZA" b="1" dirty="0">
              <a:solidFill>
                <a:srgbClr val="FF0000"/>
              </a:solidFill>
            </a:endParaRPr>
          </a:p>
        </p:txBody>
      </p:sp>
    </p:spTree>
    <p:extLst>
      <p:ext uri="{BB962C8B-B14F-4D97-AF65-F5344CB8AC3E}">
        <p14:creationId xmlns:p14="http://schemas.microsoft.com/office/powerpoint/2010/main" xmlns="" val="51816109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Date Placeholder 3"/>
          <p:cNvSpPr>
            <a:spLocks noGrp="1"/>
          </p:cNvSpPr>
          <p:nvPr>
            <p:ph type="dt" sz="quarter" idx="429496729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12" indent="-285736">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2943" indent="-228589">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120"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297"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474"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651"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8829"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006"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fld id="{DC6B0FDE-8BD2-4EA1-9540-11F443153588}" type="datetime1">
              <a:rPr kumimoji="0" lang="en-ZA"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t>2022/03/30</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16389" name="Slide Number Placeholder 4"/>
          <p:cNvSpPr>
            <a:spLocks noGrp="1"/>
          </p:cNvSpPr>
          <p:nvPr>
            <p:ph type="sldNum" sz="quarter" idx="4294967295"/>
          </p:nvPr>
        </p:nvSpPr>
        <p:spPr bwMode="auto">
          <a:xfrm>
            <a:off x="13336337" y="8687770"/>
            <a:ext cx="2844800" cy="48683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12" indent="-285736">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2943" indent="-228589">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120"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297" indent="-228589">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474"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651"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8829"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006" indent="-228589" defTabSz="45717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fld id="{EEF8A547-2BD4-4A7F-BBB5-F3CEDF4233F1}" type="slidenum">
              <a:rPr kumimoji="0" lang="en-US" altLang="en-US" sz="1333"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rPr>
              <a:pPr marL="0" marR="0" lvl="0" indent="0" algn="l" defTabSz="685783" rtl="0" eaLnBrk="1" fontAlgn="auto" latinLnBrk="0" hangingPunct="1">
                <a:lnSpc>
                  <a:spcPct val="100000"/>
                </a:lnSpc>
                <a:spcBef>
                  <a:spcPct val="0"/>
                </a:spcBef>
                <a:spcAft>
                  <a:spcPts val="0"/>
                </a:spcAft>
                <a:buClrTx/>
                <a:buSzTx/>
                <a:buFont typeface="Arial" panose="020B0604020202020204" pitchFamily="34" charset="0"/>
                <a:buNone/>
                <a:tabLst/>
                <a:defRPr/>
              </a:pPr>
              <a:t>88</a:t>
            </a:fld>
            <a:endParaRPr kumimoji="0" lang="en-US" altLang="en-US" sz="1333" b="0" i="0" u="none" strike="noStrike" kern="120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4" name="Rectangle 3"/>
          <p:cNvSpPr/>
          <p:nvPr/>
        </p:nvSpPr>
        <p:spPr>
          <a:xfrm>
            <a:off x="2739137" y="373948"/>
            <a:ext cx="10295575" cy="156966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832"/>
                </a:solidFill>
                <a:effectLst/>
                <a:uLnTx/>
                <a:uFillTx/>
                <a:latin typeface="Arial"/>
                <a:ea typeface="+mn-ea"/>
                <a:cs typeface="+mn-cs"/>
              </a:rPr>
              <a:t>PROGRAMME 4: ORTHOTIC AND REHABILITATION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832"/>
                </a:solidFill>
                <a:effectLst/>
                <a:uLnTx/>
                <a:uFillTx/>
                <a:latin typeface="Arial"/>
                <a:ea typeface="+mn-ea"/>
                <a:cs typeface="+mn-cs"/>
              </a:rPr>
              <a:t>					   SERVICES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srgbClr val="000000"/>
                </a:solidFill>
                <a:effectLst/>
                <a:uLnTx/>
                <a:uFillTx/>
                <a:latin typeface="Arial"/>
                <a:ea typeface="+mn-ea"/>
                <a:cs typeface="+mn-cs"/>
              </a:rPr>
              <a:t>TECHNICAL INDICATOR DISCRIPTIONS</a:t>
            </a:r>
          </a:p>
        </p:txBody>
      </p:sp>
      <p:graphicFrame>
        <p:nvGraphicFramePr>
          <p:cNvPr id="3" name="Table 2"/>
          <p:cNvGraphicFramePr>
            <a:graphicFrameLocks noGrp="1"/>
          </p:cNvGraphicFramePr>
          <p:nvPr>
            <p:extLst>
              <p:ext uri="{D42A27DB-BD31-4B8C-83A1-F6EECF244321}">
                <p14:modId xmlns:p14="http://schemas.microsoft.com/office/powerpoint/2010/main" xmlns="" val="1148624258"/>
              </p:ext>
            </p:extLst>
          </p:nvPr>
        </p:nvGraphicFramePr>
        <p:xfrm>
          <a:off x="1346200" y="1837901"/>
          <a:ext cx="13563599" cy="6103713"/>
        </p:xfrm>
        <a:graphic>
          <a:graphicData uri="http://schemas.openxmlformats.org/drawingml/2006/table">
            <a:tbl>
              <a:tblPr firstRow="1" firstCol="1" lastRow="1" lastCol="1" bandRow="1" bandCol="1"/>
              <a:tblGrid>
                <a:gridCol w="2969671">
                  <a:extLst>
                    <a:ext uri="{9D8B030D-6E8A-4147-A177-3AD203B41FA5}">
                      <a16:colId xmlns:a16="http://schemas.microsoft.com/office/drawing/2014/main" xmlns="" val="1009792439"/>
                    </a:ext>
                  </a:extLst>
                </a:gridCol>
                <a:gridCol w="10593928">
                  <a:extLst>
                    <a:ext uri="{9D8B030D-6E8A-4147-A177-3AD203B41FA5}">
                      <a16:colId xmlns:a16="http://schemas.microsoft.com/office/drawing/2014/main" xmlns="" val="4186896478"/>
                    </a:ext>
                  </a:extLst>
                </a:gridCol>
              </a:tblGrid>
              <a:tr h="600087">
                <a:tc>
                  <a:txBody>
                    <a:bodyPr/>
                    <a:lstStyle/>
                    <a:p>
                      <a:pPr>
                        <a:lnSpc>
                          <a:spcPct val="100000"/>
                        </a:lnSpc>
                        <a:spcAft>
                          <a:spcPts val="0"/>
                        </a:spcAft>
                      </a:pPr>
                      <a:r>
                        <a:rPr lang="en-US"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Indicator Title</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00000"/>
                        </a:lnSpc>
                        <a:spcAft>
                          <a:spcPts val="0"/>
                        </a:spcAft>
                      </a:pPr>
                      <a:r>
                        <a:rPr lang="en-ZA" sz="1900" b="1"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No of Persons </a:t>
                      </a:r>
                      <a:r>
                        <a:rPr lang="en-ZA"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with Disabilities  funded  annually for Vocational Rehabilitation Programme  </a:t>
                      </a:r>
                      <a:r>
                        <a:rPr lang="en-ZA" sz="1900" b="1"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(Continue..)</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2404738131"/>
                  </a:ext>
                </a:extLst>
              </a:tr>
              <a:tr h="600087">
                <a:tc>
                  <a:txBody>
                    <a:bodyPr/>
                    <a:lstStyle/>
                    <a:p>
                      <a:pPr>
                        <a:lnSpc>
                          <a:spcPct val="100000"/>
                        </a:lnSpc>
                        <a:spcAft>
                          <a:spcPts val="0"/>
                        </a:spcAft>
                      </a:pPr>
                      <a:r>
                        <a:rPr lang="en-US"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Method of Calculation / Assessment</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00000"/>
                        </a:lnSpc>
                        <a:spcAft>
                          <a:spcPts val="0"/>
                        </a:spcAft>
                      </a:pP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simple count of first time applicant learners who are CF beneficiaries and General Persons with Disabilities who are funded for the academic year</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3388308872"/>
                  </a:ext>
                </a:extLst>
              </a:tr>
              <a:tr h="600087">
                <a:tc>
                  <a:txBody>
                    <a:bodyPr/>
                    <a:lstStyle/>
                    <a:p>
                      <a:pPr>
                        <a:lnSpc>
                          <a:spcPct val="100000"/>
                        </a:lnSpc>
                        <a:spcAft>
                          <a:spcPts val="0"/>
                        </a:spcAft>
                      </a:pPr>
                      <a:r>
                        <a:rPr lang="en-US"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Means of verification</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342900" lvl="0" indent="-247650">
                        <a:lnSpc>
                          <a:spcPct val="100000"/>
                        </a:lnSpc>
                        <a:spcAft>
                          <a:spcPts val="0"/>
                        </a:spcAft>
                        <a:buClr>
                          <a:srgbClr val="231F20"/>
                        </a:buClr>
                        <a:buSzPts val="900"/>
                        <a:buFont typeface="Arial" panose="020B0604020202020204" pitchFamily="34" charset="0"/>
                        <a:buChar char="•"/>
                      </a:pPr>
                      <a:r>
                        <a:rPr lang="en-US" sz="1900" spc="-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Enrolment form &amp; learner agreement signed for all parties </a:t>
                      </a:r>
                      <a:endParaRPr lang="en-ZA" sz="1900" spc="-5"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342900" lvl="0" indent="-247650">
                        <a:lnSpc>
                          <a:spcPct val="100000"/>
                        </a:lnSpc>
                        <a:spcAft>
                          <a:spcPts val="0"/>
                        </a:spcAft>
                        <a:buClr>
                          <a:srgbClr val="231F20"/>
                        </a:buClr>
                        <a:buSzPts val="900"/>
                        <a:buFont typeface="Arial" panose="020B0604020202020204" pitchFamily="34" charset="0"/>
                        <a:buChar char="•"/>
                      </a:pPr>
                      <a:r>
                        <a:rPr lang="en-US" sz="1900" spc="-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Learner  files or learner  listing reports</a:t>
                      </a:r>
                      <a:endParaRPr lang="en-ZA" sz="1900" spc="-5"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1253156076"/>
                  </a:ext>
                </a:extLst>
              </a:tr>
              <a:tr h="600087">
                <a:tc>
                  <a:txBody>
                    <a:bodyPr/>
                    <a:lstStyle/>
                    <a:p>
                      <a:pPr>
                        <a:lnSpc>
                          <a:spcPct val="100000"/>
                        </a:lnSpc>
                        <a:spcAft>
                          <a:spcPts val="0"/>
                        </a:spcAft>
                      </a:pPr>
                      <a:r>
                        <a:rPr lang="en-US"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Assumptions</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00000"/>
                        </a:lnSpc>
                        <a:spcAft>
                          <a:spcPts val="0"/>
                        </a:spcAft>
                      </a:pP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available funds would cover Persons with Disabilities who are funded for Vocational Rehabilitation Programme.</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3488506415"/>
                  </a:ext>
                </a:extLst>
              </a:tr>
              <a:tr h="900129">
                <a:tc>
                  <a:txBody>
                    <a:bodyPr/>
                    <a:lstStyle/>
                    <a:p>
                      <a:pPr>
                        <a:lnSpc>
                          <a:spcPct val="100000"/>
                        </a:lnSpc>
                        <a:spcAft>
                          <a:spcPts val="0"/>
                        </a:spcAft>
                      </a:pPr>
                      <a:r>
                        <a:rPr lang="en-US" sz="1900" b="1">
                          <a:solidFill>
                            <a:srgbClr val="000000"/>
                          </a:solidFill>
                          <a:effectLst/>
                          <a:latin typeface="Arial" panose="020B0604020202020204" pitchFamily="34" charset="0"/>
                          <a:ea typeface="Arial" panose="020B0604020202020204" pitchFamily="34" charset="0"/>
                          <a:cs typeface="Arial" panose="020B0604020202020204" pitchFamily="34" charset="0"/>
                        </a:rPr>
                        <a:t>Disaggregation of Beneficiaries</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00000"/>
                        </a:lnSpc>
                        <a:spcAft>
                          <a:spcPts val="0"/>
                        </a:spcAft>
                      </a:pPr>
                      <a:r>
                        <a:rPr lang="en-US" sz="1900" b="1">
                          <a:solidFill>
                            <a:srgbClr val="000000"/>
                          </a:solidFill>
                          <a:effectLst/>
                          <a:latin typeface="Arial" panose="020B0604020202020204" pitchFamily="34" charset="0"/>
                          <a:ea typeface="Arial" panose="020B0604020202020204" pitchFamily="34" charset="0"/>
                          <a:cs typeface="Arial" panose="020B0604020202020204" pitchFamily="34" charset="0"/>
                        </a:rPr>
                        <a:t>(where applicable)</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50000"/>
                        </a:lnSpc>
                        <a:spcAft>
                          <a:spcPts val="0"/>
                        </a:spcAft>
                      </a:pPr>
                      <a:r>
                        <a:rPr lang="en-ZA" sz="1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 of people with Disabilities</a:t>
                      </a:r>
                      <a:endParaRPr lang="en-ZA" sz="1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3770609316"/>
                  </a:ext>
                </a:extLst>
              </a:tr>
              <a:tr h="900129">
                <a:tc>
                  <a:txBody>
                    <a:bodyPr/>
                    <a:lstStyle/>
                    <a:p>
                      <a:pPr>
                        <a:lnSpc>
                          <a:spcPct val="100000"/>
                        </a:lnSpc>
                        <a:spcAft>
                          <a:spcPts val="0"/>
                        </a:spcAft>
                      </a:pPr>
                      <a:r>
                        <a:rPr lang="en-US" sz="1900" b="1">
                          <a:solidFill>
                            <a:srgbClr val="000000"/>
                          </a:solidFill>
                          <a:effectLst/>
                          <a:latin typeface="Arial" panose="020B0604020202020204" pitchFamily="34" charset="0"/>
                          <a:ea typeface="Arial" panose="020B0604020202020204" pitchFamily="34" charset="0"/>
                          <a:cs typeface="Arial" panose="020B0604020202020204" pitchFamily="34" charset="0"/>
                        </a:rPr>
                        <a:t>Spatial Transformation (where applicable)</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50000"/>
                        </a:lnSpc>
                        <a:spcAft>
                          <a:spcPts val="0"/>
                        </a:spcAft>
                      </a:pPr>
                      <a:r>
                        <a:rPr lang="en-US" sz="1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a:t>
                      </a:r>
                      <a:endParaRPr lang="en-ZA" sz="1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512402521"/>
                  </a:ext>
                </a:extLst>
              </a:tr>
              <a:tr h="300043">
                <a:tc>
                  <a:txBody>
                    <a:bodyPr/>
                    <a:lstStyle/>
                    <a:p>
                      <a:pPr>
                        <a:lnSpc>
                          <a:spcPct val="100000"/>
                        </a:lnSpc>
                        <a:spcAft>
                          <a:spcPts val="0"/>
                        </a:spcAft>
                      </a:pPr>
                      <a:r>
                        <a:rPr lang="en-US" sz="1900" b="1">
                          <a:solidFill>
                            <a:srgbClr val="000000"/>
                          </a:solidFill>
                          <a:effectLst/>
                          <a:latin typeface="Arial" panose="020B0604020202020204" pitchFamily="34" charset="0"/>
                          <a:ea typeface="Arial" panose="020B0604020202020204" pitchFamily="34" charset="0"/>
                          <a:cs typeface="Arial" panose="020B0604020202020204" pitchFamily="34" charset="0"/>
                        </a:rPr>
                        <a:t>Calculation Type</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50000"/>
                        </a:lnSpc>
                        <a:spcAft>
                          <a:spcPts val="0"/>
                        </a:spcAft>
                      </a:pPr>
                      <a:r>
                        <a:rPr lang="en-US" sz="1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Cumulative (Year-End)</a:t>
                      </a:r>
                      <a:endParaRPr lang="en-ZA" sz="1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1915610022"/>
                  </a:ext>
                </a:extLst>
              </a:tr>
              <a:tr h="300043">
                <a:tc>
                  <a:txBody>
                    <a:bodyPr/>
                    <a:lstStyle/>
                    <a:p>
                      <a:pPr>
                        <a:lnSpc>
                          <a:spcPct val="100000"/>
                        </a:lnSpc>
                        <a:spcAft>
                          <a:spcPts val="0"/>
                        </a:spcAft>
                      </a:pPr>
                      <a:r>
                        <a:rPr lang="en-US" sz="1900" b="1">
                          <a:solidFill>
                            <a:srgbClr val="000000"/>
                          </a:solidFill>
                          <a:effectLst/>
                          <a:latin typeface="Arial" panose="020B0604020202020204" pitchFamily="34" charset="0"/>
                          <a:ea typeface="Arial" panose="020B0604020202020204" pitchFamily="34" charset="0"/>
                          <a:cs typeface="Arial" panose="020B0604020202020204" pitchFamily="34" charset="0"/>
                        </a:rPr>
                        <a:t>Reporting Cycle</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50000"/>
                        </a:lnSpc>
                        <a:spcAft>
                          <a:spcPts val="0"/>
                        </a:spcAft>
                      </a:pPr>
                      <a:r>
                        <a:rPr lang="en-US" sz="1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a:t>
                      </a:r>
                      <a:endParaRPr lang="en-ZA" sz="1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2840532562"/>
                  </a:ext>
                </a:extLst>
              </a:tr>
              <a:tr h="300043">
                <a:tc>
                  <a:txBody>
                    <a:bodyPr/>
                    <a:lstStyle/>
                    <a:p>
                      <a:pPr>
                        <a:lnSpc>
                          <a:spcPct val="100000"/>
                        </a:lnSpc>
                        <a:spcAft>
                          <a:spcPts val="0"/>
                        </a:spcAft>
                      </a:pPr>
                      <a:r>
                        <a:rPr lang="en-US" sz="1900" b="1">
                          <a:solidFill>
                            <a:srgbClr val="000000"/>
                          </a:solidFill>
                          <a:effectLst/>
                          <a:latin typeface="Arial" panose="020B0604020202020204" pitchFamily="34" charset="0"/>
                          <a:ea typeface="Arial" panose="020B0604020202020204" pitchFamily="34" charset="0"/>
                          <a:cs typeface="Arial" panose="020B0604020202020204" pitchFamily="34" charset="0"/>
                        </a:rPr>
                        <a:t>Desired Performance</a:t>
                      </a:r>
                      <a:endParaRPr lang="en-ZA" sz="19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50000"/>
                        </a:lnSpc>
                        <a:spcAft>
                          <a:spcPts val="0"/>
                        </a:spcAft>
                      </a:pPr>
                      <a:r>
                        <a:rPr lang="en-US" sz="1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200 First time applicant persons with disabilities funded by the Compensation  Fund</a:t>
                      </a:r>
                      <a:endParaRPr lang="en-ZA" sz="1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2522651778"/>
                  </a:ext>
                </a:extLst>
              </a:tr>
              <a:tr h="600087">
                <a:tc>
                  <a:txBody>
                    <a:bodyPr/>
                    <a:lstStyle/>
                    <a:p>
                      <a:pPr>
                        <a:lnSpc>
                          <a:spcPct val="100000"/>
                        </a:lnSpc>
                        <a:spcAft>
                          <a:spcPts val="0"/>
                        </a:spcAft>
                      </a:pPr>
                      <a:r>
                        <a:rPr lang="en-US"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Indicator Responsibility</a:t>
                      </a:r>
                      <a:endParaRPr lang="en-ZA"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2550">
                        <a:lnSpc>
                          <a:spcPct val="150000"/>
                        </a:lnSpc>
                        <a:spcAft>
                          <a:spcPts val="0"/>
                        </a:spcAft>
                      </a:pPr>
                      <a:r>
                        <a:rPr lang="en-US" sz="1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Chief Director: Orthotic and </a:t>
                      </a:r>
                      <a:r>
                        <a:rPr lang="en-US" sz="19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Rehabilitation Services</a:t>
                      </a:r>
                      <a:endParaRPr lang="en-ZA" sz="1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1492421161"/>
                  </a:ext>
                </a:extLst>
              </a:tr>
            </a:tbl>
          </a:graphicData>
        </a:graphic>
      </p:graphicFrame>
      <p:sp>
        <p:nvSpPr>
          <p:cNvPr id="6" name="Rectangle 5"/>
          <p:cNvSpPr/>
          <p:nvPr/>
        </p:nvSpPr>
        <p:spPr>
          <a:xfrm>
            <a:off x="13919200" y="9114"/>
            <a:ext cx="441146" cy="369332"/>
          </a:xfrm>
          <a:prstGeom prst="rect">
            <a:avLst/>
          </a:prstGeom>
        </p:spPr>
        <p:txBody>
          <a:bodyPr wrap="none">
            <a:spAutoFit/>
          </a:bodyPr>
          <a:lstStyle/>
          <a:p>
            <a:r>
              <a:rPr lang="en-US" b="1" dirty="0" smtClean="0">
                <a:solidFill>
                  <a:srgbClr val="FF0000"/>
                </a:solidFill>
              </a:rPr>
              <a:t>88</a:t>
            </a:r>
            <a:endParaRPr lang="en-ZA" b="1" dirty="0">
              <a:solidFill>
                <a:srgbClr val="FF0000"/>
              </a:solidFill>
            </a:endParaRPr>
          </a:p>
        </p:txBody>
      </p:sp>
    </p:spTree>
    <p:extLst>
      <p:ext uri="{BB962C8B-B14F-4D97-AF65-F5344CB8AC3E}">
        <p14:creationId xmlns:p14="http://schemas.microsoft.com/office/powerpoint/2010/main" xmlns="" val="232945524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0" y="4572000"/>
            <a:ext cx="5483537" cy="756919"/>
          </a:xfrm>
        </p:spPr>
        <p:txBody>
          <a:bodyPr/>
          <a:lstStyle/>
          <a:p>
            <a:pPr algn="ctr"/>
            <a:r>
              <a:rPr lang="en-ZA" dirty="0" smtClean="0"/>
              <a:t>THANK YOU</a:t>
            </a:r>
            <a:endParaRPr lang="en-ZA" dirty="0"/>
          </a:p>
        </p:txBody>
      </p:sp>
      <p:sp>
        <p:nvSpPr>
          <p:cNvPr id="3" name="Rectangle 2"/>
          <p:cNvSpPr/>
          <p:nvPr/>
        </p:nvSpPr>
        <p:spPr>
          <a:xfrm>
            <a:off x="14806272" y="423612"/>
            <a:ext cx="441146" cy="369332"/>
          </a:xfrm>
          <a:prstGeom prst="rect">
            <a:avLst/>
          </a:prstGeom>
        </p:spPr>
        <p:txBody>
          <a:bodyPr wrap="none">
            <a:spAutoFit/>
          </a:bodyPr>
          <a:lstStyle/>
          <a:p>
            <a:pPr lvl="0"/>
            <a:r>
              <a:rPr lang="en-US" b="1" dirty="0" smtClean="0">
                <a:solidFill>
                  <a:srgbClr val="FF0000"/>
                </a:solidFill>
              </a:rPr>
              <a:t>89</a:t>
            </a:r>
            <a:endParaRPr lang="en-ZA" b="1" dirty="0">
              <a:solidFill>
                <a:srgbClr val="FF0000"/>
              </a:solidFill>
            </a:endParaRPr>
          </a:p>
        </p:txBody>
      </p:sp>
    </p:spTree>
    <p:extLst>
      <p:ext uri="{BB962C8B-B14F-4D97-AF65-F5344CB8AC3E}">
        <p14:creationId xmlns:p14="http://schemas.microsoft.com/office/powerpoint/2010/main" xmlns="" val="27899891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856161" y="566491"/>
            <a:ext cx="7311383" cy="574453"/>
          </a:xfrm>
        </p:spPr>
        <p:txBody>
          <a:bodyPr/>
          <a:lstStyle/>
          <a:p>
            <a:r>
              <a:rPr lang="en-ZA" sz="3733" dirty="0">
                <a:latin typeface="Arial" charset="0"/>
                <a:cs typeface="Arial" charset="0"/>
              </a:rPr>
              <a:t>STRATEGIC FOCUS</a:t>
            </a:r>
          </a:p>
        </p:txBody>
      </p:sp>
      <p:sp>
        <p:nvSpPr>
          <p:cNvPr id="21507" name="Content Placeholder 2"/>
          <p:cNvSpPr>
            <a:spLocks noGrp="1"/>
          </p:cNvSpPr>
          <p:nvPr>
            <p:ph idx="1"/>
          </p:nvPr>
        </p:nvSpPr>
        <p:spPr>
          <a:xfrm>
            <a:off x="2417233" y="1653439"/>
            <a:ext cx="11550651" cy="1395318"/>
          </a:xfrm>
        </p:spPr>
        <p:txBody>
          <a:bodyPr/>
          <a:lstStyle/>
          <a:p>
            <a:r>
              <a:rPr lang="en-US" sz="2667" dirty="0"/>
              <a:t>The Compensation Fund shall focus on the following Strategies which will further inform Institutional Policies over the five year cycle.</a:t>
            </a:r>
          </a:p>
          <a:p>
            <a:endParaRPr lang="en-US" sz="3733" dirty="0">
              <a:latin typeface="Arial" charset="0"/>
              <a:cs typeface="Arial" charset="0"/>
            </a:endParaRPr>
          </a:p>
        </p:txBody>
      </p:sp>
      <p:sp>
        <p:nvSpPr>
          <p:cNvPr id="21509" name="Slide Number Placeholder 4"/>
          <p:cNvSpPr>
            <a:spLocks noGrp="1"/>
          </p:cNvSpPr>
          <p:nvPr>
            <p:ph type="sldNum" sz="quarter" idx="4294967295"/>
          </p:nvPr>
        </p:nvSpPr>
        <p:spPr bwMode="auto">
          <a:xfrm>
            <a:off x="11154717" y="8680657"/>
            <a:ext cx="2844800" cy="48683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mbria" pitchFamily="18" charset="0"/>
                <a:ea typeface="MS PGothic" pitchFamily="34" charset="-128"/>
              </a:defRPr>
            </a:lvl1pPr>
            <a:lvl2pPr marL="990575" indent="-380990" eaLnBrk="0" hangingPunct="0">
              <a:defRPr>
                <a:solidFill>
                  <a:schemeClr val="tx1"/>
                </a:solidFill>
                <a:latin typeface="Cambria" pitchFamily="18" charset="0"/>
                <a:ea typeface="MS PGothic" pitchFamily="34" charset="-128"/>
              </a:defRPr>
            </a:lvl2pPr>
            <a:lvl3pPr marL="1523929" indent="-304792" eaLnBrk="0" hangingPunct="0">
              <a:defRPr>
                <a:solidFill>
                  <a:schemeClr val="tx1"/>
                </a:solidFill>
                <a:latin typeface="Cambria" pitchFamily="18" charset="0"/>
                <a:ea typeface="MS PGothic" pitchFamily="34" charset="-128"/>
              </a:defRPr>
            </a:lvl3pPr>
            <a:lvl4pPr marL="2133489" indent="-304792" eaLnBrk="0" hangingPunct="0">
              <a:defRPr>
                <a:solidFill>
                  <a:schemeClr val="tx1"/>
                </a:solidFill>
                <a:latin typeface="Cambria" pitchFamily="18" charset="0"/>
                <a:ea typeface="MS PGothic" pitchFamily="34" charset="-128"/>
              </a:defRPr>
            </a:lvl4pPr>
            <a:lvl5pPr marL="2743065" indent="-304792" eaLnBrk="0" hangingPunct="0">
              <a:defRPr>
                <a:solidFill>
                  <a:schemeClr val="tx1"/>
                </a:solidFill>
                <a:latin typeface="Cambria" pitchFamily="18" charset="0"/>
                <a:ea typeface="MS PGothic" pitchFamily="34" charset="-128"/>
              </a:defRPr>
            </a:lvl5pPr>
            <a:lvl6pPr marL="3352636" indent="-304792" defTabSz="609585" eaLnBrk="0" fontAlgn="base" hangingPunct="0">
              <a:spcBef>
                <a:spcPct val="0"/>
              </a:spcBef>
              <a:spcAft>
                <a:spcPct val="0"/>
              </a:spcAft>
              <a:defRPr>
                <a:solidFill>
                  <a:schemeClr val="tx1"/>
                </a:solidFill>
                <a:latin typeface="Cambria" pitchFamily="18" charset="0"/>
                <a:ea typeface="MS PGothic" pitchFamily="34" charset="-128"/>
              </a:defRPr>
            </a:lvl6pPr>
            <a:lvl7pPr marL="3962201" indent="-304792" defTabSz="609585" eaLnBrk="0" fontAlgn="base" hangingPunct="0">
              <a:spcBef>
                <a:spcPct val="0"/>
              </a:spcBef>
              <a:spcAft>
                <a:spcPct val="0"/>
              </a:spcAft>
              <a:defRPr>
                <a:solidFill>
                  <a:schemeClr val="tx1"/>
                </a:solidFill>
                <a:latin typeface="Cambria" pitchFamily="18" charset="0"/>
                <a:ea typeface="MS PGothic" pitchFamily="34" charset="-128"/>
              </a:defRPr>
            </a:lvl7pPr>
            <a:lvl8pPr marL="4571772" indent="-304792" defTabSz="609585" eaLnBrk="0" fontAlgn="base" hangingPunct="0">
              <a:spcBef>
                <a:spcPct val="0"/>
              </a:spcBef>
              <a:spcAft>
                <a:spcPct val="0"/>
              </a:spcAft>
              <a:defRPr>
                <a:solidFill>
                  <a:schemeClr val="tx1"/>
                </a:solidFill>
                <a:latin typeface="Cambria" pitchFamily="18" charset="0"/>
                <a:ea typeface="MS PGothic" pitchFamily="34" charset="-128"/>
              </a:defRPr>
            </a:lvl8pPr>
            <a:lvl9pPr marL="5181337" indent="-304792" defTabSz="609585" eaLnBrk="0" fontAlgn="base" hangingPunct="0">
              <a:spcBef>
                <a:spcPct val="0"/>
              </a:spcBef>
              <a:spcAft>
                <a:spcPct val="0"/>
              </a:spcAft>
              <a:defRPr>
                <a:solidFill>
                  <a:schemeClr val="tx1"/>
                </a:solidFill>
                <a:latin typeface="Cambria" pitchFamily="18" charset="0"/>
                <a:ea typeface="MS PGothic" pitchFamily="34" charset="-128"/>
              </a:defRPr>
            </a:lvl9pPr>
          </a:lstStyle>
          <a:p>
            <a:pPr algn="r" defTabSz="609585" eaLnBrk="1" fontAlgn="base" hangingPunct="1">
              <a:spcBef>
                <a:spcPct val="0"/>
              </a:spcBef>
              <a:spcAft>
                <a:spcPct val="0"/>
              </a:spcAft>
              <a:defRPr/>
            </a:pPr>
            <a:fld id="{F800B44A-FF6B-4136-91BA-E790339791BD}" type="slidenum">
              <a:rPr lang="en-US" sz="1600" b="1">
                <a:solidFill>
                  <a:prstClr val="white"/>
                </a:solidFill>
                <a:latin typeface="Calibri" pitchFamily="34" charset="0"/>
              </a:rPr>
              <a:pPr algn="r" defTabSz="609585" eaLnBrk="1" fontAlgn="base" hangingPunct="1">
                <a:spcBef>
                  <a:spcPct val="0"/>
                </a:spcBef>
                <a:spcAft>
                  <a:spcPct val="0"/>
                </a:spcAft>
                <a:defRPr/>
              </a:pPr>
              <a:t>9</a:t>
            </a:fld>
            <a:endParaRPr lang="en-US" sz="1600" b="1" dirty="0">
              <a:solidFill>
                <a:prstClr val="white"/>
              </a:solidFill>
              <a:latin typeface="Calibri" pitchFamily="34" charset="0"/>
            </a:endParaRPr>
          </a:p>
        </p:txBody>
      </p:sp>
      <p:pic>
        <p:nvPicPr>
          <p:cNvPr id="3" name="Picture 2"/>
          <p:cNvPicPr>
            <a:picLocks noChangeAspect="1"/>
          </p:cNvPicPr>
          <p:nvPr/>
        </p:nvPicPr>
        <p:blipFill>
          <a:blip r:embed="rId2" cstate="print"/>
          <a:stretch>
            <a:fillRect/>
          </a:stretch>
        </p:blipFill>
        <p:spPr>
          <a:xfrm>
            <a:off x="1346200" y="2376499"/>
            <a:ext cx="13944599" cy="5669320"/>
          </a:xfrm>
          <a:prstGeom prst="rect">
            <a:avLst/>
          </a:prstGeom>
        </p:spPr>
      </p:pic>
      <p:sp>
        <p:nvSpPr>
          <p:cNvPr id="2" name="Rectangle 1"/>
          <p:cNvSpPr/>
          <p:nvPr/>
        </p:nvSpPr>
        <p:spPr>
          <a:xfrm>
            <a:off x="14528800" y="381825"/>
            <a:ext cx="312906" cy="369332"/>
          </a:xfrm>
          <a:prstGeom prst="rect">
            <a:avLst/>
          </a:prstGeom>
        </p:spPr>
        <p:txBody>
          <a:bodyPr wrap="none">
            <a:spAutoFit/>
          </a:bodyPr>
          <a:lstStyle/>
          <a:p>
            <a:pPr lvl="0"/>
            <a:r>
              <a:rPr lang="en-US" b="1" dirty="0" smtClean="0">
                <a:solidFill>
                  <a:srgbClr val="FF0000"/>
                </a:solidFill>
              </a:rPr>
              <a:t>9</a:t>
            </a:r>
            <a:endParaRPr lang="en-ZA" b="1" dirty="0">
              <a:solidFill>
                <a:srgbClr val="FF0000"/>
              </a:solidFill>
            </a:endParaRPr>
          </a:p>
        </p:txBody>
      </p:sp>
    </p:spTree>
    <p:extLst>
      <p:ext uri="{BB962C8B-B14F-4D97-AF65-F5344CB8AC3E}">
        <p14:creationId xmlns:p14="http://schemas.microsoft.com/office/powerpoint/2010/main" xmlns="" val="38675341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4">
      <a:dk1>
        <a:srgbClr val="007832"/>
      </a:dk1>
      <a:lt1>
        <a:sysClr val="window" lastClr="FFFFFF"/>
      </a:lt1>
      <a:dk2>
        <a:srgbClr val="003C19"/>
      </a:dk2>
      <a:lt2>
        <a:srgbClr val="EEECE1"/>
      </a:lt2>
      <a:accent1>
        <a:srgbClr val="FFCC00"/>
      </a:accent1>
      <a:accent2>
        <a:srgbClr val="FFC000"/>
      </a:accent2>
      <a:accent3>
        <a:srgbClr val="009E40"/>
      </a:accent3>
      <a:accent4>
        <a:srgbClr val="FFCC00"/>
      </a:accent4>
      <a:accent5>
        <a:srgbClr val="E36C09"/>
      </a:accent5>
      <a:accent6>
        <a:srgbClr val="C4BD97"/>
      </a:accent6>
      <a:hlink>
        <a:srgbClr val="009E40"/>
      </a:hlink>
      <a:folHlink>
        <a:srgbClr val="E73A28"/>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1766</TotalTime>
  <Words>9964</Words>
  <Application>Microsoft Office PowerPoint</Application>
  <PresentationFormat>Custom</PresentationFormat>
  <Paragraphs>2201</Paragraphs>
  <Slides>89</Slides>
  <Notes>2</Notes>
  <HiddenSlides>0</HiddenSlides>
  <MMClips>0</MMClips>
  <ScaleCrop>false</ScaleCrop>
  <HeadingPairs>
    <vt:vector size="4" baseType="variant">
      <vt:variant>
        <vt:lpstr>Theme</vt:lpstr>
      </vt:variant>
      <vt:variant>
        <vt:i4>1</vt:i4>
      </vt:variant>
      <vt:variant>
        <vt:lpstr>Slide Titles</vt:lpstr>
      </vt:variant>
      <vt:variant>
        <vt:i4>89</vt:i4>
      </vt:variant>
    </vt:vector>
  </HeadingPairs>
  <TitlesOfParts>
    <vt:vector size="90" baseType="lpstr">
      <vt:lpstr>Office Theme</vt:lpstr>
      <vt:lpstr>Slide 1</vt:lpstr>
      <vt:lpstr>CONTENTS</vt:lpstr>
      <vt:lpstr>Introduction</vt:lpstr>
      <vt:lpstr>INTRODUCTION: THE MANDATE OF THE CF</vt:lpstr>
      <vt:lpstr>VISION AND MISSION</vt:lpstr>
      <vt:lpstr>FOOTPRINT</vt:lpstr>
      <vt:lpstr>SERVICE OFFERING</vt:lpstr>
      <vt:lpstr> Strategic Plan</vt:lpstr>
      <vt:lpstr>STRATEGIC FOCUS</vt:lpstr>
      <vt:lpstr>LINK TO GOVERNMENT PRIORITIES</vt:lpstr>
      <vt:lpstr> ALIGNMENT OF THE CF PRIORITIES TO THE MEDIUM TERM STRATEGIC FRAMEWORK (MTSF)</vt:lpstr>
      <vt:lpstr> ALIGNMENT OF THE CF PRIORITIES TO THE MEDIUM TERM STRATEGIC FRAMEWORK (MTSF)</vt:lpstr>
      <vt:lpstr> ALIGNMENT OF THE CF PRIORITIES TO THE MEDIUM TERM STRATEGIC FRAMEWORK (MTSF)</vt:lpstr>
      <vt:lpstr>CF 5 YEAR STRATEGIC PLAN 2020/21-2024/25</vt:lpstr>
      <vt:lpstr>CF 5 YEAR STRATEGIC PLAN 2020/21-2024/25</vt:lpstr>
      <vt:lpstr>CF 5 YEAR STRATEGIC PLAN 2020/21-2024/25</vt:lpstr>
      <vt:lpstr>CF 5 YEAR STRATEGIC PLAN 2020/21-2024/25</vt:lpstr>
      <vt:lpstr> The Annual Performance Plan (APP)  for the Financial Year 2022/23</vt:lpstr>
      <vt:lpstr>PROGRAMMES OF THE COMPENSATION FUND</vt:lpstr>
      <vt:lpstr>PERFORMANCE INDICATORS PER PROGRAMME</vt:lpstr>
      <vt:lpstr>PERFORMANCE INDICATORS PER PROGRAMME</vt:lpstr>
      <vt:lpstr>PROGRAMME 1: ADMINISTRATION</vt:lpstr>
      <vt:lpstr>PROGRAMME 1: ADMINISTRATION</vt:lpstr>
      <vt:lpstr>PROGRAMME 1: ADMINISTRATION</vt:lpstr>
      <vt:lpstr>PROGRAMME 1: ADMINISTRATION</vt:lpstr>
      <vt:lpstr>PROGRAMME 1: ADMINISTRATION</vt:lpstr>
      <vt:lpstr>PROGRAMME 1: ADMINISTRATION</vt:lpstr>
      <vt:lpstr>PROGRAMME 1: ADMINISTRATION</vt:lpstr>
      <vt:lpstr>PROGRAMME 1: ADMINISTRATION</vt:lpstr>
      <vt:lpstr>PROGRAMME 1: ADMINISTRATION</vt:lpstr>
      <vt:lpstr>PROGRAMME 1: ADMINISTRATION</vt:lpstr>
      <vt:lpstr> Output Indicators: Annual and Quarterly Targets</vt:lpstr>
      <vt:lpstr> Output Indicators: Annual and Quarterly Targets</vt:lpstr>
      <vt:lpstr> Output Indicators: Annual and Quarterly Targets</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PROGRAMME 2: COID SERVICES</vt:lpstr>
      <vt:lpstr>PROGRAMME 2: COID SERVICES</vt:lpstr>
      <vt:lpstr>PROGRAMME 2: COID SERVICES</vt:lpstr>
      <vt:lpstr>PROGRAMME 2: COID SERVICES</vt:lpstr>
      <vt:lpstr>PROGRAMME 2: COID SERVICES</vt:lpstr>
      <vt:lpstr>Slide 61</vt:lpstr>
      <vt:lpstr>Slide 62</vt:lpstr>
      <vt:lpstr>Slide 63</vt:lpstr>
      <vt:lpstr>Slide 64</vt:lpstr>
      <vt:lpstr>Slide 65</vt:lpstr>
      <vt:lpstr>Slide 66</vt:lpstr>
      <vt:lpstr>Slide 67</vt:lpstr>
      <vt:lpstr>Slide 68</vt:lpstr>
      <vt:lpstr>Slide 69</vt:lpstr>
      <vt:lpstr>Slide 70</vt:lpstr>
      <vt:lpstr> Output Indicators: Annual and Quarterly Targets</vt:lpstr>
      <vt:lpstr>Slide 72</vt:lpstr>
      <vt:lpstr>Slide 73</vt:lpstr>
      <vt:lpstr>Slide 74</vt:lpstr>
      <vt:lpstr>Slide 75</vt:lpstr>
      <vt:lpstr>Slide 76</vt:lpstr>
      <vt:lpstr>PROGRAMME 4: ORTHOTIC AND REHABILITATION SERVICES </vt:lpstr>
      <vt:lpstr>PROGRAMME 4: ORTHOTIC AND REHABILITATION SERVICES </vt:lpstr>
      <vt:lpstr>PROGRAMME 4: ORTHOTIC AND REHABILITATION SERVICES </vt:lpstr>
      <vt:lpstr>PROGRAMME 4: ORTHOTIC AND REHABILITATION SERVICES </vt:lpstr>
      <vt:lpstr>PROGRAMME 4: ORTHOTIC AND REHABILITATION SERVICES </vt:lpstr>
      <vt:lpstr>Slide 82</vt:lpstr>
      <vt:lpstr>Slide 83</vt:lpstr>
      <vt:lpstr>Slide 84</vt:lpstr>
      <vt:lpstr>Slide 85</vt:lpstr>
      <vt:lpstr>Slide 86</vt:lpstr>
      <vt:lpstr>Slide 87</vt:lpstr>
      <vt:lpstr>Slide 88</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DOL eCOID ppt Template 161018 V01</dc:title>
  <dc:creator>Joseph Ledwaba (CF)</dc:creator>
  <cp:lastModifiedBy>USER</cp:lastModifiedBy>
  <cp:revision>360</cp:revision>
  <cp:lastPrinted>2019-09-30T06:14:18Z</cp:lastPrinted>
  <dcterms:created xsi:type="dcterms:W3CDTF">2018-10-16T11:59:57Z</dcterms:created>
  <dcterms:modified xsi:type="dcterms:W3CDTF">2022-03-30T06:28:15Z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2018-10-16T00:00:00Z</vt:filetime>
  </property>
  <property fmtid="{D5CDD505-2E9C-101B-9397-08002B2CF9AE}" pid="3" name="Creator">
    <vt:lpwstr>Adobe Illustrator CC 23.0 (Windows)</vt:lpwstr>
  </property>
  <property fmtid="{D5CDD505-2E9C-101B-9397-08002B2CF9AE}" pid="4" name="LastSaved">
    <vt:filetime>2018-10-16T00:00:00Z</vt:filetime>
  </property>
</Properties>
</file>