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33" r:id="rId3"/>
    <p:sldId id="258" r:id="rId4"/>
    <p:sldId id="329" r:id="rId5"/>
    <p:sldId id="330" r:id="rId6"/>
    <p:sldId id="331" r:id="rId7"/>
    <p:sldId id="332" r:id="rId8"/>
    <p:sldId id="334" r:id="rId9"/>
    <p:sldId id="335" r:id="rId10"/>
    <p:sldId id="259" r:id="rId11"/>
    <p:sldId id="306" r:id="rId12"/>
    <p:sldId id="287" r:id="rId13"/>
    <p:sldId id="286" r:id="rId14"/>
    <p:sldId id="285" r:id="rId15"/>
    <p:sldId id="277" r:id="rId16"/>
    <p:sldId id="291" r:id="rId17"/>
    <p:sldId id="305" r:id="rId18"/>
    <p:sldId id="336" r:id="rId19"/>
    <p:sldId id="337" r:id="rId20"/>
    <p:sldId id="278" r:id="rId21"/>
    <p:sldId id="310" r:id="rId22"/>
    <p:sldId id="311" r:id="rId23"/>
    <p:sldId id="312" r:id="rId24"/>
    <p:sldId id="313" r:id="rId25"/>
    <p:sldId id="314" r:id="rId26"/>
    <p:sldId id="315" r:id="rId27"/>
    <p:sldId id="279" r:id="rId28"/>
    <p:sldId id="294" r:id="rId29"/>
    <p:sldId id="307" r:id="rId30"/>
    <p:sldId id="308" r:id="rId31"/>
    <p:sldId id="284" r:id="rId32"/>
    <p:sldId id="283" r:id="rId33"/>
    <p:sldId id="296" r:id="rId34"/>
    <p:sldId id="298" r:id="rId35"/>
    <p:sldId id="299" r:id="rId36"/>
    <p:sldId id="300" r:id="rId37"/>
    <p:sldId id="316" r:id="rId38"/>
    <p:sldId id="317" r:id="rId39"/>
    <p:sldId id="318" r:id="rId40"/>
    <p:sldId id="319" r:id="rId41"/>
    <p:sldId id="302" r:id="rId42"/>
    <p:sldId id="303" r:id="rId43"/>
    <p:sldId id="309" r:id="rId44"/>
    <p:sldId id="304" r:id="rId45"/>
    <p:sldId id="27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ibe Nelson" initials="MN" lastIdx="2" clrIdx="0">
    <p:extLst>
      <p:ext uri="{19B8F6BF-5375-455C-9EA6-DF929625EA0E}">
        <p15:presenceInfo xmlns:p15="http://schemas.microsoft.com/office/powerpoint/2012/main" xmlns="" userId="S::NMatibe@justice.gov.za::3b889dd3-1fe9-4b2a-b4a6-3e97a52b80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408EA-0679-47AE-B1D3-BCA2139F42C0}" type="datetimeFigureOut">
              <a:rPr lang="en-ZA" smtClean="0"/>
              <a:pPr/>
              <a:t>2022/03/29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F6FE3-0EEC-4696-A157-234CD1200E9C}" type="slidenum">
              <a:rPr lang="en-ZA" smtClean="0"/>
              <a:pPr/>
              <a:t>‹#›</a:t>
            </a:fld>
            <a:endParaRPr lang="en-ZA" dirty="0"/>
          </a:p>
        </p:txBody>
      </p:sp>
    </p:spTree>
    <p:extLst>
      <p:ext uri="{BB962C8B-B14F-4D97-AF65-F5344CB8AC3E}">
        <p14:creationId xmlns:p14="http://schemas.microsoft.com/office/powerpoint/2010/main" xmlns="" val="49543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a:t>
            </a:fld>
            <a:endParaRPr lang="en-US" dirty="0"/>
          </a:p>
        </p:txBody>
      </p:sp>
    </p:spTree>
    <p:extLst>
      <p:ext uri="{BB962C8B-B14F-4D97-AF65-F5344CB8AC3E}">
        <p14:creationId xmlns:p14="http://schemas.microsoft.com/office/powerpoint/2010/main" xmlns="" val="184421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11</a:t>
            </a:fld>
            <a:endParaRPr lang="en-US" dirty="0"/>
          </a:p>
        </p:txBody>
      </p:sp>
    </p:spTree>
    <p:extLst>
      <p:ext uri="{BB962C8B-B14F-4D97-AF65-F5344CB8AC3E}">
        <p14:creationId xmlns:p14="http://schemas.microsoft.com/office/powerpoint/2010/main" xmlns="" val="130773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12</a:t>
            </a:fld>
            <a:endParaRPr lang="en-US" dirty="0"/>
          </a:p>
        </p:txBody>
      </p:sp>
    </p:spTree>
    <p:extLst>
      <p:ext uri="{BB962C8B-B14F-4D97-AF65-F5344CB8AC3E}">
        <p14:creationId xmlns:p14="http://schemas.microsoft.com/office/powerpoint/2010/main" xmlns="" val="303128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13</a:t>
            </a:fld>
            <a:endParaRPr lang="en-US" dirty="0"/>
          </a:p>
        </p:txBody>
      </p:sp>
    </p:spTree>
    <p:extLst>
      <p:ext uri="{BB962C8B-B14F-4D97-AF65-F5344CB8AC3E}">
        <p14:creationId xmlns:p14="http://schemas.microsoft.com/office/powerpoint/2010/main" xmlns="" val="280187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14</a:t>
            </a:fld>
            <a:endParaRPr lang="en-US" dirty="0"/>
          </a:p>
        </p:txBody>
      </p:sp>
    </p:spTree>
    <p:extLst>
      <p:ext uri="{BB962C8B-B14F-4D97-AF65-F5344CB8AC3E}">
        <p14:creationId xmlns:p14="http://schemas.microsoft.com/office/powerpoint/2010/main" xmlns="" val="124617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15</a:t>
            </a:fld>
            <a:endParaRPr lang="en-US" dirty="0"/>
          </a:p>
        </p:txBody>
      </p:sp>
    </p:spTree>
    <p:extLst>
      <p:ext uri="{BB962C8B-B14F-4D97-AF65-F5344CB8AC3E}">
        <p14:creationId xmlns:p14="http://schemas.microsoft.com/office/powerpoint/2010/main" xmlns="" val="156315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16</a:t>
            </a:fld>
            <a:endParaRPr lang="en-US" dirty="0"/>
          </a:p>
        </p:txBody>
      </p:sp>
    </p:spTree>
    <p:extLst>
      <p:ext uri="{BB962C8B-B14F-4D97-AF65-F5344CB8AC3E}">
        <p14:creationId xmlns:p14="http://schemas.microsoft.com/office/powerpoint/2010/main" xmlns="" val="134965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17</a:t>
            </a:fld>
            <a:endParaRPr lang="en-US" dirty="0"/>
          </a:p>
        </p:txBody>
      </p:sp>
    </p:spTree>
    <p:extLst>
      <p:ext uri="{BB962C8B-B14F-4D97-AF65-F5344CB8AC3E}">
        <p14:creationId xmlns:p14="http://schemas.microsoft.com/office/powerpoint/2010/main" xmlns="" val="212134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18</a:t>
            </a:fld>
            <a:endParaRPr lang="en-US" dirty="0"/>
          </a:p>
        </p:txBody>
      </p:sp>
    </p:spTree>
    <p:extLst>
      <p:ext uri="{BB962C8B-B14F-4D97-AF65-F5344CB8AC3E}">
        <p14:creationId xmlns:p14="http://schemas.microsoft.com/office/powerpoint/2010/main" xmlns="" val="53536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19</a:t>
            </a:fld>
            <a:endParaRPr lang="en-US" dirty="0"/>
          </a:p>
        </p:txBody>
      </p:sp>
    </p:spTree>
    <p:extLst>
      <p:ext uri="{BB962C8B-B14F-4D97-AF65-F5344CB8AC3E}">
        <p14:creationId xmlns:p14="http://schemas.microsoft.com/office/powerpoint/2010/main" xmlns="" val="156941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20</a:t>
            </a:fld>
            <a:endParaRPr lang="en-US" dirty="0"/>
          </a:p>
        </p:txBody>
      </p:sp>
    </p:spTree>
    <p:extLst>
      <p:ext uri="{BB962C8B-B14F-4D97-AF65-F5344CB8AC3E}">
        <p14:creationId xmlns:p14="http://schemas.microsoft.com/office/powerpoint/2010/main" xmlns="" val="83786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a:t>
            </a:fld>
            <a:endParaRPr lang="en-US" dirty="0"/>
          </a:p>
        </p:txBody>
      </p:sp>
    </p:spTree>
    <p:extLst>
      <p:ext uri="{BB962C8B-B14F-4D97-AF65-F5344CB8AC3E}">
        <p14:creationId xmlns:p14="http://schemas.microsoft.com/office/powerpoint/2010/main" xmlns="" val="382426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21</a:t>
            </a:fld>
            <a:endParaRPr lang="en-US" dirty="0"/>
          </a:p>
        </p:txBody>
      </p:sp>
    </p:spTree>
    <p:extLst>
      <p:ext uri="{BB962C8B-B14F-4D97-AF65-F5344CB8AC3E}">
        <p14:creationId xmlns:p14="http://schemas.microsoft.com/office/powerpoint/2010/main" xmlns="" val="3001477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22</a:t>
            </a:fld>
            <a:endParaRPr lang="en-US" dirty="0"/>
          </a:p>
        </p:txBody>
      </p:sp>
    </p:spTree>
    <p:extLst>
      <p:ext uri="{BB962C8B-B14F-4D97-AF65-F5344CB8AC3E}">
        <p14:creationId xmlns:p14="http://schemas.microsoft.com/office/powerpoint/2010/main" xmlns="" val="97074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23</a:t>
            </a:fld>
            <a:endParaRPr lang="en-US" dirty="0"/>
          </a:p>
        </p:txBody>
      </p:sp>
    </p:spTree>
    <p:extLst>
      <p:ext uri="{BB962C8B-B14F-4D97-AF65-F5344CB8AC3E}">
        <p14:creationId xmlns:p14="http://schemas.microsoft.com/office/powerpoint/2010/main" xmlns="" val="3199875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24</a:t>
            </a:fld>
            <a:endParaRPr lang="en-US" dirty="0"/>
          </a:p>
        </p:txBody>
      </p:sp>
    </p:spTree>
    <p:extLst>
      <p:ext uri="{BB962C8B-B14F-4D97-AF65-F5344CB8AC3E}">
        <p14:creationId xmlns:p14="http://schemas.microsoft.com/office/powerpoint/2010/main" xmlns="" val="329049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25</a:t>
            </a:fld>
            <a:endParaRPr lang="en-US" dirty="0"/>
          </a:p>
        </p:txBody>
      </p:sp>
    </p:spTree>
    <p:extLst>
      <p:ext uri="{BB962C8B-B14F-4D97-AF65-F5344CB8AC3E}">
        <p14:creationId xmlns:p14="http://schemas.microsoft.com/office/powerpoint/2010/main" xmlns="" val="90380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26</a:t>
            </a:fld>
            <a:endParaRPr lang="en-US" dirty="0"/>
          </a:p>
        </p:txBody>
      </p:sp>
    </p:spTree>
    <p:extLst>
      <p:ext uri="{BB962C8B-B14F-4D97-AF65-F5344CB8AC3E}">
        <p14:creationId xmlns:p14="http://schemas.microsoft.com/office/powerpoint/2010/main" xmlns="" val="180029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27</a:t>
            </a:fld>
            <a:endParaRPr lang="en-US" dirty="0"/>
          </a:p>
        </p:txBody>
      </p:sp>
    </p:spTree>
    <p:extLst>
      <p:ext uri="{BB962C8B-B14F-4D97-AF65-F5344CB8AC3E}">
        <p14:creationId xmlns:p14="http://schemas.microsoft.com/office/powerpoint/2010/main" xmlns="" val="3599298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28</a:t>
            </a:fld>
            <a:endParaRPr lang="en-US" dirty="0"/>
          </a:p>
        </p:txBody>
      </p:sp>
    </p:spTree>
    <p:extLst>
      <p:ext uri="{BB962C8B-B14F-4D97-AF65-F5344CB8AC3E}">
        <p14:creationId xmlns:p14="http://schemas.microsoft.com/office/powerpoint/2010/main" xmlns="" val="31574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29</a:t>
            </a:fld>
            <a:endParaRPr lang="en-US" dirty="0"/>
          </a:p>
        </p:txBody>
      </p:sp>
    </p:spTree>
    <p:extLst>
      <p:ext uri="{BB962C8B-B14F-4D97-AF65-F5344CB8AC3E}">
        <p14:creationId xmlns:p14="http://schemas.microsoft.com/office/powerpoint/2010/main" xmlns="" val="2701574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30</a:t>
            </a:fld>
            <a:endParaRPr lang="en-US" dirty="0"/>
          </a:p>
        </p:txBody>
      </p:sp>
    </p:spTree>
    <p:extLst>
      <p:ext uri="{BB962C8B-B14F-4D97-AF65-F5344CB8AC3E}">
        <p14:creationId xmlns:p14="http://schemas.microsoft.com/office/powerpoint/2010/main" xmlns="" val="173713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a:t>
            </a:fld>
            <a:endParaRPr lang="en-US" dirty="0"/>
          </a:p>
        </p:txBody>
      </p:sp>
    </p:spTree>
    <p:extLst>
      <p:ext uri="{BB962C8B-B14F-4D97-AF65-F5344CB8AC3E}">
        <p14:creationId xmlns:p14="http://schemas.microsoft.com/office/powerpoint/2010/main" xmlns="" val="2701251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31</a:t>
            </a:fld>
            <a:endParaRPr lang="en-US" dirty="0"/>
          </a:p>
        </p:txBody>
      </p:sp>
    </p:spTree>
    <p:extLst>
      <p:ext uri="{BB962C8B-B14F-4D97-AF65-F5344CB8AC3E}">
        <p14:creationId xmlns:p14="http://schemas.microsoft.com/office/powerpoint/2010/main" xmlns="" val="214463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32</a:t>
            </a:fld>
            <a:endParaRPr lang="en-US" dirty="0"/>
          </a:p>
        </p:txBody>
      </p:sp>
    </p:spTree>
    <p:extLst>
      <p:ext uri="{BB962C8B-B14F-4D97-AF65-F5344CB8AC3E}">
        <p14:creationId xmlns:p14="http://schemas.microsoft.com/office/powerpoint/2010/main" xmlns="" val="1200443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33</a:t>
            </a:fld>
            <a:endParaRPr lang="en-US" dirty="0"/>
          </a:p>
        </p:txBody>
      </p:sp>
    </p:spTree>
    <p:extLst>
      <p:ext uri="{BB962C8B-B14F-4D97-AF65-F5344CB8AC3E}">
        <p14:creationId xmlns:p14="http://schemas.microsoft.com/office/powerpoint/2010/main" xmlns="" val="2114686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34</a:t>
            </a:fld>
            <a:endParaRPr lang="en-US" dirty="0"/>
          </a:p>
        </p:txBody>
      </p:sp>
    </p:spTree>
    <p:extLst>
      <p:ext uri="{BB962C8B-B14F-4D97-AF65-F5344CB8AC3E}">
        <p14:creationId xmlns:p14="http://schemas.microsoft.com/office/powerpoint/2010/main" xmlns="" val="2489428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35</a:t>
            </a:fld>
            <a:endParaRPr lang="en-US" dirty="0"/>
          </a:p>
        </p:txBody>
      </p:sp>
    </p:spTree>
    <p:extLst>
      <p:ext uri="{BB962C8B-B14F-4D97-AF65-F5344CB8AC3E}">
        <p14:creationId xmlns:p14="http://schemas.microsoft.com/office/powerpoint/2010/main" xmlns="" val="1624915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36</a:t>
            </a:fld>
            <a:endParaRPr lang="en-US" dirty="0"/>
          </a:p>
        </p:txBody>
      </p:sp>
    </p:spTree>
    <p:extLst>
      <p:ext uri="{BB962C8B-B14F-4D97-AF65-F5344CB8AC3E}">
        <p14:creationId xmlns:p14="http://schemas.microsoft.com/office/powerpoint/2010/main" xmlns="" val="773340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37</a:t>
            </a:fld>
            <a:endParaRPr lang="en-US" dirty="0"/>
          </a:p>
        </p:txBody>
      </p:sp>
    </p:spTree>
    <p:extLst>
      <p:ext uri="{BB962C8B-B14F-4D97-AF65-F5344CB8AC3E}">
        <p14:creationId xmlns:p14="http://schemas.microsoft.com/office/powerpoint/2010/main" xmlns="" val="2456947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38</a:t>
            </a:fld>
            <a:endParaRPr lang="en-US" dirty="0"/>
          </a:p>
        </p:txBody>
      </p:sp>
    </p:spTree>
    <p:extLst>
      <p:ext uri="{BB962C8B-B14F-4D97-AF65-F5344CB8AC3E}">
        <p14:creationId xmlns:p14="http://schemas.microsoft.com/office/powerpoint/2010/main" xmlns="" val="1586078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39</a:t>
            </a:fld>
            <a:endParaRPr lang="en-US" dirty="0"/>
          </a:p>
        </p:txBody>
      </p:sp>
    </p:spTree>
    <p:extLst>
      <p:ext uri="{BB962C8B-B14F-4D97-AF65-F5344CB8AC3E}">
        <p14:creationId xmlns:p14="http://schemas.microsoft.com/office/powerpoint/2010/main" xmlns="" val="202615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40</a:t>
            </a:fld>
            <a:endParaRPr lang="en-US" dirty="0"/>
          </a:p>
        </p:txBody>
      </p:sp>
    </p:spTree>
    <p:extLst>
      <p:ext uri="{BB962C8B-B14F-4D97-AF65-F5344CB8AC3E}">
        <p14:creationId xmlns:p14="http://schemas.microsoft.com/office/powerpoint/2010/main" xmlns="" val="80511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5</a:t>
            </a:fld>
            <a:endParaRPr lang="en-US" dirty="0"/>
          </a:p>
        </p:txBody>
      </p:sp>
    </p:spTree>
    <p:extLst>
      <p:ext uri="{BB962C8B-B14F-4D97-AF65-F5344CB8AC3E}">
        <p14:creationId xmlns:p14="http://schemas.microsoft.com/office/powerpoint/2010/main" xmlns="" val="3245582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41</a:t>
            </a:fld>
            <a:endParaRPr lang="en-US" dirty="0"/>
          </a:p>
        </p:txBody>
      </p:sp>
    </p:spTree>
    <p:extLst>
      <p:ext uri="{BB962C8B-B14F-4D97-AF65-F5344CB8AC3E}">
        <p14:creationId xmlns:p14="http://schemas.microsoft.com/office/powerpoint/2010/main" xmlns="" val="3109935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42</a:t>
            </a:fld>
            <a:endParaRPr lang="en-US" dirty="0"/>
          </a:p>
        </p:txBody>
      </p:sp>
    </p:spTree>
    <p:extLst>
      <p:ext uri="{BB962C8B-B14F-4D97-AF65-F5344CB8AC3E}">
        <p14:creationId xmlns:p14="http://schemas.microsoft.com/office/powerpoint/2010/main" xmlns="" val="3566446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43</a:t>
            </a:fld>
            <a:endParaRPr lang="en-US" dirty="0"/>
          </a:p>
        </p:txBody>
      </p:sp>
    </p:spTree>
    <p:extLst>
      <p:ext uri="{BB962C8B-B14F-4D97-AF65-F5344CB8AC3E}">
        <p14:creationId xmlns:p14="http://schemas.microsoft.com/office/powerpoint/2010/main" xmlns="" val="3926971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44</a:t>
            </a:fld>
            <a:endParaRPr lang="en-US" dirty="0"/>
          </a:p>
        </p:txBody>
      </p:sp>
    </p:spTree>
    <p:extLst>
      <p:ext uri="{BB962C8B-B14F-4D97-AF65-F5344CB8AC3E}">
        <p14:creationId xmlns:p14="http://schemas.microsoft.com/office/powerpoint/2010/main" xmlns="" val="393419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6</a:t>
            </a:fld>
            <a:endParaRPr lang="en-US" dirty="0"/>
          </a:p>
        </p:txBody>
      </p:sp>
    </p:spTree>
    <p:extLst>
      <p:ext uri="{BB962C8B-B14F-4D97-AF65-F5344CB8AC3E}">
        <p14:creationId xmlns:p14="http://schemas.microsoft.com/office/powerpoint/2010/main" xmlns="" val="317919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7</a:t>
            </a:fld>
            <a:endParaRPr lang="en-US" dirty="0"/>
          </a:p>
        </p:txBody>
      </p:sp>
    </p:spTree>
    <p:extLst>
      <p:ext uri="{BB962C8B-B14F-4D97-AF65-F5344CB8AC3E}">
        <p14:creationId xmlns:p14="http://schemas.microsoft.com/office/powerpoint/2010/main" xmlns="" val="117801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8</a:t>
            </a:fld>
            <a:endParaRPr lang="en-US" dirty="0"/>
          </a:p>
        </p:txBody>
      </p:sp>
    </p:spTree>
    <p:extLst>
      <p:ext uri="{BB962C8B-B14F-4D97-AF65-F5344CB8AC3E}">
        <p14:creationId xmlns:p14="http://schemas.microsoft.com/office/powerpoint/2010/main" xmlns="" val="48080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9</a:t>
            </a:fld>
            <a:endParaRPr lang="en-US" dirty="0"/>
          </a:p>
        </p:txBody>
      </p:sp>
    </p:spTree>
    <p:extLst>
      <p:ext uri="{BB962C8B-B14F-4D97-AF65-F5344CB8AC3E}">
        <p14:creationId xmlns:p14="http://schemas.microsoft.com/office/powerpoint/2010/main" xmlns="" val="59987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10</a:t>
            </a:fld>
            <a:endParaRPr lang="en-US" dirty="0"/>
          </a:p>
        </p:txBody>
      </p:sp>
    </p:spTree>
    <p:extLst>
      <p:ext uri="{BB962C8B-B14F-4D97-AF65-F5344CB8AC3E}">
        <p14:creationId xmlns:p14="http://schemas.microsoft.com/office/powerpoint/2010/main" xmlns="" val="332227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296547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364941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176169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453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cstate="print"/>
          <a:stretch>
            <a:fillRect/>
          </a:stretch>
        </p:blipFill>
        <p:spPr>
          <a:xfrm>
            <a:off x="0" y="1382"/>
            <a:ext cx="12192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11142562" y="129157"/>
            <a:ext cx="10494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22226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cstate="print"/>
          <a:stretch>
            <a:fillRect/>
          </a:stretch>
        </p:blipFill>
        <p:spPr>
          <a:xfrm>
            <a:off x="0" y="1382"/>
            <a:ext cx="12192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11142562" y="129157"/>
            <a:ext cx="10494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89719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cstate="print"/>
          <a:stretch>
            <a:fillRect/>
          </a:stretch>
        </p:blipFill>
        <p:spPr>
          <a:xfrm>
            <a:off x="0" y="1382"/>
            <a:ext cx="12192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11142562" y="129157"/>
            <a:ext cx="10494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308326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cstate="print"/>
          <a:stretch>
            <a:fillRect/>
          </a:stretch>
        </p:blipFill>
        <p:spPr>
          <a:xfrm>
            <a:off x="0" y="1382"/>
            <a:ext cx="12192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11142562" y="129157"/>
            <a:ext cx="10494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957786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cstate="print"/>
          <a:stretch>
            <a:fillRect/>
          </a:stretch>
        </p:blipFill>
        <p:spPr>
          <a:xfrm>
            <a:off x="0" y="1382"/>
            <a:ext cx="12192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11142562" y="129157"/>
            <a:ext cx="104943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751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344670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277983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428232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7306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7205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405796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219874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3F8F7-ABC0-48A2-A7DE-965184224EDA}" type="datetimeFigureOut">
              <a:rPr lang="en-ZA" smtClean="0"/>
              <a:pPr/>
              <a:t>2022/03/29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342211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3F8F7-ABC0-48A2-A7DE-965184224EDA}" type="datetimeFigureOut">
              <a:rPr lang="en-ZA" smtClean="0"/>
              <a:pPr/>
              <a:t>2022/03/29</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9F5AD-9D96-4DAE-B155-DA8FBFBB461F}" type="slidenum">
              <a:rPr lang="en-ZA" smtClean="0"/>
              <a:pPr/>
              <a:t>‹#›</a:t>
            </a:fld>
            <a:endParaRPr lang="en-ZA" dirty="0"/>
          </a:p>
        </p:txBody>
      </p:sp>
    </p:spTree>
    <p:extLst>
      <p:ext uri="{BB962C8B-B14F-4D97-AF65-F5344CB8AC3E}">
        <p14:creationId xmlns:p14="http://schemas.microsoft.com/office/powerpoint/2010/main" xmlns="" val="189804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cstate="print"/>
          <a:stretch>
            <a:fillRect/>
          </a:stretch>
        </p:blipFill>
        <p:spPr>
          <a:xfrm>
            <a:off x="1524000" y="375455"/>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5585988" y="3232086"/>
            <a:ext cx="4396212" cy="156639"/>
          </a:xfrm>
        </p:spPr>
        <p:txBody>
          <a:bodyPr>
            <a:noAutofit/>
          </a:bodyPr>
          <a:lstStyle/>
          <a:p>
            <a:pPr algn="ctr"/>
            <a:r>
              <a:rPr lang="en-US" sz="3200" dirty="0">
                <a:latin typeface="Arial" panose="020B0604020202020204" pitchFamily="34" charset="0"/>
                <a:cs typeface="Arial" panose="020B0604020202020204" pitchFamily="34" charset="0"/>
              </a:rPr>
              <a:t>PRESENTATION TO PORTFOLIO COMMITTEE BY SOUTH AFRICAN LAW REFORM COMMISSION</a:t>
            </a: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5413972" y="5078994"/>
            <a:ext cx="4568228" cy="536614"/>
          </a:xfrm>
        </p:spPr>
        <p:txBody>
          <a:bodyPr>
            <a:normAutofit lnSpcReduction="10000"/>
          </a:bodyPr>
          <a:lstStyle/>
          <a:p>
            <a:pPr marL="0" indent="0" algn="ctr">
              <a:buNone/>
            </a:pPr>
            <a:r>
              <a:rPr lang="en-US" sz="3600" dirty="0">
                <a:latin typeface="Arial" panose="020B0604020202020204" pitchFamily="34" charset="0"/>
                <a:cs typeface="Arial" panose="020B0604020202020204" pitchFamily="34" charset="0"/>
              </a:rPr>
              <a:t>29 March 2022</a:t>
            </a: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183296" y="535693"/>
            <a:ext cx="2811946" cy="5217133"/>
          </a:xfrm>
          <a:prstGeom prst="rect">
            <a:avLst/>
          </a:prstGeom>
        </p:spPr>
      </p:pic>
    </p:spTree>
    <p:extLst>
      <p:ext uri="{BB962C8B-B14F-4D97-AF65-F5344CB8AC3E}">
        <p14:creationId xmlns:p14="http://schemas.microsoft.com/office/powerpoint/2010/main" xmlns="" val="314624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35667"/>
            <a:ext cx="7401699" cy="3970318"/>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Progress of investigation</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request for investigation was received by the SALRC in May 2018</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SALRC did a pre-investigation</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Pre-investigation  was approved</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Investigation was placed on research programme in 2019</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Advisory committee appointed by Minister in September 2020</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Issue paper served before Commission, December 2020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Issue paper approved for publication subject to editing</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Issue paper published in March 2021</a:t>
            </a:r>
          </a:p>
          <a:p>
            <a:pPr marL="285750" indent="-285750" algn="just">
              <a:buFont typeface="Arial" panose="020B0604020202020204" pitchFamily="34" charset="0"/>
              <a:buChar char="•"/>
            </a:pPr>
            <a:endParaRPr lang="en-US" dirty="0"/>
          </a:p>
          <a:p>
            <a:pPr algn="just"/>
            <a:endParaRPr lang="en-US" dirty="0"/>
          </a:p>
          <a:p>
            <a:pPr algn="just"/>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792808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583267"/>
            <a:ext cx="7401699" cy="4524315"/>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Progress of investigation</a:t>
            </a:r>
          </a:p>
          <a:p>
            <a:pPr algn="just"/>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Consultative workshops were held on:</a:t>
            </a: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29 – 30 March 2021, </a:t>
            </a:r>
          </a:p>
          <a:p>
            <a:pPr marL="342900" indent="-342900">
              <a:buFont typeface="+mj-lt"/>
              <a:buAutoNum type="arabicPeriod"/>
            </a:pPr>
            <a:r>
              <a:rPr lang="en-GB" dirty="0">
                <a:latin typeface="Arial" panose="020B0604020202020204" pitchFamily="34" charset="0"/>
                <a:cs typeface="Arial" panose="020B0604020202020204" pitchFamily="34" charset="0"/>
              </a:rPr>
              <a:t>16 April,</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12,13,19, 20, 26, and 28 May 2021 and </a:t>
            </a:r>
          </a:p>
          <a:p>
            <a:pPr marL="342900" indent="-342900">
              <a:buFont typeface="+mj-lt"/>
              <a:buAutoNum type="arabicPeriod"/>
            </a:pPr>
            <a:r>
              <a:rPr lang="en-GB" dirty="0">
                <a:latin typeface="Arial" panose="020B0604020202020204" pitchFamily="34" charset="0"/>
                <a:cs typeface="Arial" panose="020B0604020202020204" pitchFamily="34" charset="0"/>
              </a:rPr>
              <a:t>8 June 2021</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Number of comment received: </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38 persons/organisations responded</a:t>
            </a:r>
          </a:p>
          <a:p>
            <a:r>
              <a:rPr lang="en-ZA" dirty="0">
                <a:latin typeface="Arial" panose="020B0604020202020204" pitchFamily="34" charset="0"/>
                <a:cs typeface="Arial" panose="020B0604020202020204" pitchFamily="34" charset="0"/>
              </a:rPr>
              <a:t>Received about 400 pages of input</a:t>
            </a:r>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770339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01333" y="1761067"/>
            <a:ext cx="7461017"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 the UNCRPD seeks to achieve</a:t>
            </a:r>
          </a:p>
          <a:p>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 CRPD is a legally binding instrument.</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Set out how the rights of persons with disabilities are to be protected. </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It clearly sets out the obligations of State Parties to promote, protect and ensure the rights of persons with disabilities.</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 It conceives disability as an evolving concept and the definition of “persons with disabilities” adheres to the “social model of disability.” </a:t>
            </a:r>
          </a:p>
          <a:p>
            <a:r>
              <a:rPr lang="en-GB" dirty="0"/>
              <a:t/>
            </a:r>
            <a:br>
              <a:rPr lang="en-GB" dirty="0"/>
            </a:br>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206314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02051"/>
            <a:ext cx="7401699" cy="34163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Optional protocol</a:t>
            </a:r>
            <a:r>
              <a:rPr lang="en-US" b="1" dirty="0">
                <a:latin typeface="Times New Roman" panose="02020603050405020304" pitchFamily="18" charset="0"/>
                <a:cs typeface="Times New Roman" panose="02020603050405020304" pitchFamily="18" charset="0"/>
              </a:rPr>
              <a:t> </a:t>
            </a:r>
          </a:p>
          <a:p>
            <a:endParaRPr lang="en-US" b="1"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South Africa has also signed and ratified the Optional Protocol (Protocol) to the United Nations Convention on the Rights of Persons wit Disabilities (UNCRPD).  Accounting mechanism</a:t>
            </a:r>
          </a:p>
          <a:p>
            <a:pPr marL="285750" lvl="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Although South Africa is bound by the reporting obligations derived from Article 35(1) of the UNCRPD, neither the UNCRPD nor the Optional Protocol to the UNCRPD has been incorporated into South African law.</a:t>
            </a:r>
            <a:endParaRPr lang="en-ZA" dirty="0">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No reservations have been made to the UNCRPD.</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552328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08200" y="1735667"/>
            <a:ext cx="7546547" cy="4801314"/>
          </a:xfrm>
          <a:prstGeom prst="rect">
            <a:avLst/>
          </a:prstGeom>
          <a:noFill/>
        </p:spPr>
        <p:txBody>
          <a:bodyPr wrap="square" rtlCol="0">
            <a:spAutoFit/>
          </a:bodyPr>
          <a:lstStyle/>
          <a:p>
            <a:pPr lvl="1" algn="just"/>
            <a:r>
              <a:rPr lang="en-GB" dirty="0">
                <a:latin typeface="Arial" panose="020B0604020202020204" pitchFamily="34" charset="0"/>
                <a:cs typeface="Arial" panose="020B0604020202020204" pitchFamily="34" charset="0"/>
              </a:rPr>
              <a:t>Ngwena and Albertyn in their article </a:t>
            </a:r>
            <a:r>
              <a:rPr lang="en-GB" i="1" dirty="0">
                <a:latin typeface="Arial" panose="020B0604020202020204" pitchFamily="34" charset="0"/>
                <a:cs typeface="Arial" panose="020B0604020202020204" pitchFamily="34" charset="0"/>
              </a:rPr>
              <a:t>“Special Issue on Disability: Introduction” </a:t>
            </a:r>
            <a:r>
              <a:rPr lang="en-GB" dirty="0">
                <a:latin typeface="Arial" panose="020B0604020202020204" pitchFamily="34" charset="0"/>
                <a:cs typeface="Arial" panose="020B0604020202020204" pitchFamily="34" charset="0"/>
              </a:rPr>
              <a:t>state that:</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CRPD is animated by substantive and transformative equality. It seeks to overcome the legacy of systemic disability-related inequality and discrimination through recognizing the diversity of humankind. It creates a new vision of disability that finds concrete expression in the duty to accommodate difference under conditions of equality and human dignity. For these reasons, the CRPD now serves as a complementary reference point for any juridical discourse at the intersection between disability and equality.</a:t>
            </a:r>
          </a:p>
          <a:p>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Ngwena and Albertyn identify issues of reasonable accommodation and systemic exclusion of persons with disabilities on the grounds of socio-economic rights. They opine that society is structured around the idea of “[able-bodiedness]”. </a:t>
            </a:r>
            <a:endParaRPr lang="en-ZA" dirty="0">
              <a:latin typeface="Arial" panose="020B0604020202020204" pitchFamily="34" charset="0"/>
              <a:cs typeface="Arial" panose="020B0604020202020204" pitchFamily="34" charset="0"/>
            </a:endParaRPr>
          </a:p>
          <a:p>
            <a:r>
              <a:rPr lang="en-ZA" dirty="0"/>
              <a:t>	</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490338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12978" y="1726362"/>
            <a:ext cx="7490969" cy="3031599"/>
          </a:xfrm>
          <a:prstGeom prst="rect">
            <a:avLst/>
          </a:prstGeom>
          <a:noFill/>
        </p:spPr>
        <p:txBody>
          <a:bodyPr wrap="square" rtlCol="0">
            <a:spAutoFit/>
          </a:bodyPr>
          <a:lstStyle/>
          <a:p>
            <a:pPr lvl="1"/>
            <a:r>
              <a:rPr lang="en-ZA" b="1" dirty="0">
                <a:latin typeface="Arial" panose="020B0604020202020204" pitchFamily="34" charset="0"/>
                <a:cs typeface="Arial" panose="020B0604020202020204" pitchFamily="34" charset="0"/>
              </a:rPr>
              <a:t>State obligations</a:t>
            </a:r>
          </a:p>
          <a:p>
            <a:pPr lvl="1"/>
            <a:endParaRPr lang="en-ZA" sz="1100"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UNCRPD sets out the following obligations of state parties:</a:t>
            </a:r>
          </a:p>
          <a:p>
            <a:pPr algn="just"/>
            <a:endParaRPr lang="en-ZA" dirty="0"/>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“Adopt legislation and administrative measures to promote the human rights of person with disabilities;</a:t>
            </a:r>
            <a:endParaRPr lang="en-ZA" dirty="0">
              <a:effectLst/>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Adopt legislative and other measures to abolish discrimination;</a:t>
            </a:r>
            <a:endParaRPr lang="en-ZA" dirty="0">
              <a:effectLst/>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Protect and promote the rights of persons with disabilities in all policies and programmes;</a:t>
            </a:r>
            <a:endParaRPr lang="en-ZA" dirty="0">
              <a:effectLst/>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Stop any practice that breaches the rights of persons with disabilities;</a:t>
            </a:r>
          </a:p>
          <a:p>
            <a:pPr lvl="0"/>
            <a:endParaRPr lang="en-ZA" dirty="0">
              <a:effectLst/>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659738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25134" y="1634067"/>
            <a:ext cx="7529614" cy="2862322"/>
          </a:xfrm>
          <a:prstGeom prst="rect">
            <a:avLst/>
          </a:prstGeom>
          <a:noFill/>
        </p:spPr>
        <p:txBody>
          <a:bodyPr wrap="square" rtlCol="0">
            <a:spAutoFit/>
          </a:bodyPr>
          <a:lstStyle/>
          <a:p>
            <a:pPr lvl="1"/>
            <a:r>
              <a:rPr lang="en-ZA" b="1" dirty="0">
                <a:latin typeface="Arial" panose="020B0604020202020204" pitchFamily="34" charset="0"/>
                <a:cs typeface="Arial" panose="020B0604020202020204" pitchFamily="34" charset="0"/>
              </a:rPr>
              <a:t>State obligations</a:t>
            </a:r>
            <a:endParaRPr lang="en-ZA" b="1" dirty="0">
              <a:effectLst/>
              <a:latin typeface="Arial" panose="020B0604020202020204" pitchFamily="34" charset="0"/>
              <a:cs typeface="Arial" panose="020B0604020202020204" pitchFamily="34" charset="0"/>
            </a:endParaRPr>
          </a:p>
          <a:p>
            <a:pPr lvl="0"/>
            <a:endParaRPr lang="en-ZA" dirty="0">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States have to protect (states have to prevent violations of rights by third parties), and fulfil (to undertake legislative, administrative, budgetary, judicial and other actions to enable disabled persons. </a:t>
            </a: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States should promote (through awareness raising) protect (through adopting legislation and policies that create rights for disabled persons and also develop appropriate remedies) and ensure rights (by ensuring accessibility).</a:t>
            </a:r>
          </a:p>
          <a:p>
            <a:pPr algn="just"/>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75307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75933" y="1778000"/>
            <a:ext cx="7478814" cy="3970318"/>
          </a:xfrm>
          <a:prstGeom prst="rect">
            <a:avLst/>
          </a:prstGeom>
          <a:noFill/>
        </p:spPr>
        <p:txBody>
          <a:bodyPr wrap="square" rtlCol="0">
            <a:spAutoFit/>
          </a:bodyPr>
          <a:lstStyle/>
          <a:p>
            <a:pPr lvl="1"/>
            <a:r>
              <a:rPr lang="en-US" b="1" dirty="0">
                <a:latin typeface="Arial" panose="020B0604020202020204" pitchFamily="34" charset="0"/>
                <a:cs typeface="Arial" panose="020B0604020202020204" pitchFamily="34" charset="0"/>
              </a:rPr>
              <a:t>Issue paper: Content</a:t>
            </a:r>
          </a:p>
          <a:p>
            <a:pPr lvl="1"/>
            <a:endParaRPr lang="en-US" dirty="0"/>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History of UNCRPD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social model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White paper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Existing measures in South Africa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Discrimination (Constitution and PEPUDA) and definitions of disability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Universal design/ reasonable accommodation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Need for legislation: concluding observations and section 231(4) of the Constitution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Best practices in foreign jurisdictions: African and western countries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Possible solutions</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207789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75933" y="1778000"/>
            <a:ext cx="7478814" cy="4801314"/>
          </a:xfrm>
          <a:prstGeom prst="rect">
            <a:avLst/>
          </a:prstGeom>
          <a:noFill/>
        </p:spPr>
        <p:txBody>
          <a:bodyPr wrap="square" rtlCol="0">
            <a:spAutoFit/>
          </a:bodyPr>
          <a:lstStyle/>
          <a:p>
            <a:pPr lvl="1"/>
            <a:r>
              <a:rPr lang="en-US" b="1" dirty="0">
                <a:latin typeface="Arial" panose="020B0604020202020204" pitchFamily="34" charset="0"/>
                <a:cs typeface="Arial" panose="020B0604020202020204" pitchFamily="34" charset="0"/>
              </a:rPr>
              <a:t>Issue paper: content</a:t>
            </a: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Call for comment: questionnaire</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Origin of investigation</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1: history of investigation and mandate</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What the UNCRPD requires</a:t>
            </a:r>
          </a:p>
          <a:p>
            <a:pPr lvl="0" algn="just" eaLnBrk="0" fontAlgn="base" hangingPunct="0">
              <a:spcBef>
                <a:spcPct val="0"/>
              </a:spcBef>
              <a:spcAft>
                <a:spcPct val="0"/>
              </a:spcAft>
              <a:tabLst>
                <a:tab pos="5724525" algn="r"/>
              </a:tabLst>
            </a:pP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2: the problem that needs to be solved</a:t>
            </a:r>
          </a:p>
          <a:p>
            <a:pPr lvl="0" algn="just" eaLnBrk="0" fontAlgn="base" hangingPunct="0">
              <a:spcBef>
                <a:spcPct val="0"/>
              </a:spcBef>
              <a:spcAft>
                <a:spcPct val="0"/>
              </a:spcAft>
              <a:tabLst>
                <a:tab pos="5724525" algn="r"/>
              </a:tabLst>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3: the white paper on the rights of persons with disabilities and the 7 united nations general comments</a:t>
            </a:r>
          </a:p>
          <a:p>
            <a:pPr lvl="0" algn="just" eaLnBrk="0" fontAlgn="base" hangingPunct="0">
              <a:spcBef>
                <a:spcPct val="0"/>
              </a:spcBef>
              <a:spcAft>
                <a:spcPct val="0"/>
              </a:spcAft>
              <a:tabLst>
                <a:tab pos="5724525" algn="r"/>
              </a:tabLst>
            </a:pP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4: critique: why legislative law reform is necessary</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The current South African position</a:t>
            </a:r>
          </a:p>
          <a:p>
            <a:pPr lvl="0" algn="just" eaLnBrk="0" fontAlgn="base" hangingPunct="0">
              <a:spcBef>
                <a:spcPct val="0"/>
              </a:spcBef>
              <a:spcAft>
                <a:spcPct val="0"/>
              </a:spcAft>
              <a:tabLst>
                <a:tab pos="5724525" algn="r"/>
              </a:tabLst>
            </a:pP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5: institutional involvement, legislation, common law and policies</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The current South African position</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68341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75933" y="1778000"/>
            <a:ext cx="7478814" cy="3416320"/>
          </a:xfrm>
          <a:prstGeom prst="rect">
            <a:avLst/>
          </a:prstGeom>
          <a:noFill/>
        </p:spPr>
        <p:txBody>
          <a:bodyPr wrap="square" rtlCol="0">
            <a:spAutoFit/>
          </a:bodyPr>
          <a:lstStyle/>
          <a:p>
            <a:pPr lvl="1"/>
            <a:r>
              <a:rPr lang="en-US" b="1" dirty="0">
                <a:latin typeface="Arial" panose="020B0604020202020204" pitchFamily="34" charset="0"/>
                <a:cs typeface="Arial" panose="020B0604020202020204" pitchFamily="34" charset="0"/>
              </a:rPr>
              <a:t>Issue paper: content</a:t>
            </a:r>
          </a:p>
          <a:p>
            <a:pPr lvl="1"/>
            <a:endParaRPr lang="en-US" b="1"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6: legislation and common law</a:t>
            </a:r>
          </a:p>
          <a:p>
            <a:pPr lvl="0" algn="just" eaLnBrk="0" fontAlgn="base" hangingPunct="0">
              <a:spcBef>
                <a:spcPct val="0"/>
              </a:spcBef>
              <a:spcAft>
                <a:spcPct val="0"/>
              </a:spcAft>
              <a:tabLst>
                <a:tab pos="5724525" algn="r"/>
              </a:tabLst>
            </a:pP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International and foreign law</a:t>
            </a: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7: international law</a:t>
            </a:r>
          </a:p>
          <a:p>
            <a:pPr lvl="0" algn="just" eaLnBrk="0" fontAlgn="base" hangingPunct="0">
              <a:spcBef>
                <a:spcPct val="0"/>
              </a:spcBef>
              <a:spcAft>
                <a:spcPct val="0"/>
              </a:spcAft>
              <a:tabLst>
                <a:tab pos="5724525" algn="r"/>
              </a:tabLst>
            </a:pP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Foreign law</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8: incorporation of an international treaty into RSA national law</a:t>
            </a:r>
            <a:endParaRPr lang="en-ZA" dirty="0">
              <a:latin typeface="Arial" panose="020B0604020202020204" pitchFamily="34" charset="0"/>
              <a:cs typeface="Arial" panose="020B0604020202020204" pitchFamily="34" charset="0"/>
            </a:endParaRP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9: situational analysis in other countries: surveying foreign law 	</a:t>
            </a:r>
          </a:p>
          <a:p>
            <a:pPr lvl="0" algn="just" eaLnBrk="0" fontAlgn="base" hangingPunct="0">
              <a:spcBef>
                <a:spcPct val="0"/>
              </a:spcBef>
              <a:spcAft>
                <a:spcPct val="0"/>
              </a:spcAft>
              <a:tabLst>
                <a:tab pos="5724525" algn="r"/>
              </a:tabLs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Chapter 10: creating legislation</a:t>
            </a:r>
            <a:endParaRPr lang="en-GB"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871494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522017"/>
            <a:ext cx="7437727" cy="3139321"/>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Arial" panose="020B0604020202020204" pitchFamily="34" charset="0"/>
                <a:cs typeface="Arial" panose="020B0604020202020204" pitchFamily="34" charset="0"/>
              </a:rPr>
              <a:t>Purpose of presentation</a:t>
            </a:r>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purpose of the presentation is to inform the Portfolio Committee of:</a:t>
            </a:r>
          </a:p>
          <a:p>
            <a:pPr algn="just"/>
            <a:r>
              <a:rPr lang="en-US" dirty="0">
                <a:latin typeface="Arial" panose="020B0604020202020204" pitchFamily="34" charset="0"/>
                <a:cs typeface="Arial" panose="020B0604020202020204" pitchFamily="34" charset="0"/>
              </a:rPr>
              <a:t>Composition and working processes of the South African Law Reform Commission in order to indicate the processes followed to arrive at a solution and why public consultation is of utmost importance;</a:t>
            </a:r>
          </a:p>
          <a:p>
            <a:pPr algn="just"/>
            <a:r>
              <a:rPr lang="en-US" dirty="0">
                <a:latin typeface="Arial" panose="020B0604020202020204" pitchFamily="34" charset="0"/>
                <a:cs typeface="Arial" panose="020B0604020202020204" pitchFamily="34" charset="0"/>
              </a:rPr>
              <a:t>and</a:t>
            </a:r>
          </a:p>
          <a:p>
            <a:pPr algn="just"/>
            <a:r>
              <a:rPr lang="en-US" dirty="0">
                <a:latin typeface="Arial" panose="020B0604020202020204" pitchFamily="34" charset="0"/>
                <a:cs typeface="Arial" panose="020B0604020202020204" pitchFamily="34" charset="0"/>
              </a:rPr>
              <a:t>To put the development of project 148 in place with the described processes. </a:t>
            </a:r>
            <a:endParaRPr lang="en-ZA" dirty="0">
              <a:latin typeface="Arial" panose="020B0604020202020204" pitchFamily="34" charset="0"/>
              <a:cs typeface="Arial" panose="020B0604020202020204" pitchFamily="34" charset="0"/>
            </a:endParaRPr>
          </a:p>
          <a:p>
            <a:endParaRPr lang="en-US"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735603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17020" y="2093600"/>
            <a:ext cx="7437727" cy="341632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Creating a definition of disability</a:t>
            </a:r>
            <a:endParaRPr lang="en-ZA"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definition of disability depends on the context and there is no closed definition in the UNCRPD.</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Disability is relevant in legal terms in relation to discrimination and affirmative action and allocation of benefits.</a:t>
            </a:r>
            <a:endParaRPr lang="en-ZA"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Reasonable accommodation is necessary to correct an unequal playing field for disadvantaged groups or individuals. It is the measure to eradicate environment barriers that “disable” a person with disabilities. </a:t>
            </a:r>
            <a:endParaRPr lang="en-ZA" dirty="0">
              <a:latin typeface="Arial" panose="020B0604020202020204" pitchFamily="34" charset="0"/>
              <a:cs typeface="Arial" panose="020B0604020202020204" pitchFamily="34" charset="0"/>
            </a:endParaRPr>
          </a:p>
          <a:p>
            <a:pPr algn="just"/>
            <a:r>
              <a:rPr lang="en-GB" dirty="0"/>
              <a:t> </a:t>
            </a:r>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196660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86468"/>
            <a:ext cx="7401699" cy="3693319"/>
          </a:xfrm>
          <a:prstGeom prst="rect">
            <a:avLst/>
          </a:prstGeom>
          <a:noFill/>
        </p:spPr>
        <p:txBody>
          <a:bodyPr wrap="square" rtlCol="0">
            <a:spAutoFit/>
          </a:bodyPr>
          <a:lstStyle/>
          <a:p>
            <a:pPr algn="just"/>
            <a:r>
              <a:rPr lang="en-GB" b="1" dirty="0">
                <a:latin typeface="Arial" panose="020B0604020202020204" pitchFamily="34" charset="0"/>
                <a:cs typeface="Arial" panose="020B0604020202020204" pitchFamily="34" charset="0"/>
              </a:rPr>
              <a:t>Discrimination</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discrimination provisions in South Africa are set out in the Issue paper.</a:t>
            </a:r>
            <a:endParaRPr lang="en-GB" b="1" dirty="0">
              <a:latin typeface="Arial" panose="020B0604020202020204" pitchFamily="34" charset="0"/>
              <a:cs typeface="Arial" panose="020B0604020202020204" pitchFamily="34" charset="0"/>
            </a:endParaRPr>
          </a:p>
          <a:p>
            <a:pPr algn="just"/>
            <a:endParaRPr lang="en-GB" b="1" dirty="0">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Other:</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issue of crimes and culpability are addressed</a:t>
            </a:r>
          </a:p>
          <a:p>
            <a:pPr algn="just"/>
            <a:r>
              <a:rPr lang="en-GB" dirty="0">
                <a:latin typeface="Arial" panose="020B0604020202020204" pitchFamily="34" charset="0"/>
                <a:cs typeface="Arial" panose="020B0604020202020204" pitchFamily="34" charset="0"/>
              </a:rPr>
              <a:t>Existing acts identified</a:t>
            </a:r>
          </a:p>
          <a:p>
            <a:pPr algn="just"/>
            <a:r>
              <a:rPr lang="en-GB" dirty="0">
                <a:latin typeface="Arial" panose="020B0604020202020204" pitchFamily="34" charset="0"/>
                <a:cs typeface="Arial" panose="020B0604020202020204" pitchFamily="34" charset="0"/>
              </a:rPr>
              <a:t>Foreign and international law benchmarking</a:t>
            </a:r>
          </a:p>
          <a:p>
            <a:pPr algn="just"/>
            <a:r>
              <a:rPr lang="en-GB" dirty="0">
                <a:latin typeface="Arial" panose="020B0604020202020204" pitchFamily="34" charset="0"/>
                <a:cs typeface="Arial" panose="020B0604020202020204" pitchFamily="34" charset="0"/>
              </a:rPr>
              <a:t>Possible solutions</a:t>
            </a:r>
          </a:p>
          <a:p>
            <a:pPr algn="just"/>
            <a:endParaRPr lang="en-GB"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109594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61068"/>
            <a:ext cx="7401699" cy="3693319"/>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Questions asked for public comments  dealt with:</a:t>
            </a:r>
          </a:p>
          <a:p>
            <a:pPr algn="just"/>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Need for an Act</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Scope of an Act</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Type of Act</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Existing Acts </a:t>
            </a:r>
            <a:endParaRPr lang="en-ZA"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584592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25133" y="1659467"/>
            <a:ext cx="7529615" cy="4801314"/>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Questions asked for public comments  dealt with:</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Criminal and Civil law  </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Harmful practices</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Specific criminal offences </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White Paper on the Rights of Persons with Disabilities</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Barriers to Equal Dignity, Treatment and Participation </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De-institutionalisation and Incarcerated Persons with Disabilities</a:t>
            </a:r>
            <a:r>
              <a:rPr lang="en-GB" dirty="0"/>
              <a:t> </a:t>
            </a:r>
            <a:endParaRPr lang="en-ZA" dirty="0"/>
          </a:p>
          <a:p>
            <a:pPr algn="just"/>
            <a:endParaRPr lang="en-ZA" dirty="0"/>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756638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16668" y="1811867"/>
            <a:ext cx="7538080" cy="4801314"/>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Questions asked for public comments  dealt with:</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Insurance, Pensions, Workman’s Compensation and Social Grants</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Gender based violence</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Foreign law as a Guideline for Domestication  </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International law as a Guideline for Domestication </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Security services </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Asylum and refugees</a:t>
            </a:r>
            <a:endParaRPr lang="en-ZA" dirty="0">
              <a:latin typeface="Arial" panose="020B0604020202020204" pitchFamily="34" charset="0"/>
              <a:cs typeface="Arial" panose="020B0604020202020204" pitchFamily="34" charset="0"/>
            </a:endParaRPr>
          </a:p>
          <a:p>
            <a:endParaRPr lang="en-ZA" dirty="0"/>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93547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66220" y="1738000"/>
            <a:ext cx="7437727" cy="6463308"/>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Questions asked for public comments  dealt with:</a:t>
            </a:r>
          </a:p>
          <a:p>
            <a:pPr algn="just"/>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Other</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elder abuse especially when an elderly persons suffers from dementia;</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euthanasia;</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the treatment in prison (remand detainees and convicted offenders) of mentally ill persons;</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abortion of a foetus in vitro on the grounds of the foetus having a disability;</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intellectually disabled children, persons with head injuries or sufferers from Down syndrome in terms of capability of giving evidence;</a:t>
            </a:r>
          </a:p>
          <a:p>
            <a:endParaRPr lang="en-GB" dirty="0"/>
          </a:p>
          <a:p>
            <a:endParaRPr lang="en-ZA" dirty="0"/>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999528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896534"/>
            <a:ext cx="7396308" cy="5632311"/>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Questions asked for public comments dealt with:</a:t>
            </a:r>
          </a:p>
          <a:p>
            <a:pPr algn="just"/>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Other</a:t>
            </a:r>
          </a:p>
          <a:p>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liability for omissions (criminal and civil) when dealing with vulnerable persons and elderly vulnerable persons;</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insurance discrimination issues;</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the Life Esidimeni Debacle; and</a:t>
            </a:r>
            <a:endParaRPr lang="en-ZA"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any offensive language.</a:t>
            </a:r>
            <a:endParaRPr lang="en-ZA" dirty="0">
              <a:latin typeface="Arial" panose="020B0604020202020204" pitchFamily="34" charset="0"/>
              <a:cs typeface="Arial" panose="020B0604020202020204" pitchFamily="34" charset="0"/>
            </a:endParaRPr>
          </a:p>
          <a:p>
            <a:endParaRPr lang="en-GB" dirty="0"/>
          </a:p>
          <a:p>
            <a:endParaRPr lang="en-GB" dirty="0"/>
          </a:p>
          <a:p>
            <a:r>
              <a:rPr lang="en-GB" dirty="0"/>
              <a:t> </a:t>
            </a:r>
            <a:endParaRPr lang="en-ZA" dirty="0"/>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333188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09458" y="1973655"/>
            <a:ext cx="7545290" cy="4247317"/>
          </a:xfrm>
          <a:prstGeom prst="rect">
            <a:avLst/>
          </a:prstGeom>
          <a:noFill/>
        </p:spPr>
        <p:txBody>
          <a:bodyPr wrap="square" rtlCol="0">
            <a:spAutoFit/>
          </a:bodyPr>
          <a:lstStyle/>
          <a:p>
            <a:pPr lvl="0" algn="just" fontAlgn="base"/>
            <a:r>
              <a:rPr lang="en-US" b="1" dirty="0">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White Paper on the Rights of Persons with Disabilities (White Paper)</a:t>
            </a:r>
          </a:p>
          <a:p>
            <a:pPr lvl="0" algn="just" fontAlgn="base"/>
            <a:endParaRPr lang="en-ZA" b="1" dirty="0">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White Paper, approved by Cabinet in December 2015, will be used to develop legislation to finalize the domestication of the UNCRPD.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It does not replace any existing policy in any existing sector.  </a:t>
            </a:r>
          </a:p>
          <a:p>
            <a:pPr algn="just"/>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It moves toward the social model and moves away from the medical model:</a:t>
            </a:r>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“…disability is a social construct and assesses the socio-economic environment and the impact that barriers have on the full participation, inclusion and acceptance of persons with disabilities as part of mainstream society.”</a:t>
            </a:r>
            <a:endParaRPr lang="en-ZA" dirty="0">
              <a:latin typeface="Arial" panose="020B0604020202020204" pitchFamily="34" charset="0"/>
              <a:cs typeface="Arial" panose="020B0604020202020204" pitchFamily="34" charset="0"/>
            </a:endParaRPr>
          </a:p>
          <a:p>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811851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17020" y="2093600"/>
            <a:ext cx="7437727" cy="369332"/>
          </a:xfrm>
          <a:prstGeom prst="rect">
            <a:avLst/>
          </a:prstGeom>
          <a:noFill/>
        </p:spPr>
        <p:txBody>
          <a:bodyPr wrap="square" rtlCol="0">
            <a:spAutoFit/>
          </a:bodyPr>
          <a:lstStyle/>
          <a:p>
            <a:r>
              <a:rPr lang="en-GB" dirty="0"/>
              <a:t> </a:t>
            </a:r>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Rectangle 2"/>
          <p:cNvSpPr/>
          <p:nvPr/>
        </p:nvSpPr>
        <p:spPr>
          <a:xfrm>
            <a:off x="2438400" y="1811867"/>
            <a:ext cx="6705600" cy="4247317"/>
          </a:xfrm>
          <a:prstGeom prst="rect">
            <a:avLst/>
          </a:prstGeom>
        </p:spPr>
        <p:txBody>
          <a:bodyPr wrap="square">
            <a:spAutoFit/>
          </a:bodyPr>
          <a:lstStyle/>
          <a:p>
            <a:r>
              <a:rPr lang="en-US" dirty="0">
                <a:latin typeface="Arial" panose="020B0604020202020204" pitchFamily="34" charset="0"/>
                <a:cs typeface="Arial" panose="020B0604020202020204" pitchFamily="34" charset="0"/>
              </a:rPr>
              <a:t>It is built on 9 strategic pillars.</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“Removing barriers to access and participation;</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Protecting the rights of persons at risk of compounded marginalization;</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sustainable integrated community life;</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Promoting and supporting the empowerment of children, women, youth and persons with disabilities;</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Reducing economic vulnerability and releasing human capital;</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Strengthening the representative voice of persons with disabilities;</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Building a disability equitable state machinery;</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Promoting international cooperation; and</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Monitoring and evaluation.”</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3258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17020" y="1602533"/>
            <a:ext cx="7437727" cy="646331"/>
          </a:xfrm>
          <a:prstGeom prst="rect">
            <a:avLst/>
          </a:prstGeom>
          <a:noFill/>
        </p:spPr>
        <p:txBody>
          <a:bodyPr wrap="square" rtlCol="0">
            <a:spAutoFit/>
          </a:bodyPr>
          <a:lstStyle/>
          <a:p>
            <a:endParaRPr lang="en-GB" dirty="0"/>
          </a:p>
          <a:p>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2150533" y="1447801"/>
            <a:ext cx="7772400" cy="3513782"/>
          </a:xfrm>
          <a:prstGeom prst="rect">
            <a:avLst/>
          </a:prstGeom>
        </p:spPr>
        <p:txBody>
          <a:bodyPr wrap="square">
            <a:spAutoFit/>
          </a:bodyPr>
          <a:lstStyle/>
          <a:p>
            <a:pPr algn="just">
              <a:spcAft>
                <a:spcPts val="1000"/>
              </a:spcAft>
              <a:tabLst>
                <a:tab pos="90170" algn="l"/>
              </a:tabLst>
            </a:pPr>
            <a:r>
              <a:rPr lang="en-GB" b="1" dirty="0">
                <a:effectLst/>
                <a:latin typeface="Arial" panose="020B0604020202020204" pitchFamily="34" charset="0"/>
                <a:cs typeface="Arial" panose="020B0604020202020204" pitchFamily="34" charset="0"/>
              </a:rPr>
              <a:t>Soft law of Human Rights Committee</a:t>
            </a:r>
          </a:p>
          <a:p>
            <a:pPr algn="just">
              <a:spcAft>
                <a:spcPts val="1000"/>
              </a:spcAft>
              <a:tabLst>
                <a:tab pos="90170" algn="l"/>
              </a:tabLst>
            </a:pPr>
            <a:r>
              <a:rPr lang="en-GB" dirty="0">
                <a:effectLst/>
                <a:latin typeface="Arial" panose="020B0604020202020204" pitchFamily="34" charset="0"/>
                <a:cs typeface="Arial" panose="020B0604020202020204" pitchFamily="34" charset="0"/>
              </a:rPr>
              <a:t>The 7 General Comments of the </a:t>
            </a:r>
            <a:r>
              <a:rPr lang="en-GB" i="1" dirty="0">
                <a:effectLst/>
                <a:latin typeface="Arial" panose="020B0604020202020204" pitchFamily="34" charset="0"/>
                <a:cs typeface="Arial" panose="020B0604020202020204" pitchFamily="34" charset="0"/>
              </a:rPr>
              <a:t>United Nations Committee on the Rights of Persons with Disabilities</a:t>
            </a:r>
            <a:r>
              <a:rPr lang="en-GB" dirty="0">
                <a:effectLst/>
                <a:latin typeface="Arial" panose="020B0604020202020204" pitchFamily="34" charset="0"/>
                <a:cs typeface="Arial" panose="020B0604020202020204" pitchFamily="34" charset="0"/>
              </a:rPr>
              <a:t> interprets the content, indicate the obligations of States, provide implementation guidelines, and introduces the intersectionality of the CRPD rights.</a:t>
            </a:r>
          </a:p>
          <a:p>
            <a:pPr algn="just">
              <a:spcAft>
                <a:spcPts val="1000"/>
              </a:spcAft>
              <a:tabLst>
                <a:tab pos="90170" algn="l"/>
              </a:tabLst>
            </a:pPr>
            <a:r>
              <a:rPr lang="en-GB" dirty="0">
                <a:effectLst/>
                <a:latin typeface="Arial" panose="020B0604020202020204" pitchFamily="34" charset="0"/>
                <a:cs typeface="Arial" panose="020B0604020202020204" pitchFamily="34" charset="0"/>
              </a:rPr>
              <a:t> It is soft law that has non-binding but persuasive powers, The comments will have an influence in the implementation of these rights and the obligations of the State, in the application thereof in South Africa.</a:t>
            </a:r>
          </a:p>
          <a:p>
            <a:pPr algn="just">
              <a:spcAft>
                <a:spcPts val="1000"/>
              </a:spcAft>
              <a:tabLst>
                <a:tab pos="90170" algn="l"/>
              </a:tabLst>
            </a:pPr>
            <a:r>
              <a:rPr lang="en-GB" dirty="0">
                <a:effectLst/>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pPr algn="just">
              <a:lnSpc>
                <a:spcPct val="150000"/>
              </a:lnSpc>
              <a:spcAft>
                <a:spcPts val="0"/>
              </a:spcAft>
            </a:pPr>
            <a:r>
              <a:rPr lang="en-GB" dirty="0">
                <a:effectLst/>
                <a:latin typeface="Arial" panose="020B0604020202020204" pitchFamily="34" charset="0"/>
                <a:ea typeface="Times New Roman" panose="02020603050405020304" pitchFamily="18" charset="0"/>
                <a:cs typeface="Arial" panose="020B0604020202020204" pitchFamily="34" charset="0"/>
              </a:rPr>
              <a:t> </a:t>
            </a: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18873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71753" y="1419071"/>
            <a:ext cx="7437727" cy="5078313"/>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Arial" panose="020B0604020202020204" pitchFamily="34" charset="0"/>
                <a:cs typeface="Arial" panose="020B0604020202020204" pitchFamily="34" charset="0"/>
              </a:rPr>
              <a:t>Content of presentation by South Africa Law Reform Commission (SALRC)</a:t>
            </a:r>
          </a:p>
          <a:p>
            <a:endParaRPr lang="en-US"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Processes of SALRC</a:t>
            </a:r>
          </a:p>
          <a:p>
            <a:pPr algn="just"/>
            <a:r>
              <a:rPr lang="en-GB" dirty="0">
                <a:latin typeface="Arial" panose="020B0604020202020204" pitchFamily="34" charset="0"/>
                <a:cs typeface="Arial" panose="020B0604020202020204" pitchFamily="34" charset="0"/>
              </a:rPr>
              <a:t>History of investigation</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Issue paper published </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Workshops held</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Number of comments received</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Overview:</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What the Convention( UNCRPD) is about</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What the convention seek to achieve</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What the investigation seeks to achieve</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Important points in Issue paper</a:t>
            </a:r>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Developing the discussion paper</a:t>
            </a:r>
            <a:endParaRPr lang="en-ZA" dirty="0">
              <a:latin typeface="Arial" panose="020B0604020202020204" pitchFamily="34" charset="0"/>
              <a:cs typeface="Arial" panose="020B0604020202020204" pitchFamily="34" charset="0"/>
            </a:endParaRPr>
          </a:p>
          <a:p>
            <a:r>
              <a:rPr lang="en-GB" dirty="0"/>
              <a:t> </a:t>
            </a:r>
            <a:endParaRPr lang="en-ZA" dirty="0"/>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429892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17020" y="2093600"/>
            <a:ext cx="7437727" cy="369332"/>
          </a:xfrm>
          <a:prstGeom prst="rect">
            <a:avLst/>
          </a:prstGeom>
          <a:noFill/>
        </p:spPr>
        <p:txBody>
          <a:bodyPr wrap="square" rtlCol="0">
            <a:spAutoFit/>
          </a:bodyPr>
          <a:lstStyle/>
          <a:p>
            <a:r>
              <a:rPr lang="en-GB" dirty="0"/>
              <a:t> </a:t>
            </a:r>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2253048" y="1845733"/>
            <a:ext cx="8474219" cy="3990516"/>
          </a:xfrm>
          <a:prstGeom prst="rect">
            <a:avLst/>
          </a:prstGeom>
        </p:spPr>
        <p:txBody>
          <a:bodyPr wrap="square">
            <a:spAutoFit/>
          </a:bodyPr>
          <a:lstStyle/>
          <a:p>
            <a:pPr marL="450215" algn="just">
              <a:spcAft>
                <a:spcPts val="1000"/>
              </a:spcAft>
            </a:pPr>
            <a:r>
              <a:rPr lang="en-GB" b="1" dirty="0">
                <a:effectLst/>
                <a:latin typeface="Arial" panose="020B0604020202020204" pitchFamily="34" charset="0"/>
                <a:ea typeface="Times New Roman" panose="02020603050405020304" pitchFamily="18" charset="0"/>
                <a:cs typeface="Arial" panose="020B0604020202020204" pitchFamily="34" charset="0"/>
              </a:rPr>
              <a:t>7 General Comments:</a:t>
            </a:r>
          </a:p>
          <a:p>
            <a:pPr marL="450215" algn="just">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1.	Equal recognition before the law; (article 12)</a:t>
            </a:r>
            <a:endParaRPr lang="en-ZA" dirty="0">
              <a:effectLst/>
              <a:latin typeface="Arial" panose="020B0604020202020204" pitchFamily="34" charset="0"/>
              <a:cs typeface="Arial" panose="020B0604020202020204" pitchFamily="34" charset="0"/>
            </a:endParaRPr>
          </a:p>
          <a:p>
            <a:pPr marL="450215" algn="just">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2.	Accessibility; (Article 9)</a:t>
            </a:r>
            <a:endParaRPr lang="en-ZA" dirty="0">
              <a:effectLst/>
              <a:latin typeface="Arial" panose="020B0604020202020204" pitchFamily="34" charset="0"/>
              <a:cs typeface="Arial" panose="020B0604020202020204" pitchFamily="34" charset="0"/>
            </a:endParaRPr>
          </a:p>
          <a:p>
            <a:pPr marL="450215" algn="just">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3.	The rights of women and girls with disabilities; (article 6)</a:t>
            </a:r>
            <a:endParaRPr lang="en-ZA" dirty="0">
              <a:effectLst/>
              <a:latin typeface="Arial" panose="020B0604020202020204" pitchFamily="34" charset="0"/>
              <a:cs typeface="Arial" panose="020B0604020202020204" pitchFamily="34" charset="0"/>
            </a:endParaRPr>
          </a:p>
          <a:p>
            <a:pPr marL="450215" algn="just">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4.	The right to inclusive education; (article2 4)</a:t>
            </a:r>
            <a:endParaRPr lang="en-ZA" dirty="0">
              <a:effectLst/>
              <a:latin typeface="Arial" panose="020B0604020202020204" pitchFamily="34" charset="0"/>
              <a:cs typeface="Arial" panose="020B0604020202020204" pitchFamily="34" charset="0"/>
            </a:endParaRPr>
          </a:p>
          <a:p>
            <a:pPr marL="450215" algn="just">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5.	Living independently and being included in the community; (Article 19)</a:t>
            </a:r>
            <a:endParaRPr lang="en-ZA" dirty="0">
              <a:effectLst/>
              <a:latin typeface="Arial" panose="020B0604020202020204" pitchFamily="34" charset="0"/>
              <a:cs typeface="Arial" panose="020B0604020202020204" pitchFamily="34" charset="0"/>
            </a:endParaRPr>
          </a:p>
          <a:p>
            <a:pPr marL="450215" algn="just">
              <a:spcAft>
                <a:spcPts val="1000"/>
              </a:spcAft>
            </a:pPr>
            <a:r>
              <a:rPr lang="en-GB" dirty="0">
                <a:effectLst/>
                <a:latin typeface="Arial" panose="020B0604020202020204" pitchFamily="34" charset="0"/>
                <a:ea typeface="Times New Roman" panose="02020603050405020304" pitchFamily="18" charset="0"/>
                <a:cs typeface="Arial" panose="020B0604020202020204" pitchFamily="34" charset="0"/>
              </a:rPr>
              <a:t>6.	Equality and non-discrimination; (article 5) and</a:t>
            </a:r>
            <a:endParaRPr lang="en-ZA" dirty="0">
              <a:effectLst/>
              <a:latin typeface="Arial" panose="020B0604020202020204" pitchFamily="34" charset="0"/>
              <a:cs typeface="Arial" panose="020B0604020202020204" pitchFamily="34" charset="0"/>
            </a:endParaRPr>
          </a:p>
          <a:p>
            <a:pPr marL="450215" algn="just">
              <a:spcAft>
                <a:spcPts val="0"/>
              </a:spcAft>
            </a:pPr>
            <a:r>
              <a:rPr lang="en-GB" dirty="0">
                <a:effectLst/>
                <a:latin typeface="Arial" panose="020B0604020202020204" pitchFamily="34" charset="0"/>
                <a:ea typeface="Times New Roman" panose="02020603050405020304" pitchFamily="18" charset="0"/>
                <a:cs typeface="Arial" panose="020B0604020202020204" pitchFamily="34" charset="0"/>
              </a:rPr>
              <a:t>7.	The participation of persons with disabilities, including children with disabilities, through their representative organisations, in the implementation and monitoring of the Convention.</a:t>
            </a:r>
            <a:r>
              <a:rPr lang="en-GB" dirty="0">
                <a:effectLst/>
                <a:latin typeface="Arial" panose="020B0604020202020204" pitchFamily="34" charset="0"/>
                <a:cs typeface="Arial" panose="020B0604020202020204" pitchFamily="34" charset="0"/>
              </a:rPr>
              <a:t> (Articles 4(3) and 33 (3)).</a:t>
            </a:r>
            <a:endParaRPr lang="en-ZA" dirty="0">
              <a:effectLst/>
              <a:latin typeface="Arial" panose="020B0604020202020204" pitchFamily="34" charset="0"/>
              <a:cs typeface="Arial" panose="020B0604020202020204" pitchFamily="34" charset="0"/>
            </a:endParaRPr>
          </a:p>
          <a:p>
            <a:pPr algn="just">
              <a:lnSpc>
                <a:spcPct val="107000"/>
              </a:lnSpc>
              <a:spcAft>
                <a:spcPts val="6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420369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72832" y="1919335"/>
            <a:ext cx="7481915" cy="1477328"/>
          </a:xfrm>
          <a:prstGeom prst="rect">
            <a:avLst/>
          </a:prstGeom>
          <a:noFill/>
        </p:spPr>
        <p:txBody>
          <a:bodyPr wrap="square" rtlCol="0">
            <a:spAutoFit/>
          </a:bodyPr>
          <a:lstStyle/>
          <a:p>
            <a:pPr lvl="0"/>
            <a:r>
              <a:rPr lang="en-GB" b="1" dirty="0">
                <a:latin typeface="Arial" panose="020B0604020202020204" pitchFamily="34" charset="0"/>
                <a:cs typeface="Arial" panose="020B0604020202020204" pitchFamily="34" charset="0"/>
              </a:rPr>
              <a:t>Progressive and immediate realisation</a:t>
            </a:r>
          </a:p>
          <a:p>
            <a:pPr lvl="0"/>
            <a:endParaRPr lang="en-GB" b="1"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Civil rights have to be immediately implemented</a:t>
            </a:r>
          </a:p>
          <a:p>
            <a:pPr lvl="0"/>
            <a:r>
              <a:rPr lang="en-GB" dirty="0">
                <a:latin typeface="Arial" panose="020B0604020202020204" pitchFamily="34" charset="0"/>
                <a:cs typeface="Arial" panose="020B0604020202020204" pitchFamily="34" charset="0"/>
              </a:rPr>
              <a:t>Social and cultural rights can be progressively implemented </a:t>
            </a:r>
            <a:r>
              <a:rPr lang="en-US" dirty="0">
                <a:latin typeface="Arial" panose="020B0604020202020204" pitchFamily="34" charset="0"/>
                <a:cs typeface="Arial" panose="020B0604020202020204" pitchFamily="34" charset="0"/>
              </a:rPr>
              <a:t>within stated timeframes </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50892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2844" y="1401779"/>
            <a:ext cx="7599610" cy="4801314"/>
          </a:xfrm>
          <a:prstGeom prst="rect">
            <a:avLst/>
          </a:prstGeom>
          <a:noFill/>
        </p:spPr>
        <p:txBody>
          <a:bodyPr wrap="square" rtlCol="0">
            <a:spAutoFit/>
          </a:bodyPr>
          <a:lstStyle/>
          <a:p>
            <a:endParaRPr lang="en-GB" b="1" dirty="0"/>
          </a:p>
          <a:p>
            <a:r>
              <a:rPr lang="en-GB" b="1" dirty="0">
                <a:latin typeface="Arial" panose="020B0604020202020204" pitchFamily="34" charset="0"/>
                <a:cs typeface="Arial" panose="020B0604020202020204" pitchFamily="34" charset="0"/>
              </a:rPr>
              <a:t>What the investigation seeks to achieve</a:t>
            </a:r>
          </a:p>
          <a:p>
            <a:endParaRPr lang="en-GB" b="1" u="sng" cap="all"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manner in which the CRPD is to be integrated into South African law is through the concept of equality. The rule is that every single person in the world should have equal access to societal good.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question is who gets rights under the disability provisions to protect them against discrimination?</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What would the discrimination look like?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Concluding observations from Committee on human Rights: </a:t>
            </a:r>
          </a:p>
          <a:p>
            <a:pPr algn="just"/>
            <a:r>
              <a:rPr lang="en-GB" dirty="0">
                <a:latin typeface="Arial" panose="020B0604020202020204" pitchFamily="34" charset="0"/>
                <a:cs typeface="Arial" panose="020B0604020202020204" pitchFamily="34" charset="0"/>
              </a:rPr>
              <a:t>The Committee issued comments on South Africa's first report on the UNCRPD. South Africa has to rectify</a:t>
            </a:r>
          </a:p>
          <a:p>
            <a:endParaRPr lang="en-GB" b="1" dirty="0"/>
          </a:p>
          <a:p>
            <a:endParaRPr lang="en-GB"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937987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046672" y="1876832"/>
            <a:ext cx="7599610" cy="313932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 does the CRPD say has to be implemented?</a:t>
            </a:r>
          </a:p>
          <a:p>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To identify the areas where persons with disabilities can be discriminated against, the Committee for the Rights of Disabled Persons have issued non-binding persuasive guidelines that will influence the creation of legally binding norms for the protection of persons with disabilities in the States party to the UNCRPD. These are the 7 general comments.</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Disabled persons have these rights. The rights need to be put into an Act of Parliament to give the push to recognise the equality provisions.</a:t>
            </a:r>
          </a:p>
          <a:p>
            <a:r>
              <a:rPr lang="en-GB" dirty="0"/>
              <a:t> </a:t>
            </a:r>
            <a:endParaRPr lang="en-ZA" dirty="0">
              <a:effectLst/>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133493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063605" y="1698112"/>
            <a:ext cx="7599610" cy="286232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 does South Africa have that responds to the provisions?</a:t>
            </a:r>
          </a:p>
          <a:p>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legislation, common law, case law and policies in operation in South Africa in relation to the protection of persons with disabilities had been identified.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It needs to be evaluated against input received, compared with the UNCRPD provisions, existing General Comments and Statements delivered by the Committee  to get to a right that is put into an Act of Parliament.</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000783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082800" y="1625600"/>
            <a:ext cx="7571948" cy="424731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Benchmarking in other divisions </a:t>
            </a:r>
          </a:p>
          <a:p>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Other countries have gone through the domestication process of the UNCRPD. Their experience, legislation and policies enacted to domesticate the UNCRPD is an example for South Africa. Keeping in mind that the legal systems of countries differ, the applicable measures can be transplanted into South African law.</a:t>
            </a:r>
          </a:p>
          <a:p>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selection of the countries in the document were done based on the common legal heritage with South Africa.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situation in Malawi, Uganda, Kenya, the USA, United Kingdom, Germany, Canada and Australia were studied.</a:t>
            </a:r>
          </a:p>
          <a:p>
            <a:pPr marL="342900" indent="-342900">
              <a:buAutoNum type="arabicPeriod" startAt="29"/>
            </a:pPr>
            <a:endParaRPr lang="en-ZA" dirty="0">
              <a:effectLst/>
            </a:endParaRPr>
          </a:p>
          <a:p>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979212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50532" y="1456267"/>
            <a:ext cx="7504215" cy="2862322"/>
          </a:xfrm>
          <a:prstGeom prst="rect">
            <a:avLst/>
          </a:prstGeom>
          <a:noFill/>
        </p:spPr>
        <p:txBody>
          <a:bodyPr wrap="square" rtlCol="0">
            <a:spAutoFit/>
          </a:bodyPr>
          <a:lstStyle/>
          <a:p>
            <a:pPr marL="342900" indent="-342900">
              <a:buAutoNum type="arabicPeriod" startAt="29"/>
            </a:pPr>
            <a:endParaRPr lang="en-ZA" dirty="0">
              <a:effectLst/>
            </a:endParaRPr>
          </a:p>
          <a:p>
            <a:r>
              <a:rPr lang="en-GB" b="1" dirty="0">
                <a:latin typeface="Arial" panose="020B0604020202020204" pitchFamily="34" charset="0"/>
                <a:cs typeface="Arial" panose="020B0604020202020204" pitchFamily="34" charset="0"/>
              </a:rPr>
              <a:t>Benchmarking with international law</a:t>
            </a:r>
          </a:p>
          <a:p>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International and regional instruments had been identified that can influence the meaning of the interpretation of provisions. Of importance is the </a:t>
            </a:r>
            <a:r>
              <a:rPr lang="en-GB" i="1" dirty="0">
                <a:latin typeface="Arial" panose="020B0604020202020204" pitchFamily="34" charset="0"/>
                <a:cs typeface="Arial" panose="020B0604020202020204" pitchFamily="34" charset="0"/>
              </a:rPr>
              <a:t>Protocol to the African Charter on Human and People’s Right on the Rights of Persons with Disability in Africa adopted </a:t>
            </a:r>
            <a:r>
              <a:rPr lang="en-GB" dirty="0">
                <a:latin typeface="Arial" panose="020B0604020202020204" pitchFamily="34" charset="0"/>
                <a:cs typeface="Arial" panose="020B0604020202020204" pitchFamily="34" charset="0"/>
              </a:rPr>
              <a:t>in 2018</a:t>
            </a:r>
            <a:r>
              <a:rPr lang="en-GB" i="1" dirty="0">
                <a:latin typeface="Arial" panose="020B0604020202020204" pitchFamily="34" charset="0"/>
                <a:cs typeface="Arial" panose="020B0604020202020204" pitchFamily="34" charset="0"/>
              </a:rPr>
              <a:t> and</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the Pan African Model Law on Disability </a:t>
            </a:r>
            <a:r>
              <a:rPr lang="en-GB" dirty="0">
                <a:latin typeface="Arial" panose="020B0604020202020204" pitchFamily="34" charset="0"/>
                <a:cs typeface="Arial" panose="020B0604020202020204" pitchFamily="34" charset="0"/>
              </a:rPr>
              <a:t>in 2019. </a:t>
            </a:r>
            <a:endParaRPr lang="en-ZA" dirty="0">
              <a:latin typeface="Arial" panose="020B0604020202020204" pitchFamily="34" charset="0"/>
              <a:cs typeface="Arial" panose="020B0604020202020204" pitchFamily="34" charset="0"/>
            </a:endParaRPr>
          </a:p>
          <a:p>
            <a:r>
              <a:rPr lang="en-GB" dirty="0"/>
              <a:t/>
            </a:r>
            <a:br>
              <a:rPr lang="en-GB" dirty="0"/>
            </a:br>
            <a:r>
              <a:rPr lang="en-GB" dirty="0"/>
              <a:t> </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103044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50532" y="1456267"/>
            <a:ext cx="7504215" cy="3693319"/>
          </a:xfrm>
          <a:prstGeom prst="rect">
            <a:avLst/>
          </a:prstGeom>
          <a:noFill/>
        </p:spPr>
        <p:txBody>
          <a:bodyPr wrap="square" rtlCol="0">
            <a:spAutoFit/>
          </a:bodyPr>
          <a:lstStyle/>
          <a:p>
            <a:pPr marL="342900" indent="-342900">
              <a:buAutoNum type="arabicPeriod" startAt="29"/>
            </a:pPr>
            <a:endParaRPr lang="en-ZA" dirty="0">
              <a:effectLst/>
            </a:endParaRPr>
          </a:p>
          <a:p>
            <a:r>
              <a:rPr lang="en-GB" b="1" dirty="0">
                <a:latin typeface="Arial" panose="020B0604020202020204" pitchFamily="34" charset="0"/>
                <a:cs typeface="Arial" panose="020B0604020202020204" pitchFamily="34" charset="0"/>
              </a:rPr>
              <a:t>Possible solutions</a:t>
            </a:r>
          </a:p>
          <a:p>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Create a broad policy framework for addressing disability issues, </a:t>
            </a:r>
          </a:p>
          <a:p>
            <a:pPr algn="just"/>
            <a:r>
              <a:rPr lang="en-GB" dirty="0">
                <a:latin typeface="Arial" panose="020B0604020202020204" pitchFamily="34" charset="0"/>
                <a:cs typeface="Arial" panose="020B0604020202020204" pitchFamily="34" charset="0"/>
              </a:rPr>
              <a:t>establish a number of bodies at the national and state level to do this,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Addresses prevention and early detection of disability, equality in employment and education, including affirmative action, social security. </a:t>
            </a:r>
          </a:p>
          <a:p>
            <a:pPr algn="just"/>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Specific separate legislation might be needed to address areas that need regulating in detail,</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No abusive language</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005704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28041" y="1718734"/>
            <a:ext cx="7849419" cy="507831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Core requirements of the legislation</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It should:</a:t>
            </a:r>
          </a:p>
          <a:p>
            <a:pPr lvl="0"/>
            <a:endParaRPr lang="en-GB" dirty="0">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refer to the Convention and its views on the evolving nature of disability, “discrimination on the grounds of disability,” ”reasonable accommodation” and other important terms;</a:t>
            </a:r>
          </a:p>
          <a:p>
            <a:pPr marL="342900" lvl="0" indent="-342900">
              <a:buFont typeface="+mj-lt"/>
              <a:buAutoNum type="arabicPeriod"/>
            </a:pPr>
            <a:endParaRPr lang="en-GB" dirty="0">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prohibit all discrimination in all areas mentioned in the Convention;</a:t>
            </a:r>
          </a:p>
          <a:p>
            <a:pPr marL="342900" lvl="0" indent="-342900">
              <a:buFont typeface="+mj-lt"/>
              <a:buAutoNum type="arabicPeriod"/>
            </a:pPr>
            <a:endParaRPr lang="en-ZA" dirty="0">
              <a:effectLst/>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identify all duty bearers at all government levels including third parties;</a:t>
            </a:r>
          </a:p>
          <a:p>
            <a:pPr marL="342900" lvl="0" indent="-342900">
              <a:buFont typeface="+mj-lt"/>
              <a:buAutoNum type="arabicPeriod"/>
            </a:pPr>
            <a:endParaRPr lang="en-ZA" dirty="0">
              <a:effectLst/>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confer rights on individuals and groups to:</a:t>
            </a:r>
            <a:endParaRPr lang="en-ZA" dirty="0">
              <a:effectLst/>
              <a:latin typeface="Arial" panose="020B0604020202020204" pitchFamily="34" charset="0"/>
              <a:cs typeface="Arial" panose="020B0604020202020204" pitchFamily="34" charset="0"/>
            </a:endParaRPr>
          </a:p>
          <a:p>
            <a:pPr marL="800100" lvl="1" indent="-342900">
              <a:buFont typeface="+mj-lt"/>
              <a:buAutoNum type="alphaLcPeriod"/>
            </a:pPr>
            <a:r>
              <a:rPr lang="en-GB" dirty="0">
                <a:latin typeface="Arial" panose="020B0604020202020204" pitchFamily="34" charset="0"/>
                <a:cs typeface="Arial" panose="020B0604020202020204" pitchFamily="34" charset="0"/>
              </a:rPr>
              <a:t>be able to lodge complaints on the basis of discrimination;</a:t>
            </a:r>
            <a:endParaRPr lang="en-ZA" dirty="0">
              <a:effectLst/>
              <a:latin typeface="Arial" panose="020B0604020202020204" pitchFamily="34" charset="0"/>
              <a:cs typeface="Arial" panose="020B0604020202020204" pitchFamily="34" charset="0"/>
            </a:endParaRPr>
          </a:p>
          <a:p>
            <a:pPr marL="800100" lvl="1" indent="-342900">
              <a:buFont typeface="+mj-lt"/>
              <a:buAutoNum type="alphaLcPeriod"/>
            </a:pPr>
            <a:r>
              <a:rPr lang="en-GB" dirty="0">
                <a:latin typeface="Arial" panose="020B0604020202020204" pitchFamily="34" charset="0"/>
                <a:cs typeface="Arial" panose="020B0604020202020204" pitchFamily="34" charset="0"/>
              </a:rPr>
              <a:t>investigate these claims; and</a:t>
            </a:r>
            <a:endParaRPr lang="en-ZA" dirty="0">
              <a:effectLst/>
              <a:latin typeface="Arial" panose="020B0604020202020204" pitchFamily="34" charset="0"/>
              <a:cs typeface="Arial" panose="020B0604020202020204" pitchFamily="34" charset="0"/>
            </a:endParaRPr>
          </a:p>
          <a:p>
            <a:pPr marL="800100" lvl="1" indent="-342900">
              <a:buFont typeface="+mj-lt"/>
              <a:buAutoNum type="alphaLcPeriod"/>
            </a:pPr>
            <a:r>
              <a:rPr lang="en-GB" dirty="0">
                <a:latin typeface="Arial" panose="020B0604020202020204" pitchFamily="34" charset="0"/>
                <a:cs typeface="Arial" panose="020B0604020202020204" pitchFamily="34" charset="0"/>
              </a:rPr>
              <a:t>have access to remedies.</a:t>
            </a:r>
          </a:p>
          <a:p>
            <a:pPr lvl="1"/>
            <a:endParaRPr lang="en-ZA" dirty="0">
              <a:effectLst/>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880688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18733"/>
            <a:ext cx="7763838" cy="424731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Core requirements of the legislation</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It should: </a:t>
            </a:r>
          </a:p>
          <a:p>
            <a:pPr lvl="0"/>
            <a:endParaRPr lang="en-GB" dirty="0">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provide for “independent agencies” to:</a:t>
            </a:r>
            <a:endParaRPr lang="en-ZA" dirty="0">
              <a:effectLst/>
              <a:latin typeface="Arial" panose="020B0604020202020204" pitchFamily="34" charset="0"/>
              <a:cs typeface="Arial" panose="020B0604020202020204" pitchFamily="34" charset="0"/>
            </a:endParaRPr>
          </a:p>
          <a:p>
            <a:pPr marL="800100" lvl="1" indent="-342900">
              <a:buFont typeface="+mj-lt"/>
              <a:buAutoNum type="alphaLcPeriod"/>
            </a:pPr>
            <a:r>
              <a:rPr lang="en-GB" dirty="0">
                <a:latin typeface="Arial" panose="020B0604020202020204" pitchFamily="34" charset="0"/>
                <a:cs typeface="Arial" panose="020B0604020202020204" pitchFamily="34" charset="0"/>
              </a:rPr>
              <a:t>	hear allegations in terms of “systemic discrimination”  and 	individual allegations</a:t>
            </a:r>
            <a:endParaRPr lang="en-ZA" dirty="0">
              <a:effectLst/>
              <a:latin typeface="Arial" panose="020B0604020202020204" pitchFamily="34" charset="0"/>
              <a:cs typeface="Arial" panose="020B0604020202020204" pitchFamily="34" charset="0"/>
            </a:endParaRPr>
          </a:p>
          <a:p>
            <a:pPr marL="800100" lvl="1" indent="-342900">
              <a:buFont typeface="+mj-lt"/>
              <a:buAutoNum type="alphaLcPeriod"/>
            </a:pPr>
            <a:r>
              <a:rPr lang="en-GB" dirty="0">
                <a:latin typeface="Arial" panose="020B0604020202020204" pitchFamily="34" charset="0"/>
                <a:cs typeface="Arial" panose="020B0604020202020204" pitchFamily="34" charset="0"/>
              </a:rPr>
              <a:t>	investigate and report on the allegation; and</a:t>
            </a:r>
            <a:endParaRPr lang="en-ZA" dirty="0">
              <a:effectLst/>
              <a:latin typeface="Arial" panose="020B0604020202020204" pitchFamily="34" charset="0"/>
              <a:cs typeface="Arial" panose="020B0604020202020204" pitchFamily="34" charset="0"/>
            </a:endParaRPr>
          </a:p>
          <a:p>
            <a:pPr marL="800100" lvl="1" indent="-342900">
              <a:buFont typeface="+mj-lt"/>
              <a:buAutoNum type="alphaLcPeriod"/>
            </a:pPr>
            <a:r>
              <a:rPr lang="en-GB" dirty="0">
                <a:latin typeface="Arial" panose="020B0604020202020204" pitchFamily="34" charset="0"/>
                <a:cs typeface="Arial" panose="020B0604020202020204" pitchFamily="34" charset="0"/>
              </a:rPr>
              <a:t>	seek systemic remedies and change.</a:t>
            </a:r>
          </a:p>
          <a:p>
            <a:pPr marL="342900" lvl="0" indent="-342900">
              <a:buFont typeface="+mj-lt"/>
              <a:buAutoNum type="arabicPeriod"/>
            </a:pPr>
            <a:endParaRPr lang="en-ZA" dirty="0">
              <a:effectLst/>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reflect the social model of disability to identify barriers and create remedies;</a:t>
            </a:r>
          </a:p>
          <a:p>
            <a:pPr marL="342900" lvl="0" indent="-342900">
              <a:buFont typeface="+mj-lt"/>
              <a:buAutoNum type="arabicPeriod"/>
            </a:pPr>
            <a:endParaRPr lang="en-ZA" dirty="0">
              <a:effectLst/>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include the minimum disabilities as set out in the CRPD.</a:t>
            </a:r>
          </a:p>
          <a:p>
            <a:pPr lvl="0"/>
            <a:endParaRPr lang="en-ZA" dirty="0">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69810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99992" y="1783533"/>
            <a:ext cx="7490784" cy="1477328"/>
          </a:xfrm>
          <a:prstGeom prst="rect">
            <a:avLst/>
          </a:prstGeom>
          <a:noFill/>
        </p:spPr>
        <p:txBody>
          <a:bodyPr wrap="square" rtlCol="0">
            <a:spAutoFit/>
          </a:bodyPr>
          <a:lstStyle/>
          <a:p>
            <a:r>
              <a:rPr lang="en-GB" b="1" dirty="0"/>
              <a:t>Establishment of the Commission</a:t>
            </a:r>
          </a:p>
          <a:p>
            <a:r>
              <a:rPr lang="en-ZA" dirty="0"/>
              <a:t/>
            </a:r>
            <a:br>
              <a:rPr lang="en-ZA" dirty="0"/>
            </a:br>
            <a:r>
              <a:rPr lang="en-GB" dirty="0"/>
              <a:t>The SALRC was established by the South African Law Reform Commission Act 19 of 1973 (the SALRC Act).</a:t>
            </a:r>
            <a:endParaRPr lang="en-ZA" dirty="0"/>
          </a:p>
          <a:p>
            <a:endParaRPr lang="en-US"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188409" y="14927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076810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18733"/>
            <a:ext cx="7763838"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Core requirements of the legislation</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It could contain:</a:t>
            </a:r>
          </a:p>
          <a:p>
            <a:pPr lvl="0"/>
            <a:endParaRPr lang="en-GB" dirty="0">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special or reasonable accommodation measures (positive and negative) to achieve equality through affirmative action. The denial of reasonable accommodation is an act of discrimination and should be included in a definition of discrimination;</a:t>
            </a:r>
          </a:p>
          <a:p>
            <a:pPr marL="342900" lvl="0" indent="-342900">
              <a:buFont typeface="+mj-lt"/>
              <a:buAutoNum type="arabicPeriod"/>
            </a:pPr>
            <a:endParaRPr lang="en-GB" dirty="0">
              <a:effectLst/>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It could include:</a:t>
            </a:r>
          </a:p>
          <a:p>
            <a:pPr marL="342900" lvl="0" indent="-342900">
              <a:buFont typeface="+mj-lt"/>
              <a:buAutoNum type="arabicPeriod"/>
            </a:pPr>
            <a:endParaRPr lang="en-ZA" dirty="0">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 awareness-raising on these issues;</a:t>
            </a:r>
            <a:endParaRPr lang="en-ZA" dirty="0">
              <a:effectLst/>
              <a:latin typeface="Arial" panose="020B0604020202020204" pitchFamily="34" charset="0"/>
              <a:cs typeface="Arial" panose="020B0604020202020204" pitchFamily="34" charset="0"/>
            </a:endParaRPr>
          </a:p>
          <a:p>
            <a:pPr marL="342900" lvl="0" indent="-342900">
              <a:buFont typeface="+mj-lt"/>
              <a:buAutoNum type="arabicPeriod"/>
            </a:pPr>
            <a:r>
              <a:rPr lang="en-GB" dirty="0">
                <a:latin typeface="Arial" panose="020B0604020202020204" pitchFamily="34" charset="0"/>
                <a:cs typeface="Arial" panose="020B0604020202020204" pitchFamily="34" charset="0"/>
              </a:rPr>
              <a:t> reporting obligations for the State and “private corporation” on measures taken to implement the affirmative action; an</a:t>
            </a:r>
          </a:p>
          <a:p>
            <a:pPr marL="342900" lvl="0" indent="-342900">
              <a:buFont typeface="+mj-lt"/>
              <a:buAutoNum type="arabicPeriod"/>
            </a:pPr>
            <a:r>
              <a:rPr lang="en-GB" dirty="0">
                <a:latin typeface="Arial" panose="020B0604020202020204" pitchFamily="34" charset="0"/>
                <a:cs typeface="Arial" panose="020B0604020202020204" pitchFamily="34" charset="0"/>
              </a:rPr>
              <a:t>discrimination protection against public and private entities.</a:t>
            </a:r>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545183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1930400" y="1744133"/>
            <a:ext cx="7724348" cy="507831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process of domestication</a:t>
            </a:r>
          </a:p>
          <a:p>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Section 231 of the Constitution is relevant. </a:t>
            </a:r>
          </a:p>
          <a:p>
            <a:pPr algn="just"/>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first step in the process of domestication  is signature and signing of treaties by the executive where after the treaty becomes binding on the international level if it has been approved by both houses of parliament.  </a:t>
            </a:r>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next step is further action by the legislature to make the treaty applicable to domestic law. Section 231(4) states that a treaty has to be incorporated by an Act of parliament for it to have legal status in national law.  </a:t>
            </a:r>
            <a:endParaRPr lang="en-ZA"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UNCRPD will  be domesticated through an Act, which provisions would have to be fleshed out in terms of its provisions in relation to South African equality law.</a:t>
            </a:r>
            <a:endParaRPr lang="en-ZA" dirty="0">
              <a:latin typeface="Arial" panose="020B0604020202020204" pitchFamily="34" charset="0"/>
              <a:cs typeface="Arial" panose="020B0604020202020204" pitchFamily="34" charset="0"/>
            </a:endParaRPr>
          </a:p>
          <a:p>
            <a:r>
              <a:rPr lang="en-GB" b="1" dirty="0"/>
              <a:t>  </a:t>
            </a:r>
            <a:endParaRPr lang="en-ZA" dirty="0"/>
          </a:p>
          <a:p>
            <a:r>
              <a:rPr lang="en-GB" dirty="0"/>
              <a:t>	</a:t>
            </a:r>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856787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84400" y="1727201"/>
            <a:ext cx="7832486" cy="480131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Important issues:</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Gender based violence</a:t>
            </a:r>
          </a:p>
          <a:p>
            <a:pPr marL="342900" indent="-342900">
              <a:buFont typeface="+mj-lt"/>
              <a:buAutoNum type="arabicPeriod"/>
            </a:pPr>
            <a:r>
              <a:rPr lang="en-US" dirty="0">
                <a:latin typeface="Arial" panose="020B0604020202020204" pitchFamily="34" charset="0"/>
                <a:cs typeface="Arial" panose="020B0604020202020204" pitchFamily="34" charset="0"/>
              </a:rPr>
              <a:t>Inclusive education</a:t>
            </a:r>
          </a:p>
          <a:p>
            <a:pPr marL="342900" indent="-342900">
              <a:buFont typeface="+mj-lt"/>
              <a:buAutoNum type="arabicPeriod"/>
            </a:pPr>
            <a:r>
              <a:rPr lang="en-US" dirty="0">
                <a:latin typeface="Arial" panose="020B0604020202020204" pitchFamily="34" charset="0"/>
                <a:cs typeface="Arial" panose="020B0604020202020204" pitchFamily="34" charset="0"/>
              </a:rPr>
              <a:t>Accessibility to the physical and informational environment</a:t>
            </a:r>
          </a:p>
          <a:p>
            <a:pPr marL="342900" indent="-342900">
              <a:buFont typeface="+mj-lt"/>
              <a:buAutoNum type="arabicPeriod"/>
            </a:pPr>
            <a:r>
              <a:rPr lang="en-US" dirty="0">
                <a:latin typeface="Arial" panose="020B0604020202020204" pitchFamily="34" charset="0"/>
                <a:cs typeface="Arial" panose="020B0604020202020204" pitchFamily="34" charset="0"/>
              </a:rPr>
              <a:t>Access to justice from reporting a crime up to the finalization of the court process</a:t>
            </a:r>
          </a:p>
          <a:p>
            <a:pPr marL="342900" indent="-342900">
              <a:buFont typeface="+mj-lt"/>
              <a:buAutoNum type="arabicPeriod"/>
            </a:pPr>
            <a:r>
              <a:rPr lang="en-US" dirty="0">
                <a:latin typeface="Arial" panose="020B0604020202020204" pitchFamily="34" charset="0"/>
                <a:cs typeface="Arial" panose="020B0604020202020204" pitchFamily="34" charset="0"/>
              </a:rPr>
              <a:t>Social assistance (grants) and access to equitable pension and insurance products</a:t>
            </a:r>
          </a:p>
          <a:p>
            <a:pPr marL="342900" indent="-342900">
              <a:buFont typeface="+mj-lt"/>
              <a:buAutoNum type="arabicPeriod"/>
            </a:pPr>
            <a:r>
              <a:rPr lang="en-US" dirty="0">
                <a:latin typeface="Arial" panose="020B0604020202020204" pitchFamily="34" charset="0"/>
                <a:cs typeface="Arial" panose="020B0604020202020204" pitchFamily="34" charset="0"/>
              </a:rPr>
              <a:t>Hate speech bill</a:t>
            </a:r>
          </a:p>
          <a:p>
            <a:pPr marL="342900" indent="-342900">
              <a:buFont typeface="+mj-lt"/>
              <a:buAutoNum type="arabicPeriod"/>
            </a:pPr>
            <a:r>
              <a:rPr lang="en-US" dirty="0">
                <a:latin typeface="Arial" panose="020B0604020202020204" pitchFamily="34" charset="0"/>
                <a:cs typeface="Arial" panose="020B0604020202020204" pitchFamily="34" charset="0"/>
              </a:rPr>
              <a:t>Copyright bill</a:t>
            </a:r>
          </a:p>
          <a:p>
            <a:pPr marL="342900" indent="-342900">
              <a:buFont typeface="+mj-lt"/>
              <a:buAutoNum type="arabicPeriod"/>
            </a:pPr>
            <a:r>
              <a:rPr lang="en-US" dirty="0">
                <a:latin typeface="Arial" panose="020B0604020202020204" pitchFamily="34" charset="0"/>
                <a:cs typeface="Arial" panose="020B0604020202020204" pitchFamily="34" charset="0"/>
              </a:rPr>
              <a:t>Life Esidimeni and deinstitutionalization</a:t>
            </a:r>
          </a:p>
          <a:p>
            <a:pPr marL="342900" indent="-342900">
              <a:buFont typeface="+mj-lt"/>
              <a:buAutoNum type="arabicPeriod"/>
            </a:pPr>
            <a:r>
              <a:rPr lang="en-US" dirty="0">
                <a:latin typeface="Arial" panose="020B0604020202020204" pitchFamily="34" charset="0"/>
                <a:cs typeface="Arial" panose="020B0604020202020204" pitchFamily="34" charset="0"/>
              </a:rPr>
              <a:t>Free and fair consent to medical treatment</a:t>
            </a:r>
          </a:p>
          <a:p>
            <a:pPr marL="342900" indent="-342900">
              <a:buFont typeface="+mj-lt"/>
              <a:buAutoNum type="arabicPeriod"/>
            </a:pPr>
            <a:r>
              <a:rPr lang="en-US" dirty="0">
                <a:latin typeface="Arial" panose="020B0604020202020204" pitchFamily="34" charset="0"/>
                <a:cs typeface="Arial" panose="020B0604020202020204" pitchFamily="34" charset="0"/>
              </a:rPr>
              <a:t>Mental capacity in terms of the criminal law and supportive decision making measures.</a:t>
            </a:r>
          </a:p>
          <a:p>
            <a:pPr marL="342900" indent="-342900">
              <a:buFont typeface="+mj-lt"/>
              <a:buAutoNum type="arabicPeriod"/>
            </a:pPr>
            <a:r>
              <a:rPr lang="en-US" dirty="0">
                <a:latin typeface="Arial" panose="020B0604020202020204" pitchFamily="34" charset="0"/>
                <a:cs typeface="Arial" panose="020B0604020202020204" pitchFamily="34" charset="0"/>
              </a:rPr>
              <a:t>Mental health</a:t>
            </a:r>
          </a:p>
          <a:p>
            <a:pPr marL="342900" indent="-342900">
              <a:buFont typeface="+mj-lt"/>
              <a:buAutoNum type="arabicPeriod"/>
            </a:pPr>
            <a:r>
              <a:rPr lang="en-US" dirty="0">
                <a:latin typeface="Arial" panose="020B0604020202020204" pitchFamily="34" charset="0"/>
                <a:cs typeface="Arial" panose="020B0604020202020204" pitchFamily="34" charset="0"/>
              </a:rPr>
              <a:t>Intersectionality and need for amendment acts</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224391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1735667"/>
            <a:ext cx="7763838" cy="424731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Discussion paper</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process of being developed.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draft is looking at:</a:t>
            </a:r>
          </a:p>
          <a:p>
            <a:pPr marL="342900" indent="-342900">
              <a:buFont typeface="+mj-lt"/>
              <a:buAutoNum type="alphaLcPeriod"/>
            </a:pPr>
            <a:r>
              <a:rPr lang="en-US" dirty="0">
                <a:latin typeface="Arial" panose="020B0604020202020204" pitchFamily="34" charset="0"/>
                <a:cs typeface="Arial" panose="020B0604020202020204" pitchFamily="34" charset="0"/>
              </a:rPr>
              <a:t>definition of disability and what will constitute discrimination </a:t>
            </a:r>
          </a:p>
          <a:p>
            <a:pPr marL="342900" indent="-342900">
              <a:buFont typeface="+mj-lt"/>
              <a:buAutoNum type="alphaLcPeriod"/>
            </a:pPr>
            <a:r>
              <a:rPr lang="en-US" dirty="0">
                <a:latin typeface="Arial" panose="020B0604020202020204" pitchFamily="34" charset="0"/>
                <a:cs typeface="Arial" panose="020B0604020202020204" pitchFamily="34" charset="0"/>
              </a:rPr>
              <a:t>What are the rights applicable?</a:t>
            </a:r>
          </a:p>
          <a:p>
            <a:pPr marL="342900" indent="-342900">
              <a:buFont typeface="+mj-lt"/>
              <a:buAutoNum type="alphaLcPeriod"/>
            </a:pPr>
            <a:r>
              <a:rPr lang="en-US" dirty="0">
                <a:latin typeface="Arial" panose="020B0604020202020204" pitchFamily="34" charset="0"/>
                <a:cs typeface="Arial" panose="020B0604020202020204" pitchFamily="34" charset="0"/>
              </a:rPr>
              <a:t>What bodies need to be established?</a:t>
            </a:r>
          </a:p>
          <a:p>
            <a:pPr marL="342900" indent="-342900">
              <a:buFont typeface="+mj-lt"/>
              <a:buAutoNum type="alphaLcPeriod"/>
            </a:pPr>
            <a:r>
              <a:rPr lang="en-US" dirty="0">
                <a:latin typeface="Arial" panose="020B0604020202020204" pitchFamily="34" charset="0"/>
                <a:cs typeface="Arial" panose="020B0604020202020204" pitchFamily="34" charset="0"/>
              </a:rPr>
              <a:t>What are the remedies?</a:t>
            </a:r>
          </a:p>
          <a:p>
            <a:pPr marL="342900" indent="-342900">
              <a:buFont typeface="+mj-lt"/>
              <a:buAutoNum type="alphaLcPeriod"/>
            </a:pPr>
            <a:r>
              <a:rPr lang="en-US" dirty="0">
                <a:latin typeface="Arial" panose="020B0604020202020204" pitchFamily="34" charset="0"/>
                <a:cs typeface="Arial" panose="020B0604020202020204" pitchFamily="34" charset="0"/>
              </a:rPr>
              <a:t>These can change depending on view of advisory committee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Meetings with advisory committee are scheduled for their advise on content.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intended that the discussion paper will be published in May 2022.</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011651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186610" y="2242268"/>
            <a:ext cx="714764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Thank you</a:t>
            </a:r>
          </a:p>
          <a:p>
            <a:endParaRPr lang="en-ZA"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2253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0975295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1524000" y="3309049"/>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cstate="print"/>
          <a:stretch>
            <a:fillRect/>
          </a:stretch>
        </p:blipFill>
        <p:spPr>
          <a:xfrm>
            <a:off x="7691393" y="3704033"/>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cstate="print"/>
          <a:stretch>
            <a:fillRect/>
          </a:stretch>
        </p:blipFill>
        <p:spPr>
          <a:xfrm>
            <a:off x="8071767" y="3669376"/>
            <a:ext cx="201826" cy="238521"/>
          </a:xfrm>
          <a:prstGeom prst="rect">
            <a:avLst/>
          </a:prstGeom>
        </p:spPr>
      </p:pic>
    </p:spTree>
    <p:extLst>
      <p:ext uri="{BB962C8B-B14F-4D97-AF65-F5344CB8AC3E}">
        <p14:creationId xmlns:p14="http://schemas.microsoft.com/office/powerpoint/2010/main" xmlns="" val="3495400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9" y="2000816"/>
            <a:ext cx="7434160" cy="424731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Working methods</a:t>
            </a:r>
          </a:p>
          <a:p>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Research is done to determine authoritatively the existing legal position and to identify shortcomings </a:t>
            </a:r>
          </a:p>
          <a:p>
            <a:pPr algn="just"/>
            <a:r>
              <a:rPr lang="en-GB" dirty="0">
                <a:latin typeface="Arial" panose="020B0604020202020204" pitchFamily="34" charset="0"/>
                <a:cs typeface="Arial" panose="020B0604020202020204" pitchFamily="34" charset="0"/>
              </a:rPr>
              <a:t>Consultation takes place between the researcher, project leader, advisory committee (where one exists), the general public, stakeholders and persons with particular knowledge about the matter under investigation.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Comparative studies are performed.</a:t>
            </a:r>
          </a:p>
          <a:p>
            <a:pPr algn="just"/>
            <a:r>
              <a:rPr lang="en-US" dirty="0">
                <a:latin typeface="Arial" panose="020B0604020202020204" pitchFamily="34" charset="0"/>
                <a:cs typeface="Arial" panose="020B0604020202020204" pitchFamily="34" charset="0"/>
              </a:rPr>
              <a:t>Issue paper or discussion paper is submitted to the full Commission for its consideration and approval.</a:t>
            </a:r>
          </a:p>
          <a:p>
            <a:pPr algn="just"/>
            <a:endParaRPr lang="en-ZA"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reports contain law reform proposals. Such departments should promote the proposal in Parliament.</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flipV="1">
            <a:off x="2253048" y="1519881"/>
            <a:ext cx="7599406" cy="46369"/>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288717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9" y="2093149"/>
            <a:ext cx="7434160" cy="203132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Advisory Committee</a:t>
            </a:r>
          </a:p>
          <a:p>
            <a:endParaRPr lang="en-GB" b="1"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Commission institutes advisory committees consisting of experts to assist with investigations and to advise the Commission where necessary in terms of section 7A(1)(b) of the SALRC Act.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Commission recommends their appointment by the Minister.</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flipV="1">
            <a:off x="2253048" y="1519881"/>
            <a:ext cx="7599406" cy="46369"/>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570551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9" y="2000816"/>
            <a:ext cx="7434160" cy="341632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Advisory committee for project 148</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project leaders for this project are Adv. HJ De Waal, SC and Adv. R Meintjes, SC</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 advisory committee for this complex area has been appointed. They are:</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Professor. C Ngwena;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Dr. I Grobbelaar – Du Plessis;</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Mr. P Strassheim;</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Ms. C Fransolet; </a:t>
            </a:r>
          </a:p>
          <a:p>
            <a:pPr lvl="0"/>
            <a:r>
              <a:rPr lang="en-GB" dirty="0">
                <a:latin typeface="Arial" panose="020B0604020202020204" pitchFamily="34" charset="0"/>
                <a:cs typeface="Arial" panose="020B0604020202020204" pitchFamily="34" charset="0"/>
              </a:rPr>
              <a:t>Mr. AK Dube, and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Mr. B Palime</a:t>
            </a:r>
            <a:endParaRPr lang="en-ZA"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flipV="1">
            <a:off x="2253048" y="1519881"/>
            <a:ext cx="7599406" cy="46369"/>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183361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2000816"/>
            <a:ext cx="7434160" cy="3693319"/>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Process: pre-investigation and issue paper</a:t>
            </a:r>
          </a:p>
          <a:p>
            <a:endParaRPr lang="en-GB"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 pre-investigation (as a first step in the process) is undertaken to decide on the merits of the investigation. If approved, it gets placed on the research programme of the SALRC.</a:t>
            </a:r>
          </a:p>
          <a:p>
            <a:pPr algn="just"/>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An issue paper is the first stage in the investigation of the problem. It sets out current problems and asks for submission from the public on what needs to be done. Distribution is as wide as possible. </a:t>
            </a:r>
          </a:p>
          <a:p>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flipV="1">
            <a:off x="2253048" y="1519881"/>
            <a:ext cx="7599406" cy="46369"/>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342024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253048" y="2000816"/>
            <a:ext cx="7434160" cy="4524315"/>
          </a:xfrm>
          <a:prstGeom prst="rect">
            <a:avLst/>
          </a:prstGeom>
          <a:noFill/>
        </p:spPr>
        <p:txBody>
          <a:bodyPr wrap="square" rtlCol="0">
            <a:spAutoFit/>
          </a:bodyPr>
          <a:lstStyle/>
          <a:p>
            <a:pPr algn="just"/>
            <a:r>
              <a:rPr lang="en-GB" b="1" dirty="0">
                <a:latin typeface="Arial" panose="020B0604020202020204" pitchFamily="34" charset="0"/>
                <a:cs typeface="Arial" panose="020B0604020202020204" pitchFamily="34" charset="0"/>
              </a:rPr>
              <a:t>Discussion paper and report</a:t>
            </a:r>
          </a:p>
          <a:p>
            <a:pPr algn="just"/>
            <a:endParaRPr lang="en-GB"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Discussion  paper sets out the existing problems and suggests possible solutions in the way of preliminary recommendations.  It could contain draft legislation. Consultations once again take place to ensure public by-in for further development. </a:t>
            </a:r>
          </a:p>
          <a:p>
            <a:pPr algn="just"/>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next step is the development of a report. </a:t>
            </a:r>
            <a:endParaRPr lang="en-ZA"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Submissions on discussion paper  received are consolidated and evaluated, and where appropriate, incorporated into the final recommendations. It can be accompanied by a draft Bill.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report is then forwarded to the Minister for Justice and Correctional Services for transmission to the, in this case, DWYPD.</a:t>
            </a:r>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endParaRPr lang="en-US" dirty="0"/>
          </a:p>
          <a:p>
            <a:endParaRPr lang="en-US"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flipV="1">
            <a:off x="2253048" y="1519881"/>
            <a:ext cx="7599406" cy="46369"/>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939498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2322</Words>
  <Application>Microsoft Office PowerPoint</Application>
  <PresentationFormat>Custom</PresentationFormat>
  <Paragraphs>464</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PRESENTATION TO PORTFOLIO COMMITTEE BY SOUTH AFRICAN LAW REFORM COMMISSION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Prinsloo Tanya</dc:creator>
  <cp:lastModifiedBy>USER</cp:lastModifiedBy>
  <cp:revision>44</cp:revision>
  <dcterms:created xsi:type="dcterms:W3CDTF">2022-03-25T09:02:15Z</dcterms:created>
  <dcterms:modified xsi:type="dcterms:W3CDTF">2022-03-29T14:25:03Z</dcterms:modified>
</cp:coreProperties>
</file>