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Maven Pro" charset="0"/>
      <p:regular r:id="rId14"/>
      <p:bold r:id="rId15"/>
    </p:embeddedFont>
    <p:embeddedFont>
      <p:font typeface="Nunito" charset="0"/>
      <p:regular r:id="rId16"/>
      <p:bold r:id="rId17"/>
      <p:italic r:id="rId18"/>
      <p:boldItalic r:id="rId19"/>
    </p:embeddedFont>
    <p:embeddedFont>
      <p:font typeface="Cambria"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11a94680211_0_5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11a94680211_0_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11f92d8796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11f92d8796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11a94680211_0_2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11a94680211_0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11a94680211_0_5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11a94680211_0_5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11a94680211_0_5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11a94680211_0_5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11a94680211_0_5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11a94680211_0_5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11a94680211_0_5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11a94680211_0_5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11a94680211_0_5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11a94680211_0_5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Google Shape;323;g11a94680211_0_5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4" name="Google Shape;324;g11a94680211_0_5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11a94680211_0_5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11a94680211_0_5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normAutofit/>
          </a:bodyPr>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0"/>
              </a:spcBef>
              <a:spcAft>
                <a:spcPts val="0"/>
              </a:spcAft>
              <a:buClr>
                <a:schemeClr val="lt1"/>
              </a:buClr>
              <a:buSzPts val="1100"/>
              <a:buChar char="○"/>
              <a:defRPr>
                <a:solidFill>
                  <a:schemeClr val="lt1"/>
                </a:solidFill>
              </a:defRPr>
            </a:lvl2pPr>
            <a:lvl3pPr marL="1371600" lvl="2" indent="-298450" algn="ctr">
              <a:spcBef>
                <a:spcPts val="0"/>
              </a:spcBef>
              <a:spcAft>
                <a:spcPts val="0"/>
              </a:spcAft>
              <a:buClr>
                <a:schemeClr val="lt1"/>
              </a:buClr>
              <a:buSzPts val="1100"/>
              <a:buChar char="■"/>
              <a:defRPr>
                <a:solidFill>
                  <a:schemeClr val="lt1"/>
                </a:solidFill>
              </a:defRPr>
            </a:lvl3pPr>
            <a:lvl4pPr marL="1828800" lvl="3" indent="-298450" algn="ctr">
              <a:spcBef>
                <a:spcPts val="0"/>
              </a:spcBef>
              <a:spcAft>
                <a:spcPts val="0"/>
              </a:spcAft>
              <a:buClr>
                <a:schemeClr val="lt1"/>
              </a:buClr>
              <a:buSzPts val="1100"/>
              <a:buChar char="●"/>
              <a:defRPr>
                <a:solidFill>
                  <a:schemeClr val="lt1"/>
                </a:solidFill>
              </a:defRPr>
            </a:lvl4pPr>
            <a:lvl5pPr marL="2286000" lvl="4" indent="-298450" algn="ctr">
              <a:spcBef>
                <a:spcPts val="0"/>
              </a:spcBef>
              <a:spcAft>
                <a:spcPts val="0"/>
              </a:spcAft>
              <a:buClr>
                <a:schemeClr val="lt1"/>
              </a:buClr>
              <a:buSzPts val="1100"/>
              <a:buChar char="○"/>
              <a:defRPr>
                <a:solidFill>
                  <a:schemeClr val="lt1"/>
                </a:solidFill>
              </a:defRPr>
            </a:lvl5pPr>
            <a:lvl6pPr marL="2743200" lvl="5" indent="-298450" algn="ctr">
              <a:spcBef>
                <a:spcPts val="0"/>
              </a:spcBef>
              <a:spcAft>
                <a:spcPts val="0"/>
              </a:spcAft>
              <a:buClr>
                <a:schemeClr val="lt1"/>
              </a:buClr>
              <a:buSzPts val="1100"/>
              <a:buChar char="■"/>
              <a:defRPr>
                <a:solidFill>
                  <a:schemeClr val="lt1"/>
                </a:solidFill>
              </a:defRPr>
            </a:lvl6pPr>
            <a:lvl7pPr marL="3200400" lvl="6" indent="-298450" algn="ctr">
              <a:spcBef>
                <a:spcPts val="0"/>
              </a:spcBef>
              <a:spcAft>
                <a:spcPts val="0"/>
              </a:spcAft>
              <a:buClr>
                <a:schemeClr val="lt1"/>
              </a:buClr>
              <a:buSzPts val="1100"/>
              <a:buChar char="●"/>
              <a:defRPr>
                <a:solidFill>
                  <a:schemeClr val="lt1"/>
                </a:solidFill>
              </a:defRPr>
            </a:lvl7pPr>
            <a:lvl8pPr marL="3657600" lvl="7" indent="-298450" algn="ctr">
              <a:spcBef>
                <a:spcPts val="0"/>
              </a:spcBef>
              <a:spcAft>
                <a:spcPts val="0"/>
              </a:spcAft>
              <a:buClr>
                <a:schemeClr val="lt1"/>
              </a:buClr>
              <a:buSzPts val="1100"/>
              <a:buChar char="○"/>
              <a:defRPr>
                <a:solidFill>
                  <a:schemeClr val="lt1"/>
                </a:solidFill>
              </a:defRPr>
            </a:lvl8pPr>
            <a:lvl9pPr marL="4114800" lvl="8" indent="-298450" algn="ctr">
              <a:spcBef>
                <a:spcPts val="0"/>
              </a:spcBef>
              <a:spcAft>
                <a:spcPts val="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normAutofit/>
          </a:bodyPr>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ACA"/>
        </a:solidFill>
        <a:effectLst/>
      </p:bgPr>
    </p:bg>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1106075" y="878563"/>
            <a:ext cx="4255500" cy="1872900"/>
          </a:xfrm>
          <a:prstGeom prst="rect">
            <a:avLst/>
          </a:prstGeom>
        </p:spPr>
        <p:txBody>
          <a:bodyPr spcFirstLastPara="1" wrap="square" lIns="91425" tIns="91425" rIns="91425" bIns="91425" anchor="ctr" anchorCtr="0">
            <a:normAutofit/>
          </a:bodyPr>
          <a:lstStyle/>
          <a:p>
            <a:pPr marL="0" lvl="0" indent="0" algn="r" rtl="0">
              <a:spcBef>
                <a:spcPts val="0"/>
              </a:spcBef>
              <a:spcAft>
                <a:spcPts val="0"/>
              </a:spcAft>
              <a:buNone/>
            </a:pPr>
            <a:r>
              <a:rPr lang="en">
                <a:solidFill>
                  <a:srgbClr val="1C5476"/>
                </a:solidFill>
              </a:rPr>
              <a:t>Southern Africa Liaison Office</a:t>
            </a:r>
            <a:endParaRPr>
              <a:solidFill>
                <a:srgbClr val="1C5476"/>
              </a:solidFill>
            </a:endParaRPr>
          </a:p>
          <a:p>
            <a:pPr marL="0" lvl="0" indent="0" algn="r" rtl="0">
              <a:spcBef>
                <a:spcPts val="0"/>
              </a:spcBef>
              <a:spcAft>
                <a:spcPts val="0"/>
              </a:spcAft>
              <a:buNone/>
            </a:pPr>
            <a:r>
              <a:rPr lang="en">
                <a:solidFill>
                  <a:srgbClr val="1C5476"/>
                </a:solidFill>
              </a:rPr>
              <a:t>(SALO)</a:t>
            </a:r>
            <a:endParaRPr>
              <a:solidFill>
                <a:srgbClr val="1C5476"/>
              </a:solidFill>
            </a:endParaRPr>
          </a:p>
        </p:txBody>
      </p:sp>
      <p:sp>
        <p:nvSpPr>
          <p:cNvPr id="278" name="Google Shape;278;p13"/>
          <p:cNvSpPr txBox="1">
            <a:spLocks noGrp="1"/>
          </p:cNvSpPr>
          <p:nvPr>
            <p:ph type="subTitle" idx="1"/>
          </p:nvPr>
        </p:nvSpPr>
        <p:spPr>
          <a:xfrm>
            <a:off x="626175" y="3048750"/>
            <a:ext cx="7688100" cy="15186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935"/>
              <a:buNone/>
            </a:pPr>
            <a:r>
              <a:rPr lang="en" sz="2360">
                <a:solidFill>
                  <a:srgbClr val="1C5476"/>
                </a:solidFill>
              </a:rPr>
              <a:t>Parliamentary Portfolio Committee on Justice and Correctional Services: Prevention and Combating of Hate Crimes and Hate Speech Bill</a:t>
            </a:r>
            <a:endParaRPr sz="2360">
              <a:solidFill>
                <a:srgbClr val="1C5476"/>
              </a:solidFill>
            </a:endParaRPr>
          </a:p>
          <a:p>
            <a:pPr marL="0" lvl="0" indent="0" algn="l" rtl="0">
              <a:lnSpc>
                <a:spcPct val="80000"/>
              </a:lnSpc>
              <a:spcBef>
                <a:spcPts val="0"/>
              </a:spcBef>
              <a:spcAft>
                <a:spcPts val="0"/>
              </a:spcAft>
              <a:buSzPts val="935"/>
              <a:buNone/>
            </a:pPr>
            <a:r>
              <a:rPr lang="en" sz="2360">
                <a:solidFill>
                  <a:srgbClr val="1C5476"/>
                </a:solidFill>
              </a:rPr>
              <a:t>[B9 -2018]</a:t>
            </a:r>
            <a:endParaRPr sz="2360">
              <a:solidFill>
                <a:srgbClr val="1C5476"/>
              </a:solidFill>
            </a:endParaRPr>
          </a:p>
          <a:p>
            <a:pPr marL="0" lvl="0" indent="0" algn="l" rtl="0">
              <a:lnSpc>
                <a:spcPct val="80000"/>
              </a:lnSpc>
              <a:spcBef>
                <a:spcPts val="0"/>
              </a:spcBef>
              <a:spcAft>
                <a:spcPts val="0"/>
              </a:spcAft>
              <a:buSzPts val="935"/>
              <a:buNone/>
            </a:pPr>
            <a:endParaRPr sz="1360">
              <a:solidFill>
                <a:srgbClr val="1C5476"/>
              </a:solidFill>
            </a:endParaRPr>
          </a:p>
          <a:p>
            <a:pPr marL="0" lvl="0" indent="0" algn="l" rtl="0">
              <a:lnSpc>
                <a:spcPct val="80000"/>
              </a:lnSpc>
              <a:spcBef>
                <a:spcPts val="0"/>
              </a:spcBef>
              <a:spcAft>
                <a:spcPts val="0"/>
              </a:spcAft>
              <a:buSzPts val="935"/>
              <a:buNone/>
            </a:pPr>
            <a:r>
              <a:rPr lang="en" sz="1360" b="1">
                <a:solidFill>
                  <a:srgbClr val="1C5476"/>
                </a:solidFill>
              </a:rPr>
              <a:t>Presenters: Lwazi Somya and Busisiwe Nxumalo</a:t>
            </a:r>
            <a:endParaRPr sz="1360" b="1">
              <a:solidFill>
                <a:srgbClr val="1C5476"/>
              </a:solidFill>
            </a:endParaRPr>
          </a:p>
        </p:txBody>
      </p:sp>
      <p:pic>
        <p:nvPicPr>
          <p:cNvPr id="279" name="Google Shape;279;p13"/>
          <p:cNvPicPr preferRelativeResize="0"/>
          <p:nvPr/>
        </p:nvPicPr>
        <p:blipFill>
          <a:blip r:embed="rId3">
            <a:alphaModFix/>
          </a:blip>
          <a:stretch>
            <a:fillRect/>
          </a:stretch>
        </p:blipFill>
        <p:spPr>
          <a:xfrm>
            <a:off x="7290700" y="4567425"/>
            <a:ext cx="1853299" cy="576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2"/>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41" name="Google Shape;341;p22"/>
          <p:cNvSpPr txBox="1">
            <a:spLocks noGrp="1"/>
          </p:cNvSpPr>
          <p:nvPr>
            <p:ph type="body" idx="1"/>
          </p:nvPr>
        </p:nvSpPr>
        <p:spPr>
          <a:xfrm>
            <a:off x="1303800" y="1227475"/>
            <a:ext cx="7030500" cy="330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Prevention and Combating of Hate Crimes and Hate Speech  Continued:</a:t>
            </a:r>
            <a:endParaRPr b="1" u="sng"/>
          </a:p>
          <a:p>
            <a:pPr marL="0" lvl="0" indent="0" algn="l" rtl="0">
              <a:spcBef>
                <a:spcPts val="1200"/>
              </a:spcBef>
              <a:spcAft>
                <a:spcPts val="0"/>
              </a:spcAft>
              <a:buNone/>
            </a:pPr>
            <a:r>
              <a:rPr lang="en"/>
              <a:t>3) 	Local, provincial, and national government must work hand-in-hand with communities and community based organisations in dealing with existing patterns of discrimination against persons on the grounds expressed in Clauses 3 and 4.</a:t>
            </a:r>
            <a:endParaRPr/>
          </a:p>
          <a:p>
            <a:pPr marL="914400" lvl="0" indent="-311150" algn="l" rtl="0">
              <a:spcBef>
                <a:spcPts val="1200"/>
              </a:spcBef>
              <a:spcAft>
                <a:spcPts val="0"/>
              </a:spcAft>
              <a:buSzPts val="1300"/>
              <a:buAutoNum type="alphaLcParenR"/>
            </a:pPr>
            <a:r>
              <a:rPr lang="en"/>
              <a:t>The Department of Planning, Monitoring and Evaluation should ensure the monitoring and evaluation of intervention strategies from the various spheres of government, and report to Parliament on an annual basis on progress being made; and</a:t>
            </a:r>
            <a:endParaRPr/>
          </a:p>
          <a:p>
            <a:pPr marL="914400" lvl="0" indent="-311150" algn="l" rtl="0">
              <a:spcBef>
                <a:spcPts val="0"/>
              </a:spcBef>
              <a:spcAft>
                <a:spcPts val="0"/>
              </a:spcAft>
              <a:buSzPts val="1300"/>
              <a:buAutoNum type="alphaLcParenR"/>
            </a:pPr>
            <a:r>
              <a:rPr lang="en"/>
              <a:t>The Department of Arts, Culture, and Sports, should formulate policy guidelines for Social Cohesion Councils at various spheres of government. </a:t>
            </a:r>
            <a:endParaRPr/>
          </a:p>
        </p:txBody>
      </p:sp>
      <p:pic>
        <p:nvPicPr>
          <p:cNvPr id="342" name="Google Shape;342;p22"/>
          <p:cNvPicPr preferRelativeResize="0"/>
          <p:nvPr/>
        </p:nvPicPr>
        <p:blipFill>
          <a:blip r:embed="rId3">
            <a:alphaModFix/>
          </a:blip>
          <a:stretch>
            <a:fillRect/>
          </a:stretch>
        </p:blipFill>
        <p:spPr>
          <a:xfrm>
            <a:off x="7092600" y="4505850"/>
            <a:ext cx="2051400" cy="637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23"/>
          <p:cNvSpPr txBox="1">
            <a:spLocks noGrp="1"/>
          </p:cNvSpPr>
          <p:nvPr>
            <p:ph type="title"/>
          </p:nvPr>
        </p:nvSpPr>
        <p:spPr>
          <a:xfrm>
            <a:off x="1189500" y="1848850"/>
            <a:ext cx="7030500" cy="1825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END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1C5476"/>
                </a:solidFill>
              </a:rPr>
              <a:t>SALO Organisation Introduction</a:t>
            </a:r>
            <a:endParaRPr>
              <a:solidFill>
                <a:srgbClr val="1C5476"/>
              </a:solidFill>
            </a:endParaRPr>
          </a:p>
        </p:txBody>
      </p:sp>
      <p:sp>
        <p:nvSpPr>
          <p:cNvPr id="285" name="Google Shape;285;p14"/>
          <p:cNvSpPr txBox="1">
            <a:spLocks noGrp="1"/>
          </p:cNvSpPr>
          <p:nvPr>
            <p:ph type="body" idx="1"/>
          </p:nvPr>
        </p:nvSpPr>
        <p:spPr>
          <a:xfrm>
            <a:off x="1303800" y="1304725"/>
            <a:ext cx="7030500" cy="32268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a:t>The Southern African Liaison Office is a civil society organisation that has actively been involved in consensus-building through engagements in the SADC region, particularly concerning international relations, foreign policy, women empowerment, peace and security, and human rights.</a:t>
            </a:r>
            <a:endParaRPr/>
          </a:p>
          <a:p>
            <a:pPr marL="0" lvl="0" indent="0" algn="l" rtl="0">
              <a:spcBef>
                <a:spcPts val="1200"/>
              </a:spcBef>
              <a:spcAft>
                <a:spcPts val="0"/>
              </a:spcAft>
              <a:buNone/>
            </a:pPr>
            <a:r>
              <a:rPr lang="en"/>
              <a:t>SALO’s approach to building national, regional, and international consensus includes:</a:t>
            </a:r>
            <a:endParaRPr/>
          </a:p>
          <a:p>
            <a:pPr marL="457200" lvl="0" indent="-298767" algn="l" rtl="0">
              <a:spcBef>
                <a:spcPts val="1200"/>
              </a:spcBef>
              <a:spcAft>
                <a:spcPts val="0"/>
              </a:spcAft>
              <a:buSzPct val="100000"/>
              <a:buChar char="●"/>
            </a:pPr>
            <a:r>
              <a:rPr lang="en"/>
              <a:t>creating safe spaces for formal and informal dialogues among and between state and non state actors; </a:t>
            </a:r>
            <a:endParaRPr/>
          </a:p>
          <a:p>
            <a:pPr marL="457200" lvl="0" indent="-298767" algn="l" rtl="0">
              <a:spcBef>
                <a:spcPts val="0"/>
              </a:spcBef>
              <a:spcAft>
                <a:spcPts val="0"/>
              </a:spcAft>
              <a:buSzPct val="100000"/>
              <a:buChar char="●"/>
            </a:pPr>
            <a:r>
              <a:rPr lang="en"/>
              <a:t>informing key policy makers; and </a:t>
            </a:r>
            <a:endParaRPr/>
          </a:p>
          <a:p>
            <a:pPr marL="457200" lvl="0" indent="-298767" algn="l" rtl="0">
              <a:spcBef>
                <a:spcPts val="0"/>
              </a:spcBef>
              <a:spcAft>
                <a:spcPts val="0"/>
              </a:spcAft>
              <a:buSzPct val="100000"/>
              <a:buChar char="●"/>
            </a:pPr>
            <a:r>
              <a:rPr lang="en"/>
              <a:t>generating in depth knowledge and analysis. </a:t>
            </a:r>
            <a:endParaRPr/>
          </a:p>
          <a:p>
            <a:pPr marL="0" lvl="0" indent="0" algn="l" rtl="0">
              <a:spcBef>
                <a:spcPts val="1200"/>
              </a:spcBef>
              <a:spcAft>
                <a:spcPts val="0"/>
              </a:spcAft>
              <a:buNone/>
            </a:pPr>
            <a:r>
              <a:rPr lang="en"/>
              <a:t>SALO is a catalyst for strategic engagements, alignment and consensus-building between African governments and civil society stakeholders, with global partners, on critical areas of democracy, peace and security, and human rights.</a:t>
            </a:r>
            <a:endParaRPr/>
          </a:p>
          <a:p>
            <a:pPr marL="0" lvl="0" indent="0" algn="l" rtl="0">
              <a:spcBef>
                <a:spcPts val="1200"/>
              </a:spcBef>
              <a:spcAft>
                <a:spcPts val="1200"/>
              </a:spcAft>
              <a:buNone/>
            </a:pPr>
            <a:r>
              <a:rPr lang="en"/>
              <a:t>SALO contributes to African-driven policy positions for countries with systemic challenges, through advocacy, dialogue, research and knowledge resourcing. It amplifies the voices of regional civil society for them to facilitate engagements with Southern African-based policymakers.</a:t>
            </a:r>
            <a:endParaRPr/>
          </a:p>
        </p:txBody>
      </p:sp>
      <p:pic>
        <p:nvPicPr>
          <p:cNvPr id="286" name="Google Shape;286;p14"/>
          <p:cNvPicPr preferRelativeResize="0"/>
          <p:nvPr/>
        </p:nvPicPr>
        <p:blipFill>
          <a:blip r:embed="rId3">
            <a:alphaModFix/>
          </a:blip>
          <a:stretch>
            <a:fillRect/>
          </a:stretch>
        </p:blipFill>
        <p:spPr>
          <a:xfrm>
            <a:off x="7423075" y="4608575"/>
            <a:ext cx="1720924" cy="534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1C5476"/>
                </a:solidFill>
              </a:rPr>
              <a:t>SALO Grounds for Support for the Bill</a:t>
            </a:r>
            <a:endParaRPr>
              <a:solidFill>
                <a:srgbClr val="1C5476"/>
              </a:solidFill>
            </a:endParaRPr>
          </a:p>
        </p:txBody>
      </p:sp>
      <p:sp>
        <p:nvSpPr>
          <p:cNvPr id="292" name="Google Shape;292;p15"/>
          <p:cNvSpPr txBox="1">
            <a:spLocks noGrp="1"/>
          </p:cNvSpPr>
          <p:nvPr>
            <p:ph type="body" idx="1"/>
          </p:nvPr>
        </p:nvSpPr>
        <p:spPr>
          <a:xfrm>
            <a:off x="1303800" y="1207675"/>
            <a:ext cx="7030500" cy="3324000"/>
          </a:xfrm>
          <a:prstGeom prst="rect">
            <a:avLst/>
          </a:prstGeom>
        </p:spPr>
        <p:txBody>
          <a:bodyPr spcFirstLastPara="1" wrap="square" lIns="91425" tIns="91425" rIns="91425" bIns="91425" anchor="t" anchorCtr="0">
            <a:normAutofit lnSpcReduction="20000"/>
          </a:bodyPr>
          <a:lstStyle/>
          <a:p>
            <a:pPr marL="463397" marR="63677" lvl="0" indent="-223367" algn="l" rtl="0">
              <a:lnSpc>
                <a:spcPct val="98294"/>
              </a:lnSpc>
              <a:spcBef>
                <a:spcPts val="34"/>
              </a:spcBef>
              <a:spcAft>
                <a:spcPts val="0"/>
              </a:spcAft>
              <a:buNone/>
            </a:pPr>
            <a:r>
              <a:rPr lang="en"/>
              <a:t>1) It assists in upholding the rights that are enshrined in the South African Constitution’s Bill of Rights, Sections 9 (the Right to Equality), 10 (the Right to  Human Dignity), and 12(1) (the Right to Freedom and Security of the Person); </a:t>
            </a:r>
            <a:endParaRPr/>
          </a:p>
          <a:p>
            <a:pPr marL="463397" marR="63677" lvl="0" indent="-223367" algn="l" rtl="0">
              <a:lnSpc>
                <a:spcPct val="98294"/>
              </a:lnSpc>
              <a:spcBef>
                <a:spcPts val="34"/>
              </a:spcBef>
              <a:spcAft>
                <a:spcPts val="0"/>
              </a:spcAft>
              <a:buNone/>
            </a:pPr>
            <a:endParaRPr/>
          </a:p>
          <a:p>
            <a:pPr marL="463397" marR="63677" lvl="0" indent="-223367" algn="l" rtl="0">
              <a:lnSpc>
                <a:spcPct val="98294"/>
              </a:lnSpc>
              <a:spcBef>
                <a:spcPts val="34"/>
              </a:spcBef>
              <a:spcAft>
                <a:spcPts val="0"/>
              </a:spcAft>
              <a:buNone/>
            </a:pPr>
            <a:r>
              <a:rPr lang="en"/>
              <a:t>2) It identifies what constitutes Hate Crimes and Hate Speech;</a:t>
            </a:r>
            <a:endParaRPr/>
          </a:p>
          <a:p>
            <a:pPr marL="463397" marR="63677" lvl="0" indent="-223367" algn="l" rtl="0">
              <a:lnSpc>
                <a:spcPct val="98294"/>
              </a:lnSpc>
              <a:spcBef>
                <a:spcPts val="34"/>
              </a:spcBef>
              <a:spcAft>
                <a:spcPts val="0"/>
              </a:spcAft>
              <a:buNone/>
            </a:pPr>
            <a:endParaRPr/>
          </a:p>
          <a:p>
            <a:pPr marL="463397" marR="63677" lvl="0" indent="-223367" algn="l" rtl="0">
              <a:lnSpc>
                <a:spcPct val="98294"/>
              </a:lnSpc>
              <a:spcBef>
                <a:spcPts val="34"/>
              </a:spcBef>
              <a:spcAft>
                <a:spcPts val="0"/>
              </a:spcAft>
              <a:buNone/>
            </a:pPr>
            <a:r>
              <a:rPr lang="en"/>
              <a:t>3) The Bill reaffirms South Africa’s commitment to international instruments and resolutions to the protection of vulnerable and marginalised groupings;</a:t>
            </a:r>
            <a:endParaRPr/>
          </a:p>
          <a:p>
            <a:pPr marL="463397" marR="63677" lvl="0" indent="-223367" algn="l" rtl="0">
              <a:lnSpc>
                <a:spcPct val="98294"/>
              </a:lnSpc>
              <a:spcBef>
                <a:spcPts val="34"/>
              </a:spcBef>
              <a:spcAft>
                <a:spcPts val="0"/>
              </a:spcAft>
              <a:buNone/>
            </a:pPr>
            <a:endParaRPr/>
          </a:p>
          <a:p>
            <a:pPr marL="463397" marR="63677" lvl="0" indent="-223367" algn="l" rtl="0">
              <a:lnSpc>
                <a:spcPct val="98294"/>
              </a:lnSpc>
              <a:spcBef>
                <a:spcPts val="34"/>
              </a:spcBef>
              <a:spcAft>
                <a:spcPts val="0"/>
              </a:spcAft>
              <a:buNone/>
            </a:pPr>
            <a:r>
              <a:rPr lang="en"/>
              <a:t>4) It grants further provisions for the aggravation of sentencing for criminal cases of  people found guilty of committing hate crimes and hate speech; </a:t>
            </a:r>
            <a:endParaRPr/>
          </a:p>
          <a:p>
            <a:pPr marL="463397" marR="63677" lvl="0" indent="-223367" algn="l" rtl="0">
              <a:lnSpc>
                <a:spcPct val="98294"/>
              </a:lnSpc>
              <a:spcBef>
                <a:spcPts val="34"/>
              </a:spcBef>
              <a:spcAft>
                <a:spcPts val="0"/>
              </a:spcAft>
              <a:buNone/>
            </a:pPr>
            <a:endParaRPr/>
          </a:p>
          <a:p>
            <a:pPr marL="463397" marR="63677" lvl="0" indent="-223367" algn="l" rtl="0">
              <a:lnSpc>
                <a:spcPct val="98294"/>
              </a:lnSpc>
              <a:spcBef>
                <a:spcPts val="34"/>
              </a:spcBef>
              <a:spcAft>
                <a:spcPts val="0"/>
              </a:spcAft>
              <a:buNone/>
            </a:pPr>
            <a:r>
              <a:rPr lang="en"/>
              <a:t>5) It creates an additional layer of repercussions when one conducts hate crimes or  hate speech, thus providing an additional punitive and rehabilitative step towards rehabilitating those who conduct hate crimes and hate speech; and</a:t>
            </a:r>
            <a:endParaRPr/>
          </a:p>
          <a:p>
            <a:pPr marL="463397" marR="63677" lvl="0" indent="-223367" algn="l" rtl="0">
              <a:lnSpc>
                <a:spcPct val="98294"/>
              </a:lnSpc>
              <a:spcBef>
                <a:spcPts val="34"/>
              </a:spcBef>
              <a:spcAft>
                <a:spcPts val="0"/>
              </a:spcAft>
              <a:buNone/>
            </a:pPr>
            <a:endParaRPr/>
          </a:p>
          <a:p>
            <a:pPr marL="463397" marR="63677" lvl="0" indent="-223367" algn="l" rtl="0">
              <a:lnSpc>
                <a:spcPct val="98294"/>
              </a:lnSpc>
              <a:spcBef>
                <a:spcPts val="34"/>
              </a:spcBef>
              <a:spcAft>
                <a:spcPts val="0"/>
              </a:spcAft>
              <a:buNone/>
            </a:pPr>
            <a:r>
              <a:rPr lang="en"/>
              <a:t>6) Finally, it acts as an additional deterrent for potential perpetrators of hate crimes and hate speech in South Africa</a:t>
            </a:r>
            <a:r>
              <a:rPr lang="en" sz="1200">
                <a:solidFill>
                  <a:srgbClr val="000000"/>
                </a:solidFill>
                <a:latin typeface="Cambria"/>
                <a:ea typeface="Cambria"/>
                <a:cs typeface="Cambria"/>
                <a:sym typeface="Cambria"/>
              </a:rPr>
              <a:t>. </a:t>
            </a:r>
            <a:endParaRPr sz="1200">
              <a:solidFill>
                <a:srgbClr val="000000"/>
              </a:solidFill>
              <a:latin typeface="Cambria"/>
              <a:ea typeface="Cambria"/>
              <a:cs typeface="Cambria"/>
              <a:sym typeface="Cambria"/>
            </a:endParaRPr>
          </a:p>
          <a:p>
            <a:pPr marL="463397" marR="63677" lvl="0" indent="-223367" algn="l" rtl="0">
              <a:lnSpc>
                <a:spcPct val="98294"/>
              </a:lnSpc>
              <a:spcBef>
                <a:spcPts val="34"/>
              </a:spcBef>
              <a:spcAft>
                <a:spcPts val="0"/>
              </a:spcAft>
              <a:buNone/>
            </a:pPr>
            <a:endParaRPr sz="1200">
              <a:solidFill>
                <a:srgbClr val="000000"/>
              </a:solidFill>
              <a:latin typeface="Cambria"/>
              <a:ea typeface="Cambria"/>
              <a:cs typeface="Cambria"/>
              <a:sym typeface="Cambria"/>
            </a:endParaRPr>
          </a:p>
        </p:txBody>
      </p:sp>
      <p:pic>
        <p:nvPicPr>
          <p:cNvPr id="293" name="Google Shape;293;p15"/>
          <p:cNvPicPr preferRelativeResize="0"/>
          <p:nvPr/>
        </p:nvPicPr>
        <p:blipFill>
          <a:blip r:embed="rId3">
            <a:alphaModFix/>
          </a:blip>
          <a:stretch>
            <a:fillRect/>
          </a:stretch>
        </p:blipFill>
        <p:spPr>
          <a:xfrm>
            <a:off x="7175682" y="4531675"/>
            <a:ext cx="1968318" cy="6118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South Africa’s International Commitments</a:t>
            </a:r>
            <a:endParaRPr>
              <a:solidFill>
                <a:srgbClr val="1C5476"/>
              </a:solidFill>
            </a:endParaRPr>
          </a:p>
        </p:txBody>
      </p:sp>
      <p:sp>
        <p:nvSpPr>
          <p:cNvPr id="299" name="Google Shape;299;p16"/>
          <p:cNvSpPr txBox="1">
            <a:spLocks noGrp="1"/>
          </p:cNvSpPr>
          <p:nvPr>
            <p:ph type="body" idx="1"/>
          </p:nvPr>
        </p:nvSpPr>
        <p:spPr>
          <a:xfrm>
            <a:off x="1303800" y="1221450"/>
            <a:ext cx="7030500" cy="3284400"/>
          </a:xfrm>
          <a:prstGeom prst="rect">
            <a:avLst/>
          </a:prstGeom>
        </p:spPr>
        <p:txBody>
          <a:bodyPr spcFirstLastPara="1" wrap="square" lIns="91425" tIns="91425" rIns="91425" bIns="91425" anchor="t" anchorCtr="0">
            <a:normAutofit lnSpcReduction="20000"/>
          </a:bodyPr>
          <a:lstStyle/>
          <a:p>
            <a:pPr marL="457200" lvl="0" indent="-311150" algn="l" rtl="0">
              <a:spcBef>
                <a:spcPts val="0"/>
              </a:spcBef>
              <a:spcAft>
                <a:spcPts val="0"/>
              </a:spcAft>
              <a:buSzPts val="1300"/>
              <a:buChar char="●"/>
            </a:pPr>
            <a:r>
              <a:rPr lang="en"/>
              <a:t>UN Convention relating to the Status of Refugees of 1951 (UNGA Res: 429 (v) of 1950)</a:t>
            </a:r>
            <a:endParaRPr/>
          </a:p>
          <a:p>
            <a:pPr marL="457200" lvl="0" indent="-311150" algn="l" rtl="0">
              <a:spcBef>
                <a:spcPts val="0"/>
              </a:spcBef>
              <a:spcAft>
                <a:spcPts val="0"/>
              </a:spcAft>
              <a:buSzPts val="1300"/>
              <a:buChar char="●"/>
            </a:pPr>
            <a:r>
              <a:rPr lang="en"/>
              <a:t>Convention on the Elimination of All Forms of Racial Discrimination</a:t>
            </a:r>
            <a:endParaRPr/>
          </a:p>
          <a:p>
            <a:pPr marL="457200" lvl="0" indent="-311150" algn="l" rtl="0">
              <a:spcBef>
                <a:spcPts val="0"/>
              </a:spcBef>
              <a:spcAft>
                <a:spcPts val="0"/>
              </a:spcAft>
              <a:buSzPts val="1300"/>
              <a:buChar char="●"/>
            </a:pPr>
            <a:r>
              <a:rPr lang="en"/>
              <a:t>The African Commission on Human and Peoples’ Rights Resolution 275: Resolution on the Protection Against Violence and other Human Rights Violations Against Persons on their Imputed Sexual Orientation or Gender Identity</a:t>
            </a:r>
            <a:endParaRPr/>
          </a:p>
          <a:p>
            <a:pPr marL="0" lvl="0" indent="0" algn="l" rtl="0">
              <a:spcBef>
                <a:spcPts val="1200"/>
              </a:spcBef>
              <a:spcAft>
                <a:spcPts val="0"/>
              </a:spcAft>
              <a:buNone/>
            </a:pPr>
            <a:r>
              <a:rPr lang="en"/>
              <a:t>While the Bill acknowledges South Africa commits to upholding the UN World Conference Declarations, it should reaffirm  the Declaration on Racism, Racial Discrimination, Xenophobia and Related Intolerance and Programme of Action, including subsequent related United Nations General Assembly (UNGA) resolutions.</a:t>
            </a:r>
            <a:endParaRPr/>
          </a:p>
          <a:p>
            <a:pPr marL="0" lvl="0" indent="0" algn="l" rtl="0">
              <a:spcBef>
                <a:spcPts val="1200"/>
              </a:spcBef>
              <a:spcAft>
                <a:spcPts val="0"/>
              </a:spcAft>
              <a:buNone/>
            </a:pPr>
            <a:r>
              <a:rPr lang="en"/>
              <a:t>The Bill should note of the role of civil society by acknowledging the Ekurhuleni Declaration on Practical Solutions on Ending Violence and Discrimination Against Persons Based on Sexual Orientation and Gender Identity and Expression.</a:t>
            </a:r>
            <a:endParaRPr/>
          </a:p>
          <a:p>
            <a:pPr marL="0" lvl="0" indent="0" algn="l" rtl="0">
              <a:spcBef>
                <a:spcPts val="1200"/>
              </a:spcBef>
              <a:spcAft>
                <a:spcPts val="1200"/>
              </a:spcAft>
              <a:buNone/>
            </a:pPr>
            <a:endParaRPr/>
          </a:p>
        </p:txBody>
      </p:sp>
      <p:pic>
        <p:nvPicPr>
          <p:cNvPr id="300" name="Google Shape;300;p16"/>
          <p:cNvPicPr preferRelativeResize="0"/>
          <p:nvPr/>
        </p:nvPicPr>
        <p:blipFill>
          <a:blip r:embed="rId3">
            <a:alphaModFix/>
          </a:blip>
          <a:stretch>
            <a:fillRect/>
          </a:stretch>
        </p:blipFill>
        <p:spPr>
          <a:xfrm>
            <a:off x="7324350" y="4643000"/>
            <a:ext cx="1819650" cy="565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06" name="Google Shape;306;p17"/>
          <p:cNvSpPr txBox="1">
            <a:spLocks noGrp="1"/>
          </p:cNvSpPr>
          <p:nvPr>
            <p:ph type="body" idx="1"/>
          </p:nvPr>
        </p:nvSpPr>
        <p:spPr>
          <a:xfrm>
            <a:off x="1303800" y="1286800"/>
            <a:ext cx="7030500" cy="32448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b="1" u="sng"/>
              <a:t>Xenophobia:</a:t>
            </a:r>
            <a:endParaRPr b="1" u="sng"/>
          </a:p>
          <a:p>
            <a:pPr marL="0" lvl="0" indent="0" algn="l" rtl="0">
              <a:spcBef>
                <a:spcPts val="1200"/>
              </a:spcBef>
              <a:spcAft>
                <a:spcPts val="0"/>
              </a:spcAft>
              <a:buNone/>
            </a:pPr>
            <a:r>
              <a:rPr lang="en"/>
              <a:t>The Bill in Clause 3 and Clause 4 describe the grounds for discrimination:</a:t>
            </a:r>
            <a:endParaRPr/>
          </a:p>
          <a:p>
            <a:pPr marL="0" lvl="0" indent="0" algn="l" rtl="0">
              <a:spcBef>
                <a:spcPts val="1200"/>
              </a:spcBef>
              <a:spcAft>
                <a:spcPts val="0"/>
              </a:spcAft>
              <a:buNone/>
            </a:pPr>
            <a:r>
              <a:rPr lang="en"/>
              <a:t>Sub Sections (k) and (kk) describe the grounds of, “nationality, migrant or refugee status”.</a:t>
            </a:r>
            <a:endParaRPr/>
          </a:p>
          <a:p>
            <a:pPr marL="0" lvl="0" indent="0" algn="l" rtl="0">
              <a:spcBef>
                <a:spcPts val="1200"/>
              </a:spcBef>
              <a:spcAft>
                <a:spcPts val="0"/>
              </a:spcAft>
              <a:buNone/>
            </a:pPr>
            <a:r>
              <a:rPr lang="en" b="1"/>
              <a:t>Our suggestion</a:t>
            </a:r>
            <a:r>
              <a:rPr lang="en"/>
              <a:t>: “nationality, migrant, refugee, or any another documentation status”.</a:t>
            </a:r>
            <a:endParaRPr/>
          </a:p>
          <a:p>
            <a:pPr marL="0" lvl="0" indent="0" algn="l" rtl="0">
              <a:spcBef>
                <a:spcPts val="1200"/>
              </a:spcBef>
              <a:spcAft>
                <a:spcPts val="0"/>
              </a:spcAft>
              <a:buNone/>
            </a:pPr>
            <a:r>
              <a:rPr lang="en" b="1"/>
              <a:t>Justification:</a:t>
            </a:r>
            <a:endParaRPr b="1"/>
          </a:p>
          <a:p>
            <a:pPr marL="0" lvl="0" indent="0" algn="l" rtl="0">
              <a:spcBef>
                <a:spcPts val="1200"/>
              </a:spcBef>
              <a:spcAft>
                <a:spcPts val="0"/>
              </a:spcAft>
              <a:buNone/>
            </a:pPr>
            <a:r>
              <a:rPr lang="en"/>
              <a:t>There has been a rise in misguided vigilante activism targeted at persons who are accused of being undocumented. While the violence is criminalised under the current legislative framework, classifying this form of violence as a hate crime would aggravate circumstances in sentencing proceedings should an individual or persons be found guilty.</a:t>
            </a:r>
            <a:endParaRPr/>
          </a:p>
          <a:p>
            <a:pPr marL="0" lvl="0" indent="0" algn="l" rtl="0">
              <a:spcBef>
                <a:spcPts val="1200"/>
              </a:spcBef>
              <a:spcAft>
                <a:spcPts val="1200"/>
              </a:spcAft>
              <a:buNone/>
            </a:pPr>
            <a:endParaRPr/>
          </a:p>
        </p:txBody>
      </p:sp>
      <p:pic>
        <p:nvPicPr>
          <p:cNvPr id="307" name="Google Shape;307;p17"/>
          <p:cNvPicPr preferRelativeResize="0"/>
          <p:nvPr/>
        </p:nvPicPr>
        <p:blipFill>
          <a:blip r:embed="rId3">
            <a:alphaModFix/>
          </a:blip>
          <a:stretch>
            <a:fillRect/>
          </a:stretch>
        </p:blipFill>
        <p:spPr>
          <a:xfrm>
            <a:off x="7175441" y="4531600"/>
            <a:ext cx="1968559" cy="6119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13" name="Google Shape;313;p18"/>
          <p:cNvSpPr txBox="1">
            <a:spLocks noGrp="1"/>
          </p:cNvSpPr>
          <p:nvPr>
            <p:ph type="body" idx="1"/>
          </p:nvPr>
        </p:nvSpPr>
        <p:spPr>
          <a:xfrm>
            <a:off x="1224650" y="1300950"/>
            <a:ext cx="7030500" cy="3249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b="1" u="sng"/>
              <a:t>Hate Crimes and Hate Speech Against LGBTIQA+ People:</a:t>
            </a:r>
            <a:endParaRPr b="1" u="sng"/>
          </a:p>
          <a:p>
            <a:pPr marL="0" lvl="0" indent="0" algn="l" rtl="0">
              <a:spcBef>
                <a:spcPts val="1200"/>
              </a:spcBef>
              <a:spcAft>
                <a:spcPts val="0"/>
              </a:spcAft>
              <a:buNone/>
            </a:pPr>
            <a:r>
              <a:rPr lang="en"/>
              <a:t>SALO recommends the adoption of the SOGIE Definition: Sexual Orientation, Gender Identity, and Expression Affirming approach.</a:t>
            </a:r>
            <a:endParaRPr/>
          </a:p>
          <a:p>
            <a:pPr marL="0" lvl="0" indent="0" algn="l" rtl="0">
              <a:spcBef>
                <a:spcPts val="1200"/>
              </a:spcBef>
              <a:spcAft>
                <a:spcPts val="0"/>
              </a:spcAft>
              <a:buNone/>
            </a:pPr>
            <a:r>
              <a:rPr lang="en" i="1"/>
              <a:t>“SOGIE refers to Sexual Orientation, Gender Identity and Expression and describes a wider spectrum of all people, not only the “LGBT” (lesbian, gay, bisexual, and transgender) community. It is now being introduced in many legal doctrines, in United Nation documents, and it is becoming popular in social media. Its usefulness lies in its inclusiveness. The term “LGBT” is specific to individuals who identify as lesbian, gay, bisexual and transgender. SOGIE refers to characteristics common to all human beings as everyone has a sexual orientation and a gender identity. Everyone expresses their gender, not just individuals who identify as lesbian, gay, bisexual and transgender” </a:t>
            </a:r>
            <a:r>
              <a:rPr lang="en"/>
              <a:t>- Kiku Johnson (2019)</a:t>
            </a:r>
            <a:endParaRPr/>
          </a:p>
          <a:p>
            <a:pPr marL="0" lvl="0" indent="0" algn="l" rtl="0">
              <a:spcBef>
                <a:spcPts val="1200"/>
              </a:spcBef>
              <a:spcAft>
                <a:spcPts val="1200"/>
              </a:spcAft>
              <a:buNone/>
            </a:pPr>
            <a:r>
              <a:rPr lang="en"/>
              <a:t>The Bill fails to deal with the issue of expression, thus excluding some of those marginalised in the discourse around hate crimes and hate speech. Hate crimes and hate speech committed even on the grounds of perceived expression must be taken into consideration. </a:t>
            </a:r>
            <a:endParaRPr/>
          </a:p>
        </p:txBody>
      </p:sp>
      <p:pic>
        <p:nvPicPr>
          <p:cNvPr id="314" name="Google Shape;314;p18"/>
          <p:cNvPicPr preferRelativeResize="0"/>
          <p:nvPr/>
        </p:nvPicPr>
        <p:blipFill>
          <a:blip r:embed="rId3">
            <a:alphaModFix/>
          </a:blip>
          <a:stretch>
            <a:fillRect/>
          </a:stretch>
        </p:blipFill>
        <p:spPr>
          <a:xfrm>
            <a:off x="7092600" y="4505850"/>
            <a:ext cx="2051400" cy="637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20" name="Google Shape;320;p19"/>
          <p:cNvSpPr txBox="1">
            <a:spLocks noGrp="1"/>
          </p:cNvSpPr>
          <p:nvPr>
            <p:ph type="body" idx="1"/>
          </p:nvPr>
        </p:nvSpPr>
        <p:spPr>
          <a:xfrm>
            <a:off x="1303800" y="1306600"/>
            <a:ext cx="7030500" cy="32250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Add the definition of discrimination to read as "discrimination as defined in the Promotion of Equality and Prevention of Unfair Discrimination Act 4 of 2000“ (PEPUDA) or include the full definition from PEDUDA.</a:t>
            </a:r>
            <a:endParaRPr/>
          </a:p>
          <a:p>
            <a:pPr marL="0" lvl="0" indent="0" algn="l" rtl="0">
              <a:spcBef>
                <a:spcPts val="1200"/>
              </a:spcBef>
              <a:spcAft>
                <a:spcPts val="0"/>
              </a:spcAft>
              <a:buNone/>
            </a:pPr>
            <a:r>
              <a:rPr lang="en" b="1" u="sng"/>
              <a:t>The Bill should include,</a:t>
            </a:r>
            <a:endParaRPr b="1" u="sng"/>
          </a:p>
          <a:p>
            <a:pPr marL="0" lvl="0" indent="0" algn="l" rtl="0">
              <a:spcBef>
                <a:spcPts val="1200"/>
              </a:spcBef>
              <a:spcAft>
                <a:spcPts val="0"/>
              </a:spcAft>
              <a:buNone/>
            </a:pPr>
            <a:r>
              <a:rPr lang="en"/>
              <a:t> “discrimination: any act or omission, including a policy, law, rule, practice, condition or situation which directly or indirectly:</a:t>
            </a:r>
            <a:endParaRPr/>
          </a:p>
          <a:p>
            <a:pPr marL="457200" lvl="0" indent="-304958" algn="l" rtl="0">
              <a:spcBef>
                <a:spcPts val="1200"/>
              </a:spcBef>
              <a:spcAft>
                <a:spcPts val="0"/>
              </a:spcAft>
              <a:buSzPct val="100000"/>
              <a:buAutoNum type="alphaLcParenR"/>
            </a:pPr>
            <a:r>
              <a:rPr lang="en"/>
              <a:t>Imposes burdens, obligations or disadvantage on; or</a:t>
            </a:r>
            <a:endParaRPr/>
          </a:p>
          <a:p>
            <a:pPr marL="457200" lvl="0" indent="-304958" algn="l" rtl="0">
              <a:spcBef>
                <a:spcPts val="0"/>
              </a:spcBef>
              <a:spcAft>
                <a:spcPts val="0"/>
              </a:spcAft>
              <a:buSzPct val="100000"/>
              <a:buAutoNum type="alphaLcParenR"/>
            </a:pPr>
            <a:r>
              <a:rPr lang="en"/>
              <a:t>Withhold benefits, opportunities, or advantages from, any person on one or more of the prohibited grounds” (PEPUDA, 2000)”</a:t>
            </a:r>
            <a:endParaRPr/>
          </a:p>
          <a:p>
            <a:pPr marL="0" lvl="0" indent="0" algn="l" rtl="0">
              <a:spcBef>
                <a:spcPts val="1200"/>
              </a:spcBef>
              <a:spcAft>
                <a:spcPts val="0"/>
              </a:spcAft>
              <a:buNone/>
            </a:pPr>
            <a:r>
              <a:rPr lang="en" b="1"/>
              <a:t>Justification:</a:t>
            </a:r>
            <a:endParaRPr b="1"/>
          </a:p>
          <a:p>
            <a:pPr marL="0" lvl="0" indent="0" algn="l" rtl="0">
              <a:spcBef>
                <a:spcPts val="1200"/>
              </a:spcBef>
              <a:spcAft>
                <a:spcPts val="1200"/>
              </a:spcAft>
              <a:buNone/>
            </a:pPr>
            <a:r>
              <a:rPr lang="en"/>
              <a:t>This is to ensure that the legislation is clear on what it means by various concepts, as legislation has to be public friendly to allow citizens a full appreciation of their legislatively enshrined rights.</a:t>
            </a:r>
            <a:endParaRPr/>
          </a:p>
        </p:txBody>
      </p:sp>
      <p:pic>
        <p:nvPicPr>
          <p:cNvPr id="321" name="Google Shape;321;p19"/>
          <p:cNvPicPr preferRelativeResize="0"/>
          <p:nvPr/>
        </p:nvPicPr>
        <p:blipFill>
          <a:blip r:embed="rId3">
            <a:alphaModFix/>
          </a:blip>
          <a:stretch>
            <a:fillRect/>
          </a:stretch>
        </p:blipFill>
        <p:spPr>
          <a:xfrm>
            <a:off x="7092600" y="4505850"/>
            <a:ext cx="2051400" cy="6376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Google Shape;326;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27" name="Google Shape;327;p20"/>
          <p:cNvSpPr txBox="1">
            <a:spLocks noGrp="1"/>
          </p:cNvSpPr>
          <p:nvPr>
            <p:ph type="body" idx="1"/>
          </p:nvPr>
        </p:nvSpPr>
        <p:spPr>
          <a:xfrm>
            <a:off x="1382950" y="1159175"/>
            <a:ext cx="7030500" cy="358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u="sng"/>
              <a:t>Discrimination Against Other Vulnerable Groupings:</a:t>
            </a:r>
            <a:endParaRPr b="1" u="sng"/>
          </a:p>
          <a:p>
            <a:pPr marL="0" lvl="0" indent="0" algn="l" rtl="0">
              <a:spcBef>
                <a:spcPts val="1200"/>
              </a:spcBef>
              <a:spcAft>
                <a:spcPts val="0"/>
              </a:spcAft>
              <a:buNone/>
            </a:pPr>
            <a:r>
              <a:rPr lang="en"/>
              <a:t>South Africa has a history of stigmatisation against persons with HIV/Aids. However, the evolution of society and the emergence of new ailments has generated new forms of stigmatisation:</a:t>
            </a:r>
            <a:endParaRPr/>
          </a:p>
          <a:p>
            <a:pPr marL="0" lvl="0" indent="0" algn="l" rtl="0">
              <a:spcBef>
                <a:spcPts val="1200"/>
              </a:spcBef>
              <a:spcAft>
                <a:spcPts val="0"/>
              </a:spcAft>
              <a:buNone/>
            </a:pPr>
            <a:r>
              <a:rPr lang="en" b="1"/>
              <a:t>Amendment to Clause 3 and 4</a:t>
            </a:r>
            <a:endParaRPr b="1"/>
          </a:p>
          <a:p>
            <a:pPr marL="0" lvl="0" indent="0" algn="l" rtl="0">
              <a:spcBef>
                <a:spcPts val="1200"/>
              </a:spcBef>
              <a:spcAft>
                <a:spcPts val="0"/>
              </a:spcAft>
              <a:buNone/>
            </a:pPr>
            <a:r>
              <a:rPr lang="en"/>
              <a:t>3 (i) “HIV status” to “HIV Status or any other disease”</a:t>
            </a:r>
            <a:endParaRPr/>
          </a:p>
          <a:p>
            <a:pPr marL="0" lvl="0" indent="0" algn="l" rtl="0">
              <a:spcBef>
                <a:spcPts val="1200"/>
              </a:spcBef>
              <a:spcAft>
                <a:spcPts val="0"/>
              </a:spcAft>
              <a:buNone/>
            </a:pPr>
            <a:r>
              <a:rPr lang="en"/>
              <a:t>4 (ii) “HIV status” to “HIV Status or any other disease”</a:t>
            </a:r>
            <a:endParaRPr/>
          </a:p>
          <a:p>
            <a:pPr marL="0" lvl="0" indent="0" algn="l" rtl="0">
              <a:spcBef>
                <a:spcPts val="1200"/>
              </a:spcBef>
              <a:spcAft>
                <a:spcPts val="1200"/>
              </a:spcAft>
              <a:buNone/>
            </a:pPr>
            <a:r>
              <a:rPr lang="en"/>
              <a:t>By doing so, this legislation will encapsulate any possible future eventualities concerning stigmatisation or any other discrimination of persons based on their condition.</a:t>
            </a:r>
            <a:endParaRPr/>
          </a:p>
        </p:txBody>
      </p:sp>
      <p:pic>
        <p:nvPicPr>
          <p:cNvPr id="328" name="Google Shape;328;p20"/>
          <p:cNvPicPr preferRelativeResize="0"/>
          <p:nvPr/>
        </p:nvPicPr>
        <p:blipFill>
          <a:blip r:embed="rId3">
            <a:alphaModFix/>
          </a:blip>
          <a:stretch>
            <a:fillRect/>
          </a:stretch>
        </p:blipFill>
        <p:spPr>
          <a:xfrm>
            <a:off x="7092600" y="4505850"/>
            <a:ext cx="2051400" cy="637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rgbClr val="1C5476"/>
                </a:solidFill>
              </a:rPr>
              <a:t>Possible Amendments to Strengthen Bill</a:t>
            </a:r>
            <a:endParaRPr>
              <a:solidFill>
                <a:srgbClr val="1C5476"/>
              </a:solidFill>
            </a:endParaRPr>
          </a:p>
        </p:txBody>
      </p:sp>
      <p:sp>
        <p:nvSpPr>
          <p:cNvPr id="334" name="Google Shape;334;p21"/>
          <p:cNvSpPr txBox="1">
            <a:spLocks noGrp="1"/>
          </p:cNvSpPr>
          <p:nvPr>
            <p:ph type="body" idx="1"/>
          </p:nvPr>
        </p:nvSpPr>
        <p:spPr>
          <a:xfrm>
            <a:off x="1303800" y="1306600"/>
            <a:ext cx="7030500" cy="3225000"/>
          </a:xfrm>
          <a:prstGeom prst="rect">
            <a:avLst/>
          </a:prstGeom>
        </p:spPr>
        <p:txBody>
          <a:bodyPr spcFirstLastPara="1" wrap="square" lIns="91425" tIns="91425" rIns="91425" bIns="91425" anchor="t" anchorCtr="0">
            <a:normAutofit fontScale="77500" lnSpcReduction="10000"/>
          </a:bodyPr>
          <a:lstStyle/>
          <a:p>
            <a:pPr marL="0" lvl="0" indent="0" algn="l" rtl="0">
              <a:spcBef>
                <a:spcPts val="0"/>
              </a:spcBef>
              <a:spcAft>
                <a:spcPts val="0"/>
              </a:spcAft>
              <a:buNone/>
            </a:pPr>
            <a:r>
              <a:rPr lang="en" b="1" u="sng"/>
              <a:t>Prevention and Combating of Hate Crimes and Hate Speech (addition to Clause 9)</a:t>
            </a:r>
            <a:endParaRPr b="1" u="sng"/>
          </a:p>
          <a:p>
            <a:pPr marL="457200" lvl="0" indent="-292576" algn="l" rtl="0">
              <a:spcBef>
                <a:spcPts val="1200"/>
              </a:spcBef>
              <a:spcAft>
                <a:spcPts val="0"/>
              </a:spcAft>
              <a:buSzPct val="100000"/>
              <a:buAutoNum type="arabicParenR"/>
            </a:pPr>
            <a:r>
              <a:rPr lang="en"/>
              <a:t>The Department in charge Social Development should recruit, train, and upskill qualified social and care workers on educating communities on available public services provided to prevent and combat hate crimes and hate speech</a:t>
            </a:r>
            <a:endParaRPr/>
          </a:p>
          <a:p>
            <a:pPr marL="914400" lvl="0" indent="-292576" algn="l" rtl="0">
              <a:spcBef>
                <a:spcPts val="0"/>
              </a:spcBef>
              <a:spcAft>
                <a:spcPts val="0"/>
              </a:spcAft>
              <a:buSzPct val="100000"/>
              <a:buAutoNum type="alphaLcParenR"/>
            </a:pPr>
            <a:r>
              <a:rPr lang="en"/>
              <a:t>The Department must ensure that sufficient resources are allocated to this end and</a:t>
            </a:r>
            <a:endParaRPr/>
          </a:p>
          <a:p>
            <a:pPr marL="914400" lvl="0" indent="-292576" algn="l" rtl="0">
              <a:spcBef>
                <a:spcPts val="0"/>
              </a:spcBef>
              <a:spcAft>
                <a:spcPts val="0"/>
              </a:spcAft>
              <a:buSzPct val="100000"/>
              <a:buAutoNum type="alphaLcParenR"/>
            </a:pPr>
            <a:r>
              <a:rPr lang="en"/>
              <a:t>The Minister with the responsibility of social development should report annually to Parliament on progress made.</a:t>
            </a:r>
            <a:endParaRPr/>
          </a:p>
          <a:p>
            <a:pPr marL="0" lvl="0" indent="0" algn="l" rtl="0">
              <a:spcBef>
                <a:spcPts val="1200"/>
              </a:spcBef>
              <a:spcAft>
                <a:spcPts val="0"/>
              </a:spcAft>
              <a:buNone/>
            </a:pPr>
            <a:r>
              <a:rPr lang="en"/>
              <a:t>  2)	The ministry entrusted with the responsibility of basic education should train and upskill educators and teachers on hate crime and hate speech prevention tools and these should be integrated into the curricula.</a:t>
            </a:r>
            <a:endParaRPr/>
          </a:p>
          <a:p>
            <a:pPr marL="914400" lvl="0" indent="-292576" algn="l" rtl="0">
              <a:spcBef>
                <a:spcPts val="1200"/>
              </a:spcBef>
              <a:spcAft>
                <a:spcPts val="0"/>
              </a:spcAft>
              <a:buSzPct val="100000"/>
              <a:buAutoNum type="alphaLcParenR"/>
            </a:pPr>
            <a:r>
              <a:rPr lang="en"/>
              <a:t>The Department of Basic Education should make sufficient resources available to accomplish this;</a:t>
            </a:r>
            <a:endParaRPr/>
          </a:p>
          <a:p>
            <a:pPr marL="914400" lvl="0" indent="-292576" algn="l" rtl="0">
              <a:spcBef>
                <a:spcPts val="0"/>
              </a:spcBef>
              <a:spcAft>
                <a:spcPts val="0"/>
              </a:spcAft>
              <a:buSzPct val="100000"/>
              <a:buAutoNum type="alphaLcParenR"/>
            </a:pPr>
            <a:r>
              <a:rPr lang="en"/>
              <a:t>The Minister shall assemble a team of experts to design curricula to meet this end; and</a:t>
            </a:r>
            <a:endParaRPr/>
          </a:p>
          <a:p>
            <a:pPr marL="914400" lvl="0" indent="-292576" algn="l" rtl="0">
              <a:spcBef>
                <a:spcPts val="0"/>
              </a:spcBef>
              <a:spcAft>
                <a:spcPts val="0"/>
              </a:spcAft>
              <a:buSzPct val="100000"/>
              <a:buAutoNum type="alphaLcParenR"/>
            </a:pPr>
            <a:r>
              <a:rPr lang="en"/>
              <a:t>The Minister shall account to Parliament on social attitudes in the basic education space on an annual basis.</a:t>
            </a:r>
            <a:endParaRPr/>
          </a:p>
          <a:p>
            <a:pPr marL="0" lvl="0" indent="0" algn="l" rtl="0">
              <a:spcBef>
                <a:spcPts val="1200"/>
              </a:spcBef>
              <a:spcAft>
                <a:spcPts val="1200"/>
              </a:spcAft>
              <a:buNone/>
            </a:pPr>
            <a:endParaRPr/>
          </a:p>
        </p:txBody>
      </p:sp>
      <p:pic>
        <p:nvPicPr>
          <p:cNvPr id="335" name="Google Shape;335;p21"/>
          <p:cNvPicPr preferRelativeResize="0"/>
          <p:nvPr/>
        </p:nvPicPr>
        <p:blipFill>
          <a:blip r:embed="rId3">
            <a:alphaModFix/>
          </a:blip>
          <a:stretch>
            <a:fillRect/>
          </a:stretch>
        </p:blipFill>
        <p:spPr>
          <a:xfrm>
            <a:off x="7092600" y="4505850"/>
            <a:ext cx="2051400" cy="637650"/>
          </a:xfrm>
          <a:prstGeom prst="rect">
            <a:avLst/>
          </a:prstGeom>
          <a:noFill/>
          <a:ln>
            <a:noFill/>
          </a:ln>
        </p:spPr>
      </p:pic>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1223</Words>
  <Application>Microsoft Office PowerPoint</Application>
  <PresentationFormat>On-screen Show (16:9)</PresentationFormat>
  <Paragraphs>74</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Maven Pro</vt:lpstr>
      <vt:lpstr>Nunito</vt:lpstr>
      <vt:lpstr>Cambria</vt:lpstr>
      <vt:lpstr>Momentum</vt:lpstr>
      <vt:lpstr>Southern Africa Liaison Office (SALO)</vt:lpstr>
      <vt:lpstr>SALO Organisation Introduction</vt:lpstr>
      <vt:lpstr>SALO Grounds for Support for the Bill</vt:lpstr>
      <vt:lpstr>South Africa’s International Commitments</vt:lpstr>
      <vt:lpstr>Possible Amendments to Strengthen Bill</vt:lpstr>
      <vt:lpstr>Possible Amendments to Strengthen Bill</vt:lpstr>
      <vt:lpstr>Possible Amendments to Strengthen Bill</vt:lpstr>
      <vt:lpstr>Possible Amendments to Strengthen Bill</vt:lpstr>
      <vt:lpstr>Possible Amendments to Strengthen Bill</vt:lpstr>
      <vt:lpstr>Possible Amendments to Strengthen Bill</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Southern Africa Liaison Office (SALO)</dc:title>
  <dc:creator>USER</dc:creator>
  <cp:lastModifiedBy>USER</cp:lastModifiedBy>
  <cp:revision>1</cp:revision>
  <dcterms:modified xsi:type="dcterms:W3CDTF">2022-04-06T12:40:28Z</dcterms:modified>
</cp:coreProperties>
</file>