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313" r:id="rId4"/>
    <p:sldId id="315" r:id="rId5"/>
    <p:sldId id="314" r:id="rId6"/>
    <p:sldId id="316" r:id="rId7"/>
    <p:sldId id="317" r:id="rId8"/>
    <p:sldId id="324" r:id="rId9"/>
    <p:sldId id="325" r:id="rId10"/>
    <p:sldId id="305" r:id="rId11"/>
    <p:sldId id="328" r:id="rId12"/>
    <p:sldId id="330" r:id="rId13"/>
    <p:sldId id="319" r:id="rId14"/>
    <p:sldId id="296" r:id="rId15"/>
    <p:sldId id="297" r:id="rId16"/>
    <p:sldId id="298" r:id="rId17"/>
    <p:sldId id="300" r:id="rId18"/>
    <p:sldId id="329" r:id="rId19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394D2B-E4E9-4275-8A72-81054C61E1F1}" v="7" dt="2022-03-29T06:20:33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5" autoAdjust="0"/>
    <p:restoredTop sz="84946" autoAdjust="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Batley" userId="e7a1cf86-5dfa-4285-bd70-7cda797e8a28" providerId="ADAL" clId="{D6394D2B-E4E9-4275-8A72-81054C61E1F1}"/>
    <pc:docChg chg="custSel modSld">
      <pc:chgData name="Mike Batley" userId="e7a1cf86-5dfa-4285-bd70-7cda797e8a28" providerId="ADAL" clId="{D6394D2B-E4E9-4275-8A72-81054C61E1F1}" dt="2022-03-29T06:20:46.712" v="18" actId="113"/>
      <pc:docMkLst>
        <pc:docMk/>
      </pc:docMkLst>
      <pc:sldChg chg="modSp mod">
        <pc:chgData name="Mike Batley" userId="e7a1cf86-5dfa-4285-bd70-7cda797e8a28" providerId="ADAL" clId="{D6394D2B-E4E9-4275-8A72-81054C61E1F1}" dt="2022-03-29T06:17:56.866" v="10" actId="113"/>
        <pc:sldMkLst>
          <pc:docMk/>
          <pc:sldMk cId="0" sldId="296"/>
        </pc:sldMkLst>
        <pc:spChg chg="mod">
          <ac:chgData name="Mike Batley" userId="e7a1cf86-5dfa-4285-bd70-7cda797e8a28" providerId="ADAL" clId="{D6394D2B-E4E9-4275-8A72-81054C61E1F1}" dt="2022-03-29T06:17:56.866" v="10" actId="113"/>
          <ac:spMkLst>
            <pc:docMk/>
            <pc:sldMk cId="0" sldId="296"/>
            <ac:spMk id="2" creationId="{00000000-0000-0000-0000-000000000000}"/>
          </ac:spMkLst>
        </pc:spChg>
        <pc:picChg chg="mod">
          <ac:chgData name="Mike Batley" userId="e7a1cf86-5dfa-4285-bd70-7cda797e8a28" providerId="ADAL" clId="{D6394D2B-E4E9-4275-8A72-81054C61E1F1}" dt="2022-03-29T06:17:39.515" v="9" actId="1035"/>
          <ac:picMkLst>
            <pc:docMk/>
            <pc:sldMk cId="0" sldId="296"/>
            <ac:picMk id="3" creationId="{00000000-0000-0000-0000-000000000000}"/>
          </ac:picMkLst>
        </pc:picChg>
      </pc:sldChg>
      <pc:sldChg chg="modSp mod">
        <pc:chgData name="Mike Batley" userId="e7a1cf86-5dfa-4285-bd70-7cda797e8a28" providerId="ADAL" clId="{D6394D2B-E4E9-4275-8A72-81054C61E1F1}" dt="2022-03-29T06:18:32.573" v="12" actId="255"/>
        <pc:sldMkLst>
          <pc:docMk/>
          <pc:sldMk cId="0" sldId="297"/>
        </pc:sldMkLst>
        <pc:spChg chg="mod">
          <ac:chgData name="Mike Batley" userId="e7a1cf86-5dfa-4285-bd70-7cda797e8a28" providerId="ADAL" clId="{D6394D2B-E4E9-4275-8A72-81054C61E1F1}" dt="2022-03-29T06:18:32.573" v="12" actId="255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Mike Batley" userId="e7a1cf86-5dfa-4285-bd70-7cda797e8a28" providerId="ADAL" clId="{D6394D2B-E4E9-4275-8A72-81054C61E1F1}" dt="2022-03-29T06:19:45.202" v="16" actId="255"/>
        <pc:sldMkLst>
          <pc:docMk/>
          <pc:sldMk cId="0" sldId="298"/>
        </pc:sldMkLst>
        <pc:spChg chg="mod">
          <ac:chgData name="Mike Batley" userId="e7a1cf86-5dfa-4285-bd70-7cda797e8a28" providerId="ADAL" clId="{D6394D2B-E4E9-4275-8A72-81054C61E1F1}" dt="2022-03-29T06:18:49.564" v="13" actId="113"/>
          <ac:spMkLst>
            <pc:docMk/>
            <pc:sldMk cId="0" sldId="298"/>
            <ac:spMk id="2" creationId="{00000000-0000-0000-0000-000000000000}"/>
          </ac:spMkLst>
        </pc:spChg>
        <pc:spChg chg="mod">
          <ac:chgData name="Mike Batley" userId="e7a1cf86-5dfa-4285-bd70-7cda797e8a28" providerId="ADAL" clId="{D6394D2B-E4E9-4275-8A72-81054C61E1F1}" dt="2022-03-29T06:19:45.202" v="16" actId="255"/>
          <ac:spMkLst>
            <pc:docMk/>
            <pc:sldMk cId="0" sldId="298"/>
            <ac:spMk id="3" creationId="{00000000-0000-0000-0000-000000000000}"/>
          </ac:spMkLst>
        </pc:spChg>
      </pc:sldChg>
      <pc:sldChg chg="modSp mod">
        <pc:chgData name="Mike Batley" userId="e7a1cf86-5dfa-4285-bd70-7cda797e8a28" providerId="ADAL" clId="{D6394D2B-E4E9-4275-8A72-81054C61E1F1}" dt="2022-03-29T06:20:46.712" v="18" actId="113"/>
        <pc:sldMkLst>
          <pc:docMk/>
          <pc:sldMk cId="0" sldId="300"/>
        </pc:sldMkLst>
        <pc:spChg chg="mod">
          <ac:chgData name="Mike Batley" userId="e7a1cf86-5dfa-4285-bd70-7cda797e8a28" providerId="ADAL" clId="{D6394D2B-E4E9-4275-8A72-81054C61E1F1}" dt="2022-03-29T06:20:46.712" v="18" actId="113"/>
          <ac:spMkLst>
            <pc:docMk/>
            <pc:sldMk cId="0" sldId="300"/>
            <ac:spMk id="2" creationId="{00000000-0000-0000-0000-000000000000}"/>
          </ac:spMkLst>
        </pc:spChg>
        <pc:spChg chg="mod">
          <ac:chgData name="Mike Batley" userId="e7a1cf86-5dfa-4285-bd70-7cda797e8a28" providerId="ADAL" clId="{D6394D2B-E4E9-4275-8A72-81054C61E1F1}" dt="2022-03-29T06:20:33.435" v="17" actId="255"/>
          <ac:spMkLst>
            <pc:docMk/>
            <pc:sldMk cId="0" sldId="30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05A40-0D4E-4659-9966-6936AB00DC56}" type="datetimeFigureOut">
              <a:rPr lang="en-ZA" smtClean="0"/>
              <a:pPr/>
              <a:t>2022/04/01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6275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286846"/>
            <a:ext cx="5669280" cy="4061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572125"/>
            <a:ext cx="3070860" cy="4512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AE5E0-D96A-4CB7-B90D-BAF69BF38309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8018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69165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571606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5855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86267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/>
              <a:t>Published in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1681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07545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5874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0432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7849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89537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AE5E0-D96A-4CB7-B90D-BAF69BF38309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9806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404C6-F131-4821-85BD-715B447A1915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88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2404C6-F131-4821-85BD-715B447A1915}" type="slidenum">
              <a:rPr lang="en-ZA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576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2404C6-F131-4821-85BD-715B447A1915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97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767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65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2524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63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7681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585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145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03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01303"/>
            <a:ext cx="1320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5089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859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8" r="19904" b="-3920"/>
          <a:stretch/>
        </p:blipFill>
        <p:spPr>
          <a:xfrm>
            <a:off x="6510288" y="6309320"/>
            <a:ext cx="267022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62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A347ED-45DD-4F70-9782-A07025E402E2}" type="datetimeFigureOut">
              <a:rPr lang="en-US" smtClean="0"/>
              <a:pPr/>
              <a:t>4/1/2022</a:t>
            </a:fld>
            <a:endParaRPr lang="en-Z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1D419-662F-4B5E-BB88-CEA42D64ADFF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0" y="6309320"/>
            <a:ext cx="3275856" cy="548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9" r="1737"/>
          <a:stretch/>
        </p:blipFill>
        <p:spPr>
          <a:xfrm>
            <a:off x="3244203" y="6309320"/>
            <a:ext cx="3275856" cy="548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1448" r="19905" b="-14230"/>
          <a:stretch/>
        </p:blipFill>
        <p:spPr>
          <a:xfrm>
            <a:off x="6510288" y="6309320"/>
            <a:ext cx="267022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68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2435696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/>
              <a:t/>
            </a:r>
            <a:br>
              <a:rPr lang="en-ZA" sz="4000" dirty="0"/>
            </a:br>
            <a:r>
              <a:rPr lang="en-ZA" sz="4000" dirty="0"/>
              <a:t/>
            </a:r>
            <a:br>
              <a:rPr lang="en-ZA" sz="4000" dirty="0"/>
            </a:br>
            <a:r>
              <a:rPr lang="en-ZA" sz="3600" dirty="0"/>
              <a:t/>
            </a:r>
            <a:br>
              <a:rPr lang="en-ZA" sz="3600" dirty="0"/>
            </a:br>
            <a:r>
              <a:rPr lang="en-ZA" sz="3600" dirty="0"/>
              <a:t> RESTORATIVE JUSTICE and the </a:t>
            </a:r>
            <a:br>
              <a:rPr lang="en-ZA" sz="3600" dirty="0"/>
            </a:br>
            <a:r>
              <a:rPr lang="en-ZA" sz="3600" dirty="0"/>
              <a:t> </a:t>
            </a:r>
            <a:r>
              <a:rPr lang="en-US" sz="3600" dirty="0"/>
              <a:t>Prevention and Combatting of Hate Crimes and Hate Speech Bill</a:t>
            </a:r>
            <a:endParaRPr lang="en-Z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ZA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272408"/>
            <a:ext cx="3427884" cy="3442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93096"/>
            <a:ext cx="2096285" cy="244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01216" y="260648"/>
            <a:ext cx="4517528" cy="1505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186066"/>
            <a:ext cx="3432345" cy="3444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136904" cy="975642"/>
          </a:xfrm>
        </p:spPr>
        <p:txBody>
          <a:bodyPr>
            <a:noAutofit/>
          </a:bodyPr>
          <a:lstStyle/>
          <a:p>
            <a:r>
              <a:rPr lang="en-ZA" sz="3600" b="1" dirty="0"/>
              <a:t>HIGHLIGHTING THE WRITTEN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00" y="1700808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3600" dirty="0">
                <a:latin typeface="+mj-lt"/>
              </a:rPr>
              <a:t>Why do we support hate crime legislation?</a:t>
            </a:r>
          </a:p>
          <a:p>
            <a:pPr lvl="1">
              <a:buBlip>
                <a:blip r:embed="rId3"/>
              </a:buBlip>
            </a:pPr>
            <a:r>
              <a:rPr lang="en-US" sz="3000" dirty="0">
                <a:latin typeface="+mj-lt"/>
              </a:rPr>
              <a:t> the significance of the State’s denunciation of actions as wrong</a:t>
            </a:r>
          </a:p>
          <a:p>
            <a:pPr lvl="1">
              <a:buBlip>
                <a:blip r:embed="rId3"/>
              </a:buBlip>
            </a:pPr>
            <a:r>
              <a:rPr lang="en-US" sz="3000" dirty="0">
                <a:latin typeface="+mj-lt"/>
              </a:rPr>
              <a:t> the implicit promise of active protection of victims </a:t>
            </a:r>
          </a:p>
          <a:p>
            <a:pPr>
              <a:buBlip>
                <a:blip r:embed="rId3"/>
              </a:buBlip>
            </a:pPr>
            <a:endParaRPr lang="en-ZA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83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136904" cy="975642"/>
          </a:xfrm>
        </p:spPr>
        <p:txBody>
          <a:bodyPr>
            <a:noAutofit/>
          </a:bodyPr>
          <a:lstStyle/>
          <a:p>
            <a:r>
              <a:rPr lang="en-ZA" sz="3600" b="1" dirty="0"/>
              <a:t>HIGHLIGHTING THE WRITTEN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00" y="1700808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3600" dirty="0">
                <a:latin typeface="+mj-lt"/>
              </a:rPr>
              <a:t>Points of reference for integrating restorative justice:</a:t>
            </a:r>
          </a:p>
          <a:p>
            <a:pPr lvl="1">
              <a:buBlip>
                <a:blip r:embed="rId3"/>
              </a:buBlip>
            </a:pPr>
            <a:r>
              <a:rPr lang="en-US" sz="3300" dirty="0">
                <a:latin typeface="+mj-lt"/>
              </a:rPr>
              <a:t>Diversion practice – Child Justice Act, superior court precedents p6</a:t>
            </a:r>
          </a:p>
          <a:p>
            <a:pPr lvl="1">
              <a:buBlip>
                <a:blip r:embed="rId3"/>
              </a:buBlip>
            </a:pPr>
            <a:r>
              <a:rPr lang="en-US" sz="3300" dirty="0">
                <a:latin typeface="+mj-lt"/>
              </a:rPr>
              <a:t>PEPUDA P8</a:t>
            </a:r>
          </a:p>
          <a:p>
            <a:pPr>
              <a:buBlip>
                <a:blip r:embed="rId3"/>
              </a:buBlip>
            </a:pPr>
            <a:endParaRPr lang="en-ZA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79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80920" cy="975642"/>
          </a:xfrm>
        </p:spPr>
        <p:txBody>
          <a:bodyPr>
            <a:noAutofit/>
          </a:bodyPr>
          <a:lstStyle/>
          <a:p>
            <a:r>
              <a:rPr lang="en-ZA" sz="3600" b="1" dirty="0"/>
              <a:t>HIGHLIGHTING THE WRITTEN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Insights from international research p9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Insights from SA research on hate crimes p10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Current perspectives from advocates and service providers working with hate crimes and hate speech p11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>
              <a:buBlip>
                <a:blip r:embed="rId3"/>
              </a:buBlip>
            </a:pPr>
            <a:endParaRPr lang="en-ZA" b="1" dirty="0">
              <a:latin typeface="+mj-lt"/>
            </a:endParaRPr>
          </a:p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en-Z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96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HATE CRIME + RJ - RESEARCH</a:t>
            </a:r>
          </a:p>
        </p:txBody>
      </p:sp>
      <p:pic>
        <p:nvPicPr>
          <p:cNvPr id="7" name="Content Placeholder 6" descr="cr + rj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776099"/>
            <a:ext cx="3240360" cy="507922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0323" y="1268760"/>
            <a:ext cx="3243353" cy="50845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HATE CRIME + RJ -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/>
              <a:t>Research outline:</a:t>
            </a:r>
          </a:p>
          <a:p>
            <a:pPr lvl="1"/>
            <a:r>
              <a:rPr lang="en-ZA" sz="2400" dirty="0"/>
              <a:t>two main restorative practices: Community Mediation, administered by the  Hate Crimes Project at Southwark Mediation Centre, South London and the Restorative Disposal, implemented by  Devon and Cornwall Police since 2008</a:t>
            </a:r>
          </a:p>
          <a:p>
            <a:pPr lvl="1"/>
            <a:r>
              <a:rPr lang="en-ZA" sz="2400" dirty="0"/>
              <a:t>over 60 interviews were conducted with victims, restorative practitioners and police officers, who had participated in restorative practices</a:t>
            </a:r>
          </a:p>
          <a:p>
            <a:pPr lvl="1"/>
            <a:r>
              <a:rPr lang="en-ZA" sz="2400" dirty="0"/>
              <a:t>Observation of 18 separate restorative justice meetings many of which involved face-to-face dialogue between victim, offender and their supporters.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HATE CRIME + RJ -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sz="2200" dirty="0"/>
              <a:t>Findings: </a:t>
            </a:r>
            <a:r>
              <a:rPr lang="en-ZA" sz="2200" b="1" dirty="0"/>
              <a:t>Community Mediation</a:t>
            </a:r>
            <a:endParaRPr lang="en-ZA" sz="2200" dirty="0"/>
          </a:p>
          <a:p>
            <a:r>
              <a:rPr lang="en-ZA" sz="2600" dirty="0"/>
              <a:t>The majority of complainant victims interviewed (17/23)</a:t>
            </a:r>
          </a:p>
          <a:p>
            <a:pPr lvl="1"/>
            <a:r>
              <a:rPr lang="en-ZA" sz="2600" dirty="0"/>
              <a:t> the mediation process </a:t>
            </a:r>
            <a:r>
              <a:rPr lang="en-ZA" sz="2600" i="1" dirty="0"/>
              <a:t>directly</a:t>
            </a:r>
            <a:r>
              <a:rPr lang="en-ZA" sz="2600" dirty="0"/>
              <a:t> </a:t>
            </a:r>
            <a:r>
              <a:rPr lang="en-ZA" sz="2600" b="1" dirty="0"/>
              <a:t>improved their emotional well-being</a:t>
            </a:r>
            <a:r>
              <a:rPr lang="en-ZA" sz="2600" dirty="0"/>
              <a:t>, levels of anger, anxiety and fear were reduced directly after the mediation process</a:t>
            </a:r>
          </a:p>
          <a:p>
            <a:r>
              <a:rPr lang="en-ZA" sz="2200" dirty="0"/>
              <a:t>The four most common reasons:</a:t>
            </a:r>
          </a:p>
          <a:p>
            <a:pPr lvl="1"/>
            <a:r>
              <a:rPr lang="en-ZA" sz="2600" dirty="0"/>
              <a:t>Participants felt they could </a:t>
            </a:r>
            <a:r>
              <a:rPr lang="en-ZA" sz="2600" b="1" dirty="0"/>
              <a:t>play an active part </a:t>
            </a:r>
            <a:r>
              <a:rPr lang="en-ZA" sz="2600" dirty="0"/>
              <a:t>in their own conflict resolution</a:t>
            </a:r>
          </a:p>
          <a:p>
            <a:pPr lvl="1"/>
            <a:r>
              <a:rPr lang="en-ZA" sz="2600" dirty="0"/>
              <a:t>Participants were able to </a:t>
            </a:r>
            <a:r>
              <a:rPr lang="en-ZA" sz="2600" b="1" dirty="0"/>
              <a:t>explain to the perpetrator and others </a:t>
            </a:r>
            <a:r>
              <a:rPr lang="en-ZA" sz="2600" dirty="0"/>
              <a:t>the harms they had experienced</a:t>
            </a:r>
          </a:p>
          <a:p>
            <a:pPr lvl="1"/>
            <a:r>
              <a:rPr lang="en-ZA" sz="2600" dirty="0"/>
              <a:t>Participants felt supported by mediators who </a:t>
            </a:r>
            <a:r>
              <a:rPr lang="en-ZA" sz="2600" b="1" dirty="0"/>
              <a:t>listened</a:t>
            </a:r>
            <a:r>
              <a:rPr lang="en-ZA" sz="2600" dirty="0"/>
              <a:t> to their version of events</a:t>
            </a:r>
          </a:p>
          <a:p>
            <a:pPr lvl="1"/>
            <a:r>
              <a:rPr lang="en-ZA" sz="2600" dirty="0"/>
              <a:t>The </a:t>
            </a:r>
            <a:r>
              <a:rPr lang="en-ZA" sz="2600" b="1" dirty="0"/>
              <a:t>perpetrator signed an agreement promising to desist </a:t>
            </a:r>
            <a:r>
              <a:rPr lang="en-ZA" sz="2600" dirty="0"/>
              <a:t>from further hate incidents.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HATE CRIME + RJ -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Findings: </a:t>
            </a:r>
            <a:r>
              <a:rPr lang="en-ZA" b="1" dirty="0"/>
              <a:t>Community Mediation (continued)</a:t>
            </a:r>
            <a:endParaRPr lang="en-ZA" dirty="0"/>
          </a:p>
          <a:p>
            <a:r>
              <a:rPr lang="en-ZA" dirty="0"/>
              <a:t>Prevention of re-offending</a:t>
            </a:r>
          </a:p>
          <a:p>
            <a:pPr lvl="1"/>
            <a:r>
              <a:rPr lang="en-ZA" sz="2800" b="1" dirty="0"/>
              <a:t>11 out of 19</a:t>
            </a:r>
            <a:r>
              <a:rPr lang="en-ZA" sz="2800" dirty="0"/>
              <a:t> separate cases of </a:t>
            </a:r>
            <a:r>
              <a:rPr lang="en-ZA" sz="2800" b="1" dirty="0"/>
              <a:t>ongoing</a:t>
            </a:r>
            <a:r>
              <a:rPr lang="en-ZA" sz="2800" dirty="0"/>
              <a:t> hate crime incidents researched in Southwark ceased directly after the mediation process had taken place.</a:t>
            </a:r>
          </a:p>
          <a:p>
            <a:pPr lvl="1"/>
            <a:r>
              <a:rPr lang="en-ZA" sz="2800" dirty="0"/>
              <a:t> A further </a:t>
            </a:r>
            <a:r>
              <a:rPr lang="en-ZA" sz="2800" b="1" dirty="0"/>
              <a:t>6 cases</a:t>
            </a:r>
            <a:r>
              <a:rPr lang="en-ZA" sz="2800" dirty="0"/>
              <a:t> stopped after the community mediator included other agencies within the mediation process. These included schools, social services, community police officers and housing officers.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80920" cy="975642"/>
          </a:xfrm>
        </p:spPr>
        <p:txBody>
          <a:bodyPr>
            <a:noAutofit/>
          </a:bodyPr>
          <a:lstStyle/>
          <a:p>
            <a:r>
              <a:rPr lang="en-ZA" sz="3600" b="1" dirty="0"/>
              <a:t>HIGHLIGHTING THE WRITTEN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Discussion about concerns, framing our response to hate crimes and speech as part of crime prevention and building social cohesion p 12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Conclusion and recommendations p13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>
              <a:buBlip>
                <a:blip r:embed="rId3"/>
              </a:buBlip>
            </a:pPr>
            <a:endParaRPr lang="en-ZA" b="1" dirty="0">
              <a:latin typeface="+mj-lt"/>
            </a:endParaRPr>
          </a:p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en-Z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74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3295278" cy="975642"/>
          </a:xfrm>
        </p:spPr>
        <p:txBody>
          <a:bodyPr/>
          <a:lstStyle/>
          <a:p>
            <a:r>
              <a:rPr lang="en-ZA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2800" dirty="0">
                <a:latin typeface="+mj-lt"/>
              </a:rPr>
              <a:t>Clarification about restorative justice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2800" dirty="0">
                <a:latin typeface="+mj-lt"/>
              </a:rPr>
              <a:t>Reference to written submission </a:t>
            </a:r>
          </a:p>
          <a:p>
            <a:pPr marL="0" indent="0">
              <a:buNone/>
            </a:pPr>
            <a:endParaRPr lang="en-Z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74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392488" cy="975642"/>
          </a:xfrm>
        </p:spPr>
        <p:txBody>
          <a:bodyPr/>
          <a:lstStyle/>
          <a:p>
            <a:r>
              <a:rPr lang="en-ZA" b="1" dirty="0"/>
              <a:t>SOME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ZA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2800" dirty="0">
                <a:latin typeface="+mj-lt"/>
              </a:rPr>
              <a:t>Not a soft option in responding to crime 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2800" dirty="0">
                <a:latin typeface="+mj-lt"/>
              </a:rPr>
              <a:t> Mainly a different way of thinking about crime and justice issues</a:t>
            </a:r>
          </a:p>
          <a:p>
            <a:pPr>
              <a:buBlip>
                <a:blip r:embed="rId3"/>
              </a:buBlip>
            </a:pPr>
            <a:endParaRPr lang="en-US" sz="2800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2800" dirty="0">
                <a:latin typeface="+mj-lt"/>
              </a:rPr>
              <a:t>Offers constructive ways of holding offenders accountable</a:t>
            </a:r>
          </a:p>
          <a:p>
            <a:pPr>
              <a:buBlip>
                <a:blip r:embed="rId3"/>
              </a:buBlip>
            </a:pPr>
            <a:endParaRPr lang="en-Z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601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824536" cy="975642"/>
          </a:xfrm>
        </p:spPr>
        <p:txBody>
          <a:bodyPr>
            <a:normAutofit/>
          </a:bodyPr>
          <a:lstStyle/>
          <a:p>
            <a:r>
              <a:rPr lang="en-ZA" b="1" dirty="0"/>
              <a:t>SOME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886700" cy="435133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ZA" sz="2800" dirty="0">
                <a:latin typeface="+mj-lt"/>
              </a:rPr>
              <a:t>A way of thinking about crime and justice issues</a:t>
            </a:r>
          </a:p>
          <a:p>
            <a:pPr marL="0" indent="0">
              <a:buNone/>
            </a:pPr>
            <a:endParaRPr lang="en-ZA" sz="2800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ZA" sz="2800" dirty="0">
                <a:latin typeface="+mj-lt"/>
              </a:rPr>
              <a:t>Restorative justice processes e.g. victim offender mediation</a:t>
            </a:r>
          </a:p>
          <a:p>
            <a:pPr marL="0" indent="0">
              <a:buNone/>
            </a:pPr>
            <a:endParaRPr lang="en-ZA" sz="2800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ZA" sz="2800" dirty="0">
                <a:latin typeface="+mj-lt"/>
              </a:rPr>
              <a:t>Interventions that contain restorative elements e.g. life skills, vocational skills</a:t>
            </a:r>
          </a:p>
          <a:p>
            <a:pPr>
              <a:buBlip>
                <a:blip r:embed="rId3"/>
              </a:buBlip>
            </a:pPr>
            <a:endParaRPr lang="en-Z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19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886700" cy="975642"/>
          </a:xfrm>
        </p:spPr>
        <p:txBody>
          <a:bodyPr>
            <a:normAutofit/>
          </a:bodyPr>
          <a:lstStyle/>
          <a:p>
            <a:r>
              <a:rPr lang="en-ZA" b="1" dirty="0"/>
              <a:t>REVIEWING RESTORATIVE JUSTICE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886700" cy="435133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ZA" sz="3600" b="1" dirty="0">
                <a:latin typeface="+mj-lt"/>
              </a:rPr>
              <a:t> </a:t>
            </a:r>
            <a:r>
              <a:rPr lang="en-US" sz="2800" b="1" dirty="0">
                <a:latin typeface="+mj-lt"/>
              </a:rPr>
              <a:t>Crime is a violation of people and relationships</a:t>
            </a:r>
          </a:p>
          <a:p>
            <a:pPr marL="0" indent="0">
              <a:buNone/>
            </a:pPr>
            <a:endParaRPr lang="en-US" sz="28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2800" b="1" dirty="0">
                <a:latin typeface="+mj-lt"/>
              </a:rPr>
              <a:t> Violations create obligations </a:t>
            </a:r>
          </a:p>
          <a:p>
            <a:pPr marL="0" indent="0">
              <a:buNone/>
            </a:pPr>
            <a:endParaRPr lang="en-US" sz="28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US" sz="2800" b="1" dirty="0">
                <a:latin typeface="+mj-lt"/>
              </a:rPr>
              <a:t> The central obligation is to put right the wrongs</a:t>
            </a:r>
          </a:p>
          <a:p>
            <a:pPr>
              <a:buBlip>
                <a:blip r:embed="rId3"/>
              </a:buBlip>
            </a:pPr>
            <a:endParaRPr lang="en-Z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151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136904" cy="975642"/>
          </a:xfrm>
        </p:spPr>
        <p:txBody>
          <a:bodyPr/>
          <a:lstStyle/>
          <a:p>
            <a:r>
              <a:rPr lang="en-ZA" b="1" dirty="0"/>
              <a:t>REVIEWING RESTORATIVE JUSTICE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ZA" sz="28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en-ZA" sz="2800" b="1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Fundamentally, crime is about disrespect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latin typeface="+mj-lt"/>
              </a:rPr>
              <a:t>Justice is about respect</a:t>
            </a:r>
          </a:p>
          <a:p>
            <a:pPr>
              <a:buBlip>
                <a:blip r:embed="rId3"/>
              </a:buBlip>
            </a:pPr>
            <a:r>
              <a:rPr lang="en-US" sz="2800" dirty="0">
                <a:latin typeface="+mj-lt"/>
              </a:rPr>
              <a:t>Justice demands 3 things:</a:t>
            </a:r>
          </a:p>
          <a:p>
            <a:pPr lvl="1">
              <a:buBlip>
                <a:blip r:embed="rId3"/>
              </a:buBlip>
            </a:pPr>
            <a:r>
              <a:rPr lang="en-US" sz="2800" dirty="0">
                <a:latin typeface="+mj-lt"/>
              </a:rPr>
              <a:t>That we respect the life of others</a:t>
            </a:r>
          </a:p>
          <a:p>
            <a:pPr lvl="1">
              <a:buBlip>
                <a:blip r:embed="rId3"/>
              </a:buBlip>
            </a:pPr>
            <a:r>
              <a:rPr lang="en-US" sz="2800" dirty="0">
                <a:latin typeface="+mj-lt"/>
              </a:rPr>
              <a:t>That we respect the property of others</a:t>
            </a:r>
          </a:p>
          <a:p>
            <a:pPr lvl="1">
              <a:buBlip>
                <a:blip r:embed="rId3"/>
              </a:buBlip>
            </a:pPr>
            <a:r>
              <a:rPr lang="en-US" sz="2800" dirty="0">
                <a:latin typeface="+mj-lt"/>
              </a:rPr>
              <a:t>That we respect the feelings of others</a:t>
            </a:r>
          </a:p>
          <a:p>
            <a:pPr>
              <a:buBlip>
                <a:blip r:embed="rId3"/>
              </a:buBlip>
            </a:pPr>
            <a:endParaRPr lang="en-ZA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522" b="31486"/>
          <a:stretch/>
        </p:blipFill>
        <p:spPr>
          <a:xfrm>
            <a:off x="251520" y="1196752"/>
            <a:ext cx="3600400" cy="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24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031210" cy="538565"/>
          </a:xfrm>
        </p:spPr>
        <p:txBody>
          <a:bodyPr>
            <a:normAutofit/>
          </a:bodyPr>
          <a:lstStyle/>
          <a:p>
            <a:r>
              <a:rPr lang="en-ZA" sz="2400" b="1" dirty="0"/>
              <a:t>Three (3) pillars of restorative justice</a:t>
            </a:r>
            <a:endParaRPr lang="en-US" sz="2400" b="1" dirty="0">
              <a:cs typeface="DIN Pro Regular" panose="020B050402010102010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48" y="4135813"/>
            <a:ext cx="2974799" cy="13634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n-ZA" dirty="0">
                <a:latin typeface="+mj-lt"/>
              </a:rPr>
              <a:t>1) Harms and needs</a:t>
            </a:r>
          </a:p>
          <a:p>
            <a:pPr lvl="1" algn="ctr">
              <a:lnSpc>
                <a:spcPct val="114000"/>
              </a:lnSpc>
              <a:buNone/>
            </a:pPr>
            <a:r>
              <a:rPr lang="en-ZA" sz="1650" dirty="0">
                <a:latin typeface="+mj-lt"/>
              </a:rPr>
              <a:t>(Of victims, first of all, but also of communities)</a:t>
            </a:r>
          </a:p>
        </p:txBody>
      </p:sp>
      <p:pic>
        <p:nvPicPr>
          <p:cNvPr id="4098" name="Picture 2" descr="C:\Users\lrall\Desktop\To Do\EWT\Focus Groups Workshops\Presentations\Images\1764444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952" y="20611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4465" y="4126626"/>
            <a:ext cx="2607223" cy="13915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prstClr val="black"/>
              </a:buClr>
            </a:pPr>
            <a:r>
              <a:rPr lang="en-ZA" sz="2100" dirty="0">
                <a:solidFill>
                  <a:prstClr val="black"/>
                </a:solidFill>
                <a:latin typeface="Calibri Light" panose="020F0302020204030204"/>
              </a:rPr>
              <a:t>3) Engagement of stakeholders</a:t>
            </a:r>
          </a:p>
          <a:p>
            <a:pPr lvl="1" algn="ctr">
              <a:lnSpc>
                <a:spcPct val="114000"/>
              </a:lnSpc>
              <a:buClr>
                <a:prstClr val="black"/>
              </a:buClr>
            </a:pPr>
            <a:r>
              <a:rPr lang="en-ZA" sz="1650" dirty="0">
                <a:solidFill>
                  <a:prstClr val="black"/>
                </a:solidFill>
                <a:latin typeface="Calibri Light" panose="020F0302020204030204"/>
              </a:rPr>
              <a:t>(victims, offenders, community members)</a:t>
            </a:r>
            <a:endParaRPr lang="en-US" sz="16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5782" y="4126626"/>
            <a:ext cx="3031136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buClr>
                <a:prstClr val="black"/>
              </a:buClr>
            </a:pPr>
            <a:r>
              <a:rPr lang="en-ZA" sz="2100" dirty="0">
                <a:solidFill>
                  <a:prstClr val="black"/>
                </a:solidFill>
                <a:latin typeface="Calibri Light" panose="020F0302020204030204"/>
              </a:rPr>
              <a:t>2) Obligations to put right</a:t>
            </a:r>
          </a:p>
          <a:p>
            <a:pPr lvl="1" algn="ctr">
              <a:lnSpc>
                <a:spcPct val="114000"/>
              </a:lnSpc>
              <a:buClr>
                <a:prstClr val="black"/>
              </a:buClr>
            </a:pPr>
            <a:r>
              <a:rPr lang="en-ZA" sz="1650" dirty="0">
                <a:solidFill>
                  <a:prstClr val="black"/>
                </a:solidFill>
                <a:latin typeface="Calibri Light" panose="020F0302020204030204"/>
              </a:rPr>
              <a:t>(offenders’, but also society’s)</a:t>
            </a:r>
          </a:p>
          <a:p>
            <a:pPr algn="ctr"/>
            <a:endParaRPr lang="en-US" sz="165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15" name="Picture 2" descr="C:\Users\lrall\Desktop\To Do\EWT\Focus Groups Workshops\Presentations\Images\1764444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4987" y="20611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rall\Desktop\To Do\EWT\Focus Groups Workshops\Presentations\Images\1764444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4259" y="206111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87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6366842" cy="538565"/>
          </a:xfrm>
        </p:spPr>
        <p:txBody>
          <a:bodyPr>
            <a:normAutofit/>
          </a:bodyPr>
          <a:lstStyle/>
          <a:p>
            <a:r>
              <a:rPr lang="en-ZA" sz="2400" b="1" dirty="0"/>
              <a:t>Restorative justice</a:t>
            </a:r>
            <a:endParaRPr lang="en-US" sz="2400" b="1" dirty="0">
              <a:cs typeface="DIN Pro Regular" panose="020B050402010102010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5655" y="2305050"/>
            <a:ext cx="4793456" cy="2295525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ZA" sz="2400" dirty="0">
                <a:latin typeface="+mj-lt"/>
              </a:rPr>
              <a:t>Putting right requires that we:</a:t>
            </a:r>
          </a:p>
          <a:p>
            <a:pPr lvl="1">
              <a:lnSpc>
                <a:spcPct val="114000"/>
              </a:lnSpc>
            </a:pPr>
            <a:r>
              <a:rPr lang="en-ZA" sz="2100" dirty="0">
                <a:latin typeface="+mj-lt"/>
              </a:rPr>
              <a:t>Address harms</a:t>
            </a:r>
          </a:p>
          <a:p>
            <a:pPr lvl="1">
              <a:lnSpc>
                <a:spcPct val="114000"/>
              </a:lnSpc>
            </a:pPr>
            <a:r>
              <a:rPr lang="en-ZA" sz="2100" dirty="0">
                <a:latin typeface="+mj-lt"/>
              </a:rPr>
              <a:t>Address causes at all levels – personal, interpersonal, environmental and societal</a:t>
            </a:r>
          </a:p>
          <a:p>
            <a:pPr marL="0" indent="0" algn="just">
              <a:buNone/>
            </a:pPr>
            <a:endParaRPr lang="en-US" dirty="0">
              <a:latin typeface="+mj-lt"/>
              <a:cs typeface="DIN Pro Regular" panose="020B0504020101020102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45AD26-1D74-43D9-9F40-42A2F2D4F98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37"/>
          <a:stretch/>
        </p:blipFill>
        <p:spPr bwMode="auto">
          <a:xfrm>
            <a:off x="857269" y="1866344"/>
            <a:ext cx="2700300" cy="3388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81740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Research indicates:</a:t>
            </a:r>
          </a:p>
          <a:p>
            <a:pPr lvl="1"/>
            <a:r>
              <a:rPr lang="en-ZA" sz="2700" dirty="0"/>
              <a:t>apart from the general deterrent effect of having a criminal justice system, there is no evidence to show that sentences have a deterrent effect on either individuals or on other potential offenders. </a:t>
            </a:r>
          </a:p>
          <a:p>
            <a:pPr lvl="1"/>
            <a:r>
              <a:rPr lang="en-ZA" sz="2700" dirty="0"/>
              <a:t>punishment does not change behaviour.</a:t>
            </a:r>
          </a:p>
          <a:p>
            <a:pPr marL="0" indent="0" algn="just">
              <a:buNone/>
            </a:pPr>
            <a:endParaRPr lang="en-US" sz="2400" dirty="0">
              <a:latin typeface="+mj-lt"/>
              <a:cs typeface="DIN Pro Regular" panose="020B0504020101020102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5025623" cy="538565"/>
          </a:xfrm>
        </p:spPr>
        <p:txBody>
          <a:bodyPr>
            <a:noAutofit/>
          </a:bodyPr>
          <a:lstStyle/>
          <a:p>
            <a:r>
              <a:rPr lang="en-ZA" sz="2400" b="1" dirty="0"/>
              <a:t>Reviewing the purposes of punishment and related theories: retributive theory</a:t>
            </a:r>
            <a:endParaRPr lang="en-US" sz="2400" b="1" dirty="0"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440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8602</TotalTime>
  <Words>670</Words>
  <Application>Microsoft Office PowerPoint</Application>
  <PresentationFormat>On-screen Show (4:3)</PresentationFormat>
  <Paragraphs>107</Paragraphs>
  <Slides>17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Flow</vt:lpstr>
      <vt:lpstr>Office Theme</vt:lpstr>
      <vt:lpstr>        RESTORATIVE JUSTICE and the   Prevention and Combatting of Hate Crimes and Hate Speech Bill</vt:lpstr>
      <vt:lpstr>OVERVIEW</vt:lpstr>
      <vt:lpstr>SOME DISTINCTIONS</vt:lpstr>
      <vt:lpstr>SOME DISTINCTIONS</vt:lpstr>
      <vt:lpstr>REVIEWING RESTORATIVE JUSTICE CONCEPTS</vt:lpstr>
      <vt:lpstr>REVIEWING RESTORATIVE JUSTICE CONCEPTS</vt:lpstr>
      <vt:lpstr>Three (3) pillars of restorative justice</vt:lpstr>
      <vt:lpstr>Restorative justice</vt:lpstr>
      <vt:lpstr>Reviewing the purposes of punishment and related theories: retributive theory</vt:lpstr>
      <vt:lpstr>HIGHLIGHTING THE WRITTEN SUBMISSION</vt:lpstr>
      <vt:lpstr>HIGHLIGHTING THE WRITTEN SUBMISSION</vt:lpstr>
      <vt:lpstr>HIGHLIGHTING THE WRITTEN SUBMISSION</vt:lpstr>
      <vt:lpstr>HATE CRIME + RJ - RESEARCH</vt:lpstr>
      <vt:lpstr>HATE CRIME + RJ - RESEARCH</vt:lpstr>
      <vt:lpstr>HATE CRIME + RJ - RESEARCH</vt:lpstr>
      <vt:lpstr>HATE CRIME + RJ - RESEARCH</vt:lpstr>
      <vt:lpstr>HIGHLIGHTING THE WRITTEN SUBMISSION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VALUE OF RESTORATIVE JUSTICE IN SA AT THE PRESENT TIME</dc:title>
  <dc:creator>Mike</dc:creator>
  <cp:lastModifiedBy>USER</cp:lastModifiedBy>
  <cp:revision>82</cp:revision>
  <cp:lastPrinted>2022-03-28T15:16:51Z</cp:lastPrinted>
  <dcterms:created xsi:type="dcterms:W3CDTF">2014-05-28T11:38:19Z</dcterms:created>
  <dcterms:modified xsi:type="dcterms:W3CDTF">2022-04-01T09:19:09Z</dcterms:modified>
</cp:coreProperties>
</file>