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9" r:id="rId4"/>
    <p:sldId id="262" r:id="rId5"/>
    <p:sldId id="261" r:id="rId6"/>
    <p:sldId id="263" r:id="rId7"/>
    <p:sldId id="264" r:id="rId8"/>
    <p:sldId id="269" r:id="rId9"/>
    <p:sldId id="270" r:id="rId10"/>
    <p:sldId id="271" r:id="rId11"/>
    <p:sldId id="272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9ED3D-9CEA-420C-BD89-3A576E5747DA}" type="datetimeFigureOut">
              <a:rPr lang="en-ZA" smtClean="0"/>
              <a:t>2022/03/29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D6FCA-7ADA-4729-9EFA-E6096A6792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0546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3AD-BD6D-4757-8042-C1D163239C3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49-DF4B-4AAD-90DE-02D4786A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4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3AD-BD6D-4757-8042-C1D163239C3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49-DF4B-4AAD-90DE-02D4786A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8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3AD-BD6D-4757-8042-C1D163239C3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49-DF4B-4AAD-90DE-02D4786A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5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E54ABF-9587-4B09-A56C-0E1D330D3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340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74B64-C296-4BE9-B111-7C5B7A53A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28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1D54A9-CF0C-41E3-BEF5-3EE42C2462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364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D92CB7-389F-4148-BB3F-16007F96BA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21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68F55-CD9A-4147-96E1-048BE0433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144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7A9E1-9710-4475-BED5-3EC351684E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79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AA6E2-D565-4762-B6AD-4001D994F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887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4A35BB-26F1-4E66-BEDE-9792520AA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6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3AD-BD6D-4757-8042-C1D163239C3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49-DF4B-4AAD-90DE-02D4786A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55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01376A-50A7-4888-A4CB-166148E63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635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CBCDA-7C8B-4211-A49E-31315300E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058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6C001-BC43-443A-BA21-35BE599AE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994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7AD1D-C29A-439B-A3C7-5DF701671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144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400F6-9F95-43C4-8BB5-2B61511FD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878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3AD-BD6D-4757-8042-C1D163239C3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49-DF4B-4AAD-90DE-02D4786A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3AD-BD6D-4757-8042-C1D163239C3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49-DF4B-4AAD-90DE-02D4786A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53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3AD-BD6D-4757-8042-C1D163239C3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49-DF4B-4AAD-90DE-02D4786A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04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3AD-BD6D-4757-8042-C1D163239C3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49-DF4B-4AAD-90DE-02D4786A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6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3AD-BD6D-4757-8042-C1D163239C3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49-DF4B-4AAD-90DE-02D4786A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3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3AD-BD6D-4757-8042-C1D163239C3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49-DF4B-4AAD-90DE-02D4786A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9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7F3AD-BD6D-4757-8042-C1D163239C3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9F849-DF4B-4AAD-90DE-02D4786A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6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7F3AD-BD6D-4757-8042-C1D163239C33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9F849-DF4B-4AAD-90DE-02D4786A9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524625"/>
            <a:ext cx="1187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1436688" algn="r"/>
              </a:tabLst>
              <a:defRPr sz="1400">
                <a:solidFill>
                  <a:srgbClr val="99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1B0013-335F-44AF-A303-CB453EF7B1A7}" type="slidenum">
              <a:rPr lang="en-US" alt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charset="0"/>
            </a:endParaRPr>
          </a:p>
        </p:txBody>
      </p:sp>
      <p:pic>
        <p:nvPicPr>
          <p:cNvPr id="7173" name="Picture 5" descr="DBSA_logo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5753100"/>
            <a:ext cx="5969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58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A25C0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A25C0A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A25C0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A25C0A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A25C0A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A25C0A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A25C0A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A25C0A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A25C0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8538"/>
            <a:ext cx="9143999" cy="160748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Colloquium on </a:t>
            </a:r>
            <a:b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Institutional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Autonomy of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Public 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Universities in South 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Africa</a:t>
            </a:r>
            <a:endParaRPr lang="en-US" sz="36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855" y="3810001"/>
            <a:ext cx="9144000" cy="932974"/>
          </a:xfrm>
        </p:spPr>
        <p:txBody>
          <a:bodyPr>
            <a:noAutofit/>
          </a:bodyPr>
          <a:lstStyle/>
          <a:p>
            <a:r>
              <a:rPr lang="en-US" sz="4000" i="1" dirty="0" smtClean="0">
                <a:solidFill>
                  <a:schemeClr val="tx1"/>
                </a:solidFill>
              </a:rPr>
              <a:t>CPUT, (SARETEC),  Bellville, 29 March 2022</a:t>
            </a:r>
            <a:endParaRPr lang="en-US" sz="4000" i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2"/>
          <a:stretch/>
        </p:blipFill>
        <p:spPr bwMode="auto">
          <a:xfrm>
            <a:off x="20782" y="-76201"/>
            <a:ext cx="9123218" cy="2224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2976"/>
            <a:ext cx="9144000" cy="2040556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-11373" y="6244265"/>
            <a:ext cx="2830773" cy="671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solidFill>
                  <a:schemeClr val="tx1"/>
                </a:solidFill>
              </a:rPr>
              <a:t>Dr</a:t>
            </a:r>
            <a:r>
              <a:rPr lang="en-US" sz="1600" dirty="0" smtClean="0">
                <a:solidFill>
                  <a:schemeClr val="tx1"/>
                </a:solidFill>
              </a:rPr>
              <a:t> RS </a:t>
            </a:r>
            <a:r>
              <a:rPr lang="en-US" sz="1600" dirty="0" err="1" smtClean="0">
                <a:solidFill>
                  <a:schemeClr val="tx1"/>
                </a:solidFill>
              </a:rPr>
              <a:t>Legoabe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Board Chairperson 29/03/2022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8" y="27709"/>
            <a:ext cx="9116291" cy="88669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1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Rationale for State Intervention </a:t>
            </a:r>
            <a:br>
              <a:rPr lang="en-US" sz="31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Governance Challenges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82" y="914400"/>
            <a:ext cx="9144000" cy="3505200"/>
          </a:xfrm>
        </p:spPr>
        <p:txBody>
          <a:bodyPr>
            <a:noAutofit/>
          </a:bodyPr>
          <a:lstStyle/>
          <a:p>
            <a:pPr marL="457200" marR="289560" lvl="0" indent="-457200" algn="just">
              <a:buClr>
                <a:srgbClr val="0070C0"/>
              </a:buClr>
              <a:buFont typeface="+mj-lt"/>
              <a:buAutoNum type="arabicPeriod"/>
              <a:tabLst>
                <a:tab pos="742950" algn="l"/>
              </a:tabLst>
            </a:pPr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Section 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217(1) of the Constitution of </a:t>
            </a:r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RSA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- Entity 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of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state must contract for goods &amp; services in 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compliance with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tendering 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procurement system that is fair, equitable transparent, competitive and cost-effective.</a:t>
            </a:r>
            <a:endParaRPr lang="en-ZA" sz="21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marR="289560" lvl="0" indent="-457200" algn="just">
              <a:buClr>
                <a:srgbClr val="0070C0"/>
              </a:buClr>
              <a:buFont typeface="+mj-lt"/>
              <a:buAutoNum type="arabicPeriod"/>
              <a:tabLst>
                <a:tab pos="742950" algn="l"/>
              </a:tabLst>
            </a:pPr>
            <a:r>
              <a:rPr lang="en-US" sz="21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Section 51(1)(a)(iii) of the </a:t>
            </a:r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PFMA 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Act 1 of 1999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- Accounting 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Officer (Vice-Chancellor) and Accounting Authority (Council) of a publicly funded entity to ensure that the entity has and maintains an appropriate procurement and provisioning system which is fair equitable, transparent and cost effective.</a:t>
            </a:r>
            <a:endParaRPr lang="en-ZA" sz="21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marR="289560" lvl="0" indent="-457200" algn="just">
              <a:buClr>
                <a:srgbClr val="0070C0"/>
              </a:buClr>
              <a:buFont typeface="+mj-lt"/>
              <a:buAutoNum type="arabicPeriod"/>
              <a:tabLst>
                <a:tab pos="742950" algn="l"/>
              </a:tabLst>
            </a:pPr>
            <a:r>
              <a:rPr lang="en-US" sz="21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Section 50(1)(a) of the Public Finance Management Act (PFMA) Act 1 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of 1999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– VC &amp; Council to 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exercise the duty of utmost care to ensure reasonable protection of the assets of the entity.</a:t>
            </a:r>
            <a:endParaRPr lang="en-ZA" sz="21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marR="289560" lvl="0" indent="-457200" algn="just">
              <a:buClr>
                <a:srgbClr val="0070C0"/>
              </a:buClr>
              <a:buFont typeface="+mj-lt"/>
              <a:buAutoNum type="arabicPeriod"/>
              <a:tabLst>
                <a:tab pos="742950" algn="l"/>
              </a:tabLst>
            </a:pPr>
            <a:r>
              <a:rPr lang="en-US" sz="21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Section 50(1)(b) of the </a:t>
            </a:r>
            <a:r>
              <a:rPr lang="en-US" sz="21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PFMA Act </a:t>
            </a:r>
            <a:r>
              <a:rPr lang="en-US" sz="21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1 of 1999 </a:t>
            </a:r>
            <a:r>
              <a:rPr lang="en-US" sz="21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obliges the Accounting Officer (Vice-Chancellor) and Accounting Authority (Council) to act with fidelity, honesty and integrity and in the best interests of the entity in managing its financial affairs.</a:t>
            </a:r>
            <a:endParaRPr lang="en-ZA" sz="21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marR="289560" indent="-457200" algn="just">
              <a:buClr>
                <a:srgbClr val="0070C0"/>
              </a:buClr>
              <a:buFont typeface="+mj-lt"/>
              <a:buAutoNum type="arabicPeriod"/>
              <a:tabLst>
                <a:tab pos="742950" algn="l"/>
              </a:tabLst>
            </a:pPr>
            <a:endParaRPr lang="en-US" sz="2400" dirty="0" smtClean="0">
              <a:solidFill>
                <a:srgbClr val="0070C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88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9" y="228600"/>
            <a:ext cx="9116291" cy="88669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1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Way Forward</a:t>
            </a:r>
            <a:endParaRPr lang="en-US" sz="31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129540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Greater Role of the A-G in auditing HEI’s </a:t>
            </a:r>
          </a:p>
          <a:p>
            <a:pPr marL="342900" lvl="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Greater Transparency in Utilization of Public Funds especially Infrastructure Efficiency Grant (IEG)</a:t>
            </a:r>
          </a:p>
          <a:p>
            <a:pPr marL="342900" lvl="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reater Transparency on PPP partnerships by HEI’s using public funds</a:t>
            </a:r>
          </a:p>
          <a:p>
            <a:pPr marL="342900" lvl="0" indent="-342900"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Stronger Compliance Enforcement</a:t>
            </a:r>
          </a:p>
        </p:txBody>
      </p:sp>
    </p:spTree>
    <p:extLst>
      <p:ext uri="{BB962C8B-B14F-4D97-AF65-F5344CB8AC3E}">
        <p14:creationId xmlns:p14="http://schemas.microsoft.com/office/powerpoint/2010/main" val="3907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9" y="27709"/>
            <a:ext cx="8976732" cy="111529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About the HETN</a:t>
            </a:r>
            <a:endParaRPr lang="en-US" sz="3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82" y="1143000"/>
            <a:ext cx="9144000" cy="190500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Independent Network 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Alumni 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Universities 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TVET Colleges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across South 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Africa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Established 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 February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2011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Registered </a:t>
            </a:r>
            <a:r>
              <a:rPr lang="en-US" sz="2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NPO </a:t>
            </a:r>
            <a:r>
              <a:rPr lang="en-US" sz="2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since 22 March 2013</a:t>
            </a:r>
            <a:endParaRPr lang="en-US" sz="25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9144000" cy="190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5083"/>
            <a:ext cx="1213336" cy="159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3923"/>
            <a:ext cx="1029328" cy="1316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328" y="3552023"/>
            <a:ext cx="1054783" cy="140097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111" y="2953245"/>
            <a:ext cx="1090076" cy="14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89195"/>
            <a:ext cx="1122990" cy="156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05" y="1920873"/>
            <a:ext cx="1828800" cy="260155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76" y="2983923"/>
            <a:ext cx="1180807" cy="153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51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9" y="27709"/>
            <a:ext cx="8976732" cy="111529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Our Mission </a:t>
            </a:r>
            <a:endParaRPr lang="en-US" sz="3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82" y="1143000"/>
            <a:ext cx="9144000" cy="3276600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increase equitable access to higher education, knowledge, skills to ensure:-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education system that is accessible especially to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marginalised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poor communities.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education system that narrows the divide between intellectual and manual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labour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Socio-Economic Development in a prosperous South African society.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elimination of socio-economic disparities through education.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914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9" y="27709"/>
            <a:ext cx="8976732" cy="111529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Our Objectives </a:t>
            </a:r>
            <a:endParaRPr lang="en-US" sz="3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1265" y="1371600"/>
            <a:ext cx="9144000" cy="2615805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Public Policy Advocacy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Increased Research Output by Disadvantaged Scholars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African Journal in Education &amp; Transformation (AJET) ISSN 2788-6379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Strategic Public Interest Litigation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5595"/>
            <a:ext cx="9144000" cy="20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2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8" y="27709"/>
            <a:ext cx="9116291" cy="81049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National </a:t>
            </a:r>
            <a:r>
              <a:rPr lang="en-US" sz="32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Development Plan Vision 2030</a:t>
            </a:r>
            <a:r>
              <a:rPr lang="en-US" sz="36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en-US" sz="36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endParaRPr lang="en-US" sz="36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38200"/>
            <a:ext cx="9144000" cy="3429000"/>
          </a:xfrm>
        </p:spPr>
        <p:txBody>
          <a:bodyPr>
            <a:noAutofit/>
          </a:bodyPr>
          <a:lstStyle/>
          <a:p>
            <a:pPr lvl="0"/>
            <a:r>
              <a:rPr lang="en-US" sz="25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Objective</a:t>
            </a:r>
            <a:r>
              <a:rPr lang="en-US" sz="25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Expand the P</a:t>
            </a:r>
            <a:r>
              <a:rPr lang="en-US" sz="25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roduction </a:t>
            </a:r>
            <a:r>
              <a:rPr lang="en-US" sz="25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5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Highly </a:t>
            </a:r>
            <a:r>
              <a:rPr lang="en-US" sz="25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skilled </a:t>
            </a:r>
            <a:r>
              <a:rPr lang="en-US" sz="25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Professionals &amp; Enhance Innovative Capacity </a:t>
            </a:r>
            <a:r>
              <a:rPr lang="en-US" sz="25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25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Nation</a:t>
            </a:r>
          </a:p>
          <a:p>
            <a:pPr lvl="0"/>
            <a:endParaRPr lang="en-US" sz="1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Women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&amp; Africans to form 50% of academic &amp; research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staff</a:t>
            </a:r>
          </a:p>
          <a:p>
            <a:pPr lvl="0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Increase Percentage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PhD qualified staff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over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75%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2030</a:t>
            </a:r>
          </a:p>
          <a:p>
            <a:pPr lvl="0"/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  Produce </a:t>
            </a:r>
            <a:r>
              <a:rPr lang="en-US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than 100 doctoral graduates per million per year by 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2030</a:t>
            </a:r>
            <a:endParaRPr lang="en-US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9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“Universities 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should be welcoming for black and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female teachers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students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Researchers 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ensure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progress 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reversing gender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racial imbalances in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higher 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education sector to ensure that Africans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women make 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 50% of the teaching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 </a:t>
            </a:r>
            <a:r>
              <a:rPr lang="en-US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staff”</a:t>
            </a:r>
            <a:endParaRPr lang="en-US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3000"/>
            <a:ext cx="914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8" y="27709"/>
            <a:ext cx="9116291" cy="88669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1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Rationale for State Intervention </a:t>
            </a:r>
            <a:br>
              <a:rPr lang="en-US" sz="31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Trends Affecting Transformation in HE Sector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64782" cy="3505200"/>
          </a:xfrm>
        </p:spPr>
        <p:txBody>
          <a:bodyPr>
            <a:no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Non-Compliance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with Employment Equity targets (compliance purposes)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Lack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Compliance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Enforcement 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Undermining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by Vice-Chancellors due to Non-statutory Advisory Status of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Transformation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Oversight Committee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Disproportionate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employment of blacks / Africans as Contractors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Discriminatory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workplace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practices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Exclusive Rehiring Practices  (Consultants &amp; Prof Emeritus status)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Inequities Discriminatory Practices (Journals)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Workplace Victimizations &amp; Poor Career Growth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Adverse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Organizational Workplace Culture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Disproportionate / Secretive Remuneration scales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– High Turnover of Black Graduates and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Staff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Transformation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Charters and Policies in Place but Poor Implementation 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Poor Link between EE Compliance &amp;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Programme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Accreditation  status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Number of Black African Professors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Prioritization of Non-South Africans in Executive &amp; Senior Roles outside NDP Objectives 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3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8" y="27709"/>
            <a:ext cx="9116291" cy="65809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1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Employment Equity Profile of HE Sector</a:t>
            </a:r>
            <a:endParaRPr lang="en-US" sz="31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867399" y="6235700"/>
            <a:ext cx="3239815" cy="241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/>
                <a:ea typeface="Arial"/>
              </a:rPr>
              <a:t>Source: Employment Equity Commission Report </a:t>
            </a:r>
            <a:r>
              <a:rPr lang="en-US" sz="1100" dirty="0" smtClean="0">
                <a:solidFill>
                  <a:srgbClr val="000000"/>
                </a:solidFill>
                <a:effectLst/>
                <a:latin typeface="Arial Narrow"/>
                <a:ea typeface="Arial"/>
              </a:rPr>
              <a:t>2021</a:t>
            </a:r>
            <a:endParaRPr lang="en-US" sz="1100" dirty="0">
              <a:solidFill>
                <a:srgbClr val="000000"/>
              </a:solidFill>
              <a:effectLst/>
              <a:latin typeface="Arial"/>
              <a:ea typeface="Arial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66813" y="3313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" y="1440597"/>
            <a:ext cx="9107213" cy="5280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433" y="6096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7160" algn="just">
              <a:buSzPts val="1200"/>
            </a:pPr>
            <a:r>
              <a:rPr lang="en-US" sz="16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Section 15 (2) (d) (i)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of </a:t>
            </a:r>
            <a:r>
              <a:rPr lang="en-US" sz="16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Employment Equity (EEA) Act 55 of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1998 - All Designated Employers To </a:t>
            </a:r>
            <a:r>
              <a:rPr lang="en-US" sz="16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implement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AA to</a:t>
            </a:r>
            <a:r>
              <a:rPr lang="en-US" sz="1600" b="1" dirty="0" smtClean="0">
                <a:solidFill>
                  <a:srgbClr val="FF0000"/>
                </a:solidFill>
                <a:ea typeface="Arial"/>
                <a:cs typeface="Times New Roman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ensure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Equitable Representation </a:t>
            </a:r>
            <a:r>
              <a:rPr lang="en-US" sz="16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of suitably qualified people from </a:t>
            </a:r>
            <a:r>
              <a:rPr lang="en-US" sz="16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Designated Groups In Workplace</a:t>
            </a:r>
            <a:endParaRPr lang="en-ZA" sz="1600" b="1" dirty="0">
              <a:solidFill>
                <a:srgbClr val="FF0000"/>
              </a:solidFill>
              <a:ea typeface="Arial"/>
              <a:cs typeface="Times New Roman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866654" y="6629400"/>
            <a:ext cx="3239815" cy="2413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/>
                <a:ea typeface="Arial"/>
              </a:rPr>
              <a:t>Source: Employment Equity Commission Report </a:t>
            </a:r>
            <a:r>
              <a:rPr lang="en-US" sz="1100" dirty="0" smtClean="0">
                <a:solidFill>
                  <a:srgbClr val="000000"/>
                </a:solidFill>
                <a:effectLst/>
                <a:latin typeface="Arial Narrow"/>
                <a:ea typeface="Arial"/>
              </a:rPr>
              <a:t>2021</a:t>
            </a:r>
            <a:endParaRPr lang="en-US" sz="1100" dirty="0">
              <a:solidFill>
                <a:srgbClr val="000000"/>
              </a:solidFill>
              <a:effectLst/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80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8" y="27709"/>
            <a:ext cx="9116291" cy="88669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1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Rationale for State Intervention </a:t>
            </a:r>
            <a:br>
              <a:rPr lang="en-US" sz="31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Governance Challenges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82" y="914400"/>
            <a:ext cx="9144000" cy="3505200"/>
          </a:xfrm>
        </p:spPr>
        <p:txBody>
          <a:bodyPr>
            <a:noAutofit/>
          </a:bodyPr>
          <a:lstStyle/>
          <a:p>
            <a:pPr marL="342900" lvl="0" indent="-3429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Poor Utilization, 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Fruitless </a:t>
            </a: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Wasteful </a:t>
            </a:r>
            <a:r>
              <a:rPr lang="en-US" sz="2200" b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Expenditure</a:t>
            </a:r>
            <a:endParaRPr lang="en-US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Adverse 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Audit 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Findings</a:t>
            </a:r>
          </a:p>
          <a:p>
            <a:pPr marL="342900" lvl="0" indent="-3429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Non-Compliance with Delegations of Authority</a:t>
            </a:r>
          </a:p>
          <a:p>
            <a:pPr marL="342900" lvl="0" indent="-3429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 Compliance with SCM Policies; </a:t>
            </a:r>
            <a:endParaRPr lang="en-US" sz="2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Dysfunctional Bid Committees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Poor 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Oversight on Infrastructure Projects</a:t>
            </a:r>
          </a:p>
          <a:p>
            <a:pPr marL="342900" lvl="0" indent="-3429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Abandoned 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Uninhabitable Public Infrastructure Projects </a:t>
            </a:r>
          </a:p>
          <a:p>
            <a:pPr marL="342900" lvl="0" indent="-3429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Lack of Consequence Management by Councils &amp; VC’s</a:t>
            </a:r>
          </a:p>
          <a:p>
            <a:pPr marL="342900" lvl="0" indent="-3429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Recoveries on Errant Service Providers</a:t>
            </a:r>
            <a:endParaRPr lang="en-US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Poor 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Utilization of Infrastructure Efficiency Grant Funding</a:t>
            </a:r>
          </a:p>
          <a:p>
            <a:pPr marL="342900" lvl="0" indent="-3429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Unlawful Private Public Partnerships Without Ministerial Approval Using Public Funding</a:t>
            </a:r>
          </a:p>
          <a:p>
            <a:pPr marL="342900" indent="-3429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Utilization of Historic Reserves by Historically Advantaged Institutions</a:t>
            </a:r>
          </a:p>
          <a:p>
            <a:pPr marL="342900" indent="-342900" algn="just">
              <a:spcBef>
                <a:spcPts val="300"/>
              </a:spcBef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Utilization </a:t>
            </a:r>
            <a:r>
              <a:rPr lang="en-US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Public Funds in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Frivolous Litigation &amp; </a:t>
            </a: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High Settlement payoffs</a:t>
            </a:r>
            <a:endParaRPr lang="en-US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5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08" y="27709"/>
            <a:ext cx="9116291" cy="88669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1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Rationale for State Intervention </a:t>
            </a:r>
            <a:br>
              <a:rPr lang="en-US" sz="31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</a:b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Governance Challenges</a:t>
            </a:r>
            <a:endParaRPr lang="en-US" sz="2000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82" y="914400"/>
            <a:ext cx="9144000" cy="3505200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marR="289560" indent="-457200" algn="just">
              <a:buClr>
                <a:srgbClr val="0070C0"/>
              </a:buClr>
              <a:buFont typeface="+mj-lt"/>
              <a:buAutoNum type="arabicPeriod"/>
              <a:tabLst>
                <a:tab pos="74295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DHET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Regulations for Reporting by Public Higher Education Institutions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gazetted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ito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Section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41 and Section 69 of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Higher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Education Act No 101 of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1997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(Notice R464, Gazette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No 37726 of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9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June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2014)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states that:-</a:t>
            </a:r>
          </a:p>
          <a:p>
            <a:pPr marL="457200" marR="289560" indent="-457200" algn="just">
              <a:buClr>
                <a:srgbClr val="0070C0"/>
              </a:buClr>
              <a:buFont typeface="+mj-lt"/>
              <a:buAutoNum type="arabicPeriod"/>
              <a:tabLst>
                <a:tab pos="742950" algn="l"/>
              </a:tabLs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Role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VC refers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to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CEO /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Accounting Officer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of a public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HEI &amp;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includes a Principal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/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Rector, as contemplated in the Higher Education Act No. 101 of 1997.</a:t>
            </a:r>
            <a:endParaRPr lang="en-ZA" sz="2400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457200" marR="3810" indent="-457200" algn="just">
              <a:buClr>
                <a:srgbClr val="0070C0"/>
              </a:buClr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Section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38(1)(c)(ii) and Section 51(1)(b)(ii) of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PFMA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</a:rPr>
              <a:t>Act 1 of 1999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require Accounting Officers </a:t>
            </a:r>
            <a:r>
              <a:rPr lang="en-US" sz="2400" i="1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(including Vice-Chancellors as Accounting Officers)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and Accounting Authorities to, amongst others, take effective and appropriate steps to prevent fruitless and wasteful expenditure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76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843</Words>
  <Application>Microsoft Office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2_Custom Design</vt:lpstr>
      <vt:lpstr>Colloquium on  Institutional Autonomy of Public Universities in South Africa</vt:lpstr>
      <vt:lpstr>About the HETN</vt:lpstr>
      <vt:lpstr>Our Mission </vt:lpstr>
      <vt:lpstr>Our Objectives </vt:lpstr>
      <vt:lpstr> National Development Plan Vision 2030 </vt:lpstr>
      <vt:lpstr>Rationale for State Intervention  Trends Affecting Transformation in HE Sector</vt:lpstr>
      <vt:lpstr>Employment Equity Profile of HE Sector</vt:lpstr>
      <vt:lpstr>Rationale for State Intervention  Governance Challenges</vt:lpstr>
      <vt:lpstr>Rationale for State Intervention  Governance Challenges</vt:lpstr>
      <vt:lpstr>Rationale for State Intervention  Governance Challenges</vt:lpstr>
      <vt:lpstr>Way Forward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Black Business Council (BBC)</dc:title>
  <dc:creator>black is beautiful</dc:creator>
  <cp:lastModifiedBy>Legoabe</cp:lastModifiedBy>
  <cp:revision>46</cp:revision>
  <cp:lastPrinted>2020-07-23T07:25:06Z</cp:lastPrinted>
  <dcterms:created xsi:type="dcterms:W3CDTF">2020-07-23T04:05:26Z</dcterms:created>
  <dcterms:modified xsi:type="dcterms:W3CDTF">2022-03-28T23:08:28Z</dcterms:modified>
</cp:coreProperties>
</file>