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414" r:id="rId5"/>
    <p:sldId id="437" r:id="rId6"/>
    <p:sldId id="428" r:id="rId7"/>
    <p:sldId id="482" r:id="rId8"/>
    <p:sldId id="561" r:id="rId9"/>
    <p:sldId id="562" r:id="rId10"/>
    <p:sldId id="470" r:id="rId11"/>
    <p:sldId id="563" r:id="rId12"/>
    <p:sldId id="564" r:id="rId13"/>
    <p:sldId id="565" r:id="rId14"/>
    <p:sldId id="566" r:id="rId15"/>
    <p:sldId id="567" r:id="rId16"/>
    <p:sldId id="572" r:id="rId17"/>
    <p:sldId id="568" r:id="rId18"/>
    <p:sldId id="569" r:id="rId19"/>
    <p:sldId id="573" r:id="rId20"/>
    <p:sldId id="570" r:id="rId21"/>
    <p:sldId id="571" r:id="rId22"/>
    <p:sldId id="486" r:id="rId23"/>
    <p:sldId id="411" r:id="rId24"/>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C6F8E3-A8F3-451B-EB64-607EA8DCB83A}" name="Michael Swain" initials="MS" userId="S::michael.swain@forsa.org.za::6e449b0e-fa1d-48b7-986e-f5253fc9e2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86A"/>
    <a:srgbClr val="308284"/>
    <a:srgbClr val="004093"/>
    <a:srgbClr val="005493"/>
    <a:srgbClr val="FBFAFF"/>
    <a:srgbClr val="E8E8E8"/>
    <a:srgbClr val="FF7325"/>
    <a:srgbClr val="F95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5170" autoAdjust="0"/>
  </p:normalViewPr>
  <p:slideViewPr>
    <p:cSldViewPr>
      <p:cViewPr varScale="1">
        <p:scale>
          <a:sx n="69" d="100"/>
          <a:sy n="69" d="100"/>
        </p:scale>
        <p:origin x="13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300" y="-114"/>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5571" tIns="47786" rIns="95571" bIns="47786" rtlCol="0"/>
          <a:lstStyle>
            <a:lvl1pPr algn="l">
              <a:defRPr sz="1300"/>
            </a:lvl1pPr>
          </a:lstStyle>
          <a:p>
            <a:endParaRPr lang="en-US" dirty="0"/>
          </a:p>
        </p:txBody>
      </p:sp>
      <p:sp>
        <p:nvSpPr>
          <p:cNvPr id="3" name="Date Placeholder 2"/>
          <p:cNvSpPr>
            <a:spLocks noGrp="1"/>
          </p:cNvSpPr>
          <p:nvPr>
            <p:ph type="dt" sz="quarter" idx="1"/>
          </p:nvPr>
        </p:nvSpPr>
        <p:spPr>
          <a:xfrm>
            <a:off x="3848644" y="0"/>
            <a:ext cx="2944283" cy="496570"/>
          </a:xfrm>
          <a:prstGeom prst="rect">
            <a:avLst/>
          </a:prstGeom>
        </p:spPr>
        <p:txBody>
          <a:bodyPr vert="horz" lIns="95571" tIns="47786" rIns="95571" bIns="47786" rtlCol="0"/>
          <a:lstStyle>
            <a:lvl1pPr algn="r">
              <a:defRPr sz="1300"/>
            </a:lvl1pPr>
          </a:lstStyle>
          <a:p>
            <a:fld id="{CED66660-1D4E-41B0-B49B-196B9882DC81}" type="datetimeFigureOut">
              <a:rPr lang="en-US" smtClean="0"/>
              <a:pPr/>
              <a:t>3/28/2022</a:t>
            </a:fld>
            <a:endParaRPr lang="en-US" dirty="0"/>
          </a:p>
        </p:txBody>
      </p:sp>
      <p:sp>
        <p:nvSpPr>
          <p:cNvPr id="4" name="Footer Placeholder 3"/>
          <p:cNvSpPr>
            <a:spLocks noGrp="1"/>
          </p:cNvSpPr>
          <p:nvPr>
            <p:ph type="ftr" sz="quarter" idx="2"/>
          </p:nvPr>
        </p:nvSpPr>
        <p:spPr>
          <a:xfrm>
            <a:off x="0" y="9433106"/>
            <a:ext cx="2944283" cy="496570"/>
          </a:xfrm>
          <a:prstGeom prst="rect">
            <a:avLst/>
          </a:prstGeom>
        </p:spPr>
        <p:txBody>
          <a:bodyPr vert="horz" lIns="95571" tIns="47786" rIns="95571" bIns="477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48644" y="9433106"/>
            <a:ext cx="2944283" cy="496570"/>
          </a:xfrm>
          <a:prstGeom prst="rect">
            <a:avLst/>
          </a:prstGeom>
        </p:spPr>
        <p:txBody>
          <a:bodyPr vert="horz" lIns="95571" tIns="47786" rIns="95571" bIns="47786" rtlCol="0" anchor="b"/>
          <a:lstStyle>
            <a:lvl1pPr algn="r">
              <a:defRPr sz="1300"/>
            </a:lvl1pPr>
          </a:lstStyle>
          <a:p>
            <a:fld id="{CCFEC37C-2164-43E7-8DDB-145C057FFFDF}" type="slidenum">
              <a:rPr lang="en-US" smtClean="0"/>
              <a:pPr/>
              <a:t>‹#›</a:t>
            </a:fld>
            <a:endParaRPr lang="en-US" dirty="0"/>
          </a:p>
        </p:txBody>
      </p:sp>
    </p:spTree>
    <p:extLst>
      <p:ext uri="{BB962C8B-B14F-4D97-AF65-F5344CB8AC3E}">
        <p14:creationId xmlns:p14="http://schemas.microsoft.com/office/powerpoint/2010/main" val="94418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5571" tIns="47786" rIns="95571" bIns="47786" rtlCol="0"/>
          <a:lstStyle>
            <a:lvl1pPr algn="l">
              <a:defRPr sz="1300"/>
            </a:lvl1pPr>
          </a:lstStyle>
          <a:p>
            <a:endParaRPr lang="en-US" dirty="0"/>
          </a:p>
        </p:txBody>
      </p:sp>
      <p:sp>
        <p:nvSpPr>
          <p:cNvPr id="3" name="Date Placeholder 2"/>
          <p:cNvSpPr>
            <a:spLocks noGrp="1"/>
          </p:cNvSpPr>
          <p:nvPr>
            <p:ph type="dt" idx="1"/>
          </p:nvPr>
        </p:nvSpPr>
        <p:spPr>
          <a:xfrm>
            <a:off x="3848644" y="0"/>
            <a:ext cx="2944283" cy="496570"/>
          </a:xfrm>
          <a:prstGeom prst="rect">
            <a:avLst/>
          </a:prstGeom>
        </p:spPr>
        <p:txBody>
          <a:bodyPr vert="horz" lIns="95571" tIns="47786" rIns="95571" bIns="47786" rtlCol="0"/>
          <a:lstStyle>
            <a:lvl1pPr algn="r">
              <a:defRPr sz="1300"/>
            </a:lvl1pPr>
          </a:lstStyle>
          <a:p>
            <a:fld id="{AAC49A02-11D4-4433-88EA-27EA698B7664}"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5571" tIns="47786" rIns="95571" bIns="47786"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571" tIns="47786" rIns="95571" bIns="477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5571" tIns="47786" rIns="95571" bIns="477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48644" y="9433106"/>
            <a:ext cx="2944283" cy="496570"/>
          </a:xfrm>
          <a:prstGeom prst="rect">
            <a:avLst/>
          </a:prstGeom>
        </p:spPr>
        <p:txBody>
          <a:bodyPr vert="horz" lIns="95571" tIns="47786" rIns="95571" bIns="47786" rtlCol="0" anchor="b"/>
          <a:lstStyle>
            <a:lvl1pPr algn="r">
              <a:defRPr sz="1300"/>
            </a:lvl1pPr>
          </a:lstStyle>
          <a:p>
            <a:fld id="{36BC7C22-AC3E-4A2B-A931-8B1CC73E21F7}" type="slidenum">
              <a:rPr lang="en-US" smtClean="0"/>
              <a:pPr/>
              <a:t>‹#›</a:t>
            </a:fld>
            <a:endParaRPr lang="en-US" dirty="0"/>
          </a:p>
        </p:txBody>
      </p:sp>
    </p:spTree>
    <p:extLst>
      <p:ext uri="{BB962C8B-B14F-4D97-AF65-F5344CB8AC3E}">
        <p14:creationId xmlns:p14="http://schemas.microsoft.com/office/powerpoint/2010/main" val="3484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063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11</a:t>
            </a:fld>
            <a:endParaRPr lang="en-US"/>
          </a:p>
        </p:txBody>
      </p:sp>
    </p:spTree>
    <p:extLst>
      <p:ext uri="{BB962C8B-B14F-4D97-AF65-F5344CB8AC3E}">
        <p14:creationId xmlns:p14="http://schemas.microsoft.com/office/powerpoint/2010/main" val="3298235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12</a:t>
            </a:fld>
            <a:endParaRPr lang="en-US"/>
          </a:p>
        </p:txBody>
      </p:sp>
    </p:spTree>
    <p:extLst>
      <p:ext uri="{BB962C8B-B14F-4D97-AF65-F5344CB8AC3E}">
        <p14:creationId xmlns:p14="http://schemas.microsoft.com/office/powerpoint/2010/main" val="137470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13</a:t>
            </a:fld>
            <a:endParaRPr lang="en-US"/>
          </a:p>
        </p:txBody>
      </p:sp>
    </p:spTree>
    <p:extLst>
      <p:ext uri="{BB962C8B-B14F-4D97-AF65-F5344CB8AC3E}">
        <p14:creationId xmlns:p14="http://schemas.microsoft.com/office/powerpoint/2010/main" val="240071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14</a:t>
            </a:fld>
            <a:endParaRPr lang="en-US"/>
          </a:p>
        </p:txBody>
      </p:sp>
    </p:spTree>
    <p:extLst>
      <p:ext uri="{BB962C8B-B14F-4D97-AF65-F5344CB8AC3E}">
        <p14:creationId xmlns:p14="http://schemas.microsoft.com/office/powerpoint/2010/main" val="208925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15</a:t>
            </a:fld>
            <a:endParaRPr lang="en-US"/>
          </a:p>
        </p:txBody>
      </p:sp>
    </p:spTree>
    <p:extLst>
      <p:ext uri="{BB962C8B-B14F-4D97-AF65-F5344CB8AC3E}">
        <p14:creationId xmlns:p14="http://schemas.microsoft.com/office/powerpoint/2010/main" val="344258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16</a:t>
            </a:fld>
            <a:endParaRPr lang="en-US"/>
          </a:p>
        </p:txBody>
      </p:sp>
    </p:spTree>
    <p:extLst>
      <p:ext uri="{BB962C8B-B14F-4D97-AF65-F5344CB8AC3E}">
        <p14:creationId xmlns:p14="http://schemas.microsoft.com/office/powerpoint/2010/main" val="303812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17</a:t>
            </a:fld>
            <a:endParaRPr lang="en-US"/>
          </a:p>
        </p:txBody>
      </p:sp>
    </p:spTree>
    <p:extLst>
      <p:ext uri="{BB962C8B-B14F-4D97-AF65-F5344CB8AC3E}">
        <p14:creationId xmlns:p14="http://schemas.microsoft.com/office/powerpoint/2010/main" val="199553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18</a:t>
            </a:fld>
            <a:endParaRPr lang="en-US"/>
          </a:p>
        </p:txBody>
      </p:sp>
    </p:spTree>
    <p:extLst>
      <p:ext uri="{BB962C8B-B14F-4D97-AF65-F5344CB8AC3E}">
        <p14:creationId xmlns:p14="http://schemas.microsoft.com/office/powerpoint/2010/main" val="369639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07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55708">
              <a:defRPr/>
            </a:pPr>
            <a:fld id="{36BC7C22-AC3E-4A2B-A931-8B1CC73E21F7}" type="slidenum">
              <a:rPr lang="en-US">
                <a:solidFill>
                  <a:prstClr val="black"/>
                </a:solidFill>
                <a:latin typeface="Calibri"/>
              </a:rPr>
              <a:pPr defTabSz="955708">
                <a:defRPr/>
              </a:pPr>
              <a:t>20</a:t>
            </a:fld>
            <a:endParaRPr lang="en-US" dirty="0">
              <a:solidFill>
                <a:prstClr val="black"/>
              </a:solidFill>
              <a:latin typeface="Calibri"/>
            </a:endParaRPr>
          </a:p>
        </p:txBody>
      </p:sp>
    </p:spTree>
    <p:extLst>
      <p:ext uri="{BB962C8B-B14F-4D97-AF65-F5344CB8AC3E}">
        <p14:creationId xmlns:p14="http://schemas.microsoft.com/office/powerpoint/2010/main" val="236654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3</a:t>
            </a:fld>
            <a:endParaRPr lang="en-US"/>
          </a:p>
        </p:txBody>
      </p:sp>
    </p:spTree>
    <p:extLst>
      <p:ext uri="{BB962C8B-B14F-4D97-AF65-F5344CB8AC3E}">
        <p14:creationId xmlns:p14="http://schemas.microsoft.com/office/powerpoint/2010/main" val="295905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26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2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1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56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68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C7C22-AC3E-4A2B-A931-8B1CC73E21F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10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10</a:t>
            </a:fld>
            <a:endParaRPr lang="en-US"/>
          </a:p>
        </p:txBody>
      </p:sp>
    </p:spTree>
    <p:extLst>
      <p:ext uri="{BB962C8B-B14F-4D97-AF65-F5344CB8AC3E}">
        <p14:creationId xmlns:p14="http://schemas.microsoft.com/office/powerpoint/2010/main" val="3537480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343401"/>
            <a:ext cx="8077200" cy="1142999"/>
          </a:xfrm>
        </p:spPr>
        <p:txBody>
          <a:bodyPr>
            <a:normAutofit/>
          </a:bodyPr>
          <a:lstStyle>
            <a:lvl1pPr algn="ctr">
              <a:defRPr sz="28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457200" y="5257800"/>
            <a:ext cx="8077200" cy="533400"/>
          </a:xfrm>
        </p:spPr>
        <p:txBody>
          <a:bodyPr>
            <a:normAutofit/>
          </a:bodyPr>
          <a:lstStyle>
            <a:lvl1pPr marL="0" indent="0" algn="ctr">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13252" y="3581400"/>
            <a:ext cx="9164782" cy="3276600"/>
          </a:xfrm>
          <a:prstGeom prst="rect">
            <a:avLst/>
          </a:prstGeom>
          <a:solidFill>
            <a:srgbClr val="2F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CD5529C7-03BF-8C45-82F4-3A046857A9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7250" y="1054102"/>
            <a:ext cx="4889500" cy="2222500"/>
          </a:xfrm>
          <a:prstGeom prst="rect">
            <a:avLst/>
          </a:prstGeom>
        </p:spPr>
      </p:pic>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429000" y="2713800"/>
            <a:ext cx="5257800" cy="838200"/>
          </a:xfrm>
        </p:spPr>
        <p:txBody>
          <a:bodyPr>
            <a:normAutofit/>
          </a:bodyPr>
          <a:lstStyle>
            <a:lvl1pPr marL="57150" indent="0">
              <a:buFontTx/>
              <a:buNone/>
              <a:defRPr sz="1400" baseline="0"/>
            </a:lvl1pPr>
          </a:lstStyle>
          <a:p>
            <a:pPr lvl="0"/>
            <a:r>
              <a:rPr lang="en-US" dirty="0"/>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12" name="Text Placeholder 8"/>
          <p:cNvSpPr>
            <a:spLocks noGrp="1"/>
          </p:cNvSpPr>
          <p:nvPr>
            <p:ph type="body" sz="quarter" idx="16"/>
          </p:nvPr>
        </p:nvSpPr>
        <p:spPr>
          <a:xfrm>
            <a:off x="3429000" y="1295400"/>
            <a:ext cx="5257800" cy="838200"/>
          </a:xfrm>
        </p:spPr>
        <p:txBody>
          <a:bodyPr>
            <a:normAutofit/>
          </a:bodyPr>
          <a:lstStyle>
            <a:lvl1pPr marL="57150" indent="0">
              <a:buFontTx/>
              <a:buNone/>
              <a:defRPr sz="1400" baseline="0"/>
            </a:lvl1pPr>
          </a:lstStyle>
          <a:p>
            <a:pPr lvl="0"/>
            <a:r>
              <a:rPr lang="en-US" dirty="0"/>
              <a:t>Click to edit Master text styles</a:t>
            </a:r>
          </a:p>
        </p:txBody>
      </p:sp>
      <p:sp>
        <p:nvSpPr>
          <p:cNvPr id="14" name="Text Placeholder 8"/>
          <p:cNvSpPr>
            <a:spLocks noGrp="1"/>
          </p:cNvSpPr>
          <p:nvPr>
            <p:ph type="body" sz="quarter" idx="17"/>
          </p:nvPr>
        </p:nvSpPr>
        <p:spPr>
          <a:xfrm>
            <a:off x="3429000" y="2004600"/>
            <a:ext cx="5257800" cy="838200"/>
          </a:xfrm>
        </p:spPr>
        <p:txBody>
          <a:bodyPr>
            <a:normAutofit/>
          </a:bodyPr>
          <a:lstStyle>
            <a:lvl1pPr marL="57150" indent="0">
              <a:buFontTx/>
              <a:buNone/>
              <a:defRPr sz="1400" baseline="0"/>
            </a:lvl1pPr>
          </a:lstStyle>
          <a:p>
            <a:pPr lvl="0"/>
            <a:r>
              <a:rPr lang="en-US" dirty="0"/>
              <a:t>Click to edit Master text styles</a:t>
            </a:r>
          </a:p>
        </p:txBody>
      </p:sp>
      <p:sp>
        <p:nvSpPr>
          <p:cNvPr id="15" name="Text Placeholder 8"/>
          <p:cNvSpPr>
            <a:spLocks noGrp="1"/>
          </p:cNvSpPr>
          <p:nvPr>
            <p:ph type="body" sz="quarter" idx="18"/>
          </p:nvPr>
        </p:nvSpPr>
        <p:spPr>
          <a:xfrm>
            <a:off x="3429000" y="3423000"/>
            <a:ext cx="5257800" cy="838200"/>
          </a:xfrm>
        </p:spPr>
        <p:txBody>
          <a:bodyPr>
            <a:normAutofit/>
          </a:bodyPr>
          <a:lstStyle>
            <a:lvl1pPr marL="57150" indent="0">
              <a:buFontTx/>
              <a:buNone/>
              <a:defRPr sz="1400" baseline="0"/>
            </a:lvl1pPr>
          </a:lstStyle>
          <a:p>
            <a:pPr lvl="0"/>
            <a:r>
              <a:rPr lang="en-US" dirty="0"/>
              <a:t>Click to edit Master text styles</a:t>
            </a:r>
          </a:p>
        </p:txBody>
      </p:sp>
      <p:sp>
        <p:nvSpPr>
          <p:cNvPr id="16" name="Text Placeholder 8"/>
          <p:cNvSpPr>
            <a:spLocks noGrp="1"/>
          </p:cNvSpPr>
          <p:nvPr>
            <p:ph type="body" sz="quarter" idx="19"/>
          </p:nvPr>
        </p:nvSpPr>
        <p:spPr>
          <a:xfrm>
            <a:off x="3429000" y="4132200"/>
            <a:ext cx="5257800" cy="838200"/>
          </a:xfrm>
        </p:spPr>
        <p:txBody>
          <a:bodyPr>
            <a:normAutofit/>
          </a:bodyPr>
          <a:lstStyle>
            <a:lvl1pPr marL="57150" indent="0">
              <a:buFontTx/>
              <a:buNone/>
              <a:defRPr sz="1400" baseline="0"/>
            </a:lvl1pPr>
          </a:lstStyle>
          <a:p>
            <a:pPr lvl="0"/>
            <a:r>
              <a:rPr lang="en-US" dirty="0"/>
              <a:t>Click to edit Master text styles</a:t>
            </a:r>
          </a:p>
        </p:txBody>
      </p:sp>
      <p:sp>
        <p:nvSpPr>
          <p:cNvPr id="17" name="Text Placeholder 8"/>
          <p:cNvSpPr>
            <a:spLocks noGrp="1"/>
          </p:cNvSpPr>
          <p:nvPr>
            <p:ph type="body" sz="quarter" idx="20"/>
          </p:nvPr>
        </p:nvSpPr>
        <p:spPr>
          <a:xfrm>
            <a:off x="3429000" y="4841400"/>
            <a:ext cx="5257800" cy="838200"/>
          </a:xfrm>
        </p:spPr>
        <p:txBody>
          <a:bodyPr>
            <a:normAutofit/>
          </a:bodyPr>
          <a:lstStyle>
            <a:lvl1pPr marL="57150" indent="0">
              <a:buFontTx/>
              <a:buNone/>
              <a:defRPr sz="1400" baseline="0"/>
            </a:lvl1pPr>
          </a:lstStyle>
          <a:p>
            <a:pPr lvl="0"/>
            <a:r>
              <a:rPr lang="en-US" dirty="0"/>
              <a:t>Click to edit Master text styles</a:t>
            </a:r>
          </a:p>
        </p:txBody>
      </p:sp>
      <p:sp>
        <p:nvSpPr>
          <p:cNvPr id="13" name="Text Placeholder 10"/>
          <p:cNvSpPr>
            <a:spLocks noGrp="1"/>
          </p:cNvSpPr>
          <p:nvPr>
            <p:ph type="body" sz="quarter" idx="13"/>
          </p:nvPr>
        </p:nvSpPr>
        <p:spPr>
          <a:xfrm>
            <a:off x="533400" y="838200"/>
            <a:ext cx="8222400" cy="457200"/>
          </a:xfrm>
        </p:spPr>
        <p:txBody>
          <a:bodyPr>
            <a:normAutofit/>
          </a:bodyPr>
          <a:lstStyle>
            <a:lvl1pPr>
              <a:buFontTx/>
              <a:buNone/>
              <a:defRPr sz="1400" b="1"/>
            </a:lvl1pPr>
          </a:lstStyle>
          <a:p>
            <a:pPr lvl="0"/>
            <a:r>
              <a:rPr lang="en-US" dirty="0"/>
              <a:t>Click to edit Master text styles</a:t>
            </a:r>
          </a:p>
        </p:txBody>
      </p:sp>
      <p:sp>
        <p:nvSpPr>
          <p:cNvPr id="18" name="Slide Number Placeholder 5"/>
          <p:cNvSpPr>
            <a:spLocks noGrp="1"/>
          </p:cNvSpPr>
          <p:nvPr>
            <p:ph type="sldNum" sz="quarter" idx="4"/>
          </p:nvPr>
        </p:nvSpPr>
        <p:spPr>
          <a:xfrm>
            <a:off x="8305800" y="6492875"/>
            <a:ext cx="838200" cy="365125"/>
          </a:xfrm>
          <a:prstGeom prst="rect">
            <a:avLst/>
          </a:prstGeom>
        </p:spPr>
        <p:txBody>
          <a:bodyPr vert="horz" lIns="91440" tIns="45720" rIns="91440" bIns="45720" rtlCol="0" anchor="ctr"/>
          <a:lstStyle>
            <a:lvl1pPr algn="r">
              <a:defRPr sz="1200" b="1">
                <a:solidFill>
                  <a:schemeClr val="bg1"/>
                </a:solidFill>
              </a:defRPr>
            </a:lvl1pPr>
          </a:lstStyle>
          <a:p>
            <a:fld id="{EA9EFE93-F287-4331-B820-9EE2079A43EA}"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ACB95A84-2777-1D4D-8692-46E24ACCC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867400"/>
            <a:ext cx="1676400" cy="762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Summar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3" name="Text Placeholder 10"/>
          <p:cNvSpPr>
            <a:spLocks noGrp="1"/>
          </p:cNvSpPr>
          <p:nvPr>
            <p:ph type="body" sz="quarter" idx="13"/>
          </p:nvPr>
        </p:nvSpPr>
        <p:spPr>
          <a:xfrm>
            <a:off x="533400" y="838200"/>
            <a:ext cx="8222400" cy="457200"/>
          </a:xfrm>
        </p:spPr>
        <p:txBody>
          <a:bodyPr>
            <a:normAutofit/>
          </a:bodyPr>
          <a:lstStyle>
            <a:lvl1pPr>
              <a:buFontTx/>
              <a:buNone/>
              <a:defRPr sz="1400" b="1"/>
            </a:lvl1pPr>
          </a:lstStyle>
          <a:p>
            <a:pPr lvl="0"/>
            <a:r>
              <a:rPr lang="en-US" dirty="0"/>
              <a:t>Click to edit Master text styles</a:t>
            </a:r>
          </a:p>
        </p:txBody>
      </p:sp>
      <p:sp>
        <p:nvSpPr>
          <p:cNvPr id="18" name="Slide Number Placeholder 5"/>
          <p:cNvSpPr>
            <a:spLocks noGrp="1"/>
          </p:cNvSpPr>
          <p:nvPr>
            <p:ph type="sldNum" sz="quarter" idx="4"/>
          </p:nvPr>
        </p:nvSpPr>
        <p:spPr>
          <a:xfrm>
            <a:off x="8305800" y="6492875"/>
            <a:ext cx="838200" cy="365125"/>
          </a:xfrm>
          <a:prstGeom prst="rect">
            <a:avLst/>
          </a:prstGeom>
        </p:spPr>
        <p:txBody>
          <a:bodyPr vert="horz" lIns="91440" tIns="45720" rIns="91440" bIns="45720" rtlCol="0" anchor="ctr"/>
          <a:lstStyle>
            <a:lvl1pPr algn="r">
              <a:defRPr sz="1200" b="1">
                <a:solidFill>
                  <a:schemeClr val="bg1"/>
                </a:solidFill>
              </a:defRPr>
            </a:lvl1pPr>
          </a:lstStyle>
          <a:p>
            <a:fld id="{EA9EFE93-F287-4331-B820-9EE2079A43EA}" type="slidenum">
              <a:rPr lang="en-US" smtClean="0"/>
              <a:pPr/>
              <a:t>‹#›</a:t>
            </a:fld>
            <a:endParaRPr lang="en-US" dirty="0"/>
          </a:p>
        </p:txBody>
      </p:sp>
      <p:sp>
        <p:nvSpPr>
          <p:cNvPr id="2" name="Rectangle 1">
            <a:extLst>
              <a:ext uri="{FF2B5EF4-FFF2-40B4-BE49-F238E27FC236}">
                <a16:creationId xmlns:a16="http://schemas.microsoft.com/office/drawing/2014/main" id="{0D02594F-C64F-834B-813A-D0E343587794}"/>
              </a:ext>
            </a:extLst>
          </p:cNvPr>
          <p:cNvSpPr/>
          <p:nvPr userDrawn="1"/>
        </p:nvSpPr>
        <p:spPr>
          <a:xfrm>
            <a:off x="0" y="2743200"/>
            <a:ext cx="9144000" cy="4114800"/>
          </a:xfrm>
          <a:prstGeom prst="rect">
            <a:avLst/>
          </a:prstGeom>
          <a:solidFill>
            <a:srgbClr val="3082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8229600" y="6400800"/>
            <a:ext cx="838200" cy="304800"/>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A9EFE93-F287-4331-B820-9EE2079A43EA}" type="slidenum">
              <a:rPr lang="en-US" smtClean="0"/>
              <a:pPr/>
              <a:t>‹#›</a:t>
            </a:fld>
            <a:endParaRPr lang="en-US" dirty="0"/>
          </a:p>
        </p:txBody>
      </p:sp>
      <p:sp>
        <p:nvSpPr>
          <p:cNvPr id="2" name="Title 1"/>
          <p:cNvSpPr>
            <a:spLocks noGrp="1"/>
          </p:cNvSpPr>
          <p:nvPr>
            <p:ph type="title"/>
          </p:nvPr>
        </p:nvSpPr>
        <p:spPr/>
        <p:txBody>
          <a:bodyPr>
            <a:noAutofit/>
          </a:bodyPr>
          <a:lstStyle>
            <a:lvl1pPr>
              <a:defRPr sz="40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914400" y="1066800"/>
            <a:ext cx="7391400" cy="5059363"/>
          </a:xfrm>
        </p:spPr>
        <p:txBody>
          <a:bodyPr>
            <a:normAutofit/>
          </a:bodyPr>
          <a:lstStyle>
            <a:lvl1pPr>
              <a:defRPr sz="20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304800"/>
            <a:ext cx="9144000" cy="762000"/>
          </a:xfrm>
          <a:prstGeom prst="rect">
            <a:avLst/>
          </a:prstGeom>
          <a:solidFill>
            <a:schemeClr val="bg1">
              <a:lumMod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10160">
                <a:solidFill>
                  <a:schemeClr val="accent1"/>
                </a:solidFill>
                <a:prstDash val="solid"/>
              </a:ln>
              <a:solidFill>
                <a:schemeClr val="tx1"/>
              </a:solidFill>
              <a:effectLst>
                <a:outerShdw blurRad="38100" dist="32000" dir="5400000" algn="tl">
                  <a:srgbClr val="000000">
                    <a:alpha val="30000"/>
                  </a:srgbClr>
                </a:outerShdw>
              </a:effectLst>
            </a:endParaRPr>
          </a:p>
        </p:txBody>
      </p:sp>
      <p:pic>
        <p:nvPicPr>
          <p:cNvPr id="7" name="Picture 6" descr="Logo&#10;&#10;Description automatically generated">
            <a:extLst>
              <a:ext uri="{FF2B5EF4-FFF2-40B4-BE49-F238E27FC236}">
                <a16:creationId xmlns:a16="http://schemas.microsoft.com/office/drawing/2014/main" id="{57108C48-107C-6540-B1DE-D58A541EE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14" name="Rectangle 13"/>
          <p:cNvSpPr/>
          <p:nvPr userDrawn="1"/>
        </p:nvSpPr>
        <p:spPr>
          <a:xfrm>
            <a:off x="0" y="0"/>
            <a:ext cx="9144000" cy="762000"/>
          </a:xfrm>
          <a:prstGeom prst="rect">
            <a:avLst/>
          </a:prstGeom>
          <a:solidFill>
            <a:schemeClr val="bg1">
              <a:lumMod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2" name="Slide Number Placeholder 5"/>
          <p:cNvSpPr>
            <a:spLocks noGrp="1"/>
          </p:cNvSpPr>
          <p:nvPr>
            <p:ph type="sldNum" sz="quarter" idx="4"/>
          </p:nvPr>
        </p:nvSpPr>
        <p:spPr>
          <a:xfrm>
            <a:off x="8229600" y="6400800"/>
            <a:ext cx="838200" cy="304800"/>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A9EFE93-F287-4331-B820-9EE2079A43EA}" type="slidenum">
              <a:rPr lang="en-US" smtClean="0"/>
              <a:pPr/>
              <a:t>‹#›</a:t>
            </a:fld>
            <a:endParaRPr lang="en-US" dirty="0"/>
          </a:p>
        </p:txBody>
      </p:sp>
      <p:sp>
        <p:nvSpPr>
          <p:cNvPr id="2" name="Title 1"/>
          <p:cNvSpPr>
            <a:spLocks noGrp="1"/>
          </p:cNvSpPr>
          <p:nvPr>
            <p:ph type="title"/>
          </p:nvPr>
        </p:nvSpPr>
        <p:spPr/>
        <p:txBody>
          <a:bodyPr>
            <a:no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33400" y="1066800"/>
            <a:ext cx="8153400" cy="5059363"/>
          </a:xfrm>
        </p:spPr>
        <p:txBody>
          <a:bodyPr>
            <a:normAutofit/>
          </a:bodyPr>
          <a:lstStyle>
            <a:lvl1pPr>
              <a:defRPr sz="2400" b="1">
                <a:solidFill>
                  <a:schemeClr val="tx1">
                    <a:lumMod val="65000"/>
                    <a:lumOff val="35000"/>
                  </a:schemeClr>
                </a:solidFill>
                <a:latin typeface="Segoe UI Semibold" pitchFamily="34" charset="0"/>
                <a:cs typeface="Segoe UI Semibold" pitchFamily="34" charset="0"/>
              </a:defRPr>
            </a:lvl1pPr>
            <a:lvl2pPr marL="463550" indent="-409575">
              <a:lnSpc>
                <a:spcPct val="100000"/>
              </a:lnSpc>
              <a:spcBef>
                <a:spcPts val="1200"/>
              </a:spcBef>
              <a:spcAft>
                <a:spcPts val="600"/>
              </a:spcAft>
              <a:buClr>
                <a:schemeClr val="tx1"/>
              </a:buClr>
              <a:buFont typeface="Wingdings 2" pitchFamily="18" charset="2"/>
              <a:buChar char=""/>
              <a:defRPr sz="2000">
                <a:latin typeface="Arial" panose="020B0604020202020204" pitchFamily="34" charset="0"/>
                <a:cs typeface="Arial" panose="020B0604020202020204" pitchFamily="34" charset="0"/>
              </a:defRPr>
            </a:lvl2pPr>
            <a:lvl3pPr marL="804863" indent="-341313">
              <a:lnSpc>
                <a:spcPct val="100000"/>
              </a:lnSpc>
              <a:spcBef>
                <a:spcPts val="1200"/>
              </a:spcBef>
              <a:spcAft>
                <a:spcPts val="600"/>
              </a:spcAft>
              <a:buClr>
                <a:schemeClr val="tx1">
                  <a:lumMod val="50000"/>
                  <a:lumOff val="50000"/>
                </a:schemeClr>
              </a:buClr>
              <a:buSzPct val="90000"/>
              <a:buFont typeface="Wingdings" pitchFamily="2" charset="2"/>
              <a:buChar char=""/>
              <a:defRPr sz="1800">
                <a:latin typeface="Arial" panose="020B0604020202020204" pitchFamily="34" charset="0"/>
                <a:cs typeface="Arial" panose="020B0604020202020204" pitchFamily="34" charset="0"/>
              </a:defRPr>
            </a:lvl3pPr>
            <a:lvl4pPr marL="1255713" indent="-395288">
              <a:lnSpc>
                <a:spcPct val="100000"/>
              </a:lnSpc>
              <a:spcBef>
                <a:spcPts val="600"/>
              </a:spcBef>
              <a:spcAft>
                <a:spcPts val="600"/>
              </a:spcAft>
              <a:buFont typeface="Courier New" pitchFamily="49" charset="0"/>
              <a:buChar char="o"/>
              <a:tabLst>
                <a:tab pos="1255713" algn="l"/>
              </a:tabLst>
              <a:defRPr sz="1600">
                <a:latin typeface="Arial" panose="020B0604020202020204" pitchFamily="34" charset="0"/>
                <a:cs typeface="Arial" panose="020B0604020202020204" pitchFamily="34" charset="0"/>
              </a:defRPr>
            </a:lvl4pPr>
            <a:lvl5pPr marL="463550" indent="0">
              <a:lnSpc>
                <a:spcPct val="100000"/>
              </a:lnSpc>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290D24AE-E60A-494D-9A25-96C338BAB0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09600" y="1066800"/>
            <a:ext cx="8077200" cy="4525963"/>
          </a:xfrm>
        </p:spPr>
        <p:txBody>
          <a:bodyPr>
            <a:normAutofit/>
          </a:bodyPr>
          <a:lstStyle>
            <a:lvl1pPr>
              <a:defRPr sz="2800">
                <a:solidFill>
                  <a:schemeClr val="bg2">
                    <a:lumMod val="25000"/>
                  </a:schemeClr>
                </a:solidFill>
                <a:latin typeface="Arial" panose="020B0604020202020204" pitchFamily="34" charset="0"/>
                <a:cs typeface="Arial" panose="020B0604020202020204" pitchFamily="34" charset="0"/>
              </a:defRPr>
            </a:lvl1pPr>
            <a:lvl2pPr marL="349250" indent="-342900">
              <a:buFont typeface="+mj-lt"/>
              <a:buAutoNum type="arabicPeriod"/>
              <a:tabLst>
                <a:tab pos="341313" algn="l"/>
              </a:tabLst>
              <a:defRPr sz="2400">
                <a:solidFill>
                  <a:schemeClr val="bg2">
                    <a:lumMod val="25000"/>
                  </a:schemeClr>
                </a:solidFill>
                <a:latin typeface="Arial" panose="020B0604020202020204" pitchFamily="34" charset="0"/>
                <a:cs typeface="Arial" panose="020B0604020202020204" pitchFamily="34" charset="0"/>
              </a:defRPr>
            </a:lvl2pPr>
            <a:lvl3pPr marL="341313" indent="0">
              <a:defRPr sz="2400">
                <a:solidFill>
                  <a:schemeClr val="bg2">
                    <a:lumMod val="25000"/>
                  </a:schemeClr>
                </a:solidFill>
                <a:latin typeface="Arial" panose="020B0604020202020204" pitchFamily="34" charset="0"/>
                <a:cs typeface="Arial" panose="020B0604020202020204" pitchFamily="34" charset="0"/>
              </a:defRPr>
            </a:lvl3pPr>
            <a:lvl4pPr marL="974725" indent="0">
              <a:defRPr sz="1600">
                <a:solidFill>
                  <a:schemeClr val="bg2">
                    <a:lumMod val="25000"/>
                  </a:schemeClr>
                </a:solidFill>
              </a:defRPr>
            </a:lvl4pPr>
            <a:lvl5pPr>
              <a:defRPr sz="1600">
                <a:solidFill>
                  <a:schemeClr val="bg2">
                    <a:lumMod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A851304E-16B7-2A42-923F-2835AA0068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09600" y="1066800"/>
            <a:ext cx="8153400" cy="4525963"/>
          </a:xfrm>
        </p:spPr>
        <p:txBody>
          <a:bodyPr>
            <a:normAutofit/>
          </a:bodyPr>
          <a:lstStyle>
            <a:lvl1pPr>
              <a:defRPr sz="2800">
                <a:solidFill>
                  <a:schemeClr val="bg2">
                    <a:lumMod val="25000"/>
                  </a:schemeClr>
                </a:solidFill>
              </a:defRPr>
            </a:lvl1pPr>
            <a:lvl2pPr marL="463550" indent="-457200">
              <a:buFont typeface="+mj-lt"/>
              <a:buAutoNum type="alphaLcParenR"/>
              <a:tabLst>
                <a:tab pos="341313" algn="l"/>
              </a:tabLst>
              <a:defRPr sz="2400">
                <a:solidFill>
                  <a:schemeClr val="bg2">
                    <a:lumMod val="25000"/>
                  </a:schemeClr>
                </a:solidFill>
              </a:defRPr>
            </a:lvl2pPr>
            <a:lvl3pPr marL="463550" indent="0">
              <a:defRPr sz="2400">
                <a:solidFill>
                  <a:schemeClr val="bg2">
                    <a:lumMod val="25000"/>
                  </a:schemeClr>
                </a:solidFill>
              </a:defRPr>
            </a:lvl3pPr>
            <a:lvl4pPr marL="974725" indent="0">
              <a:defRPr sz="1600">
                <a:solidFill>
                  <a:schemeClr val="bg2">
                    <a:lumMod val="25000"/>
                  </a:schemeClr>
                </a:solidFill>
              </a:defRPr>
            </a:lvl4pPr>
            <a:lvl5pPr>
              <a:defRPr sz="1600">
                <a:solidFill>
                  <a:schemeClr val="bg2">
                    <a:lumMod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F344453A-D8D2-8E42-84ED-BD48114D36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7" name="Content Placeholder 2"/>
          <p:cNvSpPr>
            <a:spLocks noGrp="1"/>
          </p:cNvSpPr>
          <p:nvPr>
            <p:ph idx="10"/>
          </p:nvPr>
        </p:nvSpPr>
        <p:spPr>
          <a:xfrm>
            <a:off x="533400" y="990600"/>
            <a:ext cx="4038600" cy="4648200"/>
          </a:xfrm>
        </p:spPr>
        <p:txBody>
          <a:bodyPr>
            <a:normAutofit/>
          </a:bodyPr>
          <a:lstStyle>
            <a:lvl1pPr>
              <a:defRPr sz="2000" b="1">
                <a:solidFill>
                  <a:schemeClr val="tx1">
                    <a:lumMod val="65000"/>
                    <a:lumOff val="35000"/>
                  </a:schemeClr>
                </a:solidFill>
                <a:latin typeface="Segoe UI Semilight" pitchFamily="34" charset="0"/>
                <a:cs typeface="Segoe UI Semilight" pitchFamily="34" charset="0"/>
              </a:defRPr>
            </a:lvl1pPr>
            <a:lvl2pPr marL="463550" indent="-409575">
              <a:lnSpc>
                <a:spcPct val="100000"/>
              </a:lnSpc>
              <a:spcBef>
                <a:spcPts val="1200"/>
              </a:spcBef>
              <a:spcAft>
                <a:spcPts val="600"/>
              </a:spcAft>
              <a:buClr>
                <a:schemeClr val="tx1"/>
              </a:buClr>
              <a:buFont typeface="Wingdings 2" pitchFamily="18" charset="2"/>
              <a:buChar char=""/>
              <a:defRPr sz="1800"/>
            </a:lvl2pPr>
            <a:lvl3pPr marL="804863" indent="-341313">
              <a:lnSpc>
                <a:spcPct val="100000"/>
              </a:lnSpc>
              <a:spcBef>
                <a:spcPts val="1200"/>
              </a:spcBef>
              <a:spcAft>
                <a:spcPts val="600"/>
              </a:spcAft>
              <a:buClr>
                <a:schemeClr val="tx1"/>
              </a:buClr>
              <a:buSzPct val="90000"/>
              <a:buFont typeface="Wingdings" pitchFamily="2" charset="2"/>
              <a:buChar char=""/>
              <a:defRPr sz="1600"/>
            </a:lvl3pPr>
            <a:lvl4pPr marL="1255713" indent="-395288">
              <a:lnSpc>
                <a:spcPct val="100000"/>
              </a:lnSpc>
              <a:spcBef>
                <a:spcPts val="600"/>
              </a:spcBef>
              <a:spcAft>
                <a:spcPts val="600"/>
              </a:spcAft>
              <a:buClr>
                <a:schemeClr val="tx1"/>
              </a:buClr>
              <a:buFont typeface="Courier New" pitchFamily="49" charset="0"/>
              <a:buChar char="o"/>
              <a:tabLst>
                <a:tab pos="1255713" algn="l"/>
              </a:tabLst>
              <a:defRPr sz="1400"/>
            </a:lvl4pPr>
            <a:lvl5pPr marL="463550" indent="0">
              <a:lnSpc>
                <a:spcPct val="100000"/>
              </a:lnSpc>
              <a:buClr>
                <a:schemeClr val="tx1"/>
              </a:buClr>
              <a:defRPr sz="1400"/>
            </a:lvl5pPr>
          </a:lstStyle>
          <a:p>
            <a:pPr lvl="0"/>
            <a:r>
              <a:rPr lang="en-US" dirty="0"/>
              <a:t>Click to edit Master text styles</a:t>
            </a:r>
          </a:p>
          <a:p>
            <a:pPr lvl="0"/>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1"/>
          </p:nvPr>
        </p:nvSpPr>
        <p:spPr>
          <a:xfrm>
            <a:off x="4724400" y="990600"/>
            <a:ext cx="3962400" cy="4648200"/>
          </a:xfrm>
        </p:spPr>
        <p:txBody>
          <a:bodyPr>
            <a:normAutofit/>
          </a:bodyPr>
          <a:lstStyle>
            <a:lvl1pPr>
              <a:buClr>
                <a:schemeClr val="tx1"/>
              </a:buClr>
              <a:defRPr sz="2000" b="1">
                <a:solidFill>
                  <a:schemeClr val="tx1">
                    <a:lumMod val="65000"/>
                    <a:lumOff val="35000"/>
                  </a:schemeClr>
                </a:solidFill>
                <a:latin typeface="Segoe UI Semibold" pitchFamily="34" charset="0"/>
                <a:cs typeface="Segoe UI Semibold" pitchFamily="34" charset="0"/>
              </a:defRPr>
            </a:lvl1pPr>
            <a:lvl2pPr marL="463550" indent="-409575">
              <a:lnSpc>
                <a:spcPct val="100000"/>
              </a:lnSpc>
              <a:spcBef>
                <a:spcPts val="1200"/>
              </a:spcBef>
              <a:spcAft>
                <a:spcPts val="600"/>
              </a:spcAft>
              <a:buClr>
                <a:schemeClr val="tx1"/>
              </a:buClr>
              <a:buFont typeface="Wingdings 2" pitchFamily="18" charset="2"/>
              <a:buChar char=""/>
              <a:defRPr sz="1800"/>
            </a:lvl2pPr>
            <a:lvl3pPr marL="804863" indent="-341313">
              <a:lnSpc>
                <a:spcPct val="100000"/>
              </a:lnSpc>
              <a:spcBef>
                <a:spcPts val="1200"/>
              </a:spcBef>
              <a:spcAft>
                <a:spcPts val="600"/>
              </a:spcAft>
              <a:buClr>
                <a:schemeClr val="tx1"/>
              </a:buClr>
              <a:buSzPct val="90000"/>
              <a:buFont typeface="Wingdings" pitchFamily="2" charset="2"/>
              <a:buChar char=""/>
              <a:defRPr sz="1600"/>
            </a:lvl3pPr>
            <a:lvl4pPr marL="1255713" indent="-395288">
              <a:lnSpc>
                <a:spcPct val="100000"/>
              </a:lnSpc>
              <a:spcBef>
                <a:spcPts val="600"/>
              </a:spcBef>
              <a:spcAft>
                <a:spcPts val="600"/>
              </a:spcAft>
              <a:buClr>
                <a:schemeClr val="tx1"/>
              </a:buClr>
              <a:buFont typeface="Courier New" pitchFamily="49" charset="0"/>
              <a:buChar char="o"/>
              <a:tabLst>
                <a:tab pos="1255713" algn="l"/>
              </a:tabLst>
              <a:defRPr sz="1400"/>
            </a:lvl4pPr>
            <a:lvl5pPr marL="463550" indent="0">
              <a:lnSpc>
                <a:spcPct val="100000"/>
              </a:lnSpc>
              <a:buClr>
                <a:schemeClr val="tx1"/>
              </a:buClr>
              <a:defRPr sz="1400"/>
            </a:lvl5pPr>
          </a:lstStyle>
          <a:p>
            <a:pPr lvl="0"/>
            <a:r>
              <a:rPr lang="en-US" dirty="0"/>
              <a:t>Click to edit Master text styles</a:t>
            </a:r>
          </a:p>
          <a:p>
            <a:pPr lvl="0"/>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Description automatically generated">
            <a:extLst>
              <a:ext uri="{FF2B5EF4-FFF2-40B4-BE49-F238E27FC236}">
                <a16:creationId xmlns:a16="http://schemas.microsoft.com/office/drawing/2014/main" id="{F2695285-C9C4-944E-8D63-7AD19B03F0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A9EFE93-F287-4331-B820-9EE2079A43EA}"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6B4B9AFB-75D3-164C-8898-09F4C0D69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5105400" cy="1162050"/>
          </a:xfrm>
        </p:spPr>
        <p:txBody>
          <a:bodyPr anchor="b">
            <a:normAutofit/>
          </a:bodyPr>
          <a:lstStyle>
            <a:lvl1pPr algn="l">
              <a:defRPr sz="2400" b="1">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962400" y="1447801"/>
            <a:ext cx="4654550" cy="4077574"/>
          </a:xfrm>
        </p:spPr>
        <p:txBody>
          <a:bodyPr>
            <a:normAutofit/>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838200" y="1435100"/>
            <a:ext cx="3048000" cy="469106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9398B226-8630-B64A-80F0-4D1EE7765B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3581400"/>
            <a:ext cx="6781800" cy="566738"/>
          </a:xfrm>
        </p:spPr>
        <p:txBody>
          <a:bodyPr anchor="b">
            <a:normAutofit/>
          </a:bodyPr>
          <a:lstStyle>
            <a:lvl1pPr algn="l">
              <a:defRPr sz="1600" b="1"/>
            </a:lvl1pPr>
          </a:lstStyle>
          <a:p>
            <a:r>
              <a:rPr lang="en-US" dirty="0"/>
              <a:t>Click to edit Master title style</a:t>
            </a:r>
          </a:p>
        </p:txBody>
      </p:sp>
      <p:sp>
        <p:nvSpPr>
          <p:cNvPr id="3" name="Picture Placeholder 2"/>
          <p:cNvSpPr>
            <a:spLocks noGrp="1"/>
          </p:cNvSpPr>
          <p:nvPr>
            <p:ph type="pic" idx="1"/>
          </p:nvPr>
        </p:nvSpPr>
        <p:spPr>
          <a:xfrm>
            <a:off x="990600" y="533400"/>
            <a:ext cx="2986088" cy="289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4267200"/>
            <a:ext cx="6781800" cy="167322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FBC936A8-10D4-A349-8AC4-3F88D985D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79435"/>
            <a:ext cx="1341120" cy="609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3313" y="0"/>
            <a:ext cx="9144000" cy="762000"/>
          </a:xfrm>
          <a:prstGeom prst="rect">
            <a:avLst/>
          </a:prstGeom>
          <a:solidFill>
            <a:schemeClr val="bg1">
              <a:lumMod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 name="Title Placeholder 1"/>
          <p:cNvSpPr>
            <a:spLocks noGrp="1"/>
          </p:cNvSpPr>
          <p:nvPr>
            <p:ph type="title"/>
          </p:nvPr>
        </p:nvSpPr>
        <p:spPr>
          <a:xfrm>
            <a:off x="533400" y="228600"/>
            <a:ext cx="8174182" cy="533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3400" y="1066800"/>
            <a:ext cx="8153400" cy="5059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29600" y="6400800"/>
            <a:ext cx="838200" cy="304800"/>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A9EFE93-F287-4331-B820-9EE2079A43E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50" r:id="rId2"/>
    <p:sldLayoutId id="2147483715" r:id="rId3"/>
    <p:sldLayoutId id="2147483652" r:id="rId4"/>
    <p:sldLayoutId id="2147483667" r:id="rId5"/>
    <p:sldLayoutId id="2147483653" r:id="rId6"/>
    <p:sldLayoutId id="2147483654" r:id="rId7"/>
    <p:sldLayoutId id="2147483656" r:id="rId8"/>
    <p:sldLayoutId id="2147483657" r:id="rId9"/>
    <p:sldLayoutId id="2147483663" r:id="rId10"/>
    <p:sldLayoutId id="2147483665" r:id="rId11"/>
  </p:sldLayoutIdLst>
  <p:hf sldNum="0" hdr="0" ftr="0" dt="0"/>
  <p:txStyles>
    <p:titleStyle>
      <a:lvl1pPr algn="l" defTabSz="914400" rtl="0" eaLnBrk="1" latinLnBrk="0" hangingPunct="1">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Tx/>
        <a:buNone/>
        <a:defRPr sz="2400" kern="1200">
          <a:solidFill>
            <a:schemeClr val="tx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FontTx/>
        <a:buNone/>
        <a:defRPr sz="1800" kern="1200">
          <a:solidFill>
            <a:schemeClr val="tx1"/>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FontTx/>
        <a:buNone/>
        <a:defRPr sz="1800" kern="1200">
          <a:solidFill>
            <a:schemeClr val="tx1"/>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FontTx/>
        <a:buNone/>
        <a:defRPr sz="1800" kern="1200">
          <a:solidFill>
            <a:schemeClr val="tx1"/>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FontTx/>
        <a:buNone/>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pmg.org.za/committee-meeting/2653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www.saflii.org/za/cases/ZACC/2021/22.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www.saflii.org/za/cases/ZACC/2021/22.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saflii.org/za/cases/ZACC/2021/22.pdf"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saflii.org/za/cases/ZACC/2021/22.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2" y="3581400"/>
            <a:ext cx="9131508" cy="3429000"/>
          </a:xfrm>
        </p:spPr>
        <p:txBody>
          <a:bodyPr>
            <a:noAutofit/>
          </a:bodyPr>
          <a:lstStyle/>
          <a:p>
            <a:r>
              <a:rPr lang="en-US" sz="4000" dirty="0">
                <a:solidFill>
                  <a:schemeClr val="bg1"/>
                </a:solidFill>
                <a:effectLst>
                  <a:outerShdw blurRad="38100" dist="38100" dir="2700000" algn="tl">
                    <a:srgbClr val="000000">
                      <a:alpha val="43137"/>
                    </a:srgbClr>
                  </a:outerShdw>
                </a:effectLst>
              </a:rPr>
              <a:t>Justice and Correctional Services Committee Presentation</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
            </a:r>
            <a:br>
              <a:rPr lang="en-US" sz="4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March 2022</a:t>
            </a:r>
            <a:endParaRPr lang="en-US" sz="1400" dirty="0">
              <a:solidFill>
                <a:schemeClr val="bg1"/>
              </a:solidFill>
            </a:endParaRPr>
          </a:p>
        </p:txBody>
      </p:sp>
    </p:spTree>
    <p:extLst>
      <p:ext uri="{BB962C8B-B14F-4D97-AF65-F5344CB8AC3E}">
        <p14:creationId xmlns:p14="http://schemas.microsoft.com/office/powerpoint/2010/main" val="1772193955"/>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174182" cy="533400"/>
          </a:xfrm>
        </p:spPr>
        <p:txBody>
          <a:bodyPr anchor="ctr">
            <a:normAutofit fontScale="90000"/>
          </a:bodyPr>
          <a:lstStyle/>
          <a:p>
            <a:pPr algn="ctr">
              <a:lnSpc>
                <a:spcPct val="90000"/>
              </a:lnSpc>
            </a:pPr>
            <a:r>
              <a:rPr lang="en-GB" sz="3600" dirty="0">
                <a:solidFill>
                  <a:srgbClr val="308284"/>
                </a:solidFill>
              </a:rPr>
              <a:t>Synopsis of Concerns – Exemption</a:t>
            </a:r>
            <a:endParaRPr lang="en-US" sz="3600" dirty="0">
              <a:solidFill>
                <a:srgbClr val="308284"/>
              </a:solidFill>
            </a:endParaRPr>
          </a:p>
        </p:txBody>
      </p:sp>
      <p:pic>
        <p:nvPicPr>
          <p:cNvPr id="4" name="Picture 3">
            <a:extLst>
              <a:ext uri="{FF2B5EF4-FFF2-40B4-BE49-F238E27FC236}">
                <a16:creationId xmlns:a16="http://schemas.microsoft.com/office/drawing/2014/main" id="{F8E81C14-F728-484A-9932-2A4771A861C9}"/>
              </a:ext>
            </a:extLst>
          </p:cNvPr>
          <p:cNvPicPr>
            <a:picLocks noChangeAspect="1"/>
          </p:cNvPicPr>
          <p:nvPr/>
        </p:nvPicPr>
        <p:blipFill rotWithShape="1">
          <a:blip r:embed="rId3"/>
          <a:srcRect l="3461" r="4" b="4"/>
          <a:stretch/>
        </p:blipFill>
        <p:spPr>
          <a:xfrm>
            <a:off x="533400" y="990600"/>
            <a:ext cx="4038600" cy="4648200"/>
          </a:xfrm>
          <a:prstGeom prst="rect">
            <a:avLst/>
          </a:prstGeom>
          <a:noFill/>
        </p:spPr>
      </p:pic>
      <p:sp>
        <p:nvSpPr>
          <p:cNvPr id="10" name="Text Placeholder 40"/>
          <p:cNvSpPr>
            <a:spLocks noGrp="1"/>
          </p:cNvSpPr>
          <p:nvPr>
            <p:ph idx="11"/>
          </p:nvPr>
        </p:nvSpPr>
        <p:spPr>
          <a:xfrm>
            <a:off x="4724400" y="990600"/>
            <a:ext cx="3962400" cy="5791200"/>
          </a:xfrm>
        </p:spPr>
        <p:txBody>
          <a:bodyPr>
            <a:normAutofit fontScale="85000" lnSpcReduction="10000"/>
          </a:bodyPr>
          <a:lstStyle/>
          <a:p>
            <a:pPr marL="342900" indent="-342900">
              <a:spcBef>
                <a:spcPts val="0"/>
              </a:spcBef>
              <a:buClrTx/>
              <a:buFont typeface="Wingdings" panose="05000000000000000000" pitchFamily="2" charset="2"/>
              <a:buChar char="§"/>
              <a:defRPr/>
            </a:pPr>
            <a:r>
              <a:rPr lang="en-US" sz="2600" cap="all" dirty="0">
                <a:solidFill>
                  <a:srgbClr val="308284"/>
                </a:solidFill>
                <a:latin typeface="Arial" panose="020B0604020202020204" pitchFamily="34" charset="0"/>
                <a:ea typeface="+mn-ea"/>
                <a:cs typeface="Arial" panose="020B0604020202020204" pitchFamily="34" charset="0"/>
              </a:rPr>
              <a:t>Religious Exemption found in clause </a:t>
            </a:r>
            <a:r>
              <a:rPr lang="en-GB" sz="2600" cap="all" dirty="0">
                <a:solidFill>
                  <a:srgbClr val="308284"/>
                </a:solidFill>
                <a:latin typeface="Arial" panose="020B0604020202020204" pitchFamily="34" charset="0"/>
                <a:ea typeface="+mn-ea"/>
                <a:cs typeface="Arial" panose="020B0604020202020204" pitchFamily="34" charset="0"/>
              </a:rPr>
              <a:t>3(2)(</a:t>
            </a:r>
            <a:r>
              <a:rPr lang="en-GB" sz="2600" dirty="0">
                <a:solidFill>
                  <a:srgbClr val="308284"/>
                </a:solidFill>
                <a:latin typeface="Arial" panose="020B0604020202020204" pitchFamily="34" charset="0"/>
                <a:ea typeface="+mn-ea"/>
                <a:cs typeface="Arial" panose="020B0604020202020204" pitchFamily="34" charset="0"/>
              </a:rPr>
              <a:t>d</a:t>
            </a:r>
            <a:r>
              <a:rPr lang="en-GB" sz="2600" cap="all" dirty="0">
                <a:solidFill>
                  <a:srgbClr val="308284"/>
                </a:solidFill>
                <a:latin typeface="Arial" panose="020B0604020202020204" pitchFamily="34" charset="0"/>
                <a:ea typeface="+mn-ea"/>
                <a:cs typeface="Arial" panose="020B0604020202020204" pitchFamily="34" charset="0"/>
              </a:rPr>
              <a:t>) of the Bill</a:t>
            </a:r>
          </a:p>
          <a:p>
            <a:pPr marL="342900" indent="-342900">
              <a:spcBef>
                <a:spcPts val="0"/>
              </a:spcBef>
              <a:buClrTx/>
              <a:buFont typeface="Wingdings" panose="05000000000000000000" pitchFamily="2" charset="2"/>
              <a:buChar char="§"/>
              <a:defRPr/>
            </a:pPr>
            <a:endParaRPr lang="en-GB" sz="2600" cap="all" dirty="0">
              <a:solidFill>
                <a:srgbClr val="308284"/>
              </a:solidFill>
              <a:latin typeface="Arial" panose="020B0604020202020204" pitchFamily="34" charset="0"/>
              <a:ea typeface="+mn-ea"/>
              <a:cs typeface="Arial" panose="020B0604020202020204" pitchFamily="34" charset="0"/>
            </a:endParaRPr>
          </a:p>
          <a:p>
            <a:pPr marL="806450" lvl="1" indent="-342900">
              <a:spcBef>
                <a:spcPts val="0"/>
              </a:spcBef>
              <a:buClrTx/>
              <a:buFont typeface="Wingdings" panose="05000000000000000000" pitchFamily="2" charset="2"/>
              <a:buChar char="§"/>
              <a:defRPr/>
            </a:pPr>
            <a:r>
              <a:rPr lang="en-GB" sz="2600" dirty="0">
                <a:solidFill>
                  <a:schemeClr val="tx1"/>
                </a:solidFill>
                <a:latin typeface="Arial" panose="020B0604020202020204" pitchFamily="34" charset="0"/>
                <a:cs typeface="Arial" panose="020B0604020202020204" pitchFamily="34" charset="0"/>
              </a:rPr>
              <a:t>Excludes following from the definition of “hate speech”:</a:t>
            </a:r>
          </a:p>
          <a:p>
            <a:pPr>
              <a:lnSpc>
                <a:spcPct val="90000"/>
              </a:lnSpc>
              <a:spcBef>
                <a:spcPts val="0"/>
              </a:spcBef>
            </a:pPr>
            <a:endParaRPr lang="en-GB" sz="2600" b="0" dirty="0">
              <a:solidFill>
                <a:schemeClr val="tx1"/>
              </a:solidFill>
              <a:latin typeface="Arial" panose="020B0604020202020204" pitchFamily="34" charset="0"/>
              <a:cs typeface="Arial" panose="020B0604020202020204" pitchFamily="34" charset="0"/>
            </a:endParaRPr>
          </a:p>
          <a:p>
            <a:pPr>
              <a:lnSpc>
                <a:spcPct val="90000"/>
              </a:lnSpc>
              <a:spcBef>
                <a:spcPts val="0"/>
              </a:spcBef>
            </a:pPr>
            <a:r>
              <a:rPr lang="en-GB" sz="2600" b="0" dirty="0">
                <a:solidFill>
                  <a:schemeClr val="tx1"/>
                </a:solidFill>
                <a:latin typeface="Arial" panose="020B0604020202020204" pitchFamily="34" charset="0"/>
                <a:cs typeface="Arial" panose="020B0604020202020204" pitchFamily="34" charset="0"/>
              </a:rPr>
              <a:t> “</a:t>
            </a:r>
            <a:r>
              <a:rPr lang="en-GB" sz="2600" b="0" i="1" dirty="0">
                <a:solidFill>
                  <a:schemeClr val="tx1"/>
                </a:solidFill>
                <a:latin typeface="Arial" panose="020B0604020202020204" pitchFamily="34" charset="0"/>
                <a:cs typeface="Arial" panose="020B0604020202020204" pitchFamily="34" charset="0"/>
              </a:rPr>
              <a:t>the bona fide interpretation and proselytising or espousing of any religious tenet, belief, teaching, doctrine or writings, to the extent that such interpretation and proselytisation does not advocate hatred that constitutes incitement to cause harm, based on one or more of the grounds referred to in subsection (1)(a)”</a:t>
            </a:r>
            <a:endParaRPr lang="en-US" sz="2600" b="0" i="1" dirty="0">
              <a:solidFill>
                <a:schemeClr val="tx1"/>
              </a:solidFill>
              <a:latin typeface="Arial" panose="020B0604020202020204" pitchFamily="34" charset="0"/>
              <a:cs typeface="Arial" panose="020B0604020202020204" pitchFamily="34" charset="0"/>
            </a:endParaRPr>
          </a:p>
          <a:p>
            <a:pPr>
              <a:lnSpc>
                <a:spcPct val="90000"/>
              </a:lnSpc>
              <a:spcBef>
                <a:spcPts val="0"/>
              </a:spcBef>
            </a:pPr>
            <a:endParaRPr lang="en-US" sz="1900" b="0" dirty="0"/>
          </a:p>
          <a:p>
            <a:pPr>
              <a:lnSpc>
                <a:spcPct val="90000"/>
              </a:lnSpc>
            </a:pPr>
            <a:endParaRPr lang="en-US" sz="1900" b="0" dirty="0">
              <a:effectLst/>
            </a:endParaRPr>
          </a:p>
        </p:txBody>
      </p:sp>
      <p:sp>
        <p:nvSpPr>
          <p:cNvPr id="11" name="TextBox 10">
            <a:extLst>
              <a:ext uri="{FF2B5EF4-FFF2-40B4-BE49-F238E27FC236}">
                <a16:creationId xmlns:a16="http://schemas.microsoft.com/office/drawing/2014/main" id="{E100C54A-739A-470B-9F91-C92CB4F03292}"/>
              </a:ext>
            </a:extLst>
          </p:cNvPr>
          <p:cNvSpPr txBox="1"/>
          <p:nvPr/>
        </p:nvSpPr>
        <p:spPr>
          <a:xfrm>
            <a:off x="533400" y="5247345"/>
            <a:ext cx="2341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schemeClr val="bg1"/>
              </a:solidFill>
              <a:effectLst/>
              <a:uLnTx/>
              <a:uFillTx/>
              <a:latin typeface="Trebuchet MS"/>
              <a:ea typeface="+mn-ea"/>
              <a:cs typeface="+mn-cs"/>
            </a:endParaRPr>
          </a:p>
        </p:txBody>
      </p:sp>
    </p:spTree>
    <p:extLst>
      <p:ext uri="{BB962C8B-B14F-4D97-AF65-F5344CB8AC3E}">
        <p14:creationId xmlns:p14="http://schemas.microsoft.com/office/powerpoint/2010/main" val="2043479713"/>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15400" cy="533400"/>
          </a:xfrm>
        </p:spPr>
        <p:txBody>
          <a:bodyPr anchor="ctr">
            <a:noAutofit/>
          </a:bodyPr>
          <a:lstStyle/>
          <a:p>
            <a:pPr algn="ctr">
              <a:lnSpc>
                <a:spcPct val="90000"/>
              </a:lnSpc>
            </a:pPr>
            <a:r>
              <a:rPr lang="en-GB" sz="3600" dirty="0">
                <a:solidFill>
                  <a:srgbClr val="308284"/>
                </a:solidFill>
              </a:rPr>
              <a:t>Synopsis of Concerns – Exemption</a:t>
            </a:r>
            <a:endParaRPr lang="en-US" sz="3600" i="1" dirty="0">
              <a:solidFill>
                <a:srgbClr val="308284"/>
              </a:solidFill>
            </a:endParaRPr>
          </a:p>
        </p:txBody>
      </p:sp>
      <p:sp>
        <p:nvSpPr>
          <p:cNvPr id="10" name="Text Placeholder 40"/>
          <p:cNvSpPr>
            <a:spLocks noGrp="1"/>
          </p:cNvSpPr>
          <p:nvPr>
            <p:ph idx="10"/>
          </p:nvPr>
        </p:nvSpPr>
        <p:spPr>
          <a:xfrm>
            <a:off x="191124" y="871925"/>
            <a:ext cx="8516457" cy="1414075"/>
          </a:xfrm>
        </p:spPr>
        <p:txBody>
          <a:bodyPr>
            <a:normAutofit fontScale="25000" lnSpcReduction="20000"/>
          </a:bodyPr>
          <a:lstStyle/>
          <a:p>
            <a:endParaRPr lang="en-US" b="0" dirty="0">
              <a:solidFill>
                <a:schemeClr val="tx1"/>
              </a:solidFill>
              <a:latin typeface="Arial" panose="020B0604020202020204" pitchFamily="34" charset="0"/>
              <a:cs typeface="Arial" panose="020B0604020202020204" pitchFamily="34" charset="0"/>
            </a:endParaRPr>
          </a:p>
          <a:p>
            <a:pPr marL="457200" indent="-457200" algn="just">
              <a:lnSpc>
                <a:spcPct val="120000"/>
              </a:lnSpc>
              <a:spcBef>
                <a:spcPts val="0"/>
              </a:spcBef>
              <a:buFont typeface="Wingdings" panose="05000000000000000000" pitchFamily="2" charset="2"/>
              <a:buChar char="§"/>
            </a:pPr>
            <a:r>
              <a:rPr lang="en-ZA" sz="8800" dirty="0">
                <a:solidFill>
                  <a:schemeClr val="tx1"/>
                </a:solidFill>
                <a:effectLst/>
                <a:latin typeface="Arial" panose="020B0604020202020204" pitchFamily="34" charset="0"/>
                <a:ea typeface="Calibri" panose="020F0502020204030204" pitchFamily="34" charset="0"/>
              </a:rPr>
              <a:t>Deputy Minister </a:t>
            </a:r>
            <a:r>
              <a:rPr lang="en-ZA" sz="8800" b="0" dirty="0">
                <a:solidFill>
                  <a:schemeClr val="tx1"/>
                </a:solidFill>
                <a:effectLst/>
                <a:latin typeface="Arial" panose="020B0604020202020204" pitchFamily="34" charset="0"/>
                <a:ea typeface="Calibri" panose="020F0502020204030204" pitchFamily="34" charset="0"/>
              </a:rPr>
              <a:t>indicated at </a:t>
            </a:r>
            <a:r>
              <a:rPr lang="en-ZA" sz="8800" dirty="0">
                <a:solidFill>
                  <a:schemeClr val="tx1"/>
                </a:solidFill>
                <a:effectLst/>
                <a:latin typeface="Arial" panose="020B0604020202020204" pitchFamily="34" charset="0"/>
                <a:ea typeface="Calibri" panose="020F0502020204030204" pitchFamily="34" charset="0"/>
              </a:rPr>
              <a:t>Parliamentary briefing </a:t>
            </a:r>
            <a:r>
              <a:rPr lang="en-ZA" sz="8800" b="0" dirty="0">
                <a:solidFill>
                  <a:schemeClr val="tx1"/>
                </a:solidFill>
                <a:effectLst/>
                <a:latin typeface="Arial" panose="020B0604020202020204" pitchFamily="34" charset="0"/>
                <a:ea typeface="Calibri" panose="020F0502020204030204" pitchFamily="34" charset="0"/>
              </a:rPr>
              <a:t>on</a:t>
            </a:r>
            <a:r>
              <a:rPr lang="en-ZA" sz="8800" b="0" dirty="0">
                <a:solidFill>
                  <a:srgbClr val="308284"/>
                </a:solidFill>
                <a:effectLst/>
                <a:latin typeface="Arial" panose="020B0604020202020204" pitchFamily="34" charset="0"/>
                <a:ea typeface="Calibri" panose="020F0502020204030204" pitchFamily="34" charset="0"/>
              </a:rPr>
              <a:t> </a:t>
            </a:r>
            <a:r>
              <a:rPr lang="en-ZA" sz="8800" b="0" dirty="0">
                <a:solidFill>
                  <a:srgbClr val="308284"/>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30 May 2018</a:t>
            </a:r>
            <a:r>
              <a:rPr lang="en-ZA" sz="8800" b="0" dirty="0">
                <a:solidFill>
                  <a:srgbClr val="308284"/>
                </a:solidFill>
                <a:effectLst/>
                <a:latin typeface="Arial" panose="020B0604020202020204" pitchFamily="34" charset="0"/>
                <a:ea typeface="Calibri" panose="020F0502020204030204" pitchFamily="34" charset="0"/>
              </a:rPr>
              <a:t> </a:t>
            </a:r>
            <a:r>
              <a:rPr lang="en-ZA" sz="8800" b="0" dirty="0">
                <a:solidFill>
                  <a:schemeClr val="tx1"/>
                </a:solidFill>
                <a:effectLst/>
                <a:latin typeface="Arial" panose="020B0604020202020204" pitchFamily="34" charset="0"/>
                <a:ea typeface="Calibri" panose="020F0502020204030204" pitchFamily="34" charset="0"/>
              </a:rPr>
              <a:t>that </a:t>
            </a:r>
            <a:r>
              <a:rPr lang="en-GB" sz="8800" b="0" dirty="0">
                <a:solidFill>
                  <a:schemeClr val="tx1"/>
                </a:solidFill>
                <a:effectLst/>
                <a:latin typeface="Arial" panose="020B0604020202020204" pitchFamily="34" charset="0"/>
                <a:ea typeface="Calibri" panose="020F0502020204030204" pitchFamily="34" charset="0"/>
              </a:rPr>
              <a:t>this </a:t>
            </a:r>
            <a:r>
              <a:rPr lang="en-GB" sz="8800" dirty="0">
                <a:solidFill>
                  <a:schemeClr val="tx1"/>
                </a:solidFill>
                <a:effectLst/>
                <a:latin typeface="Arial" panose="020B0604020202020204" pitchFamily="34" charset="0"/>
                <a:ea typeface="Calibri" panose="020F0502020204030204" pitchFamily="34" charset="0"/>
              </a:rPr>
              <a:t>exemption would only apply </a:t>
            </a:r>
            <a:r>
              <a:rPr lang="en-GB" sz="8800" b="0" dirty="0">
                <a:solidFill>
                  <a:schemeClr val="tx1"/>
                </a:solidFill>
                <a:effectLst/>
                <a:latin typeface="Arial" panose="020B0604020202020204" pitchFamily="34" charset="0"/>
                <a:ea typeface="Calibri" panose="020F0502020204030204" pitchFamily="34" charset="0"/>
              </a:rPr>
              <a:t>to statements that are part of a </a:t>
            </a:r>
            <a:r>
              <a:rPr lang="en-GB" sz="8800" dirty="0">
                <a:solidFill>
                  <a:schemeClr val="tx1"/>
                </a:solidFill>
                <a:effectLst/>
                <a:latin typeface="Arial" panose="020B0604020202020204" pitchFamily="34" charset="0"/>
                <a:ea typeface="Calibri" panose="020F0502020204030204" pitchFamily="34" charset="0"/>
              </a:rPr>
              <a:t>sermon</a:t>
            </a:r>
            <a:r>
              <a:rPr lang="en-GB" sz="8800" b="0" dirty="0">
                <a:solidFill>
                  <a:schemeClr val="tx1"/>
                </a:solidFill>
                <a:effectLst/>
                <a:latin typeface="Arial" panose="020B0604020202020204" pitchFamily="34" charset="0"/>
                <a:ea typeface="Calibri" panose="020F0502020204030204" pitchFamily="34" charset="0"/>
              </a:rPr>
              <a:t>, but not when someone </a:t>
            </a:r>
            <a:r>
              <a:rPr lang="en-GB" sz="8800" b="0" dirty="0">
                <a:solidFill>
                  <a:schemeClr val="tx1"/>
                </a:solidFill>
                <a:latin typeface="Arial" panose="020B0604020202020204" pitchFamily="34" charset="0"/>
                <a:ea typeface="Calibri" panose="020F0502020204030204" pitchFamily="34" charset="0"/>
              </a:rPr>
              <a:t>was expressing </a:t>
            </a:r>
            <a:r>
              <a:rPr lang="en-GB" sz="8800" b="0" dirty="0">
                <a:solidFill>
                  <a:schemeClr val="tx1"/>
                </a:solidFill>
                <a:effectLst/>
                <a:latin typeface="Arial" panose="020B0604020202020204" pitchFamily="34" charset="0"/>
                <a:ea typeface="Calibri" panose="020F0502020204030204" pitchFamily="34" charset="0"/>
              </a:rPr>
              <a:t>their own view.</a:t>
            </a:r>
          </a:p>
          <a:p>
            <a:pPr marL="457200" indent="-457200" algn="just">
              <a:lnSpc>
                <a:spcPct val="120000"/>
              </a:lnSpc>
              <a:spcBef>
                <a:spcPts val="0"/>
              </a:spcBef>
              <a:buFont typeface="Wingdings" panose="05000000000000000000" pitchFamily="2" charset="2"/>
              <a:buChar char="§"/>
            </a:pPr>
            <a:endParaRPr lang="en-ZA" sz="8800" b="0" dirty="0">
              <a:solidFill>
                <a:schemeClr val="tx1"/>
              </a:solidFill>
              <a:effectLst/>
              <a:latin typeface="Arial" panose="020B0604020202020204" pitchFamily="34" charset="0"/>
              <a:ea typeface="Calibri" panose="020F0502020204030204" pitchFamily="34" charset="0"/>
            </a:endParaRPr>
          </a:p>
          <a:p>
            <a:pPr algn="just">
              <a:lnSpc>
                <a:spcPct val="120000"/>
              </a:lnSpc>
              <a:spcBef>
                <a:spcPts val="0"/>
              </a:spcBef>
            </a:pPr>
            <a:endParaRPr lang="en-US" sz="8800" b="0" dirty="0">
              <a:latin typeface="Arial" panose="020B0604020202020204" pitchFamily="34" charset="0"/>
              <a:cs typeface="Arial" panose="020B0604020202020204" pitchFamily="34" charset="0"/>
            </a:endParaRPr>
          </a:p>
          <a:p>
            <a:endParaRPr lang="en-US" b="0" dirty="0"/>
          </a:p>
          <a:p>
            <a:endParaRPr lang="en-US" b="0" dirty="0">
              <a:effectLst/>
            </a:endParaRPr>
          </a:p>
        </p:txBody>
      </p:sp>
      <p:pic>
        <p:nvPicPr>
          <p:cNvPr id="3" name="Picture 2" descr="A picture containing indoor, floor, wall, ceiling&#10;&#10;Description automatically generated">
            <a:extLst>
              <a:ext uri="{FF2B5EF4-FFF2-40B4-BE49-F238E27FC236}">
                <a16:creationId xmlns:a16="http://schemas.microsoft.com/office/drawing/2014/main" id="{73186AFD-1A6A-49A1-810E-81BC9D4CE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355" y="2479280"/>
            <a:ext cx="5256889" cy="3509253"/>
          </a:xfrm>
          <a:prstGeom prst="rect">
            <a:avLst/>
          </a:prstGeom>
        </p:spPr>
      </p:pic>
      <p:sp>
        <p:nvSpPr>
          <p:cNvPr id="6" name="TextBox 5">
            <a:extLst>
              <a:ext uri="{FF2B5EF4-FFF2-40B4-BE49-F238E27FC236}">
                <a16:creationId xmlns:a16="http://schemas.microsoft.com/office/drawing/2014/main" id="{9DC596C6-EF44-4A37-A582-4AB2AE1FDE0F}"/>
              </a:ext>
            </a:extLst>
          </p:cNvPr>
          <p:cNvSpPr txBox="1"/>
          <p:nvPr/>
        </p:nvSpPr>
        <p:spPr>
          <a:xfrm>
            <a:off x="4796800" y="2532102"/>
            <a:ext cx="3886200" cy="369332"/>
          </a:xfrm>
          <a:prstGeom prst="rect">
            <a:avLst/>
          </a:prstGeom>
          <a:noFill/>
        </p:spPr>
        <p:txBody>
          <a:bodyPr wrap="square" rtlCol="0">
            <a:spAutoFit/>
          </a:bodyPr>
          <a:lstStyle/>
          <a:p>
            <a:endParaRPr lang="en-GB" dirty="0"/>
          </a:p>
        </p:txBody>
      </p:sp>
      <p:sp>
        <p:nvSpPr>
          <p:cNvPr id="15" name="TextBox 14">
            <a:extLst>
              <a:ext uri="{FF2B5EF4-FFF2-40B4-BE49-F238E27FC236}">
                <a16:creationId xmlns:a16="http://schemas.microsoft.com/office/drawing/2014/main" id="{7AE545C5-2CF5-4E86-B8D4-E48D6E4109E7}"/>
              </a:ext>
            </a:extLst>
          </p:cNvPr>
          <p:cNvSpPr txBox="1"/>
          <p:nvPr/>
        </p:nvSpPr>
        <p:spPr>
          <a:xfrm>
            <a:off x="5334000" y="5669565"/>
            <a:ext cx="2341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schemeClr val="bg1"/>
              </a:solidFill>
              <a:effectLst/>
              <a:uLnTx/>
              <a:uFillTx/>
              <a:latin typeface="Trebuchet MS"/>
              <a:ea typeface="+mn-ea"/>
              <a:cs typeface="+mn-cs"/>
            </a:endParaRPr>
          </a:p>
        </p:txBody>
      </p:sp>
    </p:spTree>
    <p:extLst>
      <p:ext uri="{BB962C8B-B14F-4D97-AF65-F5344CB8AC3E}">
        <p14:creationId xmlns:p14="http://schemas.microsoft.com/office/powerpoint/2010/main" val="718559282"/>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15400" cy="533400"/>
          </a:xfrm>
        </p:spPr>
        <p:txBody>
          <a:bodyPr anchor="ctr">
            <a:noAutofit/>
          </a:bodyPr>
          <a:lstStyle/>
          <a:p>
            <a:pPr algn="ctr">
              <a:lnSpc>
                <a:spcPct val="90000"/>
              </a:lnSpc>
            </a:pPr>
            <a:r>
              <a:rPr lang="en-GB" sz="3600" dirty="0">
                <a:solidFill>
                  <a:srgbClr val="308284"/>
                </a:solidFill>
              </a:rPr>
              <a:t>Synopsis of Concerns – Exemption</a:t>
            </a:r>
            <a:endParaRPr lang="en-US" sz="3600" i="1" dirty="0">
              <a:solidFill>
                <a:srgbClr val="308284"/>
              </a:solidFill>
            </a:endParaRPr>
          </a:p>
        </p:txBody>
      </p:sp>
      <p:sp>
        <p:nvSpPr>
          <p:cNvPr id="10" name="Text Placeholder 40"/>
          <p:cNvSpPr>
            <a:spLocks noGrp="1"/>
          </p:cNvSpPr>
          <p:nvPr>
            <p:ph idx="10"/>
          </p:nvPr>
        </p:nvSpPr>
        <p:spPr>
          <a:xfrm>
            <a:off x="191124" y="871924"/>
            <a:ext cx="8516457" cy="5681275"/>
          </a:xfrm>
        </p:spPr>
        <p:txBody>
          <a:bodyPr>
            <a:normAutofit/>
          </a:bodyPr>
          <a:lstStyle/>
          <a:p>
            <a:endParaRPr lang="en-US" b="0" dirty="0">
              <a:solidFill>
                <a:schemeClr val="tx1"/>
              </a:solidFill>
              <a:latin typeface="Arial" panose="020B0604020202020204" pitchFamily="34" charset="0"/>
              <a:cs typeface="Arial" panose="020B0604020202020204" pitchFamily="34" charset="0"/>
            </a:endParaRPr>
          </a:p>
          <a:p>
            <a:pPr marL="457200" indent="-457200" algn="just">
              <a:lnSpc>
                <a:spcPct val="120000"/>
              </a:lnSpc>
              <a:spcBef>
                <a:spcPts val="0"/>
              </a:spcBef>
              <a:buFont typeface="Wingdings" panose="05000000000000000000" pitchFamily="2" charset="2"/>
              <a:buChar char="§"/>
            </a:pPr>
            <a:r>
              <a:rPr lang="en-ZA" sz="2200" u="sng" dirty="0">
                <a:solidFill>
                  <a:schemeClr val="tx1"/>
                </a:solidFill>
                <a:effectLst/>
                <a:latin typeface="Arial" panose="020B0604020202020204" pitchFamily="34" charset="0"/>
                <a:ea typeface="Calibri" panose="020F0502020204030204" pitchFamily="34" charset="0"/>
              </a:rPr>
              <a:t>Problem</a:t>
            </a:r>
            <a:r>
              <a:rPr lang="en-ZA" sz="2200" dirty="0">
                <a:solidFill>
                  <a:schemeClr val="tx1"/>
                </a:solidFill>
                <a:effectLst/>
                <a:latin typeface="Arial" panose="020B0604020202020204" pitchFamily="34" charset="0"/>
                <a:ea typeface="Calibri" panose="020F0502020204030204" pitchFamily="34" charset="0"/>
              </a:rPr>
              <a:t>:</a:t>
            </a:r>
            <a:r>
              <a:rPr lang="en-ZA" sz="800" dirty="0">
                <a:solidFill>
                  <a:schemeClr val="tx1"/>
                </a:solidFill>
                <a:effectLst/>
                <a:latin typeface="Arial" panose="020B0604020202020204" pitchFamily="34" charset="0"/>
                <a:ea typeface="Calibri" panose="020F0502020204030204" pitchFamily="34" charset="0"/>
              </a:rPr>
              <a:t> </a:t>
            </a:r>
          </a:p>
          <a:p>
            <a:pPr marL="457200" indent="-457200" algn="just">
              <a:lnSpc>
                <a:spcPct val="120000"/>
              </a:lnSpc>
              <a:spcBef>
                <a:spcPts val="0"/>
              </a:spcBef>
              <a:buFont typeface="Wingdings" panose="05000000000000000000" pitchFamily="2" charset="2"/>
              <a:buChar char="§"/>
            </a:pPr>
            <a:endParaRPr lang="en-ZA" sz="800" dirty="0">
              <a:solidFill>
                <a:schemeClr val="tx1"/>
              </a:solidFill>
              <a:effectLst/>
              <a:latin typeface="Arial" panose="020B0604020202020204" pitchFamily="34" charset="0"/>
              <a:ea typeface="Calibri" panose="020F0502020204030204" pitchFamily="34" charset="0"/>
            </a:endParaRPr>
          </a:p>
          <a:p>
            <a:pPr algn="just">
              <a:lnSpc>
                <a:spcPct val="120000"/>
              </a:lnSpc>
              <a:spcBef>
                <a:spcPts val="0"/>
              </a:spcBef>
            </a:pPr>
            <a:r>
              <a:rPr lang="en-ZA" sz="2200" b="0" dirty="0">
                <a:solidFill>
                  <a:schemeClr val="tx1"/>
                </a:solidFill>
                <a:effectLst/>
                <a:latin typeface="Arial" panose="020B0604020202020204" pitchFamily="34" charset="0"/>
                <a:ea typeface="Calibri" panose="020F0502020204030204" pitchFamily="34" charset="0"/>
              </a:rPr>
              <a:t>Current exemption clause can be interpreted in a way that:</a:t>
            </a:r>
          </a:p>
          <a:p>
            <a:pPr marL="920750" lvl="1" indent="-457200" algn="just">
              <a:lnSpc>
                <a:spcPct val="120000"/>
              </a:lnSpc>
              <a:spcBef>
                <a:spcPts val="0"/>
              </a:spcBef>
              <a:buFont typeface="+mj-lt"/>
              <a:buAutoNum type="arabicPeriod"/>
            </a:pPr>
            <a:r>
              <a:rPr lang="en-ZA" sz="2200" b="0" dirty="0">
                <a:solidFill>
                  <a:schemeClr val="tx1"/>
                </a:solidFill>
                <a:effectLst/>
                <a:latin typeface="Arial" panose="020B0604020202020204" pitchFamily="34" charset="0"/>
                <a:ea typeface="Calibri" panose="020F0502020204030204" pitchFamily="34" charset="0"/>
              </a:rPr>
              <a:t>does </a:t>
            </a:r>
            <a:r>
              <a:rPr lang="en-ZA" sz="2200" b="0" u="sng" dirty="0">
                <a:solidFill>
                  <a:schemeClr val="tx1"/>
                </a:solidFill>
                <a:effectLst/>
                <a:latin typeface="Arial" panose="020B0604020202020204" pitchFamily="34" charset="0"/>
                <a:ea typeface="Calibri" panose="020F0502020204030204" pitchFamily="34" charset="0"/>
              </a:rPr>
              <a:t>not</a:t>
            </a:r>
            <a:r>
              <a:rPr lang="en-ZA" sz="2200" b="0" dirty="0">
                <a:solidFill>
                  <a:schemeClr val="tx1"/>
                </a:solidFill>
                <a:effectLst/>
                <a:latin typeface="Arial" panose="020B0604020202020204" pitchFamily="34" charset="0"/>
                <a:ea typeface="Calibri" panose="020F0502020204030204" pitchFamily="34" charset="0"/>
              </a:rPr>
              <a:t> protect religious freedom in the </a:t>
            </a:r>
            <a:r>
              <a:rPr lang="en-ZA" sz="2200" b="0" u="sng" dirty="0">
                <a:solidFill>
                  <a:schemeClr val="tx1"/>
                </a:solidFill>
                <a:effectLst/>
                <a:latin typeface="Arial" panose="020B0604020202020204" pitchFamily="34" charset="0"/>
                <a:ea typeface="Calibri" panose="020F0502020204030204" pitchFamily="34" charset="0"/>
              </a:rPr>
              <a:t>public realm</a:t>
            </a:r>
            <a:r>
              <a:rPr lang="en-ZA" sz="2200" u="sng" dirty="0">
                <a:latin typeface="Arial" panose="020B0604020202020204" pitchFamily="34" charset="0"/>
                <a:ea typeface="Calibri" panose="020F0502020204030204" pitchFamily="34" charset="0"/>
              </a:rPr>
              <a:t>;</a:t>
            </a:r>
            <a:r>
              <a:rPr lang="en-ZA" sz="2200" b="0" dirty="0">
                <a:solidFill>
                  <a:schemeClr val="tx1"/>
                </a:solidFill>
                <a:effectLst/>
                <a:latin typeface="Arial" panose="020B0604020202020204" pitchFamily="34" charset="0"/>
                <a:ea typeface="Calibri" panose="020F0502020204030204" pitchFamily="34" charset="0"/>
              </a:rPr>
              <a:t> and </a:t>
            </a:r>
          </a:p>
          <a:p>
            <a:pPr marL="920750" lvl="1" indent="-457200" algn="just">
              <a:lnSpc>
                <a:spcPct val="120000"/>
              </a:lnSpc>
              <a:spcBef>
                <a:spcPts val="0"/>
              </a:spcBef>
              <a:buFont typeface="+mj-lt"/>
              <a:buAutoNum type="arabicPeriod"/>
            </a:pPr>
            <a:r>
              <a:rPr lang="en-ZA" sz="2200" dirty="0">
                <a:latin typeface="Arial" panose="020B0604020202020204" pitchFamily="34" charset="0"/>
                <a:ea typeface="Calibri" panose="020F0502020204030204" pitchFamily="34" charset="0"/>
              </a:rPr>
              <a:t>Would serve to </a:t>
            </a:r>
            <a:r>
              <a:rPr lang="en-ZA" sz="2200" b="0" dirty="0">
                <a:solidFill>
                  <a:schemeClr val="tx1"/>
                </a:solidFill>
                <a:effectLst/>
                <a:latin typeface="Arial" panose="020B0604020202020204" pitchFamily="34" charset="0"/>
                <a:ea typeface="Calibri" panose="020F0502020204030204" pitchFamily="34" charset="0"/>
              </a:rPr>
              <a:t>“</a:t>
            </a:r>
            <a:r>
              <a:rPr lang="en-ZA" sz="2200" b="0" i="1" dirty="0">
                <a:solidFill>
                  <a:schemeClr val="tx1"/>
                </a:solidFill>
                <a:effectLst/>
                <a:latin typeface="Arial" panose="020B0604020202020204" pitchFamily="34" charset="0"/>
                <a:ea typeface="Calibri" panose="020F0502020204030204" pitchFamily="34" charset="0"/>
              </a:rPr>
              <a:t>stifle ideology, belief or views</a:t>
            </a:r>
            <a:r>
              <a:rPr lang="en-ZA" sz="2200" b="0" dirty="0">
                <a:solidFill>
                  <a:schemeClr val="tx1"/>
                </a:solidFill>
                <a:effectLst/>
                <a:latin typeface="Arial" panose="020B0604020202020204" pitchFamily="34" charset="0"/>
                <a:ea typeface="Calibri" panose="020F0502020204030204" pitchFamily="34" charset="0"/>
              </a:rPr>
              <a:t>” (as per the Constitutional Court’s </a:t>
            </a:r>
            <a:r>
              <a:rPr lang="en-ZA" sz="2200" b="0" i="1" u="sng" dirty="0">
                <a:solidFill>
                  <a:srgbClr val="FF0000"/>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Qwelane</a:t>
            </a:r>
            <a:r>
              <a:rPr lang="en-ZA" sz="2200" b="0" i="1" dirty="0">
                <a:solidFill>
                  <a:srgbClr val="FF0000"/>
                </a:solidFill>
                <a:effectLst/>
                <a:latin typeface="Arial" panose="020B0604020202020204" pitchFamily="34" charset="0"/>
                <a:ea typeface="Calibri" panose="020F0502020204030204" pitchFamily="34" charset="0"/>
              </a:rPr>
              <a:t> </a:t>
            </a:r>
            <a:r>
              <a:rPr lang="en-ZA" sz="2200" b="0" dirty="0">
                <a:solidFill>
                  <a:schemeClr val="tx1"/>
                </a:solidFill>
                <a:effectLst/>
                <a:latin typeface="Arial" panose="020B0604020202020204" pitchFamily="34" charset="0"/>
                <a:ea typeface="Calibri" panose="020F0502020204030204" pitchFamily="34" charset="0"/>
              </a:rPr>
              <a:t>judgment)</a:t>
            </a:r>
            <a:r>
              <a:rPr lang="en-US" sz="2200" b="0" dirty="0">
                <a:solidFill>
                  <a:schemeClr val="tx1"/>
                </a:solidFill>
                <a:latin typeface="Arial" panose="020B0604020202020204" pitchFamily="34" charset="0"/>
                <a:cs typeface="Arial" panose="020B0604020202020204" pitchFamily="34" charset="0"/>
              </a:rPr>
              <a:t>.</a:t>
            </a:r>
          </a:p>
          <a:p>
            <a:pPr marL="457200" indent="-457200" algn="just">
              <a:spcBef>
                <a:spcPts val="0"/>
              </a:spcBef>
              <a:buFont typeface="Wingdings" panose="05000000000000000000" pitchFamily="2" charset="2"/>
              <a:buChar char="§"/>
            </a:pPr>
            <a:endPar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gn="just">
              <a:spcBef>
                <a:spcPts val="0"/>
              </a:spcBef>
              <a:buFont typeface="Wingdings" panose="05000000000000000000" pitchFamily="2" charset="2"/>
              <a:buChar char="§"/>
            </a:pPr>
            <a:r>
              <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Constitutional Court said in its </a:t>
            </a:r>
            <a:r>
              <a:rPr lang="en-ZA" sz="2200" b="0" i="1" u="sng" dirty="0">
                <a:solidFill>
                  <a:srgbClr val="FF0000"/>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Qwelane</a:t>
            </a:r>
            <a:r>
              <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judgment that “</a:t>
            </a:r>
            <a:r>
              <a:rPr lang="en-GB" sz="22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that the expression of unpopular or even offensive beliefs does </a:t>
            </a:r>
            <a:r>
              <a:rPr lang="en-GB" sz="2200" b="0" i="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not</a:t>
            </a:r>
            <a:r>
              <a:rPr lang="en-GB" sz="22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constitute hate speech</a:t>
            </a:r>
            <a:r>
              <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457200" indent="-457200" algn="just">
              <a:spcBef>
                <a:spcPts val="0"/>
              </a:spcBef>
              <a:buFont typeface="Wingdings" panose="05000000000000000000" pitchFamily="2" charset="2"/>
              <a:buChar char="§"/>
            </a:pPr>
            <a:endParaRPr lang="en-GB" sz="3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6800" b="0" dirty="0">
              <a:latin typeface="Arial" panose="020B0604020202020204" pitchFamily="34" charset="0"/>
              <a:cs typeface="Arial" panose="020B0604020202020204" pitchFamily="34" charset="0"/>
            </a:endParaRPr>
          </a:p>
          <a:p>
            <a:endParaRPr lang="en-US" b="0" dirty="0">
              <a:effectLst/>
            </a:endParaRPr>
          </a:p>
        </p:txBody>
      </p:sp>
    </p:spTree>
    <p:extLst>
      <p:ext uri="{BB962C8B-B14F-4D97-AF65-F5344CB8AC3E}">
        <p14:creationId xmlns:p14="http://schemas.microsoft.com/office/powerpoint/2010/main" val="923704476"/>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174182" cy="533400"/>
          </a:xfrm>
        </p:spPr>
        <p:txBody>
          <a:bodyPr anchor="ctr">
            <a:normAutofit fontScale="90000"/>
          </a:bodyPr>
          <a:lstStyle/>
          <a:p>
            <a:pPr algn="ctr">
              <a:lnSpc>
                <a:spcPct val="90000"/>
              </a:lnSpc>
            </a:pPr>
            <a:r>
              <a:rPr lang="en-GB" sz="3600" dirty="0">
                <a:solidFill>
                  <a:srgbClr val="308284"/>
                </a:solidFill>
              </a:rPr>
              <a:t>Synopsis of Concerns – Exemption</a:t>
            </a:r>
            <a:endParaRPr lang="en-US" sz="3600" dirty="0">
              <a:solidFill>
                <a:srgbClr val="308284"/>
              </a:solidFill>
            </a:endParaRPr>
          </a:p>
        </p:txBody>
      </p:sp>
      <p:sp>
        <p:nvSpPr>
          <p:cNvPr id="10" name="Text Placeholder 40"/>
          <p:cNvSpPr>
            <a:spLocks noGrp="1"/>
          </p:cNvSpPr>
          <p:nvPr>
            <p:ph idx="10"/>
          </p:nvPr>
        </p:nvSpPr>
        <p:spPr>
          <a:xfrm>
            <a:off x="533400" y="990600"/>
            <a:ext cx="4038600" cy="4648200"/>
          </a:xfrm>
        </p:spPr>
        <p:txBody>
          <a:bodyPr>
            <a:normAutofit/>
          </a:bodyPr>
          <a:lstStyle/>
          <a:p>
            <a:endParaRPr lang="en-US" b="0" dirty="0"/>
          </a:p>
          <a:p>
            <a:pPr marL="457200" indent="-457200">
              <a:spcBef>
                <a:spcPts val="0"/>
              </a:spcBef>
              <a:buFont typeface="Wingdings" panose="05000000000000000000" pitchFamily="2" charset="2"/>
              <a:buChar char="§"/>
            </a:pPr>
            <a:r>
              <a:rPr lang="en-GB" sz="2200" b="0" dirty="0">
                <a:solidFill>
                  <a:schemeClr val="tx1"/>
                </a:solidFill>
                <a:latin typeface="Arial" panose="020B0604020202020204" pitchFamily="34" charset="0"/>
              </a:rPr>
              <a:t>The Bill does not protect South Africans’ right to publicly express unpopular opinions, thoughts, and even offensive beliefs, due to its simultaneous </a:t>
            </a:r>
            <a:r>
              <a:rPr lang="en-GB" sz="2200" b="0" u="sng" dirty="0">
                <a:solidFill>
                  <a:schemeClr val="tx1"/>
                </a:solidFill>
                <a:latin typeface="Arial" panose="020B0604020202020204" pitchFamily="34" charset="0"/>
              </a:rPr>
              <a:t>wide definitions</a:t>
            </a:r>
            <a:r>
              <a:rPr lang="en-GB" sz="2200" b="0" dirty="0">
                <a:solidFill>
                  <a:schemeClr val="tx1"/>
                </a:solidFill>
                <a:latin typeface="Arial" panose="020B0604020202020204" pitchFamily="34" charset="0"/>
              </a:rPr>
              <a:t> and </a:t>
            </a:r>
            <a:r>
              <a:rPr lang="en-GB" sz="2200" b="0" u="sng" dirty="0">
                <a:solidFill>
                  <a:schemeClr val="tx1"/>
                </a:solidFill>
                <a:latin typeface="Arial" panose="020B0604020202020204" pitchFamily="34" charset="0"/>
              </a:rPr>
              <a:t>narrow grounds for exemption</a:t>
            </a:r>
            <a:r>
              <a:rPr lang="en-GB" sz="2200" b="0" dirty="0">
                <a:solidFill>
                  <a:schemeClr val="tx1"/>
                </a:solidFill>
                <a:latin typeface="Arial" panose="020B0604020202020204" pitchFamily="34" charset="0"/>
              </a:rPr>
              <a:t>.</a:t>
            </a:r>
            <a:endParaRPr lang="en-US" b="0" dirty="0">
              <a:effectLst/>
            </a:endParaRPr>
          </a:p>
        </p:txBody>
      </p:sp>
      <p:pic>
        <p:nvPicPr>
          <p:cNvPr id="3" name="Picture 2" descr="A person carrying a megaphone&#10;&#10;Description automatically generated with low confidence">
            <a:extLst>
              <a:ext uri="{FF2B5EF4-FFF2-40B4-BE49-F238E27FC236}">
                <a16:creationId xmlns:a16="http://schemas.microsoft.com/office/drawing/2014/main" id="{0044BB4C-AF41-4AEB-9964-1F940BD716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33" r="4272" b="3"/>
          <a:stretch/>
        </p:blipFill>
        <p:spPr>
          <a:xfrm>
            <a:off x="4724400" y="990600"/>
            <a:ext cx="3962400" cy="4648200"/>
          </a:xfrm>
          <a:prstGeom prst="rect">
            <a:avLst/>
          </a:prstGeom>
          <a:noFill/>
        </p:spPr>
      </p:pic>
      <p:sp>
        <p:nvSpPr>
          <p:cNvPr id="6" name="TextBox 5">
            <a:extLst>
              <a:ext uri="{FF2B5EF4-FFF2-40B4-BE49-F238E27FC236}">
                <a16:creationId xmlns:a16="http://schemas.microsoft.com/office/drawing/2014/main" id="{3CE0C6C4-E239-4E4C-A494-9A5B7D1F94FD}"/>
              </a:ext>
            </a:extLst>
          </p:cNvPr>
          <p:cNvSpPr txBox="1"/>
          <p:nvPr/>
        </p:nvSpPr>
        <p:spPr>
          <a:xfrm>
            <a:off x="4876800" y="5264552"/>
            <a:ext cx="2341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schemeClr val="bg1"/>
              </a:solidFill>
              <a:effectLst/>
              <a:uLnTx/>
              <a:uFillTx/>
              <a:latin typeface="Trebuchet MS"/>
              <a:ea typeface="+mn-ea"/>
              <a:cs typeface="+mn-cs"/>
            </a:endParaRPr>
          </a:p>
        </p:txBody>
      </p:sp>
    </p:spTree>
    <p:extLst>
      <p:ext uri="{BB962C8B-B14F-4D97-AF65-F5344CB8AC3E}">
        <p14:creationId xmlns:p14="http://schemas.microsoft.com/office/powerpoint/2010/main" val="3103446734"/>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15400" cy="533400"/>
          </a:xfrm>
        </p:spPr>
        <p:txBody>
          <a:bodyPr anchor="ctr">
            <a:noAutofit/>
          </a:bodyPr>
          <a:lstStyle/>
          <a:p>
            <a:pPr algn="ctr">
              <a:lnSpc>
                <a:spcPct val="90000"/>
              </a:lnSpc>
            </a:pPr>
            <a:r>
              <a:rPr lang="en-GB" sz="3600" dirty="0">
                <a:solidFill>
                  <a:srgbClr val="308284"/>
                </a:solidFill>
              </a:rPr>
              <a:t>Synopsis of Concerns – Criminalisation</a:t>
            </a:r>
            <a:endParaRPr lang="en-US" sz="3600" i="1" dirty="0">
              <a:solidFill>
                <a:srgbClr val="308284"/>
              </a:solidFill>
            </a:endParaRPr>
          </a:p>
        </p:txBody>
      </p:sp>
      <p:sp>
        <p:nvSpPr>
          <p:cNvPr id="10" name="Text Placeholder 40"/>
          <p:cNvSpPr>
            <a:spLocks noGrp="1"/>
          </p:cNvSpPr>
          <p:nvPr>
            <p:ph idx="10"/>
          </p:nvPr>
        </p:nvSpPr>
        <p:spPr>
          <a:xfrm>
            <a:off x="191124" y="871924"/>
            <a:ext cx="8516457" cy="5681275"/>
          </a:xfrm>
        </p:spPr>
        <p:txBody>
          <a:bodyPr>
            <a:normAutofit/>
          </a:bodyPr>
          <a:lstStyle/>
          <a:p>
            <a:pPr marL="342900" indent="-342900">
              <a:spcBef>
                <a:spcPts val="0"/>
              </a:spcBef>
              <a:buFont typeface="Wingdings" panose="05000000000000000000" pitchFamily="2" charset="2"/>
              <a:buChar char="§"/>
              <a:defRPr/>
            </a:pPr>
            <a:r>
              <a:rPr lang="en-GB" sz="2400" cap="all" dirty="0">
                <a:solidFill>
                  <a:srgbClr val="308284"/>
                </a:solidFill>
                <a:latin typeface="Arial" panose="020B0604020202020204" pitchFamily="34" charset="0"/>
                <a:ea typeface="+mn-ea"/>
                <a:cs typeface="Arial" panose="020B0604020202020204" pitchFamily="34" charset="0"/>
              </a:rPr>
              <a:t>The Bill criminalises speech, despite:</a:t>
            </a:r>
          </a:p>
          <a:p>
            <a:pPr marL="920750" lvl="1" indent="-457200" algn="just">
              <a:lnSpc>
                <a:spcPct val="120000"/>
              </a:lnSpc>
              <a:spcBef>
                <a:spcPts val="0"/>
              </a:spcBef>
              <a:buFont typeface="Wingdings" panose="05000000000000000000" pitchFamily="2" charset="2"/>
              <a:buChar char="§"/>
            </a:pPr>
            <a:r>
              <a:rPr lang="en-GB" sz="2200" dirty="0">
                <a:latin typeface="Arial" panose="020B0604020202020204" pitchFamily="34" charset="0"/>
                <a:ea typeface="Calibri" panose="020F0502020204030204" pitchFamily="34" charset="0"/>
                <a:cs typeface="Arial" panose="020B0604020202020204" pitchFamily="34" charset="0"/>
              </a:rPr>
              <a:t>UN supporting more speech, not less, as the key means to address hate speech.</a:t>
            </a:r>
          </a:p>
          <a:p>
            <a:pPr marL="920750" lvl="1" indent="-457200" algn="just">
              <a:lnSpc>
                <a:spcPct val="120000"/>
              </a:lnSpc>
              <a:spcBef>
                <a:spcPts val="0"/>
              </a:spcBef>
              <a:buFont typeface="Wingdings" panose="05000000000000000000" pitchFamily="2" charset="2"/>
              <a:buChar char="§"/>
            </a:pPr>
            <a:r>
              <a:rPr lang="en-GB" sz="2200" dirty="0">
                <a:latin typeface="Arial" panose="020B0604020202020204" pitchFamily="34" charset="0"/>
                <a:ea typeface="Calibri" panose="020F0502020204030204" pitchFamily="34" charset="0"/>
                <a:cs typeface="Arial" panose="020B0604020202020204" pitchFamily="34" charset="0"/>
              </a:rPr>
              <a:t>SA is obliged</a:t>
            </a:r>
            <a:r>
              <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a:t>
            </a: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protect</a:t>
            </a:r>
            <a:r>
              <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rights to freedom of religion and expression in the </a:t>
            </a:r>
            <a:r>
              <a:rPr lang="en-GB" sz="2200" u="sng" dirty="0">
                <a:latin typeface="Arial" panose="020B0604020202020204" pitchFamily="34" charset="0"/>
                <a:ea typeface="Calibri" panose="020F0502020204030204" pitchFamily="34" charset="0"/>
                <a:cs typeface="Arial" panose="020B0604020202020204" pitchFamily="34" charset="0"/>
              </a:rPr>
              <a:t>public realm.</a:t>
            </a:r>
            <a:endPar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920750" lvl="1" indent="-457200" algn="just">
              <a:lnSpc>
                <a:spcPct val="120000"/>
              </a:lnSpc>
              <a:spcBef>
                <a:spcPts val="0"/>
              </a:spcBef>
              <a:buFont typeface="Wingdings" panose="05000000000000000000" pitchFamily="2" charset="2"/>
              <a:buChar char="§"/>
            </a:pPr>
            <a:r>
              <a:rPr lang="en-GB" sz="2200" dirty="0">
                <a:latin typeface="Arial" panose="020B0604020202020204" pitchFamily="34" charset="0"/>
                <a:ea typeface="Calibri" panose="020F0502020204030204" pitchFamily="34" charset="0"/>
                <a:cs typeface="Arial" panose="020B0604020202020204" pitchFamily="34" charset="0"/>
              </a:rPr>
              <a:t>International law</a:t>
            </a:r>
            <a:r>
              <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does </a:t>
            </a:r>
            <a:r>
              <a:rPr lang="en-GB" sz="2200"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not</a:t>
            </a:r>
            <a:r>
              <a:rPr lang="en-GB"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require SA to criminalise hate speech.</a:t>
            </a:r>
          </a:p>
          <a:p>
            <a:pPr marL="920750" lvl="1" indent="-457200" algn="just">
              <a:lnSpc>
                <a:spcPct val="120000"/>
              </a:lnSpc>
              <a:spcBef>
                <a:spcPts val="0"/>
              </a:spcBef>
              <a:buFont typeface="Wingdings" panose="05000000000000000000" pitchFamily="2" charset="2"/>
              <a:buChar char="§"/>
            </a:pPr>
            <a:r>
              <a:rPr lang="en-GB" sz="2200" b="0" dirty="0">
                <a:solidFill>
                  <a:schemeClr val="tx1"/>
                </a:solidFill>
                <a:effectLst/>
                <a:latin typeface="Arial" panose="020B0604020202020204" pitchFamily="34" charset="0"/>
                <a:ea typeface="Calibri" panose="020F0502020204030204" pitchFamily="34" charset="0"/>
              </a:rPr>
              <a:t>Bill </a:t>
            </a:r>
            <a:r>
              <a:rPr lang="en-GB" sz="2200" dirty="0">
                <a:latin typeface="Arial" panose="020B0604020202020204" pitchFamily="34" charset="0"/>
                <a:ea typeface="Calibri" panose="020F0502020204030204" pitchFamily="34" charset="0"/>
              </a:rPr>
              <a:t>fails to pass the </a:t>
            </a:r>
            <a:r>
              <a:rPr lang="en-GB" sz="2200" dirty="0">
                <a:effectLst/>
                <a:latin typeface="Arial" panose="020B0604020202020204" pitchFamily="34" charset="0"/>
                <a:ea typeface="Calibri" panose="020F0502020204030204" pitchFamily="34" charset="0"/>
              </a:rPr>
              <a:t>six-part Rabat threshold test </a:t>
            </a:r>
            <a:r>
              <a:rPr lang="en-GB" sz="2200" b="0" dirty="0">
                <a:solidFill>
                  <a:schemeClr val="tx1"/>
                </a:solidFill>
                <a:effectLst/>
                <a:latin typeface="Arial" panose="020B0604020202020204" pitchFamily="34" charset="0"/>
                <a:ea typeface="Calibri" panose="020F0502020204030204" pitchFamily="34" charset="0"/>
              </a:rPr>
              <a:t>contrary to the UN Rabat Plant of Action – requires </a:t>
            </a:r>
            <a:r>
              <a:rPr lang="en-GB" sz="2200" dirty="0">
                <a:effectLst/>
                <a:latin typeface="Arial" panose="020B0604020202020204" pitchFamily="34" charset="0"/>
                <a:ea typeface="Calibri" panose="020F0502020204030204" pitchFamily="34" charset="0"/>
              </a:rPr>
              <a:t>high threshold test for restricting freedom of expression to ensure article 20 of the ICCPR is not violated. </a:t>
            </a:r>
            <a:endParaRPr lang="en-GB" sz="2200" b="0" dirty="0">
              <a:solidFill>
                <a:schemeClr val="tx1"/>
              </a:solidFill>
              <a:effectLst/>
              <a:latin typeface="Arial" panose="020B0604020202020204" pitchFamily="34" charset="0"/>
              <a:ea typeface="Calibri" panose="020F0502020204030204" pitchFamily="34" charset="0"/>
            </a:endParaRPr>
          </a:p>
          <a:p>
            <a:pPr marL="457200" indent="-457200" algn="just">
              <a:lnSpc>
                <a:spcPct val="120000"/>
              </a:lnSpc>
              <a:spcBef>
                <a:spcPts val="0"/>
              </a:spcBef>
              <a:buFont typeface="Wingdings" panose="05000000000000000000" pitchFamily="2" charset="2"/>
              <a:buChar char="§"/>
            </a:pPr>
            <a:endParaRPr lang="en-US" sz="2200" b="0" dirty="0">
              <a:latin typeface="Arial" panose="020B0604020202020204" pitchFamily="34" charset="0"/>
              <a:cs typeface="Arial" panose="020B0604020202020204" pitchFamily="34" charset="0"/>
            </a:endParaRPr>
          </a:p>
          <a:p>
            <a:endParaRPr lang="en-US" sz="2200" b="0" dirty="0">
              <a:effectLst/>
            </a:endParaRPr>
          </a:p>
        </p:txBody>
      </p:sp>
    </p:spTree>
    <p:extLst>
      <p:ext uri="{BB962C8B-B14F-4D97-AF65-F5344CB8AC3E}">
        <p14:creationId xmlns:p14="http://schemas.microsoft.com/office/powerpoint/2010/main" val="63289210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15400" cy="533400"/>
          </a:xfrm>
        </p:spPr>
        <p:txBody>
          <a:bodyPr anchor="ctr">
            <a:noAutofit/>
          </a:bodyPr>
          <a:lstStyle/>
          <a:p>
            <a:pPr algn="ctr">
              <a:lnSpc>
                <a:spcPct val="90000"/>
              </a:lnSpc>
            </a:pPr>
            <a:r>
              <a:rPr lang="en-GB" sz="3600" dirty="0">
                <a:solidFill>
                  <a:srgbClr val="308284"/>
                </a:solidFill>
              </a:rPr>
              <a:t>Synopsis of Concerns – General</a:t>
            </a:r>
            <a:endParaRPr lang="en-US" sz="3600" i="1" dirty="0">
              <a:solidFill>
                <a:srgbClr val="308284"/>
              </a:solidFill>
            </a:endParaRPr>
          </a:p>
        </p:txBody>
      </p:sp>
      <p:sp>
        <p:nvSpPr>
          <p:cNvPr id="10" name="Text Placeholder 40"/>
          <p:cNvSpPr>
            <a:spLocks noGrp="1"/>
          </p:cNvSpPr>
          <p:nvPr>
            <p:ph idx="10"/>
          </p:nvPr>
        </p:nvSpPr>
        <p:spPr>
          <a:xfrm>
            <a:off x="191124" y="871924"/>
            <a:ext cx="8516457" cy="5681275"/>
          </a:xfrm>
        </p:spPr>
        <p:txBody>
          <a:bodyPr>
            <a:normAutofit/>
          </a:bodyPr>
          <a:lstStyle/>
          <a:p>
            <a:endParaRPr lang="en-US" sz="2200" b="0" dirty="0">
              <a:solidFill>
                <a:schemeClr val="tx1"/>
              </a:solidFill>
              <a:latin typeface="Arial" panose="020B0604020202020204" pitchFamily="34" charset="0"/>
              <a:cs typeface="Arial" panose="020B0604020202020204" pitchFamily="34" charset="0"/>
            </a:endParaRPr>
          </a:p>
          <a:p>
            <a:pPr marL="342900" indent="-342900">
              <a:spcBef>
                <a:spcPts val="0"/>
              </a:spcBef>
              <a:buFont typeface="Wingdings" panose="05000000000000000000" pitchFamily="2" charset="2"/>
              <a:buChar char="§"/>
              <a:defRPr/>
            </a:pPr>
            <a:r>
              <a:rPr lang="en-GB" sz="2400" cap="all" dirty="0">
                <a:solidFill>
                  <a:srgbClr val="308284"/>
                </a:solidFill>
                <a:latin typeface="Arial" panose="020B0604020202020204" pitchFamily="34" charset="0"/>
                <a:ea typeface="+mn-ea"/>
                <a:cs typeface="Arial" panose="020B0604020202020204" pitchFamily="34" charset="0"/>
              </a:rPr>
              <a:t>The Bill criminalises speech, despite:</a:t>
            </a:r>
          </a:p>
          <a:p>
            <a:pPr marL="920750" lvl="1" indent="-457200" algn="just">
              <a:lnSpc>
                <a:spcPct val="120000"/>
              </a:lnSpc>
              <a:spcBef>
                <a:spcPts val="0"/>
              </a:spcBef>
              <a:buFont typeface="Wingdings" panose="05000000000000000000" pitchFamily="2" charset="2"/>
              <a:buChar char="§"/>
            </a:pPr>
            <a:r>
              <a:rPr lang="en-GB" sz="2200" b="0" dirty="0">
                <a:solidFill>
                  <a:schemeClr val="tx1"/>
                </a:solidFill>
                <a:effectLst/>
                <a:latin typeface="Arial" panose="020B0604020202020204" pitchFamily="34" charset="0"/>
                <a:ea typeface="Calibri" panose="020F0502020204030204" pitchFamily="34" charset="0"/>
              </a:rPr>
              <a:t>The Bill goes much wider than South Africa’s obligations under these instruments, because it:</a:t>
            </a:r>
          </a:p>
          <a:p>
            <a:pPr marL="1262063" lvl="2" indent="-457200" algn="just">
              <a:lnSpc>
                <a:spcPct val="120000"/>
              </a:lnSpc>
              <a:spcBef>
                <a:spcPts val="0"/>
              </a:spcBef>
              <a:buFont typeface="+mj-lt"/>
              <a:buAutoNum type="arabicPeriod"/>
            </a:pPr>
            <a:r>
              <a:rPr lang="en-GB" sz="2200" b="0" dirty="0">
                <a:solidFill>
                  <a:schemeClr val="tx1"/>
                </a:solidFill>
                <a:effectLst/>
                <a:latin typeface="Arial" panose="020B0604020202020204" pitchFamily="34" charset="0"/>
                <a:ea typeface="Calibri" panose="020F0502020204030204" pitchFamily="34" charset="0"/>
              </a:rPr>
              <a:t>extends the prohibited grounds from race to a variety of others, and </a:t>
            </a:r>
          </a:p>
          <a:p>
            <a:pPr marL="1262063" lvl="2" indent="-457200" algn="just">
              <a:lnSpc>
                <a:spcPct val="120000"/>
              </a:lnSpc>
              <a:spcBef>
                <a:spcPts val="0"/>
              </a:spcBef>
              <a:buFont typeface="+mj-lt"/>
              <a:buAutoNum type="arabicPeriod"/>
            </a:pPr>
            <a:r>
              <a:rPr lang="en-GB" sz="2200" b="0" dirty="0">
                <a:solidFill>
                  <a:schemeClr val="tx1"/>
                </a:solidFill>
                <a:effectLst/>
                <a:latin typeface="Arial" panose="020B0604020202020204" pitchFamily="34" charset="0"/>
                <a:ea typeface="Calibri" panose="020F0502020204030204" pitchFamily="34" charset="0"/>
              </a:rPr>
              <a:t>adopts the idea of “less speech is better”, </a:t>
            </a:r>
          </a:p>
          <a:p>
            <a:pPr marL="1262063" lvl="2" indent="-457200" algn="just">
              <a:lnSpc>
                <a:spcPct val="120000"/>
              </a:lnSpc>
              <a:spcBef>
                <a:spcPts val="0"/>
              </a:spcBef>
              <a:buFont typeface="+mj-lt"/>
              <a:buAutoNum type="arabicPeriod"/>
            </a:pPr>
            <a:r>
              <a:rPr lang="en-GB" sz="2200" b="0" dirty="0">
                <a:solidFill>
                  <a:schemeClr val="tx1"/>
                </a:solidFill>
                <a:effectLst/>
                <a:latin typeface="Arial" panose="020B0604020202020204" pitchFamily="34" charset="0"/>
                <a:ea typeface="Calibri" panose="020F0502020204030204" pitchFamily="34" charset="0"/>
              </a:rPr>
              <a:t>criminalises speech, </a:t>
            </a:r>
          </a:p>
          <a:p>
            <a:pPr marL="1262063" lvl="2" indent="-457200" algn="just">
              <a:lnSpc>
                <a:spcPct val="120000"/>
              </a:lnSpc>
              <a:spcBef>
                <a:spcPts val="0"/>
              </a:spcBef>
              <a:buFont typeface="+mj-lt"/>
              <a:buAutoNum type="arabicPeriod"/>
            </a:pPr>
            <a:r>
              <a:rPr lang="en-GB" sz="2200" b="0" dirty="0">
                <a:solidFill>
                  <a:schemeClr val="tx1"/>
                </a:solidFill>
                <a:effectLst/>
                <a:latin typeface="Arial" panose="020B0604020202020204" pitchFamily="34" charset="0"/>
                <a:ea typeface="Calibri" panose="020F0502020204030204" pitchFamily="34" charset="0"/>
              </a:rPr>
              <a:t>ignores SA’s other obligations under other international instruments to protect religious freedom and freedom of expression.</a:t>
            </a:r>
          </a:p>
          <a:p>
            <a:pPr marL="920750" lvl="1" indent="-457200" algn="just">
              <a:lnSpc>
                <a:spcPct val="120000"/>
              </a:lnSpc>
              <a:spcBef>
                <a:spcPts val="0"/>
              </a:spcBef>
              <a:buFont typeface="Wingdings" panose="05000000000000000000" pitchFamily="2" charset="2"/>
              <a:buChar char="§"/>
            </a:pPr>
            <a:endParaRPr lang="en-GB" sz="2000" b="0" dirty="0">
              <a:solidFill>
                <a:schemeClr val="tx1"/>
              </a:solidFill>
              <a:effectLst/>
              <a:latin typeface="Arial" panose="020B0604020202020204" pitchFamily="34" charset="0"/>
              <a:ea typeface="Calibri" panose="020F0502020204030204" pitchFamily="34" charset="0"/>
            </a:endParaRPr>
          </a:p>
          <a:p>
            <a:pPr marL="457200" indent="-457200" algn="just">
              <a:lnSpc>
                <a:spcPct val="120000"/>
              </a:lnSpc>
              <a:spcBef>
                <a:spcPts val="0"/>
              </a:spcBef>
              <a:buFont typeface="Wingdings" panose="05000000000000000000" pitchFamily="2" charset="2"/>
              <a:buChar char="§"/>
            </a:pPr>
            <a:endParaRPr lang="en-US" sz="2200" b="0" dirty="0">
              <a:latin typeface="Arial" panose="020B0604020202020204" pitchFamily="34" charset="0"/>
              <a:cs typeface="Arial" panose="020B0604020202020204" pitchFamily="34" charset="0"/>
            </a:endParaRPr>
          </a:p>
          <a:p>
            <a:endParaRPr lang="en-US" sz="2200" b="0" dirty="0">
              <a:effectLst/>
            </a:endParaRPr>
          </a:p>
        </p:txBody>
      </p:sp>
    </p:spTree>
    <p:extLst>
      <p:ext uri="{BB962C8B-B14F-4D97-AF65-F5344CB8AC3E}">
        <p14:creationId xmlns:p14="http://schemas.microsoft.com/office/powerpoint/2010/main" val="2998967682"/>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174182" cy="533400"/>
          </a:xfrm>
        </p:spPr>
        <p:txBody>
          <a:bodyPr anchor="ctr">
            <a:normAutofit fontScale="90000"/>
          </a:bodyPr>
          <a:lstStyle/>
          <a:p>
            <a:pPr algn="ctr">
              <a:lnSpc>
                <a:spcPct val="90000"/>
              </a:lnSpc>
            </a:pPr>
            <a:r>
              <a:rPr lang="en-GB" sz="3600" dirty="0">
                <a:solidFill>
                  <a:srgbClr val="308284"/>
                </a:solidFill>
              </a:rPr>
              <a:t>Synopsis of Concerns – General</a:t>
            </a:r>
            <a:endParaRPr lang="en-US" sz="3600" dirty="0">
              <a:solidFill>
                <a:srgbClr val="308284"/>
              </a:solidFill>
            </a:endParaRPr>
          </a:p>
        </p:txBody>
      </p:sp>
      <p:sp>
        <p:nvSpPr>
          <p:cNvPr id="10" name="Text Placeholder 40"/>
          <p:cNvSpPr>
            <a:spLocks noGrp="1"/>
          </p:cNvSpPr>
          <p:nvPr>
            <p:ph idx="10"/>
          </p:nvPr>
        </p:nvSpPr>
        <p:spPr>
          <a:xfrm>
            <a:off x="152401" y="690716"/>
            <a:ext cx="8077200" cy="1371600"/>
          </a:xfrm>
        </p:spPr>
        <p:txBody>
          <a:bodyPr>
            <a:normAutofit/>
          </a:bodyPr>
          <a:lstStyle/>
          <a:p>
            <a:pPr>
              <a:lnSpc>
                <a:spcPct val="90000"/>
              </a:lnSpc>
            </a:pPr>
            <a:endParaRPr lang="en-US" sz="1900" b="0" dirty="0"/>
          </a:p>
          <a:p>
            <a:pPr marL="342900" indent="-342900">
              <a:lnSpc>
                <a:spcPct val="90000"/>
              </a:lnSpc>
              <a:spcBef>
                <a:spcPts val="0"/>
              </a:spcBef>
              <a:buFont typeface="Wingdings" panose="05000000000000000000" pitchFamily="2" charset="2"/>
              <a:buChar char="§"/>
              <a:defRPr/>
            </a:pPr>
            <a:r>
              <a:rPr lang="en-GB" sz="2400" cap="all" dirty="0">
                <a:solidFill>
                  <a:srgbClr val="308284"/>
                </a:solidFill>
                <a:latin typeface="Arial" panose="020B0604020202020204" pitchFamily="34" charset="0"/>
                <a:ea typeface="+mn-ea"/>
                <a:cs typeface="Arial" panose="020B0604020202020204" pitchFamily="34" charset="0"/>
              </a:rPr>
              <a:t>The Bill is unnecessary:</a:t>
            </a:r>
          </a:p>
          <a:p>
            <a:pPr marL="920750" lvl="1" indent="-457200">
              <a:lnSpc>
                <a:spcPct val="90000"/>
              </a:lnSpc>
              <a:spcBef>
                <a:spcPts val="0"/>
              </a:spcBef>
              <a:buFont typeface="Wingdings" panose="05000000000000000000" pitchFamily="2" charset="2"/>
              <a:buChar char="§"/>
            </a:pPr>
            <a:r>
              <a:rPr lang="en-GB" sz="2200" dirty="0">
                <a:latin typeface="Arial" panose="020B0604020202020204" pitchFamily="34" charset="0"/>
                <a:cs typeface="Arial" panose="020B0604020202020204" pitchFamily="34" charset="0"/>
              </a:rPr>
              <a:t>Bill is unnecessary as the:</a:t>
            </a:r>
          </a:p>
          <a:p>
            <a:pPr marL="920750" lvl="1" indent="-457200">
              <a:lnSpc>
                <a:spcPct val="90000"/>
              </a:lnSpc>
              <a:spcBef>
                <a:spcPts val="0"/>
              </a:spcBef>
              <a:buFont typeface="Wingdings" panose="05000000000000000000" pitchFamily="2" charset="2"/>
              <a:buChar char="§"/>
            </a:pPr>
            <a:endParaRPr lang="en-GB" sz="3300" b="0" dirty="0">
              <a:solidFill>
                <a:schemeClr val="tx1">
                  <a:lumMod val="65000"/>
                  <a:lumOff val="35000"/>
                </a:schemeClr>
              </a:solidFill>
              <a:effectLst/>
              <a:latin typeface="Arial" panose="020B0604020202020204" pitchFamily="34" charset="0"/>
              <a:cs typeface="Arial" panose="020B0604020202020204" pitchFamily="34" charset="0"/>
            </a:endParaRPr>
          </a:p>
          <a:p>
            <a:pPr marL="920750" lvl="1" indent="-457200">
              <a:lnSpc>
                <a:spcPct val="90000"/>
              </a:lnSpc>
              <a:spcBef>
                <a:spcPts val="0"/>
              </a:spcBef>
              <a:buFont typeface="Wingdings" panose="05000000000000000000" pitchFamily="2" charset="2"/>
              <a:buChar char="§"/>
            </a:pPr>
            <a:endParaRPr lang="en-GB" sz="1900" b="0" dirty="0">
              <a:solidFill>
                <a:schemeClr val="tx1">
                  <a:lumMod val="65000"/>
                  <a:lumOff val="35000"/>
                </a:schemeClr>
              </a:solidFill>
              <a:effectLst/>
            </a:endParaRPr>
          </a:p>
          <a:p>
            <a:pPr marL="457200" indent="-457200">
              <a:lnSpc>
                <a:spcPct val="90000"/>
              </a:lnSpc>
              <a:spcBef>
                <a:spcPts val="0"/>
              </a:spcBef>
              <a:buFont typeface="Wingdings" panose="05000000000000000000" pitchFamily="2" charset="2"/>
              <a:buChar char="§"/>
            </a:pPr>
            <a:endParaRPr lang="en-US" sz="1900" b="0" dirty="0"/>
          </a:p>
          <a:p>
            <a:pPr>
              <a:lnSpc>
                <a:spcPct val="90000"/>
              </a:lnSpc>
            </a:pPr>
            <a:endParaRPr lang="en-US" sz="1900" b="0" dirty="0">
              <a:effectLst/>
            </a:endParaRPr>
          </a:p>
        </p:txBody>
      </p:sp>
      <p:pic>
        <p:nvPicPr>
          <p:cNvPr id="3" name="Picture 2">
            <a:extLst>
              <a:ext uri="{FF2B5EF4-FFF2-40B4-BE49-F238E27FC236}">
                <a16:creationId xmlns:a16="http://schemas.microsoft.com/office/drawing/2014/main" id="{72C67408-66F0-4CB8-BE8B-66AA3F9450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698" r="-3" b="-3"/>
          <a:stretch/>
        </p:blipFill>
        <p:spPr>
          <a:xfrm>
            <a:off x="4953000" y="1376516"/>
            <a:ext cx="3962400" cy="4953000"/>
          </a:xfrm>
          <a:prstGeom prst="rect">
            <a:avLst/>
          </a:prstGeom>
          <a:noFill/>
        </p:spPr>
      </p:pic>
      <p:sp>
        <p:nvSpPr>
          <p:cNvPr id="4" name="TextBox 3">
            <a:extLst>
              <a:ext uri="{FF2B5EF4-FFF2-40B4-BE49-F238E27FC236}">
                <a16:creationId xmlns:a16="http://schemas.microsoft.com/office/drawing/2014/main" id="{628C76CB-B397-4E08-BB75-0CEE3A56B094}"/>
              </a:ext>
            </a:extLst>
          </p:cNvPr>
          <p:cNvSpPr txBox="1"/>
          <p:nvPr/>
        </p:nvSpPr>
        <p:spPr>
          <a:xfrm>
            <a:off x="914399" y="1676400"/>
            <a:ext cx="3962400" cy="4330416"/>
          </a:xfrm>
          <a:prstGeom prst="rect">
            <a:avLst/>
          </a:prstGeom>
          <a:noFill/>
        </p:spPr>
        <p:txBody>
          <a:bodyPr wrap="square" rtlCol="0">
            <a:spAutoFit/>
          </a:bodyPr>
          <a:lstStyle/>
          <a:p>
            <a:pPr marL="457200" indent="-457200">
              <a:lnSpc>
                <a:spcPct val="90000"/>
              </a:lnSpc>
              <a:buFont typeface="+mj-lt"/>
              <a:buAutoNum type="arabicPeriod"/>
            </a:pPr>
            <a:r>
              <a:rPr lang="en-GB" sz="2200" dirty="0">
                <a:latin typeface="Arial" panose="020B0604020202020204" pitchFamily="34" charset="0"/>
                <a:cs typeface="Arial" panose="020B0604020202020204" pitchFamily="34" charset="0"/>
              </a:rPr>
              <a:t>South African </a:t>
            </a:r>
            <a:r>
              <a:rPr lang="en-GB" sz="2200" b="1" dirty="0">
                <a:latin typeface="Arial" panose="020B0604020202020204" pitchFamily="34" charset="0"/>
                <a:cs typeface="Arial" panose="020B0604020202020204" pitchFamily="34" charset="0"/>
              </a:rPr>
              <a:t>crime</a:t>
            </a:r>
            <a:r>
              <a:rPr lang="en-GB" sz="2200" dirty="0">
                <a:latin typeface="Arial" panose="020B0604020202020204" pitchFamily="34" charset="0"/>
                <a:cs typeface="Arial" panose="020B0604020202020204" pitchFamily="34" charset="0"/>
              </a:rPr>
              <a:t> of crimen iniuria (i.e. the wilful injury to someone’s dignity), and </a:t>
            </a:r>
          </a:p>
          <a:p>
            <a:pPr marL="457200" indent="-457200">
              <a:lnSpc>
                <a:spcPct val="90000"/>
              </a:lnSpc>
              <a:buFont typeface="+mj-lt"/>
              <a:buAutoNum type="arabicPeriod"/>
            </a:pPr>
            <a:r>
              <a:rPr lang="en-GB" sz="2200" b="1" dirty="0">
                <a:latin typeface="Arial" panose="020B0604020202020204" pitchFamily="34" charset="0"/>
                <a:cs typeface="Arial" panose="020B0604020202020204" pitchFamily="34" charset="0"/>
              </a:rPr>
              <a:t>civil sanctions </a:t>
            </a:r>
            <a:r>
              <a:rPr lang="en-GB" sz="2200" dirty="0">
                <a:latin typeface="Arial" panose="020B0604020202020204" pitchFamily="34" charset="0"/>
                <a:cs typeface="Arial" panose="020B0604020202020204" pitchFamily="34" charset="0"/>
              </a:rPr>
              <a:t>for hate speech under the Promotion of Equality and Prevention of Unfair Discrimination Act, </a:t>
            </a:r>
          </a:p>
          <a:p>
            <a:pPr>
              <a:lnSpc>
                <a:spcPct val="90000"/>
              </a:lnSpc>
            </a:pPr>
            <a:endParaRPr lang="en-GB" sz="2200" dirty="0">
              <a:latin typeface="Arial" panose="020B0604020202020204" pitchFamily="34" charset="0"/>
              <a:cs typeface="Arial" panose="020B0604020202020204" pitchFamily="34" charset="0"/>
            </a:endParaRPr>
          </a:p>
          <a:p>
            <a:pPr>
              <a:lnSpc>
                <a:spcPct val="90000"/>
              </a:lnSpc>
            </a:pPr>
            <a:r>
              <a:rPr lang="en-GB" sz="2200" dirty="0">
                <a:latin typeface="Arial" panose="020B0604020202020204" pitchFamily="34" charset="0"/>
                <a:cs typeface="Arial" panose="020B0604020202020204" pitchFamily="34" charset="0"/>
              </a:rPr>
              <a:t>have already been effectively used to combat instances  of hate speech.</a:t>
            </a:r>
          </a:p>
          <a:p>
            <a:endParaRPr lang="en-GB" dirty="0"/>
          </a:p>
        </p:txBody>
      </p:sp>
      <p:sp>
        <p:nvSpPr>
          <p:cNvPr id="8" name="TextBox 7">
            <a:extLst>
              <a:ext uri="{FF2B5EF4-FFF2-40B4-BE49-F238E27FC236}">
                <a16:creationId xmlns:a16="http://schemas.microsoft.com/office/drawing/2014/main" id="{977351DE-3810-4E91-917E-7F279AA17C8D}"/>
              </a:ext>
            </a:extLst>
          </p:cNvPr>
          <p:cNvSpPr txBox="1"/>
          <p:nvPr/>
        </p:nvSpPr>
        <p:spPr>
          <a:xfrm>
            <a:off x="4323735" y="5960184"/>
            <a:ext cx="4572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schemeClr val="bg1"/>
              </a:solidFill>
              <a:effectLst/>
              <a:uLnTx/>
              <a:uFillTx/>
              <a:latin typeface="Trebuchet MS"/>
              <a:ea typeface="+mn-ea"/>
              <a:cs typeface="+mn-cs"/>
            </a:endParaRPr>
          </a:p>
        </p:txBody>
      </p:sp>
    </p:spTree>
    <p:extLst>
      <p:ext uri="{BB962C8B-B14F-4D97-AF65-F5344CB8AC3E}">
        <p14:creationId xmlns:p14="http://schemas.microsoft.com/office/powerpoint/2010/main" val="508809662"/>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15400" cy="533400"/>
          </a:xfrm>
        </p:spPr>
        <p:txBody>
          <a:bodyPr anchor="ctr">
            <a:noAutofit/>
          </a:bodyPr>
          <a:lstStyle/>
          <a:p>
            <a:pPr algn="ctr">
              <a:lnSpc>
                <a:spcPct val="90000"/>
              </a:lnSpc>
            </a:pPr>
            <a:r>
              <a:rPr lang="en-GB" sz="3600" dirty="0">
                <a:solidFill>
                  <a:srgbClr val="308284"/>
                </a:solidFill>
              </a:rPr>
              <a:t>Recommendations</a:t>
            </a:r>
            <a:endParaRPr lang="en-US" sz="3600" i="1" dirty="0">
              <a:solidFill>
                <a:srgbClr val="308284"/>
              </a:solidFill>
            </a:endParaRPr>
          </a:p>
        </p:txBody>
      </p:sp>
      <p:sp>
        <p:nvSpPr>
          <p:cNvPr id="10" name="Text Placeholder 40"/>
          <p:cNvSpPr>
            <a:spLocks noGrp="1"/>
          </p:cNvSpPr>
          <p:nvPr>
            <p:ph idx="10"/>
          </p:nvPr>
        </p:nvSpPr>
        <p:spPr>
          <a:xfrm>
            <a:off x="191124" y="871924"/>
            <a:ext cx="8516457" cy="5681275"/>
          </a:xfrm>
        </p:spPr>
        <p:txBody>
          <a:bodyPr>
            <a:normAutofit/>
          </a:bodyPr>
          <a:lstStyle/>
          <a:p>
            <a:endParaRPr lang="en-US" sz="2200" b="0" dirty="0">
              <a:solidFill>
                <a:schemeClr val="tx1"/>
              </a:solidFill>
              <a:latin typeface="Arial" panose="020B0604020202020204" pitchFamily="34" charset="0"/>
              <a:cs typeface="Arial" panose="020B0604020202020204" pitchFamily="34" charset="0"/>
            </a:endParaRPr>
          </a:p>
          <a:p>
            <a:pPr marL="342900" indent="-342900" algn="just">
              <a:spcBef>
                <a:spcPts val="0"/>
              </a:spcBef>
              <a:buFont typeface="Wingdings" panose="05000000000000000000" pitchFamily="2" charset="2"/>
              <a:buChar char="§"/>
              <a:defRPr/>
            </a:pPr>
            <a:r>
              <a:rPr lang="en-GB" sz="2200" cap="all" dirty="0">
                <a:solidFill>
                  <a:srgbClr val="FF0000"/>
                </a:solidFill>
                <a:latin typeface="Arial" panose="020B0604020202020204" pitchFamily="34" charset="0"/>
                <a:ea typeface="+mn-ea"/>
                <a:cs typeface="Arial" panose="020B0604020202020204" pitchFamily="34" charset="0"/>
              </a:rPr>
              <a:t>Omit the “hate speech” provisions ALTOGETHER</a:t>
            </a:r>
          </a:p>
          <a:p>
            <a:pPr marL="342900" indent="-342900" algn="just">
              <a:spcBef>
                <a:spcPts val="0"/>
              </a:spcBef>
              <a:buFont typeface="Wingdings" panose="05000000000000000000" pitchFamily="2" charset="2"/>
              <a:buChar char="§"/>
              <a:defRPr/>
            </a:pPr>
            <a:endParaRPr lang="en-GB" sz="2200" cap="all" dirty="0">
              <a:solidFill>
                <a:srgbClr val="308284"/>
              </a:solidFill>
              <a:latin typeface="Arial" panose="020B0604020202020204" pitchFamily="34" charset="0"/>
              <a:ea typeface="+mn-ea"/>
              <a:cs typeface="Arial" panose="020B0604020202020204" pitchFamily="34" charset="0"/>
            </a:endParaRPr>
          </a:p>
          <a:p>
            <a:pPr algn="just">
              <a:spcBef>
                <a:spcPts val="0"/>
              </a:spcBef>
            </a:pPr>
            <a:r>
              <a:rPr lang="en-GB" sz="2200" i="1" cap="all" dirty="0">
                <a:solidFill>
                  <a:schemeClr val="tx1"/>
                </a:solidFill>
                <a:latin typeface="Arial" panose="020B0604020202020204" pitchFamily="34" charset="0"/>
                <a:ea typeface="+mn-ea"/>
                <a:cs typeface="Arial" panose="020B0604020202020204" pitchFamily="34" charset="0"/>
              </a:rPr>
              <a:t>Alternatively:</a:t>
            </a:r>
          </a:p>
          <a:p>
            <a:pPr algn="just">
              <a:spcBef>
                <a:spcPts val="0"/>
              </a:spcBef>
            </a:pPr>
            <a:endParaRPr lang="en-GB" sz="2200" b="0" i="1" cap="all" dirty="0">
              <a:solidFill>
                <a:schemeClr val="tx1"/>
              </a:solidFill>
              <a:latin typeface="Arial" panose="020B0604020202020204" pitchFamily="34" charset="0"/>
              <a:ea typeface="+mn-ea"/>
              <a:cs typeface="Arial" panose="020B0604020202020204" pitchFamily="34" charset="0"/>
            </a:endParaRPr>
          </a:p>
          <a:p>
            <a:pPr marL="457200" indent="-457200" algn="just">
              <a:spcBef>
                <a:spcPts val="0"/>
              </a:spcBef>
              <a:buFont typeface="Wingdings" panose="05000000000000000000" pitchFamily="2" charset="2"/>
              <a:buChar char="§"/>
            </a:pPr>
            <a:r>
              <a:rPr lang="en-GB" sz="2200" b="0" dirty="0">
                <a:solidFill>
                  <a:schemeClr val="tx1"/>
                </a:solidFill>
                <a:latin typeface="Arial" panose="020B0604020202020204" pitchFamily="34" charset="0"/>
                <a:cs typeface="Segoe UI" pitchFamily="34" charset="0"/>
              </a:rPr>
              <a:t>Revise definitions </a:t>
            </a:r>
            <a:r>
              <a:rPr lang="en-GB" sz="2200" cap="all" dirty="0">
                <a:solidFill>
                  <a:srgbClr val="FF0000"/>
                </a:solidFill>
                <a:latin typeface="Arial" panose="020B0604020202020204" pitchFamily="34" charset="0"/>
                <a:ea typeface="+mn-ea"/>
                <a:cs typeface="Arial" panose="020B0604020202020204" pitchFamily="34" charset="0"/>
              </a:rPr>
              <a:t>Harm</a:t>
            </a:r>
            <a:r>
              <a:rPr lang="en-GB" sz="2200" cap="all" dirty="0">
                <a:solidFill>
                  <a:srgbClr val="308284"/>
                </a:solidFill>
                <a:latin typeface="Arial" panose="020B0604020202020204" pitchFamily="34" charset="0"/>
                <a:ea typeface="+mn-ea"/>
                <a:cs typeface="Arial" panose="020B0604020202020204" pitchFamily="34" charset="0"/>
              </a:rPr>
              <a:t> </a:t>
            </a:r>
            <a:r>
              <a:rPr lang="en-GB" sz="2200" b="0" dirty="0">
                <a:solidFill>
                  <a:schemeClr val="tx1"/>
                </a:solidFill>
                <a:latin typeface="Arial" panose="020B0604020202020204" pitchFamily="34" charset="0"/>
                <a:cs typeface="Segoe UI" pitchFamily="34" charset="0"/>
              </a:rPr>
              <a:t>and</a:t>
            </a:r>
            <a:r>
              <a:rPr lang="en-GB" sz="2200" cap="all" dirty="0">
                <a:solidFill>
                  <a:srgbClr val="308284"/>
                </a:solidFill>
                <a:latin typeface="Arial" panose="020B0604020202020204" pitchFamily="34" charset="0"/>
                <a:ea typeface="+mn-ea"/>
                <a:cs typeface="Arial" panose="020B0604020202020204" pitchFamily="34" charset="0"/>
              </a:rPr>
              <a:t> </a:t>
            </a:r>
            <a:r>
              <a:rPr lang="en-GB" sz="2200" cap="all" dirty="0">
                <a:solidFill>
                  <a:srgbClr val="FF0000"/>
                </a:solidFill>
                <a:latin typeface="Arial" panose="020B0604020202020204" pitchFamily="34" charset="0"/>
                <a:ea typeface="+mn-ea"/>
                <a:cs typeface="Arial" panose="020B0604020202020204" pitchFamily="34" charset="0"/>
              </a:rPr>
              <a:t>Hate Speech</a:t>
            </a:r>
          </a:p>
          <a:p>
            <a:pPr marL="457200" indent="-457200" algn="just">
              <a:spcBef>
                <a:spcPts val="0"/>
              </a:spcBef>
              <a:buFont typeface="Wingdings" panose="05000000000000000000" pitchFamily="2" charset="2"/>
              <a:buChar char="§"/>
            </a:pPr>
            <a:r>
              <a:rPr lang="en-GB" sz="2200" b="0" dirty="0">
                <a:solidFill>
                  <a:schemeClr val="tx1"/>
                </a:solidFill>
                <a:latin typeface="Arial" panose="020B0604020202020204" pitchFamily="34" charset="0"/>
                <a:cs typeface="Segoe UI" pitchFamily="34" charset="0"/>
              </a:rPr>
              <a:t>Revise prohibition of </a:t>
            </a:r>
            <a:r>
              <a:rPr lang="en-GB" sz="2200" cap="all" dirty="0">
                <a:solidFill>
                  <a:srgbClr val="FF0000"/>
                </a:solidFill>
                <a:latin typeface="Arial" panose="020B0604020202020204" pitchFamily="34" charset="0"/>
                <a:ea typeface="+mn-ea"/>
                <a:cs typeface="Arial" panose="020B0604020202020204" pitchFamily="34" charset="0"/>
              </a:rPr>
              <a:t>Hate Speech</a:t>
            </a:r>
            <a:r>
              <a:rPr lang="en-GB" sz="2200" b="0" dirty="0">
                <a:solidFill>
                  <a:schemeClr val="tx1"/>
                </a:solidFill>
                <a:latin typeface="Arial" panose="020B0604020202020204" pitchFamily="34" charset="0"/>
                <a:cs typeface="Segoe UI" pitchFamily="34" charset="0"/>
              </a:rPr>
              <a:t> </a:t>
            </a:r>
          </a:p>
          <a:p>
            <a:pPr marL="457200" indent="-457200" algn="just">
              <a:spcBef>
                <a:spcPts val="0"/>
              </a:spcBef>
              <a:buFont typeface="Wingdings" panose="05000000000000000000" pitchFamily="2" charset="2"/>
              <a:buChar char="§"/>
            </a:pPr>
            <a:r>
              <a:rPr lang="en-GB" sz="2200" b="0" dirty="0">
                <a:solidFill>
                  <a:schemeClr val="tx1"/>
                </a:solidFill>
                <a:latin typeface="Arial" panose="020B0604020202020204" pitchFamily="34" charset="0"/>
                <a:cs typeface="Segoe UI" pitchFamily="34" charset="0"/>
              </a:rPr>
              <a:t>strengthen the </a:t>
            </a:r>
            <a:r>
              <a:rPr lang="en-GB" sz="2200" dirty="0">
                <a:solidFill>
                  <a:schemeClr val="accent3"/>
                </a:solidFill>
                <a:latin typeface="Arial" panose="020B0604020202020204" pitchFamily="34" charset="0"/>
                <a:cs typeface="Segoe UI" pitchFamily="34" charset="0"/>
              </a:rPr>
              <a:t>RELIGIOUS EXEMPTION </a:t>
            </a:r>
            <a:r>
              <a:rPr lang="en-GB" sz="2200" b="0" dirty="0">
                <a:solidFill>
                  <a:schemeClr val="tx1"/>
                </a:solidFill>
                <a:latin typeface="Arial" panose="020B0604020202020204" pitchFamily="34" charset="0"/>
                <a:cs typeface="Segoe UI" pitchFamily="34" charset="0"/>
              </a:rPr>
              <a:t>clause </a:t>
            </a:r>
          </a:p>
          <a:p>
            <a:pPr marL="457200" indent="-457200" algn="just">
              <a:spcBef>
                <a:spcPts val="0"/>
              </a:spcBef>
              <a:buFont typeface="Wingdings" panose="05000000000000000000" pitchFamily="2" charset="2"/>
              <a:buChar char="§"/>
            </a:pPr>
            <a:r>
              <a:rPr lang="en-GB" sz="2200" b="0" dirty="0">
                <a:solidFill>
                  <a:schemeClr val="tx1"/>
                </a:solidFill>
                <a:latin typeface="Arial" panose="020B0604020202020204" pitchFamily="34" charset="0"/>
                <a:cs typeface="Segoe UI" pitchFamily="34" charset="0"/>
              </a:rPr>
              <a:t>Ensure that Bill meets </a:t>
            </a:r>
            <a:r>
              <a:rPr lang="en-GB" sz="2200" dirty="0">
                <a:solidFill>
                  <a:schemeClr val="accent3"/>
                </a:solidFill>
                <a:latin typeface="Arial" panose="020B0604020202020204" pitchFamily="34" charset="0"/>
                <a:cs typeface="Segoe UI" pitchFamily="34" charset="0"/>
              </a:rPr>
              <a:t>RABAT THRESHOLD TEST </a:t>
            </a:r>
            <a:r>
              <a:rPr lang="en-GB" sz="2200" b="0" dirty="0">
                <a:solidFill>
                  <a:schemeClr val="tx1"/>
                </a:solidFill>
                <a:latin typeface="Arial" panose="020B0604020202020204" pitchFamily="34" charset="0"/>
                <a:cs typeface="Segoe UI" pitchFamily="34" charset="0"/>
              </a:rPr>
              <a:t>– and that this test’s criteria is expressly set out.  Failing to do so, will lead to a violation of the ICCPR.</a:t>
            </a:r>
          </a:p>
          <a:p>
            <a:pPr marL="457200" indent="-457200" algn="just">
              <a:spcBef>
                <a:spcPts val="0"/>
              </a:spcBef>
              <a:buFont typeface="Wingdings" panose="05000000000000000000" pitchFamily="2" charset="2"/>
              <a:buChar char="§"/>
            </a:pPr>
            <a:r>
              <a:rPr lang="en-GB" sz="2200" b="0" dirty="0">
                <a:solidFill>
                  <a:schemeClr val="tx1"/>
                </a:solidFill>
                <a:latin typeface="Arial" panose="020B0604020202020204" pitchFamily="34" charset="0"/>
                <a:cs typeface="Segoe UI" pitchFamily="34" charset="0"/>
              </a:rPr>
              <a:t>Preamble of Bill should include specific reference to sections 15 and 31 of the Constitution.</a:t>
            </a:r>
          </a:p>
          <a:p>
            <a:pPr marL="457200" indent="-457200" algn="just">
              <a:lnSpc>
                <a:spcPct val="120000"/>
              </a:lnSpc>
              <a:spcBef>
                <a:spcPts val="0"/>
              </a:spcBef>
              <a:buFont typeface="Wingdings" panose="05000000000000000000" pitchFamily="2" charset="2"/>
              <a:buChar char="§"/>
            </a:pPr>
            <a:endParaRPr 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514545"/>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15400" cy="533400"/>
          </a:xfrm>
        </p:spPr>
        <p:txBody>
          <a:bodyPr anchor="ctr">
            <a:noAutofit/>
          </a:bodyPr>
          <a:lstStyle/>
          <a:p>
            <a:pPr algn="ctr">
              <a:lnSpc>
                <a:spcPct val="90000"/>
              </a:lnSpc>
            </a:pPr>
            <a:r>
              <a:rPr lang="en-GB" sz="3600" dirty="0">
                <a:solidFill>
                  <a:srgbClr val="308284"/>
                </a:solidFill>
              </a:rPr>
              <a:t>Recommendations</a:t>
            </a:r>
            <a:endParaRPr lang="en-US" sz="3600" i="1" dirty="0">
              <a:solidFill>
                <a:srgbClr val="308284"/>
              </a:solidFill>
            </a:endParaRPr>
          </a:p>
        </p:txBody>
      </p:sp>
      <p:sp>
        <p:nvSpPr>
          <p:cNvPr id="10" name="Text Placeholder 40"/>
          <p:cNvSpPr>
            <a:spLocks noGrp="1"/>
          </p:cNvSpPr>
          <p:nvPr>
            <p:ph idx="10"/>
          </p:nvPr>
        </p:nvSpPr>
        <p:spPr>
          <a:xfrm>
            <a:off x="191124" y="871924"/>
            <a:ext cx="8516457" cy="5681275"/>
          </a:xfrm>
        </p:spPr>
        <p:txBody>
          <a:bodyPr>
            <a:normAutofit/>
          </a:bodyPr>
          <a:lstStyle/>
          <a:p>
            <a:pPr marL="457200" indent="-457200" algn="just">
              <a:lnSpc>
                <a:spcPct val="120000"/>
              </a:lnSpc>
              <a:spcBef>
                <a:spcPts val="0"/>
              </a:spcBef>
              <a:buFont typeface="Wingdings" panose="05000000000000000000" pitchFamily="2" charset="2"/>
              <a:buChar char="§"/>
            </a:pPr>
            <a:endParaRPr lang="en-GB" sz="2800" cap="all" dirty="0">
              <a:solidFill>
                <a:srgbClr val="308284"/>
              </a:solidFill>
              <a:latin typeface="Arial" panose="020B0604020202020204" pitchFamily="34" charset="0"/>
              <a:ea typeface="+mn-ea"/>
              <a:cs typeface="Arial" panose="020B0604020202020204" pitchFamily="34" charset="0"/>
            </a:endParaRPr>
          </a:p>
          <a:p>
            <a:pPr marL="457200" indent="-457200" algn="just">
              <a:lnSpc>
                <a:spcPct val="120000"/>
              </a:lnSpc>
              <a:spcBef>
                <a:spcPts val="0"/>
              </a:spcBef>
              <a:buFont typeface="Wingdings" panose="05000000000000000000" pitchFamily="2" charset="2"/>
              <a:buChar char="§"/>
            </a:pPr>
            <a:r>
              <a:rPr lang="en-GB" sz="2400" cap="all" dirty="0">
                <a:solidFill>
                  <a:srgbClr val="FF0000"/>
                </a:solidFill>
                <a:latin typeface="Arial" panose="020B0604020202020204" pitchFamily="34" charset="0"/>
                <a:ea typeface="+mn-ea"/>
                <a:cs typeface="Arial" panose="020B0604020202020204" pitchFamily="34" charset="0"/>
              </a:rPr>
              <a:t>Replace the current religious exemption clause in </a:t>
            </a:r>
            <a:r>
              <a:rPr lang="en-ZA" sz="2400" cap="all" dirty="0">
                <a:solidFill>
                  <a:srgbClr val="FF0000"/>
                </a:solidFill>
                <a:latin typeface="Arial" panose="020B0604020202020204" pitchFamily="34" charset="0"/>
                <a:ea typeface="+mn-ea"/>
                <a:cs typeface="Arial" panose="020B0604020202020204" pitchFamily="34" charset="0"/>
              </a:rPr>
              <a:t>4(2</a:t>
            </a:r>
            <a:r>
              <a:rPr lang="en-ZA" sz="2400" dirty="0">
                <a:solidFill>
                  <a:srgbClr val="FF0000"/>
                </a:solidFill>
                <a:latin typeface="Arial" panose="020B0604020202020204" pitchFamily="34" charset="0"/>
                <a:ea typeface="+mn-ea"/>
                <a:cs typeface="Arial" panose="020B0604020202020204" pitchFamily="34" charset="0"/>
              </a:rPr>
              <a:t>)(d) </a:t>
            </a:r>
            <a:r>
              <a:rPr lang="en-GB" sz="2400" cap="all" dirty="0">
                <a:solidFill>
                  <a:srgbClr val="FF0000"/>
                </a:solidFill>
                <a:latin typeface="Arial" panose="020B0604020202020204" pitchFamily="34" charset="0"/>
                <a:ea typeface="+mn-ea"/>
                <a:cs typeface="Arial" panose="020B0604020202020204" pitchFamily="34" charset="0"/>
              </a:rPr>
              <a:t>of the Bill with the following text:</a:t>
            </a:r>
          </a:p>
          <a:p>
            <a:pPr algn="just">
              <a:lnSpc>
                <a:spcPct val="120000"/>
              </a:lnSpc>
              <a:spcBef>
                <a:spcPts val="0"/>
              </a:spcBef>
            </a:pPr>
            <a:r>
              <a:rPr lang="en-GB" sz="2200" b="0" i="1" dirty="0">
                <a:solidFill>
                  <a:schemeClr val="tx1"/>
                </a:solidFill>
                <a:latin typeface="Arial" panose="020B0604020202020204" pitchFamily="34" charset="0"/>
                <a:cs typeface="Segoe UI" pitchFamily="34" charset="0"/>
              </a:rPr>
              <a:t>“the bona fide interpretation and proselytizing or espousing of any religious conviction, tenet, belief, teaching, doctrine or writings, </a:t>
            </a:r>
            <a:r>
              <a:rPr lang="en-GB" sz="2200" i="1" u="sng" dirty="0">
                <a:solidFill>
                  <a:schemeClr val="tx1"/>
                </a:solidFill>
                <a:latin typeface="Arial" panose="020B0604020202020204" pitchFamily="34" charset="0"/>
                <a:cs typeface="Segoe UI" pitchFamily="34" charset="0"/>
              </a:rPr>
              <a:t>by a religious organisation or an individual, in public or in private</a:t>
            </a:r>
            <a:r>
              <a:rPr lang="en-GB" sz="2200" b="0" i="1" dirty="0">
                <a:solidFill>
                  <a:schemeClr val="tx1"/>
                </a:solidFill>
                <a:latin typeface="Arial" panose="020B0604020202020204" pitchFamily="34" charset="0"/>
                <a:cs typeface="Segoe UI" pitchFamily="34" charset="0"/>
              </a:rPr>
              <a:t>, to the extent that such interpretation and proselytization does not advocate hatred that constitutes incitement to cause harm, based on one or more of the grounds referred to in subsection (1)(a).”</a:t>
            </a:r>
            <a:endParaRPr lang="en-US" sz="2200" b="0" i="1" dirty="0">
              <a:solidFill>
                <a:schemeClr val="tx1"/>
              </a:solidFill>
              <a:latin typeface="Arial" panose="020B0604020202020204" pitchFamily="34" charset="0"/>
              <a:cs typeface="Segoe UI" pitchFamily="34" charset="0"/>
            </a:endParaRPr>
          </a:p>
        </p:txBody>
      </p:sp>
    </p:spTree>
    <p:extLst>
      <p:ext uri="{BB962C8B-B14F-4D97-AF65-F5344CB8AC3E}">
        <p14:creationId xmlns:p14="http://schemas.microsoft.com/office/powerpoint/2010/main" val="631433569"/>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486A"/>
        </a:solidFill>
        <a:effectLst/>
      </p:bgPr>
    </p:bg>
    <p:spTree>
      <p:nvGrpSpPr>
        <p:cNvPr id="1" name=""/>
        <p:cNvGrpSpPr/>
        <p:nvPr/>
      </p:nvGrpSpPr>
      <p:grpSpPr>
        <a:xfrm>
          <a:off x="0" y="0"/>
          <a:ext cx="0" cy="0"/>
          <a:chOff x="0" y="0"/>
          <a:chExt cx="0" cy="0"/>
        </a:xfrm>
      </p:grpSpPr>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p:cNvSpPr txBox="1"/>
          <p:nvPr/>
        </p:nvSpPr>
        <p:spPr>
          <a:xfrm>
            <a:off x="571500" y="984168"/>
            <a:ext cx="79629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QUESTIONS &amp; ANSWERS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F3BDC83-4C1D-4BDB-BD0F-A349A397E99D}"/>
              </a:ext>
            </a:extLst>
          </p:cNvPr>
          <p:cNvCxnSpPr>
            <a:cxnSpLocks/>
          </p:cNvCxnSpPr>
          <p:nvPr/>
        </p:nvCxnSpPr>
        <p:spPr>
          <a:xfrm>
            <a:off x="869430" y="2895600"/>
            <a:ext cx="7465101" cy="0"/>
          </a:xfrm>
          <a:prstGeom prst="line">
            <a:avLst/>
          </a:prstGeom>
          <a:ln w="25400">
            <a:solidFill>
              <a:srgbClr val="3082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77837"/>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486A"/>
        </a:solidFill>
        <a:effectLst/>
      </p:bgPr>
    </p:bg>
    <p:spTree>
      <p:nvGrpSpPr>
        <p:cNvPr id="1" name=""/>
        <p:cNvGrpSpPr/>
        <p:nvPr/>
      </p:nvGrpSpPr>
      <p:grpSpPr>
        <a:xfrm>
          <a:off x="0" y="0"/>
          <a:ext cx="0" cy="0"/>
          <a:chOff x="0" y="0"/>
          <a:chExt cx="0" cy="0"/>
        </a:xfrm>
      </p:grpSpPr>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p:cNvSpPr txBox="1"/>
          <p:nvPr/>
        </p:nvSpPr>
        <p:spPr>
          <a:xfrm>
            <a:off x="457200" y="-8889"/>
            <a:ext cx="7962900" cy="4617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sz="4000" b="1"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Prevention &amp; Combating of Hate Crimes &amp; Hate Speech Bill </a:t>
            </a:r>
            <a:br>
              <a:rPr lang="en-GB" sz="4000" b="1"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br>
            <a:r>
              <a:rPr lang="en-GB" sz="4000" b="1"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[B9 – 2018]</a:t>
            </a:r>
            <a:r>
              <a:rPr lang="en-US" sz="2800" dirty="0">
                <a:solidFill>
                  <a:schemeClr val="bg1"/>
                </a:solidFill>
                <a:effectLst>
                  <a:outerShdw blurRad="38100" dist="38100" dir="2700000" algn="tl">
                    <a:srgbClr val="000000">
                      <a:alpha val="43137"/>
                    </a:srgbClr>
                  </a:outerShdw>
                </a:effectLst>
              </a:rPr>
              <a:t/>
            </a:r>
            <a:br>
              <a:rPr lang="en-US" sz="2800" dirty="0">
                <a:solidFill>
                  <a:schemeClr val="bg1"/>
                </a:solidFill>
                <a:effectLst>
                  <a:outerShdw blurRad="38100" dist="38100" dir="2700000" algn="tl">
                    <a:srgbClr val="000000">
                      <a:alpha val="43137"/>
                    </a:srgbClr>
                  </a:outerShdw>
                </a:effectLst>
              </a:rPr>
            </a:br>
            <a:endParaRPr kumimoji="0" lang="en-Z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F3BDC83-4C1D-4BDB-BD0F-A349A397E99D}"/>
              </a:ext>
            </a:extLst>
          </p:cNvPr>
          <p:cNvCxnSpPr>
            <a:cxnSpLocks/>
          </p:cNvCxnSpPr>
          <p:nvPr/>
        </p:nvCxnSpPr>
        <p:spPr>
          <a:xfrm>
            <a:off x="2218544" y="2895600"/>
            <a:ext cx="4676931" cy="0"/>
          </a:xfrm>
          <a:prstGeom prst="line">
            <a:avLst/>
          </a:prstGeom>
          <a:ln w="25400">
            <a:solidFill>
              <a:srgbClr val="3082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062212"/>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91CA8C-9B76-514C-92F6-18467E8ED320}"/>
              </a:ext>
            </a:extLst>
          </p:cNvPr>
          <p:cNvSpPr/>
          <p:nvPr/>
        </p:nvSpPr>
        <p:spPr>
          <a:xfrm>
            <a:off x="0" y="-220028"/>
            <a:ext cx="9144000" cy="2971800"/>
          </a:xfrm>
          <a:prstGeom prst="rect">
            <a:avLst/>
          </a:prstGeom>
          <a:solidFill>
            <a:srgbClr val="FB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E8E8E8"/>
                </a:solidFill>
              </a:ln>
            </a:endParaRPr>
          </a:p>
        </p:txBody>
      </p:sp>
      <p:sp>
        <p:nvSpPr>
          <p:cNvPr id="2" name="Title 1"/>
          <p:cNvSpPr>
            <a:spLocks noGrp="1"/>
          </p:cNvSpPr>
          <p:nvPr>
            <p:ph type="title"/>
          </p:nvPr>
        </p:nvSpPr>
        <p:spPr>
          <a:xfrm>
            <a:off x="5638800" y="2664375"/>
            <a:ext cx="2819400" cy="990600"/>
          </a:xfrm>
        </p:spPr>
        <p:txBody>
          <a:bodyPr/>
          <a:lstStyle/>
          <a:p>
            <a:pPr algn="r"/>
            <a:r>
              <a:rPr lang="en-ZA" sz="3200" dirty="0">
                <a:solidFill>
                  <a:schemeClr val="bg1"/>
                </a:solidFill>
                <a:latin typeface="Arial Black" panose="020B0604020202020204" pitchFamily="34" charset="0"/>
                <a:cs typeface="Arial Black" panose="020B0604020202020204" pitchFamily="34" charset="0"/>
              </a:rPr>
              <a:t>Contact us</a:t>
            </a:r>
            <a:endParaRPr lang="en-US" sz="3200" dirty="0">
              <a:solidFill>
                <a:schemeClr val="bg1"/>
              </a:solidFill>
              <a:latin typeface="Arial Black" panose="020B0604020202020204" pitchFamily="34" charset="0"/>
              <a:cs typeface="Arial Black" panose="020B0604020202020204" pitchFamily="34" charset="0"/>
            </a:endParaRPr>
          </a:p>
        </p:txBody>
      </p:sp>
      <p:pic>
        <p:nvPicPr>
          <p:cNvPr id="3" name="Picture 2">
            <a:extLst>
              <a:ext uri="{FF2B5EF4-FFF2-40B4-BE49-F238E27FC236}">
                <a16:creationId xmlns:a16="http://schemas.microsoft.com/office/drawing/2014/main" id="{A038078A-0F5C-5A49-BD07-ABD52B75FFCB}"/>
              </a:ext>
            </a:extLst>
          </p:cNvPr>
          <p:cNvPicPr>
            <a:picLocks noChangeAspect="1"/>
          </p:cNvPicPr>
          <p:nvPr/>
        </p:nvPicPr>
        <p:blipFill>
          <a:blip r:embed="rId3"/>
          <a:stretch>
            <a:fillRect/>
          </a:stretch>
        </p:blipFill>
        <p:spPr>
          <a:xfrm>
            <a:off x="948559" y="1066800"/>
            <a:ext cx="3581400" cy="1617222"/>
          </a:xfrm>
          <a:prstGeom prst="rect">
            <a:avLst/>
          </a:prstGeom>
        </p:spPr>
      </p:pic>
      <p:sp>
        <p:nvSpPr>
          <p:cNvPr id="4" name="TextBox 3">
            <a:extLst>
              <a:ext uri="{FF2B5EF4-FFF2-40B4-BE49-F238E27FC236}">
                <a16:creationId xmlns:a16="http://schemas.microsoft.com/office/drawing/2014/main" id="{DE471C29-AEAC-6B4E-BE61-367D733C43CB}"/>
              </a:ext>
            </a:extLst>
          </p:cNvPr>
          <p:cNvSpPr txBox="1"/>
          <p:nvPr/>
        </p:nvSpPr>
        <p:spPr>
          <a:xfrm>
            <a:off x="4495800" y="1542422"/>
            <a:ext cx="4114800" cy="646331"/>
          </a:xfrm>
          <a:prstGeom prst="rect">
            <a:avLst/>
          </a:prstGeom>
          <a:noFill/>
        </p:spPr>
        <p:txBody>
          <a:bodyPr wrap="square" rtlCol="0">
            <a:spAutoFit/>
          </a:bodyPr>
          <a:lstStyle/>
          <a:p>
            <a:pPr algn="r"/>
            <a:r>
              <a:rPr lang="en-US" b="1" dirty="0">
                <a:solidFill>
                  <a:srgbClr val="2F486A"/>
                </a:solidFill>
                <a:latin typeface="Arial" panose="020B0604020202020204" pitchFamily="34" charset="0"/>
                <a:cs typeface="Arial" panose="020B0604020202020204" pitchFamily="34" charset="0"/>
              </a:rPr>
              <a:t>Protecting and promoting</a:t>
            </a:r>
            <a:br>
              <a:rPr lang="en-US" b="1" dirty="0">
                <a:solidFill>
                  <a:srgbClr val="2F486A"/>
                </a:solidFill>
                <a:latin typeface="Arial" panose="020B0604020202020204" pitchFamily="34" charset="0"/>
                <a:cs typeface="Arial" panose="020B0604020202020204" pitchFamily="34" charset="0"/>
              </a:rPr>
            </a:br>
            <a:r>
              <a:rPr lang="en-US" b="1" dirty="0">
                <a:solidFill>
                  <a:srgbClr val="2F486A"/>
                </a:solidFill>
                <a:latin typeface="Arial" panose="020B0604020202020204" pitchFamily="34" charset="0"/>
                <a:cs typeface="Arial" panose="020B0604020202020204" pitchFamily="34" charset="0"/>
              </a:rPr>
              <a:t>freedom of religion in South Africa!</a:t>
            </a:r>
          </a:p>
        </p:txBody>
      </p:sp>
      <p:sp>
        <p:nvSpPr>
          <p:cNvPr id="5" name="TextBox 4">
            <a:extLst>
              <a:ext uri="{FF2B5EF4-FFF2-40B4-BE49-F238E27FC236}">
                <a16:creationId xmlns:a16="http://schemas.microsoft.com/office/drawing/2014/main" id="{8CB51809-30DD-CB49-B85B-F269F7245B6C}"/>
              </a:ext>
            </a:extLst>
          </p:cNvPr>
          <p:cNvSpPr txBox="1"/>
          <p:nvPr/>
        </p:nvSpPr>
        <p:spPr>
          <a:xfrm>
            <a:off x="389379" y="6324600"/>
            <a:ext cx="4699759"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Freedom of Religion SA NPC | 2014/099286/08</a:t>
            </a:r>
            <a:r>
              <a:rPr lang="en-ZA" sz="1100" dirty="0">
                <a:solidFill>
                  <a:schemeClr val="bg1"/>
                </a:solidFill>
                <a:latin typeface="Arial" panose="020B0604020202020204" pitchFamily="34" charset="0"/>
                <a:cs typeface="Arial" panose="020B0604020202020204" pitchFamily="34" charset="0"/>
              </a:rPr>
              <a:t> </a:t>
            </a:r>
            <a:endParaRPr lang="en-US" sz="11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A83E34-064A-1A47-84FB-C82607160AFF}"/>
              </a:ext>
            </a:extLst>
          </p:cNvPr>
          <p:cNvSpPr txBox="1"/>
          <p:nvPr/>
        </p:nvSpPr>
        <p:spPr>
          <a:xfrm>
            <a:off x="5638800" y="3603659"/>
            <a:ext cx="2476500" cy="2185214"/>
          </a:xfrm>
          <a:prstGeom prst="rect">
            <a:avLst/>
          </a:prstGeom>
          <a:noFill/>
        </p:spPr>
        <p:txBody>
          <a:bodyPr wrap="square" rtlCol="0">
            <a:spAutoFit/>
          </a:bodyPr>
          <a:lstStyle/>
          <a:p>
            <a:pPr algn="r">
              <a:lnSpc>
                <a:spcPct val="150000"/>
              </a:lnSpc>
            </a:pPr>
            <a:r>
              <a:rPr lang="en-US" sz="1600" b="1" dirty="0">
                <a:solidFill>
                  <a:schemeClr val="bg1"/>
                </a:solidFill>
                <a:latin typeface="Arial" panose="020B0604020202020204" pitchFamily="34" charset="0"/>
                <a:cs typeface="Arial" panose="020B0604020202020204" pitchFamily="34" charset="0"/>
              </a:rPr>
              <a:t>+27 (21) 556 5502</a:t>
            </a:r>
          </a:p>
          <a:p>
            <a:pPr algn="r">
              <a:lnSpc>
                <a:spcPct val="150000"/>
              </a:lnSpc>
            </a:pPr>
            <a:r>
              <a:rPr lang="en-US" sz="1600" b="1" dirty="0" err="1">
                <a:solidFill>
                  <a:schemeClr val="bg1"/>
                </a:solidFill>
                <a:latin typeface="Arial" panose="020B0604020202020204" pitchFamily="34" charset="0"/>
                <a:cs typeface="Arial" panose="020B0604020202020204" pitchFamily="34" charset="0"/>
              </a:rPr>
              <a:t>info@forsa.org.za</a:t>
            </a:r>
            <a:endParaRPr lang="en-ZA" sz="1600" b="1" dirty="0">
              <a:solidFill>
                <a:schemeClr val="bg1"/>
              </a:solidFill>
              <a:latin typeface="Arial" panose="020B0604020202020204" pitchFamily="34" charset="0"/>
              <a:cs typeface="Arial" panose="020B0604020202020204" pitchFamily="34" charset="0"/>
            </a:endParaRPr>
          </a:p>
          <a:p>
            <a:pPr algn="r">
              <a:lnSpc>
                <a:spcPct val="150000"/>
              </a:lnSpc>
            </a:pPr>
            <a:r>
              <a:rPr lang="en-US" sz="1600" b="1" dirty="0" err="1">
                <a:solidFill>
                  <a:schemeClr val="bg1"/>
                </a:solidFill>
                <a:latin typeface="Arial" panose="020B0604020202020204" pitchFamily="34" charset="0"/>
                <a:cs typeface="Arial" panose="020B0604020202020204" pitchFamily="34" charset="0"/>
              </a:rPr>
              <a:t>FreedomOfReligionSA</a:t>
            </a:r>
            <a:endParaRPr lang="en-US" sz="1600" b="1" dirty="0">
              <a:solidFill>
                <a:schemeClr val="bg1"/>
              </a:solidFill>
              <a:latin typeface="Arial" panose="020B0604020202020204" pitchFamily="34" charset="0"/>
              <a:cs typeface="Arial" panose="020B0604020202020204" pitchFamily="34" charset="0"/>
            </a:endParaRPr>
          </a:p>
          <a:p>
            <a:pPr algn="r"/>
            <a:r>
              <a:rPr lang="en-US" sz="1600" b="1" dirty="0">
                <a:solidFill>
                  <a:schemeClr val="bg1"/>
                </a:solidFill>
                <a:latin typeface="Arial" panose="020B0604020202020204" pitchFamily="34" charset="0"/>
                <a:cs typeface="Arial" panose="020B0604020202020204" pitchFamily="34" charset="0"/>
              </a:rPr>
              <a:t/>
            </a:r>
            <a:br>
              <a:rPr lang="en-US" sz="16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a:p>
            <a:pPr algn="r"/>
            <a:endParaRPr lang="en-US" sz="1600" b="1" dirty="0">
              <a:solidFill>
                <a:schemeClr val="bg1"/>
              </a:solidFill>
              <a:latin typeface="Arial" panose="020B0604020202020204" pitchFamily="34" charset="0"/>
              <a:cs typeface="Arial" panose="020B0604020202020204" pitchFamily="34" charset="0"/>
            </a:endParaRPr>
          </a:p>
          <a:p>
            <a:pPr algn="r"/>
            <a:r>
              <a:rPr lang="en-US" sz="1600" b="1" dirty="0" err="1">
                <a:solidFill>
                  <a:schemeClr val="bg1"/>
                </a:solidFill>
                <a:latin typeface="Arial" panose="020B0604020202020204" pitchFamily="34" charset="0"/>
                <a:cs typeface="Arial" panose="020B0604020202020204" pitchFamily="34" charset="0"/>
              </a:rPr>
              <a:t>www.forsa.org.za</a:t>
            </a:r>
            <a:endParaRPr lang="en-ZA" sz="16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B42C949-BEF0-374F-A1B7-D68D1859F34F}"/>
              </a:ext>
            </a:extLst>
          </p:cNvPr>
          <p:cNvPicPr>
            <a:picLocks noChangeAspect="1"/>
          </p:cNvPicPr>
          <p:nvPr/>
        </p:nvPicPr>
        <p:blipFill>
          <a:blip r:embed="rId4"/>
          <a:stretch>
            <a:fillRect/>
          </a:stretch>
        </p:blipFill>
        <p:spPr>
          <a:xfrm>
            <a:off x="8123183" y="3759372"/>
            <a:ext cx="321558" cy="213514"/>
          </a:xfrm>
          <a:prstGeom prst="rect">
            <a:avLst/>
          </a:prstGeom>
        </p:spPr>
      </p:pic>
      <p:pic>
        <p:nvPicPr>
          <p:cNvPr id="8" name="Picture 7">
            <a:extLst>
              <a:ext uri="{FF2B5EF4-FFF2-40B4-BE49-F238E27FC236}">
                <a16:creationId xmlns:a16="http://schemas.microsoft.com/office/drawing/2014/main" id="{1BB634CF-4E28-EB48-8192-598D6489E3CB}"/>
              </a:ext>
            </a:extLst>
          </p:cNvPr>
          <p:cNvPicPr>
            <a:picLocks noChangeAspect="1"/>
          </p:cNvPicPr>
          <p:nvPr/>
        </p:nvPicPr>
        <p:blipFill>
          <a:blip r:embed="rId5"/>
          <a:stretch>
            <a:fillRect/>
          </a:stretch>
        </p:blipFill>
        <p:spPr>
          <a:xfrm>
            <a:off x="8144501" y="4140974"/>
            <a:ext cx="269926" cy="201121"/>
          </a:xfrm>
          <a:prstGeom prst="rect">
            <a:avLst/>
          </a:prstGeom>
        </p:spPr>
      </p:pic>
      <p:pic>
        <p:nvPicPr>
          <p:cNvPr id="11" name="Picture 10">
            <a:extLst>
              <a:ext uri="{FF2B5EF4-FFF2-40B4-BE49-F238E27FC236}">
                <a16:creationId xmlns:a16="http://schemas.microsoft.com/office/drawing/2014/main" id="{EF10F458-766D-C14A-855A-BF6ED9F99C04}"/>
              </a:ext>
            </a:extLst>
          </p:cNvPr>
          <p:cNvPicPr>
            <a:picLocks noChangeAspect="1"/>
          </p:cNvPicPr>
          <p:nvPr/>
        </p:nvPicPr>
        <p:blipFill>
          <a:blip r:embed="rId6"/>
          <a:stretch>
            <a:fillRect/>
          </a:stretch>
        </p:blipFill>
        <p:spPr>
          <a:xfrm>
            <a:off x="8139942" y="5495501"/>
            <a:ext cx="280968" cy="277320"/>
          </a:xfrm>
          <a:prstGeom prst="rect">
            <a:avLst/>
          </a:prstGeom>
        </p:spPr>
      </p:pic>
      <p:pic>
        <p:nvPicPr>
          <p:cNvPr id="14" name="Picture 13">
            <a:extLst>
              <a:ext uri="{FF2B5EF4-FFF2-40B4-BE49-F238E27FC236}">
                <a16:creationId xmlns:a16="http://schemas.microsoft.com/office/drawing/2014/main" id="{8CE36D9B-E36B-B34A-A356-8AA694447616}"/>
              </a:ext>
            </a:extLst>
          </p:cNvPr>
          <p:cNvPicPr>
            <a:picLocks noChangeAspect="1"/>
          </p:cNvPicPr>
          <p:nvPr/>
        </p:nvPicPr>
        <p:blipFill>
          <a:blip r:embed="rId7"/>
          <a:stretch>
            <a:fillRect/>
          </a:stretch>
        </p:blipFill>
        <p:spPr>
          <a:xfrm>
            <a:off x="8139942" y="4445923"/>
            <a:ext cx="304799" cy="304799"/>
          </a:xfrm>
          <a:prstGeom prst="rect">
            <a:avLst/>
          </a:prstGeom>
        </p:spPr>
      </p:pic>
    </p:spTree>
    <p:extLst>
      <p:ext uri="{BB962C8B-B14F-4D97-AF65-F5344CB8AC3E}">
        <p14:creationId xmlns:p14="http://schemas.microsoft.com/office/powerpoint/2010/main" val="881178071"/>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174182" cy="533400"/>
          </a:xfrm>
        </p:spPr>
        <p:txBody>
          <a:bodyPr anchor="ctr">
            <a:noAutofit/>
          </a:bodyPr>
          <a:lstStyle/>
          <a:p>
            <a:pPr algn="ctr">
              <a:lnSpc>
                <a:spcPct val="90000"/>
              </a:lnSpc>
            </a:pPr>
            <a:r>
              <a:rPr lang="en-GB" sz="3600" cap="all" dirty="0">
                <a:solidFill>
                  <a:srgbClr val="308284"/>
                </a:solidFill>
              </a:rPr>
              <a:t>Introducing </a:t>
            </a:r>
            <a:r>
              <a:rPr lang="en-GB" sz="3600" i="1" cap="all" dirty="0">
                <a:solidFill>
                  <a:srgbClr val="308284"/>
                </a:solidFill>
              </a:rPr>
              <a:t>FOR SA</a:t>
            </a:r>
            <a:endParaRPr lang="en-US" sz="3600" i="1" cap="all" dirty="0">
              <a:solidFill>
                <a:srgbClr val="308284"/>
              </a:solidFill>
            </a:endParaRPr>
          </a:p>
        </p:txBody>
      </p:sp>
      <p:sp>
        <p:nvSpPr>
          <p:cNvPr id="10" name="Text Placeholder 40"/>
          <p:cNvSpPr>
            <a:spLocks noGrp="1"/>
          </p:cNvSpPr>
          <p:nvPr>
            <p:ph idx="10"/>
          </p:nvPr>
        </p:nvSpPr>
        <p:spPr>
          <a:xfrm>
            <a:off x="191125" y="871925"/>
            <a:ext cx="4038600" cy="4648200"/>
          </a:xfrm>
        </p:spPr>
        <p:txBody>
          <a:bodyPr>
            <a:normAutofit fontScale="25000" lnSpcReduction="20000"/>
          </a:bodyPr>
          <a:lstStyle/>
          <a:p>
            <a:endParaRPr lang="en-US" b="0" dirty="0">
              <a:solidFill>
                <a:schemeClr val="tx1"/>
              </a:solidFill>
              <a:latin typeface="Arial" panose="020B0604020202020204" pitchFamily="34" charset="0"/>
              <a:cs typeface="Arial" panose="020B0604020202020204" pitchFamily="34" charset="0"/>
            </a:endParaRPr>
          </a:p>
          <a:p>
            <a:pPr marL="457200" indent="-457200" algn="just">
              <a:lnSpc>
                <a:spcPct val="120000"/>
              </a:lnSpc>
              <a:spcBef>
                <a:spcPts val="0"/>
              </a:spcBef>
              <a:buFont typeface="Wingdings" panose="05000000000000000000" pitchFamily="2" charset="2"/>
              <a:buChar char="§"/>
            </a:pPr>
            <a:r>
              <a:rPr lang="en-US" sz="8800" b="0" i="1" dirty="0">
                <a:solidFill>
                  <a:schemeClr val="tx1"/>
                </a:solidFill>
                <a:latin typeface="Arial" panose="020B0604020202020204" pitchFamily="34" charset="0"/>
                <a:cs typeface="Arial" panose="020B0604020202020204" pitchFamily="34" charset="0"/>
              </a:rPr>
              <a:t>FOR SA </a:t>
            </a:r>
            <a:r>
              <a:rPr lang="en-US" sz="8800" b="0" dirty="0">
                <a:solidFill>
                  <a:schemeClr val="tx1"/>
                </a:solidFill>
                <a:latin typeface="Arial" panose="020B0604020202020204" pitchFamily="34" charset="0"/>
                <a:cs typeface="Arial" panose="020B0604020202020204" pitchFamily="34" charset="0"/>
              </a:rPr>
              <a:t>is a faith and doctrinally neutral </a:t>
            </a:r>
            <a:r>
              <a:rPr lang="en-US" sz="8800" dirty="0">
                <a:solidFill>
                  <a:srgbClr val="308284"/>
                </a:solidFill>
                <a:latin typeface="Arial" panose="020B0604020202020204" pitchFamily="34" charset="0"/>
                <a:cs typeface="Arial" panose="020B0604020202020204" pitchFamily="34" charset="0"/>
              </a:rPr>
              <a:t>legal advocacy organisation</a:t>
            </a:r>
            <a:r>
              <a:rPr lang="en-US" sz="8800" b="0" dirty="0">
                <a:solidFill>
                  <a:schemeClr val="tx1"/>
                </a:solidFill>
                <a:latin typeface="Arial" panose="020B0604020202020204" pitchFamily="34" charset="0"/>
                <a:cs typeface="Arial" panose="020B0604020202020204" pitchFamily="34" charset="0"/>
              </a:rPr>
              <a:t>, working to protect and promote </a:t>
            </a:r>
            <a:r>
              <a:rPr lang="en-US" sz="8800" dirty="0">
                <a:solidFill>
                  <a:schemeClr val="tx1"/>
                </a:solidFill>
                <a:latin typeface="Arial" panose="020B0604020202020204" pitchFamily="34" charset="0"/>
                <a:cs typeface="Arial" panose="020B0604020202020204" pitchFamily="34" charset="0"/>
              </a:rPr>
              <a:t>the right to religious freedom</a:t>
            </a:r>
            <a:r>
              <a:rPr lang="en-US" sz="8800" b="0" dirty="0">
                <a:solidFill>
                  <a:schemeClr val="tx1"/>
                </a:solidFill>
                <a:latin typeface="Arial" panose="020B0604020202020204" pitchFamily="34" charset="0"/>
                <a:cs typeface="Arial" panose="020B0604020202020204" pitchFamily="34" charset="0"/>
              </a:rPr>
              <a:t>.</a:t>
            </a:r>
          </a:p>
          <a:p>
            <a:pPr algn="just">
              <a:lnSpc>
                <a:spcPct val="120000"/>
              </a:lnSpc>
              <a:spcBef>
                <a:spcPts val="0"/>
              </a:spcBef>
            </a:pPr>
            <a:endParaRPr lang="en-US" sz="8800" b="0" dirty="0">
              <a:solidFill>
                <a:schemeClr val="tx1"/>
              </a:solidFill>
              <a:latin typeface="Arial" panose="020B0604020202020204" pitchFamily="34" charset="0"/>
              <a:cs typeface="Arial" panose="020B0604020202020204" pitchFamily="34" charset="0"/>
            </a:endParaRPr>
          </a:p>
          <a:p>
            <a:pPr marL="457200" indent="-457200" algn="just">
              <a:lnSpc>
                <a:spcPct val="120000"/>
              </a:lnSpc>
              <a:spcBef>
                <a:spcPts val="0"/>
              </a:spcBef>
              <a:buFont typeface="Wingdings" panose="05000000000000000000" pitchFamily="2" charset="2"/>
              <a:buChar char="§"/>
            </a:pPr>
            <a:r>
              <a:rPr lang="en-US" sz="8800" b="0" dirty="0">
                <a:solidFill>
                  <a:schemeClr val="tx1"/>
                </a:solidFill>
                <a:latin typeface="Arial" panose="020B0604020202020204" pitchFamily="34" charset="0"/>
                <a:cs typeface="Arial" panose="020B0604020202020204" pitchFamily="34" charset="0"/>
              </a:rPr>
              <a:t>Established in January 2014, religious leaders, organisations and individuals representing </a:t>
            </a:r>
            <a:r>
              <a:rPr lang="en-US" sz="8800" dirty="0">
                <a:solidFill>
                  <a:schemeClr val="tx1"/>
                </a:solidFill>
                <a:latin typeface="Arial" panose="020B0604020202020204" pitchFamily="34" charset="0"/>
                <a:cs typeface="Arial" panose="020B0604020202020204" pitchFamily="34" charset="0"/>
              </a:rPr>
              <a:t>millions of people have joined </a:t>
            </a:r>
            <a:r>
              <a:rPr lang="en-US" sz="8800" i="1" dirty="0">
                <a:solidFill>
                  <a:schemeClr val="tx1"/>
                </a:solidFill>
                <a:latin typeface="Arial" panose="020B0604020202020204" pitchFamily="34" charset="0"/>
                <a:cs typeface="Arial" panose="020B0604020202020204" pitchFamily="34" charset="0"/>
              </a:rPr>
              <a:t>FOR SA</a:t>
            </a:r>
            <a:r>
              <a:rPr lang="en-US" sz="8800" dirty="0">
                <a:solidFill>
                  <a:schemeClr val="tx1"/>
                </a:solidFill>
                <a:latin typeface="Arial" panose="020B0604020202020204" pitchFamily="34" charset="0"/>
                <a:cs typeface="Arial" panose="020B0604020202020204" pitchFamily="34" charset="0"/>
              </a:rPr>
              <a:t> </a:t>
            </a:r>
            <a:r>
              <a:rPr lang="en-US" sz="8800" b="0" dirty="0">
                <a:solidFill>
                  <a:schemeClr val="tx1"/>
                </a:solidFill>
                <a:latin typeface="Arial" panose="020B0604020202020204" pitchFamily="34" charset="0"/>
                <a:cs typeface="Arial" panose="020B0604020202020204" pitchFamily="34" charset="0"/>
              </a:rPr>
              <a:t>to contest multiple areas where rights are in danger of erosion</a:t>
            </a:r>
            <a:r>
              <a:rPr lang="en-US" sz="8800" b="0" dirty="0">
                <a:latin typeface="Arial" panose="020B0604020202020204" pitchFamily="34" charset="0"/>
                <a:cs typeface="Arial" panose="020B0604020202020204" pitchFamily="34" charset="0"/>
              </a:rPr>
              <a:t>.</a:t>
            </a:r>
          </a:p>
          <a:p>
            <a:pPr algn="just">
              <a:lnSpc>
                <a:spcPct val="120000"/>
              </a:lnSpc>
              <a:spcBef>
                <a:spcPts val="0"/>
              </a:spcBef>
            </a:pPr>
            <a:endParaRPr lang="en-US" sz="8800" b="0" dirty="0">
              <a:latin typeface="Arial" panose="020B0604020202020204" pitchFamily="34" charset="0"/>
              <a:cs typeface="Arial" panose="020B0604020202020204" pitchFamily="34" charset="0"/>
            </a:endParaRPr>
          </a:p>
          <a:p>
            <a:endParaRPr lang="en-US" b="0" dirty="0"/>
          </a:p>
          <a:p>
            <a:endParaRPr lang="en-US" b="0" dirty="0">
              <a:effectLst/>
            </a:endParaRPr>
          </a:p>
        </p:txBody>
      </p:sp>
      <p:pic>
        <p:nvPicPr>
          <p:cNvPr id="3" name="Picture 2" descr="A picture containing person, indoor&#10;&#10;Description automatically generated">
            <a:extLst>
              <a:ext uri="{FF2B5EF4-FFF2-40B4-BE49-F238E27FC236}">
                <a16:creationId xmlns:a16="http://schemas.microsoft.com/office/drawing/2014/main" id="{EB493C8D-D950-4B02-B1CA-F0852336D7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74" r="18692"/>
          <a:stretch/>
        </p:blipFill>
        <p:spPr>
          <a:xfrm>
            <a:off x="4529528" y="990599"/>
            <a:ext cx="4178054" cy="4901179"/>
          </a:xfrm>
          <a:prstGeom prst="rect">
            <a:avLst/>
          </a:prstGeom>
          <a:noFill/>
        </p:spPr>
      </p:pic>
    </p:spTree>
    <p:extLst>
      <p:ext uri="{BB962C8B-B14F-4D97-AF65-F5344CB8AC3E}">
        <p14:creationId xmlns:p14="http://schemas.microsoft.com/office/powerpoint/2010/main" val="1526134631"/>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486A"/>
        </a:solidFill>
        <a:effectLst/>
      </p:bgPr>
    </p:bg>
    <p:spTree>
      <p:nvGrpSpPr>
        <p:cNvPr id="1" name=""/>
        <p:cNvGrpSpPr/>
        <p:nvPr/>
      </p:nvGrpSpPr>
      <p:grpSpPr>
        <a:xfrm>
          <a:off x="0" y="0"/>
          <a:ext cx="0" cy="0"/>
          <a:chOff x="0" y="0"/>
          <a:chExt cx="0" cy="0"/>
        </a:xfrm>
      </p:grpSpPr>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p:cNvSpPr txBox="1"/>
          <p:nvPr/>
        </p:nvSpPr>
        <p:spPr>
          <a:xfrm>
            <a:off x="571500" y="984168"/>
            <a:ext cx="79629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Ambit of Religious Freedom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F3BDC83-4C1D-4BDB-BD0F-A349A397E99D}"/>
              </a:ext>
            </a:extLst>
          </p:cNvPr>
          <p:cNvCxnSpPr>
            <a:cxnSpLocks/>
          </p:cNvCxnSpPr>
          <p:nvPr/>
        </p:nvCxnSpPr>
        <p:spPr>
          <a:xfrm>
            <a:off x="869430" y="2895600"/>
            <a:ext cx="7465101" cy="0"/>
          </a:xfrm>
          <a:prstGeom prst="line">
            <a:avLst/>
          </a:prstGeom>
          <a:ln w="25400">
            <a:solidFill>
              <a:srgbClr val="3082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895884"/>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pPr algn="ctr"/>
            <a:r>
              <a:rPr lang="en-US" sz="3600" cap="all" dirty="0">
                <a:solidFill>
                  <a:srgbClr val="308284"/>
                </a:solidFill>
              </a:rPr>
              <a:t>What is Religious Freedom?</a:t>
            </a:r>
          </a:p>
        </p:txBody>
      </p:sp>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p:cNvSpPr txBox="1"/>
          <p:nvPr/>
        </p:nvSpPr>
        <p:spPr>
          <a:xfrm>
            <a:off x="359021" y="3831966"/>
            <a:ext cx="4925506" cy="156966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rPr>
              <a:t>T</a:t>
            </a:r>
            <a:r>
              <a:rPr kumimoji="0" lang="en-ZA" sz="2400" b="1" i="0" u="none" strike="noStrike" kern="1200"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rPr>
              <a:t>ell others about it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2400" b="1" i="0" u="none" strike="noStrike" kern="1200"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2400" b="1" i="0" u="none" strike="noStrike" kern="1200"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rPr>
              <a:t>Without fear of punishment / persecution</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DD05615-7DE1-4068-B997-F70F89EB3CF1}"/>
              </a:ext>
            </a:extLst>
          </p:cNvPr>
          <p:cNvPicPr>
            <a:picLocks noChangeAspect="1"/>
          </p:cNvPicPr>
          <p:nvPr/>
        </p:nvPicPr>
        <p:blipFill>
          <a:blip r:embed="rId3"/>
          <a:stretch>
            <a:fillRect/>
          </a:stretch>
        </p:blipFill>
        <p:spPr>
          <a:xfrm>
            <a:off x="311085" y="940032"/>
            <a:ext cx="4260915" cy="2847797"/>
          </a:xfrm>
          <a:prstGeom prst="rect">
            <a:avLst/>
          </a:prstGeom>
        </p:spPr>
      </p:pic>
      <p:sp>
        <p:nvSpPr>
          <p:cNvPr id="7" name="TextBox 6">
            <a:extLst>
              <a:ext uri="{FF2B5EF4-FFF2-40B4-BE49-F238E27FC236}">
                <a16:creationId xmlns:a16="http://schemas.microsoft.com/office/drawing/2014/main" id="{4ED97390-6086-481B-8252-25B499E9FA2B}"/>
              </a:ext>
            </a:extLst>
          </p:cNvPr>
          <p:cNvSpPr txBox="1"/>
          <p:nvPr/>
        </p:nvSpPr>
        <p:spPr>
          <a:xfrm>
            <a:off x="4800600" y="838200"/>
            <a:ext cx="3943547" cy="1569660"/>
          </a:xfrm>
          <a:prstGeom prst="rect">
            <a:avLst/>
          </a:prstGeom>
          <a:noFill/>
        </p:spPr>
        <p:txBody>
          <a:bodyPr wrap="square" rtlCol="0">
            <a:spAutoFit/>
          </a:bodyPr>
          <a:lstStyle/>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rPr>
              <a:t>To believe and to publicly live out that belief by words and actions.</a:t>
            </a:r>
          </a:p>
        </p:txBody>
      </p:sp>
      <p:sp>
        <p:nvSpPr>
          <p:cNvPr id="8" name="TextBox 7">
            <a:extLst>
              <a:ext uri="{FF2B5EF4-FFF2-40B4-BE49-F238E27FC236}">
                <a16:creationId xmlns:a16="http://schemas.microsoft.com/office/drawing/2014/main" id="{1F8A8E1A-7865-44E0-93B5-DD7EA14382A9}"/>
              </a:ext>
            </a:extLst>
          </p:cNvPr>
          <p:cNvSpPr txBox="1"/>
          <p:nvPr/>
        </p:nvSpPr>
        <p:spPr>
          <a:xfrm>
            <a:off x="0" y="3450344"/>
            <a:ext cx="23163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schemeClr val="bg1"/>
              </a:solidFill>
              <a:effectLst/>
              <a:uLnTx/>
              <a:uFillTx/>
              <a:latin typeface="Trebuchet MS"/>
              <a:ea typeface="+mn-ea"/>
              <a:cs typeface="+mn-cs"/>
            </a:endParaRPr>
          </a:p>
        </p:txBody>
      </p:sp>
      <p:pic>
        <p:nvPicPr>
          <p:cNvPr id="6" name="Picture 5">
            <a:extLst>
              <a:ext uri="{FF2B5EF4-FFF2-40B4-BE49-F238E27FC236}">
                <a16:creationId xmlns:a16="http://schemas.microsoft.com/office/drawing/2014/main" id="{2DCF9ED0-7AB6-4DF1-ABF9-D81EA4A83B59}"/>
              </a:ext>
            </a:extLst>
          </p:cNvPr>
          <p:cNvPicPr>
            <a:picLocks noChangeAspect="1"/>
          </p:cNvPicPr>
          <p:nvPr/>
        </p:nvPicPr>
        <p:blipFill>
          <a:blip r:embed="rId4"/>
          <a:stretch>
            <a:fillRect/>
          </a:stretch>
        </p:blipFill>
        <p:spPr>
          <a:xfrm>
            <a:off x="4770873" y="2494945"/>
            <a:ext cx="4220727" cy="4210656"/>
          </a:xfrm>
          <a:prstGeom prst="rect">
            <a:avLst/>
          </a:prstGeom>
        </p:spPr>
      </p:pic>
      <p:sp>
        <p:nvSpPr>
          <p:cNvPr id="9" name="TextBox 8">
            <a:extLst>
              <a:ext uri="{FF2B5EF4-FFF2-40B4-BE49-F238E27FC236}">
                <a16:creationId xmlns:a16="http://schemas.microsoft.com/office/drawing/2014/main" id="{991017AF-12DB-4A2C-9591-40468E517420}"/>
              </a:ext>
            </a:extLst>
          </p:cNvPr>
          <p:cNvSpPr txBox="1"/>
          <p:nvPr/>
        </p:nvSpPr>
        <p:spPr>
          <a:xfrm>
            <a:off x="6376857" y="6180058"/>
            <a:ext cx="2341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schemeClr val="bg1"/>
              </a:solidFill>
              <a:effectLst/>
              <a:uLnTx/>
              <a:uFillTx/>
              <a:latin typeface="Trebuchet MS"/>
              <a:ea typeface="+mn-ea"/>
              <a:cs typeface="+mn-cs"/>
            </a:endParaRPr>
          </a:p>
        </p:txBody>
      </p:sp>
    </p:spTree>
    <p:extLst>
      <p:ext uri="{BB962C8B-B14F-4D97-AF65-F5344CB8AC3E}">
        <p14:creationId xmlns:p14="http://schemas.microsoft.com/office/powerpoint/2010/main" val="4073169852"/>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486A"/>
        </a:solidFill>
        <a:effectLst/>
      </p:bgPr>
    </p:bg>
    <p:spTree>
      <p:nvGrpSpPr>
        <p:cNvPr id="1" name=""/>
        <p:cNvGrpSpPr/>
        <p:nvPr/>
      </p:nvGrpSpPr>
      <p:grpSpPr>
        <a:xfrm>
          <a:off x="0" y="0"/>
          <a:ext cx="0" cy="0"/>
          <a:chOff x="0" y="0"/>
          <a:chExt cx="0" cy="0"/>
        </a:xfrm>
      </p:grpSpPr>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p:cNvSpPr txBox="1"/>
          <p:nvPr/>
        </p:nvSpPr>
        <p:spPr>
          <a:xfrm>
            <a:off x="571500" y="984168"/>
            <a:ext cx="79629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Synopsis of Concerns</a:t>
            </a:r>
          </a:p>
        </p:txBody>
      </p:sp>
      <p:cxnSp>
        <p:nvCxnSpPr>
          <p:cNvPr id="5" name="Straight Connector 4">
            <a:extLst>
              <a:ext uri="{FF2B5EF4-FFF2-40B4-BE49-F238E27FC236}">
                <a16:creationId xmlns:a16="http://schemas.microsoft.com/office/drawing/2014/main" id="{7F3BDC83-4C1D-4BDB-BD0F-A349A397E99D}"/>
              </a:ext>
            </a:extLst>
          </p:cNvPr>
          <p:cNvCxnSpPr>
            <a:cxnSpLocks/>
          </p:cNvCxnSpPr>
          <p:nvPr/>
        </p:nvCxnSpPr>
        <p:spPr>
          <a:xfrm>
            <a:off x="869430" y="2895600"/>
            <a:ext cx="7465101" cy="0"/>
          </a:xfrm>
          <a:prstGeom prst="line">
            <a:avLst/>
          </a:prstGeom>
          <a:ln w="25400">
            <a:solidFill>
              <a:srgbClr val="3082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498049"/>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pPr algn="ctr"/>
            <a:r>
              <a:rPr lang="en-US" sz="3600" dirty="0">
                <a:solidFill>
                  <a:srgbClr val="308284"/>
                </a:solidFill>
              </a:rPr>
              <a:t>Synopsis of Concerns – Overbroad</a:t>
            </a:r>
          </a:p>
        </p:txBody>
      </p:sp>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BF851CC4-E0E8-44C0-9C04-4BA617967633}"/>
              </a:ext>
            </a:extLst>
          </p:cNvPr>
          <p:cNvSpPr txBox="1"/>
          <p:nvPr/>
        </p:nvSpPr>
        <p:spPr>
          <a:xfrm>
            <a:off x="152400" y="823063"/>
            <a:ext cx="8305800" cy="150810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all"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rPr>
              <a:t>Definition OF HATE SPEECH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buFont typeface="Wingdings" panose="05000000000000000000" pitchFamily="2" charset="2"/>
              <a:buChar char="§"/>
            </a:pPr>
            <a:r>
              <a:rPr lang="en-ZA" sz="2200" dirty="0">
                <a:effectLst/>
                <a:latin typeface="Arial" panose="020B0604020202020204" pitchFamily="34" charset="0"/>
                <a:ea typeface="Calibri" panose="020F0502020204030204" pitchFamily="34" charset="0"/>
                <a:cs typeface="Arial" panose="020B0604020202020204" pitchFamily="34" charset="0"/>
              </a:rPr>
              <a:t>Bill’s current </a:t>
            </a:r>
            <a:r>
              <a:rPr lang="en-ZA" sz="2200" b="1" u="sng" dirty="0">
                <a:effectLst/>
                <a:latin typeface="Arial" panose="020B0604020202020204" pitchFamily="34" charset="0"/>
                <a:ea typeface="Calibri" panose="020F0502020204030204" pitchFamily="34" charset="0"/>
                <a:cs typeface="Arial" panose="020B0604020202020204" pitchFamily="34" charset="0"/>
              </a:rPr>
              <a:t>definition of hate speech </a:t>
            </a:r>
            <a:r>
              <a:rPr lang="en-ZA" sz="2200" dirty="0">
                <a:effectLst/>
                <a:latin typeface="Arial" panose="020B0604020202020204" pitchFamily="34" charset="0"/>
                <a:ea typeface="Calibri" panose="020F0502020204030204" pitchFamily="34" charset="0"/>
                <a:cs typeface="Arial" panose="020B0604020202020204" pitchFamily="34" charset="0"/>
              </a:rPr>
              <a:t>(is contrary to the</a:t>
            </a:r>
            <a:r>
              <a:rPr lang="en-ZA"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ZA" sz="2200" b="1" i="1"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Qwelane</a:t>
            </a:r>
            <a:r>
              <a:rPr lang="en-ZA" sz="2200" dirty="0">
                <a:effectLst/>
                <a:latin typeface="Arial" panose="020B0604020202020204" pitchFamily="34" charset="0"/>
                <a:ea typeface="Calibri" panose="020F0502020204030204" pitchFamily="34" charset="0"/>
                <a:cs typeface="Arial" panose="020B0604020202020204" pitchFamily="34" charset="0"/>
              </a:rPr>
              <a:t> judgment) and is therefore unconstitutional:</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5BEB34C4-9838-4C50-A437-75D22D268DC0}"/>
              </a:ext>
            </a:extLst>
          </p:cNvPr>
          <p:cNvSpPr txBox="1"/>
          <p:nvPr/>
        </p:nvSpPr>
        <p:spPr>
          <a:xfrm>
            <a:off x="6638528" y="5504499"/>
            <a:ext cx="2341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prstClr val="white"/>
              </a:solidFill>
              <a:effectLst/>
              <a:uLnTx/>
              <a:uFillTx/>
              <a:latin typeface="Trebuchet MS"/>
              <a:ea typeface="+mn-ea"/>
              <a:cs typeface="+mn-cs"/>
            </a:endParaRPr>
          </a:p>
        </p:txBody>
      </p:sp>
      <p:graphicFrame>
        <p:nvGraphicFramePr>
          <p:cNvPr id="4" name="Table 3">
            <a:extLst>
              <a:ext uri="{FF2B5EF4-FFF2-40B4-BE49-F238E27FC236}">
                <a16:creationId xmlns:a16="http://schemas.microsoft.com/office/drawing/2014/main" id="{BFB7E948-C4D8-49DA-9B44-50E99F94F41F}"/>
              </a:ext>
            </a:extLst>
          </p:cNvPr>
          <p:cNvGraphicFramePr>
            <a:graphicFrameLocks noGrp="1"/>
          </p:cNvGraphicFramePr>
          <p:nvPr>
            <p:extLst>
              <p:ext uri="{D42A27DB-BD31-4B8C-83A1-F6EECF244321}">
                <p14:modId xmlns:p14="http://schemas.microsoft.com/office/powerpoint/2010/main" val="2903242167"/>
              </p:ext>
            </p:extLst>
          </p:nvPr>
        </p:nvGraphicFramePr>
        <p:xfrm>
          <a:off x="304800" y="2113535"/>
          <a:ext cx="8153400" cy="4501896"/>
        </p:xfrm>
        <a:graphic>
          <a:graphicData uri="http://schemas.openxmlformats.org/drawingml/2006/table">
            <a:tbl>
              <a:tblPr firstRow="1" firstCol="1" bandRow="1">
                <a:tableStyleId>{5C22544A-7EE6-4342-B048-85BDC9FD1C3A}</a:tableStyleId>
              </a:tblPr>
              <a:tblGrid>
                <a:gridCol w="4196058">
                  <a:extLst>
                    <a:ext uri="{9D8B030D-6E8A-4147-A177-3AD203B41FA5}">
                      <a16:colId xmlns:a16="http://schemas.microsoft.com/office/drawing/2014/main" val="1938785095"/>
                    </a:ext>
                  </a:extLst>
                </a:gridCol>
                <a:gridCol w="3957342">
                  <a:extLst>
                    <a:ext uri="{9D8B030D-6E8A-4147-A177-3AD203B41FA5}">
                      <a16:colId xmlns:a16="http://schemas.microsoft.com/office/drawing/2014/main" val="1411040316"/>
                    </a:ext>
                  </a:extLst>
                </a:gridCol>
              </a:tblGrid>
              <a:tr h="345870">
                <a:tc>
                  <a:txBody>
                    <a:bodyPr/>
                    <a:lstStyle/>
                    <a:p>
                      <a:pPr algn="just">
                        <a:lnSpc>
                          <a:spcPct val="150000"/>
                        </a:lnSpc>
                        <a:spcAft>
                          <a:spcPts val="800"/>
                        </a:spcAft>
                      </a:pPr>
                      <a:r>
                        <a:rPr lang="en-GB" sz="1600" dirty="0">
                          <a:effectLst/>
                          <a:latin typeface="Arial" panose="020B0604020202020204" pitchFamily="34" charset="0"/>
                          <a:cs typeface="Arial" panose="020B0604020202020204" pitchFamily="34" charset="0"/>
                        </a:rPr>
                        <a:t>Bill’s definition of “hate speech” - Clause 4(1)</a:t>
                      </a:r>
                      <a:endPar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308284"/>
                    </a:solidFill>
                  </a:tcPr>
                </a:tc>
                <a:tc>
                  <a:txBody>
                    <a:bodyPr/>
                    <a:lstStyle/>
                    <a:p>
                      <a:pPr algn="just">
                        <a:lnSpc>
                          <a:spcPct val="150000"/>
                        </a:lnSpc>
                        <a:spcAft>
                          <a:spcPts val="800"/>
                        </a:spcAft>
                      </a:pPr>
                      <a:r>
                        <a:rPr lang="en-GB" sz="1600" dirty="0">
                          <a:effectLst/>
                          <a:latin typeface="Arial" panose="020B0604020202020204" pitchFamily="34" charset="0"/>
                          <a:cs typeface="Arial" panose="020B0604020202020204" pitchFamily="34" charset="0"/>
                        </a:rPr>
                        <a:t>Constitutional Court’s definition hate speech</a:t>
                      </a:r>
                      <a:endPar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2F486A"/>
                    </a:solidFill>
                  </a:tcPr>
                </a:tc>
                <a:extLst>
                  <a:ext uri="{0D108BD9-81ED-4DB2-BD59-A6C34878D82A}">
                    <a16:rowId xmlns:a16="http://schemas.microsoft.com/office/drawing/2014/main" val="118460835"/>
                  </a:ext>
                </a:extLst>
              </a:tr>
              <a:tr h="3062015">
                <a:tc>
                  <a:txBody>
                    <a:bodyPr/>
                    <a:lstStyle/>
                    <a:p>
                      <a:pPr algn="just">
                        <a:lnSpc>
                          <a:spcPct val="150000"/>
                        </a:lnSpc>
                        <a:spcAft>
                          <a:spcPts val="800"/>
                        </a:spcAft>
                      </a:pPr>
                      <a:r>
                        <a:rPr lang="en-GB" sz="1600" dirty="0">
                          <a:effectLst/>
                          <a:latin typeface="Arial" panose="020B0604020202020204" pitchFamily="34" charset="0"/>
                          <a:cs typeface="Arial" panose="020B0604020202020204" pitchFamily="34" charset="0"/>
                        </a:rPr>
                        <a:t>“Any person who intentionally publishes, propagates or advocates anything</a:t>
                      </a:r>
                      <a:endParaRPr lang="en-ZA" sz="1600" dirty="0">
                        <a:effectLst/>
                        <a:latin typeface="Arial" panose="020B0604020202020204" pitchFamily="34" charset="0"/>
                        <a:cs typeface="Arial" panose="020B0604020202020204" pitchFamily="34" charset="0"/>
                      </a:endParaRPr>
                    </a:p>
                    <a:p>
                      <a:pPr algn="just">
                        <a:lnSpc>
                          <a:spcPct val="150000"/>
                        </a:lnSpc>
                        <a:spcAft>
                          <a:spcPts val="800"/>
                        </a:spcAft>
                      </a:pPr>
                      <a:r>
                        <a:rPr lang="en-GB" sz="1600" dirty="0">
                          <a:effectLst/>
                          <a:latin typeface="Arial" panose="020B0604020202020204" pitchFamily="34" charset="0"/>
                          <a:cs typeface="Arial" panose="020B0604020202020204" pitchFamily="34" charset="0"/>
                        </a:rPr>
                        <a:t>or communicates to one or more persons in a manner that could reasonably be construed to demonstrate a clear intention to (i) be harmful or to incite harm; </a:t>
                      </a:r>
                      <a:r>
                        <a:rPr lang="en-GB" sz="1600" u="sng" dirty="0">
                          <a:effectLst/>
                          <a:highlight>
                            <a:srgbClr val="FF0000"/>
                          </a:highlight>
                          <a:latin typeface="Arial" panose="020B0604020202020204" pitchFamily="34" charset="0"/>
                          <a:cs typeface="Arial" panose="020B0604020202020204" pitchFamily="34" charset="0"/>
                        </a:rPr>
                        <a:t>or</a:t>
                      </a:r>
                      <a:endParaRPr lang="en-ZA" sz="1600" dirty="0">
                        <a:effectLst/>
                        <a:highlight>
                          <a:srgbClr val="FF0000"/>
                        </a:highlight>
                        <a:latin typeface="Arial" panose="020B0604020202020204" pitchFamily="34" charset="0"/>
                        <a:cs typeface="Arial" panose="020B0604020202020204" pitchFamily="34" charset="0"/>
                      </a:endParaRPr>
                    </a:p>
                    <a:p>
                      <a:pPr algn="just">
                        <a:lnSpc>
                          <a:spcPct val="150000"/>
                        </a:lnSpc>
                        <a:spcAft>
                          <a:spcPts val="800"/>
                        </a:spcAft>
                      </a:pPr>
                      <a:r>
                        <a:rPr lang="en-GB" sz="1600" dirty="0">
                          <a:effectLst/>
                          <a:latin typeface="Arial" panose="020B0604020202020204" pitchFamily="34" charset="0"/>
                          <a:cs typeface="Arial" panose="020B0604020202020204" pitchFamily="34" charset="0"/>
                        </a:rPr>
                        <a:t>(ii) promote or propagate hatred, based on one or more of the following grounds…”</a:t>
                      </a:r>
                      <a:endPar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308284"/>
                    </a:solidFill>
                  </a:tcPr>
                </a:tc>
                <a:tc>
                  <a:txBody>
                    <a:bodyPr/>
                    <a:lstStyle/>
                    <a:p>
                      <a:pPr algn="just">
                        <a:lnSpc>
                          <a:spcPct val="150000"/>
                        </a:lnSpc>
                        <a:spcAft>
                          <a:spcPts val="800"/>
                        </a:spcAft>
                      </a:pPr>
                      <a:r>
                        <a:rPr lang="en-GB" sz="1600" b="1" i="1" dirty="0">
                          <a:solidFill>
                            <a:schemeClr val="bg1"/>
                          </a:solidFill>
                          <a:effectLst/>
                          <a:latin typeface="Arial" panose="020B0604020202020204" pitchFamily="34" charset="0"/>
                          <a:cs typeface="Arial" panose="020B0604020202020204" pitchFamily="34" charset="0"/>
                        </a:rPr>
                        <a:t>“</a:t>
                      </a:r>
                      <a:r>
                        <a:rPr lang="en-GB" sz="1600" b="1" i="0" dirty="0">
                          <a:solidFill>
                            <a:schemeClr val="bg1"/>
                          </a:solidFill>
                          <a:effectLst/>
                          <a:latin typeface="Arial" panose="020B0604020202020204" pitchFamily="34" charset="0"/>
                          <a:cs typeface="Arial" panose="020B0604020202020204" pitchFamily="34" charset="0"/>
                        </a:rPr>
                        <a:t>extreme detestation and vilification which risks provoking discriminatory activities against that group”</a:t>
                      </a:r>
                      <a:endParaRPr lang="en-ZA" sz="16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2F486A"/>
                    </a:solidFill>
                  </a:tcPr>
                </a:tc>
                <a:extLst>
                  <a:ext uri="{0D108BD9-81ED-4DB2-BD59-A6C34878D82A}">
                    <a16:rowId xmlns:a16="http://schemas.microsoft.com/office/drawing/2014/main" val="579131508"/>
                  </a:ext>
                </a:extLst>
              </a:tr>
            </a:tbl>
          </a:graphicData>
        </a:graphic>
      </p:graphicFrame>
    </p:spTree>
    <p:extLst>
      <p:ext uri="{BB962C8B-B14F-4D97-AF65-F5344CB8AC3E}">
        <p14:creationId xmlns:p14="http://schemas.microsoft.com/office/powerpoint/2010/main" val="4256498748"/>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pPr algn="ctr"/>
            <a:r>
              <a:rPr lang="en-US" sz="3600" dirty="0">
                <a:solidFill>
                  <a:srgbClr val="308284"/>
                </a:solidFill>
              </a:rPr>
              <a:t>Synopsis of Concerns – Overbroad</a:t>
            </a:r>
          </a:p>
        </p:txBody>
      </p:sp>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BF851CC4-E0E8-44C0-9C04-4BA617967633}"/>
              </a:ext>
            </a:extLst>
          </p:cNvPr>
          <p:cNvSpPr txBox="1"/>
          <p:nvPr/>
        </p:nvSpPr>
        <p:spPr>
          <a:xfrm>
            <a:off x="152400" y="823063"/>
            <a:ext cx="8305800" cy="150810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all"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rPr>
              <a:t>prohibition OF HATE SPEECH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buFont typeface="Wingdings" panose="05000000000000000000" pitchFamily="2" charset="2"/>
              <a:buChar char="§"/>
            </a:pPr>
            <a:r>
              <a:rPr lang="en-ZA" sz="2200" dirty="0">
                <a:effectLst/>
                <a:latin typeface="Arial" panose="020B0604020202020204" pitchFamily="34" charset="0"/>
                <a:ea typeface="Calibri" panose="020F0502020204030204" pitchFamily="34" charset="0"/>
                <a:cs typeface="Arial" panose="020B0604020202020204" pitchFamily="34" charset="0"/>
              </a:rPr>
              <a:t>Bill’s current </a:t>
            </a:r>
            <a:r>
              <a:rPr lang="en-ZA" sz="2200" b="1" u="sng" dirty="0">
                <a:latin typeface="Arial" panose="020B0604020202020204" pitchFamily="34" charset="0"/>
                <a:ea typeface="Calibri" panose="020F0502020204030204" pitchFamily="34" charset="0"/>
                <a:cs typeface="Arial" panose="020B0604020202020204" pitchFamily="34" charset="0"/>
              </a:rPr>
              <a:t>prohibition</a:t>
            </a:r>
            <a:r>
              <a:rPr lang="en-ZA" sz="2200" b="1" u="sng" dirty="0">
                <a:effectLst/>
                <a:latin typeface="Arial" panose="020B0604020202020204" pitchFamily="34" charset="0"/>
                <a:ea typeface="Calibri" panose="020F0502020204030204" pitchFamily="34" charset="0"/>
                <a:cs typeface="Arial" panose="020B0604020202020204" pitchFamily="34" charset="0"/>
              </a:rPr>
              <a:t> of hate speech </a:t>
            </a:r>
            <a:r>
              <a:rPr lang="en-ZA" sz="2200" dirty="0">
                <a:effectLst/>
                <a:latin typeface="Arial" panose="020B0604020202020204" pitchFamily="34" charset="0"/>
                <a:ea typeface="Calibri" panose="020F0502020204030204" pitchFamily="34" charset="0"/>
                <a:cs typeface="Arial" panose="020B0604020202020204" pitchFamily="34" charset="0"/>
              </a:rPr>
              <a:t>(is contrary to the</a:t>
            </a:r>
            <a:r>
              <a:rPr lang="en-ZA"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ZA" sz="2200" b="1" i="1"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Qwelane</a:t>
            </a:r>
            <a:r>
              <a:rPr lang="en-ZA" sz="2200" dirty="0">
                <a:effectLst/>
                <a:latin typeface="Arial" panose="020B0604020202020204" pitchFamily="34" charset="0"/>
                <a:ea typeface="Calibri" panose="020F0502020204030204" pitchFamily="34" charset="0"/>
                <a:cs typeface="Arial" panose="020B0604020202020204" pitchFamily="34" charset="0"/>
              </a:rPr>
              <a:t> judgment) and is therefore unconstitutional:</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5BEB34C4-9838-4C50-A437-75D22D268DC0}"/>
              </a:ext>
            </a:extLst>
          </p:cNvPr>
          <p:cNvSpPr txBox="1"/>
          <p:nvPr/>
        </p:nvSpPr>
        <p:spPr>
          <a:xfrm>
            <a:off x="6638528" y="5504499"/>
            <a:ext cx="2341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prstClr val="white"/>
              </a:solidFill>
              <a:effectLst/>
              <a:uLnTx/>
              <a:uFillTx/>
              <a:latin typeface="Trebuchet MS"/>
              <a:ea typeface="+mn-ea"/>
              <a:cs typeface="+mn-cs"/>
            </a:endParaRPr>
          </a:p>
        </p:txBody>
      </p:sp>
      <p:graphicFrame>
        <p:nvGraphicFramePr>
          <p:cNvPr id="5" name="Table 4">
            <a:extLst>
              <a:ext uri="{FF2B5EF4-FFF2-40B4-BE49-F238E27FC236}">
                <a16:creationId xmlns:a16="http://schemas.microsoft.com/office/drawing/2014/main" id="{7838DD72-A8A0-4099-A8E6-C6D317B9586A}"/>
              </a:ext>
            </a:extLst>
          </p:cNvPr>
          <p:cNvGraphicFramePr>
            <a:graphicFrameLocks noGrp="1"/>
          </p:cNvGraphicFramePr>
          <p:nvPr>
            <p:extLst>
              <p:ext uri="{D42A27DB-BD31-4B8C-83A1-F6EECF244321}">
                <p14:modId xmlns:p14="http://schemas.microsoft.com/office/powerpoint/2010/main" val="384793781"/>
              </p:ext>
            </p:extLst>
          </p:nvPr>
        </p:nvGraphicFramePr>
        <p:xfrm>
          <a:off x="228600" y="1976272"/>
          <a:ext cx="8443452" cy="4653128"/>
        </p:xfrm>
        <a:graphic>
          <a:graphicData uri="http://schemas.openxmlformats.org/drawingml/2006/table">
            <a:tbl>
              <a:tblPr firstRow="1" firstCol="1" bandRow="1">
                <a:tableStyleId>{5C22544A-7EE6-4342-B048-85BDC9FD1C3A}</a:tableStyleId>
              </a:tblPr>
              <a:tblGrid>
                <a:gridCol w="4345330">
                  <a:extLst>
                    <a:ext uri="{9D8B030D-6E8A-4147-A177-3AD203B41FA5}">
                      <a16:colId xmlns:a16="http://schemas.microsoft.com/office/drawing/2014/main" val="1198025891"/>
                    </a:ext>
                  </a:extLst>
                </a:gridCol>
                <a:gridCol w="4098122">
                  <a:extLst>
                    <a:ext uri="{9D8B030D-6E8A-4147-A177-3AD203B41FA5}">
                      <a16:colId xmlns:a16="http://schemas.microsoft.com/office/drawing/2014/main" val="488370952"/>
                    </a:ext>
                  </a:extLst>
                </a:gridCol>
              </a:tblGrid>
              <a:tr h="905802">
                <a:tc>
                  <a:txBody>
                    <a:bodyPr/>
                    <a:lstStyle/>
                    <a:p>
                      <a:pPr algn="just">
                        <a:lnSpc>
                          <a:spcPct val="150000"/>
                        </a:lnSpc>
                        <a:spcAft>
                          <a:spcPts val="800"/>
                        </a:spcAft>
                      </a:pPr>
                      <a:r>
                        <a:rPr lang="en-GB" sz="1600" dirty="0">
                          <a:effectLst/>
                          <a:latin typeface="Arial" panose="020B0604020202020204" pitchFamily="34" charset="0"/>
                          <a:cs typeface="Arial" panose="020B0604020202020204" pitchFamily="34" charset="0"/>
                        </a:rPr>
                        <a:t>Bill’s prohibition of “hate speech” - Clause 4(1)</a:t>
                      </a:r>
                      <a:endPar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308284"/>
                    </a:solidFill>
                  </a:tcPr>
                </a:tc>
                <a:tc>
                  <a:txBody>
                    <a:bodyPr/>
                    <a:lstStyle/>
                    <a:p>
                      <a:pPr algn="just">
                        <a:lnSpc>
                          <a:spcPct val="150000"/>
                        </a:lnSpc>
                        <a:spcAft>
                          <a:spcPts val="800"/>
                        </a:spcAft>
                      </a:pPr>
                      <a:r>
                        <a:rPr lang="en-GB" sz="1600">
                          <a:effectLst/>
                          <a:latin typeface="Arial" panose="020B0604020202020204" pitchFamily="34" charset="0"/>
                          <a:cs typeface="Arial" panose="020B0604020202020204" pitchFamily="34" charset="0"/>
                        </a:rPr>
                        <a:t>Constitutional Court’s reworked PEPUDA hate speech prohibition</a:t>
                      </a:r>
                      <a:endPar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2F486A"/>
                    </a:solidFill>
                  </a:tcPr>
                </a:tc>
                <a:extLst>
                  <a:ext uri="{0D108BD9-81ED-4DB2-BD59-A6C34878D82A}">
                    <a16:rowId xmlns:a16="http://schemas.microsoft.com/office/drawing/2014/main" val="3263354777"/>
                  </a:ext>
                </a:extLst>
              </a:tr>
              <a:tr h="3747326">
                <a:tc>
                  <a:txBody>
                    <a:bodyPr/>
                    <a:lstStyle/>
                    <a:p>
                      <a:pPr algn="just">
                        <a:lnSpc>
                          <a:spcPct val="150000"/>
                        </a:lnSpc>
                        <a:spcAft>
                          <a:spcPts val="800"/>
                        </a:spcAft>
                      </a:pPr>
                      <a:r>
                        <a:rPr lang="en-GB" sz="1600" dirty="0">
                          <a:effectLst/>
                          <a:latin typeface="Arial" panose="020B0604020202020204" pitchFamily="34" charset="0"/>
                          <a:cs typeface="Arial" panose="020B0604020202020204" pitchFamily="34" charset="0"/>
                        </a:rPr>
                        <a:t>“Any person who intentionally publishes, propagates or advocates anything or communicates to one or more persons </a:t>
                      </a:r>
                    </a:p>
                    <a:p>
                      <a:pPr algn="just">
                        <a:lnSpc>
                          <a:spcPct val="150000"/>
                        </a:lnSpc>
                        <a:spcAft>
                          <a:spcPts val="800"/>
                        </a:spcAft>
                      </a:pPr>
                      <a:r>
                        <a:rPr lang="en-GB" sz="1600" dirty="0">
                          <a:effectLst/>
                          <a:latin typeface="Arial" panose="020B0604020202020204" pitchFamily="34" charset="0"/>
                          <a:cs typeface="Arial" panose="020B0604020202020204" pitchFamily="34" charset="0"/>
                        </a:rPr>
                        <a:t>in a manner that could reasonably be construed to demonstrate a clear intention to (i) be harmful or to incite harm; </a:t>
                      </a:r>
                      <a:r>
                        <a:rPr lang="en-GB" sz="1600" u="sng" dirty="0">
                          <a:effectLst/>
                          <a:highlight>
                            <a:srgbClr val="FF0000"/>
                          </a:highlight>
                          <a:latin typeface="Arial" panose="020B0604020202020204" pitchFamily="34" charset="0"/>
                          <a:cs typeface="Arial" panose="020B0604020202020204" pitchFamily="34" charset="0"/>
                        </a:rPr>
                        <a:t>or</a:t>
                      </a:r>
                      <a:endParaRPr lang="en-ZA" sz="1600" dirty="0">
                        <a:effectLst/>
                        <a:highlight>
                          <a:srgbClr val="FF0000"/>
                        </a:highlight>
                        <a:latin typeface="Arial" panose="020B0604020202020204" pitchFamily="34" charset="0"/>
                        <a:cs typeface="Arial" panose="020B0604020202020204" pitchFamily="34" charset="0"/>
                      </a:endParaRPr>
                    </a:p>
                    <a:p>
                      <a:pPr algn="just">
                        <a:lnSpc>
                          <a:spcPct val="150000"/>
                        </a:lnSpc>
                        <a:spcAft>
                          <a:spcPts val="800"/>
                        </a:spcAft>
                      </a:pPr>
                      <a:r>
                        <a:rPr lang="en-GB" sz="1600" dirty="0">
                          <a:effectLst/>
                          <a:latin typeface="Arial" panose="020B0604020202020204" pitchFamily="34" charset="0"/>
                          <a:cs typeface="Arial" panose="020B0604020202020204" pitchFamily="34" charset="0"/>
                        </a:rPr>
                        <a:t>(ii) promote or propagate hatred, based on one or more of the following grounds…”</a:t>
                      </a:r>
                      <a:endPar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308284"/>
                    </a:solidFill>
                  </a:tcPr>
                </a:tc>
                <a:tc>
                  <a:txBody>
                    <a:bodyPr/>
                    <a:lstStyle/>
                    <a:p>
                      <a:pPr algn="just">
                        <a:lnSpc>
                          <a:spcPct val="150000"/>
                        </a:lnSpc>
                        <a:spcAft>
                          <a:spcPts val="800"/>
                        </a:spcAft>
                      </a:pPr>
                      <a:r>
                        <a:rPr lang="en-GB" sz="1600" b="1" i="0" dirty="0">
                          <a:solidFill>
                            <a:schemeClr val="bg1"/>
                          </a:solidFill>
                          <a:effectLst/>
                          <a:latin typeface="Arial" panose="020B0604020202020204" pitchFamily="34" charset="0"/>
                          <a:cs typeface="Arial" panose="020B0604020202020204" pitchFamily="34" charset="0"/>
                        </a:rPr>
                        <a:t>“….no person may publish, propagate, advocate or communicate words </a:t>
                      </a:r>
                    </a:p>
                    <a:p>
                      <a:pPr algn="just">
                        <a:lnSpc>
                          <a:spcPct val="150000"/>
                        </a:lnSpc>
                        <a:spcAft>
                          <a:spcPts val="800"/>
                        </a:spcAft>
                      </a:pPr>
                      <a:r>
                        <a:rPr lang="en-GB" sz="1600" b="1" i="0" dirty="0">
                          <a:solidFill>
                            <a:schemeClr val="bg1"/>
                          </a:solidFill>
                          <a:effectLst/>
                          <a:latin typeface="Arial" panose="020B0604020202020204" pitchFamily="34" charset="0"/>
                          <a:cs typeface="Arial" panose="020B0604020202020204" pitchFamily="34" charset="0"/>
                        </a:rPr>
                        <a:t>that are based on one or more of the prohibited grounds, against any person, </a:t>
                      </a:r>
                    </a:p>
                    <a:p>
                      <a:pPr algn="just">
                        <a:lnSpc>
                          <a:spcPct val="150000"/>
                        </a:lnSpc>
                        <a:spcAft>
                          <a:spcPts val="800"/>
                        </a:spcAft>
                      </a:pPr>
                      <a:r>
                        <a:rPr lang="en-GB" sz="1600" b="1" i="0" dirty="0">
                          <a:solidFill>
                            <a:schemeClr val="bg1"/>
                          </a:solidFill>
                          <a:effectLst/>
                          <a:latin typeface="Arial" panose="020B0604020202020204" pitchFamily="34" charset="0"/>
                          <a:cs typeface="Arial" panose="020B0604020202020204" pitchFamily="34" charset="0"/>
                        </a:rPr>
                        <a:t>that could reasonably be construed to demonstrate a clear intention to be harmful or to incite harm </a:t>
                      </a:r>
                      <a:r>
                        <a:rPr lang="en-GB" sz="1600" b="1" i="0" u="sng" dirty="0">
                          <a:solidFill>
                            <a:schemeClr val="bg1"/>
                          </a:solidFill>
                          <a:effectLst/>
                          <a:highlight>
                            <a:srgbClr val="FF0000"/>
                          </a:highlight>
                          <a:latin typeface="Arial" panose="020B0604020202020204" pitchFamily="34" charset="0"/>
                          <a:cs typeface="Arial" panose="020B0604020202020204" pitchFamily="34" charset="0"/>
                        </a:rPr>
                        <a:t>and</a:t>
                      </a:r>
                      <a:r>
                        <a:rPr lang="en-GB" sz="1600" b="1" i="0" dirty="0">
                          <a:solidFill>
                            <a:schemeClr val="bg1"/>
                          </a:solidFill>
                          <a:effectLst/>
                          <a:latin typeface="Arial" panose="020B0604020202020204" pitchFamily="34" charset="0"/>
                          <a:cs typeface="Arial" panose="020B0604020202020204" pitchFamily="34" charset="0"/>
                        </a:rPr>
                        <a:t> to promote or propagate hatred”</a:t>
                      </a:r>
                      <a:endParaRPr lang="en-ZA" sz="16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2F486A"/>
                    </a:solidFill>
                  </a:tcPr>
                </a:tc>
                <a:extLst>
                  <a:ext uri="{0D108BD9-81ED-4DB2-BD59-A6C34878D82A}">
                    <a16:rowId xmlns:a16="http://schemas.microsoft.com/office/drawing/2014/main" val="3330686059"/>
                  </a:ext>
                </a:extLst>
              </a:tr>
            </a:tbl>
          </a:graphicData>
        </a:graphic>
      </p:graphicFrame>
    </p:spTree>
    <p:extLst>
      <p:ext uri="{BB962C8B-B14F-4D97-AF65-F5344CB8AC3E}">
        <p14:creationId xmlns:p14="http://schemas.microsoft.com/office/powerpoint/2010/main" val="1213066583"/>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pPr algn="ctr"/>
            <a:r>
              <a:rPr lang="en-US" sz="3600" dirty="0">
                <a:solidFill>
                  <a:srgbClr val="308284"/>
                </a:solidFill>
              </a:rPr>
              <a:t>Synopsis of Concerns - Overbroad</a:t>
            </a:r>
          </a:p>
        </p:txBody>
      </p:sp>
      <p:sp>
        <p:nvSpPr>
          <p:cNvPr id="3" name="Rectangle 2"/>
          <p:cNvSpPr/>
          <p:nvPr/>
        </p:nvSpPr>
        <p:spPr>
          <a:xfrm>
            <a:off x="1588827" y="984169"/>
            <a:ext cx="7391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BF851CC4-E0E8-44C0-9C04-4BA617967633}"/>
              </a:ext>
            </a:extLst>
          </p:cNvPr>
          <p:cNvSpPr txBox="1"/>
          <p:nvPr/>
        </p:nvSpPr>
        <p:spPr>
          <a:xfrm>
            <a:off x="152400" y="823063"/>
            <a:ext cx="8305800" cy="113877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all" spc="0" normalizeH="0" baseline="0" noProof="0" dirty="0">
                <a:ln>
                  <a:noFill/>
                </a:ln>
                <a:solidFill>
                  <a:srgbClr val="308284"/>
                </a:solidFill>
                <a:effectLst/>
                <a:uLnTx/>
                <a:uFillTx/>
                <a:latin typeface="Arial" panose="020B0604020202020204" pitchFamily="34" charset="0"/>
                <a:ea typeface="+mn-ea"/>
                <a:cs typeface="Arial" panose="020B0604020202020204" pitchFamily="34" charset="0"/>
              </a:rPr>
              <a:t>DEFINITION OF HARM</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buFont typeface="Wingdings" panose="05000000000000000000" pitchFamily="2" charset="2"/>
              <a:buChar char="§"/>
            </a:pPr>
            <a:r>
              <a:rPr lang="en-ZA" sz="2200" dirty="0">
                <a:effectLst/>
                <a:latin typeface="Arial" panose="020B0604020202020204" pitchFamily="34" charset="0"/>
                <a:ea typeface="Calibri" panose="020F0502020204030204" pitchFamily="34" charset="0"/>
                <a:cs typeface="Arial" panose="020B0604020202020204" pitchFamily="34" charset="0"/>
              </a:rPr>
              <a:t>Bill’s </a:t>
            </a:r>
            <a:r>
              <a:rPr lang="en-GB" sz="2200" dirty="0">
                <a:effectLst/>
                <a:latin typeface="Arial" panose="020B0604020202020204" pitchFamily="34" charset="0"/>
                <a:ea typeface="Calibri" panose="020F0502020204030204" pitchFamily="34" charset="0"/>
                <a:cs typeface="Arial" panose="020B0604020202020204" pitchFamily="34" charset="0"/>
              </a:rPr>
              <a:t>current </a:t>
            </a:r>
            <a:r>
              <a:rPr lang="en-GB" sz="2200" b="1" u="sng" dirty="0">
                <a:effectLst/>
                <a:latin typeface="Arial" panose="020B0604020202020204" pitchFamily="34" charset="0"/>
                <a:ea typeface="Calibri" panose="020F0502020204030204" pitchFamily="34" charset="0"/>
                <a:cs typeface="Arial" panose="020B0604020202020204" pitchFamily="34" charset="0"/>
              </a:rPr>
              <a:t>definition of harm </a:t>
            </a:r>
            <a:r>
              <a:rPr lang="en-ZA" sz="2200" dirty="0">
                <a:effectLst/>
                <a:latin typeface="Arial" panose="020B0604020202020204" pitchFamily="34" charset="0"/>
                <a:ea typeface="Calibri" panose="020F0502020204030204" pitchFamily="34" charset="0"/>
                <a:cs typeface="Arial" panose="020B0604020202020204" pitchFamily="34" charset="0"/>
              </a:rPr>
              <a:t>(is contrary to the</a:t>
            </a:r>
            <a:r>
              <a:rPr lang="en-ZA"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ZA" sz="2200" b="1" i="1"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Qwelane</a:t>
            </a:r>
            <a:r>
              <a:rPr lang="en-ZA" sz="2200" dirty="0">
                <a:effectLst/>
                <a:latin typeface="Arial" panose="020B0604020202020204" pitchFamily="34" charset="0"/>
                <a:ea typeface="Calibri" panose="020F0502020204030204" pitchFamily="34" charset="0"/>
                <a:cs typeface="Arial" panose="020B0604020202020204" pitchFamily="34" charset="0"/>
              </a:rPr>
              <a:t> judgment) in a substantial way.</a:t>
            </a:r>
            <a:endParaRPr kumimoji="0" lang="en-GB" sz="24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5BEB34C4-9838-4C50-A437-75D22D268DC0}"/>
              </a:ext>
            </a:extLst>
          </p:cNvPr>
          <p:cNvSpPr txBox="1"/>
          <p:nvPr/>
        </p:nvSpPr>
        <p:spPr>
          <a:xfrm>
            <a:off x="6638528" y="5504499"/>
            <a:ext cx="2341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a:ea typeface="+mn-ea"/>
                <a:cs typeface="+mn-cs"/>
              </a:rPr>
              <a:t>Photo: Unsplashed</a:t>
            </a:r>
            <a:endParaRPr kumimoji="0" lang="en-ZA" sz="1800" b="0" i="0" u="none" strike="noStrike" kern="1200" cap="none" spc="0" normalizeH="0" baseline="0" noProof="0" dirty="0">
              <a:ln>
                <a:noFill/>
              </a:ln>
              <a:solidFill>
                <a:prstClr val="white"/>
              </a:solidFill>
              <a:effectLst/>
              <a:uLnTx/>
              <a:uFillTx/>
              <a:latin typeface="Trebuchet MS"/>
              <a:ea typeface="+mn-ea"/>
              <a:cs typeface="+mn-cs"/>
            </a:endParaRPr>
          </a:p>
        </p:txBody>
      </p:sp>
      <p:graphicFrame>
        <p:nvGraphicFramePr>
          <p:cNvPr id="4" name="Table 3">
            <a:extLst>
              <a:ext uri="{FF2B5EF4-FFF2-40B4-BE49-F238E27FC236}">
                <a16:creationId xmlns:a16="http://schemas.microsoft.com/office/drawing/2014/main" id="{BDDC9D21-BD24-410F-A858-772B2A56060C}"/>
              </a:ext>
            </a:extLst>
          </p:cNvPr>
          <p:cNvGraphicFramePr>
            <a:graphicFrameLocks noGrp="1"/>
          </p:cNvGraphicFramePr>
          <p:nvPr>
            <p:extLst>
              <p:ext uri="{D42A27DB-BD31-4B8C-83A1-F6EECF244321}">
                <p14:modId xmlns:p14="http://schemas.microsoft.com/office/powerpoint/2010/main" val="2966605972"/>
              </p:ext>
            </p:extLst>
          </p:nvPr>
        </p:nvGraphicFramePr>
        <p:xfrm>
          <a:off x="495300" y="2260205"/>
          <a:ext cx="8153400" cy="3097623"/>
        </p:xfrm>
        <a:graphic>
          <a:graphicData uri="http://schemas.openxmlformats.org/drawingml/2006/table">
            <a:tbl>
              <a:tblPr firstRow="1" firstCol="1" bandRow="1">
                <a:tableStyleId>{5C22544A-7EE6-4342-B048-85BDC9FD1C3A}</a:tableStyleId>
              </a:tblPr>
              <a:tblGrid>
                <a:gridCol w="4196058">
                  <a:extLst>
                    <a:ext uri="{9D8B030D-6E8A-4147-A177-3AD203B41FA5}">
                      <a16:colId xmlns:a16="http://schemas.microsoft.com/office/drawing/2014/main" val="2758237801"/>
                    </a:ext>
                  </a:extLst>
                </a:gridCol>
                <a:gridCol w="3957342">
                  <a:extLst>
                    <a:ext uri="{9D8B030D-6E8A-4147-A177-3AD203B41FA5}">
                      <a16:colId xmlns:a16="http://schemas.microsoft.com/office/drawing/2014/main" val="1450182745"/>
                    </a:ext>
                  </a:extLst>
                </a:gridCol>
              </a:tblGrid>
              <a:tr h="986516">
                <a:tc>
                  <a:txBody>
                    <a:bodyPr/>
                    <a:lstStyle/>
                    <a:p>
                      <a:pPr algn="just">
                        <a:lnSpc>
                          <a:spcPct val="150000"/>
                        </a:lnSpc>
                        <a:spcAft>
                          <a:spcPts val="800"/>
                        </a:spcAft>
                      </a:pPr>
                      <a:r>
                        <a:rPr lang="en-GB" sz="1600" b="1">
                          <a:solidFill>
                            <a:schemeClr val="bg1"/>
                          </a:solidFill>
                          <a:effectLst/>
                          <a:latin typeface="Arial" panose="020B0604020202020204" pitchFamily="34" charset="0"/>
                          <a:cs typeface="Arial" panose="020B0604020202020204" pitchFamily="34" charset="0"/>
                        </a:rPr>
                        <a:t>Bill’s Definition of “harm” -  Clause 1</a:t>
                      </a:r>
                      <a:endParaRPr lang="en-ZA"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308284"/>
                    </a:solidFill>
                  </a:tcPr>
                </a:tc>
                <a:tc>
                  <a:txBody>
                    <a:bodyPr/>
                    <a:lstStyle/>
                    <a:p>
                      <a:pPr algn="just">
                        <a:lnSpc>
                          <a:spcPct val="150000"/>
                        </a:lnSpc>
                        <a:spcAft>
                          <a:spcPts val="800"/>
                        </a:spcAft>
                      </a:pPr>
                      <a:r>
                        <a:rPr lang="en-GB" sz="1600" b="1">
                          <a:solidFill>
                            <a:schemeClr val="bg1"/>
                          </a:solidFill>
                          <a:effectLst/>
                          <a:latin typeface="Arial" panose="020B0604020202020204" pitchFamily="34" charset="0"/>
                          <a:cs typeface="Arial" panose="020B0604020202020204" pitchFamily="34" charset="0"/>
                        </a:rPr>
                        <a:t>Constitutional Court’s definition of “harmful” </a:t>
                      </a:r>
                      <a:endParaRPr lang="en-ZA"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2F486A"/>
                    </a:solidFill>
                  </a:tcPr>
                </a:tc>
                <a:extLst>
                  <a:ext uri="{0D108BD9-81ED-4DB2-BD59-A6C34878D82A}">
                    <a16:rowId xmlns:a16="http://schemas.microsoft.com/office/drawing/2014/main" val="2175258508"/>
                  </a:ext>
                </a:extLst>
              </a:tr>
              <a:tr h="2111107">
                <a:tc>
                  <a:txBody>
                    <a:bodyPr/>
                    <a:lstStyle/>
                    <a:p>
                      <a:pPr algn="just">
                        <a:lnSpc>
                          <a:spcPct val="150000"/>
                        </a:lnSpc>
                        <a:spcAft>
                          <a:spcPts val="800"/>
                        </a:spcAft>
                      </a:pPr>
                      <a:r>
                        <a:rPr lang="en-GB" sz="1600" b="1" dirty="0">
                          <a:solidFill>
                            <a:schemeClr val="bg1"/>
                          </a:solidFill>
                          <a:effectLst/>
                          <a:latin typeface="Arial" panose="020B0604020202020204" pitchFamily="34" charset="0"/>
                          <a:cs typeface="Arial" panose="020B0604020202020204" pitchFamily="34" charset="0"/>
                        </a:rPr>
                        <a:t>“ ‘harm’ means </a:t>
                      </a:r>
                      <a:r>
                        <a:rPr lang="en-GB" sz="1600" b="1" dirty="0">
                          <a:solidFill>
                            <a:schemeClr val="bg1"/>
                          </a:solidFill>
                          <a:effectLst/>
                          <a:highlight>
                            <a:srgbClr val="FF0000"/>
                          </a:highlight>
                          <a:latin typeface="Arial" panose="020B0604020202020204" pitchFamily="34" charset="0"/>
                          <a:cs typeface="Arial" panose="020B0604020202020204" pitchFamily="34" charset="0"/>
                        </a:rPr>
                        <a:t>any</a:t>
                      </a:r>
                      <a:r>
                        <a:rPr lang="en-GB" sz="1600" b="1" dirty="0">
                          <a:solidFill>
                            <a:schemeClr val="bg1"/>
                          </a:solidFill>
                          <a:effectLst/>
                          <a:latin typeface="Arial" panose="020B0604020202020204" pitchFamily="34" charset="0"/>
                          <a:cs typeface="Arial" panose="020B0604020202020204" pitchFamily="34" charset="0"/>
                        </a:rPr>
                        <a:t> emotional, psychological, physical, social or economic harm”</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308284"/>
                    </a:solidFill>
                  </a:tcPr>
                </a:tc>
                <a:tc>
                  <a:txBody>
                    <a:bodyPr/>
                    <a:lstStyle/>
                    <a:p>
                      <a:pPr>
                        <a:lnSpc>
                          <a:spcPct val="150000"/>
                        </a:lnSpc>
                      </a:pPr>
                      <a:r>
                        <a:rPr lang="en-ZA" sz="1600" b="1" dirty="0">
                          <a:solidFill>
                            <a:schemeClr val="bg1"/>
                          </a:solidFill>
                          <a:effectLst/>
                          <a:latin typeface="Arial" panose="020B0604020202020204" pitchFamily="34" charset="0"/>
                          <a:cs typeface="Arial" panose="020B0604020202020204" pitchFamily="34" charset="0"/>
                        </a:rPr>
                        <a:t>“‘harmful’ can be understood as </a:t>
                      </a:r>
                      <a:r>
                        <a:rPr lang="en-ZA" sz="1600" b="1" dirty="0">
                          <a:solidFill>
                            <a:schemeClr val="bg1"/>
                          </a:solidFill>
                          <a:effectLst/>
                          <a:highlight>
                            <a:srgbClr val="FF0000"/>
                          </a:highlight>
                          <a:latin typeface="Arial" panose="020B0604020202020204" pitchFamily="34" charset="0"/>
                          <a:cs typeface="Arial" panose="020B0604020202020204" pitchFamily="34" charset="0"/>
                        </a:rPr>
                        <a:t>deep</a:t>
                      </a:r>
                      <a:r>
                        <a:rPr lang="en-ZA" sz="1600" b="1" dirty="0">
                          <a:solidFill>
                            <a:schemeClr val="bg1"/>
                          </a:solidFill>
                          <a:effectLst/>
                          <a:latin typeface="Arial" panose="020B0604020202020204" pitchFamily="34" charset="0"/>
                          <a:cs typeface="Arial" panose="020B0604020202020204" pitchFamily="34" charset="0"/>
                        </a:rPr>
                        <a:t> emotional and psychological harm that </a:t>
                      </a:r>
                      <a:r>
                        <a:rPr lang="en-ZA" sz="1600" b="1" dirty="0">
                          <a:solidFill>
                            <a:schemeClr val="bg1"/>
                          </a:solidFill>
                          <a:effectLst/>
                          <a:highlight>
                            <a:srgbClr val="FF0000"/>
                          </a:highlight>
                          <a:latin typeface="Arial" panose="020B0604020202020204" pitchFamily="34" charset="0"/>
                          <a:cs typeface="Arial" panose="020B0604020202020204" pitchFamily="34" charset="0"/>
                        </a:rPr>
                        <a:t>severely undermines </a:t>
                      </a:r>
                      <a:r>
                        <a:rPr lang="en-ZA" sz="1600" b="1" dirty="0">
                          <a:solidFill>
                            <a:schemeClr val="bg1"/>
                          </a:solidFill>
                          <a:effectLst/>
                          <a:latin typeface="Arial" panose="020B0604020202020204" pitchFamily="34" charset="0"/>
                          <a:cs typeface="Arial" panose="020B0604020202020204" pitchFamily="34" charset="0"/>
                        </a:rPr>
                        <a:t>the dignity of the targeted group.”</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531" marR="61531" marT="0" marB="0">
                    <a:solidFill>
                      <a:srgbClr val="2F486A"/>
                    </a:solidFill>
                  </a:tcPr>
                </a:tc>
                <a:extLst>
                  <a:ext uri="{0D108BD9-81ED-4DB2-BD59-A6C34878D82A}">
                    <a16:rowId xmlns:a16="http://schemas.microsoft.com/office/drawing/2014/main" val="1374780845"/>
                  </a:ext>
                </a:extLst>
              </a:tr>
            </a:tbl>
          </a:graphicData>
        </a:graphic>
      </p:graphicFrame>
    </p:spTree>
    <p:extLst>
      <p:ext uri="{BB962C8B-B14F-4D97-AF65-F5344CB8AC3E}">
        <p14:creationId xmlns:p14="http://schemas.microsoft.com/office/powerpoint/2010/main" val="2521790020"/>
      </p:ext>
    </p:extLst>
  </p:cSld>
  <p:clrMapOvr>
    <a:masterClrMapping/>
  </p:clrMapOvr>
  <p:transition>
    <p:wipe dir="d"/>
  </p:transition>
</p:sld>
</file>

<file path=ppt/theme/theme1.xml><?xml version="1.0" encoding="utf-8"?>
<a:theme xmlns:a="http://schemas.openxmlformats.org/drawingml/2006/main" name="PM_on_target">
  <a:themeElements>
    <a:clrScheme name="Custom 2">
      <a:dk1>
        <a:sysClr val="windowText" lastClr="000000"/>
      </a:dk1>
      <a:lt1>
        <a:sysClr val="window" lastClr="FFFFFF"/>
      </a:lt1>
      <a:dk2>
        <a:srgbClr val="7F7F7F"/>
      </a:dk2>
      <a:lt2>
        <a:srgbClr val="D8D8D8"/>
      </a:lt2>
      <a:accent1>
        <a:srgbClr val="A5A5A5"/>
      </a:accent1>
      <a:accent2>
        <a:srgbClr val="FFB07C"/>
      </a:accent2>
      <a:accent3>
        <a:srgbClr val="FF3300"/>
      </a:accent3>
      <a:accent4>
        <a:srgbClr val="FF761D"/>
      </a:accent4>
      <a:accent5>
        <a:srgbClr val="FFC199"/>
      </a:accent5>
      <a:accent6>
        <a:srgbClr val="7A4928"/>
      </a:accent6>
      <a:hlink>
        <a:srgbClr val="FFFFFF"/>
      </a:hlink>
      <a:folHlink>
        <a:srgbClr val="0C0C0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2E8BF64BF6DC4D90C40CDE1944256E" ma:contentTypeVersion="11" ma:contentTypeDescription="Create a new document." ma:contentTypeScope="" ma:versionID="2730fae91c91f74136c4019d129457e5">
  <xsd:schema xmlns:xsd="http://www.w3.org/2001/XMLSchema" xmlns:xs="http://www.w3.org/2001/XMLSchema" xmlns:p="http://schemas.microsoft.com/office/2006/metadata/properties" xmlns:ns2="2ee58e76-7c74-4e25-b702-2c4247c33cef" targetNamespace="http://schemas.microsoft.com/office/2006/metadata/properties" ma:root="true" ma:fieldsID="2667fda9435bd7091fe81a1fc4ffac6b" ns2:_="">
    <xsd:import namespace="2ee58e76-7c74-4e25-b702-2c4247c33c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58e76-7c74-4e25-b702-2c4247c33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EF138-6A09-41F8-9BB4-60B259434087}">
  <ds:schemaRefs>
    <ds:schemaRef ds:uri="http://purl.org/dc/elements/1.1/"/>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ee58e76-7c74-4e25-b702-2c4247c33cef"/>
  </ds:schemaRefs>
</ds:datastoreItem>
</file>

<file path=customXml/itemProps2.xml><?xml version="1.0" encoding="utf-8"?>
<ds:datastoreItem xmlns:ds="http://schemas.openxmlformats.org/officeDocument/2006/customXml" ds:itemID="{C2EDBA90-BEA4-42A6-9B92-F90890724214}">
  <ds:schemaRefs>
    <ds:schemaRef ds:uri="http://schemas.microsoft.com/sharepoint/v3/contenttype/forms"/>
  </ds:schemaRefs>
</ds:datastoreItem>
</file>

<file path=customXml/itemProps3.xml><?xml version="1.0" encoding="utf-8"?>
<ds:datastoreItem xmlns:ds="http://schemas.openxmlformats.org/officeDocument/2006/customXml" ds:itemID="{3A72AF2C-2B43-41C4-9F5F-612AC96F1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58e76-7c74-4e25-b702-2c4247c33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19925</TotalTime>
  <Words>1174</Words>
  <Application>Microsoft Office PowerPoint</Application>
  <PresentationFormat>On-screen Show (4:3)</PresentationFormat>
  <Paragraphs>156</Paragraphs>
  <Slides>20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Black</vt:lpstr>
      <vt:lpstr>Calibri</vt:lpstr>
      <vt:lpstr>Courier New</vt:lpstr>
      <vt:lpstr>Segoe UI</vt:lpstr>
      <vt:lpstr>Segoe UI Semibold</vt:lpstr>
      <vt:lpstr>Segoe UI Semilight</vt:lpstr>
      <vt:lpstr>Trebuchet MS</vt:lpstr>
      <vt:lpstr>Wingdings</vt:lpstr>
      <vt:lpstr>Wingdings 2</vt:lpstr>
      <vt:lpstr>PM_on_target</vt:lpstr>
      <vt:lpstr>Justice and Correctional Services Committee Presentation  March 2022</vt:lpstr>
      <vt:lpstr>PowerPoint Presentation</vt:lpstr>
      <vt:lpstr>Introducing FOR SA</vt:lpstr>
      <vt:lpstr>PowerPoint Presentation</vt:lpstr>
      <vt:lpstr>What is Religious Freedom?</vt:lpstr>
      <vt:lpstr>PowerPoint Presentation</vt:lpstr>
      <vt:lpstr>Synopsis of Concerns – Overbroad</vt:lpstr>
      <vt:lpstr>Synopsis of Concerns – Overbroad</vt:lpstr>
      <vt:lpstr>Synopsis of Concerns - Overbroad</vt:lpstr>
      <vt:lpstr>Synopsis of Concerns – Exemption</vt:lpstr>
      <vt:lpstr>Synopsis of Concerns – Exemption</vt:lpstr>
      <vt:lpstr>Synopsis of Concerns – Exemption</vt:lpstr>
      <vt:lpstr>Synopsis of Concerns – Exemption</vt:lpstr>
      <vt:lpstr>Synopsis of Concerns – Criminalisation</vt:lpstr>
      <vt:lpstr>Synopsis of Concerns – General</vt:lpstr>
      <vt:lpstr>Synopsis of Concerns – General</vt:lpstr>
      <vt:lpstr>Recommendations</vt:lpstr>
      <vt:lpstr>Recommendations</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TARGET</dc:title>
  <dc:creator>Marielise von Molendorff</dc:creator>
  <cp:lastModifiedBy>Vhonani Ramaano</cp:lastModifiedBy>
  <cp:revision>554</cp:revision>
  <cp:lastPrinted>2019-11-13T13:55:37Z</cp:lastPrinted>
  <dcterms:created xsi:type="dcterms:W3CDTF">2014-03-04T10:32:09Z</dcterms:created>
  <dcterms:modified xsi:type="dcterms:W3CDTF">2022-03-28T10:57:30Z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TC018572749991</vt:lpwstr>
  </property>
  <property fmtid="{D5CDD505-2E9C-101B-9397-08002B2CF9AE}" pid="3" name="ContentTypeId">
    <vt:lpwstr>0x010100F52E8BF64BF6DC4D90C40CDE1944256E</vt:lpwstr>
  </property>
</Properties>
</file>