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ags/tag5.xml" ContentType="application/vnd.openxmlformats-officedocument.presentationml.tags+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tags/tag6.xml" ContentType="application/vnd.openxmlformats-officedocument.presentationml.tags+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5.xml" ContentType="application/vnd.openxmlformats-officedocument.theme+xml"/>
  <Override PartName="/ppt/tags/tag7.xml" ContentType="application/vnd.openxmlformats-officedocument.presentationml.tags+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tags/tag8.xml" ContentType="application/vnd.openxmlformats-officedocument.presentationml.tags+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7.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8.xml" ContentType="application/vnd.openxmlformats-officedocument.them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9.xml" ContentType="application/vnd.openxmlformats-officedocument.them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theme/theme10.xml" ContentType="application/vnd.openxmlformats-officedocument.theme+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11.xml" ContentType="application/vnd.openxmlformats-officedocument.them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heme/theme1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3" r:id="rId2"/>
    <p:sldMasterId id="2147483696" r:id="rId3"/>
    <p:sldMasterId id="2147483707" r:id="rId4"/>
    <p:sldMasterId id="2147483719" r:id="rId5"/>
    <p:sldMasterId id="2147483732" r:id="rId6"/>
    <p:sldMasterId id="2147483748" r:id="rId7"/>
    <p:sldMasterId id="2147483755" r:id="rId8"/>
    <p:sldMasterId id="2147483776" r:id="rId9"/>
    <p:sldMasterId id="2147483793" r:id="rId10"/>
    <p:sldMasterId id="2147483812" r:id="rId11"/>
  </p:sldMasterIdLst>
  <p:notesMasterIdLst>
    <p:notesMasterId r:id="rId48"/>
  </p:notesMasterIdLst>
  <p:sldIdLst>
    <p:sldId id="269" r:id="rId12"/>
    <p:sldId id="2147376021" r:id="rId13"/>
    <p:sldId id="2147376383" r:id="rId14"/>
    <p:sldId id="2147376384" r:id="rId15"/>
    <p:sldId id="2147376385" r:id="rId16"/>
    <p:sldId id="2147376428" r:id="rId17"/>
    <p:sldId id="2147376421" r:id="rId18"/>
    <p:sldId id="2147376394" r:id="rId19"/>
    <p:sldId id="2147376395" r:id="rId20"/>
    <p:sldId id="2147376409" r:id="rId21"/>
    <p:sldId id="2147376410" r:id="rId22"/>
    <p:sldId id="2147376411" r:id="rId23"/>
    <p:sldId id="2147376419" r:id="rId24"/>
    <p:sldId id="2147376404" r:id="rId25"/>
    <p:sldId id="2147376422" r:id="rId26"/>
    <p:sldId id="2147376412" r:id="rId27"/>
    <p:sldId id="2147376424" r:id="rId28"/>
    <p:sldId id="2147376425" r:id="rId29"/>
    <p:sldId id="2147376427" r:id="rId30"/>
    <p:sldId id="2147376413" r:id="rId31"/>
    <p:sldId id="2147376403" r:id="rId32"/>
    <p:sldId id="2147376423" r:id="rId33"/>
    <p:sldId id="2147376426" r:id="rId34"/>
    <p:sldId id="2147376416" r:id="rId35"/>
    <p:sldId id="2147376406" r:id="rId36"/>
    <p:sldId id="2147376407" r:id="rId37"/>
    <p:sldId id="2147376408" r:id="rId38"/>
    <p:sldId id="2147376388" r:id="rId39"/>
    <p:sldId id="2147376391" r:id="rId40"/>
    <p:sldId id="2147376392" r:id="rId41"/>
    <p:sldId id="2147376400" r:id="rId42"/>
    <p:sldId id="2147376399" r:id="rId43"/>
    <p:sldId id="2147376393" r:id="rId44"/>
    <p:sldId id="2147376397" r:id="rId45"/>
    <p:sldId id="2147376417" r:id="rId46"/>
    <p:sldId id="2147376402" r:id="rId47"/>
  </p:sldIdLst>
  <p:sldSz cx="12192000" cy="6858000"/>
  <p:notesSz cx="6858000" cy="9144000"/>
  <p:defaultTextStyle>
    <a:defPPr>
      <a:defRPr lang="af-Z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D28"/>
    <a:srgbClr val="FFFF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18" y="72"/>
      </p:cViewPr>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slide" Target="slides/slide31.xml"/><Relationship Id="rId47" Type="http://schemas.openxmlformats.org/officeDocument/2006/relationships/slide" Target="slides/slide36.xml"/><Relationship Id="rId50" Type="http://schemas.openxmlformats.org/officeDocument/2006/relationships/viewProps" Target="view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5.xml"/><Relationship Id="rId29" Type="http://schemas.openxmlformats.org/officeDocument/2006/relationships/slide" Target="slides/slide18.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slide" Target="slides/slide34.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4" Type="http://schemas.openxmlformats.org/officeDocument/2006/relationships/slide" Target="slides/slide33.xml"/><Relationship Id="rId52"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slide" Target="slides/slide32.xml"/><Relationship Id="rId48" Type="http://schemas.openxmlformats.org/officeDocument/2006/relationships/notesMaster" Target="notesMasters/notesMaster1.xml"/><Relationship Id="rId8" Type="http://schemas.openxmlformats.org/officeDocument/2006/relationships/slideMaster" Target="slideMasters/slideMaster8.xml"/><Relationship Id="rId51"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slide" Target="slides/slide35.xml"/><Relationship Id="rId20" Type="http://schemas.openxmlformats.org/officeDocument/2006/relationships/slide" Target="slides/slide9.xml"/><Relationship Id="rId41" Type="http://schemas.openxmlformats.org/officeDocument/2006/relationships/slide" Target="slides/slide30.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17A51D-F344-43DB-9B04-CFC86E5714DA}" type="datetimeFigureOut">
              <a:rPr lang="en-ZA" smtClean="0"/>
              <a:t>2022/03/28</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6BCB61-9A2E-46AC-98BF-2455E2E331C9}" type="slidenum">
              <a:rPr lang="en-ZA" smtClean="0"/>
              <a:t>‹#›</a:t>
            </a:fld>
            <a:endParaRPr lang="en-ZA"/>
          </a:p>
        </p:txBody>
      </p:sp>
    </p:spTree>
    <p:extLst>
      <p:ext uri="{BB962C8B-B14F-4D97-AF65-F5344CB8AC3E}">
        <p14:creationId xmlns:p14="http://schemas.microsoft.com/office/powerpoint/2010/main" val="2913480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3.xml"/><Relationship Id="rId5" Type="http://schemas.openxmlformats.org/officeDocument/2006/relationships/image" Target="../media/image9.jpeg"/><Relationship Id="rId4" Type="http://schemas.openxmlformats.org/officeDocument/2006/relationships/image" Target="../media/image13.jpeg"/></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4.xml"/><Relationship Id="rId5" Type="http://schemas.openxmlformats.org/officeDocument/2006/relationships/image" Target="../media/image9.jpeg"/><Relationship Id="rId4" Type="http://schemas.openxmlformats.org/officeDocument/2006/relationships/image" Target="../media/image13.jpeg"/></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2.xml"/><Relationship Id="rId5" Type="http://schemas.openxmlformats.org/officeDocument/2006/relationships/image" Target="../media/image9.jpeg"/><Relationship Id="rId4" Type="http://schemas.openxmlformats.org/officeDocument/2006/relationships/image" Target="../media/image13.jpe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5.xml"/><Relationship Id="rId5" Type="http://schemas.openxmlformats.org/officeDocument/2006/relationships/image" Target="../media/image9.jpeg"/><Relationship Id="rId4" Type="http://schemas.openxmlformats.org/officeDocument/2006/relationships/image" Target="../media/image13.jpeg"/></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7.xml"/><Relationship Id="rId4" Type="http://schemas.openxmlformats.org/officeDocument/2006/relationships/image" Target="../media/image7.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vmlDrawing" Target="../drawings/vmlDrawing9.vml"/><Relationship Id="rId6" Type="http://schemas.openxmlformats.org/officeDocument/2006/relationships/image" Target="../media/image1.emf"/><Relationship Id="rId5" Type="http://schemas.openxmlformats.org/officeDocument/2006/relationships/oleObject" Target="../embeddings/oleObject9.bin"/><Relationship Id="rId4"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8.xml"/><Relationship Id="rId4" Type="http://schemas.openxmlformats.org/officeDocument/2006/relationships/image" Target="../media/image7.jpeg"/></Relationships>
</file>

<file path=ppt/slideLayouts/_rels/slideLayout76.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vmlDrawing" Target="../drawings/vmlDrawing11.vml"/><Relationship Id="rId6" Type="http://schemas.openxmlformats.org/officeDocument/2006/relationships/image" Target="../media/image1.emf"/><Relationship Id="rId5" Type="http://schemas.openxmlformats.org/officeDocument/2006/relationships/oleObject" Target="../embeddings/oleObject11.bin"/><Relationship Id="rId4"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Master" Target="../slideMasters/slideMaster9.xml"/><Relationship Id="rId4" Type="http://schemas.openxmlformats.org/officeDocument/2006/relationships/image" Target="../media/image22.jpeg"/></Relationships>
</file>

<file path=ppt/slideLayouts/_rels/slideLayout83.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vmlDrawing" Target="../drawings/vmlDrawing13.vml"/><Relationship Id="rId6" Type="http://schemas.openxmlformats.org/officeDocument/2006/relationships/image" Target="../media/image1.emf"/><Relationship Id="rId5" Type="http://schemas.openxmlformats.org/officeDocument/2006/relationships/oleObject" Target="../embeddings/oleObject13.bin"/><Relationship Id="rId4" Type="http://schemas.openxmlformats.org/officeDocument/2006/relationships/slideMaster" Target="../slideMasters/slideMaster9.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1.xml"/><Relationship Id="rId5" Type="http://schemas.openxmlformats.org/officeDocument/2006/relationships/image" Target="../media/image25.jpeg"/><Relationship Id="rId4" Type="http://schemas.openxmlformats.org/officeDocument/2006/relationships/image" Target="../media/image7.jpeg"/></Relationships>
</file>

<file path=ppt/slideLayouts/_rels/slideLayout89.xml.rels><?xml version="1.0" encoding="UTF-8" standalone="yes"?>
<Relationships xmlns="http://schemas.openxmlformats.org/package/2006/relationships"><Relationship Id="rId3" Type="http://schemas.openxmlformats.org/officeDocument/2006/relationships/tags" Target="../tags/tag20.xml"/><Relationship Id="rId7" Type="http://schemas.openxmlformats.org/officeDocument/2006/relationships/image" Target="../media/image26.jpeg"/><Relationship Id="rId2" Type="http://schemas.openxmlformats.org/officeDocument/2006/relationships/tags" Target="../tags/tag19.xml"/><Relationship Id="rId1" Type="http://schemas.openxmlformats.org/officeDocument/2006/relationships/vmlDrawing" Target="../drawings/vmlDrawing15.vml"/><Relationship Id="rId6" Type="http://schemas.openxmlformats.org/officeDocument/2006/relationships/image" Target="../media/image1.emf"/><Relationship Id="rId5" Type="http://schemas.openxmlformats.org/officeDocument/2006/relationships/oleObject" Target="../embeddings/oleObject15.bin"/><Relationship Id="rId4" Type="http://schemas.openxmlformats.org/officeDocument/2006/relationships/slideMaster" Target="../slideMasters/slideMaster1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1.jpeg"/><Relationship Id="rId1" Type="http://schemas.openxmlformats.org/officeDocument/2006/relationships/slideMaster" Target="../slideMasters/slideMaster2.xml"/><Relationship Id="rId6" Type="http://schemas.openxmlformats.org/officeDocument/2006/relationships/image" Target="../media/image15.jpeg"/><Relationship Id="rId5" Type="http://schemas.openxmlformats.org/officeDocument/2006/relationships/image" Target="../media/image9.jpeg"/><Relationship Id="rId4" Type="http://schemas.openxmlformats.org/officeDocument/2006/relationships/image" Target="../media/image13.jpeg"/></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0" y="5949280"/>
            <a:ext cx="12192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Picture 1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04800" y="1219200"/>
            <a:ext cx="2090058" cy="1412201"/>
          </a:xfrm>
          <a:prstGeom prst="rect">
            <a:avLst/>
          </a:prstGeom>
          <a:noFill/>
          <a:ln w="9525">
            <a:noFill/>
            <a:miter lim="800000"/>
            <a:headEnd/>
            <a:tailEnd/>
          </a:ln>
          <a:effectLst/>
        </p:spPr>
      </p:pic>
      <p:pic>
        <p:nvPicPr>
          <p:cNvPr id="4" name="Picture 7"/>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flipH="1">
            <a:off x="304800" y="2743201"/>
            <a:ext cx="2090058" cy="1372003"/>
          </a:xfrm>
          <a:prstGeom prst="rect">
            <a:avLst/>
          </a:prstGeom>
          <a:noFill/>
          <a:ln w="9525">
            <a:noFill/>
            <a:miter lim="800000"/>
            <a:headEnd/>
            <a:tailEnd/>
          </a:ln>
          <a:effectLst/>
        </p:spPr>
      </p:pic>
      <p:pic>
        <p:nvPicPr>
          <p:cNvPr id="5" name="Picture 4"/>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04801" y="4267200"/>
            <a:ext cx="2090057" cy="1371600"/>
          </a:xfrm>
          <a:prstGeom prst="rect">
            <a:avLst/>
          </a:prstGeom>
          <a:noFill/>
          <a:ln w="9525">
            <a:noFill/>
            <a:miter lim="800000"/>
            <a:headEnd/>
            <a:tailEnd/>
          </a:ln>
          <a:effectLst/>
        </p:spPr>
      </p:pic>
      <p:cxnSp>
        <p:nvCxnSpPr>
          <p:cNvPr id="6" name="Straight Connector 5"/>
          <p:cNvCxnSpPr/>
          <p:nvPr/>
        </p:nvCxnSpPr>
        <p:spPr>
          <a:xfrm>
            <a:off x="3352800" y="2667000"/>
            <a:ext cx="85344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4191000"/>
            <a:ext cx="85344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sp>
        <p:nvSpPr>
          <p:cNvPr id="11" name="Text Placeholder 10"/>
          <p:cNvSpPr>
            <a:spLocks noGrp="1"/>
          </p:cNvSpPr>
          <p:nvPr>
            <p:ph type="body" sz="quarter" idx="10"/>
          </p:nvPr>
        </p:nvSpPr>
        <p:spPr>
          <a:xfrm>
            <a:off x="3352800" y="2852738"/>
            <a:ext cx="8534400" cy="1223962"/>
          </a:xfrm>
          <a:prstGeom prst="rect">
            <a:avLst/>
          </a:prstGeom>
        </p:spPr>
        <p:txBody>
          <a:bodyPr anchor="ct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4" name="Text Placeholder 13"/>
          <p:cNvSpPr>
            <a:spLocks noGrp="1"/>
          </p:cNvSpPr>
          <p:nvPr>
            <p:ph type="body" sz="quarter" idx="11"/>
          </p:nvPr>
        </p:nvSpPr>
        <p:spPr>
          <a:xfrm>
            <a:off x="2566988" y="6026664"/>
            <a:ext cx="9290050" cy="642424"/>
          </a:xfrm>
          <a:prstGeom prst="rect">
            <a:avLst/>
          </a:prstGeom>
        </p:spPr>
        <p:txBody>
          <a:bodyPr/>
          <a:lstStyle>
            <a:lvl1pPr marL="0" indent="0">
              <a:buNone/>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1pPr>
            <a:lvl2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2pPr>
            <a:lvl3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3pPr>
            <a:lvl4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4pPr>
            <a:lvl5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p:txBody>
      </p:sp>
    </p:spTree>
    <p:extLst>
      <p:ext uri="{BB962C8B-B14F-4D97-AF65-F5344CB8AC3E}">
        <p14:creationId xmlns:p14="http://schemas.microsoft.com/office/powerpoint/2010/main" val="3134067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 y="38522"/>
            <a:ext cx="10635260" cy="1005086"/>
          </a:xfrm>
          <a:prstGeom prst="rect">
            <a:avLst/>
          </a:prstGeom>
        </p:spPr>
        <p:txBody>
          <a:bodyPr/>
          <a:lstStyle/>
          <a:p>
            <a:r>
              <a:rPr lang="en-US"/>
              <a:t>Click to edit Master title style</a:t>
            </a:r>
            <a:endParaRPr lang="en-US" dirty="0"/>
          </a:p>
        </p:txBody>
      </p:sp>
      <p:pic>
        <p:nvPicPr>
          <p:cNvPr id="6" name="Picture 5"/>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0673361" y="57573"/>
            <a:ext cx="1429120" cy="942206"/>
          </a:xfrm>
          <a:prstGeom prst="rect">
            <a:avLst/>
          </a:prstGeom>
          <a:ln>
            <a:noFill/>
          </a:ln>
          <a:effectLst>
            <a:outerShdw blurRad="190500" algn="tl" rotWithShape="0">
              <a:srgbClr val="000000">
                <a:alpha val="70000"/>
              </a:srgbClr>
            </a:outerShdw>
          </a:effectLst>
        </p:spPr>
      </p:pic>
      <p:pic>
        <p:nvPicPr>
          <p:cNvPr id="4" name="Picture 3"/>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0673361" y="57573"/>
            <a:ext cx="1429120" cy="942206"/>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64691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10512491" cy="1066801"/>
          </a:xfrm>
        </p:spPr>
        <p:txBody>
          <a:bodyPr/>
          <a:lstStyle/>
          <a:p>
            <a:r>
              <a:rPr lang="en-US"/>
              <a:t>Click to edit Master title style</a:t>
            </a:r>
            <a:endParaRPr lang="en-ZA"/>
          </a:p>
        </p:txBody>
      </p:sp>
      <p:pic>
        <p:nvPicPr>
          <p:cNvPr id="3" name="Picture 2"/>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0673361" y="57573"/>
            <a:ext cx="1429120" cy="942206"/>
          </a:xfrm>
          <a:prstGeom prst="rect">
            <a:avLst/>
          </a:prstGeom>
          <a:ln>
            <a:noFill/>
          </a:ln>
          <a:effectLst>
            <a:outerShdw blurRad="190500" algn="tl" rotWithShape="0">
              <a:srgbClr val="000000">
                <a:alpha val="70000"/>
              </a:srgbClr>
            </a:outerShdw>
          </a:effectLst>
        </p:spPr>
      </p:pic>
      <p:pic>
        <p:nvPicPr>
          <p:cNvPr id="4" name="Picture 3" descr="NDOH Logo.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3338" y="6006430"/>
            <a:ext cx="2820459" cy="762934"/>
          </a:xfrm>
          <a:prstGeom prst="rect">
            <a:avLst/>
          </a:prstGeom>
        </p:spPr>
      </p:pic>
    </p:spTree>
    <p:extLst>
      <p:ext uri="{BB962C8B-B14F-4D97-AF65-F5344CB8AC3E}">
        <p14:creationId xmlns:p14="http://schemas.microsoft.com/office/powerpoint/2010/main" val="301739627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1_Site 2">
    <p:spTree>
      <p:nvGrpSpPr>
        <p:cNvPr id="1" name=""/>
        <p:cNvGrpSpPr/>
        <p:nvPr/>
      </p:nvGrpSpPr>
      <p:grpSpPr>
        <a:xfrm>
          <a:off x="0" y="0"/>
          <a:ext cx="0" cy="0"/>
          <a:chOff x="0" y="0"/>
          <a:chExt cx="0" cy="0"/>
        </a:xfrm>
      </p:grpSpPr>
    </p:spTree>
    <p:extLst>
      <p:ext uri="{BB962C8B-B14F-4D97-AF65-F5344CB8AC3E}">
        <p14:creationId xmlns:p14="http://schemas.microsoft.com/office/powerpoint/2010/main" val="973465328"/>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Text Placeholder 4"/>
          <p:cNvSpPr>
            <a:spLocks noGrp="1"/>
          </p:cNvSpPr>
          <p:nvPr>
            <p:ph type="body" sz="quarter" idx="10"/>
          </p:nvPr>
        </p:nvSpPr>
        <p:spPr>
          <a:xfrm>
            <a:off x="143934" y="1268413"/>
            <a:ext cx="11904133" cy="5473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Slide Number Placeholder 4">
            <a:extLst>
              <a:ext uri="{FF2B5EF4-FFF2-40B4-BE49-F238E27FC236}">
                <a16:creationId xmlns:a16="http://schemas.microsoft.com/office/drawing/2014/main" id="{A2CFD79F-B70F-4E8E-9ACE-C9FD03E1B828}"/>
              </a:ext>
            </a:extLst>
          </p:cNvPr>
          <p:cNvSpPr>
            <a:spLocks noGrp="1"/>
          </p:cNvSpPr>
          <p:nvPr>
            <p:ph type="sldNum" sz="quarter" idx="12"/>
          </p:nvPr>
        </p:nvSpPr>
        <p:spPr>
          <a:xfrm>
            <a:off x="11582400" y="6457228"/>
            <a:ext cx="609600" cy="263611"/>
          </a:xfr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273221562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10512491" cy="1066801"/>
          </a:xfrm>
        </p:spPr>
        <p:txBody>
          <a:bodyPr/>
          <a:lstStyle/>
          <a:p>
            <a:r>
              <a:rPr lang="en-US"/>
              <a:t>Click to edit Master title style</a:t>
            </a:r>
            <a:endParaRPr lang="en-ZA"/>
          </a:p>
        </p:txBody>
      </p:sp>
      <p:pic>
        <p:nvPicPr>
          <p:cNvPr id="3" name="Picture 2"/>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0673361" y="57573"/>
            <a:ext cx="1429120" cy="942206"/>
          </a:xfrm>
          <a:prstGeom prst="rect">
            <a:avLst/>
          </a:prstGeom>
          <a:ln>
            <a:noFill/>
          </a:ln>
          <a:effectLst>
            <a:outerShdw blurRad="190500" algn="tl" rotWithShape="0">
              <a:srgbClr val="000000">
                <a:alpha val="70000"/>
              </a:srgbClr>
            </a:outerShdw>
          </a:effectLst>
        </p:spPr>
      </p:pic>
      <p:pic>
        <p:nvPicPr>
          <p:cNvPr id="4" name="Picture 3" descr="NDOH Logo.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3338" y="6006430"/>
            <a:ext cx="2820459" cy="762934"/>
          </a:xfrm>
          <a:prstGeom prst="rect">
            <a:avLst/>
          </a:prstGeom>
        </p:spPr>
      </p:pic>
      <p:sp>
        <p:nvSpPr>
          <p:cNvPr id="5" name="Slide Number Placeholder 4">
            <a:extLst>
              <a:ext uri="{FF2B5EF4-FFF2-40B4-BE49-F238E27FC236}">
                <a16:creationId xmlns:a16="http://schemas.microsoft.com/office/drawing/2014/main" id="{1FAD6A67-4198-45E1-AD25-996CC23D95F9}"/>
              </a:ext>
            </a:extLst>
          </p:cNvPr>
          <p:cNvSpPr>
            <a:spLocks noGrp="1"/>
          </p:cNvSpPr>
          <p:nvPr>
            <p:ph type="sldNum" sz="quarter" idx="12"/>
          </p:nvPr>
        </p:nvSpPr>
        <p:spPr>
          <a:xfrm>
            <a:off x="11582400" y="6457228"/>
            <a:ext cx="609600" cy="263611"/>
          </a:xfr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10262185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5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en-US"/>
              <a:t>Click to edit Master title style</a:t>
            </a:r>
            <a:endParaRPr lang="en-ZA" dirty="0"/>
          </a:p>
        </p:txBody>
      </p:sp>
    </p:spTree>
    <p:extLst>
      <p:ext uri="{BB962C8B-B14F-4D97-AF65-F5344CB8AC3E}">
        <p14:creationId xmlns:p14="http://schemas.microsoft.com/office/powerpoint/2010/main" val="2273468677"/>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3352800" y="2852738"/>
            <a:ext cx="8534400" cy="1223962"/>
          </a:xfrm>
          <a:prstGeom prst="rect">
            <a:avLst/>
          </a:prstGeom>
        </p:spPr>
        <p:txBody>
          <a:bodyPr anchor="ct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4" name="Text Placeholder 13"/>
          <p:cNvSpPr>
            <a:spLocks noGrp="1"/>
          </p:cNvSpPr>
          <p:nvPr>
            <p:ph type="body" sz="quarter" idx="11"/>
          </p:nvPr>
        </p:nvSpPr>
        <p:spPr>
          <a:xfrm>
            <a:off x="2566988" y="6026664"/>
            <a:ext cx="9290050" cy="642424"/>
          </a:xfrm>
          <a:prstGeom prst="rect">
            <a:avLst/>
          </a:prstGeom>
        </p:spPr>
        <p:txBody>
          <a:bodyPr/>
          <a:lstStyle>
            <a:lvl1pPr marL="0" indent="0">
              <a:buNone/>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1pPr>
            <a:lvl2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2pPr>
            <a:lvl3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3pPr>
            <a:lvl4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4pPr>
            <a:lvl5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p:txBody>
      </p:sp>
      <p:sp>
        <p:nvSpPr>
          <p:cNvPr id="4" name="Slide Number Placeholder 4">
            <a:extLst>
              <a:ext uri="{FF2B5EF4-FFF2-40B4-BE49-F238E27FC236}">
                <a16:creationId xmlns:a16="http://schemas.microsoft.com/office/drawing/2014/main" id="{9F5B7145-ABAD-4C5F-8A77-EA859265D0D7}"/>
              </a:ext>
            </a:extLst>
          </p:cNvPr>
          <p:cNvSpPr>
            <a:spLocks noGrp="1"/>
          </p:cNvSpPr>
          <p:nvPr>
            <p:ph type="sldNum" sz="quarter" idx="12"/>
          </p:nvPr>
        </p:nvSpPr>
        <p:spPr>
          <a:xfrm>
            <a:off x="11582400" y="6457228"/>
            <a:ext cx="609600" cy="263611"/>
          </a:xfr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11251938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45E207-2E63-415E-98FB-7C44E70C390F}" type="datetimeFigureOut">
              <a:rPr lang="en-US" smtClean="0"/>
              <a:t>3/28/2022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73F0B2-ACEC-4F23-8614-DBC7145D8E44}" type="slidenum">
              <a:rPr lang="en-US" smtClean="0"/>
              <a:t>‹#›</a:t>
            </a:fld>
            <a:endParaRPr lang="en-US" dirty="0"/>
          </a:p>
        </p:txBody>
      </p:sp>
    </p:spTree>
    <p:extLst>
      <p:ext uri="{BB962C8B-B14F-4D97-AF65-F5344CB8AC3E}">
        <p14:creationId xmlns:p14="http://schemas.microsoft.com/office/powerpoint/2010/main" val="23544288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344787" y="0"/>
            <a:ext cx="11407824" cy="1052736"/>
          </a:xfrm>
          <a:prstGeom prst="rect">
            <a:avLst/>
          </a:prstGeom>
        </p:spPr>
        <p:txBody>
          <a:bodyPr anchor="ctr"/>
          <a:lstStyle>
            <a:lvl1pPr algn="l">
              <a:defRPr sz="2400" b="1" u="sng">
                <a:solidFill>
                  <a:schemeClr val="bg1"/>
                </a:solidFill>
                <a:latin typeface="+mj-lt"/>
                <a:ea typeface="Verdana" panose="020B0604030504040204" pitchFamily="34" charset="0"/>
                <a:cs typeface="Verdana" panose="020B0604030504040204" pitchFamily="34" charset="0"/>
              </a:defRPr>
            </a:lvl1pPr>
          </a:lstStyle>
          <a:p>
            <a:r>
              <a:rPr lang="en-US"/>
              <a:t>Click to edit Master title style</a:t>
            </a:r>
            <a:endParaRPr lang="en-ZA" dirty="0"/>
          </a:p>
        </p:txBody>
      </p:sp>
      <p:sp>
        <p:nvSpPr>
          <p:cNvPr id="4" name="Text Placeholder 2"/>
          <p:cNvSpPr>
            <a:spLocks noGrp="1"/>
          </p:cNvSpPr>
          <p:nvPr>
            <p:ph type="body" sz="quarter" idx="10"/>
          </p:nvPr>
        </p:nvSpPr>
        <p:spPr>
          <a:xfrm>
            <a:off x="344389" y="1277840"/>
            <a:ext cx="11512649" cy="4672110"/>
          </a:xfrm>
          <a:prstGeom prst="rect">
            <a:avLst/>
          </a:prstGeom>
        </p:spPr>
        <p:txBody>
          <a:bodyPr/>
          <a:lstStyle>
            <a:lvl1pPr>
              <a:defRPr sz="1200">
                <a:latin typeface="Verdana" panose="020B0604030504040204" pitchFamily="34" charset="0"/>
                <a:ea typeface="Verdana" panose="020B0604030504040204" pitchFamily="34" charset="0"/>
                <a:cs typeface="Verdana" panose="020B0604030504040204" pitchFamily="34" charset="0"/>
              </a:defRPr>
            </a:lvl1pPr>
            <a:lvl2pPr marL="742950" indent="-285750">
              <a:buFont typeface="Courier New" panose="02070309020205020404" pitchFamily="49" charset="0"/>
              <a:buChar char="o"/>
              <a:defRPr sz="1200">
                <a:latin typeface="Verdana" panose="020B0604030504040204" pitchFamily="34" charset="0"/>
                <a:ea typeface="Verdana" panose="020B0604030504040204" pitchFamily="34" charset="0"/>
                <a:cs typeface="Verdana" panose="020B0604030504040204" pitchFamily="34" charset="0"/>
              </a:defRPr>
            </a:lvl2pPr>
            <a:lvl3pPr>
              <a:defRPr sz="1200">
                <a:latin typeface="Verdana" panose="020B0604030504040204" pitchFamily="34" charset="0"/>
                <a:ea typeface="Verdana" panose="020B0604030504040204" pitchFamily="34" charset="0"/>
                <a:cs typeface="Verdana" panose="020B0604030504040204" pitchFamily="34" charset="0"/>
              </a:defRPr>
            </a:lvl3pPr>
            <a:lvl4pPr>
              <a:defRPr sz="1200">
                <a:latin typeface="Verdana" panose="020B0604030504040204" pitchFamily="34" charset="0"/>
                <a:ea typeface="Verdana" panose="020B0604030504040204" pitchFamily="34" charset="0"/>
                <a:cs typeface="Verdana" panose="020B0604030504040204" pitchFamily="34" charset="0"/>
              </a:defRPr>
            </a:lvl4pPr>
            <a:lvl5pPr>
              <a:defRPr sz="1200">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6" name="Text Placeholder 13"/>
          <p:cNvSpPr>
            <a:spLocks noGrp="1"/>
          </p:cNvSpPr>
          <p:nvPr>
            <p:ph type="body" sz="quarter" idx="11"/>
          </p:nvPr>
        </p:nvSpPr>
        <p:spPr>
          <a:xfrm>
            <a:off x="2566988" y="6026664"/>
            <a:ext cx="8281540" cy="642424"/>
          </a:xfrm>
          <a:prstGeom prst="rect">
            <a:avLst/>
          </a:prstGeom>
        </p:spPr>
        <p:txBody>
          <a:bodyPr/>
          <a:lstStyle>
            <a:lvl1pPr marL="0" indent="0">
              <a:buNone/>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1pPr>
            <a:lvl2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2pPr>
            <a:lvl3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3pPr>
            <a:lvl4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4pPr>
            <a:lvl5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p:txBody>
      </p:sp>
      <p:sp>
        <p:nvSpPr>
          <p:cNvPr id="5" name="Slide Number Placeholder 4">
            <a:extLst>
              <a:ext uri="{FF2B5EF4-FFF2-40B4-BE49-F238E27FC236}">
                <a16:creationId xmlns:a16="http://schemas.microsoft.com/office/drawing/2014/main" id="{402D8A2D-EE5F-4D93-8F38-983EB144485B}"/>
              </a:ext>
            </a:extLst>
          </p:cNvPr>
          <p:cNvSpPr>
            <a:spLocks noGrp="1"/>
          </p:cNvSpPr>
          <p:nvPr>
            <p:ph type="sldNum" sz="quarter" idx="12"/>
          </p:nvPr>
        </p:nvSpPr>
        <p:spPr>
          <a:xfrm>
            <a:off x="11582400" y="6457228"/>
            <a:ext cx="609600" cy="263611"/>
          </a:xfr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36016873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66049-774D-489A-9CF6-3CF15469F3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26A2892-48B3-4A27-92F8-5D714998D6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98D9EC-5060-4BF4-A32A-45B4A0A85C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8EF7EE-0888-486D-9F8D-7A902F9474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C6904D-118C-441A-ACA3-882A7EEFF7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DEE8D39-3E80-4C46-876D-4F974E3E83D9}"/>
              </a:ext>
            </a:extLst>
          </p:cNvPr>
          <p:cNvSpPr>
            <a:spLocks noGrp="1"/>
          </p:cNvSpPr>
          <p:nvPr>
            <p:ph type="dt" sz="half" idx="10"/>
          </p:nvPr>
        </p:nvSpPr>
        <p:spPr/>
        <p:txBody>
          <a:bodyPr/>
          <a:lstStyle/>
          <a:p>
            <a:fld id="{662D4D4F-D197-4550-8D2B-BFA8A742FCAA}" type="datetimeFigureOut">
              <a:rPr lang="en-US" smtClean="0"/>
              <a:t>3/28/2022</a:t>
            </a:fld>
            <a:endParaRPr lang="en-US"/>
          </a:p>
        </p:txBody>
      </p:sp>
      <p:sp>
        <p:nvSpPr>
          <p:cNvPr id="8" name="Footer Placeholder 7">
            <a:extLst>
              <a:ext uri="{FF2B5EF4-FFF2-40B4-BE49-F238E27FC236}">
                <a16:creationId xmlns:a16="http://schemas.microsoft.com/office/drawing/2014/main" id="{500438EC-BE61-40CC-8853-67DD73D0AF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7E1C5D6-0087-4416-A273-7D5FD2962521}"/>
              </a:ext>
            </a:extLst>
          </p:cNvPr>
          <p:cNvSpPr>
            <a:spLocks noGrp="1"/>
          </p:cNvSpPr>
          <p:nvPr>
            <p:ph type="sldNum" sz="quarter" idx="12"/>
          </p:nvPr>
        </p:nvSpPr>
        <p:spPr/>
        <p:txBody>
          <a:bodyPr/>
          <a:lstStyle/>
          <a:p>
            <a:fld id="{CEB5DF59-BDD8-4A1D-94F5-74F52EC2E88F}" type="slidenum">
              <a:rPr lang="en-US" smtClean="0"/>
              <a:t>‹#›</a:t>
            </a:fld>
            <a:endParaRPr lang="en-US"/>
          </a:p>
        </p:txBody>
      </p:sp>
    </p:spTree>
    <p:extLst>
      <p:ext uri="{BB962C8B-B14F-4D97-AF65-F5344CB8AC3E}">
        <p14:creationId xmlns:p14="http://schemas.microsoft.com/office/powerpoint/2010/main" val="500306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1" name="think-cell Slide" r:id="rId5" imgW="395" imgH="394" progId="TCLayout.ActiveDocument.1">
                  <p:embed/>
                </p:oleObj>
              </mc:Choice>
              <mc:Fallback>
                <p:oleObj name="think-cell Slide" r:id="rId5" imgW="395" imgH="394" progId="TCLayout.ActiveDocument.1">
                  <p:embed/>
                  <p:pic>
                    <p:nvPicPr>
                      <p:cNvPr id="5" name="Object 4"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prstClr val="white"/>
              </a:solidFill>
              <a:effectLst/>
              <a:uLnTx/>
              <a:uFillTx/>
              <a:latin typeface="Calibri" panose="020F0502020204030204" pitchFamily="34" charset="0"/>
              <a:ea typeface="Verdana" panose="020B0604030504040204" pitchFamily="34" charset="0"/>
              <a:cs typeface="+mn-cs"/>
              <a:sym typeface="Calibri" panose="020F0502020204030204" pitchFamily="34" charset="0"/>
            </a:endParaRPr>
          </a:p>
        </p:txBody>
      </p:sp>
      <p:sp>
        <p:nvSpPr>
          <p:cNvPr id="3" name="Title 1"/>
          <p:cNvSpPr>
            <a:spLocks noGrp="1"/>
          </p:cNvSpPr>
          <p:nvPr>
            <p:ph type="title"/>
          </p:nvPr>
        </p:nvSpPr>
        <p:spPr>
          <a:xfrm>
            <a:off x="344787" y="0"/>
            <a:ext cx="11407824" cy="1052736"/>
          </a:xfrm>
          <a:prstGeom prst="rect">
            <a:avLst/>
          </a:prstGeom>
        </p:spPr>
        <p:txBody>
          <a:bodyPr anchor="ctr"/>
          <a:lstStyle>
            <a:lvl1pPr algn="l">
              <a:defRPr sz="2400" b="1" u="sng">
                <a:solidFill>
                  <a:schemeClr val="bg1"/>
                </a:solidFill>
                <a:latin typeface="+mj-lt"/>
                <a:ea typeface="Verdana" panose="020B0604030504040204" pitchFamily="34" charset="0"/>
                <a:cs typeface="Verdana" panose="020B0604030504040204" pitchFamily="34" charset="0"/>
              </a:defRPr>
            </a:lvl1pPr>
          </a:lstStyle>
          <a:p>
            <a:r>
              <a:rPr lang="en-US"/>
              <a:t>Click to edit Master title style</a:t>
            </a:r>
            <a:endParaRPr lang="en-ZA" dirty="0"/>
          </a:p>
        </p:txBody>
      </p:sp>
      <p:sp>
        <p:nvSpPr>
          <p:cNvPr id="4" name="Text Placeholder 2"/>
          <p:cNvSpPr>
            <a:spLocks noGrp="1"/>
          </p:cNvSpPr>
          <p:nvPr>
            <p:ph type="body" sz="quarter" idx="10"/>
          </p:nvPr>
        </p:nvSpPr>
        <p:spPr>
          <a:xfrm>
            <a:off x="344389" y="1277840"/>
            <a:ext cx="11512649" cy="4672110"/>
          </a:xfrm>
          <a:prstGeom prst="rect">
            <a:avLst/>
          </a:prstGeom>
        </p:spPr>
        <p:txBody>
          <a:bodyPr/>
          <a:lstStyle>
            <a:lvl1pPr>
              <a:defRPr sz="1200">
                <a:latin typeface="Verdana" panose="020B0604030504040204" pitchFamily="34" charset="0"/>
                <a:ea typeface="Verdana" panose="020B0604030504040204" pitchFamily="34" charset="0"/>
                <a:cs typeface="Verdana" panose="020B0604030504040204" pitchFamily="34" charset="0"/>
              </a:defRPr>
            </a:lvl1pPr>
            <a:lvl2pPr marL="742950" indent="-285750">
              <a:buFont typeface="Courier New" panose="02070309020205020404" pitchFamily="49" charset="0"/>
              <a:buChar char="o"/>
              <a:defRPr sz="1200">
                <a:latin typeface="Verdana" panose="020B0604030504040204" pitchFamily="34" charset="0"/>
                <a:ea typeface="Verdana" panose="020B0604030504040204" pitchFamily="34" charset="0"/>
                <a:cs typeface="Verdana" panose="020B0604030504040204" pitchFamily="34" charset="0"/>
              </a:defRPr>
            </a:lvl2pPr>
            <a:lvl3pPr>
              <a:defRPr sz="1200">
                <a:latin typeface="Verdana" panose="020B0604030504040204" pitchFamily="34" charset="0"/>
                <a:ea typeface="Verdana" panose="020B0604030504040204" pitchFamily="34" charset="0"/>
                <a:cs typeface="Verdana" panose="020B0604030504040204" pitchFamily="34" charset="0"/>
              </a:defRPr>
            </a:lvl3pPr>
            <a:lvl4pPr>
              <a:defRPr sz="1200">
                <a:latin typeface="Verdana" panose="020B0604030504040204" pitchFamily="34" charset="0"/>
                <a:ea typeface="Verdana" panose="020B0604030504040204" pitchFamily="34" charset="0"/>
                <a:cs typeface="Verdana" panose="020B0604030504040204" pitchFamily="34" charset="0"/>
              </a:defRPr>
            </a:lvl4pPr>
            <a:lvl5pPr>
              <a:defRPr sz="1200">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6" name="Text Placeholder 13"/>
          <p:cNvSpPr>
            <a:spLocks noGrp="1"/>
          </p:cNvSpPr>
          <p:nvPr>
            <p:ph type="body" sz="quarter" idx="11"/>
          </p:nvPr>
        </p:nvSpPr>
        <p:spPr>
          <a:xfrm>
            <a:off x="2566988" y="6026664"/>
            <a:ext cx="8281540" cy="642424"/>
          </a:xfrm>
          <a:prstGeom prst="rect">
            <a:avLst/>
          </a:prstGeom>
        </p:spPr>
        <p:txBody>
          <a:bodyPr/>
          <a:lstStyle>
            <a:lvl1pPr marL="0" indent="0">
              <a:buNone/>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1pPr>
            <a:lvl2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2pPr>
            <a:lvl3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3pPr>
            <a:lvl4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4pPr>
            <a:lvl5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p:txBody>
      </p:sp>
      <p:sp>
        <p:nvSpPr>
          <p:cNvPr id="7" name="Rectangle 26"/>
          <p:cNvSpPr txBox="1">
            <a:spLocks noChangeArrowheads="1"/>
          </p:cNvSpPr>
          <p:nvPr/>
        </p:nvSpPr>
        <p:spPr>
          <a:xfrm>
            <a:off x="11759952" y="6605736"/>
            <a:ext cx="432048" cy="252264"/>
          </a:xfrm>
          <a:prstGeom prst="rect">
            <a:avLst/>
          </a:prstGeom>
          <a:ln/>
        </p:spPr>
        <p:txBody>
          <a:bodyPr anchor="b"/>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017EE79-33E5-4C4B-BAE3-E8DBEA3383C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87755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logo only">
    <p:spTree>
      <p:nvGrpSpPr>
        <p:cNvPr id="1" name=""/>
        <p:cNvGrpSpPr/>
        <p:nvPr/>
      </p:nvGrpSpPr>
      <p:grpSpPr>
        <a:xfrm>
          <a:off x="0" y="0"/>
          <a:ext cx="0" cy="0"/>
          <a:chOff x="0" y="0"/>
          <a:chExt cx="0" cy="0"/>
        </a:xfrm>
      </p:grpSpPr>
      <p:sp>
        <p:nvSpPr>
          <p:cNvPr id="2" name="Slide Number Placeholder 4">
            <a:extLst>
              <a:ext uri="{FF2B5EF4-FFF2-40B4-BE49-F238E27FC236}">
                <a16:creationId xmlns:a16="http://schemas.microsoft.com/office/drawing/2014/main" id="{4E3B19D1-BB21-4FFA-B368-A0DBEF037D9B}"/>
              </a:ext>
            </a:extLst>
          </p:cNvPr>
          <p:cNvSpPr>
            <a:spLocks noGrp="1"/>
          </p:cNvSpPr>
          <p:nvPr>
            <p:ph type="sldNum" sz="quarter" idx="12"/>
          </p:nvPr>
        </p:nvSpPr>
        <p:spPr>
          <a:xfrm>
            <a:off x="11582400" y="6457228"/>
            <a:ext cx="609600" cy="263611"/>
          </a:xfr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3209999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0" y="5791200"/>
            <a:ext cx="12192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4">
            <a:extLst>
              <a:ext uri="{FF2B5EF4-FFF2-40B4-BE49-F238E27FC236}">
                <a16:creationId xmlns:a16="http://schemas.microsoft.com/office/drawing/2014/main" id="{A2AAD304-5F7C-45C8-95F4-2BC433ABCCC7}"/>
              </a:ext>
            </a:extLst>
          </p:cNvPr>
          <p:cNvSpPr>
            <a:spLocks noGrp="1"/>
          </p:cNvSpPr>
          <p:nvPr>
            <p:ph type="sldNum" sz="quarter" idx="12"/>
          </p:nvPr>
        </p:nvSpPr>
        <p:spPr>
          <a:xfrm>
            <a:off x="11582400" y="6457228"/>
            <a:ext cx="609600" cy="263611"/>
          </a:xfr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25073196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12192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8" name="Picture 11"/>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304800" y="1219200"/>
            <a:ext cx="2032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flipH="1">
            <a:off x="304800" y="2743201"/>
            <a:ext cx="2032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304801" y="4267200"/>
            <a:ext cx="2090057" cy="1371600"/>
          </a:xfrm>
          <a:prstGeom prst="rect">
            <a:avLst/>
          </a:prstGeom>
          <a:noFill/>
          <a:ln w="9525">
            <a:noFill/>
            <a:miter lim="800000"/>
            <a:headEnd/>
            <a:tailEnd/>
          </a:ln>
          <a:effectLst/>
        </p:spPr>
      </p:pic>
      <p:cxnSp>
        <p:nvCxnSpPr>
          <p:cNvPr id="12" name="Straight Connector 11"/>
          <p:cNvCxnSpPr/>
          <p:nvPr userDrawn="1"/>
        </p:nvCxnSpPr>
        <p:spPr>
          <a:xfrm>
            <a:off x="3352800" y="2667000"/>
            <a:ext cx="85344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3352800" y="4191000"/>
            <a:ext cx="85344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203200" y="5867400"/>
            <a:ext cx="3048000" cy="824484"/>
          </a:xfrm>
          <a:prstGeom prst="rect">
            <a:avLst/>
          </a:prstGeom>
        </p:spPr>
      </p:pic>
      <p:cxnSp>
        <p:nvCxnSpPr>
          <p:cNvPr id="17" name="Straight Connector 16"/>
          <p:cNvCxnSpPr/>
          <p:nvPr userDrawn="1"/>
        </p:nvCxnSpPr>
        <p:spPr>
          <a:xfrm>
            <a:off x="0" y="5791200"/>
            <a:ext cx="12192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Slide Number Placeholder 4">
            <a:extLst>
              <a:ext uri="{FF2B5EF4-FFF2-40B4-BE49-F238E27FC236}">
                <a16:creationId xmlns:a16="http://schemas.microsoft.com/office/drawing/2014/main" id="{ED4187E2-B4FB-4F5C-B14D-401A0FBF6E33}"/>
              </a:ext>
            </a:extLst>
          </p:cNvPr>
          <p:cNvSpPr>
            <a:spLocks noGrp="1"/>
          </p:cNvSpPr>
          <p:nvPr>
            <p:ph type="sldNum" sz="quarter" idx="12"/>
          </p:nvPr>
        </p:nvSpPr>
        <p:spPr>
          <a:xfrm>
            <a:off x="11582400" y="6457228"/>
            <a:ext cx="609600" cy="263611"/>
          </a:xfr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36277248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 y="38522"/>
            <a:ext cx="10635260" cy="1005086"/>
          </a:xfrm>
          <a:prstGeom prst="rect">
            <a:avLst/>
          </a:prstGeom>
        </p:spPr>
        <p:txBody>
          <a:bodyPr/>
          <a:lstStyle/>
          <a:p>
            <a:r>
              <a:rPr lang="en-US"/>
              <a:t>Click to edit Master title style</a:t>
            </a:r>
            <a:endParaRPr lang="en-US" dirty="0"/>
          </a:p>
        </p:txBody>
      </p:sp>
      <p:pic>
        <p:nvPicPr>
          <p:cNvPr id="6" name="Picture 5"/>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0673361" y="57573"/>
            <a:ext cx="1429120" cy="942206"/>
          </a:xfrm>
          <a:prstGeom prst="rect">
            <a:avLst/>
          </a:prstGeom>
          <a:ln>
            <a:noFill/>
          </a:ln>
          <a:effectLst>
            <a:outerShdw blurRad="190500" algn="tl" rotWithShape="0">
              <a:srgbClr val="000000">
                <a:alpha val="70000"/>
              </a:srgbClr>
            </a:outerShdw>
          </a:effectLst>
        </p:spPr>
      </p:pic>
      <p:pic>
        <p:nvPicPr>
          <p:cNvPr id="4" name="Picture 3"/>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0673361" y="57573"/>
            <a:ext cx="1429120" cy="942206"/>
          </a:xfrm>
          <a:prstGeom prst="rect">
            <a:avLst/>
          </a:prstGeom>
          <a:ln>
            <a:noFill/>
          </a:ln>
          <a:effectLst>
            <a:outerShdw blurRad="190500" algn="tl" rotWithShape="0">
              <a:srgbClr val="000000">
                <a:alpha val="70000"/>
              </a:srgbClr>
            </a:outerShdw>
          </a:effectLst>
        </p:spPr>
      </p:pic>
      <p:sp>
        <p:nvSpPr>
          <p:cNvPr id="5" name="Slide Number Placeholder 4">
            <a:extLst>
              <a:ext uri="{FF2B5EF4-FFF2-40B4-BE49-F238E27FC236}">
                <a16:creationId xmlns:a16="http://schemas.microsoft.com/office/drawing/2014/main" id="{489B546E-B3FA-45C7-B6A9-1DCDEFB1CDBC}"/>
              </a:ext>
            </a:extLst>
          </p:cNvPr>
          <p:cNvSpPr>
            <a:spLocks noGrp="1"/>
          </p:cNvSpPr>
          <p:nvPr>
            <p:ph type="sldNum" sz="quarter" idx="12"/>
          </p:nvPr>
        </p:nvSpPr>
        <p:spPr>
          <a:xfrm>
            <a:off x="11582400" y="6457228"/>
            <a:ext cx="609600" cy="263611"/>
          </a:xfr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42528749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3352800" y="2852738"/>
            <a:ext cx="8534400" cy="1223962"/>
          </a:xfrm>
          <a:prstGeom prst="rect">
            <a:avLst/>
          </a:prstGeom>
        </p:spPr>
        <p:txBody>
          <a:bodyPr anchor="ct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4" name="Text Placeholder 13"/>
          <p:cNvSpPr>
            <a:spLocks noGrp="1"/>
          </p:cNvSpPr>
          <p:nvPr>
            <p:ph type="body" sz="quarter" idx="11"/>
          </p:nvPr>
        </p:nvSpPr>
        <p:spPr>
          <a:xfrm>
            <a:off x="2566988" y="6026664"/>
            <a:ext cx="9290050" cy="642424"/>
          </a:xfrm>
          <a:prstGeom prst="rect">
            <a:avLst/>
          </a:prstGeom>
        </p:spPr>
        <p:txBody>
          <a:bodyPr/>
          <a:lstStyle>
            <a:lvl1pPr marL="0" indent="0">
              <a:buNone/>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1pPr>
            <a:lvl2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2pPr>
            <a:lvl3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3pPr>
            <a:lvl4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4pPr>
            <a:lvl5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p:txBody>
      </p:sp>
      <p:sp>
        <p:nvSpPr>
          <p:cNvPr id="4" name="Slide Number Placeholder 4">
            <a:extLst>
              <a:ext uri="{FF2B5EF4-FFF2-40B4-BE49-F238E27FC236}">
                <a16:creationId xmlns:a16="http://schemas.microsoft.com/office/drawing/2014/main" id="{296D9E2D-FCDF-45A7-B580-645EC962FC58}"/>
              </a:ext>
            </a:extLst>
          </p:cNvPr>
          <p:cNvSpPr>
            <a:spLocks noGrp="1"/>
          </p:cNvSpPr>
          <p:nvPr>
            <p:ph type="sldNum" sz="quarter" idx="12"/>
          </p:nvPr>
        </p:nvSpPr>
        <p:spPr>
          <a:xfrm>
            <a:off x="11582400" y="6457228"/>
            <a:ext cx="609600" cy="263611"/>
          </a:xfr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39506254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45E207-2E63-415E-98FB-7C44E70C390F}" type="datetimeFigureOut">
              <a:rPr lang="en-US" smtClean="0"/>
              <a:t>3/28/2022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73F0B2-ACEC-4F23-8614-DBC7145D8E44}" type="slidenum">
              <a:rPr lang="en-US" smtClean="0"/>
              <a:t>‹#›</a:t>
            </a:fld>
            <a:endParaRPr lang="en-US" dirty="0"/>
          </a:p>
        </p:txBody>
      </p:sp>
    </p:spTree>
    <p:extLst>
      <p:ext uri="{BB962C8B-B14F-4D97-AF65-F5344CB8AC3E}">
        <p14:creationId xmlns:p14="http://schemas.microsoft.com/office/powerpoint/2010/main" val="6334038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68DFC38-58BD-47D8-8F8D-5A13C9E84892}" type="datetime1">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3/28/2022</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11EA07C-EE9C-40C2-ADB5-5ED734F62BC1}"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861876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344787" y="0"/>
            <a:ext cx="11407824" cy="1052736"/>
          </a:xfrm>
          <a:prstGeom prst="rect">
            <a:avLst/>
          </a:prstGeom>
        </p:spPr>
        <p:txBody>
          <a:bodyPr anchor="ctr"/>
          <a:lstStyle>
            <a:lvl1pPr algn="l">
              <a:defRPr sz="2400" b="1" u="sng">
                <a:solidFill>
                  <a:schemeClr val="bg1"/>
                </a:solidFill>
                <a:latin typeface="+mj-lt"/>
                <a:ea typeface="Verdana" panose="020B0604030504040204" pitchFamily="34" charset="0"/>
                <a:cs typeface="Verdana" panose="020B0604030504040204" pitchFamily="34" charset="0"/>
              </a:defRPr>
            </a:lvl1pPr>
          </a:lstStyle>
          <a:p>
            <a:r>
              <a:rPr lang="en-US"/>
              <a:t>Click to edit Master title style</a:t>
            </a:r>
            <a:endParaRPr lang="en-ZA" dirty="0"/>
          </a:p>
        </p:txBody>
      </p:sp>
      <p:sp>
        <p:nvSpPr>
          <p:cNvPr id="4" name="Text Placeholder 2"/>
          <p:cNvSpPr>
            <a:spLocks noGrp="1"/>
          </p:cNvSpPr>
          <p:nvPr>
            <p:ph type="body" sz="quarter" idx="10"/>
          </p:nvPr>
        </p:nvSpPr>
        <p:spPr>
          <a:xfrm>
            <a:off x="344389" y="1277840"/>
            <a:ext cx="11512649" cy="4672110"/>
          </a:xfrm>
          <a:prstGeom prst="rect">
            <a:avLst/>
          </a:prstGeom>
        </p:spPr>
        <p:txBody>
          <a:bodyPr/>
          <a:lstStyle>
            <a:lvl1pPr>
              <a:defRPr sz="1200">
                <a:latin typeface="Verdana" panose="020B0604030504040204" pitchFamily="34" charset="0"/>
                <a:ea typeface="Verdana" panose="020B0604030504040204" pitchFamily="34" charset="0"/>
                <a:cs typeface="Verdana" panose="020B0604030504040204" pitchFamily="34" charset="0"/>
              </a:defRPr>
            </a:lvl1pPr>
            <a:lvl2pPr marL="742950" indent="-285750">
              <a:buFont typeface="Courier New" panose="02070309020205020404" pitchFamily="49" charset="0"/>
              <a:buChar char="o"/>
              <a:defRPr sz="1200">
                <a:latin typeface="Verdana" panose="020B0604030504040204" pitchFamily="34" charset="0"/>
                <a:ea typeface="Verdana" panose="020B0604030504040204" pitchFamily="34" charset="0"/>
                <a:cs typeface="Verdana" panose="020B0604030504040204" pitchFamily="34" charset="0"/>
              </a:defRPr>
            </a:lvl2pPr>
            <a:lvl3pPr>
              <a:defRPr sz="1200">
                <a:latin typeface="Verdana" panose="020B0604030504040204" pitchFamily="34" charset="0"/>
                <a:ea typeface="Verdana" panose="020B0604030504040204" pitchFamily="34" charset="0"/>
                <a:cs typeface="Verdana" panose="020B0604030504040204" pitchFamily="34" charset="0"/>
              </a:defRPr>
            </a:lvl3pPr>
            <a:lvl4pPr>
              <a:defRPr sz="1200">
                <a:latin typeface="Verdana" panose="020B0604030504040204" pitchFamily="34" charset="0"/>
                <a:ea typeface="Verdana" panose="020B0604030504040204" pitchFamily="34" charset="0"/>
                <a:cs typeface="Verdana" panose="020B0604030504040204" pitchFamily="34" charset="0"/>
              </a:defRPr>
            </a:lvl4pPr>
            <a:lvl5pPr>
              <a:defRPr sz="1200">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6" name="Text Placeholder 13"/>
          <p:cNvSpPr>
            <a:spLocks noGrp="1"/>
          </p:cNvSpPr>
          <p:nvPr>
            <p:ph type="body" sz="quarter" idx="11"/>
          </p:nvPr>
        </p:nvSpPr>
        <p:spPr>
          <a:xfrm>
            <a:off x="2566988" y="6026664"/>
            <a:ext cx="8281540" cy="642424"/>
          </a:xfrm>
          <a:prstGeom prst="rect">
            <a:avLst/>
          </a:prstGeom>
        </p:spPr>
        <p:txBody>
          <a:bodyPr/>
          <a:lstStyle>
            <a:lvl1pPr marL="0" indent="0">
              <a:buNone/>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1pPr>
            <a:lvl2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2pPr>
            <a:lvl3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3pPr>
            <a:lvl4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4pPr>
            <a:lvl5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p:txBody>
      </p:sp>
      <p:sp>
        <p:nvSpPr>
          <p:cNvPr id="5" name="Slide Number Placeholder 4">
            <a:extLst>
              <a:ext uri="{FF2B5EF4-FFF2-40B4-BE49-F238E27FC236}">
                <a16:creationId xmlns:a16="http://schemas.microsoft.com/office/drawing/2014/main" id="{533DFB51-7238-4F4C-856E-44A8BEB61611}"/>
              </a:ext>
            </a:extLst>
          </p:cNvPr>
          <p:cNvSpPr>
            <a:spLocks noGrp="1"/>
          </p:cNvSpPr>
          <p:nvPr>
            <p:ph type="sldNum" sz="quarter" idx="12"/>
          </p:nvPr>
        </p:nvSpPr>
        <p:spPr>
          <a:xfrm>
            <a:off x="11582400" y="6457228"/>
            <a:ext cx="609600" cy="263611"/>
          </a:xfr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8244022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66049-774D-489A-9CF6-3CF15469F3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26A2892-48B3-4A27-92F8-5D714998D6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98D9EC-5060-4BF4-A32A-45B4A0A85C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8EF7EE-0888-486D-9F8D-7A902F9474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C6904D-118C-441A-ACA3-882A7EEFF7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DEE8D39-3E80-4C46-876D-4F974E3E83D9}"/>
              </a:ext>
            </a:extLst>
          </p:cNvPr>
          <p:cNvSpPr>
            <a:spLocks noGrp="1"/>
          </p:cNvSpPr>
          <p:nvPr>
            <p:ph type="dt" sz="half" idx="10"/>
          </p:nvPr>
        </p:nvSpPr>
        <p:spPr/>
        <p:txBody>
          <a:bodyPr/>
          <a:lstStyle/>
          <a:p>
            <a:fld id="{662D4D4F-D197-4550-8D2B-BFA8A742FCAA}" type="datetimeFigureOut">
              <a:rPr lang="en-US" smtClean="0"/>
              <a:t>3/28/2022</a:t>
            </a:fld>
            <a:endParaRPr lang="en-US"/>
          </a:p>
        </p:txBody>
      </p:sp>
      <p:sp>
        <p:nvSpPr>
          <p:cNvPr id="8" name="Footer Placeholder 7">
            <a:extLst>
              <a:ext uri="{FF2B5EF4-FFF2-40B4-BE49-F238E27FC236}">
                <a16:creationId xmlns:a16="http://schemas.microsoft.com/office/drawing/2014/main" id="{500438EC-BE61-40CC-8853-67DD73D0AF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7E1C5D6-0087-4416-A273-7D5FD2962521}"/>
              </a:ext>
            </a:extLst>
          </p:cNvPr>
          <p:cNvSpPr>
            <a:spLocks noGrp="1"/>
          </p:cNvSpPr>
          <p:nvPr>
            <p:ph type="sldNum" sz="quarter" idx="12"/>
          </p:nvPr>
        </p:nvSpPr>
        <p:spPr/>
        <p:txBody>
          <a:bodyPr/>
          <a:lstStyle/>
          <a:p>
            <a:fld id="{CEB5DF59-BDD8-4A1D-94F5-74F52EC2E88F}" type="slidenum">
              <a:rPr lang="en-US" smtClean="0"/>
              <a:t>‹#›</a:t>
            </a:fld>
            <a:endParaRPr lang="en-US"/>
          </a:p>
        </p:txBody>
      </p:sp>
    </p:spTree>
    <p:extLst>
      <p:ext uri="{BB962C8B-B14F-4D97-AF65-F5344CB8AC3E}">
        <p14:creationId xmlns:p14="http://schemas.microsoft.com/office/powerpoint/2010/main" val="11037669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10512491" cy="1066801"/>
          </a:xfrm>
        </p:spPr>
        <p:txBody>
          <a:bodyPr/>
          <a:lstStyle/>
          <a:p>
            <a:r>
              <a:rPr lang="en-US"/>
              <a:t>Click to edit Master title style</a:t>
            </a:r>
            <a:endParaRPr lang="en-ZA"/>
          </a:p>
        </p:txBody>
      </p:sp>
      <p:sp>
        <p:nvSpPr>
          <p:cNvPr id="3" name="Slide Number Placeholder 4">
            <a:extLst>
              <a:ext uri="{FF2B5EF4-FFF2-40B4-BE49-F238E27FC236}">
                <a16:creationId xmlns:a16="http://schemas.microsoft.com/office/drawing/2014/main" id="{517765C1-BFCF-471A-8B05-B9AAF1117C06}"/>
              </a:ext>
            </a:extLst>
          </p:cNvPr>
          <p:cNvSpPr>
            <a:spLocks noGrp="1"/>
          </p:cNvSpPr>
          <p:nvPr>
            <p:ph type="sldNum" sz="quarter" idx="12"/>
          </p:nvPr>
        </p:nvSpPr>
        <p:spPr>
          <a:xfrm>
            <a:off x="11582400" y="6457228"/>
            <a:ext cx="609600" cy="263611"/>
          </a:xfr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154526330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0" y="5791200"/>
            <a:ext cx="12192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4">
            <a:extLst>
              <a:ext uri="{FF2B5EF4-FFF2-40B4-BE49-F238E27FC236}">
                <a16:creationId xmlns:a16="http://schemas.microsoft.com/office/drawing/2014/main" id="{BD215F5D-9AEB-4739-9CFF-B9BB767B13BF}"/>
              </a:ext>
            </a:extLst>
          </p:cNvPr>
          <p:cNvSpPr>
            <a:spLocks noGrp="1"/>
          </p:cNvSpPr>
          <p:nvPr>
            <p:ph type="sldNum" sz="quarter" idx="12"/>
          </p:nvPr>
        </p:nvSpPr>
        <p:spPr>
          <a:xfrm>
            <a:off x="11650224" y="6459432"/>
            <a:ext cx="432048" cy="252264"/>
          </a:xfr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17222734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ogo only">
    <p:spTree>
      <p:nvGrpSpPr>
        <p:cNvPr id="1" name=""/>
        <p:cNvGrpSpPr/>
        <p:nvPr/>
      </p:nvGrpSpPr>
      <p:grpSpPr>
        <a:xfrm>
          <a:off x="0" y="0"/>
          <a:ext cx="0" cy="0"/>
          <a:chOff x="0" y="0"/>
          <a:chExt cx="0" cy="0"/>
        </a:xfrm>
      </p:grpSpPr>
      <p:sp>
        <p:nvSpPr>
          <p:cNvPr id="2" name="Slide Number Placeholder 4">
            <a:extLst>
              <a:ext uri="{FF2B5EF4-FFF2-40B4-BE49-F238E27FC236}">
                <a16:creationId xmlns:a16="http://schemas.microsoft.com/office/drawing/2014/main" id="{231DA79B-1430-4544-88F7-7EDF73EACFDE}"/>
              </a:ext>
            </a:extLst>
          </p:cNvPr>
          <p:cNvSpPr>
            <a:spLocks noGrp="1"/>
          </p:cNvSpPr>
          <p:nvPr>
            <p:ph type="sldNum" sz="quarter" idx="12"/>
          </p:nvPr>
        </p:nvSpPr>
        <p:spPr>
          <a:xfrm>
            <a:off x="11582400" y="6457228"/>
            <a:ext cx="609600" cy="263611"/>
          </a:xfr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3270464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0" y="5791200"/>
            <a:ext cx="12192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4">
            <a:extLst>
              <a:ext uri="{FF2B5EF4-FFF2-40B4-BE49-F238E27FC236}">
                <a16:creationId xmlns:a16="http://schemas.microsoft.com/office/drawing/2014/main" id="{47092149-5007-4431-A973-8830B1A358EE}"/>
              </a:ext>
            </a:extLst>
          </p:cNvPr>
          <p:cNvSpPr>
            <a:spLocks noGrp="1"/>
          </p:cNvSpPr>
          <p:nvPr>
            <p:ph type="sldNum" sz="quarter" idx="12"/>
          </p:nvPr>
        </p:nvSpPr>
        <p:spPr>
          <a:xfrm>
            <a:off x="11582400" y="6457228"/>
            <a:ext cx="609600" cy="263611"/>
          </a:xfr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3144635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12192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8" name="Picture 11"/>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304800" y="1219200"/>
            <a:ext cx="2032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flipH="1">
            <a:off x="304800" y="2743201"/>
            <a:ext cx="2032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304801" y="4267200"/>
            <a:ext cx="2090057" cy="1371600"/>
          </a:xfrm>
          <a:prstGeom prst="rect">
            <a:avLst/>
          </a:prstGeom>
          <a:noFill/>
          <a:ln w="9525">
            <a:noFill/>
            <a:miter lim="800000"/>
            <a:headEnd/>
            <a:tailEnd/>
          </a:ln>
          <a:effectLst/>
        </p:spPr>
      </p:pic>
      <p:cxnSp>
        <p:nvCxnSpPr>
          <p:cNvPr id="12" name="Straight Connector 11"/>
          <p:cNvCxnSpPr/>
          <p:nvPr userDrawn="1"/>
        </p:nvCxnSpPr>
        <p:spPr>
          <a:xfrm>
            <a:off x="3352800" y="2667000"/>
            <a:ext cx="85344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3352800" y="4191000"/>
            <a:ext cx="85344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203200" y="5867400"/>
            <a:ext cx="3048000" cy="824484"/>
          </a:xfrm>
          <a:prstGeom prst="rect">
            <a:avLst/>
          </a:prstGeom>
        </p:spPr>
      </p:pic>
      <p:cxnSp>
        <p:nvCxnSpPr>
          <p:cNvPr id="17" name="Straight Connector 16"/>
          <p:cNvCxnSpPr/>
          <p:nvPr userDrawn="1"/>
        </p:nvCxnSpPr>
        <p:spPr>
          <a:xfrm>
            <a:off x="0" y="5791200"/>
            <a:ext cx="12192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Slide Number Placeholder 4">
            <a:extLst>
              <a:ext uri="{FF2B5EF4-FFF2-40B4-BE49-F238E27FC236}">
                <a16:creationId xmlns:a16="http://schemas.microsoft.com/office/drawing/2014/main" id="{2AE61C5F-07C8-4A02-8639-18D969E629D8}"/>
              </a:ext>
            </a:extLst>
          </p:cNvPr>
          <p:cNvSpPr>
            <a:spLocks noGrp="1"/>
          </p:cNvSpPr>
          <p:nvPr>
            <p:ph type="sldNum" sz="quarter" idx="12"/>
          </p:nvPr>
        </p:nvSpPr>
        <p:spPr>
          <a:xfrm>
            <a:off x="11582400" y="6457228"/>
            <a:ext cx="609600" cy="263611"/>
          </a:xfr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9470030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 y="38522"/>
            <a:ext cx="10635260" cy="1005086"/>
          </a:xfrm>
          <a:prstGeom prst="rect">
            <a:avLst/>
          </a:prstGeom>
        </p:spPr>
        <p:txBody>
          <a:bodyPr/>
          <a:lstStyle/>
          <a:p>
            <a:r>
              <a:rPr lang="en-US"/>
              <a:t>Click to edit Master title style</a:t>
            </a:r>
            <a:endParaRPr lang="en-US" dirty="0"/>
          </a:p>
        </p:txBody>
      </p:sp>
      <p:pic>
        <p:nvPicPr>
          <p:cNvPr id="6" name="Picture 5"/>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0673361" y="57573"/>
            <a:ext cx="1429120" cy="942206"/>
          </a:xfrm>
          <a:prstGeom prst="rect">
            <a:avLst/>
          </a:prstGeom>
          <a:ln>
            <a:noFill/>
          </a:ln>
          <a:effectLst>
            <a:outerShdw blurRad="190500" algn="tl" rotWithShape="0">
              <a:srgbClr val="000000">
                <a:alpha val="70000"/>
              </a:srgbClr>
            </a:outerShdw>
          </a:effectLst>
        </p:spPr>
      </p:pic>
      <p:pic>
        <p:nvPicPr>
          <p:cNvPr id="4" name="Picture 3"/>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0673361" y="57573"/>
            <a:ext cx="1429120" cy="942206"/>
          </a:xfrm>
          <a:prstGeom prst="rect">
            <a:avLst/>
          </a:prstGeom>
          <a:ln>
            <a:noFill/>
          </a:ln>
          <a:effectLst>
            <a:outerShdw blurRad="190500" algn="tl" rotWithShape="0">
              <a:srgbClr val="000000">
                <a:alpha val="70000"/>
              </a:srgbClr>
            </a:outerShdw>
          </a:effectLst>
        </p:spPr>
      </p:pic>
      <p:sp>
        <p:nvSpPr>
          <p:cNvPr id="5" name="Slide Number Placeholder 4">
            <a:extLst>
              <a:ext uri="{FF2B5EF4-FFF2-40B4-BE49-F238E27FC236}">
                <a16:creationId xmlns:a16="http://schemas.microsoft.com/office/drawing/2014/main" id="{571F428F-F442-4C9D-8D22-D8C659AF2556}"/>
              </a:ext>
            </a:extLst>
          </p:cNvPr>
          <p:cNvSpPr>
            <a:spLocks noGrp="1"/>
          </p:cNvSpPr>
          <p:nvPr>
            <p:ph type="sldNum" sz="quarter" idx="12"/>
          </p:nvPr>
        </p:nvSpPr>
        <p:spPr>
          <a:xfrm>
            <a:off x="11582400" y="6457228"/>
            <a:ext cx="609600" cy="263611"/>
          </a:xfr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44400066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1_Site 2">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3712660"/>
      </p:ext>
    </p:extLst>
  </p:cSld>
  <p:clrMapOvr>
    <a:masterClrMapping/>
  </p:clrMapOvr>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3352800" y="2852738"/>
            <a:ext cx="8534400" cy="1223962"/>
          </a:xfrm>
          <a:prstGeom prst="rect">
            <a:avLst/>
          </a:prstGeom>
        </p:spPr>
        <p:txBody>
          <a:bodyPr anchor="ct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4" name="Text Placeholder 13"/>
          <p:cNvSpPr>
            <a:spLocks noGrp="1"/>
          </p:cNvSpPr>
          <p:nvPr>
            <p:ph type="body" sz="quarter" idx="11"/>
          </p:nvPr>
        </p:nvSpPr>
        <p:spPr>
          <a:xfrm>
            <a:off x="2566988" y="6026664"/>
            <a:ext cx="9290050" cy="642424"/>
          </a:xfrm>
          <a:prstGeom prst="rect">
            <a:avLst/>
          </a:prstGeom>
        </p:spPr>
        <p:txBody>
          <a:bodyPr/>
          <a:lstStyle>
            <a:lvl1pPr marL="0" indent="0">
              <a:buNone/>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1pPr>
            <a:lvl2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2pPr>
            <a:lvl3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3pPr>
            <a:lvl4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4pPr>
            <a:lvl5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p:txBody>
      </p:sp>
      <p:sp>
        <p:nvSpPr>
          <p:cNvPr id="4" name="Slide Number Placeholder 4">
            <a:extLst>
              <a:ext uri="{FF2B5EF4-FFF2-40B4-BE49-F238E27FC236}">
                <a16:creationId xmlns:a16="http://schemas.microsoft.com/office/drawing/2014/main" id="{97B882C4-489B-4307-BB92-381EB5FA9750}"/>
              </a:ext>
            </a:extLst>
          </p:cNvPr>
          <p:cNvSpPr>
            <a:spLocks noGrp="1"/>
          </p:cNvSpPr>
          <p:nvPr>
            <p:ph type="sldNum" sz="quarter" idx="12"/>
          </p:nvPr>
        </p:nvSpPr>
        <p:spPr>
          <a:xfrm>
            <a:off x="11582400" y="6457228"/>
            <a:ext cx="609600" cy="263611"/>
          </a:xfr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36344330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45E207-2E63-415E-98FB-7C44E70C390F}" type="datetimeFigureOut">
              <a:rPr lang="en-US" smtClean="0"/>
              <a:t>3/28/2022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73F0B2-ACEC-4F23-8614-DBC7145D8E44}" type="slidenum">
              <a:rPr lang="en-US" smtClean="0"/>
              <a:t>‹#›</a:t>
            </a:fld>
            <a:endParaRPr lang="en-US" dirty="0"/>
          </a:p>
        </p:txBody>
      </p:sp>
    </p:spTree>
    <p:extLst>
      <p:ext uri="{BB962C8B-B14F-4D97-AF65-F5344CB8AC3E}">
        <p14:creationId xmlns:p14="http://schemas.microsoft.com/office/powerpoint/2010/main" val="2798400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68DFC38-58BD-47D8-8F8D-5A13C9E84892}" type="datetime1">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3/28/2022</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11EA07C-EE9C-40C2-ADB5-5ED734F62BC1}"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5398936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344787" y="0"/>
            <a:ext cx="11407824" cy="1052736"/>
          </a:xfrm>
          <a:prstGeom prst="rect">
            <a:avLst/>
          </a:prstGeom>
        </p:spPr>
        <p:txBody>
          <a:bodyPr anchor="ctr"/>
          <a:lstStyle>
            <a:lvl1pPr algn="l">
              <a:defRPr sz="2400" b="1" u="sng">
                <a:solidFill>
                  <a:schemeClr val="bg1"/>
                </a:solidFill>
                <a:latin typeface="+mj-lt"/>
                <a:ea typeface="Verdana" panose="020B0604030504040204" pitchFamily="34" charset="0"/>
                <a:cs typeface="Verdana" panose="020B0604030504040204" pitchFamily="34" charset="0"/>
              </a:defRPr>
            </a:lvl1pPr>
          </a:lstStyle>
          <a:p>
            <a:r>
              <a:rPr lang="en-US"/>
              <a:t>Click to edit Master title style</a:t>
            </a:r>
            <a:endParaRPr lang="en-ZA" dirty="0"/>
          </a:p>
        </p:txBody>
      </p:sp>
      <p:sp>
        <p:nvSpPr>
          <p:cNvPr id="4" name="Text Placeholder 2"/>
          <p:cNvSpPr>
            <a:spLocks noGrp="1"/>
          </p:cNvSpPr>
          <p:nvPr>
            <p:ph type="body" sz="quarter" idx="10"/>
          </p:nvPr>
        </p:nvSpPr>
        <p:spPr>
          <a:xfrm>
            <a:off x="344389" y="1277840"/>
            <a:ext cx="11512649" cy="4672110"/>
          </a:xfrm>
          <a:prstGeom prst="rect">
            <a:avLst/>
          </a:prstGeom>
        </p:spPr>
        <p:txBody>
          <a:bodyPr/>
          <a:lstStyle>
            <a:lvl1pPr>
              <a:defRPr sz="1200">
                <a:latin typeface="Verdana" panose="020B0604030504040204" pitchFamily="34" charset="0"/>
                <a:ea typeface="Verdana" panose="020B0604030504040204" pitchFamily="34" charset="0"/>
                <a:cs typeface="Verdana" panose="020B0604030504040204" pitchFamily="34" charset="0"/>
              </a:defRPr>
            </a:lvl1pPr>
            <a:lvl2pPr marL="742950" indent="-285750">
              <a:buFont typeface="Courier New" panose="02070309020205020404" pitchFamily="49" charset="0"/>
              <a:buChar char="o"/>
              <a:defRPr sz="1200">
                <a:latin typeface="Verdana" panose="020B0604030504040204" pitchFamily="34" charset="0"/>
                <a:ea typeface="Verdana" panose="020B0604030504040204" pitchFamily="34" charset="0"/>
                <a:cs typeface="Verdana" panose="020B0604030504040204" pitchFamily="34" charset="0"/>
              </a:defRPr>
            </a:lvl2pPr>
            <a:lvl3pPr>
              <a:defRPr sz="1200">
                <a:latin typeface="Verdana" panose="020B0604030504040204" pitchFamily="34" charset="0"/>
                <a:ea typeface="Verdana" panose="020B0604030504040204" pitchFamily="34" charset="0"/>
                <a:cs typeface="Verdana" panose="020B0604030504040204" pitchFamily="34" charset="0"/>
              </a:defRPr>
            </a:lvl3pPr>
            <a:lvl4pPr>
              <a:defRPr sz="1200">
                <a:latin typeface="Verdana" panose="020B0604030504040204" pitchFamily="34" charset="0"/>
                <a:ea typeface="Verdana" panose="020B0604030504040204" pitchFamily="34" charset="0"/>
                <a:cs typeface="Verdana" panose="020B0604030504040204" pitchFamily="34" charset="0"/>
              </a:defRPr>
            </a:lvl4pPr>
            <a:lvl5pPr>
              <a:defRPr sz="1200">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6" name="Text Placeholder 13"/>
          <p:cNvSpPr>
            <a:spLocks noGrp="1"/>
          </p:cNvSpPr>
          <p:nvPr>
            <p:ph type="body" sz="quarter" idx="11"/>
          </p:nvPr>
        </p:nvSpPr>
        <p:spPr>
          <a:xfrm>
            <a:off x="2566988" y="6026664"/>
            <a:ext cx="8281540" cy="642424"/>
          </a:xfrm>
          <a:prstGeom prst="rect">
            <a:avLst/>
          </a:prstGeom>
        </p:spPr>
        <p:txBody>
          <a:bodyPr/>
          <a:lstStyle>
            <a:lvl1pPr marL="0" indent="0">
              <a:buNone/>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1pPr>
            <a:lvl2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2pPr>
            <a:lvl3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3pPr>
            <a:lvl4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4pPr>
            <a:lvl5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p:txBody>
      </p:sp>
      <p:sp>
        <p:nvSpPr>
          <p:cNvPr id="5" name="Slide Number Placeholder 4">
            <a:extLst>
              <a:ext uri="{FF2B5EF4-FFF2-40B4-BE49-F238E27FC236}">
                <a16:creationId xmlns:a16="http://schemas.microsoft.com/office/drawing/2014/main" id="{BBAF4DF9-483A-4CAE-B2DE-781D0A3A96C3}"/>
              </a:ext>
            </a:extLst>
          </p:cNvPr>
          <p:cNvSpPr>
            <a:spLocks noGrp="1"/>
          </p:cNvSpPr>
          <p:nvPr>
            <p:ph type="sldNum" sz="quarter" idx="12"/>
          </p:nvPr>
        </p:nvSpPr>
        <p:spPr>
          <a:xfrm>
            <a:off x="11582400" y="6457228"/>
            <a:ext cx="609600" cy="263611"/>
          </a:xfr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29132623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66049-774D-489A-9CF6-3CF15469F3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26A2892-48B3-4A27-92F8-5D714998D6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98D9EC-5060-4BF4-A32A-45B4A0A85C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8EF7EE-0888-486D-9F8D-7A902F9474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C6904D-118C-441A-ACA3-882A7EEFF7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DEE8D39-3E80-4C46-876D-4F974E3E83D9}"/>
              </a:ext>
            </a:extLst>
          </p:cNvPr>
          <p:cNvSpPr>
            <a:spLocks noGrp="1"/>
          </p:cNvSpPr>
          <p:nvPr>
            <p:ph type="dt" sz="half" idx="10"/>
          </p:nvPr>
        </p:nvSpPr>
        <p:spPr/>
        <p:txBody>
          <a:bodyPr/>
          <a:lstStyle/>
          <a:p>
            <a:fld id="{662D4D4F-D197-4550-8D2B-BFA8A742FCAA}" type="datetimeFigureOut">
              <a:rPr lang="en-US" smtClean="0"/>
              <a:t>3/28/2022</a:t>
            </a:fld>
            <a:endParaRPr lang="en-US"/>
          </a:p>
        </p:txBody>
      </p:sp>
      <p:sp>
        <p:nvSpPr>
          <p:cNvPr id="8" name="Footer Placeholder 7">
            <a:extLst>
              <a:ext uri="{FF2B5EF4-FFF2-40B4-BE49-F238E27FC236}">
                <a16:creationId xmlns:a16="http://schemas.microsoft.com/office/drawing/2014/main" id="{500438EC-BE61-40CC-8853-67DD73D0AF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7E1C5D6-0087-4416-A273-7D5FD2962521}"/>
              </a:ext>
            </a:extLst>
          </p:cNvPr>
          <p:cNvSpPr>
            <a:spLocks noGrp="1"/>
          </p:cNvSpPr>
          <p:nvPr>
            <p:ph type="sldNum" sz="quarter" idx="12"/>
          </p:nvPr>
        </p:nvSpPr>
        <p:spPr/>
        <p:txBody>
          <a:bodyPr/>
          <a:lstStyle/>
          <a:p>
            <a:fld id="{CEB5DF59-BDD8-4A1D-94F5-74F52EC2E88F}" type="slidenum">
              <a:rPr lang="en-US" smtClean="0"/>
              <a:t>‹#›</a:t>
            </a:fld>
            <a:endParaRPr lang="en-US"/>
          </a:p>
        </p:txBody>
      </p:sp>
    </p:spTree>
    <p:extLst>
      <p:ext uri="{BB962C8B-B14F-4D97-AF65-F5344CB8AC3E}">
        <p14:creationId xmlns:p14="http://schemas.microsoft.com/office/powerpoint/2010/main" val="1135747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12192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8" name="Picture 11"/>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304800" y="1219200"/>
            <a:ext cx="2032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flipH="1">
            <a:off x="304800" y="2743201"/>
            <a:ext cx="2032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304801" y="4267200"/>
            <a:ext cx="2090057" cy="1371600"/>
          </a:xfrm>
          <a:prstGeom prst="rect">
            <a:avLst/>
          </a:prstGeom>
          <a:noFill/>
          <a:ln w="9525">
            <a:noFill/>
            <a:miter lim="800000"/>
            <a:headEnd/>
            <a:tailEnd/>
          </a:ln>
          <a:effectLst/>
        </p:spPr>
      </p:pic>
      <p:cxnSp>
        <p:nvCxnSpPr>
          <p:cNvPr id="12" name="Straight Connector 11"/>
          <p:cNvCxnSpPr/>
          <p:nvPr userDrawn="1"/>
        </p:nvCxnSpPr>
        <p:spPr>
          <a:xfrm>
            <a:off x="3352800" y="2667000"/>
            <a:ext cx="85344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3352800" y="4191000"/>
            <a:ext cx="85344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203200" y="5867400"/>
            <a:ext cx="3048000" cy="824484"/>
          </a:xfrm>
          <a:prstGeom prst="rect">
            <a:avLst/>
          </a:prstGeom>
        </p:spPr>
      </p:pic>
      <p:cxnSp>
        <p:nvCxnSpPr>
          <p:cNvPr id="17" name="Straight Connector 16"/>
          <p:cNvCxnSpPr/>
          <p:nvPr userDrawn="1"/>
        </p:nvCxnSpPr>
        <p:spPr>
          <a:xfrm>
            <a:off x="0" y="5791200"/>
            <a:ext cx="12192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611295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10512491" cy="1066801"/>
          </a:xfrm>
        </p:spPr>
        <p:txBody>
          <a:bodyPr/>
          <a:lstStyle/>
          <a:p>
            <a:r>
              <a:rPr lang="en-US"/>
              <a:t>Click to edit Master title style</a:t>
            </a:r>
            <a:endParaRPr lang="en-ZA"/>
          </a:p>
        </p:txBody>
      </p:sp>
      <p:sp>
        <p:nvSpPr>
          <p:cNvPr id="3" name="Slide Number Placeholder 4">
            <a:extLst>
              <a:ext uri="{FF2B5EF4-FFF2-40B4-BE49-F238E27FC236}">
                <a16:creationId xmlns:a16="http://schemas.microsoft.com/office/drawing/2014/main" id="{6A0EF044-7FA6-4385-8F90-DA54DADEC7DA}"/>
              </a:ext>
            </a:extLst>
          </p:cNvPr>
          <p:cNvSpPr>
            <a:spLocks noGrp="1"/>
          </p:cNvSpPr>
          <p:nvPr>
            <p:ph type="sldNum" sz="quarter" idx="12"/>
          </p:nvPr>
        </p:nvSpPr>
        <p:spPr>
          <a:xfrm>
            <a:off x="11582400" y="6457228"/>
            <a:ext cx="609600" cy="263611"/>
          </a:xfr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482625117"/>
      </p:ext>
    </p:extLst>
  </p:cSld>
  <p:clrMapOvr>
    <a:masterClrMapping/>
  </p:clrMapOvr>
  <p:hf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logo only">
    <p:spTree>
      <p:nvGrpSpPr>
        <p:cNvPr id="1" name=""/>
        <p:cNvGrpSpPr/>
        <p:nvPr/>
      </p:nvGrpSpPr>
      <p:grpSpPr>
        <a:xfrm>
          <a:off x="0" y="0"/>
          <a:ext cx="0" cy="0"/>
          <a:chOff x="0" y="0"/>
          <a:chExt cx="0" cy="0"/>
        </a:xfrm>
      </p:grpSpPr>
      <p:sp>
        <p:nvSpPr>
          <p:cNvPr id="2" name="Slide Number Placeholder 4">
            <a:extLst>
              <a:ext uri="{FF2B5EF4-FFF2-40B4-BE49-F238E27FC236}">
                <a16:creationId xmlns:a16="http://schemas.microsoft.com/office/drawing/2014/main" id="{9B8E9BF5-25DC-46ED-820F-3BADB0D15AFD}"/>
              </a:ext>
            </a:extLst>
          </p:cNvPr>
          <p:cNvSpPr>
            <a:spLocks noGrp="1"/>
          </p:cNvSpPr>
          <p:nvPr>
            <p:ph type="sldNum" sz="quarter" idx="12"/>
          </p:nvPr>
        </p:nvSpPr>
        <p:spPr>
          <a:xfrm>
            <a:off x="11582400" y="6457228"/>
            <a:ext cx="609600" cy="263611"/>
          </a:xfr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309183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0" y="5791200"/>
            <a:ext cx="12192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4">
            <a:extLst>
              <a:ext uri="{FF2B5EF4-FFF2-40B4-BE49-F238E27FC236}">
                <a16:creationId xmlns:a16="http://schemas.microsoft.com/office/drawing/2014/main" id="{6359B2E0-0087-4CEE-8A8C-B5A6CD4A625B}"/>
              </a:ext>
            </a:extLst>
          </p:cNvPr>
          <p:cNvSpPr>
            <a:spLocks noGrp="1"/>
          </p:cNvSpPr>
          <p:nvPr>
            <p:ph type="sldNum" sz="quarter" idx="12"/>
          </p:nvPr>
        </p:nvSpPr>
        <p:spPr>
          <a:xfrm>
            <a:off x="11582400" y="6457228"/>
            <a:ext cx="609600" cy="263611"/>
          </a:xfr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4276556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992800B4-EFB5-47C7-869B-C6D663504982}" type="datetime1">
              <a:rPr lang="en-US" smtClean="0">
                <a:solidFill>
                  <a:prstClr val="black"/>
                </a:solidFill>
              </a:rPr>
              <a:pPr/>
              <a:t>3/28/2022</a:t>
            </a:fld>
            <a:endParaRPr lang="en-US"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D9507F28-54A2-42BF-9A12-530212B34B40}"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02143880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12192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8" name="Picture 11"/>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304800" y="1219200"/>
            <a:ext cx="2032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flipH="1">
            <a:off x="304800" y="2743201"/>
            <a:ext cx="2032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304801" y="4267200"/>
            <a:ext cx="2090057" cy="1371600"/>
          </a:xfrm>
          <a:prstGeom prst="rect">
            <a:avLst/>
          </a:prstGeom>
          <a:noFill/>
          <a:ln w="9525">
            <a:noFill/>
            <a:miter lim="800000"/>
            <a:headEnd/>
            <a:tailEnd/>
          </a:ln>
          <a:effectLst/>
        </p:spPr>
      </p:pic>
      <p:cxnSp>
        <p:nvCxnSpPr>
          <p:cNvPr id="12" name="Straight Connector 11"/>
          <p:cNvCxnSpPr/>
          <p:nvPr userDrawn="1"/>
        </p:nvCxnSpPr>
        <p:spPr>
          <a:xfrm>
            <a:off x="3352800" y="2667000"/>
            <a:ext cx="85344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3352800" y="4191000"/>
            <a:ext cx="85344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203200" y="5867400"/>
            <a:ext cx="3048000" cy="824484"/>
          </a:xfrm>
          <a:prstGeom prst="rect">
            <a:avLst/>
          </a:prstGeom>
        </p:spPr>
      </p:pic>
      <p:cxnSp>
        <p:nvCxnSpPr>
          <p:cNvPr id="17" name="Straight Connector 16"/>
          <p:cNvCxnSpPr/>
          <p:nvPr userDrawn="1"/>
        </p:nvCxnSpPr>
        <p:spPr>
          <a:xfrm>
            <a:off x="0" y="5791200"/>
            <a:ext cx="12192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Slide Number Placeholder 4">
            <a:extLst>
              <a:ext uri="{FF2B5EF4-FFF2-40B4-BE49-F238E27FC236}">
                <a16:creationId xmlns:a16="http://schemas.microsoft.com/office/drawing/2014/main" id="{7137DE52-F0B8-4C04-995C-9168A47E36AC}"/>
              </a:ext>
            </a:extLst>
          </p:cNvPr>
          <p:cNvSpPr>
            <a:spLocks noGrp="1"/>
          </p:cNvSpPr>
          <p:nvPr>
            <p:ph type="sldNum" sz="quarter" idx="12"/>
          </p:nvPr>
        </p:nvSpPr>
        <p:spPr>
          <a:xfrm>
            <a:off x="11582400" y="6457228"/>
            <a:ext cx="609600" cy="263611"/>
          </a:xfr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193472665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tx1"/>
                </a:solidFill>
              </a:defRPr>
            </a:lvl1pPr>
          </a:lstStyle>
          <a:p>
            <a:fld id="{65001108-C480-4D60-AC87-5E26CA168208}" type="datetime1">
              <a:rPr lang="en-US" smtClean="0">
                <a:solidFill>
                  <a:prstClr val="black"/>
                </a:solidFill>
              </a:rPr>
              <a:pPr/>
              <a:t>3/28/2022</a:t>
            </a:fld>
            <a:endParaRPr lang="en-US" dirty="0">
              <a:solidFill>
                <a:prstClr val="black"/>
              </a:solidFill>
            </a:endParaRPr>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9405155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 y="38522"/>
            <a:ext cx="10635260" cy="1005086"/>
          </a:xfrm>
          <a:prstGeom prst="rect">
            <a:avLst/>
          </a:prstGeom>
        </p:spPr>
        <p:txBody>
          <a:bodyPr/>
          <a:lstStyle/>
          <a:p>
            <a:r>
              <a:rPr lang="en-US"/>
              <a:t>Click to edit Master title style</a:t>
            </a:r>
            <a:endParaRPr lang="en-US" dirty="0"/>
          </a:p>
        </p:txBody>
      </p:sp>
      <p:pic>
        <p:nvPicPr>
          <p:cNvPr id="6" name="Picture 5"/>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0673361" y="57573"/>
            <a:ext cx="1429120" cy="942206"/>
          </a:xfrm>
          <a:prstGeom prst="rect">
            <a:avLst/>
          </a:prstGeom>
          <a:ln>
            <a:noFill/>
          </a:ln>
          <a:effectLst>
            <a:outerShdw blurRad="190500" algn="tl" rotWithShape="0">
              <a:srgbClr val="000000">
                <a:alpha val="70000"/>
              </a:srgbClr>
            </a:outerShdw>
          </a:effectLst>
        </p:spPr>
      </p:pic>
      <p:pic>
        <p:nvPicPr>
          <p:cNvPr id="4" name="Picture 3"/>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0673361" y="57573"/>
            <a:ext cx="1429120" cy="942206"/>
          </a:xfrm>
          <a:prstGeom prst="rect">
            <a:avLst/>
          </a:prstGeom>
          <a:ln>
            <a:noFill/>
          </a:ln>
          <a:effectLst>
            <a:outerShdw blurRad="190500" algn="tl" rotWithShape="0">
              <a:srgbClr val="000000">
                <a:alpha val="70000"/>
              </a:srgbClr>
            </a:outerShdw>
          </a:effectLst>
        </p:spPr>
      </p:pic>
      <p:sp>
        <p:nvSpPr>
          <p:cNvPr id="5" name="Slide Number Placeholder 4">
            <a:extLst>
              <a:ext uri="{FF2B5EF4-FFF2-40B4-BE49-F238E27FC236}">
                <a16:creationId xmlns:a16="http://schemas.microsoft.com/office/drawing/2014/main" id="{D81C0B8D-CDE2-473C-9A7C-1CBA0EAB561F}"/>
              </a:ext>
            </a:extLst>
          </p:cNvPr>
          <p:cNvSpPr>
            <a:spLocks noGrp="1"/>
          </p:cNvSpPr>
          <p:nvPr>
            <p:ph type="sldNum" sz="quarter" idx="12"/>
          </p:nvPr>
        </p:nvSpPr>
        <p:spPr>
          <a:xfrm>
            <a:off x="11582400" y="6457228"/>
            <a:ext cx="609600" cy="263611"/>
          </a:xfr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222973132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p:cSld name="1_Site 2">
    <p:spTree>
      <p:nvGrpSpPr>
        <p:cNvPr id="1" name=""/>
        <p:cNvGrpSpPr/>
        <p:nvPr/>
      </p:nvGrpSpPr>
      <p:grpSpPr>
        <a:xfrm>
          <a:off x="0" y="0"/>
          <a:ext cx="0" cy="0"/>
          <a:chOff x="0" y="0"/>
          <a:chExt cx="0" cy="0"/>
        </a:xfrm>
      </p:grpSpPr>
    </p:spTree>
    <p:extLst>
      <p:ext uri="{BB962C8B-B14F-4D97-AF65-F5344CB8AC3E}">
        <p14:creationId xmlns:p14="http://schemas.microsoft.com/office/powerpoint/2010/main" val="642691971"/>
      </p:ext>
    </p:extLst>
  </p:cSld>
  <p:clrMapOvr>
    <a:masterClrMapping/>
  </p:clrMapOvr>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3352800" y="2852738"/>
            <a:ext cx="8534400" cy="1223962"/>
          </a:xfrm>
          <a:prstGeom prst="rect">
            <a:avLst/>
          </a:prstGeom>
        </p:spPr>
        <p:txBody>
          <a:bodyPr anchor="ct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4" name="Text Placeholder 13"/>
          <p:cNvSpPr>
            <a:spLocks noGrp="1"/>
          </p:cNvSpPr>
          <p:nvPr>
            <p:ph type="body" sz="quarter" idx="11"/>
          </p:nvPr>
        </p:nvSpPr>
        <p:spPr>
          <a:xfrm>
            <a:off x="2566988" y="6026664"/>
            <a:ext cx="9290050" cy="642424"/>
          </a:xfrm>
          <a:prstGeom prst="rect">
            <a:avLst/>
          </a:prstGeom>
        </p:spPr>
        <p:txBody>
          <a:bodyPr/>
          <a:lstStyle>
            <a:lvl1pPr marL="0" indent="0">
              <a:buNone/>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1pPr>
            <a:lvl2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2pPr>
            <a:lvl3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3pPr>
            <a:lvl4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4pPr>
            <a:lvl5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p:txBody>
      </p:sp>
      <p:sp>
        <p:nvSpPr>
          <p:cNvPr id="4" name="Slide Number Placeholder 4">
            <a:extLst>
              <a:ext uri="{FF2B5EF4-FFF2-40B4-BE49-F238E27FC236}">
                <a16:creationId xmlns:a16="http://schemas.microsoft.com/office/drawing/2014/main" id="{60A99F6E-D6FE-4C42-B66F-AE69BCB64453}"/>
              </a:ext>
            </a:extLst>
          </p:cNvPr>
          <p:cNvSpPr>
            <a:spLocks noGrp="1"/>
          </p:cNvSpPr>
          <p:nvPr>
            <p:ph type="sldNum" sz="quarter" idx="12"/>
          </p:nvPr>
        </p:nvSpPr>
        <p:spPr>
          <a:xfrm>
            <a:off x="11582400" y="6457228"/>
            <a:ext cx="609600" cy="263611"/>
          </a:xfr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141821482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68DFC38-58BD-47D8-8F8D-5A13C9E84892}" type="datetime1">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3/28/2022</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11EA07C-EE9C-40C2-ADB5-5ED734F62BC1}"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65953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60340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BD32F0C-CFEF-4764-A761-A8AD09E49DDA}" type="datetime1">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3/28/2022</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Slide Number Placeholder 4">
            <a:extLst>
              <a:ext uri="{FF2B5EF4-FFF2-40B4-BE49-F238E27FC236}">
                <a16:creationId xmlns:a16="http://schemas.microsoft.com/office/drawing/2014/main" id="{42ECD7B3-2154-47AE-BC8A-42A37EAE7ABB}"/>
              </a:ext>
            </a:extLst>
          </p:cNvPr>
          <p:cNvSpPr>
            <a:spLocks noGrp="1"/>
          </p:cNvSpPr>
          <p:nvPr>
            <p:ph type="sldNum" sz="quarter" idx="12"/>
          </p:nvPr>
        </p:nvSpPr>
        <p:spPr>
          <a:xfrm>
            <a:off x="11582400" y="6457228"/>
            <a:ext cx="609600" cy="263611"/>
          </a:xfr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421319724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344787" y="0"/>
            <a:ext cx="11407824" cy="1052736"/>
          </a:xfrm>
          <a:prstGeom prst="rect">
            <a:avLst/>
          </a:prstGeom>
        </p:spPr>
        <p:txBody>
          <a:bodyPr anchor="ctr"/>
          <a:lstStyle>
            <a:lvl1pPr algn="l">
              <a:defRPr sz="2400" b="1" u="sng">
                <a:solidFill>
                  <a:schemeClr val="bg1"/>
                </a:solidFill>
                <a:latin typeface="+mj-lt"/>
                <a:ea typeface="Verdana" panose="020B0604030504040204" pitchFamily="34" charset="0"/>
                <a:cs typeface="Verdana" panose="020B0604030504040204" pitchFamily="34" charset="0"/>
              </a:defRPr>
            </a:lvl1pPr>
          </a:lstStyle>
          <a:p>
            <a:r>
              <a:rPr lang="en-US"/>
              <a:t>Click to edit Master title style</a:t>
            </a:r>
            <a:endParaRPr lang="en-ZA" dirty="0"/>
          </a:p>
        </p:txBody>
      </p:sp>
      <p:sp>
        <p:nvSpPr>
          <p:cNvPr id="4" name="Text Placeholder 2"/>
          <p:cNvSpPr>
            <a:spLocks noGrp="1"/>
          </p:cNvSpPr>
          <p:nvPr>
            <p:ph type="body" sz="quarter" idx="10"/>
          </p:nvPr>
        </p:nvSpPr>
        <p:spPr>
          <a:xfrm>
            <a:off x="344389" y="1277840"/>
            <a:ext cx="11512649" cy="4672110"/>
          </a:xfrm>
          <a:prstGeom prst="rect">
            <a:avLst/>
          </a:prstGeom>
        </p:spPr>
        <p:txBody>
          <a:bodyPr/>
          <a:lstStyle>
            <a:lvl1pPr>
              <a:defRPr sz="1200">
                <a:latin typeface="Verdana" panose="020B0604030504040204" pitchFamily="34" charset="0"/>
                <a:ea typeface="Verdana" panose="020B0604030504040204" pitchFamily="34" charset="0"/>
                <a:cs typeface="Verdana" panose="020B0604030504040204" pitchFamily="34" charset="0"/>
              </a:defRPr>
            </a:lvl1pPr>
            <a:lvl2pPr marL="742950" indent="-285750">
              <a:buFont typeface="Courier New" panose="02070309020205020404" pitchFamily="49" charset="0"/>
              <a:buChar char="o"/>
              <a:defRPr sz="1200">
                <a:latin typeface="Verdana" panose="020B0604030504040204" pitchFamily="34" charset="0"/>
                <a:ea typeface="Verdana" panose="020B0604030504040204" pitchFamily="34" charset="0"/>
                <a:cs typeface="Verdana" panose="020B0604030504040204" pitchFamily="34" charset="0"/>
              </a:defRPr>
            </a:lvl2pPr>
            <a:lvl3pPr>
              <a:defRPr sz="1200">
                <a:latin typeface="Verdana" panose="020B0604030504040204" pitchFamily="34" charset="0"/>
                <a:ea typeface="Verdana" panose="020B0604030504040204" pitchFamily="34" charset="0"/>
                <a:cs typeface="Verdana" panose="020B0604030504040204" pitchFamily="34" charset="0"/>
              </a:defRPr>
            </a:lvl3pPr>
            <a:lvl4pPr>
              <a:defRPr sz="1200">
                <a:latin typeface="Verdana" panose="020B0604030504040204" pitchFamily="34" charset="0"/>
                <a:ea typeface="Verdana" panose="020B0604030504040204" pitchFamily="34" charset="0"/>
                <a:cs typeface="Verdana" panose="020B0604030504040204" pitchFamily="34" charset="0"/>
              </a:defRPr>
            </a:lvl4pPr>
            <a:lvl5pPr>
              <a:defRPr sz="1200">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6" name="Text Placeholder 13"/>
          <p:cNvSpPr>
            <a:spLocks noGrp="1"/>
          </p:cNvSpPr>
          <p:nvPr>
            <p:ph type="body" sz="quarter" idx="11"/>
          </p:nvPr>
        </p:nvSpPr>
        <p:spPr>
          <a:xfrm>
            <a:off x="2566988" y="6026664"/>
            <a:ext cx="8281540" cy="642424"/>
          </a:xfrm>
          <a:prstGeom prst="rect">
            <a:avLst/>
          </a:prstGeom>
        </p:spPr>
        <p:txBody>
          <a:bodyPr/>
          <a:lstStyle>
            <a:lvl1pPr marL="0" indent="0">
              <a:buNone/>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1pPr>
            <a:lvl2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2pPr>
            <a:lvl3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3pPr>
            <a:lvl4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4pPr>
            <a:lvl5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p:txBody>
      </p:sp>
      <p:sp>
        <p:nvSpPr>
          <p:cNvPr id="5" name="Slide Number Placeholder 4">
            <a:extLst>
              <a:ext uri="{FF2B5EF4-FFF2-40B4-BE49-F238E27FC236}">
                <a16:creationId xmlns:a16="http://schemas.microsoft.com/office/drawing/2014/main" id="{F63997C5-F585-481E-9166-683EE8A62418}"/>
              </a:ext>
            </a:extLst>
          </p:cNvPr>
          <p:cNvSpPr>
            <a:spLocks noGrp="1"/>
          </p:cNvSpPr>
          <p:nvPr>
            <p:ph type="sldNum" sz="quarter" idx="12"/>
          </p:nvPr>
        </p:nvSpPr>
        <p:spPr>
          <a:xfrm>
            <a:off x="11582400" y="6457228"/>
            <a:ext cx="609600" cy="263611"/>
          </a:xfr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355177374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66049-774D-489A-9CF6-3CF15469F3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26A2892-48B3-4A27-92F8-5D714998D6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98D9EC-5060-4BF4-A32A-45B4A0A85C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8EF7EE-0888-486D-9F8D-7A902F9474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C6904D-118C-441A-ACA3-882A7EEFF7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DEE8D39-3E80-4C46-876D-4F974E3E83D9}"/>
              </a:ext>
            </a:extLst>
          </p:cNvPr>
          <p:cNvSpPr>
            <a:spLocks noGrp="1"/>
          </p:cNvSpPr>
          <p:nvPr>
            <p:ph type="dt" sz="half" idx="10"/>
          </p:nvPr>
        </p:nvSpPr>
        <p:spPr/>
        <p:txBody>
          <a:bodyPr/>
          <a:lstStyle/>
          <a:p>
            <a:fld id="{662D4D4F-D197-4550-8D2B-BFA8A742FCAA}" type="datetimeFigureOut">
              <a:rPr lang="en-US" smtClean="0"/>
              <a:t>3/28/2022</a:t>
            </a:fld>
            <a:endParaRPr lang="en-US"/>
          </a:p>
        </p:txBody>
      </p:sp>
      <p:sp>
        <p:nvSpPr>
          <p:cNvPr id="8" name="Footer Placeholder 7">
            <a:extLst>
              <a:ext uri="{FF2B5EF4-FFF2-40B4-BE49-F238E27FC236}">
                <a16:creationId xmlns:a16="http://schemas.microsoft.com/office/drawing/2014/main" id="{500438EC-BE61-40CC-8853-67DD73D0AF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7E1C5D6-0087-4416-A273-7D5FD2962521}"/>
              </a:ext>
            </a:extLst>
          </p:cNvPr>
          <p:cNvSpPr>
            <a:spLocks noGrp="1"/>
          </p:cNvSpPr>
          <p:nvPr>
            <p:ph type="sldNum" sz="quarter" idx="12"/>
          </p:nvPr>
        </p:nvSpPr>
        <p:spPr/>
        <p:txBody>
          <a:bodyPr/>
          <a:lstStyle/>
          <a:p>
            <a:fld id="{CEB5DF59-BDD8-4A1D-94F5-74F52EC2E88F}" type="slidenum">
              <a:rPr lang="en-US" smtClean="0"/>
              <a:t>‹#›</a:t>
            </a:fld>
            <a:endParaRPr lang="en-US"/>
          </a:p>
        </p:txBody>
      </p:sp>
    </p:spTree>
    <p:extLst>
      <p:ext uri="{BB962C8B-B14F-4D97-AF65-F5344CB8AC3E}">
        <p14:creationId xmlns:p14="http://schemas.microsoft.com/office/powerpoint/2010/main" val="363220208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10512491" cy="1066801"/>
          </a:xfrm>
        </p:spPr>
        <p:txBody>
          <a:bodyPr/>
          <a:lstStyle/>
          <a:p>
            <a:r>
              <a:rPr lang="en-US"/>
              <a:t>Click to edit Master title style</a:t>
            </a:r>
            <a:endParaRPr lang="en-ZA"/>
          </a:p>
        </p:txBody>
      </p:sp>
      <p:sp>
        <p:nvSpPr>
          <p:cNvPr id="3" name="Slide Number Placeholder 4">
            <a:extLst>
              <a:ext uri="{FF2B5EF4-FFF2-40B4-BE49-F238E27FC236}">
                <a16:creationId xmlns:a16="http://schemas.microsoft.com/office/drawing/2014/main" id="{51F7FC1C-188C-4DC1-B420-509945040B53}"/>
              </a:ext>
            </a:extLst>
          </p:cNvPr>
          <p:cNvSpPr>
            <a:spLocks noGrp="1"/>
          </p:cNvSpPr>
          <p:nvPr>
            <p:ph type="sldNum" sz="quarter" idx="12"/>
          </p:nvPr>
        </p:nvSpPr>
        <p:spPr>
          <a:xfrm>
            <a:off x="11582400" y="6457228"/>
            <a:ext cx="609600" cy="263611"/>
          </a:xfr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3018356654"/>
      </p:ext>
    </p:extLst>
  </p:cSld>
  <p:clrMapOvr>
    <a:masterClrMapping/>
  </p:clrMapOvr>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logo only">
    <p:spTree>
      <p:nvGrpSpPr>
        <p:cNvPr id="1" name=""/>
        <p:cNvGrpSpPr/>
        <p:nvPr/>
      </p:nvGrpSpPr>
      <p:grpSpPr>
        <a:xfrm>
          <a:off x="0" y="0"/>
          <a:ext cx="0" cy="0"/>
          <a:chOff x="0" y="0"/>
          <a:chExt cx="0" cy="0"/>
        </a:xfrm>
      </p:grpSpPr>
      <p:sp>
        <p:nvSpPr>
          <p:cNvPr id="2" name="Slide Number Placeholder 4">
            <a:extLst>
              <a:ext uri="{FF2B5EF4-FFF2-40B4-BE49-F238E27FC236}">
                <a16:creationId xmlns:a16="http://schemas.microsoft.com/office/drawing/2014/main" id="{1F6324ED-4B5C-4820-A345-318587386734}"/>
              </a:ext>
            </a:extLst>
          </p:cNvPr>
          <p:cNvSpPr>
            <a:spLocks noGrp="1"/>
          </p:cNvSpPr>
          <p:nvPr>
            <p:ph type="sldNum" sz="quarter" idx="12"/>
          </p:nvPr>
        </p:nvSpPr>
        <p:spPr>
          <a:xfrm>
            <a:off x="11582400" y="6457228"/>
            <a:ext cx="609600" cy="263611"/>
          </a:xfr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1022680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5FD20-3968-4545-BEDE-D6C65E57F4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FCBD15E4-2031-4529-9826-314CA8200D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65BC2FC2-8777-4D5A-9E34-46302B327D16}"/>
              </a:ext>
            </a:extLst>
          </p:cNvPr>
          <p:cNvSpPr>
            <a:spLocks noGrp="1"/>
          </p:cNvSpPr>
          <p:nvPr>
            <p:ph type="dt" sz="half" idx="10"/>
          </p:nvPr>
        </p:nvSpPr>
        <p:spPr/>
        <p:txBody>
          <a:bodyPr/>
          <a:lstStyle/>
          <a:p>
            <a:fld id="{D3FAA330-3DAB-4D60-8723-7396B459ACFF}" type="datetimeFigureOut">
              <a:rPr lang="en-ZA" smtClean="0"/>
              <a:t>2022/03/28</a:t>
            </a:fld>
            <a:endParaRPr lang="en-ZA"/>
          </a:p>
        </p:txBody>
      </p:sp>
      <p:sp>
        <p:nvSpPr>
          <p:cNvPr id="5" name="Footer Placeholder 4">
            <a:extLst>
              <a:ext uri="{FF2B5EF4-FFF2-40B4-BE49-F238E27FC236}">
                <a16:creationId xmlns:a16="http://schemas.microsoft.com/office/drawing/2014/main" id="{06AF474E-5BF1-4B3F-B9BC-B071491E596E}"/>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CFAE52A4-A0E5-41B8-A7B6-74DA3ECE98C4}"/>
              </a:ext>
            </a:extLst>
          </p:cNvPr>
          <p:cNvSpPr>
            <a:spLocks noGrp="1"/>
          </p:cNvSpPr>
          <p:nvPr>
            <p:ph type="sldNum" sz="quarter" idx="12"/>
          </p:nvPr>
        </p:nvSpPr>
        <p:spPr/>
        <p:txBody>
          <a:bodyPr/>
          <a:lstStyle/>
          <a:p>
            <a:fld id="{BFC25CA0-76F7-4280-B121-C104C0E2367E}" type="slidenum">
              <a:rPr lang="en-ZA" smtClean="0"/>
              <a:t>‹#›</a:t>
            </a:fld>
            <a:endParaRPr lang="en-ZA"/>
          </a:p>
        </p:txBody>
      </p:sp>
    </p:spTree>
    <p:extLst>
      <p:ext uri="{BB962C8B-B14F-4D97-AF65-F5344CB8AC3E}">
        <p14:creationId xmlns:p14="http://schemas.microsoft.com/office/powerpoint/2010/main" val="2487424115"/>
      </p:ext>
    </p:extLst>
  </p:cSld>
  <p:clrMapOvr>
    <a:masterClrMapping/>
  </p:clrMapOvr>
  <p:hf sldNum="0" hdr="0" ftr="0" dt="0"/>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36481-D1D7-4339-BF1E-CCE12A9B6573}"/>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D4218320-8D2B-4E6A-9EFB-F057978BF6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65B18442-BA1D-4440-BBF3-9C184BF79949}"/>
              </a:ext>
            </a:extLst>
          </p:cNvPr>
          <p:cNvSpPr>
            <a:spLocks noGrp="1"/>
          </p:cNvSpPr>
          <p:nvPr>
            <p:ph type="dt" sz="half" idx="10"/>
          </p:nvPr>
        </p:nvSpPr>
        <p:spPr/>
        <p:txBody>
          <a:bodyPr/>
          <a:lstStyle/>
          <a:p>
            <a:fld id="{D3FAA330-3DAB-4D60-8723-7396B459ACFF}" type="datetimeFigureOut">
              <a:rPr lang="en-ZA" smtClean="0"/>
              <a:t>2022/03/28</a:t>
            </a:fld>
            <a:endParaRPr lang="en-ZA"/>
          </a:p>
        </p:txBody>
      </p:sp>
      <p:sp>
        <p:nvSpPr>
          <p:cNvPr id="5" name="Footer Placeholder 4">
            <a:extLst>
              <a:ext uri="{FF2B5EF4-FFF2-40B4-BE49-F238E27FC236}">
                <a16:creationId xmlns:a16="http://schemas.microsoft.com/office/drawing/2014/main" id="{9A12489C-3496-4357-B1C7-F106CAF325A9}"/>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567773C8-5ADB-40A5-BBF9-CD1113FAD65A}"/>
              </a:ext>
            </a:extLst>
          </p:cNvPr>
          <p:cNvSpPr>
            <a:spLocks noGrp="1"/>
          </p:cNvSpPr>
          <p:nvPr>
            <p:ph type="sldNum" sz="quarter" idx="12"/>
          </p:nvPr>
        </p:nvSpPr>
        <p:spPr/>
        <p:txBody>
          <a:bodyPr/>
          <a:lstStyle/>
          <a:p>
            <a:fld id="{BFC25CA0-76F7-4280-B121-C104C0E2367E}" type="slidenum">
              <a:rPr lang="en-ZA" smtClean="0"/>
              <a:t>‹#›</a:t>
            </a:fld>
            <a:endParaRPr lang="en-ZA"/>
          </a:p>
        </p:txBody>
      </p:sp>
      <p:sp>
        <p:nvSpPr>
          <p:cNvPr id="7" name="Slide Number Placeholder 4">
            <a:extLst>
              <a:ext uri="{FF2B5EF4-FFF2-40B4-BE49-F238E27FC236}">
                <a16:creationId xmlns:a16="http://schemas.microsoft.com/office/drawing/2014/main" id="{EC87C8AA-DE4D-4261-BAA9-CEB290FA60C0}"/>
              </a:ext>
            </a:extLst>
          </p:cNvPr>
          <p:cNvSpPr txBox="1">
            <a:spLocks/>
          </p:cNvSpPr>
          <p:nvPr userDrawn="1"/>
        </p:nvSpPr>
        <p:spPr>
          <a:xfrm>
            <a:off x="11582400" y="6457228"/>
            <a:ext cx="609600" cy="263611"/>
          </a:xfrm>
          <a:prstGeom prst="rect">
            <a:avLst/>
          </a:prstGeom>
        </p:spPr>
        <p:txBody>
          <a:bodyPr vert="horz" lIns="91440" tIns="45720" rIns="91440" bIns="45720" rtlCol="0" anchor="ctr"/>
          <a:lstStyle>
            <a:defPPr>
              <a:defRPr lang="af-ZA"/>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06D05F-832B-4BCF-8885-89B1D6B544D3}" type="slidenum">
              <a:rPr lang="en-US" smtClean="0"/>
              <a:pPr/>
              <a:t>‹#›</a:t>
            </a:fld>
            <a:endParaRPr lang="en-US" dirty="0"/>
          </a:p>
        </p:txBody>
      </p:sp>
    </p:spTree>
    <p:extLst>
      <p:ext uri="{BB962C8B-B14F-4D97-AF65-F5344CB8AC3E}">
        <p14:creationId xmlns:p14="http://schemas.microsoft.com/office/powerpoint/2010/main" val="1346619638"/>
      </p:ext>
    </p:extLst>
  </p:cSld>
  <p:clrMapOvr>
    <a:masterClrMapping/>
  </p:clrMapOvr>
  <p:hf sldNum="0"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B1311-B5E7-48A3-8C40-D2E7BF4304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18C18CFA-24AC-4596-9A51-222C032654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2FE21B-2512-486B-AA5F-8B3DF6BBC83F}"/>
              </a:ext>
            </a:extLst>
          </p:cNvPr>
          <p:cNvSpPr>
            <a:spLocks noGrp="1"/>
          </p:cNvSpPr>
          <p:nvPr>
            <p:ph type="dt" sz="half" idx="10"/>
          </p:nvPr>
        </p:nvSpPr>
        <p:spPr/>
        <p:txBody>
          <a:bodyPr/>
          <a:lstStyle/>
          <a:p>
            <a:fld id="{D3FAA330-3DAB-4D60-8723-7396B459ACFF}" type="datetimeFigureOut">
              <a:rPr lang="en-ZA" smtClean="0"/>
              <a:t>2022/03/28</a:t>
            </a:fld>
            <a:endParaRPr lang="en-ZA"/>
          </a:p>
        </p:txBody>
      </p:sp>
      <p:sp>
        <p:nvSpPr>
          <p:cNvPr id="5" name="Footer Placeholder 4">
            <a:extLst>
              <a:ext uri="{FF2B5EF4-FFF2-40B4-BE49-F238E27FC236}">
                <a16:creationId xmlns:a16="http://schemas.microsoft.com/office/drawing/2014/main" id="{7856D56F-C390-45B8-B45E-9725D3DE4160}"/>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612A1529-5994-4A52-A9CE-1362D0D78E7B}"/>
              </a:ext>
            </a:extLst>
          </p:cNvPr>
          <p:cNvSpPr>
            <a:spLocks noGrp="1"/>
          </p:cNvSpPr>
          <p:nvPr>
            <p:ph type="sldNum" sz="quarter" idx="12"/>
          </p:nvPr>
        </p:nvSpPr>
        <p:spPr/>
        <p:txBody>
          <a:bodyPr/>
          <a:lstStyle/>
          <a:p>
            <a:fld id="{BFC25CA0-76F7-4280-B121-C104C0E2367E}" type="slidenum">
              <a:rPr lang="en-ZA" smtClean="0"/>
              <a:t>‹#›</a:t>
            </a:fld>
            <a:endParaRPr lang="en-ZA"/>
          </a:p>
        </p:txBody>
      </p:sp>
    </p:spTree>
    <p:extLst>
      <p:ext uri="{BB962C8B-B14F-4D97-AF65-F5344CB8AC3E}">
        <p14:creationId xmlns:p14="http://schemas.microsoft.com/office/powerpoint/2010/main" val="1565148584"/>
      </p:ext>
    </p:extLst>
  </p:cSld>
  <p:clrMapOvr>
    <a:masterClrMapping/>
  </p:clrMapOvr>
  <p:hf sldNum="0" hdr="0" ftr="0" dt="0"/>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13769-8917-43D9-B3C9-C12D4EF9DC5C}"/>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8A542636-3ACA-48F2-BBE9-4BAFA6A523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9B4579DC-A3A7-4CFC-B3AE-6B107551A9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9BE8B77A-D002-40E8-AF01-185B60B63EF1}"/>
              </a:ext>
            </a:extLst>
          </p:cNvPr>
          <p:cNvSpPr>
            <a:spLocks noGrp="1"/>
          </p:cNvSpPr>
          <p:nvPr>
            <p:ph type="dt" sz="half" idx="10"/>
          </p:nvPr>
        </p:nvSpPr>
        <p:spPr/>
        <p:txBody>
          <a:bodyPr/>
          <a:lstStyle/>
          <a:p>
            <a:fld id="{D3FAA330-3DAB-4D60-8723-7396B459ACFF}" type="datetimeFigureOut">
              <a:rPr lang="en-ZA" smtClean="0"/>
              <a:t>2022/03/28</a:t>
            </a:fld>
            <a:endParaRPr lang="en-ZA"/>
          </a:p>
        </p:txBody>
      </p:sp>
      <p:sp>
        <p:nvSpPr>
          <p:cNvPr id="6" name="Footer Placeholder 5">
            <a:extLst>
              <a:ext uri="{FF2B5EF4-FFF2-40B4-BE49-F238E27FC236}">
                <a16:creationId xmlns:a16="http://schemas.microsoft.com/office/drawing/2014/main" id="{EC53DB8D-2411-47AE-AC14-BD06F8C20DF8}"/>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4895952E-96E8-41AD-83C2-70D3BEA22000}"/>
              </a:ext>
            </a:extLst>
          </p:cNvPr>
          <p:cNvSpPr>
            <a:spLocks noGrp="1"/>
          </p:cNvSpPr>
          <p:nvPr>
            <p:ph type="sldNum" sz="quarter" idx="12"/>
          </p:nvPr>
        </p:nvSpPr>
        <p:spPr/>
        <p:txBody>
          <a:bodyPr/>
          <a:lstStyle/>
          <a:p>
            <a:fld id="{BFC25CA0-76F7-4280-B121-C104C0E2367E}" type="slidenum">
              <a:rPr lang="en-ZA" smtClean="0"/>
              <a:t>‹#›</a:t>
            </a:fld>
            <a:endParaRPr lang="en-ZA"/>
          </a:p>
        </p:txBody>
      </p:sp>
    </p:spTree>
    <p:extLst>
      <p:ext uri="{BB962C8B-B14F-4D97-AF65-F5344CB8AC3E}">
        <p14:creationId xmlns:p14="http://schemas.microsoft.com/office/powerpoint/2010/main" val="2080748177"/>
      </p:ext>
    </p:extLst>
  </p:cSld>
  <p:clrMapOvr>
    <a:masterClrMapping/>
  </p:clrMapOvr>
  <p:hf sldNum="0" hdr="0" ftr="0" dt="0"/>
</p:sldLayout>
</file>

<file path=ppt/slideLayouts/slideLayout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3E337-A27E-4828-B0D1-AC2133B7C81B}"/>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5A086D32-F716-455D-B00D-958E684E90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92AEE6-840C-4A1E-9EBB-CF6B0BE26F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8862A21E-A6FD-44C2-AE76-DF90102425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42CFDD0-5C72-4171-85F8-23C7D1B85D0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0AFC822C-05CD-4A21-814F-4A8F851215A0}"/>
              </a:ext>
            </a:extLst>
          </p:cNvPr>
          <p:cNvSpPr>
            <a:spLocks noGrp="1"/>
          </p:cNvSpPr>
          <p:nvPr>
            <p:ph type="dt" sz="half" idx="10"/>
          </p:nvPr>
        </p:nvSpPr>
        <p:spPr/>
        <p:txBody>
          <a:bodyPr/>
          <a:lstStyle/>
          <a:p>
            <a:fld id="{662D4D4F-D197-4550-8D2B-BFA8A742FCAA}" type="datetimeFigureOut">
              <a:rPr lang="en-US" smtClean="0"/>
              <a:t>3/28/2022</a:t>
            </a:fld>
            <a:endParaRPr lang="en-US"/>
          </a:p>
        </p:txBody>
      </p:sp>
      <p:sp>
        <p:nvSpPr>
          <p:cNvPr id="8" name="Footer Placeholder 7">
            <a:extLst>
              <a:ext uri="{FF2B5EF4-FFF2-40B4-BE49-F238E27FC236}">
                <a16:creationId xmlns:a16="http://schemas.microsoft.com/office/drawing/2014/main" id="{E2442CF5-F727-4E50-85D4-EED574056B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98EA88E-97D3-455E-B767-946B8C3E639B}"/>
              </a:ext>
            </a:extLst>
          </p:cNvPr>
          <p:cNvSpPr>
            <a:spLocks noGrp="1"/>
          </p:cNvSpPr>
          <p:nvPr>
            <p:ph type="sldNum" sz="quarter" idx="12"/>
          </p:nvPr>
        </p:nvSpPr>
        <p:spPr/>
        <p:txBody>
          <a:bodyPr/>
          <a:lstStyle/>
          <a:p>
            <a:fld id="{CEB5DF59-BDD8-4A1D-94F5-74F52EC2E88F}" type="slidenum">
              <a:rPr lang="en-US" smtClean="0"/>
              <a:t>‹#›</a:t>
            </a:fld>
            <a:endParaRPr lang="en-US"/>
          </a:p>
        </p:txBody>
      </p:sp>
      <p:sp>
        <p:nvSpPr>
          <p:cNvPr id="10" name="Slide Number Placeholder 4">
            <a:extLst>
              <a:ext uri="{FF2B5EF4-FFF2-40B4-BE49-F238E27FC236}">
                <a16:creationId xmlns:a16="http://schemas.microsoft.com/office/drawing/2014/main" id="{C9188EB8-E9A4-444C-A720-4C15AA861AF5}"/>
              </a:ext>
            </a:extLst>
          </p:cNvPr>
          <p:cNvSpPr txBox="1">
            <a:spLocks/>
          </p:cNvSpPr>
          <p:nvPr userDrawn="1"/>
        </p:nvSpPr>
        <p:spPr>
          <a:xfrm>
            <a:off x="11582400" y="6457228"/>
            <a:ext cx="609600" cy="263611"/>
          </a:xfrm>
          <a:prstGeom prst="rect">
            <a:avLst/>
          </a:prstGeom>
        </p:spPr>
        <p:txBody>
          <a:bodyPr vert="horz" lIns="91440" tIns="45720" rIns="91440" bIns="45720" rtlCol="0" anchor="ctr"/>
          <a:lstStyle>
            <a:defPPr>
              <a:defRPr lang="af-ZA"/>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06D05F-832B-4BCF-8885-89B1D6B544D3}" type="slidenum">
              <a:rPr lang="en-US" smtClean="0"/>
              <a:pPr/>
              <a:t>‹#›</a:t>
            </a:fld>
            <a:endParaRPr lang="en-US" dirty="0"/>
          </a:p>
        </p:txBody>
      </p:sp>
    </p:spTree>
    <p:extLst>
      <p:ext uri="{BB962C8B-B14F-4D97-AF65-F5344CB8AC3E}">
        <p14:creationId xmlns:p14="http://schemas.microsoft.com/office/powerpoint/2010/main" val="205378599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F1DCE-62C7-428C-A5CB-6398C21C48D7}"/>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30CA9DCF-58FF-4D06-ACB9-C33C710EDF23}"/>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68DFC38-58BD-47D8-8F8D-5A13C9E84892}" type="datetime1">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3/28/2022</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Footer Placeholder 3">
            <a:extLst>
              <a:ext uri="{FF2B5EF4-FFF2-40B4-BE49-F238E27FC236}">
                <a16:creationId xmlns:a16="http://schemas.microsoft.com/office/drawing/2014/main" id="{59D30024-49E2-422E-8652-D0659FC17BBE}"/>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Slide Number Placeholder 4">
            <a:extLst>
              <a:ext uri="{FF2B5EF4-FFF2-40B4-BE49-F238E27FC236}">
                <a16:creationId xmlns:a16="http://schemas.microsoft.com/office/drawing/2014/main" id="{5DB35031-7ADC-4DCE-AA53-390E8F6CB6B7}"/>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11EA07C-EE9C-40C2-ADB5-5ED734F62BC1}"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Slide Number Placeholder 4">
            <a:extLst>
              <a:ext uri="{FF2B5EF4-FFF2-40B4-BE49-F238E27FC236}">
                <a16:creationId xmlns:a16="http://schemas.microsoft.com/office/drawing/2014/main" id="{F0EA99C4-8303-4160-AD82-065A74ECCA5C}"/>
              </a:ext>
            </a:extLst>
          </p:cNvPr>
          <p:cNvSpPr txBox="1">
            <a:spLocks/>
          </p:cNvSpPr>
          <p:nvPr userDrawn="1"/>
        </p:nvSpPr>
        <p:spPr>
          <a:xfrm>
            <a:off x="11582400" y="6457228"/>
            <a:ext cx="609600" cy="263611"/>
          </a:xfrm>
          <a:prstGeom prst="rect">
            <a:avLst/>
          </a:prstGeom>
        </p:spPr>
        <p:txBody>
          <a:bodyPr vert="horz" lIns="91440" tIns="45720" rIns="91440" bIns="45720" rtlCol="0" anchor="ctr"/>
          <a:lstStyle>
            <a:defPPr>
              <a:defRPr lang="af-ZA"/>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06D05F-832B-4BCF-8885-89B1D6B544D3}" type="slidenum">
              <a:rPr lang="en-US" smtClean="0"/>
              <a:pPr/>
              <a:t>‹#›</a:t>
            </a:fld>
            <a:endParaRPr lang="en-US" dirty="0"/>
          </a:p>
        </p:txBody>
      </p:sp>
    </p:spTree>
    <p:extLst>
      <p:ext uri="{BB962C8B-B14F-4D97-AF65-F5344CB8AC3E}">
        <p14:creationId xmlns:p14="http://schemas.microsoft.com/office/powerpoint/2010/main" val="58215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68DFC38-58BD-47D8-8F8D-5A13C9E84892}" type="datetime1">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3/28/2022</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11EA07C-EE9C-40C2-ADB5-5ED734F62BC1}"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1062449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DAA9BB-3955-48D7-8FFE-610BD32605F6}"/>
              </a:ext>
            </a:extLst>
          </p:cNvPr>
          <p:cNvSpPr>
            <a:spLocks noGrp="1"/>
          </p:cNvSpPr>
          <p:nvPr>
            <p:ph type="dt" sz="half" idx="10"/>
          </p:nvPr>
        </p:nvSpPr>
        <p:spPr/>
        <p:txBody>
          <a:bodyPr/>
          <a:lstStyle/>
          <a:p>
            <a:fld id="{D3FAA330-3DAB-4D60-8723-7396B459ACFF}" type="datetimeFigureOut">
              <a:rPr lang="en-ZA" smtClean="0"/>
              <a:t>2022/03/28</a:t>
            </a:fld>
            <a:endParaRPr lang="en-ZA"/>
          </a:p>
        </p:txBody>
      </p:sp>
      <p:sp>
        <p:nvSpPr>
          <p:cNvPr id="3" name="Footer Placeholder 2">
            <a:extLst>
              <a:ext uri="{FF2B5EF4-FFF2-40B4-BE49-F238E27FC236}">
                <a16:creationId xmlns:a16="http://schemas.microsoft.com/office/drawing/2014/main" id="{A3A3501E-A841-4D35-BBCD-B8A9987AC0D1}"/>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D49605B1-9623-4376-BCEF-2A6F1C16FD94}"/>
              </a:ext>
            </a:extLst>
          </p:cNvPr>
          <p:cNvSpPr>
            <a:spLocks noGrp="1"/>
          </p:cNvSpPr>
          <p:nvPr>
            <p:ph type="sldNum" sz="quarter" idx="12"/>
          </p:nvPr>
        </p:nvSpPr>
        <p:spPr/>
        <p:txBody>
          <a:bodyPr/>
          <a:lstStyle/>
          <a:p>
            <a:fld id="{BFC25CA0-76F7-4280-B121-C104C0E2367E}" type="slidenum">
              <a:rPr lang="en-ZA" smtClean="0"/>
              <a:t>‹#›</a:t>
            </a:fld>
            <a:endParaRPr lang="en-ZA"/>
          </a:p>
        </p:txBody>
      </p:sp>
    </p:spTree>
    <p:extLst>
      <p:ext uri="{BB962C8B-B14F-4D97-AF65-F5344CB8AC3E}">
        <p14:creationId xmlns:p14="http://schemas.microsoft.com/office/powerpoint/2010/main" val="2318963335"/>
      </p:ext>
    </p:extLst>
  </p:cSld>
  <p:clrMapOvr>
    <a:masterClrMapping/>
  </p:clrMapOvr>
  <p:hf sldNum="0" hdr="0" ftr="0" dt="0"/>
</p:sldLayout>
</file>

<file path=ppt/slideLayouts/slideLayout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5D50A-DB9A-4E4C-9553-A67D34D2C8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7F10FB95-17B2-47F2-BC66-09ACED5DB3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2A8B9852-3BE7-4B20-AD7F-544A3B5983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56E80B-55AA-46C8-B8E9-01E143EEA6D8}"/>
              </a:ext>
            </a:extLst>
          </p:cNvPr>
          <p:cNvSpPr>
            <a:spLocks noGrp="1"/>
          </p:cNvSpPr>
          <p:nvPr>
            <p:ph type="dt" sz="half" idx="10"/>
          </p:nvPr>
        </p:nvSpPr>
        <p:spPr/>
        <p:txBody>
          <a:bodyPr/>
          <a:lstStyle/>
          <a:p>
            <a:fld id="{D3FAA330-3DAB-4D60-8723-7396B459ACFF}" type="datetimeFigureOut">
              <a:rPr lang="en-ZA" smtClean="0"/>
              <a:t>2022/03/28</a:t>
            </a:fld>
            <a:endParaRPr lang="en-ZA"/>
          </a:p>
        </p:txBody>
      </p:sp>
      <p:sp>
        <p:nvSpPr>
          <p:cNvPr id="6" name="Footer Placeholder 5">
            <a:extLst>
              <a:ext uri="{FF2B5EF4-FFF2-40B4-BE49-F238E27FC236}">
                <a16:creationId xmlns:a16="http://schemas.microsoft.com/office/drawing/2014/main" id="{307565E9-4402-4467-A4E0-ADE5457AEF92}"/>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35491DF9-8B62-44A3-84FB-9864EF4AD1A9}"/>
              </a:ext>
            </a:extLst>
          </p:cNvPr>
          <p:cNvSpPr>
            <a:spLocks noGrp="1"/>
          </p:cNvSpPr>
          <p:nvPr>
            <p:ph type="sldNum" sz="quarter" idx="12"/>
          </p:nvPr>
        </p:nvSpPr>
        <p:spPr/>
        <p:txBody>
          <a:bodyPr/>
          <a:lstStyle/>
          <a:p>
            <a:fld id="{BFC25CA0-76F7-4280-B121-C104C0E2367E}" type="slidenum">
              <a:rPr lang="en-ZA" smtClean="0"/>
              <a:t>‹#›</a:t>
            </a:fld>
            <a:endParaRPr lang="en-ZA"/>
          </a:p>
        </p:txBody>
      </p:sp>
    </p:spTree>
    <p:extLst>
      <p:ext uri="{BB962C8B-B14F-4D97-AF65-F5344CB8AC3E}">
        <p14:creationId xmlns:p14="http://schemas.microsoft.com/office/powerpoint/2010/main" val="666170455"/>
      </p:ext>
    </p:extLst>
  </p:cSld>
  <p:clrMapOvr>
    <a:masterClrMapping/>
  </p:clrMapOvr>
  <p:hf sldNum="0" hdr="0" ftr="0" dt="0"/>
</p:sldLayout>
</file>

<file path=ppt/slideLayouts/slideLayout6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0190C-9A5E-40EF-808C-DF145C8CD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D1173993-2F75-4F9C-9E77-060F42E2B2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ZA"/>
          </a:p>
        </p:txBody>
      </p:sp>
      <p:sp>
        <p:nvSpPr>
          <p:cNvPr id="4" name="Text Placeholder 3">
            <a:extLst>
              <a:ext uri="{FF2B5EF4-FFF2-40B4-BE49-F238E27FC236}">
                <a16:creationId xmlns:a16="http://schemas.microsoft.com/office/drawing/2014/main" id="{C28C774C-E160-43A1-91D8-E08697E416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FB684D-5850-4543-A9DC-8AD0112BDB27}"/>
              </a:ext>
            </a:extLst>
          </p:cNvPr>
          <p:cNvSpPr>
            <a:spLocks noGrp="1"/>
          </p:cNvSpPr>
          <p:nvPr>
            <p:ph type="dt" sz="half" idx="10"/>
          </p:nvPr>
        </p:nvSpPr>
        <p:spPr/>
        <p:txBody>
          <a:bodyPr/>
          <a:lstStyle/>
          <a:p>
            <a:fld id="{D3FAA330-3DAB-4D60-8723-7396B459ACFF}" type="datetimeFigureOut">
              <a:rPr lang="en-ZA" smtClean="0"/>
              <a:t>2022/03/28</a:t>
            </a:fld>
            <a:endParaRPr lang="en-ZA"/>
          </a:p>
        </p:txBody>
      </p:sp>
      <p:sp>
        <p:nvSpPr>
          <p:cNvPr id="6" name="Footer Placeholder 5">
            <a:extLst>
              <a:ext uri="{FF2B5EF4-FFF2-40B4-BE49-F238E27FC236}">
                <a16:creationId xmlns:a16="http://schemas.microsoft.com/office/drawing/2014/main" id="{1C2C8FD3-DC2E-48AC-9580-4FB29CD924AE}"/>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6CDA4328-7259-46B3-9E6A-5CB9A48A19E8}"/>
              </a:ext>
            </a:extLst>
          </p:cNvPr>
          <p:cNvSpPr>
            <a:spLocks noGrp="1"/>
          </p:cNvSpPr>
          <p:nvPr>
            <p:ph type="sldNum" sz="quarter" idx="12"/>
          </p:nvPr>
        </p:nvSpPr>
        <p:spPr/>
        <p:txBody>
          <a:bodyPr/>
          <a:lstStyle/>
          <a:p>
            <a:fld id="{BFC25CA0-76F7-4280-B121-C104C0E2367E}" type="slidenum">
              <a:rPr lang="en-ZA" smtClean="0"/>
              <a:t>‹#›</a:t>
            </a:fld>
            <a:endParaRPr lang="en-ZA"/>
          </a:p>
        </p:txBody>
      </p:sp>
    </p:spTree>
    <p:extLst>
      <p:ext uri="{BB962C8B-B14F-4D97-AF65-F5344CB8AC3E}">
        <p14:creationId xmlns:p14="http://schemas.microsoft.com/office/powerpoint/2010/main" val="983036649"/>
      </p:ext>
    </p:extLst>
  </p:cSld>
  <p:clrMapOvr>
    <a:masterClrMapping/>
  </p:clrMapOvr>
  <p:hf sldNum="0" hdr="0" ftr="0" dt="0"/>
</p:sldLayout>
</file>

<file path=ppt/slideLayouts/slideLayout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9D132-B283-4121-ABE5-9F299AFC0ABD}"/>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FEFD3B20-82B4-429A-93F8-D7866A121D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1FD930D0-2B7E-4C22-88C6-68604A263E1B}"/>
              </a:ext>
            </a:extLst>
          </p:cNvPr>
          <p:cNvSpPr>
            <a:spLocks noGrp="1"/>
          </p:cNvSpPr>
          <p:nvPr>
            <p:ph type="dt" sz="half" idx="10"/>
          </p:nvPr>
        </p:nvSpPr>
        <p:spPr/>
        <p:txBody>
          <a:bodyPr/>
          <a:lstStyle/>
          <a:p>
            <a:fld id="{D3FAA330-3DAB-4D60-8723-7396B459ACFF}" type="datetimeFigureOut">
              <a:rPr lang="en-ZA" smtClean="0"/>
              <a:t>2022/03/28</a:t>
            </a:fld>
            <a:endParaRPr lang="en-ZA"/>
          </a:p>
        </p:txBody>
      </p:sp>
      <p:sp>
        <p:nvSpPr>
          <p:cNvPr id="5" name="Footer Placeholder 4">
            <a:extLst>
              <a:ext uri="{FF2B5EF4-FFF2-40B4-BE49-F238E27FC236}">
                <a16:creationId xmlns:a16="http://schemas.microsoft.com/office/drawing/2014/main" id="{447A0B4C-97FA-446E-B1E0-2C346103C6F4}"/>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86302FF8-E0C7-402C-8C45-6D8B7BFD3F6F}"/>
              </a:ext>
            </a:extLst>
          </p:cNvPr>
          <p:cNvSpPr>
            <a:spLocks noGrp="1"/>
          </p:cNvSpPr>
          <p:nvPr>
            <p:ph type="sldNum" sz="quarter" idx="12"/>
          </p:nvPr>
        </p:nvSpPr>
        <p:spPr/>
        <p:txBody>
          <a:bodyPr/>
          <a:lstStyle/>
          <a:p>
            <a:fld id="{BFC25CA0-76F7-4280-B121-C104C0E2367E}" type="slidenum">
              <a:rPr lang="en-ZA" smtClean="0"/>
              <a:t>‹#›</a:t>
            </a:fld>
            <a:endParaRPr lang="en-ZA"/>
          </a:p>
        </p:txBody>
      </p:sp>
    </p:spTree>
    <p:extLst>
      <p:ext uri="{BB962C8B-B14F-4D97-AF65-F5344CB8AC3E}">
        <p14:creationId xmlns:p14="http://schemas.microsoft.com/office/powerpoint/2010/main" val="1339980561"/>
      </p:ext>
    </p:extLst>
  </p:cSld>
  <p:clrMapOvr>
    <a:masterClrMapping/>
  </p:clrMapOvr>
  <p:hf sldNum="0" hdr="0" ftr="0" dt="0"/>
</p:sldLayout>
</file>

<file path=ppt/slideLayouts/slideLayout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5DEE2B-EFDD-498F-B922-E509BB67A5D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6EEFEB67-13F3-42D9-B1B4-D2CA43CAD9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6C9C2D5F-EA40-48FA-9421-99FCA7B4376C}"/>
              </a:ext>
            </a:extLst>
          </p:cNvPr>
          <p:cNvSpPr>
            <a:spLocks noGrp="1"/>
          </p:cNvSpPr>
          <p:nvPr>
            <p:ph type="dt" sz="half" idx="10"/>
          </p:nvPr>
        </p:nvSpPr>
        <p:spPr/>
        <p:txBody>
          <a:bodyPr/>
          <a:lstStyle/>
          <a:p>
            <a:fld id="{D3FAA330-3DAB-4D60-8723-7396B459ACFF}" type="datetimeFigureOut">
              <a:rPr lang="en-ZA" smtClean="0"/>
              <a:t>2022/03/28</a:t>
            </a:fld>
            <a:endParaRPr lang="en-ZA"/>
          </a:p>
        </p:txBody>
      </p:sp>
      <p:sp>
        <p:nvSpPr>
          <p:cNvPr id="5" name="Footer Placeholder 4">
            <a:extLst>
              <a:ext uri="{FF2B5EF4-FFF2-40B4-BE49-F238E27FC236}">
                <a16:creationId xmlns:a16="http://schemas.microsoft.com/office/drawing/2014/main" id="{6EA3B5F4-D363-4D13-AFCF-CE0D6C50167A}"/>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7916AC91-2A73-4D12-9759-83A7D7148DAF}"/>
              </a:ext>
            </a:extLst>
          </p:cNvPr>
          <p:cNvSpPr>
            <a:spLocks noGrp="1"/>
          </p:cNvSpPr>
          <p:nvPr>
            <p:ph type="sldNum" sz="quarter" idx="12"/>
          </p:nvPr>
        </p:nvSpPr>
        <p:spPr/>
        <p:txBody>
          <a:bodyPr/>
          <a:lstStyle/>
          <a:p>
            <a:fld id="{BFC25CA0-76F7-4280-B121-C104C0E2367E}" type="slidenum">
              <a:rPr lang="en-ZA" smtClean="0"/>
              <a:t>‹#›</a:t>
            </a:fld>
            <a:endParaRPr lang="en-ZA"/>
          </a:p>
        </p:txBody>
      </p:sp>
    </p:spTree>
    <p:extLst>
      <p:ext uri="{BB962C8B-B14F-4D97-AF65-F5344CB8AC3E}">
        <p14:creationId xmlns:p14="http://schemas.microsoft.com/office/powerpoint/2010/main" val="1778809821"/>
      </p:ext>
    </p:extLst>
  </p:cSld>
  <p:clrMapOvr>
    <a:masterClrMapping/>
  </p:clrMapOvr>
  <p:hf sldNum="0" hdr="0" ftr="0" dt="0"/>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3352800" y="2852738"/>
            <a:ext cx="8534400" cy="1223962"/>
          </a:xfrm>
          <a:prstGeom prst="rect">
            <a:avLst/>
          </a:prstGeom>
        </p:spPr>
        <p:txBody>
          <a:bodyPr anchor="ct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4" name="Text Placeholder 13"/>
          <p:cNvSpPr>
            <a:spLocks noGrp="1"/>
          </p:cNvSpPr>
          <p:nvPr>
            <p:ph type="body" sz="quarter" idx="11"/>
          </p:nvPr>
        </p:nvSpPr>
        <p:spPr>
          <a:xfrm>
            <a:off x="2566988" y="6026664"/>
            <a:ext cx="9290050" cy="642424"/>
          </a:xfrm>
          <a:prstGeom prst="rect">
            <a:avLst/>
          </a:prstGeom>
        </p:spPr>
        <p:txBody>
          <a:bodyPr/>
          <a:lstStyle>
            <a:lvl1pPr marL="0" indent="0">
              <a:buNone/>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1pPr>
            <a:lvl2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2pPr>
            <a:lvl3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3pPr>
            <a:lvl4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4pPr>
            <a:lvl5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p:txBody>
      </p:sp>
    </p:spTree>
    <p:extLst>
      <p:ext uri="{BB962C8B-B14F-4D97-AF65-F5344CB8AC3E}">
        <p14:creationId xmlns:p14="http://schemas.microsoft.com/office/powerpoint/2010/main" val="153327283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344787" y="0"/>
            <a:ext cx="11407824" cy="1052736"/>
          </a:xfrm>
          <a:prstGeom prst="rect">
            <a:avLst/>
          </a:prstGeom>
        </p:spPr>
        <p:txBody>
          <a:bodyPr anchor="ctr"/>
          <a:lstStyle>
            <a:lvl1pPr algn="l">
              <a:defRPr sz="2400" b="1" u="sng">
                <a:solidFill>
                  <a:schemeClr val="bg1"/>
                </a:solidFill>
                <a:latin typeface="+mj-lt"/>
                <a:ea typeface="Verdana" panose="020B0604030504040204" pitchFamily="34" charset="0"/>
                <a:cs typeface="Verdana" panose="020B0604030504040204" pitchFamily="34" charset="0"/>
              </a:defRPr>
            </a:lvl1pPr>
          </a:lstStyle>
          <a:p>
            <a:r>
              <a:rPr lang="en-US"/>
              <a:t>Click to edit Master title style</a:t>
            </a:r>
            <a:endParaRPr lang="en-ZA" dirty="0"/>
          </a:p>
        </p:txBody>
      </p:sp>
      <p:sp>
        <p:nvSpPr>
          <p:cNvPr id="4" name="Text Placeholder 2"/>
          <p:cNvSpPr>
            <a:spLocks noGrp="1"/>
          </p:cNvSpPr>
          <p:nvPr>
            <p:ph type="body" sz="quarter" idx="10"/>
          </p:nvPr>
        </p:nvSpPr>
        <p:spPr>
          <a:xfrm>
            <a:off x="344389" y="1277840"/>
            <a:ext cx="11512649" cy="4672110"/>
          </a:xfrm>
          <a:prstGeom prst="rect">
            <a:avLst/>
          </a:prstGeom>
        </p:spPr>
        <p:txBody>
          <a:bodyPr/>
          <a:lstStyle>
            <a:lvl1pPr>
              <a:defRPr sz="1200">
                <a:latin typeface="Verdana" panose="020B0604030504040204" pitchFamily="34" charset="0"/>
                <a:ea typeface="Verdana" panose="020B0604030504040204" pitchFamily="34" charset="0"/>
                <a:cs typeface="Verdana" panose="020B0604030504040204" pitchFamily="34" charset="0"/>
              </a:defRPr>
            </a:lvl1pPr>
            <a:lvl2pPr marL="742950" indent="-285750">
              <a:buFont typeface="Courier New" panose="02070309020205020404" pitchFamily="49" charset="0"/>
              <a:buChar char="o"/>
              <a:defRPr sz="1200">
                <a:latin typeface="Verdana" panose="020B0604030504040204" pitchFamily="34" charset="0"/>
                <a:ea typeface="Verdana" panose="020B0604030504040204" pitchFamily="34" charset="0"/>
                <a:cs typeface="Verdana" panose="020B0604030504040204" pitchFamily="34" charset="0"/>
              </a:defRPr>
            </a:lvl2pPr>
            <a:lvl3pPr>
              <a:defRPr sz="1200">
                <a:latin typeface="Verdana" panose="020B0604030504040204" pitchFamily="34" charset="0"/>
                <a:ea typeface="Verdana" panose="020B0604030504040204" pitchFamily="34" charset="0"/>
                <a:cs typeface="Verdana" panose="020B0604030504040204" pitchFamily="34" charset="0"/>
              </a:defRPr>
            </a:lvl3pPr>
            <a:lvl4pPr>
              <a:defRPr sz="1200">
                <a:latin typeface="Verdana" panose="020B0604030504040204" pitchFamily="34" charset="0"/>
                <a:ea typeface="Verdana" panose="020B0604030504040204" pitchFamily="34" charset="0"/>
                <a:cs typeface="Verdana" panose="020B0604030504040204" pitchFamily="34" charset="0"/>
              </a:defRPr>
            </a:lvl4pPr>
            <a:lvl5pPr>
              <a:defRPr sz="1200">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6" name="Text Placeholder 13"/>
          <p:cNvSpPr>
            <a:spLocks noGrp="1"/>
          </p:cNvSpPr>
          <p:nvPr>
            <p:ph type="body" sz="quarter" idx="11"/>
          </p:nvPr>
        </p:nvSpPr>
        <p:spPr>
          <a:xfrm>
            <a:off x="2566988" y="6026664"/>
            <a:ext cx="8281540" cy="642424"/>
          </a:xfrm>
          <a:prstGeom prst="rect">
            <a:avLst/>
          </a:prstGeom>
        </p:spPr>
        <p:txBody>
          <a:bodyPr/>
          <a:lstStyle>
            <a:lvl1pPr marL="0" indent="0">
              <a:buNone/>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1pPr>
            <a:lvl2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2pPr>
            <a:lvl3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3pPr>
            <a:lvl4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4pPr>
            <a:lvl5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p:txBody>
      </p:sp>
      <p:sp>
        <p:nvSpPr>
          <p:cNvPr id="5" name="Slide Number Placeholder 4">
            <a:extLst>
              <a:ext uri="{FF2B5EF4-FFF2-40B4-BE49-F238E27FC236}">
                <a16:creationId xmlns:a16="http://schemas.microsoft.com/office/drawing/2014/main" id="{40674A8F-2023-405C-AE5B-CC2DD07B0E2A}"/>
              </a:ext>
            </a:extLst>
          </p:cNvPr>
          <p:cNvSpPr>
            <a:spLocks noGrp="1"/>
          </p:cNvSpPr>
          <p:nvPr>
            <p:ph type="sldNum" sz="quarter" idx="12"/>
          </p:nvPr>
        </p:nvSpPr>
        <p:spPr>
          <a:xfrm>
            <a:off x="11447811" y="6405477"/>
            <a:ext cx="609600" cy="263611"/>
          </a:xfr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395837687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10512491" cy="1066801"/>
          </a:xfrm>
        </p:spPr>
        <p:txBody>
          <a:bodyPr/>
          <a:lstStyle/>
          <a:p>
            <a:r>
              <a:rPr lang="en-US"/>
              <a:t>Click to edit Master title style</a:t>
            </a:r>
            <a:endParaRPr lang="en-ZA"/>
          </a:p>
        </p:txBody>
      </p:sp>
    </p:spTree>
    <p:extLst>
      <p:ext uri="{BB962C8B-B14F-4D97-AF65-F5344CB8AC3E}">
        <p14:creationId xmlns:p14="http://schemas.microsoft.com/office/powerpoint/2010/main" val="1578086588"/>
      </p:ext>
    </p:extLst>
  </p:cSld>
  <p:clrMapOvr>
    <a:masterClrMapping/>
  </p:clrMapOvr>
  <p:hf hdr="0" ftr="0" dt="0"/>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logo only">
    <p:spTree>
      <p:nvGrpSpPr>
        <p:cNvPr id="1" name=""/>
        <p:cNvGrpSpPr/>
        <p:nvPr/>
      </p:nvGrpSpPr>
      <p:grpSpPr>
        <a:xfrm>
          <a:off x="0" y="0"/>
          <a:ext cx="0" cy="0"/>
          <a:chOff x="0" y="0"/>
          <a:chExt cx="0" cy="0"/>
        </a:xfrm>
      </p:grpSpPr>
      <p:sp>
        <p:nvSpPr>
          <p:cNvPr id="2" name="Slide Number Placeholder 4">
            <a:extLst>
              <a:ext uri="{FF2B5EF4-FFF2-40B4-BE49-F238E27FC236}">
                <a16:creationId xmlns:a16="http://schemas.microsoft.com/office/drawing/2014/main" id="{B7EFCF95-7BFA-4C46-BB4D-31C164E5DA13}"/>
              </a:ext>
            </a:extLst>
          </p:cNvPr>
          <p:cNvSpPr>
            <a:spLocks noGrp="1"/>
          </p:cNvSpPr>
          <p:nvPr>
            <p:ph type="sldNum" sz="quarter" idx="12"/>
          </p:nvPr>
        </p:nvSpPr>
        <p:spPr>
          <a:xfrm>
            <a:off x="11582400" y="6457228"/>
            <a:ext cx="609600" cy="263611"/>
          </a:xfr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2251532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0" y="5949280"/>
            <a:ext cx="12192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Picture 1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04800" y="1219200"/>
            <a:ext cx="2090058" cy="1412201"/>
          </a:xfrm>
          <a:prstGeom prst="rect">
            <a:avLst/>
          </a:prstGeom>
          <a:noFill/>
          <a:ln w="9525">
            <a:noFill/>
            <a:miter lim="800000"/>
            <a:headEnd/>
            <a:tailEnd/>
          </a:ln>
          <a:effectLst/>
        </p:spPr>
      </p:pic>
      <p:pic>
        <p:nvPicPr>
          <p:cNvPr id="4" name="Picture 7"/>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flipH="1">
            <a:off x="304800" y="2743201"/>
            <a:ext cx="2090058" cy="1372003"/>
          </a:xfrm>
          <a:prstGeom prst="rect">
            <a:avLst/>
          </a:prstGeom>
          <a:noFill/>
          <a:ln w="9525">
            <a:noFill/>
            <a:miter lim="800000"/>
            <a:headEnd/>
            <a:tailEnd/>
          </a:ln>
          <a:effectLst/>
        </p:spPr>
      </p:pic>
      <p:pic>
        <p:nvPicPr>
          <p:cNvPr id="5" name="Picture 4"/>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04801" y="4267200"/>
            <a:ext cx="2090057" cy="1371600"/>
          </a:xfrm>
          <a:prstGeom prst="rect">
            <a:avLst/>
          </a:prstGeom>
          <a:noFill/>
          <a:ln w="9525">
            <a:noFill/>
            <a:miter lim="800000"/>
            <a:headEnd/>
            <a:tailEnd/>
          </a:ln>
          <a:effectLst/>
        </p:spPr>
      </p:pic>
      <p:cxnSp>
        <p:nvCxnSpPr>
          <p:cNvPr id="6" name="Straight Connector 5"/>
          <p:cNvCxnSpPr/>
          <p:nvPr/>
        </p:nvCxnSpPr>
        <p:spPr>
          <a:xfrm>
            <a:off x="3352800" y="2667000"/>
            <a:ext cx="85344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4191000"/>
            <a:ext cx="85344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sp>
        <p:nvSpPr>
          <p:cNvPr id="11" name="Text Placeholder 10"/>
          <p:cNvSpPr>
            <a:spLocks noGrp="1"/>
          </p:cNvSpPr>
          <p:nvPr>
            <p:ph type="body" sz="quarter" idx="10"/>
          </p:nvPr>
        </p:nvSpPr>
        <p:spPr>
          <a:xfrm>
            <a:off x="3352800" y="2852738"/>
            <a:ext cx="8534400" cy="1223962"/>
          </a:xfrm>
          <a:prstGeom prst="rect">
            <a:avLst/>
          </a:prstGeom>
        </p:spPr>
        <p:txBody>
          <a:bodyPr anchor="ct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4" name="Text Placeholder 13"/>
          <p:cNvSpPr>
            <a:spLocks noGrp="1"/>
          </p:cNvSpPr>
          <p:nvPr>
            <p:ph type="body" sz="quarter" idx="11"/>
          </p:nvPr>
        </p:nvSpPr>
        <p:spPr>
          <a:xfrm>
            <a:off x="2566988" y="6026664"/>
            <a:ext cx="9290050" cy="642424"/>
          </a:xfrm>
          <a:prstGeom prst="rect">
            <a:avLst/>
          </a:prstGeom>
        </p:spPr>
        <p:txBody>
          <a:bodyPr/>
          <a:lstStyle>
            <a:lvl1pPr marL="0" indent="0">
              <a:buNone/>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1pPr>
            <a:lvl2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2pPr>
            <a:lvl3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3pPr>
            <a:lvl4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4pPr>
            <a:lvl5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p:txBody>
      </p:sp>
    </p:spTree>
    <p:extLst>
      <p:ext uri="{BB962C8B-B14F-4D97-AF65-F5344CB8AC3E}">
        <p14:creationId xmlns:p14="http://schemas.microsoft.com/office/powerpoint/2010/main" val="1084779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4441" y="1500327"/>
            <a:ext cx="5344859" cy="4351223"/>
          </a:xfrm>
        </p:spPr>
        <p:txBody>
          <a:bodyPr/>
          <a:lstStyle>
            <a:lvl1pPr>
              <a:defRPr sz="1973"/>
            </a:lvl1pPr>
            <a:lvl2pPr>
              <a:defRPr sz="1633"/>
            </a:lvl2pPr>
            <a:lvl3pPr>
              <a:defRPr sz="1429"/>
            </a:lvl3pPr>
            <a:lvl4pPr>
              <a:defRPr sz="1225"/>
            </a:lvl4pPr>
            <a:lvl5pPr>
              <a:defRPr sz="1225"/>
            </a:lvl5pPr>
            <a:lvl6pPr>
              <a:defRPr sz="1225"/>
            </a:lvl6pPr>
            <a:lvl7pPr>
              <a:defRPr sz="1225"/>
            </a:lvl7pPr>
            <a:lvl8pPr>
              <a:defRPr sz="1225"/>
            </a:lvl8pPr>
            <a:lvl9pPr>
              <a:defRPr sz="12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43061" y="1500327"/>
            <a:ext cx="5346671" cy="4351223"/>
          </a:xfrm>
        </p:spPr>
        <p:txBody>
          <a:bodyPr/>
          <a:lstStyle>
            <a:lvl1pPr>
              <a:defRPr sz="1973"/>
            </a:lvl1pPr>
            <a:lvl2pPr>
              <a:defRPr sz="1633"/>
            </a:lvl2pPr>
            <a:lvl3pPr>
              <a:defRPr sz="1429"/>
            </a:lvl3pPr>
            <a:lvl4pPr>
              <a:defRPr sz="1225"/>
            </a:lvl4pPr>
            <a:lvl5pPr>
              <a:defRPr sz="1225"/>
            </a:lvl5pPr>
            <a:lvl6pPr>
              <a:defRPr sz="1225"/>
            </a:lvl6pPr>
            <a:lvl7pPr>
              <a:defRPr sz="1225"/>
            </a:lvl7pPr>
            <a:lvl8pPr>
              <a:defRPr sz="1225"/>
            </a:lvl8pPr>
            <a:lvl9pPr>
              <a:defRPr sz="12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3842CAD7-57AE-4130-9FAD-A4BFA940E005}"/>
              </a:ext>
            </a:extLst>
          </p:cNvPr>
          <p:cNvSpPr>
            <a:spLocks noGrp="1"/>
          </p:cNvSpPr>
          <p:nvPr>
            <p:ph type="sldNum" sz="quarter" idx="12"/>
          </p:nvPr>
        </p:nvSpPr>
        <p:spPr>
          <a:xfrm>
            <a:off x="11582400" y="6457228"/>
            <a:ext cx="609600" cy="263611"/>
          </a:xfr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161419808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19" name="think-cell Slide" r:id="rId5" imgW="395" imgH="394" progId="TCLayout.ActiveDocument.1">
                  <p:embed/>
                </p:oleObj>
              </mc:Choice>
              <mc:Fallback>
                <p:oleObj name="think-cell Slide" r:id="rId5" imgW="395" imgH="394" progId="TCLayout.ActiveDocument.1">
                  <p:embed/>
                  <p:pic>
                    <p:nvPicPr>
                      <p:cNvPr id="5" name="Object 4"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prstClr val="white"/>
              </a:solidFill>
              <a:effectLst/>
              <a:uLnTx/>
              <a:uFillTx/>
              <a:latin typeface="Calibri" panose="020F0502020204030204" pitchFamily="34" charset="0"/>
              <a:ea typeface="Verdana" panose="020B0604030504040204" pitchFamily="34" charset="0"/>
              <a:cs typeface="+mn-cs"/>
              <a:sym typeface="Calibri" panose="020F0502020204030204" pitchFamily="34" charset="0"/>
            </a:endParaRPr>
          </a:p>
        </p:txBody>
      </p:sp>
      <p:sp>
        <p:nvSpPr>
          <p:cNvPr id="3" name="Title 1"/>
          <p:cNvSpPr>
            <a:spLocks noGrp="1"/>
          </p:cNvSpPr>
          <p:nvPr>
            <p:ph type="title"/>
          </p:nvPr>
        </p:nvSpPr>
        <p:spPr>
          <a:xfrm>
            <a:off x="344787" y="0"/>
            <a:ext cx="11407824" cy="1052736"/>
          </a:xfrm>
          <a:prstGeom prst="rect">
            <a:avLst/>
          </a:prstGeom>
        </p:spPr>
        <p:txBody>
          <a:bodyPr anchor="ctr"/>
          <a:lstStyle>
            <a:lvl1pPr algn="l">
              <a:defRPr sz="2400" b="1" u="sng">
                <a:solidFill>
                  <a:schemeClr val="bg1"/>
                </a:solidFill>
                <a:latin typeface="+mj-lt"/>
                <a:ea typeface="Verdana" panose="020B0604030504040204" pitchFamily="34" charset="0"/>
                <a:cs typeface="Verdana" panose="020B0604030504040204" pitchFamily="34" charset="0"/>
              </a:defRPr>
            </a:lvl1pPr>
          </a:lstStyle>
          <a:p>
            <a:r>
              <a:rPr lang="en-US"/>
              <a:t>Click to edit Master title style</a:t>
            </a:r>
            <a:endParaRPr lang="en-ZA" dirty="0"/>
          </a:p>
        </p:txBody>
      </p:sp>
      <p:sp>
        <p:nvSpPr>
          <p:cNvPr id="4" name="Text Placeholder 2"/>
          <p:cNvSpPr>
            <a:spLocks noGrp="1"/>
          </p:cNvSpPr>
          <p:nvPr>
            <p:ph type="body" sz="quarter" idx="10"/>
          </p:nvPr>
        </p:nvSpPr>
        <p:spPr>
          <a:xfrm>
            <a:off x="344389" y="1277840"/>
            <a:ext cx="11512649" cy="4672110"/>
          </a:xfrm>
          <a:prstGeom prst="rect">
            <a:avLst/>
          </a:prstGeom>
        </p:spPr>
        <p:txBody>
          <a:bodyPr/>
          <a:lstStyle>
            <a:lvl1pPr>
              <a:defRPr sz="1200">
                <a:latin typeface="Verdana" panose="020B0604030504040204" pitchFamily="34" charset="0"/>
                <a:ea typeface="Verdana" panose="020B0604030504040204" pitchFamily="34" charset="0"/>
                <a:cs typeface="Verdana" panose="020B0604030504040204" pitchFamily="34" charset="0"/>
              </a:defRPr>
            </a:lvl1pPr>
            <a:lvl2pPr marL="742950" indent="-285750">
              <a:buFont typeface="Courier New" panose="02070309020205020404" pitchFamily="49" charset="0"/>
              <a:buChar char="o"/>
              <a:defRPr sz="1200">
                <a:latin typeface="Verdana" panose="020B0604030504040204" pitchFamily="34" charset="0"/>
                <a:ea typeface="Verdana" panose="020B0604030504040204" pitchFamily="34" charset="0"/>
                <a:cs typeface="Verdana" panose="020B0604030504040204" pitchFamily="34" charset="0"/>
              </a:defRPr>
            </a:lvl2pPr>
            <a:lvl3pPr>
              <a:defRPr sz="1200">
                <a:latin typeface="Verdana" panose="020B0604030504040204" pitchFamily="34" charset="0"/>
                <a:ea typeface="Verdana" panose="020B0604030504040204" pitchFamily="34" charset="0"/>
                <a:cs typeface="Verdana" panose="020B0604030504040204" pitchFamily="34" charset="0"/>
              </a:defRPr>
            </a:lvl3pPr>
            <a:lvl4pPr>
              <a:defRPr sz="1200">
                <a:latin typeface="Verdana" panose="020B0604030504040204" pitchFamily="34" charset="0"/>
                <a:ea typeface="Verdana" panose="020B0604030504040204" pitchFamily="34" charset="0"/>
                <a:cs typeface="Verdana" panose="020B0604030504040204" pitchFamily="34" charset="0"/>
              </a:defRPr>
            </a:lvl4pPr>
            <a:lvl5pPr>
              <a:defRPr sz="1200">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6" name="Text Placeholder 13"/>
          <p:cNvSpPr>
            <a:spLocks noGrp="1"/>
          </p:cNvSpPr>
          <p:nvPr>
            <p:ph type="body" sz="quarter" idx="11"/>
          </p:nvPr>
        </p:nvSpPr>
        <p:spPr>
          <a:xfrm>
            <a:off x="2566988" y="6026664"/>
            <a:ext cx="8281540" cy="642424"/>
          </a:xfrm>
          <a:prstGeom prst="rect">
            <a:avLst/>
          </a:prstGeom>
        </p:spPr>
        <p:txBody>
          <a:bodyPr/>
          <a:lstStyle>
            <a:lvl1pPr marL="0" indent="0">
              <a:buNone/>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1pPr>
            <a:lvl2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2pPr>
            <a:lvl3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3pPr>
            <a:lvl4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4pPr>
            <a:lvl5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p:txBody>
      </p:sp>
      <p:sp>
        <p:nvSpPr>
          <p:cNvPr id="7" name="Rectangle 26"/>
          <p:cNvSpPr txBox="1">
            <a:spLocks noChangeArrowheads="1"/>
          </p:cNvSpPr>
          <p:nvPr/>
        </p:nvSpPr>
        <p:spPr>
          <a:xfrm>
            <a:off x="11759952" y="6605736"/>
            <a:ext cx="432048" cy="252264"/>
          </a:xfrm>
          <a:prstGeom prst="rect">
            <a:avLst/>
          </a:prstGeom>
          <a:ln/>
        </p:spPr>
        <p:txBody>
          <a:bodyPr anchor="b"/>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017EE79-33E5-4C4B-BAE3-E8DBEA3383C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2318931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matchingName="Custom Layout" preserve="1" userDrawn="1">
  <p:cSld name="1_Custom Layout">
    <p:spTree>
      <p:nvGrpSpPr>
        <p:cNvPr id="1" name="Shape 25"/>
        <p:cNvGrpSpPr/>
        <p:nvPr/>
      </p:nvGrpSpPr>
      <p:grpSpPr>
        <a:xfrm>
          <a:off x="0" y="0"/>
          <a:ext cx="0" cy="0"/>
          <a:chOff x="0" y="0"/>
          <a:chExt cx="0" cy="0"/>
        </a:xfrm>
      </p:grpSpPr>
      <p:sp>
        <p:nvSpPr>
          <p:cNvPr id="29" name="Google Shape;29;p19"/>
          <p:cNvSpPr txBox="1"/>
          <p:nvPr userDrawn="1"/>
        </p:nvSpPr>
        <p:spPr>
          <a:xfrm>
            <a:off x="11759952" y="6605736"/>
            <a:ext cx="432048" cy="252264"/>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sz="1200" b="0" i="0" u="none" strike="noStrike" cap="none">
              <a:solidFill>
                <a:srgbClr val="000000"/>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3D8BF6BD-8B6F-4A2B-B478-079BD8774973}"/>
              </a:ext>
            </a:extLst>
          </p:cNvPr>
          <p:cNvSpPr/>
          <p:nvPr userDrawn="1"/>
        </p:nvSpPr>
        <p:spPr>
          <a:xfrm>
            <a:off x="-91440" y="-111760"/>
            <a:ext cx="12415520" cy="1402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Rectangle 6">
            <a:extLst>
              <a:ext uri="{FF2B5EF4-FFF2-40B4-BE49-F238E27FC236}">
                <a16:creationId xmlns:a16="http://schemas.microsoft.com/office/drawing/2014/main" id="{7F3AFD54-5968-4A52-8892-8ECD83985725}"/>
              </a:ext>
            </a:extLst>
          </p:cNvPr>
          <p:cNvSpPr/>
          <p:nvPr userDrawn="1"/>
        </p:nvSpPr>
        <p:spPr>
          <a:xfrm>
            <a:off x="-111760" y="5695482"/>
            <a:ext cx="12415520" cy="1402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97845811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45E207-2E63-415E-98FB-7C44E70C390F}"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3F0B2-ACEC-4F23-8614-DBC7145D8E44}" type="slidenum">
              <a:rPr lang="en-US" smtClean="0"/>
              <a:t>‹#›</a:t>
            </a:fld>
            <a:endParaRPr lang="en-US"/>
          </a:p>
        </p:txBody>
      </p:sp>
    </p:spTree>
    <p:extLst>
      <p:ext uri="{BB962C8B-B14F-4D97-AF65-F5344CB8AC3E}">
        <p14:creationId xmlns:p14="http://schemas.microsoft.com/office/powerpoint/2010/main" val="49543402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tx1"/>
                </a:solidFill>
              </a:defRPr>
            </a:lvl1pPr>
          </a:lstStyle>
          <a:p>
            <a:fld id="{65001108-C480-4D60-AC87-5E26CA168208}" type="datetime1">
              <a:rPr lang="en-US" smtClean="0">
                <a:solidFill>
                  <a:prstClr val="black"/>
                </a:solidFill>
              </a:rPr>
              <a:pPr/>
              <a:t>3/28/2022</a:t>
            </a:fld>
            <a:endParaRPr lang="en-US" dirty="0">
              <a:solidFill>
                <a:prstClr val="black"/>
              </a:solidFill>
            </a:endParaRPr>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64377801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42A6659-5821-4D64-9017-BA8FC7ABA6D1}" type="datetimeFigureOut">
              <a:rPr lang="en-US" smtClean="0"/>
              <a:t>3/28/2022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06D05F-832B-4BCF-8885-89B1D6B544D3}" type="slidenum">
              <a:rPr lang="en-US" smtClean="0"/>
              <a:t>‹#›</a:t>
            </a:fld>
            <a:endParaRPr lang="en-US"/>
          </a:p>
        </p:txBody>
      </p:sp>
    </p:spTree>
    <p:extLst>
      <p:ext uri="{BB962C8B-B14F-4D97-AF65-F5344CB8AC3E}">
        <p14:creationId xmlns:p14="http://schemas.microsoft.com/office/powerpoint/2010/main" val="411993216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0" y="5949280"/>
            <a:ext cx="12192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Picture 1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04800" y="1219200"/>
            <a:ext cx="2090058" cy="1412201"/>
          </a:xfrm>
          <a:prstGeom prst="rect">
            <a:avLst/>
          </a:prstGeom>
          <a:noFill/>
          <a:ln w="9525">
            <a:noFill/>
            <a:miter lim="800000"/>
            <a:headEnd/>
            <a:tailEnd/>
          </a:ln>
          <a:effectLst/>
        </p:spPr>
      </p:pic>
      <p:pic>
        <p:nvPicPr>
          <p:cNvPr id="4" name="Picture 7"/>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flipH="1">
            <a:off x="304800" y="2743201"/>
            <a:ext cx="2090058" cy="1372003"/>
          </a:xfrm>
          <a:prstGeom prst="rect">
            <a:avLst/>
          </a:prstGeom>
          <a:noFill/>
          <a:ln w="9525">
            <a:noFill/>
            <a:miter lim="800000"/>
            <a:headEnd/>
            <a:tailEnd/>
          </a:ln>
          <a:effectLst/>
        </p:spPr>
      </p:pic>
      <p:pic>
        <p:nvPicPr>
          <p:cNvPr id="5" name="Picture 4"/>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04801" y="4267200"/>
            <a:ext cx="2090057" cy="1371600"/>
          </a:xfrm>
          <a:prstGeom prst="rect">
            <a:avLst/>
          </a:prstGeom>
          <a:noFill/>
          <a:ln w="9525">
            <a:noFill/>
            <a:miter lim="800000"/>
            <a:headEnd/>
            <a:tailEnd/>
          </a:ln>
          <a:effectLst/>
        </p:spPr>
      </p:pic>
      <p:cxnSp>
        <p:nvCxnSpPr>
          <p:cNvPr id="6" name="Straight Connector 5"/>
          <p:cNvCxnSpPr/>
          <p:nvPr/>
        </p:nvCxnSpPr>
        <p:spPr>
          <a:xfrm>
            <a:off x="3352800" y="2667000"/>
            <a:ext cx="85344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4191000"/>
            <a:ext cx="85344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sp>
        <p:nvSpPr>
          <p:cNvPr id="11" name="Text Placeholder 10"/>
          <p:cNvSpPr>
            <a:spLocks noGrp="1"/>
          </p:cNvSpPr>
          <p:nvPr>
            <p:ph type="body" sz="quarter" idx="10"/>
          </p:nvPr>
        </p:nvSpPr>
        <p:spPr>
          <a:xfrm>
            <a:off x="3352800" y="2852738"/>
            <a:ext cx="8534400" cy="1223962"/>
          </a:xfrm>
          <a:prstGeom prst="rect">
            <a:avLst/>
          </a:prstGeom>
        </p:spPr>
        <p:txBody>
          <a:bodyPr anchor="ct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4" name="Text Placeholder 13"/>
          <p:cNvSpPr>
            <a:spLocks noGrp="1"/>
          </p:cNvSpPr>
          <p:nvPr>
            <p:ph type="body" sz="quarter" idx="11"/>
          </p:nvPr>
        </p:nvSpPr>
        <p:spPr>
          <a:xfrm>
            <a:off x="2566988" y="6026664"/>
            <a:ext cx="9290050" cy="642424"/>
          </a:xfrm>
          <a:prstGeom prst="rect">
            <a:avLst/>
          </a:prstGeom>
        </p:spPr>
        <p:txBody>
          <a:bodyPr/>
          <a:lstStyle>
            <a:lvl1pPr marL="0" indent="0">
              <a:buNone/>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1pPr>
            <a:lvl2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2pPr>
            <a:lvl3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3pPr>
            <a:lvl4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4pPr>
            <a:lvl5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p:txBody>
      </p:sp>
      <p:sp>
        <p:nvSpPr>
          <p:cNvPr id="10" name="Rectangle 26">
            <a:extLst>
              <a:ext uri="{FF2B5EF4-FFF2-40B4-BE49-F238E27FC236}">
                <a16:creationId xmlns:a16="http://schemas.microsoft.com/office/drawing/2014/main" id="{A153662A-4A2B-4BB0-AEBE-34AAAC2A17E7}"/>
              </a:ext>
            </a:extLst>
          </p:cNvPr>
          <p:cNvSpPr txBox="1">
            <a:spLocks noChangeArrowheads="1"/>
          </p:cNvSpPr>
          <p:nvPr userDrawn="1"/>
        </p:nvSpPr>
        <p:spPr>
          <a:xfrm>
            <a:off x="11759952" y="6605736"/>
            <a:ext cx="432048" cy="252264"/>
          </a:xfrm>
          <a:prstGeom prst="rect">
            <a:avLst/>
          </a:prstGeom>
          <a:ln/>
        </p:spPr>
        <p:txBody>
          <a:bodyPr anchor="b"/>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017EE79-33E5-4C4B-BAE3-E8DBEA3383C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4050422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67" name="think-cell Slide" r:id="rId5" imgW="395" imgH="394" progId="TCLayout.ActiveDocument.1">
                  <p:embed/>
                </p:oleObj>
              </mc:Choice>
              <mc:Fallback>
                <p:oleObj name="think-cell Slide" r:id="rId5" imgW="395" imgH="394" progId="TCLayout.ActiveDocument.1">
                  <p:embed/>
                  <p:pic>
                    <p:nvPicPr>
                      <p:cNvPr id="5" name="Object 4"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prstClr val="white"/>
              </a:solidFill>
              <a:effectLst/>
              <a:uLnTx/>
              <a:uFillTx/>
              <a:latin typeface="Calibri" panose="020F0502020204030204" pitchFamily="34" charset="0"/>
              <a:ea typeface="Verdana" panose="020B0604030504040204" pitchFamily="34" charset="0"/>
              <a:cs typeface="+mn-cs"/>
              <a:sym typeface="Calibri" panose="020F0502020204030204" pitchFamily="34" charset="0"/>
            </a:endParaRPr>
          </a:p>
        </p:txBody>
      </p:sp>
      <p:sp>
        <p:nvSpPr>
          <p:cNvPr id="3" name="Title 1"/>
          <p:cNvSpPr>
            <a:spLocks noGrp="1"/>
          </p:cNvSpPr>
          <p:nvPr>
            <p:ph type="title"/>
          </p:nvPr>
        </p:nvSpPr>
        <p:spPr>
          <a:xfrm>
            <a:off x="344787" y="0"/>
            <a:ext cx="11407824" cy="1052736"/>
          </a:xfrm>
          <a:prstGeom prst="rect">
            <a:avLst/>
          </a:prstGeom>
        </p:spPr>
        <p:txBody>
          <a:bodyPr anchor="ctr"/>
          <a:lstStyle>
            <a:lvl1pPr algn="l">
              <a:defRPr sz="2400" b="1" u="sng">
                <a:solidFill>
                  <a:schemeClr val="bg1"/>
                </a:solidFill>
                <a:latin typeface="+mj-lt"/>
                <a:ea typeface="Verdana" panose="020B0604030504040204" pitchFamily="34" charset="0"/>
                <a:cs typeface="Verdana" panose="020B0604030504040204" pitchFamily="34" charset="0"/>
              </a:defRPr>
            </a:lvl1pPr>
          </a:lstStyle>
          <a:p>
            <a:r>
              <a:rPr lang="en-US"/>
              <a:t>Click to edit Master title style</a:t>
            </a:r>
            <a:endParaRPr lang="en-ZA" dirty="0"/>
          </a:p>
        </p:txBody>
      </p:sp>
      <p:sp>
        <p:nvSpPr>
          <p:cNvPr id="4" name="Text Placeholder 2"/>
          <p:cNvSpPr>
            <a:spLocks noGrp="1"/>
          </p:cNvSpPr>
          <p:nvPr>
            <p:ph type="body" sz="quarter" idx="10"/>
          </p:nvPr>
        </p:nvSpPr>
        <p:spPr>
          <a:xfrm>
            <a:off x="344389" y="1277840"/>
            <a:ext cx="11512649" cy="4672110"/>
          </a:xfrm>
          <a:prstGeom prst="rect">
            <a:avLst/>
          </a:prstGeom>
        </p:spPr>
        <p:txBody>
          <a:bodyPr/>
          <a:lstStyle>
            <a:lvl1pPr>
              <a:defRPr sz="1200">
                <a:latin typeface="Verdana" panose="020B0604030504040204" pitchFamily="34" charset="0"/>
                <a:ea typeface="Verdana" panose="020B0604030504040204" pitchFamily="34" charset="0"/>
                <a:cs typeface="Verdana" panose="020B0604030504040204" pitchFamily="34" charset="0"/>
              </a:defRPr>
            </a:lvl1pPr>
            <a:lvl2pPr marL="742950" indent="-285750">
              <a:buFont typeface="Courier New" panose="02070309020205020404" pitchFamily="49" charset="0"/>
              <a:buChar char="o"/>
              <a:defRPr sz="1200">
                <a:latin typeface="Verdana" panose="020B0604030504040204" pitchFamily="34" charset="0"/>
                <a:ea typeface="Verdana" panose="020B0604030504040204" pitchFamily="34" charset="0"/>
                <a:cs typeface="Verdana" panose="020B0604030504040204" pitchFamily="34" charset="0"/>
              </a:defRPr>
            </a:lvl2pPr>
            <a:lvl3pPr>
              <a:defRPr sz="1200">
                <a:latin typeface="Verdana" panose="020B0604030504040204" pitchFamily="34" charset="0"/>
                <a:ea typeface="Verdana" panose="020B0604030504040204" pitchFamily="34" charset="0"/>
                <a:cs typeface="Verdana" panose="020B0604030504040204" pitchFamily="34" charset="0"/>
              </a:defRPr>
            </a:lvl3pPr>
            <a:lvl4pPr>
              <a:defRPr sz="1200">
                <a:latin typeface="Verdana" panose="020B0604030504040204" pitchFamily="34" charset="0"/>
                <a:ea typeface="Verdana" panose="020B0604030504040204" pitchFamily="34" charset="0"/>
                <a:cs typeface="Verdana" panose="020B0604030504040204" pitchFamily="34" charset="0"/>
              </a:defRPr>
            </a:lvl4pPr>
            <a:lvl5pPr>
              <a:defRPr sz="1200">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6" name="Text Placeholder 13"/>
          <p:cNvSpPr>
            <a:spLocks noGrp="1"/>
          </p:cNvSpPr>
          <p:nvPr>
            <p:ph type="body" sz="quarter" idx="11"/>
          </p:nvPr>
        </p:nvSpPr>
        <p:spPr>
          <a:xfrm>
            <a:off x="2566988" y="6026664"/>
            <a:ext cx="8281540" cy="642424"/>
          </a:xfrm>
          <a:prstGeom prst="rect">
            <a:avLst/>
          </a:prstGeom>
        </p:spPr>
        <p:txBody>
          <a:bodyPr/>
          <a:lstStyle>
            <a:lvl1pPr marL="0" indent="0">
              <a:buNone/>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1pPr>
            <a:lvl2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2pPr>
            <a:lvl3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3pPr>
            <a:lvl4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4pPr>
            <a:lvl5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p:txBody>
      </p:sp>
      <p:sp>
        <p:nvSpPr>
          <p:cNvPr id="7" name="Rectangle 26"/>
          <p:cNvSpPr txBox="1">
            <a:spLocks noChangeArrowheads="1"/>
          </p:cNvSpPr>
          <p:nvPr/>
        </p:nvSpPr>
        <p:spPr>
          <a:xfrm>
            <a:off x="11759952" y="6605736"/>
            <a:ext cx="432048" cy="252264"/>
          </a:xfrm>
          <a:prstGeom prst="rect">
            <a:avLst/>
          </a:prstGeom>
          <a:ln/>
        </p:spPr>
        <p:txBody>
          <a:bodyPr anchor="b"/>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017EE79-33E5-4C4B-BAE3-E8DBEA3383C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4008012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matchingName="Custom Layout" preserve="1" userDrawn="1">
  <p:cSld name="1_Custom Layout">
    <p:spTree>
      <p:nvGrpSpPr>
        <p:cNvPr id="1" name="Shape 25"/>
        <p:cNvGrpSpPr/>
        <p:nvPr/>
      </p:nvGrpSpPr>
      <p:grpSpPr>
        <a:xfrm>
          <a:off x="0" y="0"/>
          <a:ext cx="0" cy="0"/>
          <a:chOff x="0" y="0"/>
          <a:chExt cx="0" cy="0"/>
        </a:xfrm>
      </p:grpSpPr>
      <p:sp>
        <p:nvSpPr>
          <p:cNvPr id="29" name="Google Shape;29;p19"/>
          <p:cNvSpPr txBox="1"/>
          <p:nvPr userDrawn="1"/>
        </p:nvSpPr>
        <p:spPr>
          <a:xfrm>
            <a:off x="11759952" y="6605736"/>
            <a:ext cx="432048" cy="252264"/>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sz="1200" b="0" i="0" u="none" strike="noStrike" cap="none">
              <a:solidFill>
                <a:srgbClr val="000000"/>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3D8BF6BD-8B6F-4A2B-B478-079BD8774973}"/>
              </a:ext>
            </a:extLst>
          </p:cNvPr>
          <p:cNvSpPr/>
          <p:nvPr userDrawn="1"/>
        </p:nvSpPr>
        <p:spPr>
          <a:xfrm>
            <a:off x="-91440" y="-111760"/>
            <a:ext cx="12415520" cy="1402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Rectangle 6">
            <a:extLst>
              <a:ext uri="{FF2B5EF4-FFF2-40B4-BE49-F238E27FC236}">
                <a16:creationId xmlns:a16="http://schemas.microsoft.com/office/drawing/2014/main" id="{7F3AFD54-5968-4A52-8892-8ECD83985725}"/>
              </a:ext>
            </a:extLst>
          </p:cNvPr>
          <p:cNvSpPr/>
          <p:nvPr userDrawn="1"/>
        </p:nvSpPr>
        <p:spPr>
          <a:xfrm>
            <a:off x="-111760" y="5695482"/>
            <a:ext cx="12415520" cy="1402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67994996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45E207-2E63-415E-98FB-7C44E70C390F}"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3F0B2-ACEC-4F23-8614-DBC7145D8E44}" type="slidenum">
              <a:rPr lang="en-US" smtClean="0"/>
              <a:t>‹#›</a:t>
            </a:fld>
            <a:endParaRPr lang="en-US"/>
          </a:p>
        </p:txBody>
      </p:sp>
    </p:spTree>
    <p:extLst>
      <p:ext uri="{BB962C8B-B14F-4D97-AF65-F5344CB8AC3E}">
        <p14:creationId xmlns:p14="http://schemas.microsoft.com/office/powerpoint/2010/main" val="102001734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tx1"/>
                </a:solidFill>
              </a:defRPr>
            </a:lvl1pPr>
          </a:lstStyle>
          <a:p>
            <a:fld id="{65001108-C480-4D60-AC87-5E26CA168208}" type="datetime1">
              <a:rPr lang="en-US" smtClean="0">
                <a:solidFill>
                  <a:prstClr val="black"/>
                </a:solidFill>
              </a:rPr>
              <a:pPr/>
              <a:t>3/28/2022</a:t>
            </a:fld>
            <a:endParaRPr lang="en-US" dirty="0">
              <a:solidFill>
                <a:prstClr val="black"/>
              </a:solidFill>
            </a:endParaRPr>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744152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4">
            <a:extLst>
              <a:ext uri="{FF2B5EF4-FFF2-40B4-BE49-F238E27FC236}">
                <a16:creationId xmlns:a16="http://schemas.microsoft.com/office/drawing/2014/main" id="{E70C9BA3-0711-4D56-BB46-1E7CC28BF995}"/>
              </a:ext>
            </a:extLst>
          </p:cNvPr>
          <p:cNvSpPr>
            <a:spLocks noGrp="1"/>
          </p:cNvSpPr>
          <p:nvPr>
            <p:ph type="sldNum" sz="quarter" idx="12"/>
          </p:nvPr>
        </p:nvSpPr>
        <p:spPr>
          <a:xfrm>
            <a:off x="11582400" y="6457228"/>
            <a:ext cx="609600" cy="263611"/>
          </a:xfr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1427441025"/>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42A6659-5821-4D64-9017-BA8FC7ABA6D1}" type="datetimeFigureOut">
              <a:rPr lang="en-US" smtClean="0"/>
              <a:t>3/28/2022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06D05F-832B-4BCF-8885-89B1D6B544D3}" type="slidenum">
              <a:rPr lang="en-US" smtClean="0"/>
              <a:t>‹#›</a:t>
            </a:fld>
            <a:endParaRPr lang="en-US"/>
          </a:p>
        </p:txBody>
      </p:sp>
    </p:spTree>
    <p:extLst>
      <p:ext uri="{BB962C8B-B14F-4D97-AF65-F5344CB8AC3E}">
        <p14:creationId xmlns:p14="http://schemas.microsoft.com/office/powerpoint/2010/main" val="146144511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0D8EF-6777-4597-A199-975AEFAE60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2048EE-59E8-4534-9067-FAD32DA6F8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781B8C-D0FB-455C-8200-94FBF9938F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4BCE05-FCF7-41D2-A190-692D13A24636}"/>
              </a:ext>
            </a:extLst>
          </p:cNvPr>
          <p:cNvSpPr>
            <a:spLocks noGrp="1"/>
          </p:cNvSpPr>
          <p:nvPr>
            <p:ph type="dt" sz="half" idx="10"/>
          </p:nvPr>
        </p:nvSpPr>
        <p:spPr/>
        <p:txBody>
          <a:bodyPr/>
          <a:lstStyle/>
          <a:p>
            <a:fld id="{662D4D4F-D197-4550-8D2B-BFA8A742FCAA}" type="datetimeFigureOut">
              <a:rPr lang="en-US" smtClean="0"/>
              <a:t>3/28/2022</a:t>
            </a:fld>
            <a:endParaRPr lang="en-US"/>
          </a:p>
        </p:txBody>
      </p:sp>
      <p:sp>
        <p:nvSpPr>
          <p:cNvPr id="6" name="Footer Placeholder 5">
            <a:extLst>
              <a:ext uri="{FF2B5EF4-FFF2-40B4-BE49-F238E27FC236}">
                <a16:creationId xmlns:a16="http://schemas.microsoft.com/office/drawing/2014/main" id="{51D71135-6C27-4F4A-8781-B17C127049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5693EF-50FE-4997-826D-BAFADD27C3F9}"/>
              </a:ext>
            </a:extLst>
          </p:cNvPr>
          <p:cNvSpPr>
            <a:spLocks noGrp="1"/>
          </p:cNvSpPr>
          <p:nvPr>
            <p:ph type="sldNum" sz="quarter" idx="12"/>
          </p:nvPr>
        </p:nvSpPr>
        <p:spPr/>
        <p:txBody>
          <a:bodyPr/>
          <a:lstStyle/>
          <a:p>
            <a:fld id="{CEB5DF59-BDD8-4A1D-94F5-74F52EC2E88F}" type="slidenum">
              <a:rPr lang="en-US" smtClean="0"/>
              <a:t>‹#›</a:t>
            </a:fld>
            <a:endParaRPr lang="en-US"/>
          </a:p>
        </p:txBody>
      </p:sp>
    </p:spTree>
    <p:extLst>
      <p:ext uri="{BB962C8B-B14F-4D97-AF65-F5344CB8AC3E}">
        <p14:creationId xmlns:p14="http://schemas.microsoft.com/office/powerpoint/2010/main" val="280633748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0" y="5949280"/>
            <a:ext cx="12192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Picture 11"/>
          <p:cNvPicPr>
            <a:picLocks noChangeAspect="1" noChangeArrowheads="1"/>
          </p:cNvPicPr>
          <p:nvPr/>
        </p:nvPicPr>
        <p:blipFill>
          <a:blip r:embed="rId2" cstate="email">
            <a:extLst>
              <a:ext uri="{28A0092B-C50C-407E-A947-70E740481C1C}">
                <a14:useLocalDpi xmlns:a14="http://schemas.microsoft.com/office/drawing/2010/main"/>
              </a:ext>
            </a:extLst>
          </a:blip>
          <a:srcRect r="26000"/>
          <a:stretch>
            <a:fillRect/>
          </a:stretch>
        </p:blipFill>
        <p:spPr bwMode="auto">
          <a:xfrm>
            <a:off x="304800" y="1219200"/>
            <a:ext cx="2090058" cy="1412201"/>
          </a:xfrm>
          <a:prstGeom prst="rect">
            <a:avLst/>
          </a:prstGeom>
          <a:noFill/>
          <a:ln w="9525">
            <a:noFill/>
            <a:miter lim="800000"/>
            <a:headEnd/>
            <a:tailEnd/>
          </a:ln>
          <a:effectLst/>
        </p:spPr>
      </p:pic>
      <p:pic>
        <p:nvPicPr>
          <p:cNvPr id="4" name="Picture 7"/>
          <p:cNvPicPr>
            <a:picLocks noChangeAspect="1" noChangeArrowheads="1"/>
          </p:cNvPicPr>
          <p:nvPr/>
        </p:nvPicPr>
        <p:blipFill>
          <a:blip r:embed="rId3" cstate="email">
            <a:extLst>
              <a:ext uri="{28A0092B-C50C-407E-A947-70E740481C1C}">
                <a14:useLocalDpi xmlns:a14="http://schemas.microsoft.com/office/drawing/2010/main"/>
              </a:ext>
            </a:extLst>
          </a:blip>
          <a:srcRect l="5799" r="18813"/>
          <a:stretch>
            <a:fillRect/>
          </a:stretch>
        </p:blipFill>
        <p:spPr bwMode="auto">
          <a:xfrm flipH="1">
            <a:off x="304800" y="2743201"/>
            <a:ext cx="2090058" cy="1372003"/>
          </a:xfrm>
          <a:prstGeom prst="rect">
            <a:avLst/>
          </a:prstGeom>
          <a:noFill/>
          <a:ln w="9525">
            <a:noFill/>
            <a:miter lim="800000"/>
            <a:headEnd/>
            <a:tailEnd/>
          </a:ln>
          <a:effectLst/>
        </p:spPr>
      </p:pic>
      <p:pic>
        <p:nvPicPr>
          <p:cNvPr id="5" name="Picture 4"/>
          <p:cNvPicPr>
            <a:picLocks noChangeAspect="1" noChangeArrowheads="1"/>
          </p:cNvPicPr>
          <p:nvPr/>
        </p:nvPicPr>
        <p:blipFill>
          <a:blip r:embed="rId4" cstate="email">
            <a:extLst>
              <a:ext uri="{28A0092B-C50C-407E-A947-70E740481C1C}">
                <a14:useLocalDpi xmlns:a14="http://schemas.microsoft.com/office/drawing/2010/main"/>
              </a:ext>
            </a:extLst>
          </a:blip>
          <a:srcRect l="11563" r="32932" b="27168"/>
          <a:stretch>
            <a:fillRect/>
          </a:stretch>
        </p:blipFill>
        <p:spPr bwMode="auto">
          <a:xfrm>
            <a:off x="304801" y="4267200"/>
            <a:ext cx="2090057" cy="1371600"/>
          </a:xfrm>
          <a:prstGeom prst="rect">
            <a:avLst/>
          </a:prstGeom>
          <a:noFill/>
          <a:ln w="9525">
            <a:noFill/>
            <a:miter lim="800000"/>
            <a:headEnd/>
            <a:tailEnd/>
          </a:ln>
          <a:effectLst/>
        </p:spPr>
      </p:pic>
      <p:cxnSp>
        <p:nvCxnSpPr>
          <p:cNvPr id="6" name="Straight Connector 5"/>
          <p:cNvCxnSpPr/>
          <p:nvPr/>
        </p:nvCxnSpPr>
        <p:spPr>
          <a:xfrm>
            <a:off x="3352800" y="2667000"/>
            <a:ext cx="85344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4191000"/>
            <a:ext cx="85344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sp>
        <p:nvSpPr>
          <p:cNvPr id="11" name="Text Placeholder 10"/>
          <p:cNvSpPr>
            <a:spLocks noGrp="1"/>
          </p:cNvSpPr>
          <p:nvPr>
            <p:ph type="body" sz="quarter" idx="10"/>
          </p:nvPr>
        </p:nvSpPr>
        <p:spPr>
          <a:xfrm>
            <a:off x="3352800" y="2852738"/>
            <a:ext cx="8534400" cy="1223962"/>
          </a:xfrm>
          <a:prstGeom prst="rect">
            <a:avLst/>
          </a:prstGeom>
        </p:spPr>
        <p:txBody>
          <a:bodyPr anchor="ct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4" name="Text Placeholder 13"/>
          <p:cNvSpPr>
            <a:spLocks noGrp="1"/>
          </p:cNvSpPr>
          <p:nvPr>
            <p:ph type="body" sz="quarter" idx="11"/>
          </p:nvPr>
        </p:nvSpPr>
        <p:spPr>
          <a:xfrm>
            <a:off x="2566988" y="6026664"/>
            <a:ext cx="9290050" cy="642424"/>
          </a:xfrm>
          <a:prstGeom prst="rect">
            <a:avLst/>
          </a:prstGeom>
        </p:spPr>
        <p:txBody>
          <a:bodyPr/>
          <a:lstStyle>
            <a:lvl1pPr marL="0" indent="0">
              <a:buNone/>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1pPr>
            <a:lvl2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2pPr>
            <a:lvl3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3pPr>
            <a:lvl4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4pPr>
            <a:lvl5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p:txBody>
      </p:sp>
    </p:spTree>
    <p:extLst>
      <p:ext uri="{BB962C8B-B14F-4D97-AF65-F5344CB8AC3E}">
        <p14:creationId xmlns:p14="http://schemas.microsoft.com/office/powerpoint/2010/main" val="295600588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15" name="think-cell Slide" r:id="rId5" imgW="395" imgH="394" progId="TCLayout.ActiveDocument.1">
                  <p:embed/>
                </p:oleObj>
              </mc:Choice>
              <mc:Fallback>
                <p:oleObj name="think-cell Slide" r:id="rId5" imgW="395" imgH="394" progId="TCLayout.ActiveDocument.1">
                  <p:embed/>
                  <p:pic>
                    <p:nvPicPr>
                      <p:cNvPr id="5" name="Object 4"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prstClr val="white"/>
              </a:solidFill>
              <a:effectLst/>
              <a:uLnTx/>
              <a:uFillTx/>
              <a:latin typeface="Calibri" panose="020F0502020204030204" pitchFamily="34" charset="0"/>
              <a:ea typeface="Verdana" panose="020B0604030504040204" pitchFamily="34" charset="0"/>
              <a:cs typeface="+mn-cs"/>
              <a:sym typeface="Calibri" panose="020F0502020204030204" pitchFamily="34" charset="0"/>
            </a:endParaRPr>
          </a:p>
        </p:txBody>
      </p:sp>
      <p:sp>
        <p:nvSpPr>
          <p:cNvPr id="3" name="Title 1"/>
          <p:cNvSpPr>
            <a:spLocks noGrp="1"/>
          </p:cNvSpPr>
          <p:nvPr>
            <p:ph type="title"/>
          </p:nvPr>
        </p:nvSpPr>
        <p:spPr>
          <a:xfrm>
            <a:off x="344787" y="0"/>
            <a:ext cx="11407824" cy="1052736"/>
          </a:xfrm>
          <a:prstGeom prst="rect">
            <a:avLst/>
          </a:prstGeom>
        </p:spPr>
        <p:txBody>
          <a:bodyPr anchor="ctr"/>
          <a:lstStyle>
            <a:lvl1pPr algn="l">
              <a:defRPr sz="2400" b="1" u="sng">
                <a:solidFill>
                  <a:schemeClr val="bg1"/>
                </a:solidFill>
                <a:latin typeface="+mj-lt"/>
                <a:ea typeface="Verdana" panose="020B0604030504040204" pitchFamily="34" charset="0"/>
                <a:cs typeface="Verdana" panose="020B0604030504040204" pitchFamily="34" charset="0"/>
              </a:defRPr>
            </a:lvl1pPr>
          </a:lstStyle>
          <a:p>
            <a:r>
              <a:rPr lang="en-US" dirty="0"/>
              <a:t>Click to edit Master title style</a:t>
            </a:r>
            <a:endParaRPr lang="en-ZA" dirty="0"/>
          </a:p>
        </p:txBody>
      </p:sp>
      <p:sp>
        <p:nvSpPr>
          <p:cNvPr id="4" name="Text Placeholder 2"/>
          <p:cNvSpPr>
            <a:spLocks noGrp="1"/>
          </p:cNvSpPr>
          <p:nvPr>
            <p:ph type="body" sz="quarter" idx="10"/>
          </p:nvPr>
        </p:nvSpPr>
        <p:spPr>
          <a:xfrm>
            <a:off x="344389" y="1277840"/>
            <a:ext cx="11512649" cy="4672110"/>
          </a:xfrm>
          <a:prstGeom prst="rect">
            <a:avLst/>
          </a:prstGeom>
        </p:spPr>
        <p:txBody>
          <a:bodyPr/>
          <a:lstStyle>
            <a:lvl1pPr>
              <a:defRPr sz="1200">
                <a:latin typeface="Verdana" panose="020B0604030504040204" pitchFamily="34" charset="0"/>
                <a:ea typeface="Verdana" panose="020B0604030504040204" pitchFamily="34" charset="0"/>
                <a:cs typeface="Verdana" panose="020B0604030504040204" pitchFamily="34" charset="0"/>
              </a:defRPr>
            </a:lvl1pPr>
            <a:lvl2pPr marL="742950" indent="-285750">
              <a:buFont typeface="Courier New" panose="02070309020205020404" pitchFamily="49" charset="0"/>
              <a:buChar char="o"/>
              <a:defRPr sz="1200">
                <a:latin typeface="Verdana" panose="020B0604030504040204" pitchFamily="34" charset="0"/>
                <a:ea typeface="Verdana" panose="020B0604030504040204" pitchFamily="34" charset="0"/>
                <a:cs typeface="Verdana" panose="020B0604030504040204" pitchFamily="34" charset="0"/>
              </a:defRPr>
            </a:lvl2pPr>
            <a:lvl3pPr>
              <a:defRPr sz="1200">
                <a:latin typeface="Verdana" panose="020B0604030504040204" pitchFamily="34" charset="0"/>
                <a:ea typeface="Verdana" panose="020B0604030504040204" pitchFamily="34" charset="0"/>
                <a:cs typeface="Verdana" panose="020B0604030504040204" pitchFamily="34" charset="0"/>
              </a:defRPr>
            </a:lvl3pPr>
            <a:lvl4pPr>
              <a:defRPr sz="1200">
                <a:latin typeface="Verdana" panose="020B0604030504040204" pitchFamily="34" charset="0"/>
                <a:ea typeface="Verdana" panose="020B0604030504040204" pitchFamily="34" charset="0"/>
                <a:cs typeface="Verdana" panose="020B0604030504040204" pitchFamily="34" charset="0"/>
              </a:defRPr>
            </a:lvl4pPr>
            <a:lvl5pPr>
              <a:defRPr sz="1200">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6" name="Text Placeholder 13"/>
          <p:cNvSpPr>
            <a:spLocks noGrp="1"/>
          </p:cNvSpPr>
          <p:nvPr>
            <p:ph type="body" sz="quarter" idx="11"/>
          </p:nvPr>
        </p:nvSpPr>
        <p:spPr>
          <a:xfrm>
            <a:off x="2566988" y="6026664"/>
            <a:ext cx="8281540" cy="642424"/>
          </a:xfrm>
          <a:prstGeom prst="rect">
            <a:avLst/>
          </a:prstGeom>
        </p:spPr>
        <p:txBody>
          <a:bodyPr/>
          <a:lstStyle>
            <a:lvl1pPr marL="0" indent="0">
              <a:buNone/>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1pPr>
            <a:lvl2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2pPr>
            <a:lvl3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3pPr>
            <a:lvl4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4pPr>
            <a:lvl5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p:txBody>
      </p:sp>
      <p:sp>
        <p:nvSpPr>
          <p:cNvPr id="7" name="Rectangle 26"/>
          <p:cNvSpPr txBox="1">
            <a:spLocks noChangeArrowheads="1"/>
          </p:cNvSpPr>
          <p:nvPr/>
        </p:nvSpPr>
        <p:spPr>
          <a:xfrm>
            <a:off x="11759952" y="6605736"/>
            <a:ext cx="432048" cy="252264"/>
          </a:xfrm>
          <a:prstGeom prst="rect">
            <a:avLst/>
          </a:prstGeom>
          <a:ln/>
        </p:spPr>
        <p:txBody>
          <a:bodyPr anchor="b"/>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017EE79-33E5-4C4B-BAE3-E8DBEA3383C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6182977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matchingName="Custom Layout" preserve="1" userDrawn="1">
  <p:cSld name="1_Custom Layout">
    <p:spTree>
      <p:nvGrpSpPr>
        <p:cNvPr id="1" name="Shape 25"/>
        <p:cNvGrpSpPr/>
        <p:nvPr/>
      </p:nvGrpSpPr>
      <p:grpSpPr>
        <a:xfrm>
          <a:off x="0" y="0"/>
          <a:ext cx="0" cy="0"/>
          <a:chOff x="0" y="0"/>
          <a:chExt cx="0" cy="0"/>
        </a:xfrm>
      </p:grpSpPr>
      <p:sp>
        <p:nvSpPr>
          <p:cNvPr id="29" name="Google Shape;29;p19"/>
          <p:cNvSpPr txBox="1"/>
          <p:nvPr userDrawn="1"/>
        </p:nvSpPr>
        <p:spPr>
          <a:xfrm>
            <a:off x="11759952" y="6605736"/>
            <a:ext cx="432048" cy="252264"/>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fld id="{00000000-1234-1234-1234-123412341234}" type="slidenum">
              <a:rPr kumimoji="0" lang="en-US" sz="1200" b="0" i="0" u="none" strike="noStrike" kern="120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t>‹#›</a:t>
            </a:fld>
            <a:endParaRPr kumimoji="0" sz="1200" b="0" i="0" u="none" strike="noStrike" kern="1200" cap="none" spc="0" normalizeH="0" baseline="0" noProof="0">
              <a:ln>
                <a:noFill/>
              </a:ln>
              <a:solidFill>
                <a:srgbClr val="000000"/>
              </a:solidFill>
              <a:effectLst/>
              <a:uLnTx/>
              <a:uFillTx/>
              <a:latin typeface="Calibri"/>
              <a:ea typeface="Calibri"/>
              <a:cs typeface="Calibri"/>
              <a:sym typeface="Calibri"/>
            </a:endParaRPr>
          </a:p>
        </p:txBody>
      </p:sp>
      <p:sp>
        <p:nvSpPr>
          <p:cNvPr id="2" name="Rectangle 1">
            <a:extLst>
              <a:ext uri="{FF2B5EF4-FFF2-40B4-BE49-F238E27FC236}">
                <a16:creationId xmlns:a16="http://schemas.microsoft.com/office/drawing/2014/main" id="{3D8BF6BD-8B6F-4A2B-B478-079BD8774973}"/>
              </a:ext>
            </a:extLst>
          </p:cNvPr>
          <p:cNvSpPr/>
          <p:nvPr userDrawn="1"/>
        </p:nvSpPr>
        <p:spPr>
          <a:xfrm>
            <a:off x="-91440" y="-111760"/>
            <a:ext cx="12415520" cy="1402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a:ea typeface="+mn-ea"/>
              <a:cs typeface="+mn-cs"/>
            </a:endParaRPr>
          </a:p>
        </p:txBody>
      </p:sp>
      <p:sp>
        <p:nvSpPr>
          <p:cNvPr id="7" name="Rectangle 6">
            <a:extLst>
              <a:ext uri="{FF2B5EF4-FFF2-40B4-BE49-F238E27FC236}">
                <a16:creationId xmlns:a16="http://schemas.microsoft.com/office/drawing/2014/main" id="{7F3AFD54-5968-4A52-8892-8ECD83985725}"/>
              </a:ext>
            </a:extLst>
          </p:cNvPr>
          <p:cNvSpPr/>
          <p:nvPr userDrawn="1"/>
        </p:nvSpPr>
        <p:spPr>
          <a:xfrm>
            <a:off x="-111760" y="5695482"/>
            <a:ext cx="12415520" cy="1402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8717625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7D33F8-BCAA-472A-A082-95B8F8879C66}" type="datetimeFigureOut">
              <a:rPr lang="en-US" smtClean="0"/>
              <a:t>3/28/2022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5CC85B-D1F6-425B-B67B-B61CE8C514CA}" type="slidenum">
              <a:rPr lang="en-US" smtClean="0"/>
              <a:t>‹#›</a:t>
            </a:fld>
            <a:endParaRPr lang="en-US"/>
          </a:p>
        </p:txBody>
      </p:sp>
    </p:spTree>
    <p:extLst>
      <p:ext uri="{BB962C8B-B14F-4D97-AF65-F5344CB8AC3E}">
        <p14:creationId xmlns:p14="http://schemas.microsoft.com/office/powerpoint/2010/main" val="100568604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0" y="5791200"/>
            <a:ext cx="12192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35511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cxnSp>
        <p:nvCxnSpPr>
          <p:cNvPr id="7" name="Straight Connector 6"/>
          <p:cNvCxnSpPr/>
          <p:nvPr/>
        </p:nvCxnSpPr>
        <p:spPr>
          <a:xfrm>
            <a:off x="0" y="5949280"/>
            <a:ext cx="12192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3352800" y="2667000"/>
            <a:ext cx="85344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3352800" y="4191000"/>
            <a:ext cx="85344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sp>
        <p:nvSpPr>
          <p:cNvPr id="11" name="Text Placeholder 10"/>
          <p:cNvSpPr>
            <a:spLocks noGrp="1"/>
          </p:cNvSpPr>
          <p:nvPr>
            <p:ph type="body" sz="quarter" idx="10"/>
          </p:nvPr>
        </p:nvSpPr>
        <p:spPr>
          <a:xfrm>
            <a:off x="3352800" y="2852738"/>
            <a:ext cx="8534400" cy="1223962"/>
          </a:xfrm>
          <a:prstGeom prst="rect">
            <a:avLst/>
          </a:prstGeom>
        </p:spPr>
        <p:txBody>
          <a:bodyPr anchor="ctr"/>
          <a:lstStyle>
            <a:lvl1pPr marL="0" indent="0">
              <a:buNone/>
              <a:defRPr sz="1500">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Edit Master text styles</a:t>
            </a:r>
            <a:endParaRPr lang="en-ZA" dirty="0"/>
          </a:p>
        </p:txBody>
      </p:sp>
    </p:spTree>
    <p:extLst>
      <p:ext uri="{BB962C8B-B14F-4D97-AF65-F5344CB8AC3E}">
        <p14:creationId xmlns:p14="http://schemas.microsoft.com/office/powerpoint/2010/main" val="193391189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p:nvCxnSpPr>
        <p:spPr>
          <a:xfrm>
            <a:off x="0" y="5949280"/>
            <a:ext cx="12192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Picture 1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04800" y="1219201"/>
            <a:ext cx="2090059" cy="1412201"/>
          </a:xfrm>
          <a:prstGeom prst="rect">
            <a:avLst/>
          </a:prstGeom>
          <a:noFill/>
          <a:ln w="9525">
            <a:noFill/>
            <a:miter lim="800000"/>
            <a:headEnd/>
            <a:tailEnd/>
          </a:ln>
          <a:effectLst/>
        </p:spPr>
      </p:pic>
      <p:pic>
        <p:nvPicPr>
          <p:cNvPr id="4" name="Picture 7"/>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flipH="1">
            <a:off x="304800" y="2743203"/>
            <a:ext cx="2090059" cy="1372003"/>
          </a:xfrm>
          <a:prstGeom prst="rect">
            <a:avLst/>
          </a:prstGeom>
          <a:noFill/>
          <a:ln w="9525">
            <a:noFill/>
            <a:miter lim="800000"/>
            <a:headEnd/>
            <a:tailEnd/>
          </a:ln>
          <a:effectLst/>
        </p:spPr>
      </p:pic>
      <p:pic>
        <p:nvPicPr>
          <p:cNvPr id="5" name="Picture 4"/>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04802" y="4267200"/>
            <a:ext cx="2090057" cy="1371600"/>
          </a:xfrm>
          <a:prstGeom prst="rect">
            <a:avLst/>
          </a:prstGeom>
          <a:noFill/>
          <a:ln w="9525">
            <a:noFill/>
            <a:miter lim="800000"/>
            <a:headEnd/>
            <a:tailEnd/>
          </a:ln>
          <a:effectLst/>
        </p:spPr>
      </p:pic>
      <p:cxnSp>
        <p:nvCxnSpPr>
          <p:cNvPr id="6" name="Straight Connector 5"/>
          <p:cNvCxnSpPr/>
          <p:nvPr/>
        </p:nvCxnSpPr>
        <p:spPr>
          <a:xfrm>
            <a:off x="3352800" y="2667000"/>
            <a:ext cx="85344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4191000"/>
            <a:ext cx="85344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sp>
        <p:nvSpPr>
          <p:cNvPr id="11" name="Text Placeholder 10"/>
          <p:cNvSpPr>
            <a:spLocks noGrp="1"/>
          </p:cNvSpPr>
          <p:nvPr>
            <p:ph type="body" sz="quarter" idx="10"/>
          </p:nvPr>
        </p:nvSpPr>
        <p:spPr>
          <a:xfrm>
            <a:off x="3352800" y="2852738"/>
            <a:ext cx="8534400" cy="1223962"/>
          </a:xfrm>
          <a:prstGeom prst="rect">
            <a:avLst/>
          </a:prstGeom>
        </p:spPr>
        <p:txBody>
          <a:bodyPr anchor="ct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pic>
        <p:nvPicPr>
          <p:cNvPr id="9" name="Picture 8" descr="Text&#10;&#10;Description automatically generated with low confidence">
            <a:extLst>
              <a:ext uri="{FF2B5EF4-FFF2-40B4-BE49-F238E27FC236}">
                <a16:creationId xmlns:a16="http://schemas.microsoft.com/office/drawing/2014/main" id="{A03DBF8B-515F-41C5-8532-EEE04B5FD87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12150" y="5990329"/>
            <a:ext cx="2087569" cy="752917"/>
          </a:xfrm>
          <a:prstGeom prst="rect">
            <a:avLst/>
          </a:prstGeom>
        </p:spPr>
      </p:pic>
    </p:spTree>
    <p:extLst>
      <p:ext uri="{BB962C8B-B14F-4D97-AF65-F5344CB8AC3E}">
        <p14:creationId xmlns:p14="http://schemas.microsoft.com/office/powerpoint/2010/main" val="227106410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nvPr>
        </p:nvGraphicFramePr>
        <p:xfrm>
          <a:off x="1589" y="1588"/>
          <a:ext cx="1588" cy="1588"/>
        </p:xfrm>
        <a:graphic>
          <a:graphicData uri="http://schemas.openxmlformats.org/presentationml/2006/ole">
            <mc:AlternateContent xmlns:mc="http://schemas.openxmlformats.org/markup-compatibility/2006">
              <mc:Choice xmlns:v="urn:schemas-microsoft-com:vml" Requires="v">
                <p:oleObj spid="_x0000_s15363" name="think-cell Slide" r:id="rId5" imgW="395" imgH="394" progId="TCLayout.ActiveDocument.1">
                  <p:embed/>
                </p:oleObj>
              </mc:Choice>
              <mc:Fallback>
                <p:oleObj name="think-cell Slide" r:id="rId5" imgW="395" imgH="394" progId="TCLayout.ActiveDocument.1">
                  <p:embed/>
                  <p:pic>
                    <p:nvPicPr>
                      <p:cNvPr id="5" name="Object 4" hidden="1"/>
                      <p:cNvPicPr/>
                      <p:nvPr/>
                    </p:nvPicPr>
                    <p:blipFill>
                      <a:blip r:embed="rId6"/>
                      <a:stretch>
                        <a:fillRect/>
                      </a:stretch>
                    </p:blipFill>
                    <p:spPr>
                      <a:xfrm>
                        <a:off x="1589" y="1588"/>
                        <a:ext cx="1588" cy="1588"/>
                      </a:xfrm>
                      <a:prstGeom prst="rect">
                        <a:avLst/>
                      </a:prstGeom>
                    </p:spPr>
                  </p:pic>
                </p:oleObj>
              </mc:Fallback>
            </mc:AlternateContent>
          </a:graphicData>
        </a:graphic>
      </p:graphicFrame>
      <p:sp>
        <p:nvSpPr>
          <p:cNvPr id="2" name="Rectangle 1" hidden="1"/>
          <p:cNvSpPr/>
          <p:nvPr>
            <p:custDataLst>
              <p:tags r:id="rId3"/>
            </p:custDataLst>
          </p:nvPr>
        </p:nvSpPr>
        <p:spPr>
          <a:xfrm>
            <a:off x="1" y="0"/>
            <a:ext cx="158751"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defRPr/>
            </a:pPr>
            <a:endParaRPr lang="en-US" sz="2400" b="1" dirty="0">
              <a:solidFill>
                <a:prstClr val="white"/>
              </a:solidFill>
              <a:ea typeface="Verdana" panose="020B0604030504040204" pitchFamily="34" charset="0"/>
              <a:sym typeface="Calibri" panose="020F0502020204030204" pitchFamily="34" charset="0"/>
            </a:endParaRPr>
          </a:p>
        </p:txBody>
      </p:sp>
      <p:sp>
        <p:nvSpPr>
          <p:cNvPr id="3" name="Title 1"/>
          <p:cNvSpPr>
            <a:spLocks noGrp="1"/>
          </p:cNvSpPr>
          <p:nvPr>
            <p:ph type="title"/>
          </p:nvPr>
        </p:nvSpPr>
        <p:spPr>
          <a:xfrm>
            <a:off x="344787" y="0"/>
            <a:ext cx="11407824" cy="1052736"/>
          </a:xfrm>
          <a:prstGeom prst="rect">
            <a:avLst/>
          </a:prstGeom>
        </p:spPr>
        <p:txBody>
          <a:bodyPr anchor="ctr"/>
          <a:lstStyle>
            <a:lvl1pPr algn="l">
              <a:defRPr sz="2400" b="1" u="sng">
                <a:solidFill>
                  <a:schemeClr val="bg1"/>
                </a:solidFill>
                <a:latin typeface="+mj-lt"/>
                <a:ea typeface="Verdana" panose="020B0604030504040204" pitchFamily="34" charset="0"/>
                <a:cs typeface="Verdana" panose="020B0604030504040204" pitchFamily="34" charset="0"/>
              </a:defRPr>
            </a:lvl1pPr>
          </a:lstStyle>
          <a:p>
            <a:r>
              <a:rPr lang="en-US" dirty="0"/>
              <a:t>Click to edit Master title style</a:t>
            </a:r>
            <a:endParaRPr lang="en-ZA" dirty="0"/>
          </a:p>
        </p:txBody>
      </p:sp>
      <p:sp>
        <p:nvSpPr>
          <p:cNvPr id="4" name="Text Placeholder 2"/>
          <p:cNvSpPr>
            <a:spLocks noGrp="1"/>
          </p:cNvSpPr>
          <p:nvPr>
            <p:ph type="body" sz="quarter" idx="10"/>
          </p:nvPr>
        </p:nvSpPr>
        <p:spPr>
          <a:xfrm>
            <a:off x="344390" y="1277840"/>
            <a:ext cx="11512649" cy="4672110"/>
          </a:xfrm>
          <a:prstGeom prst="rect">
            <a:avLst/>
          </a:prstGeom>
        </p:spPr>
        <p:txBody>
          <a:bodyPr/>
          <a:lstStyle>
            <a:lvl1pPr>
              <a:defRPr sz="1200">
                <a:latin typeface="Verdana" panose="020B0604030504040204" pitchFamily="34" charset="0"/>
                <a:ea typeface="Verdana" panose="020B0604030504040204" pitchFamily="34" charset="0"/>
                <a:cs typeface="Verdana" panose="020B0604030504040204" pitchFamily="34" charset="0"/>
              </a:defRPr>
            </a:lvl1pPr>
            <a:lvl2pPr marL="742950" indent="-285750">
              <a:buFont typeface="Courier New" panose="02070309020205020404" pitchFamily="49" charset="0"/>
              <a:buChar char="o"/>
              <a:defRPr sz="1200">
                <a:latin typeface="Verdana" panose="020B0604030504040204" pitchFamily="34" charset="0"/>
                <a:ea typeface="Verdana" panose="020B0604030504040204" pitchFamily="34" charset="0"/>
                <a:cs typeface="Verdana" panose="020B0604030504040204" pitchFamily="34" charset="0"/>
              </a:defRPr>
            </a:lvl2pPr>
            <a:lvl3pPr>
              <a:defRPr sz="1200">
                <a:latin typeface="Verdana" panose="020B0604030504040204" pitchFamily="34" charset="0"/>
                <a:ea typeface="Verdana" panose="020B0604030504040204" pitchFamily="34" charset="0"/>
                <a:cs typeface="Verdana" panose="020B0604030504040204" pitchFamily="34" charset="0"/>
              </a:defRPr>
            </a:lvl3pPr>
            <a:lvl4pPr>
              <a:defRPr sz="1200">
                <a:latin typeface="Verdana" panose="020B0604030504040204" pitchFamily="34" charset="0"/>
                <a:ea typeface="Verdana" panose="020B0604030504040204" pitchFamily="34" charset="0"/>
                <a:cs typeface="Verdana" panose="020B0604030504040204" pitchFamily="34" charset="0"/>
              </a:defRPr>
            </a:lvl4pPr>
            <a:lvl5pPr>
              <a:defRPr sz="1200">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6" name="Text Placeholder 13"/>
          <p:cNvSpPr>
            <a:spLocks noGrp="1"/>
          </p:cNvSpPr>
          <p:nvPr>
            <p:ph type="body" sz="quarter" idx="11"/>
          </p:nvPr>
        </p:nvSpPr>
        <p:spPr>
          <a:xfrm>
            <a:off x="2566989" y="6026664"/>
            <a:ext cx="8281540" cy="642424"/>
          </a:xfrm>
          <a:prstGeom prst="rect">
            <a:avLst/>
          </a:prstGeom>
        </p:spPr>
        <p:txBody>
          <a:bodyPr/>
          <a:lstStyle>
            <a:lvl1pPr marL="0" indent="0">
              <a:buNone/>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1pPr>
            <a:lvl2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2pPr>
            <a:lvl3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3pPr>
            <a:lvl4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4pPr>
            <a:lvl5pPr>
              <a:defRPr sz="80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p:txBody>
      </p:sp>
      <p:sp>
        <p:nvSpPr>
          <p:cNvPr id="7" name="Rectangle 26"/>
          <p:cNvSpPr txBox="1">
            <a:spLocks noChangeArrowheads="1"/>
          </p:cNvSpPr>
          <p:nvPr/>
        </p:nvSpPr>
        <p:spPr>
          <a:xfrm>
            <a:off x="11759952" y="6605736"/>
            <a:ext cx="432048" cy="252264"/>
          </a:xfrm>
          <a:prstGeom prst="rect">
            <a:avLst/>
          </a:prstGeom>
          <a:ln/>
        </p:spPr>
        <p:txBody>
          <a:bodyPr anchor="b"/>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2017EE79-33E5-4C4B-BAE3-E8DBEA3383C6}" type="slidenum">
              <a:rPr lang="en-ZA" sz="1200" smtClean="0">
                <a:solidFill>
                  <a:prstClr val="black"/>
                </a:solidFill>
              </a:rPr>
              <a:pPr>
                <a:defRPr/>
              </a:pPr>
              <a:t>‹#›</a:t>
            </a:fld>
            <a:endParaRPr lang="en-ZA" sz="1200" dirty="0">
              <a:solidFill>
                <a:prstClr val="black"/>
              </a:solidFill>
            </a:endParaRPr>
          </a:p>
        </p:txBody>
      </p:sp>
      <p:pic>
        <p:nvPicPr>
          <p:cNvPr id="9" name="Picture 8" descr="Text&#10;&#10;Description automatically generated with low confidence">
            <a:extLst>
              <a:ext uri="{FF2B5EF4-FFF2-40B4-BE49-F238E27FC236}">
                <a16:creationId xmlns:a16="http://schemas.microsoft.com/office/drawing/2014/main" id="{408C4FCD-E8C9-4BCC-80B4-C6605F94E391}"/>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43621" y="5985974"/>
            <a:ext cx="2006851" cy="723804"/>
          </a:xfrm>
          <a:prstGeom prst="rect">
            <a:avLst/>
          </a:prstGeom>
        </p:spPr>
      </p:pic>
    </p:spTree>
    <p:extLst>
      <p:ext uri="{BB962C8B-B14F-4D97-AF65-F5344CB8AC3E}">
        <p14:creationId xmlns:p14="http://schemas.microsoft.com/office/powerpoint/2010/main" val="1646247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1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04800" y="1219200"/>
            <a:ext cx="2032000" cy="1372973"/>
          </a:xfrm>
          <a:prstGeom prst="rect">
            <a:avLst/>
          </a:prstGeom>
          <a:noFill/>
          <a:ln w="9525">
            <a:noFill/>
            <a:miter lim="800000"/>
            <a:headEnd/>
            <a:tailEnd/>
          </a:ln>
          <a:effectLst/>
        </p:spPr>
      </p:pic>
      <p:pic>
        <p:nvPicPr>
          <p:cNvPr id="9" name="Picture 7"/>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flipH="1">
            <a:off x="304800" y="2743201"/>
            <a:ext cx="2032000" cy="1333891"/>
          </a:xfrm>
          <a:prstGeom prst="rect">
            <a:avLst/>
          </a:prstGeom>
          <a:noFill/>
          <a:ln w="9525">
            <a:noFill/>
            <a:miter lim="800000"/>
            <a:headEnd/>
            <a:tailEnd/>
          </a:ln>
          <a:effectLst/>
        </p:spPr>
      </p:pic>
      <p:pic>
        <p:nvPicPr>
          <p:cNvPr id="10" name="Picture 9"/>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04801" y="4267200"/>
            <a:ext cx="2090057" cy="1371600"/>
          </a:xfrm>
          <a:prstGeom prst="rect">
            <a:avLst/>
          </a:prstGeom>
          <a:noFill/>
          <a:ln w="9525">
            <a:noFill/>
            <a:miter lim="800000"/>
            <a:headEnd/>
            <a:tailEnd/>
          </a:ln>
          <a:effectLst/>
        </p:spPr>
      </p:pic>
      <p:cxnSp>
        <p:nvCxnSpPr>
          <p:cNvPr id="12" name="Straight Connector 11"/>
          <p:cNvCxnSpPr/>
          <p:nvPr/>
        </p:nvCxnSpPr>
        <p:spPr>
          <a:xfrm>
            <a:off x="3352800" y="2667000"/>
            <a:ext cx="85344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352800" y="4191000"/>
            <a:ext cx="85344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03200" y="5867400"/>
            <a:ext cx="3048000" cy="824484"/>
          </a:xfrm>
          <a:prstGeom prst="rect">
            <a:avLst/>
          </a:prstGeom>
        </p:spPr>
      </p:pic>
      <p:cxnSp>
        <p:nvCxnSpPr>
          <p:cNvPr id="17" name="Straight Connector 16"/>
          <p:cNvCxnSpPr/>
          <p:nvPr/>
        </p:nvCxnSpPr>
        <p:spPr>
          <a:xfrm>
            <a:off x="0" y="5791200"/>
            <a:ext cx="12192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10512491" y="5810673"/>
            <a:ext cx="1505940" cy="992853"/>
          </a:xfrm>
          <a:prstGeom prst="rect">
            <a:avLst/>
          </a:prstGeom>
        </p:spPr>
      </p:pic>
      <p:sp>
        <p:nvSpPr>
          <p:cNvPr id="3" name="Title 2"/>
          <p:cNvSpPr>
            <a:spLocks noGrp="1"/>
          </p:cNvSpPr>
          <p:nvPr>
            <p:ph type="title"/>
          </p:nvPr>
        </p:nvSpPr>
        <p:spPr>
          <a:xfrm>
            <a:off x="2831639" y="3000047"/>
            <a:ext cx="8832981" cy="1066801"/>
          </a:xfrm>
        </p:spPr>
        <p:txBody>
          <a:bodyPr/>
          <a:lstStyle>
            <a:lvl1pPr algn="ctr">
              <a:defRPr>
                <a:solidFill>
                  <a:schemeClr val="accent6">
                    <a:lumMod val="50000"/>
                  </a:schemeClr>
                </a:solidFill>
              </a:defRPr>
            </a:lvl1pPr>
          </a:lstStyle>
          <a:p>
            <a:r>
              <a:rPr lang="en-US"/>
              <a:t>Click to edit Master title style</a:t>
            </a:r>
            <a:endParaRPr lang="en-ZA"/>
          </a:p>
        </p:txBody>
      </p:sp>
    </p:spTree>
    <p:extLst>
      <p:ext uri="{BB962C8B-B14F-4D97-AF65-F5344CB8AC3E}">
        <p14:creationId xmlns:p14="http://schemas.microsoft.com/office/powerpoint/2010/main" val="3163084952"/>
      </p:ext>
    </p:extLst>
  </p:cSld>
  <p:clrMapOvr>
    <a:masterClrMapping/>
  </p:clrMapOvr>
  <p:hf hdr="0" ftr="0" dt="0"/>
</p:sldLayout>
</file>

<file path=ppt/slideLayouts/slideLayout90.xml><?xml version="1.0" encoding="utf-8"?>
<p:sldLayout xmlns:a="http://schemas.openxmlformats.org/drawingml/2006/main" xmlns:r="http://schemas.openxmlformats.org/officeDocument/2006/relationships" xmlns:p="http://schemas.openxmlformats.org/presentationml/2006/main" matchingName="Custom Layout" preserve="1" userDrawn="1">
  <p:cSld name="1_Custom Layout">
    <p:spTree>
      <p:nvGrpSpPr>
        <p:cNvPr id="1" name="Shape 25"/>
        <p:cNvGrpSpPr/>
        <p:nvPr/>
      </p:nvGrpSpPr>
      <p:grpSpPr>
        <a:xfrm>
          <a:off x="0" y="0"/>
          <a:ext cx="0" cy="0"/>
          <a:chOff x="0" y="0"/>
          <a:chExt cx="0" cy="0"/>
        </a:xfrm>
      </p:grpSpPr>
      <p:sp>
        <p:nvSpPr>
          <p:cNvPr id="29" name="Google Shape;29;p19"/>
          <p:cNvSpPr txBox="1"/>
          <p:nvPr userDrawn="1"/>
        </p:nvSpPr>
        <p:spPr>
          <a:xfrm>
            <a:off x="11759952" y="6605736"/>
            <a:ext cx="432048" cy="252264"/>
          </a:xfrm>
          <a:prstGeom prst="rect">
            <a:avLst/>
          </a:prstGeom>
          <a:noFill/>
          <a:ln>
            <a:noFill/>
          </a:ln>
        </p:spPr>
        <p:txBody>
          <a:bodyPr spcFirstLastPara="1" wrap="square" lIns="91425" tIns="45700" rIns="91425" bIns="45700" anchor="b" anchorCtr="0">
            <a:noAutofit/>
          </a:bodyPr>
          <a:lstStyle/>
          <a:p>
            <a:pPr algn="r">
              <a:buClr>
                <a:srgbClr val="000000"/>
              </a:buClr>
              <a:buSzPts val="1200"/>
              <a:buFont typeface="Calibri"/>
              <a:buNone/>
            </a:pPr>
            <a:fld id="{00000000-1234-1234-1234-123412341234}" type="slidenum">
              <a:rPr lang="en-US" sz="1200">
                <a:solidFill>
                  <a:srgbClr val="000000"/>
                </a:solidFill>
                <a:ea typeface="Calibri"/>
                <a:cs typeface="Calibri"/>
                <a:sym typeface="Calibri"/>
              </a:rPr>
              <a:pPr algn="r">
                <a:buClr>
                  <a:srgbClr val="000000"/>
                </a:buClr>
                <a:buSzPts val="1200"/>
                <a:buFont typeface="Calibri"/>
                <a:buNone/>
              </a:pPr>
              <a:t>‹#›</a:t>
            </a:fld>
            <a:endParaRPr sz="1200">
              <a:solidFill>
                <a:srgbClr val="000000"/>
              </a:solidFill>
              <a:ea typeface="Calibri"/>
              <a:cs typeface="Calibri"/>
              <a:sym typeface="Calibri"/>
            </a:endParaRPr>
          </a:p>
        </p:txBody>
      </p:sp>
      <p:sp>
        <p:nvSpPr>
          <p:cNvPr id="2" name="Rectangle 1">
            <a:extLst>
              <a:ext uri="{FF2B5EF4-FFF2-40B4-BE49-F238E27FC236}">
                <a16:creationId xmlns:a16="http://schemas.microsoft.com/office/drawing/2014/main" id="{3D8BF6BD-8B6F-4A2B-B478-079BD8774973}"/>
              </a:ext>
            </a:extLst>
          </p:cNvPr>
          <p:cNvSpPr/>
          <p:nvPr userDrawn="1"/>
        </p:nvSpPr>
        <p:spPr>
          <a:xfrm>
            <a:off x="-91440" y="-111760"/>
            <a:ext cx="12415520" cy="1402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a:solidFill>
                <a:prstClr val="white"/>
              </a:solidFill>
            </a:endParaRPr>
          </a:p>
        </p:txBody>
      </p:sp>
      <p:sp>
        <p:nvSpPr>
          <p:cNvPr id="7" name="Rectangle 6">
            <a:extLst>
              <a:ext uri="{FF2B5EF4-FFF2-40B4-BE49-F238E27FC236}">
                <a16:creationId xmlns:a16="http://schemas.microsoft.com/office/drawing/2014/main" id="{7F3AFD54-5968-4A52-8892-8ECD83985725}"/>
              </a:ext>
            </a:extLst>
          </p:cNvPr>
          <p:cNvSpPr/>
          <p:nvPr userDrawn="1"/>
        </p:nvSpPr>
        <p:spPr>
          <a:xfrm>
            <a:off x="-111760" y="5695482"/>
            <a:ext cx="12415520" cy="1402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a:solidFill>
                <a:prstClr val="white"/>
              </a:solidFill>
            </a:endParaRPr>
          </a:p>
        </p:txBody>
      </p:sp>
    </p:spTree>
    <p:extLst>
      <p:ext uri="{BB962C8B-B14F-4D97-AF65-F5344CB8AC3E}">
        <p14:creationId xmlns:p14="http://schemas.microsoft.com/office/powerpoint/2010/main" val="3197466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theme" Target="../theme/theme1.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tags" Target="../tags/tag1.xml"/><Relationship Id="rId10" Type="http://schemas.openxmlformats.org/officeDocument/2006/relationships/image" Target="../media/image4.png"/><Relationship Id="rId4" Type="http://schemas.openxmlformats.org/officeDocument/2006/relationships/vmlDrawing" Target="../drawings/vmlDrawing1.vml"/><Relationship Id="rId9" Type="http://schemas.openxmlformats.org/officeDocument/2006/relationships/image" Target="../media/image3.jpeg"/></Relationships>
</file>

<file path=ppt/slideMasters/_rels/slideMaster10.xml.rels><?xml version="1.0" encoding="UTF-8" standalone="yes"?>
<Relationships xmlns="http://schemas.openxmlformats.org/package/2006/relationships"><Relationship Id="rId3" Type="http://schemas.openxmlformats.org/officeDocument/2006/relationships/theme" Target="../theme/theme10.xml"/><Relationship Id="rId2" Type="http://schemas.openxmlformats.org/officeDocument/2006/relationships/slideLayout" Target="../slideLayouts/slideLayout87.xml"/><Relationship Id="rId1" Type="http://schemas.openxmlformats.org/officeDocument/2006/relationships/slideLayout" Target="../slideLayouts/slideLayout86.xml"/><Relationship Id="rId4" Type="http://schemas.openxmlformats.org/officeDocument/2006/relationships/image" Target="../media/image23.png"/></Relationships>
</file>

<file path=ppt/slideMasters/_rels/slideMaster1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90.xml"/><Relationship Id="rId7" Type="http://schemas.openxmlformats.org/officeDocument/2006/relationships/oleObject" Target="../embeddings/oleObject14.bin"/><Relationship Id="rId2" Type="http://schemas.openxmlformats.org/officeDocument/2006/relationships/slideLayout" Target="../slideLayouts/slideLayout89.xml"/><Relationship Id="rId1" Type="http://schemas.openxmlformats.org/officeDocument/2006/relationships/slideLayout" Target="../slideLayouts/slideLayout88.xml"/><Relationship Id="rId6" Type="http://schemas.openxmlformats.org/officeDocument/2006/relationships/tags" Target="../tags/tag18.xml"/><Relationship Id="rId11" Type="http://schemas.openxmlformats.org/officeDocument/2006/relationships/image" Target="../media/image4.png"/><Relationship Id="rId5" Type="http://schemas.openxmlformats.org/officeDocument/2006/relationships/vmlDrawing" Target="../drawings/vmlDrawing14.vml"/><Relationship Id="rId10" Type="http://schemas.openxmlformats.org/officeDocument/2006/relationships/image" Target="../media/image24.jpeg"/><Relationship Id="rId4" Type="http://schemas.openxmlformats.org/officeDocument/2006/relationships/theme" Target="../theme/theme11.xml"/><Relationship Id="rId9"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18" Type="http://schemas.openxmlformats.org/officeDocument/2006/relationships/slideLayout" Target="../slideLayouts/slideLayout20.xml"/><Relationship Id="rId3" Type="http://schemas.openxmlformats.org/officeDocument/2006/relationships/slideLayout" Target="../slideLayouts/slideLayout5.xml"/><Relationship Id="rId21" Type="http://schemas.openxmlformats.org/officeDocument/2006/relationships/tags" Target="../tags/tag4.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slideLayout" Target="../slideLayouts/slideLayout19.xml"/><Relationship Id="rId25" Type="http://schemas.openxmlformats.org/officeDocument/2006/relationships/image" Target="../media/image10.jpeg"/><Relationship Id="rId2" Type="http://schemas.openxmlformats.org/officeDocument/2006/relationships/slideLayout" Target="../slideLayouts/slideLayout4.xml"/><Relationship Id="rId16" Type="http://schemas.openxmlformats.org/officeDocument/2006/relationships/slideLayout" Target="../slideLayouts/slideLayout18.xml"/><Relationship Id="rId20" Type="http://schemas.openxmlformats.org/officeDocument/2006/relationships/vmlDrawing" Target="../drawings/vmlDrawing3.v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24" Type="http://schemas.openxmlformats.org/officeDocument/2006/relationships/image" Target="../media/image9.jpeg"/><Relationship Id="rId5" Type="http://schemas.openxmlformats.org/officeDocument/2006/relationships/slideLayout" Target="../slideLayouts/slideLayout7.xml"/><Relationship Id="rId15" Type="http://schemas.openxmlformats.org/officeDocument/2006/relationships/slideLayout" Target="../slideLayouts/slideLayout17.xml"/><Relationship Id="rId23" Type="http://schemas.openxmlformats.org/officeDocument/2006/relationships/image" Target="../media/image8.emf"/><Relationship Id="rId10" Type="http://schemas.openxmlformats.org/officeDocument/2006/relationships/slideLayout" Target="../slideLayouts/slideLayout12.xml"/><Relationship Id="rId19" Type="http://schemas.openxmlformats.org/officeDocument/2006/relationships/theme" Target="../theme/theme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 Id="rId22" Type="http://schemas.openxmlformats.org/officeDocument/2006/relationships/oleObject" Target="../embeddings/oleObject3.bin"/></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tags" Target="../tags/tag5.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vmlDrawing" Target="../drawings/vmlDrawing4.vml"/><Relationship Id="rId17" Type="http://schemas.openxmlformats.org/officeDocument/2006/relationships/image" Target="../media/image10.jpeg"/><Relationship Id="rId2" Type="http://schemas.openxmlformats.org/officeDocument/2006/relationships/slideLayout" Target="../slideLayouts/slideLayout22.xml"/><Relationship Id="rId16" Type="http://schemas.openxmlformats.org/officeDocument/2006/relationships/image" Target="../media/image9.jpeg"/><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3.xml"/><Relationship Id="rId5" Type="http://schemas.openxmlformats.org/officeDocument/2006/relationships/slideLayout" Target="../slideLayouts/slideLayout25.xml"/><Relationship Id="rId15" Type="http://schemas.openxmlformats.org/officeDocument/2006/relationships/image" Target="../media/image8.emf"/><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oleObject" Target="../embeddings/oleObject4.bin"/></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vmlDrawing" Target="../drawings/vmlDrawing5.vml"/><Relationship Id="rId18" Type="http://schemas.openxmlformats.org/officeDocument/2006/relationships/image" Target="../media/image10.jpeg"/><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theme" Target="../theme/theme4.xml"/><Relationship Id="rId17" Type="http://schemas.openxmlformats.org/officeDocument/2006/relationships/image" Target="../media/image9.jpeg"/><Relationship Id="rId2" Type="http://schemas.openxmlformats.org/officeDocument/2006/relationships/slideLayout" Target="../slideLayouts/slideLayout32.xml"/><Relationship Id="rId16" Type="http://schemas.openxmlformats.org/officeDocument/2006/relationships/image" Target="../media/image8.emf"/><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5" Type="http://schemas.openxmlformats.org/officeDocument/2006/relationships/oleObject" Target="../embeddings/oleObject5.bin"/><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tags" Target="../tags/tag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theme" Target="../theme/theme5.xml"/><Relationship Id="rId18" Type="http://schemas.openxmlformats.org/officeDocument/2006/relationships/image" Target="../media/image9.jpeg"/><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slideLayout" Target="../slideLayouts/slideLayout53.xml"/><Relationship Id="rId17" Type="http://schemas.openxmlformats.org/officeDocument/2006/relationships/image" Target="../media/image8.emf"/><Relationship Id="rId2" Type="http://schemas.openxmlformats.org/officeDocument/2006/relationships/slideLayout" Target="../slideLayouts/slideLayout43.xml"/><Relationship Id="rId16" Type="http://schemas.openxmlformats.org/officeDocument/2006/relationships/oleObject" Target="../embeddings/oleObject6.bin"/><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5" Type="http://schemas.openxmlformats.org/officeDocument/2006/relationships/tags" Target="../tags/tag7.xml"/><Relationship Id="rId10" Type="http://schemas.openxmlformats.org/officeDocument/2006/relationships/slideLayout" Target="../slideLayouts/slideLayout51.xml"/><Relationship Id="rId19" Type="http://schemas.openxmlformats.org/officeDocument/2006/relationships/image" Target="../media/image10.jpeg"/><Relationship Id="rId4" Type="http://schemas.openxmlformats.org/officeDocument/2006/relationships/slideLayout" Target="../slideLayouts/slideLayout45.xml"/><Relationship Id="rId9" Type="http://schemas.openxmlformats.org/officeDocument/2006/relationships/slideLayout" Target="../slideLayouts/slideLayout50.xml"/><Relationship Id="rId14" Type="http://schemas.openxmlformats.org/officeDocument/2006/relationships/vmlDrawing" Target="../drawings/vmlDrawing6.v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1.xml"/><Relationship Id="rId13" Type="http://schemas.openxmlformats.org/officeDocument/2006/relationships/slideLayout" Target="../slideLayouts/slideLayout66.xml"/><Relationship Id="rId18" Type="http://schemas.openxmlformats.org/officeDocument/2006/relationships/tags" Target="../tags/tag8.xml"/><Relationship Id="rId3" Type="http://schemas.openxmlformats.org/officeDocument/2006/relationships/slideLayout" Target="../slideLayouts/slideLayout56.xml"/><Relationship Id="rId21" Type="http://schemas.openxmlformats.org/officeDocument/2006/relationships/image" Target="../media/image9.jpeg"/><Relationship Id="rId7" Type="http://schemas.openxmlformats.org/officeDocument/2006/relationships/slideLayout" Target="../slideLayouts/slideLayout60.xml"/><Relationship Id="rId12" Type="http://schemas.openxmlformats.org/officeDocument/2006/relationships/slideLayout" Target="../slideLayouts/slideLayout65.xml"/><Relationship Id="rId17" Type="http://schemas.openxmlformats.org/officeDocument/2006/relationships/vmlDrawing" Target="../drawings/vmlDrawing7.vml"/><Relationship Id="rId2" Type="http://schemas.openxmlformats.org/officeDocument/2006/relationships/slideLayout" Target="../slideLayouts/slideLayout55.xml"/><Relationship Id="rId16" Type="http://schemas.openxmlformats.org/officeDocument/2006/relationships/theme" Target="../theme/theme6.xml"/><Relationship Id="rId20" Type="http://schemas.openxmlformats.org/officeDocument/2006/relationships/image" Target="../media/image8.emf"/><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5" Type="http://schemas.openxmlformats.org/officeDocument/2006/relationships/slideLayout" Target="../slideLayouts/slideLayout58.xml"/><Relationship Id="rId15" Type="http://schemas.openxmlformats.org/officeDocument/2006/relationships/slideLayout" Target="../slideLayouts/slideLayout68.xml"/><Relationship Id="rId10" Type="http://schemas.openxmlformats.org/officeDocument/2006/relationships/slideLayout" Target="../slideLayouts/slideLayout63.xml"/><Relationship Id="rId19" Type="http://schemas.openxmlformats.org/officeDocument/2006/relationships/oleObject" Target="../embeddings/oleObject7.bin"/><Relationship Id="rId4" Type="http://schemas.openxmlformats.org/officeDocument/2006/relationships/slideLayout" Target="../slideLayouts/slideLayout57.xml"/><Relationship Id="rId9" Type="http://schemas.openxmlformats.org/officeDocument/2006/relationships/slideLayout" Target="../slideLayouts/slideLayout62.xml"/><Relationship Id="rId14" Type="http://schemas.openxmlformats.org/officeDocument/2006/relationships/slideLayout" Target="../slideLayouts/slideLayout67.xml"/><Relationship Id="rId22" Type="http://schemas.openxmlformats.org/officeDocument/2006/relationships/image" Target="../media/image10.jpeg"/></Relationships>
</file>

<file path=ppt/slideMasters/_rels/slideMaster7.xml.rels><?xml version="1.0" encoding="UTF-8" standalone="yes"?>
<Relationships xmlns="http://schemas.openxmlformats.org/package/2006/relationships"><Relationship Id="rId8" Type="http://schemas.openxmlformats.org/officeDocument/2006/relationships/vmlDrawing" Target="../drawings/vmlDrawing8.vml"/><Relationship Id="rId13" Type="http://schemas.openxmlformats.org/officeDocument/2006/relationships/image" Target="../media/image3.jpeg"/><Relationship Id="rId3" Type="http://schemas.openxmlformats.org/officeDocument/2006/relationships/slideLayout" Target="../slideLayouts/slideLayout71.xml"/><Relationship Id="rId7" Type="http://schemas.openxmlformats.org/officeDocument/2006/relationships/theme" Target="../theme/theme7.xml"/><Relationship Id="rId12" Type="http://schemas.openxmlformats.org/officeDocument/2006/relationships/image" Target="../media/image2.jpeg"/><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image" Target="../media/image1.emf"/><Relationship Id="rId5" Type="http://schemas.openxmlformats.org/officeDocument/2006/relationships/slideLayout" Target="../slideLayouts/slideLayout73.xml"/><Relationship Id="rId10" Type="http://schemas.openxmlformats.org/officeDocument/2006/relationships/oleObject" Target="../embeddings/oleObject8.bin"/><Relationship Id="rId4" Type="http://schemas.openxmlformats.org/officeDocument/2006/relationships/slideLayout" Target="../slideLayouts/slideLayout72.xml"/><Relationship Id="rId9" Type="http://schemas.openxmlformats.org/officeDocument/2006/relationships/tags" Target="../tags/tag9.xml"/><Relationship Id="rId14" Type="http://schemas.openxmlformats.org/officeDocument/2006/relationships/image" Target="../media/image4.png"/></Relationships>
</file>

<file path=ppt/slideMasters/_rels/slideMaster8.xml.rels><?xml version="1.0" encoding="UTF-8" standalone="yes"?>
<Relationships xmlns="http://schemas.openxmlformats.org/package/2006/relationships"><Relationship Id="rId8" Type="http://schemas.openxmlformats.org/officeDocument/2006/relationships/theme" Target="../theme/theme8.xml"/><Relationship Id="rId13" Type="http://schemas.openxmlformats.org/officeDocument/2006/relationships/image" Target="../media/image2.jpeg"/><Relationship Id="rId3" Type="http://schemas.openxmlformats.org/officeDocument/2006/relationships/slideLayout" Target="../slideLayouts/slideLayout77.xml"/><Relationship Id="rId7" Type="http://schemas.openxmlformats.org/officeDocument/2006/relationships/slideLayout" Target="../slideLayouts/slideLayout81.xml"/><Relationship Id="rId12" Type="http://schemas.openxmlformats.org/officeDocument/2006/relationships/image" Target="../media/image1.emf"/><Relationship Id="rId2" Type="http://schemas.openxmlformats.org/officeDocument/2006/relationships/slideLayout" Target="../slideLayouts/slideLayout76.xml"/><Relationship Id="rId1" Type="http://schemas.openxmlformats.org/officeDocument/2006/relationships/slideLayout" Target="../slideLayouts/slideLayout75.xml"/><Relationship Id="rId6" Type="http://schemas.openxmlformats.org/officeDocument/2006/relationships/slideLayout" Target="../slideLayouts/slideLayout80.xml"/><Relationship Id="rId11" Type="http://schemas.openxmlformats.org/officeDocument/2006/relationships/oleObject" Target="../embeddings/oleObject10.bin"/><Relationship Id="rId5" Type="http://schemas.openxmlformats.org/officeDocument/2006/relationships/slideLayout" Target="../slideLayouts/slideLayout79.xml"/><Relationship Id="rId15" Type="http://schemas.openxmlformats.org/officeDocument/2006/relationships/image" Target="../media/image4.png"/><Relationship Id="rId10" Type="http://schemas.openxmlformats.org/officeDocument/2006/relationships/tags" Target="../tags/tag12.xml"/><Relationship Id="rId4" Type="http://schemas.openxmlformats.org/officeDocument/2006/relationships/slideLayout" Target="../slideLayouts/slideLayout78.xml"/><Relationship Id="rId9" Type="http://schemas.openxmlformats.org/officeDocument/2006/relationships/vmlDrawing" Target="../drawings/vmlDrawing10.vml"/><Relationship Id="rId14" Type="http://schemas.openxmlformats.org/officeDocument/2006/relationships/image" Target="../media/image3.jpeg"/></Relationships>
</file>

<file path=ppt/slideMasters/_rels/slideMaster9.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slideLayout" Target="../slideLayouts/slideLayout84.xml"/><Relationship Id="rId7" Type="http://schemas.openxmlformats.org/officeDocument/2006/relationships/tags" Target="../tags/tag15.xml"/><Relationship Id="rId12" Type="http://schemas.openxmlformats.org/officeDocument/2006/relationships/image" Target="../media/image19.png"/><Relationship Id="rId2" Type="http://schemas.openxmlformats.org/officeDocument/2006/relationships/slideLayout" Target="../slideLayouts/slideLayout83.xml"/><Relationship Id="rId1" Type="http://schemas.openxmlformats.org/officeDocument/2006/relationships/slideLayout" Target="../slideLayouts/slideLayout82.xml"/><Relationship Id="rId6" Type="http://schemas.openxmlformats.org/officeDocument/2006/relationships/vmlDrawing" Target="../drawings/vmlDrawing12.vml"/><Relationship Id="rId11" Type="http://schemas.openxmlformats.org/officeDocument/2006/relationships/image" Target="../media/image18.jpeg"/><Relationship Id="rId5" Type="http://schemas.openxmlformats.org/officeDocument/2006/relationships/theme" Target="../theme/theme9.xml"/><Relationship Id="rId10" Type="http://schemas.openxmlformats.org/officeDocument/2006/relationships/image" Target="../media/image2.jpeg"/><Relationship Id="rId4" Type="http://schemas.openxmlformats.org/officeDocument/2006/relationships/slideLayout" Target="../slideLayouts/slideLayout85.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5"/>
            </p:custDataLst>
            <p:extLst>
              <p:ext uri="{D42A27DB-BD31-4B8C-83A1-F6EECF244321}">
                <p14:modId xmlns:p14="http://schemas.microsoft.com/office/powerpoint/2010/main" val="194709789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7"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7" name="Rectangle 6"/>
          <p:cNvSpPr/>
          <p:nvPr/>
        </p:nvSpPr>
        <p:spPr>
          <a:xfrm>
            <a:off x="0" y="0"/>
            <a:ext cx="12192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8" name="Picture 7" descr="NDOH Logo.jpg"/>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479376" y="6080006"/>
            <a:ext cx="1956363" cy="633080"/>
          </a:xfrm>
          <a:prstGeom prst="rect">
            <a:avLst/>
          </a:prstGeom>
        </p:spPr>
      </p:pic>
      <p:cxnSp>
        <p:nvCxnSpPr>
          <p:cNvPr id="15" name="Straight Connector 14"/>
          <p:cNvCxnSpPr/>
          <p:nvPr/>
        </p:nvCxnSpPr>
        <p:spPr>
          <a:xfrm>
            <a:off x="0" y="5949280"/>
            <a:ext cx="12192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rotWithShape="1">
          <a:blip r:embed="rId9" cstate="email">
            <a:extLst>
              <a:ext uri="{28A0092B-C50C-407E-A947-70E740481C1C}">
                <a14:useLocalDpi xmlns:a14="http://schemas.microsoft.com/office/drawing/2010/main"/>
              </a:ext>
            </a:extLst>
          </a:blip>
          <a:srcRect/>
          <a:stretch/>
        </p:blipFill>
        <p:spPr>
          <a:xfrm>
            <a:off x="5588240" y="6080006"/>
            <a:ext cx="1015520" cy="633600"/>
          </a:xfrm>
          <a:prstGeom prst="rect">
            <a:avLst/>
          </a:prstGeom>
        </p:spPr>
      </p:pic>
      <p:pic>
        <p:nvPicPr>
          <p:cNvPr id="6" name="Picture 5"/>
          <p:cNvPicPr>
            <a:picLocks noChangeAspect="1"/>
          </p:cNvPicPr>
          <p:nvPr/>
        </p:nvPicPr>
        <p:blipFill rotWithShape="1">
          <a:blip r:embed="rId10" cstate="email">
            <a:extLst>
              <a:ext uri="{28A0092B-C50C-407E-A947-70E740481C1C}">
                <a14:useLocalDpi xmlns:a14="http://schemas.microsoft.com/office/drawing/2010/main"/>
              </a:ext>
            </a:extLst>
          </a:blip>
          <a:srcRect/>
          <a:stretch/>
        </p:blipFill>
        <p:spPr>
          <a:xfrm>
            <a:off x="10776520" y="6080006"/>
            <a:ext cx="1005750" cy="633600"/>
          </a:xfrm>
          <a:prstGeom prst="rect">
            <a:avLst/>
          </a:prstGeom>
        </p:spPr>
      </p:pic>
      <p:sp>
        <p:nvSpPr>
          <p:cNvPr id="10" name="Rectangle 26"/>
          <p:cNvSpPr>
            <a:spLocks noGrp="1" noChangeArrowheads="1"/>
          </p:cNvSpPr>
          <p:nvPr>
            <p:ph type="sldNum" sz="quarter" idx="4"/>
          </p:nvPr>
        </p:nvSpPr>
        <p:spPr>
          <a:xfrm>
            <a:off x="11759952" y="6605736"/>
            <a:ext cx="432048" cy="252264"/>
          </a:xfrm>
          <a:prstGeom prst="rect">
            <a:avLst/>
          </a:prstGeom>
          <a:ln/>
        </p:spPr>
        <p:txBody>
          <a:bodyPr anchor="b"/>
          <a:lstStyle>
            <a:lvl1pPr algn="r">
              <a:defRPr sz="1200"/>
            </a:lvl1pPr>
          </a:lstStyle>
          <a:p>
            <a:fld id="{CEB5DF59-BDD8-4A1D-94F5-74F52EC2E88F}" type="slidenum">
              <a:rPr lang="en-US" smtClean="0"/>
              <a:t>‹#›</a:t>
            </a:fld>
            <a:endParaRPr lang="en-US"/>
          </a:p>
        </p:txBody>
      </p:sp>
      <p:sp>
        <p:nvSpPr>
          <p:cNvPr id="3" name="Text Placeholder 2">
            <a:extLst>
              <a:ext uri="{FF2B5EF4-FFF2-40B4-BE49-F238E27FC236}">
                <a16:creationId xmlns:a16="http://schemas.microsoft.com/office/drawing/2014/main" id="{1C63CBBB-055A-49DD-82C6-1BFCAF3BEBE1}"/>
              </a:ext>
            </a:extLst>
          </p:cNvPr>
          <p:cNvSpPr>
            <a:spLocks noGrp="1"/>
          </p:cNvSpPr>
          <p:nvPr>
            <p:ph type="body" idx="1"/>
          </p:nvPr>
        </p:nvSpPr>
        <p:spPr>
          <a:xfrm>
            <a:off x="838200" y="1825625"/>
            <a:ext cx="10515600" cy="1520416"/>
          </a:xfrm>
          <a:prstGeom prst="rect">
            <a:avLst/>
          </a:prstGeom>
        </p:spPr>
        <p:txBody>
          <a:bodyPr vert="horz" lIns="91440" tIns="45720" rIns="91440" bIns="4572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1496512329"/>
      </p:ext>
    </p:extLst>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11">
          <p15:clr>
            <a:srgbClr val="F26B43"/>
          </p15:clr>
        </p15:guide>
        <p15:guide id="4" pos="7469">
          <p15:clr>
            <a:srgbClr val="F26B43"/>
          </p15:clr>
        </p15:guide>
        <p15:guide id="5" orient="horz" pos="799">
          <p15:clr>
            <a:srgbClr val="F26B43"/>
          </p15:clr>
        </p15:guide>
        <p15:guide id="6" orient="horz" pos="3748">
          <p15:clr>
            <a:srgbClr val="F26B43"/>
          </p15:clr>
        </p15:guide>
      </p15:sldGuideLst>
    </p:ext>
  </p:extLst>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9" name="Picture 11"/>
          <p:cNvPicPr>
            <a:picLocks noChangeAspect="1" noChangeArrowheads="1"/>
          </p:cNvPicPr>
          <p:nvPr userDrawn="1"/>
        </p:nvPicPr>
        <p:blipFill>
          <a:blip r:embed="rId4" cstate="print"/>
          <a:srcRect r="26000"/>
          <a:stretch>
            <a:fillRect/>
          </a:stretch>
        </p:blipFill>
        <p:spPr bwMode="auto">
          <a:xfrm>
            <a:off x="9789162" y="4"/>
            <a:ext cx="1578863" cy="1066799"/>
          </a:xfrm>
          <a:prstGeom prst="rect">
            <a:avLst/>
          </a:prstGeom>
          <a:noFill/>
          <a:ln w="9525">
            <a:noFill/>
            <a:miter lim="800000"/>
            <a:headEnd/>
            <a:tailEnd/>
          </a:ln>
          <a:effectLst/>
        </p:spPr>
      </p:pic>
    </p:spTree>
    <p:extLst>
      <p:ext uri="{BB962C8B-B14F-4D97-AF65-F5344CB8AC3E}">
        <p14:creationId xmlns:p14="http://schemas.microsoft.com/office/powerpoint/2010/main" val="2202291118"/>
      </p:ext>
    </p:extLst>
  </p:cSld>
  <p:clrMap bg1="lt1" tx1="dk1" bg2="lt2" tx2="dk2" accent1="accent1" accent2="accent2" accent3="accent3" accent4="accent4" accent5="accent5" accent6="accent6" hlink="hlink" folHlink="folHlink"/>
  <p:sldLayoutIdLst>
    <p:sldLayoutId id="2147483794" r:id="rId1"/>
    <p:sldLayoutId id="2147483796"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6"/>
            </p:custDataLst>
          </p:nvPr>
        </p:nvGraphicFramePr>
        <p:xfrm>
          <a:off x="1589" y="1588"/>
          <a:ext cx="1588" cy="1588"/>
        </p:xfrm>
        <a:graphic>
          <a:graphicData uri="http://schemas.openxmlformats.org/presentationml/2006/ole">
            <mc:AlternateContent xmlns:mc="http://schemas.openxmlformats.org/markup-compatibility/2006">
              <mc:Choice xmlns:v="urn:schemas-microsoft-com:vml" Requires="v">
                <p:oleObj spid="_x0000_s14339" name="think-cell Slide" r:id="rId7" imgW="395" imgH="394" progId="TCLayout.ActiveDocument.1">
                  <p:embed/>
                </p:oleObj>
              </mc:Choice>
              <mc:Fallback>
                <p:oleObj name="think-cell Slide" r:id="rId7" imgW="395" imgH="394" progId="TCLayout.ActiveDocument.1">
                  <p:embed/>
                  <p:pic>
                    <p:nvPicPr>
                      <p:cNvPr id="2" name="Object 1" hidden="1"/>
                      <p:cNvPicPr/>
                      <p:nvPr/>
                    </p:nvPicPr>
                    <p:blipFill>
                      <a:blip r:embed="rId8"/>
                      <a:stretch>
                        <a:fillRect/>
                      </a:stretch>
                    </p:blipFill>
                    <p:spPr>
                      <a:xfrm>
                        <a:off x="1589" y="1588"/>
                        <a:ext cx="1588" cy="1588"/>
                      </a:xfrm>
                      <a:prstGeom prst="rect">
                        <a:avLst/>
                      </a:prstGeom>
                    </p:spPr>
                  </p:pic>
                </p:oleObj>
              </mc:Fallback>
            </mc:AlternateContent>
          </a:graphicData>
        </a:graphic>
      </p:graphicFrame>
      <p:sp>
        <p:nvSpPr>
          <p:cNvPr id="7" name="Rectangle 6"/>
          <p:cNvSpPr/>
          <p:nvPr/>
        </p:nvSpPr>
        <p:spPr>
          <a:xfrm>
            <a:off x="0" y="0"/>
            <a:ext cx="12192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800" dirty="0">
              <a:solidFill>
                <a:prstClr val="white"/>
              </a:solidFill>
            </a:endParaRPr>
          </a:p>
        </p:txBody>
      </p:sp>
      <p:pic>
        <p:nvPicPr>
          <p:cNvPr id="8" name="Picture 7" descr="NDOH Logo.jpg"/>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479377" y="6080006"/>
            <a:ext cx="1956363" cy="633080"/>
          </a:xfrm>
          <a:prstGeom prst="rect">
            <a:avLst/>
          </a:prstGeom>
        </p:spPr>
      </p:pic>
      <p:cxnSp>
        <p:nvCxnSpPr>
          <p:cNvPr id="15" name="Straight Connector 14"/>
          <p:cNvCxnSpPr/>
          <p:nvPr/>
        </p:nvCxnSpPr>
        <p:spPr>
          <a:xfrm>
            <a:off x="0" y="5949280"/>
            <a:ext cx="12192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rotWithShape="1">
          <a:blip r:embed="rId10" cstate="email">
            <a:extLst>
              <a:ext uri="{28A0092B-C50C-407E-A947-70E740481C1C}">
                <a14:useLocalDpi xmlns:a14="http://schemas.microsoft.com/office/drawing/2010/main"/>
              </a:ext>
            </a:extLst>
          </a:blip>
          <a:srcRect/>
          <a:stretch/>
        </p:blipFill>
        <p:spPr>
          <a:xfrm>
            <a:off x="5588240" y="6080006"/>
            <a:ext cx="1015520" cy="633600"/>
          </a:xfrm>
          <a:prstGeom prst="rect">
            <a:avLst/>
          </a:prstGeom>
        </p:spPr>
      </p:pic>
      <p:pic>
        <p:nvPicPr>
          <p:cNvPr id="6" name="Picture 5"/>
          <p:cNvPicPr>
            <a:picLocks noChangeAspect="1"/>
          </p:cNvPicPr>
          <p:nvPr/>
        </p:nvPicPr>
        <p:blipFill rotWithShape="1">
          <a:blip r:embed="rId11" cstate="email">
            <a:extLst>
              <a:ext uri="{28A0092B-C50C-407E-A947-70E740481C1C}">
                <a14:useLocalDpi xmlns:a14="http://schemas.microsoft.com/office/drawing/2010/main"/>
              </a:ext>
            </a:extLst>
          </a:blip>
          <a:srcRect/>
          <a:stretch/>
        </p:blipFill>
        <p:spPr>
          <a:xfrm>
            <a:off x="10776521" y="6080006"/>
            <a:ext cx="1005751" cy="633600"/>
          </a:xfrm>
          <a:prstGeom prst="rect">
            <a:avLst/>
          </a:prstGeom>
        </p:spPr>
      </p:pic>
      <p:sp>
        <p:nvSpPr>
          <p:cNvPr id="10" name="Rectangle 26"/>
          <p:cNvSpPr>
            <a:spLocks noGrp="1" noChangeArrowheads="1"/>
          </p:cNvSpPr>
          <p:nvPr>
            <p:ph type="sldNum" sz="quarter" idx="4"/>
          </p:nvPr>
        </p:nvSpPr>
        <p:spPr>
          <a:xfrm>
            <a:off x="11759952" y="6605736"/>
            <a:ext cx="432048" cy="252264"/>
          </a:xfrm>
          <a:prstGeom prst="rect">
            <a:avLst/>
          </a:prstGeom>
          <a:ln/>
        </p:spPr>
        <p:txBody>
          <a:bodyPr anchor="b"/>
          <a:lstStyle>
            <a:lvl1pPr algn="r">
              <a:defRPr sz="1200"/>
            </a:lvl1pPr>
          </a:lstStyle>
          <a:p>
            <a:pPr>
              <a:defRPr/>
            </a:pPr>
            <a:fld id="{2D520245-90A5-4BD6-A407-91F562333384}" type="slidenum">
              <a:rPr lang="en-ZA" smtClean="0">
                <a:solidFill>
                  <a:prstClr val="black"/>
                </a:solidFill>
              </a:rPr>
              <a:pPr>
                <a:defRPr/>
              </a:pPr>
              <a:t>‹#›</a:t>
            </a:fld>
            <a:endParaRPr lang="en-ZA">
              <a:solidFill>
                <a:prstClr val="black"/>
              </a:solidFill>
            </a:endParaRPr>
          </a:p>
        </p:txBody>
      </p:sp>
    </p:spTree>
    <p:extLst>
      <p:ext uri="{BB962C8B-B14F-4D97-AF65-F5344CB8AC3E}">
        <p14:creationId xmlns:p14="http://schemas.microsoft.com/office/powerpoint/2010/main" val="2805935898"/>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5120">
          <p15:clr>
            <a:srgbClr val="F26B43"/>
          </p15:clr>
        </p15:guide>
        <p15:guide id="3" pos="281">
          <p15:clr>
            <a:srgbClr val="F26B43"/>
          </p15:clr>
        </p15:guide>
        <p15:guide id="4" pos="9959">
          <p15:clr>
            <a:srgbClr val="F26B43"/>
          </p15:clr>
        </p15:guide>
        <p15:guide id="5" orient="horz" pos="799">
          <p15:clr>
            <a:srgbClr val="F26B43"/>
          </p15:clr>
        </p15:guide>
        <p15:guide id="6" orient="horz" pos="3748">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2A65EED-8A89-4390-9EF5-D3C81901D3AA}"/>
              </a:ext>
            </a:extLst>
          </p:cNvPr>
          <p:cNvGraphicFramePr>
            <a:graphicFrameLocks noChangeAspect="1"/>
          </p:cNvGraphicFramePr>
          <p:nvPr>
            <p:custDataLst>
              <p:tags r:id="rId21"/>
            </p:custDataLst>
            <p:extLst>
              <p:ext uri="{D42A27DB-BD31-4B8C-83A1-F6EECF244321}">
                <p14:modId xmlns:p14="http://schemas.microsoft.com/office/powerpoint/2010/main" val="92861123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5" name="think-cell Slide" r:id="rId22" imgW="526" imgH="526" progId="TCLayout.ActiveDocument.1">
                  <p:embed/>
                </p:oleObj>
              </mc:Choice>
              <mc:Fallback>
                <p:oleObj name="think-cell Slide" r:id="rId22" imgW="526" imgH="526" progId="TCLayout.ActiveDocument.1">
                  <p:embed/>
                  <p:pic>
                    <p:nvPicPr>
                      <p:cNvPr id="2" name="Object 1" hidden="1">
                        <a:extLst>
                          <a:ext uri="{FF2B5EF4-FFF2-40B4-BE49-F238E27FC236}">
                            <a16:creationId xmlns:a16="http://schemas.microsoft.com/office/drawing/2014/main" id="{92A65EED-8A89-4390-9EF5-D3C81901D3AA}"/>
                          </a:ext>
                        </a:extLst>
                      </p:cNvPr>
                      <p:cNvPicPr/>
                      <p:nvPr/>
                    </p:nvPicPr>
                    <p:blipFill>
                      <a:blip r:embed="rId23"/>
                      <a:stretch>
                        <a:fillRect/>
                      </a:stretch>
                    </p:blipFill>
                    <p:spPr>
                      <a:xfrm>
                        <a:off x="1588" y="1588"/>
                        <a:ext cx="1588" cy="1588"/>
                      </a:xfrm>
                      <a:prstGeom prst="rect">
                        <a:avLst/>
                      </a:prstGeom>
                    </p:spPr>
                  </p:pic>
                </p:oleObj>
              </mc:Fallback>
            </mc:AlternateContent>
          </a:graphicData>
        </a:graphic>
      </p:graphicFrame>
      <p:sp>
        <p:nvSpPr>
          <p:cNvPr id="7" name="Rectangle 6"/>
          <p:cNvSpPr/>
          <p:nvPr/>
        </p:nvSpPr>
        <p:spPr>
          <a:xfrm>
            <a:off x="0" y="0"/>
            <a:ext cx="12192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8" name="Picture 7" descr="NDOH Logo.jpg"/>
          <p:cNvPicPr>
            <a:picLocks noChangeAspect="1"/>
          </p:cNvPicPr>
          <p:nvPr/>
        </p:nvPicPr>
        <p:blipFill>
          <a:blip r:embed="rId24" cstate="email">
            <a:extLst>
              <a:ext uri="{28A0092B-C50C-407E-A947-70E740481C1C}">
                <a14:useLocalDpi xmlns:a14="http://schemas.microsoft.com/office/drawing/2010/main"/>
              </a:ext>
            </a:extLst>
          </a:blip>
          <a:stretch>
            <a:fillRect/>
          </a:stretch>
        </p:blipFill>
        <p:spPr>
          <a:xfrm>
            <a:off x="203200" y="5867400"/>
            <a:ext cx="3048000" cy="824484"/>
          </a:xfrm>
          <a:prstGeom prst="rect">
            <a:avLst/>
          </a:prstGeom>
        </p:spPr>
      </p:pic>
      <p:pic>
        <p:nvPicPr>
          <p:cNvPr id="9" name="Picture 11"/>
          <p:cNvPicPr>
            <a:picLocks noChangeAspect="1" noChangeArrowheads="1"/>
          </p:cNvPicPr>
          <p:nvPr/>
        </p:nvPicPr>
        <p:blipFill>
          <a:blip r:embed="rId25" cstate="email">
            <a:extLst>
              <a:ext uri="{28A0092B-C50C-407E-A947-70E740481C1C}">
                <a14:useLocalDpi xmlns:a14="http://schemas.microsoft.com/office/drawing/2010/main"/>
              </a:ext>
            </a:extLst>
          </a:blip>
          <a:srcRect/>
          <a:stretch>
            <a:fillRect/>
          </a:stretch>
        </p:blipFill>
        <p:spPr bwMode="auto">
          <a:xfrm>
            <a:off x="9789161" y="2"/>
            <a:ext cx="1578863" cy="1066799"/>
          </a:xfrm>
          <a:prstGeom prst="rect">
            <a:avLst/>
          </a:prstGeom>
          <a:noFill/>
          <a:ln w="9525">
            <a:noFill/>
            <a:miter lim="800000"/>
            <a:headEnd/>
            <a:tailEnd/>
          </a:ln>
          <a:effectLst/>
        </p:spPr>
      </p:pic>
      <p:sp>
        <p:nvSpPr>
          <p:cNvPr id="6" name="Slide Number Placeholder 4">
            <a:extLst>
              <a:ext uri="{FF2B5EF4-FFF2-40B4-BE49-F238E27FC236}">
                <a16:creationId xmlns:a16="http://schemas.microsoft.com/office/drawing/2014/main" id="{75C2FBF5-FB22-4E5C-81E2-2FC572B6BE07}"/>
              </a:ext>
            </a:extLst>
          </p:cNvPr>
          <p:cNvSpPr>
            <a:spLocks noGrp="1"/>
          </p:cNvSpPr>
          <p:nvPr>
            <p:ph type="sldNum" sz="quarter" idx="4"/>
          </p:nvPr>
        </p:nvSpPr>
        <p:spPr>
          <a:xfrm>
            <a:off x="11713464" y="6391656"/>
            <a:ext cx="478536" cy="466344"/>
          </a:xfrm>
          <a:prstGeom prst="rect">
            <a:avLst/>
          </a:prstGeo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395917028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5" r:id="rId11"/>
    <p:sldLayoutId id="2147483687" r:id="rId12"/>
    <p:sldLayoutId id="2147483689" r:id="rId13"/>
    <p:sldLayoutId id="2147483691" r:id="rId14"/>
    <p:sldLayoutId id="2147483692" r:id="rId15"/>
    <p:sldLayoutId id="2147483693" r:id="rId16"/>
    <p:sldLayoutId id="2147483694" r:id="rId17"/>
    <p:sldLayoutId id="2147483695" r:id="rId18"/>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23FF3F1-EE54-479E-8447-F661753CD71E}"/>
              </a:ext>
            </a:extLst>
          </p:cNvPr>
          <p:cNvGraphicFramePr>
            <a:graphicFrameLocks noChangeAspect="1"/>
          </p:cNvGraphicFramePr>
          <p:nvPr>
            <p:custDataLst>
              <p:tags r:id="rId13"/>
            </p:custDataLst>
            <p:extLst>
              <p:ext uri="{D42A27DB-BD31-4B8C-83A1-F6EECF244321}">
                <p14:modId xmlns:p14="http://schemas.microsoft.com/office/powerpoint/2010/main" val="142299360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099" name="think-cell Slide" r:id="rId14" imgW="526" imgH="526" progId="TCLayout.ActiveDocument.1">
                  <p:embed/>
                </p:oleObj>
              </mc:Choice>
              <mc:Fallback>
                <p:oleObj name="think-cell Slide" r:id="rId14" imgW="526" imgH="526" progId="TCLayout.ActiveDocument.1">
                  <p:embed/>
                  <p:pic>
                    <p:nvPicPr>
                      <p:cNvPr id="2" name="Object 1" hidden="1">
                        <a:extLst>
                          <a:ext uri="{FF2B5EF4-FFF2-40B4-BE49-F238E27FC236}">
                            <a16:creationId xmlns:a16="http://schemas.microsoft.com/office/drawing/2014/main" id="{723FF3F1-EE54-479E-8447-F661753CD71E}"/>
                          </a:ext>
                        </a:extLst>
                      </p:cNvPr>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7" name="Rectangle 6"/>
          <p:cNvSpPr/>
          <p:nvPr/>
        </p:nvSpPr>
        <p:spPr>
          <a:xfrm>
            <a:off x="0" y="0"/>
            <a:ext cx="12192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8" name="Picture 7" descr="NDOH Logo.jpg"/>
          <p:cNvPicPr>
            <a:picLocks noChangeAspect="1"/>
          </p:cNvPicPr>
          <p:nvPr/>
        </p:nvPicPr>
        <p:blipFill>
          <a:blip r:embed="rId16" cstate="email">
            <a:extLst>
              <a:ext uri="{28A0092B-C50C-407E-A947-70E740481C1C}">
                <a14:useLocalDpi xmlns:a14="http://schemas.microsoft.com/office/drawing/2010/main"/>
              </a:ext>
            </a:extLst>
          </a:blip>
          <a:stretch>
            <a:fillRect/>
          </a:stretch>
        </p:blipFill>
        <p:spPr>
          <a:xfrm>
            <a:off x="203200" y="5867400"/>
            <a:ext cx="3048000" cy="824484"/>
          </a:xfrm>
          <a:prstGeom prst="rect">
            <a:avLst/>
          </a:prstGeom>
        </p:spPr>
      </p:pic>
      <p:pic>
        <p:nvPicPr>
          <p:cNvPr id="9" name="Picture 11"/>
          <p:cNvPicPr>
            <a:picLocks noChangeAspect="1" noChangeArrowheads="1"/>
          </p:cNvPicPr>
          <p:nvPr/>
        </p:nvPicPr>
        <p:blipFill>
          <a:blip r:embed="rId17" cstate="email">
            <a:extLst>
              <a:ext uri="{28A0092B-C50C-407E-A947-70E740481C1C}">
                <a14:useLocalDpi xmlns:a14="http://schemas.microsoft.com/office/drawing/2010/main"/>
              </a:ext>
            </a:extLst>
          </a:blip>
          <a:srcRect/>
          <a:stretch>
            <a:fillRect/>
          </a:stretch>
        </p:blipFill>
        <p:spPr bwMode="auto">
          <a:xfrm>
            <a:off x="9789161" y="2"/>
            <a:ext cx="1578863" cy="1066799"/>
          </a:xfrm>
          <a:prstGeom prst="rect">
            <a:avLst/>
          </a:prstGeom>
          <a:noFill/>
          <a:ln w="9525">
            <a:noFill/>
            <a:miter lim="800000"/>
            <a:headEnd/>
            <a:tailEnd/>
          </a:ln>
          <a:effectLst/>
        </p:spPr>
      </p:pic>
      <p:sp>
        <p:nvSpPr>
          <p:cNvPr id="6" name="Slide Number Placeholder 4">
            <a:extLst>
              <a:ext uri="{FF2B5EF4-FFF2-40B4-BE49-F238E27FC236}">
                <a16:creationId xmlns:a16="http://schemas.microsoft.com/office/drawing/2014/main" id="{A7EF7825-AA89-4C2C-9153-EBED8FBFC34E}"/>
              </a:ext>
            </a:extLst>
          </p:cNvPr>
          <p:cNvSpPr>
            <a:spLocks noGrp="1"/>
          </p:cNvSpPr>
          <p:nvPr>
            <p:ph type="sldNum" sz="quarter" idx="4"/>
          </p:nvPr>
        </p:nvSpPr>
        <p:spPr>
          <a:xfrm>
            <a:off x="11582400" y="6457228"/>
            <a:ext cx="609600" cy="263611"/>
          </a:xfrm>
          <a:prstGeom prst="rect">
            <a:avLst/>
          </a:prstGeo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2558324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5D99CE38-99FC-4CE1-A860-1126A55AFCA4}"/>
              </a:ext>
            </a:extLst>
          </p:cNvPr>
          <p:cNvGraphicFramePr>
            <a:graphicFrameLocks noChangeAspect="1"/>
          </p:cNvGraphicFramePr>
          <p:nvPr>
            <p:custDataLst>
              <p:tags r:id="rId14"/>
            </p:custDataLst>
            <p:extLst>
              <p:ext uri="{D42A27DB-BD31-4B8C-83A1-F6EECF244321}">
                <p14:modId xmlns:p14="http://schemas.microsoft.com/office/powerpoint/2010/main" val="357659582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23" name="think-cell Slide" r:id="rId15" imgW="526" imgH="526" progId="TCLayout.ActiveDocument.1">
                  <p:embed/>
                </p:oleObj>
              </mc:Choice>
              <mc:Fallback>
                <p:oleObj name="think-cell Slide" r:id="rId15" imgW="526" imgH="526" progId="TCLayout.ActiveDocument.1">
                  <p:embed/>
                  <p:pic>
                    <p:nvPicPr>
                      <p:cNvPr id="2" name="Object 1" hidden="1">
                        <a:extLst>
                          <a:ext uri="{FF2B5EF4-FFF2-40B4-BE49-F238E27FC236}">
                            <a16:creationId xmlns:a16="http://schemas.microsoft.com/office/drawing/2014/main" id="{5D99CE38-99FC-4CE1-A860-1126A55AFCA4}"/>
                          </a:ext>
                        </a:extLst>
                      </p:cNvPr>
                      <p:cNvPicPr/>
                      <p:nvPr/>
                    </p:nvPicPr>
                    <p:blipFill>
                      <a:blip r:embed="rId16"/>
                      <a:stretch>
                        <a:fillRect/>
                      </a:stretch>
                    </p:blipFill>
                    <p:spPr>
                      <a:xfrm>
                        <a:off x="1588" y="1588"/>
                        <a:ext cx="1588" cy="1588"/>
                      </a:xfrm>
                      <a:prstGeom prst="rect">
                        <a:avLst/>
                      </a:prstGeom>
                    </p:spPr>
                  </p:pic>
                </p:oleObj>
              </mc:Fallback>
            </mc:AlternateContent>
          </a:graphicData>
        </a:graphic>
      </p:graphicFrame>
      <p:sp>
        <p:nvSpPr>
          <p:cNvPr id="7" name="Rectangle 6"/>
          <p:cNvSpPr/>
          <p:nvPr/>
        </p:nvSpPr>
        <p:spPr>
          <a:xfrm>
            <a:off x="0" y="0"/>
            <a:ext cx="12192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8" name="Picture 7" descr="NDOH Logo.jpg"/>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203200" y="5867400"/>
            <a:ext cx="3048000" cy="824484"/>
          </a:xfrm>
          <a:prstGeom prst="rect">
            <a:avLst/>
          </a:prstGeom>
        </p:spPr>
      </p:pic>
      <p:pic>
        <p:nvPicPr>
          <p:cNvPr id="9" name="Picture 11"/>
          <p:cNvPicPr>
            <a:picLocks noChangeAspect="1" noChangeArrowheads="1"/>
          </p:cNvPicPr>
          <p:nvPr/>
        </p:nvPicPr>
        <p:blipFill>
          <a:blip r:embed="rId18" cstate="email">
            <a:extLst>
              <a:ext uri="{28A0092B-C50C-407E-A947-70E740481C1C}">
                <a14:useLocalDpi xmlns:a14="http://schemas.microsoft.com/office/drawing/2010/main"/>
              </a:ext>
            </a:extLst>
          </a:blip>
          <a:srcRect/>
          <a:stretch>
            <a:fillRect/>
          </a:stretch>
        </p:blipFill>
        <p:spPr bwMode="auto">
          <a:xfrm>
            <a:off x="9789161" y="2"/>
            <a:ext cx="1578863" cy="1066799"/>
          </a:xfrm>
          <a:prstGeom prst="rect">
            <a:avLst/>
          </a:prstGeom>
          <a:noFill/>
          <a:ln w="9525">
            <a:noFill/>
            <a:miter lim="800000"/>
            <a:headEnd/>
            <a:tailEnd/>
          </a:ln>
          <a:effectLst/>
        </p:spPr>
      </p:pic>
      <p:sp>
        <p:nvSpPr>
          <p:cNvPr id="6" name="Slide Number Placeholder 4">
            <a:extLst>
              <a:ext uri="{FF2B5EF4-FFF2-40B4-BE49-F238E27FC236}">
                <a16:creationId xmlns:a16="http://schemas.microsoft.com/office/drawing/2014/main" id="{E84D7514-7781-473C-BA27-9A9E8AAB3579}"/>
              </a:ext>
            </a:extLst>
          </p:cNvPr>
          <p:cNvSpPr>
            <a:spLocks noGrp="1"/>
          </p:cNvSpPr>
          <p:nvPr>
            <p:ph type="sldNum" sz="quarter" idx="4"/>
          </p:nvPr>
        </p:nvSpPr>
        <p:spPr>
          <a:xfrm>
            <a:off x="11582400" y="6457228"/>
            <a:ext cx="609600" cy="263611"/>
          </a:xfrm>
          <a:prstGeom prst="rect">
            <a:avLst/>
          </a:prstGeo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589945603"/>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4E153858-B60E-4706-88C7-E18C82979240}"/>
              </a:ext>
            </a:extLst>
          </p:cNvPr>
          <p:cNvGraphicFramePr>
            <a:graphicFrameLocks noChangeAspect="1"/>
          </p:cNvGraphicFramePr>
          <p:nvPr>
            <p:custDataLst>
              <p:tags r:id="rId15"/>
            </p:custDataLst>
            <p:extLst>
              <p:ext uri="{D42A27DB-BD31-4B8C-83A1-F6EECF244321}">
                <p14:modId xmlns:p14="http://schemas.microsoft.com/office/powerpoint/2010/main" val="35803368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47" name="think-cell Slide" r:id="rId16" imgW="526" imgH="526" progId="TCLayout.ActiveDocument.1">
                  <p:embed/>
                </p:oleObj>
              </mc:Choice>
              <mc:Fallback>
                <p:oleObj name="think-cell Slide" r:id="rId16" imgW="526" imgH="526" progId="TCLayout.ActiveDocument.1">
                  <p:embed/>
                  <p:pic>
                    <p:nvPicPr>
                      <p:cNvPr id="2" name="Object 1" hidden="1">
                        <a:extLst>
                          <a:ext uri="{FF2B5EF4-FFF2-40B4-BE49-F238E27FC236}">
                            <a16:creationId xmlns:a16="http://schemas.microsoft.com/office/drawing/2014/main" id="{4E153858-B60E-4706-88C7-E18C82979240}"/>
                          </a:ext>
                        </a:extLst>
                      </p:cNvPr>
                      <p:cNvPicPr/>
                      <p:nvPr/>
                    </p:nvPicPr>
                    <p:blipFill>
                      <a:blip r:embed="rId17"/>
                      <a:stretch>
                        <a:fillRect/>
                      </a:stretch>
                    </p:blipFill>
                    <p:spPr>
                      <a:xfrm>
                        <a:off x="1588" y="1588"/>
                        <a:ext cx="1588" cy="1588"/>
                      </a:xfrm>
                      <a:prstGeom prst="rect">
                        <a:avLst/>
                      </a:prstGeom>
                    </p:spPr>
                  </p:pic>
                </p:oleObj>
              </mc:Fallback>
            </mc:AlternateContent>
          </a:graphicData>
        </a:graphic>
      </p:graphicFrame>
      <p:sp>
        <p:nvSpPr>
          <p:cNvPr id="7" name="Rectangle 6"/>
          <p:cNvSpPr/>
          <p:nvPr/>
        </p:nvSpPr>
        <p:spPr>
          <a:xfrm>
            <a:off x="0" y="0"/>
            <a:ext cx="12192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8" name="Picture 7" descr="NDOH Logo.jpg"/>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203200" y="5867400"/>
            <a:ext cx="3048000" cy="824484"/>
          </a:xfrm>
          <a:prstGeom prst="rect">
            <a:avLst/>
          </a:prstGeom>
        </p:spPr>
      </p:pic>
      <p:pic>
        <p:nvPicPr>
          <p:cNvPr id="9" name="Picture 11"/>
          <p:cNvPicPr>
            <a:picLocks noChangeAspect="1" noChangeArrowheads="1"/>
          </p:cNvPicPr>
          <p:nvPr/>
        </p:nvPicPr>
        <p:blipFill>
          <a:blip r:embed="rId19" cstate="email">
            <a:extLst>
              <a:ext uri="{28A0092B-C50C-407E-A947-70E740481C1C}">
                <a14:useLocalDpi xmlns:a14="http://schemas.microsoft.com/office/drawing/2010/main"/>
              </a:ext>
            </a:extLst>
          </a:blip>
          <a:srcRect/>
          <a:stretch>
            <a:fillRect/>
          </a:stretch>
        </p:blipFill>
        <p:spPr bwMode="auto">
          <a:xfrm>
            <a:off x="9789161" y="2"/>
            <a:ext cx="1578863" cy="1066799"/>
          </a:xfrm>
          <a:prstGeom prst="rect">
            <a:avLst/>
          </a:prstGeom>
          <a:noFill/>
          <a:ln w="9525">
            <a:noFill/>
            <a:miter lim="800000"/>
            <a:headEnd/>
            <a:tailEnd/>
          </a:ln>
          <a:effectLst/>
        </p:spPr>
      </p:pic>
      <p:sp>
        <p:nvSpPr>
          <p:cNvPr id="6" name="Slide Number Placeholder 4">
            <a:extLst>
              <a:ext uri="{FF2B5EF4-FFF2-40B4-BE49-F238E27FC236}">
                <a16:creationId xmlns:a16="http://schemas.microsoft.com/office/drawing/2014/main" id="{511FA9C6-DCD6-4EFA-8163-F007C4C51148}"/>
              </a:ext>
            </a:extLst>
          </p:cNvPr>
          <p:cNvSpPr>
            <a:spLocks noGrp="1"/>
          </p:cNvSpPr>
          <p:nvPr>
            <p:ph type="sldNum" sz="quarter" idx="4"/>
          </p:nvPr>
        </p:nvSpPr>
        <p:spPr>
          <a:xfrm>
            <a:off x="11582400" y="6457228"/>
            <a:ext cx="609600" cy="263611"/>
          </a:xfrm>
          <a:prstGeom prst="rect">
            <a:avLst/>
          </a:prstGeom>
        </p:spPr>
        <p:txBody>
          <a:bodyPr/>
          <a:lstStyle/>
          <a:p>
            <a:fld id="{3E06D05F-832B-4BCF-8885-89B1D6B544D3}" type="slidenum">
              <a:rPr lang="en-US" smtClean="0"/>
              <a:t>‹#›</a:t>
            </a:fld>
            <a:endParaRPr lang="en-US" dirty="0"/>
          </a:p>
        </p:txBody>
      </p:sp>
    </p:spTree>
    <p:extLst>
      <p:ext uri="{BB962C8B-B14F-4D97-AF65-F5344CB8AC3E}">
        <p14:creationId xmlns:p14="http://schemas.microsoft.com/office/powerpoint/2010/main" val="1707569033"/>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778F36-A625-47EF-807D-1DE29108FD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920EA559-8FE5-4EA8-9F8A-15DB7AACA4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81F4E992-020D-4DA0-9634-7C6654E1CF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FAA330-3DAB-4D60-8723-7396B459ACFF}" type="datetimeFigureOut">
              <a:rPr lang="en-ZA" smtClean="0"/>
              <a:t>2022/03/28</a:t>
            </a:fld>
            <a:endParaRPr lang="en-ZA"/>
          </a:p>
        </p:txBody>
      </p:sp>
      <p:sp>
        <p:nvSpPr>
          <p:cNvPr id="5" name="Footer Placeholder 4">
            <a:extLst>
              <a:ext uri="{FF2B5EF4-FFF2-40B4-BE49-F238E27FC236}">
                <a16:creationId xmlns:a16="http://schemas.microsoft.com/office/drawing/2014/main" id="{E3CE9060-4364-4D0D-A0AB-9ED1ED6A5D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919F63A6-E599-4A5A-BFDC-343C7F069E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D520245-90A5-4BD6-A407-91F56233338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7" name="Object 6" hidden="1">
            <a:extLst>
              <a:ext uri="{FF2B5EF4-FFF2-40B4-BE49-F238E27FC236}">
                <a16:creationId xmlns:a16="http://schemas.microsoft.com/office/drawing/2014/main" id="{203B6EBD-D07E-4FEC-9AB0-177E238B2477}"/>
              </a:ext>
            </a:extLst>
          </p:cNvPr>
          <p:cNvGraphicFramePr>
            <a:graphicFrameLocks noChangeAspect="1"/>
          </p:cNvGraphicFramePr>
          <p:nvPr>
            <p:custDataLst>
              <p:tags r:id="rId18"/>
            </p:custDataLst>
            <p:extLst>
              <p:ext uri="{D42A27DB-BD31-4B8C-83A1-F6EECF244321}">
                <p14:modId xmlns:p14="http://schemas.microsoft.com/office/powerpoint/2010/main" val="243797159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71" name="think-cell Slide" r:id="rId19" imgW="526" imgH="526" progId="TCLayout.ActiveDocument.1">
                  <p:embed/>
                </p:oleObj>
              </mc:Choice>
              <mc:Fallback>
                <p:oleObj name="think-cell Slide" r:id="rId19" imgW="526" imgH="526" progId="TCLayout.ActiveDocument.1">
                  <p:embed/>
                  <p:pic>
                    <p:nvPicPr>
                      <p:cNvPr id="7" name="Object 6" hidden="1">
                        <a:extLst>
                          <a:ext uri="{FF2B5EF4-FFF2-40B4-BE49-F238E27FC236}">
                            <a16:creationId xmlns:a16="http://schemas.microsoft.com/office/drawing/2014/main" id="{203B6EBD-D07E-4FEC-9AB0-177E238B2477}"/>
                          </a:ext>
                        </a:extLst>
                      </p:cNvPr>
                      <p:cNvPicPr/>
                      <p:nvPr/>
                    </p:nvPicPr>
                    <p:blipFill>
                      <a:blip r:embed="rId20"/>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6DD122E6-7536-45E7-A02E-4B6CA5498849}"/>
              </a:ext>
            </a:extLst>
          </p:cNvPr>
          <p:cNvSpPr/>
          <p:nvPr/>
        </p:nvSpPr>
        <p:spPr>
          <a:xfrm>
            <a:off x="0" y="0"/>
            <a:ext cx="12192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9" name="Picture 8" descr="NDOH Logo.jpg">
            <a:extLst>
              <a:ext uri="{FF2B5EF4-FFF2-40B4-BE49-F238E27FC236}">
                <a16:creationId xmlns:a16="http://schemas.microsoft.com/office/drawing/2014/main" id="{EC01C310-CC3C-4E0F-9841-4D4B86B63BBD}"/>
              </a:ext>
            </a:extLst>
          </p:cNvPr>
          <p:cNvPicPr>
            <a:picLocks noChangeAspect="1"/>
          </p:cNvPicPr>
          <p:nvPr/>
        </p:nvPicPr>
        <p:blipFill>
          <a:blip r:embed="rId21" cstate="email">
            <a:extLst>
              <a:ext uri="{28A0092B-C50C-407E-A947-70E740481C1C}">
                <a14:useLocalDpi xmlns:a14="http://schemas.microsoft.com/office/drawing/2010/main"/>
              </a:ext>
            </a:extLst>
          </a:blip>
          <a:stretch>
            <a:fillRect/>
          </a:stretch>
        </p:blipFill>
        <p:spPr>
          <a:xfrm>
            <a:off x="203200" y="5867400"/>
            <a:ext cx="3048000" cy="824484"/>
          </a:xfrm>
          <a:prstGeom prst="rect">
            <a:avLst/>
          </a:prstGeom>
        </p:spPr>
      </p:pic>
      <p:pic>
        <p:nvPicPr>
          <p:cNvPr id="10" name="Picture 11">
            <a:extLst>
              <a:ext uri="{FF2B5EF4-FFF2-40B4-BE49-F238E27FC236}">
                <a16:creationId xmlns:a16="http://schemas.microsoft.com/office/drawing/2014/main" id="{D499593A-8967-4EEB-A887-EEED82A87E9F}"/>
              </a:ext>
            </a:extLst>
          </p:cNvPr>
          <p:cNvPicPr>
            <a:picLocks noChangeAspect="1" noChangeArrowheads="1"/>
          </p:cNvPicPr>
          <p:nvPr/>
        </p:nvPicPr>
        <p:blipFill>
          <a:blip r:embed="rId22" cstate="email">
            <a:extLst>
              <a:ext uri="{28A0092B-C50C-407E-A947-70E740481C1C}">
                <a14:useLocalDpi xmlns:a14="http://schemas.microsoft.com/office/drawing/2010/main"/>
              </a:ext>
            </a:extLst>
          </a:blip>
          <a:srcRect/>
          <a:stretch>
            <a:fillRect/>
          </a:stretch>
        </p:blipFill>
        <p:spPr bwMode="auto">
          <a:xfrm>
            <a:off x="9789161" y="2"/>
            <a:ext cx="1578863" cy="1066799"/>
          </a:xfrm>
          <a:prstGeom prst="rect">
            <a:avLst/>
          </a:prstGeom>
          <a:noFill/>
          <a:ln w="9525">
            <a:noFill/>
            <a:miter lim="800000"/>
            <a:headEnd/>
            <a:tailEnd/>
          </a:ln>
          <a:effectLst/>
        </p:spPr>
      </p:pic>
    </p:spTree>
    <p:extLst>
      <p:ext uri="{BB962C8B-B14F-4D97-AF65-F5344CB8AC3E}">
        <p14:creationId xmlns:p14="http://schemas.microsoft.com/office/powerpoint/2010/main" val="408316755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9"/>
            </p:custDataLst>
            <p:extLst>
              <p:ext uri="{D42A27DB-BD31-4B8C-83A1-F6EECF244321}">
                <p14:modId xmlns:p14="http://schemas.microsoft.com/office/powerpoint/2010/main" val="3078675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195" name="think-cell Slide" r:id="rId10" imgW="395" imgH="394" progId="TCLayout.ActiveDocument.1">
                  <p:embed/>
                </p:oleObj>
              </mc:Choice>
              <mc:Fallback>
                <p:oleObj name="think-cell Slide" r:id="rId10" imgW="395" imgH="394" progId="TCLayout.ActiveDocument.1">
                  <p:embed/>
                  <p:pic>
                    <p:nvPicPr>
                      <p:cNvPr id="2" name="Object 1" hidden="1"/>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7" name="Rectangle 6"/>
          <p:cNvSpPr/>
          <p:nvPr/>
        </p:nvSpPr>
        <p:spPr>
          <a:xfrm>
            <a:off x="0" y="0"/>
            <a:ext cx="12192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8" name="Picture 7" descr="NDOH Logo.jpg"/>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479376" y="6080006"/>
            <a:ext cx="1956363" cy="633080"/>
          </a:xfrm>
          <a:prstGeom prst="rect">
            <a:avLst/>
          </a:prstGeom>
        </p:spPr>
      </p:pic>
      <p:cxnSp>
        <p:nvCxnSpPr>
          <p:cNvPr id="15" name="Straight Connector 14"/>
          <p:cNvCxnSpPr/>
          <p:nvPr/>
        </p:nvCxnSpPr>
        <p:spPr>
          <a:xfrm>
            <a:off x="0" y="5949280"/>
            <a:ext cx="12192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rotWithShape="1">
          <a:blip r:embed="rId13" cstate="email">
            <a:extLst>
              <a:ext uri="{28A0092B-C50C-407E-A947-70E740481C1C}">
                <a14:useLocalDpi xmlns:a14="http://schemas.microsoft.com/office/drawing/2010/main"/>
              </a:ext>
            </a:extLst>
          </a:blip>
          <a:srcRect/>
          <a:stretch/>
        </p:blipFill>
        <p:spPr>
          <a:xfrm>
            <a:off x="5588240" y="6080006"/>
            <a:ext cx="1015520" cy="633600"/>
          </a:xfrm>
          <a:prstGeom prst="rect">
            <a:avLst/>
          </a:prstGeom>
        </p:spPr>
      </p:pic>
      <p:pic>
        <p:nvPicPr>
          <p:cNvPr id="6" name="Picture 5"/>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10776520" y="6080006"/>
            <a:ext cx="1005750" cy="633600"/>
          </a:xfrm>
          <a:prstGeom prst="rect">
            <a:avLst/>
          </a:prstGeom>
        </p:spPr>
      </p:pic>
      <p:sp>
        <p:nvSpPr>
          <p:cNvPr id="10" name="Rectangle 26"/>
          <p:cNvSpPr>
            <a:spLocks noGrp="1" noChangeArrowheads="1"/>
          </p:cNvSpPr>
          <p:nvPr>
            <p:ph type="sldNum" sz="quarter" idx="4"/>
          </p:nvPr>
        </p:nvSpPr>
        <p:spPr>
          <a:xfrm>
            <a:off x="11759952" y="6605736"/>
            <a:ext cx="432048" cy="252264"/>
          </a:xfrm>
          <a:prstGeom prst="rect">
            <a:avLst/>
          </a:prstGeom>
          <a:ln/>
        </p:spPr>
        <p:txBody>
          <a:bodyPr anchor="b"/>
          <a:lstStyle>
            <a:lvl1pPr algn="r">
              <a:defRPr sz="12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D520245-90A5-4BD6-A407-91F56233338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33979840"/>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11">
          <p15:clr>
            <a:srgbClr val="F26B43"/>
          </p15:clr>
        </p15:guide>
        <p15:guide id="4" pos="7469">
          <p15:clr>
            <a:srgbClr val="F26B43"/>
          </p15:clr>
        </p15:guide>
        <p15:guide id="5" orient="horz" pos="799">
          <p15:clr>
            <a:srgbClr val="F26B43"/>
          </p15:clr>
        </p15:guide>
        <p15:guide id="6" orient="horz" pos="3748">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0"/>
            </p:custDataLst>
            <p:extLst>
              <p:ext uri="{D42A27DB-BD31-4B8C-83A1-F6EECF244321}">
                <p14:modId xmlns:p14="http://schemas.microsoft.com/office/powerpoint/2010/main" val="295520172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43" name="think-cell Slide" r:id="rId11" imgW="395" imgH="394" progId="TCLayout.ActiveDocument.1">
                  <p:embed/>
                </p:oleObj>
              </mc:Choice>
              <mc:Fallback>
                <p:oleObj name="think-cell Slide" r:id="rId11" imgW="395" imgH="394" progId="TCLayout.ActiveDocument.1">
                  <p:embed/>
                  <p:pic>
                    <p:nvPicPr>
                      <p:cNvPr id="2" name="Object 1" hidden="1"/>
                      <p:cNvPicPr/>
                      <p:nvPr/>
                    </p:nvPicPr>
                    <p:blipFill>
                      <a:blip r:embed="rId12"/>
                      <a:stretch>
                        <a:fillRect/>
                      </a:stretch>
                    </p:blipFill>
                    <p:spPr>
                      <a:xfrm>
                        <a:off x="1588" y="1588"/>
                        <a:ext cx="1588" cy="1588"/>
                      </a:xfrm>
                      <a:prstGeom prst="rect">
                        <a:avLst/>
                      </a:prstGeom>
                    </p:spPr>
                  </p:pic>
                </p:oleObj>
              </mc:Fallback>
            </mc:AlternateContent>
          </a:graphicData>
        </a:graphic>
      </p:graphicFrame>
      <p:sp>
        <p:nvSpPr>
          <p:cNvPr id="7" name="Rectangle 6"/>
          <p:cNvSpPr/>
          <p:nvPr/>
        </p:nvSpPr>
        <p:spPr>
          <a:xfrm>
            <a:off x="0" y="0"/>
            <a:ext cx="12192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8" name="Picture 7" descr="NDOH Logo.jpg"/>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479376" y="6080006"/>
            <a:ext cx="1956363" cy="633080"/>
          </a:xfrm>
          <a:prstGeom prst="rect">
            <a:avLst/>
          </a:prstGeom>
        </p:spPr>
      </p:pic>
      <p:cxnSp>
        <p:nvCxnSpPr>
          <p:cNvPr id="15" name="Straight Connector 14"/>
          <p:cNvCxnSpPr/>
          <p:nvPr/>
        </p:nvCxnSpPr>
        <p:spPr>
          <a:xfrm>
            <a:off x="0" y="5949280"/>
            <a:ext cx="12192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5588240" y="6080006"/>
            <a:ext cx="1015520" cy="633600"/>
          </a:xfrm>
          <a:prstGeom prst="rect">
            <a:avLst/>
          </a:prstGeom>
        </p:spPr>
      </p:pic>
      <p:pic>
        <p:nvPicPr>
          <p:cNvPr id="6" name="Picture 5"/>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0776520" y="6080006"/>
            <a:ext cx="1005750" cy="633600"/>
          </a:xfrm>
          <a:prstGeom prst="rect">
            <a:avLst/>
          </a:prstGeom>
        </p:spPr>
      </p:pic>
      <p:sp>
        <p:nvSpPr>
          <p:cNvPr id="10" name="Rectangle 26"/>
          <p:cNvSpPr>
            <a:spLocks noGrp="1" noChangeArrowheads="1"/>
          </p:cNvSpPr>
          <p:nvPr>
            <p:ph type="sldNum" sz="quarter" idx="4"/>
          </p:nvPr>
        </p:nvSpPr>
        <p:spPr>
          <a:xfrm>
            <a:off x="11759952" y="6605736"/>
            <a:ext cx="432048" cy="252264"/>
          </a:xfrm>
          <a:prstGeom prst="rect">
            <a:avLst/>
          </a:prstGeom>
          <a:ln/>
        </p:spPr>
        <p:txBody>
          <a:bodyPr anchor="b"/>
          <a:lstStyle>
            <a:lvl1pPr algn="r">
              <a:defRPr sz="12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D520245-90A5-4BD6-A407-91F56233338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
        <p:nvSpPr>
          <p:cNvPr id="3" name="Text Placeholder 2">
            <a:extLst>
              <a:ext uri="{FF2B5EF4-FFF2-40B4-BE49-F238E27FC236}">
                <a16:creationId xmlns:a16="http://schemas.microsoft.com/office/drawing/2014/main" id="{22681C37-4567-42C4-952E-C95EE56B5183}"/>
              </a:ext>
            </a:extLst>
          </p:cNvPr>
          <p:cNvSpPr>
            <a:spLocks noGrp="1"/>
          </p:cNvSpPr>
          <p:nvPr>
            <p:ph type="body" idx="1"/>
          </p:nvPr>
        </p:nvSpPr>
        <p:spPr>
          <a:xfrm>
            <a:off x="838200" y="1825625"/>
            <a:ext cx="10515600" cy="1520416"/>
          </a:xfrm>
          <a:prstGeom prst="rect">
            <a:avLst/>
          </a:prstGeom>
        </p:spPr>
        <p:txBody>
          <a:bodyPr vert="horz" lIns="91440" tIns="45720" rIns="91440" bIns="4572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1500251462"/>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9" r:id="rId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11">
          <p15:clr>
            <a:srgbClr val="F26B43"/>
          </p15:clr>
        </p15:guide>
        <p15:guide id="4" pos="7469">
          <p15:clr>
            <a:srgbClr val="F26B43"/>
          </p15:clr>
        </p15:guide>
        <p15:guide id="5" orient="horz" pos="799">
          <p15:clr>
            <a:srgbClr val="F26B43"/>
          </p15:clr>
        </p15:guide>
        <p15:guide id="6" orient="horz" pos="3748">
          <p15:clr>
            <a:srgbClr val="F26B43"/>
          </p15:clr>
        </p15:guide>
      </p15:sldGuideLst>
    </p:ext>
  </p:extLst>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7"/>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291" name="think-cell Slide" r:id="rId8" imgW="395" imgH="394" progId="TCLayout.ActiveDocument.1">
                  <p:embed/>
                </p:oleObj>
              </mc:Choice>
              <mc:Fallback>
                <p:oleObj name="think-cell Slide" r:id="rId8" imgW="395" imgH="394" progId="TCLayout.ActiveDocument.1">
                  <p:embed/>
                  <p:pic>
                    <p:nvPicPr>
                      <p:cNvPr id="2" name="Object 1" hidden="1"/>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7" name="Rectangle 6"/>
          <p:cNvSpPr/>
          <p:nvPr/>
        </p:nvSpPr>
        <p:spPr>
          <a:xfrm>
            <a:off x="0" y="0"/>
            <a:ext cx="12192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8" name="Picture 7" descr="NDOH Logo.jpg"/>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479376" y="6080006"/>
            <a:ext cx="1956363" cy="633080"/>
          </a:xfrm>
          <a:prstGeom prst="rect">
            <a:avLst/>
          </a:prstGeom>
        </p:spPr>
      </p:pic>
      <p:cxnSp>
        <p:nvCxnSpPr>
          <p:cNvPr id="15" name="Straight Connector 14"/>
          <p:cNvCxnSpPr/>
          <p:nvPr/>
        </p:nvCxnSpPr>
        <p:spPr>
          <a:xfrm>
            <a:off x="0" y="5949280"/>
            <a:ext cx="12192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rotWithShape="1">
          <a:blip r:embed="rId11" cstate="email">
            <a:extLst>
              <a:ext uri="{28A0092B-C50C-407E-A947-70E740481C1C}">
                <a14:useLocalDpi xmlns:a14="http://schemas.microsoft.com/office/drawing/2010/main"/>
              </a:ext>
            </a:extLst>
          </a:blip>
          <a:srcRect t="3091" b="2606"/>
          <a:stretch/>
        </p:blipFill>
        <p:spPr>
          <a:xfrm>
            <a:off x="5588240" y="6080006"/>
            <a:ext cx="1015520" cy="633600"/>
          </a:xfrm>
          <a:prstGeom prst="rect">
            <a:avLst/>
          </a:prstGeom>
        </p:spPr>
      </p:pic>
      <p:pic>
        <p:nvPicPr>
          <p:cNvPr id="6" name="Picture 5"/>
          <p:cNvPicPr>
            <a:picLocks noChangeAspect="1"/>
          </p:cNvPicPr>
          <p:nvPr/>
        </p:nvPicPr>
        <p:blipFill rotWithShape="1">
          <a:blip r:embed="rId12" cstate="email">
            <a:extLst>
              <a:ext uri="{28A0092B-C50C-407E-A947-70E740481C1C}">
                <a14:useLocalDpi xmlns:a14="http://schemas.microsoft.com/office/drawing/2010/main"/>
              </a:ext>
            </a:extLst>
          </a:blip>
          <a:srcRect t="6042" b="4962"/>
          <a:stretch/>
        </p:blipFill>
        <p:spPr>
          <a:xfrm>
            <a:off x="10776520" y="6080006"/>
            <a:ext cx="1005750" cy="633600"/>
          </a:xfrm>
          <a:prstGeom prst="rect">
            <a:avLst/>
          </a:prstGeom>
        </p:spPr>
      </p:pic>
      <p:sp>
        <p:nvSpPr>
          <p:cNvPr id="10" name="Rectangle 26"/>
          <p:cNvSpPr>
            <a:spLocks noGrp="1" noChangeArrowheads="1"/>
          </p:cNvSpPr>
          <p:nvPr>
            <p:ph type="sldNum" sz="quarter" idx="4"/>
          </p:nvPr>
        </p:nvSpPr>
        <p:spPr>
          <a:xfrm>
            <a:off x="11759952" y="6605736"/>
            <a:ext cx="432048" cy="252264"/>
          </a:xfrm>
          <a:prstGeom prst="rect">
            <a:avLst/>
          </a:prstGeom>
          <a:ln/>
        </p:spPr>
        <p:txBody>
          <a:bodyPr anchor="b"/>
          <a:lstStyle>
            <a:lvl1pPr algn="r">
              <a:defRPr sz="12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D520245-90A5-4BD6-A407-91F56233338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83687182"/>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11">
          <p15:clr>
            <a:srgbClr val="F26B43"/>
          </p15:clr>
        </p15:guide>
        <p15:guide id="4" pos="7469">
          <p15:clr>
            <a:srgbClr val="F26B43"/>
          </p15:clr>
        </p15:guide>
        <p15:guide id="5" orient="horz" pos="799">
          <p15:clr>
            <a:srgbClr val="F26B43"/>
          </p15:clr>
        </p15:guide>
        <p15:guide id="6" orient="horz" pos="37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A2E353B-4245-4ED2-A34F-08823059123A}"/>
              </a:ext>
            </a:extLst>
          </p:cNvPr>
          <p:cNvSpPr>
            <a:spLocks noGrp="1"/>
          </p:cNvSpPr>
          <p:nvPr>
            <p:ph type="body" sz="quarter" idx="10"/>
          </p:nvPr>
        </p:nvSpPr>
        <p:spPr>
          <a:xfrm>
            <a:off x="2393576" y="1048871"/>
            <a:ext cx="9798424" cy="4218061"/>
          </a:xfrm>
        </p:spPr>
        <p:txBody>
          <a:bodyPr/>
          <a:lstStyle/>
          <a:p>
            <a:pPr algn="ctr"/>
            <a:r>
              <a:rPr lang="en-ZA" sz="3600" b="1" dirty="0" smtClean="0"/>
              <a:t>National Department of Health responses to </a:t>
            </a:r>
            <a:r>
              <a:rPr lang="en-ZA" sz="3600" b="1" dirty="0"/>
              <a:t>the Portfolio Committee </a:t>
            </a:r>
            <a:r>
              <a:rPr lang="en-ZA" sz="3600" b="1" dirty="0" smtClean="0"/>
              <a:t>Public Hearings on the National Health Insurance Bill [B 11-2019]</a:t>
            </a:r>
            <a:endParaRPr lang="en-ZA" sz="3600" b="1" dirty="0"/>
          </a:p>
          <a:p>
            <a:pPr algn="ctr"/>
            <a:endParaRPr lang="en-ZA" sz="3600" b="1" dirty="0"/>
          </a:p>
          <a:p>
            <a:pPr algn="ctr"/>
            <a:r>
              <a:rPr lang="en-ZA" sz="2400" b="1" dirty="0"/>
              <a:t>29 March 2022</a:t>
            </a:r>
          </a:p>
        </p:txBody>
      </p:sp>
    </p:spTree>
    <p:extLst>
      <p:ext uri="{BB962C8B-B14F-4D97-AF65-F5344CB8AC3E}">
        <p14:creationId xmlns:p14="http://schemas.microsoft.com/office/powerpoint/2010/main" val="1358456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3B84D-1761-4E97-8956-CBFCDA1E7D4F}"/>
              </a:ext>
            </a:extLst>
          </p:cNvPr>
          <p:cNvSpPr>
            <a:spLocks noGrp="1"/>
          </p:cNvSpPr>
          <p:nvPr>
            <p:ph type="title"/>
          </p:nvPr>
        </p:nvSpPr>
        <p:spPr>
          <a:xfrm>
            <a:off x="447869" y="0"/>
            <a:ext cx="11744131" cy="1052736"/>
          </a:xfrm>
        </p:spPr>
        <p:txBody>
          <a:bodyPr/>
          <a:lstStyle/>
          <a:p>
            <a:r>
              <a:rPr lang="en-US" u="none" dirty="0"/>
              <a:t>Response regarding compliance and accreditation:</a:t>
            </a:r>
            <a:br>
              <a:rPr lang="en-US" u="none" dirty="0"/>
            </a:br>
            <a:r>
              <a:rPr lang="en-US" u="none" dirty="0"/>
              <a:t>Tackling heath service delivery challenges</a:t>
            </a:r>
            <a:endParaRPr lang="en-ZA" dirty="0"/>
          </a:p>
        </p:txBody>
      </p:sp>
      <p:sp>
        <p:nvSpPr>
          <p:cNvPr id="3" name="Text Placeholder 2">
            <a:extLst>
              <a:ext uri="{FF2B5EF4-FFF2-40B4-BE49-F238E27FC236}">
                <a16:creationId xmlns:a16="http://schemas.microsoft.com/office/drawing/2014/main" id="{685F4655-B7D2-4D0B-BECA-B4598B4A2916}"/>
              </a:ext>
            </a:extLst>
          </p:cNvPr>
          <p:cNvSpPr>
            <a:spLocks noGrp="1"/>
          </p:cNvSpPr>
          <p:nvPr>
            <p:ph type="body" sz="quarter" idx="10"/>
          </p:nvPr>
        </p:nvSpPr>
        <p:spPr>
          <a:xfrm>
            <a:off x="344390" y="1044569"/>
            <a:ext cx="11512649" cy="4824386"/>
          </a:xfrm>
        </p:spPr>
        <p:txBody>
          <a:bodyPr/>
          <a:lstStyle/>
          <a:p>
            <a:r>
              <a:rPr lang="en-ZA" sz="1800" dirty="0">
                <a:latin typeface="Arial" panose="020B0604020202020204" pitchFamily="34" charset="0"/>
                <a:cs typeface="Arial" panose="020B0604020202020204" pitchFamily="34" charset="0"/>
              </a:rPr>
              <a:t>The </a:t>
            </a:r>
            <a:r>
              <a:rPr lang="en-ZA" sz="1800" b="1" dirty="0">
                <a:latin typeface="Arial" panose="020B0604020202020204" pitchFamily="34" charset="0"/>
                <a:cs typeface="Arial" panose="020B0604020202020204" pitchFamily="34" charset="0"/>
              </a:rPr>
              <a:t>reality</a:t>
            </a:r>
            <a:r>
              <a:rPr lang="en-ZA" sz="1800" dirty="0">
                <a:latin typeface="Arial" panose="020B0604020202020204" pitchFamily="34" charset="0"/>
                <a:cs typeface="Arial" panose="020B0604020202020204" pitchFamily="34" charset="0"/>
              </a:rPr>
              <a:t> is that many private establishments will also fail OHSC compliance, albeit for different reasons, such as lack of clinical accountability, failure to comply with the statutory requirements of clinical patient record-keeping and others – all public and private establishments need some quality investment</a:t>
            </a:r>
          </a:p>
          <a:p>
            <a:r>
              <a:rPr lang="en-US" sz="1800" dirty="0">
                <a:latin typeface="Arial" panose="020B0604020202020204" pitchFamily="34" charset="0"/>
                <a:cs typeface="Arial" panose="020B0604020202020204" pitchFamily="34" charset="0"/>
              </a:rPr>
              <a:t>The implementation of NHI is supported by several parallel health system reform and strengthening initiatives in the public healthcare system (six health systems building blocks):</a:t>
            </a:r>
          </a:p>
          <a:p>
            <a:pPr lvl="1"/>
            <a:r>
              <a:rPr lang="en-US" sz="1800" dirty="0">
                <a:latin typeface="Arial" panose="020B0604020202020204" pitchFamily="34" charset="0"/>
                <a:cs typeface="Arial" panose="020B0604020202020204" pitchFamily="34" charset="0"/>
              </a:rPr>
              <a:t>leadership</a:t>
            </a:r>
          </a:p>
          <a:p>
            <a:pPr lvl="1"/>
            <a:r>
              <a:rPr lang="en-US" sz="1800" dirty="0">
                <a:latin typeface="Arial" panose="020B0604020202020204" pitchFamily="34" charset="0"/>
                <a:cs typeface="Arial" panose="020B0604020202020204" pitchFamily="34" charset="0"/>
              </a:rPr>
              <a:t>financing</a:t>
            </a:r>
          </a:p>
          <a:p>
            <a:pPr lvl="1"/>
            <a:r>
              <a:rPr lang="en-US" sz="1800" dirty="0">
                <a:latin typeface="Arial" panose="020B0604020202020204" pitchFamily="34" charset="0"/>
                <a:cs typeface="Arial" panose="020B0604020202020204" pitchFamily="34" charset="0"/>
              </a:rPr>
              <a:t>medical products &amp; consumables</a:t>
            </a:r>
          </a:p>
          <a:p>
            <a:pPr lvl="1"/>
            <a:r>
              <a:rPr lang="en-US" sz="1800" dirty="0">
                <a:latin typeface="Arial" panose="020B0604020202020204" pitchFamily="34" charset="0"/>
                <a:cs typeface="Arial" panose="020B0604020202020204" pitchFamily="34" charset="0"/>
              </a:rPr>
              <a:t>information technology</a:t>
            </a:r>
          </a:p>
          <a:p>
            <a:pPr lvl="1"/>
            <a:r>
              <a:rPr lang="en-US" sz="1800" dirty="0">
                <a:latin typeface="Arial" panose="020B0604020202020204" pitchFamily="34" charset="0"/>
                <a:cs typeface="Arial" panose="020B0604020202020204" pitchFamily="34" charset="0"/>
              </a:rPr>
              <a:t>human resources for health</a:t>
            </a:r>
          </a:p>
          <a:p>
            <a:pPr lvl="1"/>
            <a:r>
              <a:rPr lang="en-US" sz="1800" dirty="0">
                <a:latin typeface="Arial" panose="020B0604020202020204" pitchFamily="34" charset="0"/>
                <a:cs typeface="Arial" panose="020B0604020202020204" pitchFamily="34" charset="0"/>
              </a:rPr>
              <a:t>service delivery</a:t>
            </a:r>
          </a:p>
          <a:p>
            <a:r>
              <a:rPr lang="en-US" sz="1800" dirty="0">
                <a:latin typeface="Arial" panose="020B0604020202020204" pitchFamily="34" charset="0"/>
                <a:cs typeface="Arial" panose="020B0604020202020204" pitchFamily="34" charset="0"/>
              </a:rPr>
              <a:t>Some initiatives were used in the 10 ‘Pilot Districts’ to strengthen the health systems and test various interventions</a:t>
            </a:r>
          </a:p>
          <a:p>
            <a:r>
              <a:rPr lang="en-US" sz="1800" dirty="0">
                <a:latin typeface="Arial" panose="020B0604020202020204" pitchFamily="34" charset="0"/>
                <a:cs typeface="Arial" panose="020B0604020202020204" pitchFamily="34" charset="0"/>
              </a:rPr>
              <a:t>Several Conditional Grants were created to provide provinces with health funding in addition to their Provincial Equitable Share (PES)</a:t>
            </a:r>
            <a:r>
              <a:rPr lang="en-ZA" sz="1800" dirty="0">
                <a:latin typeface="Arial" panose="020B0604020202020204" pitchFamily="34" charset="0"/>
                <a:cs typeface="Arial" panose="020B0604020202020204" pitchFamily="34" charset="0"/>
              </a:rPr>
              <a:t> allocations</a:t>
            </a:r>
            <a:endParaRPr lang="en-US" sz="1800" dirty="0">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77A0576B-16E9-4DBA-AB70-220B1D62C32B}"/>
              </a:ext>
            </a:extLst>
          </p:cNvPr>
          <p:cNvSpPr>
            <a:spLocks noGrp="1"/>
          </p:cNvSpPr>
          <p:nvPr>
            <p:ph type="body" sz="quarter" idx="11"/>
          </p:nvPr>
        </p:nvSpPr>
        <p:spPr/>
        <p:txBody>
          <a:bodyPr/>
          <a:lstStyle/>
          <a:p>
            <a:endParaRPr lang="en-ZA"/>
          </a:p>
        </p:txBody>
      </p:sp>
    </p:spTree>
    <p:extLst>
      <p:ext uri="{BB962C8B-B14F-4D97-AF65-F5344CB8AC3E}">
        <p14:creationId xmlns:p14="http://schemas.microsoft.com/office/powerpoint/2010/main" val="1541652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06769-3CD9-4C75-9E84-9C27B5A1BD28}"/>
              </a:ext>
            </a:extLst>
          </p:cNvPr>
          <p:cNvSpPr>
            <a:spLocks noGrp="1"/>
          </p:cNvSpPr>
          <p:nvPr>
            <p:ph type="title"/>
          </p:nvPr>
        </p:nvSpPr>
        <p:spPr/>
        <p:txBody>
          <a:bodyPr/>
          <a:lstStyle/>
          <a:p>
            <a:r>
              <a:rPr lang="en-US" u="none" dirty="0"/>
              <a:t>Response regarding compliance and accreditation:</a:t>
            </a:r>
            <a:br>
              <a:rPr lang="en-US" u="none" dirty="0"/>
            </a:br>
            <a:r>
              <a:rPr lang="en-US" u="none" dirty="0"/>
              <a:t>Investment in the public health sector quality improvement </a:t>
            </a:r>
            <a:endParaRPr lang="en-ZA" u="none" dirty="0"/>
          </a:p>
        </p:txBody>
      </p:sp>
      <p:sp>
        <p:nvSpPr>
          <p:cNvPr id="3" name="Text Placeholder 2">
            <a:extLst>
              <a:ext uri="{FF2B5EF4-FFF2-40B4-BE49-F238E27FC236}">
                <a16:creationId xmlns:a16="http://schemas.microsoft.com/office/drawing/2014/main" id="{622EF5C1-701E-4E47-BA3D-B7546B8714E1}"/>
              </a:ext>
            </a:extLst>
          </p:cNvPr>
          <p:cNvSpPr>
            <a:spLocks noGrp="1"/>
          </p:cNvSpPr>
          <p:nvPr>
            <p:ph type="body" sz="quarter" idx="10"/>
          </p:nvPr>
        </p:nvSpPr>
        <p:spPr>
          <a:xfrm>
            <a:off x="344390" y="1109882"/>
            <a:ext cx="11512649" cy="4672110"/>
          </a:xfrm>
        </p:spPr>
        <p:txBody>
          <a:bodyPr/>
          <a:lstStyle/>
          <a:p>
            <a:r>
              <a:rPr lang="en-US" sz="2000" dirty="0">
                <a:latin typeface="Arial" panose="020B0604020202020204" pitchFamily="34" charset="0"/>
                <a:cs typeface="Arial" panose="020B0604020202020204" pitchFamily="34" charset="0"/>
              </a:rPr>
              <a:t>The </a:t>
            </a:r>
            <a:r>
              <a:rPr lang="en-US" sz="2000" b="1" dirty="0">
                <a:latin typeface="Arial" panose="020B0604020202020204" pitchFamily="34" charset="0"/>
                <a:cs typeface="Arial" panose="020B0604020202020204" pitchFamily="34" charset="0"/>
              </a:rPr>
              <a:t>investment in the public health sector quality improvement </a:t>
            </a:r>
            <a:r>
              <a:rPr lang="en-US" sz="2000" dirty="0">
                <a:latin typeface="Arial" panose="020B0604020202020204" pitchFamily="34" charset="0"/>
                <a:cs typeface="Arial" panose="020B0604020202020204" pitchFamily="34" charset="0"/>
              </a:rPr>
              <a:t>will continue through several integrated components:</a:t>
            </a:r>
          </a:p>
          <a:p>
            <a:pPr lvl="1"/>
            <a:r>
              <a:rPr lang="en-US" sz="1800" dirty="0">
                <a:latin typeface="Arial" panose="020B0604020202020204" pitchFamily="34" charset="0"/>
                <a:cs typeface="Arial" panose="020B0604020202020204" pitchFamily="34" charset="0"/>
              </a:rPr>
              <a:t>National Health Quality Improvement Plan (NHQIP)</a:t>
            </a:r>
          </a:p>
          <a:p>
            <a:pPr lvl="2"/>
            <a:r>
              <a:rPr lang="en-US" sz="1800" dirty="0">
                <a:latin typeface="Arial" panose="020B0604020202020204" pitchFamily="34" charset="0"/>
                <a:cs typeface="Arial" panose="020B0604020202020204" pitchFamily="34" charset="0"/>
              </a:rPr>
              <a:t>19 Quality Learning </a:t>
            </a:r>
            <a:r>
              <a:rPr lang="en-US" sz="1800" dirty="0" err="1">
                <a:latin typeface="Arial" panose="020B0604020202020204" pitchFamily="34" charset="0"/>
                <a:cs typeface="Arial" panose="020B0604020202020204" pitchFamily="34" charset="0"/>
              </a:rPr>
              <a:t>Centres</a:t>
            </a:r>
            <a:r>
              <a:rPr lang="en-US" sz="1800" dirty="0">
                <a:latin typeface="Arial" panose="020B0604020202020204" pitchFamily="34" charset="0"/>
                <a:cs typeface="Arial" panose="020B0604020202020204" pitchFamily="34" charset="0"/>
              </a:rPr>
              <a:t> (starting nodes)</a:t>
            </a:r>
          </a:p>
          <a:p>
            <a:pPr lvl="2"/>
            <a:r>
              <a:rPr lang="en-US" sz="1800" dirty="0">
                <a:latin typeface="Arial" panose="020B0604020202020204" pitchFamily="34" charset="0"/>
                <a:cs typeface="Arial" panose="020B0604020202020204" pitchFamily="34" charset="0"/>
              </a:rPr>
              <a:t>167 participating public and private establishments</a:t>
            </a:r>
          </a:p>
          <a:p>
            <a:pPr lvl="2"/>
            <a:r>
              <a:rPr lang="en-US" sz="1800" dirty="0">
                <a:latin typeface="Arial" panose="020B0604020202020204" pitchFamily="34" charset="0"/>
                <a:cs typeface="Arial" panose="020B0604020202020204" pitchFamily="34" charset="0"/>
              </a:rPr>
              <a:t>750 graduates from the Quality </a:t>
            </a:r>
            <a:r>
              <a:rPr lang="en-US" sz="1800" dirty="0" err="1">
                <a:latin typeface="Arial" panose="020B0604020202020204" pitchFamily="34" charset="0"/>
                <a:cs typeface="Arial" panose="020B0604020202020204" pitchFamily="34" charset="0"/>
              </a:rPr>
              <a:t>programme</a:t>
            </a:r>
            <a:r>
              <a:rPr lang="en-US" sz="1800" dirty="0">
                <a:latin typeface="Arial" panose="020B0604020202020204" pitchFamily="34" charset="0"/>
                <a:cs typeface="Arial" panose="020B0604020202020204" pitchFamily="34" charset="0"/>
              </a:rPr>
              <a:t> training (HWSETA supported, and USA accredited)</a:t>
            </a:r>
          </a:p>
          <a:p>
            <a:pPr lvl="1"/>
            <a:r>
              <a:rPr lang="en-US" sz="1800" dirty="0">
                <a:latin typeface="Arial" panose="020B0604020202020204" pitchFamily="34" charset="0"/>
                <a:cs typeface="Arial" panose="020B0604020202020204" pitchFamily="34" charset="0"/>
              </a:rPr>
              <a:t>Ideal Clinic </a:t>
            </a:r>
            <a:r>
              <a:rPr lang="en-US" sz="1800" dirty="0" err="1">
                <a:latin typeface="Arial" panose="020B0604020202020204" pitchFamily="34" charset="0"/>
                <a:cs typeface="Arial" panose="020B0604020202020204" pitchFamily="34" charset="0"/>
              </a:rPr>
              <a:t>Programme</a:t>
            </a:r>
            <a:endParaRPr lang="en-US" sz="1800" dirty="0">
              <a:latin typeface="Arial" panose="020B0604020202020204" pitchFamily="34" charset="0"/>
              <a:cs typeface="Arial" panose="020B0604020202020204" pitchFamily="34" charset="0"/>
            </a:endParaRPr>
          </a:p>
          <a:p>
            <a:pPr lvl="1"/>
            <a:r>
              <a:rPr lang="en-US" sz="1800" dirty="0">
                <a:latin typeface="Arial" panose="020B0604020202020204" pitchFamily="34" charset="0"/>
                <a:cs typeface="Arial" panose="020B0604020202020204" pitchFamily="34" charset="0"/>
              </a:rPr>
              <a:t>Ideal Hospital </a:t>
            </a:r>
            <a:r>
              <a:rPr lang="en-US" sz="1800" dirty="0" err="1">
                <a:latin typeface="Arial" panose="020B0604020202020204" pitchFamily="34" charset="0"/>
                <a:cs typeface="Arial" panose="020B0604020202020204" pitchFamily="34" charset="0"/>
              </a:rPr>
              <a:t>Programme</a:t>
            </a:r>
            <a:endParaRPr lang="en-US" sz="1800" dirty="0">
              <a:latin typeface="Arial" panose="020B0604020202020204" pitchFamily="34" charset="0"/>
              <a:cs typeface="Arial" panose="020B0604020202020204" pitchFamily="34" charset="0"/>
            </a:endParaRPr>
          </a:p>
          <a:p>
            <a:pPr lvl="1"/>
            <a:r>
              <a:rPr lang="en-US" sz="1800" dirty="0">
                <a:latin typeface="Arial" panose="020B0604020202020204" pitchFamily="34" charset="0"/>
                <a:cs typeface="Arial" panose="020B0604020202020204" pitchFamily="34" charset="0"/>
              </a:rPr>
              <a:t>Infection Prevention and Control (IPC) </a:t>
            </a:r>
            <a:r>
              <a:rPr lang="en-US" sz="1800" dirty="0" err="1">
                <a:latin typeface="Arial" panose="020B0604020202020204" pitchFamily="34" charset="0"/>
                <a:cs typeface="Arial" panose="020B0604020202020204" pitchFamily="34" charset="0"/>
              </a:rPr>
              <a:t>Programme</a:t>
            </a:r>
            <a:endParaRPr lang="en-US" sz="1800" dirty="0">
              <a:latin typeface="Arial" panose="020B0604020202020204" pitchFamily="34" charset="0"/>
              <a:cs typeface="Arial" panose="020B0604020202020204" pitchFamily="34" charset="0"/>
            </a:endParaRPr>
          </a:p>
          <a:p>
            <a:pPr lvl="1"/>
            <a:r>
              <a:rPr lang="en-US" sz="1800" dirty="0">
                <a:latin typeface="Arial" panose="020B0604020202020204" pitchFamily="34" charset="0"/>
                <a:cs typeface="Arial" panose="020B0604020202020204" pitchFamily="34" charset="0"/>
              </a:rPr>
              <a:t>Occupational Health and Safety (OHS) Committees</a:t>
            </a:r>
          </a:p>
          <a:p>
            <a:r>
              <a:rPr lang="en-US" sz="2000" dirty="0">
                <a:latin typeface="Arial" panose="020B0604020202020204" pitchFamily="34" charset="0"/>
                <a:cs typeface="Arial" panose="020B0604020202020204" pitchFamily="34" charset="0"/>
              </a:rPr>
              <a:t>These initiatives are intended to strengthen the capacity of the health system to deliver on the health needs of the population, and also to create a resilient service delivery platform in the public sector as the cornerstone of the NHI personal healthcare services</a:t>
            </a:r>
          </a:p>
          <a:p>
            <a:endParaRPr lang="en-ZA" sz="2000" dirty="0"/>
          </a:p>
        </p:txBody>
      </p:sp>
      <p:sp>
        <p:nvSpPr>
          <p:cNvPr id="4" name="Text Placeholder 3">
            <a:extLst>
              <a:ext uri="{FF2B5EF4-FFF2-40B4-BE49-F238E27FC236}">
                <a16:creationId xmlns:a16="http://schemas.microsoft.com/office/drawing/2014/main" id="{11E21A43-30B5-4B52-839F-8FD6D6F93230}"/>
              </a:ext>
            </a:extLst>
          </p:cNvPr>
          <p:cNvSpPr>
            <a:spLocks noGrp="1"/>
          </p:cNvSpPr>
          <p:nvPr>
            <p:ph type="body" sz="quarter" idx="11"/>
          </p:nvPr>
        </p:nvSpPr>
        <p:spPr/>
        <p:txBody>
          <a:bodyPr/>
          <a:lstStyle/>
          <a:p>
            <a:endParaRPr lang="en-ZA"/>
          </a:p>
        </p:txBody>
      </p:sp>
    </p:spTree>
    <p:extLst>
      <p:ext uri="{BB962C8B-B14F-4D97-AF65-F5344CB8AC3E}">
        <p14:creationId xmlns:p14="http://schemas.microsoft.com/office/powerpoint/2010/main" val="498631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7C432-7D35-4B45-BB96-B47E1964922A}"/>
              </a:ext>
            </a:extLst>
          </p:cNvPr>
          <p:cNvSpPr>
            <a:spLocks noGrp="1"/>
          </p:cNvSpPr>
          <p:nvPr>
            <p:ph type="title"/>
          </p:nvPr>
        </p:nvSpPr>
        <p:spPr/>
        <p:txBody>
          <a:bodyPr/>
          <a:lstStyle/>
          <a:p>
            <a:r>
              <a:rPr lang="en-US" u="none" dirty="0"/>
              <a:t>Response regarding compliance and accreditation:</a:t>
            </a:r>
            <a:br>
              <a:rPr lang="en-US" u="none" dirty="0"/>
            </a:br>
            <a:r>
              <a:rPr lang="en-ZA" u="none" dirty="0"/>
              <a:t>Staggered Approach to Accreditation</a:t>
            </a:r>
          </a:p>
        </p:txBody>
      </p:sp>
      <p:sp>
        <p:nvSpPr>
          <p:cNvPr id="3" name="Text Placeholder 2">
            <a:extLst>
              <a:ext uri="{FF2B5EF4-FFF2-40B4-BE49-F238E27FC236}">
                <a16:creationId xmlns:a16="http://schemas.microsoft.com/office/drawing/2014/main" id="{65ED6E10-9F4A-4B7E-9331-4106A7647BEF}"/>
              </a:ext>
            </a:extLst>
          </p:cNvPr>
          <p:cNvSpPr>
            <a:spLocks noGrp="1"/>
          </p:cNvSpPr>
          <p:nvPr>
            <p:ph type="body" sz="quarter" idx="10"/>
          </p:nvPr>
        </p:nvSpPr>
        <p:spPr>
          <a:xfrm>
            <a:off x="344390" y="1147209"/>
            <a:ext cx="11512649" cy="4672110"/>
          </a:xfrm>
        </p:spPr>
        <p:txBody>
          <a:bodyPr/>
          <a:lstStyle/>
          <a:p>
            <a:r>
              <a:rPr lang="en-ZA" sz="2000" dirty="0">
                <a:latin typeface="Arial" panose="020B0604020202020204" pitchFamily="34" charset="0"/>
                <a:cs typeface="Arial" panose="020B0604020202020204" pitchFamily="34" charset="0"/>
              </a:rPr>
              <a:t>There will be a need for a staggered or graded approach to accreditation to prevent collapsing services will developing quality</a:t>
            </a:r>
          </a:p>
          <a:p>
            <a:r>
              <a:rPr lang="en-ZA" sz="2000" dirty="0">
                <a:latin typeface="Arial" panose="020B0604020202020204" pitchFamily="34" charset="0"/>
                <a:cs typeface="Arial" panose="020B0604020202020204" pitchFamily="34" charset="0"/>
              </a:rPr>
              <a:t>This will be achieved with Regulations and may include a time-bound approach with </a:t>
            </a:r>
            <a:r>
              <a:rPr lang="en-ZA" sz="2000" b="1" dirty="0">
                <a:latin typeface="Arial" panose="020B0604020202020204" pitchFamily="34" charset="0"/>
                <a:cs typeface="Arial" panose="020B0604020202020204" pitchFamily="34" charset="0"/>
              </a:rPr>
              <a:t>for example</a:t>
            </a:r>
            <a:r>
              <a:rPr lang="en-ZA" sz="2000" dirty="0">
                <a:latin typeface="Arial" panose="020B0604020202020204" pitchFamily="34" charset="0"/>
                <a:cs typeface="Arial" panose="020B0604020202020204" pitchFamily="34" charset="0"/>
              </a:rPr>
              <a:t>:</a:t>
            </a:r>
          </a:p>
          <a:p>
            <a:pPr lvl="1"/>
            <a:r>
              <a:rPr lang="en-ZA" sz="2000" dirty="0">
                <a:latin typeface="Arial" panose="020B0604020202020204" pitchFamily="34" charset="0"/>
                <a:cs typeface="Arial" panose="020B0604020202020204" pitchFamily="34" charset="0"/>
              </a:rPr>
              <a:t>Self-assessment certification and accreditation based on few key imperatives</a:t>
            </a:r>
          </a:p>
          <a:p>
            <a:pPr lvl="1"/>
            <a:r>
              <a:rPr lang="en-ZA" sz="2000" dirty="0">
                <a:latin typeface="Arial" panose="020B0604020202020204" pitchFamily="34" charset="0"/>
                <a:cs typeface="Arial" panose="020B0604020202020204" pitchFamily="34" charset="0"/>
              </a:rPr>
              <a:t>Peer reviewed certification and accreditation</a:t>
            </a:r>
          </a:p>
          <a:p>
            <a:pPr lvl="1"/>
            <a:r>
              <a:rPr lang="en-ZA" sz="2000" dirty="0">
                <a:latin typeface="Arial" panose="020B0604020202020204" pitchFamily="34" charset="0"/>
                <a:cs typeface="Arial" panose="020B0604020202020204" pitchFamily="34" charset="0"/>
              </a:rPr>
              <a:t>Full OHSC inspection and compliance certification with full accreditation</a:t>
            </a:r>
          </a:p>
          <a:p>
            <a:r>
              <a:rPr lang="en-ZA" sz="2000" dirty="0">
                <a:latin typeface="Arial" panose="020B0604020202020204" pitchFamily="34" charset="0"/>
                <a:cs typeface="Arial" panose="020B0604020202020204" pitchFamily="34" charset="0"/>
              </a:rPr>
              <a:t>The aim is to </a:t>
            </a:r>
            <a:r>
              <a:rPr lang="en-ZA" sz="2000" b="1" dirty="0">
                <a:latin typeface="Arial" panose="020B0604020202020204" pitchFamily="34" charset="0"/>
                <a:cs typeface="Arial" panose="020B0604020202020204" pitchFamily="34" charset="0"/>
              </a:rPr>
              <a:t>progressively build capacity and quality </a:t>
            </a:r>
            <a:r>
              <a:rPr lang="en-ZA" sz="2000" dirty="0">
                <a:latin typeface="Arial" panose="020B0604020202020204" pitchFamily="34" charset="0"/>
                <a:cs typeface="Arial" panose="020B0604020202020204" pitchFamily="34" charset="0"/>
              </a:rPr>
              <a:t>in both public and private sectors and not to expect impossible improvements with limited funding</a:t>
            </a:r>
          </a:p>
        </p:txBody>
      </p:sp>
      <p:sp>
        <p:nvSpPr>
          <p:cNvPr id="4" name="Text Placeholder 3">
            <a:extLst>
              <a:ext uri="{FF2B5EF4-FFF2-40B4-BE49-F238E27FC236}">
                <a16:creationId xmlns:a16="http://schemas.microsoft.com/office/drawing/2014/main" id="{2EF75F05-698A-48D7-90D3-219FAE15EF6F}"/>
              </a:ext>
            </a:extLst>
          </p:cNvPr>
          <p:cNvSpPr>
            <a:spLocks noGrp="1"/>
          </p:cNvSpPr>
          <p:nvPr>
            <p:ph type="body" sz="quarter" idx="11"/>
          </p:nvPr>
        </p:nvSpPr>
        <p:spPr/>
        <p:txBody>
          <a:bodyPr/>
          <a:lstStyle/>
          <a:p>
            <a:endParaRPr lang="en-ZA"/>
          </a:p>
        </p:txBody>
      </p:sp>
    </p:spTree>
    <p:extLst>
      <p:ext uri="{BB962C8B-B14F-4D97-AF65-F5344CB8AC3E}">
        <p14:creationId xmlns:p14="http://schemas.microsoft.com/office/powerpoint/2010/main" val="1503792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B2FA3-9A13-4D98-8C05-8D76A2266B0E}"/>
              </a:ext>
            </a:extLst>
          </p:cNvPr>
          <p:cNvSpPr>
            <a:spLocks noGrp="1"/>
          </p:cNvSpPr>
          <p:nvPr>
            <p:ph type="title"/>
          </p:nvPr>
        </p:nvSpPr>
        <p:spPr/>
        <p:txBody>
          <a:bodyPr/>
          <a:lstStyle/>
          <a:p>
            <a:r>
              <a:rPr lang="en-US" u="none" dirty="0"/>
              <a:t>Response regarding compliance and accreditation:</a:t>
            </a:r>
            <a:br>
              <a:rPr lang="en-US" u="none" dirty="0"/>
            </a:br>
            <a:r>
              <a:rPr lang="en-US" u="none" dirty="0"/>
              <a:t>Summary of Evaluation of Phase 1: Implementation of interventions in NHI pilot districts</a:t>
            </a:r>
          </a:p>
        </p:txBody>
      </p:sp>
      <p:sp>
        <p:nvSpPr>
          <p:cNvPr id="3" name="Text Placeholder 2">
            <a:extLst>
              <a:ext uri="{FF2B5EF4-FFF2-40B4-BE49-F238E27FC236}">
                <a16:creationId xmlns:a16="http://schemas.microsoft.com/office/drawing/2014/main" id="{6D357D22-3FB2-47A4-8826-697E26C66778}"/>
              </a:ext>
            </a:extLst>
          </p:cNvPr>
          <p:cNvSpPr>
            <a:spLocks noGrp="1"/>
          </p:cNvSpPr>
          <p:nvPr>
            <p:ph type="body" sz="quarter" idx="10"/>
          </p:nvPr>
        </p:nvSpPr>
        <p:spPr>
          <a:xfrm>
            <a:off x="344390" y="1175657"/>
            <a:ext cx="11512649" cy="4774293"/>
          </a:xfrm>
        </p:spPr>
        <p:txBody>
          <a:bodyPr/>
          <a:lstStyle/>
          <a:p>
            <a:r>
              <a:rPr lang="en-US" sz="1800" dirty="0">
                <a:solidFill>
                  <a:srgbClr val="000000"/>
                </a:solidFill>
                <a:latin typeface="Arial" panose="020B0604020202020204" pitchFamily="34" charset="0"/>
              </a:rPr>
              <a:t>There has been frequent criticism of the NHI Pilot Projects</a:t>
            </a:r>
          </a:p>
          <a:p>
            <a:endParaRPr lang="en-US" sz="1800" b="0" i="0" u="none" strike="noStrike" baseline="0" dirty="0">
              <a:solidFill>
                <a:srgbClr val="000000"/>
              </a:solidFill>
              <a:latin typeface="Arial" panose="020B0604020202020204" pitchFamily="34" charset="0"/>
            </a:endParaRPr>
          </a:p>
          <a:p>
            <a:r>
              <a:rPr lang="en-US" sz="1800" b="0" i="0" u="none" strike="noStrike" baseline="0" dirty="0">
                <a:solidFill>
                  <a:srgbClr val="000000"/>
                </a:solidFill>
                <a:latin typeface="Arial" panose="020B0604020202020204" pitchFamily="34" charset="0"/>
              </a:rPr>
              <a:t>Interventions in the NHI Pilot districts were focusing on </a:t>
            </a:r>
            <a:r>
              <a:rPr lang="en-US" sz="1800" b="1" i="0" u="none" strike="noStrike" baseline="0" dirty="0">
                <a:solidFill>
                  <a:srgbClr val="000000"/>
                </a:solidFill>
                <a:latin typeface="Arial" panose="020B0604020202020204" pitchFamily="34" charset="0"/>
              </a:rPr>
              <a:t>health system strengthening </a:t>
            </a:r>
            <a:r>
              <a:rPr lang="en-US" sz="1800" b="0" i="0" u="none" strike="noStrike" baseline="0" dirty="0">
                <a:solidFill>
                  <a:srgbClr val="000000"/>
                </a:solidFill>
                <a:latin typeface="Arial" panose="020B0604020202020204" pitchFamily="34" charset="0"/>
              </a:rPr>
              <a:t>initiatives through:</a:t>
            </a:r>
          </a:p>
          <a:p>
            <a:pPr lvl="1"/>
            <a:r>
              <a:rPr lang="en-US" sz="1800" b="0" i="0" u="none" strike="noStrike" baseline="0" dirty="0">
                <a:solidFill>
                  <a:srgbClr val="000000"/>
                </a:solidFill>
                <a:latin typeface="Arial" panose="020B0604020202020204" pitchFamily="34" charset="0"/>
              </a:rPr>
              <a:t>Ward-based Primary Healthcare Outreach Teams (WBPHCOTs)</a:t>
            </a:r>
          </a:p>
          <a:p>
            <a:pPr lvl="1"/>
            <a:r>
              <a:rPr lang="en-US" sz="1800" dirty="0">
                <a:solidFill>
                  <a:srgbClr val="000000"/>
                </a:solidFill>
                <a:latin typeface="Arial" panose="020B0604020202020204" pitchFamily="34" charset="0"/>
              </a:rPr>
              <a:t>T</a:t>
            </a:r>
            <a:r>
              <a:rPr lang="en-US" sz="1800" b="0" i="0" u="none" strike="noStrike" baseline="0" dirty="0">
                <a:solidFill>
                  <a:srgbClr val="000000"/>
                </a:solidFill>
                <a:latin typeface="Arial" panose="020B0604020202020204" pitchFamily="34" charset="0"/>
              </a:rPr>
              <a:t>he Integrated School Health </a:t>
            </a:r>
            <a:r>
              <a:rPr lang="en-US" sz="1800" b="0" i="0" u="none" strike="noStrike" baseline="0" dirty="0" err="1">
                <a:solidFill>
                  <a:srgbClr val="000000"/>
                </a:solidFill>
                <a:latin typeface="Arial" panose="020B0604020202020204" pitchFamily="34" charset="0"/>
              </a:rPr>
              <a:t>Programme</a:t>
            </a:r>
            <a:r>
              <a:rPr lang="en-US" sz="1800" b="0" i="0" u="none" strike="noStrike" baseline="0" dirty="0">
                <a:solidFill>
                  <a:srgbClr val="000000"/>
                </a:solidFill>
                <a:latin typeface="Arial" panose="020B0604020202020204" pitchFamily="34" charset="0"/>
              </a:rPr>
              <a:t> (ISHP) </a:t>
            </a:r>
          </a:p>
          <a:p>
            <a:pPr lvl="1"/>
            <a:r>
              <a:rPr lang="en-US" sz="1800" dirty="0">
                <a:solidFill>
                  <a:srgbClr val="000000"/>
                </a:solidFill>
                <a:latin typeface="Arial" panose="020B0604020202020204" pitchFamily="34" charset="0"/>
              </a:rPr>
              <a:t>G</a:t>
            </a:r>
            <a:r>
              <a:rPr lang="en-US" sz="1800" b="0" i="0" u="none" strike="noStrike" baseline="0" dirty="0">
                <a:solidFill>
                  <a:srgbClr val="000000"/>
                </a:solidFill>
                <a:latin typeface="Arial" panose="020B0604020202020204" pitchFamily="34" charset="0"/>
              </a:rPr>
              <a:t>eneral Practitioner (GP) contracting</a:t>
            </a:r>
          </a:p>
          <a:p>
            <a:pPr lvl="1"/>
            <a:r>
              <a:rPr lang="en-US" sz="1800" dirty="0">
                <a:solidFill>
                  <a:srgbClr val="000000"/>
                </a:solidFill>
                <a:latin typeface="Arial" panose="020B0604020202020204" pitchFamily="34" charset="0"/>
              </a:rPr>
              <a:t>T</a:t>
            </a:r>
            <a:r>
              <a:rPr lang="en-US" sz="1800" b="0" i="0" u="none" strike="noStrike" baseline="0" dirty="0">
                <a:solidFill>
                  <a:srgbClr val="000000"/>
                </a:solidFill>
                <a:latin typeface="Arial" panose="020B0604020202020204" pitchFamily="34" charset="0"/>
              </a:rPr>
              <a:t>he Ideal Clinic </a:t>
            </a:r>
            <a:r>
              <a:rPr lang="en-US" sz="1800" b="0" i="0" u="none" strike="noStrike" baseline="0" dirty="0" err="1">
                <a:solidFill>
                  <a:srgbClr val="000000"/>
                </a:solidFill>
                <a:latin typeface="Arial" panose="020B0604020202020204" pitchFamily="34" charset="0"/>
              </a:rPr>
              <a:t>Realisation</a:t>
            </a:r>
            <a:r>
              <a:rPr lang="en-US" sz="1800" b="0" i="0" u="none" strike="noStrike" baseline="0" dirty="0">
                <a:solidFill>
                  <a:srgbClr val="000000"/>
                </a:solidFill>
                <a:latin typeface="Arial" panose="020B0604020202020204" pitchFamily="34" charset="0"/>
              </a:rPr>
              <a:t> and Maintenance (ICRM) model </a:t>
            </a:r>
          </a:p>
          <a:p>
            <a:pPr lvl="1"/>
            <a:r>
              <a:rPr lang="en-US" sz="1800" b="0" i="0" u="none" strike="noStrike" baseline="0" dirty="0">
                <a:solidFill>
                  <a:srgbClr val="000000"/>
                </a:solidFill>
                <a:latin typeface="Arial" panose="020B0604020202020204" pitchFamily="34" charset="0"/>
              </a:rPr>
              <a:t>District Clinical Specialist Teams (DCSTs)</a:t>
            </a:r>
          </a:p>
          <a:p>
            <a:pPr lvl="1"/>
            <a:r>
              <a:rPr lang="en-US" sz="1800" dirty="0">
                <a:solidFill>
                  <a:srgbClr val="000000"/>
                </a:solidFill>
                <a:latin typeface="Arial" panose="020B0604020202020204" pitchFamily="34" charset="0"/>
              </a:rPr>
              <a:t>T</a:t>
            </a:r>
            <a:r>
              <a:rPr lang="en-US" sz="1800" b="0" i="0" u="none" strike="noStrike" baseline="0" dirty="0">
                <a:solidFill>
                  <a:srgbClr val="000000"/>
                </a:solidFill>
                <a:latin typeface="Arial" panose="020B0604020202020204" pitchFamily="34" charset="0"/>
              </a:rPr>
              <a:t>he </a:t>
            </a:r>
            <a:r>
              <a:rPr lang="en-US" sz="1800" b="0" i="0" u="none" strike="noStrike" baseline="0" dirty="0" err="1">
                <a:solidFill>
                  <a:srgbClr val="000000"/>
                </a:solidFill>
                <a:latin typeface="Arial" panose="020B0604020202020204" pitchFamily="34" charset="0"/>
              </a:rPr>
              <a:t>Centralised</a:t>
            </a:r>
            <a:r>
              <a:rPr lang="en-US" sz="1800" b="0" i="0" u="none" strike="noStrike" baseline="0" dirty="0">
                <a:solidFill>
                  <a:srgbClr val="000000"/>
                </a:solidFill>
                <a:latin typeface="Arial" panose="020B0604020202020204" pitchFamily="34" charset="0"/>
              </a:rPr>
              <a:t> Chronic Medicine Dispensing and Distribution (CCMDD) system </a:t>
            </a:r>
          </a:p>
          <a:p>
            <a:pPr lvl="1"/>
            <a:r>
              <a:rPr lang="en-US" sz="1800" dirty="0">
                <a:solidFill>
                  <a:srgbClr val="000000"/>
                </a:solidFill>
                <a:latin typeface="Arial" panose="020B0604020202020204" pitchFamily="34" charset="0"/>
              </a:rPr>
              <a:t>T</a:t>
            </a:r>
            <a:r>
              <a:rPr lang="en-US" sz="1800" b="0" i="0" u="none" strike="noStrike" baseline="0" dirty="0">
                <a:solidFill>
                  <a:srgbClr val="000000"/>
                </a:solidFill>
                <a:latin typeface="Arial" panose="020B0604020202020204" pitchFamily="34" charset="0"/>
              </a:rPr>
              <a:t>he Health Patient Registration System (HPRS)</a:t>
            </a:r>
          </a:p>
          <a:p>
            <a:pPr lvl="1"/>
            <a:r>
              <a:rPr lang="en-US" sz="1800" dirty="0">
                <a:solidFill>
                  <a:srgbClr val="000000"/>
                </a:solidFill>
                <a:latin typeface="Arial" panose="020B0604020202020204" pitchFamily="34" charset="0"/>
              </a:rPr>
              <a:t>T</a:t>
            </a:r>
            <a:r>
              <a:rPr lang="en-US" sz="1800" b="0" i="0" u="none" strike="noStrike" baseline="0" dirty="0">
                <a:solidFill>
                  <a:srgbClr val="000000"/>
                </a:solidFill>
                <a:latin typeface="Arial" panose="020B0604020202020204" pitchFamily="34" charset="0"/>
              </a:rPr>
              <a:t>he Stock Visibility System (SVS) </a:t>
            </a:r>
          </a:p>
          <a:p>
            <a:pPr lvl="1"/>
            <a:r>
              <a:rPr lang="en-US" sz="1800" b="0" i="0" u="none" strike="noStrike" baseline="0" dirty="0">
                <a:solidFill>
                  <a:srgbClr val="000000"/>
                </a:solidFill>
                <a:latin typeface="Arial" panose="020B0604020202020204" pitchFamily="34" charset="0"/>
              </a:rPr>
              <a:t>Infrastructure projects</a:t>
            </a:r>
          </a:p>
          <a:p>
            <a:r>
              <a:rPr lang="en-US" sz="1800" dirty="0">
                <a:solidFill>
                  <a:srgbClr val="000000"/>
                </a:solidFill>
                <a:latin typeface="Arial" panose="020B0604020202020204" pitchFamily="34" charset="0"/>
              </a:rPr>
              <a:t>E</a:t>
            </a:r>
            <a:r>
              <a:rPr lang="en-US" sz="1800" b="0" i="0" u="none" strike="noStrike" baseline="0" dirty="0">
                <a:solidFill>
                  <a:srgbClr val="000000"/>
                </a:solidFill>
                <a:latin typeface="Arial" panose="020B0604020202020204" pitchFamily="34" charset="0"/>
              </a:rPr>
              <a:t>valuation was conducted to assess the progress made in implementing these </a:t>
            </a:r>
            <a:r>
              <a:rPr lang="en-US" sz="1800" b="0" i="0" u="none" strike="noStrike" baseline="0" dirty="0" err="1">
                <a:solidFill>
                  <a:srgbClr val="000000"/>
                </a:solidFill>
                <a:latin typeface="Arial" panose="020B0604020202020204" pitchFamily="34" charset="0"/>
              </a:rPr>
              <a:t>programmes</a:t>
            </a:r>
            <a:r>
              <a:rPr lang="en-US" sz="1800" b="0" i="0" u="none" strike="noStrike" baseline="0" dirty="0">
                <a:solidFill>
                  <a:srgbClr val="000000"/>
                </a:solidFill>
                <a:latin typeface="Arial" panose="020B0604020202020204" pitchFamily="34" charset="0"/>
              </a:rPr>
              <a:t> in the pilot districts, in the initial five years of implementation</a:t>
            </a:r>
            <a:endParaRPr lang="en-US" dirty="0"/>
          </a:p>
        </p:txBody>
      </p:sp>
      <p:sp>
        <p:nvSpPr>
          <p:cNvPr id="4" name="Text Placeholder 3">
            <a:extLst>
              <a:ext uri="{FF2B5EF4-FFF2-40B4-BE49-F238E27FC236}">
                <a16:creationId xmlns:a16="http://schemas.microsoft.com/office/drawing/2014/main" id="{40C655BC-7288-4C48-A569-C418A85C9737}"/>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273432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BB247-414E-4F48-A771-6D8841020DD6}"/>
              </a:ext>
            </a:extLst>
          </p:cNvPr>
          <p:cNvSpPr>
            <a:spLocks noGrp="1"/>
          </p:cNvSpPr>
          <p:nvPr>
            <p:ph type="title"/>
          </p:nvPr>
        </p:nvSpPr>
        <p:spPr/>
        <p:txBody>
          <a:bodyPr/>
          <a:lstStyle/>
          <a:p>
            <a:r>
              <a:rPr lang="en-ZA" sz="2800" u="none" dirty="0"/>
              <a:t>Criticisms raised by Stakeholders of the NHI as described in the Bill</a:t>
            </a:r>
          </a:p>
        </p:txBody>
      </p:sp>
      <p:sp>
        <p:nvSpPr>
          <p:cNvPr id="3" name="Text Placeholder 2">
            <a:extLst>
              <a:ext uri="{FF2B5EF4-FFF2-40B4-BE49-F238E27FC236}">
                <a16:creationId xmlns:a16="http://schemas.microsoft.com/office/drawing/2014/main" id="{EDEDB0C5-9CA7-4AC3-B884-2EFE01AB9B67}"/>
              </a:ext>
            </a:extLst>
          </p:cNvPr>
          <p:cNvSpPr>
            <a:spLocks noGrp="1"/>
          </p:cNvSpPr>
          <p:nvPr>
            <p:ph type="body" sz="quarter" idx="10"/>
          </p:nvPr>
        </p:nvSpPr>
        <p:spPr>
          <a:xfrm>
            <a:off x="195943" y="1091223"/>
            <a:ext cx="11996057" cy="4805724"/>
          </a:xfrm>
        </p:spPr>
        <p:txBody>
          <a:bodyPr/>
          <a:lstStyle/>
          <a:p>
            <a:pPr marL="0" indent="0">
              <a:buNone/>
            </a:pPr>
            <a:r>
              <a:rPr lang="en-US" sz="2400" b="1" dirty="0">
                <a:latin typeface="Arial" panose="020B0604020202020204" pitchFamily="34" charset="0"/>
                <a:cs typeface="Arial" panose="020B0604020202020204" pitchFamily="34" charset="0"/>
              </a:rPr>
              <a:t>Sources of Funding and Issues of Affordability</a:t>
            </a:r>
          </a:p>
          <a:p>
            <a:r>
              <a:rPr lang="en-US" sz="1800" dirty="0">
                <a:latin typeface="Arial" panose="020B0604020202020204" pitchFamily="34" charset="0"/>
                <a:cs typeface="Arial" panose="020B0604020202020204" pitchFamily="34" charset="0"/>
              </a:rPr>
              <a:t>Many stakeholders have raised the issue of funding and affordability of the NHI:</a:t>
            </a:r>
          </a:p>
          <a:p>
            <a:pPr lvl="1"/>
            <a:r>
              <a:rPr lang="en-US" sz="1800" dirty="0">
                <a:latin typeface="Arial" panose="020B0604020202020204" pitchFamily="34" charset="0"/>
                <a:cs typeface="Arial" panose="020B0604020202020204" pitchFamily="34" charset="0"/>
              </a:rPr>
              <a:t>There are calls for </a:t>
            </a:r>
            <a:r>
              <a:rPr lang="en-US" sz="1800" b="1" dirty="0">
                <a:latin typeface="Arial" panose="020B0604020202020204" pitchFamily="34" charset="0"/>
                <a:cs typeface="Arial" panose="020B0604020202020204" pitchFamily="34" charset="0"/>
              </a:rPr>
              <a:t>greater clarity </a:t>
            </a:r>
            <a:r>
              <a:rPr lang="en-US" sz="1800" dirty="0">
                <a:latin typeface="Arial" panose="020B0604020202020204" pitchFamily="34" charset="0"/>
                <a:cs typeface="Arial" panose="020B0604020202020204" pitchFamily="34" charset="0"/>
              </a:rPr>
              <a:t>on funding and the sources of funding</a:t>
            </a:r>
          </a:p>
          <a:p>
            <a:pPr lvl="1"/>
            <a:r>
              <a:rPr lang="en-US" sz="1800" dirty="0">
                <a:latin typeface="Arial" panose="020B0604020202020204" pitchFamily="34" charset="0"/>
                <a:cs typeface="Arial" panose="020B0604020202020204" pitchFamily="34" charset="0"/>
              </a:rPr>
              <a:t>The current </a:t>
            </a:r>
            <a:r>
              <a:rPr lang="en-US" sz="1800" b="1" dirty="0">
                <a:latin typeface="Arial" panose="020B0604020202020204" pitchFamily="34" charset="0"/>
                <a:cs typeface="Arial" panose="020B0604020202020204" pitchFamily="34" charset="0"/>
              </a:rPr>
              <a:t>economic climate </a:t>
            </a:r>
            <a:r>
              <a:rPr lang="en-US" sz="1800" dirty="0">
                <a:latin typeface="Arial" panose="020B0604020202020204" pitchFamily="34" charset="0"/>
                <a:cs typeface="Arial" panose="020B0604020202020204" pitchFamily="34" charset="0"/>
              </a:rPr>
              <a:t>and the </a:t>
            </a:r>
            <a:r>
              <a:rPr lang="en-US" sz="1800" b="1" dirty="0">
                <a:latin typeface="Arial" panose="020B0604020202020204" pitchFamily="34" charset="0"/>
                <a:cs typeface="Arial" panose="020B0604020202020204" pitchFamily="34" charset="0"/>
              </a:rPr>
              <a:t>impact of the COVID-19 </a:t>
            </a:r>
            <a:r>
              <a:rPr lang="en-US" sz="1800" dirty="0">
                <a:latin typeface="Arial" panose="020B0604020202020204" pitchFamily="34" charset="0"/>
                <a:cs typeface="Arial" panose="020B0604020202020204" pitchFamily="34" charset="0"/>
              </a:rPr>
              <a:t>pandemic have been quoted as reasons not to pursue the NHI </a:t>
            </a:r>
          </a:p>
          <a:p>
            <a:pPr lvl="1"/>
            <a:r>
              <a:rPr lang="en-US" sz="1800" dirty="0">
                <a:latin typeface="Arial" panose="020B0604020202020204" pitchFamily="34" charset="0"/>
                <a:cs typeface="Arial" panose="020B0604020202020204" pitchFamily="34" charset="0"/>
              </a:rPr>
              <a:t>Professionals in health disciplines such as oral health, mental health and environmental health, and child health activists, have proposed </a:t>
            </a:r>
            <a:r>
              <a:rPr lang="en-US" sz="1800" b="1" dirty="0">
                <a:latin typeface="Arial" panose="020B0604020202020204" pitchFamily="34" charset="0"/>
                <a:cs typeface="Arial" panose="020B0604020202020204" pitchFamily="34" charset="0"/>
              </a:rPr>
              <a:t>dedicated funding </a:t>
            </a:r>
            <a:r>
              <a:rPr lang="en-US" sz="1800" dirty="0">
                <a:latin typeface="Arial" panose="020B0604020202020204" pitchFamily="34" charset="0"/>
                <a:cs typeface="Arial" panose="020B0604020202020204" pitchFamily="34" charset="0"/>
              </a:rPr>
              <a:t>for these services</a:t>
            </a:r>
          </a:p>
          <a:p>
            <a:pPr lvl="1"/>
            <a:r>
              <a:rPr lang="en-US" sz="1800" dirty="0">
                <a:latin typeface="Arial" panose="020B0604020202020204" pitchFamily="34" charset="0"/>
                <a:cs typeface="Arial" panose="020B0604020202020204" pitchFamily="34" charset="0"/>
              </a:rPr>
              <a:t>There is also criticism that the Bill makes no reference to </a:t>
            </a:r>
            <a:r>
              <a:rPr lang="en-US" sz="1800" b="1" dirty="0">
                <a:latin typeface="Arial" panose="020B0604020202020204" pitchFamily="34" charset="0"/>
                <a:cs typeface="Arial" panose="020B0604020202020204" pitchFamily="34" charset="0"/>
              </a:rPr>
              <a:t>other funders </a:t>
            </a:r>
            <a:r>
              <a:rPr lang="en-US" sz="1800" dirty="0">
                <a:latin typeface="Arial" panose="020B0604020202020204" pitchFamily="34" charset="0"/>
                <a:cs typeface="Arial" panose="020B0604020202020204" pitchFamily="34" charset="0"/>
              </a:rPr>
              <a:t>of personal health care services that currently operate in South Africa</a:t>
            </a:r>
          </a:p>
          <a:p>
            <a:pPr lvl="1"/>
            <a:r>
              <a:rPr lang="en-US" sz="1800" dirty="0">
                <a:latin typeface="Arial" panose="020B0604020202020204" pitchFamily="34" charset="0"/>
                <a:cs typeface="Arial" panose="020B0604020202020204" pitchFamily="34" charset="0"/>
              </a:rPr>
              <a:t>The plea is for consideration for the NHIF to </a:t>
            </a:r>
            <a:r>
              <a:rPr lang="en-US" sz="1800" b="1" dirty="0">
                <a:latin typeface="Arial" panose="020B0604020202020204" pitchFamily="34" charset="0"/>
                <a:cs typeface="Arial" panose="020B0604020202020204" pitchFamily="34" charset="0"/>
              </a:rPr>
              <a:t>co-opt funding </a:t>
            </a:r>
            <a:r>
              <a:rPr lang="en-US" sz="1800" dirty="0">
                <a:latin typeface="Arial" panose="020B0604020202020204" pitchFamily="34" charset="0"/>
                <a:cs typeface="Arial" panose="020B0604020202020204" pitchFamily="34" charset="0"/>
              </a:rPr>
              <a:t>to cover personal healthcare costs from sources that have been set up to cover the cost of industrial epidemics such as:</a:t>
            </a:r>
          </a:p>
          <a:p>
            <a:pPr lvl="2"/>
            <a:r>
              <a:rPr lang="en-US" sz="1800" dirty="0">
                <a:latin typeface="Arial" panose="020B0604020202020204" pitchFamily="34" charset="0"/>
                <a:cs typeface="Arial" panose="020B0604020202020204" pitchFamily="34" charset="0"/>
              </a:rPr>
              <a:t>Road Accident Fund</a:t>
            </a:r>
          </a:p>
          <a:p>
            <a:pPr lvl="2"/>
            <a:r>
              <a:rPr lang="en-US" sz="1800" dirty="0">
                <a:latin typeface="Arial" panose="020B0604020202020204" pitchFamily="34" charset="0"/>
                <a:cs typeface="Arial" panose="020B0604020202020204" pitchFamily="34" charset="0"/>
              </a:rPr>
              <a:t>Workmen’s Compensation in terms of COIDA, including exposure to asbestos, mining-related injuries, etc.</a:t>
            </a:r>
          </a:p>
        </p:txBody>
      </p:sp>
      <p:sp>
        <p:nvSpPr>
          <p:cNvPr id="4" name="Text Placeholder 3">
            <a:extLst>
              <a:ext uri="{FF2B5EF4-FFF2-40B4-BE49-F238E27FC236}">
                <a16:creationId xmlns:a16="http://schemas.microsoft.com/office/drawing/2014/main" id="{9B5794F2-7775-4C15-9894-DE9563BB2A6A}"/>
              </a:ext>
            </a:extLst>
          </p:cNvPr>
          <p:cNvSpPr>
            <a:spLocks noGrp="1"/>
          </p:cNvSpPr>
          <p:nvPr>
            <p:ph type="body" sz="quarter" idx="11"/>
          </p:nvPr>
        </p:nvSpPr>
        <p:spPr/>
        <p:txBody>
          <a:bodyPr/>
          <a:lstStyle/>
          <a:p>
            <a:endParaRPr lang="en-ZA"/>
          </a:p>
        </p:txBody>
      </p:sp>
    </p:spTree>
    <p:extLst>
      <p:ext uri="{BB962C8B-B14F-4D97-AF65-F5344CB8AC3E}">
        <p14:creationId xmlns:p14="http://schemas.microsoft.com/office/powerpoint/2010/main" val="1588428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C1993-2C70-4288-AAF4-43FCB244828D}"/>
              </a:ext>
            </a:extLst>
          </p:cNvPr>
          <p:cNvSpPr>
            <a:spLocks noGrp="1"/>
          </p:cNvSpPr>
          <p:nvPr>
            <p:ph type="title"/>
          </p:nvPr>
        </p:nvSpPr>
        <p:spPr/>
        <p:txBody>
          <a:bodyPr/>
          <a:lstStyle/>
          <a:p>
            <a:r>
              <a:rPr lang="en-ZA" sz="2800" u="none" dirty="0">
                <a:latin typeface="Arial" panose="020B0604020202020204" pitchFamily="34" charset="0"/>
                <a:cs typeface="Arial" panose="020B0604020202020204" pitchFamily="34" charset="0"/>
              </a:rPr>
              <a:t>Sustainable Financing</a:t>
            </a:r>
            <a:endParaRPr lang="en-ZA" sz="2800"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0063A5DB-484C-4CB3-96A0-FA4BEBC48537}"/>
              </a:ext>
            </a:extLst>
          </p:cNvPr>
          <p:cNvSpPr>
            <a:spLocks noGrp="1"/>
          </p:cNvSpPr>
          <p:nvPr>
            <p:ph type="body" sz="quarter" idx="10"/>
          </p:nvPr>
        </p:nvSpPr>
        <p:spPr>
          <a:xfrm>
            <a:off x="344390" y="1128544"/>
            <a:ext cx="11512649" cy="4672110"/>
          </a:xfrm>
        </p:spPr>
        <p:txBody>
          <a:bodyPr/>
          <a:lstStyle/>
          <a:p>
            <a:r>
              <a:rPr lang="en-ZA" sz="1800" dirty="0">
                <a:latin typeface="Arial" panose="020B0604020202020204" pitchFamily="34" charset="0"/>
                <a:cs typeface="Arial" panose="020B0604020202020204" pitchFamily="34" charset="0"/>
              </a:rPr>
              <a:t>Various Stakeholders have expressed concerns about money matters including:</a:t>
            </a:r>
          </a:p>
          <a:p>
            <a:pPr lvl="1"/>
            <a:r>
              <a:rPr lang="en-ZA" sz="1800" dirty="0">
                <a:latin typeface="Arial" panose="020B0604020202020204" pitchFamily="34" charset="0"/>
                <a:cs typeface="Arial" panose="020B0604020202020204" pitchFamily="34" charset="0"/>
              </a:rPr>
              <a:t>Implications of NHI for tax</a:t>
            </a:r>
          </a:p>
          <a:p>
            <a:pPr lvl="1"/>
            <a:r>
              <a:rPr lang="en-ZA" sz="1800" dirty="0">
                <a:latin typeface="Arial" panose="020B0604020202020204" pitchFamily="34" charset="0"/>
                <a:cs typeface="Arial" panose="020B0604020202020204" pitchFamily="34" charset="0"/>
              </a:rPr>
              <a:t>Funding Model</a:t>
            </a:r>
          </a:p>
          <a:p>
            <a:pPr lvl="1"/>
            <a:r>
              <a:rPr lang="en-ZA" sz="1800" dirty="0">
                <a:latin typeface="Arial" panose="020B0604020202020204" pitchFamily="34" charset="0"/>
                <a:cs typeface="Arial" panose="020B0604020202020204" pitchFamily="34" charset="0"/>
              </a:rPr>
              <a:t>Health financing expertise</a:t>
            </a:r>
          </a:p>
          <a:p>
            <a:pPr lvl="1"/>
            <a:r>
              <a:rPr lang="en-ZA" sz="1800" dirty="0">
                <a:latin typeface="Arial" panose="020B0604020202020204" pitchFamily="34" charset="0"/>
                <a:cs typeface="Arial" panose="020B0604020202020204" pitchFamily="34" charset="0"/>
              </a:rPr>
              <a:t>State’s capacity to finance NHI</a:t>
            </a:r>
          </a:p>
          <a:p>
            <a:pPr lvl="1"/>
            <a:r>
              <a:rPr lang="en-ZA" sz="1800" dirty="0">
                <a:latin typeface="Arial" panose="020B0604020202020204" pitchFamily="34" charset="0"/>
                <a:cs typeface="Arial" panose="020B0604020202020204" pitchFamily="34" charset="0"/>
              </a:rPr>
              <a:t>Sustainability of financing</a:t>
            </a:r>
          </a:p>
          <a:p>
            <a:endParaRPr lang="en-ZA" sz="1800" dirty="0">
              <a:latin typeface="Arial" panose="020B0604020202020204" pitchFamily="34" charset="0"/>
              <a:cs typeface="Arial" panose="020B0604020202020204" pitchFamily="34" charset="0"/>
            </a:endParaRPr>
          </a:p>
          <a:p>
            <a:r>
              <a:rPr lang="en-ZA" sz="1800" dirty="0">
                <a:latin typeface="Arial" panose="020B0604020202020204" pitchFamily="34" charset="0"/>
                <a:cs typeface="Arial" panose="020B0604020202020204" pitchFamily="34" charset="0"/>
              </a:rPr>
              <a:t>The NHI will be a “single pool” of funds</a:t>
            </a:r>
          </a:p>
          <a:p>
            <a:pPr lvl="1"/>
            <a:r>
              <a:rPr lang="en-ZA" sz="1800" dirty="0">
                <a:latin typeface="Arial" panose="020B0604020202020204" pitchFamily="34" charset="0"/>
                <a:cs typeface="Arial" panose="020B0604020202020204" pitchFamily="34" charset="0"/>
              </a:rPr>
              <a:t>Section 48 provides for </a:t>
            </a:r>
            <a:r>
              <a:rPr lang="en-ZA" sz="1800" b="1" dirty="0">
                <a:latin typeface="Arial" panose="020B0604020202020204" pitchFamily="34" charset="0"/>
                <a:cs typeface="Arial" panose="020B0604020202020204" pitchFamily="34" charset="0"/>
              </a:rPr>
              <a:t>sources of funding </a:t>
            </a:r>
            <a:r>
              <a:rPr lang="en-ZA" sz="1800" dirty="0">
                <a:latin typeface="Arial" panose="020B0604020202020204" pitchFamily="34" charset="0"/>
                <a:cs typeface="Arial" panose="020B0604020202020204" pitchFamily="34" charset="0"/>
              </a:rPr>
              <a:t>that are allowed in terms of the PFMA</a:t>
            </a:r>
          </a:p>
          <a:p>
            <a:pPr lvl="1"/>
            <a:r>
              <a:rPr lang="en-ZA" sz="1800" dirty="0">
                <a:latin typeface="Arial" panose="020B0604020202020204" pitchFamily="34" charset="0"/>
                <a:cs typeface="Arial" panose="020B0604020202020204" pitchFamily="34" charset="0"/>
              </a:rPr>
              <a:t>Section 49 states clearly that the “</a:t>
            </a:r>
            <a:r>
              <a:rPr lang="en-ZA" sz="1800" b="1" dirty="0">
                <a:latin typeface="Arial" panose="020B0604020202020204" pitchFamily="34" charset="0"/>
                <a:cs typeface="Arial" panose="020B0604020202020204" pitchFamily="34" charset="0"/>
              </a:rPr>
              <a:t>Chief source of income” </a:t>
            </a:r>
            <a:r>
              <a:rPr lang="en-ZA" sz="1800" dirty="0">
                <a:latin typeface="Arial" panose="020B0604020202020204" pitchFamily="34" charset="0"/>
                <a:cs typeface="Arial" panose="020B0604020202020204" pitchFamily="34" charset="0"/>
              </a:rPr>
              <a:t>is money appropriated by Parliament</a:t>
            </a:r>
          </a:p>
        </p:txBody>
      </p:sp>
      <p:sp>
        <p:nvSpPr>
          <p:cNvPr id="4" name="Text Placeholder 3">
            <a:extLst>
              <a:ext uri="{FF2B5EF4-FFF2-40B4-BE49-F238E27FC236}">
                <a16:creationId xmlns:a16="http://schemas.microsoft.com/office/drawing/2014/main" id="{15454DA9-50AB-4D80-B169-2022605B20E5}"/>
              </a:ext>
            </a:extLst>
          </p:cNvPr>
          <p:cNvSpPr>
            <a:spLocks noGrp="1"/>
          </p:cNvSpPr>
          <p:nvPr>
            <p:ph type="body" sz="quarter" idx="11"/>
          </p:nvPr>
        </p:nvSpPr>
        <p:spPr/>
        <p:txBody>
          <a:bodyPr/>
          <a:lstStyle/>
          <a:p>
            <a:endParaRPr lang="en-ZA"/>
          </a:p>
        </p:txBody>
      </p:sp>
    </p:spTree>
    <p:extLst>
      <p:ext uri="{BB962C8B-B14F-4D97-AF65-F5344CB8AC3E}">
        <p14:creationId xmlns:p14="http://schemas.microsoft.com/office/powerpoint/2010/main" val="3257920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BB247-414E-4F48-A771-6D8841020DD6}"/>
              </a:ext>
            </a:extLst>
          </p:cNvPr>
          <p:cNvSpPr>
            <a:spLocks noGrp="1"/>
          </p:cNvSpPr>
          <p:nvPr>
            <p:ph type="title"/>
          </p:nvPr>
        </p:nvSpPr>
        <p:spPr/>
        <p:txBody>
          <a:bodyPr/>
          <a:lstStyle/>
          <a:p>
            <a:r>
              <a:rPr lang="en-ZA" sz="2800" u="none" dirty="0"/>
              <a:t>Sources of Funding </a:t>
            </a:r>
          </a:p>
        </p:txBody>
      </p:sp>
      <p:sp>
        <p:nvSpPr>
          <p:cNvPr id="3" name="Text Placeholder 2">
            <a:extLst>
              <a:ext uri="{FF2B5EF4-FFF2-40B4-BE49-F238E27FC236}">
                <a16:creationId xmlns:a16="http://schemas.microsoft.com/office/drawing/2014/main" id="{EDEDB0C5-9CA7-4AC3-B884-2EFE01AB9B67}"/>
              </a:ext>
            </a:extLst>
          </p:cNvPr>
          <p:cNvSpPr>
            <a:spLocks noGrp="1"/>
          </p:cNvSpPr>
          <p:nvPr>
            <p:ph type="body" sz="quarter" idx="10"/>
          </p:nvPr>
        </p:nvSpPr>
        <p:spPr>
          <a:xfrm>
            <a:off x="344390" y="1165870"/>
            <a:ext cx="11512649" cy="4672110"/>
          </a:xfrm>
        </p:spPr>
        <p:txBody>
          <a:bodyPr/>
          <a:lstStyle/>
          <a:p>
            <a:r>
              <a:rPr lang="en-US" sz="1800" dirty="0">
                <a:latin typeface="Arial" panose="020B0604020202020204" pitchFamily="34" charset="0"/>
                <a:cs typeface="Arial" panose="020B0604020202020204" pitchFamily="34" charset="0"/>
              </a:rPr>
              <a:t>The reality is that our laws are structured to be “enabling” </a:t>
            </a:r>
          </a:p>
          <a:p>
            <a:r>
              <a:rPr lang="en-US" sz="1800" dirty="0">
                <a:latin typeface="Arial" panose="020B0604020202020204" pitchFamily="34" charset="0"/>
                <a:cs typeface="Arial" panose="020B0604020202020204" pitchFamily="34" charset="0"/>
              </a:rPr>
              <a:t>They provide the framework and the Regulations and other legal supporting documents fill in the (changing) details</a:t>
            </a:r>
          </a:p>
          <a:p>
            <a:r>
              <a:rPr lang="en-US" sz="1800" dirty="0">
                <a:latin typeface="Arial" panose="020B0604020202020204" pitchFamily="34" charset="0"/>
                <a:cs typeface="Arial" panose="020B0604020202020204" pitchFamily="34" charset="0"/>
              </a:rPr>
              <a:t>The NHI Bill provides an </a:t>
            </a:r>
            <a:r>
              <a:rPr lang="en-US" sz="1800" b="1" dirty="0">
                <a:latin typeface="Arial" panose="020B0604020202020204" pitchFamily="34" charset="0"/>
                <a:cs typeface="Arial" panose="020B0604020202020204" pitchFamily="34" charset="0"/>
              </a:rPr>
              <a:t>indication of principal funding sources </a:t>
            </a:r>
            <a:r>
              <a:rPr lang="en-US" sz="1800" dirty="0">
                <a:latin typeface="Arial" panose="020B0604020202020204" pitchFamily="34" charset="0"/>
                <a:cs typeface="Arial" panose="020B0604020202020204" pitchFamily="34" charset="0"/>
              </a:rPr>
              <a:t>that are expected but leaves the details to other laws</a:t>
            </a:r>
          </a:p>
          <a:p>
            <a:pPr lvl="1"/>
            <a:r>
              <a:rPr lang="en-US" sz="1800" dirty="0">
                <a:latin typeface="Arial" panose="020B0604020202020204" pitchFamily="34" charset="0"/>
                <a:cs typeface="Arial" panose="020B0604020202020204" pitchFamily="34" charset="0"/>
              </a:rPr>
              <a:t>Further details must be provided for in the Money Bill which is published annually and other enabling regulations which are easier to amend than an Act once promulgated</a:t>
            </a:r>
          </a:p>
          <a:p>
            <a:r>
              <a:rPr lang="en-US" sz="1800" dirty="0">
                <a:latin typeface="Arial" panose="020B0604020202020204" pitchFamily="34" charset="0"/>
                <a:cs typeface="Arial" panose="020B0604020202020204" pitchFamily="34" charset="0"/>
              </a:rPr>
              <a:t>As articulated in the 2017 White Paper on NHI once fully implemented, NHI coverage will also include medical benefits currently reimbursed through:</a:t>
            </a:r>
          </a:p>
          <a:p>
            <a:pPr lvl="1"/>
            <a:r>
              <a:rPr lang="en-US" sz="1800" dirty="0">
                <a:latin typeface="Arial" panose="020B0604020202020204" pitchFamily="34" charset="0"/>
                <a:cs typeface="Arial" panose="020B0604020202020204" pitchFamily="34" charset="0"/>
              </a:rPr>
              <a:t>Compensation Fund for Occupational Diseases and Injury (COIDA)</a:t>
            </a:r>
          </a:p>
          <a:p>
            <a:pPr lvl="1"/>
            <a:r>
              <a:rPr lang="en-US" sz="1800" dirty="0">
                <a:latin typeface="Arial" panose="020B0604020202020204" pitchFamily="34" charset="0"/>
                <a:cs typeface="Arial" panose="020B0604020202020204" pitchFamily="34" charset="0"/>
              </a:rPr>
              <a:t>Compensation Commissioner for Occupational Diseases in Mines and Works Act (ODMWA)</a:t>
            </a:r>
          </a:p>
          <a:p>
            <a:pPr lvl="1"/>
            <a:r>
              <a:rPr lang="en-US" sz="1800" dirty="0">
                <a:latin typeface="Arial" panose="020B0604020202020204" pitchFamily="34" charset="0"/>
                <a:cs typeface="Arial" panose="020B0604020202020204" pitchFamily="34" charset="0"/>
              </a:rPr>
              <a:t>Roads Accident Fund (RAF)</a:t>
            </a:r>
          </a:p>
          <a:p>
            <a:r>
              <a:rPr lang="en-US" sz="1800" dirty="0">
                <a:latin typeface="Arial" panose="020B0604020202020204" pitchFamily="34" charset="0"/>
                <a:cs typeface="Arial" panose="020B0604020202020204" pitchFamily="34" charset="0"/>
              </a:rPr>
              <a:t>Legislative amendments will accommodate these changes at the right time</a:t>
            </a:r>
          </a:p>
          <a:p>
            <a:endParaRPr lang="en-ZA" sz="1800" dirty="0">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9B5794F2-7775-4C15-9894-DE9563BB2A6A}"/>
              </a:ext>
            </a:extLst>
          </p:cNvPr>
          <p:cNvSpPr>
            <a:spLocks noGrp="1"/>
          </p:cNvSpPr>
          <p:nvPr>
            <p:ph type="body" sz="quarter" idx="11"/>
          </p:nvPr>
        </p:nvSpPr>
        <p:spPr/>
        <p:txBody>
          <a:bodyPr/>
          <a:lstStyle/>
          <a:p>
            <a:endParaRPr lang="en-ZA"/>
          </a:p>
        </p:txBody>
      </p:sp>
    </p:spTree>
    <p:extLst>
      <p:ext uri="{BB962C8B-B14F-4D97-AF65-F5344CB8AC3E}">
        <p14:creationId xmlns:p14="http://schemas.microsoft.com/office/powerpoint/2010/main" val="1703251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DF80F-B1D8-447C-A250-3B2730BBDF8E}"/>
              </a:ext>
            </a:extLst>
          </p:cNvPr>
          <p:cNvSpPr>
            <a:spLocks noGrp="1"/>
          </p:cNvSpPr>
          <p:nvPr>
            <p:ph type="title"/>
          </p:nvPr>
        </p:nvSpPr>
        <p:spPr/>
        <p:txBody>
          <a:bodyPr/>
          <a:lstStyle/>
          <a:p>
            <a:r>
              <a:rPr lang="en-ZA" u="none" dirty="0">
                <a:latin typeface="Arial" panose="020B0604020202020204" pitchFamily="34" charset="0"/>
                <a:cs typeface="Arial" panose="020B0604020202020204" pitchFamily="34" charset="0"/>
              </a:rPr>
              <a:t>Chief source of income is collected as tax</a:t>
            </a:r>
          </a:p>
        </p:txBody>
      </p:sp>
      <p:sp>
        <p:nvSpPr>
          <p:cNvPr id="3" name="Text Placeholder 2">
            <a:extLst>
              <a:ext uri="{FF2B5EF4-FFF2-40B4-BE49-F238E27FC236}">
                <a16:creationId xmlns:a16="http://schemas.microsoft.com/office/drawing/2014/main" id="{217A4FAC-B686-4A53-86E3-535AB3063AF1}"/>
              </a:ext>
            </a:extLst>
          </p:cNvPr>
          <p:cNvSpPr>
            <a:spLocks noGrp="1"/>
          </p:cNvSpPr>
          <p:nvPr>
            <p:ph type="body" sz="quarter" idx="10"/>
          </p:nvPr>
        </p:nvSpPr>
        <p:spPr>
          <a:xfrm>
            <a:off x="344390" y="1119673"/>
            <a:ext cx="11512649" cy="4830277"/>
          </a:xfrm>
        </p:spPr>
        <p:txBody>
          <a:bodyPr/>
          <a:lstStyle/>
          <a:p>
            <a:pPr marL="0" indent="0">
              <a:buNone/>
            </a:pPr>
            <a:r>
              <a:rPr lang="en-US" sz="1800" dirty="0">
                <a:latin typeface="Arial" panose="020B0604020202020204" pitchFamily="34" charset="0"/>
                <a:cs typeface="Arial" panose="020B0604020202020204" pitchFamily="34" charset="0"/>
              </a:rPr>
              <a:t>The bulk of the required finances are already in the system</a:t>
            </a:r>
          </a:p>
          <a:p>
            <a:pPr marL="0" indent="0">
              <a:buNone/>
            </a:pPr>
            <a:r>
              <a:rPr lang="en-US" sz="1800" dirty="0">
                <a:latin typeface="Arial" panose="020B0604020202020204" pitchFamily="34" charset="0"/>
                <a:cs typeface="Arial" panose="020B0604020202020204" pitchFamily="34" charset="0"/>
              </a:rPr>
              <a:t>Section 49 provides for:</a:t>
            </a:r>
          </a:p>
          <a:p>
            <a:pPr marL="400050" indent="-400050">
              <a:buFont typeface="+mj-lt"/>
              <a:buAutoNum type="romanLcPeriod"/>
            </a:pPr>
            <a:r>
              <a:rPr lang="en-US" sz="1800" b="1" dirty="0">
                <a:latin typeface="Arial" panose="020B0604020202020204" pitchFamily="34" charset="0"/>
                <a:cs typeface="Arial" panose="020B0604020202020204" pitchFamily="34" charset="0"/>
              </a:rPr>
              <a:t>general tax revenue</a:t>
            </a:r>
            <a:r>
              <a:rPr lang="en-US" sz="1800" dirty="0">
                <a:latin typeface="Arial" panose="020B0604020202020204" pitchFamily="34" charset="0"/>
                <a:cs typeface="Arial" panose="020B0604020202020204" pitchFamily="34" charset="0"/>
              </a:rPr>
              <a:t>, including the shifting funds from the provincial equitable share and conditional grants into the Fund; (currently around R256bn per annum, national and none-provinces)</a:t>
            </a:r>
          </a:p>
          <a:p>
            <a:pPr marL="400050" indent="-400050">
              <a:buFont typeface="+mj-lt"/>
              <a:buAutoNum type="romanLcPeriod"/>
            </a:pPr>
            <a:r>
              <a:rPr lang="en-US" sz="1800" dirty="0">
                <a:latin typeface="Arial" panose="020B0604020202020204" pitchFamily="34" charset="0"/>
                <a:cs typeface="Arial" panose="020B0604020202020204" pitchFamily="34" charset="0"/>
              </a:rPr>
              <a:t>reallocation of funding for </a:t>
            </a:r>
            <a:r>
              <a:rPr lang="en-US" sz="1800" b="1" dirty="0">
                <a:latin typeface="Arial" panose="020B0604020202020204" pitchFamily="34" charset="0"/>
                <a:cs typeface="Arial" panose="020B0604020202020204" pitchFamily="34" charset="0"/>
              </a:rPr>
              <a:t>medical scheme tax credits </a:t>
            </a:r>
            <a:r>
              <a:rPr lang="en-US" sz="1800" dirty="0">
                <a:latin typeface="Arial" panose="020B0604020202020204" pitchFamily="34" charset="0"/>
                <a:cs typeface="Arial" panose="020B0604020202020204" pitchFamily="34" charset="0"/>
              </a:rPr>
              <a:t>paid to various medical schemes towards the funding of National Health Insurance; (R27bn in 2019/20)</a:t>
            </a:r>
          </a:p>
          <a:p>
            <a:pPr marL="400050" indent="-400050">
              <a:buFont typeface="+mj-lt"/>
              <a:buAutoNum type="romanLcPeriod"/>
            </a:pPr>
            <a:r>
              <a:rPr lang="en-US" sz="1800" b="1" dirty="0">
                <a:latin typeface="Arial" panose="020B0604020202020204" pitchFamily="34" charset="0"/>
                <a:cs typeface="Arial" panose="020B0604020202020204" pitchFamily="34" charset="0"/>
              </a:rPr>
              <a:t>payroll tax </a:t>
            </a:r>
            <a:r>
              <a:rPr lang="en-US" sz="1800" dirty="0">
                <a:latin typeface="Arial" panose="020B0604020202020204" pitchFamily="34" charset="0"/>
                <a:cs typeface="Arial" panose="020B0604020202020204" pitchFamily="34" charset="0"/>
              </a:rPr>
              <a:t>(employer and employee); (State already contributes around R50bn to public service employee contributions in just one medical scheme), and</a:t>
            </a:r>
          </a:p>
          <a:p>
            <a:pPr marL="400050" indent="-400050">
              <a:buFont typeface="+mj-lt"/>
              <a:buAutoNum type="romanLcPeriod"/>
            </a:pPr>
            <a:r>
              <a:rPr lang="en-US" sz="1800" b="1" dirty="0">
                <a:latin typeface="Arial" panose="020B0604020202020204" pitchFamily="34" charset="0"/>
                <a:cs typeface="Arial" panose="020B0604020202020204" pitchFamily="34" charset="0"/>
              </a:rPr>
              <a:t>surcharge on personal income tax</a:t>
            </a:r>
            <a:r>
              <a:rPr lang="en-US" sz="1800" dirty="0">
                <a:latin typeface="Arial" panose="020B0604020202020204" pitchFamily="34" charset="0"/>
                <a:cs typeface="Arial" panose="020B0604020202020204" pitchFamily="34" charset="0"/>
              </a:rPr>
              <a:t>, introduced through a money Bill by the Minister of Finance and earmarked for use by the Fund, subject to section 57; and</a:t>
            </a:r>
          </a:p>
          <a:p>
            <a:pPr marL="0" indent="0">
              <a:buNone/>
            </a:pPr>
            <a:endParaRPr lang="en-US" sz="1800"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rPr>
              <a:t>Once appropriated (by Parliament) </a:t>
            </a:r>
            <a:r>
              <a:rPr lang="en-US" sz="1800" i="1" dirty="0">
                <a:latin typeface="Arial" panose="020B0604020202020204" pitchFamily="34" charset="0"/>
                <a:cs typeface="Arial" panose="020B0604020202020204" pitchFamily="34" charset="0"/>
              </a:rPr>
              <a:t>“the revenue allocated to the Fund must be paid through a Budget Vote to the Fund as determined by agreement between the Fund and the Minister and subject to the provisions of the Constitution and the Public Finance Management Act</a:t>
            </a:r>
            <a:r>
              <a:rPr lang="en-US" sz="1800" dirty="0">
                <a:latin typeface="Arial" panose="020B0604020202020204" pitchFamily="34" charset="0"/>
                <a:cs typeface="Arial" panose="020B0604020202020204" pitchFamily="34" charset="0"/>
              </a:rPr>
              <a:t>”</a:t>
            </a:r>
          </a:p>
        </p:txBody>
      </p:sp>
      <p:sp>
        <p:nvSpPr>
          <p:cNvPr id="4" name="Text Placeholder 3">
            <a:extLst>
              <a:ext uri="{FF2B5EF4-FFF2-40B4-BE49-F238E27FC236}">
                <a16:creationId xmlns:a16="http://schemas.microsoft.com/office/drawing/2014/main" id="{63DE2C7E-BCCB-4959-B33C-015351E0A51E}"/>
              </a:ext>
            </a:extLst>
          </p:cNvPr>
          <p:cNvSpPr>
            <a:spLocks noGrp="1"/>
          </p:cNvSpPr>
          <p:nvPr>
            <p:ph type="body" sz="quarter" idx="11"/>
          </p:nvPr>
        </p:nvSpPr>
        <p:spPr/>
        <p:txBody>
          <a:bodyPr/>
          <a:lstStyle/>
          <a:p>
            <a:endParaRPr lang="en-ZA"/>
          </a:p>
        </p:txBody>
      </p:sp>
    </p:spTree>
    <p:extLst>
      <p:ext uri="{BB962C8B-B14F-4D97-AF65-F5344CB8AC3E}">
        <p14:creationId xmlns:p14="http://schemas.microsoft.com/office/powerpoint/2010/main" val="34210227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8642E-C1F1-4B4B-9B59-69BF60AA39D2}"/>
              </a:ext>
            </a:extLst>
          </p:cNvPr>
          <p:cNvSpPr>
            <a:spLocks noGrp="1"/>
          </p:cNvSpPr>
          <p:nvPr>
            <p:ph type="title"/>
          </p:nvPr>
        </p:nvSpPr>
        <p:spPr/>
        <p:txBody>
          <a:bodyPr/>
          <a:lstStyle/>
          <a:p>
            <a:r>
              <a:rPr lang="en-ZA" u="none" dirty="0">
                <a:latin typeface="Arial" panose="020B0604020202020204" pitchFamily="34" charset="0"/>
                <a:cs typeface="Arial" panose="020B0604020202020204" pitchFamily="34" charset="0"/>
              </a:rPr>
              <a:t>Implications for everyone living in South Africa</a:t>
            </a:r>
          </a:p>
        </p:txBody>
      </p:sp>
      <p:sp>
        <p:nvSpPr>
          <p:cNvPr id="3" name="Text Placeholder 2">
            <a:extLst>
              <a:ext uri="{FF2B5EF4-FFF2-40B4-BE49-F238E27FC236}">
                <a16:creationId xmlns:a16="http://schemas.microsoft.com/office/drawing/2014/main" id="{A6099AE3-996C-4406-A5C6-7069379F5FDB}"/>
              </a:ext>
            </a:extLst>
          </p:cNvPr>
          <p:cNvSpPr>
            <a:spLocks noGrp="1"/>
          </p:cNvSpPr>
          <p:nvPr>
            <p:ph type="body" sz="quarter" idx="10"/>
          </p:nvPr>
        </p:nvSpPr>
        <p:spPr>
          <a:xfrm>
            <a:off x="344390" y="1119213"/>
            <a:ext cx="11512649" cy="4672110"/>
          </a:xfrm>
        </p:spPr>
        <p:txBody>
          <a:bodyPr/>
          <a:lstStyle/>
          <a:p>
            <a:r>
              <a:rPr lang="en-US" sz="1800" dirty="0">
                <a:latin typeface="Arial" panose="020B0604020202020204" pitchFamily="34" charset="0"/>
                <a:cs typeface="Arial" panose="020B0604020202020204" pitchFamily="34" charset="0"/>
              </a:rPr>
              <a:t>The implications for every person that lives in South Africa is that in exchange for </a:t>
            </a:r>
            <a:r>
              <a:rPr lang="en-US" sz="1800" b="1" dirty="0">
                <a:latin typeface="Arial" panose="020B0604020202020204" pitchFamily="34" charset="0"/>
                <a:cs typeface="Arial" panose="020B0604020202020204" pitchFamily="34" charset="0"/>
              </a:rPr>
              <a:t>health benefits (services and care) free at the point of care </a:t>
            </a:r>
            <a:r>
              <a:rPr lang="en-US" sz="1800" dirty="0">
                <a:latin typeface="Arial" panose="020B0604020202020204" pitchFamily="34" charset="0"/>
                <a:cs typeface="Arial" panose="020B0604020202020204" pitchFamily="34" charset="0"/>
              </a:rPr>
              <a:t>when you need the care (no pre-authorization, no gap cover, no paying in ‘top-up’ when your ‘funds run out’) will </a:t>
            </a:r>
            <a:r>
              <a:rPr lang="en-US" sz="1800" b="1" dirty="0">
                <a:latin typeface="Arial" panose="020B0604020202020204" pitchFamily="34" charset="0"/>
                <a:cs typeface="Arial" panose="020B0604020202020204" pitchFamily="34" charset="0"/>
              </a:rPr>
              <a:t>contribute via the tax collection </a:t>
            </a:r>
            <a:r>
              <a:rPr lang="en-US" sz="1800" dirty="0">
                <a:latin typeface="Arial" panose="020B0604020202020204" pitchFamily="34" charset="0"/>
                <a:cs typeface="Arial" panose="020B0604020202020204" pitchFamily="34" charset="0"/>
              </a:rPr>
              <a:t>mechanism</a:t>
            </a:r>
          </a:p>
          <a:p>
            <a:r>
              <a:rPr lang="en-US" sz="1800" dirty="0">
                <a:latin typeface="Arial" panose="020B0604020202020204" pitchFamily="34" charset="0"/>
                <a:cs typeface="Arial" panose="020B0604020202020204" pitchFamily="34" charset="0"/>
              </a:rPr>
              <a:t>This will include the normal tax collection methods like VAT, personal tax, excise, company tax and so on which is collected by SARS</a:t>
            </a:r>
          </a:p>
          <a:p>
            <a:r>
              <a:rPr lang="en-US" sz="1800" b="1" dirty="0">
                <a:latin typeface="Arial" panose="020B0604020202020204" pitchFamily="34" charset="0"/>
                <a:cs typeface="Arial" panose="020B0604020202020204" pitchFamily="34" charset="0"/>
              </a:rPr>
              <a:t>In time, when the reforms are ready</a:t>
            </a:r>
            <a:r>
              <a:rPr lang="en-US" sz="1800" dirty="0">
                <a:latin typeface="Arial" panose="020B0604020202020204" pitchFamily="34" charset="0"/>
                <a:cs typeface="Arial" panose="020B0604020202020204" pitchFamily="34" charset="0"/>
              </a:rPr>
              <a:t> (like accredited public and private service providers – GPs, hospitals, </a:t>
            </a:r>
            <a:r>
              <a:rPr lang="en-US" sz="1800" dirty="0" err="1">
                <a:latin typeface="Arial" panose="020B0604020202020204" pitchFamily="34" charset="0"/>
                <a:cs typeface="Arial" panose="020B0604020202020204" pitchFamily="34" charset="0"/>
              </a:rPr>
              <a:t>etc</a:t>
            </a:r>
            <a:r>
              <a:rPr lang="en-US" sz="1800" dirty="0">
                <a:latin typeface="Arial" panose="020B0604020202020204" pitchFamily="34" charset="0"/>
                <a:cs typeface="Arial" panose="020B0604020202020204" pitchFamily="34" charset="0"/>
              </a:rPr>
              <a:t> – and the NHI covered benefits are announced) then:</a:t>
            </a:r>
          </a:p>
          <a:p>
            <a:pPr lvl="1"/>
            <a:r>
              <a:rPr lang="en-US" sz="1800" dirty="0">
                <a:latin typeface="Arial" panose="020B0604020202020204" pitchFamily="34" charset="0"/>
                <a:cs typeface="Arial" panose="020B0604020202020204" pitchFamily="34" charset="0"/>
              </a:rPr>
              <a:t>None of the NHI covered benefits will be covered by private schemes</a:t>
            </a:r>
          </a:p>
          <a:p>
            <a:pPr lvl="1"/>
            <a:r>
              <a:rPr lang="en-US" sz="1800" dirty="0">
                <a:latin typeface="Arial" panose="020B0604020202020204" pitchFamily="34" charset="0"/>
                <a:cs typeface="Arial" panose="020B0604020202020204" pitchFamily="34" charset="0"/>
              </a:rPr>
              <a:t>There will be no need for voluntary spending on these services</a:t>
            </a:r>
          </a:p>
          <a:p>
            <a:pPr lvl="1"/>
            <a:r>
              <a:rPr lang="en-US" sz="1800" dirty="0">
                <a:latin typeface="Arial" panose="020B0604020202020204" pitchFamily="34" charset="0"/>
                <a:cs typeface="Arial" panose="020B0604020202020204" pitchFamily="34" charset="0"/>
              </a:rPr>
              <a:t>Medical scheme premiums will be for ONLY those benefits NOT covered by NHI</a:t>
            </a:r>
          </a:p>
          <a:p>
            <a:pPr lvl="1"/>
            <a:r>
              <a:rPr lang="en-US" sz="1800" dirty="0">
                <a:latin typeface="Arial" panose="020B0604020202020204" pitchFamily="34" charset="0"/>
                <a:cs typeface="Arial" panose="020B0604020202020204" pitchFamily="34" charset="0"/>
              </a:rPr>
              <a:t>NHI Fund is expected to cover all necessary health care and to exclude very little, but this will be </a:t>
            </a:r>
            <a:r>
              <a:rPr lang="en-US" sz="1800" b="1" dirty="0">
                <a:latin typeface="Arial" panose="020B0604020202020204" pitchFamily="34" charset="0"/>
                <a:cs typeface="Arial" panose="020B0604020202020204" pitchFamily="34" charset="0"/>
              </a:rPr>
              <a:t>progressive (over time)</a:t>
            </a:r>
            <a:r>
              <a:rPr lang="en-US" sz="1800" dirty="0">
                <a:latin typeface="Arial" panose="020B0604020202020204" pitchFamily="34" charset="0"/>
                <a:cs typeface="Arial" panose="020B0604020202020204" pitchFamily="34" charset="0"/>
              </a:rPr>
              <a:t> as the reforms are rolled out</a:t>
            </a:r>
          </a:p>
          <a:p>
            <a:pPr lvl="1"/>
            <a:r>
              <a:rPr lang="en-US" sz="1800" dirty="0">
                <a:latin typeface="Arial" panose="020B0604020202020204" pitchFamily="34" charset="0"/>
                <a:cs typeface="Arial" panose="020B0604020202020204" pitchFamily="34" charset="0"/>
              </a:rPr>
              <a:t>Private financing through medical schemes will be unnecessary</a:t>
            </a:r>
          </a:p>
          <a:p>
            <a:pPr lvl="1"/>
            <a:r>
              <a:rPr lang="en-US" sz="1800" dirty="0">
                <a:latin typeface="Arial" panose="020B0604020202020204" pitchFamily="34" charset="0"/>
                <a:cs typeface="Arial" panose="020B0604020202020204" pitchFamily="34" charset="0"/>
              </a:rPr>
              <a:t>It is then that a payroll tax will be considered (as one alternative collection method) since it replaces our need to buy care through medical schemes</a:t>
            </a:r>
          </a:p>
        </p:txBody>
      </p:sp>
      <p:sp>
        <p:nvSpPr>
          <p:cNvPr id="4" name="Text Placeholder 3">
            <a:extLst>
              <a:ext uri="{FF2B5EF4-FFF2-40B4-BE49-F238E27FC236}">
                <a16:creationId xmlns:a16="http://schemas.microsoft.com/office/drawing/2014/main" id="{530DB0D2-9DA0-4E3B-9B47-92B3BEF2208A}"/>
              </a:ext>
            </a:extLst>
          </p:cNvPr>
          <p:cNvSpPr>
            <a:spLocks noGrp="1"/>
          </p:cNvSpPr>
          <p:nvPr>
            <p:ph type="body" sz="quarter" idx="11"/>
          </p:nvPr>
        </p:nvSpPr>
        <p:spPr/>
        <p:txBody>
          <a:bodyPr/>
          <a:lstStyle/>
          <a:p>
            <a:endParaRPr lang="en-ZA"/>
          </a:p>
        </p:txBody>
      </p:sp>
    </p:spTree>
    <p:extLst>
      <p:ext uri="{BB962C8B-B14F-4D97-AF65-F5344CB8AC3E}">
        <p14:creationId xmlns:p14="http://schemas.microsoft.com/office/powerpoint/2010/main" val="2175482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96AD6-F726-4046-B0EF-597F1A0DF3E2}"/>
              </a:ext>
            </a:extLst>
          </p:cNvPr>
          <p:cNvSpPr>
            <a:spLocks noGrp="1"/>
          </p:cNvSpPr>
          <p:nvPr>
            <p:ph type="title"/>
          </p:nvPr>
        </p:nvSpPr>
        <p:spPr/>
        <p:txBody>
          <a:bodyPr/>
          <a:lstStyle/>
          <a:p>
            <a:r>
              <a:rPr lang="en-ZA" u="none" dirty="0"/>
              <a:t>Alternative Reimbursement Strategies</a:t>
            </a:r>
          </a:p>
        </p:txBody>
      </p:sp>
      <p:sp>
        <p:nvSpPr>
          <p:cNvPr id="3" name="Text Placeholder 2">
            <a:extLst>
              <a:ext uri="{FF2B5EF4-FFF2-40B4-BE49-F238E27FC236}">
                <a16:creationId xmlns:a16="http://schemas.microsoft.com/office/drawing/2014/main" id="{50D41221-6F9A-418C-AE18-D22103C2A6EA}"/>
              </a:ext>
            </a:extLst>
          </p:cNvPr>
          <p:cNvSpPr>
            <a:spLocks noGrp="1"/>
          </p:cNvSpPr>
          <p:nvPr>
            <p:ph type="body" sz="quarter" idx="10"/>
          </p:nvPr>
        </p:nvSpPr>
        <p:spPr>
          <a:xfrm>
            <a:off x="114300" y="1052736"/>
            <a:ext cx="11963400" cy="4672110"/>
          </a:xfrm>
        </p:spPr>
        <p:txBody>
          <a:bodyPr/>
          <a:lstStyle/>
          <a:p>
            <a:pPr>
              <a:lnSpc>
                <a:spcPct val="108000"/>
              </a:lnSpc>
              <a:spcBef>
                <a:spcPts val="0"/>
              </a:spcBef>
            </a:pPr>
            <a:r>
              <a:rPr lang="en-ZA" sz="1800" dirty="0">
                <a:latin typeface="Arial" panose="020B0604020202020204" pitchFamily="34" charset="0"/>
                <a:cs typeface="Arial" panose="020B0604020202020204" pitchFamily="34" charset="0"/>
              </a:rPr>
              <a:t>NHI Fund will not  function as a medical scheme and </a:t>
            </a:r>
            <a:r>
              <a:rPr lang="en-ZA" sz="1800" dirty="0">
                <a:solidFill>
                  <a:srgbClr val="000000"/>
                </a:solidFill>
                <a:effectLst/>
                <a:latin typeface="Arial" panose="020B0604020202020204" pitchFamily="34" charset="0"/>
                <a:ea typeface="Arial" panose="020B0604020202020204" pitchFamily="34" charset="0"/>
              </a:rPr>
              <a:t>Fee-for-Service (FFS) will not be used in general as a mechanism for provider payment at PHC level because by its nature, payment is limited to one provider for one interaction.</a:t>
            </a:r>
            <a:r>
              <a:rPr lang="en-ZA" sz="1800" dirty="0">
                <a:solidFill>
                  <a:srgbClr val="000000"/>
                </a:solidFill>
                <a:latin typeface="Arial" panose="020B0604020202020204" pitchFamily="34" charset="0"/>
                <a:ea typeface="Arial" panose="020B0604020202020204" pitchFamily="34" charset="0"/>
              </a:rPr>
              <a:t> </a:t>
            </a:r>
          </a:p>
          <a:p>
            <a:pPr lvl="1">
              <a:lnSpc>
                <a:spcPct val="108000"/>
              </a:lnSpc>
              <a:spcBef>
                <a:spcPts val="0"/>
              </a:spcBef>
            </a:pPr>
            <a:r>
              <a:rPr lang="en-ZA" sz="1600" dirty="0">
                <a:solidFill>
                  <a:srgbClr val="000000"/>
                </a:solidFill>
                <a:latin typeface="Arial" panose="020B0604020202020204" pitchFamily="34" charset="0"/>
                <a:ea typeface="Arial" panose="020B0604020202020204" pitchFamily="34" charset="0"/>
              </a:rPr>
              <a:t>T</a:t>
            </a:r>
            <a:r>
              <a:rPr lang="en-ZA" sz="1600" dirty="0">
                <a:solidFill>
                  <a:srgbClr val="000000"/>
                </a:solidFill>
                <a:effectLst/>
                <a:latin typeface="Arial" panose="020B0604020202020204" pitchFamily="34" charset="0"/>
                <a:ea typeface="Arial" panose="020B0604020202020204" pitchFamily="34" charset="0"/>
              </a:rPr>
              <a:t>he NHI Fund will pay providers in a way that creates appropriate incentives for efficiency and for the provision of quality and accessible care. </a:t>
            </a:r>
          </a:p>
          <a:p>
            <a:pPr lvl="1">
              <a:lnSpc>
                <a:spcPct val="108000"/>
              </a:lnSpc>
              <a:spcBef>
                <a:spcPts val="0"/>
              </a:spcBef>
            </a:pPr>
            <a:r>
              <a:rPr lang="en-ZA" sz="1600" dirty="0">
                <a:solidFill>
                  <a:srgbClr val="000000"/>
                </a:solidFill>
                <a:latin typeface="Arial" panose="020B0604020202020204" pitchFamily="34" charset="0"/>
                <a:ea typeface="Arial" panose="020B0604020202020204" pitchFamily="34" charset="0"/>
              </a:rPr>
              <a:t>I</a:t>
            </a:r>
            <a:r>
              <a:rPr lang="en-ZA" sz="1600" dirty="0">
                <a:solidFill>
                  <a:srgbClr val="000000"/>
                </a:solidFill>
                <a:effectLst/>
                <a:latin typeface="Arial" panose="020B0604020202020204" pitchFamily="34" charset="0"/>
                <a:ea typeface="Arial" panose="020B0604020202020204" pitchFamily="34" charset="0"/>
              </a:rPr>
              <a:t>n consultation with the Minister, the Fund will determine its own pricing and reimbursement mechanisms using a uniform reimbursement strategy </a:t>
            </a:r>
          </a:p>
          <a:p>
            <a:pPr lvl="1">
              <a:lnSpc>
                <a:spcPct val="108000"/>
              </a:lnSpc>
              <a:spcBef>
                <a:spcPts val="0"/>
              </a:spcBef>
            </a:pPr>
            <a:endParaRPr lang="en-ZA" sz="1600" dirty="0">
              <a:solidFill>
                <a:srgbClr val="000000"/>
              </a:solidFill>
              <a:effectLst/>
              <a:latin typeface="Arial" panose="020B0604020202020204" pitchFamily="34" charset="0"/>
              <a:ea typeface="Arial" panose="020B0604020202020204" pitchFamily="34" charset="0"/>
            </a:endParaRPr>
          </a:p>
          <a:p>
            <a:pPr>
              <a:lnSpc>
                <a:spcPct val="108000"/>
              </a:lnSpc>
              <a:spcBef>
                <a:spcPts val="0"/>
              </a:spcBef>
            </a:pPr>
            <a:r>
              <a:rPr lang="en-ZA" sz="1800" dirty="0">
                <a:latin typeface="Arial" panose="020B0604020202020204" pitchFamily="34" charset="0"/>
                <a:cs typeface="Arial" panose="020B0604020202020204" pitchFamily="34" charset="0"/>
              </a:rPr>
              <a:t>Capitation/</a:t>
            </a:r>
            <a:r>
              <a:rPr lang="en-ZA" sz="1800" u="none" strike="noStrike" dirty="0">
                <a:solidFill>
                  <a:srgbClr val="000000"/>
                </a:solidFill>
                <a:effectLst/>
                <a:latin typeface="Arial" panose="020B0604020202020204" pitchFamily="34" charset="0"/>
                <a:ea typeface="Arial" panose="020B0604020202020204" pitchFamily="34" charset="0"/>
                <a:cs typeface="Arial" panose="020B0604020202020204" pitchFamily="34" charset="0"/>
              </a:rPr>
              <a:t> Diagnosis-Related Groups (</a:t>
            </a:r>
            <a:r>
              <a:rPr lang="en-ZA" sz="1800" dirty="0">
                <a:latin typeface="Arial" panose="020B0604020202020204" pitchFamily="34" charset="0"/>
                <a:cs typeface="Arial" panose="020B0604020202020204" pitchFamily="34" charset="0"/>
              </a:rPr>
              <a:t>DRG)</a:t>
            </a:r>
          </a:p>
          <a:p>
            <a:pPr lvl="1">
              <a:lnSpc>
                <a:spcPct val="108000"/>
              </a:lnSpc>
              <a:spcBef>
                <a:spcPts val="0"/>
              </a:spcBef>
            </a:pPr>
            <a:r>
              <a:rPr lang="en-ZA" sz="1600" u="none" strike="noStrike" dirty="0">
                <a:solidFill>
                  <a:srgbClr val="000000"/>
                </a:solidFill>
                <a:effectLst/>
                <a:latin typeface="Arial" panose="020B0604020202020204" pitchFamily="34" charset="0"/>
                <a:ea typeface="Arial" panose="020B0604020202020204" pitchFamily="34" charset="0"/>
                <a:cs typeface="Arial" panose="020B0604020202020204" pitchFamily="34" charset="0"/>
              </a:rPr>
              <a:t>At the PHC level, the main mechanism that will be used to pay contracted providers organised into multi-disciplinary practices will be through a risk-adjusted capitation system with an element of performance-based payment with a capitation rate that takes into account the average cost of providing the clinic and community-based services per person and will be appropriately adjusted according to age-sex categories. </a:t>
            </a:r>
            <a:r>
              <a:rPr lang="en-ZA" sz="1600" dirty="0">
                <a:solidFill>
                  <a:srgbClr val="000000"/>
                </a:solidFill>
                <a:effectLst/>
                <a:latin typeface="Arial" panose="020B0604020202020204" pitchFamily="34" charset="0"/>
                <a:ea typeface="Arial" panose="020B0604020202020204" pitchFamily="34" charset="0"/>
              </a:rPr>
              <a:t>The annual capitation amount will be linked to the registered population, target utilisation and cost levels</a:t>
            </a:r>
            <a:endParaRPr lang="en-US" sz="1600" u="none" strike="noStrike"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p>
            <a:pPr lvl="1">
              <a:lnSpc>
                <a:spcPct val="108000"/>
              </a:lnSpc>
              <a:spcBef>
                <a:spcPts val="0"/>
              </a:spcBef>
            </a:pPr>
            <a:r>
              <a:rPr lang="en-ZA" sz="1600" dirty="0">
                <a:latin typeface="Arial" panose="020B0604020202020204" pitchFamily="34" charset="0"/>
                <a:cs typeface="Arial" panose="020B0604020202020204" pitchFamily="34" charset="0"/>
              </a:rPr>
              <a:t>At the hospital level, </a:t>
            </a:r>
            <a:r>
              <a:rPr lang="en-ZA" sz="1600" dirty="0">
                <a:solidFill>
                  <a:srgbClr val="000000"/>
                </a:solidFill>
                <a:latin typeface="Arial" panose="020B0604020202020204" pitchFamily="34" charset="0"/>
                <a:cs typeface="Arial" panose="020B0604020202020204" pitchFamily="34" charset="0"/>
              </a:rPr>
              <a:t>p</a:t>
            </a:r>
            <a:r>
              <a:rPr lang="en-ZA" sz="1600" u="none" strike="noStrike" dirty="0">
                <a:solidFill>
                  <a:srgbClr val="000000"/>
                </a:solidFill>
                <a:effectLst/>
                <a:latin typeface="Arial" panose="020B0604020202020204" pitchFamily="34" charset="0"/>
                <a:ea typeface="Arial" panose="020B0604020202020204" pitchFamily="34" charset="0"/>
                <a:cs typeface="Arial" panose="020B0604020202020204" pitchFamily="34" charset="0"/>
              </a:rPr>
              <a:t>ayment related would be determined through a system of case-mix activity adjusted payments (such as DRGs).</a:t>
            </a:r>
            <a:r>
              <a:rPr lang="en-ZA" sz="1600" dirty="0">
                <a:solidFill>
                  <a:srgbClr val="000000"/>
                </a:solidFill>
                <a:effectLst/>
                <a:latin typeface="Arial" panose="020B0604020202020204" pitchFamily="34" charset="0"/>
                <a:ea typeface="Arial" panose="020B0604020202020204" pitchFamily="34" charset="0"/>
              </a:rPr>
              <a:t> There will be a gradual transition to global budgeting based on crude activity estimates (as opposed to line-item budgeting) for hospitals. The gradual transition will allow hospitals to adjust their service organisations and provision arrangements in preparation for moving to the next phase</a:t>
            </a:r>
            <a:r>
              <a:rPr lang="en-ZA" sz="1600" u="none" strike="noStrike" dirty="0">
                <a:solidFill>
                  <a:srgbClr val="000000"/>
                </a:solidFill>
                <a:effectLst/>
                <a:latin typeface="Arial" panose="020B0604020202020204" pitchFamily="34" charset="0"/>
                <a:ea typeface="Arial" panose="020B0604020202020204" pitchFamily="34" charset="0"/>
                <a:cs typeface="Arial" panose="020B0604020202020204" pitchFamily="34" charset="0"/>
              </a:rPr>
              <a:t> of the DRG</a:t>
            </a:r>
            <a:endParaRPr lang="en-US" sz="1600" u="none" strike="noStrike"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p>
            <a:pPr lvl="1"/>
            <a:endParaRPr lang="en-ZA" sz="1800" dirty="0">
              <a:highlight>
                <a:srgbClr val="FFFF00"/>
              </a:highlight>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4B536B67-A83E-4EF6-8EBD-87F3DDA37DEC}"/>
              </a:ext>
            </a:extLst>
          </p:cNvPr>
          <p:cNvSpPr>
            <a:spLocks noGrp="1"/>
          </p:cNvSpPr>
          <p:nvPr>
            <p:ph type="body" sz="quarter" idx="11"/>
          </p:nvPr>
        </p:nvSpPr>
        <p:spPr/>
        <p:txBody>
          <a:bodyPr/>
          <a:lstStyle/>
          <a:p>
            <a:endParaRPr lang="en-ZA" dirty="0"/>
          </a:p>
        </p:txBody>
      </p:sp>
    </p:spTree>
    <p:extLst>
      <p:ext uri="{BB962C8B-B14F-4D97-AF65-F5344CB8AC3E}">
        <p14:creationId xmlns:p14="http://schemas.microsoft.com/office/powerpoint/2010/main" val="4236521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29E0BA4-BEF5-4781-A902-3A19DC4A0A6A}"/>
              </a:ext>
            </a:extLst>
          </p:cNvPr>
          <p:cNvSpPr>
            <a:spLocks noGrp="1"/>
          </p:cNvSpPr>
          <p:nvPr>
            <p:ph type="title"/>
          </p:nvPr>
        </p:nvSpPr>
        <p:spPr/>
        <p:txBody>
          <a:bodyPr/>
          <a:lstStyle/>
          <a:p>
            <a:r>
              <a:rPr lang="en-US" sz="2800" u="none" dirty="0"/>
              <a:t>National Health Insurance Bill</a:t>
            </a:r>
            <a:endParaRPr lang="en-ZA" sz="2800" u="none" dirty="0"/>
          </a:p>
        </p:txBody>
      </p:sp>
      <p:sp>
        <p:nvSpPr>
          <p:cNvPr id="12" name="Text Placeholder 8">
            <a:extLst>
              <a:ext uri="{FF2B5EF4-FFF2-40B4-BE49-F238E27FC236}">
                <a16:creationId xmlns:a16="http://schemas.microsoft.com/office/drawing/2014/main" id="{616E7BF0-2B6A-4D2D-A929-41DB1EE37E5E}"/>
              </a:ext>
            </a:extLst>
          </p:cNvPr>
          <p:cNvSpPr txBox="1">
            <a:spLocks/>
          </p:cNvSpPr>
          <p:nvPr/>
        </p:nvSpPr>
        <p:spPr>
          <a:xfrm>
            <a:off x="191494" y="1092945"/>
            <a:ext cx="11809012" cy="4672110"/>
          </a:xfrm>
          <a:prstGeom prst="rect">
            <a:avLst/>
          </a:prstGeom>
        </p:spPr>
        <p:txBody>
          <a:bodyPr/>
          <a:lstStyle>
            <a:lvl1pPr marL="342900" indent="-342900" algn="l" defTabSz="914400" rtl="0" eaLnBrk="1" latinLnBrk="0" hangingPunct="1">
              <a:spcBef>
                <a:spcPct val="20000"/>
              </a:spcBef>
              <a:buFont typeface="Arial" pitchFamily="34" charset="0"/>
              <a:buChar char="•"/>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Courier New" panose="02070309020205020404" pitchFamily="49" charset="0"/>
              <a:buChar char="o"/>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None/>
              <a:tabLst/>
              <a:defRPr/>
            </a:pPr>
            <a:r>
              <a:rPr lang="en-US" sz="2000" b="1" dirty="0">
                <a:solidFill>
                  <a:prstClr val="black"/>
                </a:solidFill>
                <a:latin typeface="Arial" panose="020B0604020202020204" pitchFamily="34" charset="0"/>
                <a:cs typeface="Arial" panose="020B0604020202020204" pitchFamily="34" charset="0"/>
              </a:rPr>
              <a:t>PURPOSE</a:t>
            </a:r>
            <a:endParaRPr kumimoji="0" lang="en-ZA"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742950" marR="0" lvl="1" indent="-285750" algn="l" defTabSz="914400" rtl="0" eaLnBrk="1" fontAlgn="auto" latinLnBrk="0" hangingPunct="1">
              <a:lnSpc>
                <a:spcPct val="100000"/>
              </a:lnSpc>
              <a:spcBef>
                <a:spcPct val="20000"/>
              </a:spcBef>
              <a:spcAft>
                <a:spcPts val="0"/>
              </a:spcAft>
              <a:buClrTx/>
              <a:buSzTx/>
              <a:buFont typeface="Courier New" panose="02070309020205020404" pitchFamily="49" charset="0"/>
              <a:buChar char="o"/>
              <a:tabLst/>
              <a:defRPr/>
            </a:pPr>
            <a:r>
              <a:rPr kumimoji="0" lang="en-GB"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To respond to the comments made during public hearings and oral submissions to the National Assembly Portfolio Committee on Health on the National Health Insurance Bill</a:t>
            </a:r>
          </a:p>
          <a:p>
            <a:pPr marL="57150" indent="0">
              <a:buNone/>
              <a:defRPr/>
            </a:pPr>
            <a:endParaRPr lang="en-GB" sz="2000" dirty="0">
              <a:solidFill>
                <a:prstClr val="black"/>
              </a:solidFill>
              <a:latin typeface="Arial" panose="020B0604020202020204" pitchFamily="34" charset="0"/>
              <a:cs typeface="Arial" panose="020B0604020202020204" pitchFamily="34" charset="0"/>
            </a:endParaRPr>
          </a:p>
          <a:p>
            <a:pPr marL="0" indent="0">
              <a:buNone/>
              <a:defRPr/>
            </a:pPr>
            <a:r>
              <a:rPr lang="en-ZA" sz="2000" b="1" dirty="0">
                <a:effectLst/>
                <a:latin typeface="Arial" panose="020B0604020202020204" pitchFamily="34" charset="0"/>
                <a:ea typeface="Times New Roman" panose="02020603050405020304" pitchFamily="18" charset="0"/>
                <a:cs typeface="Arial" panose="020B0604020202020204" pitchFamily="34" charset="0"/>
              </a:rPr>
              <a:t>OVERVIEW</a:t>
            </a:r>
            <a:endParaRPr kumimoji="0" lang="en-GB"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742950" marR="0" lvl="1" indent="-285750" algn="l" defTabSz="914400" rtl="0" eaLnBrk="1" fontAlgn="auto" latinLnBrk="0" hangingPunct="1">
              <a:lnSpc>
                <a:spcPct val="100000"/>
              </a:lnSpc>
              <a:spcBef>
                <a:spcPct val="20000"/>
              </a:spcBef>
              <a:spcAft>
                <a:spcPts val="0"/>
              </a:spcAft>
              <a:buClrTx/>
              <a:buSzTx/>
              <a:buFont typeface="Courier New" panose="02070309020205020404" pitchFamily="49" charset="0"/>
              <a:buChar char="o"/>
              <a:tabLst/>
              <a:defRPr/>
            </a:pPr>
            <a:r>
              <a:rPr kumimoji="0" lang="en-ZA"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Why does South Africa need </a:t>
            </a:r>
            <a:r>
              <a:rPr kumimoji="0" lang="en-GB"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National Health Insurance?</a:t>
            </a:r>
          </a:p>
          <a:p>
            <a:pPr marL="742950" marR="0" lvl="1" indent="-285750" algn="l" defTabSz="914400" rtl="0" eaLnBrk="1" fontAlgn="auto" latinLnBrk="0" hangingPunct="1">
              <a:lnSpc>
                <a:spcPct val="100000"/>
              </a:lnSpc>
              <a:spcBef>
                <a:spcPct val="20000"/>
              </a:spcBef>
              <a:spcAft>
                <a:spcPts val="0"/>
              </a:spcAft>
              <a:buClrTx/>
              <a:buSzTx/>
              <a:buFont typeface="Courier New" panose="02070309020205020404" pitchFamily="49" charset="0"/>
              <a:buChar char="o"/>
              <a:tabLst/>
              <a:defRPr/>
            </a:pPr>
            <a:r>
              <a:rPr lang="en-GB" sz="2000" dirty="0">
                <a:solidFill>
                  <a:prstClr val="black"/>
                </a:solidFill>
                <a:latin typeface="Arial" panose="020B0604020202020204" pitchFamily="34" charset="0"/>
                <a:cs typeface="Arial" panose="020B0604020202020204" pitchFamily="34" charset="0"/>
              </a:rPr>
              <a:t>Recommendations on changes to the Bill based on submissions and hearings</a:t>
            </a:r>
          </a:p>
          <a:p>
            <a:pPr marL="742950" marR="0" lvl="1" indent="-285750" algn="l" defTabSz="914400" rtl="0" eaLnBrk="1" fontAlgn="auto" latinLnBrk="0" hangingPunct="1">
              <a:lnSpc>
                <a:spcPct val="100000"/>
              </a:lnSpc>
              <a:spcBef>
                <a:spcPct val="20000"/>
              </a:spcBef>
              <a:spcAft>
                <a:spcPts val="0"/>
              </a:spcAft>
              <a:buClrTx/>
              <a:buSzTx/>
              <a:buFont typeface="Courier New" panose="02070309020205020404" pitchFamily="49" charset="0"/>
              <a:buChar char="o"/>
              <a:tabLst/>
              <a:defRPr/>
            </a:pPr>
            <a:r>
              <a:rPr kumimoji="0" lang="en-GB"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Tackling heath service de</a:t>
            </a:r>
            <a:r>
              <a:rPr lang="en-GB" sz="2000" dirty="0">
                <a:solidFill>
                  <a:prstClr val="black"/>
                </a:solidFill>
                <a:latin typeface="Arial" panose="020B0604020202020204" pitchFamily="34" charset="0"/>
                <a:cs typeface="Arial" panose="020B0604020202020204" pitchFamily="34" charset="0"/>
              </a:rPr>
              <a:t>livery challenges</a:t>
            </a:r>
            <a:endParaRPr kumimoji="0" lang="en-ZA"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742950" marR="0" lvl="1" indent="-285750" algn="l" defTabSz="914400" rtl="0" eaLnBrk="1" fontAlgn="auto" latinLnBrk="0" hangingPunct="1">
              <a:lnSpc>
                <a:spcPct val="100000"/>
              </a:lnSpc>
              <a:spcBef>
                <a:spcPct val="20000"/>
              </a:spcBef>
              <a:spcAft>
                <a:spcPts val="0"/>
              </a:spcAft>
              <a:buClrTx/>
              <a:buSzTx/>
              <a:buFont typeface="Courier New" panose="02070309020205020404" pitchFamily="49" charset="0"/>
              <a:buChar char="o"/>
              <a:tabLst/>
              <a:defRPr/>
            </a:pPr>
            <a:endParaRPr kumimoji="0" lang="en-ZA"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100000"/>
              </a:lnSpc>
              <a:spcBef>
                <a:spcPct val="20000"/>
              </a:spcBef>
              <a:spcAft>
                <a:spcPts val="0"/>
              </a:spcAft>
              <a:buClrTx/>
              <a:buSzTx/>
              <a:buFont typeface="Courier New" panose="02070309020205020404" pitchFamily="49" charset="0"/>
              <a:buNone/>
              <a:tabLst/>
              <a:defRPr/>
            </a:pPr>
            <a:endParaRPr kumimoji="0" lang="en-ZA"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742950" marR="0" lvl="1" indent="-285750" algn="l" defTabSz="914400" rtl="0" eaLnBrk="1" fontAlgn="auto" latinLnBrk="0" hangingPunct="1">
              <a:lnSpc>
                <a:spcPct val="100000"/>
              </a:lnSpc>
              <a:spcBef>
                <a:spcPct val="20000"/>
              </a:spcBef>
              <a:spcAft>
                <a:spcPts val="0"/>
              </a:spcAft>
              <a:buClrTx/>
              <a:buSzTx/>
              <a:buFont typeface="Courier New" panose="02070309020205020404" pitchFamily="49" charset="0"/>
              <a:buChar char="o"/>
              <a:tabLst/>
              <a:defRPr/>
            </a:pPr>
            <a:endParaRPr kumimoji="0" lang="en-ZA"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100000"/>
              </a:lnSpc>
              <a:spcBef>
                <a:spcPct val="20000"/>
              </a:spcBef>
              <a:spcAft>
                <a:spcPts val="0"/>
              </a:spcAft>
              <a:buClrTx/>
              <a:buSzTx/>
              <a:buFont typeface="Courier New" panose="02070309020205020404" pitchFamily="49" charset="0"/>
              <a:buNone/>
              <a:tabLst/>
              <a:defRPr/>
            </a:pPr>
            <a:endParaRPr kumimoji="0" lang="en-ZA"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100000"/>
              </a:lnSpc>
              <a:spcBef>
                <a:spcPct val="20000"/>
              </a:spcBef>
              <a:spcAft>
                <a:spcPts val="0"/>
              </a:spcAft>
              <a:buClrTx/>
              <a:buSzTx/>
              <a:buFont typeface="Courier New" panose="02070309020205020404" pitchFamily="49" charset="0"/>
              <a:buNone/>
              <a:tabLst/>
              <a:defRPr/>
            </a:pPr>
            <a:endParaRPr kumimoji="0" lang="en-ZA"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97892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B35F2-CE66-4DAB-8B31-621FE6B29FB5}"/>
              </a:ext>
            </a:extLst>
          </p:cNvPr>
          <p:cNvSpPr>
            <a:spLocks noGrp="1"/>
          </p:cNvSpPr>
          <p:nvPr>
            <p:ph type="title"/>
          </p:nvPr>
        </p:nvSpPr>
        <p:spPr/>
        <p:txBody>
          <a:bodyPr/>
          <a:lstStyle/>
          <a:p>
            <a:r>
              <a:rPr lang="en-ZA" u="none" dirty="0"/>
              <a:t>So what should NHI cost?</a:t>
            </a:r>
          </a:p>
        </p:txBody>
      </p:sp>
      <p:sp>
        <p:nvSpPr>
          <p:cNvPr id="3" name="Text Placeholder 2">
            <a:extLst>
              <a:ext uri="{FF2B5EF4-FFF2-40B4-BE49-F238E27FC236}">
                <a16:creationId xmlns:a16="http://schemas.microsoft.com/office/drawing/2014/main" id="{53E0106A-B2EA-4B73-BC20-0AE1DD2B49BC}"/>
              </a:ext>
            </a:extLst>
          </p:cNvPr>
          <p:cNvSpPr>
            <a:spLocks noGrp="1"/>
          </p:cNvSpPr>
          <p:nvPr>
            <p:ph type="body" sz="quarter" idx="10"/>
          </p:nvPr>
        </p:nvSpPr>
        <p:spPr>
          <a:xfrm>
            <a:off x="344390" y="1063226"/>
            <a:ext cx="11512649" cy="5038993"/>
          </a:xfrm>
        </p:spPr>
        <p:txBody>
          <a:bodyPr/>
          <a:lstStyle/>
          <a:p>
            <a:r>
              <a:rPr lang="en-ZA" sz="1800" dirty="0">
                <a:latin typeface="Arial" panose="020B0604020202020204" pitchFamily="34" charset="0"/>
                <a:cs typeface="Arial" panose="020B0604020202020204" pitchFamily="34" charset="0"/>
              </a:rPr>
              <a:t>The short answer is that a </a:t>
            </a:r>
            <a:r>
              <a:rPr lang="en-ZA" sz="1800" b="1" dirty="0">
                <a:latin typeface="Arial" panose="020B0604020202020204" pitchFamily="34" charset="0"/>
                <a:cs typeface="Arial" panose="020B0604020202020204" pitchFamily="34" charset="0"/>
              </a:rPr>
              <a:t>country spends as much on health care as it decides to</a:t>
            </a:r>
            <a:r>
              <a:rPr lang="en-ZA" sz="1800" dirty="0">
                <a:latin typeface="Arial" panose="020B0604020202020204" pitchFamily="34" charset="0"/>
                <a:cs typeface="Arial" panose="020B0604020202020204" pitchFamily="34" charset="0"/>
              </a:rPr>
              <a:t>: This requires </a:t>
            </a:r>
          </a:p>
          <a:p>
            <a:pPr lvl="1"/>
            <a:r>
              <a:rPr lang="en-ZA" sz="1800" dirty="0">
                <a:latin typeface="Arial" panose="020B0604020202020204" pitchFamily="34" charset="0"/>
                <a:cs typeface="Arial" panose="020B0604020202020204" pitchFamily="34" charset="0"/>
              </a:rPr>
              <a:t>a health system designed to stay within the affordable envelope</a:t>
            </a:r>
          </a:p>
          <a:p>
            <a:pPr lvl="1"/>
            <a:r>
              <a:rPr lang="en-ZA" sz="1800" dirty="0">
                <a:latin typeface="Arial" panose="020B0604020202020204" pitchFamily="34" charset="0"/>
                <a:cs typeface="Arial" panose="020B0604020202020204" pitchFamily="34" charset="0"/>
              </a:rPr>
              <a:t>that the system is efficient (non-duplicative)</a:t>
            </a:r>
          </a:p>
          <a:p>
            <a:pPr lvl="1"/>
            <a:r>
              <a:rPr lang="en-ZA" sz="1800" dirty="0">
                <a:latin typeface="Arial" panose="020B0604020202020204" pitchFamily="34" charset="0"/>
                <a:cs typeface="Arial" panose="020B0604020202020204" pitchFamily="34" charset="0"/>
              </a:rPr>
              <a:t>that optimal interventions and treatments are adopted (spend more on prevention, address intersectoral, social determinants of health, use the most appropriate technologies, etc)</a:t>
            </a:r>
          </a:p>
          <a:p>
            <a:r>
              <a:rPr lang="en-ZA" sz="1800" dirty="0">
                <a:latin typeface="Arial" panose="020B0604020202020204" pitchFamily="34" charset="0"/>
                <a:cs typeface="Arial" panose="020B0604020202020204" pitchFamily="34" charset="0"/>
              </a:rPr>
              <a:t>South Africa spends around 8,4% of GDP on health care</a:t>
            </a:r>
          </a:p>
          <a:p>
            <a:pPr lvl="1"/>
            <a:r>
              <a:rPr lang="en-ZA" sz="1800" dirty="0">
                <a:latin typeface="Arial" panose="020B0604020202020204" pitchFamily="34" charset="0"/>
                <a:cs typeface="Arial" panose="020B0604020202020204" pitchFamily="34" charset="0"/>
              </a:rPr>
              <a:t>SA is currently the 33rd largest economy in the world</a:t>
            </a:r>
          </a:p>
          <a:p>
            <a:pPr lvl="1"/>
            <a:r>
              <a:rPr lang="en-ZA" sz="1800" dirty="0">
                <a:latin typeface="Arial" panose="020B0604020202020204" pitchFamily="34" charset="0"/>
                <a:cs typeface="Arial" panose="020B0604020202020204" pitchFamily="34" charset="0"/>
              </a:rPr>
              <a:t>The current spend is high compared with peers (92</a:t>
            </a:r>
            <a:r>
              <a:rPr lang="en-ZA" sz="1800" baseline="30000" dirty="0">
                <a:latin typeface="Arial" panose="020B0604020202020204" pitchFamily="34" charset="0"/>
                <a:cs typeface="Arial" panose="020B0604020202020204" pitchFamily="34" charset="0"/>
              </a:rPr>
              <a:t>nd</a:t>
            </a:r>
            <a:r>
              <a:rPr lang="en-ZA" sz="1800" dirty="0">
                <a:latin typeface="Arial" panose="020B0604020202020204" pitchFamily="34" charset="0"/>
                <a:cs typeface="Arial" panose="020B0604020202020204" pitchFamily="34" charset="0"/>
              </a:rPr>
              <a:t> in terms of per capita GDP)</a:t>
            </a:r>
          </a:p>
          <a:p>
            <a:pPr lvl="2"/>
            <a:r>
              <a:rPr lang="en-ZA" sz="1400" dirty="0">
                <a:latin typeface="Arial" panose="020B0604020202020204" pitchFamily="34" charset="0"/>
                <a:cs typeface="Arial" panose="020B0604020202020204" pitchFamily="34" charset="0"/>
              </a:rPr>
              <a:t>[GDP Peers: </a:t>
            </a:r>
            <a:r>
              <a:rPr lang="en-US" sz="1400" dirty="0">
                <a:latin typeface="Arial" panose="020B0604020202020204" pitchFamily="34" charset="0"/>
                <a:ea typeface="Calibri" panose="020F0502020204030204" pitchFamily="34" charset="0"/>
                <a:cs typeface="Arial" panose="020B0604020202020204" pitchFamily="34" charset="0"/>
              </a:rPr>
              <a:t>Malaysia, Singapore, Philippines, Egypt, Denmark, Colombia and Bangladesh, Norway, Argentina, Israel]</a:t>
            </a:r>
          </a:p>
          <a:p>
            <a:pPr lvl="2"/>
            <a:r>
              <a:rPr lang="en-ZA" sz="1400" dirty="0">
                <a:latin typeface="Arial" panose="020B0604020202020204" pitchFamily="34" charset="0"/>
                <a:cs typeface="Arial" panose="020B0604020202020204" pitchFamily="34" charset="0"/>
              </a:rPr>
              <a:t>[GDP per capita Peers: Lebanon, Colombia, Saint Lucia, Peru, Paraguay, Bosnia and Herzegovina]</a:t>
            </a:r>
          </a:p>
          <a:p>
            <a:pPr lvl="1"/>
            <a:r>
              <a:rPr lang="en-ZA" sz="1800" dirty="0">
                <a:latin typeface="Arial" panose="020B0604020202020204" pitchFamily="34" charset="0"/>
                <a:cs typeface="Arial" panose="020B0604020202020204" pitchFamily="34" charset="0"/>
              </a:rPr>
              <a:t>The problem is inefficiency (including fraud, corruption and medico-legal claims) in both public and private sectors</a:t>
            </a:r>
          </a:p>
          <a:p>
            <a:r>
              <a:rPr lang="en-ZA" sz="1800" dirty="0">
                <a:latin typeface="Arial" panose="020B0604020202020204" pitchFamily="34" charset="0"/>
                <a:cs typeface="Arial" panose="020B0604020202020204" pitchFamily="34" charset="0"/>
              </a:rPr>
              <a:t>The question must rather be: “how do we reform the health system so that we spend no more than 8,4% of GDP to achieve </a:t>
            </a:r>
            <a:r>
              <a:rPr lang="en-ZA" sz="1800" b="1" dirty="0">
                <a:latin typeface="Arial" panose="020B0604020202020204" pitchFamily="34" charset="0"/>
                <a:cs typeface="Arial" panose="020B0604020202020204" pitchFamily="34" charset="0"/>
              </a:rPr>
              <a:t>“</a:t>
            </a:r>
            <a:r>
              <a:rPr lang="en-US" sz="1800" b="1" dirty="0">
                <a:latin typeface="Arial" panose="020B0604020202020204" pitchFamily="34" charset="0"/>
                <a:cs typeface="Arial" panose="020B0604020202020204" pitchFamily="34" charset="0"/>
              </a:rPr>
              <a:t>a health system that that ensures that all people have access to the health services they need, when and where they need them, without financial hardship”</a:t>
            </a:r>
            <a:endParaRPr lang="en-ZA" sz="1800" b="1" dirty="0">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53695617-7CFC-4F4B-8077-A12949BA7FCE}"/>
              </a:ext>
            </a:extLst>
          </p:cNvPr>
          <p:cNvSpPr>
            <a:spLocks noGrp="1"/>
          </p:cNvSpPr>
          <p:nvPr>
            <p:ph type="body" sz="quarter" idx="11"/>
          </p:nvPr>
        </p:nvSpPr>
        <p:spPr/>
        <p:txBody>
          <a:bodyPr/>
          <a:lstStyle/>
          <a:p>
            <a:endParaRPr lang="en-ZA"/>
          </a:p>
        </p:txBody>
      </p:sp>
    </p:spTree>
    <p:extLst>
      <p:ext uri="{BB962C8B-B14F-4D97-AF65-F5344CB8AC3E}">
        <p14:creationId xmlns:p14="http://schemas.microsoft.com/office/powerpoint/2010/main" val="11930721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9E68A-BEEC-4236-9415-623691BC152A}"/>
              </a:ext>
            </a:extLst>
          </p:cNvPr>
          <p:cNvSpPr>
            <a:spLocks noGrp="1"/>
          </p:cNvSpPr>
          <p:nvPr>
            <p:ph type="title"/>
          </p:nvPr>
        </p:nvSpPr>
        <p:spPr/>
        <p:txBody>
          <a:bodyPr/>
          <a:lstStyle/>
          <a:p>
            <a:r>
              <a:rPr lang="en-ZA" u="none" dirty="0"/>
              <a:t>What about the Health Market Inquiry (HMI)?</a:t>
            </a:r>
          </a:p>
        </p:txBody>
      </p:sp>
      <p:sp>
        <p:nvSpPr>
          <p:cNvPr id="3" name="Text Placeholder 2">
            <a:extLst>
              <a:ext uri="{FF2B5EF4-FFF2-40B4-BE49-F238E27FC236}">
                <a16:creationId xmlns:a16="http://schemas.microsoft.com/office/drawing/2014/main" id="{2E27E83B-BED5-4306-9E05-B52039D9F76C}"/>
              </a:ext>
            </a:extLst>
          </p:cNvPr>
          <p:cNvSpPr>
            <a:spLocks noGrp="1"/>
          </p:cNvSpPr>
          <p:nvPr>
            <p:ph type="body" sz="quarter" idx="10"/>
          </p:nvPr>
        </p:nvSpPr>
        <p:spPr>
          <a:xfrm>
            <a:off x="344390" y="1072558"/>
            <a:ext cx="11512649" cy="4672110"/>
          </a:xfrm>
        </p:spPr>
        <p:txBody>
          <a:bodyPr/>
          <a:lstStyle/>
          <a:p>
            <a:r>
              <a:rPr lang="en-US" sz="1800" dirty="0">
                <a:latin typeface="Arial" panose="020B0604020202020204" pitchFamily="34" charset="0"/>
                <a:cs typeface="Arial" panose="020B0604020202020204" pitchFamily="34" charset="0"/>
              </a:rPr>
              <a:t>Some stakeholders wanted to see implementation of the Health Market Inquiry (HMI) recommendation on the establishment of a Risk </a:t>
            </a:r>
            <a:r>
              <a:rPr lang="en-US" sz="1800" dirty="0" err="1">
                <a:latin typeface="Arial" panose="020B0604020202020204" pitchFamily="34" charset="0"/>
                <a:cs typeface="Arial" panose="020B0604020202020204" pitchFamily="34" charset="0"/>
              </a:rPr>
              <a:t>Equalisation</a:t>
            </a:r>
            <a:r>
              <a:rPr lang="en-US" sz="1800" dirty="0">
                <a:latin typeface="Arial" panose="020B0604020202020204" pitchFamily="34" charset="0"/>
                <a:cs typeface="Arial" panose="020B0604020202020204" pitchFamily="34" charset="0"/>
              </a:rPr>
              <a:t> mechanism to “balance National/Provincial/ District Health Based Risks”</a:t>
            </a:r>
          </a:p>
          <a:p>
            <a:r>
              <a:rPr lang="en-US" sz="1800" dirty="0">
                <a:latin typeface="Arial" panose="020B0604020202020204" pitchFamily="34" charset="0"/>
                <a:cs typeface="Arial" panose="020B0604020202020204" pitchFamily="34" charset="0"/>
              </a:rPr>
              <a:t>These proponents wish for the introduction of a risk adjustment mechanism linked to the single, comprehensive, </a:t>
            </a:r>
            <a:r>
              <a:rPr lang="en-US" sz="1800" dirty="0" err="1">
                <a:latin typeface="Arial" panose="020B0604020202020204" pitchFamily="34" charset="0"/>
                <a:cs typeface="Arial" panose="020B0604020202020204" pitchFamily="34" charset="0"/>
              </a:rPr>
              <a:t>standardised</a:t>
            </a:r>
            <a:r>
              <a:rPr lang="en-US" sz="1800" dirty="0">
                <a:latin typeface="Arial" panose="020B0604020202020204" pitchFamily="34" charset="0"/>
                <a:cs typeface="Arial" panose="020B0604020202020204" pitchFamily="34" charset="0"/>
              </a:rPr>
              <a:t> base benefit option to remove any incentive by schemes to compete on risk</a:t>
            </a:r>
          </a:p>
          <a:p>
            <a:endParaRPr lang="en-ZA"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The Department sees the </a:t>
            </a:r>
            <a:r>
              <a:rPr lang="en-US" sz="1800" b="1" dirty="0">
                <a:latin typeface="Arial" panose="020B0604020202020204" pitchFamily="34" charset="0"/>
                <a:cs typeface="Arial" panose="020B0604020202020204" pitchFamily="34" charset="0"/>
              </a:rPr>
              <a:t>Medical schemes </a:t>
            </a:r>
            <a:r>
              <a:rPr lang="en-US" sz="1800" dirty="0">
                <a:latin typeface="Arial" panose="020B0604020202020204" pitchFamily="34" charset="0"/>
                <a:cs typeface="Arial" panose="020B0604020202020204" pitchFamily="34" charset="0"/>
              </a:rPr>
              <a:t>evolving and consolidating during the coming phase to provide complementary cover</a:t>
            </a:r>
          </a:p>
          <a:p>
            <a:r>
              <a:rPr lang="en-US" sz="1800" dirty="0">
                <a:latin typeface="Arial" panose="020B0604020202020204" pitchFamily="34" charset="0"/>
                <a:cs typeface="Arial" panose="020B0604020202020204" pitchFamily="34" charset="0"/>
              </a:rPr>
              <a:t>In the initial stages all benefit options in the various schemes will be consolidated from the current &gt;300 benefit options in 75 schemes (2022) to one option per scheme</a:t>
            </a:r>
            <a:endParaRPr lang="en-ZA"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The principles and features of NHI do not provide for a Risk Adjustment Mechanism</a:t>
            </a:r>
          </a:p>
          <a:p>
            <a:r>
              <a:rPr lang="en-US" sz="1800" dirty="0">
                <a:latin typeface="Arial" panose="020B0604020202020204" pitchFamily="34" charset="0"/>
                <a:cs typeface="Arial" panose="020B0604020202020204" pitchFamily="34" charset="0"/>
              </a:rPr>
              <a:t>Similarly, the implementation of an effective reinsurance mechanism to protect small risk pools and remove barriers of entry will perpetuate fragmentation of funding pools</a:t>
            </a:r>
          </a:p>
          <a:p>
            <a:r>
              <a:rPr lang="en-US" sz="1800" dirty="0">
                <a:latin typeface="Arial" panose="020B0604020202020204" pitchFamily="34" charset="0"/>
                <a:cs typeface="Arial" panose="020B0604020202020204" pitchFamily="34" charset="0"/>
              </a:rPr>
              <a:t>The Department and CMS are not in agreement with the HMI recommendations which seek to maintain the current multiple fund system particularly small risk pools as opposed to moving towards NHI implementation</a:t>
            </a:r>
          </a:p>
          <a:p>
            <a:endParaRPr lang="en-ZA" sz="1800" dirty="0">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11538EA9-3899-4400-BB96-C6B6400FF3D6}"/>
              </a:ext>
            </a:extLst>
          </p:cNvPr>
          <p:cNvSpPr>
            <a:spLocks noGrp="1"/>
          </p:cNvSpPr>
          <p:nvPr>
            <p:ph type="body" sz="quarter" idx="11"/>
          </p:nvPr>
        </p:nvSpPr>
        <p:spPr/>
        <p:txBody>
          <a:bodyPr/>
          <a:lstStyle/>
          <a:p>
            <a:endParaRPr lang="en-ZA"/>
          </a:p>
        </p:txBody>
      </p:sp>
    </p:spTree>
    <p:extLst>
      <p:ext uri="{BB962C8B-B14F-4D97-AF65-F5344CB8AC3E}">
        <p14:creationId xmlns:p14="http://schemas.microsoft.com/office/powerpoint/2010/main" val="2796494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C5265-303D-4FFC-A9BC-3AFB95C60BD2}"/>
              </a:ext>
            </a:extLst>
          </p:cNvPr>
          <p:cNvSpPr>
            <a:spLocks noGrp="1"/>
          </p:cNvSpPr>
          <p:nvPr>
            <p:ph type="title"/>
          </p:nvPr>
        </p:nvSpPr>
        <p:spPr/>
        <p:txBody>
          <a:bodyPr/>
          <a:lstStyle/>
          <a:p>
            <a:r>
              <a:rPr lang="en-ZA" sz="2800" u="none" dirty="0">
                <a:latin typeface="Arial" panose="020B0604020202020204" pitchFamily="34" charset="0"/>
                <a:cs typeface="Arial" panose="020B0604020202020204" pitchFamily="34" charset="0"/>
              </a:rPr>
              <a:t>Fraud and Corruption</a:t>
            </a:r>
          </a:p>
        </p:txBody>
      </p:sp>
      <p:sp>
        <p:nvSpPr>
          <p:cNvPr id="3" name="Text Placeholder 2">
            <a:extLst>
              <a:ext uri="{FF2B5EF4-FFF2-40B4-BE49-F238E27FC236}">
                <a16:creationId xmlns:a16="http://schemas.microsoft.com/office/drawing/2014/main" id="{6205B36E-5899-44D1-A088-B3F571CD363B}"/>
              </a:ext>
            </a:extLst>
          </p:cNvPr>
          <p:cNvSpPr>
            <a:spLocks noGrp="1"/>
          </p:cNvSpPr>
          <p:nvPr>
            <p:ph type="body" sz="quarter" idx="10"/>
          </p:nvPr>
        </p:nvSpPr>
        <p:spPr>
          <a:xfrm>
            <a:off x="344390" y="1081892"/>
            <a:ext cx="11512649" cy="4944772"/>
          </a:xfrm>
        </p:spPr>
        <p:txBody>
          <a:bodyPr/>
          <a:lstStyle/>
          <a:p>
            <a:r>
              <a:rPr lang="en-US" sz="1800" dirty="0">
                <a:latin typeface="Arial" panose="020B0604020202020204" pitchFamily="34" charset="0"/>
                <a:cs typeface="Arial" panose="020B0604020202020204" pitchFamily="34" charset="0"/>
              </a:rPr>
              <a:t>Stakeholders have raised serious concerns about Fraud and Corruption in the Public Service and entities</a:t>
            </a:r>
          </a:p>
          <a:p>
            <a:r>
              <a:rPr lang="en-US" sz="1800" dirty="0">
                <a:latin typeface="Arial" panose="020B0604020202020204" pitchFamily="34" charset="0"/>
                <a:cs typeface="Arial" panose="020B0604020202020204" pitchFamily="34" charset="0"/>
              </a:rPr>
              <a:t>These are justified and legitimate concerns for both public and private sectors and collusion is a concern for all too</a:t>
            </a:r>
          </a:p>
          <a:p>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Section 20(2)(e) requires the Chief Executive Officer to </a:t>
            </a:r>
            <a:r>
              <a:rPr lang="en-US" sz="1800" b="1" dirty="0">
                <a:latin typeface="Arial" panose="020B0604020202020204" pitchFamily="34" charset="0"/>
                <a:cs typeface="Arial" panose="020B0604020202020204" pitchFamily="34" charset="0"/>
              </a:rPr>
              <a:t>establish an Investigating Uni</a:t>
            </a:r>
            <a:r>
              <a:rPr lang="en-US" sz="1800" dirty="0">
                <a:latin typeface="Arial" panose="020B0604020202020204" pitchFamily="34" charset="0"/>
                <a:cs typeface="Arial" panose="020B0604020202020204" pitchFamily="34" charset="0"/>
              </a:rPr>
              <a:t>t within the national office of the Fund for the purposes of investigating complaints of fraud, corruption, other criminal activity, unethical business practices and abuse relating to any matter affecting the Fund or users of the Fund; </a:t>
            </a:r>
          </a:p>
          <a:p>
            <a:r>
              <a:rPr lang="en-US" sz="1800" dirty="0">
                <a:latin typeface="Arial" panose="020B0604020202020204" pitchFamily="34" charset="0"/>
                <a:cs typeface="Arial" panose="020B0604020202020204" pitchFamily="34" charset="0"/>
              </a:rPr>
              <a:t>The Chief Executive Officer must establish a </a:t>
            </a:r>
            <a:r>
              <a:rPr lang="en-US" sz="1800" b="1" dirty="0">
                <a:latin typeface="Arial" panose="020B0604020202020204" pitchFamily="34" charset="0"/>
                <a:cs typeface="Arial" panose="020B0604020202020204" pitchFamily="34" charset="0"/>
              </a:rPr>
              <a:t>Risk and Fraud Prevention Investigation Unit</a:t>
            </a:r>
          </a:p>
          <a:p>
            <a:r>
              <a:rPr lang="en-US" sz="1800" dirty="0">
                <a:latin typeface="Arial" panose="020B0604020202020204" pitchFamily="34" charset="0"/>
                <a:cs typeface="Arial" panose="020B0604020202020204" pitchFamily="34" charset="0"/>
              </a:rPr>
              <a:t>These are NOT law enforcement units and do not replace the criminal justice apparatus that is already part of the </a:t>
            </a:r>
            <a:r>
              <a:rPr lang="en-US" sz="1800" b="1" dirty="0">
                <a:latin typeface="Arial" panose="020B0604020202020204" pitchFamily="34" charset="0"/>
                <a:cs typeface="Arial" panose="020B0604020202020204" pitchFamily="34" charset="0"/>
              </a:rPr>
              <a:t>Health Sector Anti-Corruption Forum established in 2019</a:t>
            </a:r>
          </a:p>
          <a:p>
            <a:r>
              <a:rPr lang="en-US" sz="1800" dirty="0">
                <a:latin typeface="Arial" panose="020B0604020202020204" pitchFamily="34" charset="0"/>
                <a:cs typeface="Arial" panose="020B0604020202020204" pitchFamily="34" charset="0"/>
              </a:rPr>
              <a:t>Over and above this all entities are required to have risk management plans and the digital systems are designed to flag irregularities for investigation</a:t>
            </a:r>
          </a:p>
          <a:p>
            <a:r>
              <a:rPr lang="en-US" sz="1800" dirty="0">
                <a:latin typeface="Arial" panose="020B0604020202020204" pitchFamily="34" charset="0"/>
                <a:cs typeface="Arial" panose="020B0604020202020204" pitchFamily="34" charset="0"/>
              </a:rPr>
              <a:t>All policies, contracts, providers accredited, procurement approvals will be transparent within the provisions of other laws</a:t>
            </a:r>
          </a:p>
          <a:p>
            <a:r>
              <a:rPr lang="en-US" sz="1800" dirty="0">
                <a:latin typeface="Arial" panose="020B0604020202020204" pitchFamily="34" charset="0"/>
                <a:cs typeface="Arial" panose="020B0604020202020204" pitchFamily="34" charset="0"/>
              </a:rPr>
              <a:t>All entities are audited by the Auditor General of South Africa (AGSA)</a:t>
            </a:r>
          </a:p>
        </p:txBody>
      </p:sp>
      <p:sp>
        <p:nvSpPr>
          <p:cNvPr id="4" name="Text Placeholder 3">
            <a:extLst>
              <a:ext uri="{FF2B5EF4-FFF2-40B4-BE49-F238E27FC236}">
                <a16:creationId xmlns:a16="http://schemas.microsoft.com/office/drawing/2014/main" id="{1C83819F-F583-4929-B1E5-3671EAB9CC36}"/>
              </a:ext>
            </a:extLst>
          </p:cNvPr>
          <p:cNvSpPr>
            <a:spLocks noGrp="1"/>
          </p:cNvSpPr>
          <p:nvPr>
            <p:ph type="body" sz="quarter" idx="11"/>
          </p:nvPr>
        </p:nvSpPr>
        <p:spPr/>
        <p:txBody>
          <a:bodyPr/>
          <a:lstStyle/>
          <a:p>
            <a:endParaRPr lang="en-ZA"/>
          </a:p>
        </p:txBody>
      </p:sp>
    </p:spTree>
    <p:extLst>
      <p:ext uri="{BB962C8B-B14F-4D97-AF65-F5344CB8AC3E}">
        <p14:creationId xmlns:p14="http://schemas.microsoft.com/office/powerpoint/2010/main" val="2616514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AA044-FAFF-4CEA-A7D0-DF8E20AAB46C}"/>
              </a:ext>
            </a:extLst>
          </p:cNvPr>
          <p:cNvSpPr>
            <a:spLocks noGrp="1"/>
          </p:cNvSpPr>
          <p:nvPr>
            <p:ph type="title"/>
          </p:nvPr>
        </p:nvSpPr>
        <p:spPr/>
        <p:txBody>
          <a:bodyPr/>
          <a:lstStyle/>
          <a:p>
            <a:r>
              <a:rPr lang="en-ZA" sz="2800" u="none" dirty="0"/>
              <a:t>Human Resources for Health</a:t>
            </a:r>
          </a:p>
        </p:txBody>
      </p:sp>
      <p:sp>
        <p:nvSpPr>
          <p:cNvPr id="3" name="Text Placeholder 2">
            <a:extLst>
              <a:ext uri="{FF2B5EF4-FFF2-40B4-BE49-F238E27FC236}">
                <a16:creationId xmlns:a16="http://schemas.microsoft.com/office/drawing/2014/main" id="{FF878347-6948-4C7F-87CC-222890F6E738}"/>
              </a:ext>
            </a:extLst>
          </p:cNvPr>
          <p:cNvSpPr>
            <a:spLocks noGrp="1"/>
          </p:cNvSpPr>
          <p:nvPr>
            <p:ph type="body" sz="quarter" idx="10"/>
          </p:nvPr>
        </p:nvSpPr>
        <p:spPr>
          <a:xfrm>
            <a:off x="344390" y="1081892"/>
            <a:ext cx="11512649" cy="4672110"/>
          </a:xfrm>
        </p:spPr>
        <p:txBody>
          <a:bodyPr/>
          <a:lstStyle/>
          <a:p>
            <a:r>
              <a:rPr lang="en-ZA" sz="1800" dirty="0">
                <a:latin typeface="Arial" panose="020B0604020202020204" pitchFamily="34" charset="0"/>
                <a:cs typeface="Arial" panose="020B0604020202020204" pitchFamily="34" charset="0"/>
              </a:rPr>
              <a:t>Stakeholders expressed concerns about shortages of skilled clinical care personnel</a:t>
            </a:r>
          </a:p>
          <a:p>
            <a:r>
              <a:rPr lang="en-ZA" sz="1800" dirty="0">
                <a:latin typeface="Arial" panose="020B0604020202020204" pitchFamily="34" charset="0"/>
                <a:cs typeface="Arial" panose="020B0604020202020204" pitchFamily="34" charset="0"/>
              </a:rPr>
              <a:t>There were threats of an exodus of professionals if NHI is implemented (brain drain)</a:t>
            </a:r>
          </a:p>
          <a:p>
            <a:r>
              <a:rPr lang="en-ZA" sz="1800" dirty="0">
                <a:latin typeface="Arial" panose="020B0604020202020204" pitchFamily="34" charset="0"/>
                <a:cs typeface="Arial" panose="020B0604020202020204" pitchFamily="34" charset="0"/>
              </a:rPr>
              <a:t>Some expressed concern about training of professionals</a:t>
            </a:r>
          </a:p>
          <a:p>
            <a:endParaRPr lang="en-ZA" sz="1800" dirty="0">
              <a:latin typeface="Arial" panose="020B0604020202020204" pitchFamily="34" charset="0"/>
              <a:cs typeface="Arial" panose="020B0604020202020204" pitchFamily="34" charset="0"/>
            </a:endParaRPr>
          </a:p>
          <a:p>
            <a:r>
              <a:rPr lang="en-ZA" sz="1800" dirty="0">
                <a:latin typeface="Arial" panose="020B0604020202020204" pitchFamily="34" charset="0"/>
                <a:cs typeface="Arial" panose="020B0604020202020204" pitchFamily="34" charset="0"/>
              </a:rPr>
              <a:t>Human Resources (not only the healthcare professionals) are central to the health system</a:t>
            </a:r>
          </a:p>
          <a:p>
            <a:r>
              <a:rPr lang="en-ZA" sz="1800" dirty="0">
                <a:latin typeface="Arial" panose="020B0604020202020204" pitchFamily="34" charset="0"/>
                <a:cs typeface="Arial" panose="020B0604020202020204" pitchFamily="34" charset="0"/>
              </a:rPr>
              <a:t>The complex interactions between training, registration compliance and employment can all be substantially improved</a:t>
            </a:r>
          </a:p>
          <a:p>
            <a:r>
              <a:rPr lang="en-ZA" sz="1800" dirty="0">
                <a:latin typeface="Arial" panose="020B0604020202020204" pitchFamily="34" charset="0"/>
                <a:cs typeface="Arial" panose="020B0604020202020204" pitchFamily="34" charset="0"/>
              </a:rPr>
              <a:t>The National HRH Strategy is the starting point and it now needs a clear, multi-year implementation plan</a:t>
            </a:r>
          </a:p>
          <a:p>
            <a:pPr lvl="1"/>
            <a:r>
              <a:rPr lang="en-US" sz="1800" dirty="0">
                <a:latin typeface="Arial" panose="020B0604020202020204" pitchFamily="34" charset="0"/>
                <a:cs typeface="Arial" panose="020B0604020202020204" pitchFamily="34" charset="0"/>
              </a:rPr>
              <a:t>The vision </a:t>
            </a:r>
            <a:r>
              <a:rPr lang="en-US" sz="1800">
                <a:latin typeface="Arial" panose="020B0604020202020204" pitchFamily="34" charset="0"/>
                <a:cs typeface="Arial" panose="020B0604020202020204" pitchFamily="34" charset="0"/>
              </a:rPr>
              <a:t>is that South </a:t>
            </a:r>
            <a:r>
              <a:rPr lang="en-US" sz="1800" dirty="0">
                <a:latin typeface="Arial" panose="020B0604020202020204" pitchFamily="34" charset="0"/>
                <a:cs typeface="Arial" panose="020B0604020202020204" pitchFamily="34" charset="0"/>
              </a:rPr>
              <a:t>Africa invests in the health workforce to ensure quality universal health coverage and a long and healthy life for all people</a:t>
            </a:r>
          </a:p>
          <a:p>
            <a:r>
              <a:rPr lang="en-ZA" sz="1800" dirty="0">
                <a:latin typeface="Arial" panose="020B0604020202020204" pitchFamily="34" charset="0"/>
                <a:cs typeface="Arial" panose="020B0604020202020204" pitchFamily="34" charset="0"/>
              </a:rPr>
              <a:t>Every health professional is need in the health services and there is room for everyone</a:t>
            </a:r>
          </a:p>
          <a:p>
            <a:endParaRPr lang="en-ZA" sz="1800" dirty="0">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56163661-D494-4799-9635-946947534C2F}"/>
              </a:ext>
            </a:extLst>
          </p:cNvPr>
          <p:cNvSpPr>
            <a:spLocks noGrp="1"/>
          </p:cNvSpPr>
          <p:nvPr>
            <p:ph type="body" sz="quarter" idx="11"/>
          </p:nvPr>
        </p:nvSpPr>
        <p:spPr/>
        <p:txBody>
          <a:bodyPr/>
          <a:lstStyle/>
          <a:p>
            <a:endParaRPr lang="en-ZA"/>
          </a:p>
        </p:txBody>
      </p:sp>
    </p:spTree>
    <p:extLst>
      <p:ext uri="{BB962C8B-B14F-4D97-AF65-F5344CB8AC3E}">
        <p14:creationId xmlns:p14="http://schemas.microsoft.com/office/powerpoint/2010/main" val="42288893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4265D-65D0-4C4C-BF07-745EF5D69F8C}"/>
              </a:ext>
            </a:extLst>
          </p:cNvPr>
          <p:cNvSpPr>
            <a:spLocks noGrp="1"/>
          </p:cNvSpPr>
          <p:nvPr>
            <p:ph type="title"/>
          </p:nvPr>
        </p:nvSpPr>
        <p:spPr/>
        <p:txBody>
          <a:bodyPr/>
          <a:lstStyle/>
          <a:p>
            <a:r>
              <a:rPr lang="en-ZA" sz="2800" u="none" dirty="0"/>
              <a:t>Phased implementation of NHI</a:t>
            </a:r>
          </a:p>
        </p:txBody>
      </p:sp>
      <p:sp>
        <p:nvSpPr>
          <p:cNvPr id="3" name="Text Placeholder 2">
            <a:extLst>
              <a:ext uri="{FF2B5EF4-FFF2-40B4-BE49-F238E27FC236}">
                <a16:creationId xmlns:a16="http://schemas.microsoft.com/office/drawing/2014/main" id="{58FAF18E-046E-41CC-A181-807815A28683}"/>
              </a:ext>
            </a:extLst>
          </p:cNvPr>
          <p:cNvSpPr>
            <a:spLocks noGrp="1"/>
          </p:cNvSpPr>
          <p:nvPr>
            <p:ph type="body" sz="quarter" idx="10"/>
          </p:nvPr>
        </p:nvSpPr>
        <p:spPr>
          <a:xfrm>
            <a:off x="344390" y="1119213"/>
            <a:ext cx="11512649" cy="4672110"/>
          </a:xfrm>
        </p:spPr>
        <p:txBody>
          <a:bodyPr/>
          <a:lstStyle/>
          <a:p>
            <a:r>
              <a:rPr lang="en-ZA" sz="2000" dirty="0">
                <a:latin typeface="Arial" panose="020B0604020202020204" pitchFamily="34" charset="0"/>
                <a:cs typeface="Arial" panose="020B0604020202020204" pitchFamily="34" charset="0"/>
              </a:rPr>
              <a:t>The important lesson to hold only is that massive reform does not happen overnight, not in one financial cycle, let alone one year</a:t>
            </a:r>
          </a:p>
          <a:p>
            <a:pPr lvl="1"/>
            <a:r>
              <a:rPr lang="en-ZA" sz="2000" dirty="0">
                <a:latin typeface="Arial" panose="020B0604020202020204" pitchFamily="34" charset="0"/>
                <a:cs typeface="Arial" panose="020B0604020202020204" pitchFamily="34" charset="0"/>
              </a:rPr>
              <a:t>Section 57(1) (b)</a:t>
            </a:r>
            <a:r>
              <a:rPr lang="en-US" sz="2000" dirty="0">
                <a:latin typeface="Arial" panose="020B0604020202020204" pitchFamily="34" charset="0"/>
                <a:cs typeface="Arial" panose="020B0604020202020204" pitchFamily="34" charset="0"/>
              </a:rPr>
              <a:t> in the Transitional arrangements states that </a:t>
            </a:r>
            <a:r>
              <a:rPr lang="en-US" sz="2000" b="1" i="1" dirty="0">
                <a:latin typeface="Arial" panose="020B0604020202020204" pitchFamily="34" charset="0"/>
                <a:cs typeface="Arial" panose="020B0604020202020204" pitchFamily="34" charset="0"/>
              </a:rPr>
              <a:t>“National Health Insurance must be gradually phased in using a progressive and programmatic approach based on financial resource availability.”</a:t>
            </a:r>
            <a:endParaRPr lang="en-ZA" sz="2000" b="1" i="1" dirty="0">
              <a:latin typeface="Arial" panose="020B0604020202020204" pitchFamily="34" charset="0"/>
              <a:cs typeface="Arial" panose="020B0604020202020204" pitchFamily="34" charset="0"/>
            </a:endParaRPr>
          </a:p>
          <a:p>
            <a:r>
              <a:rPr lang="en-ZA" sz="2000" dirty="0">
                <a:latin typeface="Arial" panose="020B0604020202020204" pitchFamily="34" charset="0"/>
                <a:cs typeface="Arial" panose="020B0604020202020204" pitchFamily="34" charset="0"/>
              </a:rPr>
              <a:t>People across the country will access health services through a primary health care (PHC) provider, either a </a:t>
            </a:r>
            <a:r>
              <a:rPr lang="en-ZA" sz="2000" b="1" dirty="0">
                <a:latin typeface="Arial" panose="020B0604020202020204" pitchFamily="34" charset="0"/>
                <a:cs typeface="Arial" panose="020B0604020202020204" pitchFamily="34" charset="0"/>
              </a:rPr>
              <a:t>clinic or a general practitioner </a:t>
            </a:r>
            <a:r>
              <a:rPr lang="en-ZA" sz="2000" dirty="0">
                <a:latin typeface="Arial" panose="020B0604020202020204" pitchFamily="34" charset="0"/>
                <a:cs typeface="Arial" panose="020B0604020202020204" pitchFamily="34" charset="0"/>
              </a:rPr>
              <a:t>(own choice of primary provider)</a:t>
            </a:r>
          </a:p>
          <a:p>
            <a:r>
              <a:rPr lang="en-ZA" sz="2000" dirty="0">
                <a:latin typeface="Arial" panose="020B0604020202020204" pitchFamily="34" charset="0"/>
                <a:cs typeface="Arial" panose="020B0604020202020204" pitchFamily="34" charset="0"/>
              </a:rPr>
              <a:t>The PHC provider will </a:t>
            </a:r>
            <a:r>
              <a:rPr lang="en-ZA" sz="2000" b="1" dirty="0">
                <a:latin typeface="Arial" panose="020B0604020202020204" pitchFamily="34" charset="0"/>
                <a:cs typeface="Arial" panose="020B0604020202020204" pitchFamily="34" charset="0"/>
              </a:rPr>
              <a:t>refer us to appropriate care </a:t>
            </a:r>
            <a:r>
              <a:rPr lang="en-ZA" sz="2000" dirty="0">
                <a:latin typeface="Arial" panose="020B0604020202020204" pitchFamily="34" charset="0"/>
                <a:cs typeface="Arial" panose="020B0604020202020204" pitchFamily="34" charset="0"/>
              </a:rPr>
              <a:t>depending on what is needed, available and accessible (labs, radiology, hospital beds, consultations, etc near our homes and household support structures)</a:t>
            </a:r>
          </a:p>
          <a:p>
            <a:r>
              <a:rPr lang="en-ZA" sz="2000" dirty="0">
                <a:latin typeface="Arial" panose="020B0604020202020204" pitchFamily="34" charset="0"/>
                <a:cs typeface="Arial" panose="020B0604020202020204" pitchFamily="34" charset="0"/>
              </a:rPr>
              <a:t>The NHI will purchase health care for all of us from </a:t>
            </a:r>
            <a:r>
              <a:rPr lang="en-ZA" sz="2000" b="1" dirty="0">
                <a:latin typeface="Arial" panose="020B0604020202020204" pitchFamily="34" charset="0"/>
                <a:cs typeface="Arial" panose="020B0604020202020204" pitchFamily="34" charset="0"/>
              </a:rPr>
              <a:t>both public and private providers</a:t>
            </a:r>
          </a:p>
          <a:p>
            <a:r>
              <a:rPr lang="en-ZA" sz="2000" dirty="0">
                <a:latin typeface="Arial" panose="020B0604020202020204" pitchFamily="34" charset="0"/>
                <a:cs typeface="Arial" panose="020B0604020202020204" pitchFamily="34" charset="0"/>
              </a:rPr>
              <a:t>The quality of care will be measured against the </a:t>
            </a:r>
            <a:r>
              <a:rPr lang="en-ZA" sz="2000" b="1" dirty="0">
                <a:latin typeface="Arial" panose="020B0604020202020204" pitchFamily="34" charset="0"/>
                <a:cs typeface="Arial" panose="020B0604020202020204" pitchFamily="34" charset="0"/>
              </a:rPr>
              <a:t>same standards across all accredited providers</a:t>
            </a:r>
          </a:p>
        </p:txBody>
      </p:sp>
      <p:sp>
        <p:nvSpPr>
          <p:cNvPr id="4" name="Text Placeholder 3">
            <a:extLst>
              <a:ext uri="{FF2B5EF4-FFF2-40B4-BE49-F238E27FC236}">
                <a16:creationId xmlns:a16="http://schemas.microsoft.com/office/drawing/2014/main" id="{781799DE-42D2-4A6D-9081-C9C9BCE6824B}"/>
              </a:ext>
            </a:extLst>
          </p:cNvPr>
          <p:cNvSpPr>
            <a:spLocks noGrp="1"/>
          </p:cNvSpPr>
          <p:nvPr>
            <p:ph type="body" sz="quarter" idx="11"/>
          </p:nvPr>
        </p:nvSpPr>
        <p:spPr/>
        <p:txBody>
          <a:bodyPr/>
          <a:lstStyle/>
          <a:p>
            <a:endParaRPr lang="en-ZA"/>
          </a:p>
        </p:txBody>
      </p:sp>
    </p:spTree>
    <p:extLst>
      <p:ext uri="{BB962C8B-B14F-4D97-AF65-F5344CB8AC3E}">
        <p14:creationId xmlns:p14="http://schemas.microsoft.com/office/powerpoint/2010/main" val="35386625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54EF6-D6E3-4C20-9DE5-BB1FA55FAA29}"/>
              </a:ext>
            </a:extLst>
          </p:cNvPr>
          <p:cNvSpPr>
            <a:spLocks noGrp="1"/>
          </p:cNvSpPr>
          <p:nvPr>
            <p:ph type="title"/>
          </p:nvPr>
        </p:nvSpPr>
        <p:spPr/>
        <p:txBody>
          <a:bodyPr/>
          <a:lstStyle/>
          <a:p>
            <a:r>
              <a:rPr lang="en-ZA" sz="2800" u="none" dirty="0"/>
              <a:t>Constitutionality of the Bill</a:t>
            </a:r>
          </a:p>
        </p:txBody>
      </p:sp>
      <p:sp>
        <p:nvSpPr>
          <p:cNvPr id="3" name="Text Placeholder 2">
            <a:extLst>
              <a:ext uri="{FF2B5EF4-FFF2-40B4-BE49-F238E27FC236}">
                <a16:creationId xmlns:a16="http://schemas.microsoft.com/office/drawing/2014/main" id="{C19D4030-F8F7-4720-9C91-4FA374AF90DC}"/>
              </a:ext>
            </a:extLst>
          </p:cNvPr>
          <p:cNvSpPr>
            <a:spLocks noGrp="1"/>
          </p:cNvSpPr>
          <p:nvPr>
            <p:ph type="body" sz="quarter" idx="10"/>
          </p:nvPr>
        </p:nvSpPr>
        <p:spPr>
          <a:xfrm>
            <a:off x="344390" y="1137879"/>
            <a:ext cx="11512649" cy="4672110"/>
          </a:xfrm>
        </p:spPr>
        <p:txBody>
          <a:bodyPr/>
          <a:lstStyle/>
          <a:p>
            <a:r>
              <a:rPr lang="en-ZA" sz="1800" dirty="0">
                <a:latin typeface="Arial" panose="020B0604020202020204" pitchFamily="34" charset="0"/>
                <a:cs typeface="Arial" panose="020B0604020202020204" pitchFamily="34" charset="0"/>
              </a:rPr>
              <a:t>Several stakeholders questioned the Constitutionality of the Bill:</a:t>
            </a:r>
          </a:p>
          <a:p>
            <a:pPr lvl="1"/>
            <a:r>
              <a:rPr lang="en-US" sz="1800" dirty="0">
                <a:latin typeface="Arial" panose="020B0604020202020204" pitchFamily="34" charset="0"/>
                <a:cs typeface="Arial" panose="020B0604020202020204" pitchFamily="34" charset="0"/>
              </a:rPr>
              <a:t>It was stated that “rationality is a constitutional principle” and it is not clear to these stakeholders what </a:t>
            </a:r>
            <a:r>
              <a:rPr lang="en-US" sz="1800" b="1" dirty="0">
                <a:latin typeface="Arial" panose="020B0604020202020204" pitchFamily="34" charset="0"/>
                <a:cs typeface="Arial" panose="020B0604020202020204" pitchFamily="34" charset="0"/>
              </a:rPr>
              <a:t>rational purpose</a:t>
            </a:r>
            <a:r>
              <a:rPr lang="en-US" sz="1800" dirty="0">
                <a:latin typeface="Arial" panose="020B0604020202020204" pitchFamily="34" charset="0"/>
                <a:cs typeface="Arial" panose="020B0604020202020204" pitchFamily="34" charset="0"/>
              </a:rPr>
              <a:t>, if any, is served by the </a:t>
            </a:r>
            <a:r>
              <a:rPr lang="en-US" sz="1800" b="1" dirty="0">
                <a:latin typeface="Arial" panose="020B0604020202020204" pitchFamily="34" charset="0"/>
                <a:cs typeface="Arial" panose="020B0604020202020204" pitchFamily="34" charset="0"/>
              </a:rPr>
              <a:t>restriction to access to private healthcare</a:t>
            </a:r>
          </a:p>
          <a:p>
            <a:pPr lvl="1"/>
            <a:r>
              <a:rPr lang="en-US" sz="1800" dirty="0">
                <a:latin typeface="Arial" panose="020B0604020202020204" pitchFamily="34" charset="0"/>
                <a:cs typeface="Arial" panose="020B0604020202020204" pitchFamily="34" charset="0"/>
              </a:rPr>
              <a:t>Despite a Green Paper and White Paper these stakeholders were of the view that </a:t>
            </a:r>
            <a:r>
              <a:rPr lang="en-US" sz="1800" b="1" dirty="0">
                <a:latin typeface="Arial" panose="020B0604020202020204" pitchFamily="34" charset="0"/>
                <a:cs typeface="Arial" panose="020B0604020202020204" pitchFamily="34" charset="0"/>
              </a:rPr>
              <a:t>no explanatory note</a:t>
            </a:r>
            <a:r>
              <a:rPr lang="en-US" sz="1800" dirty="0">
                <a:latin typeface="Arial" panose="020B0604020202020204" pitchFamily="34" charset="0"/>
                <a:cs typeface="Arial" panose="020B0604020202020204" pitchFamily="34" charset="0"/>
              </a:rPr>
              <a:t> was provided along with the draft Bill in this regard</a:t>
            </a:r>
          </a:p>
          <a:p>
            <a:pPr lvl="1"/>
            <a:r>
              <a:rPr lang="en-US" sz="1800" dirty="0">
                <a:latin typeface="Arial" panose="020B0604020202020204" pitchFamily="34" charset="0"/>
                <a:cs typeface="Arial" panose="020B0604020202020204" pitchFamily="34" charset="0"/>
              </a:rPr>
              <a:t>The view was espoused that the Bill is potentially open to Constitutional challenges regarding the “rights of medical scheme members to access healthcare via medical schemes”</a:t>
            </a:r>
          </a:p>
          <a:p>
            <a:pPr lvl="1"/>
            <a:r>
              <a:rPr lang="en-US" sz="1800" dirty="0">
                <a:latin typeface="Arial" panose="020B0604020202020204" pitchFamily="34" charset="0"/>
                <a:cs typeface="Arial" panose="020B0604020202020204" pitchFamily="34" charset="0"/>
              </a:rPr>
              <a:t>The role of NDOH vs Provincial and Local level with regards to the provision and purchasing of personal healthcare services as envisaged under the purchaser-provider split was challenged</a:t>
            </a:r>
          </a:p>
          <a:p>
            <a:pPr lvl="1"/>
            <a:r>
              <a:rPr lang="en-US" sz="1800" dirty="0">
                <a:latin typeface="Arial" panose="020B0604020202020204" pitchFamily="34" charset="0"/>
                <a:cs typeface="Arial" panose="020B0604020202020204" pitchFamily="34" charset="0"/>
              </a:rPr>
              <a:t>Others variously protested:</a:t>
            </a:r>
          </a:p>
          <a:p>
            <a:pPr lvl="2"/>
            <a:r>
              <a:rPr lang="en-US" sz="1800" dirty="0">
                <a:latin typeface="Arial" panose="020B0604020202020204" pitchFamily="34" charset="0"/>
                <a:cs typeface="Arial" panose="020B0604020202020204" pitchFamily="34" charset="0"/>
              </a:rPr>
              <a:t>Restrictions on rights of access to healthcare</a:t>
            </a:r>
          </a:p>
          <a:p>
            <a:pPr lvl="2"/>
            <a:r>
              <a:rPr lang="en-US" sz="1800" dirty="0">
                <a:latin typeface="Arial" panose="020B0604020202020204" pitchFamily="34" charset="0"/>
                <a:cs typeface="Arial" panose="020B0604020202020204" pitchFamily="34" charset="0"/>
              </a:rPr>
              <a:t>Right of healthcare professionals to practice their chosen profession</a:t>
            </a:r>
          </a:p>
          <a:p>
            <a:pPr lvl="2"/>
            <a:r>
              <a:rPr lang="en-US" sz="1800" dirty="0">
                <a:latin typeface="Arial" panose="020B0604020202020204" pitchFamily="34" charset="0"/>
                <a:cs typeface="Arial" panose="020B0604020202020204" pitchFamily="34" charset="0"/>
              </a:rPr>
              <a:t>Poor legislative drafting – lack of certainty and may cause confusion</a:t>
            </a:r>
          </a:p>
          <a:p>
            <a:pPr lvl="2"/>
            <a:r>
              <a:rPr lang="en-US" sz="1800" dirty="0">
                <a:latin typeface="Arial" panose="020B0604020202020204" pitchFamily="34" charset="0"/>
                <a:cs typeface="Arial" panose="020B0604020202020204" pitchFamily="34" charset="0"/>
              </a:rPr>
              <a:t>Section 33 is restrictive and impinges on individual’s ‘right to choice’</a:t>
            </a:r>
          </a:p>
        </p:txBody>
      </p:sp>
      <p:sp>
        <p:nvSpPr>
          <p:cNvPr id="4" name="Text Placeholder 3">
            <a:extLst>
              <a:ext uri="{FF2B5EF4-FFF2-40B4-BE49-F238E27FC236}">
                <a16:creationId xmlns:a16="http://schemas.microsoft.com/office/drawing/2014/main" id="{CEE3F63B-06F9-444D-865A-75C5257A3D21}"/>
              </a:ext>
            </a:extLst>
          </p:cNvPr>
          <p:cNvSpPr>
            <a:spLocks noGrp="1"/>
          </p:cNvSpPr>
          <p:nvPr>
            <p:ph type="body" sz="quarter" idx="11"/>
          </p:nvPr>
        </p:nvSpPr>
        <p:spPr/>
        <p:txBody>
          <a:bodyPr/>
          <a:lstStyle/>
          <a:p>
            <a:endParaRPr lang="en-ZA"/>
          </a:p>
        </p:txBody>
      </p:sp>
    </p:spTree>
    <p:extLst>
      <p:ext uri="{BB962C8B-B14F-4D97-AF65-F5344CB8AC3E}">
        <p14:creationId xmlns:p14="http://schemas.microsoft.com/office/powerpoint/2010/main" val="18352694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C03DC-AC66-446B-89B2-806D395A6B2A}"/>
              </a:ext>
            </a:extLst>
          </p:cNvPr>
          <p:cNvSpPr>
            <a:spLocks noGrp="1"/>
          </p:cNvSpPr>
          <p:nvPr>
            <p:ph type="title"/>
          </p:nvPr>
        </p:nvSpPr>
        <p:spPr/>
        <p:txBody>
          <a:bodyPr/>
          <a:lstStyle/>
          <a:p>
            <a:endParaRPr lang="en-ZA"/>
          </a:p>
        </p:txBody>
      </p:sp>
      <p:sp>
        <p:nvSpPr>
          <p:cNvPr id="3" name="Text Placeholder 2">
            <a:extLst>
              <a:ext uri="{FF2B5EF4-FFF2-40B4-BE49-F238E27FC236}">
                <a16:creationId xmlns:a16="http://schemas.microsoft.com/office/drawing/2014/main" id="{8EF1C57A-66F7-409A-BE92-9C1D0C1A5370}"/>
              </a:ext>
            </a:extLst>
          </p:cNvPr>
          <p:cNvSpPr>
            <a:spLocks noGrp="1"/>
          </p:cNvSpPr>
          <p:nvPr>
            <p:ph type="body" sz="quarter" idx="10"/>
          </p:nvPr>
        </p:nvSpPr>
        <p:spPr>
          <a:xfrm>
            <a:off x="344390" y="1091220"/>
            <a:ext cx="11512649" cy="4672110"/>
          </a:xfrm>
        </p:spPr>
        <p:txBody>
          <a:bodyPr/>
          <a:lstStyle/>
          <a:p>
            <a:r>
              <a:rPr lang="en-US" sz="2000" dirty="0">
                <a:latin typeface="Arial" panose="020B0604020202020204" pitchFamily="34" charset="0"/>
                <a:cs typeface="Arial" panose="020B0604020202020204" pitchFamily="34" charset="0"/>
              </a:rPr>
              <a:t>The Department is however of the view that the provisions of the Bill are based on bringing to </a:t>
            </a:r>
            <a:r>
              <a:rPr lang="en-US" sz="2000" dirty="0" err="1">
                <a:latin typeface="Arial" panose="020B0604020202020204" pitchFamily="34" charset="0"/>
                <a:cs typeface="Arial" panose="020B0604020202020204" pitchFamily="34" charset="0"/>
              </a:rPr>
              <a:t>realisation</a:t>
            </a:r>
            <a:r>
              <a:rPr lang="en-US" sz="2000" dirty="0">
                <a:latin typeface="Arial" panose="020B0604020202020204" pitchFamily="34" charset="0"/>
                <a:cs typeface="Arial" panose="020B0604020202020204" pitchFamily="34" charset="0"/>
              </a:rPr>
              <a:t> the provisions of the Bill of Rights as outlined in the Constitution:</a:t>
            </a:r>
          </a:p>
          <a:p>
            <a:pPr lvl="1"/>
            <a:r>
              <a:rPr lang="en-US" sz="2000" dirty="0">
                <a:latin typeface="Arial" panose="020B0604020202020204" pitchFamily="34" charset="0"/>
                <a:cs typeface="Arial" panose="020B0604020202020204" pitchFamily="34" charset="0"/>
              </a:rPr>
              <a:t>the State must </a:t>
            </a:r>
            <a:r>
              <a:rPr lang="en-US" sz="2000" b="1" dirty="0">
                <a:latin typeface="Arial" panose="020B0604020202020204" pitchFamily="34" charset="0"/>
                <a:cs typeface="Arial" panose="020B0604020202020204" pitchFamily="34" charset="0"/>
              </a:rPr>
              <a:t>“take reasonable legislative and other measures, within its available resources, to achieve the progressive </a:t>
            </a:r>
            <a:r>
              <a:rPr lang="en-US" sz="2000" b="1" dirty="0" err="1">
                <a:latin typeface="Arial" panose="020B0604020202020204" pitchFamily="34" charset="0"/>
                <a:cs typeface="Arial" panose="020B0604020202020204" pitchFamily="34" charset="0"/>
              </a:rPr>
              <a:t>realisation</a:t>
            </a:r>
            <a:r>
              <a:rPr lang="en-US" sz="2000" b="1" dirty="0">
                <a:latin typeface="Arial" panose="020B0604020202020204" pitchFamily="34" charset="0"/>
                <a:cs typeface="Arial" panose="020B0604020202020204" pitchFamily="34" charset="0"/>
              </a:rPr>
              <a:t>” of the right to healthcare services</a:t>
            </a:r>
          </a:p>
          <a:p>
            <a:pPr lvl="1"/>
            <a:r>
              <a:rPr lang="en-US" sz="2000" dirty="0">
                <a:latin typeface="Arial" panose="020B0604020202020204" pitchFamily="34" charset="0"/>
                <a:cs typeface="Arial" panose="020B0604020202020204" pitchFamily="34" charset="0"/>
              </a:rPr>
              <a:t>This means taking all reasonable steps to ensure that the right is protected, promoted and fulfilled, and that over time, </a:t>
            </a:r>
            <a:r>
              <a:rPr lang="en-US" sz="2000" b="1" dirty="0">
                <a:latin typeface="Arial" panose="020B0604020202020204" pitchFamily="34" charset="0"/>
                <a:cs typeface="Arial" panose="020B0604020202020204" pitchFamily="34" charset="0"/>
              </a:rPr>
              <a:t>universal access </a:t>
            </a:r>
            <a:r>
              <a:rPr lang="en-US" sz="2000" dirty="0">
                <a:latin typeface="Arial" panose="020B0604020202020204" pitchFamily="34" charset="0"/>
                <a:cs typeface="Arial" panose="020B0604020202020204" pitchFamily="34" charset="0"/>
              </a:rPr>
              <a:t>(where there is only one universe and not parallel universes)</a:t>
            </a:r>
            <a:r>
              <a:rPr lang="en-US" sz="2000" b="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to quality and comprehensive health care is achieved</a:t>
            </a:r>
          </a:p>
          <a:p>
            <a:pPr lvl="1"/>
            <a:r>
              <a:rPr lang="en-US" sz="2000" dirty="0">
                <a:latin typeface="Arial" panose="020B0604020202020204" pitchFamily="34" charset="0"/>
                <a:cs typeface="Arial" panose="020B0604020202020204" pitchFamily="34" charset="0"/>
              </a:rPr>
              <a:t>This can include, but is not limited to, the passing of laws by Parliament and the provincial legislatures</a:t>
            </a:r>
          </a:p>
          <a:p>
            <a:pPr lvl="1"/>
            <a:endParaRPr lang="en-US" sz="2000" dirty="0">
              <a:latin typeface="Arial" panose="020B0604020202020204" pitchFamily="34" charset="0"/>
              <a:cs typeface="Arial" panose="020B0604020202020204" pitchFamily="34" charset="0"/>
            </a:endParaRPr>
          </a:p>
          <a:p>
            <a:pPr marL="57150" indent="0">
              <a:buNone/>
            </a:pPr>
            <a:r>
              <a:rPr lang="en-US" sz="2000" dirty="0">
                <a:latin typeface="Arial" panose="020B0604020202020204" pitchFamily="34" charset="0"/>
                <a:cs typeface="Arial" panose="020B0604020202020204" pitchFamily="34" charset="0"/>
              </a:rPr>
              <a:t>There is no validity to the argument that the Bill falls short of Constitutional muster</a:t>
            </a:r>
          </a:p>
          <a:p>
            <a:pPr marL="57150" indent="0">
              <a:buNone/>
            </a:pPr>
            <a:r>
              <a:rPr lang="en-US" sz="2000" dirty="0">
                <a:latin typeface="Arial" panose="020B0604020202020204" pitchFamily="34" charset="0"/>
                <a:cs typeface="Arial" panose="020B0604020202020204" pitchFamily="34" charset="0"/>
              </a:rPr>
              <a:t>Parliament is exhorted to facilitate the passage of the NHI Bill into law so that the health system can be reformed and equally accessible to all</a:t>
            </a:r>
          </a:p>
          <a:p>
            <a:endParaRPr lang="en-ZA" sz="2000" dirty="0">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807AEFCB-9F7D-483E-88A5-CE6D8768EAC0}"/>
              </a:ext>
            </a:extLst>
          </p:cNvPr>
          <p:cNvSpPr>
            <a:spLocks noGrp="1"/>
          </p:cNvSpPr>
          <p:nvPr>
            <p:ph type="body" sz="quarter" idx="11"/>
          </p:nvPr>
        </p:nvSpPr>
        <p:spPr/>
        <p:txBody>
          <a:bodyPr/>
          <a:lstStyle/>
          <a:p>
            <a:endParaRPr lang="en-ZA"/>
          </a:p>
        </p:txBody>
      </p:sp>
    </p:spTree>
    <p:extLst>
      <p:ext uri="{BB962C8B-B14F-4D97-AF65-F5344CB8AC3E}">
        <p14:creationId xmlns:p14="http://schemas.microsoft.com/office/powerpoint/2010/main" val="11023567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68638-E145-4157-801E-1DF79E2197D0}"/>
              </a:ext>
            </a:extLst>
          </p:cNvPr>
          <p:cNvSpPr>
            <a:spLocks noGrp="1"/>
          </p:cNvSpPr>
          <p:nvPr>
            <p:ph type="title"/>
          </p:nvPr>
        </p:nvSpPr>
        <p:spPr/>
        <p:txBody>
          <a:bodyPr/>
          <a:lstStyle/>
          <a:p>
            <a:r>
              <a:rPr lang="en-US" u="none" dirty="0"/>
              <a:t>Recommendations on changes to the Bill based on submissions and hearings</a:t>
            </a:r>
            <a:endParaRPr lang="en-ZA" dirty="0"/>
          </a:p>
        </p:txBody>
      </p:sp>
      <p:sp>
        <p:nvSpPr>
          <p:cNvPr id="3" name="Text Placeholder 2">
            <a:extLst>
              <a:ext uri="{FF2B5EF4-FFF2-40B4-BE49-F238E27FC236}">
                <a16:creationId xmlns:a16="http://schemas.microsoft.com/office/drawing/2014/main" id="{01DCF73D-4ADB-475C-9FDC-7307718E29D3}"/>
              </a:ext>
            </a:extLst>
          </p:cNvPr>
          <p:cNvSpPr>
            <a:spLocks noGrp="1"/>
          </p:cNvSpPr>
          <p:nvPr>
            <p:ph type="body" sz="quarter" idx="10"/>
          </p:nvPr>
        </p:nvSpPr>
        <p:spPr/>
        <p:txBody>
          <a:bodyPr/>
          <a:lstStyle/>
          <a:p>
            <a:pPr marL="0" indent="0">
              <a:buNone/>
            </a:pPr>
            <a:r>
              <a:rPr lang="en-ZA" sz="2000" dirty="0">
                <a:latin typeface="Arial" panose="020B0604020202020204" pitchFamily="34" charset="0"/>
                <a:cs typeface="Arial" panose="020B0604020202020204" pitchFamily="34" charset="0"/>
              </a:rPr>
              <a:t>The following three sections list the main recommendations of the Department regarding:</a:t>
            </a:r>
          </a:p>
          <a:p>
            <a:pPr marL="457200" indent="-457200">
              <a:buFont typeface="+mj-lt"/>
              <a:buAutoNum type="arabicPeriod"/>
            </a:pPr>
            <a:r>
              <a:rPr lang="en-US" sz="2000" dirty="0">
                <a:latin typeface="Arial" panose="020B0604020202020204" pitchFamily="34" charset="0"/>
                <a:cs typeface="Arial" panose="020B0604020202020204" pitchFamily="34" charset="0"/>
              </a:rPr>
              <a:t>Changes proposed that NDOH does not support</a:t>
            </a:r>
          </a:p>
          <a:p>
            <a:pPr marL="457200" indent="-457200">
              <a:buFont typeface="+mj-lt"/>
              <a:buAutoNum type="arabicPeriod"/>
            </a:pPr>
            <a:r>
              <a:rPr lang="en-US" sz="2000" dirty="0">
                <a:latin typeface="Arial" panose="020B0604020202020204" pitchFamily="34" charset="0"/>
                <a:cs typeface="Arial" panose="020B0604020202020204" pitchFamily="34" charset="0"/>
              </a:rPr>
              <a:t>Proposals to be addressed in Regulations</a:t>
            </a:r>
          </a:p>
        </p:txBody>
      </p:sp>
      <p:sp>
        <p:nvSpPr>
          <p:cNvPr id="4" name="Text Placeholder 3">
            <a:extLst>
              <a:ext uri="{FF2B5EF4-FFF2-40B4-BE49-F238E27FC236}">
                <a16:creationId xmlns:a16="http://schemas.microsoft.com/office/drawing/2014/main" id="{B530BB3A-C388-47B4-A817-F35A6FA7EE85}"/>
              </a:ext>
            </a:extLst>
          </p:cNvPr>
          <p:cNvSpPr>
            <a:spLocks noGrp="1"/>
          </p:cNvSpPr>
          <p:nvPr>
            <p:ph type="body" sz="quarter" idx="11"/>
          </p:nvPr>
        </p:nvSpPr>
        <p:spPr/>
        <p:txBody>
          <a:bodyPr/>
          <a:lstStyle/>
          <a:p>
            <a:endParaRPr lang="en-ZA"/>
          </a:p>
        </p:txBody>
      </p:sp>
    </p:spTree>
    <p:extLst>
      <p:ext uri="{BB962C8B-B14F-4D97-AF65-F5344CB8AC3E}">
        <p14:creationId xmlns:p14="http://schemas.microsoft.com/office/powerpoint/2010/main" val="7868569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03972-09DE-41FE-9CF7-970D448B7F96}"/>
              </a:ext>
            </a:extLst>
          </p:cNvPr>
          <p:cNvSpPr>
            <a:spLocks noGrp="1"/>
          </p:cNvSpPr>
          <p:nvPr>
            <p:ph type="title"/>
          </p:nvPr>
        </p:nvSpPr>
        <p:spPr/>
        <p:txBody>
          <a:bodyPr/>
          <a:lstStyle/>
          <a:p>
            <a:r>
              <a:rPr lang="en-ZA" sz="2400" b="1" u="none" dirty="0">
                <a:latin typeface="Arial" panose="020B0604020202020204" pitchFamily="34" charset="0"/>
                <a:cs typeface="Arial" panose="020B0604020202020204" pitchFamily="34" charset="0"/>
              </a:rPr>
              <a:t>Changes proposed that NDOH does not support</a:t>
            </a:r>
            <a:endParaRPr lang="en-ZA" u="none" dirty="0"/>
          </a:p>
        </p:txBody>
      </p:sp>
      <p:sp>
        <p:nvSpPr>
          <p:cNvPr id="4" name="Text Placeholder 3">
            <a:extLst>
              <a:ext uri="{FF2B5EF4-FFF2-40B4-BE49-F238E27FC236}">
                <a16:creationId xmlns:a16="http://schemas.microsoft.com/office/drawing/2014/main" id="{FFA985EB-62DB-4F93-AB21-51CC127405AD}"/>
              </a:ext>
            </a:extLst>
          </p:cNvPr>
          <p:cNvSpPr>
            <a:spLocks noGrp="1"/>
          </p:cNvSpPr>
          <p:nvPr>
            <p:ph type="body" sz="quarter" idx="11"/>
          </p:nvPr>
        </p:nvSpPr>
        <p:spPr/>
        <p:txBody>
          <a:bodyPr/>
          <a:lstStyle/>
          <a:p>
            <a:endParaRPr lang="en-ZA"/>
          </a:p>
        </p:txBody>
      </p:sp>
      <p:graphicFrame>
        <p:nvGraphicFramePr>
          <p:cNvPr id="5" name="Table 5">
            <a:extLst>
              <a:ext uri="{FF2B5EF4-FFF2-40B4-BE49-F238E27FC236}">
                <a16:creationId xmlns:a16="http://schemas.microsoft.com/office/drawing/2014/main" id="{20B43352-7958-4F0B-9A71-DD0AD5318EC7}"/>
              </a:ext>
            </a:extLst>
          </p:cNvPr>
          <p:cNvGraphicFramePr>
            <a:graphicFrameLocks noGrp="1"/>
          </p:cNvGraphicFramePr>
          <p:nvPr>
            <p:extLst>
              <p:ext uri="{D42A27DB-BD31-4B8C-83A1-F6EECF244321}">
                <p14:modId xmlns:p14="http://schemas.microsoft.com/office/powerpoint/2010/main" val="3640467292"/>
              </p:ext>
            </p:extLst>
          </p:nvPr>
        </p:nvGraphicFramePr>
        <p:xfrm>
          <a:off x="166059" y="1198497"/>
          <a:ext cx="11765280" cy="4389120"/>
        </p:xfrm>
        <a:graphic>
          <a:graphicData uri="http://schemas.openxmlformats.org/drawingml/2006/table">
            <a:tbl>
              <a:tblPr firstRow="1" bandRow="1">
                <a:tableStyleId>{5C22544A-7EE6-4342-B048-85BDC9FD1C3A}</a:tableStyleId>
              </a:tblPr>
              <a:tblGrid>
                <a:gridCol w="1343651">
                  <a:extLst>
                    <a:ext uri="{9D8B030D-6E8A-4147-A177-3AD203B41FA5}">
                      <a16:colId xmlns:a16="http://schemas.microsoft.com/office/drawing/2014/main" val="1845541887"/>
                    </a:ext>
                  </a:extLst>
                </a:gridCol>
                <a:gridCol w="4163624">
                  <a:extLst>
                    <a:ext uri="{9D8B030D-6E8A-4147-A177-3AD203B41FA5}">
                      <a16:colId xmlns:a16="http://schemas.microsoft.com/office/drawing/2014/main" val="3754600215"/>
                    </a:ext>
                  </a:extLst>
                </a:gridCol>
                <a:gridCol w="6258005">
                  <a:extLst>
                    <a:ext uri="{9D8B030D-6E8A-4147-A177-3AD203B41FA5}">
                      <a16:colId xmlns:a16="http://schemas.microsoft.com/office/drawing/2014/main" val="1490934673"/>
                    </a:ext>
                  </a:extLst>
                </a:gridCol>
              </a:tblGrid>
              <a:tr h="330031">
                <a:tc>
                  <a:txBody>
                    <a:bodyPr/>
                    <a:lstStyle/>
                    <a:p>
                      <a:r>
                        <a:rPr lang="en-ZA" dirty="0"/>
                        <a:t>Bill clause</a:t>
                      </a:r>
                    </a:p>
                  </a:txBody>
                  <a:tcPr/>
                </a:tc>
                <a:tc>
                  <a:txBody>
                    <a:bodyPr/>
                    <a:lstStyle/>
                    <a:p>
                      <a:r>
                        <a:rPr lang="en-ZA" dirty="0"/>
                        <a:t>Issues raised</a:t>
                      </a:r>
                    </a:p>
                  </a:txBody>
                  <a:tcPr/>
                </a:tc>
                <a:tc>
                  <a:txBody>
                    <a:bodyPr/>
                    <a:lstStyle/>
                    <a:p>
                      <a:r>
                        <a:rPr lang="en-ZA" dirty="0"/>
                        <a:t>NDOH Recommendations</a:t>
                      </a:r>
                    </a:p>
                  </a:txBody>
                  <a:tcPr/>
                </a:tc>
                <a:extLst>
                  <a:ext uri="{0D108BD9-81ED-4DB2-BD59-A6C34878D82A}">
                    <a16:rowId xmlns:a16="http://schemas.microsoft.com/office/drawing/2014/main" val="2369616667"/>
                  </a:ext>
                </a:extLst>
              </a:tr>
              <a:tr h="569642">
                <a:tc>
                  <a:txBody>
                    <a:bodyPr/>
                    <a:lstStyle/>
                    <a:p>
                      <a:r>
                        <a:rPr lang="en-ZA" dirty="0"/>
                        <a:t>12</a:t>
                      </a:r>
                    </a:p>
                  </a:txBody>
                  <a:tcPr/>
                </a:tc>
                <a:tc>
                  <a:txBody>
                    <a:bodyPr/>
                    <a:lstStyle/>
                    <a:p>
                      <a:r>
                        <a:rPr lang="en-US" dirty="0"/>
                        <a:t>Some stakeholders felt that the Minister had too much power in the appointment of the Board members, the CEO and some of the Committees recommended that the Fund be accountable to Parliament</a:t>
                      </a:r>
                      <a:endParaRPr lang="en-ZA" dirty="0"/>
                    </a:p>
                  </a:txBody>
                  <a:tcPr/>
                </a:tc>
                <a:tc>
                  <a:txBody>
                    <a:bodyPr/>
                    <a:lstStyle/>
                    <a:p>
                      <a:r>
                        <a:rPr lang="en-US" dirty="0"/>
                        <a:t>The Minister of Health is the constitutionally </a:t>
                      </a:r>
                      <a:r>
                        <a:rPr lang="en-US" dirty="0" err="1"/>
                        <a:t>recognised</a:t>
                      </a:r>
                      <a:r>
                        <a:rPr lang="en-US" dirty="0"/>
                        <a:t> Executive Authority responsible for health in the Republic. Therefore, similar to the powers that he/she exercises with other entities that fall under the Department of Health, such as CMS and HPCSA, the Minister must retain the power to appoint key resources required to </a:t>
                      </a:r>
                      <a:r>
                        <a:rPr lang="en-US" dirty="0" err="1"/>
                        <a:t>realise</a:t>
                      </a:r>
                      <a:r>
                        <a:rPr lang="en-US" dirty="0"/>
                        <a:t> the achievement of the objectives of the NHI Fund as outlined in the Bill. The NHI Fund will also be accountable to Parliament, but this does not imply that the role of the Minister in exercising oversight over the NHI Fund must be diluted or removed </a:t>
                      </a:r>
                      <a:endParaRPr lang="en-ZA" dirty="0"/>
                    </a:p>
                  </a:txBody>
                  <a:tcPr/>
                </a:tc>
                <a:extLst>
                  <a:ext uri="{0D108BD9-81ED-4DB2-BD59-A6C34878D82A}">
                    <a16:rowId xmlns:a16="http://schemas.microsoft.com/office/drawing/2014/main" val="2191174648"/>
                  </a:ext>
                </a:extLst>
              </a:tr>
              <a:tr h="330031">
                <a:tc>
                  <a:txBody>
                    <a:bodyPr/>
                    <a:lstStyle/>
                    <a:p>
                      <a:r>
                        <a:rPr lang="en-ZA" dirty="0"/>
                        <a:t>13 (2) &amp; (3)</a:t>
                      </a:r>
                    </a:p>
                  </a:txBody>
                  <a:tcPr/>
                </a:tc>
                <a:tc>
                  <a:txBody>
                    <a:bodyPr/>
                    <a:lstStyle/>
                    <a:p>
                      <a:r>
                        <a:rPr lang="en-US" dirty="0"/>
                        <a:t>Appointment process and a proposal to establish a judicial panel, or </a:t>
                      </a:r>
                      <a:r>
                        <a:rPr lang="en-US" dirty="0" err="1"/>
                        <a:t>utilising</a:t>
                      </a:r>
                      <a:r>
                        <a:rPr lang="en-US" dirty="0"/>
                        <a:t> the parliamentary process like that for appointing the SABC Board </a:t>
                      </a:r>
                      <a:endParaRPr lang="en-ZA" dirty="0"/>
                    </a:p>
                  </a:txBody>
                  <a:tcPr/>
                </a:tc>
                <a:tc>
                  <a:txBody>
                    <a:bodyPr/>
                    <a:lstStyle/>
                    <a:p>
                      <a:r>
                        <a:rPr lang="en-US" dirty="0"/>
                        <a:t>Minister must retain the power to appoint key resources required to </a:t>
                      </a:r>
                      <a:r>
                        <a:rPr lang="en-US" dirty="0" err="1"/>
                        <a:t>realise</a:t>
                      </a:r>
                      <a:r>
                        <a:rPr lang="en-US" dirty="0"/>
                        <a:t> the achievement of the objectives of the NHI Fund as outlined in the Bill. The NHI Fund will still be accountable to Parliament</a:t>
                      </a:r>
                      <a:endParaRPr lang="en-ZA" dirty="0"/>
                    </a:p>
                  </a:txBody>
                  <a:tcPr/>
                </a:tc>
                <a:extLst>
                  <a:ext uri="{0D108BD9-81ED-4DB2-BD59-A6C34878D82A}">
                    <a16:rowId xmlns:a16="http://schemas.microsoft.com/office/drawing/2014/main" val="1221092217"/>
                  </a:ext>
                </a:extLst>
              </a:tr>
            </a:tbl>
          </a:graphicData>
        </a:graphic>
      </p:graphicFrame>
    </p:spTree>
    <p:extLst>
      <p:ext uri="{BB962C8B-B14F-4D97-AF65-F5344CB8AC3E}">
        <p14:creationId xmlns:p14="http://schemas.microsoft.com/office/powerpoint/2010/main" val="15314851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9BA27-FE2F-4C8A-8BCE-8D4ECB324F7C}"/>
              </a:ext>
            </a:extLst>
          </p:cNvPr>
          <p:cNvSpPr>
            <a:spLocks noGrp="1"/>
          </p:cNvSpPr>
          <p:nvPr>
            <p:ph type="title"/>
          </p:nvPr>
        </p:nvSpPr>
        <p:spPr/>
        <p:txBody>
          <a:bodyPr/>
          <a:lstStyle/>
          <a:p>
            <a:endParaRPr lang="en-ZA"/>
          </a:p>
        </p:txBody>
      </p:sp>
      <p:sp>
        <p:nvSpPr>
          <p:cNvPr id="4" name="Text Placeholder 3">
            <a:extLst>
              <a:ext uri="{FF2B5EF4-FFF2-40B4-BE49-F238E27FC236}">
                <a16:creationId xmlns:a16="http://schemas.microsoft.com/office/drawing/2014/main" id="{604CEB8E-DF73-4D43-92B7-D5DF2846AE38}"/>
              </a:ext>
            </a:extLst>
          </p:cNvPr>
          <p:cNvSpPr>
            <a:spLocks noGrp="1"/>
          </p:cNvSpPr>
          <p:nvPr>
            <p:ph type="body" sz="quarter" idx="11"/>
          </p:nvPr>
        </p:nvSpPr>
        <p:spPr/>
        <p:txBody>
          <a:bodyPr/>
          <a:lstStyle/>
          <a:p>
            <a:endParaRPr lang="en-ZA"/>
          </a:p>
        </p:txBody>
      </p:sp>
      <p:graphicFrame>
        <p:nvGraphicFramePr>
          <p:cNvPr id="5" name="Table 5">
            <a:extLst>
              <a:ext uri="{FF2B5EF4-FFF2-40B4-BE49-F238E27FC236}">
                <a16:creationId xmlns:a16="http://schemas.microsoft.com/office/drawing/2014/main" id="{ACC8B53B-51C8-48BC-9CBD-439534EFB69B}"/>
              </a:ext>
            </a:extLst>
          </p:cNvPr>
          <p:cNvGraphicFramePr>
            <a:graphicFrameLocks noGrp="1"/>
          </p:cNvGraphicFramePr>
          <p:nvPr>
            <p:extLst>
              <p:ext uri="{D42A27DB-BD31-4B8C-83A1-F6EECF244321}">
                <p14:modId xmlns:p14="http://schemas.microsoft.com/office/powerpoint/2010/main" val="16991464"/>
              </p:ext>
            </p:extLst>
          </p:nvPr>
        </p:nvGraphicFramePr>
        <p:xfrm>
          <a:off x="213360" y="1174362"/>
          <a:ext cx="11765280" cy="3200400"/>
        </p:xfrm>
        <a:graphic>
          <a:graphicData uri="http://schemas.openxmlformats.org/drawingml/2006/table">
            <a:tbl>
              <a:tblPr firstRow="1" bandRow="1">
                <a:tableStyleId>{5C22544A-7EE6-4342-B048-85BDC9FD1C3A}</a:tableStyleId>
              </a:tblPr>
              <a:tblGrid>
                <a:gridCol w="1343651">
                  <a:extLst>
                    <a:ext uri="{9D8B030D-6E8A-4147-A177-3AD203B41FA5}">
                      <a16:colId xmlns:a16="http://schemas.microsoft.com/office/drawing/2014/main" val="1845541887"/>
                    </a:ext>
                  </a:extLst>
                </a:gridCol>
                <a:gridCol w="4163624">
                  <a:extLst>
                    <a:ext uri="{9D8B030D-6E8A-4147-A177-3AD203B41FA5}">
                      <a16:colId xmlns:a16="http://schemas.microsoft.com/office/drawing/2014/main" val="3754600215"/>
                    </a:ext>
                  </a:extLst>
                </a:gridCol>
                <a:gridCol w="6258005">
                  <a:extLst>
                    <a:ext uri="{9D8B030D-6E8A-4147-A177-3AD203B41FA5}">
                      <a16:colId xmlns:a16="http://schemas.microsoft.com/office/drawing/2014/main" val="1490934673"/>
                    </a:ext>
                  </a:extLst>
                </a:gridCol>
              </a:tblGrid>
              <a:tr h="330031">
                <a:tc>
                  <a:txBody>
                    <a:bodyPr/>
                    <a:lstStyle/>
                    <a:p>
                      <a:r>
                        <a:rPr lang="en-ZA" dirty="0"/>
                        <a:t>Bill clause</a:t>
                      </a:r>
                    </a:p>
                  </a:txBody>
                  <a:tcPr/>
                </a:tc>
                <a:tc>
                  <a:txBody>
                    <a:bodyPr/>
                    <a:lstStyle/>
                    <a:p>
                      <a:r>
                        <a:rPr lang="en-ZA" dirty="0"/>
                        <a:t>Issues raised</a:t>
                      </a:r>
                    </a:p>
                  </a:txBody>
                  <a:tcPr/>
                </a:tc>
                <a:tc>
                  <a:txBody>
                    <a:bodyPr/>
                    <a:lstStyle/>
                    <a:p>
                      <a:r>
                        <a:rPr lang="en-ZA" dirty="0"/>
                        <a:t>NDOH Recommendations</a:t>
                      </a:r>
                    </a:p>
                  </a:txBody>
                  <a:tcPr/>
                </a:tc>
                <a:extLst>
                  <a:ext uri="{0D108BD9-81ED-4DB2-BD59-A6C34878D82A}">
                    <a16:rowId xmlns:a16="http://schemas.microsoft.com/office/drawing/2014/main" val="2369616667"/>
                  </a:ext>
                </a:extLst>
              </a:tr>
              <a:tr h="569642">
                <a:tc>
                  <a:txBody>
                    <a:bodyPr/>
                    <a:lstStyle/>
                    <a:p>
                      <a:r>
                        <a:rPr lang="en-ZA" dirty="0"/>
                        <a:t>13 (5) (b)</a:t>
                      </a:r>
                    </a:p>
                  </a:txBody>
                  <a:tcPr/>
                </a:tc>
                <a:tc>
                  <a:txBody>
                    <a:bodyPr/>
                    <a:lstStyle/>
                    <a:p>
                      <a:r>
                        <a:rPr lang="en-US" dirty="0"/>
                        <a:t>Several stakeholders (pharmacists, oral health practitioners, traditional healers, public health specialists and community activists, </a:t>
                      </a:r>
                      <a:r>
                        <a:rPr lang="en-US" dirty="0" err="1"/>
                        <a:t>labour</a:t>
                      </a:r>
                      <a:r>
                        <a:rPr lang="en-US" dirty="0"/>
                        <a:t> etc.) request that they are specifically mentioned in several definitions as well as included in the composition of the Board and the various Committees and structures outlined in the Bill</a:t>
                      </a:r>
                      <a:endParaRPr lang="en-ZA" dirty="0"/>
                    </a:p>
                  </a:txBody>
                  <a:tcPr/>
                </a:tc>
                <a:tc>
                  <a:txBody>
                    <a:bodyPr/>
                    <a:lstStyle/>
                    <a:p>
                      <a:r>
                        <a:rPr lang="en-US" dirty="0"/>
                        <a:t>The level of detail regarding the inclusion and naming of every professional category or sphere of practice is not part of a Bill drafting process. Such matters are more appropriate for inclusion in the enabling regulations that would follow once the Bill is promulgated as an Act.</a:t>
                      </a:r>
                    </a:p>
                    <a:p>
                      <a:endParaRPr lang="en-US" dirty="0"/>
                    </a:p>
                    <a:p>
                      <a:r>
                        <a:rPr lang="en-US" dirty="0"/>
                        <a:t>The Stakeholder Advisory Committee provides a platform through which Community Activists would be included in the activities of the NHI Fund. </a:t>
                      </a:r>
                    </a:p>
                    <a:p>
                      <a:endParaRPr lang="en-ZA" dirty="0"/>
                    </a:p>
                  </a:txBody>
                  <a:tcPr/>
                </a:tc>
                <a:extLst>
                  <a:ext uri="{0D108BD9-81ED-4DB2-BD59-A6C34878D82A}">
                    <a16:rowId xmlns:a16="http://schemas.microsoft.com/office/drawing/2014/main" val="3649911535"/>
                  </a:ext>
                </a:extLst>
              </a:tr>
            </a:tbl>
          </a:graphicData>
        </a:graphic>
      </p:graphicFrame>
    </p:spTree>
    <p:extLst>
      <p:ext uri="{BB962C8B-B14F-4D97-AF65-F5344CB8AC3E}">
        <p14:creationId xmlns:p14="http://schemas.microsoft.com/office/powerpoint/2010/main" val="2652899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4CCAC-A976-4EE4-B491-A5C4014C763B}"/>
              </a:ext>
            </a:extLst>
          </p:cNvPr>
          <p:cNvSpPr>
            <a:spLocks noGrp="1"/>
          </p:cNvSpPr>
          <p:nvPr>
            <p:ph type="title"/>
          </p:nvPr>
        </p:nvSpPr>
        <p:spPr/>
        <p:txBody>
          <a:bodyPr/>
          <a:lstStyle/>
          <a:p>
            <a:r>
              <a:rPr lang="en-US" sz="3200" u="none" dirty="0"/>
              <a:t>Why does South Africa need National Health Insurance?</a:t>
            </a:r>
            <a:endParaRPr lang="en-ZA" sz="3200" u="none" dirty="0"/>
          </a:p>
        </p:txBody>
      </p:sp>
      <p:sp>
        <p:nvSpPr>
          <p:cNvPr id="3" name="Text Placeholder 2">
            <a:extLst>
              <a:ext uri="{FF2B5EF4-FFF2-40B4-BE49-F238E27FC236}">
                <a16:creationId xmlns:a16="http://schemas.microsoft.com/office/drawing/2014/main" id="{BA0B34D4-BB51-405F-8D87-A9EECD04E177}"/>
              </a:ext>
            </a:extLst>
          </p:cNvPr>
          <p:cNvSpPr>
            <a:spLocks noGrp="1"/>
          </p:cNvSpPr>
          <p:nvPr>
            <p:ph type="body" sz="quarter" idx="10"/>
          </p:nvPr>
        </p:nvSpPr>
        <p:spPr>
          <a:xfrm>
            <a:off x="239962" y="1092945"/>
            <a:ext cx="11828213" cy="4672110"/>
          </a:xfrm>
        </p:spPr>
        <p:txBody>
          <a:bodyPr/>
          <a:lstStyle/>
          <a:p>
            <a:r>
              <a:rPr lang="en-ZA" sz="2000" dirty="0">
                <a:latin typeface="Arial" panose="020B0604020202020204" pitchFamily="34" charset="0"/>
                <a:cs typeface="Arial" panose="020B0604020202020204" pitchFamily="34" charset="0"/>
              </a:rPr>
              <a:t>Health is not a tradeable commodity; it is a public good</a:t>
            </a:r>
          </a:p>
          <a:p>
            <a:pPr lvl="1"/>
            <a:r>
              <a:rPr lang="en-US" sz="2000" dirty="0">
                <a:latin typeface="Arial" panose="020B0604020202020204" pitchFamily="34" charset="0"/>
                <a:cs typeface="Arial" panose="020B0604020202020204" pitchFamily="34" charset="0"/>
              </a:rPr>
              <a:t>Public goods are common resources that need to be supported by collective investment</a:t>
            </a:r>
          </a:p>
          <a:p>
            <a:pPr lvl="1"/>
            <a:r>
              <a:rPr lang="en-US" sz="2000" dirty="0">
                <a:latin typeface="Arial" panose="020B0604020202020204" pitchFamily="34" charset="0"/>
                <a:cs typeface="Arial" panose="020B0604020202020204" pitchFamily="34" charset="0"/>
              </a:rPr>
              <a:t>Public goods are supported by all and accessible to all</a:t>
            </a:r>
          </a:p>
          <a:p>
            <a:pPr lvl="1"/>
            <a:r>
              <a:rPr lang="en-US" sz="2000" dirty="0">
                <a:latin typeface="Arial" panose="020B0604020202020204" pitchFamily="34" charset="0"/>
                <a:cs typeface="Arial" panose="020B0604020202020204" pitchFamily="34" charset="0"/>
              </a:rPr>
              <a:t>The reason they are public goods, rather than individual commodities, is we have decided that they are so fundamental to our wellbeing that they should not be entirely the province of private investment or market forces</a:t>
            </a:r>
          </a:p>
          <a:p>
            <a:r>
              <a:rPr lang="en-US" sz="2000" dirty="0">
                <a:latin typeface="Arial" panose="020B0604020202020204" pitchFamily="34" charset="0"/>
                <a:cs typeface="Arial" panose="020B0604020202020204" pitchFamily="34" charset="0"/>
              </a:rPr>
              <a:t>South Africa is the most unequal society in the world</a:t>
            </a:r>
          </a:p>
          <a:p>
            <a:pPr lvl="1"/>
            <a:r>
              <a:rPr lang="en-US" sz="2000" dirty="0">
                <a:latin typeface="Arial" panose="020B0604020202020204" pitchFamily="34" charset="0"/>
                <a:cs typeface="Arial" panose="020B0604020202020204" pitchFamily="34" charset="0"/>
              </a:rPr>
              <a:t>economy does not equally benefit all its citizens</a:t>
            </a:r>
          </a:p>
          <a:p>
            <a:pPr lvl="1"/>
            <a:r>
              <a:rPr lang="en-US" sz="2000" dirty="0">
                <a:latin typeface="Arial" panose="020B0604020202020204" pitchFamily="34" charset="0"/>
                <a:cs typeface="Arial" panose="020B0604020202020204" pitchFamily="34" charset="0"/>
              </a:rPr>
              <a:t>10 percent of the population owns more than 80 percent of the wealth</a:t>
            </a:r>
          </a:p>
          <a:p>
            <a:pPr lvl="1"/>
            <a:r>
              <a:rPr lang="en-US" sz="2000" dirty="0">
                <a:latin typeface="Arial" panose="020B0604020202020204" pitchFamily="34" charset="0"/>
                <a:cs typeface="Arial" panose="020B0604020202020204" pitchFamily="34" charset="0"/>
              </a:rPr>
              <a:t>major examples of social inequality include income gap, gender inequality, health care, and social class</a:t>
            </a:r>
          </a:p>
          <a:p>
            <a:pPr lvl="1"/>
            <a:r>
              <a:rPr lang="en-US" sz="2000" dirty="0">
                <a:latin typeface="Arial" panose="020B0604020202020204" pitchFamily="34" charset="0"/>
                <a:cs typeface="Arial" panose="020B0604020202020204" pitchFamily="34" charset="0"/>
              </a:rPr>
              <a:t>in health care, some individuals receive better and more professional care compared to others</a:t>
            </a:r>
          </a:p>
          <a:p>
            <a:pPr lvl="1"/>
            <a:r>
              <a:rPr lang="en-US" sz="2000" dirty="0">
                <a:latin typeface="Arial" panose="020B0604020202020204" pitchFamily="34" charset="0"/>
                <a:cs typeface="Arial" panose="020B0604020202020204" pitchFamily="34" charset="0"/>
              </a:rPr>
              <a:t>South Africa wealth gap has been unchanged since apartheid</a:t>
            </a:r>
            <a:endParaRPr lang="en-ZA" sz="2000" dirty="0">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BBE8F47A-50E6-4D50-9C9D-E9204C214337}"/>
              </a:ext>
            </a:extLst>
          </p:cNvPr>
          <p:cNvSpPr>
            <a:spLocks noGrp="1"/>
          </p:cNvSpPr>
          <p:nvPr>
            <p:ph type="body" sz="quarter" idx="11"/>
          </p:nvPr>
        </p:nvSpPr>
        <p:spPr/>
        <p:txBody>
          <a:bodyPr/>
          <a:lstStyle/>
          <a:p>
            <a:endParaRPr lang="en-ZA"/>
          </a:p>
        </p:txBody>
      </p:sp>
    </p:spTree>
    <p:extLst>
      <p:ext uri="{BB962C8B-B14F-4D97-AF65-F5344CB8AC3E}">
        <p14:creationId xmlns:p14="http://schemas.microsoft.com/office/powerpoint/2010/main" val="29236716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B7301-844E-4821-8A98-BBB1DF59B904}"/>
              </a:ext>
            </a:extLst>
          </p:cNvPr>
          <p:cNvSpPr>
            <a:spLocks noGrp="1"/>
          </p:cNvSpPr>
          <p:nvPr>
            <p:ph type="title"/>
          </p:nvPr>
        </p:nvSpPr>
        <p:spPr/>
        <p:txBody>
          <a:bodyPr/>
          <a:lstStyle/>
          <a:p>
            <a:endParaRPr lang="en-ZA"/>
          </a:p>
        </p:txBody>
      </p:sp>
      <p:sp>
        <p:nvSpPr>
          <p:cNvPr id="4" name="Text Placeholder 3">
            <a:extLst>
              <a:ext uri="{FF2B5EF4-FFF2-40B4-BE49-F238E27FC236}">
                <a16:creationId xmlns:a16="http://schemas.microsoft.com/office/drawing/2014/main" id="{98148FF2-6BFE-4609-B9A3-25DE761E1F29}"/>
              </a:ext>
            </a:extLst>
          </p:cNvPr>
          <p:cNvSpPr>
            <a:spLocks noGrp="1"/>
          </p:cNvSpPr>
          <p:nvPr>
            <p:ph type="body" sz="quarter" idx="11"/>
          </p:nvPr>
        </p:nvSpPr>
        <p:spPr/>
        <p:txBody>
          <a:bodyPr/>
          <a:lstStyle/>
          <a:p>
            <a:endParaRPr lang="en-ZA"/>
          </a:p>
        </p:txBody>
      </p:sp>
      <p:graphicFrame>
        <p:nvGraphicFramePr>
          <p:cNvPr id="5" name="Table 5">
            <a:extLst>
              <a:ext uri="{FF2B5EF4-FFF2-40B4-BE49-F238E27FC236}">
                <a16:creationId xmlns:a16="http://schemas.microsoft.com/office/drawing/2014/main" id="{ABB78BEE-A0DC-4461-9224-93289CCE1D80}"/>
              </a:ext>
            </a:extLst>
          </p:cNvPr>
          <p:cNvGraphicFramePr>
            <a:graphicFrameLocks noGrp="1"/>
          </p:cNvGraphicFramePr>
          <p:nvPr>
            <p:extLst>
              <p:ext uri="{D42A27DB-BD31-4B8C-83A1-F6EECF244321}">
                <p14:modId xmlns:p14="http://schemas.microsoft.com/office/powerpoint/2010/main" val="10561293"/>
              </p:ext>
            </p:extLst>
          </p:nvPr>
        </p:nvGraphicFramePr>
        <p:xfrm>
          <a:off x="231648" y="159565"/>
          <a:ext cx="11765280" cy="5760720"/>
        </p:xfrm>
        <a:graphic>
          <a:graphicData uri="http://schemas.openxmlformats.org/drawingml/2006/table">
            <a:tbl>
              <a:tblPr firstRow="1" bandRow="1">
                <a:tableStyleId>{5C22544A-7EE6-4342-B048-85BDC9FD1C3A}</a:tableStyleId>
              </a:tblPr>
              <a:tblGrid>
                <a:gridCol w="1304544">
                  <a:extLst>
                    <a:ext uri="{9D8B030D-6E8A-4147-A177-3AD203B41FA5}">
                      <a16:colId xmlns:a16="http://schemas.microsoft.com/office/drawing/2014/main" val="1845541887"/>
                    </a:ext>
                  </a:extLst>
                </a:gridCol>
                <a:gridCol w="4202731">
                  <a:extLst>
                    <a:ext uri="{9D8B030D-6E8A-4147-A177-3AD203B41FA5}">
                      <a16:colId xmlns:a16="http://schemas.microsoft.com/office/drawing/2014/main" val="3754600215"/>
                    </a:ext>
                  </a:extLst>
                </a:gridCol>
                <a:gridCol w="6258005">
                  <a:extLst>
                    <a:ext uri="{9D8B030D-6E8A-4147-A177-3AD203B41FA5}">
                      <a16:colId xmlns:a16="http://schemas.microsoft.com/office/drawing/2014/main" val="1490934673"/>
                    </a:ext>
                  </a:extLst>
                </a:gridCol>
              </a:tblGrid>
              <a:tr h="330031">
                <a:tc>
                  <a:txBody>
                    <a:bodyPr/>
                    <a:lstStyle/>
                    <a:p>
                      <a:r>
                        <a:rPr lang="en-ZA" dirty="0"/>
                        <a:t>Bill clause</a:t>
                      </a:r>
                    </a:p>
                  </a:txBody>
                  <a:tcPr/>
                </a:tc>
                <a:tc>
                  <a:txBody>
                    <a:bodyPr/>
                    <a:lstStyle/>
                    <a:p>
                      <a:r>
                        <a:rPr lang="en-ZA" dirty="0"/>
                        <a:t>Issues raised</a:t>
                      </a:r>
                    </a:p>
                  </a:txBody>
                  <a:tcPr/>
                </a:tc>
                <a:tc>
                  <a:txBody>
                    <a:bodyPr/>
                    <a:lstStyle/>
                    <a:p>
                      <a:r>
                        <a:rPr lang="en-ZA" dirty="0"/>
                        <a:t>NDOH Recommendations</a:t>
                      </a:r>
                    </a:p>
                  </a:txBody>
                  <a:tcPr/>
                </a:tc>
                <a:extLst>
                  <a:ext uri="{0D108BD9-81ED-4DB2-BD59-A6C34878D82A}">
                    <a16:rowId xmlns:a16="http://schemas.microsoft.com/office/drawing/2014/main" val="2369616667"/>
                  </a:ext>
                </a:extLst>
              </a:tr>
              <a:tr h="569642">
                <a:tc>
                  <a:txBody>
                    <a:bodyPr/>
                    <a:lstStyle/>
                    <a:p>
                      <a:r>
                        <a:rPr lang="en-ZA" dirty="0"/>
                        <a:t>33</a:t>
                      </a:r>
                    </a:p>
                  </a:txBody>
                  <a:tcPr/>
                </a:tc>
                <a:tc>
                  <a:txBody>
                    <a:bodyPr/>
                    <a:lstStyle/>
                    <a:p>
                      <a:r>
                        <a:rPr lang="en-US" dirty="0"/>
                        <a:t>There are no details around the role of the medical schemes presented in the Bill compared to those outlined in the White paper. The Bill links the changes in their role to the full implementation of the NHI, but no clear criteria is indicated as to how full implementation will be decided and by whom. </a:t>
                      </a:r>
                      <a:endParaRPr lang="en-ZA" dirty="0"/>
                    </a:p>
                  </a:txBody>
                  <a:tcPr/>
                </a:tc>
                <a:tc>
                  <a:txBody>
                    <a:bodyPr/>
                    <a:lstStyle/>
                    <a:p>
                      <a:r>
                        <a:rPr lang="en-US" dirty="0"/>
                        <a:t>To effectively transform the health sector and address the historical fragmentation and inequities that </a:t>
                      </a:r>
                      <a:r>
                        <a:rPr lang="en-US" dirty="0" err="1"/>
                        <a:t>characterise</a:t>
                      </a:r>
                      <a:r>
                        <a:rPr lang="en-US" dirty="0"/>
                        <a:t> it, it is important to transform the structure and functioning of the medical schemes industry to ensure social solidarity and improve the effectiveness and efficiency of the funding model. </a:t>
                      </a:r>
                    </a:p>
                    <a:p>
                      <a:endParaRPr lang="en-US" dirty="0"/>
                    </a:p>
                    <a:p>
                      <a:r>
                        <a:rPr lang="en-US" dirty="0"/>
                        <a:t>This transformation is clearly outlined in Section 33 of the Bill where the entire population will be provided with access to a comprehensive package of health benefits by the NHI Fund while schemes will gradually migrate into a complementary environment where they will not duplicate the services covered by the NHI Fund.</a:t>
                      </a:r>
                    </a:p>
                  </a:txBody>
                  <a:tcPr/>
                </a:tc>
                <a:extLst>
                  <a:ext uri="{0D108BD9-81ED-4DB2-BD59-A6C34878D82A}">
                    <a16:rowId xmlns:a16="http://schemas.microsoft.com/office/drawing/2014/main" val="2191174648"/>
                  </a:ext>
                </a:extLst>
              </a:tr>
              <a:tr h="569642">
                <a:tc>
                  <a:txBody>
                    <a:bodyPr/>
                    <a:lstStyle/>
                    <a:p>
                      <a:r>
                        <a:rPr lang="en-ZA" dirty="0"/>
                        <a:t>33</a:t>
                      </a:r>
                    </a:p>
                  </a:txBody>
                  <a:tcPr/>
                </a:tc>
                <a:tc>
                  <a:txBody>
                    <a:bodyPr/>
                    <a:lstStyle/>
                    <a:p>
                      <a:r>
                        <a:rPr lang="en-US"/>
                        <a:t>Concern was raised with regards to the fact that the Minister is to decide when the NHI is fully implemented, but it is unclear what criteria will be used for this determination. Furthermore, the Bill states that medical schemes will offer complementary services not covered by the NHI.</a:t>
                      </a:r>
                      <a:endParaRPr lang="en-ZA" dirty="0"/>
                    </a:p>
                  </a:txBody>
                  <a:tcPr/>
                </a:tc>
                <a:tc>
                  <a:txBody>
                    <a:bodyPr/>
                    <a:lstStyle/>
                    <a:p>
                      <a:r>
                        <a:rPr lang="en-US" dirty="0"/>
                        <a:t>When the relevant time arrives, the Minister will Gazette in Regulations the process to be followed by the medical schemes to graduate into a complementary environment, taking into account the provisions of the Act as well as required transitional timelines</a:t>
                      </a:r>
                    </a:p>
                  </a:txBody>
                  <a:tcPr/>
                </a:tc>
                <a:extLst>
                  <a:ext uri="{0D108BD9-81ED-4DB2-BD59-A6C34878D82A}">
                    <a16:rowId xmlns:a16="http://schemas.microsoft.com/office/drawing/2014/main" val="3282535116"/>
                  </a:ext>
                </a:extLst>
              </a:tr>
            </a:tbl>
          </a:graphicData>
        </a:graphic>
      </p:graphicFrame>
    </p:spTree>
    <p:extLst>
      <p:ext uri="{BB962C8B-B14F-4D97-AF65-F5344CB8AC3E}">
        <p14:creationId xmlns:p14="http://schemas.microsoft.com/office/powerpoint/2010/main" val="14728843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945F5-EA76-4FAA-A53B-4DD7DB762D03}"/>
              </a:ext>
            </a:extLst>
          </p:cNvPr>
          <p:cNvSpPr>
            <a:spLocks noGrp="1"/>
          </p:cNvSpPr>
          <p:nvPr>
            <p:ph type="title"/>
          </p:nvPr>
        </p:nvSpPr>
        <p:spPr/>
        <p:txBody>
          <a:bodyPr/>
          <a:lstStyle/>
          <a:p>
            <a:endParaRPr lang="en-ZA"/>
          </a:p>
        </p:txBody>
      </p:sp>
      <p:sp>
        <p:nvSpPr>
          <p:cNvPr id="4" name="Text Placeholder 3">
            <a:extLst>
              <a:ext uri="{FF2B5EF4-FFF2-40B4-BE49-F238E27FC236}">
                <a16:creationId xmlns:a16="http://schemas.microsoft.com/office/drawing/2014/main" id="{09BD7693-FBEC-4BE9-8AA3-A7AAB56AE899}"/>
              </a:ext>
            </a:extLst>
          </p:cNvPr>
          <p:cNvSpPr>
            <a:spLocks noGrp="1"/>
          </p:cNvSpPr>
          <p:nvPr>
            <p:ph type="body" sz="quarter" idx="11"/>
          </p:nvPr>
        </p:nvSpPr>
        <p:spPr/>
        <p:txBody>
          <a:bodyPr/>
          <a:lstStyle/>
          <a:p>
            <a:endParaRPr lang="en-ZA"/>
          </a:p>
        </p:txBody>
      </p:sp>
      <p:graphicFrame>
        <p:nvGraphicFramePr>
          <p:cNvPr id="5" name="Table 5">
            <a:extLst>
              <a:ext uri="{FF2B5EF4-FFF2-40B4-BE49-F238E27FC236}">
                <a16:creationId xmlns:a16="http://schemas.microsoft.com/office/drawing/2014/main" id="{3857AC99-7273-4BDB-8E10-ACE97E2E44DA}"/>
              </a:ext>
            </a:extLst>
          </p:cNvPr>
          <p:cNvGraphicFramePr>
            <a:graphicFrameLocks noGrp="1"/>
          </p:cNvGraphicFramePr>
          <p:nvPr>
            <p:extLst>
              <p:ext uri="{D42A27DB-BD31-4B8C-83A1-F6EECF244321}">
                <p14:modId xmlns:p14="http://schemas.microsoft.com/office/powerpoint/2010/main" val="1262047374"/>
              </p:ext>
            </p:extLst>
          </p:nvPr>
        </p:nvGraphicFramePr>
        <p:xfrm>
          <a:off x="213360" y="1174360"/>
          <a:ext cx="11765280" cy="4114800"/>
        </p:xfrm>
        <a:graphic>
          <a:graphicData uri="http://schemas.openxmlformats.org/drawingml/2006/table">
            <a:tbl>
              <a:tblPr firstRow="1" bandRow="1">
                <a:tableStyleId>{5C22544A-7EE6-4342-B048-85BDC9FD1C3A}</a:tableStyleId>
              </a:tblPr>
              <a:tblGrid>
                <a:gridCol w="1343651">
                  <a:extLst>
                    <a:ext uri="{9D8B030D-6E8A-4147-A177-3AD203B41FA5}">
                      <a16:colId xmlns:a16="http://schemas.microsoft.com/office/drawing/2014/main" val="1845541887"/>
                    </a:ext>
                  </a:extLst>
                </a:gridCol>
                <a:gridCol w="4163624">
                  <a:extLst>
                    <a:ext uri="{9D8B030D-6E8A-4147-A177-3AD203B41FA5}">
                      <a16:colId xmlns:a16="http://schemas.microsoft.com/office/drawing/2014/main" val="3754600215"/>
                    </a:ext>
                  </a:extLst>
                </a:gridCol>
                <a:gridCol w="6258005">
                  <a:extLst>
                    <a:ext uri="{9D8B030D-6E8A-4147-A177-3AD203B41FA5}">
                      <a16:colId xmlns:a16="http://schemas.microsoft.com/office/drawing/2014/main" val="1490934673"/>
                    </a:ext>
                  </a:extLst>
                </a:gridCol>
              </a:tblGrid>
              <a:tr h="330031">
                <a:tc>
                  <a:txBody>
                    <a:bodyPr/>
                    <a:lstStyle/>
                    <a:p>
                      <a:r>
                        <a:rPr lang="en-ZA" dirty="0"/>
                        <a:t>Bill clause</a:t>
                      </a:r>
                    </a:p>
                  </a:txBody>
                  <a:tcPr/>
                </a:tc>
                <a:tc>
                  <a:txBody>
                    <a:bodyPr/>
                    <a:lstStyle/>
                    <a:p>
                      <a:r>
                        <a:rPr lang="en-ZA" dirty="0"/>
                        <a:t>Issues raised</a:t>
                      </a:r>
                    </a:p>
                  </a:txBody>
                  <a:tcPr/>
                </a:tc>
                <a:tc>
                  <a:txBody>
                    <a:bodyPr/>
                    <a:lstStyle/>
                    <a:p>
                      <a:r>
                        <a:rPr lang="en-ZA" dirty="0"/>
                        <a:t>NDOH Recommendations</a:t>
                      </a:r>
                    </a:p>
                  </a:txBody>
                  <a:tcPr/>
                </a:tc>
                <a:extLst>
                  <a:ext uri="{0D108BD9-81ED-4DB2-BD59-A6C34878D82A}">
                    <a16:rowId xmlns:a16="http://schemas.microsoft.com/office/drawing/2014/main" val="2369616667"/>
                  </a:ext>
                </a:extLst>
              </a:tr>
              <a:tr h="898327">
                <a:tc>
                  <a:txBody>
                    <a:bodyPr/>
                    <a:lstStyle/>
                    <a:p>
                      <a:r>
                        <a:rPr lang="en-ZA" sz="1800" kern="1200" dirty="0">
                          <a:solidFill>
                            <a:schemeClr val="dk1"/>
                          </a:solidFill>
                          <a:effectLst/>
                          <a:latin typeface="+mn-lt"/>
                          <a:ea typeface="+mn-ea"/>
                          <a:cs typeface="+mn-cs"/>
                        </a:rPr>
                        <a:t>38 (5)</a:t>
                      </a:r>
                      <a:endParaRPr lang="en-ZA" dirty="0"/>
                    </a:p>
                  </a:txBody>
                  <a:tcPr/>
                </a:tc>
                <a:tc>
                  <a:txBody>
                    <a:bodyPr/>
                    <a:lstStyle/>
                    <a:p>
                      <a:r>
                        <a:rPr lang="en-US" dirty="0"/>
                        <a:t>Annual review of the formulary to include orphan diseases</a:t>
                      </a:r>
                      <a:endParaRPr lang="en-ZA" dirty="0"/>
                    </a:p>
                  </a:txBody>
                  <a:tcPr/>
                </a:tc>
                <a:tc>
                  <a:txBody>
                    <a:bodyPr/>
                    <a:lstStyle/>
                    <a:p>
                      <a:r>
                        <a:rPr lang="en-US" dirty="0"/>
                        <a:t>Formulary reviews should be evidence based and aligned to a transparent methodology. Access to orphan drugs should not be dealt with any differently compared to other drugs and therefore the Department does not support the use of such an approach</a:t>
                      </a:r>
                    </a:p>
                    <a:p>
                      <a:endParaRPr lang="en-ZA" dirty="0"/>
                    </a:p>
                  </a:txBody>
                  <a:tcPr/>
                </a:tc>
                <a:extLst>
                  <a:ext uri="{0D108BD9-81ED-4DB2-BD59-A6C34878D82A}">
                    <a16:rowId xmlns:a16="http://schemas.microsoft.com/office/drawing/2014/main" val="3649911535"/>
                  </a:ext>
                </a:extLst>
              </a:tr>
              <a:tr h="569642">
                <a:tc>
                  <a:txBody>
                    <a:bodyPr/>
                    <a:lstStyle/>
                    <a:p>
                      <a:r>
                        <a:rPr lang="en-ZA" dirty="0"/>
                        <a:t>58</a:t>
                      </a:r>
                    </a:p>
                  </a:txBody>
                  <a:tcPr/>
                </a:tc>
                <a:tc>
                  <a:txBody>
                    <a:bodyPr/>
                    <a:lstStyle/>
                    <a:p>
                      <a:r>
                        <a:rPr lang="en-US" dirty="0"/>
                        <a:t>Some of these amendments or implementations must precede the NHI and cannot be done in conjunction with and/or as part of the NHI Bill</a:t>
                      </a:r>
                      <a:endParaRPr lang="en-ZA" dirty="0"/>
                    </a:p>
                  </a:txBody>
                  <a:tcPr/>
                </a:tc>
                <a:tc>
                  <a:txBody>
                    <a:bodyPr/>
                    <a:lstStyle/>
                    <a:p>
                      <a:r>
                        <a:rPr lang="en-US" dirty="0"/>
                        <a:t>Support a review of the Section on Amendments and Repeals. However, the Department does not support the proposal that implementation of NHI must be preceded by completion of repeals and amendments as historically, consequential amendments to legislation has occurred concurrently with the enactment of a Bill such as the NHI Bill. The NHI Fund to function requires that some of the legislations are amended at the same time.</a:t>
                      </a:r>
                    </a:p>
                  </a:txBody>
                  <a:tcPr/>
                </a:tc>
                <a:extLst>
                  <a:ext uri="{0D108BD9-81ED-4DB2-BD59-A6C34878D82A}">
                    <a16:rowId xmlns:a16="http://schemas.microsoft.com/office/drawing/2014/main" val="156679539"/>
                  </a:ext>
                </a:extLst>
              </a:tr>
            </a:tbl>
          </a:graphicData>
        </a:graphic>
      </p:graphicFrame>
    </p:spTree>
    <p:extLst>
      <p:ext uri="{BB962C8B-B14F-4D97-AF65-F5344CB8AC3E}">
        <p14:creationId xmlns:p14="http://schemas.microsoft.com/office/powerpoint/2010/main" val="12866574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69A9D-E9E4-490E-A9A6-4318693A114E}"/>
              </a:ext>
            </a:extLst>
          </p:cNvPr>
          <p:cNvSpPr>
            <a:spLocks noGrp="1"/>
          </p:cNvSpPr>
          <p:nvPr>
            <p:ph type="title"/>
          </p:nvPr>
        </p:nvSpPr>
        <p:spPr/>
        <p:txBody>
          <a:bodyPr/>
          <a:lstStyle/>
          <a:p>
            <a:endParaRPr lang="en-ZA"/>
          </a:p>
        </p:txBody>
      </p:sp>
      <p:sp>
        <p:nvSpPr>
          <p:cNvPr id="3" name="Text Placeholder 2">
            <a:extLst>
              <a:ext uri="{FF2B5EF4-FFF2-40B4-BE49-F238E27FC236}">
                <a16:creationId xmlns:a16="http://schemas.microsoft.com/office/drawing/2014/main" id="{6EF12E4D-E14A-4683-8D98-260DA191F31B}"/>
              </a:ext>
            </a:extLst>
          </p:cNvPr>
          <p:cNvSpPr>
            <a:spLocks noGrp="1"/>
          </p:cNvSpPr>
          <p:nvPr>
            <p:ph type="body" sz="quarter" idx="10"/>
          </p:nvPr>
        </p:nvSpPr>
        <p:spPr/>
        <p:txBody>
          <a:bodyPr/>
          <a:lstStyle/>
          <a:p>
            <a:endParaRPr lang="en-ZA"/>
          </a:p>
        </p:txBody>
      </p:sp>
      <p:sp>
        <p:nvSpPr>
          <p:cNvPr id="4" name="Text Placeholder 3">
            <a:extLst>
              <a:ext uri="{FF2B5EF4-FFF2-40B4-BE49-F238E27FC236}">
                <a16:creationId xmlns:a16="http://schemas.microsoft.com/office/drawing/2014/main" id="{E0808864-475B-4E43-9C59-69E4F6199A21}"/>
              </a:ext>
            </a:extLst>
          </p:cNvPr>
          <p:cNvSpPr>
            <a:spLocks noGrp="1"/>
          </p:cNvSpPr>
          <p:nvPr>
            <p:ph type="body" sz="quarter" idx="11"/>
          </p:nvPr>
        </p:nvSpPr>
        <p:spPr/>
        <p:txBody>
          <a:bodyPr/>
          <a:lstStyle/>
          <a:p>
            <a:endParaRPr lang="en-ZA"/>
          </a:p>
        </p:txBody>
      </p:sp>
    </p:spTree>
    <p:extLst>
      <p:ext uri="{BB962C8B-B14F-4D97-AF65-F5344CB8AC3E}">
        <p14:creationId xmlns:p14="http://schemas.microsoft.com/office/powerpoint/2010/main" val="10025875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66A3B-4275-4039-94FC-1EAB9B8FC491}"/>
              </a:ext>
            </a:extLst>
          </p:cNvPr>
          <p:cNvSpPr>
            <a:spLocks noGrp="1"/>
          </p:cNvSpPr>
          <p:nvPr>
            <p:ph type="title"/>
          </p:nvPr>
        </p:nvSpPr>
        <p:spPr/>
        <p:txBody>
          <a:bodyPr/>
          <a:lstStyle/>
          <a:p>
            <a:r>
              <a:rPr lang="en-ZA" sz="2400" b="1" u="none" dirty="0">
                <a:latin typeface="Arial" panose="020B0604020202020204" pitchFamily="34" charset="0"/>
                <a:cs typeface="Arial" panose="020B0604020202020204" pitchFamily="34" charset="0"/>
              </a:rPr>
              <a:t>Proposals to be addressed in Regulations</a:t>
            </a:r>
            <a:endParaRPr lang="en-ZA" u="none" dirty="0"/>
          </a:p>
        </p:txBody>
      </p:sp>
      <p:sp>
        <p:nvSpPr>
          <p:cNvPr id="4" name="Text Placeholder 3">
            <a:extLst>
              <a:ext uri="{FF2B5EF4-FFF2-40B4-BE49-F238E27FC236}">
                <a16:creationId xmlns:a16="http://schemas.microsoft.com/office/drawing/2014/main" id="{AA8A5393-78B0-4703-A5D9-13F1CE9A86C3}"/>
              </a:ext>
            </a:extLst>
          </p:cNvPr>
          <p:cNvSpPr>
            <a:spLocks noGrp="1"/>
          </p:cNvSpPr>
          <p:nvPr>
            <p:ph type="body" sz="quarter" idx="11"/>
          </p:nvPr>
        </p:nvSpPr>
        <p:spPr/>
        <p:txBody>
          <a:bodyPr/>
          <a:lstStyle/>
          <a:p>
            <a:endParaRPr lang="en-ZA"/>
          </a:p>
        </p:txBody>
      </p:sp>
      <p:graphicFrame>
        <p:nvGraphicFramePr>
          <p:cNvPr id="5" name="Table 5">
            <a:extLst>
              <a:ext uri="{FF2B5EF4-FFF2-40B4-BE49-F238E27FC236}">
                <a16:creationId xmlns:a16="http://schemas.microsoft.com/office/drawing/2014/main" id="{C53E1750-3BB7-4277-89F2-8F69AFDF6386}"/>
              </a:ext>
            </a:extLst>
          </p:cNvPr>
          <p:cNvGraphicFramePr>
            <a:graphicFrameLocks noGrp="1"/>
          </p:cNvGraphicFramePr>
          <p:nvPr>
            <p:extLst>
              <p:ext uri="{D42A27DB-BD31-4B8C-83A1-F6EECF244321}">
                <p14:modId xmlns:p14="http://schemas.microsoft.com/office/powerpoint/2010/main" val="3988628567"/>
              </p:ext>
            </p:extLst>
          </p:nvPr>
        </p:nvGraphicFramePr>
        <p:xfrm>
          <a:off x="166059" y="1211916"/>
          <a:ext cx="11765280" cy="3566160"/>
        </p:xfrm>
        <a:graphic>
          <a:graphicData uri="http://schemas.openxmlformats.org/drawingml/2006/table">
            <a:tbl>
              <a:tblPr firstRow="1" bandRow="1">
                <a:tableStyleId>{5C22544A-7EE6-4342-B048-85BDC9FD1C3A}</a:tableStyleId>
              </a:tblPr>
              <a:tblGrid>
                <a:gridCol w="1343651">
                  <a:extLst>
                    <a:ext uri="{9D8B030D-6E8A-4147-A177-3AD203B41FA5}">
                      <a16:colId xmlns:a16="http://schemas.microsoft.com/office/drawing/2014/main" val="1845541887"/>
                    </a:ext>
                  </a:extLst>
                </a:gridCol>
                <a:gridCol w="4891090">
                  <a:extLst>
                    <a:ext uri="{9D8B030D-6E8A-4147-A177-3AD203B41FA5}">
                      <a16:colId xmlns:a16="http://schemas.microsoft.com/office/drawing/2014/main" val="3754600215"/>
                    </a:ext>
                  </a:extLst>
                </a:gridCol>
                <a:gridCol w="5530539">
                  <a:extLst>
                    <a:ext uri="{9D8B030D-6E8A-4147-A177-3AD203B41FA5}">
                      <a16:colId xmlns:a16="http://schemas.microsoft.com/office/drawing/2014/main" val="1490934673"/>
                    </a:ext>
                  </a:extLst>
                </a:gridCol>
              </a:tblGrid>
              <a:tr h="330031">
                <a:tc>
                  <a:txBody>
                    <a:bodyPr/>
                    <a:lstStyle/>
                    <a:p>
                      <a:r>
                        <a:rPr lang="en-ZA" dirty="0"/>
                        <a:t>Bill clause</a:t>
                      </a:r>
                    </a:p>
                  </a:txBody>
                  <a:tcPr/>
                </a:tc>
                <a:tc>
                  <a:txBody>
                    <a:bodyPr/>
                    <a:lstStyle/>
                    <a:p>
                      <a:r>
                        <a:rPr lang="en-ZA" dirty="0"/>
                        <a:t>Issues raised</a:t>
                      </a:r>
                    </a:p>
                  </a:txBody>
                  <a:tcPr/>
                </a:tc>
                <a:tc>
                  <a:txBody>
                    <a:bodyPr/>
                    <a:lstStyle/>
                    <a:p>
                      <a:r>
                        <a:rPr lang="en-ZA" dirty="0"/>
                        <a:t>NDOH Recommendations</a:t>
                      </a:r>
                    </a:p>
                  </a:txBody>
                  <a:tcPr/>
                </a:tc>
                <a:extLst>
                  <a:ext uri="{0D108BD9-81ED-4DB2-BD59-A6C34878D82A}">
                    <a16:rowId xmlns:a16="http://schemas.microsoft.com/office/drawing/2014/main" val="2369616667"/>
                  </a:ext>
                </a:extLst>
              </a:tr>
              <a:tr h="569642">
                <a:tc>
                  <a:txBody>
                    <a:bodyPr/>
                    <a:lstStyle/>
                    <a:p>
                      <a:r>
                        <a:rPr lang="en-ZA" dirty="0"/>
                        <a:t>7 (1)</a:t>
                      </a:r>
                    </a:p>
                  </a:txBody>
                  <a:tcPr/>
                </a:tc>
                <a:tc>
                  <a:txBody>
                    <a:bodyPr/>
                    <a:lstStyle/>
                    <a:p>
                      <a:r>
                        <a:rPr lang="en-US" dirty="0"/>
                        <a:t>The package should be explicitly stated and made public for stakeholders to know what would be covered</a:t>
                      </a:r>
                      <a:endParaRPr lang="en-ZA" dirty="0"/>
                    </a:p>
                  </a:txBody>
                  <a:tcPr/>
                </a:tc>
                <a:tc>
                  <a:txBody>
                    <a:bodyPr/>
                    <a:lstStyle/>
                    <a:p>
                      <a:r>
                        <a:rPr lang="en-US" dirty="0"/>
                        <a:t>The structure and scope of services to be covered by the NHI Fund will be based on levels of care – community, Primary Health Care, district and tertiary levels of care, with a broad indication of the type of service to be covered at each of these levels of care (details will be provided in </a:t>
                      </a:r>
                      <a:r>
                        <a:rPr lang="en-US" b="1" dirty="0"/>
                        <a:t>Regulations</a:t>
                      </a:r>
                      <a:r>
                        <a:rPr lang="en-US" dirty="0"/>
                        <a:t> and circulars from time to time)</a:t>
                      </a:r>
                    </a:p>
                    <a:p>
                      <a:endParaRPr lang="en-ZA" dirty="0"/>
                    </a:p>
                  </a:txBody>
                  <a:tcPr/>
                </a:tc>
                <a:extLst>
                  <a:ext uri="{0D108BD9-81ED-4DB2-BD59-A6C34878D82A}">
                    <a16:rowId xmlns:a16="http://schemas.microsoft.com/office/drawing/2014/main" val="3649911535"/>
                  </a:ext>
                </a:extLst>
              </a:tr>
              <a:tr h="569642">
                <a:tc>
                  <a:txBody>
                    <a:bodyPr/>
                    <a:lstStyle/>
                    <a:p>
                      <a:r>
                        <a:rPr lang="en-ZA" dirty="0"/>
                        <a:t>7(2)(a)</a:t>
                      </a:r>
                    </a:p>
                  </a:txBody>
                  <a:tcPr/>
                </a:tc>
                <a:tc>
                  <a:txBody>
                    <a:bodyPr/>
                    <a:lstStyle/>
                    <a:p>
                      <a:r>
                        <a:rPr lang="en-US" dirty="0"/>
                        <a:t>The process of providing for or limiting patients benefits and entitlements under NHI will need an explicit process linked to SA’s Burden of Disease and health priorities</a:t>
                      </a:r>
                      <a:endParaRPr lang="en-ZA" dirty="0"/>
                    </a:p>
                  </a:txBody>
                  <a:tcPr/>
                </a:tc>
                <a:tc>
                  <a:txBody>
                    <a:bodyPr/>
                    <a:lstStyle/>
                    <a:p>
                      <a:r>
                        <a:rPr lang="en-US" dirty="0"/>
                        <a:t>This will be contained in </a:t>
                      </a:r>
                      <a:r>
                        <a:rPr lang="en-US" b="1" dirty="0"/>
                        <a:t>Regulations</a:t>
                      </a:r>
                      <a:r>
                        <a:rPr lang="en-US" dirty="0"/>
                        <a:t> that govern the activities of the Health Benefits Advisory Committee</a:t>
                      </a:r>
                      <a:endParaRPr lang="en-ZA" dirty="0"/>
                    </a:p>
                  </a:txBody>
                  <a:tcPr/>
                </a:tc>
                <a:extLst>
                  <a:ext uri="{0D108BD9-81ED-4DB2-BD59-A6C34878D82A}">
                    <a16:rowId xmlns:a16="http://schemas.microsoft.com/office/drawing/2014/main" val="2191174648"/>
                  </a:ext>
                </a:extLst>
              </a:tr>
            </a:tbl>
          </a:graphicData>
        </a:graphic>
      </p:graphicFrame>
    </p:spTree>
    <p:extLst>
      <p:ext uri="{BB962C8B-B14F-4D97-AF65-F5344CB8AC3E}">
        <p14:creationId xmlns:p14="http://schemas.microsoft.com/office/powerpoint/2010/main" val="35056135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BA930-7462-4B4D-AD1B-BF375A342ECA}"/>
              </a:ext>
            </a:extLst>
          </p:cNvPr>
          <p:cNvSpPr>
            <a:spLocks noGrp="1"/>
          </p:cNvSpPr>
          <p:nvPr>
            <p:ph type="title"/>
          </p:nvPr>
        </p:nvSpPr>
        <p:spPr/>
        <p:txBody>
          <a:bodyPr/>
          <a:lstStyle/>
          <a:p>
            <a:endParaRPr lang="en-ZA"/>
          </a:p>
        </p:txBody>
      </p:sp>
      <p:sp>
        <p:nvSpPr>
          <p:cNvPr id="4" name="Text Placeholder 3">
            <a:extLst>
              <a:ext uri="{FF2B5EF4-FFF2-40B4-BE49-F238E27FC236}">
                <a16:creationId xmlns:a16="http://schemas.microsoft.com/office/drawing/2014/main" id="{16E7EC7D-553A-4FE3-91FF-95FEB1FF9753}"/>
              </a:ext>
            </a:extLst>
          </p:cNvPr>
          <p:cNvSpPr>
            <a:spLocks noGrp="1"/>
          </p:cNvSpPr>
          <p:nvPr>
            <p:ph type="body" sz="quarter" idx="11"/>
          </p:nvPr>
        </p:nvSpPr>
        <p:spPr/>
        <p:txBody>
          <a:bodyPr/>
          <a:lstStyle/>
          <a:p>
            <a:endParaRPr lang="en-ZA"/>
          </a:p>
        </p:txBody>
      </p:sp>
      <p:graphicFrame>
        <p:nvGraphicFramePr>
          <p:cNvPr id="5" name="Table 5">
            <a:extLst>
              <a:ext uri="{FF2B5EF4-FFF2-40B4-BE49-F238E27FC236}">
                <a16:creationId xmlns:a16="http://schemas.microsoft.com/office/drawing/2014/main" id="{032BA648-449B-4DF0-9688-CFE408E681D0}"/>
              </a:ext>
            </a:extLst>
          </p:cNvPr>
          <p:cNvGraphicFramePr>
            <a:graphicFrameLocks noGrp="1"/>
          </p:cNvGraphicFramePr>
          <p:nvPr>
            <p:extLst>
              <p:ext uri="{D42A27DB-BD31-4B8C-83A1-F6EECF244321}">
                <p14:modId xmlns:p14="http://schemas.microsoft.com/office/powerpoint/2010/main" val="1808722815"/>
              </p:ext>
            </p:extLst>
          </p:nvPr>
        </p:nvGraphicFramePr>
        <p:xfrm>
          <a:off x="213360" y="1177704"/>
          <a:ext cx="11765280" cy="4389120"/>
        </p:xfrm>
        <a:graphic>
          <a:graphicData uri="http://schemas.openxmlformats.org/drawingml/2006/table">
            <a:tbl>
              <a:tblPr firstRow="1" bandRow="1">
                <a:tableStyleId>{5C22544A-7EE6-4342-B048-85BDC9FD1C3A}</a:tableStyleId>
              </a:tblPr>
              <a:tblGrid>
                <a:gridCol w="1343651">
                  <a:extLst>
                    <a:ext uri="{9D8B030D-6E8A-4147-A177-3AD203B41FA5}">
                      <a16:colId xmlns:a16="http://schemas.microsoft.com/office/drawing/2014/main" val="1845541887"/>
                    </a:ext>
                  </a:extLst>
                </a:gridCol>
                <a:gridCol w="4891090">
                  <a:extLst>
                    <a:ext uri="{9D8B030D-6E8A-4147-A177-3AD203B41FA5}">
                      <a16:colId xmlns:a16="http://schemas.microsoft.com/office/drawing/2014/main" val="3754600215"/>
                    </a:ext>
                  </a:extLst>
                </a:gridCol>
                <a:gridCol w="5530539">
                  <a:extLst>
                    <a:ext uri="{9D8B030D-6E8A-4147-A177-3AD203B41FA5}">
                      <a16:colId xmlns:a16="http://schemas.microsoft.com/office/drawing/2014/main" val="1490934673"/>
                    </a:ext>
                  </a:extLst>
                </a:gridCol>
              </a:tblGrid>
              <a:tr h="330031">
                <a:tc>
                  <a:txBody>
                    <a:bodyPr/>
                    <a:lstStyle/>
                    <a:p>
                      <a:r>
                        <a:rPr lang="en-ZA" dirty="0"/>
                        <a:t>Bill clause</a:t>
                      </a:r>
                    </a:p>
                  </a:txBody>
                  <a:tcPr/>
                </a:tc>
                <a:tc>
                  <a:txBody>
                    <a:bodyPr/>
                    <a:lstStyle/>
                    <a:p>
                      <a:r>
                        <a:rPr lang="en-ZA" dirty="0"/>
                        <a:t>Issues raised</a:t>
                      </a:r>
                    </a:p>
                  </a:txBody>
                  <a:tcPr/>
                </a:tc>
                <a:tc>
                  <a:txBody>
                    <a:bodyPr/>
                    <a:lstStyle/>
                    <a:p>
                      <a:r>
                        <a:rPr lang="en-ZA" dirty="0"/>
                        <a:t>NDOH Recommendations</a:t>
                      </a:r>
                    </a:p>
                  </a:txBody>
                  <a:tcPr/>
                </a:tc>
                <a:extLst>
                  <a:ext uri="{0D108BD9-81ED-4DB2-BD59-A6C34878D82A}">
                    <a16:rowId xmlns:a16="http://schemas.microsoft.com/office/drawing/2014/main" val="2369616667"/>
                  </a:ext>
                </a:extLst>
              </a:tr>
              <a:tr h="569642">
                <a:tc>
                  <a:txBody>
                    <a:bodyPr/>
                    <a:lstStyle/>
                    <a:p>
                      <a:r>
                        <a:rPr lang="en-ZA" dirty="0"/>
                        <a:t>26 (3)</a:t>
                      </a:r>
                    </a:p>
                  </a:txBody>
                  <a:tcPr/>
                </a:tc>
                <a:tc>
                  <a:txBody>
                    <a:bodyPr/>
                    <a:lstStyle/>
                    <a:p>
                      <a:r>
                        <a:rPr lang="en-US" dirty="0"/>
                        <a:t>Proposal for  blended way of pricing and procurement to stimulate competition, innovation, value and benefit. To not only base the benefit on price but ensure consideration of multiple factors using multi-criteria decision analysis (MCDA).</a:t>
                      </a:r>
                    </a:p>
                    <a:p>
                      <a:endParaRPr lang="en-US" dirty="0"/>
                    </a:p>
                  </a:txBody>
                  <a:tcPr/>
                </a:tc>
                <a:tc>
                  <a:txBody>
                    <a:bodyPr/>
                    <a:lstStyle/>
                    <a:p>
                      <a:r>
                        <a:rPr lang="en-US" dirty="0"/>
                        <a:t>Details of how these determinations will be made will be contained in </a:t>
                      </a:r>
                      <a:r>
                        <a:rPr lang="en-US" b="1" dirty="0"/>
                        <a:t>Regulations</a:t>
                      </a:r>
                      <a:endParaRPr lang="en-ZA" b="1" dirty="0"/>
                    </a:p>
                  </a:txBody>
                  <a:tcPr/>
                </a:tc>
                <a:extLst>
                  <a:ext uri="{0D108BD9-81ED-4DB2-BD59-A6C34878D82A}">
                    <a16:rowId xmlns:a16="http://schemas.microsoft.com/office/drawing/2014/main" val="2191174648"/>
                  </a:ext>
                </a:extLst>
              </a:tr>
              <a:tr h="330031">
                <a:tc>
                  <a:txBody>
                    <a:bodyPr/>
                    <a:lstStyle/>
                    <a:p>
                      <a:r>
                        <a:rPr lang="en-ZA" dirty="0"/>
                        <a:t>27</a:t>
                      </a:r>
                    </a:p>
                  </a:txBody>
                  <a:tcPr/>
                </a:tc>
                <a:tc>
                  <a:txBody>
                    <a:bodyPr/>
                    <a:lstStyle/>
                    <a:p>
                      <a:r>
                        <a:rPr lang="en-US" dirty="0"/>
                        <a:t>There is no clear mechanism on how the deliberations of the Stakeholder Advisory Committee will be incorporated into the processes of the NHI. The intended purpose and function of the Committee is similarly omitted from the Bill as well as the influence, if any, of the representatives of the Committee on the decisions of the Board</a:t>
                      </a:r>
                    </a:p>
                  </a:txBody>
                  <a:tcPr/>
                </a:tc>
                <a:tc>
                  <a:txBody>
                    <a:bodyPr/>
                    <a:lstStyle/>
                    <a:p>
                      <a:r>
                        <a:rPr lang="en-US" dirty="0"/>
                        <a:t>It is proposed that after the phrase “as may be prescribed”, the words “in </a:t>
                      </a:r>
                      <a:r>
                        <a:rPr lang="en-US" b="1" dirty="0"/>
                        <a:t>Regulations</a:t>
                      </a:r>
                      <a:r>
                        <a:rPr lang="en-US" dirty="0"/>
                        <a:t>” be added to outline how after Advising the Minister, the relevant inputs could be incorporated into the functions of the Fund</a:t>
                      </a:r>
                      <a:endParaRPr lang="en-ZA" dirty="0"/>
                    </a:p>
                  </a:txBody>
                  <a:tcPr/>
                </a:tc>
                <a:extLst>
                  <a:ext uri="{0D108BD9-81ED-4DB2-BD59-A6C34878D82A}">
                    <a16:rowId xmlns:a16="http://schemas.microsoft.com/office/drawing/2014/main" val="1221092217"/>
                  </a:ext>
                </a:extLst>
              </a:tr>
            </a:tbl>
          </a:graphicData>
        </a:graphic>
      </p:graphicFrame>
    </p:spTree>
    <p:extLst>
      <p:ext uri="{BB962C8B-B14F-4D97-AF65-F5344CB8AC3E}">
        <p14:creationId xmlns:p14="http://schemas.microsoft.com/office/powerpoint/2010/main" val="41448651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CF51C-636A-4C5C-8332-144819D75CBE}"/>
              </a:ext>
            </a:extLst>
          </p:cNvPr>
          <p:cNvSpPr>
            <a:spLocks noGrp="1"/>
          </p:cNvSpPr>
          <p:nvPr>
            <p:ph type="title"/>
          </p:nvPr>
        </p:nvSpPr>
        <p:spPr/>
        <p:txBody>
          <a:bodyPr/>
          <a:lstStyle/>
          <a:p>
            <a:r>
              <a:rPr lang="en-ZA" sz="2800" u="none" dirty="0"/>
              <a:t>Conclusion</a:t>
            </a:r>
          </a:p>
        </p:txBody>
      </p:sp>
      <p:sp>
        <p:nvSpPr>
          <p:cNvPr id="3" name="Text Placeholder 2">
            <a:extLst>
              <a:ext uri="{FF2B5EF4-FFF2-40B4-BE49-F238E27FC236}">
                <a16:creationId xmlns:a16="http://schemas.microsoft.com/office/drawing/2014/main" id="{9B144877-93FE-4E9F-92DC-6922E192E819}"/>
              </a:ext>
            </a:extLst>
          </p:cNvPr>
          <p:cNvSpPr>
            <a:spLocks noGrp="1"/>
          </p:cNvSpPr>
          <p:nvPr>
            <p:ph type="body" sz="quarter" idx="10"/>
          </p:nvPr>
        </p:nvSpPr>
        <p:spPr>
          <a:xfrm>
            <a:off x="344390" y="1052736"/>
            <a:ext cx="11512649" cy="4897214"/>
          </a:xfrm>
        </p:spPr>
        <p:txBody>
          <a:bodyPr/>
          <a:lstStyle/>
          <a:p>
            <a:r>
              <a:rPr lang="en-ZA" sz="2000" b="1" dirty="0">
                <a:latin typeface="Arial" panose="020B0604020202020204" pitchFamily="34" charset="0"/>
                <a:cs typeface="Arial" panose="020B0604020202020204" pitchFamily="34" charset="0"/>
              </a:rPr>
              <a:t>Our health system is failing everyone:</a:t>
            </a:r>
          </a:p>
          <a:p>
            <a:pPr lvl="1"/>
            <a:r>
              <a:rPr lang="en-ZA" sz="2000" dirty="0">
                <a:latin typeface="Arial" panose="020B0604020202020204" pitchFamily="34" charset="0"/>
                <a:cs typeface="Arial" panose="020B0604020202020204" pitchFamily="34" charset="0"/>
              </a:rPr>
              <a:t>Many poor people are denied care when they need it</a:t>
            </a:r>
          </a:p>
          <a:p>
            <a:pPr lvl="1"/>
            <a:r>
              <a:rPr lang="en-ZA" sz="2000" dirty="0">
                <a:latin typeface="Arial" panose="020B0604020202020204" pitchFamily="34" charset="0"/>
                <a:cs typeface="Arial" panose="020B0604020202020204" pitchFamily="34" charset="0"/>
              </a:rPr>
              <a:t>Many privileged people are given treatment that they don’t need, some potentially harmful</a:t>
            </a:r>
          </a:p>
          <a:p>
            <a:pPr lvl="1"/>
            <a:r>
              <a:rPr lang="en-ZA" sz="2000" dirty="0">
                <a:latin typeface="Arial" panose="020B0604020202020204" pitchFamily="34" charset="0"/>
                <a:cs typeface="Arial" panose="020B0604020202020204" pitchFamily="34" charset="0"/>
              </a:rPr>
              <a:t>Even wealthy people who insure their health with medical schemes end up paying in for costs that are not covered</a:t>
            </a:r>
          </a:p>
          <a:p>
            <a:endParaRPr lang="en-ZA" sz="2000" dirty="0">
              <a:latin typeface="Arial" panose="020B0604020202020204" pitchFamily="34" charset="0"/>
              <a:cs typeface="Arial" panose="020B0604020202020204" pitchFamily="34" charset="0"/>
            </a:endParaRPr>
          </a:p>
          <a:p>
            <a:r>
              <a:rPr lang="en-ZA" sz="2000" b="1" dirty="0">
                <a:latin typeface="Arial" panose="020B0604020202020204" pitchFamily="34" charset="0"/>
                <a:cs typeface="Arial" panose="020B0604020202020204" pitchFamily="34" charset="0"/>
              </a:rPr>
              <a:t>South Africa needs a health </a:t>
            </a:r>
            <a:r>
              <a:rPr lang="en-ZA" sz="2000" b="1">
                <a:latin typeface="Arial" panose="020B0604020202020204" pitchFamily="34" charset="0"/>
                <a:cs typeface="Arial" panose="020B0604020202020204" pitchFamily="34" charset="0"/>
              </a:rPr>
              <a:t>system that</a:t>
            </a:r>
            <a:r>
              <a:rPr lang="en-US" sz="2000" b="1">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ensures that </a:t>
            </a:r>
            <a:r>
              <a:rPr lang="en-US" sz="2000" b="1" u="sng" dirty="0">
                <a:latin typeface="Arial" panose="020B0604020202020204" pitchFamily="34" charset="0"/>
                <a:cs typeface="Arial" panose="020B0604020202020204" pitchFamily="34" charset="0"/>
              </a:rPr>
              <a:t>all</a:t>
            </a:r>
            <a:r>
              <a:rPr lang="en-US" sz="2000" b="1" dirty="0">
                <a:latin typeface="Arial" panose="020B0604020202020204" pitchFamily="34" charset="0"/>
                <a:cs typeface="Arial" panose="020B0604020202020204" pitchFamily="34" charset="0"/>
              </a:rPr>
              <a:t> people have access to the health services they need, when and where they need them, without financial hardship</a:t>
            </a:r>
          </a:p>
          <a:p>
            <a:pPr lvl="1"/>
            <a:r>
              <a:rPr lang="en-US" sz="2000" dirty="0">
                <a:latin typeface="Arial" panose="020B0604020202020204" pitchFamily="34" charset="0"/>
                <a:cs typeface="Arial" panose="020B0604020202020204" pitchFamily="34" charset="0"/>
              </a:rPr>
              <a:t>This is what universal health coverage means</a:t>
            </a:r>
          </a:p>
          <a:p>
            <a:pPr lvl="1"/>
            <a:r>
              <a:rPr lang="en-ZA" sz="2000" dirty="0">
                <a:latin typeface="Arial" panose="020B0604020202020204" pitchFamily="34" charset="0"/>
                <a:cs typeface="Arial" panose="020B0604020202020204" pitchFamily="34" charset="0"/>
              </a:rPr>
              <a:t>National Health Insurance means that we pay for this public good in advance with no cost to us as patients at the point of care when we need health services</a:t>
            </a:r>
          </a:p>
          <a:p>
            <a:pPr marL="457200" lvl="1" indent="0">
              <a:buNone/>
            </a:pPr>
            <a:endParaRPr lang="en-ZA" sz="2000" dirty="0">
              <a:latin typeface="Arial" panose="020B0604020202020204" pitchFamily="34" charset="0"/>
              <a:cs typeface="Arial" panose="020B0604020202020204" pitchFamily="34" charset="0"/>
            </a:endParaRPr>
          </a:p>
          <a:p>
            <a:r>
              <a:rPr lang="en-ZA" sz="2000" dirty="0">
                <a:latin typeface="Arial" panose="020B0604020202020204" pitchFamily="34" charset="0"/>
                <a:cs typeface="Arial" panose="020B0604020202020204" pitchFamily="34" charset="0"/>
              </a:rPr>
              <a:t>There is a long road to travel to achieve this goal and it will evolve systematically and progressively, not all at once</a:t>
            </a:r>
          </a:p>
          <a:p>
            <a:endParaRPr lang="en-ZA" sz="2000" dirty="0">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57284FED-D6FC-45E8-9E51-96D0D1AFE35A}"/>
              </a:ext>
            </a:extLst>
          </p:cNvPr>
          <p:cNvSpPr>
            <a:spLocks noGrp="1"/>
          </p:cNvSpPr>
          <p:nvPr>
            <p:ph type="body" sz="quarter" idx="11"/>
          </p:nvPr>
        </p:nvSpPr>
        <p:spPr/>
        <p:txBody>
          <a:bodyPr/>
          <a:lstStyle/>
          <a:p>
            <a:endParaRPr lang="en-ZA"/>
          </a:p>
        </p:txBody>
      </p:sp>
    </p:spTree>
    <p:extLst>
      <p:ext uri="{BB962C8B-B14F-4D97-AF65-F5344CB8AC3E}">
        <p14:creationId xmlns:p14="http://schemas.microsoft.com/office/powerpoint/2010/main" val="33453466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E9959-D03A-4160-8D61-CFA249856456}"/>
              </a:ext>
            </a:extLst>
          </p:cNvPr>
          <p:cNvSpPr>
            <a:spLocks noGrp="1"/>
          </p:cNvSpPr>
          <p:nvPr>
            <p:ph type="title"/>
          </p:nvPr>
        </p:nvSpPr>
        <p:spPr/>
        <p:txBody>
          <a:bodyPr/>
          <a:lstStyle/>
          <a:p>
            <a:endParaRPr lang="en-ZA"/>
          </a:p>
        </p:txBody>
      </p:sp>
      <p:sp>
        <p:nvSpPr>
          <p:cNvPr id="3" name="Text Placeholder 2">
            <a:extLst>
              <a:ext uri="{FF2B5EF4-FFF2-40B4-BE49-F238E27FC236}">
                <a16:creationId xmlns:a16="http://schemas.microsoft.com/office/drawing/2014/main" id="{AEF16F39-D109-4969-A3AB-013A791B0B26}"/>
              </a:ext>
            </a:extLst>
          </p:cNvPr>
          <p:cNvSpPr>
            <a:spLocks noGrp="1"/>
          </p:cNvSpPr>
          <p:nvPr>
            <p:ph type="body" sz="quarter" idx="10"/>
          </p:nvPr>
        </p:nvSpPr>
        <p:spPr/>
        <p:txBody>
          <a:bodyPr/>
          <a:lstStyle/>
          <a:p>
            <a:pPr marL="0" indent="0">
              <a:buNone/>
            </a:pPr>
            <a:endParaRPr lang="en-ZA" sz="4800" b="1" dirty="0">
              <a:latin typeface="Arial" panose="020B0604020202020204" pitchFamily="34" charset="0"/>
              <a:cs typeface="Arial" panose="020B0604020202020204" pitchFamily="34" charset="0"/>
            </a:endParaRPr>
          </a:p>
          <a:p>
            <a:pPr marL="0" indent="0">
              <a:buNone/>
            </a:pPr>
            <a:endParaRPr lang="en-ZA" sz="4800" b="1" dirty="0">
              <a:latin typeface="Arial" panose="020B0604020202020204" pitchFamily="34" charset="0"/>
              <a:cs typeface="Arial" panose="020B0604020202020204" pitchFamily="34" charset="0"/>
            </a:endParaRPr>
          </a:p>
          <a:p>
            <a:pPr marL="0" indent="0" algn="ctr">
              <a:buNone/>
            </a:pPr>
            <a:r>
              <a:rPr lang="en-ZA" sz="4800" b="1" dirty="0">
                <a:latin typeface="Arial" panose="020B0604020202020204" pitchFamily="34" charset="0"/>
                <a:cs typeface="Arial" panose="020B0604020202020204" pitchFamily="34" charset="0"/>
              </a:rPr>
              <a:t>THANK YOU</a:t>
            </a:r>
          </a:p>
        </p:txBody>
      </p:sp>
      <p:sp>
        <p:nvSpPr>
          <p:cNvPr id="4" name="Text Placeholder 3">
            <a:extLst>
              <a:ext uri="{FF2B5EF4-FFF2-40B4-BE49-F238E27FC236}">
                <a16:creationId xmlns:a16="http://schemas.microsoft.com/office/drawing/2014/main" id="{04DCFADA-6352-4027-91AD-B9AC3A4D07CB}"/>
              </a:ext>
            </a:extLst>
          </p:cNvPr>
          <p:cNvSpPr>
            <a:spLocks noGrp="1"/>
          </p:cNvSpPr>
          <p:nvPr>
            <p:ph type="body" sz="quarter" idx="11"/>
          </p:nvPr>
        </p:nvSpPr>
        <p:spPr/>
        <p:txBody>
          <a:bodyPr/>
          <a:lstStyle/>
          <a:p>
            <a:endParaRPr lang="en-ZA"/>
          </a:p>
        </p:txBody>
      </p:sp>
    </p:spTree>
    <p:extLst>
      <p:ext uri="{BB962C8B-B14F-4D97-AF65-F5344CB8AC3E}">
        <p14:creationId xmlns:p14="http://schemas.microsoft.com/office/powerpoint/2010/main" val="678934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09181-5B99-4EFA-8E5B-29BAA95D82A0}"/>
              </a:ext>
            </a:extLst>
          </p:cNvPr>
          <p:cNvSpPr>
            <a:spLocks noGrp="1"/>
          </p:cNvSpPr>
          <p:nvPr>
            <p:ph type="title"/>
          </p:nvPr>
        </p:nvSpPr>
        <p:spPr/>
        <p:txBody>
          <a:bodyPr/>
          <a:lstStyle/>
          <a:p>
            <a:endParaRPr lang="en-ZA" u="none"/>
          </a:p>
        </p:txBody>
      </p:sp>
      <p:sp>
        <p:nvSpPr>
          <p:cNvPr id="3" name="Text Placeholder 2">
            <a:extLst>
              <a:ext uri="{FF2B5EF4-FFF2-40B4-BE49-F238E27FC236}">
                <a16:creationId xmlns:a16="http://schemas.microsoft.com/office/drawing/2014/main" id="{39EB12E4-72CB-4217-A888-FC0A8DCE1C8E}"/>
              </a:ext>
            </a:extLst>
          </p:cNvPr>
          <p:cNvSpPr>
            <a:spLocks noGrp="1"/>
          </p:cNvSpPr>
          <p:nvPr>
            <p:ph type="body" sz="quarter" idx="10"/>
          </p:nvPr>
        </p:nvSpPr>
        <p:spPr/>
        <p:txBody>
          <a:bodyPr/>
          <a:lstStyle/>
          <a:p>
            <a:r>
              <a:rPr lang="en-ZA" sz="2000" dirty="0">
                <a:latin typeface="Arial" panose="020B0604020202020204" pitchFamily="34" charset="0"/>
                <a:cs typeface="Arial" panose="020B0604020202020204" pitchFamily="34" charset="0"/>
              </a:rPr>
              <a:t>Our health care reflects our inequitable society</a:t>
            </a:r>
          </a:p>
          <a:p>
            <a:pPr lvl="1"/>
            <a:r>
              <a:rPr lang="en-ZA" sz="2000" dirty="0">
                <a:latin typeface="Arial" panose="020B0604020202020204" pitchFamily="34" charset="0"/>
                <a:cs typeface="Arial" panose="020B0604020202020204" pitchFamily="34" charset="0"/>
              </a:rPr>
              <a:t>As a  nation we spend 8,4% of our GDP on our health system but our outcome indicators are poor</a:t>
            </a:r>
          </a:p>
          <a:p>
            <a:pPr lvl="2"/>
            <a:r>
              <a:rPr lang="en-ZA" sz="2000" dirty="0">
                <a:latin typeface="Arial" panose="020B0604020202020204" pitchFamily="34" charset="0"/>
                <a:cs typeface="Arial" panose="020B0604020202020204" pitchFamily="34" charset="0"/>
              </a:rPr>
              <a:t>Roughly half of our spend is in the public sector on the majority of the population</a:t>
            </a:r>
          </a:p>
          <a:p>
            <a:pPr lvl="2"/>
            <a:r>
              <a:rPr lang="en-ZA" sz="2000" dirty="0">
                <a:latin typeface="Arial" panose="020B0604020202020204" pitchFamily="34" charset="0"/>
                <a:cs typeface="Arial" panose="020B0604020202020204" pitchFamily="34" charset="0"/>
              </a:rPr>
              <a:t>The other half is spent in the private sector </a:t>
            </a:r>
            <a:r>
              <a:rPr lang="en-US" sz="2000" dirty="0">
                <a:latin typeface="Arial" panose="020B0604020202020204" pitchFamily="34" charset="0"/>
                <a:cs typeface="Arial" panose="020B0604020202020204" pitchFamily="34" charset="0"/>
              </a:rPr>
              <a:t>on a minority of the population</a:t>
            </a:r>
          </a:p>
          <a:p>
            <a:pPr lvl="1"/>
            <a:r>
              <a:rPr lang="en-US" sz="2000" dirty="0">
                <a:latin typeface="Arial" panose="020B0604020202020204" pitchFamily="34" charset="0"/>
                <a:cs typeface="Arial" panose="020B0604020202020204" pitchFamily="34" charset="0"/>
              </a:rPr>
              <a:t>Two thirds (2 of every 3) medical specialists works in the private sector</a:t>
            </a:r>
          </a:p>
          <a:p>
            <a:r>
              <a:rPr lang="en-US" sz="2000" dirty="0">
                <a:latin typeface="Arial" panose="020B0604020202020204" pitchFamily="34" charset="0"/>
                <a:cs typeface="Arial" panose="020B0604020202020204" pitchFamily="34" charset="0"/>
              </a:rPr>
              <a:t>We have created a dual health system that entrenches and exacerbates inequity and poor health services in both public and private sectors</a:t>
            </a:r>
          </a:p>
          <a:p>
            <a:pPr lvl="1"/>
            <a:r>
              <a:rPr lang="en-ZA" sz="2000" dirty="0">
                <a:latin typeface="Arial" panose="020B0604020202020204" pitchFamily="34" charset="0"/>
                <a:cs typeface="Arial" panose="020B0604020202020204" pitchFamily="34" charset="0"/>
              </a:rPr>
              <a:t>Public underserviced</a:t>
            </a:r>
          </a:p>
          <a:p>
            <a:pPr lvl="1"/>
            <a:r>
              <a:rPr lang="en-ZA" sz="2000" dirty="0">
                <a:latin typeface="Arial" panose="020B0604020202020204" pitchFamily="34" charset="0"/>
                <a:cs typeface="Arial" panose="020B0604020202020204" pitchFamily="34" charset="0"/>
              </a:rPr>
              <a:t>Private overserviced</a:t>
            </a:r>
          </a:p>
          <a:p>
            <a:pPr lvl="1"/>
            <a:r>
              <a:rPr lang="en-ZA" sz="2000" dirty="0">
                <a:latin typeface="Arial" panose="020B0604020202020204" pitchFamily="34" charset="0"/>
                <a:cs typeface="Arial" panose="020B0604020202020204" pitchFamily="34" charset="0"/>
              </a:rPr>
              <a:t>Both duplicative and wasteful</a:t>
            </a:r>
          </a:p>
          <a:p>
            <a:r>
              <a:rPr lang="en-ZA" sz="2000" dirty="0">
                <a:latin typeface="Arial" panose="020B0604020202020204" pitchFamily="34" charset="0"/>
                <a:cs typeface="Arial" panose="020B0604020202020204" pitchFamily="34" charset="0"/>
              </a:rPr>
              <a:t>The  attempts to reform health care to a national health system is not new and has been raised from time to time since 1948, as outlined in the White Paper</a:t>
            </a:r>
          </a:p>
        </p:txBody>
      </p:sp>
      <p:sp>
        <p:nvSpPr>
          <p:cNvPr id="4" name="Text Placeholder 3">
            <a:extLst>
              <a:ext uri="{FF2B5EF4-FFF2-40B4-BE49-F238E27FC236}">
                <a16:creationId xmlns:a16="http://schemas.microsoft.com/office/drawing/2014/main" id="{1290BE59-8C9A-4244-BF39-93D6E0C14FC3}"/>
              </a:ext>
            </a:extLst>
          </p:cNvPr>
          <p:cNvSpPr>
            <a:spLocks noGrp="1"/>
          </p:cNvSpPr>
          <p:nvPr>
            <p:ph type="body" sz="quarter" idx="11"/>
          </p:nvPr>
        </p:nvSpPr>
        <p:spPr/>
        <p:txBody>
          <a:bodyPr/>
          <a:lstStyle/>
          <a:p>
            <a:endParaRPr lang="en-ZA"/>
          </a:p>
        </p:txBody>
      </p:sp>
    </p:spTree>
    <p:extLst>
      <p:ext uri="{BB962C8B-B14F-4D97-AF65-F5344CB8AC3E}">
        <p14:creationId xmlns:p14="http://schemas.microsoft.com/office/powerpoint/2010/main" val="365488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CF51C-636A-4C5C-8332-144819D75CBE}"/>
              </a:ext>
            </a:extLst>
          </p:cNvPr>
          <p:cNvSpPr>
            <a:spLocks noGrp="1"/>
          </p:cNvSpPr>
          <p:nvPr>
            <p:ph type="title"/>
          </p:nvPr>
        </p:nvSpPr>
        <p:spPr/>
        <p:txBody>
          <a:bodyPr/>
          <a:lstStyle/>
          <a:p>
            <a:endParaRPr lang="en-ZA"/>
          </a:p>
        </p:txBody>
      </p:sp>
      <p:sp>
        <p:nvSpPr>
          <p:cNvPr id="3" name="Text Placeholder 2">
            <a:extLst>
              <a:ext uri="{FF2B5EF4-FFF2-40B4-BE49-F238E27FC236}">
                <a16:creationId xmlns:a16="http://schemas.microsoft.com/office/drawing/2014/main" id="{9B144877-93FE-4E9F-92DC-6922E192E819}"/>
              </a:ext>
            </a:extLst>
          </p:cNvPr>
          <p:cNvSpPr>
            <a:spLocks noGrp="1"/>
          </p:cNvSpPr>
          <p:nvPr>
            <p:ph type="body" sz="quarter" idx="10"/>
          </p:nvPr>
        </p:nvSpPr>
        <p:spPr/>
        <p:txBody>
          <a:bodyPr/>
          <a:lstStyle/>
          <a:p>
            <a:r>
              <a:rPr lang="en-ZA" sz="2000" b="1" dirty="0">
                <a:latin typeface="Arial" panose="020B0604020202020204" pitchFamily="34" charset="0"/>
                <a:cs typeface="Arial" panose="020B0604020202020204" pitchFamily="34" charset="0"/>
              </a:rPr>
              <a:t>Our health system is failing everyone:</a:t>
            </a:r>
          </a:p>
          <a:p>
            <a:pPr lvl="1"/>
            <a:r>
              <a:rPr lang="en-ZA" sz="2000" dirty="0">
                <a:latin typeface="Arial" panose="020B0604020202020204" pitchFamily="34" charset="0"/>
                <a:cs typeface="Arial" panose="020B0604020202020204" pitchFamily="34" charset="0"/>
              </a:rPr>
              <a:t>Many poor people are denied care when they need it</a:t>
            </a:r>
          </a:p>
          <a:p>
            <a:pPr lvl="1"/>
            <a:r>
              <a:rPr lang="en-ZA" sz="2000" dirty="0">
                <a:latin typeface="Arial" panose="020B0604020202020204" pitchFamily="34" charset="0"/>
                <a:cs typeface="Arial" panose="020B0604020202020204" pitchFamily="34" charset="0"/>
              </a:rPr>
              <a:t>Many privileged people are given treatment that they don’t need, some potentially harmful</a:t>
            </a:r>
          </a:p>
          <a:p>
            <a:pPr lvl="1"/>
            <a:r>
              <a:rPr lang="en-ZA" sz="2000" dirty="0">
                <a:latin typeface="Arial" panose="020B0604020202020204" pitchFamily="34" charset="0"/>
                <a:cs typeface="Arial" panose="020B0604020202020204" pitchFamily="34" charset="0"/>
              </a:rPr>
              <a:t>Even wealthy people who insure their health with medical schemes end up paying in for costs not covered</a:t>
            </a:r>
          </a:p>
          <a:p>
            <a:endParaRPr lang="en-ZA" sz="2000" dirty="0">
              <a:latin typeface="Arial" panose="020B0604020202020204" pitchFamily="34" charset="0"/>
              <a:cs typeface="Arial" panose="020B0604020202020204" pitchFamily="34" charset="0"/>
            </a:endParaRPr>
          </a:p>
          <a:p>
            <a:r>
              <a:rPr lang="en-ZA" sz="2000" b="1" dirty="0">
                <a:latin typeface="Arial" panose="020B0604020202020204" pitchFamily="34" charset="0"/>
                <a:cs typeface="Arial" panose="020B0604020202020204" pitchFamily="34" charset="0"/>
              </a:rPr>
              <a:t>South Africa needs a health system that</a:t>
            </a:r>
            <a:r>
              <a:rPr lang="en-US" sz="2000" b="1" dirty="0">
                <a:latin typeface="Arial" panose="020B0604020202020204" pitchFamily="34" charset="0"/>
                <a:cs typeface="Arial" panose="020B0604020202020204" pitchFamily="34" charset="0"/>
              </a:rPr>
              <a:t> ensures that </a:t>
            </a:r>
            <a:r>
              <a:rPr lang="en-US" sz="2000" b="1" u="sng" dirty="0">
                <a:latin typeface="Arial" panose="020B0604020202020204" pitchFamily="34" charset="0"/>
                <a:cs typeface="Arial" panose="020B0604020202020204" pitchFamily="34" charset="0"/>
              </a:rPr>
              <a:t>all</a:t>
            </a:r>
            <a:r>
              <a:rPr lang="en-US" sz="2000" b="1" dirty="0">
                <a:latin typeface="Arial" panose="020B0604020202020204" pitchFamily="34" charset="0"/>
                <a:cs typeface="Arial" panose="020B0604020202020204" pitchFamily="34" charset="0"/>
              </a:rPr>
              <a:t> people have access to the health services they need, when and where they need them, without financial hardship</a:t>
            </a:r>
          </a:p>
          <a:p>
            <a:pPr lvl="1"/>
            <a:r>
              <a:rPr lang="en-US" sz="2000" dirty="0">
                <a:latin typeface="Arial" panose="020B0604020202020204" pitchFamily="34" charset="0"/>
                <a:cs typeface="Arial" panose="020B0604020202020204" pitchFamily="34" charset="0"/>
              </a:rPr>
              <a:t>This is what universal health coverage means</a:t>
            </a:r>
          </a:p>
          <a:p>
            <a:pPr lvl="1"/>
            <a:r>
              <a:rPr lang="en-ZA" sz="2000" dirty="0">
                <a:latin typeface="Arial" panose="020B0604020202020204" pitchFamily="34" charset="0"/>
                <a:cs typeface="Arial" panose="020B0604020202020204" pitchFamily="34" charset="0"/>
              </a:rPr>
              <a:t>National Health Insurance means that we pay for this public good in advance with no cost to us as patients at the point of care when we need health services</a:t>
            </a:r>
          </a:p>
          <a:p>
            <a:endParaRPr lang="en-ZA" sz="2000" dirty="0">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57284FED-D6FC-45E8-9E51-96D0D1AFE35A}"/>
              </a:ext>
            </a:extLst>
          </p:cNvPr>
          <p:cNvSpPr>
            <a:spLocks noGrp="1"/>
          </p:cNvSpPr>
          <p:nvPr>
            <p:ph type="body" sz="quarter" idx="11"/>
          </p:nvPr>
        </p:nvSpPr>
        <p:spPr/>
        <p:txBody>
          <a:bodyPr/>
          <a:lstStyle/>
          <a:p>
            <a:endParaRPr lang="en-ZA"/>
          </a:p>
        </p:txBody>
      </p:sp>
    </p:spTree>
    <p:extLst>
      <p:ext uri="{BB962C8B-B14F-4D97-AF65-F5344CB8AC3E}">
        <p14:creationId xmlns:p14="http://schemas.microsoft.com/office/powerpoint/2010/main" val="4139235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D6F90-3943-43DF-B2B2-16FD6FDDB263}"/>
              </a:ext>
            </a:extLst>
          </p:cNvPr>
          <p:cNvSpPr>
            <a:spLocks noGrp="1"/>
          </p:cNvSpPr>
          <p:nvPr>
            <p:ph type="title"/>
          </p:nvPr>
        </p:nvSpPr>
        <p:spPr/>
        <p:txBody>
          <a:bodyPr/>
          <a:lstStyle/>
          <a:p>
            <a:r>
              <a:rPr lang="en-US" u="none" dirty="0"/>
              <a:t>Historical Context of NHI Reforms</a:t>
            </a:r>
          </a:p>
        </p:txBody>
      </p:sp>
      <p:sp>
        <p:nvSpPr>
          <p:cNvPr id="3" name="Text Placeholder 2">
            <a:extLst>
              <a:ext uri="{FF2B5EF4-FFF2-40B4-BE49-F238E27FC236}">
                <a16:creationId xmlns:a16="http://schemas.microsoft.com/office/drawing/2014/main" id="{4AE840B6-31C8-4766-8D53-1853ABD3513E}"/>
              </a:ext>
            </a:extLst>
          </p:cNvPr>
          <p:cNvSpPr>
            <a:spLocks noGrp="1"/>
          </p:cNvSpPr>
          <p:nvPr>
            <p:ph type="body" sz="quarter" idx="10"/>
          </p:nvPr>
        </p:nvSpPr>
        <p:spPr>
          <a:xfrm>
            <a:off x="344390" y="1123950"/>
            <a:ext cx="11512649" cy="4826000"/>
          </a:xfrm>
        </p:spPr>
        <p:txBody>
          <a:bodyPr/>
          <a:lstStyle/>
          <a:p>
            <a:pPr marL="0" marR="0" indent="0">
              <a:spcBef>
                <a:spcPts val="0"/>
              </a:spcBef>
              <a:spcAft>
                <a:spcPts val="0"/>
              </a:spcAft>
              <a:buNone/>
            </a:pPr>
            <a:r>
              <a:rPr lang="en-ZA" sz="1800" dirty="0">
                <a:solidFill>
                  <a:srgbClr val="000000"/>
                </a:solidFill>
                <a:effectLst/>
                <a:latin typeface="Arial" panose="020B0604020202020204" pitchFamily="34" charset="0"/>
                <a:ea typeface="Arial" panose="020B0604020202020204" pitchFamily="34" charset="0"/>
              </a:rPr>
              <a:t>South Africa has endeavoured to implement transformation of the health system including health financing reforms over the past 94 years through: </a:t>
            </a:r>
          </a:p>
          <a:p>
            <a:pPr marL="800100" lvl="2">
              <a:spcBef>
                <a:spcPts val="0"/>
              </a:spcBef>
            </a:pPr>
            <a:r>
              <a:rPr lang="en-ZA" sz="1800" dirty="0">
                <a:solidFill>
                  <a:srgbClr val="000000"/>
                </a:solidFill>
                <a:effectLst/>
                <a:latin typeface="Arial" panose="020B0604020202020204" pitchFamily="34" charset="0"/>
                <a:ea typeface="Arial" panose="020B0604020202020204" pitchFamily="34" charset="0"/>
              </a:rPr>
              <a:t>1928 - Commission of Old Age Pension and NHI; </a:t>
            </a:r>
          </a:p>
          <a:p>
            <a:pPr marL="800100" lvl="2">
              <a:spcBef>
                <a:spcPts val="0"/>
              </a:spcBef>
            </a:pPr>
            <a:r>
              <a:rPr lang="en-ZA" sz="1800" dirty="0">
                <a:solidFill>
                  <a:srgbClr val="000000"/>
                </a:solidFill>
                <a:effectLst/>
                <a:latin typeface="Arial" panose="020B0604020202020204" pitchFamily="34" charset="0"/>
                <a:ea typeface="Arial" panose="020B0604020202020204" pitchFamily="34" charset="0"/>
              </a:rPr>
              <a:t>1941 - Collie’s Committee of Inquiry into NHI; </a:t>
            </a:r>
          </a:p>
          <a:p>
            <a:pPr marL="800100" lvl="2">
              <a:spcBef>
                <a:spcPts val="0"/>
              </a:spcBef>
            </a:pPr>
            <a:r>
              <a:rPr lang="en-ZA" sz="1800" dirty="0">
                <a:solidFill>
                  <a:srgbClr val="000000"/>
                </a:solidFill>
                <a:effectLst/>
                <a:latin typeface="Arial" panose="020B0604020202020204" pitchFamily="34" charset="0"/>
                <a:ea typeface="Arial" panose="020B0604020202020204" pitchFamily="34" charset="0"/>
              </a:rPr>
              <a:t>1943 - African Claims that proposed equal treatment in the scheme of Social Security; </a:t>
            </a:r>
          </a:p>
          <a:p>
            <a:pPr marL="800100" lvl="2">
              <a:spcBef>
                <a:spcPts val="0"/>
              </a:spcBef>
            </a:pPr>
            <a:r>
              <a:rPr lang="en-ZA" sz="1800" dirty="0">
                <a:solidFill>
                  <a:srgbClr val="000000"/>
                </a:solidFill>
                <a:latin typeface="Arial" panose="020B0604020202020204" pitchFamily="34" charset="0"/>
                <a:ea typeface="Arial" panose="020B0604020202020204" pitchFamily="34" charset="0"/>
              </a:rPr>
              <a:t>1943 -1944 - </a:t>
            </a:r>
            <a:r>
              <a:rPr lang="en-ZA" sz="1800" dirty="0">
                <a:solidFill>
                  <a:srgbClr val="000000"/>
                </a:solidFill>
                <a:effectLst/>
                <a:latin typeface="Arial" panose="020B0604020202020204" pitchFamily="34" charset="0"/>
                <a:ea typeface="Arial" panose="020B0604020202020204" pitchFamily="34" charset="0"/>
              </a:rPr>
              <a:t>Dr Henry </a:t>
            </a:r>
            <a:r>
              <a:rPr lang="en-ZA" sz="1800" dirty="0" err="1">
                <a:solidFill>
                  <a:srgbClr val="000000"/>
                </a:solidFill>
                <a:effectLst/>
                <a:latin typeface="Arial" panose="020B0604020202020204" pitchFamily="34" charset="0"/>
                <a:ea typeface="Arial" panose="020B0604020202020204" pitchFamily="34" charset="0"/>
              </a:rPr>
              <a:t>Gluckman</a:t>
            </a:r>
            <a:r>
              <a:rPr lang="en-ZA" sz="1800" dirty="0">
                <a:solidFill>
                  <a:srgbClr val="000000"/>
                </a:solidFill>
                <a:effectLst/>
                <a:latin typeface="Arial" panose="020B0604020202020204" pitchFamily="34" charset="0"/>
                <a:ea typeface="Arial" panose="020B0604020202020204" pitchFamily="34" charset="0"/>
              </a:rPr>
              <a:t> National Health Services Commission proposal for NHI; </a:t>
            </a:r>
          </a:p>
          <a:p>
            <a:pPr marL="800100" lvl="2">
              <a:spcBef>
                <a:spcPts val="0"/>
              </a:spcBef>
            </a:pPr>
            <a:r>
              <a:rPr lang="en-ZA" sz="1800" dirty="0">
                <a:solidFill>
                  <a:srgbClr val="000000"/>
                </a:solidFill>
                <a:latin typeface="Arial" panose="020B0604020202020204" pitchFamily="34" charset="0"/>
                <a:ea typeface="Arial" panose="020B0604020202020204" pitchFamily="34" charset="0"/>
              </a:rPr>
              <a:t>1955 - </a:t>
            </a:r>
            <a:r>
              <a:rPr lang="en-ZA" sz="1800" dirty="0">
                <a:solidFill>
                  <a:srgbClr val="000000"/>
                </a:solidFill>
                <a:effectLst/>
                <a:latin typeface="Arial" panose="020B0604020202020204" pitchFamily="34" charset="0"/>
                <a:ea typeface="Arial" panose="020B0604020202020204" pitchFamily="34" charset="0"/>
              </a:rPr>
              <a:t>Freedom Charter as adopted by the Congress of the People ; </a:t>
            </a:r>
          </a:p>
          <a:p>
            <a:pPr marL="800100" lvl="2">
              <a:spcBef>
                <a:spcPts val="0"/>
              </a:spcBef>
            </a:pPr>
            <a:r>
              <a:rPr lang="en-ZA" sz="1800" dirty="0">
                <a:solidFill>
                  <a:srgbClr val="000000"/>
                </a:solidFill>
                <a:effectLst/>
                <a:latin typeface="Arial" panose="020B0604020202020204" pitchFamily="34" charset="0"/>
                <a:ea typeface="Arial" panose="020B0604020202020204" pitchFamily="34" charset="0"/>
              </a:rPr>
              <a:t>1994 - Ministerial Committee on Health Care Financing; </a:t>
            </a:r>
          </a:p>
          <a:p>
            <a:pPr marL="800100" lvl="2">
              <a:spcBef>
                <a:spcPts val="0"/>
              </a:spcBef>
            </a:pPr>
            <a:r>
              <a:rPr lang="en-ZA" sz="1800" dirty="0">
                <a:solidFill>
                  <a:srgbClr val="000000"/>
                </a:solidFill>
                <a:effectLst/>
                <a:latin typeface="Arial" panose="020B0604020202020204" pitchFamily="34" charset="0"/>
                <a:ea typeface="Arial" panose="020B0604020202020204" pitchFamily="34" charset="0"/>
              </a:rPr>
              <a:t>1995 - Ministerial Committee of Inquiry into NHI (</a:t>
            </a:r>
            <a:r>
              <a:rPr lang="en-ZA" sz="1800" dirty="0" err="1">
                <a:solidFill>
                  <a:srgbClr val="000000"/>
                </a:solidFill>
                <a:effectLst/>
                <a:latin typeface="Arial" panose="020B0604020202020204" pitchFamily="34" charset="0"/>
                <a:ea typeface="Arial" panose="020B0604020202020204" pitchFamily="34" charset="0"/>
              </a:rPr>
              <a:t>Broomberg</a:t>
            </a:r>
            <a:r>
              <a:rPr lang="en-ZA" sz="1800" dirty="0">
                <a:solidFill>
                  <a:srgbClr val="000000"/>
                </a:solidFill>
                <a:effectLst/>
                <a:latin typeface="Arial" panose="020B0604020202020204" pitchFamily="34" charset="0"/>
                <a:ea typeface="Arial" panose="020B0604020202020204" pitchFamily="34" charset="0"/>
              </a:rPr>
              <a:t> and Shisana Report); </a:t>
            </a:r>
          </a:p>
          <a:p>
            <a:pPr marL="800100" lvl="2">
              <a:spcBef>
                <a:spcPts val="0"/>
              </a:spcBef>
            </a:pPr>
            <a:r>
              <a:rPr lang="en-ZA" sz="1800" dirty="0">
                <a:solidFill>
                  <a:srgbClr val="000000"/>
                </a:solidFill>
                <a:effectLst/>
                <a:latin typeface="Arial" panose="020B0604020202020204" pitchFamily="34" charset="0"/>
                <a:ea typeface="Arial" panose="020B0604020202020204" pitchFamily="34" charset="0"/>
              </a:rPr>
              <a:t>1997 - Social Health Insurance Working Group; </a:t>
            </a:r>
          </a:p>
          <a:p>
            <a:pPr marL="800100" lvl="2">
              <a:spcBef>
                <a:spcPts val="0"/>
              </a:spcBef>
            </a:pPr>
            <a:r>
              <a:rPr lang="en-ZA" sz="1800" dirty="0">
                <a:solidFill>
                  <a:srgbClr val="000000"/>
                </a:solidFill>
                <a:effectLst/>
                <a:latin typeface="Arial" panose="020B0604020202020204" pitchFamily="34" charset="0"/>
                <a:ea typeface="Arial" panose="020B0604020202020204" pitchFamily="34" charset="0"/>
              </a:rPr>
              <a:t>2002 - Committee of Inquiry into a Comprehensive Social Security System (the Taylor Committee); </a:t>
            </a:r>
          </a:p>
          <a:p>
            <a:pPr marL="800100" lvl="2">
              <a:spcBef>
                <a:spcPts val="0"/>
              </a:spcBef>
            </a:pPr>
            <a:r>
              <a:rPr lang="en-ZA" sz="1800" dirty="0">
                <a:solidFill>
                  <a:srgbClr val="000000"/>
                </a:solidFill>
                <a:latin typeface="Arial" panose="020B0604020202020204" pitchFamily="34" charset="0"/>
                <a:ea typeface="Arial" panose="020B0604020202020204" pitchFamily="34" charset="0"/>
              </a:rPr>
              <a:t>2002 - </a:t>
            </a:r>
            <a:r>
              <a:rPr lang="en-ZA" sz="1800" dirty="0">
                <a:solidFill>
                  <a:srgbClr val="000000"/>
                </a:solidFill>
                <a:effectLst/>
                <a:latin typeface="Arial" panose="020B0604020202020204" pitchFamily="34" charset="0"/>
                <a:ea typeface="Arial" panose="020B0604020202020204" pitchFamily="34" charset="0"/>
              </a:rPr>
              <a:t>Ministerial Task Team on Social Health Insurance;  and </a:t>
            </a:r>
          </a:p>
          <a:p>
            <a:pPr marL="800100" lvl="2">
              <a:spcBef>
                <a:spcPts val="0"/>
              </a:spcBef>
            </a:pPr>
            <a:r>
              <a:rPr lang="en-ZA" sz="1800" dirty="0">
                <a:solidFill>
                  <a:srgbClr val="000000"/>
                </a:solidFill>
                <a:effectLst/>
                <a:latin typeface="Arial" panose="020B0604020202020204" pitchFamily="34" charset="0"/>
                <a:ea typeface="Arial" panose="020B0604020202020204" pitchFamily="34" charset="0"/>
              </a:rPr>
              <a:t>2009-2014 - Ministerial Advisory Committee on NHI. </a:t>
            </a:r>
            <a:r>
              <a:rPr lang="en-ZA" sz="1800" dirty="0">
                <a:effectLst/>
                <a:latin typeface="Arial" panose="020B0604020202020204" pitchFamily="34" charset="0"/>
                <a:ea typeface="Calibri" panose="020F0502020204030204" pitchFamily="34" charset="0"/>
                <a:cs typeface="Times New Roman" panose="02020603050405020304" pitchFamily="18" charset="0"/>
              </a:rPr>
              <a:t> </a:t>
            </a:r>
          </a:p>
          <a:p>
            <a:pPr marL="571500" lvl="2" indent="0">
              <a:spcBef>
                <a:spcPts val="0"/>
              </a:spcBef>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ZA" sz="1800" dirty="0">
                <a:solidFill>
                  <a:srgbClr val="000000"/>
                </a:solidFill>
                <a:effectLst/>
                <a:latin typeface="Arial" panose="020B0604020202020204" pitchFamily="34" charset="0"/>
                <a:ea typeface="Arial" panose="020B0604020202020204" pitchFamily="34" charset="0"/>
              </a:rPr>
              <a:t>The historical efforts </a:t>
            </a:r>
            <a:r>
              <a:rPr lang="en-ZA" sz="1800" dirty="0">
                <a:solidFill>
                  <a:srgbClr val="000000"/>
                </a:solidFill>
                <a:latin typeface="Arial" panose="020B0604020202020204" pitchFamily="34" charset="0"/>
                <a:ea typeface="Arial" panose="020B0604020202020204" pitchFamily="34" charset="0"/>
              </a:rPr>
              <a:t>eventually found expression </a:t>
            </a:r>
            <a:r>
              <a:rPr lang="en-ZA" sz="1800" dirty="0">
                <a:solidFill>
                  <a:srgbClr val="000000"/>
                </a:solidFill>
                <a:effectLst/>
                <a:latin typeface="Arial" panose="020B0604020202020204" pitchFamily="34" charset="0"/>
                <a:ea typeface="Arial" panose="020B0604020202020204" pitchFamily="34" charset="0"/>
              </a:rPr>
              <a:t>in Sections 27 of the Bill of Rights of the Constitution, 1996which articulates the constitutional obligation on the State to ensure that everyone has access to health care services</a:t>
            </a:r>
            <a:endParaRPr lang="en-US" dirty="0"/>
          </a:p>
        </p:txBody>
      </p:sp>
      <p:sp>
        <p:nvSpPr>
          <p:cNvPr id="4" name="Text Placeholder 3">
            <a:extLst>
              <a:ext uri="{FF2B5EF4-FFF2-40B4-BE49-F238E27FC236}">
                <a16:creationId xmlns:a16="http://schemas.microsoft.com/office/drawing/2014/main" id="{4D2EF095-E31E-42FE-A5DA-789CB1FFBE40}"/>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521077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D26A0-BB72-4BC9-8D4B-09F146ED94A7}"/>
              </a:ext>
            </a:extLst>
          </p:cNvPr>
          <p:cNvSpPr>
            <a:spLocks noGrp="1"/>
          </p:cNvSpPr>
          <p:nvPr>
            <p:ph type="title"/>
          </p:nvPr>
        </p:nvSpPr>
        <p:spPr/>
        <p:txBody>
          <a:bodyPr/>
          <a:lstStyle/>
          <a:p>
            <a:r>
              <a:rPr lang="en-ZA" sz="2800" u="none" dirty="0"/>
              <a:t>Concerns raised by Stakeholders of the NHI as described in the Bill</a:t>
            </a:r>
            <a:endParaRPr lang="en-ZA" sz="2800" dirty="0"/>
          </a:p>
        </p:txBody>
      </p:sp>
      <p:sp>
        <p:nvSpPr>
          <p:cNvPr id="3" name="Text Placeholder 2">
            <a:extLst>
              <a:ext uri="{FF2B5EF4-FFF2-40B4-BE49-F238E27FC236}">
                <a16:creationId xmlns:a16="http://schemas.microsoft.com/office/drawing/2014/main" id="{4E42606A-8EF1-45AB-B1FC-D8B9EDD0DD47}"/>
              </a:ext>
            </a:extLst>
          </p:cNvPr>
          <p:cNvSpPr>
            <a:spLocks noGrp="1"/>
          </p:cNvSpPr>
          <p:nvPr>
            <p:ph type="body" sz="quarter" idx="10"/>
          </p:nvPr>
        </p:nvSpPr>
        <p:spPr>
          <a:xfrm>
            <a:off x="569168" y="1277840"/>
            <a:ext cx="11287872" cy="4672110"/>
          </a:xfrm>
        </p:spPr>
        <p:txBody>
          <a:bodyPr/>
          <a:lstStyle/>
          <a:p>
            <a:pPr marL="0" indent="0">
              <a:buNone/>
            </a:pPr>
            <a:r>
              <a:rPr lang="en-ZA" sz="1800" dirty="0">
                <a:latin typeface="Arial" panose="020B0604020202020204" pitchFamily="34" charset="0"/>
                <a:cs typeface="Arial" panose="020B0604020202020204" pitchFamily="34" charset="0"/>
              </a:rPr>
              <a:t>Issues are addressed in Department’s comments with special emphasis on:</a:t>
            </a:r>
          </a:p>
          <a:p>
            <a:r>
              <a:rPr lang="en-ZA" sz="1800" dirty="0">
                <a:latin typeface="Arial" panose="020B0604020202020204" pitchFamily="34" charset="0"/>
                <a:cs typeface="Arial" panose="020B0604020202020204" pitchFamily="34" charset="0"/>
              </a:rPr>
              <a:t>Role of Provinces</a:t>
            </a:r>
          </a:p>
          <a:p>
            <a:r>
              <a:rPr lang="en-ZA" sz="1800" dirty="0">
                <a:latin typeface="Arial" panose="020B0604020202020204" pitchFamily="34" charset="0"/>
                <a:cs typeface="Arial" panose="020B0604020202020204" pitchFamily="34" charset="0"/>
              </a:rPr>
              <a:t>Service Delivery challenges: Quality and ability to achieve Accreditation</a:t>
            </a:r>
          </a:p>
          <a:p>
            <a:r>
              <a:rPr lang="en-ZA" sz="1800" dirty="0">
                <a:latin typeface="Arial" panose="020B0604020202020204" pitchFamily="34" charset="0"/>
                <a:cs typeface="Arial" panose="020B0604020202020204" pitchFamily="34" charset="0"/>
              </a:rPr>
              <a:t>Funding and Affordability</a:t>
            </a:r>
          </a:p>
          <a:p>
            <a:r>
              <a:rPr lang="en-ZA" sz="1800" dirty="0">
                <a:latin typeface="Arial" panose="020B0604020202020204" pitchFamily="34" charset="0"/>
                <a:cs typeface="Arial" panose="020B0604020202020204" pitchFamily="34" charset="0"/>
              </a:rPr>
              <a:t>Role of Medical Schemes (HMI)</a:t>
            </a:r>
          </a:p>
          <a:p>
            <a:r>
              <a:rPr lang="en-ZA" sz="1800" dirty="0">
                <a:latin typeface="Arial" panose="020B0604020202020204" pitchFamily="34" charset="0"/>
                <a:cs typeface="Arial" panose="020B0604020202020204" pitchFamily="34" charset="0"/>
              </a:rPr>
              <a:t>Fraud and Corruption</a:t>
            </a:r>
          </a:p>
          <a:p>
            <a:r>
              <a:rPr lang="en-ZA" sz="1800" dirty="0">
                <a:latin typeface="Arial" panose="020B0604020202020204" pitchFamily="34" charset="0"/>
                <a:cs typeface="Arial" panose="020B0604020202020204" pitchFamily="34" charset="0"/>
              </a:rPr>
              <a:t>Human Resources for Health</a:t>
            </a:r>
          </a:p>
          <a:p>
            <a:endParaRPr lang="en-ZA" sz="1800" dirty="0">
              <a:latin typeface="Arial" panose="020B0604020202020204" pitchFamily="34" charset="0"/>
              <a:cs typeface="Arial" panose="020B0604020202020204" pitchFamily="34" charset="0"/>
            </a:endParaRPr>
          </a:p>
          <a:p>
            <a:endParaRPr lang="en-ZA" sz="1800" dirty="0">
              <a:latin typeface="Arial" panose="020B0604020202020204" pitchFamily="34" charset="0"/>
              <a:cs typeface="Arial" panose="020B0604020202020204" pitchFamily="34" charset="0"/>
            </a:endParaRPr>
          </a:p>
          <a:p>
            <a:endParaRPr lang="en-ZA" sz="1800" dirty="0">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128CD3E2-0DF1-446D-B154-770C1C572577}"/>
              </a:ext>
            </a:extLst>
          </p:cNvPr>
          <p:cNvSpPr>
            <a:spLocks noGrp="1"/>
          </p:cNvSpPr>
          <p:nvPr>
            <p:ph type="body" sz="quarter" idx="11"/>
          </p:nvPr>
        </p:nvSpPr>
        <p:spPr/>
        <p:txBody>
          <a:bodyPr/>
          <a:lstStyle/>
          <a:p>
            <a:endParaRPr lang="en-ZA"/>
          </a:p>
        </p:txBody>
      </p:sp>
    </p:spTree>
    <p:extLst>
      <p:ext uri="{BB962C8B-B14F-4D97-AF65-F5344CB8AC3E}">
        <p14:creationId xmlns:p14="http://schemas.microsoft.com/office/powerpoint/2010/main" val="1143604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9D389-F81E-430C-92A7-9B0948A91B36}"/>
              </a:ext>
            </a:extLst>
          </p:cNvPr>
          <p:cNvSpPr>
            <a:spLocks noGrp="1"/>
          </p:cNvSpPr>
          <p:nvPr>
            <p:ph type="title"/>
          </p:nvPr>
        </p:nvSpPr>
        <p:spPr/>
        <p:txBody>
          <a:bodyPr/>
          <a:lstStyle/>
          <a:p>
            <a:r>
              <a:rPr lang="en-ZA" sz="2800" u="none" dirty="0"/>
              <a:t>Concerns raised by Stakeholders of the NHI as described in the Bill</a:t>
            </a:r>
          </a:p>
        </p:txBody>
      </p:sp>
      <p:sp>
        <p:nvSpPr>
          <p:cNvPr id="3" name="Text Placeholder 2">
            <a:extLst>
              <a:ext uri="{FF2B5EF4-FFF2-40B4-BE49-F238E27FC236}">
                <a16:creationId xmlns:a16="http://schemas.microsoft.com/office/drawing/2014/main" id="{45A57EE3-6EB1-45E9-BEB8-1F8C2BE6E996}"/>
              </a:ext>
            </a:extLst>
          </p:cNvPr>
          <p:cNvSpPr>
            <a:spLocks noGrp="1"/>
          </p:cNvSpPr>
          <p:nvPr>
            <p:ph type="body" sz="quarter" idx="10"/>
          </p:nvPr>
        </p:nvSpPr>
        <p:spPr>
          <a:xfrm>
            <a:off x="344390" y="1072558"/>
            <a:ext cx="11512649" cy="4935444"/>
          </a:xfrm>
        </p:spPr>
        <p:txBody>
          <a:bodyPr/>
          <a:lstStyle/>
          <a:p>
            <a:pPr marL="0" indent="0">
              <a:buNone/>
            </a:pPr>
            <a:r>
              <a:rPr lang="en-US" sz="2400" b="1" dirty="0">
                <a:latin typeface="Arial" panose="020B0604020202020204" pitchFamily="34" charset="0"/>
                <a:cs typeface="Arial" panose="020B0604020202020204" pitchFamily="34" charset="0"/>
              </a:rPr>
              <a:t>Role of the Provincial Departments of Health</a:t>
            </a:r>
          </a:p>
          <a:p>
            <a:r>
              <a:rPr lang="en-US" sz="1800" dirty="0">
                <a:latin typeface="Arial" panose="020B0604020202020204" pitchFamily="34" charset="0"/>
                <a:cs typeface="Arial" panose="020B0604020202020204" pitchFamily="34" charset="0"/>
              </a:rPr>
              <a:t>Stakeholders raised a concern that there was a lack of detail in the Bill about the role of the Provincial Departments of Health</a:t>
            </a:r>
          </a:p>
          <a:p>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The Bill outlines the roles of the Minister, National Department of Health, the NHIF and its substructures</a:t>
            </a:r>
          </a:p>
          <a:p>
            <a:r>
              <a:rPr lang="en-US" sz="1800" dirty="0">
                <a:latin typeface="Arial" panose="020B0604020202020204" pitchFamily="34" charset="0"/>
                <a:cs typeface="Arial" panose="020B0604020202020204" pitchFamily="34" charset="0"/>
              </a:rPr>
              <a:t>The roles of Provinces are outlined in the consequential amendments to the National Health Act 2003 contained in the Schedules on Repeal and amendment of Legislation affected by the Bill/ Act</a:t>
            </a:r>
          </a:p>
          <a:p>
            <a:r>
              <a:rPr lang="en-US" sz="1800" dirty="0">
                <a:latin typeface="Arial" panose="020B0604020202020204" pitchFamily="34" charset="0"/>
                <a:cs typeface="Arial" panose="020B0604020202020204" pitchFamily="34" charset="0"/>
              </a:rPr>
              <a:t>Section 31 (2) requires </a:t>
            </a:r>
            <a:r>
              <a:rPr lang="en-US" sz="1800" i="1" dirty="0">
                <a:latin typeface="Arial" panose="020B0604020202020204" pitchFamily="34" charset="0"/>
                <a:cs typeface="Arial" panose="020B0604020202020204" pitchFamily="34" charset="0"/>
              </a:rPr>
              <a:t>“The Minister </a:t>
            </a:r>
            <a:r>
              <a:rPr lang="en-US" sz="1800" b="1" i="1" dirty="0">
                <a:latin typeface="Arial" panose="020B0604020202020204" pitchFamily="34" charset="0"/>
                <a:cs typeface="Arial" panose="020B0604020202020204" pitchFamily="34" charset="0"/>
              </a:rPr>
              <a:t>must clearly delineate in appropriate legislation </a:t>
            </a:r>
            <a:r>
              <a:rPr lang="en-US" sz="1800" i="1" dirty="0">
                <a:latin typeface="Arial" panose="020B0604020202020204" pitchFamily="34" charset="0"/>
                <a:cs typeface="Arial" panose="020B0604020202020204" pitchFamily="34" charset="0"/>
              </a:rPr>
              <a:t>the respective roles and responsibilities of the Fund and the national and provincial Departments, taking into consideration the Constitution, this Act and the National Health Act, in order to prevent duplication of services and the wasting of resources and to ensure the equitable provision and financing of health services.”</a:t>
            </a:r>
          </a:p>
          <a:p>
            <a:r>
              <a:rPr lang="en-US" sz="1800" dirty="0">
                <a:latin typeface="Arial" panose="020B0604020202020204" pitchFamily="34" charset="0"/>
                <a:cs typeface="Arial" panose="020B0604020202020204" pitchFamily="34" charset="0"/>
              </a:rPr>
              <a:t>The functions assigned in the National Health Act can be reassigned to provide for funding shifts (the rule is funds follow functions), and the functions delegated back to enable the reforms that the NHI intends</a:t>
            </a:r>
          </a:p>
          <a:p>
            <a:r>
              <a:rPr lang="en-US" sz="1800" dirty="0">
                <a:latin typeface="Arial" panose="020B0604020202020204" pitchFamily="34" charset="0"/>
                <a:cs typeface="Arial" panose="020B0604020202020204" pitchFamily="34" charset="0"/>
              </a:rPr>
              <a:t>Provincial health departments remain important to the oversight and stewardship of the whole health system (not only the public sector)</a:t>
            </a:r>
            <a:endParaRPr lang="en-ZA" sz="1800" dirty="0">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65F7F940-1115-4B43-86AB-3F2E39A35D27}"/>
              </a:ext>
            </a:extLst>
          </p:cNvPr>
          <p:cNvSpPr>
            <a:spLocks noGrp="1"/>
          </p:cNvSpPr>
          <p:nvPr>
            <p:ph type="body" sz="quarter" idx="11"/>
          </p:nvPr>
        </p:nvSpPr>
        <p:spPr/>
        <p:txBody>
          <a:bodyPr/>
          <a:lstStyle/>
          <a:p>
            <a:endParaRPr lang="en-ZA"/>
          </a:p>
        </p:txBody>
      </p:sp>
    </p:spTree>
    <p:extLst>
      <p:ext uri="{BB962C8B-B14F-4D97-AF65-F5344CB8AC3E}">
        <p14:creationId xmlns:p14="http://schemas.microsoft.com/office/powerpoint/2010/main" val="4097083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AD3F4-329B-4E66-B846-3604A4433511}"/>
              </a:ext>
            </a:extLst>
          </p:cNvPr>
          <p:cNvSpPr>
            <a:spLocks noGrp="1"/>
          </p:cNvSpPr>
          <p:nvPr>
            <p:ph type="title"/>
          </p:nvPr>
        </p:nvSpPr>
        <p:spPr/>
        <p:txBody>
          <a:bodyPr/>
          <a:lstStyle/>
          <a:p>
            <a:r>
              <a:rPr lang="en-ZA" sz="2800" u="none" dirty="0"/>
              <a:t>Criticisms raised by Stakeholders of the NHI as described in the Bill</a:t>
            </a:r>
          </a:p>
        </p:txBody>
      </p:sp>
      <p:sp>
        <p:nvSpPr>
          <p:cNvPr id="3" name="Text Placeholder 2">
            <a:extLst>
              <a:ext uri="{FF2B5EF4-FFF2-40B4-BE49-F238E27FC236}">
                <a16:creationId xmlns:a16="http://schemas.microsoft.com/office/drawing/2014/main" id="{5F97CDD9-EE6A-467C-9B52-B62522FC499F}"/>
              </a:ext>
            </a:extLst>
          </p:cNvPr>
          <p:cNvSpPr>
            <a:spLocks noGrp="1"/>
          </p:cNvSpPr>
          <p:nvPr>
            <p:ph type="body" sz="quarter" idx="10"/>
          </p:nvPr>
        </p:nvSpPr>
        <p:spPr>
          <a:xfrm>
            <a:off x="344390" y="1119212"/>
            <a:ext cx="11512649" cy="4907451"/>
          </a:xfrm>
        </p:spPr>
        <p:txBody>
          <a:bodyPr/>
          <a:lstStyle/>
          <a:p>
            <a:pPr marL="0" indent="0">
              <a:buNone/>
            </a:pPr>
            <a:r>
              <a:rPr lang="en-US" sz="2400" b="1" dirty="0">
                <a:latin typeface="Arial" panose="020B0604020202020204" pitchFamily="34" charset="0"/>
                <a:cs typeface="Arial" panose="020B0604020202020204" pitchFamily="34" charset="0"/>
              </a:rPr>
              <a:t>Ability of public providers to meet accreditation requirements </a:t>
            </a:r>
          </a:p>
          <a:p>
            <a:r>
              <a:rPr lang="en-US" sz="1800" dirty="0">
                <a:latin typeface="Arial" panose="020B0604020202020204" pitchFamily="34" charset="0"/>
                <a:cs typeface="Arial" panose="020B0604020202020204" pitchFamily="34" charset="0"/>
              </a:rPr>
              <a:t>Some stakeholders motivated that s39(2)(a) places many requirements on healthcare providers leading to an over-regulation burden on them; Health care providers will require:</a:t>
            </a:r>
          </a:p>
          <a:p>
            <a:pPr lvl="1"/>
            <a:r>
              <a:rPr lang="en-US" sz="1800" dirty="0">
                <a:latin typeface="Arial" panose="020B0604020202020204" pitchFamily="34" charset="0"/>
                <a:cs typeface="Arial" panose="020B0604020202020204" pitchFamily="34" charset="0"/>
              </a:rPr>
              <a:t>Certification by Office of Health Standards Compliance (OHSC)</a:t>
            </a:r>
          </a:p>
          <a:p>
            <a:pPr lvl="1"/>
            <a:r>
              <a:rPr lang="en-US" sz="1800" dirty="0">
                <a:latin typeface="Arial" panose="020B0604020202020204" pitchFamily="34" charset="0"/>
                <a:cs typeface="Arial" panose="020B0604020202020204" pitchFamily="34" charset="0"/>
              </a:rPr>
              <a:t>Accreditation and contracting by the NHI Fund </a:t>
            </a:r>
          </a:p>
          <a:p>
            <a:r>
              <a:rPr lang="en-US" sz="1800" dirty="0">
                <a:latin typeface="Arial" panose="020B0604020202020204" pitchFamily="34" charset="0"/>
                <a:cs typeface="Arial" panose="020B0604020202020204" pitchFamily="34" charset="0"/>
              </a:rPr>
              <a:t>Stakeholders claimed that the accreditation process has been under-estimated as there are “about 60,000 individual practitioners; 4,600 group practices and 6,400 individuals belonging to group practices.”</a:t>
            </a:r>
          </a:p>
          <a:p>
            <a:r>
              <a:rPr lang="en-US" sz="1800" dirty="0">
                <a:latin typeface="Arial" panose="020B0604020202020204" pitchFamily="34" charset="0"/>
                <a:cs typeface="Arial" panose="020B0604020202020204" pitchFamily="34" charset="0"/>
              </a:rPr>
              <a:t>Stakeholders say that the state of the public health system is concerning, and the argument goes as follows:</a:t>
            </a:r>
          </a:p>
          <a:p>
            <a:pPr lvl="1"/>
            <a:r>
              <a:rPr lang="en-US" sz="1800" dirty="0">
                <a:latin typeface="Arial" panose="020B0604020202020204" pitchFamily="34" charset="0"/>
                <a:cs typeface="Arial" panose="020B0604020202020204" pitchFamily="34" charset="0"/>
              </a:rPr>
              <a:t>OHSC compliance assessments of public sector facilities showed that many of them were unable to meet minimum standards and norms for quality healthcare services provision</a:t>
            </a:r>
          </a:p>
          <a:p>
            <a:pPr lvl="1"/>
            <a:r>
              <a:rPr lang="en-US" sz="1800" dirty="0">
                <a:latin typeface="Arial" panose="020B0604020202020204" pitchFamily="34" charset="0"/>
                <a:cs typeface="Arial" panose="020B0604020202020204" pitchFamily="34" charset="0"/>
              </a:rPr>
              <a:t>This will render these public facilities unable to qualify for accreditation and therefore unable to contract with the NHI Fund</a:t>
            </a:r>
          </a:p>
          <a:p>
            <a:pPr lvl="1"/>
            <a:r>
              <a:rPr lang="en-US" sz="1800" dirty="0">
                <a:latin typeface="Arial" panose="020B0604020202020204" pitchFamily="34" charset="0"/>
                <a:cs typeface="Arial" panose="020B0604020202020204" pitchFamily="34" charset="0"/>
              </a:rPr>
              <a:t>Theoretically the Fund would have to rely significantly on private sector establishments</a:t>
            </a:r>
          </a:p>
          <a:p>
            <a:pPr lvl="1"/>
            <a:r>
              <a:rPr lang="en-US" sz="1800" dirty="0">
                <a:latin typeface="Arial" panose="020B0604020202020204" pitchFamily="34" charset="0"/>
                <a:cs typeface="Arial" panose="020B0604020202020204" pitchFamily="34" charset="0"/>
              </a:rPr>
              <a:t>This would lead to an unintended consequence of </a:t>
            </a:r>
            <a:r>
              <a:rPr lang="en-US" sz="1800" dirty="0" err="1">
                <a:latin typeface="Arial" panose="020B0604020202020204" pitchFamily="34" charset="0"/>
                <a:cs typeface="Arial" panose="020B0604020202020204" pitchFamily="34" charset="0"/>
              </a:rPr>
              <a:t>privatisation</a:t>
            </a:r>
            <a:r>
              <a:rPr lang="en-US" sz="1800" dirty="0">
                <a:latin typeface="Arial" panose="020B0604020202020204" pitchFamily="34" charset="0"/>
                <a:cs typeface="Arial" panose="020B0604020202020204" pitchFamily="34" charset="0"/>
              </a:rPr>
              <a:t> of the SA health system through the implementation of the NHI Fund</a:t>
            </a:r>
          </a:p>
          <a:p>
            <a:endParaRPr lang="en-ZA" sz="1800" dirty="0">
              <a:latin typeface="Arial" panose="020B0604020202020204" pitchFamily="34" charset="0"/>
              <a:cs typeface="Arial" panose="020B0604020202020204" pitchFamily="34" charset="0"/>
            </a:endParaRPr>
          </a:p>
          <a:p>
            <a:endParaRPr lang="en-ZA" sz="1800" dirty="0">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B73C8120-2D40-4440-94B3-44DC5A407238}"/>
              </a:ext>
            </a:extLst>
          </p:cNvPr>
          <p:cNvSpPr>
            <a:spLocks noGrp="1"/>
          </p:cNvSpPr>
          <p:nvPr>
            <p:ph type="body" sz="quarter" idx="11"/>
          </p:nvPr>
        </p:nvSpPr>
        <p:spPr/>
        <p:txBody>
          <a:bodyPr/>
          <a:lstStyle/>
          <a:p>
            <a:endParaRPr lang="en-ZA"/>
          </a:p>
        </p:txBody>
      </p:sp>
    </p:spTree>
    <p:extLst>
      <p:ext uri="{BB962C8B-B14F-4D97-AF65-F5344CB8AC3E}">
        <p14:creationId xmlns:p14="http://schemas.microsoft.com/office/powerpoint/2010/main" val="34254759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PNDeIVz0RoyyGqFVhYARY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PNDeIVz0RoyyGqFVhYARY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PNDeIVz0RoyyGqFVhYARY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PNDeIVz0RoyyGqFVhYARY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PNDeIVz0RoyyGqFVhYARY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Custom Design">
  <a:themeElements>
    <a:clrScheme name="Custom 3">
      <a:dk1>
        <a:sysClr val="windowText" lastClr="000000"/>
      </a:dk1>
      <a:lt1>
        <a:sysClr val="window" lastClr="FFFFFF"/>
      </a:lt1>
      <a:dk2>
        <a:srgbClr val="005D28"/>
      </a:dk2>
      <a:lt2>
        <a:srgbClr val="7F7F7F"/>
      </a:lt2>
      <a:accent1>
        <a:srgbClr val="005D28"/>
      </a:accent1>
      <a:accent2>
        <a:srgbClr val="39931D"/>
      </a:accent2>
      <a:accent3>
        <a:srgbClr val="9BBB59"/>
      </a:accent3>
      <a:accent4>
        <a:srgbClr val="FFC000"/>
      </a:accent4>
      <a:accent5>
        <a:srgbClr val="81875A"/>
      </a:accent5>
      <a:accent6>
        <a:srgbClr val="FFFF00"/>
      </a:accent6>
      <a:hlink>
        <a:srgbClr val="0000FF"/>
      </a:hlink>
      <a:folHlink>
        <a:srgbClr val="FF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7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9_Custom Design">
  <a:themeElements>
    <a:clrScheme name="Custom 3">
      <a:dk1>
        <a:sysClr val="windowText" lastClr="000000"/>
      </a:dk1>
      <a:lt1>
        <a:sysClr val="window" lastClr="FFFFFF"/>
      </a:lt1>
      <a:dk2>
        <a:srgbClr val="005D28"/>
      </a:dk2>
      <a:lt2>
        <a:srgbClr val="7F7F7F"/>
      </a:lt2>
      <a:accent1>
        <a:srgbClr val="005D28"/>
      </a:accent1>
      <a:accent2>
        <a:srgbClr val="39931D"/>
      </a:accent2>
      <a:accent3>
        <a:srgbClr val="9BBB59"/>
      </a:accent3>
      <a:accent4>
        <a:srgbClr val="FFC000"/>
      </a:accent4>
      <a:accent5>
        <a:srgbClr val="81875A"/>
      </a:accent5>
      <a:accent6>
        <a:srgbClr val="FFFF00"/>
      </a:accent6>
      <a:hlink>
        <a:srgbClr val="0000FF"/>
      </a:hlink>
      <a:folHlink>
        <a:srgbClr val="FF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8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4_Custom Design">
  <a:themeElements>
    <a:clrScheme name="Custom 3">
      <a:dk1>
        <a:sysClr val="windowText" lastClr="000000"/>
      </a:dk1>
      <a:lt1>
        <a:sysClr val="window" lastClr="FFFFFF"/>
      </a:lt1>
      <a:dk2>
        <a:srgbClr val="005D28"/>
      </a:dk2>
      <a:lt2>
        <a:srgbClr val="7F7F7F"/>
      </a:lt2>
      <a:accent1>
        <a:srgbClr val="005D28"/>
      </a:accent1>
      <a:accent2>
        <a:srgbClr val="39931D"/>
      </a:accent2>
      <a:accent3>
        <a:srgbClr val="9BBB59"/>
      </a:accent3>
      <a:accent4>
        <a:srgbClr val="FFC000"/>
      </a:accent4>
      <a:accent5>
        <a:srgbClr val="81875A"/>
      </a:accent5>
      <a:accent6>
        <a:srgbClr val="FFFF00"/>
      </a:accent6>
      <a:hlink>
        <a:srgbClr val="0000FF"/>
      </a:hlink>
      <a:folHlink>
        <a:srgbClr val="FF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5_Custom Design">
  <a:themeElements>
    <a:clrScheme name="Custom 3">
      <a:dk1>
        <a:sysClr val="windowText" lastClr="000000"/>
      </a:dk1>
      <a:lt1>
        <a:sysClr val="window" lastClr="FFFFFF"/>
      </a:lt1>
      <a:dk2>
        <a:srgbClr val="005D28"/>
      </a:dk2>
      <a:lt2>
        <a:srgbClr val="7F7F7F"/>
      </a:lt2>
      <a:accent1>
        <a:srgbClr val="005D28"/>
      </a:accent1>
      <a:accent2>
        <a:srgbClr val="39931D"/>
      </a:accent2>
      <a:accent3>
        <a:srgbClr val="9BBB59"/>
      </a:accent3>
      <a:accent4>
        <a:srgbClr val="FFC000"/>
      </a:accent4>
      <a:accent5>
        <a:srgbClr val="81875A"/>
      </a:accent5>
      <a:accent6>
        <a:srgbClr val="FFFF00"/>
      </a:accent6>
      <a:hlink>
        <a:srgbClr val="0000FF"/>
      </a:hlink>
      <a:folHlink>
        <a:srgbClr val="FF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6_Custom Design">
  <a:themeElements>
    <a:clrScheme name="Custom 3">
      <a:dk1>
        <a:sysClr val="windowText" lastClr="000000"/>
      </a:dk1>
      <a:lt1>
        <a:sysClr val="window" lastClr="FFFFFF"/>
      </a:lt1>
      <a:dk2>
        <a:srgbClr val="005D28"/>
      </a:dk2>
      <a:lt2>
        <a:srgbClr val="7F7F7F"/>
      </a:lt2>
      <a:accent1>
        <a:srgbClr val="005D28"/>
      </a:accent1>
      <a:accent2>
        <a:srgbClr val="39931D"/>
      </a:accent2>
      <a:accent3>
        <a:srgbClr val="9BBB59"/>
      </a:accent3>
      <a:accent4>
        <a:srgbClr val="FFC000"/>
      </a:accent4>
      <a:accent5>
        <a:srgbClr val="81875A"/>
      </a:accent5>
      <a:accent6>
        <a:srgbClr val="FFFF00"/>
      </a:accent6>
      <a:hlink>
        <a:srgbClr val="0000FF"/>
      </a:hlink>
      <a:folHlink>
        <a:srgbClr val="FF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20210214_Presentation_3 a side. V10</Template>
  <TotalTime>0</TotalTime>
  <Words>5142</Words>
  <Application>Microsoft Office PowerPoint</Application>
  <PresentationFormat>Widescreen</PresentationFormat>
  <Paragraphs>329</Paragraphs>
  <Slides>36</Slides>
  <Notes>0</Notes>
  <HiddenSlides>0</HiddenSlides>
  <MMClips>0</MMClips>
  <ScaleCrop>false</ScaleCrop>
  <HeadingPairs>
    <vt:vector size="8" baseType="variant">
      <vt:variant>
        <vt:lpstr>Fonts Used</vt:lpstr>
      </vt:variant>
      <vt:variant>
        <vt:i4>6</vt:i4>
      </vt:variant>
      <vt:variant>
        <vt:lpstr>Theme</vt:lpstr>
      </vt:variant>
      <vt:variant>
        <vt:i4>11</vt:i4>
      </vt:variant>
      <vt:variant>
        <vt:lpstr>Embedded OLE Servers</vt:lpstr>
      </vt:variant>
      <vt:variant>
        <vt:i4>1</vt:i4>
      </vt:variant>
      <vt:variant>
        <vt:lpstr>Slide Titles</vt:lpstr>
      </vt:variant>
      <vt:variant>
        <vt:i4>36</vt:i4>
      </vt:variant>
    </vt:vector>
  </HeadingPairs>
  <TitlesOfParts>
    <vt:vector size="54" baseType="lpstr">
      <vt:lpstr>Arial</vt:lpstr>
      <vt:lpstr>Calibri</vt:lpstr>
      <vt:lpstr>Calibri Light</vt:lpstr>
      <vt:lpstr>Courier New</vt:lpstr>
      <vt:lpstr>Times New Roman</vt:lpstr>
      <vt:lpstr>Verdana</vt:lpstr>
      <vt:lpstr>Custom Design</vt:lpstr>
      <vt:lpstr>8_Custom Design</vt:lpstr>
      <vt:lpstr>1_Custom Design</vt:lpstr>
      <vt:lpstr>2_Custom Design</vt:lpstr>
      <vt:lpstr>3_Custom Design</vt:lpstr>
      <vt:lpstr>Office Theme</vt:lpstr>
      <vt:lpstr>4_Custom Design</vt:lpstr>
      <vt:lpstr>5_Custom Design</vt:lpstr>
      <vt:lpstr>6_Custom Design</vt:lpstr>
      <vt:lpstr>7_Custom Design</vt:lpstr>
      <vt:lpstr>9_Custom Design</vt:lpstr>
      <vt:lpstr>think-cell Slide</vt:lpstr>
      <vt:lpstr>PowerPoint Presentation</vt:lpstr>
      <vt:lpstr>National Health Insurance Bill</vt:lpstr>
      <vt:lpstr>Why does South Africa need National Health Insurance?</vt:lpstr>
      <vt:lpstr>PowerPoint Presentation</vt:lpstr>
      <vt:lpstr>PowerPoint Presentation</vt:lpstr>
      <vt:lpstr>Historical Context of NHI Reforms</vt:lpstr>
      <vt:lpstr>Concerns raised by Stakeholders of the NHI as described in the Bill</vt:lpstr>
      <vt:lpstr>Concerns raised by Stakeholders of the NHI as described in the Bill</vt:lpstr>
      <vt:lpstr>Criticisms raised by Stakeholders of the NHI as described in the Bill</vt:lpstr>
      <vt:lpstr>Response regarding compliance and accreditation: Tackling heath service delivery challenges</vt:lpstr>
      <vt:lpstr>Response regarding compliance and accreditation: Investment in the public health sector quality improvement </vt:lpstr>
      <vt:lpstr>Response regarding compliance and accreditation: Staggered Approach to Accreditation</vt:lpstr>
      <vt:lpstr>Response regarding compliance and accreditation: Summary of Evaluation of Phase 1: Implementation of interventions in NHI pilot districts</vt:lpstr>
      <vt:lpstr>Criticisms raised by Stakeholders of the NHI as described in the Bill</vt:lpstr>
      <vt:lpstr>Sustainable Financing</vt:lpstr>
      <vt:lpstr>Sources of Funding </vt:lpstr>
      <vt:lpstr>Chief source of income is collected as tax</vt:lpstr>
      <vt:lpstr>Implications for everyone living in South Africa</vt:lpstr>
      <vt:lpstr>Alternative Reimbursement Strategies</vt:lpstr>
      <vt:lpstr>So what should NHI cost?</vt:lpstr>
      <vt:lpstr>What about the Health Market Inquiry (HMI)?</vt:lpstr>
      <vt:lpstr>Fraud and Corruption</vt:lpstr>
      <vt:lpstr>Human Resources for Health</vt:lpstr>
      <vt:lpstr>Phased implementation of NHI</vt:lpstr>
      <vt:lpstr>Constitutionality of the Bill</vt:lpstr>
      <vt:lpstr>PowerPoint Presentation</vt:lpstr>
      <vt:lpstr>Recommendations on changes to the Bill based on submissions and hearings</vt:lpstr>
      <vt:lpstr>Changes proposed that NDOH does not support</vt:lpstr>
      <vt:lpstr>PowerPoint Presentation</vt:lpstr>
      <vt:lpstr>PowerPoint Presentation</vt:lpstr>
      <vt:lpstr>PowerPoint Presentation</vt:lpstr>
      <vt:lpstr>PowerPoint Presentation</vt:lpstr>
      <vt:lpstr>Proposals to be addressed in Regulations</vt:lpstr>
      <vt:lpstr>PowerPoint Presentation</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Zameer Brey</dc:creator>
  <cp:lastModifiedBy>Vuyokazi Majalamba</cp:lastModifiedBy>
  <cp:revision>401</cp:revision>
  <dcterms:created xsi:type="dcterms:W3CDTF">2021-03-11T04:26:13Z</dcterms:created>
  <dcterms:modified xsi:type="dcterms:W3CDTF">2022-03-28T17:39:47Z</dcterms:modified>
</cp:coreProperties>
</file>