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6E61-26B3-4655-8A53-A349FF7AB7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69A7CB9B-4667-49F4-9170-C0BA180BB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94183F86-D290-432A-9A43-EF6F04553840}"/>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996CF8D0-3F91-43EF-BD15-6FD7FEC7E60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FD37218-08F2-4E01-9930-9A56C312B937}"/>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120234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34A9-7082-430A-AA95-864248FFD1E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0F72A07-56EB-4C44-87E6-82419454A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379A844-D7E7-4752-ACE4-E9B4813C18E0}"/>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777D8ABC-7A18-41D9-B2BC-38DCE0B7E74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F75715E-D706-434B-93D4-DAFD47A51F9C}"/>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20348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65516F-1F44-432C-AE08-B2ABC32F99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0BADC2B-C421-4972-97BB-AB1DF4BD7B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40DFDB5-5BE1-4765-A2F5-C5FB1E2EEF46}"/>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95E2DAE6-5065-4017-A95A-EEBC42C5765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11F2FE1-876A-4C1F-9FCE-836F8B45750C}"/>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325958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68FC-3885-4CDD-A432-E1D744A44B8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F9A5043-FF1A-4532-842E-4E14B0F1FF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FB86549-300A-44D3-9D14-CEC23BE58E70}"/>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DF13B644-6337-4A66-AECB-C629327DD01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85594BD-62ED-42BF-8B93-8C2E1492154A}"/>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1449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5DEC-5668-4DA0-A3EC-9FA0579AA1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8912E22-253A-43A7-BE2F-74C63C41A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A94EB9-6506-4230-B5F4-6EAD9C511509}"/>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BC07002F-85AE-4FAC-BEED-6D19577C288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DA5B421-0525-4770-8776-3DFC18AE3953}"/>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65937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D37C-B038-4556-B4D5-AA9052E4CD1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335EEC84-1A79-4397-9823-9F2B4DE6E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25A4EAF-0B89-4E29-8A6F-698444F7AA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64452DB-28E4-403A-92E1-D48B49804526}"/>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6" name="Footer Placeholder 5">
            <a:extLst>
              <a:ext uri="{FF2B5EF4-FFF2-40B4-BE49-F238E27FC236}">
                <a16:creationId xmlns:a16="http://schemas.microsoft.com/office/drawing/2014/main" id="{8F6ECD47-6432-49DE-878B-F26BC95F565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065D3D4-AF8A-401E-B02C-DA0DB43C47A5}"/>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387111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F7E92-1F94-4EC8-BFAF-22F6841D5DE0}"/>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10CB64E-5A15-4BBC-B5FD-22E22EDF7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9C4679-C0CD-47DB-88B3-522F1A7369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3556617-1D3C-4F88-9C6A-5FA6649E91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31B8F2-9320-4F51-89CA-E88BA38FAE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5487EB85-6038-4EEB-9179-0074C9B4C04C}"/>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8" name="Footer Placeholder 7">
            <a:extLst>
              <a:ext uri="{FF2B5EF4-FFF2-40B4-BE49-F238E27FC236}">
                <a16:creationId xmlns:a16="http://schemas.microsoft.com/office/drawing/2014/main" id="{B1550519-E952-4D05-9750-994335F8984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B9CCB51B-D41C-47DA-AD9E-89BD3C5C33D2}"/>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38994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67F8-99EF-4FF7-A8B2-E0ED662C79B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BDD4CC7-5EF8-4264-B499-D38C58AB5CA3}"/>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4" name="Footer Placeholder 3">
            <a:extLst>
              <a:ext uri="{FF2B5EF4-FFF2-40B4-BE49-F238E27FC236}">
                <a16:creationId xmlns:a16="http://schemas.microsoft.com/office/drawing/2014/main" id="{987E918D-34F4-483C-ACAC-7EFAA8EFE13C}"/>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8F095D05-3AFA-4A8F-B359-EBEB46FF1463}"/>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313719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418BE4-74E6-4C01-95AD-5426BFEDCB15}"/>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3" name="Footer Placeholder 2">
            <a:extLst>
              <a:ext uri="{FF2B5EF4-FFF2-40B4-BE49-F238E27FC236}">
                <a16:creationId xmlns:a16="http://schemas.microsoft.com/office/drawing/2014/main" id="{D94DB375-74AF-4349-8D20-C6DCA7D8D08F}"/>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487412BD-9703-4FC5-BEE6-96B67054BAB9}"/>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19879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5DE9-2BED-4816-997B-CC69547A2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99617A7-035C-4503-9FF3-65685CE154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73E7004-40DE-4FF2-8ED8-87C666B453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1C6D2-5A08-4DCF-969E-7C073207065F}"/>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6" name="Footer Placeholder 5">
            <a:extLst>
              <a:ext uri="{FF2B5EF4-FFF2-40B4-BE49-F238E27FC236}">
                <a16:creationId xmlns:a16="http://schemas.microsoft.com/office/drawing/2014/main" id="{8FD04101-0B19-406C-8043-3585F155C6E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407F372-3886-4768-940D-30EEABC4260C}"/>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198792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66E6-BDB4-4753-80C1-BBBC0999A9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F3F148DD-0009-4896-8B35-3DA643FF78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87AA6C40-AE1F-4B85-A5EE-DBD720722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163A7C-A4DA-48FA-A784-4D18758D5C68}"/>
              </a:ext>
            </a:extLst>
          </p:cNvPr>
          <p:cNvSpPr>
            <a:spLocks noGrp="1"/>
          </p:cNvSpPr>
          <p:nvPr>
            <p:ph type="dt" sz="half" idx="10"/>
          </p:nvPr>
        </p:nvSpPr>
        <p:spPr/>
        <p:txBody>
          <a:bodyPr/>
          <a:lstStyle/>
          <a:p>
            <a:fld id="{A6C3E74C-0F1F-44D9-A79B-D096D07AE82A}" type="datetimeFigureOut">
              <a:rPr lang="en-ZA" smtClean="0"/>
              <a:t>2022/03/28</a:t>
            </a:fld>
            <a:endParaRPr lang="en-ZA"/>
          </a:p>
        </p:txBody>
      </p:sp>
      <p:sp>
        <p:nvSpPr>
          <p:cNvPr id="6" name="Footer Placeholder 5">
            <a:extLst>
              <a:ext uri="{FF2B5EF4-FFF2-40B4-BE49-F238E27FC236}">
                <a16:creationId xmlns:a16="http://schemas.microsoft.com/office/drawing/2014/main" id="{FF09C993-357E-44E7-A337-68D45192686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1633E31-3BBE-4EC0-B0E7-85E088BE2F3C}"/>
              </a:ext>
            </a:extLst>
          </p:cNvPr>
          <p:cNvSpPr>
            <a:spLocks noGrp="1"/>
          </p:cNvSpPr>
          <p:nvPr>
            <p:ph type="sldNum" sz="quarter" idx="12"/>
          </p:nvPr>
        </p:nvSpPr>
        <p:spPr/>
        <p:txBody>
          <a:bodyPr/>
          <a:lstStyle/>
          <a:p>
            <a:fld id="{EEA54607-E4A0-4C36-A4C1-6E59051004F2}" type="slidenum">
              <a:rPr lang="en-ZA" smtClean="0"/>
              <a:t>‹#›</a:t>
            </a:fld>
            <a:endParaRPr lang="en-ZA"/>
          </a:p>
        </p:txBody>
      </p:sp>
    </p:spTree>
    <p:extLst>
      <p:ext uri="{BB962C8B-B14F-4D97-AF65-F5344CB8AC3E}">
        <p14:creationId xmlns:p14="http://schemas.microsoft.com/office/powerpoint/2010/main" val="224240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62543D-726F-4425-B710-7701B4F46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FAC14EA-A63D-4567-8EA1-7FA55796A7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C80FBCB-95A4-4327-8388-9CDDB8D4D2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3E74C-0F1F-44D9-A79B-D096D07AE82A}" type="datetimeFigureOut">
              <a:rPr lang="en-ZA" smtClean="0"/>
              <a:t>2022/03/28</a:t>
            </a:fld>
            <a:endParaRPr lang="en-ZA"/>
          </a:p>
        </p:txBody>
      </p:sp>
      <p:sp>
        <p:nvSpPr>
          <p:cNvPr id="5" name="Footer Placeholder 4">
            <a:extLst>
              <a:ext uri="{FF2B5EF4-FFF2-40B4-BE49-F238E27FC236}">
                <a16:creationId xmlns:a16="http://schemas.microsoft.com/office/drawing/2014/main" id="{5D0F4244-66B7-426E-B80C-D136BA177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FD11AEC5-6A82-4318-ADB4-85BF5F88E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54607-E4A0-4C36-A4C1-6E59051004F2}" type="slidenum">
              <a:rPr lang="en-ZA" smtClean="0"/>
              <a:t>‹#›</a:t>
            </a:fld>
            <a:endParaRPr lang="en-ZA"/>
          </a:p>
        </p:txBody>
      </p:sp>
    </p:spTree>
    <p:extLst>
      <p:ext uri="{BB962C8B-B14F-4D97-AF65-F5344CB8AC3E}">
        <p14:creationId xmlns:p14="http://schemas.microsoft.com/office/powerpoint/2010/main" val="164944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E0265-D108-4371-B8F7-27E9B845C9DD}"/>
              </a:ext>
            </a:extLst>
          </p:cNvPr>
          <p:cNvSpPr>
            <a:spLocks noGrp="1"/>
          </p:cNvSpPr>
          <p:nvPr>
            <p:ph type="ctrTitle"/>
          </p:nvPr>
        </p:nvSpPr>
        <p:spPr/>
        <p:txBody>
          <a:bodyPr>
            <a:normAutofit fontScale="90000"/>
          </a:bodyPr>
          <a:lstStyle/>
          <a:p>
            <a:r>
              <a:rPr lang="en-US" dirty="0">
                <a:solidFill>
                  <a:srgbClr val="FF0000"/>
                </a:solidFill>
              </a:rPr>
              <a:t>Autonomy</a:t>
            </a:r>
            <a:br>
              <a:rPr lang="en-US" dirty="0">
                <a:solidFill>
                  <a:srgbClr val="FF0000"/>
                </a:solidFill>
              </a:rPr>
            </a:br>
            <a:r>
              <a:rPr lang="en-US" dirty="0">
                <a:solidFill>
                  <a:srgbClr val="FF0000"/>
                </a:solidFill>
              </a:rPr>
              <a:t>or Public Accountability</a:t>
            </a:r>
            <a:br>
              <a:rPr lang="en-US" dirty="0">
                <a:solidFill>
                  <a:srgbClr val="FF0000"/>
                </a:solidFill>
              </a:rPr>
            </a:br>
            <a:r>
              <a:rPr lang="en-US" dirty="0">
                <a:solidFill>
                  <a:srgbClr val="FF0000"/>
                </a:solidFill>
              </a:rPr>
              <a:t>or Both</a:t>
            </a:r>
            <a:endParaRPr lang="en-ZA" dirty="0">
              <a:solidFill>
                <a:srgbClr val="FF0000"/>
              </a:solidFill>
            </a:endParaRPr>
          </a:p>
        </p:txBody>
      </p:sp>
      <p:sp>
        <p:nvSpPr>
          <p:cNvPr id="3" name="Subtitle 2">
            <a:extLst>
              <a:ext uri="{FF2B5EF4-FFF2-40B4-BE49-F238E27FC236}">
                <a16:creationId xmlns:a16="http://schemas.microsoft.com/office/drawing/2014/main" id="{8F52AEB1-E8A5-4BA8-BEFC-49B99AECB90A}"/>
              </a:ext>
            </a:extLst>
          </p:cNvPr>
          <p:cNvSpPr>
            <a:spLocks noGrp="1"/>
          </p:cNvSpPr>
          <p:nvPr>
            <p:ph type="subTitle" idx="1"/>
          </p:nvPr>
        </p:nvSpPr>
        <p:spPr>
          <a:xfrm>
            <a:off x="1524000" y="3602038"/>
            <a:ext cx="9144000" cy="1359927"/>
          </a:xfrm>
        </p:spPr>
        <p:txBody>
          <a:bodyPr/>
          <a:lstStyle/>
          <a:p>
            <a:r>
              <a:rPr lang="en-US" dirty="0"/>
              <a:t>Prepared by C.T Hanyani </a:t>
            </a:r>
          </a:p>
          <a:p>
            <a:r>
              <a:rPr lang="en-US" dirty="0"/>
              <a:t>Former NTEU Chairperson University of Fort Hare </a:t>
            </a:r>
            <a:endParaRPr lang="en-ZA" dirty="0"/>
          </a:p>
        </p:txBody>
      </p:sp>
    </p:spTree>
    <p:extLst>
      <p:ext uri="{BB962C8B-B14F-4D97-AF65-F5344CB8AC3E}">
        <p14:creationId xmlns:p14="http://schemas.microsoft.com/office/powerpoint/2010/main" val="3639639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B1E5-A9BC-4BAB-ACC1-D145EECFD896}"/>
              </a:ext>
            </a:extLst>
          </p:cNvPr>
          <p:cNvSpPr>
            <a:spLocks noGrp="1"/>
          </p:cNvSpPr>
          <p:nvPr>
            <p:ph type="title"/>
          </p:nvPr>
        </p:nvSpPr>
        <p:spPr>
          <a:xfrm>
            <a:off x="838200" y="365125"/>
            <a:ext cx="10515600" cy="1033369"/>
          </a:xfrm>
        </p:spPr>
        <p:txBody>
          <a:bodyPr/>
          <a:lstStyle/>
          <a:p>
            <a:pPr algn="ctr"/>
            <a:r>
              <a:rPr lang="en-US" dirty="0"/>
              <a:t>Conclusion</a:t>
            </a:r>
            <a:endParaRPr lang="en-ZA" dirty="0"/>
          </a:p>
        </p:txBody>
      </p:sp>
      <p:sp>
        <p:nvSpPr>
          <p:cNvPr id="3" name="Content Placeholder 2">
            <a:extLst>
              <a:ext uri="{FF2B5EF4-FFF2-40B4-BE49-F238E27FC236}">
                <a16:creationId xmlns:a16="http://schemas.microsoft.com/office/drawing/2014/main" id="{AF7369F0-4F9A-47CA-9E35-8F740A3F754E}"/>
              </a:ext>
            </a:extLst>
          </p:cNvPr>
          <p:cNvSpPr>
            <a:spLocks noGrp="1"/>
          </p:cNvSpPr>
          <p:nvPr>
            <p:ph idx="1"/>
          </p:nvPr>
        </p:nvSpPr>
        <p:spPr>
          <a:xfrm>
            <a:off x="838200" y="1290918"/>
            <a:ext cx="10515600" cy="5201957"/>
          </a:xfrm>
        </p:spPr>
        <p:txBody>
          <a:bodyPr>
            <a:normAutofit fontScale="92500" lnSpcReduction="20000"/>
          </a:bodyPr>
          <a:lstStyle/>
          <a:p>
            <a:pPr algn="just"/>
            <a:r>
              <a:rPr lang="en-US" dirty="0"/>
              <a:t>So what am I saying in a nutshell, firstly, the autonomy of Researchers should be regulated to ensure that their problem statements in their research are real-life problems and the outputs are impactful and transferable. Especially where public funds are utilized to conduct research. </a:t>
            </a:r>
          </a:p>
          <a:p>
            <a:pPr marL="0" indent="0" algn="just">
              <a:buNone/>
            </a:pPr>
            <a:r>
              <a:rPr lang="en-US" dirty="0"/>
              <a:t> </a:t>
            </a:r>
          </a:p>
          <a:p>
            <a:pPr algn="just"/>
            <a:r>
              <a:rPr lang="en-US" dirty="0"/>
              <a:t>We are tired of hearing about publications that a few people outside the academic world can relate to or even apply to their real-life challenges.  Furthermore what is the relevance of peer-review mechanisms in relation to public benefit? </a:t>
            </a:r>
          </a:p>
          <a:p>
            <a:pPr marL="0" indent="0" algn="just">
              <a:buNone/>
            </a:pPr>
            <a:endParaRPr lang="en-US" dirty="0"/>
          </a:p>
          <a:p>
            <a:pPr algn="just"/>
            <a:r>
              <a:rPr lang="en-US" dirty="0"/>
              <a:t>Secondly, there should be spreading of risk in these universities by redistributing authority as thinly and as widely as possible away from Councils and Management (too much concentration of risk in these structures). Governance of these public universities needs to be more collaborative between stakeholders and not the current top-down approach</a:t>
            </a:r>
            <a:endParaRPr lang="en-ZA" dirty="0"/>
          </a:p>
        </p:txBody>
      </p:sp>
    </p:spTree>
    <p:extLst>
      <p:ext uri="{BB962C8B-B14F-4D97-AF65-F5344CB8AC3E}">
        <p14:creationId xmlns:p14="http://schemas.microsoft.com/office/powerpoint/2010/main" val="173515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9CAD-E47F-47BD-845D-BF6A6A68E380}"/>
              </a:ext>
            </a:extLst>
          </p:cNvPr>
          <p:cNvSpPr>
            <a:spLocks noGrp="1"/>
          </p:cNvSpPr>
          <p:nvPr>
            <p:ph type="title"/>
          </p:nvPr>
        </p:nvSpPr>
        <p:spPr/>
        <p:txBody>
          <a:bodyPr/>
          <a:lstStyle/>
          <a:p>
            <a:pPr algn="ctr"/>
            <a:r>
              <a:rPr lang="en-US" dirty="0"/>
              <a:t>Background</a:t>
            </a:r>
            <a:endParaRPr lang="en-ZA" dirty="0"/>
          </a:p>
        </p:txBody>
      </p:sp>
      <p:sp>
        <p:nvSpPr>
          <p:cNvPr id="3" name="Content Placeholder 2">
            <a:extLst>
              <a:ext uri="{FF2B5EF4-FFF2-40B4-BE49-F238E27FC236}">
                <a16:creationId xmlns:a16="http://schemas.microsoft.com/office/drawing/2014/main" id="{B21347F5-4582-45CD-8A22-70EBA85FD425}"/>
              </a:ext>
            </a:extLst>
          </p:cNvPr>
          <p:cNvSpPr>
            <a:spLocks noGrp="1"/>
          </p:cNvSpPr>
          <p:nvPr>
            <p:ph idx="1"/>
          </p:nvPr>
        </p:nvSpPr>
        <p:spPr/>
        <p:txBody>
          <a:bodyPr>
            <a:normAutofit fontScale="92500" lnSpcReduction="10000"/>
          </a:bodyPr>
          <a:lstStyle/>
          <a:p>
            <a:r>
              <a:rPr lang="en-US" dirty="0"/>
              <a:t>Common facts</a:t>
            </a:r>
          </a:p>
          <a:p>
            <a:pPr algn="just"/>
            <a:r>
              <a:rPr lang="en-US" dirty="0"/>
              <a:t>Government through DHET and other entities has been funding HEIs through various types of grants such as block grants, earmarked grants etc. </a:t>
            </a:r>
          </a:p>
          <a:p>
            <a:pPr algn="just"/>
            <a:endParaRPr lang="en-US" dirty="0"/>
          </a:p>
          <a:p>
            <a:pPr algn="just"/>
            <a:r>
              <a:rPr lang="en-US" dirty="0"/>
              <a:t>The funds that government utilizes are public funds and  therefore by nature are public resources, which ultimately require government to account for to the very public </a:t>
            </a:r>
          </a:p>
          <a:p>
            <a:pPr algn="just"/>
            <a:endParaRPr lang="en-US" dirty="0"/>
          </a:p>
          <a:p>
            <a:pPr algn="just"/>
            <a:r>
              <a:rPr lang="en-US" dirty="0"/>
              <a:t>Where public funds are utilized, Institutional autonomy wanes away to a very large extent because the public should have a final word on how their funds are utilized. </a:t>
            </a:r>
          </a:p>
          <a:p>
            <a:endParaRPr lang="en-US" dirty="0"/>
          </a:p>
          <a:p>
            <a:endParaRPr lang="en-ZA" dirty="0"/>
          </a:p>
        </p:txBody>
      </p:sp>
    </p:spTree>
    <p:extLst>
      <p:ext uri="{BB962C8B-B14F-4D97-AF65-F5344CB8AC3E}">
        <p14:creationId xmlns:p14="http://schemas.microsoft.com/office/powerpoint/2010/main" val="308545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3867-72C2-4060-BD79-996BFEB760EC}"/>
              </a:ext>
            </a:extLst>
          </p:cNvPr>
          <p:cNvSpPr>
            <a:spLocks noGrp="1"/>
          </p:cNvSpPr>
          <p:nvPr>
            <p:ph type="title"/>
          </p:nvPr>
        </p:nvSpPr>
        <p:spPr/>
        <p:txBody>
          <a:bodyPr/>
          <a:lstStyle/>
          <a:p>
            <a:pPr algn="ctr"/>
            <a:r>
              <a:rPr lang="en-US" dirty="0"/>
              <a:t>Key areas of presentation</a:t>
            </a:r>
            <a:endParaRPr lang="en-ZA" dirty="0"/>
          </a:p>
        </p:txBody>
      </p:sp>
      <p:sp>
        <p:nvSpPr>
          <p:cNvPr id="3" name="Content Placeholder 2">
            <a:extLst>
              <a:ext uri="{FF2B5EF4-FFF2-40B4-BE49-F238E27FC236}">
                <a16:creationId xmlns:a16="http://schemas.microsoft.com/office/drawing/2014/main" id="{5B76FCAC-3523-4B71-9FC3-F212A309556B}"/>
              </a:ext>
            </a:extLst>
          </p:cNvPr>
          <p:cNvSpPr>
            <a:spLocks noGrp="1"/>
          </p:cNvSpPr>
          <p:nvPr>
            <p:ph idx="1"/>
          </p:nvPr>
        </p:nvSpPr>
        <p:spPr/>
        <p:txBody>
          <a:bodyPr/>
          <a:lstStyle/>
          <a:p>
            <a:pPr marL="0" indent="0" algn="just">
              <a:buNone/>
            </a:pPr>
            <a:r>
              <a:rPr lang="en-US" dirty="0"/>
              <a:t>The following two key areas are those which I view as needing paradigm shift in terms of Public Accountability</a:t>
            </a:r>
          </a:p>
          <a:p>
            <a:pPr marL="0" indent="0" algn="just">
              <a:buNone/>
            </a:pPr>
            <a:endParaRPr lang="en-US" dirty="0"/>
          </a:p>
          <a:p>
            <a:pPr marL="514350" indent="-514350" algn="just">
              <a:buAutoNum type="arabicPeriod"/>
            </a:pPr>
            <a:r>
              <a:rPr lang="en-US" dirty="0"/>
              <a:t>Academic Research</a:t>
            </a:r>
          </a:p>
          <a:p>
            <a:pPr marL="514350" indent="-514350" algn="just">
              <a:buAutoNum type="arabicPeriod"/>
            </a:pPr>
            <a:endParaRPr lang="en-US" dirty="0"/>
          </a:p>
          <a:p>
            <a:pPr marL="514350" indent="-514350" algn="just">
              <a:buAutoNum type="arabicPeriod"/>
            </a:pPr>
            <a:r>
              <a:rPr lang="en-US" dirty="0"/>
              <a:t>The Authority of Executive Management</a:t>
            </a:r>
            <a:endParaRPr lang="en-ZA" dirty="0"/>
          </a:p>
        </p:txBody>
      </p:sp>
    </p:spTree>
    <p:extLst>
      <p:ext uri="{BB962C8B-B14F-4D97-AF65-F5344CB8AC3E}">
        <p14:creationId xmlns:p14="http://schemas.microsoft.com/office/powerpoint/2010/main" val="280220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7004-614E-49F3-A035-327B80C71F75}"/>
              </a:ext>
            </a:extLst>
          </p:cNvPr>
          <p:cNvSpPr>
            <a:spLocks noGrp="1"/>
          </p:cNvSpPr>
          <p:nvPr>
            <p:ph type="title"/>
          </p:nvPr>
        </p:nvSpPr>
        <p:spPr>
          <a:xfrm>
            <a:off x="838200" y="365126"/>
            <a:ext cx="10515600" cy="912346"/>
          </a:xfrm>
        </p:spPr>
        <p:txBody>
          <a:bodyPr/>
          <a:lstStyle/>
          <a:p>
            <a:pPr algn="ctr"/>
            <a:r>
              <a:rPr lang="en-US" dirty="0"/>
              <a:t>1. Academic Research</a:t>
            </a:r>
            <a:endParaRPr lang="en-ZA" dirty="0"/>
          </a:p>
        </p:txBody>
      </p:sp>
      <p:sp>
        <p:nvSpPr>
          <p:cNvPr id="3" name="Content Placeholder 2">
            <a:extLst>
              <a:ext uri="{FF2B5EF4-FFF2-40B4-BE49-F238E27FC236}">
                <a16:creationId xmlns:a16="http://schemas.microsoft.com/office/drawing/2014/main" id="{84AF68E3-0F27-4D1E-906C-0ADCF16286BC}"/>
              </a:ext>
            </a:extLst>
          </p:cNvPr>
          <p:cNvSpPr>
            <a:spLocks noGrp="1"/>
          </p:cNvSpPr>
          <p:nvPr>
            <p:ph idx="1"/>
          </p:nvPr>
        </p:nvSpPr>
        <p:spPr>
          <a:xfrm>
            <a:off x="838199" y="1398493"/>
            <a:ext cx="10806953" cy="5271247"/>
          </a:xfrm>
        </p:spPr>
        <p:txBody>
          <a:bodyPr>
            <a:normAutofit/>
          </a:bodyPr>
          <a:lstStyle/>
          <a:p>
            <a:pPr algn="just"/>
            <a:r>
              <a:rPr lang="en-US" dirty="0"/>
              <a:t>This is one area where there has been strong advocacy for autonomy when it comes to the WHAT, HOW &amp; WHY of research</a:t>
            </a:r>
          </a:p>
          <a:p>
            <a:pPr marL="0" indent="0" algn="just">
              <a:buNone/>
            </a:pPr>
            <a:endParaRPr lang="en-US" dirty="0"/>
          </a:p>
          <a:p>
            <a:pPr algn="just"/>
            <a:r>
              <a:rPr lang="en-US" dirty="0"/>
              <a:t>Research funding from government to HEIs has been increasing over the past years. But the question is? What has been the return on investment? Publications in scientific journals, ratings of researchers</a:t>
            </a:r>
          </a:p>
          <a:p>
            <a:pPr marL="0" indent="0" algn="just">
              <a:buNone/>
            </a:pPr>
            <a:endParaRPr lang="en-US" dirty="0"/>
          </a:p>
          <a:p>
            <a:pPr algn="just"/>
            <a:r>
              <a:rPr lang="en-US" dirty="0"/>
              <a:t>Those who advocate strongly for institutional autonomy from a academic research perspective perhaps seem to miss one fundamental point: Public funds should fund research that solves public challenges or societal problems. In essence the public should define the research areas</a:t>
            </a:r>
          </a:p>
        </p:txBody>
      </p:sp>
    </p:spTree>
    <p:extLst>
      <p:ext uri="{BB962C8B-B14F-4D97-AF65-F5344CB8AC3E}">
        <p14:creationId xmlns:p14="http://schemas.microsoft.com/office/powerpoint/2010/main" val="390647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36A9A-F1F5-4F8B-8782-7D265538DA23}"/>
              </a:ext>
            </a:extLst>
          </p:cNvPr>
          <p:cNvSpPr>
            <a:spLocks noGrp="1"/>
          </p:cNvSpPr>
          <p:nvPr>
            <p:ph idx="1"/>
          </p:nvPr>
        </p:nvSpPr>
        <p:spPr>
          <a:xfrm>
            <a:off x="838200" y="389964"/>
            <a:ext cx="10515600" cy="6293223"/>
          </a:xfrm>
        </p:spPr>
        <p:txBody>
          <a:bodyPr>
            <a:normAutofit fontScale="92500" lnSpcReduction="20000"/>
          </a:bodyPr>
          <a:lstStyle/>
          <a:p>
            <a:pPr algn="just"/>
            <a:r>
              <a:rPr lang="en-US" dirty="0"/>
              <a:t>The current approach focus mainly on research output (a quantitative parameter). Which includes number of publications, number of postgraduates produced, publications in rated journals, rating of researchers and all other non-contextual metrics that are being used at the moment. DHET should begin to focus on more realistic parameters, when they make HEIs account for public funds. Parameters which are qualitative in nature such as;  Research Impact and Research Transferability. </a:t>
            </a:r>
          </a:p>
          <a:p>
            <a:pPr marL="0" indent="0" algn="just">
              <a:buNone/>
            </a:pPr>
            <a:endParaRPr lang="en-US" dirty="0"/>
          </a:p>
          <a:p>
            <a:pPr algn="just"/>
            <a:r>
              <a:rPr lang="en-US" dirty="0"/>
              <a:t>Research Impact- What impact has a particular research output had on the problems that the public is experiencing. E.g. Research output has been increasing together with an increase in unemployment, gang violence, poor service delivery etc. What are Researchers really researching? </a:t>
            </a:r>
          </a:p>
          <a:p>
            <a:pPr marL="0" indent="0" algn="just">
              <a:buNone/>
            </a:pPr>
            <a:endParaRPr lang="en-US" dirty="0"/>
          </a:p>
          <a:p>
            <a:pPr algn="just"/>
            <a:r>
              <a:rPr lang="en-US" dirty="0"/>
              <a:t>Research Transferability- Doing research in an academic setting does not always make the findings/output of that research transferable into the real world. So maybe researchers in HEIs should be funded based on the extent to which their research can be transferred into addressing real societal problems Or the extent of public benefit</a:t>
            </a:r>
          </a:p>
          <a:p>
            <a:endParaRPr lang="en-US" dirty="0"/>
          </a:p>
          <a:p>
            <a:endParaRPr lang="en-US" dirty="0"/>
          </a:p>
          <a:p>
            <a:endParaRPr lang="en-ZA" dirty="0"/>
          </a:p>
          <a:p>
            <a:endParaRPr lang="en-ZA" dirty="0"/>
          </a:p>
        </p:txBody>
      </p:sp>
    </p:spTree>
    <p:extLst>
      <p:ext uri="{BB962C8B-B14F-4D97-AF65-F5344CB8AC3E}">
        <p14:creationId xmlns:p14="http://schemas.microsoft.com/office/powerpoint/2010/main" val="21024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65FEC-E9A6-492E-A239-6931EA1D9CEF}"/>
              </a:ext>
            </a:extLst>
          </p:cNvPr>
          <p:cNvSpPr>
            <a:spLocks noGrp="1"/>
          </p:cNvSpPr>
          <p:nvPr>
            <p:ph type="title"/>
          </p:nvPr>
        </p:nvSpPr>
        <p:spPr>
          <a:xfrm>
            <a:off x="838200" y="365126"/>
            <a:ext cx="10515600" cy="1073710"/>
          </a:xfrm>
        </p:spPr>
        <p:txBody>
          <a:bodyPr/>
          <a:lstStyle/>
          <a:p>
            <a:pPr algn="ctr"/>
            <a:r>
              <a:rPr lang="en-US" dirty="0"/>
              <a:t>2. Authority of Executive Managers</a:t>
            </a:r>
            <a:endParaRPr lang="en-ZA" dirty="0"/>
          </a:p>
        </p:txBody>
      </p:sp>
      <p:sp>
        <p:nvSpPr>
          <p:cNvPr id="3" name="Content Placeholder 2">
            <a:extLst>
              <a:ext uri="{FF2B5EF4-FFF2-40B4-BE49-F238E27FC236}">
                <a16:creationId xmlns:a16="http://schemas.microsoft.com/office/drawing/2014/main" id="{6DB14445-075D-4B00-9CB0-C236128C7531}"/>
              </a:ext>
            </a:extLst>
          </p:cNvPr>
          <p:cNvSpPr>
            <a:spLocks noGrp="1"/>
          </p:cNvSpPr>
          <p:nvPr>
            <p:ph idx="1"/>
          </p:nvPr>
        </p:nvSpPr>
        <p:spPr>
          <a:xfrm>
            <a:off x="838200" y="1344707"/>
            <a:ext cx="10515600" cy="5298140"/>
          </a:xfrm>
        </p:spPr>
        <p:txBody>
          <a:bodyPr>
            <a:normAutofit fontScale="92500"/>
          </a:bodyPr>
          <a:lstStyle/>
          <a:p>
            <a:pPr algn="just"/>
            <a:r>
              <a:rPr lang="en-US" dirty="0"/>
              <a:t>Universities are regarded as autonomous to a certain extent with Councils being responsible for governance but largely delegating their authority to the Vice Chancellor (and Management) as well as other structures such as Senate, IF </a:t>
            </a:r>
            <a:r>
              <a:rPr lang="en-US" dirty="0" err="1"/>
              <a:t>etc</a:t>
            </a:r>
            <a:endParaRPr lang="en-US" dirty="0"/>
          </a:p>
          <a:p>
            <a:pPr algn="just"/>
            <a:endParaRPr lang="en-US" dirty="0"/>
          </a:p>
          <a:p>
            <a:pPr algn="just"/>
            <a:r>
              <a:rPr lang="en-US" dirty="0"/>
              <a:t>But the question is, which delegated structure poses the biggest risk and has the most power in the dynamic? Its Executive Management.</a:t>
            </a:r>
          </a:p>
          <a:p>
            <a:pPr marL="0" indent="0" algn="just">
              <a:buNone/>
            </a:pPr>
            <a:r>
              <a:rPr lang="en-US" dirty="0"/>
              <a:t> </a:t>
            </a:r>
          </a:p>
          <a:p>
            <a:pPr algn="just"/>
            <a:r>
              <a:rPr lang="en-US" dirty="0"/>
              <a:t>Executive Managers have a maximum tenure of 10 years given that most of them have fixed-term contracts. So why are they made responsible for making decisions that will affect the future of a university. For example, why should the future of a 100 year public university be left to a few Executives who are appointed only for a few years </a:t>
            </a:r>
          </a:p>
        </p:txBody>
      </p:sp>
    </p:spTree>
    <p:extLst>
      <p:ext uri="{BB962C8B-B14F-4D97-AF65-F5344CB8AC3E}">
        <p14:creationId xmlns:p14="http://schemas.microsoft.com/office/powerpoint/2010/main" val="415336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022C1-C79D-4026-A9E5-3E5F63D90C66}"/>
              </a:ext>
            </a:extLst>
          </p:cNvPr>
          <p:cNvSpPr>
            <a:spLocks noGrp="1"/>
          </p:cNvSpPr>
          <p:nvPr>
            <p:ph idx="1"/>
          </p:nvPr>
        </p:nvSpPr>
        <p:spPr>
          <a:xfrm>
            <a:off x="838200" y="484094"/>
            <a:ext cx="10515600" cy="5692869"/>
          </a:xfrm>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a:ea typeface="+mn-ea"/>
                <a:cs typeface="+mn-cs"/>
              </a:rPr>
              <a:t>The problem is the authority given to these Management structures or Vice Chancellors compared to their tenure is excessive and prone to misuse. This makes it easy for them to transfer risks into the university system because the authority allows them to make major decisions (including reckless ones) using public funds.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a:ea typeface="+mn-ea"/>
                <a:cs typeface="+mn-cs"/>
              </a:rPr>
              <a:t>These Executives usually leave </a:t>
            </a: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before these financial and legal risks can be noticed (if they are ever noticed) and therefore </a:t>
            </a:r>
            <a:r>
              <a:rPr kumimoji="0" lang="en-ZA" b="0" i="0" u="none" strike="noStrike" kern="1200" cap="none" spc="0" normalizeH="0" baseline="0" noProof="0" dirty="0">
                <a:ln>
                  <a:noFill/>
                </a:ln>
                <a:solidFill>
                  <a:prstClr val="black"/>
                </a:solidFill>
                <a:effectLst/>
                <a:uLnTx/>
                <a:uFillTx/>
                <a:latin typeface="Calibri" panose="020F0502020204030204"/>
                <a:ea typeface="+mn-ea"/>
                <a:cs typeface="+mn-cs"/>
              </a:rPr>
              <a:t>not held to account. Then the HEI will be left with serious strategic, financial and legal burden which it will have to deal with it, long after the Vice Chancellor or that Management has left.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ZA" dirty="0"/>
          </a:p>
        </p:txBody>
      </p:sp>
    </p:spTree>
    <p:extLst>
      <p:ext uri="{BB962C8B-B14F-4D97-AF65-F5344CB8AC3E}">
        <p14:creationId xmlns:p14="http://schemas.microsoft.com/office/powerpoint/2010/main" val="3999132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F07F1E-6B9B-4BB4-BCB4-C7C174D244FF}"/>
              </a:ext>
            </a:extLst>
          </p:cNvPr>
          <p:cNvSpPr>
            <a:spLocks noGrp="1"/>
          </p:cNvSpPr>
          <p:nvPr>
            <p:ph idx="1"/>
          </p:nvPr>
        </p:nvSpPr>
        <p:spPr>
          <a:xfrm>
            <a:off x="838200" y="121024"/>
            <a:ext cx="10515600" cy="6387352"/>
          </a:xfrm>
        </p:spPr>
        <p:txBody>
          <a:bodyPr>
            <a:noAutofit/>
          </a:bodyPr>
          <a:lstStyle/>
          <a:p>
            <a:pPr algn="just"/>
            <a:r>
              <a:rPr lang="en-US" sz="2700" dirty="0"/>
              <a:t>Some may argue that the role of Council is to supervise Management and regulate its conduct. But the question is? How many university Councils have collapsed in the years. A total of 7 HEIs have gone under administration and we are still going to get more. </a:t>
            </a:r>
          </a:p>
          <a:p>
            <a:pPr marL="0" indent="0" algn="just">
              <a:buNone/>
            </a:pPr>
            <a:endParaRPr lang="en-US" sz="2700" dirty="0"/>
          </a:p>
          <a:p>
            <a:pPr algn="just"/>
            <a:r>
              <a:rPr lang="en-US" sz="2700" dirty="0"/>
              <a:t>There is overreliance on badly composed Councils to keep Management in check. A better approach would be to use the precautionary principle. So how do we disincentivize rogue decision-making by Executives in their management of these public institutions? A different model would be to have employment contracts with clauses of personal liability (a good disincentive from depositing risks into the system). </a:t>
            </a:r>
          </a:p>
          <a:p>
            <a:pPr marL="0" indent="0" algn="just">
              <a:buNone/>
            </a:pPr>
            <a:endParaRPr lang="en-US" sz="2700" dirty="0"/>
          </a:p>
          <a:p>
            <a:pPr algn="just"/>
            <a:r>
              <a:rPr lang="en-US" sz="2700" dirty="0"/>
              <a:t>DHET can conduct investigations to check on how much financial and legal problems have been left at each university because of the negligent decisions of Executives, which the universities are still burdened with. </a:t>
            </a:r>
          </a:p>
        </p:txBody>
      </p:sp>
    </p:spTree>
    <p:extLst>
      <p:ext uri="{BB962C8B-B14F-4D97-AF65-F5344CB8AC3E}">
        <p14:creationId xmlns:p14="http://schemas.microsoft.com/office/powerpoint/2010/main" val="386007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3A65B7-03B0-40F6-A5E5-62C654A6006F}"/>
              </a:ext>
            </a:extLst>
          </p:cNvPr>
          <p:cNvSpPr>
            <a:spLocks noGrp="1"/>
          </p:cNvSpPr>
          <p:nvPr>
            <p:ph idx="1"/>
          </p:nvPr>
        </p:nvSpPr>
        <p:spPr>
          <a:xfrm>
            <a:off x="838200" y="309282"/>
            <a:ext cx="10515600" cy="6104965"/>
          </a:xfrm>
        </p:spPr>
        <p:txBody>
          <a:bodyPr>
            <a:normAutofit fontScale="92500" lnSpcReduction="1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For example, what is the role of other permanent stakeholders in ensuring that Executives do not misuse authority to the detriment of these public universities which utilize public funds. Permanent employees need to be given a bigger role in holding Management account because they are most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likel</a:t>
            </a:r>
            <a:r>
              <a:rPr lang="en-US" dirty="0">
                <a:solidFill>
                  <a:prstClr val="black"/>
                </a:solidFill>
                <a:latin typeface="Calibri" panose="020F0502020204030204"/>
              </a:rPr>
              <a:t>y to be there for longer</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Critically these days we live in a world where misinformation is the norm because of social media. University Executives are easily using narratives to distract us from the real issues.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Many brag in all types of media about how highly their universities are ranked and many other irrelevant metrics. </a:t>
            </a:r>
            <a:r>
              <a:rPr lang="en-US" dirty="0">
                <a:solidFill>
                  <a:prstClr val="black"/>
                </a:solidFill>
                <a:latin typeface="Calibri" panose="020F0502020204030204"/>
              </a:rPr>
              <a:t>But ask them, how many of your degree </a:t>
            </a:r>
            <a:r>
              <a:rPr lang="en-US" dirty="0" err="1">
                <a:solidFill>
                  <a:prstClr val="black"/>
                </a:solidFill>
                <a:latin typeface="Calibri" panose="020F0502020204030204"/>
              </a:rPr>
              <a:t>programmes</a:t>
            </a:r>
            <a:r>
              <a:rPr lang="en-US" dirty="0">
                <a:solidFill>
                  <a:prstClr val="black"/>
                </a:solidFill>
                <a:latin typeface="Calibri" panose="020F0502020204030204"/>
              </a:rPr>
              <a:t> are relevant in the current environment? How employable are your graduates? How many new </a:t>
            </a:r>
            <a:r>
              <a:rPr lang="en-US" dirty="0" err="1">
                <a:solidFill>
                  <a:prstClr val="black"/>
                </a:solidFill>
                <a:latin typeface="Calibri" panose="020F0502020204030204"/>
              </a:rPr>
              <a:t>programmes</a:t>
            </a:r>
            <a:r>
              <a:rPr lang="en-US" dirty="0">
                <a:solidFill>
                  <a:prstClr val="black"/>
                </a:solidFill>
                <a:latin typeface="Calibri" panose="020F0502020204030204"/>
              </a:rPr>
              <a:t> have you introduced? How many of your Researchers have created a product, process, knowledge which the public has significantly benefited from. </a:t>
            </a: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ZA" dirty="0"/>
          </a:p>
        </p:txBody>
      </p:sp>
    </p:spTree>
    <p:extLst>
      <p:ext uri="{BB962C8B-B14F-4D97-AF65-F5344CB8AC3E}">
        <p14:creationId xmlns:p14="http://schemas.microsoft.com/office/powerpoint/2010/main" val="127392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1127</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Autonomy or Public Accountability or Both</vt:lpstr>
      <vt:lpstr>Background</vt:lpstr>
      <vt:lpstr>Key areas of presentation</vt:lpstr>
      <vt:lpstr>1. Academic Research</vt:lpstr>
      <vt:lpstr>PowerPoint Presentation</vt:lpstr>
      <vt:lpstr>2. Authority of Executive Managers</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Autonomy or Public Accountability or Both</dc:title>
  <dc:creator>Wanga Hanyani</dc:creator>
  <cp:lastModifiedBy>Wanga Hanyani</cp:lastModifiedBy>
  <cp:revision>7</cp:revision>
  <dcterms:created xsi:type="dcterms:W3CDTF">2022-03-28T14:45:43Z</dcterms:created>
  <dcterms:modified xsi:type="dcterms:W3CDTF">2022-03-28T18:54:37Z</dcterms:modified>
</cp:coreProperties>
</file>