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3" r:id="rId3"/>
    <p:sldMasterId id="2147483691" r:id="rId4"/>
    <p:sldMasterId id="2147483711" r:id="rId5"/>
    <p:sldMasterId id="2147483715" r:id="rId6"/>
    <p:sldMasterId id="2147483765" r:id="rId7"/>
    <p:sldMasterId id="2147483774" r:id="rId8"/>
    <p:sldMasterId id="2147483779" r:id="rId9"/>
    <p:sldMasterId id="2147483790" r:id="rId10"/>
  </p:sldMasterIdLst>
  <p:notesMasterIdLst>
    <p:notesMasterId r:id="rId43"/>
  </p:notesMasterIdLst>
  <p:handoutMasterIdLst>
    <p:handoutMasterId r:id="rId44"/>
  </p:handoutMasterIdLst>
  <p:sldIdLst>
    <p:sldId id="256" r:id="rId11"/>
    <p:sldId id="601" r:id="rId12"/>
    <p:sldId id="762" r:id="rId13"/>
    <p:sldId id="779" r:id="rId14"/>
    <p:sldId id="259" r:id="rId15"/>
    <p:sldId id="563" r:id="rId16"/>
    <p:sldId id="599" r:id="rId17"/>
    <p:sldId id="761" r:id="rId18"/>
    <p:sldId id="760" r:id="rId19"/>
    <p:sldId id="600" r:id="rId20"/>
    <p:sldId id="758" r:id="rId21"/>
    <p:sldId id="759" r:id="rId22"/>
    <p:sldId id="596" r:id="rId23"/>
    <p:sldId id="756" r:id="rId24"/>
    <p:sldId id="603" r:id="rId25"/>
    <p:sldId id="772" r:id="rId26"/>
    <p:sldId id="773" r:id="rId27"/>
    <p:sldId id="576" r:id="rId28"/>
    <p:sldId id="763" r:id="rId29"/>
    <p:sldId id="774" r:id="rId30"/>
    <p:sldId id="775" r:id="rId31"/>
    <p:sldId id="776" r:id="rId32"/>
    <p:sldId id="777" r:id="rId33"/>
    <p:sldId id="778" r:id="rId34"/>
    <p:sldId id="594" r:id="rId35"/>
    <p:sldId id="501" r:id="rId36"/>
    <p:sldId id="595" r:id="rId37"/>
    <p:sldId id="591" r:id="rId38"/>
    <p:sldId id="780" r:id="rId39"/>
    <p:sldId id="781" r:id="rId40"/>
    <p:sldId id="589" r:id="rId41"/>
    <p:sldId id="427" r:id="rId4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F22E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173" autoAdjust="0"/>
  </p:normalViewPr>
  <p:slideViewPr>
    <p:cSldViewPr>
      <p:cViewPr varScale="1">
        <p:scale>
          <a:sx n="67" d="100"/>
          <a:sy n="67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812D6-261C-4D40-8A0E-78E2D11648DB}" type="datetime1">
              <a:rPr lang="en-US" smtClean="0"/>
              <a:t>3/28/2022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C3879-14CF-4E8E-8107-02D10203F7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D406F4-D181-4BFC-B694-715DF8F66F93}" type="datetime1">
              <a:rPr lang="en-US" smtClean="0"/>
              <a:t>3/28/2022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2" rIns="91443" bIns="45722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3" tIns="45722" rIns="91443" bIns="4572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0D0028-295A-41AF-B215-93DC58952D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D406F4-D181-4BFC-B694-715DF8F66F93}" type="datetime1">
              <a:rPr lang="en-US" smtClean="0"/>
              <a:t>3/28/2022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110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80628F-6ABF-4F8D-9E27-F3CB30750E0A}" type="datetime1">
              <a:rPr lang="en-US" smtClean="0"/>
              <a:t>3/28/2022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461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010E2C-2D3E-477A-9E88-D1254BB7A0D4}" type="datetime1">
              <a:rPr lang="en-US" smtClean="0"/>
              <a:t>3/28/2022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848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10E2C-2D3E-477A-9E88-D1254BB7A0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0028-295A-41AF-B215-93DC58952DF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8778F0-5513-4A1C-92E5-0C591CDA507A}" type="datetime1">
              <a:rPr lang="en-US" smtClean="0"/>
              <a:t>3/28/2022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65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42A56-EB72-4E50-9A6C-B40549C6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D501-8671-40FC-A334-6BC4639A4C6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4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591F-81E4-42EF-8756-5EED8FEE08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8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7442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60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29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9DE6E-CA55-48AD-A588-3426AD40E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205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1D5410DB-BB37-440A-A175-86B39946E105}" type="slidenum">
              <a:rPr lang="en-US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20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53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3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4DA173-242F-481C-9D0E-4485BAAA6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6E9D-6A7B-4CA6-9D8D-37656295E10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8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barry.kistnasamy@health.gov.za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780929"/>
            <a:ext cx="66247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Annual Performance Plan (2022/23)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50912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Arial" pitchFamily="34" charset="0"/>
              </a:rPr>
              <a:t>29 March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F89E6E47-2815-435A-AD41-7DBB75361A14}" type="slidenum">
              <a:rPr lang="en-US" smtClean="0"/>
              <a:pPr/>
              <a:t>1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219821" y="1316669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Presentation to the Portfolio Committee on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The Compensation Commissioner for Occupational Diseases (CCOD)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2117"/>
            <a:ext cx="7056784" cy="596006"/>
          </a:xfr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</a:rPr>
              <a:t>Payments  from Fund 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(2020/21 &amp; 2021/22 (February 2022))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7F932-FE3F-470C-A9F0-A154760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9" y="1196752"/>
            <a:ext cx="875238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2367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272808" cy="996652"/>
          </a:xfr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</a:rPr>
              <a:t>Claims certified 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(2011/12 to 2021/22 (February 2022))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B72F1-F15B-4A86-8EAB-266649CB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99405"/>
            <a:ext cx="8928992" cy="4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73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272808" cy="996652"/>
          </a:xfr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</a:rPr>
              <a:t>Claims paid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(2011/12 to 2021/22 (February 2022))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94BB8-787C-4711-8295-7EA46F31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4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433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Reports / Financial Statements</a:t>
            </a:r>
            <a:endParaRPr lang="en-ZA" sz="32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594736-8900-4888-991D-6944B5D72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16617"/>
              </p:ext>
            </p:extLst>
          </p:nvPr>
        </p:nvGraphicFramePr>
        <p:xfrm>
          <a:off x="251520" y="1053828"/>
          <a:ext cx="8712968" cy="4751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676">
                  <a:extLst>
                    <a:ext uri="{9D8B030D-6E8A-4147-A177-3AD203B41FA5}">
                      <a16:colId xmlns:a16="http://schemas.microsoft.com/office/drawing/2014/main" val="2151738978"/>
                    </a:ext>
                  </a:extLst>
                </a:gridCol>
                <a:gridCol w="6886292">
                  <a:extLst>
                    <a:ext uri="{9D8B030D-6E8A-4147-A177-3AD203B41FA5}">
                      <a16:colId xmlns:a16="http://schemas.microsoft.com/office/drawing/2014/main" val="2955349426"/>
                    </a:ext>
                  </a:extLst>
                </a:gridCol>
              </a:tblGrid>
              <a:tr h="254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Year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Action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extLst>
                  <a:ext uri="{0D108BD9-81ED-4DB2-BD59-A6C34878D82A}">
                    <a16:rowId xmlns:a16="http://schemas.microsoft.com/office/drawing/2014/main" val="3035545625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2010-11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Submitted to parliament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extLst>
                  <a:ext uri="{0D108BD9-81ED-4DB2-BD59-A6C34878D82A}">
                    <a16:rowId xmlns:a16="http://schemas.microsoft.com/office/drawing/2014/main" val="4021107256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2011-12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Submitted to parliament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extLst>
                  <a:ext uri="{0D108BD9-81ED-4DB2-BD59-A6C34878D82A}">
                    <a16:rowId xmlns:a16="http://schemas.microsoft.com/office/drawing/2014/main" val="1966523144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2012-13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Submitted to parliament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2878093871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2013-14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Submitted to parliament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3914231336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2014-15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Submitted to parliament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1745820331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2015-16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Submitted to parliament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1143787592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2016-17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Submitted to parliament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4168351339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2017-18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Submitted to parliament in December 2021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4198979587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2018-19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AFS formally submitted. Audit opinion obtained. Typesetting of annual report in progress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1236546485"/>
                  </a:ext>
                </a:extLst>
              </a:tr>
              <a:tr h="386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2019-20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AFS formally submitted. Audit opinion obtained. Typesetting of annual report in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1094074453"/>
                  </a:ext>
                </a:extLst>
              </a:tr>
              <a:tr h="36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2020-21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AFS formally submitted. Audit in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3149373596"/>
                  </a:ext>
                </a:extLst>
              </a:tr>
              <a:tr h="3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2021-22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3" marR="58583" marT="93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Live processing in place for the 2021/22 AFS ongoing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8" marR="67308" marT="9348" marB="0"/>
                </a:tc>
                <a:extLst>
                  <a:ext uri="{0D108BD9-81ED-4DB2-BD59-A6C34878D82A}">
                    <a16:rowId xmlns:a16="http://schemas.microsoft.com/office/drawing/2014/main" val="31078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7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Reports / Financial Statements</a:t>
            </a:r>
            <a:endParaRPr lang="en-ZA" sz="32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14" y="1196752"/>
            <a:ext cx="8748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 legal status of the Mines and Works Compensation Fund (MWCF) by National 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made to list the MWCF as a Schedule 3A entity (under Public Finance Management Act,  1 of 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2019/20 Audit finalised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2020/21 Audit in progress</a:t>
            </a:r>
          </a:p>
          <a:p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64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3600" dirty="0">
                <a:solidFill>
                  <a:srgbClr val="FFFF00"/>
                </a:solidFill>
              </a:rPr>
              <a:t>Controlled Mines &amp; Works Register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8640960" cy="381642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3600" dirty="0"/>
              <a:t>968 controlled mines and works</a:t>
            </a:r>
          </a:p>
          <a:p>
            <a:pPr eaLnBrk="1" hangingPunct="1"/>
            <a:r>
              <a:rPr lang="en-ZA" sz="3600" dirty="0"/>
              <a:t>Updated register with gazettes</a:t>
            </a:r>
          </a:p>
          <a:p>
            <a:pPr eaLnBrk="1" hangingPunct="1"/>
            <a:r>
              <a:rPr lang="en-ZA" sz="3600" dirty="0"/>
              <a:t>Need to link with Department of Mineral Resources and Energy for mine closures</a:t>
            </a:r>
          </a:p>
          <a:p>
            <a:pPr eaLnBrk="1" hangingPunct="1"/>
            <a:r>
              <a:rPr lang="en-ZA" sz="3600" dirty="0"/>
              <a:t>Special effort for completeness of revenue &amp; completeness of register</a:t>
            </a:r>
          </a:p>
          <a:p>
            <a:pPr eaLnBrk="1" hangingPunct="1"/>
            <a:endParaRPr lang="en-ZA" sz="4000" dirty="0"/>
          </a:p>
          <a:p>
            <a:pPr eaLnBrk="1" hangingPunct="1"/>
            <a:endParaRPr lang="en-ZA" sz="4000" dirty="0"/>
          </a:p>
          <a:p>
            <a:pPr eaLnBrk="1" hangingPunct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595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9" y="115539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of the Mines &amp; Works Compensation Fund  (31 March 2022)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E7FFA6-89CE-4CBD-B6E9-AE11A51D3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21484"/>
              </p:ext>
            </p:extLst>
          </p:nvPr>
        </p:nvGraphicFramePr>
        <p:xfrm>
          <a:off x="251520" y="1124744"/>
          <a:ext cx="8640960" cy="483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605967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2018/19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2019/20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605967">
                <a:tc>
                  <a:txBody>
                    <a:bodyPr/>
                    <a:lstStyle/>
                    <a:p>
                      <a:r>
                        <a:rPr lang="en-ZA" sz="2000" dirty="0"/>
                        <a:t>Tax (levy)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114 531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107 002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120 000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753099">
                <a:tc>
                  <a:txBody>
                    <a:bodyPr/>
                    <a:lstStyle/>
                    <a:p>
                      <a:r>
                        <a:rPr lang="en-ZA" sz="2000" dirty="0"/>
                        <a:t>Non-tax (interest)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660 020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208 603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205 500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605967">
                <a:tc>
                  <a:txBody>
                    <a:bodyPr/>
                    <a:lstStyle/>
                    <a:p>
                      <a:r>
                        <a:rPr lang="en-ZA" sz="20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843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1 437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835993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578 836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775 543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316 448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326 937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605967">
                <a:tc>
                  <a:txBody>
                    <a:bodyPr/>
                    <a:lstStyle/>
                    <a:p>
                      <a:r>
                        <a:rPr lang="en-ZA" sz="20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292 738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456 323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407 773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605967">
                <a:tc>
                  <a:txBody>
                    <a:bodyPr/>
                    <a:lstStyle/>
                    <a:p>
                      <a:r>
                        <a:rPr lang="en-ZA" sz="2400" b="1" dirty="0"/>
                        <a:t>Surplus/</a:t>
                      </a:r>
                    </a:p>
                    <a:p>
                      <a:r>
                        <a:rPr lang="en-ZA" sz="2400" b="1" dirty="0"/>
                        <a:t>(Deficit)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378 542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482 804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(139 875)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(80 836)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B38DB1-B067-4802-A7A0-367C8DDDF19B}"/>
              </a:ext>
            </a:extLst>
          </p:cNvPr>
          <p:cNvSpPr txBox="1"/>
          <p:nvPr/>
        </p:nvSpPr>
        <p:spPr>
          <a:xfrm>
            <a:off x="5868143" y="5949280"/>
            <a:ext cx="13681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477D2-6A98-4C47-BF33-67ED2F7415CA}"/>
              </a:ext>
            </a:extLst>
          </p:cNvPr>
          <p:cNvSpPr txBox="1"/>
          <p:nvPr/>
        </p:nvSpPr>
        <p:spPr>
          <a:xfrm>
            <a:off x="7524328" y="5949280"/>
            <a:ext cx="1256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#Revised estimate</a:t>
            </a:r>
          </a:p>
        </p:txBody>
      </p:sp>
    </p:spTree>
    <p:extLst>
      <p:ext uri="{BB962C8B-B14F-4D97-AF65-F5344CB8AC3E}">
        <p14:creationId xmlns:p14="http://schemas.microsoft.com/office/powerpoint/2010/main" val="74191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6033991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BB6690-E6C1-46E1-ADB7-4F0A3C9AE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30149"/>
              </p:ext>
            </p:extLst>
          </p:nvPr>
        </p:nvGraphicFramePr>
        <p:xfrm>
          <a:off x="251520" y="1124744"/>
          <a:ext cx="8784975" cy="47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3333346509"/>
                    </a:ext>
                  </a:extLst>
                </a:gridCol>
              </a:tblGrid>
              <a:tr h="511767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2018/19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2019/20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Investments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0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365 700 </a:t>
                      </a:r>
                      <a:endParaRPr lang="en-ZA" sz="24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4 755 810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4 936 636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5 142 136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Receivables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94987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Cash and cash equivalents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53 615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98 587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41 251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assets</a:t>
                      </a:r>
                      <a:endParaRPr lang="en-ZA" sz="20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1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461 200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1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822 915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5 062 296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Accumulated surplus/(deficit)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959 595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1 591 430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1 551 409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1 470 573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Trade and other payables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118 832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Provisions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3 486 355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3 121 471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3 394 055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3 621 055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equity and liabilities</a:t>
                      </a:r>
                      <a:endParaRPr lang="en-ZA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4 461 200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4 822 915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5 062 296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01727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6FC25BB-9DDC-456F-8748-483F0CADBAE2}"/>
              </a:ext>
            </a:extLst>
          </p:cNvPr>
          <p:cNvSpPr txBox="1">
            <a:spLocks/>
          </p:cNvSpPr>
          <p:nvPr/>
        </p:nvSpPr>
        <p:spPr>
          <a:xfrm>
            <a:off x="27719" y="115539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of the Mines &amp; Works Compensation Fund  (31 March 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FAF67-6296-4540-BEEE-78F27B8B3FCD}"/>
              </a:ext>
            </a:extLst>
          </p:cNvPr>
          <p:cNvSpPr txBox="1"/>
          <p:nvPr/>
        </p:nvSpPr>
        <p:spPr>
          <a:xfrm>
            <a:off x="7264015" y="6033991"/>
            <a:ext cx="1256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#Revised estimate</a:t>
            </a:r>
          </a:p>
        </p:txBody>
      </p:sp>
    </p:spTree>
    <p:extLst>
      <p:ext uri="{BB962C8B-B14F-4D97-AF65-F5344CB8AC3E}">
        <p14:creationId xmlns:p14="http://schemas.microsoft.com/office/powerpoint/2010/main" val="150368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097868" y="1628800"/>
            <a:ext cx="6948264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6600" dirty="0"/>
              <a:t>Focus Areas in </a:t>
            </a:r>
            <a:br>
              <a:rPr lang="en-ZA" sz="6600" dirty="0"/>
            </a:br>
            <a:r>
              <a:rPr lang="en-ZA" sz="6600" dirty="0"/>
              <a:t>CCOD APP for 2022/23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357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6948264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Focus Areas -  APP 2022/23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8640960" cy="43924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dirty="0"/>
              <a:t>Submission of amendments to Occupational Diseases in Mines &amp; Works Act, 1973</a:t>
            </a:r>
          </a:p>
          <a:p>
            <a:pPr eaLnBrk="1" hangingPunct="1"/>
            <a:r>
              <a:rPr lang="en-ZA" dirty="0"/>
              <a:t>Maintenance of the database of controlled mines and works</a:t>
            </a:r>
          </a:p>
          <a:p>
            <a:pPr eaLnBrk="1" hangingPunct="1"/>
            <a:r>
              <a:rPr lang="en-ZA" dirty="0"/>
              <a:t>Enhancing the claims management system</a:t>
            </a:r>
          </a:p>
          <a:p>
            <a:pPr eaLnBrk="1" hangingPunct="1"/>
            <a:r>
              <a:rPr lang="en-ZA" dirty="0"/>
              <a:t>Submission of financial statements for 2021/22 for audit by the Auditor-General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What we do?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287524" y="1340768"/>
            <a:ext cx="8568952" cy="381642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2400" dirty="0"/>
              <a:t>Provide medical assessments  (benefit medical examinations) for eligible current &amp; ex-mineworkers for occupational lung diseases</a:t>
            </a:r>
          </a:p>
          <a:p>
            <a:pPr eaLnBrk="1" hangingPunct="1"/>
            <a:r>
              <a:rPr lang="en-ZA" sz="2400" dirty="0"/>
              <a:t>Certification of claims by medical panels</a:t>
            </a:r>
          </a:p>
          <a:p>
            <a:pPr eaLnBrk="1" hangingPunct="1"/>
            <a:r>
              <a:rPr lang="en-ZA" sz="2400" dirty="0"/>
              <a:t>Payments of pensions and claims for occupational lung diseases</a:t>
            </a:r>
          </a:p>
          <a:p>
            <a:pPr eaLnBrk="1" hangingPunct="1"/>
            <a:r>
              <a:rPr lang="en-ZA" sz="2400" dirty="0"/>
              <a:t>Collect revenue (levies on risk shifts in controlled mines and works) for the Mines and Works Fund</a:t>
            </a:r>
            <a:endParaRPr lang="en-ZA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066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08" y="135994"/>
            <a:ext cx="7092788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 – APP 2022/23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21658"/>
              </p:ext>
            </p:extLst>
          </p:nvPr>
        </p:nvGraphicFramePr>
        <p:xfrm>
          <a:off x="143508" y="1124744"/>
          <a:ext cx="885698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78947557"/>
                    </a:ext>
                  </a:extLst>
                </a:gridCol>
              </a:tblGrid>
              <a:tr h="589016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(2022/23)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702975">
                <a:tc>
                  <a:txBody>
                    <a:bodyPr/>
                    <a:lstStyle/>
                    <a:p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amendments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State Attorney noted that ODMWA needs repeal of the Act and consideration be given to integration of the compensation system or phased integration or rewriting ODMWA and possibility of a public entity model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Director-General of the National Department of Health for a public entity model</a:t>
                      </a:r>
                    </a:p>
                    <a:p>
                      <a:pPr marL="0" algn="l" defTabSz="914400" rtl="0" eaLnBrk="1" latinLnBrk="0" hangingPunct="1"/>
                      <a:endParaRPr lang="en-ZA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  <a:tr h="23165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updates of database of claims at the CCOD in terms of claims, payments, certifications and data exchange updates and/or additions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database updated for payments made, new claims and new certifications for the months April to December 2021. External data exchange from the CCMS system was updated during quarter three.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database updated for payments made, new claims and new certifications for the month before the 7th of the next month. External data exchange updates and/or additions to the master database once a quarter</a:t>
                      </a:r>
                      <a:endParaRPr lang="en-ZA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607237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50953"/>
              </p:ext>
            </p:extLst>
          </p:nvPr>
        </p:nvGraphicFramePr>
        <p:xfrm>
          <a:off x="107504" y="1196752"/>
          <a:ext cx="8928992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78947557"/>
                    </a:ext>
                  </a:extLst>
                </a:gridCol>
              </a:tblGrid>
              <a:tr h="715467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2022/23 (2021/22)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2068575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certifications finalised on the Mineworkers Compensation System per year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31 Dec 21 : 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4 377</a:t>
                      </a:r>
                    </a:p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Feb 22 : 5 255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13 200 (12 000)</a:t>
                      </a:r>
                      <a:endParaRPr lang="en-Z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  <a:tr h="16084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benefit payments made by the CCOD (other than pension payments)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Dec 21 : 3 884</a:t>
                      </a:r>
                    </a:p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Feb 22 : 4 443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7 600 (7 000)</a:t>
                      </a:r>
                      <a:endParaRPr lang="en-Z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14B520C-15FE-4861-84DC-353EE55C5265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6632"/>
            <a:ext cx="7092788" cy="4905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Objectives – APP 2022/23</a:t>
            </a:r>
          </a:p>
        </p:txBody>
      </p:sp>
    </p:spTree>
    <p:extLst>
      <p:ext uri="{BB962C8B-B14F-4D97-AF65-F5344CB8AC3E}">
        <p14:creationId xmlns:p14="http://schemas.microsoft.com/office/powerpoint/2010/main" val="229739621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95519"/>
              </p:ext>
            </p:extLst>
          </p:nvPr>
        </p:nvGraphicFramePr>
        <p:xfrm>
          <a:off x="251520" y="1124745"/>
          <a:ext cx="8712968" cy="445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78947557"/>
                    </a:ext>
                  </a:extLst>
                </a:gridCol>
              </a:tblGrid>
              <a:tr h="612402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2022/23 (2021/22)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808191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claims finalised by the CCOD (other than pensioners)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Dec 21 : 5 054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28 Feb 22 : 5 597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8 470 (7 700)</a:t>
                      </a:r>
                      <a:endParaRPr lang="en-Z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92830"/>
                  </a:ext>
                </a:extLst>
              </a:tr>
              <a:tr h="121203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 claims finalised in the period, what percentage were finalised within 90 days of receipt of all completed claim documents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Dec 21 : 92%</a:t>
                      </a:r>
                    </a:p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Feb 22 : 90%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  (60%)</a:t>
                      </a:r>
                      <a:endParaRPr lang="en-Z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84588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69686DD-85BB-4609-A137-3E2150F7BCF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16632"/>
            <a:ext cx="7092788" cy="4905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Objectives – APP 2022/23</a:t>
            </a:r>
          </a:p>
        </p:txBody>
      </p:sp>
    </p:spTree>
    <p:extLst>
      <p:ext uri="{BB962C8B-B14F-4D97-AF65-F5344CB8AC3E}">
        <p14:creationId xmlns:p14="http://schemas.microsoft.com/office/powerpoint/2010/main" val="1032052172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50452"/>
              </p:ext>
            </p:extLst>
          </p:nvPr>
        </p:nvGraphicFramePr>
        <p:xfrm>
          <a:off x="107504" y="1196753"/>
          <a:ext cx="8928992" cy="509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68323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42717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78947557"/>
                    </a:ext>
                  </a:extLst>
                </a:gridCol>
              </a:tblGrid>
              <a:tr h="610173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2022/23 (2021/22)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368862"/>
                  </a:ext>
                </a:extLst>
              </a:tr>
              <a:tr h="1917686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controlled mines and works liable for payment of levies per the financial system paying levies to the CCOD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Dec 21 : 82%</a:t>
                      </a:r>
                    </a:p>
                    <a:p>
                      <a:endParaRPr lang="en-Z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controlled mines and works paying levies to the CCOD (80%)</a:t>
                      </a:r>
                      <a:endParaRPr lang="en-Z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338190"/>
                  </a:ext>
                </a:extLst>
              </a:tr>
              <a:tr h="244069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annual reports of the CCOD to the Auditor General of South Africa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the 2019/20 and 2020/21 annual financial statements to the Auditor-General of South Africa.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the 2021/22 annual report to the Auditor-General of South Africa </a:t>
                      </a: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(2019/20 and 2020/21 submitted)</a:t>
                      </a:r>
                      <a:endParaRPr lang="en-ZA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2734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BA42AF2-9B4B-4DB6-B017-DB65D84F7E3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80488"/>
            <a:ext cx="7092788" cy="4905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Objectives – APP 2022/23</a:t>
            </a:r>
          </a:p>
        </p:txBody>
      </p:sp>
    </p:spTree>
    <p:extLst>
      <p:ext uri="{BB962C8B-B14F-4D97-AF65-F5344CB8AC3E}">
        <p14:creationId xmlns:p14="http://schemas.microsoft.com/office/powerpoint/2010/main" val="2625187854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3347"/>
              </p:ext>
            </p:extLst>
          </p:nvPr>
        </p:nvGraphicFramePr>
        <p:xfrm>
          <a:off x="179512" y="1340768"/>
          <a:ext cx="8640961" cy="308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val="2129185028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257318998"/>
                    </a:ext>
                  </a:extLst>
                </a:gridCol>
                <a:gridCol w="1896209">
                  <a:extLst>
                    <a:ext uri="{9D8B030D-6E8A-4147-A177-3AD203B41FA5}">
                      <a16:colId xmlns:a16="http://schemas.microsoft.com/office/drawing/2014/main" val="157276415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2224214"/>
                    </a:ext>
                  </a:extLst>
                </a:gridCol>
              </a:tblGrid>
              <a:tr h="691939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</a:t>
                      </a:r>
                    </a:p>
                    <a:p>
                      <a:pPr algn="ctr"/>
                      <a:r>
                        <a:rPr lang="en-ZA" dirty="0"/>
                        <a:t>(2021/22)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2022/23 (2021/22)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263957"/>
                  </a:ext>
                </a:extLst>
              </a:tr>
              <a:tr h="2174666"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controlled mines and works inspected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Dec 21 : 109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Feb 22 : 131</a:t>
                      </a:r>
                      <a:endParaRPr lang="en-ZA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(77)</a:t>
                      </a:r>
                      <a:endParaRPr lang="en-ZA" b="1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88153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76175C7A-B2DC-484E-8BD5-BFA0DFEEDB3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6632"/>
            <a:ext cx="7236296" cy="4905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Objectives – APP 2022/23</a:t>
            </a:r>
          </a:p>
        </p:txBody>
      </p:sp>
    </p:spTree>
    <p:extLst>
      <p:ext uri="{BB962C8B-B14F-4D97-AF65-F5344CB8AC3E}">
        <p14:creationId xmlns:p14="http://schemas.microsoft.com/office/powerpoint/2010/main" val="222286844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 of the Mines &amp; Works Compensation Fund (MTEF)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D883AA-88AC-446C-AF41-0A17B9DA4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99139"/>
              </p:ext>
            </p:extLst>
          </p:nvPr>
        </p:nvGraphicFramePr>
        <p:xfrm>
          <a:off x="215517" y="1154033"/>
          <a:ext cx="8712965" cy="470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621482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Tax (levy)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ZA" dirty="0"/>
                        <a:t>Non-tax (interest)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221 500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326 937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336 044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347 235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353 313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407 773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412 897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418 202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sz="2400" b="1" dirty="0"/>
                        <a:t>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(80 836)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(76 853)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(68 870)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(64 889)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DA623D-8A02-48B5-BB7D-8E52D3F62CFD}"/>
              </a:ext>
            </a:extLst>
          </p:cNvPr>
          <p:cNvSpPr txBox="1"/>
          <p:nvPr/>
        </p:nvSpPr>
        <p:spPr>
          <a:xfrm>
            <a:off x="5580112" y="6021288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(7.1%)  growth over MTEF</a:t>
            </a:r>
          </a:p>
        </p:txBody>
      </p:sp>
    </p:spTree>
    <p:extLst>
      <p:ext uri="{BB962C8B-B14F-4D97-AF65-F5344CB8AC3E}">
        <p14:creationId xmlns:p14="http://schemas.microsoft.com/office/powerpoint/2010/main" val="415817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223" y="1155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Mines &amp; Works Compensation Fund - Budget (MTEF)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6797"/>
              </p:ext>
            </p:extLst>
          </p:nvPr>
        </p:nvGraphicFramePr>
        <p:xfrm>
          <a:off x="107504" y="1268760"/>
          <a:ext cx="8640960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512594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897516">
                <a:tc>
                  <a:txBody>
                    <a:bodyPr/>
                    <a:lstStyle/>
                    <a:p>
                      <a:r>
                        <a:rPr lang="en-ZA" sz="2000" dirty="0"/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286 336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286 353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286 370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286 389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897516">
                <a:tc>
                  <a:txBody>
                    <a:bodyPr/>
                    <a:lstStyle/>
                    <a:p>
                      <a:r>
                        <a:rPr lang="en-ZA" sz="2000" dirty="0"/>
                        <a:t>Pensioners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971321">
                <a:tc>
                  <a:txBody>
                    <a:bodyPr/>
                    <a:lstStyle/>
                    <a:p>
                      <a:r>
                        <a:rPr lang="en-ZA" sz="2000"/>
                        <a:t>Miners and Ex-miners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897516">
                <a:tc>
                  <a:txBody>
                    <a:bodyPr/>
                    <a:lstStyle/>
                    <a:p>
                      <a:r>
                        <a:rPr lang="en-ZA" sz="28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407 773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412 897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418 202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C1A11D-EE8E-43E2-8BE9-BC31D2334180}"/>
              </a:ext>
            </a:extLst>
          </p:cNvPr>
          <p:cNvSpPr txBox="1"/>
          <p:nvPr/>
        </p:nvSpPr>
        <p:spPr>
          <a:xfrm>
            <a:off x="5580112" y="6021288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0.8%  growth over MTEF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5EBF68-A03A-47D9-9707-F5D81E544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9016"/>
              </p:ext>
            </p:extLst>
          </p:nvPr>
        </p:nvGraphicFramePr>
        <p:xfrm>
          <a:off x="179512" y="1138253"/>
          <a:ext cx="8856985" cy="46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497772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2024/25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49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Investments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5 142 136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5 251 636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5 469 136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5 590 636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Receivables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94987"/>
                  </a:ext>
                </a:extLst>
              </a:tr>
              <a:tr h="53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Cash and cash equivalents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41 251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83 898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24 528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62 139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49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assets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5 362 607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5 520 737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5 679 848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53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Accumulated surplus/(deficit)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1 470 573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1 393 720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1 324 850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1 259 961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53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Trade and other payables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124 832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44058"/>
                  </a:ext>
                </a:extLst>
              </a:tr>
              <a:tr h="49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Provisions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3 621 055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3 848 055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4 073 055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4 295 055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  <a:tr h="53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equity and liabilities</a:t>
                      </a:r>
                      <a:endParaRPr lang="en-ZA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5 210 460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5 362 607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5 520 737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5 679 848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01727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D45986D-6C25-4FC0-8484-0EAD620D13F7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 of the Mines &amp; Works Compensation Fund (MTEF)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1D6A7-FFC2-4F22-B102-684543872F17}"/>
              </a:ext>
            </a:extLst>
          </p:cNvPr>
          <p:cNvSpPr txBox="1"/>
          <p:nvPr/>
        </p:nvSpPr>
        <p:spPr>
          <a:xfrm>
            <a:off x="5580112" y="6021288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2.9%  growth over MTEF</a:t>
            </a:r>
          </a:p>
        </p:txBody>
      </p:sp>
    </p:spTree>
    <p:extLst>
      <p:ext uri="{BB962C8B-B14F-4D97-AF65-F5344CB8AC3E}">
        <p14:creationId xmlns:p14="http://schemas.microsoft.com/office/powerpoint/2010/main" val="3102653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Explanation of planned performance over the medium-term period</a:t>
            </a:r>
            <a:endParaRPr lang="en-ZA" sz="2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Stabilise number of claims through interactions with social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Provision of Benefit Medical Examinations at One Stop Service Centres; use of mobile clinics and limited outreach activities – working with Tshiamiso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Enhance revenue collection through inspections of controlled mines and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Proposed amendments to ODMWA to cover costs of administration, medical examinations &amp;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Actuarial valuation as at 31 March 2022</a:t>
            </a:r>
          </a:p>
          <a:p>
            <a:endParaRPr lang="en-ZA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33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36296" cy="1219200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 from Dept of Health – </a:t>
            </a:r>
            <a:b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Actual Vs Budget 2020/21 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AB3BED-F7A6-4653-BE04-4C3EB1A5D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07862"/>
              </p:ext>
            </p:extLst>
          </p:nvPr>
        </p:nvGraphicFramePr>
        <p:xfrm>
          <a:off x="251521" y="1219200"/>
          <a:ext cx="8568953" cy="444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91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734087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283605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787661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418309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91446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Actual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Available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% Spent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711254">
                <a:tc>
                  <a:txBody>
                    <a:bodyPr/>
                    <a:lstStyle/>
                    <a:p>
                      <a:r>
                        <a:rPr lang="en-ZA" sz="20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34 702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4 596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88%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19 391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(4 002)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126%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785575">
                <a:tc>
                  <a:txBody>
                    <a:bodyPr/>
                    <a:lstStyle/>
                    <a:p>
                      <a:r>
                        <a:rPr lang="en-ZA" sz="20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2 742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95%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60 893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745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99%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3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9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F89E6E47-2815-435A-AD41-7DBB75361A14}" type="slidenum">
              <a:rPr lang="en-US" smtClean="0"/>
              <a:pPr/>
              <a:t>3</a:t>
            </a:fld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683568" y="18446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E1577-34E8-4FD4-AA88-8383CF0FD29F}"/>
              </a:ext>
            </a:extLst>
          </p:cNvPr>
          <p:cNvSpPr txBox="1"/>
          <p:nvPr/>
        </p:nvSpPr>
        <p:spPr>
          <a:xfrm>
            <a:off x="1835696" y="1485925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R1.16b (45%) paid to claimants over last 6 years; R2.56b over 24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B4CB1-F1C6-4ED4-B3A4-6ED79415054E}"/>
              </a:ext>
            </a:extLst>
          </p:cNvPr>
          <p:cNvSpPr txBox="1"/>
          <p:nvPr/>
        </p:nvSpPr>
        <p:spPr>
          <a:xfrm>
            <a:off x="1907704" y="297204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43 362 claims (48% finalised over last 6 years; </a:t>
            </a:r>
          </a:p>
          <a:p>
            <a:r>
              <a:rPr lang="en-ZA" sz="2400" dirty="0"/>
              <a:t>90 684 claims over 24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B124E-1113-49D2-8936-EC56CA6A0B57}"/>
              </a:ext>
            </a:extLst>
          </p:cNvPr>
          <p:cNvSpPr txBox="1"/>
          <p:nvPr/>
        </p:nvSpPr>
        <p:spPr>
          <a:xfrm>
            <a:off x="1979712" y="450912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Unqualified audit of 2019/20 financial statements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6930" y="0"/>
            <a:ext cx="7236296" cy="1628800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from Dept of Health - </a:t>
            </a:r>
            <a:b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Budget (MTEF)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B09063-5A88-4B1D-8696-097C75BEAB06}"/>
              </a:ext>
            </a:extLst>
          </p:cNvPr>
          <p:cNvGraphicFramePr>
            <a:graphicFrameLocks noGrp="1"/>
          </p:cNvGraphicFramePr>
          <p:nvPr/>
        </p:nvGraphicFramePr>
        <p:xfrm>
          <a:off x="359532" y="1196752"/>
          <a:ext cx="8424936" cy="45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90">
                  <a:extLst>
                    <a:ext uri="{9D8B030D-6E8A-4147-A177-3AD203B41FA5}">
                      <a16:colId xmlns:a16="http://schemas.microsoft.com/office/drawing/2014/main" val="73890994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196337759"/>
                    </a:ext>
                  </a:extLst>
                </a:gridCol>
                <a:gridCol w="1483512">
                  <a:extLst>
                    <a:ext uri="{9D8B030D-6E8A-4147-A177-3AD203B41FA5}">
                      <a16:colId xmlns:a16="http://schemas.microsoft.com/office/drawing/2014/main" val="304792712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365409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688423143"/>
                    </a:ext>
                  </a:extLst>
                </a:gridCol>
              </a:tblGrid>
              <a:tr h="707183">
                <a:tc>
                  <a:txBody>
                    <a:bodyPr/>
                    <a:lstStyle/>
                    <a:p>
                      <a:r>
                        <a:rPr lang="en-ZA" sz="28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661608"/>
                  </a:ext>
                </a:extLst>
              </a:tr>
              <a:tr h="743057">
                <a:tc>
                  <a:txBody>
                    <a:bodyPr/>
                    <a:lstStyle/>
                    <a:p>
                      <a:r>
                        <a:rPr lang="en-ZA" sz="24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36 371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34 482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34 395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2497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19 429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23 602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24 896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568498"/>
                  </a:ext>
                </a:extLst>
              </a:tr>
              <a:tr h="820700">
                <a:tc>
                  <a:txBody>
                    <a:bodyPr/>
                    <a:lstStyle/>
                    <a:p>
                      <a:r>
                        <a:rPr lang="en-ZA" sz="24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1 544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1 735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2399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3 415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3 620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388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79900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60 652</a:t>
                      </a:r>
                      <a:endParaRPr lang="en-ZA" sz="2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63 248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68 414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26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8558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Resource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053828"/>
            <a:ext cx="8928992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Inadequacy of voted funds</a:t>
            </a:r>
          </a:p>
          <a:p>
            <a:r>
              <a:rPr lang="en-ZA" sz="2800" dirty="0"/>
              <a:t>Working with mining companies, trade unions and social partners to enhance operations and services</a:t>
            </a:r>
          </a:p>
          <a:p>
            <a:r>
              <a:rPr lang="en-ZA" sz="2800" dirty="0"/>
              <a:t>Register of controlled mines &amp; inspections to ensure accuracy of  revenue collection working with Dept of Mineral Resources &amp; Energy</a:t>
            </a:r>
          </a:p>
          <a:p>
            <a:r>
              <a:rPr lang="en-ZA" sz="2800" dirty="0"/>
              <a:t>Criteria and timing of benefit medical examinations</a:t>
            </a:r>
          </a:p>
          <a:p>
            <a:r>
              <a:rPr lang="en-ZA" sz="2800" dirty="0"/>
              <a:t>Training of health professionals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reform for new model of governance, management services and funding within a public entity</a:t>
            </a:r>
            <a:endParaRPr lang="en-ZA" sz="2800" dirty="0"/>
          </a:p>
          <a:p>
            <a:pPr marL="0" indent="0">
              <a:buNone/>
            </a:pPr>
            <a:endParaRPr lang="en-ZA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80517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8072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4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501008"/>
            <a:ext cx="8352928" cy="3600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b="1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9560DE1B-0A2E-4A7E-B4E2-7FEB99F0BBD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76687"/>
              </p:ext>
            </p:extLst>
          </p:nvPr>
        </p:nvGraphicFramePr>
        <p:xfrm>
          <a:off x="395536" y="1556792"/>
          <a:ext cx="835292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Dr Barry Kistnasamy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Compensation Commissioner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Department of Health 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hlinkClick r:id="rId2"/>
                        </a:rPr>
                        <a:t>barry.kistnasamy@health.gov.za</a:t>
                      </a:r>
                      <a:endParaRPr lang="en-US" sz="3600" dirty="0"/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072 220 0247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D3B0B-60BD-4124-9A54-BBED5EB98147}"/>
              </a:ext>
            </a:extLst>
          </p:cNvPr>
          <p:cNvSpPr txBox="1"/>
          <p:nvPr/>
        </p:nvSpPr>
        <p:spPr>
          <a:xfrm>
            <a:off x="385561" y="221745"/>
            <a:ext cx="687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Number and value of claims finalised by Country*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(2016/17 – 2021/22)</a:t>
            </a:r>
            <a:endParaRPr kumimoji="0" lang="en-ZA" sz="2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C7969-EA63-4CF1-8E70-A04B219BAC5A}"/>
              </a:ext>
            </a:extLst>
          </p:cNvPr>
          <p:cNvSpPr txBox="1"/>
          <p:nvPr/>
        </p:nvSpPr>
        <p:spPr>
          <a:xfrm>
            <a:off x="6986935" y="6079169"/>
            <a:ext cx="14322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*Unaudited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C0440-75C3-4989-94FF-1A76289D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D3B0B-60BD-4124-9A54-BBED5EB98147}"/>
              </a:ext>
            </a:extLst>
          </p:cNvPr>
          <p:cNvSpPr txBox="1"/>
          <p:nvPr/>
        </p:nvSpPr>
        <p:spPr>
          <a:xfrm>
            <a:off x="0" y="188640"/>
            <a:ext cx="70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FFFF00"/>
                </a:solidFill>
              </a:rPr>
              <a:t>Number and value of claims finalised by Province*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FFFF00"/>
                </a:solidFill>
              </a:rPr>
              <a:t>(2016/17 – 2021/22)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C7969-EA63-4CF1-8E70-A04B219BAC5A}"/>
              </a:ext>
            </a:extLst>
          </p:cNvPr>
          <p:cNvSpPr txBox="1"/>
          <p:nvPr/>
        </p:nvSpPr>
        <p:spPr>
          <a:xfrm>
            <a:off x="7059737" y="6093296"/>
            <a:ext cx="1432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BC7C1-1FBC-407E-A226-F476DDD1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095"/>
            <a:ext cx="914400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188640"/>
            <a:ext cx="7992888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4000" b="0" dirty="0">
                <a:solidFill>
                  <a:srgbClr val="FFFF00"/>
                </a:solidFill>
                <a:cs typeface="Calibri" pitchFamily="34" charset="0"/>
              </a:rPr>
              <a:t>Highlights for 2021/22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475"/>
            <a:ext cx="9036496" cy="460704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Annual Report for 2017/18 submitted to parliament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2018/19 and 2019/20 (audits finalised, annual reports submitted for type-setting); 2020/21 (submitted to Auditor-General - audit in progress)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Business process (</a:t>
            </a:r>
            <a:r>
              <a:rPr lang="en-US" sz="2000" b="1" dirty="0">
                <a:cs typeface="Calibri" pitchFamily="34" charset="0"/>
              </a:rPr>
              <a:t>as at 28 February 2022</a:t>
            </a:r>
            <a:r>
              <a:rPr lang="en-US" sz="2000" dirty="0">
                <a:cs typeface="Calibri" pitchFamily="34" charset="0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455 certifications per month ~ 1 104 (2020/21)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509 claims finalised per month ~ 446 (2020/21)</a:t>
            </a:r>
            <a:endParaRPr lang="en-US" sz="2000" dirty="0">
              <a:solidFill>
                <a:srgbClr val="FF0000"/>
              </a:solidFill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Total Paid – R123m to 5597 claims ~ R172m to 5349 claims (2020/21)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Neighbouring countries – R47m to 1 662 claims ~ R58m to 2 052 claims (2020/21)</a:t>
            </a:r>
          </a:p>
        </p:txBody>
      </p:sp>
    </p:spTree>
    <p:extLst>
      <p:ext uri="{BB962C8B-B14F-4D97-AF65-F5344CB8AC3E}">
        <p14:creationId xmlns:p14="http://schemas.microsoft.com/office/powerpoint/2010/main" val="19860627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(31 December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D798B7-1B57-4DBB-9D6E-B56BCAA7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05929"/>
              </p:ext>
            </p:extLst>
          </p:nvPr>
        </p:nvGraphicFramePr>
        <p:xfrm>
          <a:off x="179512" y="1071577"/>
          <a:ext cx="8640960" cy="503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436">
                  <a:extLst>
                    <a:ext uri="{9D8B030D-6E8A-4147-A177-3AD203B41FA5}">
                      <a16:colId xmlns:a16="http://schemas.microsoft.com/office/drawing/2014/main" val="398435508"/>
                    </a:ext>
                  </a:extLst>
                </a:gridCol>
                <a:gridCol w="1157408">
                  <a:extLst>
                    <a:ext uri="{9D8B030D-6E8A-4147-A177-3AD203B41FA5}">
                      <a16:colId xmlns:a16="http://schemas.microsoft.com/office/drawing/2014/main" val="3404607286"/>
                    </a:ext>
                  </a:extLst>
                </a:gridCol>
                <a:gridCol w="1295484">
                  <a:extLst>
                    <a:ext uri="{9D8B030D-6E8A-4147-A177-3AD203B41FA5}">
                      <a16:colId xmlns:a16="http://schemas.microsoft.com/office/drawing/2014/main" val="1719626945"/>
                    </a:ext>
                  </a:extLst>
                </a:gridCol>
                <a:gridCol w="1295484">
                  <a:extLst>
                    <a:ext uri="{9D8B030D-6E8A-4147-A177-3AD203B41FA5}">
                      <a16:colId xmlns:a16="http://schemas.microsoft.com/office/drawing/2014/main" val="750716475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13770275"/>
                    </a:ext>
                  </a:extLst>
                </a:gridCol>
              </a:tblGrid>
              <a:tr h="303205">
                <a:tc>
                  <a:txBody>
                    <a:bodyPr/>
                    <a:lstStyle/>
                    <a:p>
                      <a:pPr marR="457200"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Designation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tabLst>
                          <a:tab pos="471170" algn="l"/>
                        </a:tabLst>
                      </a:pPr>
                      <a:r>
                        <a:rPr lang="en-ZA" sz="1400" dirty="0">
                          <a:effectLst/>
                        </a:rPr>
                        <a:t>Level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tabLst>
                          <a:tab pos="921385" algn="l"/>
                          <a:tab pos="942975" algn="l"/>
                        </a:tabLst>
                      </a:pPr>
                      <a:r>
                        <a:rPr lang="en-ZA" sz="1400" dirty="0">
                          <a:effectLst/>
                        </a:rPr>
                        <a:t>No. of Posts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tabLst>
                          <a:tab pos="457200" algn="l"/>
                          <a:tab pos="651510" algn="l"/>
                        </a:tabLst>
                      </a:pPr>
                      <a:r>
                        <a:rPr lang="en-ZA" sz="1400" dirty="0">
                          <a:effectLst/>
                        </a:rPr>
                        <a:t>Filled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Vacant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392552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Commissioner 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600726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Director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13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441356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Deputy Directors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3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12481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Assistant Directors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3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771116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State Accountant (Finance)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03307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State Accountant (Inspector)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3246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Officer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059621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Administration Officer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012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Clerks 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34583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Personal Assistant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6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860759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Clerk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6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3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76815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Administration / Finance Clerk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5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38678"/>
                  </a:ext>
                </a:extLst>
              </a:tr>
              <a:tr h="15457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Switchboard operator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4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585089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Cleaner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919543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Messenger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040664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1" dirty="0">
                          <a:effectLst/>
                        </a:rPr>
                        <a:t>Total</a:t>
                      </a:r>
                      <a:endParaRPr lang="en-Z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 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46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180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0258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(31 December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32B1331-FDF2-4932-8224-D999ADA88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70160"/>
              </p:ext>
            </p:extLst>
          </p:nvPr>
        </p:nvGraphicFramePr>
        <p:xfrm>
          <a:off x="514562" y="1175070"/>
          <a:ext cx="8233903" cy="475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84">
                  <a:extLst>
                    <a:ext uri="{9D8B030D-6E8A-4147-A177-3AD203B41FA5}">
                      <a16:colId xmlns:a16="http://schemas.microsoft.com/office/drawing/2014/main" val="2876368765"/>
                    </a:ext>
                  </a:extLst>
                </a:gridCol>
                <a:gridCol w="482244">
                  <a:extLst>
                    <a:ext uri="{9D8B030D-6E8A-4147-A177-3AD203B41FA5}">
                      <a16:colId xmlns:a16="http://schemas.microsoft.com/office/drawing/2014/main" val="3692721799"/>
                    </a:ext>
                  </a:extLst>
                </a:gridCol>
                <a:gridCol w="359396">
                  <a:extLst>
                    <a:ext uri="{9D8B030D-6E8A-4147-A177-3AD203B41FA5}">
                      <a16:colId xmlns:a16="http://schemas.microsoft.com/office/drawing/2014/main" val="638393782"/>
                    </a:ext>
                  </a:extLst>
                </a:gridCol>
                <a:gridCol w="485803">
                  <a:extLst>
                    <a:ext uri="{9D8B030D-6E8A-4147-A177-3AD203B41FA5}">
                      <a16:colId xmlns:a16="http://schemas.microsoft.com/office/drawing/2014/main" val="1253689654"/>
                    </a:ext>
                  </a:extLst>
                </a:gridCol>
                <a:gridCol w="291482">
                  <a:extLst>
                    <a:ext uri="{9D8B030D-6E8A-4147-A177-3AD203B41FA5}">
                      <a16:colId xmlns:a16="http://schemas.microsoft.com/office/drawing/2014/main" val="914670602"/>
                    </a:ext>
                  </a:extLst>
                </a:gridCol>
                <a:gridCol w="291482">
                  <a:extLst>
                    <a:ext uri="{9D8B030D-6E8A-4147-A177-3AD203B41FA5}">
                      <a16:colId xmlns:a16="http://schemas.microsoft.com/office/drawing/2014/main" val="777632435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3479177939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3453828340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2597069970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432367090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4278880084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4044431775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2341300245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3191583168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1423128785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2557453523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989173722"/>
                    </a:ext>
                  </a:extLst>
                </a:gridCol>
                <a:gridCol w="441254">
                  <a:extLst>
                    <a:ext uri="{9D8B030D-6E8A-4147-A177-3AD203B41FA5}">
                      <a16:colId xmlns:a16="http://schemas.microsoft.com/office/drawing/2014/main" val="756348876"/>
                    </a:ext>
                  </a:extLst>
                </a:gridCol>
                <a:gridCol w="388642">
                  <a:extLst>
                    <a:ext uri="{9D8B030D-6E8A-4147-A177-3AD203B41FA5}">
                      <a16:colId xmlns:a16="http://schemas.microsoft.com/office/drawing/2014/main" val="606754258"/>
                    </a:ext>
                  </a:extLst>
                </a:gridCol>
                <a:gridCol w="441254">
                  <a:extLst>
                    <a:ext uri="{9D8B030D-6E8A-4147-A177-3AD203B41FA5}">
                      <a16:colId xmlns:a16="http://schemas.microsoft.com/office/drawing/2014/main" val="1193719954"/>
                    </a:ext>
                  </a:extLst>
                </a:gridCol>
              </a:tblGrid>
              <a:tr h="303808">
                <a:tc rowSpan="2">
                  <a:txBody>
                    <a:bodyPr/>
                    <a:lstStyle/>
                    <a:p>
                      <a:r>
                        <a:rPr lang="en-ZA" dirty="0"/>
                        <a:t>Level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African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Coloured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White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dirty="0"/>
                        <a:t>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27416"/>
                  </a:ext>
                </a:extLst>
              </a:tr>
              <a:tr h="3700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19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05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71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008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29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855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87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0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779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44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790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7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73992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54" y="0"/>
            <a:ext cx="7272808" cy="996652"/>
          </a:xfr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</a:rPr>
              <a:t>Certifications </a:t>
            </a:r>
            <a:br>
              <a:rPr lang="en-ZA" sz="3200" dirty="0">
                <a:solidFill>
                  <a:srgbClr val="FFFF00"/>
                </a:solidFill>
              </a:rPr>
            </a:br>
            <a:r>
              <a:rPr lang="en-ZA" sz="3200" dirty="0">
                <a:solidFill>
                  <a:srgbClr val="FFFF00"/>
                </a:solidFill>
              </a:rPr>
              <a:t>(2020/21 &amp; 2021/22 (February 2022))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BD734-078E-44B6-A16C-5E9959EB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4" y="1196752"/>
            <a:ext cx="87254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70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2065</Words>
  <Application>Microsoft Office PowerPoint</Application>
  <PresentationFormat>On-screen Show (4:3)</PresentationFormat>
  <Paragraphs>603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PowerPoint Presentation</vt:lpstr>
      <vt:lpstr>What we do?</vt:lpstr>
      <vt:lpstr>PowerPoint Presentation</vt:lpstr>
      <vt:lpstr>PowerPoint Presentation</vt:lpstr>
      <vt:lpstr>PowerPoint Presentation</vt:lpstr>
      <vt:lpstr>Highlights for 2021/22</vt:lpstr>
      <vt:lpstr>Personnel (31 December 2021)</vt:lpstr>
      <vt:lpstr>Personnel (31 December 2021)</vt:lpstr>
      <vt:lpstr>Certifications  (2020/21 &amp; 2021/22 (February 2022))</vt:lpstr>
      <vt:lpstr>Payments  from Fund  (2020/21 &amp; 2021/22 (February 2022))</vt:lpstr>
      <vt:lpstr>Claims certified  (2011/12 to 2021/22 (February 2022))</vt:lpstr>
      <vt:lpstr>Claims paid (2011/12 to 2021/22 (February 2022))</vt:lpstr>
      <vt:lpstr>Annual Reports / Financial Statements</vt:lpstr>
      <vt:lpstr>Annual Reports / Financial Statements</vt:lpstr>
      <vt:lpstr>Controlled Mines &amp; Works Register</vt:lpstr>
      <vt:lpstr>Financial Performance of the Mines &amp; Works Compensation Fund  (31 March 2022) </vt:lpstr>
      <vt:lpstr>PowerPoint Presentation</vt:lpstr>
      <vt:lpstr>Focus Areas in  CCOD APP for 2022/23</vt:lpstr>
      <vt:lpstr>Focus Areas -  APP 2022/23</vt:lpstr>
      <vt:lpstr>Objectives – APP 2022/23</vt:lpstr>
      <vt:lpstr>PowerPoint Presentation</vt:lpstr>
      <vt:lpstr>PowerPoint Presentation</vt:lpstr>
      <vt:lpstr>PowerPoint Presentation</vt:lpstr>
      <vt:lpstr>PowerPoint Presentation</vt:lpstr>
      <vt:lpstr>Financial Performance  of the Mines &amp; Works Compensation Fund (MTEF)  </vt:lpstr>
      <vt:lpstr>Mines &amp; Works Compensation Fund - Budget (MTEF)</vt:lpstr>
      <vt:lpstr>PowerPoint Presentation</vt:lpstr>
      <vt:lpstr>Explanation of planned performance over the medium-term period</vt:lpstr>
      <vt:lpstr>Voted Funds  from Dept of Health –  Actual Vs Budget 2020/21 (31 March 2021)</vt:lpstr>
      <vt:lpstr>Voted Funds from Dept of Health -   Budget (MTEF)</vt:lpstr>
      <vt:lpstr>Resource Considerations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Vuyokazi Majalamba</cp:lastModifiedBy>
  <cp:revision>707</cp:revision>
  <cp:lastPrinted>2019-08-30T07:04:00Z</cp:lastPrinted>
  <dcterms:created xsi:type="dcterms:W3CDTF">2013-10-17T06:13:57Z</dcterms:created>
  <dcterms:modified xsi:type="dcterms:W3CDTF">2022-03-28T14:14:12Z</dcterms:modified>
</cp:coreProperties>
</file>