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6"/>
  </p:notesMasterIdLst>
  <p:sldIdLst>
    <p:sldId id="256" r:id="rId3"/>
    <p:sldId id="257" r:id="rId4"/>
    <p:sldId id="258" r:id="rId5"/>
    <p:sldId id="259" r:id="rId6"/>
    <p:sldId id="266" r:id="rId7"/>
    <p:sldId id="267" r:id="rId8"/>
    <p:sldId id="260" r:id="rId9"/>
    <p:sldId id="261" r:id="rId10"/>
    <p:sldId id="262" r:id="rId11"/>
    <p:sldId id="263" r:id="rId12"/>
    <p:sldId id="264" r:id="rId13"/>
    <p:sldId id="265" r:id="rId14"/>
    <p:sldId id="813" r:id="rId15"/>
  </p:sldIdLst>
  <p:sldSz cx="18288000" cy="10287000"/>
  <p:notesSz cx="6858000" cy="9144000"/>
  <p:embeddedFontLst>
    <p:embeddedFont>
      <p:font typeface="Nunito Bold" charset="0"/>
      <p:regular r:id="rId17"/>
    </p:embeddedFont>
    <p:embeddedFont>
      <p:font typeface="Open Sans Extra Bold" charset="0"/>
      <p:regular r:id="rId18"/>
    </p:embeddedFont>
    <p:embeddedFont>
      <p:font typeface="Open Sans" charset="0"/>
      <p:regular r:id="rId19"/>
      <p:bold r:id="rId20"/>
      <p:italic r:id="rId21"/>
      <p:boldItalic r:id="rId22"/>
    </p:embeddedFont>
    <p:embeddedFont>
      <p:font typeface="Open Sans Bold" charset="0"/>
      <p:regular r:id="rId23"/>
    </p:embeddedFont>
    <p:embeddedFont>
      <p:font typeface="Arimo Bold" pitchFamily="34" charset="0"/>
      <p:bold r:id="rId24"/>
    </p:embeddedFont>
    <p:embeddedFont>
      <p:font typeface="Calibri" pitchFamily="34" charset="0"/>
      <p:regular r:id="rId25"/>
      <p:bold r:id="rId26"/>
      <p:italic r:id="rId27"/>
      <p:boldItalic r:id="rId28"/>
    </p:embeddedFont>
    <p:embeddedFont>
      <p:font typeface="Open Sans Light Bold Italics" charset="0"/>
      <p:regular r:id="rId29"/>
    </p:embeddedFont>
    <p:embeddedFont>
      <p:font typeface="Open Sans Light" charset="0"/>
      <p:regular r:id="rId30"/>
      <p:italic r:id="rId31"/>
    </p:embeddedFont>
    <p:embeddedFont>
      <p:font typeface="Open Sans Bold Italics" charset="0"/>
      <p:regular r:id="rId32"/>
    </p:embeddedFont>
    <p:embeddedFont>
      <p:font typeface="Corbel"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D136A-893A-4A0A-A6B8-8CA57B9C470A}" type="datetimeFigureOut">
              <a:rPr lang="en-ZA" smtClean="0"/>
              <a:pPr/>
              <a:t>2022/04/01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0EA4A-2F4C-41F5-A60C-5AB39392DB0A}" type="slidenum">
              <a:rPr lang="en-ZA" smtClean="0"/>
              <a:pPr/>
              <a:t>‹#›</a:t>
            </a:fld>
            <a:endParaRPr lang="en-ZA"/>
          </a:p>
        </p:txBody>
      </p:sp>
    </p:spTree>
    <p:extLst>
      <p:ext uri="{BB962C8B-B14F-4D97-AF65-F5344CB8AC3E}">
        <p14:creationId xmlns:p14="http://schemas.microsoft.com/office/powerpoint/2010/main" xmlns="" val="373831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BF0EA4A-2F4C-41F5-A60C-5AB39392DB0A}" type="slidenum">
              <a:rPr lang="en-ZA" smtClean="0"/>
              <a:pPr/>
              <a:t>5</a:t>
            </a:fld>
            <a:endParaRPr lang="en-ZA"/>
          </a:p>
        </p:txBody>
      </p:sp>
    </p:spTree>
    <p:extLst>
      <p:ext uri="{BB962C8B-B14F-4D97-AF65-F5344CB8AC3E}">
        <p14:creationId xmlns:p14="http://schemas.microsoft.com/office/powerpoint/2010/main" xmlns="" val="201218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000000"/>
                </a:solidFill>
                <a:effectLst/>
                <a:latin typeface="Helvetica Neue"/>
              </a:rPr>
              <a:t>Hate crime is rarely a one off incident</a:t>
            </a:r>
            <a:r>
              <a:rPr lang="en-US" b="0" i="0" dirty="0">
                <a:solidFill>
                  <a:srgbClr val="000000"/>
                </a:solidFill>
                <a:effectLst/>
                <a:latin typeface="Helvetica Neue"/>
              </a:rPr>
              <a:t> - There is usually a very small chance of you being a repeat victim of a crime.  However, victims of hate crime are more likely to suffer repeated, constant and daily abuse from the same person/s.</a:t>
            </a:r>
          </a:p>
          <a:p>
            <a:pPr algn="l">
              <a:buFont typeface="Arial" panose="020B0604020202020204" pitchFamily="34" charset="0"/>
              <a:buChar char="•"/>
            </a:pPr>
            <a:r>
              <a:rPr lang="en-US" b="1" i="0" dirty="0">
                <a:solidFill>
                  <a:srgbClr val="000000"/>
                </a:solidFill>
                <a:effectLst/>
                <a:latin typeface="Helvetica Neue"/>
              </a:rPr>
              <a:t>The effect of hate crime</a:t>
            </a:r>
            <a:r>
              <a:rPr lang="en-US" b="0" i="0" dirty="0">
                <a:solidFill>
                  <a:srgbClr val="000000"/>
                </a:solidFill>
                <a:effectLst/>
                <a:latin typeface="Helvetica Neue"/>
              </a:rPr>
              <a:t> - Crime can have a devastating psychological effect on you.  Hate crime often consists of a series of crimes, the cumulative effect of such incidents and crimes can destroy lives through emotional damage and long term trauma.</a:t>
            </a:r>
          </a:p>
          <a:p>
            <a:pPr algn="l">
              <a:buFont typeface="Arial" panose="020B0604020202020204" pitchFamily="34" charset="0"/>
              <a:buChar char="•"/>
            </a:pPr>
            <a:r>
              <a:rPr lang="en-US" b="1" i="0" dirty="0">
                <a:solidFill>
                  <a:srgbClr val="000000"/>
                </a:solidFill>
                <a:effectLst/>
                <a:latin typeface="Helvetica Neue"/>
              </a:rPr>
              <a:t>Feeling of insecurity</a:t>
            </a:r>
            <a:r>
              <a:rPr lang="en-US" b="0" i="0" dirty="0">
                <a:solidFill>
                  <a:srgbClr val="000000"/>
                </a:solidFill>
                <a:effectLst/>
                <a:latin typeface="Helvetica Neue"/>
              </a:rPr>
              <a:t> - For victims of hate crime, the risk of attack may be constant.  Feelings of insecurity can result in anxiety and a continuous state of watchfulness, and inability to sleep.</a:t>
            </a:r>
          </a:p>
          <a:p>
            <a:pPr algn="l">
              <a:buFont typeface="Arial" panose="020B0604020202020204" pitchFamily="34" charset="0"/>
              <a:buChar char="•"/>
            </a:pPr>
            <a:r>
              <a:rPr lang="en-US" b="1" i="0" dirty="0">
                <a:solidFill>
                  <a:srgbClr val="000000"/>
                </a:solidFill>
                <a:effectLst/>
                <a:latin typeface="Helvetica Neue"/>
              </a:rPr>
              <a:t>It is good to be a statistic</a:t>
            </a:r>
            <a:r>
              <a:rPr lang="en-US" b="0" i="0" dirty="0">
                <a:solidFill>
                  <a:srgbClr val="000000"/>
                </a:solidFill>
                <a:effectLst/>
                <a:latin typeface="Helvetica Neue"/>
              </a:rPr>
              <a:t> - If victims of hate crimes do not report it, government agencies and policy makers will not know the extent of the problem in order to take important steps through legislation, training, </a:t>
            </a:r>
            <a:r>
              <a:rPr lang="en-US" b="0" i="0" dirty="0" err="1">
                <a:solidFill>
                  <a:srgbClr val="000000"/>
                </a:solidFill>
                <a:effectLst/>
                <a:latin typeface="Helvetica Neue"/>
              </a:rPr>
              <a:t>etc</a:t>
            </a:r>
            <a:r>
              <a:rPr lang="en-US" b="0" i="0" dirty="0">
                <a:solidFill>
                  <a:srgbClr val="000000"/>
                </a:solidFill>
                <a:effectLst/>
                <a:latin typeface="Helvetica Neue"/>
              </a:rPr>
              <a:t> to address it.</a:t>
            </a:r>
          </a:p>
          <a:p>
            <a:pPr algn="l">
              <a:buFont typeface="Arial" panose="020B0604020202020204" pitchFamily="34" charset="0"/>
              <a:buChar char="•"/>
            </a:pPr>
            <a:r>
              <a:rPr lang="en-US" b="1" i="0" dirty="0">
                <a:solidFill>
                  <a:srgbClr val="000000"/>
                </a:solidFill>
                <a:effectLst/>
                <a:latin typeface="Helvetica Neue"/>
              </a:rPr>
              <a:t>Don’t let them get away with it</a:t>
            </a:r>
            <a:r>
              <a:rPr lang="en-US" b="0" i="0" dirty="0">
                <a:solidFill>
                  <a:srgbClr val="000000"/>
                </a:solidFill>
                <a:effectLst/>
                <a:latin typeface="Helvetica Neue"/>
              </a:rPr>
              <a:t> - Hate crime is committed by people who do not care who suffers and to what extent.  If they go unchallenged, they will continue to put others in danger.  Report it so they can be caught before others suffer.</a:t>
            </a:r>
          </a:p>
          <a:p>
            <a:endParaRPr lang="en-ZA" dirty="0"/>
          </a:p>
        </p:txBody>
      </p:sp>
      <p:sp>
        <p:nvSpPr>
          <p:cNvPr id="4" name="Slide Number Placeholder 3"/>
          <p:cNvSpPr>
            <a:spLocks noGrp="1"/>
          </p:cNvSpPr>
          <p:nvPr>
            <p:ph type="sldNum" sz="quarter" idx="5"/>
          </p:nvPr>
        </p:nvSpPr>
        <p:spPr/>
        <p:txBody>
          <a:bodyPr/>
          <a:lstStyle/>
          <a:p>
            <a:fld id="{6BF0EA4A-2F4C-41F5-A60C-5AB39392DB0A}" type="slidenum">
              <a:rPr lang="en-ZA" smtClean="0"/>
              <a:pPr/>
              <a:t>6</a:t>
            </a:fld>
            <a:endParaRPr lang="en-ZA"/>
          </a:p>
        </p:txBody>
      </p:sp>
    </p:spTree>
    <p:extLst>
      <p:ext uri="{BB962C8B-B14F-4D97-AF65-F5344CB8AC3E}">
        <p14:creationId xmlns:p14="http://schemas.microsoft.com/office/powerpoint/2010/main" xmlns="" val="244911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BF0EA4A-2F4C-41F5-A60C-5AB39392DB0A}" type="slidenum">
              <a:rPr lang="en-ZA" smtClean="0"/>
              <a:pPr/>
              <a:t>9</a:t>
            </a:fld>
            <a:endParaRPr lang="en-ZA"/>
          </a:p>
        </p:txBody>
      </p:sp>
    </p:spTree>
    <p:extLst>
      <p:ext uri="{BB962C8B-B14F-4D97-AF65-F5344CB8AC3E}">
        <p14:creationId xmlns:p14="http://schemas.microsoft.com/office/powerpoint/2010/main" xmlns="" val="251543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BF0EA4A-2F4C-41F5-A60C-5AB39392DB0A}" type="slidenum">
              <a:rPr lang="en-ZA" smtClean="0"/>
              <a:pPr/>
              <a:t>12</a:t>
            </a:fld>
            <a:endParaRPr lang="en-ZA"/>
          </a:p>
        </p:txBody>
      </p:sp>
    </p:spTree>
    <p:extLst>
      <p:ext uri="{BB962C8B-B14F-4D97-AF65-F5344CB8AC3E}">
        <p14:creationId xmlns:p14="http://schemas.microsoft.com/office/powerpoint/2010/main" xmlns="" val="238079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819150" y="-7144"/>
            <a:ext cx="7522368" cy="10294145"/>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4392602" y="2070103"/>
            <a:ext cx="12861933" cy="3924299"/>
          </a:xfrm>
        </p:spPr>
        <p:txBody>
          <a:bodyPr anchor="b">
            <a:normAutofit/>
          </a:bodyPr>
          <a:lstStyle>
            <a:lvl1pPr algn="r">
              <a:defRPr sz="9000">
                <a:effectLst/>
              </a:defRPr>
            </a:lvl1pPr>
          </a:lstStyle>
          <a:p>
            <a:r>
              <a:rPr lang="en-US"/>
              <a:t>Click to edit Master title style</a:t>
            </a:r>
            <a:endParaRPr lang="en-US" dirty="0"/>
          </a:p>
        </p:txBody>
      </p:sp>
      <p:sp>
        <p:nvSpPr>
          <p:cNvPr id="3" name="Subtitle 2"/>
          <p:cNvSpPr>
            <a:spLocks noGrp="1"/>
          </p:cNvSpPr>
          <p:nvPr>
            <p:ph type="subTitle" idx="1"/>
          </p:nvPr>
        </p:nvSpPr>
        <p:spPr>
          <a:xfrm>
            <a:off x="6773066" y="5994401"/>
            <a:ext cx="10481468" cy="2082801"/>
          </a:xfrm>
        </p:spPr>
        <p:txBody>
          <a:bodyPr anchor="t">
            <a:normAutofit/>
          </a:bodyPr>
          <a:lstStyle>
            <a:lvl1pPr marL="0" indent="0" algn="r">
              <a:buNone/>
              <a:defRPr sz="3150">
                <a:solidFill>
                  <a:schemeClr val="tx1"/>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a:xfrm>
            <a:off x="7998618" y="8824913"/>
            <a:ext cx="6486066" cy="547688"/>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587066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6427785" y="8800697"/>
            <a:ext cx="826751" cy="547688"/>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035097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58419" y="4000498"/>
            <a:ext cx="13396121" cy="3165573"/>
          </a:xfrm>
        </p:spPr>
        <p:txBody>
          <a:bodyPr anchor="b"/>
          <a:lstStyle>
            <a:lvl1pPr algn="r">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3858417" y="7166072"/>
            <a:ext cx="13396122" cy="1290600"/>
          </a:xfrm>
        </p:spPr>
        <p:txBody>
          <a:bodyPr anchor="t">
            <a:normAutofit/>
          </a:bodyPr>
          <a:lstStyle>
            <a:lvl1pPr marL="0" indent="0" algn="r">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81920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26467" y="1028701"/>
            <a:ext cx="15028070" cy="26288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26469" y="4000499"/>
            <a:ext cx="7342583" cy="4686302"/>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911951" y="4000500"/>
            <a:ext cx="7342584" cy="4686300"/>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57228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658269" y="3987800"/>
            <a:ext cx="6910782" cy="864393"/>
          </a:xfrm>
        </p:spPr>
        <p:txBody>
          <a:bodyPr anchor="b">
            <a:noAutofit/>
          </a:bodyPr>
          <a:lstStyle>
            <a:lvl1pPr marL="0" indent="0">
              <a:buNone/>
              <a:defRPr sz="4200" b="0">
                <a:solidFill>
                  <a:schemeClr val="accent1">
                    <a:lumMod val="7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226467" y="5003006"/>
            <a:ext cx="7342584" cy="3683793"/>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320731" y="4000500"/>
            <a:ext cx="6933806" cy="864393"/>
          </a:xfrm>
        </p:spPr>
        <p:txBody>
          <a:bodyPr anchor="b">
            <a:noAutofit/>
          </a:bodyPr>
          <a:lstStyle>
            <a:lvl1pPr marL="0" indent="0">
              <a:buNone/>
              <a:defRPr sz="4200" b="0">
                <a:solidFill>
                  <a:schemeClr val="accent1">
                    <a:lumMod val="7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911951" y="5003006"/>
            <a:ext cx="7342584" cy="3683793"/>
          </a:xfrm>
        </p:spPr>
        <p:txBody>
          <a:bodyPr anchor="t">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190941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91664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268406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6469" y="2400300"/>
            <a:ext cx="5323682" cy="2057400"/>
          </a:xfrm>
        </p:spPr>
        <p:txBody>
          <a:bodyPr anchor="b">
            <a:normAutofit/>
          </a:bodyPr>
          <a:lstStyle>
            <a:lvl1pPr algn="ctr">
              <a:defRPr sz="3600" b="0"/>
            </a:lvl1pPr>
          </a:lstStyle>
          <a:p>
            <a:r>
              <a:rPr lang="en-US"/>
              <a:t>Click to edit Master title style</a:t>
            </a:r>
            <a:endParaRPr lang="en-US" dirty="0"/>
          </a:p>
        </p:txBody>
      </p:sp>
      <p:sp>
        <p:nvSpPr>
          <p:cNvPr id="3" name="Content Placeholder 2"/>
          <p:cNvSpPr>
            <a:spLocks noGrp="1"/>
          </p:cNvSpPr>
          <p:nvPr>
            <p:ph idx="1"/>
          </p:nvPr>
        </p:nvSpPr>
        <p:spPr>
          <a:xfrm>
            <a:off x="7893050" y="1028699"/>
            <a:ext cx="9361485" cy="7658102"/>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26469" y="4457700"/>
            <a:ext cx="5323682" cy="2743200"/>
          </a:xfrm>
        </p:spPr>
        <p:txBody>
          <a:bodyPr>
            <a:normAutofit/>
          </a:bodyPr>
          <a:lstStyle>
            <a:lvl1pPr marL="0" indent="0" algn="ctr">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28257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4086" y="2628899"/>
            <a:ext cx="8139237" cy="2057400"/>
          </a:xfrm>
        </p:spPr>
        <p:txBody>
          <a:bodyPr anchor="b">
            <a:normAutofit/>
          </a:bodyPr>
          <a:lstStyle>
            <a:lvl1pPr algn="ctr">
              <a:defRPr sz="42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11392023" y="1371600"/>
            <a:ext cx="4921461" cy="6858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2224086" y="4686299"/>
            <a:ext cx="8139237" cy="2743200"/>
          </a:xfrm>
        </p:spPr>
        <p:txBody>
          <a:bodyPr>
            <a:normAutofit/>
          </a:bodyPr>
          <a:lstStyle>
            <a:lvl1pPr marL="0" indent="0" algn="ctr">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8189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6467" y="7099298"/>
            <a:ext cx="15028067" cy="850107"/>
          </a:xfrm>
        </p:spPr>
        <p:txBody>
          <a:bodyPr anchor="b">
            <a:normAutofit/>
          </a:bodyPr>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9018" y="1398168"/>
            <a:ext cx="12338916" cy="474746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2226467" y="7949405"/>
            <a:ext cx="15028067" cy="740568"/>
          </a:xfrm>
        </p:spPr>
        <p:txBody>
          <a:bodyPr>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563533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226469" y="1028700"/>
            <a:ext cx="15028067" cy="4572000"/>
          </a:xfrm>
        </p:spPr>
        <p:txBody>
          <a:bodyPr anchor="ctr">
            <a:normAutofit/>
          </a:bodyPr>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226469" y="6515100"/>
            <a:ext cx="15028070" cy="2171700"/>
          </a:xfrm>
        </p:spPr>
        <p:txBody>
          <a:bodyPr anchor="ctr">
            <a:normAutofit/>
          </a:bodyPr>
          <a:lstStyle>
            <a:lvl1pPr marL="0" indent="0" algn="ctr">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602433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2397918" y="1294535"/>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5" name="TextBox 14"/>
          <p:cNvSpPr txBox="1"/>
          <p:nvPr/>
        </p:nvSpPr>
        <p:spPr>
          <a:xfrm>
            <a:off x="16340138" y="422909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2" name="Title 1"/>
          <p:cNvSpPr>
            <a:spLocks noGrp="1"/>
          </p:cNvSpPr>
          <p:nvPr>
            <p:ph type="title"/>
          </p:nvPr>
        </p:nvSpPr>
        <p:spPr>
          <a:xfrm>
            <a:off x="3312318" y="1028701"/>
            <a:ext cx="13485018" cy="4114799"/>
          </a:xfrm>
        </p:spPr>
        <p:txBody>
          <a:bodyPr anchor="ctr">
            <a:normAutofit/>
          </a:bodyPr>
          <a:lstStyle>
            <a:lvl1pPr algn="ctr">
              <a:defRPr sz="48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3655217" y="5143499"/>
            <a:ext cx="12799223" cy="571500"/>
          </a:xfrm>
        </p:spPr>
        <p:txBody>
          <a:bodyPr anchor="ctr">
            <a:normAutofit/>
          </a:bodyPr>
          <a:lstStyle>
            <a:lvl1pPr marL="0" indent="0">
              <a:buFontTx/>
              <a:buNone/>
              <a:defRPr sz="27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2226467" y="6515100"/>
            <a:ext cx="15028067" cy="2171700"/>
          </a:xfrm>
        </p:spPr>
        <p:txBody>
          <a:bodyPr anchor="ctr">
            <a:normAutofit/>
          </a:bodyPr>
          <a:lstStyle>
            <a:lvl1pPr marL="0" indent="0" algn="ctr">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03401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226470" y="4962872"/>
            <a:ext cx="15028064" cy="2203200"/>
          </a:xfrm>
        </p:spPr>
        <p:txBody>
          <a:bodyPr anchor="b">
            <a:normAutofit/>
          </a:bodyPr>
          <a:lstStyle>
            <a:lvl1pPr algn="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226468" y="7166072"/>
            <a:ext cx="15028065" cy="1290600"/>
          </a:xfrm>
        </p:spPr>
        <p:txBody>
          <a:bodyPr anchor="t">
            <a:normAutofit/>
          </a:bodyPr>
          <a:lstStyle>
            <a:lvl1pPr marL="0" indent="0" algn="r">
              <a:buNone/>
              <a:defRPr sz="30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478601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2397918" y="1294535"/>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5" name="TextBox 14"/>
          <p:cNvSpPr txBox="1"/>
          <p:nvPr/>
        </p:nvSpPr>
        <p:spPr>
          <a:xfrm>
            <a:off x="16340138" y="422909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2" name="Title 1"/>
          <p:cNvSpPr>
            <a:spLocks noGrp="1"/>
          </p:cNvSpPr>
          <p:nvPr>
            <p:ph type="title"/>
          </p:nvPr>
        </p:nvSpPr>
        <p:spPr>
          <a:xfrm>
            <a:off x="3312318" y="1028701"/>
            <a:ext cx="13485018" cy="4114799"/>
          </a:xfrm>
        </p:spPr>
        <p:txBody>
          <a:bodyPr anchor="ctr">
            <a:normAutofit/>
          </a:bodyPr>
          <a:lstStyle>
            <a:lvl1pPr algn="ctr">
              <a:defRPr sz="48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226470" y="5829300"/>
            <a:ext cx="15028065" cy="1333500"/>
          </a:xfrm>
        </p:spPr>
        <p:txBody>
          <a:bodyPr vert="horz" lIns="91440" tIns="45720" rIns="91440" bIns="45720" rtlCol="0" anchor="b">
            <a:normAutofit/>
          </a:bodyPr>
          <a:lstStyle>
            <a:lvl1pPr algn="r">
              <a:buNone/>
              <a:defRPr lang="en-US" sz="36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2226468" y="7162800"/>
            <a:ext cx="15028065" cy="1524000"/>
          </a:xfrm>
        </p:spPr>
        <p:txBody>
          <a:bodyPr anchor="t">
            <a:normAutofit/>
          </a:bodyPr>
          <a:lstStyle>
            <a:lvl1pPr marL="0" indent="0" algn="r">
              <a:buNone/>
              <a:defRPr sz="27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2958079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226470" y="1028701"/>
            <a:ext cx="15028068" cy="409098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2226469" y="5257800"/>
            <a:ext cx="15028070" cy="1257300"/>
          </a:xfrm>
        </p:spPr>
        <p:txBody>
          <a:bodyPr vert="horz" lIns="91440" tIns="45720" rIns="91440" bIns="45720" rtlCol="0" anchor="b">
            <a:normAutofit/>
          </a:bodyPr>
          <a:lstStyle>
            <a:lvl1pPr>
              <a:buNone/>
              <a:defRPr lang="en-US" sz="42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2226467" y="6515100"/>
            <a:ext cx="15028070" cy="2171700"/>
          </a:xfrm>
        </p:spPr>
        <p:txBody>
          <a:bodyPr anchor="t">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508883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402186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598983" y="1028700"/>
            <a:ext cx="2655554" cy="76581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6468" y="1028700"/>
            <a:ext cx="12029613" cy="76581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522871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226219" y="1"/>
            <a:ext cx="3655220" cy="10287002"/>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2226467" y="1028701"/>
            <a:ext cx="15028070" cy="26288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6466" y="4000499"/>
            <a:ext cx="15028070" cy="468630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598984" y="8824913"/>
            <a:ext cx="1714500" cy="547688"/>
          </a:xfrm>
          <a:prstGeom prst="rect">
            <a:avLst/>
          </a:prstGeom>
        </p:spPr>
        <p:txBody>
          <a:bodyPr vert="horz" lIns="91440" tIns="45720" rIns="91440" bIns="45720" rtlCol="0" anchor="ctr"/>
          <a:lstStyle>
            <a:lvl1pPr algn="r">
              <a:defRPr sz="1500" b="0" i="0">
                <a:solidFill>
                  <a:schemeClr val="tx1"/>
                </a:solidFill>
                <a:effectLst/>
                <a:latin typeface="+mn-lt"/>
              </a:defRPr>
            </a:lvl1pPr>
          </a:lstStyle>
          <a:p>
            <a:fld id="{B61BEF0D-F0BB-DE4B-95CE-6DB70DBA9567}" type="datetimeFigureOut">
              <a:rPr lang="en-US" dirty="0"/>
              <a:pPr/>
              <a:t>4/1/2022</a:t>
            </a:fld>
            <a:endParaRPr lang="en-US" dirty="0"/>
          </a:p>
        </p:txBody>
      </p:sp>
      <p:sp>
        <p:nvSpPr>
          <p:cNvPr id="5" name="Footer Placeholder 4"/>
          <p:cNvSpPr>
            <a:spLocks noGrp="1"/>
          </p:cNvSpPr>
          <p:nvPr>
            <p:ph type="ftr" sz="quarter" idx="3"/>
          </p:nvPr>
        </p:nvSpPr>
        <p:spPr>
          <a:xfrm>
            <a:off x="3858419" y="8824913"/>
            <a:ext cx="10626266" cy="547688"/>
          </a:xfrm>
          <a:prstGeom prst="rect">
            <a:avLst/>
          </a:prstGeom>
        </p:spPr>
        <p:txBody>
          <a:bodyPr vert="horz" lIns="91440" tIns="45720" rIns="91440" bIns="45720" rtlCol="0" anchor="ctr"/>
          <a:lstStyle>
            <a:lvl1pPr algn="l">
              <a:defRPr sz="15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6427785" y="8824913"/>
            <a:ext cx="826751" cy="547688"/>
          </a:xfrm>
          <a:prstGeom prst="rect">
            <a:avLst/>
          </a:prstGeom>
        </p:spPr>
        <p:txBody>
          <a:bodyPr vert="horz" lIns="91440" tIns="45720" rIns="91440" bIns="45720" rtlCol="0" anchor="ctr"/>
          <a:lstStyle>
            <a:lvl1pPr algn="r">
              <a:defRPr sz="15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248524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6858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accent1">
            <a:lumMod val="75000"/>
          </a:schemeClr>
        </a:buClr>
        <a:buSzPct val="145000"/>
        <a:buFont typeface="Arial"/>
        <a:buChar char="•"/>
        <a:defRPr sz="3600" kern="1200" cap="none">
          <a:solidFill>
            <a:schemeClr val="tx1"/>
          </a:solidFill>
          <a:effectLst/>
          <a:latin typeface="+mn-lt"/>
          <a:ea typeface="+mn-ea"/>
          <a:cs typeface="+mn-cs"/>
        </a:defRPr>
      </a:lvl1pPr>
      <a:lvl2pPr marL="1114425" indent="-428625" algn="l" defTabSz="685800" rtl="0" eaLnBrk="1" latinLnBrk="0" hangingPunct="1">
        <a:spcBef>
          <a:spcPct val="20000"/>
        </a:spcBef>
        <a:spcAft>
          <a:spcPts val="900"/>
        </a:spcAft>
        <a:buClr>
          <a:schemeClr val="accent1">
            <a:lumMod val="75000"/>
          </a:schemeClr>
        </a:buClr>
        <a:buSzPct val="145000"/>
        <a:buFont typeface="Arial"/>
        <a:buChar char="•"/>
        <a:defRPr sz="3000" kern="1200" cap="none">
          <a:solidFill>
            <a:schemeClr val="tx1"/>
          </a:solidFill>
          <a:effectLst/>
          <a:latin typeface="+mn-lt"/>
          <a:ea typeface="+mn-ea"/>
          <a:cs typeface="+mn-cs"/>
        </a:defRPr>
      </a:lvl2pPr>
      <a:lvl3pPr marL="1800225" indent="-428625" algn="l" defTabSz="685800" rtl="0" eaLnBrk="1" latinLnBrk="0" hangingPunct="1">
        <a:spcBef>
          <a:spcPct val="20000"/>
        </a:spcBef>
        <a:spcAft>
          <a:spcPts val="900"/>
        </a:spcAft>
        <a:buClr>
          <a:schemeClr val="accent1">
            <a:lumMod val="75000"/>
          </a:schemeClr>
        </a:buClr>
        <a:buSzPct val="145000"/>
        <a:buFont typeface="Arial"/>
        <a:buChar char="•"/>
        <a:defRPr sz="2700" kern="1200" cap="none">
          <a:solidFill>
            <a:schemeClr val="tx1"/>
          </a:solidFill>
          <a:effectLst/>
          <a:latin typeface="+mn-lt"/>
          <a:ea typeface="+mn-ea"/>
          <a:cs typeface="+mn-cs"/>
        </a:defRPr>
      </a:lvl3pPr>
      <a:lvl4pPr marL="2314575" indent="-257175" algn="l" defTabSz="685800" rtl="0" eaLnBrk="1" latinLnBrk="0" hangingPunct="1">
        <a:spcBef>
          <a:spcPct val="20000"/>
        </a:spcBef>
        <a:spcAft>
          <a:spcPts val="900"/>
        </a:spcAft>
        <a:buClr>
          <a:schemeClr val="accent1">
            <a:lumMod val="75000"/>
          </a:schemeClr>
        </a:buClr>
        <a:buSzPct val="145000"/>
        <a:buFont typeface="Arial"/>
        <a:buChar char="•"/>
        <a:defRPr sz="2400" kern="1200" cap="none">
          <a:solidFill>
            <a:schemeClr val="tx1"/>
          </a:solidFill>
          <a:effectLst/>
          <a:latin typeface="+mn-lt"/>
          <a:ea typeface="+mn-ea"/>
          <a:cs typeface="+mn-cs"/>
        </a:defRPr>
      </a:lvl4pPr>
      <a:lvl5pPr marL="3000375" indent="-257175" algn="l" defTabSz="685800" rtl="0" eaLnBrk="1" latinLnBrk="0" hangingPunct="1">
        <a:spcBef>
          <a:spcPct val="20000"/>
        </a:spcBef>
        <a:spcAft>
          <a:spcPts val="900"/>
        </a:spcAft>
        <a:buClr>
          <a:schemeClr val="accent1">
            <a:lumMod val="75000"/>
          </a:schemeClr>
        </a:buClr>
        <a:buSzPct val="145000"/>
        <a:buFont typeface="Arial"/>
        <a:buChar char="•"/>
        <a:defRPr sz="2100" kern="1200" cap="none">
          <a:solidFill>
            <a:schemeClr val="tx1"/>
          </a:solidFill>
          <a:effectLst/>
          <a:latin typeface="+mn-lt"/>
          <a:ea typeface="+mn-ea"/>
          <a:cs typeface="+mn-cs"/>
        </a:defRPr>
      </a:lvl5pPr>
      <a:lvl6pPr marL="3771900" indent="-342900" algn="l" defTabSz="685800" rtl="0" eaLnBrk="1" latinLnBrk="0" hangingPunct="1">
        <a:spcBef>
          <a:spcPct val="20000"/>
        </a:spcBef>
        <a:spcAft>
          <a:spcPts val="900"/>
        </a:spcAft>
        <a:buClr>
          <a:schemeClr val="accent1">
            <a:lumMod val="75000"/>
          </a:schemeClr>
        </a:buClr>
        <a:buSzPct val="145000"/>
        <a:buFont typeface="Arial"/>
        <a:buChar char="•"/>
        <a:defRPr sz="2100" kern="1200" cap="none">
          <a:solidFill>
            <a:schemeClr val="tx1"/>
          </a:solidFill>
          <a:effectLst/>
          <a:latin typeface="+mn-lt"/>
          <a:ea typeface="+mn-ea"/>
          <a:cs typeface="+mn-cs"/>
        </a:defRPr>
      </a:lvl6pPr>
      <a:lvl7pPr marL="4457700" indent="-342900" algn="l" defTabSz="685800" rtl="0" eaLnBrk="1" latinLnBrk="0" hangingPunct="1">
        <a:spcBef>
          <a:spcPct val="20000"/>
        </a:spcBef>
        <a:spcAft>
          <a:spcPts val="900"/>
        </a:spcAft>
        <a:buClr>
          <a:schemeClr val="accent1">
            <a:lumMod val="75000"/>
          </a:schemeClr>
        </a:buClr>
        <a:buSzPct val="145000"/>
        <a:buFont typeface="Arial"/>
        <a:buChar char="•"/>
        <a:defRPr sz="2100" kern="1200" cap="none">
          <a:solidFill>
            <a:schemeClr val="tx1"/>
          </a:solidFill>
          <a:effectLst/>
          <a:latin typeface="+mn-lt"/>
          <a:ea typeface="+mn-ea"/>
          <a:cs typeface="+mn-cs"/>
        </a:defRPr>
      </a:lvl7pPr>
      <a:lvl8pPr marL="5143500" indent="-342900" algn="l" defTabSz="685800" rtl="0" eaLnBrk="1" latinLnBrk="0" hangingPunct="1">
        <a:spcBef>
          <a:spcPct val="20000"/>
        </a:spcBef>
        <a:spcAft>
          <a:spcPts val="900"/>
        </a:spcAft>
        <a:buClr>
          <a:schemeClr val="accent1">
            <a:lumMod val="75000"/>
          </a:schemeClr>
        </a:buClr>
        <a:buSzPct val="145000"/>
        <a:buFont typeface="Arial"/>
        <a:buChar char="•"/>
        <a:defRPr sz="2100" kern="1200" cap="none">
          <a:solidFill>
            <a:schemeClr val="tx1"/>
          </a:solidFill>
          <a:effectLst/>
          <a:latin typeface="+mn-lt"/>
          <a:ea typeface="+mn-ea"/>
          <a:cs typeface="+mn-cs"/>
        </a:defRPr>
      </a:lvl8pPr>
      <a:lvl9pPr marL="5829300" indent="-342900" algn="l" defTabSz="685800" rtl="0" eaLnBrk="1" latinLnBrk="0" hangingPunct="1">
        <a:spcBef>
          <a:spcPct val="20000"/>
        </a:spcBef>
        <a:spcAft>
          <a:spcPts val="900"/>
        </a:spcAft>
        <a:buClr>
          <a:schemeClr val="accent1">
            <a:lumMod val="75000"/>
          </a:schemeClr>
        </a:buClr>
        <a:buSzPct val="145000"/>
        <a:buFont typeface="Arial"/>
        <a:buChar char="•"/>
        <a:defRPr sz="2100" kern="1200" cap="none">
          <a:solidFill>
            <a:schemeClr val="tx1"/>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steve@ac2.org.za" TargetMode="External"/><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hyperlink" Target="http://www.ac2.org.z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7800" y="4145493"/>
            <a:ext cx="11831725" cy="3453053"/>
            <a:chOff x="224888" y="858918"/>
            <a:chExt cx="15775633" cy="4604071"/>
          </a:xfrm>
        </p:grpSpPr>
        <p:sp>
          <p:nvSpPr>
            <p:cNvPr id="3" name="TextBox 3"/>
            <p:cNvSpPr txBox="1"/>
            <p:nvPr/>
          </p:nvSpPr>
          <p:spPr>
            <a:xfrm>
              <a:off x="224888" y="858918"/>
              <a:ext cx="15775633" cy="3088862"/>
            </a:xfrm>
            <a:prstGeom prst="rect">
              <a:avLst/>
            </a:prstGeom>
          </p:spPr>
          <p:txBody>
            <a:bodyPr lIns="0" tIns="0" rIns="0" bIns="0" rtlCol="0" anchor="t">
              <a:spAutoFit/>
            </a:bodyPr>
            <a:lstStyle/>
            <a:p>
              <a:pPr algn="ctr">
                <a:lnSpc>
                  <a:spcPts val="4510"/>
                </a:lnSpc>
              </a:pPr>
              <a:r>
                <a:rPr lang="en-US" sz="4100" spc="8" dirty="0">
                  <a:solidFill>
                    <a:srgbClr val="000000"/>
                  </a:solidFill>
                  <a:latin typeface="Sifonn Bold"/>
                </a:rPr>
                <a:t>Oral Submission to the Portfolio Committee on Justice and Correctional Services : </a:t>
              </a:r>
            </a:p>
            <a:p>
              <a:pPr algn="ctr">
                <a:lnSpc>
                  <a:spcPts val="4510"/>
                </a:lnSpc>
              </a:pPr>
              <a:r>
                <a:rPr lang="en-US" sz="4100" spc="8" dirty="0">
                  <a:solidFill>
                    <a:srgbClr val="000000"/>
                  </a:solidFill>
                  <a:latin typeface="Sifonn Bold"/>
                </a:rPr>
                <a:t>THE PREVENTION AND COMBATING OF HATE CRIMES AND HATE SPEECH BILL [B9-2018]</a:t>
              </a:r>
            </a:p>
          </p:txBody>
        </p:sp>
        <p:sp>
          <p:nvSpPr>
            <p:cNvPr id="4" name="TextBox 4"/>
            <p:cNvSpPr txBox="1"/>
            <p:nvPr/>
          </p:nvSpPr>
          <p:spPr>
            <a:xfrm>
              <a:off x="7720455" y="4391841"/>
              <a:ext cx="7970465" cy="1071148"/>
            </a:xfrm>
            <a:prstGeom prst="rect">
              <a:avLst/>
            </a:prstGeom>
          </p:spPr>
          <p:txBody>
            <a:bodyPr lIns="0" tIns="0" rIns="0" bIns="0" rtlCol="0" anchor="t">
              <a:spAutoFit/>
            </a:bodyPr>
            <a:lstStyle/>
            <a:p>
              <a:pPr algn="r">
                <a:lnSpc>
                  <a:spcPts val="3079"/>
                </a:lnSpc>
              </a:pPr>
              <a:r>
                <a:rPr lang="en-US" sz="2799" spc="5" dirty="0">
                  <a:solidFill>
                    <a:srgbClr val="000000"/>
                  </a:solidFill>
                  <a:latin typeface="Nunito Bold"/>
                </a:rPr>
                <a:t>ACCESS CHAPTER 2</a:t>
              </a:r>
            </a:p>
            <a:p>
              <a:pPr algn="r">
                <a:lnSpc>
                  <a:spcPts val="3079"/>
                </a:lnSpc>
              </a:pPr>
              <a:r>
                <a:rPr lang="en-US" sz="2799" spc="5" dirty="0">
                  <a:solidFill>
                    <a:srgbClr val="000000"/>
                  </a:solidFill>
                  <a:latin typeface="Nunito Bold"/>
                </a:rPr>
                <a:t>STEVE LETSIKE</a:t>
              </a: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12039600" y="792780"/>
            <a:ext cx="5927988" cy="3453053"/>
          </a:xfrm>
          <a:prstGeom prst="rect">
            <a:avLst/>
          </a:prstGeom>
        </p:spPr>
      </p:pic>
      <p:pic>
        <p:nvPicPr>
          <p:cNvPr id="6" name="Picture 5" descr="A drawing of a person&#10;&#10;Description automatically generated">
            <a:extLst>
              <a:ext uri="{FF2B5EF4-FFF2-40B4-BE49-F238E27FC236}">
                <a16:creationId xmlns:a16="http://schemas.microsoft.com/office/drawing/2014/main" xmlns="" id="{BD0F3241-81F0-4EFE-B7EC-47DFB2061D85}"/>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2897" r="17660" b="12936"/>
          <a:stretch/>
        </p:blipFill>
        <p:spPr>
          <a:xfrm>
            <a:off x="5867400" y="136021"/>
            <a:ext cx="4191000" cy="34958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54014" y="933450"/>
            <a:ext cx="13387388" cy="887095"/>
          </a:xfrm>
          <a:prstGeom prst="rect">
            <a:avLst/>
          </a:prstGeom>
        </p:spPr>
        <p:txBody>
          <a:bodyPr lIns="0" tIns="0" rIns="0" bIns="0" rtlCol="0" anchor="t">
            <a:spAutoFit/>
          </a:bodyPr>
          <a:lstStyle/>
          <a:p>
            <a:pPr algn="ctr">
              <a:lnSpc>
                <a:spcPts val="7279"/>
              </a:lnSpc>
            </a:pPr>
            <a:r>
              <a:rPr lang="en-US" sz="5199">
                <a:solidFill>
                  <a:srgbClr val="000000"/>
                </a:solidFill>
                <a:latin typeface="Open Sans Bold Italics"/>
              </a:rPr>
              <a:t>Conversion Practices: Contextualizing Hate</a:t>
            </a:r>
          </a:p>
        </p:txBody>
      </p:sp>
      <p:sp>
        <p:nvSpPr>
          <p:cNvPr id="3" name="TextBox 3"/>
          <p:cNvSpPr txBox="1"/>
          <p:nvPr/>
        </p:nvSpPr>
        <p:spPr>
          <a:xfrm>
            <a:off x="2054014" y="2166674"/>
            <a:ext cx="13387388" cy="6581140"/>
          </a:xfrm>
          <a:prstGeom prst="rect">
            <a:avLst/>
          </a:prstGeom>
        </p:spPr>
        <p:txBody>
          <a:bodyPr lIns="0" tIns="0" rIns="0" bIns="0" rtlCol="0" anchor="t">
            <a:spAutoFit/>
          </a:bodyPr>
          <a:lstStyle/>
          <a:p>
            <a:pPr marL="734059" lvl="1" indent="-367030" algn="ctr">
              <a:lnSpc>
                <a:spcPts val="4759"/>
              </a:lnSpc>
              <a:buFont typeface="Arial"/>
              <a:buChar char="•"/>
            </a:pPr>
            <a:r>
              <a:rPr lang="en-US" sz="3399">
                <a:solidFill>
                  <a:srgbClr val="000000"/>
                </a:solidFill>
                <a:latin typeface="Open Sans Light"/>
              </a:rPr>
              <a:t>In a study by AC2 it was found that harmful practices that are meant to correct or fix the SOGIESC affirming individuals are perpetrated by amongst others: parents and family members, religious leaders, psychological professionals, traditional healers and leaders as well as members of communities</a:t>
            </a:r>
          </a:p>
          <a:p>
            <a:pPr marL="734059" lvl="1" indent="-367030" algn="ctr">
              <a:lnSpc>
                <a:spcPts val="4759"/>
              </a:lnSpc>
              <a:buFont typeface="Arial"/>
              <a:buChar char="•"/>
            </a:pPr>
            <a:r>
              <a:rPr lang="en-US" sz="3399">
                <a:solidFill>
                  <a:srgbClr val="000000"/>
                </a:solidFill>
                <a:latin typeface="Open Sans Light"/>
              </a:rPr>
              <a:t>These practices have been found to be harmful to victims who have reported secondary victimization and exclusion, mental health challenges as well as suicide attempt</a:t>
            </a:r>
          </a:p>
          <a:p>
            <a:pPr marL="734059" lvl="1" indent="-367030" algn="ctr">
              <a:lnSpc>
                <a:spcPts val="4759"/>
              </a:lnSpc>
              <a:buFont typeface="Arial"/>
              <a:buChar char="•"/>
            </a:pPr>
            <a:r>
              <a:rPr lang="en-US" sz="3399">
                <a:solidFill>
                  <a:srgbClr val="000000"/>
                </a:solidFill>
                <a:latin typeface="Open Sans Light"/>
              </a:rPr>
              <a:t>Corrective rape and the brutality directed to the community is one form of CP that is driven and motivated by hate</a:t>
            </a:r>
          </a:p>
          <a:p>
            <a:pPr marL="734059" lvl="1" indent="-367030" algn="ctr">
              <a:lnSpc>
                <a:spcPts val="4759"/>
              </a:lnSpc>
              <a:buFont typeface="Arial"/>
              <a:buChar char="•"/>
            </a:pPr>
            <a:endParaRPr lang="en-US" sz="3399">
              <a:solidFill>
                <a:srgbClr val="000000"/>
              </a:solidFill>
              <a:latin typeface="Open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327D73B4-9F5C-4A64-A179-51B9500CB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2"/>
          <p:cNvSpPr txBox="1"/>
          <p:nvPr/>
        </p:nvSpPr>
        <p:spPr>
          <a:xfrm>
            <a:off x="9986572" y="700906"/>
            <a:ext cx="6293511" cy="307878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400">
                <a:latin typeface="+mj-lt"/>
                <a:ea typeface="+mj-ea"/>
                <a:cs typeface="+mj-cs"/>
              </a:rPr>
              <a:t>PEPUDA and Hate Crimes</a:t>
            </a:r>
          </a:p>
        </p:txBody>
      </p:sp>
      <p:sp>
        <p:nvSpPr>
          <p:cNvPr id="137" name="Oval 136">
            <a:extLst>
              <a:ext uri="{FF2B5EF4-FFF2-40B4-BE49-F238E27FC236}">
                <a16:creationId xmlns:a16="http://schemas.microsoft.com/office/drawing/2014/main" xmlns="" id="{C1F06963-6374-4B48-844F-071A9BAAAE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447" y="831228"/>
            <a:ext cx="8613284"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ove to appeal Jon Qwelane hate speech trial shock postponement -  MambaOnline - Gay South Africa online">
            <a:extLst>
              <a:ext uri="{FF2B5EF4-FFF2-40B4-BE49-F238E27FC236}">
                <a16:creationId xmlns:a16="http://schemas.microsoft.com/office/drawing/2014/main" xmlns="" id="{8CB17EB8-9A9F-4F39-8C37-3CFF3C3269C4}"/>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3096" r="6117"/>
          <a:stretch/>
        </p:blipFill>
        <p:spPr bwMode="auto">
          <a:xfrm>
            <a:off x="758127" y="831226"/>
            <a:ext cx="8613283" cy="8613284"/>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xmlns="">
                <a:solidFill>
                  <a:srgbClr val="FFFFFF"/>
                </a:solidFill>
              </a14:hiddenFill>
            </a:ext>
          </a:extLst>
        </p:spPr>
      </p:pic>
      <p:sp>
        <p:nvSpPr>
          <p:cNvPr id="139" name="!!plus graphic">
            <a:extLst>
              <a:ext uri="{FF2B5EF4-FFF2-40B4-BE49-F238E27FC236}">
                <a16:creationId xmlns:a16="http://schemas.microsoft.com/office/drawing/2014/main" xmlns="" id="{6CB927A4-E432-4310-9CD5-E89FF5063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07434" y="1055518"/>
            <a:ext cx="257272" cy="257273"/>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41" name="!!circle graphic">
            <a:extLst>
              <a:ext uri="{FF2B5EF4-FFF2-40B4-BE49-F238E27FC236}">
                <a16:creationId xmlns:a16="http://schemas.microsoft.com/office/drawing/2014/main" xmlns="" id="{1453BF6C-B012-48B7-B4E8-6D7AC7C27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129" y="2344044"/>
            <a:ext cx="236318" cy="236317"/>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TextBox 3"/>
          <p:cNvSpPr txBox="1"/>
          <p:nvPr/>
        </p:nvSpPr>
        <p:spPr>
          <a:xfrm>
            <a:off x="9986572" y="4486227"/>
            <a:ext cx="6293510" cy="437080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000" dirty="0">
                <a:solidFill>
                  <a:schemeClr val="tx1">
                    <a:alpha val="80000"/>
                  </a:schemeClr>
                </a:solidFill>
              </a:rPr>
              <a:t>John </a:t>
            </a:r>
            <a:r>
              <a:rPr lang="en-US" sz="3000" dirty="0" err="1">
                <a:solidFill>
                  <a:schemeClr val="tx1">
                    <a:alpha val="80000"/>
                  </a:schemeClr>
                </a:solidFill>
              </a:rPr>
              <a:t>Qwelane</a:t>
            </a:r>
            <a:r>
              <a:rPr lang="en-US" sz="3000" dirty="0">
                <a:solidFill>
                  <a:schemeClr val="tx1">
                    <a:alpha val="80000"/>
                  </a:schemeClr>
                </a:solidFill>
              </a:rPr>
              <a:t> (</a:t>
            </a:r>
            <a:r>
              <a:rPr lang="en-US" sz="3000" dirty="0" err="1">
                <a:solidFill>
                  <a:schemeClr val="tx1">
                    <a:alpha val="80000"/>
                  </a:schemeClr>
                </a:solidFill>
              </a:rPr>
              <a:t>Qwelane</a:t>
            </a:r>
            <a:r>
              <a:rPr lang="en-US" sz="3000" dirty="0">
                <a:solidFill>
                  <a:schemeClr val="tx1">
                    <a:alpha val="80000"/>
                  </a:schemeClr>
                </a:solidFill>
              </a:rPr>
              <a:t> v SAHRC and another (2021) ZACC22</a:t>
            </a:r>
          </a:p>
          <a:p>
            <a:pPr indent="-228600">
              <a:lnSpc>
                <a:spcPct val="90000"/>
              </a:lnSpc>
              <a:spcAft>
                <a:spcPts val="600"/>
              </a:spcAft>
              <a:buFont typeface="Arial" panose="020B0604020202020204" pitchFamily="34" charset="0"/>
              <a:buChar char="•"/>
            </a:pPr>
            <a:endParaRPr lang="en-US" sz="3000" dirty="0">
              <a:solidFill>
                <a:schemeClr val="tx1">
                  <a:alpha val="80000"/>
                </a:schemeClr>
              </a:solidFill>
            </a:endParaRPr>
          </a:p>
          <a:p>
            <a:pPr indent="-228600">
              <a:lnSpc>
                <a:spcPct val="90000"/>
              </a:lnSpc>
              <a:spcAft>
                <a:spcPts val="600"/>
              </a:spcAft>
              <a:buFont typeface="Arial" panose="020B0604020202020204" pitchFamily="34" charset="0"/>
              <a:buChar char="•"/>
            </a:pPr>
            <a:endParaRPr lang="en-US" sz="3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3000" dirty="0">
                <a:solidFill>
                  <a:schemeClr val="tx1">
                    <a:alpha val="80000"/>
                  </a:schemeClr>
                </a:solidFill>
              </a:rPr>
              <a:t>Karabo Ndlovu vs </a:t>
            </a:r>
            <a:r>
              <a:rPr lang="en-US" sz="3000" dirty="0" err="1">
                <a:solidFill>
                  <a:schemeClr val="tx1">
                    <a:alpha val="80000"/>
                  </a:schemeClr>
                </a:solidFill>
              </a:rPr>
              <a:t>Pentacostel</a:t>
            </a:r>
            <a:r>
              <a:rPr lang="en-US" sz="3000" dirty="0">
                <a:solidFill>
                  <a:schemeClr val="tx1">
                    <a:alpha val="80000"/>
                  </a:schemeClr>
                </a:solidFill>
              </a:rPr>
              <a:t> Church (2020)</a:t>
            </a:r>
          </a:p>
          <a:p>
            <a:pPr indent="-228600">
              <a:lnSpc>
                <a:spcPct val="90000"/>
              </a:lnSpc>
              <a:spcAft>
                <a:spcPts val="600"/>
              </a:spcAft>
              <a:buFont typeface="Arial" panose="020B0604020202020204" pitchFamily="34" charset="0"/>
              <a:buChar char="•"/>
            </a:pPr>
            <a:endParaRPr lang="en-US" sz="3000" dirty="0">
              <a:solidFill>
                <a:schemeClr val="tx1">
                  <a:alpha val="80000"/>
                </a:schemeClr>
              </a:solidFill>
            </a:endParaRPr>
          </a:p>
          <a:p>
            <a:pPr indent="-228600">
              <a:lnSpc>
                <a:spcPct val="90000"/>
              </a:lnSpc>
              <a:spcAft>
                <a:spcPts val="600"/>
              </a:spcAft>
              <a:buFont typeface="Arial" panose="020B0604020202020204" pitchFamily="34" charset="0"/>
              <a:buChar char="•"/>
            </a:pPr>
            <a:endParaRPr lang="en-US" sz="3000" dirty="0">
              <a:solidFill>
                <a:schemeClr val="tx1">
                  <a:alpha val="80000"/>
                </a:schemeClr>
              </a:solidFill>
            </a:endParaRPr>
          </a:p>
          <a:p>
            <a:pPr indent="-228600">
              <a:lnSpc>
                <a:spcPct val="90000"/>
              </a:lnSpc>
              <a:spcAft>
                <a:spcPts val="600"/>
              </a:spcAft>
              <a:buFont typeface="Arial" panose="020B0604020202020204" pitchFamily="34" charset="0"/>
              <a:buChar char="•"/>
            </a:pPr>
            <a:endParaRPr lang="en-US" sz="3000" dirty="0">
              <a:solidFill>
                <a:schemeClr val="tx1">
                  <a:alpha val="80000"/>
                </a:schemeClr>
              </a:solidFill>
            </a:endParaRPr>
          </a:p>
          <a:p>
            <a:pPr indent="-228600">
              <a:lnSpc>
                <a:spcPct val="90000"/>
              </a:lnSpc>
              <a:spcAft>
                <a:spcPts val="600"/>
              </a:spcAft>
              <a:buFont typeface="Arial" panose="020B0604020202020204" pitchFamily="34" charset="0"/>
              <a:buChar char="•"/>
            </a:pPr>
            <a:endParaRPr lang="en-US" sz="3000" dirty="0">
              <a:solidFill>
                <a:schemeClr val="tx1">
                  <a:alpha val="80000"/>
                </a:schemeClr>
              </a:solidFill>
            </a:endParaRPr>
          </a:p>
          <a:p>
            <a:pPr indent="-228600">
              <a:lnSpc>
                <a:spcPct val="90000"/>
              </a:lnSpc>
              <a:spcAft>
                <a:spcPts val="600"/>
              </a:spcAft>
              <a:buFont typeface="Arial" panose="020B0604020202020204" pitchFamily="34" charset="0"/>
              <a:buChar char="•"/>
            </a:pPr>
            <a:endParaRPr lang="en-US" sz="3000" dirty="0">
              <a:solidFill>
                <a:schemeClr val="tx1">
                  <a:alpha val="80000"/>
                </a:schemeClr>
              </a:solidFill>
            </a:endParaRPr>
          </a:p>
        </p:txBody>
      </p:sp>
      <p:sp>
        <p:nvSpPr>
          <p:cNvPr id="143" name="!!dot graphic">
            <a:extLst>
              <a:ext uri="{FF2B5EF4-FFF2-40B4-BE49-F238E27FC236}">
                <a16:creationId xmlns:a16="http://schemas.microsoft.com/office/drawing/2014/main" xmlns="" id="{E3020543-B24B-4EC4-8FFC-8DD88EEA9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81223" y="8662623"/>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45" name="!!Straight Connector">
            <a:extLst>
              <a:ext uri="{FF2B5EF4-FFF2-40B4-BE49-F238E27FC236}">
                <a16:creationId xmlns:a16="http://schemas.microsoft.com/office/drawing/2014/main" xmlns=""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379243" y="5428908"/>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00" cy="1028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2A638C7D-9088-41A9-88A0-7357157BC16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96770" y="1663864"/>
            <a:ext cx="7264065" cy="7264065"/>
            <a:chOff x="1881974" y="1174396"/>
            <a:chExt cx="5290997" cy="5290997"/>
          </a:xfrm>
        </p:grpSpPr>
        <p:sp>
          <p:nvSpPr>
            <p:cNvPr id="12" name="Oval 11">
              <a:extLst>
                <a:ext uri="{FF2B5EF4-FFF2-40B4-BE49-F238E27FC236}">
                  <a16:creationId xmlns:a16="http://schemas.microsoft.com/office/drawing/2014/main" xmlns="" id="{9714B173-1D32-4BBC-A685-1F5D257ABD7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BEF82DD1-2343-4F41-B6A7-A6489A713E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Oval 14">
            <a:extLst>
              <a:ext uri="{FF2B5EF4-FFF2-40B4-BE49-F238E27FC236}">
                <a16:creationId xmlns:a16="http://schemas.microsoft.com/office/drawing/2014/main" xmlns="" id="{4E0A5C5C-2A95-428E-9F6A-0D29EBD57C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20405" y="1643110"/>
            <a:ext cx="7132422" cy="713242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467126" y="852775"/>
            <a:ext cx="9241506" cy="13295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bg1"/>
                </a:solidFill>
                <a:latin typeface="+mj-lt"/>
                <a:ea typeface="+mj-ea"/>
                <a:cs typeface="+mj-cs"/>
              </a:rPr>
              <a:t>Criminalise hate crime and hate speech: Towards the signing of the bill</a:t>
            </a:r>
          </a:p>
        </p:txBody>
      </p:sp>
      <p:grpSp>
        <p:nvGrpSpPr>
          <p:cNvPr id="17" name="Group 16">
            <a:extLst>
              <a:ext uri="{FF2B5EF4-FFF2-40B4-BE49-F238E27FC236}">
                <a16:creationId xmlns:a16="http://schemas.microsoft.com/office/drawing/2014/main" xmlns="" id="{3F219210-B16A-47B6-9AA8-207DAFF37E6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566840"/>
            <a:ext cx="2792781" cy="1076272"/>
            <a:chOff x="0" y="377893"/>
            <a:chExt cx="1861854" cy="717514"/>
          </a:xfrm>
          <a:solidFill>
            <a:schemeClr val="bg1"/>
          </a:solidFill>
        </p:grpSpPr>
        <p:sp>
          <p:nvSpPr>
            <p:cNvPr id="18" name="Freeform: Shape 17">
              <a:extLst>
                <a:ext uri="{FF2B5EF4-FFF2-40B4-BE49-F238E27FC236}">
                  <a16:creationId xmlns:a16="http://schemas.microsoft.com/office/drawing/2014/main" xmlns="" id="{C5A741B9-65EC-4C5B-9FE0-4A18575771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xmlns="" id="{C0BB4301-41FA-4453-956F-A11CC664B68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4" name="Picture 3" descr="A close up of a sign&#10;&#10;Description automatically generated">
            <a:extLst>
              <a:ext uri="{FF2B5EF4-FFF2-40B4-BE49-F238E27FC236}">
                <a16:creationId xmlns:a16="http://schemas.microsoft.com/office/drawing/2014/main" xmlns="" id="{4436AAB4-09B2-457B-8853-D8BE01CDA0D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73615" y="3790926"/>
            <a:ext cx="4826000" cy="2836788"/>
          </a:xfrm>
          <a:prstGeom prst="rect">
            <a:avLst/>
          </a:prstGeom>
        </p:spPr>
      </p:pic>
      <p:sp>
        <p:nvSpPr>
          <p:cNvPr id="3" name="Subtitle 2">
            <a:extLst>
              <a:ext uri="{FF2B5EF4-FFF2-40B4-BE49-F238E27FC236}">
                <a16:creationId xmlns:a16="http://schemas.microsoft.com/office/drawing/2014/main" xmlns="" id="{A6626FAC-2FD2-46EB-83F6-F4CB37B33D8F}"/>
              </a:ext>
            </a:extLst>
          </p:cNvPr>
          <p:cNvSpPr txBox="1">
            <a:spLocks/>
          </p:cNvSpPr>
          <p:nvPr/>
        </p:nvSpPr>
        <p:spPr>
          <a:xfrm>
            <a:off x="9352302" y="2730553"/>
            <a:ext cx="7825759" cy="652700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sz="4000" dirty="0">
                <a:solidFill>
                  <a:schemeClr val="bg1"/>
                </a:solidFill>
              </a:rPr>
              <a:t>1.The penalty enhancement model;</a:t>
            </a:r>
          </a:p>
          <a:p>
            <a:pPr marL="0" indent="-228600">
              <a:lnSpc>
                <a:spcPct val="90000"/>
              </a:lnSpc>
            </a:pPr>
            <a:endParaRPr lang="en-US" sz="4000" dirty="0">
              <a:solidFill>
                <a:schemeClr val="bg1"/>
              </a:solidFill>
            </a:endParaRPr>
          </a:p>
          <a:p>
            <a:pPr marL="0" indent="0">
              <a:lnSpc>
                <a:spcPct val="90000"/>
              </a:lnSpc>
              <a:buNone/>
            </a:pPr>
            <a:r>
              <a:rPr lang="en-US" sz="4000" dirty="0">
                <a:solidFill>
                  <a:schemeClr val="bg1"/>
                </a:solidFill>
              </a:rPr>
              <a:t>2. The sentence aggravation model;</a:t>
            </a:r>
          </a:p>
          <a:p>
            <a:pPr marL="0" indent="-228600">
              <a:lnSpc>
                <a:spcPct val="90000"/>
              </a:lnSpc>
            </a:pPr>
            <a:endParaRPr lang="en-US" sz="4000" dirty="0">
              <a:solidFill>
                <a:schemeClr val="bg1"/>
              </a:solidFill>
            </a:endParaRPr>
          </a:p>
          <a:p>
            <a:pPr marL="0" indent="0">
              <a:lnSpc>
                <a:spcPct val="90000"/>
              </a:lnSpc>
              <a:buNone/>
            </a:pPr>
            <a:r>
              <a:rPr lang="en-US" sz="4000" dirty="0">
                <a:solidFill>
                  <a:schemeClr val="bg1"/>
                </a:solidFill>
              </a:rPr>
              <a:t>3.Substantive offence model.</a:t>
            </a:r>
          </a:p>
          <a:p>
            <a:pPr marL="0" indent="0">
              <a:lnSpc>
                <a:spcPct val="90000"/>
              </a:lnSpc>
              <a:buNone/>
            </a:pPr>
            <a:endParaRPr lang="en-US" sz="4000" dirty="0">
              <a:solidFill>
                <a:schemeClr val="bg1"/>
              </a:solidFill>
            </a:endParaRPr>
          </a:p>
          <a:p>
            <a:pPr marL="0" indent="0">
              <a:lnSpc>
                <a:spcPct val="90000"/>
              </a:lnSpc>
              <a:buNone/>
            </a:pPr>
            <a:r>
              <a:rPr lang="en-US" sz="4000" dirty="0">
                <a:solidFill>
                  <a:schemeClr val="bg1"/>
                </a:solidFill>
              </a:rPr>
              <a:t>There is a need for the bill – there is a need for a category, for data collection and </a:t>
            </a:r>
            <a:r>
              <a:rPr lang="en-US" sz="4000">
                <a:solidFill>
                  <a:schemeClr val="bg1"/>
                </a:solidFill>
              </a:rPr>
              <a:t>for accountability!</a:t>
            </a:r>
            <a:endParaRPr lang="en-US" sz="4000" dirty="0">
              <a:solidFill>
                <a:schemeClr val="bg1"/>
              </a:solidFill>
            </a:endParaRPr>
          </a:p>
          <a:p>
            <a:pPr marL="0" indent="-228600">
              <a:lnSpc>
                <a:spcPct val="90000"/>
              </a:lnSpc>
            </a:pPr>
            <a:endParaRPr lang="en-US" sz="4000" dirty="0">
              <a:solidFill>
                <a:schemeClr val="bg1"/>
              </a:solidFill>
            </a:endParaRPr>
          </a:p>
          <a:p>
            <a:pPr marL="0" indent="-228600">
              <a:lnSpc>
                <a:spcPct val="90000"/>
              </a:lnSpc>
            </a:pPr>
            <a:endParaRPr lang="en-US" sz="4000" dirty="0">
              <a:solidFill>
                <a:schemeClr val="bg1"/>
              </a:solidFill>
            </a:endParaRPr>
          </a:p>
          <a:p>
            <a:pPr marL="0" indent="0">
              <a:lnSpc>
                <a:spcPct val="90000"/>
              </a:lnSpc>
              <a:buNone/>
            </a:pPr>
            <a:r>
              <a:rPr lang="en-US" sz="4000" dirty="0">
                <a:solidFill>
                  <a:schemeClr val="bg1"/>
                </a:solidFill>
              </a:rPr>
              <a:t>             It is the right thing to do!</a:t>
            </a:r>
          </a:p>
        </p:txBody>
      </p:sp>
      <p:grpSp>
        <p:nvGrpSpPr>
          <p:cNvPr id="21" name="Graphic 185">
            <a:extLst>
              <a:ext uri="{FF2B5EF4-FFF2-40B4-BE49-F238E27FC236}">
                <a16:creationId xmlns:a16="http://schemas.microsoft.com/office/drawing/2014/main" xmlns="" id="{582A903B-6B78-4F0A-B7C9-3D80499020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642941" y="8980596"/>
            <a:ext cx="1581699" cy="704533"/>
            <a:chOff x="9841624" y="4115729"/>
            <a:chExt cx="602169" cy="268223"/>
          </a:xfrm>
          <a:solidFill>
            <a:schemeClr val="bg1"/>
          </a:solidFill>
        </p:grpSpPr>
        <p:sp>
          <p:nvSpPr>
            <p:cNvPr id="22" name="Freeform: Shape 21">
              <a:extLst>
                <a:ext uri="{FF2B5EF4-FFF2-40B4-BE49-F238E27FC236}">
                  <a16:creationId xmlns:a16="http://schemas.microsoft.com/office/drawing/2014/main" xmlns="" id="{D510EA93-8F64-42C8-A630-D449506E95E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06CB53FC-E4DA-4001-928B-9998A85EA5B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D210B969-4FDF-4AAC-9397-63D5434958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570B3EF0-84EA-4F47-86A3-1EA1F644A4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259369A8-EF57-42A1-8EC8-F6A9F92A3A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0750" y="1028701"/>
            <a:ext cx="8244348" cy="3941507"/>
          </a:xfrm>
        </p:spPr>
        <p:txBody>
          <a:bodyPr>
            <a:normAutofit/>
          </a:bodyPr>
          <a:lstStyle/>
          <a:p>
            <a:r>
              <a:rPr lang="en-ZA" sz="8100" b="1" dirty="0"/>
              <a:t>THANK YOU!!!!</a:t>
            </a:r>
          </a:p>
        </p:txBody>
      </p:sp>
      <p:sp>
        <p:nvSpPr>
          <p:cNvPr id="3" name="Content Placeholder 2"/>
          <p:cNvSpPr>
            <a:spLocks noGrp="1"/>
          </p:cNvSpPr>
          <p:nvPr>
            <p:ph idx="1"/>
          </p:nvPr>
        </p:nvSpPr>
        <p:spPr>
          <a:xfrm>
            <a:off x="11090786" y="2315498"/>
            <a:ext cx="6710516" cy="4232787"/>
          </a:xfrm>
        </p:spPr>
        <p:txBody>
          <a:bodyPr>
            <a:normAutofit/>
          </a:bodyPr>
          <a:lstStyle/>
          <a:p>
            <a:pPr marL="0" indent="0">
              <a:buNone/>
            </a:pPr>
            <a:endParaRPr lang="en-ZA" dirty="0"/>
          </a:p>
          <a:p>
            <a:pPr marL="0" indent="0" algn="ctr">
              <a:buNone/>
            </a:pPr>
            <a:r>
              <a:rPr lang="en-ZA" b="1" dirty="0"/>
              <a:t>Contacts: </a:t>
            </a:r>
          </a:p>
          <a:p>
            <a:pPr marL="0" indent="0">
              <a:buNone/>
            </a:pPr>
            <a:r>
              <a:rPr lang="en-ZA" dirty="0"/>
              <a:t>Email: </a:t>
            </a:r>
            <a:r>
              <a:rPr lang="en-ZA" dirty="0">
                <a:hlinkClick r:id="rId3"/>
              </a:rPr>
              <a:t>steve@ac2.org.za</a:t>
            </a:r>
            <a:r>
              <a:rPr lang="en-ZA" dirty="0"/>
              <a:t> </a:t>
            </a:r>
          </a:p>
          <a:p>
            <a:pPr marL="0" indent="0">
              <a:buNone/>
            </a:pPr>
            <a:r>
              <a:rPr lang="en-ZA" dirty="0">
                <a:hlinkClick r:id="rId4"/>
              </a:rPr>
              <a:t>www.ac2.org.za</a:t>
            </a:r>
            <a:r>
              <a:rPr lang="en-ZA" dirty="0"/>
              <a:t> </a:t>
            </a:r>
          </a:p>
          <a:p>
            <a:pPr marL="0" indent="0">
              <a:buNone/>
            </a:pPr>
            <a:r>
              <a:rPr lang="en-ZA" dirty="0"/>
              <a:t>Tel: 010 100 3177</a:t>
            </a:r>
          </a:p>
          <a:p>
            <a:pPr marL="0" indent="0">
              <a:buNone/>
            </a:pPr>
            <a:endParaRPr lang="en-ZA" dirty="0"/>
          </a:p>
        </p:txBody>
      </p:sp>
      <p:pic>
        <p:nvPicPr>
          <p:cNvPr id="2050" name="2eb98a2a-32d8-4753-a4ce-e814f3d45074" descr="Image">
            <a:extLst>
              <a:ext uri="{FF2B5EF4-FFF2-40B4-BE49-F238E27FC236}">
                <a16:creationId xmlns:a16="http://schemas.microsoft.com/office/drawing/2014/main" xmlns="" id="{E911A923-21DE-4FBB-AC7E-4AD862731E3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982517" y="7142740"/>
            <a:ext cx="14305484" cy="3004151"/>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981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44295" y="885825"/>
            <a:ext cx="6463605" cy="1309362"/>
          </a:xfrm>
          <a:prstGeom prst="rect">
            <a:avLst/>
          </a:prstGeom>
        </p:spPr>
        <p:txBody>
          <a:bodyPr lIns="0" tIns="0" rIns="0" bIns="0" rtlCol="0" anchor="t">
            <a:spAutoFit/>
          </a:bodyPr>
          <a:lstStyle/>
          <a:p>
            <a:pPr algn="ctr">
              <a:lnSpc>
                <a:spcPts val="10780"/>
              </a:lnSpc>
            </a:pPr>
            <a:r>
              <a:rPr lang="en-US" sz="7700">
                <a:solidFill>
                  <a:srgbClr val="000000"/>
                </a:solidFill>
                <a:latin typeface="Open Sans Extra Bold"/>
              </a:rPr>
              <a:t>Who are we?</a:t>
            </a:r>
          </a:p>
        </p:txBody>
      </p:sp>
      <p:sp>
        <p:nvSpPr>
          <p:cNvPr id="3" name="TextBox 3"/>
          <p:cNvSpPr txBox="1"/>
          <p:nvPr/>
        </p:nvSpPr>
        <p:spPr>
          <a:xfrm>
            <a:off x="1585168" y="3352942"/>
            <a:ext cx="14770908" cy="4170822"/>
          </a:xfrm>
          <a:prstGeom prst="rect">
            <a:avLst/>
          </a:prstGeom>
        </p:spPr>
        <p:txBody>
          <a:bodyPr lIns="0" tIns="0" rIns="0" bIns="0" rtlCol="0" anchor="t">
            <a:spAutoFit/>
          </a:bodyPr>
          <a:lstStyle/>
          <a:p>
            <a:pPr algn="ctr">
              <a:lnSpc>
                <a:spcPts val="4060"/>
              </a:lnSpc>
            </a:pPr>
            <a:r>
              <a:rPr lang="en-US" sz="2900" dirty="0">
                <a:solidFill>
                  <a:srgbClr val="000000"/>
                </a:solidFill>
                <a:latin typeface="Open Sans"/>
              </a:rPr>
              <a:t>The name Access Chapter 2 (AC2) is based on the South African Constitution- Bill of Rights: Chapter 2. AC2 is registered as a Non-Profit </a:t>
            </a:r>
            <a:r>
              <a:rPr lang="en-US" sz="2900" dirty="0" err="1">
                <a:solidFill>
                  <a:srgbClr val="000000"/>
                </a:solidFill>
                <a:latin typeface="Open Sans"/>
              </a:rPr>
              <a:t>Organisation</a:t>
            </a:r>
            <a:r>
              <a:rPr lang="en-US" sz="2900" dirty="0">
                <a:solidFill>
                  <a:srgbClr val="000000"/>
                </a:solidFill>
                <a:latin typeface="Open Sans"/>
              </a:rPr>
              <a:t>. AC2 works to promote and protect the human rights of the LGBTI+, Women and Girls in their diversities</a:t>
            </a:r>
          </a:p>
          <a:p>
            <a:pPr algn="ctr">
              <a:lnSpc>
                <a:spcPts val="4060"/>
              </a:lnSpc>
            </a:pPr>
            <a:endParaRPr lang="en-US" sz="2900" dirty="0">
              <a:solidFill>
                <a:srgbClr val="000000"/>
              </a:solidFill>
              <a:latin typeface="Open Sans"/>
            </a:endParaRPr>
          </a:p>
          <a:p>
            <a:pPr algn="ctr">
              <a:lnSpc>
                <a:spcPts val="4060"/>
              </a:lnSpc>
            </a:pPr>
            <a:r>
              <a:rPr lang="en-US" sz="2900" dirty="0">
                <a:solidFill>
                  <a:srgbClr val="000000"/>
                </a:solidFill>
                <a:latin typeface="Open Sans"/>
              </a:rPr>
              <a:t>We do this through the provision of Direct Services, Capacity Building and Awareness, Legal and Advocacy Services as well as Research Development. </a:t>
            </a:r>
          </a:p>
          <a:p>
            <a:pPr algn="ctr">
              <a:lnSpc>
                <a:spcPts val="4060"/>
              </a:lnSpc>
            </a:pPr>
            <a:endParaRPr lang="en-US" sz="2900" dirty="0">
              <a:solidFill>
                <a:srgbClr val="000000"/>
              </a:solidFill>
              <a:latin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676027" y="492048"/>
            <a:ext cx="16583273" cy="95050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6183966" y="6119002"/>
            <a:ext cx="6250311" cy="3773625"/>
          </a:xfrm>
          <a:prstGeom prst="rect">
            <a:avLst/>
          </a:prstGeom>
        </p:spPr>
      </p:pic>
      <p:sp>
        <p:nvSpPr>
          <p:cNvPr id="3" name="TextBox 3"/>
          <p:cNvSpPr txBox="1"/>
          <p:nvPr/>
        </p:nvSpPr>
        <p:spPr>
          <a:xfrm>
            <a:off x="1353998" y="1632518"/>
            <a:ext cx="15580004" cy="4510402"/>
          </a:xfrm>
          <a:prstGeom prst="rect">
            <a:avLst/>
          </a:prstGeom>
        </p:spPr>
        <p:txBody>
          <a:bodyPr lIns="0" tIns="0" rIns="0" bIns="0" rtlCol="0" anchor="t">
            <a:spAutoFit/>
          </a:bodyPr>
          <a:lstStyle/>
          <a:p>
            <a:pPr algn="ctr">
              <a:lnSpc>
                <a:spcPts val="4899"/>
              </a:lnSpc>
            </a:pPr>
            <a:r>
              <a:rPr lang="en-US" sz="3499" dirty="0">
                <a:solidFill>
                  <a:srgbClr val="000000"/>
                </a:solidFill>
                <a:latin typeface="Open Sans Bold"/>
              </a:rPr>
              <a:t>It is estimated that about 25+ members of the LGBTI+ have been brutally murdered across the country between the years 2020 and 2022</a:t>
            </a:r>
          </a:p>
          <a:p>
            <a:pPr algn="ctr">
              <a:lnSpc>
                <a:spcPts val="4899"/>
              </a:lnSpc>
            </a:pPr>
            <a:r>
              <a:rPr lang="en-US" sz="3499" dirty="0">
                <a:solidFill>
                  <a:srgbClr val="000000"/>
                </a:solidFill>
                <a:latin typeface="Arimo Bold"/>
              </a:rPr>
              <a:t>Amongst these many names, we remember Sam Mbatha, Bonang </a:t>
            </a:r>
            <a:r>
              <a:rPr lang="en-US" sz="3499" dirty="0" err="1">
                <a:solidFill>
                  <a:srgbClr val="000000"/>
                </a:solidFill>
                <a:latin typeface="Arimo Bold"/>
              </a:rPr>
              <a:t>Gaelae</a:t>
            </a:r>
            <a:r>
              <a:rPr lang="en-US" sz="3499" dirty="0">
                <a:solidFill>
                  <a:srgbClr val="000000"/>
                </a:solidFill>
                <a:latin typeface="Arimo Bold"/>
              </a:rPr>
              <a:t>, </a:t>
            </a:r>
            <a:r>
              <a:rPr lang="en-US" sz="3499" dirty="0" err="1">
                <a:solidFill>
                  <a:srgbClr val="000000"/>
                </a:solidFill>
                <a:latin typeface="Arimo Bold"/>
              </a:rPr>
              <a:t>Lindokuhle</a:t>
            </a:r>
            <a:r>
              <a:rPr lang="en-US" sz="3499" dirty="0">
                <a:solidFill>
                  <a:srgbClr val="000000"/>
                </a:solidFill>
                <a:latin typeface="Arimo Bold"/>
              </a:rPr>
              <a:t> Cele, Andile Lulu </a:t>
            </a:r>
            <a:r>
              <a:rPr lang="en-US" sz="3499" dirty="0" err="1">
                <a:solidFill>
                  <a:srgbClr val="000000"/>
                </a:solidFill>
                <a:latin typeface="Arimo Bold"/>
              </a:rPr>
              <a:t>Ntuthela</a:t>
            </a:r>
            <a:r>
              <a:rPr lang="en-US" sz="3499" dirty="0">
                <a:solidFill>
                  <a:srgbClr val="000000"/>
                </a:solidFill>
                <a:latin typeface="Arimo Bold"/>
              </a:rPr>
              <a:t>, Nathaniel </a:t>
            </a:r>
            <a:r>
              <a:rPr lang="en-US" sz="3499" dirty="0" err="1">
                <a:solidFill>
                  <a:srgbClr val="000000"/>
                </a:solidFill>
                <a:latin typeface="Arimo Bold"/>
              </a:rPr>
              <a:t>Spokgoane</a:t>
            </a:r>
            <a:r>
              <a:rPr lang="en-US" sz="3499" dirty="0">
                <a:solidFill>
                  <a:srgbClr val="000000"/>
                </a:solidFill>
                <a:latin typeface="Arimo Bold"/>
              </a:rPr>
              <a:t> Mbele and many others…  Although many of these names may stand out, so many others did not make the headlines</a:t>
            </a:r>
          </a:p>
          <a:p>
            <a:pPr algn="ctr">
              <a:lnSpc>
                <a:spcPts val="140"/>
              </a:lnSpc>
            </a:pPr>
            <a:endParaRPr lang="en-US" sz="3499" dirty="0">
              <a:solidFill>
                <a:srgbClr val="000000"/>
              </a:solidFill>
              <a:latin typeface="Arim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CBD3275-E78F-47B9-9EB7-093675C36A19}"/>
              </a:ext>
            </a:extLst>
          </p:cNvPr>
          <p:cNvSpPr txBox="1"/>
          <p:nvPr/>
        </p:nvSpPr>
        <p:spPr>
          <a:xfrm>
            <a:off x="9433737" y="1204987"/>
            <a:ext cx="7889560" cy="19883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DEFINING HATE CRIME!</a:t>
            </a:r>
          </a:p>
        </p:txBody>
      </p:sp>
      <p:sp>
        <p:nvSpPr>
          <p:cNvPr id="71" name="Freeform: Shape 70">
            <a:extLst>
              <a:ext uri="{FF2B5EF4-FFF2-40B4-BE49-F238E27FC236}">
                <a16:creationId xmlns:a16="http://schemas.microsoft.com/office/drawing/2014/main" xmlns="" id="{357DD0D3-F869-46D0-944C-6EC60E19E3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205224" cy="7882383"/>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Hate crime against Indians in Australia: Priest brutally attacked in church  - Oneindia News">
            <a:extLst>
              <a:ext uri="{FF2B5EF4-FFF2-40B4-BE49-F238E27FC236}">
                <a16:creationId xmlns:a16="http://schemas.microsoft.com/office/drawing/2014/main" xmlns="" id="{337CA8A1-E481-4900-AC35-EAAFD7B7ACC9}"/>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1891"/>
          <a:stretch/>
        </p:blipFill>
        <p:spPr bwMode="auto">
          <a:xfrm>
            <a:off x="1" y="3"/>
            <a:ext cx="8795582" cy="7477372"/>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xmlns="">
                <a:solidFill>
                  <a:srgbClr val="FFFFFF"/>
                </a:solidFill>
              </a14:hiddenFill>
            </a:ext>
          </a:extLst>
        </p:spPr>
      </p:pic>
      <p:sp>
        <p:nvSpPr>
          <p:cNvPr id="3" name="TextBox 3"/>
          <p:cNvSpPr txBox="1"/>
          <p:nvPr/>
        </p:nvSpPr>
        <p:spPr>
          <a:xfrm>
            <a:off x="8118085" y="3418527"/>
            <a:ext cx="9205223" cy="506388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700" b="0" i="0" dirty="0">
              <a:effectLst/>
            </a:endParaRPr>
          </a:p>
          <a:p>
            <a:pPr indent="-228600">
              <a:lnSpc>
                <a:spcPct val="90000"/>
              </a:lnSpc>
              <a:spcAft>
                <a:spcPts val="600"/>
              </a:spcAft>
              <a:buFont typeface="Arial" panose="020B0604020202020204" pitchFamily="34" charset="0"/>
              <a:buChar char="•"/>
            </a:pPr>
            <a:endParaRPr lang="en-US" sz="2700" dirty="0"/>
          </a:p>
          <a:p>
            <a:pPr algn="ctr">
              <a:lnSpc>
                <a:spcPct val="90000"/>
              </a:lnSpc>
              <a:spcAft>
                <a:spcPts val="600"/>
              </a:spcAft>
            </a:pPr>
            <a:r>
              <a:rPr lang="en-US" sz="3200" b="0" i="0" dirty="0">
                <a:effectLst/>
              </a:rPr>
              <a:t>A hate crime is a criminal offence motivated against persons, associates of persons, property or society that is motivated, in whole or in part, by an offender’s hate against an individual’s or group’s actual or perceived; race, religion, ethnic/national origin, sex/gender, gender identity, age, disability status, sexual orientation or homeless status.</a:t>
            </a:r>
            <a:endParaRPr lang="en-US" sz="3200" dirty="0"/>
          </a:p>
        </p:txBody>
      </p:sp>
    </p:spTree>
    <p:extLst>
      <p:ext uri="{BB962C8B-B14F-4D97-AF65-F5344CB8AC3E}">
        <p14:creationId xmlns:p14="http://schemas.microsoft.com/office/powerpoint/2010/main" xmlns="" val="27617872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960120" y="488053"/>
            <a:ext cx="6552903" cy="29352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a:latin typeface="+mj-lt"/>
                <a:ea typeface="+mj-ea"/>
                <a:cs typeface="+mj-cs"/>
              </a:rPr>
              <a:t>Why is it necessary</a:t>
            </a:r>
          </a:p>
        </p:txBody>
      </p:sp>
      <p:sp>
        <p:nvSpPr>
          <p:cNvPr id="73" name="sketchy line">
            <a:extLst>
              <a:ext uri="{FF2B5EF4-FFF2-40B4-BE49-F238E27FC236}">
                <a16:creationId xmlns:a16="http://schemas.microsoft.com/office/drawing/2014/main" xmlns=""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960120" y="4309348"/>
            <a:ext cx="6365383" cy="498100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i="0">
                <a:effectLst/>
              </a:rPr>
              <a:t>Hate crime is rarely a one off incident</a:t>
            </a:r>
            <a:r>
              <a:rPr lang="en-US" sz="2800" b="0" i="0">
                <a:effectLst/>
              </a:rPr>
              <a:t> </a:t>
            </a:r>
          </a:p>
          <a:p>
            <a:pPr indent="-228600">
              <a:lnSpc>
                <a:spcPct val="90000"/>
              </a:lnSpc>
              <a:spcAft>
                <a:spcPts val="600"/>
              </a:spcAft>
              <a:buFont typeface="Arial" panose="020B0604020202020204" pitchFamily="34" charset="0"/>
              <a:buChar char="•"/>
            </a:pPr>
            <a:endParaRPr lang="en-US" sz="2800"/>
          </a:p>
          <a:p>
            <a:pPr indent="-228600">
              <a:lnSpc>
                <a:spcPct val="90000"/>
              </a:lnSpc>
              <a:spcAft>
                <a:spcPts val="600"/>
              </a:spcAft>
              <a:buFont typeface="Arial" panose="020B0604020202020204" pitchFamily="34" charset="0"/>
              <a:buChar char="•"/>
            </a:pPr>
            <a:r>
              <a:rPr lang="en-US" sz="2800" b="1" i="0">
                <a:effectLst/>
              </a:rPr>
              <a:t>The effect of hate crime</a:t>
            </a:r>
            <a:r>
              <a:rPr lang="en-US" sz="2800" b="0" i="0">
                <a:effectLst/>
              </a:rPr>
              <a:t> </a:t>
            </a:r>
          </a:p>
          <a:p>
            <a:pPr indent="-228600">
              <a:lnSpc>
                <a:spcPct val="90000"/>
              </a:lnSpc>
              <a:spcAft>
                <a:spcPts val="600"/>
              </a:spcAft>
              <a:buFont typeface="Arial" panose="020B0604020202020204" pitchFamily="34" charset="0"/>
              <a:buChar char="•"/>
            </a:pPr>
            <a:endParaRPr lang="en-US" sz="2800" b="0" i="0">
              <a:effectLst/>
            </a:endParaRPr>
          </a:p>
          <a:p>
            <a:pPr indent="-228600">
              <a:lnSpc>
                <a:spcPct val="90000"/>
              </a:lnSpc>
              <a:spcAft>
                <a:spcPts val="600"/>
              </a:spcAft>
              <a:buFont typeface="Arial" panose="020B0604020202020204" pitchFamily="34" charset="0"/>
              <a:buChar char="•"/>
            </a:pPr>
            <a:r>
              <a:rPr lang="en-US" sz="2800" b="1" i="0">
                <a:effectLst/>
              </a:rPr>
              <a:t>Feeling of insecurity</a:t>
            </a:r>
            <a:r>
              <a:rPr lang="en-US" sz="2800" b="0" i="0">
                <a:effectLst/>
              </a:rPr>
              <a:t> </a:t>
            </a:r>
          </a:p>
          <a:p>
            <a:pPr indent="-228600">
              <a:lnSpc>
                <a:spcPct val="90000"/>
              </a:lnSpc>
              <a:spcAft>
                <a:spcPts val="600"/>
              </a:spcAft>
              <a:buFont typeface="Arial" panose="020B0604020202020204" pitchFamily="34" charset="0"/>
              <a:buChar char="•"/>
            </a:pPr>
            <a:endParaRPr lang="en-US" sz="2800"/>
          </a:p>
          <a:p>
            <a:pPr indent="-228600">
              <a:lnSpc>
                <a:spcPct val="90000"/>
              </a:lnSpc>
              <a:spcAft>
                <a:spcPts val="600"/>
              </a:spcAft>
              <a:buFont typeface="Arial" panose="020B0604020202020204" pitchFamily="34" charset="0"/>
              <a:buChar char="•"/>
            </a:pPr>
            <a:r>
              <a:rPr lang="en-US" sz="2800" b="1" i="0">
                <a:effectLst/>
              </a:rPr>
              <a:t>It is good to be a statistic</a:t>
            </a:r>
            <a:r>
              <a:rPr lang="en-US" sz="2800" b="0" i="0">
                <a:effectLst/>
              </a:rPr>
              <a:t> </a:t>
            </a:r>
          </a:p>
          <a:p>
            <a:pPr indent="-228600">
              <a:lnSpc>
                <a:spcPct val="90000"/>
              </a:lnSpc>
              <a:spcAft>
                <a:spcPts val="600"/>
              </a:spcAft>
              <a:buFont typeface="Arial" panose="020B0604020202020204" pitchFamily="34" charset="0"/>
              <a:buChar char="•"/>
            </a:pPr>
            <a:endParaRPr lang="en-US" sz="2800" b="0" i="0">
              <a:effectLst/>
            </a:endParaRPr>
          </a:p>
          <a:p>
            <a:pPr indent="-228600">
              <a:lnSpc>
                <a:spcPct val="90000"/>
              </a:lnSpc>
              <a:spcAft>
                <a:spcPts val="600"/>
              </a:spcAft>
              <a:buFont typeface="Arial" panose="020B0604020202020204" pitchFamily="34" charset="0"/>
              <a:buChar char="•"/>
            </a:pPr>
            <a:r>
              <a:rPr lang="en-US" sz="2800" b="1" i="0">
                <a:effectLst/>
              </a:rPr>
              <a:t>Don’t let them get away with it</a:t>
            </a:r>
            <a:r>
              <a:rPr lang="en-US" sz="2800" b="0" i="0">
                <a:effectLst/>
              </a:rPr>
              <a:t> </a:t>
            </a:r>
            <a:endParaRPr lang="en-US" sz="2800"/>
          </a:p>
          <a:p>
            <a:pPr indent="-228600">
              <a:lnSpc>
                <a:spcPct val="90000"/>
              </a:lnSpc>
              <a:spcAft>
                <a:spcPts val="600"/>
              </a:spcAft>
              <a:buFont typeface="Arial" panose="020B0604020202020204" pitchFamily="34" charset="0"/>
              <a:buChar char="•"/>
            </a:pPr>
            <a:endParaRPr lang="en-US" sz="2800"/>
          </a:p>
        </p:txBody>
      </p:sp>
      <p:pic>
        <p:nvPicPr>
          <p:cNvPr id="1026" name="Picture 2" descr="Inquiry into LGBTIQ hate crime could improve how police and communities  respond">
            <a:extLst>
              <a:ext uri="{FF2B5EF4-FFF2-40B4-BE49-F238E27FC236}">
                <a16:creationId xmlns:a16="http://schemas.microsoft.com/office/drawing/2014/main" xmlns="" id="{A6FFBFE3-96AB-45F7-A797-36ED5975C62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02" r="-1" b="-1"/>
          <a:stretch/>
        </p:blipFill>
        <p:spPr bwMode="auto">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448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899871"/>
            <a:ext cx="16230600" cy="7620804"/>
          </a:xfrm>
          <a:prstGeom prst="rect">
            <a:avLst/>
          </a:prstGeom>
        </p:spPr>
        <p:txBody>
          <a:bodyPr lIns="0" tIns="0" rIns="0" bIns="0" rtlCol="0" anchor="t">
            <a:spAutoFit/>
          </a:bodyPr>
          <a:lstStyle/>
          <a:p>
            <a:pPr marL="690890" lvl="1" indent="-345445" algn="ctr">
              <a:lnSpc>
                <a:spcPts val="4480"/>
              </a:lnSpc>
              <a:buFont typeface="Arial"/>
              <a:buChar char="•"/>
            </a:pPr>
            <a:r>
              <a:rPr lang="en-US" sz="3200" dirty="0">
                <a:solidFill>
                  <a:srgbClr val="000000"/>
                </a:solidFill>
                <a:latin typeface="Open Sans Bold"/>
              </a:rPr>
              <a:t>Hate Crime &amp; Speech Bill is seen as a cornerstone for protecting the rights and lives of LGBTI+ community. </a:t>
            </a:r>
          </a:p>
          <a:p>
            <a:pPr marL="345445" lvl="1" algn="ctr">
              <a:lnSpc>
                <a:spcPts val="4480"/>
              </a:lnSpc>
            </a:pPr>
            <a:endParaRPr lang="en-US" sz="3200" dirty="0">
              <a:solidFill>
                <a:srgbClr val="000000"/>
              </a:solidFill>
              <a:latin typeface="Open Sans Bold"/>
            </a:endParaRPr>
          </a:p>
          <a:p>
            <a:pPr marL="690890" lvl="1" indent="-345445" algn="ctr">
              <a:lnSpc>
                <a:spcPts val="4480"/>
              </a:lnSpc>
              <a:buFont typeface="Arial"/>
              <a:buChar char="•"/>
            </a:pPr>
            <a:r>
              <a:rPr lang="en-US" sz="3200" dirty="0">
                <a:solidFill>
                  <a:srgbClr val="000000"/>
                </a:solidFill>
                <a:latin typeface="Open Sans Bold"/>
              </a:rPr>
              <a:t>The bill creates the legal definition of Hate crimes which will compel authorities to collect and report details about hate incidents for effective monitoring, analysis of trends and appropriate intervention needed.</a:t>
            </a:r>
          </a:p>
          <a:p>
            <a:pPr marL="690890" lvl="1" indent="-345445" algn="ctr">
              <a:lnSpc>
                <a:spcPts val="4480"/>
              </a:lnSpc>
              <a:buFont typeface="Arial"/>
              <a:buChar char="•"/>
            </a:pPr>
            <a:endParaRPr lang="en-US" sz="3200" dirty="0">
              <a:solidFill>
                <a:srgbClr val="000000"/>
              </a:solidFill>
              <a:latin typeface="Open Sans Bold"/>
            </a:endParaRPr>
          </a:p>
          <a:p>
            <a:pPr marL="690890" lvl="1" indent="-345445" algn="ctr">
              <a:lnSpc>
                <a:spcPts val="4480"/>
              </a:lnSpc>
              <a:buFont typeface="Arial"/>
              <a:buChar char="•"/>
            </a:pPr>
            <a:r>
              <a:rPr lang="en-US" sz="3200" dirty="0">
                <a:solidFill>
                  <a:srgbClr val="000000"/>
                </a:solidFill>
                <a:latin typeface="Open Sans Bold"/>
              </a:rPr>
              <a:t>The Hate Crime Study conducted by OUT, AC2, Triangle Project alongside 3 more </a:t>
            </a:r>
            <a:r>
              <a:rPr lang="en-US" sz="3200" dirty="0" err="1">
                <a:solidFill>
                  <a:srgbClr val="000000"/>
                </a:solidFill>
                <a:latin typeface="Open Sans Bold"/>
              </a:rPr>
              <a:t>organisations</a:t>
            </a:r>
            <a:r>
              <a:rPr lang="en-US" sz="3200" dirty="0">
                <a:solidFill>
                  <a:srgbClr val="000000"/>
                </a:solidFill>
                <a:latin typeface="Open Sans Bold"/>
              </a:rPr>
              <a:t> found that 88% of LGBTI people do not report any incident and attacks against them, making it 1 in 25 LGBTI person only get to report incidents.</a:t>
            </a:r>
          </a:p>
          <a:p>
            <a:pPr algn="ctr">
              <a:lnSpc>
                <a:spcPts val="5180"/>
              </a:lnSpc>
            </a:pPr>
            <a:endParaRPr lang="en-US" sz="3200" dirty="0">
              <a:solidFill>
                <a:srgbClr val="000000"/>
              </a:solidFill>
              <a:latin typeface="Open Sans Bold"/>
            </a:endParaRPr>
          </a:p>
          <a:p>
            <a:pPr algn="ctr">
              <a:lnSpc>
                <a:spcPts val="5180"/>
              </a:lnSpc>
            </a:pPr>
            <a:endParaRPr lang="en-US" sz="3200" dirty="0">
              <a:solidFill>
                <a:srgbClr val="000000"/>
              </a:solidFill>
              <a:latin typeface="Open Sans Bold"/>
            </a:endParaRPr>
          </a:p>
        </p:txBody>
      </p:sp>
      <p:sp>
        <p:nvSpPr>
          <p:cNvPr id="3" name="TextBox 3"/>
          <p:cNvSpPr txBox="1"/>
          <p:nvPr/>
        </p:nvSpPr>
        <p:spPr>
          <a:xfrm>
            <a:off x="6911829" y="952500"/>
            <a:ext cx="4662488" cy="695961"/>
          </a:xfrm>
          <a:prstGeom prst="rect">
            <a:avLst/>
          </a:prstGeom>
        </p:spPr>
        <p:txBody>
          <a:bodyPr lIns="0" tIns="0" rIns="0" bIns="0" rtlCol="0" anchor="t">
            <a:spAutoFit/>
          </a:bodyPr>
          <a:lstStyle/>
          <a:p>
            <a:pPr algn="ctr">
              <a:lnSpc>
                <a:spcPts val="5739"/>
              </a:lnSpc>
            </a:pPr>
            <a:r>
              <a:rPr lang="en-US" sz="4099">
                <a:solidFill>
                  <a:srgbClr val="000000"/>
                </a:solidFill>
                <a:latin typeface="Open Sans Light Bold Italics"/>
              </a:rPr>
              <a:t>Why is it necessary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96118" y="2100606"/>
            <a:ext cx="13466447" cy="6424930"/>
          </a:xfrm>
          <a:prstGeom prst="rect">
            <a:avLst/>
          </a:prstGeom>
        </p:spPr>
        <p:txBody>
          <a:bodyPr lIns="0" tIns="0" rIns="0" bIns="0" rtlCol="0" anchor="t">
            <a:spAutoFit/>
          </a:bodyPr>
          <a:lstStyle/>
          <a:p>
            <a:pPr marL="604523" lvl="1" indent="-302261" algn="ctr">
              <a:lnSpc>
                <a:spcPts val="3920"/>
              </a:lnSpc>
              <a:buFont typeface="Arial"/>
              <a:buChar char="•"/>
            </a:pPr>
            <a:r>
              <a:rPr lang="en-US" sz="2800">
                <a:solidFill>
                  <a:srgbClr val="000000"/>
                </a:solidFill>
                <a:latin typeface="Open Sans Light"/>
              </a:rPr>
              <a:t> The LGBTI+ persons report to have experienced physical beatings with the hope that their behaviour would change or that the non-normative expressions would leave. </a:t>
            </a:r>
          </a:p>
          <a:p>
            <a:pPr marL="604523" lvl="1" indent="-302261" algn="ctr">
              <a:lnSpc>
                <a:spcPts val="3920"/>
              </a:lnSpc>
              <a:buFont typeface="Arial"/>
              <a:buChar char="•"/>
            </a:pPr>
            <a:r>
              <a:rPr lang="en-US" sz="2800">
                <a:solidFill>
                  <a:srgbClr val="000000"/>
                </a:solidFill>
                <a:latin typeface="Open Sans Light"/>
              </a:rPr>
              <a:t>This was common among male children who behaved effeminately and female children who behaved in a masculine manner. Who in the main, were verbally reprimanded to change their sexual orientation and or gender identity, to that which suits their parents </a:t>
            </a:r>
          </a:p>
          <a:p>
            <a:pPr marL="604523" lvl="1" indent="-302261" algn="ctr">
              <a:lnSpc>
                <a:spcPts val="3920"/>
              </a:lnSpc>
              <a:buFont typeface="Arial"/>
              <a:buChar char="•"/>
            </a:pPr>
            <a:r>
              <a:rPr lang="en-US" sz="2800">
                <a:solidFill>
                  <a:srgbClr val="000000"/>
                </a:solidFill>
                <a:latin typeface="Open Sans Light"/>
              </a:rPr>
              <a:t>Emotional abuse was another practice in the home environment as an attempt to change the non?normative expressions. </a:t>
            </a:r>
          </a:p>
          <a:p>
            <a:pPr marL="604523" lvl="1" indent="-302261" algn="ctr">
              <a:lnSpc>
                <a:spcPts val="3920"/>
              </a:lnSpc>
              <a:buFont typeface="Arial"/>
              <a:buChar char="•"/>
            </a:pPr>
            <a:r>
              <a:rPr lang="en-US" sz="2800">
                <a:solidFill>
                  <a:srgbClr val="000000"/>
                </a:solidFill>
                <a:latin typeface="Open Sans Light"/>
              </a:rPr>
              <a:t>Parents accused the suffering in the home environment because of curse by the ancestors who are not pleased with their ‘abnormal’ behaviour. </a:t>
            </a:r>
          </a:p>
          <a:p>
            <a:pPr marL="604523" lvl="1" indent="-302261" algn="ctr">
              <a:lnSpc>
                <a:spcPts val="3920"/>
              </a:lnSpc>
              <a:buFont typeface="Arial"/>
              <a:buChar char="•"/>
            </a:pPr>
            <a:r>
              <a:rPr lang="en-US" sz="2800">
                <a:solidFill>
                  <a:srgbClr val="000000"/>
                </a:solidFill>
                <a:latin typeface="Open Sans Light"/>
              </a:rPr>
              <a:t>Others are disowned in certain parts of the house because parents believed that these demonic or evil spirits would contaminate or affect the siblings.</a:t>
            </a:r>
          </a:p>
        </p:txBody>
      </p:sp>
      <p:sp>
        <p:nvSpPr>
          <p:cNvPr id="3" name="TextBox 3"/>
          <p:cNvSpPr txBox="1"/>
          <p:nvPr/>
        </p:nvSpPr>
        <p:spPr>
          <a:xfrm>
            <a:off x="-528389" y="962025"/>
            <a:ext cx="18288000" cy="580390"/>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Bold Italics"/>
              </a:rPr>
              <a:t>Lived Experiences of the LGBTI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933450"/>
            <a:ext cx="17000051" cy="1811020"/>
          </a:xfrm>
          <a:prstGeom prst="rect">
            <a:avLst/>
          </a:prstGeom>
        </p:spPr>
        <p:txBody>
          <a:bodyPr lIns="0" tIns="0" rIns="0" bIns="0" rtlCol="0" anchor="t">
            <a:spAutoFit/>
          </a:bodyPr>
          <a:lstStyle/>
          <a:p>
            <a:pPr algn="ctr">
              <a:lnSpc>
                <a:spcPts val="7279"/>
              </a:lnSpc>
            </a:pPr>
            <a:r>
              <a:rPr lang="en-US" sz="5199">
                <a:solidFill>
                  <a:srgbClr val="000000"/>
                </a:solidFill>
                <a:latin typeface="Open Sans Bold Italics"/>
              </a:rPr>
              <a:t>Hate as a harmful practice: From hateful Speech to hate motivated crime</a:t>
            </a:r>
          </a:p>
        </p:txBody>
      </p:sp>
      <p:sp>
        <p:nvSpPr>
          <p:cNvPr id="3" name="TextBox 3"/>
          <p:cNvSpPr txBox="1"/>
          <p:nvPr/>
        </p:nvSpPr>
        <p:spPr>
          <a:xfrm>
            <a:off x="730672" y="4671377"/>
            <a:ext cx="16826657" cy="712469"/>
          </a:xfrm>
          <a:prstGeom prst="rect">
            <a:avLst/>
          </a:prstGeom>
        </p:spPr>
        <p:txBody>
          <a:bodyPr lIns="0" tIns="0" rIns="0" bIns="0" rtlCol="0" anchor="t">
            <a:spAutoFit/>
          </a:bodyPr>
          <a:lstStyle/>
          <a:p>
            <a:pPr algn="ctr">
              <a:lnSpc>
                <a:spcPts val="5880"/>
              </a:lnSpc>
            </a:pPr>
            <a:r>
              <a:rPr lang="en-US" sz="4200" dirty="0">
                <a:solidFill>
                  <a:srgbClr val="000000"/>
                </a:solidFill>
                <a:latin typeface="Open Sans"/>
              </a:rPr>
              <a:t>Hate speech and hate crimes are closely interlinked </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738</Words>
  <Application>Microsoft Office PowerPoint</Application>
  <PresentationFormat>Custom</PresentationFormat>
  <Paragraphs>76</Paragraphs>
  <Slides>13</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Arial</vt:lpstr>
      <vt:lpstr>Sifonn Bold</vt:lpstr>
      <vt:lpstr>Nunito Bold</vt:lpstr>
      <vt:lpstr>Open Sans Extra Bold</vt:lpstr>
      <vt:lpstr>Open Sans</vt:lpstr>
      <vt:lpstr>Open Sans Bold</vt:lpstr>
      <vt:lpstr>Arimo Bold</vt:lpstr>
      <vt:lpstr>Calibri</vt:lpstr>
      <vt:lpstr>Open Sans Light Bold Italics</vt:lpstr>
      <vt:lpstr>Open Sans Light</vt:lpstr>
      <vt:lpstr>Open Sans Bold Italics</vt:lpstr>
      <vt:lpstr>Corbel</vt:lpstr>
      <vt:lpstr>Helvetica Neue</vt:lpstr>
      <vt:lpstr>Office Theme</vt:lpstr>
      <vt:lpstr>Parallax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Submission to the Portfolio Committee on Justice and Correctional Services : THE PREVENTION AND COMBATING OF HATE CRIMES AND HATE SPEECH BILL [B9-2018]</dc:title>
  <dc:creator>Letsike Steve</dc:creator>
  <cp:lastModifiedBy>USER</cp:lastModifiedBy>
  <cp:revision>3</cp:revision>
  <dcterms:created xsi:type="dcterms:W3CDTF">2006-08-16T00:00:00Z</dcterms:created>
  <dcterms:modified xsi:type="dcterms:W3CDTF">2022-04-01T07:24:16Z</dcterms:modified>
  <dc:identifier>DAE8V2sX8Ow</dc:identifier>
</cp:coreProperties>
</file>