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93" r:id="rId2"/>
    <p:sldMasterId id="2147483805" r:id="rId3"/>
    <p:sldMasterId id="2147483834" r:id="rId4"/>
    <p:sldMasterId id="2147483846" r:id="rId5"/>
  </p:sldMasterIdLst>
  <p:notesMasterIdLst>
    <p:notesMasterId r:id="rId27"/>
  </p:notesMasterIdLst>
  <p:sldIdLst>
    <p:sldId id="2310" r:id="rId6"/>
    <p:sldId id="310" r:id="rId7"/>
    <p:sldId id="313" r:id="rId8"/>
    <p:sldId id="2306" r:id="rId9"/>
    <p:sldId id="2307" r:id="rId10"/>
    <p:sldId id="594" r:id="rId11"/>
    <p:sldId id="701" r:id="rId12"/>
    <p:sldId id="2308" r:id="rId13"/>
    <p:sldId id="697" r:id="rId14"/>
    <p:sldId id="612" r:id="rId15"/>
    <p:sldId id="532" r:id="rId16"/>
    <p:sldId id="539" r:id="rId17"/>
    <p:sldId id="698" r:id="rId18"/>
    <p:sldId id="2309" r:id="rId19"/>
    <p:sldId id="700" r:id="rId20"/>
    <p:sldId id="341" r:id="rId21"/>
    <p:sldId id="678" r:id="rId22"/>
    <p:sldId id="699" r:id="rId23"/>
    <p:sldId id="682" r:id="rId24"/>
    <p:sldId id="405" r:id="rId25"/>
    <p:sldId id="301"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095" autoAdjust="0"/>
  </p:normalViewPr>
  <p:slideViewPr>
    <p:cSldViewPr snapToGrid="0">
      <p:cViewPr varScale="1">
        <p:scale>
          <a:sx n="37" d="100"/>
          <a:sy n="37" d="100"/>
        </p:scale>
        <p:origin x="-72" y="-6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800" dirty="0"/>
              <a:t>Comparison of Average Caseload with Number of Absconders as at 04 March 2022</a:t>
            </a:r>
          </a:p>
        </c:rich>
      </c:tx>
      <c:layout>
        <c:manualLayout>
          <c:xMode val="edge"/>
          <c:yMode val="edge"/>
          <c:x val="0.22104740813648299"/>
          <c:y val="6.4538751200573244E-2"/>
        </c:manualLayout>
      </c:layout>
      <c:spPr>
        <a:noFill/>
        <a:ln>
          <a:noFill/>
        </a:ln>
        <a:effectLst/>
      </c:spPr>
    </c:title>
    <c:plotArea>
      <c:layout>
        <c:manualLayout>
          <c:layoutTarget val="inner"/>
          <c:xMode val="edge"/>
          <c:yMode val="edge"/>
          <c:x val="0.11604376275882185"/>
          <c:y val="0.10407575139257659"/>
          <c:w val="0.87585438538932647"/>
          <c:h val="0.73164075800001038"/>
        </c:manualLayout>
      </c:layout>
      <c:barChart>
        <c:barDir val="col"/>
        <c:grouping val="clustered"/>
        <c:ser>
          <c:idx val="0"/>
          <c:order val="0"/>
          <c:tx>
            <c:strRef>
              <c:f>Sheet1!$F$19</c:f>
              <c:strCache>
                <c:ptCount val="1"/>
                <c:pt idx="0">
                  <c:v>Average Caseload</c:v>
                </c:pt>
              </c:strCache>
            </c:strRef>
          </c:tx>
          <c:spPr>
            <a:solidFill>
              <a:schemeClr val="accent1"/>
            </a:solidFill>
            <a:ln>
              <a:noFill/>
            </a:ln>
            <a:effectLst/>
          </c:spPr>
          <c:cat>
            <c:strRef>
              <c:f>Sheet1!$G$18:$L$18</c:f>
              <c:strCache>
                <c:ptCount val="6"/>
                <c:pt idx="0">
                  <c:v>Eastern Cape</c:v>
                </c:pt>
                <c:pt idx="1">
                  <c:v>Free State/ Northern Cape</c:v>
                </c:pt>
                <c:pt idx="2">
                  <c:v>Gauteng</c:v>
                </c:pt>
                <c:pt idx="3">
                  <c:v>KwaZulu-Natal</c:v>
                </c:pt>
                <c:pt idx="4">
                  <c:v>Limpopo/Mpumalanga/North West</c:v>
                </c:pt>
                <c:pt idx="5">
                  <c:v>Western Cape</c:v>
                </c:pt>
              </c:strCache>
            </c:strRef>
          </c:cat>
          <c:val>
            <c:numRef>
              <c:f>Sheet1!$G$19:$L$19</c:f>
              <c:numCache>
                <c:formatCode>General</c:formatCode>
                <c:ptCount val="6"/>
                <c:pt idx="0">
                  <c:v>10716</c:v>
                </c:pt>
                <c:pt idx="1">
                  <c:v>7161</c:v>
                </c:pt>
                <c:pt idx="2">
                  <c:v>10725</c:v>
                </c:pt>
                <c:pt idx="3">
                  <c:v>12920</c:v>
                </c:pt>
                <c:pt idx="4">
                  <c:v>10245</c:v>
                </c:pt>
                <c:pt idx="5">
                  <c:v>7850</c:v>
                </c:pt>
              </c:numCache>
            </c:numRef>
          </c:val>
          <c:extLst xmlns:c16r2="http://schemas.microsoft.com/office/drawing/2015/06/chart">
            <c:ext xmlns:c16="http://schemas.microsoft.com/office/drawing/2014/chart" uri="{C3380CC4-5D6E-409C-BE32-E72D297353CC}">
              <c16:uniqueId val="{00000000-0002-4DD8-B077-BCC3B42BA537}"/>
            </c:ext>
          </c:extLst>
        </c:ser>
        <c:ser>
          <c:idx val="1"/>
          <c:order val="1"/>
          <c:tx>
            <c:strRef>
              <c:f>Sheet1!$F$20</c:f>
              <c:strCache>
                <c:ptCount val="1"/>
                <c:pt idx="0">
                  <c:v>Total Absconders</c:v>
                </c:pt>
              </c:strCache>
            </c:strRef>
          </c:tx>
          <c:spPr>
            <a:solidFill>
              <a:schemeClr val="accent2"/>
            </a:solidFill>
            <a:ln>
              <a:noFill/>
            </a:ln>
            <a:effectLst/>
          </c:spPr>
          <c:cat>
            <c:strRef>
              <c:f>Sheet1!$G$18:$L$18</c:f>
              <c:strCache>
                <c:ptCount val="6"/>
                <c:pt idx="0">
                  <c:v>Eastern Cape</c:v>
                </c:pt>
                <c:pt idx="1">
                  <c:v>Free State/ Northern Cape</c:v>
                </c:pt>
                <c:pt idx="2">
                  <c:v>Gauteng</c:v>
                </c:pt>
                <c:pt idx="3">
                  <c:v>KwaZulu-Natal</c:v>
                </c:pt>
                <c:pt idx="4">
                  <c:v>Limpopo/Mpumalanga/North West</c:v>
                </c:pt>
                <c:pt idx="5">
                  <c:v>Western Cape</c:v>
                </c:pt>
              </c:strCache>
            </c:strRef>
          </c:cat>
          <c:val>
            <c:numRef>
              <c:f>Sheet1!$G$20:$L$20</c:f>
              <c:numCache>
                <c:formatCode>General</c:formatCode>
                <c:ptCount val="6"/>
                <c:pt idx="0">
                  <c:v>1742</c:v>
                </c:pt>
                <c:pt idx="1">
                  <c:v>2402</c:v>
                </c:pt>
                <c:pt idx="2">
                  <c:v>9033</c:v>
                </c:pt>
                <c:pt idx="3">
                  <c:v>8643</c:v>
                </c:pt>
                <c:pt idx="4">
                  <c:v>4594</c:v>
                </c:pt>
                <c:pt idx="5">
                  <c:v>6518</c:v>
                </c:pt>
              </c:numCache>
            </c:numRef>
          </c:val>
          <c:extLst xmlns:c16r2="http://schemas.microsoft.com/office/drawing/2015/06/chart">
            <c:ext xmlns:c16="http://schemas.microsoft.com/office/drawing/2014/chart" uri="{C3380CC4-5D6E-409C-BE32-E72D297353CC}">
              <c16:uniqueId val="{00000001-0002-4DD8-B077-BCC3B42BA537}"/>
            </c:ext>
          </c:extLst>
        </c:ser>
        <c:dLbls/>
        <c:axId val="157575424"/>
        <c:axId val="161031680"/>
      </c:barChart>
      <c:catAx>
        <c:axId val="1575754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61031680"/>
        <c:crosses val="autoZero"/>
        <c:auto val="1"/>
        <c:lblAlgn val="ctr"/>
        <c:lblOffset val="100"/>
      </c:catAx>
      <c:valAx>
        <c:axId val="161031680"/>
        <c:scaling>
          <c:orientation val="minMax"/>
        </c:scaling>
        <c:axPos val="l"/>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dirty="0"/>
                  <a:t>Numbers of Offenders</a:t>
                </a:r>
              </a:p>
            </c:rich>
          </c:tx>
          <c:layout/>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57575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ysClr val="windowText" lastClr="000000"/>
          </a:solidFill>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3CAB5E2-0BCC-4009-BE62-F99D72B3A718}" type="datetimeFigureOut">
              <a:rPr lang="en-US" smtClean="0"/>
              <a:pPr/>
              <a:t>3/25/2022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B1CF8-BB51-467E-90E0-49670C4EA1DF}" type="slidenum">
              <a:rPr lang="en-US" smtClean="0"/>
              <a:pPr/>
              <a:t>‹#›</a:t>
            </a:fld>
            <a:endParaRPr lang="en-US" dirty="0"/>
          </a:p>
        </p:txBody>
      </p:sp>
    </p:spTree>
    <p:extLst>
      <p:ext uri="{BB962C8B-B14F-4D97-AF65-F5344CB8AC3E}">
        <p14:creationId xmlns:p14="http://schemas.microsoft.com/office/powerpoint/2010/main" xmlns="" val="377445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D4CB9EBE-EDD5-4DE3-BB97-234C5F22978E}" type="slidenum">
              <a:rPr lang="en-ZA" smtClean="0">
                <a:solidFill>
                  <a:prstClr val="black"/>
                </a:solidFill>
              </a:rPr>
              <a:pPr/>
              <a:t>1</a:t>
            </a:fld>
            <a:endParaRPr lang="en-ZA">
              <a:solidFill>
                <a:prstClr val="black"/>
              </a:solidFill>
            </a:endParaRPr>
          </a:p>
        </p:txBody>
      </p:sp>
    </p:spTree>
    <p:extLst>
      <p:ext uri="{BB962C8B-B14F-4D97-AF65-F5344CB8AC3E}">
        <p14:creationId xmlns:p14="http://schemas.microsoft.com/office/powerpoint/2010/main" xmlns="" val="3566884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BD89DD-0D3B-40C1-9C3D-AF77CEF796AE}" type="slidenum">
              <a:rPr lang="en-US" altLang="en-US"/>
              <a:pPr>
                <a:defRPr/>
              </a:pPr>
              <a:t>‹#›</a:t>
            </a:fld>
            <a:endParaRPr lang="en-US" altLang="en-US" dirty="0"/>
          </a:p>
        </p:txBody>
      </p:sp>
    </p:spTree>
    <p:extLst>
      <p:ext uri="{BB962C8B-B14F-4D97-AF65-F5344CB8AC3E}">
        <p14:creationId xmlns:p14="http://schemas.microsoft.com/office/powerpoint/2010/main" xmlns="" val="34792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F7683-75FE-41C5-8A60-41BD44F78196}" type="slidenum">
              <a:rPr lang="en-US" altLang="en-US"/>
              <a:pPr>
                <a:defRPr/>
              </a:pPr>
              <a:t>‹#›</a:t>
            </a:fld>
            <a:endParaRPr lang="en-US" altLang="en-US" dirty="0"/>
          </a:p>
        </p:txBody>
      </p:sp>
    </p:spTree>
    <p:extLst>
      <p:ext uri="{BB962C8B-B14F-4D97-AF65-F5344CB8AC3E}">
        <p14:creationId xmlns:p14="http://schemas.microsoft.com/office/powerpoint/2010/main" xmlns="" val="104796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3AEDDD-06C3-41DD-8ACF-8914ACFBEF15}" type="slidenum">
              <a:rPr lang="en-US" altLang="en-US"/>
              <a:pPr>
                <a:defRPr/>
              </a:pPr>
              <a:t>‹#›</a:t>
            </a:fld>
            <a:endParaRPr lang="en-US" altLang="en-US" dirty="0"/>
          </a:p>
        </p:txBody>
      </p:sp>
    </p:spTree>
    <p:extLst>
      <p:ext uri="{BB962C8B-B14F-4D97-AF65-F5344CB8AC3E}">
        <p14:creationId xmlns:p14="http://schemas.microsoft.com/office/powerpoint/2010/main" xmlns="" val="12440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1"/>
            <a:ext cx="11529483"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006204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2D5ADF-966E-4F37-BC65-76188EF8EF0A}"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35172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221154-6699-49E7-9359-08309273B49F}"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6012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1ED6E-A400-49C1-A11F-4CE65E0DA7EA}"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2142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16CDF4-38E6-41DD-AF7C-44406606A8C0}" type="datetime1">
              <a:rPr lang="en-US" smtClean="0">
                <a:solidFill>
                  <a:prstClr val="black">
                    <a:tint val="75000"/>
                  </a:prstClr>
                </a:solidFill>
              </a:rPr>
              <a:pPr/>
              <a:t>3/25/2022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45529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191725-B4E7-4476-8B7D-82F2299C87EE}" type="datetime1">
              <a:rPr lang="en-US" smtClean="0">
                <a:solidFill>
                  <a:prstClr val="black">
                    <a:tint val="75000"/>
                  </a:prstClr>
                </a:solidFill>
              </a:rPr>
              <a:pPr/>
              <a:t>3/25/2022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37497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5F88D5-7A82-4B75-8842-A265DD29B2E6}" type="datetime1">
              <a:rPr lang="en-US" smtClean="0">
                <a:solidFill>
                  <a:prstClr val="black">
                    <a:tint val="75000"/>
                  </a:prstClr>
                </a:solidFill>
              </a:rPr>
              <a:pPr/>
              <a:t>3/25/2022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3958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97104-0737-45B5-9F05-DB06EF1E56EC}" type="datetime1">
              <a:rPr lang="en-US" smtClean="0">
                <a:solidFill>
                  <a:prstClr val="black">
                    <a:tint val="75000"/>
                  </a:prstClr>
                </a:solidFill>
              </a:rPr>
              <a:pPr/>
              <a:t>3/25/2022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5234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908E59-82FD-46BA-B294-E0B75F5E19CE}" type="slidenum">
              <a:rPr lang="en-US" altLang="en-US"/>
              <a:pPr>
                <a:defRPr/>
              </a:pPr>
              <a:t>‹#›</a:t>
            </a:fld>
            <a:endParaRPr lang="en-US" altLang="en-US" dirty="0"/>
          </a:p>
        </p:txBody>
      </p:sp>
    </p:spTree>
    <p:extLst>
      <p:ext uri="{BB962C8B-B14F-4D97-AF65-F5344CB8AC3E}">
        <p14:creationId xmlns:p14="http://schemas.microsoft.com/office/powerpoint/2010/main" xmlns="" val="1429413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5FA45-FDC3-4766-B478-90DA6B1258C8}" type="datetime1">
              <a:rPr lang="en-US" smtClean="0">
                <a:solidFill>
                  <a:prstClr val="black">
                    <a:tint val="75000"/>
                  </a:prstClr>
                </a:solidFill>
              </a:rPr>
              <a:pPr/>
              <a:t>3/25/2022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9334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9D6B3-DE17-4846-A005-624BADAD543C}" type="datetime1">
              <a:rPr lang="en-US" smtClean="0">
                <a:solidFill>
                  <a:prstClr val="black">
                    <a:tint val="75000"/>
                  </a:prstClr>
                </a:solidFill>
              </a:rPr>
              <a:pPr/>
              <a:t>3/25/2022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70295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3F7EC-442D-4DFC-ADBF-320CBEE41DF9}"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29687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F1612D-90DA-4A51-AF28-155F4C4D77AF}"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B3B80B-23E3-3948-A741-EEB7CB22DD0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968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459C25-95F4-485E-9144-550A354F2C11}"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BD89DD-0D3B-40C1-9C3D-AF77CEF796AE}" type="slidenum">
              <a:rPr lang="en-US" altLang="en-US"/>
              <a:pPr>
                <a:defRPr/>
              </a:pPr>
              <a:t>‹#›</a:t>
            </a:fld>
            <a:endParaRPr lang="en-US" altLang="en-US" dirty="0"/>
          </a:p>
        </p:txBody>
      </p:sp>
    </p:spTree>
    <p:extLst>
      <p:ext uri="{BB962C8B-B14F-4D97-AF65-F5344CB8AC3E}">
        <p14:creationId xmlns:p14="http://schemas.microsoft.com/office/powerpoint/2010/main" xmlns="" val="277793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052310-ED3C-4BEA-89D2-4C1BAE5713F9}"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908E59-82FD-46BA-B294-E0B75F5E19CE}" type="slidenum">
              <a:rPr lang="en-US" altLang="en-US"/>
              <a:pPr>
                <a:defRPr/>
              </a:pPr>
              <a:t>‹#›</a:t>
            </a:fld>
            <a:endParaRPr lang="en-US" altLang="en-US" dirty="0"/>
          </a:p>
        </p:txBody>
      </p:sp>
    </p:spTree>
    <p:extLst>
      <p:ext uri="{BB962C8B-B14F-4D97-AF65-F5344CB8AC3E}">
        <p14:creationId xmlns:p14="http://schemas.microsoft.com/office/powerpoint/2010/main" xmlns="" val="328728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4578CE9-2632-4B19-BBC0-3C066BA2521D}"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7C28A6-80CF-49D9-88D7-CA73BA8BBB7A}" type="slidenum">
              <a:rPr lang="en-US" altLang="en-US"/>
              <a:pPr>
                <a:defRPr/>
              </a:pPr>
              <a:t>‹#›</a:t>
            </a:fld>
            <a:endParaRPr lang="en-US" altLang="en-US" dirty="0"/>
          </a:p>
        </p:txBody>
      </p:sp>
    </p:spTree>
    <p:extLst>
      <p:ext uri="{BB962C8B-B14F-4D97-AF65-F5344CB8AC3E}">
        <p14:creationId xmlns:p14="http://schemas.microsoft.com/office/powerpoint/2010/main" xmlns="" val="734595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7E51674-EA3D-480B-9C2D-5135A3ED2AFF}"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7EA339-BD87-47EF-9220-C01D73E87070}" type="slidenum">
              <a:rPr lang="en-US" altLang="en-US"/>
              <a:pPr>
                <a:defRPr/>
              </a:pPr>
              <a:t>‹#›</a:t>
            </a:fld>
            <a:endParaRPr lang="en-US" altLang="en-US" dirty="0"/>
          </a:p>
        </p:txBody>
      </p:sp>
    </p:spTree>
    <p:extLst>
      <p:ext uri="{BB962C8B-B14F-4D97-AF65-F5344CB8AC3E}">
        <p14:creationId xmlns:p14="http://schemas.microsoft.com/office/powerpoint/2010/main" xmlns="" val="708747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54D891B-065F-4C36-824C-B20665850562}"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BD657C-A47B-4E6A-BC7F-8352DE26C31A}" type="slidenum">
              <a:rPr lang="en-US" altLang="en-US"/>
              <a:pPr>
                <a:defRPr/>
              </a:pPr>
              <a:t>‹#›</a:t>
            </a:fld>
            <a:endParaRPr lang="en-US" altLang="en-US" dirty="0"/>
          </a:p>
        </p:txBody>
      </p:sp>
    </p:spTree>
    <p:extLst>
      <p:ext uri="{BB962C8B-B14F-4D97-AF65-F5344CB8AC3E}">
        <p14:creationId xmlns:p14="http://schemas.microsoft.com/office/powerpoint/2010/main" xmlns="" val="1981260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E0CBF3-DE94-48DC-94D6-55A885832CEB}"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012094D-9A57-4E00-9A56-6B20C0DE5E56}" type="slidenum">
              <a:rPr lang="en-US" altLang="en-US"/>
              <a:pPr>
                <a:defRPr/>
              </a:pPr>
              <a:t>‹#›</a:t>
            </a:fld>
            <a:endParaRPr lang="en-US" altLang="en-US" dirty="0"/>
          </a:p>
        </p:txBody>
      </p:sp>
    </p:spTree>
    <p:extLst>
      <p:ext uri="{BB962C8B-B14F-4D97-AF65-F5344CB8AC3E}">
        <p14:creationId xmlns:p14="http://schemas.microsoft.com/office/powerpoint/2010/main" xmlns="" val="1710234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7C28A6-80CF-49D9-88D7-CA73BA8BBB7A}" type="slidenum">
              <a:rPr lang="en-US" altLang="en-US"/>
              <a:pPr>
                <a:defRPr/>
              </a:pPr>
              <a:t>‹#›</a:t>
            </a:fld>
            <a:endParaRPr lang="en-US" altLang="en-US" dirty="0"/>
          </a:p>
        </p:txBody>
      </p:sp>
    </p:spTree>
    <p:extLst>
      <p:ext uri="{BB962C8B-B14F-4D97-AF65-F5344CB8AC3E}">
        <p14:creationId xmlns:p14="http://schemas.microsoft.com/office/powerpoint/2010/main" xmlns="" val="27472898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C58D3D-25AE-4CE8-B1C5-20DB731CB8F4}"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EDE2E2C-1679-4DD2-B0A6-A5EBC98DDC08}" type="slidenum">
              <a:rPr lang="en-US" altLang="en-US"/>
              <a:pPr>
                <a:defRPr/>
              </a:pPr>
              <a:t>‹#›</a:t>
            </a:fld>
            <a:endParaRPr lang="en-US" altLang="en-US" dirty="0"/>
          </a:p>
        </p:txBody>
      </p:sp>
    </p:spTree>
    <p:extLst>
      <p:ext uri="{BB962C8B-B14F-4D97-AF65-F5344CB8AC3E}">
        <p14:creationId xmlns:p14="http://schemas.microsoft.com/office/powerpoint/2010/main" xmlns="" val="1972321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2890833-8BA9-4932-99BA-3AD2CAC458C6}"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4F6017-739F-4596-81F0-3BC1D5B7866C}" type="slidenum">
              <a:rPr lang="en-US" altLang="en-US"/>
              <a:pPr>
                <a:defRPr/>
              </a:pPr>
              <a:t>‹#›</a:t>
            </a:fld>
            <a:endParaRPr lang="en-US" altLang="en-US" dirty="0"/>
          </a:p>
        </p:txBody>
      </p:sp>
    </p:spTree>
    <p:extLst>
      <p:ext uri="{BB962C8B-B14F-4D97-AF65-F5344CB8AC3E}">
        <p14:creationId xmlns:p14="http://schemas.microsoft.com/office/powerpoint/2010/main" xmlns="" val="1559059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36FC19-0283-4D72-9131-988ECAEB0EA9}"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7C8BD0-DB73-4546-A33D-985A93267214}" type="slidenum">
              <a:rPr lang="en-US" altLang="en-US"/>
              <a:pPr>
                <a:defRPr/>
              </a:pPr>
              <a:t>‹#›</a:t>
            </a:fld>
            <a:endParaRPr lang="en-US" altLang="en-US" dirty="0"/>
          </a:p>
        </p:txBody>
      </p:sp>
    </p:spTree>
    <p:extLst>
      <p:ext uri="{BB962C8B-B14F-4D97-AF65-F5344CB8AC3E}">
        <p14:creationId xmlns:p14="http://schemas.microsoft.com/office/powerpoint/2010/main" xmlns="" val="70185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5831AB-F0E6-4660-A3FF-48F2EC0B32BC}"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1F7683-75FE-41C5-8A60-41BD44F78196}" type="slidenum">
              <a:rPr lang="en-US" altLang="en-US"/>
              <a:pPr>
                <a:defRPr/>
              </a:pPr>
              <a:t>‹#›</a:t>
            </a:fld>
            <a:endParaRPr lang="en-US" altLang="en-US" dirty="0"/>
          </a:p>
        </p:txBody>
      </p:sp>
    </p:spTree>
    <p:extLst>
      <p:ext uri="{BB962C8B-B14F-4D97-AF65-F5344CB8AC3E}">
        <p14:creationId xmlns:p14="http://schemas.microsoft.com/office/powerpoint/2010/main" xmlns="" val="179203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C055105-CA8C-44C3-BECD-A9CCAB87F655}" type="datetimeFigureOut">
              <a:rPr lang="en-US">
                <a:solidFill>
                  <a:prstClr val="black">
                    <a:tint val="75000"/>
                  </a:prstClr>
                </a:solidFill>
              </a:rPr>
              <a:pPr>
                <a:defRPr/>
              </a:pPr>
              <a:t>3/25/2022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3AEDDD-06C3-41DD-8ACF-8914ACFBEF15}" type="slidenum">
              <a:rPr lang="en-US" altLang="en-US"/>
              <a:pPr>
                <a:defRPr/>
              </a:pPr>
              <a:t>‹#›</a:t>
            </a:fld>
            <a:endParaRPr lang="en-US" altLang="en-US" dirty="0"/>
          </a:p>
        </p:txBody>
      </p:sp>
    </p:spTree>
    <p:extLst>
      <p:ext uri="{BB962C8B-B14F-4D97-AF65-F5344CB8AC3E}">
        <p14:creationId xmlns:p14="http://schemas.microsoft.com/office/powerpoint/2010/main" xmlns="" val="3507087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084" y="2092331"/>
            <a:ext cx="11529483" cy="132959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017647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F2944-CD9C-4FB5-A0C7-621A87A14CB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051A7A3C-8298-4925-A0A3-9F70AC2E34D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B422B87-6FB9-4F87-9810-35B69464068A}"/>
              </a:ext>
            </a:extLst>
          </p:cNvPr>
          <p:cNvSpPr>
            <a:spLocks noGrp="1"/>
          </p:cNvSpPr>
          <p:nvPr>
            <p:ph type="dt" sz="half" idx="10"/>
          </p:nvPr>
        </p:nvSpPr>
        <p:spPr/>
        <p:txBody>
          <a:bodyPr/>
          <a:lstStyle/>
          <a:p>
            <a:fld id="{D43ED60A-3CD2-42FF-B63D-73F7DF16B3A3}"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C8218847-C315-4C55-BAC6-03A1AA49122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16EEFE00-2D12-4406-A95C-1BF14567BE93}"/>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52930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B1366-174D-45EC-BD88-F980D865B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0D19A8-AEB8-482D-8F13-BD953F276B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814B90-F6E9-4D26-BF69-ADB349AE3AB7}"/>
              </a:ext>
            </a:extLst>
          </p:cNvPr>
          <p:cNvSpPr>
            <a:spLocks noGrp="1"/>
          </p:cNvSpPr>
          <p:nvPr>
            <p:ph type="dt" sz="half" idx="10"/>
          </p:nvPr>
        </p:nvSpPr>
        <p:spPr/>
        <p:txBody>
          <a:bodyPr/>
          <a:lstStyle/>
          <a:p>
            <a:fld id="{FDD8F120-D097-4B6B-88D3-A04C2A8E30DB}"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214A9DAD-013C-4027-AC7F-A2AAAA2B58CE}"/>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696D2A19-F4FC-464C-A55F-C1F1EC14C8DF}"/>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87063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711DF1-25B7-4BD8-9F8B-54F33DD59317}"/>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4553E3BE-DCBE-4CC8-AE86-9E96D746A5B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9844162-8E49-40DF-8692-8FB349E90E11}"/>
              </a:ext>
            </a:extLst>
          </p:cNvPr>
          <p:cNvSpPr>
            <a:spLocks noGrp="1"/>
          </p:cNvSpPr>
          <p:nvPr>
            <p:ph type="dt" sz="half" idx="10"/>
          </p:nvPr>
        </p:nvSpPr>
        <p:spPr/>
        <p:txBody>
          <a:bodyPr/>
          <a:lstStyle/>
          <a:p>
            <a:fld id="{AC3125D6-2BE5-4E67-BDF8-5A433AECF051}"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2372F110-54AD-4733-B2C4-4579563723B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81DAD72D-AD80-4370-83B6-7D021E164C70}"/>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9287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6F4D9-B1D4-4FA8-BE90-C9A41B6A3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3CD55B0-8F63-4EEF-B0E7-7C75A1174A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780715-75E6-47D3-BEF2-8A624C5BE2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BBF89AE-869E-4E2D-9588-8AF3590B4763}"/>
              </a:ext>
            </a:extLst>
          </p:cNvPr>
          <p:cNvSpPr>
            <a:spLocks noGrp="1"/>
          </p:cNvSpPr>
          <p:nvPr>
            <p:ph type="dt" sz="half" idx="10"/>
          </p:nvPr>
        </p:nvSpPr>
        <p:spPr/>
        <p:txBody>
          <a:bodyPr/>
          <a:lstStyle/>
          <a:p>
            <a:fld id="{E7DFF553-1CB7-4A52-A361-A4C1FA5A55F0}" type="datetime1">
              <a:rPr lang="en-US" smtClean="0">
                <a:solidFill>
                  <a:prstClr val="black">
                    <a:tint val="75000"/>
                  </a:prstClr>
                </a:solidFill>
              </a:rPr>
              <a:pPr/>
              <a:t>3/25/2022</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FEA3D75F-B6D6-4039-B62C-329B91C6F190}"/>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27270461-BA24-499A-B94A-19E31A6D8EF1}"/>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1688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7EA339-BD87-47EF-9220-C01D73E87070}" type="slidenum">
              <a:rPr lang="en-US" altLang="en-US"/>
              <a:pPr>
                <a:defRPr/>
              </a:pPr>
              <a:t>‹#›</a:t>
            </a:fld>
            <a:endParaRPr lang="en-US" altLang="en-US" dirty="0"/>
          </a:p>
        </p:txBody>
      </p:sp>
    </p:spTree>
    <p:extLst>
      <p:ext uri="{BB962C8B-B14F-4D97-AF65-F5344CB8AC3E}">
        <p14:creationId xmlns:p14="http://schemas.microsoft.com/office/powerpoint/2010/main" xmlns="" val="4110054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811B67-6486-48A8-B9C6-7BE28C932669}"/>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6F535E5-85A8-43D5-85D9-1403528DC67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91A23761-ACD7-49EC-8C79-547A8B8575E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FA70B13-9F25-4D7F-A6D3-97F952DD511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CE145D64-1B69-4E69-B93F-B23272660D7C}"/>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D99291D-DFEF-4309-A378-1A60B9DFD07A}"/>
              </a:ext>
            </a:extLst>
          </p:cNvPr>
          <p:cNvSpPr>
            <a:spLocks noGrp="1"/>
          </p:cNvSpPr>
          <p:nvPr>
            <p:ph type="dt" sz="half" idx="10"/>
          </p:nvPr>
        </p:nvSpPr>
        <p:spPr/>
        <p:txBody>
          <a:bodyPr/>
          <a:lstStyle/>
          <a:p>
            <a:fld id="{19DF5A4F-09E6-44FA-B0D5-BC0BABC1AFDB}" type="datetime1">
              <a:rPr lang="en-US" smtClean="0">
                <a:solidFill>
                  <a:prstClr val="black">
                    <a:tint val="75000"/>
                  </a:prstClr>
                </a:solidFill>
              </a:rPr>
              <a:pPr/>
              <a:t>3/25/2022</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21E80C2C-58F2-4673-9183-A499A392E6CF}"/>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4C61F43F-0C1C-49FF-B2D8-DD903388BFE5}"/>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006973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3F368A-4E93-4D7F-9029-6B4A8596C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0D54615-DDA5-41AB-8C27-2188BD72BC99}"/>
              </a:ext>
            </a:extLst>
          </p:cNvPr>
          <p:cNvSpPr>
            <a:spLocks noGrp="1"/>
          </p:cNvSpPr>
          <p:nvPr>
            <p:ph type="dt" sz="half" idx="10"/>
          </p:nvPr>
        </p:nvSpPr>
        <p:spPr/>
        <p:txBody>
          <a:bodyPr/>
          <a:lstStyle/>
          <a:p>
            <a:fld id="{DFD32F54-AB8A-4A0A-8A89-6F804B484CCE}" type="datetime1">
              <a:rPr lang="en-US" smtClean="0">
                <a:solidFill>
                  <a:prstClr val="black">
                    <a:tint val="75000"/>
                  </a:prstClr>
                </a:solidFill>
              </a:rPr>
              <a:pPr/>
              <a:t>3/25/2022</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76AD342C-DAB3-4157-B778-EFC95EE20E2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2E35F55A-9201-488E-AD35-FB37F93A8BD0}"/>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8201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0F5EE7F-3DBB-469C-8B64-5324DB38E281}"/>
              </a:ext>
            </a:extLst>
          </p:cNvPr>
          <p:cNvSpPr>
            <a:spLocks noGrp="1"/>
          </p:cNvSpPr>
          <p:nvPr>
            <p:ph type="dt" sz="half" idx="10"/>
          </p:nvPr>
        </p:nvSpPr>
        <p:spPr/>
        <p:txBody>
          <a:bodyPr/>
          <a:lstStyle/>
          <a:p>
            <a:fld id="{944E3B14-ABE7-4558-A7FF-2223D0883F85}" type="datetime1">
              <a:rPr lang="en-US" smtClean="0">
                <a:solidFill>
                  <a:prstClr val="black">
                    <a:tint val="75000"/>
                  </a:prstClr>
                </a:solidFill>
              </a:rPr>
              <a:pPr/>
              <a:t>3/25/2022</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A0489D70-E202-4768-9202-B93B4CC2DAAB}"/>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1BB20AB1-86F0-4A4D-AB07-3A153ECF46E3}"/>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25289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2C2A4-9622-47DC-9B00-882CFED8CC7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19507FE0-67C3-4BD1-A829-F9EDDCA9850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B067AA2-DB24-4F1F-AC5D-904E0CCE610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715683E-49FA-4718-BA99-F90E7215A0ED}"/>
              </a:ext>
            </a:extLst>
          </p:cNvPr>
          <p:cNvSpPr>
            <a:spLocks noGrp="1"/>
          </p:cNvSpPr>
          <p:nvPr>
            <p:ph type="dt" sz="half" idx="10"/>
          </p:nvPr>
        </p:nvSpPr>
        <p:spPr/>
        <p:txBody>
          <a:bodyPr/>
          <a:lstStyle/>
          <a:p>
            <a:fld id="{9FED6BDB-FF5F-460A-8FB5-7447662AB9D3}" type="datetime1">
              <a:rPr lang="en-US" smtClean="0">
                <a:solidFill>
                  <a:prstClr val="black">
                    <a:tint val="75000"/>
                  </a:prstClr>
                </a:solidFill>
              </a:rPr>
              <a:pPr/>
              <a:t>3/25/2022</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9090B357-5E8C-4950-A575-B1C527F2C612}"/>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5BDE7806-9CDA-4464-8F4B-BAE85BA56D12}"/>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72929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47DB20-43E3-4E51-A101-622596DD46A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75FA13BB-A760-4669-9B11-D15A7BDB89E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xmlns="" id="{445D4BBC-2FD9-4B8A-88B0-35CB3581A2E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86E4F2F8-80FD-42A4-B42B-C3D3DCE821E8}"/>
              </a:ext>
            </a:extLst>
          </p:cNvPr>
          <p:cNvSpPr>
            <a:spLocks noGrp="1"/>
          </p:cNvSpPr>
          <p:nvPr>
            <p:ph type="dt" sz="half" idx="10"/>
          </p:nvPr>
        </p:nvSpPr>
        <p:spPr/>
        <p:txBody>
          <a:bodyPr/>
          <a:lstStyle/>
          <a:p>
            <a:fld id="{C465D999-1692-44C6-90B6-59588F27A1F2}" type="datetime1">
              <a:rPr lang="en-US" smtClean="0">
                <a:solidFill>
                  <a:prstClr val="black">
                    <a:tint val="75000"/>
                  </a:prstClr>
                </a:solidFill>
              </a:rPr>
              <a:pPr/>
              <a:t>3/25/2022</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5D59931A-BE13-412E-A8D6-63FA3A2C8701}"/>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6387B004-9AA7-427F-B5A5-18E854131802}"/>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71638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5FA138-C7C0-4413-ADD4-F97B1AEF9F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C5A27381-0812-4282-8564-A4BB14CD61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3149AF-F275-4D23-B3CA-B1F5895761BB}"/>
              </a:ext>
            </a:extLst>
          </p:cNvPr>
          <p:cNvSpPr>
            <a:spLocks noGrp="1"/>
          </p:cNvSpPr>
          <p:nvPr>
            <p:ph type="dt" sz="half" idx="10"/>
          </p:nvPr>
        </p:nvSpPr>
        <p:spPr/>
        <p:txBody>
          <a:bodyPr/>
          <a:lstStyle/>
          <a:p>
            <a:fld id="{8AF59546-2207-4382-A5B2-63D3A87581D6}"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EA2FD026-52B4-4CAC-B30F-7A45316ACC83}"/>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80C3BAD2-6024-4D9A-B7BC-8FA72980304A}"/>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14359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530284-B27F-4104-B5B1-05A5071F18D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710ED5-CAA1-40F1-AB4B-E2FD57040BB2}"/>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32BB4D-9461-468D-9E3E-B158058EA340}"/>
              </a:ext>
            </a:extLst>
          </p:cNvPr>
          <p:cNvSpPr>
            <a:spLocks noGrp="1"/>
          </p:cNvSpPr>
          <p:nvPr>
            <p:ph type="dt" sz="half" idx="10"/>
          </p:nvPr>
        </p:nvSpPr>
        <p:spPr/>
        <p:txBody>
          <a:bodyPr/>
          <a:lstStyle/>
          <a:p>
            <a:fld id="{3D90EE7F-67BE-4D8B-97BC-A13B1352225A}"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B90E6E61-3A80-477F-AFA0-95EDACEDFBB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AB63A61A-93A7-448A-8C7F-A54957DC3F37}"/>
              </a:ext>
            </a:extLst>
          </p:cNvPr>
          <p:cNvSpPr>
            <a:spLocks noGrp="1"/>
          </p:cNvSpPr>
          <p:nvPr>
            <p:ph type="sldNum" sz="quarter" idx="12"/>
          </p:nvPr>
        </p:nvSpPr>
        <p:spPr/>
        <p:txBody>
          <a:body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14768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DC786563-BF4B-4399-A1F2-4EA8DF963616}" type="datetime1">
              <a:rPr lang="en-ZA" smtClean="0">
                <a:solidFill>
                  <a:prstClr val="black">
                    <a:tint val="75000"/>
                  </a:prstClr>
                </a:solidFill>
              </a:rPr>
              <a:pPr/>
              <a:t>2022/03/25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608732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A45F327-7698-4684-A6F5-5461E46C7B64}" type="datetime1">
              <a:rPr lang="en-ZA" smtClean="0">
                <a:solidFill>
                  <a:prstClr val="black">
                    <a:tint val="75000"/>
                  </a:prstClr>
                </a:solidFill>
              </a:rPr>
              <a:pPr/>
              <a:t>2022/03/25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07026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36671-5499-4003-B02E-1EF87BAAE74B}" type="datetime1">
              <a:rPr lang="en-ZA" smtClean="0">
                <a:solidFill>
                  <a:prstClr val="black">
                    <a:tint val="75000"/>
                  </a:prstClr>
                </a:solidFill>
              </a:rPr>
              <a:pPr/>
              <a:t>2022/03/25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7104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BD657C-A47B-4E6A-BC7F-8352DE26C31A}" type="slidenum">
              <a:rPr lang="en-US" altLang="en-US"/>
              <a:pPr>
                <a:defRPr/>
              </a:pPr>
              <a:t>‹#›</a:t>
            </a:fld>
            <a:endParaRPr lang="en-US" altLang="en-US" dirty="0"/>
          </a:p>
        </p:txBody>
      </p:sp>
    </p:spTree>
    <p:extLst>
      <p:ext uri="{BB962C8B-B14F-4D97-AF65-F5344CB8AC3E}">
        <p14:creationId xmlns:p14="http://schemas.microsoft.com/office/powerpoint/2010/main" xmlns="" val="26117207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218D277A-A57F-42C1-8531-DE15FB4B3FBD}" type="datetime1">
              <a:rPr lang="en-ZA" smtClean="0">
                <a:solidFill>
                  <a:prstClr val="black">
                    <a:tint val="75000"/>
                  </a:prstClr>
                </a:solidFill>
              </a:rPr>
              <a:pPr/>
              <a:t>2022/03/25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406109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E5B5265C-8540-4F95-87BB-8301150C3FC7}" type="datetime1">
              <a:rPr lang="en-ZA" smtClean="0">
                <a:solidFill>
                  <a:prstClr val="black">
                    <a:tint val="75000"/>
                  </a:prstClr>
                </a:solidFill>
              </a:rPr>
              <a:pPr/>
              <a:t>2022/03/25</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r>
              <a:rPr lang="en-ZA">
                <a:solidFill>
                  <a:prstClr val="black">
                    <a:tint val="75000"/>
                  </a:prstClr>
                </a:solidFill>
              </a:rPr>
              <a:t>CONFIDENTIAL</a:t>
            </a:r>
          </a:p>
        </p:txBody>
      </p:sp>
      <p:sp>
        <p:nvSpPr>
          <p:cNvPr id="9" name="Slide Number Placeholder 8"/>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267008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82C5345-407B-4669-9180-4387BBC8A266}" type="datetime1">
              <a:rPr lang="en-ZA" smtClean="0">
                <a:solidFill>
                  <a:prstClr val="black">
                    <a:tint val="75000"/>
                  </a:prstClr>
                </a:solidFill>
              </a:rPr>
              <a:pPr/>
              <a:t>2022/03/25</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r>
              <a:rPr lang="en-ZA">
                <a:solidFill>
                  <a:prstClr val="black">
                    <a:tint val="75000"/>
                  </a:prstClr>
                </a:solidFill>
              </a:rPr>
              <a:t>CONFIDENTIAL</a:t>
            </a:r>
          </a:p>
        </p:txBody>
      </p:sp>
      <p:sp>
        <p:nvSpPr>
          <p:cNvPr id="5" name="Slide Number Placeholder 4"/>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83271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9E7D5-DEE3-40C4-AF53-762906066A72}" type="datetime1">
              <a:rPr lang="en-ZA" smtClean="0">
                <a:solidFill>
                  <a:prstClr val="black">
                    <a:tint val="75000"/>
                  </a:prstClr>
                </a:solidFill>
              </a:rPr>
              <a:pPr/>
              <a:t>2022/03/25</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r>
              <a:rPr lang="en-ZA">
                <a:solidFill>
                  <a:prstClr val="black">
                    <a:tint val="75000"/>
                  </a:prstClr>
                </a:solidFill>
              </a:rPr>
              <a:t>CONFIDENTIAL</a:t>
            </a:r>
          </a:p>
        </p:txBody>
      </p:sp>
      <p:sp>
        <p:nvSpPr>
          <p:cNvPr id="4" name="Slide Number Placeholder 3"/>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524711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D28D6-1F88-4035-B037-A0BEB35310B1}" type="datetime1">
              <a:rPr lang="en-ZA" smtClean="0">
                <a:solidFill>
                  <a:prstClr val="black">
                    <a:tint val="75000"/>
                  </a:prstClr>
                </a:solidFill>
              </a:rPr>
              <a:pPr/>
              <a:t>2022/03/25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082905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BC5869-DB1F-45FA-A1E4-70D1B1900AA8}" type="datetime1">
              <a:rPr lang="en-ZA" smtClean="0">
                <a:solidFill>
                  <a:prstClr val="black">
                    <a:tint val="75000"/>
                  </a:prstClr>
                </a:solidFill>
              </a:rPr>
              <a:pPr/>
              <a:t>2022/03/25</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r>
              <a:rPr lang="en-ZA">
                <a:solidFill>
                  <a:prstClr val="black">
                    <a:tint val="75000"/>
                  </a:prstClr>
                </a:solidFill>
              </a:rPr>
              <a:t>CONFIDENTIAL</a:t>
            </a:r>
          </a:p>
        </p:txBody>
      </p:sp>
      <p:sp>
        <p:nvSpPr>
          <p:cNvPr id="7" name="Slide Number Placeholder 6"/>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146353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87769B3-065D-4603-8C80-BE5EE40CF64F}" type="datetime1">
              <a:rPr lang="en-ZA" smtClean="0">
                <a:solidFill>
                  <a:prstClr val="black">
                    <a:tint val="75000"/>
                  </a:prstClr>
                </a:solidFill>
              </a:rPr>
              <a:pPr/>
              <a:t>2022/03/25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988395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D871412-F468-42CC-8018-D44CD18DC470}" type="datetime1">
              <a:rPr lang="en-ZA" smtClean="0">
                <a:solidFill>
                  <a:prstClr val="black">
                    <a:tint val="75000"/>
                  </a:prstClr>
                </a:solidFill>
              </a:rPr>
              <a:pPr/>
              <a:t>2022/03/25</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r>
              <a:rPr lang="en-ZA">
                <a:solidFill>
                  <a:prstClr val="black">
                    <a:tint val="75000"/>
                  </a:prstClr>
                </a:solidFill>
              </a:rPr>
              <a:t>CONFIDENTIAL</a:t>
            </a:r>
          </a:p>
        </p:txBody>
      </p:sp>
      <p:sp>
        <p:nvSpPr>
          <p:cNvPr id="6" name="Slide Number Placeholder 5"/>
          <p:cNvSpPr>
            <a:spLocks noGrp="1"/>
          </p:cNvSpPr>
          <p:nvPr>
            <p:ph type="sldNum" sz="quarter" idx="12"/>
          </p:nvPr>
        </p:nvSpPr>
        <p:spPr/>
        <p:txBody>
          <a:body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9648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012094D-9A57-4E00-9A56-6B20C0DE5E56}" type="slidenum">
              <a:rPr lang="en-US" altLang="en-US"/>
              <a:pPr>
                <a:defRPr/>
              </a:pPr>
              <a:t>‹#›</a:t>
            </a:fld>
            <a:endParaRPr lang="en-US" altLang="en-US" dirty="0"/>
          </a:p>
        </p:txBody>
      </p:sp>
    </p:spTree>
    <p:extLst>
      <p:ext uri="{BB962C8B-B14F-4D97-AF65-F5344CB8AC3E}">
        <p14:creationId xmlns:p14="http://schemas.microsoft.com/office/powerpoint/2010/main" xmlns="" val="415132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EDE2E2C-1679-4DD2-B0A6-A5EBC98DDC08}" type="slidenum">
              <a:rPr lang="en-US" altLang="en-US"/>
              <a:pPr>
                <a:defRPr/>
              </a:pPr>
              <a:t>‹#›</a:t>
            </a:fld>
            <a:endParaRPr lang="en-US" altLang="en-US" dirty="0"/>
          </a:p>
        </p:txBody>
      </p:sp>
    </p:spTree>
    <p:extLst>
      <p:ext uri="{BB962C8B-B14F-4D97-AF65-F5344CB8AC3E}">
        <p14:creationId xmlns:p14="http://schemas.microsoft.com/office/powerpoint/2010/main" xmlns="" val="316754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04F6017-739F-4596-81F0-3BC1D5B7866C}" type="slidenum">
              <a:rPr lang="en-US" altLang="en-US"/>
              <a:pPr>
                <a:defRPr/>
              </a:pPr>
              <a:t>‹#›</a:t>
            </a:fld>
            <a:endParaRPr lang="en-US" altLang="en-US" dirty="0"/>
          </a:p>
        </p:txBody>
      </p:sp>
    </p:spTree>
    <p:extLst>
      <p:ext uri="{BB962C8B-B14F-4D97-AF65-F5344CB8AC3E}">
        <p14:creationId xmlns:p14="http://schemas.microsoft.com/office/powerpoint/2010/main" xmlns="" val="337299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7C8BD0-DB73-4546-A33D-985A93267214}" type="slidenum">
              <a:rPr lang="en-US" altLang="en-US"/>
              <a:pPr>
                <a:defRPr/>
              </a:pPr>
              <a:t>‹#›</a:t>
            </a:fld>
            <a:endParaRPr lang="en-US" altLang="en-US" dirty="0"/>
          </a:p>
        </p:txBody>
      </p:sp>
    </p:spTree>
    <p:extLst>
      <p:ext uri="{BB962C8B-B14F-4D97-AF65-F5344CB8AC3E}">
        <p14:creationId xmlns:p14="http://schemas.microsoft.com/office/powerpoint/2010/main" xmlns="" val="205603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14C86006-7854-4C05-B0E4-9B0FB2FB2741}" type="slidenum">
              <a:rPr lang="en-US" altLang="en-US">
                <a:latin typeface="Arial" panose="020B0604020202020204" pitchFamily="34" charset="0"/>
                <a:cs typeface="Arial" panose="020B0604020202020204" pitchFamily="34" charset="0"/>
              </a:rPr>
              <a:pPr fontAlgn="base">
                <a:spcBef>
                  <a:spcPct val="0"/>
                </a:spcBef>
                <a:spcAft>
                  <a:spcPct val="0"/>
                </a:spcAft>
                <a:defRPr/>
              </a:pPr>
              <a:t>‹#›</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68763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CA962B-EF04-449B-9E40-95CAC2D098AC}" type="datetime1">
              <a:rPr lang="en-US" smtClean="0">
                <a:solidFill>
                  <a:prstClr val="black">
                    <a:tint val="75000"/>
                  </a:prstClr>
                </a:solidFill>
              </a:rPr>
              <a:pPr defTabSz="457200"/>
              <a:t>3/25/2022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CB3B80B-23E3-3948-A741-EEB7CB22DD0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81477165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fld id="{D383F96F-C007-41D6-8029-E05ED371B5D0}" type="datetimeFigureOut">
              <a:rPr lang="en-US">
                <a:solidFill>
                  <a:prstClr val="black">
                    <a:tint val="75000"/>
                  </a:prstClr>
                </a:solidFill>
              </a:rPr>
              <a:pPr fontAlgn="base">
                <a:spcBef>
                  <a:spcPct val="0"/>
                </a:spcBef>
                <a:spcAft>
                  <a:spcPct val="0"/>
                </a:spcAft>
                <a:defRPr/>
              </a:pPr>
              <a:t>3/25/2022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14C86006-7854-4C05-B0E4-9B0FB2FB2741}" type="slidenum">
              <a:rPr lang="en-US" altLang="en-US">
                <a:latin typeface="Arial" panose="020B0604020202020204" pitchFamily="34" charset="0"/>
                <a:cs typeface="Arial" panose="020B0604020202020204" pitchFamily="34" charset="0"/>
              </a:rPr>
              <a:pPr fontAlgn="base">
                <a:spcBef>
                  <a:spcPct val="0"/>
                </a:spcBef>
                <a:spcAft>
                  <a:spcPct val="0"/>
                </a:spcAft>
                <a:defRPr/>
              </a:pPr>
              <a:t>‹#›</a:t>
            </a:fld>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3395078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9CE782-4944-490A-912E-EB22A1E8300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E161255-6D00-444E-BA2F-F1F8294C4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002255-5B30-4F80-A486-2667EAA52B4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3409A3-2DB5-4B1F-9BAA-E36460A85A3F}" type="datetime1">
              <a:rPr lang="en-US" smtClean="0">
                <a:solidFill>
                  <a:prstClr val="black">
                    <a:tint val="75000"/>
                  </a:prstClr>
                </a:solidFill>
              </a:rPr>
              <a:pPr/>
              <a:t>3/25/2022</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20F56C37-A666-4386-93EC-C50FD9DF792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AE1D3D8C-70E5-4120-972F-7D4FAE99848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672E3D-61E0-450A-AD62-EE98E486015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1283163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5D6DE-C9C7-4687-886C-580C2C7E1276}" type="datetime1">
              <a:rPr lang="en-ZA" smtClean="0">
                <a:solidFill>
                  <a:prstClr val="black">
                    <a:tint val="75000"/>
                  </a:prstClr>
                </a:solidFill>
              </a:rPr>
              <a:pPr/>
              <a:t>2022/03/25</a:t>
            </a:fld>
            <a:endParaRPr lang="en-Z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solidFill>
                  <a:prstClr val="black">
                    <a:tint val="75000"/>
                  </a:prstClr>
                </a:solidFill>
              </a:rPr>
              <a:t>CONFIDENTIAL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001AB-CE0D-4B33-9A39-75157A7AE39C}"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06138450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t="-5000" r="3000" b="-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1505" y="5942013"/>
            <a:ext cx="2847975" cy="828675"/>
          </a:xfrm>
          <a:prstGeom prst="rect">
            <a:avLst/>
          </a:prstGeom>
        </p:spPr>
      </p:pic>
      <p:sp>
        <p:nvSpPr>
          <p:cNvPr id="5" name="Title 1"/>
          <p:cNvSpPr txBox="1">
            <a:spLocks/>
          </p:cNvSpPr>
          <p:nvPr/>
        </p:nvSpPr>
        <p:spPr>
          <a:xfrm>
            <a:off x="1847528" y="903468"/>
            <a:ext cx="7772400" cy="179811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ZA" sz="2800" b="1" kern="0" dirty="0">
              <a:solidFill>
                <a:prstClr val="black"/>
              </a:solidFill>
              <a:cs typeface="Arial"/>
            </a:endParaRPr>
          </a:p>
          <a:p>
            <a:r>
              <a:rPr lang="en-US" sz="2800" b="1" kern="0" dirty="0">
                <a:solidFill>
                  <a:prstClr val="black"/>
                </a:solidFill>
                <a:cs typeface="Arial"/>
              </a:rPr>
              <a:t>PROGRESS REGARDING THE NUMBER OF ABSCONDERS AND THE  CAPACITY OF COMMUNITY CORRECTIONS SYSTEM</a:t>
            </a:r>
          </a:p>
          <a:p>
            <a:r>
              <a:rPr lang="en-US" sz="2800" b="1" dirty="0">
                <a:solidFill>
                  <a:prstClr val="black"/>
                </a:solidFill>
                <a:latin typeface="Arial Narrow" panose="020B0606020202030204" pitchFamily="34" charset="0"/>
                <a:ea typeface="+mn-ea"/>
                <a:cs typeface="Arial" panose="020B0604020202020204" pitchFamily="34" charset="0"/>
              </a:rPr>
              <a:t> </a:t>
            </a:r>
          </a:p>
        </p:txBody>
      </p:sp>
      <p:sp>
        <p:nvSpPr>
          <p:cNvPr id="6" name="Subtitle 2"/>
          <p:cNvSpPr txBox="1">
            <a:spLocks/>
          </p:cNvSpPr>
          <p:nvPr/>
        </p:nvSpPr>
        <p:spPr>
          <a:xfrm>
            <a:off x="3030937" y="2716259"/>
            <a:ext cx="5976664" cy="263768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Font typeface="Arial" pitchFamily="34" charset="0"/>
              <a:buNone/>
            </a:pPr>
            <a:r>
              <a:rPr lang="en-ZA" sz="2800" b="1" dirty="0">
                <a:solidFill>
                  <a:prstClr val="black"/>
                </a:solidFill>
                <a:latin typeface="Arial Narrow" panose="020B0606020202030204" pitchFamily="34" charset="0"/>
                <a:cs typeface="Arial" panose="020B0604020202020204" pitchFamily="34" charset="0"/>
              </a:rPr>
              <a:t>25 MARCH 2022</a:t>
            </a:r>
          </a:p>
        </p:txBody>
      </p:sp>
      <p:cxnSp>
        <p:nvCxnSpPr>
          <p:cNvPr id="9" name="Straight Connector 8"/>
          <p:cNvCxnSpPr/>
          <p:nvPr/>
        </p:nvCxnSpPr>
        <p:spPr>
          <a:xfrm>
            <a:off x="3215680" y="2708920"/>
            <a:ext cx="6264696"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1"/>
          </p:nvPr>
        </p:nvSpPr>
        <p:spPr/>
        <p:txBody>
          <a:bodyPr/>
          <a:lstStyle/>
          <a:p>
            <a:r>
              <a:rPr lang="en-ZA">
                <a:solidFill>
                  <a:prstClr val="black">
                    <a:tint val="75000"/>
                  </a:prstClr>
                </a:solidFill>
              </a:rPr>
              <a:t>CONFIDENTIAL</a:t>
            </a:r>
          </a:p>
        </p:txBody>
      </p:sp>
      <p:sp>
        <p:nvSpPr>
          <p:cNvPr id="3" name="Slide Number Placeholder 2"/>
          <p:cNvSpPr>
            <a:spLocks noGrp="1"/>
          </p:cNvSpPr>
          <p:nvPr>
            <p:ph type="sldNum" sz="quarter" idx="12"/>
          </p:nvPr>
        </p:nvSpPr>
        <p:spPr/>
        <p:txBody>
          <a:bodyPr/>
          <a:lstStyle/>
          <a:p>
            <a:fld id="{E68001AB-CE0D-4B33-9A39-75157A7AE39C}" type="slidenum">
              <a:rPr lang="en-ZA" smtClean="0">
                <a:solidFill>
                  <a:prstClr val="black">
                    <a:tint val="75000"/>
                  </a:prstClr>
                </a:solidFill>
              </a:rPr>
              <a:pPr/>
              <a:t>1</a:t>
            </a:fld>
            <a:endParaRPr lang="en-ZA">
              <a:solidFill>
                <a:prstClr val="black">
                  <a:tint val="75000"/>
                </a:prstClr>
              </a:solidFill>
            </a:endParaRPr>
          </a:p>
        </p:txBody>
      </p:sp>
    </p:spTree>
    <p:extLst>
      <p:ext uri="{BB962C8B-B14F-4D97-AF65-F5344CB8AC3E}">
        <p14:creationId xmlns:p14="http://schemas.microsoft.com/office/powerpoint/2010/main" xmlns="" val="45190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60458" y="272914"/>
            <a:ext cx="927100" cy="1155700"/>
          </a:xfrm>
          <a:prstGeom prst="rect">
            <a:avLst/>
          </a:prstGeom>
        </p:spPr>
      </p:pic>
      <p:sp>
        <p:nvSpPr>
          <p:cNvPr id="3" name="Title 2"/>
          <p:cNvSpPr>
            <a:spLocks noGrp="1"/>
          </p:cNvSpPr>
          <p:nvPr>
            <p:ph type="title"/>
          </p:nvPr>
        </p:nvSpPr>
        <p:spPr>
          <a:xfrm>
            <a:off x="640254" y="288383"/>
            <a:ext cx="10972800" cy="1143000"/>
          </a:xfrm>
        </p:spPr>
        <p:txBody>
          <a:bodyPr/>
          <a:lstStyle/>
          <a:p>
            <a:r>
              <a:rPr lang="en-US" sz="3600" b="1" dirty="0">
                <a:solidFill>
                  <a:prstClr val="black"/>
                </a:solidFill>
                <a:latin typeface="Arial" panose="020B0604020202020204" pitchFamily="34" charset="0"/>
                <a:cs typeface="Arial" panose="020B0604020202020204" pitchFamily="34" charset="0"/>
              </a:rPr>
              <a:t>COMMUNITY CORRECTIONS FACILITIES </a:t>
            </a:r>
            <a:endParaRPr lang="en-US" sz="3600"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10</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29760" y="1388423"/>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630555" y="1781427"/>
            <a:ext cx="10930890" cy="4574924"/>
          </a:xfrm>
        </p:spPr>
        <p:txBody>
          <a:bodyPr/>
          <a:lstStyle/>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There are 218 Community Corrections offices nationally, which are a mix of state owned and  private lease agreements, </a:t>
            </a:r>
            <a:r>
              <a:rPr lang="en-US" sz="1800" b="1" dirty="0">
                <a:solidFill>
                  <a:prstClr val="black"/>
                </a:solidFill>
                <a:latin typeface="Arial" panose="020B0604020202020204" pitchFamily="34" charset="0"/>
                <a:cs typeface="Arial" panose="020B0604020202020204" pitchFamily="34" charset="0"/>
              </a:rPr>
              <a:t>WC</a:t>
            </a:r>
            <a:r>
              <a:rPr lang="en-US" sz="1800" dirty="0">
                <a:solidFill>
                  <a:prstClr val="black"/>
                </a:solidFill>
                <a:latin typeface="Arial" panose="020B0604020202020204" pitchFamily="34" charset="0"/>
                <a:cs typeface="Arial" panose="020B0604020202020204" pitchFamily="34" charset="0"/>
              </a:rPr>
              <a:t>-26; </a:t>
            </a:r>
            <a:r>
              <a:rPr lang="en-US" sz="1800" b="1" dirty="0">
                <a:solidFill>
                  <a:prstClr val="black"/>
                </a:solidFill>
                <a:latin typeface="Arial" panose="020B0604020202020204" pitchFamily="34" charset="0"/>
                <a:cs typeface="Arial" panose="020B0604020202020204" pitchFamily="34" charset="0"/>
              </a:rPr>
              <a:t>EC</a:t>
            </a:r>
            <a:r>
              <a:rPr lang="en-US" sz="1800" dirty="0">
                <a:solidFill>
                  <a:prstClr val="black"/>
                </a:solidFill>
                <a:latin typeface="Arial" panose="020B0604020202020204" pitchFamily="34" charset="0"/>
                <a:cs typeface="Arial" panose="020B0604020202020204" pitchFamily="34" charset="0"/>
              </a:rPr>
              <a:t>-40; </a:t>
            </a:r>
            <a:r>
              <a:rPr lang="en-US" sz="1800" b="1" dirty="0">
                <a:solidFill>
                  <a:prstClr val="black"/>
                </a:solidFill>
                <a:latin typeface="Arial" panose="020B0604020202020204" pitchFamily="34" charset="0"/>
                <a:cs typeface="Arial" panose="020B0604020202020204" pitchFamily="34" charset="0"/>
              </a:rPr>
              <a:t>KZN</a:t>
            </a:r>
            <a:r>
              <a:rPr lang="en-US" sz="1800" dirty="0">
                <a:solidFill>
                  <a:prstClr val="black"/>
                </a:solidFill>
                <a:latin typeface="Arial" panose="020B0604020202020204" pitchFamily="34" charset="0"/>
                <a:cs typeface="Arial" panose="020B0604020202020204" pitchFamily="34" charset="0"/>
              </a:rPr>
              <a:t>-36; </a:t>
            </a:r>
            <a:r>
              <a:rPr lang="en-US" sz="1800" b="1" dirty="0">
                <a:solidFill>
                  <a:prstClr val="black"/>
                </a:solidFill>
                <a:latin typeface="Arial" panose="020B0604020202020204" pitchFamily="34" charset="0"/>
                <a:cs typeface="Arial" panose="020B0604020202020204" pitchFamily="34" charset="0"/>
              </a:rPr>
              <a:t>GP</a:t>
            </a:r>
            <a:r>
              <a:rPr lang="en-US" sz="1800" dirty="0">
                <a:solidFill>
                  <a:prstClr val="black"/>
                </a:solidFill>
                <a:latin typeface="Arial" panose="020B0604020202020204" pitchFamily="34" charset="0"/>
                <a:cs typeface="Arial" panose="020B0604020202020204" pitchFamily="34" charset="0"/>
              </a:rPr>
              <a:t>-13; </a:t>
            </a:r>
            <a:r>
              <a:rPr lang="en-US" sz="1800" b="1" dirty="0">
                <a:solidFill>
                  <a:prstClr val="black"/>
                </a:solidFill>
                <a:latin typeface="Arial" panose="020B0604020202020204" pitchFamily="34" charset="0"/>
                <a:cs typeface="Arial" panose="020B0604020202020204" pitchFamily="34" charset="0"/>
              </a:rPr>
              <a:t>LMN</a:t>
            </a:r>
            <a:r>
              <a:rPr lang="en-US" sz="1800" dirty="0">
                <a:solidFill>
                  <a:prstClr val="black"/>
                </a:solidFill>
                <a:latin typeface="Arial" panose="020B0604020202020204" pitchFamily="34" charset="0"/>
                <a:cs typeface="Arial" panose="020B0604020202020204" pitchFamily="34" charset="0"/>
              </a:rPr>
              <a:t>- 66; and </a:t>
            </a:r>
            <a:r>
              <a:rPr lang="en-US" sz="1800" b="1" dirty="0">
                <a:solidFill>
                  <a:prstClr val="black"/>
                </a:solidFill>
                <a:latin typeface="Arial" panose="020B0604020202020204" pitchFamily="34" charset="0"/>
                <a:cs typeface="Arial" panose="020B0604020202020204" pitchFamily="34" charset="0"/>
              </a:rPr>
              <a:t>FS/NC</a:t>
            </a:r>
            <a:r>
              <a:rPr lang="en-US" sz="1800" dirty="0">
                <a:solidFill>
                  <a:prstClr val="black"/>
                </a:solidFill>
                <a:latin typeface="Arial" panose="020B0604020202020204" pitchFamily="34" charset="0"/>
                <a:cs typeface="Arial" panose="020B0604020202020204" pitchFamily="34" charset="0"/>
              </a:rPr>
              <a:t>-37. </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Department of Correctional Services (DCS) has a total of </a:t>
            </a:r>
            <a:r>
              <a:rPr lang="en-US" sz="1800" b="1" dirty="0">
                <a:solidFill>
                  <a:prstClr val="black"/>
                </a:solidFill>
                <a:latin typeface="Arial" panose="020B0604020202020204" pitchFamily="34" charset="0"/>
                <a:cs typeface="Arial" panose="020B0604020202020204" pitchFamily="34" charset="0"/>
              </a:rPr>
              <a:t>134</a:t>
            </a:r>
            <a:r>
              <a:rPr lang="en-US" sz="1800" dirty="0">
                <a:solidFill>
                  <a:prstClr val="black"/>
                </a:solidFill>
                <a:latin typeface="Arial" panose="020B0604020202020204" pitchFamily="34" charset="0"/>
                <a:cs typeface="Arial" panose="020B0604020202020204" pitchFamily="34" charset="0"/>
              </a:rPr>
              <a:t> private leases for office accommodation and Community Corrections’ offices.</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Department  has established </a:t>
            </a:r>
            <a:r>
              <a:rPr lang="en-US" sz="1800" b="1" dirty="0">
                <a:solidFill>
                  <a:prstClr val="black"/>
                </a:solidFill>
                <a:latin typeface="Arial" panose="020B0604020202020204" pitchFamily="34" charset="0"/>
                <a:cs typeface="Arial" panose="020B0604020202020204" pitchFamily="34" charset="0"/>
              </a:rPr>
              <a:t>service points  </a:t>
            </a:r>
            <a:r>
              <a:rPr lang="en-US" sz="1800" dirty="0">
                <a:solidFill>
                  <a:prstClr val="black"/>
                </a:solidFill>
                <a:latin typeface="Arial" panose="020B0604020202020204" pitchFamily="34" charset="0"/>
                <a:cs typeface="Arial" panose="020B0604020202020204" pitchFamily="34" charset="0"/>
              </a:rPr>
              <a:t>and satellite offices nationally in order to bring community corrections services closer to the communities where the offenders are residing especially in rural and remote areas. </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The Department partnered with Non Profit Organisations (NPOs) and established </a:t>
            </a:r>
            <a:r>
              <a:rPr lang="en-US" sz="1800" b="1" dirty="0">
                <a:solidFill>
                  <a:prstClr val="black"/>
                </a:solidFill>
                <a:latin typeface="Arial" panose="020B0604020202020204" pitchFamily="34" charset="0"/>
                <a:cs typeface="Arial" panose="020B0604020202020204" pitchFamily="34" charset="0"/>
              </a:rPr>
              <a:t>Halfway Houses </a:t>
            </a:r>
            <a:r>
              <a:rPr lang="en-US" sz="1800" dirty="0">
                <a:solidFill>
                  <a:prstClr val="black"/>
                </a:solidFill>
                <a:latin typeface="Arial" panose="020B0604020202020204" pitchFamily="34" charset="0"/>
                <a:cs typeface="Arial" panose="020B0604020202020204" pitchFamily="34" charset="0"/>
              </a:rPr>
              <a:t>that are managed by the NPOs. These Halfway Houses are assisting in the reintegration of offenders who are due for parole placement and have no monitorable addresses and support systems.</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4717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119063" y="26432"/>
            <a:ext cx="927100" cy="1155700"/>
          </a:xfrm>
          <a:prstGeom prst="rect">
            <a:avLst/>
          </a:prstGeom>
        </p:spPr>
      </p:pic>
      <p:sp>
        <p:nvSpPr>
          <p:cNvPr id="3" name="Title 2"/>
          <p:cNvSpPr>
            <a:spLocks noGrp="1"/>
          </p:cNvSpPr>
          <p:nvPr>
            <p:ph type="title"/>
          </p:nvPr>
        </p:nvSpPr>
        <p:spPr>
          <a:xfrm>
            <a:off x="569913" y="174484"/>
            <a:ext cx="11463337" cy="840514"/>
          </a:xfrm>
        </p:spPr>
        <p:txBody>
          <a:bodyPr/>
          <a:lstStyle/>
          <a:p>
            <a:r>
              <a:rPr lang="en-US" sz="3200" b="1" dirty="0">
                <a:solidFill>
                  <a:prstClr val="black"/>
                </a:solidFill>
                <a:latin typeface="Arial" panose="020B0604020202020204" pitchFamily="34" charset="0"/>
                <a:cs typeface="Arial" panose="020B0604020202020204" pitchFamily="34" charset="0"/>
              </a:rPr>
              <a:t>COMMUNITY CORRECTIONS CASELOAD WITH NUMBER OF ABSCONDERS PER REGION</a:t>
            </a:r>
            <a:endParaRPr lang="en-US" sz="3200"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11</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29760" y="1388423"/>
            <a:ext cx="10371438" cy="58429"/>
          </a:xfrm>
          <a:prstGeom prst="rect">
            <a:avLst/>
          </a:prstGeom>
          <a:ln w="3175">
            <a:solidFill>
              <a:schemeClr val="tx1"/>
            </a:solidFill>
          </a:ln>
        </p:spPr>
      </p:pic>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502024" y="5856885"/>
            <a:ext cx="10999173" cy="697264"/>
          </a:xfrm>
        </p:spPr>
        <p:txBody>
          <a:bodyPr/>
          <a:lstStyle/>
          <a:p>
            <a:pPr algn="just"/>
            <a:r>
              <a:rPr lang="en-US" sz="1800" dirty="0">
                <a:latin typeface="Arial" panose="020B0604020202020204" pitchFamily="34" charset="0"/>
                <a:cs typeface="Arial" panose="020B0604020202020204" pitchFamily="34" charset="0"/>
              </a:rPr>
              <a:t>The above table shows that KZN has the highest numbers of parolees, probationers and absconders, followed by Gauteng,, LMN, Western Cape,  and Eastern Cape FS/NC. The national community corrections caseload is </a:t>
            </a:r>
            <a:r>
              <a:rPr lang="en-US" sz="1800" b="1" dirty="0">
                <a:latin typeface="Arial" panose="020B0604020202020204" pitchFamily="34" charset="0"/>
                <a:cs typeface="Arial" panose="020B0604020202020204" pitchFamily="34" charset="0"/>
              </a:rPr>
              <a:t>92 549 </a:t>
            </a:r>
            <a:endParaRPr lang="en-US" b="1" dirty="0"/>
          </a:p>
        </p:txBody>
      </p:sp>
      <p:graphicFrame>
        <p:nvGraphicFramePr>
          <p:cNvPr id="11" name="Content Placeholder 8"/>
          <p:cNvGraphicFramePr>
            <a:graphicFrameLocks/>
          </p:cNvGraphicFramePr>
          <p:nvPr>
            <p:extLst>
              <p:ext uri="{D42A27DB-BD31-4B8C-83A1-F6EECF244321}">
                <p14:modId xmlns:p14="http://schemas.microsoft.com/office/powerpoint/2010/main" xmlns="" val="1268870146"/>
              </p:ext>
            </p:extLst>
          </p:nvPr>
        </p:nvGraphicFramePr>
        <p:xfrm>
          <a:off x="582613" y="1182133"/>
          <a:ext cx="10918585" cy="4660871"/>
        </p:xfrm>
        <a:graphic>
          <a:graphicData uri="http://schemas.openxmlformats.org/drawingml/2006/table">
            <a:tbl>
              <a:tblPr firstRow="1" bandRow="1">
                <a:tableStyleId>{8799B23B-EC83-4686-B30A-512413B5E67A}</a:tableStyleId>
              </a:tblPr>
              <a:tblGrid>
                <a:gridCol w="1099320">
                  <a:extLst>
                    <a:ext uri="{9D8B030D-6E8A-4147-A177-3AD203B41FA5}">
                      <a16:colId xmlns:a16="http://schemas.microsoft.com/office/drawing/2014/main" xmlns="" val="20000"/>
                    </a:ext>
                  </a:extLst>
                </a:gridCol>
                <a:gridCol w="951131">
                  <a:extLst>
                    <a:ext uri="{9D8B030D-6E8A-4147-A177-3AD203B41FA5}">
                      <a16:colId xmlns:a16="http://schemas.microsoft.com/office/drawing/2014/main" xmlns="" val="20001"/>
                    </a:ext>
                  </a:extLst>
                </a:gridCol>
                <a:gridCol w="1360495">
                  <a:extLst>
                    <a:ext uri="{9D8B030D-6E8A-4147-A177-3AD203B41FA5}">
                      <a16:colId xmlns:a16="http://schemas.microsoft.com/office/drawing/2014/main" xmlns="" val="20002"/>
                    </a:ext>
                  </a:extLst>
                </a:gridCol>
                <a:gridCol w="1298183">
                  <a:extLst>
                    <a:ext uri="{9D8B030D-6E8A-4147-A177-3AD203B41FA5}">
                      <a16:colId xmlns:a16="http://schemas.microsoft.com/office/drawing/2014/main" xmlns="" val="20003"/>
                    </a:ext>
                  </a:extLst>
                </a:gridCol>
                <a:gridCol w="1011069">
                  <a:extLst>
                    <a:ext uri="{9D8B030D-6E8A-4147-A177-3AD203B41FA5}">
                      <a16:colId xmlns:a16="http://schemas.microsoft.com/office/drawing/2014/main" xmlns="" val="20004"/>
                    </a:ext>
                  </a:extLst>
                </a:gridCol>
                <a:gridCol w="1245145">
                  <a:extLst>
                    <a:ext uri="{9D8B030D-6E8A-4147-A177-3AD203B41FA5}">
                      <a16:colId xmlns:a16="http://schemas.microsoft.com/office/drawing/2014/main" xmlns="" val="2009429329"/>
                    </a:ext>
                  </a:extLst>
                </a:gridCol>
                <a:gridCol w="1234086">
                  <a:extLst>
                    <a:ext uri="{9D8B030D-6E8A-4147-A177-3AD203B41FA5}">
                      <a16:colId xmlns:a16="http://schemas.microsoft.com/office/drawing/2014/main" xmlns="" val="3701634312"/>
                    </a:ext>
                  </a:extLst>
                </a:gridCol>
                <a:gridCol w="1359578">
                  <a:extLst>
                    <a:ext uri="{9D8B030D-6E8A-4147-A177-3AD203B41FA5}">
                      <a16:colId xmlns:a16="http://schemas.microsoft.com/office/drawing/2014/main" xmlns="" val="2904330519"/>
                    </a:ext>
                  </a:extLst>
                </a:gridCol>
                <a:gridCol w="1359578">
                  <a:extLst>
                    <a:ext uri="{9D8B030D-6E8A-4147-A177-3AD203B41FA5}">
                      <a16:colId xmlns:a16="http://schemas.microsoft.com/office/drawing/2014/main" xmlns="" val="241751018"/>
                    </a:ext>
                  </a:extLst>
                </a:gridCol>
              </a:tblGrid>
              <a:tr h="549151">
                <a:tc gridSpan="9">
                  <a:txBody>
                    <a:bodyPr/>
                    <a:lstStyle/>
                    <a:p>
                      <a:pPr algn="ctr"/>
                      <a:r>
                        <a:rPr lang="en-US" dirty="0">
                          <a:solidFill>
                            <a:schemeClr val="bg1"/>
                          </a:solidFill>
                          <a:latin typeface="Arial" panose="020B0604020202020204" pitchFamily="34" charset="0"/>
                          <a:cs typeface="Arial" panose="020B0604020202020204" pitchFamily="34" charset="0"/>
                        </a:rPr>
                        <a:t>COMMUNITY</a:t>
                      </a:r>
                      <a:r>
                        <a:rPr lang="en-US" baseline="0" dirty="0">
                          <a:solidFill>
                            <a:schemeClr val="bg1"/>
                          </a:solidFill>
                          <a:latin typeface="Arial" panose="020B0604020202020204" pitchFamily="34" charset="0"/>
                          <a:cs typeface="Arial" panose="020B0604020202020204" pitchFamily="34" charset="0"/>
                        </a:rPr>
                        <a:t> CORRECTIONS AVERAGE CASELOAD WITH ABSCONDERS  AS AT 04 MARCH 2022</a:t>
                      </a:r>
                      <a:endParaRPr lang="en-US" dirty="0">
                        <a:solidFill>
                          <a:schemeClr val="bg1"/>
                        </a:solidFill>
                        <a:latin typeface="Arial" panose="020B0604020202020204" pitchFamily="34" charset="0"/>
                        <a:cs typeface="Arial" panose="020B0604020202020204" pitchFamily="34" charset="0"/>
                      </a:endParaRPr>
                    </a:p>
                  </a:txBody>
                  <a:tcPr>
                    <a:solidFill>
                      <a:schemeClr val="accent3">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solidFill>
                      <a:schemeClr val="accent3">
                        <a:lumMod val="75000"/>
                      </a:schemeClr>
                    </a:solidFill>
                  </a:tcPr>
                </a:tc>
                <a:tc h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solidFill>
                      <a:schemeClr val="accent3">
                        <a:lumMod val="75000"/>
                      </a:schemeClr>
                    </a:solidFill>
                  </a:tcPr>
                </a:tc>
                <a:tc hMerge="1">
                  <a:txBody>
                    <a:bodyPr/>
                    <a:lstStyle/>
                    <a:p>
                      <a:pPr algn="ctr"/>
                      <a:endParaRPr lang="en-US" dirty="0">
                        <a:solidFill>
                          <a:schemeClr val="tx1"/>
                        </a:solidFill>
                        <a:latin typeface="Arial" panose="020B0604020202020204" pitchFamily="34" charset="0"/>
                        <a:cs typeface="Arial" panose="020B0604020202020204" pitchFamily="34" charset="0"/>
                      </a:endParaRPr>
                    </a:p>
                  </a:txBody>
                  <a:tcPr>
                    <a:solidFill>
                      <a:schemeClr val="accent3">
                        <a:lumMod val="75000"/>
                      </a:schemeClr>
                    </a:solidFill>
                  </a:tcPr>
                </a:tc>
                <a:tc hMerge="1">
                  <a:txBody>
                    <a:bodyPr/>
                    <a:lstStyle/>
                    <a:p>
                      <a:pPr algn="ctr"/>
                      <a:endParaRPr lang="en-US" dirty="0">
                        <a:solidFill>
                          <a:schemeClr val="bg1"/>
                        </a:solidFill>
                        <a:latin typeface="Arial" panose="020B0604020202020204" pitchFamily="34" charset="0"/>
                        <a:cs typeface="Arial" panose="020B0604020202020204" pitchFamily="34" charset="0"/>
                      </a:endParaRPr>
                    </a:p>
                  </a:txBody>
                  <a:tcPr>
                    <a:solidFill>
                      <a:schemeClr val="accent3">
                        <a:lumMod val="75000"/>
                      </a:schemeClr>
                    </a:solidFill>
                  </a:tcPr>
                </a:tc>
                <a:extLst>
                  <a:ext uri="{0D108BD9-81ED-4DB2-BD59-A6C34878D82A}">
                    <a16:rowId xmlns:a16="http://schemas.microsoft.com/office/drawing/2014/main" xmlns="" val="10000"/>
                  </a:ext>
                </a:extLst>
              </a:tr>
              <a:tr h="776654">
                <a:tc>
                  <a:txBody>
                    <a:bodyPr/>
                    <a:lstStyle/>
                    <a:p>
                      <a:r>
                        <a:rPr lang="en-US" sz="1400" b="1" dirty="0">
                          <a:solidFill>
                            <a:schemeClr val="bg1"/>
                          </a:solidFill>
                          <a:latin typeface="Arial" panose="020B0604020202020204" pitchFamily="34" charset="0"/>
                          <a:cs typeface="Arial" panose="020B0604020202020204" pitchFamily="34" charset="0"/>
                        </a:rPr>
                        <a:t>Region</a:t>
                      </a:r>
                    </a:p>
                  </a:txBody>
                  <a:tcPr>
                    <a:solidFill>
                      <a:schemeClr val="accent3">
                        <a:lumMod val="50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Parolees</a:t>
                      </a:r>
                    </a:p>
                  </a:txBody>
                  <a:tcPr>
                    <a:solidFill>
                      <a:schemeClr val="accent3">
                        <a:lumMod val="50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Probationers</a:t>
                      </a:r>
                    </a:p>
                  </a:txBody>
                  <a:tcPr>
                    <a:solidFill>
                      <a:schemeClr val="accent3">
                        <a:lumMod val="50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Awaiting Trial Persons</a:t>
                      </a:r>
                    </a:p>
                  </a:txBody>
                  <a:tcPr>
                    <a:solidFill>
                      <a:schemeClr val="accent3">
                        <a:lumMod val="50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Average Caseload</a:t>
                      </a:r>
                    </a:p>
                  </a:txBody>
                  <a:tcPr>
                    <a:solidFill>
                      <a:schemeClr val="accent3">
                        <a:lumMod val="50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Active Absconders</a:t>
                      </a:r>
                    </a:p>
                  </a:txBody>
                  <a:tcPr>
                    <a:solidFill>
                      <a:schemeClr val="accent6">
                        <a:lumMod val="75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Archived Absconders</a:t>
                      </a:r>
                    </a:p>
                  </a:txBody>
                  <a:tcPr>
                    <a:solidFill>
                      <a:schemeClr val="accent6">
                        <a:lumMod val="75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Total Absconders</a:t>
                      </a:r>
                    </a:p>
                  </a:txBody>
                  <a:tcPr>
                    <a:solidFill>
                      <a:schemeClr val="accent6">
                        <a:lumMod val="75000"/>
                      </a:schemeClr>
                    </a:solidFill>
                  </a:tcPr>
                </a:tc>
                <a:tc>
                  <a:txBody>
                    <a:bodyPr/>
                    <a:lstStyle/>
                    <a:p>
                      <a:r>
                        <a:rPr lang="en-US" sz="1400" b="1" dirty="0">
                          <a:solidFill>
                            <a:schemeClr val="bg1"/>
                          </a:solidFill>
                          <a:latin typeface="Arial" panose="020B0604020202020204" pitchFamily="34" charset="0"/>
                          <a:cs typeface="Arial" panose="020B0604020202020204" pitchFamily="34" charset="0"/>
                        </a:rPr>
                        <a:t>Grand total</a:t>
                      </a:r>
                    </a:p>
                  </a:txBody>
                  <a:tcPr>
                    <a:solidFill>
                      <a:schemeClr val="tx2">
                        <a:lumMod val="60000"/>
                        <a:lumOff val="40000"/>
                      </a:schemeClr>
                    </a:solidFill>
                  </a:tcPr>
                </a:tc>
                <a:extLst>
                  <a:ext uri="{0D108BD9-81ED-4DB2-BD59-A6C34878D82A}">
                    <a16:rowId xmlns:a16="http://schemas.microsoft.com/office/drawing/2014/main" xmlns="" val="10001"/>
                  </a:ext>
                </a:extLst>
              </a:tr>
              <a:tr h="40458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400" b="1" i="0" u="none" strike="noStrike" dirty="0">
                          <a:solidFill>
                            <a:schemeClr val="bg1"/>
                          </a:solidFill>
                          <a:effectLst/>
                          <a:latin typeface="Arial"/>
                        </a:rPr>
                        <a:t>EC Region</a:t>
                      </a:r>
                    </a:p>
                  </a:txBody>
                  <a:tcPr marL="5191" marR="5191" marT="5191" marB="0">
                    <a:solidFill>
                      <a:schemeClr val="accent3">
                        <a:lumMod val="50000"/>
                      </a:schemeClr>
                    </a:solidFill>
                  </a:tcPr>
                </a:tc>
                <a:tc>
                  <a:txBody>
                    <a:bodyPr/>
                    <a:lstStyle/>
                    <a:p>
                      <a:pPr algn="r"/>
                      <a:r>
                        <a:rPr lang="en-US" sz="1400" dirty="0">
                          <a:latin typeface="Arial" panose="020B0604020202020204" pitchFamily="34" charset="0"/>
                          <a:cs typeface="Arial" panose="020B0604020202020204" pitchFamily="34" charset="0"/>
                        </a:rPr>
                        <a:t>9 294</a:t>
                      </a:r>
                    </a:p>
                  </a:txBody>
                  <a:tcPr/>
                </a:tc>
                <a:tc>
                  <a:txBody>
                    <a:bodyPr/>
                    <a:lstStyle/>
                    <a:p>
                      <a:pPr algn="r"/>
                      <a:r>
                        <a:rPr lang="en-US" sz="1400" dirty="0">
                          <a:latin typeface="Arial" panose="020B0604020202020204" pitchFamily="34" charset="0"/>
                          <a:cs typeface="Arial" panose="020B0604020202020204" pitchFamily="34" charset="0"/>
                        </a:rPr>
                        <a:t>1 383</a:t>
                      </a:r>
                    </a:p>
                  </a:txBody>
                  <a:tcPr/>
                </a:tc>
                <a:tc>
                  <a:txBody>
                    <a:bodyPr/>
                    <a:lstStyle/>
                    <a:p>
                      <a:pPr algn="ctr"/>
                      <a:r>
                        <a:rPr lang="en-US" sz="1400" dirty="0">
                          <a:latin typeface="Arial" panose="020B0604020202020204" pitchFamily="34" charset="0"/>
                          <a:cs typeface="Arial" panose="020B0604020202020204" pitchFamily="34" charset="0"/>
                        </a:rPr>
                        <a:t>39</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10 716</a:t>
                      </a:r>
                    </a:p>
                  </a:txBody>
                  <a:tcP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570</a:t>
                      </a:r>
                    </a:p>
                  </a:txBody>
                  <a:tcPr/>
                </a:tc>
                <a:tc>
                  <a:txBody>
                    <a:bodyPr/>
                    <a:lstStyle/>
                    <a:p>
                      <a:pPr algn="ctr"/>
                      <a:r>
                        <a:rPr lang="en-US" sz="1400" dirty="0">
                          <a:latin typeface="Arial" panose="020B0604020202020204" pitchFamily="34" charset="0"/>
                          <a:cs typeface="Arial" panose="020B0604020202020204" pitchFamily="34" charset="0"/>
                        </a:rPr>
                        <a:t>1 172</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1 742</a:t>
                      </a:r>
                    </a:p>
                  </a:txBody>
                  <a:tcP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12458</a:t>
                      </a:r>
                    </a:p>
                  </a:txBody>
                  <a:tcPr>
                    <a:solidFill>
                      <a:schemeClr val="tx2">
                        <a:lumMod val="60000"/>
                        <a:lumOff val="40000"/>
                      </a:schemeClr>
                    </a:solidFill>
                  </a:tcPr>
                </a:tc>
                <a:extLst>
                  <a:ext uri="{0D108BD9-81ED-4DB2-BD59-A6C34878D82A}">
                    <a16:rowId xmlns:a16="http://schemas.microsoft.com/office/drawing/2014/main" xmlns="" val="10002"/>
                  </a:ext>
                </a:extLst>
              </a:tr>
              <a:tr h="47121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400" b="1" i="0" u="none" strike="noStrike" dirty="0">
                          <a:solidFill>
                            <a:schemeClr val="bg1"/>
                          </a:solidFill>
                          <a:effectLst/>
                          <a:latin typeface="Arial"/>
                        </a:rPr>
                        <a:t>FS/NC Region</a:t>
                      </a:r>
                    </a:p>
                  </a:txBody>
                  <a:tcPr marL="5191" marR="5191" marT="5191" marB="0">
                    <a:solidFill>
                      <a:schemeClr val="accent3">
                        <a:lumMod val="50000"/>
                      </a:schemeClr>
                    </a:solidFill>
                  </a:tcPr>
                </a:tc>
                <a:tc>
                  <a:txBody>
                    <a:bodyPr/>
                    <a:lstStyle/>
                    <a:p>
                      <a:pPr algn="r"/>
                      <a:r>
                        <a:rPr lang="en-US" sz="1400" dirty="0">
                          <a:latin typeface="Arial" panose="020B0604020202020204" pitchFamily="34" charset="0"/>
                          <a:cs typeface="Arial" panose="020B0604020202020204" pitchFamily="34" charset="0"/>
                        </a:rPr>
                        <a:t>6 122</a:t>
                      </a:r>
                    </a:p>
                  </a:txBody>
                  <a:tcPr/>
                </a:tc>
                <a:tc>
                  <a:txBody>
                    <a:bodyPr/>
                    <a:lstStyle/>
                    <a:p>
                      <a:pPr algn="r"/>
                      <a:r>
                        <a:rPr lang="en-US" sz="1400" dirty="0">
                          <a:latin typeface="Arial" panose="020B0604020202020204" pitchFamily="34" charset="0"/>
                          <a:cs typeface="Arial" panose="020B0604020202020204" pitchFamily="34" charset="0"/>
                        </a:rPr>
                        <a:t>902</a:t>
                      </a:r>
                    </a:p>
                  </a:txBody>
                  <a:tcPr/>
                </a:tc>
                <a:tc>
                  <a:txBody>
                    <a:bodyPr/>
                    <a:lstStyle/>
                    <a:p>
                      <a:pPr algn="ctr"/>
                      <a:r>
                        <a:rPr lang="en-US" sz="1400" dirty="0">
                          <a:latin typeface="Arial" panose="020B0604020202020204" pitchFamily="34" charset="0"/>
                          <a:cs typeface="Arial" panose="020B0604020202020204" pitchFamily="34" charset="0"/>
                        </a:rPr>
                        <a:t>137</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7 161</a:t>
                      </a:r>
                    </a:p>
                  </a:txBody>
                  <a:tcP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1 404</a:t>
                      </a:r>
                    </a:p>
                  </a:txBody>
                  <a:tcPr>
                    <a:solidFill>
                      <a:schemeClr val="accent6">
                        <a:lumMod val="75000"/>
                        <a:alpha val="20000"/>
                      </a:schemeClr>
                    </a:solidFill>
                  </a:tcPr>
                </a:tc>
                <a:tc>
                  <a:txBody>
                    <a:bodyPr/>
                    <a:lstStyle/>
                    <a:p>
                      <a:pPr algn="ctr"/>
                      <a:r>
                        <a:rPr lang="en-US" sz="1400" dirty="0">
                          <a:latin typeface="Arial" panose="020B0604020202020204" pitchFamily="34" charset="0"/>
                          <a:cs typeface="Arial" panose="020B0604020202020204" pitchFamily="34" charset="0"/>
                        </a:rPr>
                        <a:t>998</a:t>
                      </a:r>
                    </a:p>
                  </a:txBody>
                  <a:tcPr>
                    <a:solidFill>
                      <a:schemeClr val="accent6">
                        <a:lumMod val="75000"/>
                        <a:alpha val="20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2 402</a:t>
                      </a:r>
                    </a:p>
                  </a:txBody>
                  <a:tcP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9563</a:t>
                      </a:r>
                    </a:p>
                  </a:txBody>
                  <a:tcPr>
                    <a:solidFill>
                      <a:schemeClr val="tx2">
                        <a:lumMod val="60000"/>
                        <a:lumOff val="40000"/>
                      </a:schemeClr>
                    </a:solidFill>
                  </a:tcPr>
                </a:tc>
                <a:extLst>
                  <a:ext uri="{0D108BD9-81ED-4DB2-BD59-A6C34878D82A}">
                    <a16:rowId xmlns:a16="http://schemas.microsoft.com/office/drawing/2014/main" xmlns="" val="2274508046"/>
                  </a:ext>
                </a:extLst>
              </a:tr>
              <a:tr h="47121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400" b="1" i="0" u="none" strike="noStrike" dirty="0">
                          <a:solidFill>
                            <a:schemeClr val="bg1"/>
                          </a:solidFill>
                          <a:effectLst/>
                          <a:latin typeface="Arial"/>
                        </a:rPr>
                        <a:t>Gauteng Region</a:t>
                      </a:r>
                    </a:p>
                  </a:txBody>
                  <a:tcPr marL="5191" marR="5191" marT="5191" marB="0">
                    <a:solidFill>
                      <a:schemeClr val="accent3">
                        <a:lumMod val="50000"/>
                      </a:schemeClr>
                    </a:solidFill>
                  </a:tcPr>
                </a:tc>
                <a:tc>
                  <a:txBody>
                    <a:bodyPr/>
                    <a:lstStyle/>
                    <a:p>
                      <a:pPr algn="r"/>
                      <a:r>
                        <a:rPr lang="en-US" sz="1400" dirty="0">
                          <a:latin typeface="Arial" panose="020B0604020202020204" pitchFamily="34" charset="0"/>
                          <a:cs typeface="Arial" panose="020B0604020202020204" pitchFamily="34" charset="0"/>
                        </a:rPr>
                        <a:t>9 691</a:t>
                      </a:r>
                    </a:p>
                  </a:txBody>
                  <a:tcPr/>
                </a:tc>
                <a:tc>
                  <a:txBody>
                    <a:bodyPr/>
                    <a:lstStyle/>
                    <a:p>
                      <a:pPr algn="r"/>
                      <a:r>
                        <a:rPr lang="en-US" sz="1400" dirty="0">
                          <a:latin typeface="Arial" panose="020B0604020202020204" pitchFamily="34" charset="0"/>
                          <a:cs typeface="Arial" panose="020B0604020202020204" pitchFamily="34" charset="0"/>
                        </a:rPr>
                        <a:t>969</a:t>
                      </a:r>
                    </a:p>
                  </a:txBody>
                  <a:tcPr/>
                </a:tc>
                <a:tc>
                  <a:txBody>
                    <a:bodyPr/>
                    <a:lstStyle/>
                    <a:p>
                      <a:pPr algn="ctr"/>
                      <a:r>
                        <a:rPr lang="en-US" sz="1400" dirty="0">
                          <a:latin typeface="Arial" panose="020B0604020202020204" pitchFamily="34" charset="0"/>
                          <a:cs typeface="Arial" panose="020B0604020202020204" pitchFamily="34" charset="0"/>
                        </a:rPr>
                        <a:t>65</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10 725</a:t>
                      </a:r>
                    </a:p>
                  </a:txBody>
                  <a:tcP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4 098</a:t>
                      </a:r>
                    </a:p>
                  </a:txBody>
                  <a:tcPr/>
                </a:tc>
                <a:tc>
                  <a:txBody>
                    <a:bodyPr/>
                    <a:lstStyle/>
                    <a:p>
                      <a:pPr algn="ctr"/>
                      <a:r>
                        <a:rPr lang="en-US" sz="1400" dirty="0">
                          <a:latin typeface="Arial" panose="020B0604020202020204" pitchFamily="34" charset="0"/>
                          <a:cs typeface="Arial" panose="020B0604020202020204" pitchFamily="34" charset="0"/>
                        </a:rPr>
                        <a:t>4 935</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9 033</a:t>
                      </a:r>
                    </a:p>
                  </a:txBody>
                  <a:tcP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19758</a:t>
                      </a:r>
                    </a:p>
                  </a:txBody>
                  <a:tcPr>
                    <a:solidFill>
                      <a:schemeClr val="tx2">
                        <a:lumMod val="60000"/>
                        <a:lumOff val="40000"/>
                      </a:schemeClr>
                    </a:solidFill>
                  </a:tcPr>
                </a:tc>
                <a:extLst>
                  <a:ext uri="{0D108BD9-81ED-4DB2-BD59-A6C34878D82A}">
                    <a16:rowId xmlns:a16="http://schemas.microsoft.com/office/drawing/2014/main" xmlns="" val="2818338794"/>
                  </a:ext>
                </a:extLst>
              </a:tr>
              <a:tr h="47121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400" b="1" i="0" u="none" strike="noStrike" dirty="0">
                          <a:solidFill>
                            <a:schemeClr val="bg1"/>
                          </a:solidFill>
                          <a:effectLst/>
                          <a:latin typeface="Arial"/>
                        </a:rPr>
                        <a:t>KZN Region</a:t>
                      </a:r>
                    </a:p>
                  </a:txBody>
                  <a:tcPr marL="5191" marR="5191" marT="5191" marB="0">
                    <a:solidFill>
                      <a:schemeClr val="accent3">
                        <a:lumMod val="50000"/>
                      </a:schemeClr>
                    </a:solidFill>
                  </a:tcPr>
                </a:tc>
                <a:tc>
                  <a:txBody>
                    <a:bodyPr/>
                    <a:lstStyle/>
                    <a:p>
                      <a:pPr algn="r"/>
                      <a:r>
                        <a:rPr lang="en-US" sz="1400" dirty="0">
                          <a:latin typeface="Arial" panose="020B0604020202020204" pitchFamily="34" charset="0"/>
                          <a:cs typeface="Arial" panose="020B0604020202020204" pitchFamily="34" charset="0"/>
                        </a:rPr>
                        <a:t>11 421</a:t>
                      </a:r>
                    </a:p>
                  </a:txBody>
                  <a:tcPr/>
                </a:tc>
                <a:tc>
                  <a:txBody>
                    <a:bodyPr/>
                    <a:lstStyle/>
                    <a:p>
                      <a:pPr algn="r"/>
                      <a:r>
                        <a:rPr lang="en-US" sz="1400" dirty="0">
                          <a:latin typeface="Arial" panose="020B0604020202020204" pitchFamily="34" charset="0"/>
                          <a:cs typeface="Arial" panose="020B0604020202020204" pitchFamily="34" charset="0"/>
                        </a:rPr>
                        <a:t>1 479</a:t>
                      </a:r>
                    </a:p>
                  </a:txBody>
                  <a:tcPr/>
                </a:tc>
                <a:tc>
                  <a:txBody>
                    <a:bodyPr/>
                    <a:lstStyle/>
                    <a:p>
                      <a:pPr algn="ctr"/>
                      <a:r>
                        <a:rPr lang="en-US" sz="1400" dirty="0">
                          <a:latin typeface="Arial" panose="020B0604020202020204" pitchFamily="34" charset="0"/>
                          <a:cs typeface="Arial" panose="020B0604020202020204" pitchFamily="34" charset="0"/>
                        </a:rPr>
                        <a:t>20</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12 920</a:t>
                      </a:r>
                    </a:p>
                  </a:txBody>
                  <a:tcP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5 098</a:t>
                      </a:r>
                    </a:p>
                  </a:txBody>
                  <a:tcPr>
                    <a:solidFill>
                      <a:schemeClr val="accent6">
                        <a:lumMod val="75000"/>
                        <a:alpha val="20000"/>
                      </a:schemeClr>
                    </a:solidFill>
                  </a:tcPr>
                </a:tc>
                <a:tc>
                  <a:txBody>
                    <a:bodyPr/>
                    <a:lstStyle/>
                    <a:p>
                      <a:pPr algn="ctr"/>
                      <a:r>
                        <a:rPr lang="en-US" sz="1400" dirty="0">
                          <a:latin typeface="Arial" panose="020B0604020202020204" pitchFamily="34" charset="0"/>
                          <a:cs typeface="Arial" panose="020B0604020202020204" pitchFamily="34" charset="0"/>
                        </a:rPr>
                        <a:t>3 545</a:t>
                      </a:r>
                    </a:p>
                  </a:txBody>
                  <a:tcPr>
                    <a:solidFill>
                      <a:schemeClr val="accent6">
                        <a:lumMod val="75000"/>
                        <a:alpha val="20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8 643</a:t>
                      </a:r>
                    </a:p>
                  </a:txBody>
                  <a:tcP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21563</a:t>
                      </a:r>
                    </a:p>
                  </a:txBody>
                  <a:tcPr>
                    <a:solidFill>
                      <a:schemeClr val="tx2">
                        <a:lumMod val="60000"/>
                        <a:lumOff val="40000"/>
                      </a:schemeClr>
                    </a:solidFill>
                  </a:tcPr>
                </a:tc>
                <a:extLst>
                  <a:ext uri="{0D108BD9-81ED-4DB2-BD59-A6C34878D82A}">
                    <a16:rowId xmlns:a16="http://schemas.microsoft.com/office/drawing/2014/main" xmlns="" val="10003"/>
                  </a:ext>
                </a:extLst>
              </a:tr>
              <a:tr h="57438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400" b="1" i="0" u="none" strike="noStrike" dirty="0">
                          <a:solidFill>
                            <a:schemeClr val="bg1"/>
                          </a:solidFill>
                          <a:effectLst/>
                          <a:latin typeface="Arial"/>
                        </a:rPr>
                        <a:t>LMN Region</a:t>
                      </a:r>
                    </a:p>
                  </a:txBody>
                  <a:tcPr marL="5191" marR="5191" marT="5191" marB="0">
                    <a:solidFill>
                      <a:schemeClr val="accent3">
                        <a:lumMod val="50000"/>
                      </a:schemeClr>
                    </a:solidFill>
                  </a:tcPr>
                </a:tc>
                <a:tc>
                  <a:txBody>
                    <a:bodyPr/>
                    <a:lstStyle/>
                    <a:p>
                      <a:pPr algn="r"/>
                      <a:r>
                        <a:rPr lang="en-US" sz="1400" dirty="0">
                          <a:latin typeface="Arial" panose="020B0604020202020204" pitchFamily="34" charset="0"/>
                          <a:cs typeface="Arial" panose="020B0604020202020204" pitchFamily="34" charset="0"/>
                        </a:rPr>
                        <a:t>9 085</a:t>
                      </a:r>
                    </a:p>
                  </a:txBody>
                  <a:tcPr/>
                </a:tc>
                <a:tc>
                  <a:txBody>
                    <a:bodyPr/>
                    <a:lstStyle/>
                    <a:p>
                      <a:pPr algn="r"/>
                      <a:r>
                        <a:rPr lang="en-US" sz="1400" dirty="0">
                          <a:latin typeface="Arial" panose="020B0604020202020204" pitchFamily="34" charset="0"/>
                          <a:cs typeface="Arial" panose="020B0604020202020204" pitchFamily="34" charset="0"/>
                        </a:rPr>
                        <a:t>934</a:t>
                      </a:r>
                    </a:p>
                  </a:txBody>
                  <a:tcPr/>
                </a:tc>
                <a:tc>
                  <a:txBody>
                    <a:bodyPr/>
                    <a:lstStyle/>
                    <a:p>
                      <a:pPr algn="ctr"/>
                      <a:r>
                        <a:rPr lang="en-US" sz="1400" dirty="0">
                          <a:latin typeface="Arial" panose="020B0604020202020204" pitchFamily="34" charset="0"/>
                          <a:cs typeface="Arial" panose="020B0604020202020204" pitchFamily="34" charset="0"/>
                        </a:rPr>
                        <a:t>226</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10 245</a:t>
                      </a:r>
                    </a:p>
                  </a:txBody>
                  <a:tcP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946</a:t>
                      </a:r>
                    </a:p>
                  </a:txBody>
                  <a:tcPr/>
                </a:tc>
                <a:tc>
                  <a:txBody>
                    <a:bodyPr/>
                    <a:lstStyle/>
                    <a:p>
                      <a:pPr algn="ctr"/>
                      <a:r>
                        <a:rPr lang="en-US" sz="1400" dirty="0">
                          <a:latin typeface="Arial" panose="020B0604020202020204" pitchFamily="34" charset="0"/>
                          <a:cs typeface="Arial" panose="020B0604020202020204" pitchFamily="34" charset="0"/>
                        </a:rPr>
                        <a:t>3 648</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4 594</a:t>
                      </a:r>
                    </a:p>
                  </a:txBody>
                  <a:tcP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14839</a:t>
                      </a:r>
                    </a:p>
                  </a:txBody>
                  <a:tcPr>
                    <a:solidFill>
                      <a:schemeClr val="tx2">
                        <a:lumMod val="60000"/>
                        <a:lumOff val="40000"/>
                      </a:schemeClr>
                    </a:solidFill>
                  </a:tcPr>
                </a:tc>
                <a:extLst>
                  <a:ext uri="{0D108BD9-81ED-4DB2-BD59-A6C34878D82A}">
                    <a16:rowId xmlns:a16="http://schemas.microsoft.com/office/drawing/2014/main" xmlns="" val="10004"/>
                  </a:ext>
                </a:extLst>
              </a:tr>
              <a:tr h="47121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400" b="1" i="0" u="none" strike="noStrike" dirty="0">
                          <a:solidFill>
                            <a:schemeClr val="bg1"/>
                          </a:solidFill>
                          <a:effectLst/>
                          <a:latin typeface="Arial"/>
                        </a:rPr>
                        <a:t>WC Region</a:t>
                      </a:r>
                    </a:p>
                  </a:txBody>
                  <a:tcPr marL="5191" marR="5191" marT="5191" marB="0">
                    <a:solidFill>
                      <a:schemeClr val="accent3">
                        <a:lumMod val="50000"/>
                      </a:schemeClr>
                    </a:solidFill>
                  </a:tcPr>
                </a:tc>
                <a:tc>
                  <a:txBody>
                    <a:bodyPr/>
                    <a:lstStyle/>
                    <a:p>
                      <a:pPr algn="r"/>
                      <a:r>
                        <a:rPr lang="en-US" sz="1400" dirty="0">
                          <a:latin typeface="Arial" panose="020B0604020202020204" pitchFamily="34" charset="0"/>
                          <a:cs typeface="Arial" panose="020B0604020202020204" pitchFamily="34" charset="0"/>
                        </a:rPr>
                        <a:t>5 395</a:t>
                      </a:r>
                    </a:p>
                  </a:txBody>
                  <a:tcPr/>
                </a:tc>
                <a:tc>
                  <a:txBody>
                    <a:bodyPr/>
                    <a:lstStyle/>
                    <a:p>
                      <a:pPr algn="r"/>
                      <a:r>
                        <a:rPr lang="en-US" sz="1400" dirty="0">
                          <a:latin typeface="Arial" panose="020B0604020202020204" pitchFamily="34" charset="0"/>
                          <a:cs typeface="Arial" panose="020B0604020202020204" pitchFamily="34" charset="0"/>
                        </a:rPr>
                        <a:t>2 082</a:t>
                      </a:r>
                    </a:p>
                  </a:txBody>
                  <a:tcPr/>
                </a:tc>
                <a:tc>
                  <a:txBody>
                    <a:bodyPr/>
                    <a:lstStyle/>
                    <a:p>
                      <a:pPr algn="ctr"/>
                      <a:r>
                        <a:rPr lang="en-US" sz="1400" dirty="0">
                          <a:latin typeface="Arial" panose="020B0604020202020204" pitchFamily="34" charset="0"/>
                          <a:cs typeface="Arial" panose="020B0604020202020204" pitchFamily="34" charset="0"/>
                        </a:rPr>
                        <a:t>373</a:t>
                      </a:r>
                    </a:p>
                  </a:txBody>
                  <a:tcPr/>
                </a:tc>
                <a:tc>
                  <a:txBody>
                    <a:bodyPr/>
                    <a:lstStyle/>
                    <a:p>
                      <a:pPr algn="ctr"/>
                      <a:r>
                        <a:rPr lang="en-US" sz="1400" b="1" dirty="0">
                          <a:solidFill>
                            <a:schemeClr val="bg1"/>
                          </a:solidFill>
                          <a:latin typeface="Arial" panose="020B0604020202020204" pitchFamily="34" charset="0"/>
                          <a:cs typeface="Arial" panose="020B0604020202020204" pitchFamily="34" charset="0"/>
                        </a:rPr>
                        <a:t>7 850</a:t>
                      </a:r>
                    </a:p>
                  </a:txBody>
                  <a:tcPr>
                    <a:solidFill>
                      <a:schemeClr val="accent3">
                        <a:lumMod val="50000"/>
                      </a:schemeClr>
                    </a:solidFill>
                  </a:tcPr>
                </a:tc>
                <a:tc>
                  <a:txBody>
                    <a:bodyPr/>
                    <a:lstStyle/>
                    <a:p>
                      <a:pPr algn="ctr"/>
                      <a:r>
                        <a:rPr lang="en-US" sz="1400" dirty="0">
                          <a:latin typeface="Arial" panose="020B0604020202020204" pitchFamily="34" charset="0"/>
                          <a:cs typeface="Arial" panose="020B0604020202020204" pitchFamily="34" charset="0"/>
                        </a:rPr>
                        <a:t>3 605</a:t>
                      </a:r>
                    </a:p>
                  </a:txBody>
                  <a:tcPr>
                    <a:solidFill>
                      <a:schemeClr val="accent6">
                        <a:lumMod val="75000"/>
                        <a:alpha val="20000"/>
                      </a:schemeClr>
                    </a:solidFill>
                  </a:tcPr>
                </a:tc>
                <a:tc>
                  <a:txBody>
                    <a:bodyPr/>
                    <a:lstStyle/>
                    <a:p>
                      <a:pPr algn="ctr"/>
                      <a:r>
                        <a:rPr lang="en-US" sz="1400" dirty="0">
                          <a:latin typeface="Arial" panose="020B0604020202020204" pitchFamily="34" charset="0"/>
                          <a:cs typeface="Arial" panose="020B0604020202020204" pitchFamily="34" charset="0"/>
                        </a:rPr>
                        <a:t>2 913</a:t>
                      </a:r>
                    </a:p>
                  </a:txBody>
                  <a:tcPr>
                    <a:solidFill>
                      <a:schemeClr val="accent6">
                        <a:lumMod val="75000"/>
                        <a:alpha val="20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6 518</a:t>
                      </a:r>
                    </a:p>
                  </a:txBody>
                  <a:tcP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14368</a:t>
                      </a:r>
                    </a:p>
                  </a:txBody>
                  <a:tcPr>
                    <a:solidFill>
                      <a:schemeClr val="tx2">
                        <a:lumMod val="60000"/>
                        <a:lumOff val="40000"/>
                      </a:schemeClr>
                    </a:solidFill>
                  </a:tcPr>
                </a:tc>
                <a:extLst>
                  <a:ext uri="{0D108BD9-81ED-4DB2-BD59-A6C34878D82A}">
                    <a16:rowId xmlns:a16="http://schemas.microsoft.com/office/drawing/2014/main" xmlns="" val="10005"/>
                  </a:ext>
                </a:extLst>
              </a:tr>
              <a:tr h="471219">
                <a:tc>
                  <a:txBody>
                    <a:bodyPr/>
                    <a:lstStyle/>
                    <a:p>
                      <a:pPr algn="ctr" fontAlgn="t"/>
                      <a:r>
                        <a:rPr lang="en-ZA" sz="1400" b="1" i="0" u="none" strike="noStrike" dirty="0">
                          <a:solidFill>
                            <a:schemeClr val="bg1"/>
                          </a:solidFill>
                          <a:effectLst/>
                          <a:latin typeface="Arial"/>
                        </a:rPr>
                        <a:t>Total</a:t>
                      </a:r>
                    </a:p>
                  </a:txBody>
                  <a:tcPr marL="5191" marR="5191" marT="5191" marB="0" anchor="ctr">
                    <a:solidFill>
                      <a:schemeClr val="accent3">
                        <a:lumMod val="50000"/>
                      </a:schemeClr>
                    </a:solidFill>
                  </a:tcPr>
                </a:tc>
                <a:tc>
                  <a:txBody>
                    <a:bodyPr/>
                    <a:lstStyle/>
                    <a:p>
                      <a:pPr algn="r"/>
                      <a:r>
                        <a:rPr lang="en-US" sz="1400" b="1" dirty="0">
                          <a:solidFill>
                            <a:schemeClr val="bg1"/>
                          </a:solidFill>
                          <a:latin typeface="Arial" panose="020B0604020202020204" pitchFamily="34" charset="0"/>
                          <a:cs typeface="Arial" panose="020B0604020202020204" pitchFamily="34" charset="0"/>
                        </a:rPr>
                        <a:t>51 008</a:t>
                      </a:r>
                    </a:p>
                  </a:txBody>
                  <a:tcPr anchor="ctr">
                    <a:solidFill>
                      <a:schemeClr val="accent3">
                        <a:lumMod val="50000"/>
                      </a:schemeClr>
                    </a:solidFill>
                  </a:tcPr>
                </a:tc>
                <a:tc>
                  <a:txBody>
                    <a:bodyPr/>
                    <a:lstStyle/>
                    <a:p>
                      <a:pPr algn="r"/>
                      <a:r>
                        <a:rPr lang="en-US" sz="1400" b="1" dirty="0">
                          <a:solidFill>
                            <a:schemeClr val="bg1"/>
                          </a:solidFill>
                          <a:latin typeface="Arial" panose="020B0604020202020204" pitchFamily="34" charset="0"/>
                          <a:cs typeface="Arial" panose="020B0604020202020204" pitchFamily="34" charset="0"/>
                        </a:rPr>
                        <a:t>7 749</a:t>
                      </a:r>
                    </a:p>
                  </a:txBody>
                  <a:tcPr anchor="ctr">
                    <a:solidFill>
                      <a:schemeClr val="accent3">
                        <a:lumMod val="50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860</a:t>
                      </a:r>
                    </a:p>
                  </a:txBody>
                  <a:tcPr anchor="ctr">
                    <a:solidFill>
                      <a:schemeClr val="accent3">
                        <a:lumMod val="50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59 617</a:t>
                      </a:r>
                    </a:p>
                  </a:txBody>
                  <a:tcPr anchor="ctr">
                    <a:solidFill>
                      <a:schemeClr val="accent3">
                        <a:lumMod val="50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15 721</a:t>
                      </a:r>
                    </a:p>
                  </a:txBody>
                  <a:tcPr anchor="ct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17 211</a:t>
                      </a:r>
                    </a:p>
                  </a:txBody>
                  <a:tcPr anchor="ct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32 932</a:t>
                      </a:r>
                    </a:p>
                  </a:txBody>
                  <a:tcPr anchor="ctr">
                    <a:solidFill>
                      <a:schemeClr val="accent6">
                        <a:lumMod val="75000"/>
                      </a:schemeClr>
                    </a:solidFill>
                  </a:tcPr>
                </a:tc>
                <a:tc>
                  <a:txBody>
                    <a:bodyPr/>
                    <a:lstStyle/>
                    <a:p>
                      <a:pPr algn="ctr"/>
                      <a:r>
                        <a:rPr lang="en-US" sz="1400" b="1" dirty="0">
                          <a:solidFill>
                            <a:schemeClr val="bg1"/>
                          </a:solidFill>
                          <a:latin typeface="Arial" panose="020B0604020202020204" pitchFamily="34" charset="0"/>
                          <a:cs typeface="Arial" panose="020B0604020202020204" pitchFamily="34" charset="0"/>
                        </a:rPr>
                        <a:t>92 549</a:t>
                      </a:r>
                    </a:p>
                  </a:txBody>
                  <a:tcPr anchor="ctr">
                    <a:solidFill>
                      <a:schemeClr val="tx2">
                        <a:lumMod val="60000"/>
                        <a:lumOff val="4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91522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3" name="Title 2"/>
          <p:cNvSpPr>
            <a:spLocks noGrp="1"/>
          </p:cNvSpPr>
          <p:nvPr>
            <p:ph type="title"/>
          </p:nvPr>
        </p:nvSpPr>
        <p:spPr>
          <a:xfrm>
            <a:off x="609600" y="274638"/>
            <a:ext cx="10972800" cy="882458"/>
          </a:xfrm>
        </p:spPr>
        <p:txBody>
          <a:bodyPr/>
          <a:lstStyle/>
          <a:p>
            <a:r>
              <a:rPr lang="en-US" sz="3600" b="1" dirty="0">
                <a:solidFill>
                  <a:prstClr val="black"/>
                </a:solidFill>
                <a:latin typeface="Arial" panose="020B0604020202020204" pitchFamily="34" charset="0"/>
                <a:cs typeface="Arial" panose="020B0604020202020204" pitchFamily="34" charset="0"/>
              </a:rPr>
              <a:t>COMMUNITY CORRECTIONS CAPACITY</a:t>
            </a:r>
            <a:endParaRPr lang="en-US" sz="3600"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12</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29760" y="1388423"/>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1129760" y="1475418"/>
            <a:ext cx="9992669" cy="388284"/>
          </a:xfrm>
        </p:spPr>
        <p:txBody>
          <a:bodyPr/>
          <a:lstStyle/>
          <a:p>
            <a:pPr marL="285750" lvl="1">
              <a:buFont typeface="Wingdings" panose="05000000000000000000" pitchFamily="2" charset="2"/>
              <a:buChar char="§"/>
            </a:pPr>
            <a:r>
              <a:rPr lang="en-US" sz="1800" b="1" dirty="0">
                <a:solidFill>
                  <a:prstClr val="black"/>
                </a:solidFill>
                <a:latin typeface="Arial" panose="020B0604020202020204" pitchFamily="34" charset="0"/>
                <a:cs typeface="Arial" panose="020B0604020202020204" pitchFamily="34" charset="0"/>
              </a:rPr>
              <a:t>Community Corrections Personnel with Caseload as at 04 March 2022</a:t>
            </a:r>
          </a:p>
          <a:p>
            <a:pPr marL="457200" lvl="1" indent="0">
              <a:buNone/>
            </a:pPr>
            <a:endParaRPr lang="en-US" dirty="0"/>
          </a:p>
        </p:txBody>
      </p:sp>
      <p:graphicFrame>
        <p:nvGraphicFramePr>
          <p:cNvPr id="11" name="Content Placeholder 5"/>
          <p:cNvGraphicFramePr>
            <a:graphicFrameLocks/>
          </p:cNvGraphicFramePr>
          <p:nvPr>
            <p:extLst>
              <p:ext uri="{D42A27DB-BD31-4B8C-83A1-F6EECF244321}">
                <p14:modId xmlns:p14="http://schemas.microsoft.com/office/powerpoint/2010/main" xmlns="" val="853672834"/>
              </p:ext>
            </p:extLst>
          </p:nvPr>
        </p:nvGraphicFramePr>
        <p:xfrm>
          <a:off x="1106074" y="1917100"/>
          <a:ext cx="10371437" cy="3916054"/>
        </p:xfrm>
        <a:graphic>
          <a:graphicData uri="http://schemas.openxmlformats.org/drawingml/2006/table">
            <a:tbl>
              <a:tblPr/>
              <a:tblGrid>
                <a:gridCol w="1844010">
                  <a:extLst>
                    <a:ext uri="{9D8B030D-6E8A-4147-A177-3AD203B41FA5}">
                      <a16:colId xmlns:a16="http://schemas.microsoft.com/office/drawing/2014/main" xmlns="" val="20000"/>
                    </a:ext>
                  </a:extLst>
                </a:gridCol>
                <a:gridCol w="1015517">
                  <a:extLst>
                    <a:ext uri="{9D8B030D-6E8A-4147-A177-3AD203B41FA5}">
                      <a16:colId xmlns:a16="http://schemas.microsoft.com/office/drawing/2014/main" xmlns="" val="20001"/>
                    </a:ext>
                  </a:extLst>
                </a:gridCol>
                <a:gridCol w="797155">
                  <a:extLst>
                    <a:ext uri="{9D8B030D-6E8A-4147-A177-3AD203B41FA5}">
                      <a16:colId xmlns:a16="http://schemas.microsoft.com/office/drawing/2014/main" xmlns="" val="20002"/>
                    </a:ext>
                  </a:extLst>
                </a:gridCol>
                <a:gridCol w="1447040">
                  <a:extLst>
                    <a:ext uri="{9D8B030D-6E8A-4147-A177-3AD203B41FA5}">
                      <a16:colId xmlns:a16="http://schemas.microsoft.com/office/drawing/2014/main" xmlns="" val="20003"/>
                    </a:ext>
                  </a:extLst>
                </a:gridCol>
                <a:gridCol w="1755905">
                  <a:extLst>
                    <a:ext uri="{9D8B030D-6E8A-4147-A177-3AD203B41FA5}">
                      <a16:colId xmlns:a16="http://schemas.microsoft.com/office/drawing/2014/main" xmlns="" val="3033512691"/>
                    </a:ext>
                  </a:extLst>
                </a:gridCol>
                <a:gridCol w="1755905">
                  <a:extLst>
                    <a:ext uri="{9D8B030D-6E8A-4147-A177-3AD203B41FA5}">
                      <a16:colId xmlns:a16="http://schemas.microsoft.com/office/drawing/2014/main" xmlns="" val="1427667459"/>
                    </a:ext>
                  </a:extLst>
                </a:gridCol>
                <a:gridCol w="1755905">
                  <a:extLst>
                    <a:ext uri="{9D8B030D-6E8A-4147-A177-3AD203B41FA5}">
                      <a16:colId xmlns:a16="http://schemas.microsoft.com/office/drawing/2014/main" xmlns="" val="1839515168"/>
                    </a:ext>
                  </a:extLst>
                </a:gridCol>
              </a:tblGrid>
              <a:tr h="343353">
                <a:tc rowSpan="2">
                  <a:txBody>
                    <a:bodyPr/>
                    <a:lstStyle/>
                    <a:p>
                      <a:pPr algn="ctr" fontAlgn="t"/>
                      <a:r>
                        <a:rPr lang="en-ZA" sz="1200" b="1" i="0" u="none" strike="noStrike" dirty="0">
                          <a:solidFill>
                            <a:schemeClr val="tx1"/>
                          </a:solidFill>
                          <a:effectLst/>
                          <a:latin typeface="Arial"/>
                        </a:rPr>
                        <a:t>REGION</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3">
                  <a:txBody>
                    <a:bodyPr/>
                    <a:lstStyle/>
                    <a:p>
                      <a:pPr algn="ctr" fontAlgn="t"/>
                      <a:r>
                        <a:rPr lang="en-ZA" sz="1200" b="1" i="0" u="none" strike="noStrike" dirty="0">
                          <a:solidFill>
                            <a:schemeClr val="tx1"/>
                          </a:solidFill>
                          <a:effectLst/>
                          <a:latin typeface="Arial"/>
                        </a:rPr>
                        <a:t>STAFF</a:t>
                      </a:r>
                      <a:r>
                        <a:rPr lang="en-ZA" sz="1200" b="1" i="0" u="none" strike="noStrike" baseline="0" dirty="0">
                          <a:solidFill>
                            <a:schemeClr val="tx1"/>
                          </a:solidFill>
                          <a:effectLst/>
                          <a:latin typeface="Arial"/>
                        </a:rPr>
                        <a:t> ESTABLISHMENT</a:t>
                      </a:r>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fontAlgn="t"/>
                      <a:endParaRPr lang="en-ZA" sz="1200" b="1" i="0" u="none" strike="noStrike" dirty="0">
                        <a:solidFill>
                          <a:srgbClr val="000000"/>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pPr algn="ctr" fontAlgn="t"/>
                      <a:endParaRPr lang="en-ZA" sz="1200" b="1" i="0" u="none" strike="noStrike" dirty="0">
                        <a:solidFill>
                          <a:srgbClr val="000000"/>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algn="ctr" fontAlgn="t"/>
                      <a:r>
                        <a:rPr lang="en-US" sz="1200" b="1" i="0" u="none" strike="noStrike" dirty="0">
                          <a:solidFill>
                            <a:schemeClr val="tx1"/>
                          </a:solidFill>
                          <a:effectLst/>
                          <a:latin typeface="Arial"/>
                        </a:rPr>
                        <a:t>Monitoring and Supervision Officials</a:t>
                      </a:r>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rowSpan="2">
                  <a:txBody>
                    <a:bodyPr/>
                    <a:lstStyle/>
                    <a:p>
                      <a:pPr algn="ctr" fontAlgn="t"/>
                      <a:r>
                        <a:rPr lang="en-ZA" sz="1200" b="1" i="0" u="none" strike="noStrike" dirty="0">
                          <a:solidFill>
                            <a:schemeClr val="tx1"/>
                          </a:solidFill>
                          <a:effectLst/>
                          <a:latin typeface="Arial"/>
                        </a:rPr>
                        <a:t>Average Caseload </a:t>
                      </a:r>
                    </a:p>
                    <a:p>
                      <a:pPr algn="ctr" fontAlgn="t"/>
                      <a:r>
                        <a:rPr lang="en-ZA" sz="1200" b="1" i="0" u="none" strike="noStrike" dirty="0">
                          <a:solidFill>
                            <a:schemeClr val="tx1"/>
                          </a:solidFill>
                          <a:effectLst/>
                          <a:latin typeface="Arial"/>
                        </a:rPr>
                        <a:t>(</a:t>
                      </a:r>
                      <a:r>
                        <a:rPr lang="en-ZA" sz="1200" b="1" i="0" u="none" strike="noStrike" dirty="0" err="1">
                          <a:solidFill>
                            <a:schemeClr val="tx1"/>
                          </a:solidFill>
                          <a:effectLst/>
                          <a:latin typeface="Arial"/>
                        </a:rPr>
                        <a:t>incl</a:t>
                      </a:r>
                      <a:r>
                        <a:rPr lang="en-ZA" sz="1200" b="1" i="0" u="none" strike="noStrike" dirty="0">
                          <a:solidFill>
                            <a:schemeClr val="tx1"/>
                          </a:solidFill>
                          <a:effectLst/>
                          <a:latin typeface="Arial"/>
                        </a:rPr>
                        <a:t> Absconders)</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rowSpan="2">
                  <a:txBody>
                    <a:bodyPr/>
                    <a:lstStyle/>
                    <a:p>
                      <a:pPr algn="ctr" fontAlgn="t"/>
                      <a:r>
                        <a:rPr lang="en-ZA" sz="1200" b="1" i="0" u="none" strike="noStrike" dirty="0">
                          <a:solidFill>
                            <a:schemeClr val="tx1"/>
                          </a:solidFill>
                          <a:effectLst/>
                          <a:latin typeface="Arial"/>
                        </a:rPr>
                        <a:t>Ratio </a:t>
                      </a:r>
                    </a:p>
                    <a:p>
                      <a:pPr algn="ctr" fontAlgn="t"/>
                      <a:r>
                        <a:rPr lang="en-ZA" sz="1200" b="1" i="0" u="none" strike="noStrike" dirty="0">
                          <a:solidFill>
                            <a:schemeClr val="tx1"/>
                          </a:solidFill>
                          <a:effectLst/>
                          <a:latin typeface="Arial"/>
                        </a:rPr>
                        <a:t>Number of Offenders per ComCor Official</a:t>
                      </a:r>
                    </a:p>
                    <a:p>
                      <a:pPr algn="ctr" fontAlgn="t"/>
                      <a:r>
                        <a:rPr lang="en-US" sz="1200" b="1" i="0" u="none" strike="noStrike" dirty="0">
                          <a:solidFill>
                            <a:schemeClr val="tx1"/>
                          </a:solidFill>
                          <a:effectLst/>
                          <a:latin typeface="Arial"/>
                        </a:rPr>
                        <a:t>I</a:t>
                      </a:r>
                      <a:r>
                        <a:rPr lang="en-ZA" sz="1200" b="1" i="0" u="none" strike="noStrike" dirty="0">
                          <a:solidFill>
                            <a:schemeClr val="tx1"/>
                          </a:solidFill>
                          <a:effectLst/>
                          <a:latin typeface="Arial"/>
                        </a:rPr>
                        <a:t>deal ratio 1:30</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641898">
                <a:tc vMerge="1">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endParaRPr lang="en-ZA" sz="1200" b="1" i="0" u="none" strike="noStrike" dirty="0">
                        <a:solidFill>
                          <a:schemeClr val="bg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FILLED</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VACANT</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NUMBER FUNDED</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en-ZA"/>
                    </a:p>
                  </a:txBody>
                  <a:tcPr/>
                </a:tc>
                <a:tc vMerge="1">
                  <a:txBody>
                    <a:bodyPr/>
                    <a:lstStyle/>
                    <a:p>
                      <a:pPr algn="ctr" fontAlgn="t"/>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fontAlgn="t"/>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xmlns="" val="10001"/>
                  </a:ext>
                </a:extLst>
              </a:tr>
              <a:tr h="267569">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EC Region</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248</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28</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276</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209</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12 458</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1:60</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2"/>
                  </a:ext>
                </a:extLst>
              </a:tr>
              <a:tr h="283891">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FS/NC Region</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251</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13</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264</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215</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9 563</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1:45</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31876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Gauteng Region</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382</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16</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398</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307</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19 758</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1:64</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4"/>
                  </a:ext>
                </a:extLst>
              </a:tr>
              <a:tr h="2015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KZN Region</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274</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20</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294</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219</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21 563</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1:98</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10005"/>
                  </a:ext>
                </a:extLst>
              </a:tr>
              <a:tr h="28095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LMN Region</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436</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14</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450</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359</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14 863</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t"/>
                      <a:r>
                        <a:rPr lang="en-US" sz="1200" b="0" i="0" u="none" strike="noStrike" dirty="0">
                          <a:solidFill>
                            <a:schemeClr val="tx1"/>
                          </a:solidFill>
                          <a:effectLst/>
                          <a:latin typeface="Arial"/>
                        </a:rPr>
                        <a:t>1:41</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xmlns="" val="10006"/>
                  </a:ext>
                </a:extLst>
              </a:tr>
              <a:tr h="382096">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WC Region</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340</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46</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0" i="0" u="none" strike="noStrike" dirty="0">
                          <a:solidFill>
                            <a:schemeClr val="tx1"/>
                          </a:solidFill>
                          <a:effectLst/>
                          <a:latin typeface="Arial"/>
                        </a:rPr>
                        <a:t>386</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274</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14 368</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200" b="0" i="0" u="none" strike="noStrike" dirty="0">
                          <a:solidFill>
                            <a:schemeClr val="tx1"/>
                          </a:solidFill>
                          <a:effectLst/>
                          <a:latin typeface="Arial"/>
                        </a:rPr>
                        <a:t>1:52</a:t>
                      </a:r>
                      <a:endParaRPr lang="en-ZA" sz="1200" b="0" i="0" u="none" strike="noStrike" dirty="0">
                        <a:solidFill>
                          <a:schemeClr val="tx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7"/>
                  </a:ext>
                </a:extLst>
              </a:tr>
              <a:tr h="291987">
                <a:tc>
                  <a:txBody>
                    <a:bodyPr/>
                    <a:lstStyle/>
                    <a:p>
                      <a:pPr algn="ctr" fontAlgn="t"/>
                      <a:r>
                        <a:rPr lang="en-ZA" sz="1200" b="1" i="0" u="none" strike="noStrike" dirty="0">
                          <a:solidFill>
                            <a:schemeClr val="bg1"/>
                          </a:solidFill>
                          <a:effectLst/>
                          <a:latin typeface="Arial"/>
                        </a:rPr>
                        <a:t>Total </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ZA" sz="1200" b="1" i="0" u="none" strike="noStrike" dirty="0">
                          <a:solidFill>
                            <a:schemeClr val="bg1"/>
                          </a:solidFill>
                          <a:effectLst/>
                          <a:latin typeface="Arial"/>
                        </a:rPr>
                        <a:t>1 931</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ZA" sz="1200" b="1" i="0" u="none" strike="noStrike" dirty="0">
                          <a:solidFill>
                            <a:schemeClr val="bg1"/>
                          </a:solidFill>
                          <a:effectLst/>
                          <a:latin typeface="Arial"/>
                        </a:rPr>
                        <a:t>137</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ZA" sz="1200" b="1" i="0" u="none" strike="noStrike" dirty="0">
                          <a:solidFill>
                            <a:schemeClr val="bg1"/>
                          </a:solidFill>
                          <a:effectLst/>
                          <a:latin typeface="Arial"/>
                        </a:rPr>
                        <a:t>2 068</a:t>
                      </a: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200" b="1" i="0" u="none" strike="noStrike" dirty="0">
                          <a:solidFill>
                            <a:schemeClr val="bg1"/>
                          </a:solidFill>
                          <a:effectLst/>
                          <a:latin typeface="Arial"/>
                        </a:rPr>
                        <a:t>1 873</a:t>
                      </a:r>
                      <a:endParaRPr lang="en-ZA" sz="1200" b="1" i="0" u="none" strike="noStrike" dirty="0">
                        <a:solidFill>
                          <a:schemeClr val="bg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200" b="1" i="0" u="none" strike="noStrike" dirty="0">
                          <a:solidFill>
                            <a:schemeClr val="bg1"/>
                          </a:solidFill>
                          <a:effectLst/>
                          <a:latin typeface="Arial"/>
                        </a:rPr>
                        <a:t>92 549</a:t>
                      </a:r>
                      <a:endParaRPr lang="en-ZA" sz="1200" b="1" i="0" u="none" strike="noStrike" dirty="0">
                        <a:solidFill>
                          <a:schemeClr val="bg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t"/>
                      <a:r>
                        <a:rPr lang="en-US" sz="1200" b="1" i="0" u="none" strike="noStrike" dirty="0">
                          <a:solidFill>
                            <a:schemeClr val="bg1"/>
                          </a:solidFill>
                          <a:effectLst/>
                          <a:latin typeface="Arial"/>
                        </a:rPr>
                        <a:t>1:58</a:t>
                      </a:r>
                      <a:endParaRPr lang="en-ZA" sz="1200" b="1" i="0" u="none" strike="noStrike" dirty="0">
                        <a:solidFill>
                          <a:schemeClr val="bg1"/>
                        </a:solidFill>
                        <a:effectLst/>
                        <a:latin typeface="Arial"/>
                      </a:endParaRPr>
                    </a:p>
                  </a:txBody>
                  <a:tcPr marL="5191" marR="5191" marT="519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xmlns="" val="10008"/>
                  </a:ext>
                </a:extLst>
              </a:tr>
              <a:tr h="495222">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Head Office Community Corrections Branch</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14</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15</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t"/>
                      <a:r>
                        <a:rPr lang="en-ZA" sz="1200" b="1" i="0" u="none" strike="noStrike" dirty="0">
                          <a:solidFill>
                            <a:schemeClr val="tx1"/>
                          </a:solidFill>
                          <a:effectLst/>
                          <a:latin typeface="Arial"/>
                        </a:rPr>
                        <a:t>30</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t"/>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t"/>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t"/>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009"/>
                  </a:ext>
                </a:extLst>
              </a:tr>
              <a:tr h="40882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ZA" sz="1200" b="1" i="0" u="none" strike="noStrike" dirty="0">
                          <a:solidFill>
                            <a:schemeClr val="tx1"/>
                          </a:solidFill>
                          <a:effectLst/>
                          <a:latin typeface="Arial"/>
                        </a:rPr>
                        <a:t>NATIONAL</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ZA" sz="1200" b="1" i="0" u="none" strike="noStrike" dirty="0">
                          <a:solidFill>
                            <a:schemeClr val="tx1"/>
                          </a:solidFill>
                          <a:effectLst/>
                          <a:latin typeface="Arial"/>
                        </a:rPr>
                        <a:t>1 945</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ZA" sz="1200" b="1" i="0" u="none" strike="noStrike" dirty="0">
                          <a:solidFill>
                            <a:schemeClr val="tx1"/>
                          </a:solidFill>
                          <a:effectLst/>
                          <a:latin typeface="Arial"/>
                        </a:rPr>
                        <a:t>152</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algn="ctr" fontAlgn="b"/>
                      <a:r>
                        <a:rPr lang="en-ZA" sz="1200" b="1" i="0" u="none" strike="noStrike" dirty="0">
                          <a:solidFill>
                            <a:schemeClr val="tx1"/>
                          </a:solidFill>
                          <a:effectLst/>
                          <a:latin typeface="Arial"/>
                        </a:rPr>
                        <a:t>2 098</a:t>
                      </a: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fontAlgn="b"/>
                      <a:endParaRPr lang="en-ZA" sz="1200" b="1" i="0" u="none" strike="noStrike" dirty="0">
                        <a:solidFill>
                          <a:schemeClr val="tx1"/>
                        </a:solidFill>
                        <a:effectLst/>
                        <a:latin typeface="Arial"/>
                      </a:endParaRPr>
                    </a:p>
                  </a:txBody>
                  <a:tcPr marL="5191" marR="5191" marT="51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010"/>
                  </a:ext>
                </a:extLst>
              </a:tr>
            </a:tbl>
          </a:graphicData>
        </a:graphic>
      </p:graphicFrame>
      <p:sp>
        <p:nvSpPr>
          <p:cNvPr id="17" name="Content Placeholder 4"/>
          <p:cNvSpPr txBox="1">
            <a:spLocks/>
          </p:cNvSpPr>
          <p:nvPr/>
        </p:nvSpPr>
        <p:spPr bwMode="auto">
          <a:xfrm>
            <a:off x="907858" y="5905387"/>
            <a:ext cx="10569653" cy="701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spcBef>
                <a:spcPts val="0"/>
              </a:spcBef>
              <a:spcAft>
                <a:spcPts val="0"/>
              </a:spcAft>
              <a:buSzPts val="2400"/>
              <a:buFont typeface="Wingdings" panose="05000000000000000000" pitchFamily="2" charset="2"/>
              <a:buChar char="§"/>
            </a:pPr>
            <a:r>
              <a:rPr lang="en-ZA" sz="1400" kern="0" dirty="0">
                <a:solidFill>
                  <a:srgbClr val="000000"/>
                </a:solidFill>
                <a:latin typeface="Arial"/>
                <a:cs typeface="Calibri"/>
                <a:sym typeface="Calibri"/>
              </a:rPr>
              <a:t>The above table shows staff establishment of Community Corrections at Head Office and within the Regions, highlighting the ideal ratio of the number of monitoring and supervision officials and the caseload. One official is doing more than is expected noting also that some are also heads of community corrections offices or a multitasked.</a:t>
            </a:r>
          </a:p>
          <a:p>
            <a:pPr marL="0" indent="0" algn="just" eaLnBrk="1" fontAlgn="auto" hangingPunct="1">
              <a:spcBef>
                <a:spcPts val="0"/>
              </a:spcBef>
              <a:spcAft>
                <a:spcPts val="0"/>
              </a:spcAft>
              <a:buSzPts val="2400"/>
              <a:buNone/>
            </a:pPr>
            <a:endParaRPr lang="en-US" sz="1400" kern="0" dirty="0">
              <a:solidFill>
                <a:srgbClr val="000000"/>
              </a:solidFill>
              <a:latin typeface="Arial"/>
              <a:cs typeface="Calibri"/>
              <a:sym typeface="Calibri"/>
            </a:endParaRPr>
          </a:p>
          <a:p>
            <a:pPr marL="0" indent="0" algn="just" eaLnBrk="1" fontAlgn="auto" hangingPunct="1">
              <a:spcBef>
                <a:spcPts val="0"/>
              </a:spcBef>
              <a:spcAft>
                <a:spcPts val="0"/>
              </a:spcAft>
              <a:buSzPts val="2400"/>
              <a:buNone/>
            </a:pPr>
            <a:endParaRPr lang="en-US" dirty="0"/>
          </a:p>
        </p:txBody>
      </p:sp>
    </p:spTree>
    <p:extLst>
      <p:ext uri="{BB962C8B-B14F-4D97-AF65-F5344CB8AC3E}">
        <p14:creationId xmlns:p14="http://schemas.microsoft.com/office/powerpoint/2010/main" xmlns="" val="41723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119063" y="26432"/>
            <a:ext cx="927100" cy="1155700"/>
          </a:xfrm>
          <a:prstGeom prst="rect">
            <a:avLst/>
          </a:prstGeom>
        </p:spPr>
      </p:pic>
      <p:sp>
        <p:nvSpPr>
          <p:cNvPr id="3" name="Title 2"/>
          <p:cNvSpPr>
            <a:spLocks noGrp="1"/>
          </p:cNvSpPr>
          <p:nvPr>
            <p:ph type="title"/>
          </p:nvPr>
        </p:nvSpPr>
        <p:spPr>
          <a:xfrm>
            <a:off x="569913" y="303852"/>
            <a:ext cx="11463337" cy="1143000"/>
          </a:xfrm>
        </p:spPr>
        <p:txBody>
          <a:bodyPr/>
          <a:lstStyle/>
          <a:p>
            <a:r>
              <a:rPr lang="en-US" sz="3200" b="1" dirty="0">
                <a:solidFill>
                  <a:prstClr val="black"/>
                </a:solidFill>
                <a:latin typeface="Arial" panose="020B0604020202020204" pitchFamily="34" charset="0"/>
                <a:cs typeface="Arial" panose="020B0604020202020204" pitchFamily="34" charset="0"/>
              </a:rPr>
              <a:t>COMMUNITY CORRECTIONS CASELOAD WITH NUMBER OF ABSCONDERS PER REGION</a:t>
            </a:r>
            <a:endParaRPr lang="en-US" sz="3200"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13</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29760" y="1388423"/>
            <a:ext cx="10371438" cy="58429"/>
          </a:xfrm>
          <a:prstGeom prst="rect">
            <a:avLst/>
          </a:prstGeom>
          <a:ln w="3175">
            <a:solidFill>
              <a:schemeClr val="tx1"/>
            </a:solidFill>
          </a:ln>
        </p:spPr>
      </p:pic>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14" name="Content Placeholder 4">
            <a:extLst>
              <a:ext uri="{FF2B5EF4-FFF2-40B4-BE49-F238E27FC236}">
                <a16:creationId xmlns:a16="http://schemas.microsoft.com/office/drawing/2014/main" xmlns="" id="{8AAFDEC7-A9CC-4157-8FE4-FFFAA83267A2}"/>
              </a:ext>
            </a:extLst>
          </p:cNvPr>
          <p:cNvSpPr txBox="1">
            <a:spLocks/>
          </p:cNvSpPr>
          <p:nvPr/>
        </p:nvSpPr>
        <p:spPr bwMode="auto">
          <a:xfrm>
            <a:off x="508955" y="5793946"/>
            <a:ext cx="11162114" cy="760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200" b="1" dirty="0">
                <a:latin typeface="Arial" panose="020B0604020202020204" pitchFamily="34" charset="0"/>
                <a:cs typeface="Arial" panose="020B0604020202020204" pitchFamily="34" charset="0"/>
              </a:rPr>
              <a:t>The above table shows the average caseload and number of absconders. In terms of absconders, Gauteng has the highest number of absconders, followed by KZN, Western Cape, LMN, FS/NC and Eastern Cape.</a:t>
            </a:r>
          </a:p>
          <a:p>
            <a:pPr algn="just"/>
            <a:r>
              <a:rPr lang="en-US" sz="1200" b="1" dirty="0">
                <a:latin typeface="Arial" panose="020B0604020202020204" pitchFamily="34" charset="0"/>
                <a:cs typeface="Arial" panose="020B0604020202020204" pitchFamily="34" charset="0"/>
              </a:rPr>
              <a:t>Eastern Cape and FS/NC has less absconders as compared to all other Regions.</a:t>
            </a:r>
          </a:p>
          <a:p>
            <a:pPr marL="0" indent="0" algn="just">
              <a:buNone/>
            </a:pPr>
            <a:endParaRPr lang="en-US" sz="1200" b="1" dirty="0">
              <a:latin typeface="Arial" panose="020B0604020202020204" pitchFamily="34" charset="0"/>
              <a:cs typeface="Arial" panose="020B0604020202020204" pitchFamily="34" charset="0"/>
            </a:endParaRPr>
          </a:p>
          <a:p>
            <a:pPr algn="just"/>
            <a:endParaRPr lang="en-US" sz="1200" b="1" dirty="0"/>
          </a:p>
        </p:txBody>
      </p:sp>
      <p:graphicFrame>
        <p:nvGraphicFramePr>
          <p:cNvPr id="16" name="Content Placeholder 15">
            <a:extLst>
              <a:ext uri="{FF2B5EF4-FFF2-40B4-BE49-F238E27FC236}">
                <a16:creationId xmlns:a16="http://schemas.microsoft.com/office/drawing/2014/main" xmlns="" id="{23CC5133-AF25-42A4-B469-7BE4DB41E3BF}"/>
              </a:ext>
            </a:extLst>
          </p:cNvPr>
          <p:cNvGraphicFramePr>
            <a:graphicFrameLocks noGrp="1"/>
          </p:cNvGraphicFramePr>
          <p:nvPr>
            <p:ph idx="1"/>
            <p:extLst>
              <p:ext uri="{D42A27DB-BD31-4B8C-83A1-F6EECF244321}">
                <p14:modId xmlns:p14="http://schemas.microsoft.com/office/powerpoint/2010/main" xmlns="" val="128071268"/>
              </p:ext>
            </p:extLst>
          </p:nvPr>
        </p:nvGraphicFramePr>
        <p:xfrm>
          <a:off x="528398" y="1224350"/>
          <a:ext cx="109728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995675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3" name="Title 2"/>
          <p:cNvSpPr>
            <a:spLocks noGrp="1"/>
          </p:cNvSpPr>
          <p:nvPr>
            <p:ph type="title"/>
          </p:nvPr>
        </p:nvSpPr>
        <p:spPr>
          <a:xfrm>
            <a:off x="609600" y="274638"/>
            <a:ext cx="10972800" cy="882458"/>
          </a:xfrm>
        </p:spPr>
        <p:txBody>
          <a:bodyPr/>
          <a:lstStyle/>
          <a:p>
            <a:r>
              <a:rPr lang="en-US" sz="3600" b="1" dirty="0">
                <a:solidFill>
                  <a:prstClr val="black"/>
                </a:solidFill>
                <a:latin typeface="Arial" panose="020B0604020202020204" pitchFamily="34" charset="0"/>
                <a:cs typeface="Arial" panose="020B0604020202020204" pitchFamily="34" charset="0"/>
              </a:rPr>
              <a:t>ACHIEVEMENTS: AS AT 04 MARCH 2022</a:t>
            </a:r>
            <a:endParaRPr lang="en-US" sz="3600"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14</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29760" y="1388423"/>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17" name="Content Placeholder 4"/>
          <p:cNvSpPr txBox="1">
            <a:spLocks/>
          </p:cNvSpPr>
          <p:nvPr/>
        </p:nvSpPr>
        <p:spPr bwMode="auto">
          <a:xfrm>
            <a:off x="1103804" y="5060002"/>
            <a:ext cx="10257608" cy="1337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fontAlgn="auto" hangingPunct="1">
              <a:spcBef>
                <a:spcPts val="0"/>
              </a:spcBef>
              <a:spcAft>
                <a:spcPts val="0"/>
              </a:spcAft>
              <a:buSzPts val="2400"/>
              <a:buFont typeface="Wingdings" panose="05000000000000000000" pitchFamily="2" charset="2"/>
              <a:buChar char="§"/>
            </a:pPr>
            <a:r>
              <a:rPr lang="en-US" sz="1800" dirty="0"/>
              <a:t>A total of </a:t>
            </a:r>
            <a:r>
              <a:rPr lang="en-US" sz="1800" b="1" dirty="0"/>
              <a:t>1 416</a:t>
            </a:r>
            <a:r>
              <a:rPr lang="en-US" sz="1800" dirty="0"/>
              <a:t> absconders were traced from 01 April to 04 March 2022, and more were traced in the third quarter (festive season, more special tracing actions took place). They were traced in the WC and LMN;</a:t>
            </a:r>
          </a:p>
          <a:p>
            <a:pPr algn="just" eaLnBrk="1" fontAlgn="auto" hangingPunct="1">
              <a:spcBef>
                <a:spcPts val="0"/>
              </a:spcBef>
              <a:spcAft>
                <a:spcPts val="0"/>
              </a:spcAft>
              <a:buSzPts val="2400"/>
              <a:buFont typeface="Wingdings" panose="05000000000000000000" pitchFamily="2" charset="2"/>
              <a:buChar char="§"/>
            </a:pPr>
            <a:r>
              <a:rPr lang="en-GB" sz="1800" dirty="0"/>
              <a:t>Tracing of Absconders is being monitored on weekly basis through the National Operations Centre</a:t>
            </a:r>
            <a:endParaRPr lang="en-ZA" sz="1800" dirty="0"/>
          </a:p>
          <a:p>
            <a:pPr algn="just" eaLnBrk="1" fontAlgn="auto" hangingPunct="1">
              <a:spcBef>
                <a:spcPts val="0"/>
              </a:spcBef>
              <a:spcAft>
                <a:spcPts val="0"/>
              </a:spcAft>
              <a:buSzPts val="2400"/>
              <a:buFont typeface="Wingdings" panose="05000000000000000000" pitchFamily="2" charset="2"/>
              <a:buChar char="§"/>
            </a:pPr>
            <a:endParaRPr lang="en-ZA" sz="1400" kern="0" dirty="0">
              <a:solidFill>
                <a:srgbClr val="000000"/>
              </a:solidFill>
              <a:latin typeface="Arial"/>
              <a:cs typeface="Calibri"/>
              <a:sym typeface="Calibri"/>
            </a:endParaRPr>
          </a:p>
          <a:p>
            <a:pPr marL="0" indent="0" algn="just" eaLnBrk="1" fontAlgn="auto" hangingPunct="1">
              <a:spcBef>
                <a:spcPts val="0"/>
              </a:spcBef>
              <a:spcAft>
                <a:spcPts val="0"/>
              </a:spcAft>
              <a:buSzPts val="2400"/>
              <a:buNone/>
            </a:pPr>
            <a:endParaRPr lang="en-US" sz="1400" kern="0" dirty="0">
              <a:solidFill>
                <a:srgbClr val="000000"/>
              </a:solidFill>
              <a:latin typeface="Arial"/>
              <a:cs typeface="Calibri"/>
              <a:sym typeface="Calibri"/>
            </a:endParaRPr>
          </a:p>
          <a:p>
            <a:pPr marL="0" indent="0" algn="just" eaLnBrk="1" fontAlgn="auto" hangingPunct="1">
              <a:spcBef>
                <a:spcPts val="0"/>
              </a:spcBef>
              <a:spcAft>
                <a:spcPts val="0"/>
              </a:spcAft>
              <a:buSzPts val="2400"/>
              <a:buNone/>
            </a:pPr>
            <a:endParaRPr lang="en-US" dirty="0"/>
          </a:p>
        </p:txBody>
      </p:sp>
      <p:graphicFrame>
        <p:nvGraphicFramePr>
          <p:cNvPr id="13" name="Content Placeholder 4">
            <a:extLst>
              <a:ext uri="{FF2B5EF4-FFF2-40B4-BE49-F238E27FC236}">
                <a16:creationId xmlns:a16="http://schemas.microsoft.com/office/drawing/2014/main" xmlns="" id="{0CB91B2E-AA36-4946-8F7D-A9C0B4A0D626}"/>
              </a:ext>
            </a:extLst>
          </p:cNvPr>
          <p:cNvGraphicFramePr>
            <a:graphicFrameLocks/>
          </p:cNvGraphicFramePr>
          <p:nvPr>
            <p:extLst>
              <p:ext uri="{D42A27DB-BD31-4B8C-83A1-F6EECF244321}">
                <p14:modId xmlns:p14="http://schemas.microsoft.com/office/powerpoint/2010/main" xmlns="" val="59662624"/>
              </p:ext>
            </p:extLst>
          </p:nvPr>
        </p:nvGraphicFramePr>
        <p:xfrm>
          <a:off x="1015930" y="1488117"/>
          <a:ext cx="10371439" cy="3380275"/>
        </p:xfrm>
        <a:graphic>
          <a:graphicData uri="http://schemas.openxmlformats.org/drawingml/2006/table">
            <a:tbl>
              <a:tblPr firstRow="1" firstCol="1" bandRow="1">
                <a:tableStyleId>{F5AB1C69-6EDB-4FF4-983F-18BD219EF322}</a:tableStyleId>
              </a:tblPr>
              <a:tblGrid>
                <a:gridCol w="2054073">
                  <a:extLst>
                    <a:ext uri="{9D8B030D-6E8A-4147-A177-3AD203B41FA5}">
                      <a16:colId xmlns:a16="http://schemas.microsoft.com/office/drawing/2014/main" xmlns="" val="3002839667"/>
                    </a:ext>
                  </a:extLst>
                </a:gridCol>
                <a:gridCol w="1031775">
                  <a:extLst>
                    <a:ext uri="{9D8B030D-6E8A-4147-A177-3AD203B41FA5}">
                      <a16:colId xmlns:a16="http://schemas.microsoft.com/office/drawing/2014/main" xmlns="" val="2225346094"/>
                    </a:ext>
                  </a:extLst>
                </a:gridCol>
                <a:gridCol w="1200227">
                  <a:extLst>
                    <a:ext uri="{9D8B030D-6E8A-4147-A177-3AD203B41FA5}">
                      <a16:colId xmlns:a16="http://schemas.microsoft.com/office/drawing/2014/main" xmlns="" val="619987614"/>
                    </a:ext>
                  </a:extLst>
                </a:gridCol>
                <a:gridCol w="1200227">
                  <a:extLst>
                    <a:ext uri="{9D8B030D-6E8A-4147-A177-3AD203B41FA5}">
                      <a16:colId xmlns:a16="http://schemas.microsoft.com/office/drawing/2014/main" xmlns="" val="2278214743"/>
                    </a:ext>
                  </a:extLst>
                </a:gridCol>
                <a:gridCol w="1200227">
                  <a:extLst>
                    <a:ext uri="{9D8B030D-6E8A-4147-A177-3AD203B41FA5}">
                      <a16:colId xmlns:a16="http://schemas.microsoft.com/office/drawing/2014/main" xmlns="" val="3392919277"/>
                    </a:ext>
                  </a:extLst>
                </a:gridCol>
                <a:gridCol w="1031775">
                  <a:extLst>
                    <a:ext uri="{9D8B030D-6E8A-4147-A177-3AD203B41FA5}">
                      <a16:colId xmlns:a16="http://schemas.microsoft.com/office/drawing/2014/main" xmlns="" val="3122988239"/>
                    </a:ext>
                  </a:extLst>
                </a:gridCol>
                <a:gridCol w="1031775">
                  <a:extLst>
                    <a:ext uri="{9D8B030D-6E8A-4147-A177-3AD203B41FA5}">
                      <a16:colId xmlns:a16="http://schemas.microsoft.com/office/drawing/2014/main" xmlns="" val="3343972118"/>
                    </a:ext>
                  </a:extLst>
                </a:gridCol>
                <a:gridCol w="1621360">
                  <a:extLst>
                    <a:ext uri="{9D8B030D-6E8A-4147-A177-3AD203B41FA5}">
                      <a16:colId xmlns:a16="http://schemas.microsoft.com/office/drawing/2014/main" xmlns="" val="3159276637"/>
                    </a:ext>
                  </a:extLst>
                </a:gridCol>
              </a:tblGrid>
              <a:tr h="396367">
                <a:tc rowSpan="2">
                  <a:txBody>
                    <a:bodyPr/>
                    <a:lstStyle/>
                    <a:p>
                      <a:pPr>
                        <a:lnSpc>
                          <a:spcPct val="115000"/>
                        </a:lnSpc>
                        <a:spcAft>
                          <a:spcPts val="1000"/>
                        </a:spcAft>
                      </a:pPr>
                      <a:r>
                        <a:rPr lang="en-ZA" sz="2000" dirty="0">
                          <a:solidFill>
                            <a:schemeClr val="tx1"/>
                          </a:solidFill>
                          <a:effectLst/>
                        </a:rPr>
                        <a:t>Traced absconders</a:t>
                      </a:r>
                    </a:p>
                    <a:p>
                      <a:pPr>
                        <a:lnSpc>
                          <a:spcPct val="115000"/>
                        </a:lnSpc>
                        <a:spcAft>
                          <a:spcPts val="1000"/>
                        </a:spcAft>
                      </a:pPr>
                      <a:r>
                        <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2021/22</a:t>
                      </a:r>
                    </a:p>
                  </a:txBody>
                  <a:tcPr marL="68580" marR="68580" marT="0" marB="0">
                    <a:solidFill>
                      <a:schemeClr val="accent4">
                        <a:lumMod val="40000"/>
                        <a:lumOff val="60000"/>
                      </a:schemeClr>
                    </a:solidFill>
                  </a:tcPr>
                </a:tc>
                <a:tc gridSpan="6">
                  <a:txBody>
                    <a:bodyPr/>
                    <a:lstStyle/>
                    <a:p>
                      <a:pPr algn="ctr">
                        <a:lnSpc>
                          <a:spcPct val="115000"/>
                        </a:lnSpc>
                        <a:spcAft>
                          <a:spcPts val="1000"/>
                        </a:spcAft>
                      </a:pPr>
                      <a:r>
                        <a:rPr lang="en-ZA" sz="2000" dirty="0">
                          <a:solidFill>
                            <a:schemeClr val="tx1"/>
                          </a:solidFill>
                          <a:effectLst/>
                        </a:rPr>
                        <a:t>REGION</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2000" dirty="0">
                          <a:solidFill>
                            <a:schemeClr val="tx1"/>
                          </a:solidFill>
                          <a:effectLst/>
                        </a:rPr>
                        <a:t>Total</a:t>
                      </a:r>
                      <a:r>
                        <a:rPr lang="en-ZA" sz="2000" dirty="0">
                          <a:effectLst/>
                        </a:rPr>
                        <a:t> </a:t>
                      </a:r>
                      <a:r>
                        <a:rPr lang="en-ZA" sz="2000" dirty="0">
                          <a:solidFill>
                            <a:schemeClr val="tx1"/>
                          </a:solidFill>
                          <a:effectLst/>
                        </a:rPr>
                        <a:t>Traced</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xmlns="" val="3535378795"/>
                  </a:ext>
                </a:extLst>
              </a:tr>
              <a:tr h="587783">
                <a:tc vMerge="1">
                  <a:txBody>
                    <a:bodyPr/>
                    <a:lstStyle/>
                    <a:p>
                      <a:endParaRPr lang="en-GB"/>
                    </a:p>
                  </a:txBody>
                  <a:tcPr/>
                </a:tc>
                <a:tc>
                  <a:txBody>
                    <a:bodyPr/>
                    <a:lstStyle/>
                    <a:p>
                      <a:pPr algn="ctr">
                        <a:lnSpc>
                          <a:spcPct val="115000"/>
                        </a:lnSpc>
                        <a:spcAft>
                          <a:spcPts val="1000"/>
                        </a:spcAft>
                      </a:pPr>
                      <a:r>
                        <a:rPr lang="en-ZA" sz="2000" b="1" dirty="0">
                          <a:solidFill>
                            <a:schemeClr val="tx1"/>
                          </a:solidFill>
                          <a:effectLst/>
                        </a:rPr>
                        <a:t>EC</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b="1" dirty="0">
                          <a:effectLst/>
                        </a:rPr>
                        <a:t>GP</a:t>
                      </a:r>
                      <a:endParaRPr lang="en-ZA" sz="2000" b="1"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b="1" dirty="0">
                          <a:effectLst/>
                        </a:rPr>
                        <a:t>KZN</a:t>
                      </a:r>
                      <a:endParaRPr lang="en-ZA" sz="2000" b="1"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b="1" dirty="0">
                          <a:effectLst/>
                        </a:rPr>
                        <a:t>FSNC</a:t>
                      </a:r>
                      <a:endParaRPr lang="en-ZA" sz="2000" b="1"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b="1" dirty="0">
                          <a:effectLst/>
                        </a:rPr>
                        <a:t>LMN</a:t>
                      </a:r>
                      <a:endParaRPr lang="en-ZA" sz="2000" b="1"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b="1" dirty="0">
                          <a:effectLst/>
                        </a:rPr>
                        <a:t>WC</a:t>
                      </a:r>
                      <a:endParaRPr lang="en-ZA" sz="2000" b="1"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a16="http://schemas.microsoft.com/office/drawing/2014/main" xmlns="" val="10001"/>
                  </a:ext>
                </a:extLst>
              </a:tr>
              <a:tr h="381204">
                <a:tc>
                  <a:txBody>
                    <a:bodyPr/>
                    <a:lstStyle/>
                    <a:p>
                      <a:pPr>
                        <a:lnSpc>
                          <a:spcPct val="115000"/>
                        </a:lnSpc>
                        <a:spcAft>
                          <a:spcPts val="1000"/>
                        </a:spcAft>
                      </a:pPr>
                      <a:r>
                        <a:rPr lang="en-ZA" sz="2000" dirty="0">
                          <a:effectLst/>
                        </a:rPr>
                        <a:t>Q1</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ctr">
                        <a:lnSpc>
                          <a:spcPct val="115000"/>
                        </a:lnSpc>
                        <a:spcAft>
                          <a:spcPts val="1000"/>
                        </a:spcAft>
                      </a:pPr>
                      <a:r>
                        <a:rPr lang="en-ZA" sz="2000">
                          <a:effectLst/>
                        </a:rPr>
                        <a:t>12</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53</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14</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77</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08</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122</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286</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167992162"/>
                  </a:ext>
                </a:extLst>
              </a:tr>
              <a:tr h="381204">
                <a:tc>
                  <a:txBody>
                    <a:bodyPr/>
                    <a:lstStyle/>
                    <a:p>
                      <a:pPr>
                        <a:lnSpc>
                          <a:spcPct val="115000"/>
                        </a:lnSpc>
                        <a:spcAft>
                          <a:spcPts val="1000"/>
                        </a:spcAft>
                      </a:pPr>
                      <a:r>
                        <a:rPr lang="en-ZA" sz="2000" dirty="0">
                          <a:effectLst/>
                        </a:rPr>
                        <a:t>Q2 </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ctr">
                        <a:lnSpc>
                          <a:spcPct val="115000"/>
                        </a:lnSpc>
                        <a:spcAft>
                          <a:spcPts val="1000"/>
                        </a:spcAft>
                      </a:pPr>
                      <a:r>
                        <a:rPr lang="en-ZA" sz="2000">
                          <a:effectLst/>
                        </a:rPr>
                        <a:t>17</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52</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11</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67</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192</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92</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431</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605098591"/>
                  </a:ext>
                </a:extLst>
              </a:tr>
              <a:tr h="381204">
                <a:tc>
                  <a:txBody>
                    <a:bodyPr/>
                    <a:lstStyle/>
                    <a:p>
                      <a:pPr>
                        <a:lnSpc>
                          <a:spcPct val="115000"/>
                        </a:lnSpc>
                        <a:spcAft>
                          <a:spcPts val="1000"/>
                        </a:spcAft>
                      </a:pPr>
                      <a:r>
                        <a:rPr lang="en-ZA" sz="2000" dirty="0">
                          <a:effectLst/>
                        </a:rPr>
                        <a:t>Q3 </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ctr">
                        <a:lnSpc>
                          <a:spcPct val="115000"/>
                        </a:lnSpc>
                        <a:spcAft>
                          <a:spcPts val="1000"/>
                        </a:spcAft>
                      </a:pPr>
                      <a:r>
                        <a:rPr lang="en-ZA" sz="2000">
                          <a:effectLst/>
                        </a:rPr>
                        <a:t>29</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70</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14</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 51</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138</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a:effectLst/>
                        </a:rPr>
                        <a:t>201</a:t>
                      </a:r>
                      <a:endParaRPr lang="en-ZA" sz="200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ZA" sz="2000" dirty="0">
                          <a:effectLst/>
                        </a:rPr>
                        <a:t> 503</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420531067"/>
                  </a:ext>
                </a:extLst>
              </a:tr>
              <a:tr h="628969">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2000" dirty="0">
                          <a:effectLst/>
                        </a:rPr>
                        <a:t>January to 04 March22</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09</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196</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716965283"/>
                  </a:ext>
                </a:extLst>
              </a:tr>
              <a:tr h="357063">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ZA" sz="2000" dirty="0">
                          <a:effectLst/>
                        </a:rPr>
                        <a:t>Total</a:t>
                      </a:r>
                      <a:endParaRPr lang="en-ZA" sz="2000" dirty="0">
                        <a:solidFill>
                          <a:srgbClr val="76923C"/>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75000"/>
                      </a:schemeClr>
                    </a:solidFill>
                  </a:tcPr>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206</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62</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226</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411</a:t>
                      </a:r>
                      <a:endParaRPr lang="en-ZA"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ctr">
                        <a:lnSpc>
                          <a:spcPct val="115000"/>
                        </a:lnSpc>
                        <a:spcAft>
                          <a:spcPts val="1000"/>
                        </a:spcAft>
                      </a:pP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444</a:t>
                      </a:r>
                    </a:p>
                  </a:txBody>
                  <a:tcPr marL="68580" marR="68580" marT="0" marB="0">
                    <a:solidFill>
                      <a:schemeClr val="accent3"/>
                    </a:solidFill>
                  </a:tcPr>
                </a:tc>
                <a:tc>
                  <a:txBody>
                    <a:bodyPr/>
                    <a:lstStyle/>
                    <a:p>
                      <a:pPr algn="ctr">
                        <a:lnSpc>
                          <a:spcPct val="115000"/>
                        </a:lnSpc>
                        <a:spcAft>
                          <a:spcPts val="1000"/>
                        </a:spcAf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1 416</a:t>
                      </a:r>
                      <a:endParaRPr lang="en-ZA"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52939606"/>
                  </a:ext>
                </a:extLst>
              </a:tr>
            </a:tbl>
          </a:graphicData>
        </a:graphic>
      </p:graphicFrame>
    </p:spTree>
    <p:extLst>
      <p:ext uri="{BB962C8B-B14F-4D97-AF65-F5344CB8AC3E}">
        <p14:creationId xmlns:p14="http://schemas.microsoft.com/office/powerpoint/2010/main" xmlns="" val="601413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5456" y="1846"/>
            <a:ext cx="927100" cy="1155700"/>
          </a:xfrm>
          <a:prstGeom prst="rect">
            <a:avLst/>
          </a:prstGeom>
        </p:spPr>
      </p:pic>
      <p:sp>
        <p:nvSpPr>
          <p:cNvPr id="3" name="Title 2"/>
          <p:cNvSpPr>
            <a:spLocks noGrp="1"/>
          </p:cNvSpPr>
          <p:nvPr>
            <p:ph type="title"/>
          </p:nvPr>
        </p:nvSpPr>
        <p:spPr>
          <a:xfrm>
            <a:off x="775855" y="-17634"/>
            <a:ext cx="10972800" cy="681022"/>
          </a:xfrm>
        </p:spPr>
        <p:txBody>
          <a:bodyPr/>
          <a:lstStyle/>
          <a:p>
            <a:r>
              <a:rPr lang="en-US" sz="3600" b="1" dirty="0">
                <a:solidFill>
                  <a:prstClr val="black"/>
                </a:solidFill>
                <a:latin typeface="Arial" panose="020B0604020202020204" pitchFamily="34" charset="0"/>
                <a:cs typeface="Arial" panose="020B0604020202020204" pitchFamily="34" charset="0"/>
              </a:rPr>
              <a:t>INTERVENTIONS</a:t>
            </a:r>
            <a:endParaRPr lang="en-US" dirty="0"/>
          </a:p>
        </p:txBody>
      </p:sp>
      <p:sp>
        <p:nvSpPr>
          <p:cNvPr id="5" name="Content Placeholder 4"/>
          <p:cNvSpPr>
            <a:spLocks noGrp="1"/>
          </p:cNvSpPr>
          <p:nvPr>
            <p:ph idx="1"/>
          </p:nvPr>
        </p:nvSpPr>
        <p:spPr>
          <a:xfrm>
            <a:off x="520931" y="682596"/>
            <a:ext cx="11227724" cy="5917858"/>
          </a:xfrm>
        </p:spPr>
        <p:txBody>
          <a:bodyPr/>
          <a:lstStyle/>
          <a:p>
            <a:pPr marL="342900" lvl="1" indent="-34290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Resources</a:t>
            </a:r>
          </a:p>
          <a:p>
            <a:pPr lvl="1" algn="just"/>
            <a:r>
              <a:rPr lang="en-US" sz="1800" dirty="0">
                <a:solidFill>
                  <a:srgbClr val="FF0000"/>
                </a:solidFill>
                <a:latin typeface="Arial" panose="020B0604020202020204" pitchFamily="34" charset="0"/>
                <a:cs typeface="Arial" panose="020B0604020202020204" pitchFamily="34" charset="0"/>
              </a:rPr>
              <a:t>DCS secured vehicles through a lease model using the RT57 contract cost based model as approved by National Treasury, for more than 500 </a:t>
            </a:r>
            <a:r>
              <a:rPr lang="en-US" sz="1800" b="1" dirty="0">
                <a:solidFill>
                  <a:srgbClr val="FF0000"/>
                </a:solidFill>
                <a:latin typeface="Arial" panose="020B0604020202020204" pitchFamily="34" charset="0"/>
                <a:cs typeface="Arial" panose="020B0604020202020204" pitchFamily="34" charset="0"/>
              </a:rPr>
              <a:t>vehicles</a:t>
            </a:r>
            <a:r>
              <a:rPr lang="en-US" sz="1800" dirty="0">
                <a:solidFill>
                  <a:srgbClr val="FF0000"/>
                </a:solidFill>
                <a:latin typeface="Arial" panose="020B0604020202020204" pitchFamily="34" charset="0"/>
                <a:cs typeface="Arial" panose="020B0604020202020204" pitchFamily="34" charset="0"/>
              </a:rPr>
              <a:t>, to be distributed to community corrections offices to ensure effective monitoring of parolees and probationers. Distribution of vehicles already commenced at the Eastern Region.</a:t>
            </a:r>
          </a:p>
          <a:p>
            <a:pPr lvl="1" algn="just"/>
            <a:r>
              <a:rPr lang="en-US" sz="1800" b="1" dirty="0">
                <a:latin typeface="Arial" panose="020B0604020202020204" pitchFamily="34" charset="0"/>
                <a:cs typeface="Arial" panose="020B0604020202020204" pitchFamily="34" charset="0"/>
              </a:rPr>
              <a:t>Learnership</a:t>
            </a:r>
            <a:r>
              <a:rPr lang="en-US" sz="1800" dirty="0">
                <a:latin typeface="Arial" panose="020B0604020202020204" pitchFamily="34" charset="0"/>
                <a:cs typeface="Arial" panose="020B0604020202020204" pitchFamily="34" charset="0"/>
              </a:rPr>
              <a:t> placed at Community Corrections to increase capacity of officials responsible for effective monitoring of parolees and probationers.</a:t>
            </a:r>
          </a:p>
          <a:p>
            <a:pPr lvl="1" algn="just"/>
            <a:r>
              <a:rPr lang="en-US" sz="1800" b="1" dirty="0">
                <a:latin typeface="Arial" panose="020B0604020202020204" pitchFamily="34" charset="0"/>
                <a:cs typeface="Arial" panose="020B0604020202020204" pitchFamily="34" charset="0"/>
              </a:rPr>
              <a:t>Tracing teams </a:t>
            </a:r>
            <a:r>
              <a:rPr lang="en-US" sz="1800" dirty="0">
                <a:latin typeface="Arial" panose="020B0604020202020204" pitchFamily="34" charset="0"/>
                <a:cs typeface="Arial" panose="020B0604020202020204" pitchFamily="34" charset="0"/>
              </a:rPr>
              <a:t>established in other Regions to intensify monitoring and tracing</a:t>
            </a:r>
          </a:p>
          <a:p>
            <a:pPr lvl="1" algn="just"/>
            <a:r>
              <a:rPr lang="en-US" sz="1800" b="1" dirty="0">
                <a:latin typeface="Arial" panose="020B0604020202020204" pitchFamily="34" charset="0"/>
                <a:cs typeface="Arial" panose="020B0604020202020204" pitchFamily="34" charset="0"/>
              </a:rPr>
              <a:t>Absconder name lists </a:t>
            </a:r>
            <a:r>
              <a:rPr lang="en-US" sz="1800" dirty="0">
                <a:latin typeface="Arial" panose="020B0604020202020204" pitchFamily="34" charset="0"/>
                <a:cs typeface="Arial" panose="020B0604020202020204" pitchFamily="34" charset="0"/>
              </a:rPr>
              <a:t>are distributed to all structures to assist with the tracing.</a:t>
            </a:r>
          </a:p>
          <a:p>
            <a:pPr marL="457200" lvl="1" indent="0" algn="just">
              <a:buNone/>
            </a:pPr>
            <a:endParaRPr lang="en-US" sz="180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r>
              <a:rPr lang="en-US" sz="1800" b="1" dirty="0">
                <a:solidFill>
                  <a:prstClr val="black"/>
                </a:solidFill>
                <a:latin typeface="Arial" panose="020B0604020202020204" pitchFamily="34" charset="0"/>
                <a:cs typeface="Arial" panose="020B0604020202020204" pitchFamily="34" charset="0"/>
              </a:rPr>
              <a:t>Physical Monitoring of parolees and probationers</a:t>
            </a:r>
          </a:p>
          <a:p>
            <a:pPr lvl="1" algn="just">
              <a:buFontTx/>
              <a:buChar char="-"/>
            </a:pPr>
            <a:r>
              <a:rPr lang="en-US" sz="1800" dirty="0">
                <a:latin typeface="Arial" panose="020B0604020202020204" pitchFamily="34" charset="0"/>
                <a:cs typeface="Arial" panose="020B0604020202020204" pitchFamily="34" charset="0"/>
              </a:rPr>
              <a:t>Distribution of vehicles assists in physical monitoring of parolees and probationers to ensure that they comply with the set conditions.</a:t>
            </a:r>
          </a:p>
          <a:p>
            <a:pPr lvl="1" algn="just">
              <a:buFontTx/>
              <a:buChar char="-"/>
            </a:pPr>
            <a:r>
              <a:rPr lang="en-US" sz="1800" dirty="0">
                <a:latin typeface="Arial" panose="020B0604020202020204" pitchFamily="34" charset="0"/>
                <a:cs typeface="Arial" panose="020B0604020202020204" pitchFamily="34" charset="0"/>
              </a:rPr>
              <a:t>Special monitoring (Unannounced) activities were conducted in Regions and that yielded positive outcomes.</a:t>
            </a:r>
          </a:p>
          <a:p>
            <a:pPr lvl="1" algn="just">
              <a:buFontTx/>
              <a:buChar char="-"/>
            </a:pPr>
            <a:r>
              <a:rPr lang="en-US" sz="1800" dirty="0">
                <a:latin typeface="Arial" panose="020B0604020202020204" pitchFamily="34" charset="0"/>
                <a:cs typeface="Arial" panose="020B0604020202020204" pitchFamily="34" charset="0"/>
              </a:rPr>
              <a:t>Parole violators are dealt as prescribed and their sentences revoked before they abscond</a:t>
            </a:r>
          </a:p>
          <a:p>
            <a:pPr marL="342900" lvl="1" indent="-342900" algn="just">
              <a:buFont typeface="Arial" panose="020B0604020202020204" pitchFamily="34" charset="0"/>
              <a:buChar char="•"/>
            </a:pPr>
            <a:r>
              <a:rPr lang="en-US" sz="1800" b="1" dirty="0">
                <a:latin typeface="Arial" panose="020B0604020202020204" pitchFamily="34" charset="0"/>
                <a:cs typeface="Arial" panose="020B0604020202020204" pitchFamily="34" charset="0"/>
              </a:rPr>
              <a:t>Family Consultations (Consultations with caregivers)</a:t>
            </a:r>
          </a:p>
          <a:p>
            <a:pPr lvl="1" algn="just">
              <a:buFontTx/>
              <a:buChar char="-"/>
            </a:pPr>
            <a:r>
              <a:rPr lang="en-US" sz="1800" dirty="0">
                <a:latin typeface="Arial" panose="020B0604020202020204" pitchFamily="34" charset="0"/>
                <a:cs typeface="Arial" panose="020B0604020202020204" pitchFamily="34" charset="0"/>
              </a:rPr>
              <a:t>Family consultations are being conducted by monitoring officials to establish the whereabouts of absconders. Families, caregivers and communities are prepared for the release of parolees and probationers.</a:t>
            </a:r>
          </a:p>
          <a:p>
            <a:pPr lvl="1" algn="just"/>
            <a:endParaRPr lang="en-US" sz="1800" dirty="0">
              <a:solidFill>
                <a:prstClr val="black"/>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a:p>
            <a:pPr marL="457200" lvl="1" indent="0" algn="just">
              <a:buNone/>
            </a:pPr>
            <a:endParaRPr lang="en-US" sz="18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15</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210962" y="584280"/>
            <a:ext cx="10371438" cy="58429"/>
          </a:xfrm>
          <a:prstGeom prst="rect">
            <a:avLst/>
          </a:prstGeom>
          <a:ln w="3175">
            <a:solidFill>
              <a:schemeClr val="tx1"/>
            </a:solidFill>
          </a:ln>
        </p:spPr>
      </p:pic>
      <p:sp>
        <p:nvSpPr>
          <p:cNvPr id="4" name="Rectangle 3"/>
          <p:cNvSpPr/>
          <p:nvPr/>
        </p:nvSpPr>
        <p:spPr>
          <a:xfrm>
            <a:off x="2409825" y="1425051"/>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Tree>
    <p:extLst>
      <p:ext uri="{BB962C8B-B14F-4D97-AF65-F5344CB8AC3E}">
        <p14:creationId xmlns:p14="http://schemas.microsoft.com/office/powerpoint/2010/main" xmlns="" val="46557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714375" y="191458"/>
            <a:ext cx="927100" cy="1155700"/>
          </a:xfrm>
          <a:prstGeom prst="rect">
            <a:avLst/>
          </a:prstGeom>
        </p:spPr>
      </p:pic>
      <p:sp>
        <p:nvSpPr>
          <p:cNvPr id="3" name="Title 2"/>
          <p:cNvSpPr>
            <a:spLocks noGrp="1"/>
          </p:cNvSpPr>
          <p:nvPr>
            <p:ph type="title"/>
          </p:nvPr>
        </p:nvSpPr>
        <p:spPr>
          <a:xfrm>
            <a:off x="771697" y="-98802"/>
            <a:ext cx="10972800" cy="1143000"/>
          </a:xfrm>
        </p:spPr>
        <p:txBody>
          <a:bodyPr/>
          <a:lstStyle/>
          <a:p>
            <a:r>
              <a:rPr lang="en-US" sz="3600" b="1" dirty="0">
                <a:solidFill>
                  <a:prstClr val="black"/>
                </a:solidFill>
                <a:latin typeface="Arial" panose="020B0604020202020204" pitchFamily="34" charset="0"/>
                <a:cs typeface="Arial" panose="020B0604020202020204" pitchFamily="34" charset="0"/>
              </a:rPr>
              <a:t>INTERVENTIONS</a:t>
            </a:r>
            <a:endParaRPr lang="en-US" dirty="0"/>
          </a:p>
        </p:txBody>
      </p:sp>
      <p:sp>
        <p:nvSpPr>
          <p:cNvPr id="5" name="Content Placeholder 4"/>
          <p:cNvSpPr>
            <a:spLocks noGrp="1"/>
          </p:cNvSpPr>
          <p:nvPr>
            <p:ph idx="1"/>
          </p:nvPr>
        </p:nvSpPr>
        <p:spPr>
          <a:xfrm>
            <a:off x="986444" y="906639"/>
            <a:ext cx="10644340" cy="6380852"/>
          </a:xfrm>
        </p:spPr>
        <p:txBody>
          <a:bodyPr/>
          <a:lstStyle/>
          <a:p>
            <a:pPr marL="342900" lvl="1" indent="-342900" algn="just">
              <a:buFont typeface="Arial" panose="020B0604020202020204" pitchFamily="34" charset="0"/>
              <a:buChar char="•"/>
            </a:pPr>
            <a:r>
              <a:rPr lang="en-US" sz="1800" b="1" dirty="0">
                <a:solidFill>
                  <a:prstClr val="black"/>
                </a:solidFill>
                <a:latin typeface="Arial" panose="020B0604020202020204" pitchFamily="34" charset="0"/>
                <a:cs typeface="Arial" panose="020B0604020202020204" pitchFamily="34" charset="0"/>
              </a:rPr>
              <a:t>Partnerships and collaboration with stakeholders including civil society in tracing of absconders</a:t>
            </a:r>
            <a:r>
              <a:rPr lang="en-US" sz="1800" dirty="0">
                <a:solidFill>
                  <a:prstClr val="black"/>
                </a:solidFill>
                <a:latin typeface="Arial" panose="020B0604020202020204" pitchFamily="34" charset="0"/>
                <a:cs typeface="Arial" panose="020B0604020202020204" pitchFamily="34" charset="0"/>
              </a:rPr>
              <a:t>: </a:t>
            </a:r>
          </a:p>
          <a:p>
            <a:pPr lvl="1" algn="just"/>
            <a:r>
              <a:rPr lang="en-US" sz="1800" dirty="0">
                <a:solidFill>
                  <a:prstClr val="black"/>
                </a:solidFill>
                <a:latin typeface="Arial" panose="020B0604020202020204" pitchFamily="34" charset="0"/>
                <a:cs typeface="Arial" panose="020B0604020202020204" pitchFamily="34" charset="0"/>
              </a:rPr>
              <a:t>DCS formalized partnerships with various stakeholders, such as, NPO’s, FBO’s CBO’s and Government Departments for successful reintegration of parolees and probationers. </a:t>
            </a:r>
          </a:p>
          <a:p>
            <a:pPr lvl="1" algn="just"/>
            <a:r>
              <a:rPr lang="en-US" sz="1800" b="1" dirty="0">
                <a:solidFill>
                  <a:prstClr val="black"/>
                </a:solidFill>
                <a:latin typeface="Arial" panose="020B0604020202020204" pitchFamily="34" charset="0"/>
                <a:cs typeface="Arial" panose="020B0604020202020204" pitchFamily="34" charset="0"/>
              </a:rPr>
              <a:t>Halfway Houses </a:t>
            </a:r>
            <a:r>
              <a:rPr lang="en-US" sz="1800" dirty="0">
                <a:solidFill>
                  <a:prstClr val="black"/>
                </a:solidFill>
                <a:latin typeface="Arial" panose="020B0604020202020204" pitchFamily="34" charset="0"/>
                <a:cs typeface="Arial" panose="020B0604020202020204" pitchFamily="34" charset="0"/>
              </a:rPr>
              <a:t>established in partnerships with NPO to place offenders without monitorable addresses.</a:t>
            </a:r>
          </a:p>
          <a:p>
            <a:pPr lvl="1" algn="just"/>
            <a:r>
              <a:rPr lang="en-US" sz="1800" dirty="0">
                <a:solidFill>
                  <a:prstClr val="black"/>
                </a:solidFill>
                <a:latin typeface="Arial" panose="020B0604020202020204" pitchFamily="34" charset="0"/>
                <a:cs typeface="Arial" panose="020B0604020202020204" pitchFamily="34" charset="0"/>
              </a:rPr>
              <a:t>Establishment of </a:t>
            </a:r>
            <a:r>
              <a:rPr lang="en-US" sz="1800" b="1" dirty="0">
                <a:solidFill>
                  <a:prstClr val="black"/>
                </a:solidFill>
                <a:latin typeface="Arial" panose="020B0604020202020204" pitchFamily="34" charset="0"/>
                <a:cs typeface="Arial" panose="020B0604020202020204" pitchFamily="34" charset="0"/>
              </a:rPr>
              <a:t>service points</a:t>
            </a:r>
            <a:r>
              <a:rPr lang="en-US" sz="1800" dirty="0">
                <a:solidFill>
                  <a:prstClr val="black"/>
                </a:solidFill>
                <a:latin typeface="Arial" panose="020B0604020202020204" pitchFamily="34" charset="0"/>
                <a:cs typeface="Arial" panose="020B0604020202020204" pitchFamily="34" charset="0"/>
              </a:rPr>
              <a:t> promotes partnerships with different stakeholders for a successful reintegration of offenders. This would assist to reduce absconding and violation of parole conditions by offenders. </a:t>
            </a:r>
          </a:p>
          <a:p>
            <a:pPr lvl="1" algn="just"/>
            <a:r>
              <a:rPr lang="en-US" sz="1800" dirty="0">
                <a:solidFill>
                  <a:prstClr val="black"/>
                </a:solidFill>
                <a:latin typeface="Arial" panose="020B0604020202020204" pitchFamily="34" charset="0"/>
                <a:cs typeface="Arial" panose="020B0604020202020204" pitchFamily="34" charset="0"/>
              </a:rPr>
              <a:t>Continuous engagements with </a:t>
            </a:r>
            <a:r>
              <a:rPr lang="en-US" sz="1800" b="1" dirty="0">
                <a:solidFill>
                  <a:prstClr val="black"/>
                </a:solidFill>
                <a:latin typeface="Arial" panose="020B0604020202020204" pitchFamily="34" charset="0"/>
                <a:cs typeface="Arial" panose="020B0604020202020204" pitchFamily="34" charset="0"/>
              </a:rPr>
              <a:t>traditional leaders/ counsellors/ municipal government </a:t>
            </a:r>
            <a:r>
              <a:rPr lang="en-US" sz="1800" dirty="0">
                <a:solidFill>
                  <a:prstClr val="black"/>
                </a:solidFill>
                <a:latin typeface="Arial" panose="020B0604020202020204" pitchFamily="34" charset="0"/>
                <a:cs typeface="Arial" panose="020B0604020202020204" pitchFamily="34" charset="0"/>
              </a:rPr>
              <a:t>to assist in tracing absconders. Traditional Leaders are informed of the offenders who are released back into their communities on parole.</a:t>
            </a:r>
          </a:p>
          <a:p>
            <a:pPr marL="457200" lvl="1" indent="0" algn="just">
              <a:buNone/>
            </a:pPr>
            <a:endParaRPr lang="en-US" sz="1800" dirty="0">
              <a:solidFill>
                <a:prstClr val="black"/>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r>
              <a:rPr lang="en-US" sz="1800" b="1" dirty="0">
                <a:solidFill>
                  <a:prstClr val="black"/>
                </a:solidFill>
                <a:latin typeface="Arial" panose="020B0604020202020204" pitchFamily="34" charset="0"/>
                <a:cs typeface="Arial" panose="020B0604020202020204" pitchFamily="34" charset="0"/>
              </a:rPr>
              <a:t>Reporting of Absconders to SAPS:</a:t>
            </a:r>
          </a:p>
          <a:p>
            <a:pPr lvl="1" algn="just"/>
            <a:r>
              <a:rPr lang="en-US" sz="1800" dirty="0">
                <a:solidFill>
                  <a:prstClr val="black"/>
                </a:solidFill>
                <a:latin typeface="Arial" panose="020B0604020202020204" pitchFamily="34" charset="0"/>
                <a:cs typeface="Arial" panose="020B0604020202020204" pitchFamily="34" charset="0"/>
              </a:rPr>
              <a:t>DCS would register absconders with the SAPS criminal record centre (CRC) and notify local police stations. </a:t>
            </a:r>
          </a:p>
          <a:p>
            <a:pPr lvl="1" algn="just"/>
            <a:r>
              <a:rPr lang="en-US" sz="1800" dirty="0">
                <a:solidFill>
                  <a:prstClr val="black"/>
                </a:solidFill>
                <a:latin typeface="Arial" panose="020B0604020202020204" pitchFamily="34" charset="0"/>
                <a:cs typeface="Arial" panose="020B0604020202020204" pitchFamily="34" charset="0"/>
              </a:rPr>
              <a:t>SAPS and DCS jointly work together in conducting special operations which assists in tracing of absconders. </a:t>
            </a:r>
          </a:p>
          <a:p>
            <a:pPr lvl="1" algn="just"/>
            <a:endParaRPr lang="en-US" sz="1800" dirty="0">
              <a:solidFill>
                <a:prstClr val="black"/>
              </a:solidFill>
              <a:latin typeface="Arial" panose="020B0604020202020204" pitchFamily="34" charset="0"/>
              <a:cs typeface="Arial" panose="020B0604020202020204" pitchFamily="34" charset="0"/>
            </a:endParaRPr>
          </a:p>
          <a:p>
            <a:pPr marL="400050" lvl="2" indent="0" algn="just">
              <a:buNone/>
            </a:pPr>
            <a:endParaRPr lang="en-US" sz="1400" b="1" dirty="0">
              <a:latin typeface="Arial" panose="020B0604020202020204" pitchFamily="34" charset="0"/>
              <a:cs typeface="Arial" panose="020B0604020202020204" pitchFamily="34" charset="0"/>
            </a:endParaRPr>
          </a:p>
          <a:p>
            <a:pPr marL="457200" lvl="1" indent="0" algn="just">
              <a:buNone/>
            </a:pPr>
            <a:endParaRPr lang="en-US" sz="18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16</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081095" y="848210"/>
            <a:ext cx="10371438" cy="58429"/>
          </a:xfrm>
          <a:prstGeom prst="rect">
            <a:avLst/>
          </a:prstGeom>
          <a:ln w="3175">
            <a:solidFill>
              <a:schemeClr val="tx1"/>
            </a:solidFill>
          </a:ln>
        </p:spPr>
      </p:pic>
      <p:sp>
        <p:nvSpPr>
          <p:cNvPr id="4" name="Rectangle 3"/>
          <p:cNvSpPr/>
          <p:nvPr/>
        </p:nvSpPr>
        <p:spPr>
          <a:xfrm>
            <a:off x="2409825" y="1031582"/>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Tree>
    <p:extLst>
      <p:ext uri="{BB962C8B-B14F-4D97-AF65-F5344CB8AC3E}">
        <p14:creationId xmlns:p14="http://schemas.microsoft.com/office/powerpoint/2010/main" xmlns="" val="268981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3" name="Title 2"/>
          <p:cNvSpPr>
            <a:spLocks noGrp="1"/>
          </p:cNvSpPr>
          <p:nvPr>
            <p:ph type="title"/>
          </p:nvPr>
        </p:nvSpPr>
        <p:spPr>
          <a:xfrm>
            <a:off x="535767" y="-220246"/>
            <a:ext cx="10972800" cy="1143000"/>
          </a:xfrm>
        </p:spPr>
        <p:txBody>
          <a:bodyPr/>
          <a:lstStyle/>
          <a:p>
            <a:r>
              <a:rPr lang="en-US" sz="3600" b="1" dirty="0">
                <a:solidFill>
                  <a:prstClr val="black"/>
                </a:solidFill>
                <a:latin typeface="Arial" panose="020B0604020202020204" pitchFamily="34" charset="0"/>
                <a:cs typeface="Arial" panose="020B0604020202020204" pitchFamily="34" charset="0"/>
              </a:rPr>
              <a:t>INTERVENTIONS</a:t>
            </a:r>
            <a:endParaRPr lang="en-US" dirty="0"/>
          </a:p>
        </p:txBody>
      </p:sp>
      <p:sp>
        <p:nvSpPr>
          <p:cNvPr id="5" name="Content Placeholder 4"/>
          <p:cNvSpPr>
            <a:spLocks noGrp="1"/>
          </p:cNvSpPr>
          <p:nvPr>
            <p:ph idx="1"/>
          </p:nvPr>
        </p:nvSpPr>
        <p:spPr>
          <a:xfrm>
            <a:off x="609600" y="964806"/>
            <a:ext cx="11177847" cy="5464870"/>
          </a:xfrm>
        </p:spPr>
        <p:txBody>
          <a:bodyPr/>
          <a:lstStyle/>
          <a:p>
            <a:pPr marL="342900" lvl="1" indent="-342900" algn="just">
              <a:buFont typeface="Arial" panose="020B0604020202020204" pitchFamily="34" charset="0"/>
              <a:buChar char="•"/>
            </a:pPr>
            <a:r>
              <a:rPr lang="en-ZA" sz="1800" b="1" dirty="0">
                <a:solidFill>
                  <a:prstClr val="black"/>
                </a:solidFill>
                <a:latin typeface="Arial" panose="020B0604020202020204" pitchFamily="34" charset="0"/>
                <a:cs typeface="Arial" panose="020B0604020202020204" pitchFamily="34" charset="0"/>
              </a:rPr>
              <a:t>Consultation with Government Departments including </a:t>
            </a:r>
            <a:r>
              <a:rPr lang="en-US" sz="1800" b="1" dirty="0">
                <a:solidFill>
                  <a:prstClr val="black"/>
                </a:solidFill>
                <a:latin typeface="Arial" panose="020B0604020202020204" pitchFamily="34" charset="0"/>
                <a:cs typeface="Arial" panose="020B0604020202020204" pitchFamily="34" charset="0"/>
              </a:rPr>
              <a:t>Justice, Crime Prevention and Security Cluster (JCPS) </a:t>
            </a:r>
            <a:r>
              <a:rPr lang="en-ZA" sz="1800" b="1" dirty="0">
                <a:solidFill>
                  <a:prstClr val="black"/>
                </a:solidFill>
                <a:latin typeface="Arial" panose="020B0604020202020204" pitchFamily="34" charset="0"/>
                <a:cs typeface="Arial" panose="020B0604020202020204" pitchFamily="34" charset="0"/>
              </a:rPr>
              <a:t>Cluster Departments </a:t>
            </a:r>
          </a:p>
          <a:p>
            <a:pPr lvl="1" algn="just"/>
            <a:r>
              <a:rPr lang="en-ZA" sz="1800" dirty="0">
                <a:solidFill>
                  <a:prstClr val="black"/>
                </a:solidFill>
                <a:latin typeface="Arial" panose="020B0604020202020204" pitchFamily="34" charset="0"/>
                <a:cs typeface="Arial" panose="020B0604020202020204" pitchFamily="34" charset="0"/>
              </a:rPr>
              <a:t>DCS participates in various clusters to ensure maximum collaboration is attained from Departments in the Cluster System. </a:t>
            </a:r>
            <a:r>
              <a:rPr lang="en-US" sz="1800" dirty="0">
                <a:solidFill>
                  <a:prstClr val="black"/>
                </a:solidFill>
                <a:latin typeface="Arial" panose="020B0604020202020204" pitchFamily="34" charset="0"/>
                <a:cs typeface="Arial" panose="020B0604020202020204" pitchFamily="34" charset="0"/>
              </a:rPr>
              <a:t>Coordination within the justice cluster continues to have beneficial effect on the work of the Department.</a:t>
            </a:r>
          </a:p>
          <a:p>
            <a:pPr lvl="1" algn="just"/>
            <a:r>
              <a:rPr lang="en-US" sz="1800" dirty="0">
                <a:solidFill>
                  <a:prstClr val="black"/>
                </a:solidFill>
                <a:latin typeface="Arial" panose="020B0604020202020204" pitchFamily="34" charset="0"/>
                <a:cs typeface="Arial" panose="020B0604020202020204" pitchFamily="34" charset="0"/>
              </a:rPr>
              <a:t>Department of Home Affairs (DHA) assist in identifying absconders during applications of Identity Documents (ID) and passports.</a:t>
            </a:r>
            <a:endParaRPr lang="en-ZA" sz="1800" dirty="0">
              <a:solidFill>
                <a:prstClr val="black"/>
              </a:solidFill>
              <a:latin typeface="Arial" panose="020B0604020202020204" pitchFamily="34" charset="0"/>
              <a:cs typeface="Arial" panose="020B0604020202020204" pitchFamily="34" charset="0"/>
            </a:endParaRPr>
          </a:p>
          <a:p>
            <a:pPr lvl="0" algn="just" eaLnBrk="1" fontAlgn="auto" hangingPunct="1">
              <a:spcAft>
                <a:spcPts val="0"/>
              </a:spcAft>
            </a:pPr>
            <a:endParaRPr lang="en-US" sz="100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r>
              <a:rPr lang="en-US" sz="1800" b="1" dirty="0">
                <a:solidFill>
                  <a:prstClr val="black"/>
                </a:solidFill>
                <a:latin typeface="Arial" panose="020B0604020202020204" pitchFamily="34" charset="0"/>
                <a:cs typeface="Arial" panose="020B0604020202020204" pitchFamily="34" charset="0"/>
              </a:rPr>
              <a:t>Conducting </a:t>
            </a:r>
            <a:r>
              <a:rPr lang="en-US" sz="1800" b="1" dirty="0" err="1">
                <a:solidFill>
                  <a:prstClr val="black"/>
                </a:solidFill>
                <a:latin typeface="Arial" panose="020B0604020202020204" pitchFamily="34" charset="0"/>
                <a:cs typeface="Arial" panose="020B0604020202020204" pitchFamily="34" charset="0"/>
              </a:rPr>
              <a:t>Izimbizo</a:t>
            </a:r>
            <a:endParaRPr lang="en-US" sz="1800" b="1" dirty="0">
              <a:solidFill>
                <a:prstClr val="black"/>
              </a:solidFill>
              <a:latin typeface="Arial" panose="020B0604020202020204" pitchFamily="34" charset="0"/>
              <a:cs typeface="Arial" panose="020B0604020202020204" pitchFamily="34" charset="0"/>
            </a:endParaRPr>
          </a:p>
          <a:p>
            <a:pPr lvl="1" algn="just"/>
            <a:r>
              <a:rPr lang="en-US" sz="1800" dirty="0" err="1">
                <a:solidFill>
                  <a:prstClr val="black"/>
                </a:solidFill>
                <a:latin typeface="Arial" panose="020B0604020202020204" pitchFamily="34" charset="0"/>
                <a:cs typeface="Arial" panose="020B0604020202020204" pitchFamily="34" charset="0"/>
              </a:rPr>
              <a:t>Izimbizo</a:t>
            </a:r>
            <a:r>
              <a:rPr lang="en-US" sz="1800" dirty="0">
                <a:solidFill>
                  <a:prstClr val="black"/>
                </a:solidFill>
                <a:latin typeface="Arial" panose="020B0604020202020204" pitchFamily="34" charset="0"/>
                <a:cs typeface="Arial" panose="020B0604020202020204" pitchFamily="34" charset="0"/>
              </a:rPr>
              <a:t> and Traditional Makgotla are also utilized as a vehicle to deliver the message and to get assistance regarding absconders within communities.</a:t>
            </a:r>
          </a:p>
          <a:p>
            <a:pPr lvl="1" algn="just"/>
            <a:endParaRPr lang="en-US" sz="1000" dirty="0">
              <a:solidFill>
                <a:prstClr val="black"/>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r>
              <a:rPr lang="en-US" sz="1800" b="1" dirty="0">
                <a:solidFill>
                  <a:prstClr val="black"/>
                </a:solidFill>
                <a:latin typeface="Arial" panose="020B0604020202020204" pitchFamily="34" charset="0"/>
                <a:cs typeface="Arial" panose="020B0604020202020204" pitchFamily="34" charset="0"/>
              </a:rPr>
              <a:t>Marketing of DCS programmes to communities.</a:t>
            </a:r>
          </a:p>
          <a:p>
            <a:pPr lvl="1" algn="just"/>
            <a:r>
              <a:rPr lang="en-US" sz="1800" dirty="0">
                <a:solidFill>
                  <a:prstClr val="black"/>
                </a:solidFill>
                <a:latin typeface="Arial" panose="020B0604020202020204" pitchFamily="34" charset="0"/>
                <a:cs typeface="Arial" panose="020B0604020202020204" pitchFamily="34" charset="0"/>
              </a:rPr>
              <a:t>DCS programmes are marketed continuously and offenders lists are submitted to families, SAPS, traditional leaders, municipalities etc. and community structures prior release. List of absconders to be distributed.</a:t>
            </a:r>
          </a:p>
          <a:p>
            <a:pPr marL="457200" lvl="1" indent="0" algn="just">
              <a:buNone/>
            </a:pPr>
            <a:endParaRPr lang="en-US" sz="1000" b="1" dirty="0">
              <a:solidFill>
                <a:prstClr val="black"/>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pPr>
            <a:r>
              <a:rPr lang="en-US" sz="1800" b="1" dirty="0">
                <a:solidFill>
                  <a:prstClr val="black"/>
                </a:solidFill>
                <a:latin typeface="Arial" panose="020B0604020202020204" pitchFamily="34" charset="0"/>
                <a:cs typeface="Arial" panose="020B0604020202020204" pitchFamily="34" charset="0"/>
              </a:rPr>
              <a:t>Implementation of internal Policies and Procedures which outlined the process of curbing absconders.</a:t>
            </a:r>
            <a:endParaRPr lang="en-US" sz="18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17</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274277" y="893539"/>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Tree>
    <p:extLst>
      <p:ext uri="{BB962C8B-B14F-4D97-AF65-F5344CB8AC3E}">
        <p14:creationId xmlns:p14="http://schemas.microsoft.com/office/powerpoint/2010/main" xmlns="" val="162107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3" name="Title 2"/>
          <p:cNvSpPr>
            <a:spLocks noGrp="1"/>
          </p:cNvSpPr>
          <p:nvPr>
            <p:ph type="title"/>
          </p:nvPr>
        </p:nvSpPr>
        <p:spPr>
          <a:xfrm>
            <a:off x="609600" y="-41768"/>
            <a:ext cx="10972800" cy="1143000"/>
          </a:xfrm>
        </p:spPr>
        <p:txBody>
          <a:bodyPr/>
          <a:lstStyle/>
          <a:p>
            <a:r>
              <a:rPr lang="en-US" sz="3600" b="1" dirty="0">
                <a:solidFill>
                  <a:prstClr val="black"/>
                </a:solidFill>
                <a:latin typeface="Arial" panose="020B0604020202020204" pitchFamily="34" charset="0"/>
                <a:cs typeface="Arial" panose="020B0604020202020204" pitchFamily="34" charset="0"/>
              </a:rPr>
              <a:t>CHALLENGES AND MITIGATIONS</a:t>
            </a:r>
            <a:endParaRPr lang="en-US"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18</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210962" y="1054566"/>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2409825" y="1031582"/>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932043063"/>
              </p:ext>
            </p:extLst>
          </p:nvPr>
        </p:nvGraphicFramePr>
        <p:xfrm>
          <a:off x="609600" y="751364"/>
          <a:ext cx="11344102" cy="6126480"/>
        </p:xfrm>
        <a:graphic>
          <a:graphicData uri="http://schemas.openxmlformats.org/drawingml/2006/table">
            <a:tbl>
              <a:tblPr firstRow="1" bandRow="1"/>
              <a:tblGrid>
                <a:gridCol w="5035498">
                  <a:extLst>
                    <a:ext uri="{9D8B030D-6E8A-4147-A177-3AD203B41FA5}">
                      <a16:colId xmlns:a16="http://schemas.microsoft.com/office/drawing/2014/main" xmlns="" val="20000"/>
                    </a:ext>
                  </a:extLst>
                </a:gridCol>
                <a:gridCol w="6308604">
                  <a:extLst>
                    <a:ext uri="{9D8B030D-6E8A-4147-A177-3AD203B41FA5}">
                      <a16:colId xmlns:a16="http://schemas.microsoft.com/office/drawing/2014/main" xmlns="" val="20001"/>
                    </a:ext>
                  </a:extLst>
                </a:gridCol>
              </a:tblGrid>
              <a:tr h="285111">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Challenges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ZA" sz="1400" b="1" dirty="0">
                          <a:solidFill>
                            <a:schemeClr val="tx1"/>
                          </a:solidFill>
                          <a:latin typeface="Arial" panose="020B0604020202020204" pitchFamily="34" charset="0"/>
                          <a:cs typeface="Arial" panose="020B0604020202020204" pitchFamily="34" charset="0"/>
                        </a:rPr>
                        <a:t>Mitigation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1781945">
                <a:tc>
                  <a:txBody>
                    <a:bodyPr/>
                    <a:lstStyle/>
                    <a:p>
                      <a:pPr marL="0" marR="0" lvl="0" indent="0" algn="just"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Insufficient  Resources</a:t>
                      </a:r>
                    </a:p>
                    <a:p>
                      <a:pPr marL="396875" marR="0" lvl="0" indent="-227013"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Human Capital (Ratio of offender (Parolees, Probationers and Awaiting Trial Persons) to Community Corrections Officials.), </a:t>
                      </a:r>
                    </a:p>
                    <a:p>
                      <a:pPr marL="396875" marR="0" lvl="0" indent="-227013"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Budget, </a:t>
                      </a:r>
                    </a:p>
                    <a:p>
                      <a:pPr marL="396875" marR="0" lvl="0" indent="-227013"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Lack of suitable vehicles for monitoring and supervision (Insufficient allocation of funding for procurement of  conducive transport to be used for physical monitoring in rural and mountainous areas)</a:t>
                      </a:r>
                    </a:p>
                    <a:p>
                      <a:pPr marL="630238" marR="0" lvl="0" indent="-285750" algn="just" defTabSz="457200" rtl="0" eaLnBrk="1" fontAlgn="auto" latinLnBrk="0" hangingPunct="1">
                        <a:lnSpc>
                          <a:spcPct val="100000"/>
                        </a:lnSpc>
                        <a:spcBef>
                          <a:spcPts val="0"/>
                        </a:spcBef>
                        <a:spcAft>
                          <a:spcPts val="0"/>
                        </a:spcAft>
                        <a:buClrTx/>
                        <a:buSzTx/>
                        <a:buFontTx/>
                        <a:buChar char="-"/>
                        <a:tabLst/>
                        <a:defRPr/>
                      </a:pP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tc>
                  <a:txBody>
                    <a:bodyPr/>
                    <a:lstStyle/>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Ensuring that there is appropriate organizational structure (Tracing Units). The Department is finalising the review of the organizational structure.</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Professionalization of Community Correction to  ensure that there is specialized training for Social Reintegration Officials and Supervision Officials and Social Workers. </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Absorption of learners at Community Corrections offices.  </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lang="en-US" sz="1400" baseline="0" dirty="0">
                          <a:latin typeface="Arial" panose="020B0604020202020204" pitchFamily="34" charset="0"/>
                          <a:cs typeface="Arial" panose="020B0604020202020204" pitchFamily="34" charset="0"/>
                        </a:rPr>
                        <a:t>Engagement with relevant stakeholders in order to share resources and ensure community involvement.</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lang="en-US" sz="1400" b="0" dirty="0">
                          <a:solidFill>
                            <a:schemeClr val="tx1"/>
                          </a:solidFill>
                          <a:latin typeface="Arial" panose="020B0604020202020204" pitchFamily="34" charset="0"/>
                          <a:cs typeface="Arial" panose="020B0604020202020204" pitchFamily="34" charset="0"/>
                        </a:rPr>
                        <a:t>RT57 contract cost based model as approved by National Treasury, for more than 500 vehicles has been utilized</a:t>
                      </a:r>
                      <a:r>
                        <a:rPr lang="en-US" sz="1400" b="0" baseline="0" dirty="0">
                          <a:solidFill>
                            <a:schemeClr val="tx1"/>
                          </a:solidFill>
                          <a:latin typeface="Arial" panose="020B0604020202020204" pitchFamily="34" charset="0"/>
                          <a:cs typeface="Arial" panose="020B0604020202020204" pitchFamily="34" charset="0"/>
                        </a:rPr>
                        <a:t> &amp;Community Corrections will also benefit.</a:t>
                      </a:r>
                      <a:endParaRPr lang="en-ZA" sz="1400" b="0" baseline="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xmlns="" val="10001"/>
                  </a:ext>
                </a:extLst>
              </a:tr>
              <a:tr h="1194605">
                <a:tc>
                  <a:txBody>
                    <a:bodyPr/>
                    <a:lstStyle/>
                    <a:p>
                      <a:pPr marL="0" marR="0" lvl="0" indent="0" algn="just"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The absconder population increased rapidly and tracing became a challenge as </a:t>
                      </a:r>
                      <a:r>
                        <a:rPr kumimoji="0" lang="en-US"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documents were not completed in full,</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there were no photos or any other information to trace or identify the absconders, etc.</a:t>
                      </a:r>
                    </a:p>
                    <a:p>
                      <a:pPr marL="396875" marR="0" lvl="0" indent="-227013"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Most absconders are changing their identity to avoid being re-arrested</a:t>
                      </a:r>
                    </a:p>
                    <a:p>
                      <a:pPr marL="396875" marR="0" lvl="0" indent="-227013"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Constant changing of address by offenders.</a:t>
                      </a:r>
                    </a:p>
                    <a:p>
                      <a:pPr marL="630238" marR="0" lvl="0" indent="-285750" algn="just" defTabSz="457200" rtl="0" eaLnBrk="1" fontAlgn="auto" latinLnBrk="0" hangingPunct="1">
                        <a:lnSpc>
                          <a:spcPct val="100000"/>
                        </a:lnSpc>
                        <a:spcBef>
                          <a:spcPts val="0"/>
                        </a:spcBef>
                        <a:spcAft>
                          <a:spcPts val="0"/>
                        </a:spcAft>
                        <a:buClrTx/>
                        <a:buSzTx/>
                        <a:buFontTx/>
                        <a:buChar char="-"/>
                        <a:tabLst/>
                        <a:defRPr/>
                      </a:pPr>
                      <a:endParaRPr lang="en-ZA" sz="1400" dirty="0">
                        <a:latin typeface="Arial" panose="020B0604020202020204" pitchFamily="34" charset="0"/>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lang="en-ZA" sz="1400" baseline="0" dirty="0">
                          <a:latin typeface="Arial" panose="020B0604020202020204" pitchFamily="34" charset="0"/>
                          <a:cs typeface="Arial" panose="020B0604020202020204" pitchFamily="34" charset="0"/>
                        </a:rPr>
                        <a:t>Partnership and engagement with relevant departments and structures.</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lang="en-US" sz="1400" baseline="0" dirty="0">
                          <a:latin typeface="Arial" panose="020B0604020202020204" pitchFamily="34" charset="0"/>
                          <a:cs typeface="Arial" panose="020B0604020202020204" pitchFamily="34" charset="0"/>
                        </a:rPr>
                        <a:t>Implementation of District Development Model</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lang="en-US" sz="1400" baseline="0" dirty="0">
                          <a:latin typeface="Arial" panose="020B0604020202020204" pitchFamily="34" charset="0"/>
                          <a:cs typeface="Arial" panose="020B0604020202020204" pitchFamily="34" charset="0"/>
                        </a:rPr>
                        <a:t>Provide specialized training,  e.g. on the job training, etc.</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lang="en-ZA" sz="1400" baseline="0" dirty="0">
                          <a:latin typeface="Arial" panose="020B0604020202020204" pitchFamily="34" charset="0"/>
                          <a:cs typeface="Arial" panose="020B0604020202020204" pitchFamily="34" charset="0"/>
                        </a:rPr>
                        <a:t>Implementation of Integrated Inmate Management System (IIMS).</a:t>
                      </a:r>
                    </a:p>
                    <a:p>
                      <a:pPr marL="396875" marR="0" lvl="0" indent="-285750" algn="just" defTabSz="457200" rtl="0" eaLnBrk="1" fontAlgn="auto" latinLnBrk="0" hangingPunct="1">
                        <a:lnSpc>
                          <a:spcPct val="100000"/>
                        </a:lnSpc>
                        <a:spcBef>
                          <a:spcPts val="0"/>
                        </a:spcBef>
                        <a:spcAft>
                          <a:spcPts val="0"/>
                        </a:spcAft>
                        <a:buClrTx/>
                        <a:buSzTx/>
                        <a:buFontTx/>
                        <a:buChar char="-"/>
                        <a:tabLst/>
                        <a:defRPr/>
                      </a:pPr>
                      <a:r>
                        <a:rPr lang="en-ZA" sz="1400" baseline="0" dirty="0">
                          <a:latin typeface="Arial" panose="020B0604020202020204" pitchFamily="34" charset="0"/>
                          <a:cs typeface="Arial" panose="020B0604020202020204" pitchFamily="34" charset="0"/>
                        </a:rPr>
                        <a:t>Continuous consultations with families.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51949294"/>
                  </a:ext>
                </a:extLst>
              </a:tr>
              <a:tr h="68426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Inadequate ICT infrastructure </a:t>
                      </a: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some Community Corrections Offices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(insufficient computers, capturing of information “off-site” requires extensive driving which contributes to delay in processing of information)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tc>
                  <a:txBody>
                    <a:bodyPr/>
                    <a:lstStyle/>
                    <a:p>
                      <a:pPr marL="341313" marR="0" lvl="0" indent="-285750"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Cabling of Community Corrections offices. (except in leased offices) </a:t>
                      </a:r>
                    </a:p>
                    <a:p>
                      <a:pPr marL="341313" marR="0" lvl="0" indent="-285750" algn="just" defTabSz="4572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Implementation of Wireless / Wi-Fi.</a:t>
                      </a:r>
                    </a:p>
                    <a:p>
                      <a:pPr marL="341313" marR="0" lvl="0" indent="-285750" algn="just" defTabSz="457200" rtl="0" eaLnBrk="1" fontAlgn="auto" latinLnBrk="0" hangingPunct="1">
                        <a:lnSpc>
                          <a:spcPct val="100000"/>
                        </a:lnSpc>
                        <a:spcBef>
                          <a:spcPts val="0"/>
                        </a:spcBef>
                        <a:spcAft>
                          <a:spcPts val="0"/>
                        </a:spcAft>
                        <a:buClrTx/>
                        <a:buSzTx/>
                        <a:buFontTx/>
                        <a:buChar char="-"/>
                        <a:tabLst/>
                        <a:defRPr/>
                      </a:pPr>
                      <a:endParaRPr kumimoji="0" lang="en-ZA" sz="14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40245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3" name="Title 2"/>
          <p:cNvSpPr>
            <a:spLocks noGrp="1"/>
          </p:cNvSpPr>
          <p:nvPr>
            <p:ph type="title"/>
          </p:nvPr>
        </p:nvSpPr>
        <p:spPr>
          <a:xfrm>
            <a:off x="609600" y="-41768"/>
            <a:ext cx="10972800" cy="1143000"/>
          </a:xfrm>
        </p:spPr>
        <p:txBody>
          <a:bodyPr/>
          <a:lstStyle/>
          <a:p>
            <a:r>
              <a:rPr lang="en-US" sz="3600" b="1" dirty="0">
                <a:solidFill>
                  <a:prstClr val="black"/>
                </a:solidFill>
                <a:latin typeface="Arial" panose="020B0604020202020204" pitchFamily="34" charset="0"/>
                <a:cs typeface="Arial" panose="020B0604020202020204" pitchFamily="34" charset="0"/>
              </a:rPr>
              <a:t>CHALLENGES AND MITIGATIONS</a:t>
            </a:r>
            <a:endParaRPr lang="en-US"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19</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210962" y="1054566"/>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2409825" y="1031582"/>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1935283739"/>
              </p:ext>
            </p:extLst>
          </p:nvPr>
        </p:nvGraphicFramePr>
        <p:xfrm>
          <a:off x="640254" y="1129707"/>
          <a:ext cx="10942146" cy="4612944"/>
        </p:xfrm>
        <a:graphic>
          <a:graphicData uri="http://schemas.openxmlformats.org/drawingml/2006/table">
            <a:tbl>
              <a:tblPr firstRow="1" bandRow="1"/>
              <a:tblGrid>
                <a:gridCol w="2733371">
                  <a:extLst>
                    <a:ext uri="{9D8B030D-6E8A-4147-A177-3AD203B41FA5}">
                      <a16:colId xmlns:a16="http://schemas.microsoft.com/office/drawing/2014/main" xmlns="" val="20000"/>
                    </a:ext>
                  </a:extLst>
                </a:gridCol>
                <a:gridCol w="8208775">
                  <a:extLst>
                    <a:ext uri="{9D8B030D-6E8A-4147-A177-3AD203B41FA5}">
                      <a16:colId xmlns:a16="http://schemas.microsoft.com/office/drawing/2014/main" xmlns="" val="20001"/>
                    </a:ext>
                  </a:extLst>
                </a:gridCol>
              </a:tblGrid>
              <a:tr h="354539">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Challenges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r>
                        <a:rPr lang="en-ZA" sz="1400" b="1" dirty="0">
                          <a:solidFill>
                            <a:schemeClr val="tx1"/>
                          </a:solidFill>
                          <a:latin typeface="Arial" panose="020B0604020202020204" pitchFamily="34" charset="0"/>
                          <a:cs typeface="Arial" panose="020B0604020202020204" pitchFamily="34" charset="0"/>
                        </a:rPr>
                        <a:t>Mitigation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285915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Highly manual process – no use of technology in monitoring of offenders.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341313" marR="0" lvl="0" indent="-285750" algn="just"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Electronic Monitoring System (EMS) to be implemented</a:t>
                      </a:r>
                    </a:p>
                    <a:p>
                      <a:pPr marL="630238" marR="0" lvl="0" indent="-288925"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tab pos="573088"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Physical monitoring of offenders under system of community corrections is a human resource intensive task and costly.</a:t>
                      </a:r>
                    </a:p>
                    <a:p>
                      <a:pPr marL="630238" marR="0" lvl="0" indent="-288925"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tab pos="573088"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DCS is finalizing the process of the development and automation of the new EMS solution in order to electronically monitor parolees and various other categories of offenders.</a:t>
                      </a:r>
                    </a:p>
                    <a:p>
                      <a:pPr marL="630238" marR="0" lvl="0" indent="-288925"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tab pos="573088"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EMS will also enable DCS to have real-time situational awareness of parolees’ location once released from a correctional facility. The information will be relayed to a central location for monitoring and decision making in case of contravention of the parole conditions.</a:t>
                      </a:r>
                    </a:p>
                    <a:p>
                      <a:pPr marL="630238" marR="0" lvl="0" indent="-288925"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tab pos="573088"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EMS Business Case development is underway in partnership with CSIR.</a:t>
                      </a:r>
                    </a:p>
                    <a:p>
                      <a:pPr marL="55563" marR="0" lvl="0" indent="0" algn="just" defTabSz="4572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001"/>
                  </a:ext>
                </a:extLst>
              </a:tr>
              <a:tr h="124088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Lack of a coordinated  framework to specifically address absconders.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1313" marR="0" lvl="0" indent="-285750" algn="just" defTabSz="4572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framework or model will be designed and implemented where absconding prevention, and tracing measures by all stakeholders within communities are explored.</a:t>
                      </a:r>
                    </a:p>
                    <a:p>
                      <a:pPr marL="341313" marR="0" lvl="0" indent="-285750" algn="just" defTabSz="457200" rtl="0" eaLnBrk="1" fontAlgn="auto" latinLnBrk="0" hangingPunct="1">
                        <a:lnSpc>
                          <a:spcPct val="100000"/>
                        </a:lnSpc>
                        <a:spcBef>
                          <a:spcPts val="0"/>
                        </a:spcBef>
                        <a:spcAft>
                          <a:spcPts val="0"/>
                        </a:spcAft>
                        <a:buClrTx/>
                        <a:buSzTx/>
                        <a:buFontTx/>
                        <a:buChar char="-"/>
                        <a:tabLst/>
                        <a:defRPr/>
                      </a:pPr>
                      <a:endParaRPr kumimoji="0" lang="en-ZA" sz="16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58691718"/>
                  </a:ext>
                </a:extLst>
              </a:tr>
            </a:tbl>
          </a:graphicData>
        </a:graphic>
      </p:graphicFrame>
    </p:spTree>
    <p:extLst>
      <p:ext uri="{BB962C8B-B14F-4D97-AF65-F5344CB8AC3E}">
        <p14:creationId xmlns:p14="http://schemas.microsoft.com/office/powerpoint/2010/main" xmlns="" val="4138898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426105" y="144131"/>
            <a:ext cx="927100" cy="1155700"/>
          </a:xfrm>
          <a:prstGeom prst="rect">
            <a:avLst/>
          </a:prstGeom>
        </p:spPr>
      </p:pic>
      <p:sp>
        <p:nvSpPr>
          <p:cNvPr id="3" name="Title 2"/>
          <p:cNvSpPr>
            <a:spLocks noGrp="1"/>
          </p:cNvSpPr>
          <p:nvPr>
            <p:ph type="title"/>
          </p:nvPr>
        </p:nvSpPr>
        <p:spPr>
          <a:xfrm>
            <a:off x="1567353" y="107735"/>
            <a:ext cx="9946949" cy="1143000"/>
          </a:xfrm>
        </p:spPr>
        <p:txBody>
          <a:bodyPr/>
          <a:lstStyle/>
          <a:p>
            <a:endParaRPr lang="en-US"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2</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049981" y="1256001"/>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1F497D"/>
                </a:solidFill>
                <a:effectLst/>
                <a:latin typeface="Calibri" panose="020F0502020204030204" pitchFamily="34" charset="0"/>
                <a:cs typeface="Calibri" panose="020F0502020204030204" pitchFamily="34" charset="0"/>
              </a:rPr>
              <a:t> </a:t>
            </a:r>
            <a:endParaRPr kumimoji="0" 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1F497D"/>
                </a:solidFill>
                <a:effectLst/>
                <a:latin typeface="Calibri" panose="020F0502020204030204" pitchFamily="34" charset="0"/>
                <a:cs typeface="Calibri" panose="020F0502020204030204" pitchFamily="34" charset="0"/>
              </a:rPr>
              <a:t> </a:t>
            </a:r>
            <a:endParaRPr kumimoji="0" 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rPr>
              <a:t/>
            </a:r>
            <a:br>
              <a:rPr kumimoji="0" lang="en-US" sz="1800" b="0" i="0" u="none" strike="noStrike" cap="none" normalizeH="0" baseline="0" dirty="0">
                <a:ln>
                  <a:noFill/>
                </a:ln>
                <a:solidFill>
                  <a:schemeClr val="tx1"/>
                </a:solidFill>
                <a:effectLst/>
                <a:latin typeface="Arial" panose="020B0604020202020204" pitchFamily="34" charset="0"/>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Content Placeholder 4"/>
          <p:cNvSpPr>
            <a:spLocks noGrp="1"/>
          </p:cNvSpPr>
          <p:nvPr>
            <p:ph idx="1"/>
          </p:nvPr>
        </p:nvSpPr>
        <p:spPr>
          <a:xfrm>
            <a:off x="351788" y="1314430"/>
            <a:ext cx="11638282" cy="5399439"/>
          </a:xfrm>
        </p:spPr>
        <p:txBody>
          <a:bodyPr/>
          <a:lstStyle/>
          <a:p>
            <a:pPr marL="514350" lvl="0" indent="-514350" eaLnBrk="1" fontAlgn="auto" hangingPunct="1">
              <a:spcBef>
                <a:spcPts val="0"/>
              </a:spcBef>
              <a:spcAft>
                <a:spcPts val="0"/>
              </a:spcAft>
              <a:buClr>
                <a:srgbClr val="000000"/>
              </a:buClr>
              <a:buSzPts val="2400"/>
              <a:buFont typeface="+mj-lt"/>
              <a:buAutoNum type="arabicPeriod"/>
            </a:pPr>
            <a:r>
              <a:rPr lang="en-ZA" sz="2800" kern="0" dirty="0">
                <a:solidFill>
                  <a:srgbClr val="000000"/>
                </a:solidFill>
                <a:latin typeface="Arial"/>
                <a:cs typeface="Calibri"/>
                <a:sym typeface="Calibri"/>
              </a:rPr>
              <a:t>Purpose of the presentation</a:t>
            </a:r>
          </a:p>
          <a:p>
            <a:pPr marL="514350" lvl="0" indent="-514350" eaLnBrk="1" fontAlgn="auto" hangingPunct="1">
              <a:spcBef>
                <a:spcPts val="0"/>
              </a:spcBef>
              <a:spcAft>
                <a:spcPts val="0"/>
              </a:spcAft>
              <a:buClr>
                <a:srgbClr val="000000"/>
              </a:buClr>
              <a:buSzPts val="2400"/>
              <a:buFont typeface="+mj-lt"/>
              <a:buAutoNum type="arabicPeriod"/>
            </a:pPr>
            <a:r>
              <a:rPr lang="en-US" sz="2800" kern="0" dirty="0">
                <a:solidFill>
                  <a:srgbClr val="000000"/>
                </a:solidFill>
                <a:latin typeface="Arial"/>
                <a:cs typeface="Calibri"/>
                <a:sym typeface="Calibri"/>
              </a:rPr>
              <a:t>Legislative and Policy Mandate of Community Corrections</a:t>
            </a:r>
            <a:endParaRPr lang="en-ZA" sz="2800" kern="0" dirty="0">
              <a:solidFill>
                <a:srgbClr val="000000"/>
              </a:solidFill>
              <a:latin typeface="Arial"/>
              <a:cs typeface="Calibri"/>
              <a:sym typeface="Calibri"/>
            </a:endParaRPr>
          </a:p>
          <a:p>
            <a:pPr marL="514350" lvl="0" indent="-514350" eaLnBrk="1" fontAlgn="auto" hangingPunct="1">
              <a:spcBef>
                <a:spcPts val="0"/>
              </a:spcBef>
              <a:spcAft>
                <a:spcPts val="0"/>
              </a:spcAft>
              <a:buClr>
                <a:srgbClr val="000000"/>
              </a:buClr>
              <a:buSzPts val="2400"/>
              <a:buFont typeface="+mj-lt"/>
              <a:buAutoNum type="arabicPeriod"/>
            </a:pPr>
            <a:r>
              <a:rPr lang="en-ZA" sz="2800" kern="0" dirty="0">
                <a:solidFill>
                  <a:srgbClr val="000000"/>
                </a:solidFill>
                <a:latin typeface="Arial"/>
                <a:cs typeface="Calibri"/>
                <a:sym typeface="Calibri"/>
              </a:rPr>
              <a:t>Background </a:t>
            </a:r>
          </a:p>
          <a:p>
            <a:pPr marL="0" indent="0" eaLnBrk="1" fontAlgn="auto" hangingPunct="1">
              <a:spcBef>
                <a:spcPts val="0"/>
              </a:spcBef>
              <a:spcAft>
                <a:spcPts val="0"/>
              </a:spcAft>
              <a:buClr>
                <a:srgbClr val="000000"/>
              </a:buClr>
              <a:buSzPts val="2400"/>
              <a:buNone/>
            </a:pPr>
            <a:r>
              <a:rPr lang="en-ZA" sz="2800" kern="0" dirty="0">
                <a:solidFill>
                  <a:srgbClr val="000000"/>
                </a:solidFill>
                <a:latin typeface="Arial"/>
                <a:cs typeface="Calibri"/>
                <a:sym typeface="Calibri"/>
              </a:rPr>
              <a:t>	</a:t>
            </a:r>
            <a:r>
              <a:rPr lang="en-ZA" sz="2400" kern="0" dirty="0">
                <a:solidFill>
                  <a:srgbClr val="000000"/>
                </a:solidFill>
                <a:latin typeface="Arial"/>
                <a:cs typeface="Calibri"/>
                <a:sym typeface="Calibri"/>
              </a:rPr>
              <a:t>3.1. Historical Background of Absconding</a:t>
            </a:r>
          </a:p>
          <a:p>
            <a:pPr marL="0" indent="0" eaLnBrk="1" fontAlgn="auto" hangingPunct="1">
              <a:spcBef>
                <a:spcPts val="0"/>
              </a:spcBef>
              <a:spcAft>
                <a:spcPts val="0"/>
              </a:spcAft>
              <a:buClr>
                <a:srgbClr val="000000"/>
              </a:buClr>
              <a:buSzPts val="2400"/>
              <a:buNone/>
            </a:pPr>
            <a:r>
              <a:rPr lang="en-ZA" sz="2400" kern="0" dirty="0">
                <a:solidFill>
                  <a:srgbClr val="000000"/>
                </a:solidFill>
                <a:latin typeface="Arial"/>
                <a:cs typeface="Calibri"/>
                <a:sym typeface="Calibri"/>
              </a:rPr>
              <a:t>	3.2. Definition of Absconders within Community Corrections environment</a:t>
            </a:r>
          </a:p>
          <a:p>
            <a:pPr marL="0" indent="0" eaLnBrk="1" fontAlgn="auto" hangingPunct="1">
              <a:spcBef>
                <a:spcPts val="0"/>
              </a:spcBef>
              <a:spcAft>
                <a:spcPts val="0"/>
              </a:spcAft>
              <a:buClr>
                <a:srgbClr val="000000"/>
              </a:buClr>
              <a:buSzPts val="2400"/>
              <a:buNone/>
            </a:pPr>
            <a:r>
              <a:rPr lang="en-ZA" sz="2400" kern="0" dirty="0">
                <a:solidFill>
                  <a:srgbClr val="000000"/>
                </a:solidFill>
                <a:latin typeface="Arial"/>
                <a:cs typeface="Calibri"/>
                <a:sym typeface="Calibri"/>
              </a:rPr>
              <a:t>	3.3. Possible Reasons for Absconding</a:t>
            </a:r>
          </a:p>
          <a:p>
            <a:pPr marL="0" indent="0" eaLnBrk="1" fontAlgn="auto" hangingPunct="1">
              <a:spcBef>
                <a:spcPts val="0"/>
              </a:spcBef>
              <a:spcAft>
                <a:spcPts val="0"/>
              </a:spcAft>
              <a:buClr>
                <a:srgbClr val="000000"/>
              </a:buClr>
              <a:buSzPts val="2400"/>
              <a:buNone/>
            </a:pPr>
            <a:r>
              <a:rPr lang="en-ZA" sz="2400" kern="0" dirty="0">
                <a:solidFill>
                  <a:srgbClr val="000000"/>
                </a:solidFill>
                <a:latin typeface="Arial"/>
                <a:cs typeface="Calibri"/>
                <a:sym typeface="Calibri"/>
              </a:rPr>
              <a:t>	3.4. Community Corrections Facilities</a:t>
            </a:r>
          </a:p>
          <a:p>
            <a:pPr marL="0" indent="0" eaLnBrk="1" fontAlgn="auto" hangingPunct="1">
              <a:spcBef>
                <a:spcPts val="0"/>
              </a:spcBef>
              <a:spcAft>
                <a:spcPts val="0"/>
              </a:spcAft>
              <a:buClr>
                <a:srgbClr val="000000"/>
              </a:buClr>
              <a:buSzPts val="2400"/>
              <a:buNone/>
            </a:pPr>
            <a:r>
              <a:rPr lang="en-ZA" sz="2400" kern="0" dirty="0">
                <a:solidFill>
                  <a:srgbClr val="000000"/>
                </a:solidFill>
                <a:latin typeface="Arial"/>
                <a:cs typeface="Calibri"/>
                <a:sym typeface="Calibri"/>
              </a:rPr>
              <a:t>	3.5. Community Corrections Average Caseload</a:t>
            </a:r>
          </a:p>
          <a:p>
            <a:pPr marL="0" lvl="0" indent="0" eaLnBrk="1" fontAlgn="auto" hangingPunct="1">
              <a:spcBef>
                <a:spcPts val="0"/>
              </a:spcBef>
              <a:spcAft>
                <a:spcPts val="0"/>
              </a:spcAft>
              <a:buClr>
                <a:srgbClr val="000000"/>
              </a:buClr>
              <a:buSzPts val="2400"/>
              <a:buNone/>
            </a:pPr>
            <a:r>
              <a:rPr lang="en-ZA" sz="2400" kern="0" dirty="0">
                <a:solidFill>
                  <a:srgbClr val="000000"/>
                </a:solidFill>
                <a:latin typeface="Arial"/>
                <a:cs typeface="Calibri"/>
                <a:sym typeface="Calibri"/>
              </a:rPr>
              <a:t>	3.6. Community Corrections Capacity	</a:t>
            </a:r>
            <a:endParaRPr lang="en-ZA" sz="2800" kern="0" dirty="0">
              <a:solidFill>
                <a:srgbClr val="000000"/>
              </a:solidFill>
              <a:latin typeface="Arial"/>
              <a:cs typeface="Calibri"/>
              <a:sym typeface="Calibri"/>
            </a:endParaRPr>
          </a:p>
          <a:p>
            <a:pPr marL="0" indent="0" eaLnBrk="1" fontAlgn="auto" hangingPunct="1">
              <a:spcBef>
                <a:spcPts val="0"/>
              </a:spcBef>
              <a:spcAft>
                <a:spcPts val="0"/>
              </a:spcAft>
              <a:buClr>
                <a:srgbClr val="000000"/>
              </a:buClr>
              <a:buSzPts val="2400"/>
              <a:buNone/>
            </a:pPr>
            <a:r>
              <a:rPr lang="en-ZA" sz="2800" kern="0" dirty="0">
                <a:solidFill>
                  <a:srgbClr val="000000"/>
                </a:solidFill>
                <a:latin typeface="Arial"/>
                <a:cs typeface="Calibri"/>
                <a:sym typeface="Calibri"/>
              </a:rPr>
              <a:t>4.   Interventions </a:t>
            </a:r>
          </a:p>
          <a:p>
            <a:pPr marL="0" indent="0" eaLnBrk="1" fontAlgn="auto" hangingPunct="1">
              <a:spcBef>
                <a:spcPts val="0"/>
              </a:spcBef>
              <a:spcAft>
                <a:spcPts val="0"/>
              </a:spcAft>
              <a:buClr>
                <a:srgbClr val="000000"/>
              </a:buClr>
              <a:buSzPts val="2400"/>
              <a:buNone/>
            </a:pPr>
            <a:r>
              <a:rPr lang="en-ZA" sz="2800" kern="0" dirty="0">
                <a:solidFill>
                  <a:srgbClr val="000000"/>
                </a:solidFill>
                <a:latin typeface="Arial"/>
                <a:cs typeface="Calibri"/>
                <a:sym typeface="Calibri"/>
              </a:rPr>
              <a:t>5.   Challenges and Mitigations</a:t>
            </a:r>
          </a:p>
          <a:p>
            <a:pPr marL="0" indent="0" eaLnBrk="1" fontAlgn="auto" hangingPunct="1">
              <a:spcBef>
                <a:spcPts val="0"/>
              </a:spcBef>
              <a:spcAft>
                <a:spcPts val="0"/>
              </a:spcAft>
              <a:buClr>
                <a:srgbClr val="000000"/>
              </a:buClr>
              <a:buSzPts val="2400"/>
              <a:buNone/>
            </a:pPr>
            <a:r>
              <a:rPr lang="en-ZA" sz="2800" kern="0" dirty="0">
                <a:solidFill>
                  <a:srgbClr val="000000"/>
                </a:solidFill>
                <a:latin typeface="Arial"/>
                <a:cs typeface="Calibri"/>
                <a:sym typeface="Calibri"/>
              </a:rPr>
              <a:t>6.   Conclusions</a:t>
            </a:r>
          </a:p>
          <a:p>
            <a:endParaRPr lang="en-US" sz="2800" dirty="0"/>
          </a:p>
        </p:txBody>
      </p:sp>
      <p:sp>
        <p:nvSpPr>
          <p:cNvPr id="11" name="Google Shape;95;p14"/>
          <p:cNvSpPr txBox="1">
            <a:spLocks/>
          </p:cNvSpPr>
          <p:nvPr/>
        </p:nvSpPr>
        <p:spPr>
          <a:xfrm>
            <a:off x="1281756" y="241742"/>
            <a:ext cx="9907888" cy="993095"/>
          </a:xfrm>
          <a:prstGeom prst="rect">
            <a:avLst/>
          </a:prstGeom>
          <a:solidFill>
            <a:schemeClr val="bg1"/>
          </a:solidFill>
          <a:ln w="25400" cap="flat" cmpd="sng">
            <a:solidFill>
              <a:srgbClr val="718840"/>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3200"/>
              <a:buFont typeface="Calibri"/>
              <a:buNone/>
              <a:tabLst/>
              <a:defRPr/>
            </a:pPr>
            <a:r>
              <a:rPr kumimoji="0" lang="en-ZA" sz="3200" b="1" i="0" u="none" strike="noStrike" kern="0" cap="none" spc="0" normalizeH="0" baseline="0" noProof="0" dirty="0">
                <a:ln>
                  <a:noFill/>
                </a:ln>
                <a:solidFill>
                  <a:schemeClr val="tx1"/>
                </a:solidFill>
                <a:effectLst/>
                <a:uLnTx/>
                <a:uFillTx/>
                <a:latin typeface="Arial"/>
                <a:cs typeface="Calibri"/>
                <a:sym typeface="Calibri"/>
              </a:rPr>
              <a:t>OUTLINE OF THE PRESENTATION</a:t>
            </a:r>
          </a:p>
        </p:txBody>
      </p:sp>
    </p:spTree>
    <p:extLst>
      <p:ext uri="{BB962C8B-B14F-4D97-AF65-F5344CB8AC3E}">
        <p14:creationId xmlns:p14="http://schemas.microsoft.com/office/powerpoint/2010/main" xmlns="" val="2203519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09600" y="276545"/>
            <a:ext cx="927100" cy="1155700"/>
          </a:xfrm>
          <a:prstGeom prst="rect">
            <a:avLst/>
          </a:prstGeom>
        </p:spPr>
      </p:pic>
      <p:sp>
        <p:nvSpPr>
          <p:cNvPr id="3" name="Title 2"/>
          <p:cNvSpPr>
            <a:spLocks noGrp="1"/>
          </p:cNvSpPr>
          <p:nvPr>
            <p:ph type="title"/>
          </p:nvPr>
        </p:nvSpPr>
        <p:spPr>
          <a:xfrm>
            <a:off x="609600" y="-132526"/>
            <a:ext cx="10972800" cy="1143000"/>
          </a:xfrm>
        </p:spPr>
        <p:txBody>
          <a:bodyPr/>
          <a:lstStyle/>
          <a:p>
            <a:r>
              <a:rPr lang="en-US" sz="3600" b="1" dirty="0">
                <a:solidFill>
                  <a:prstClr val="black"/>
                </a:solidFill>
                <a:latin typeface="Arial" panose="020B0604020202020204" pitchFamily="34" charset="0"/>
                <a:cs typeface="Arial" panose="020B0604020202020204" pitchFamily="34" charset="0"/>
              </a:rPr>
              <a:t>CONCLUSION</a:t>
            </a:r>
            <a:endParaRPr lang="en-US" dirty="0"/>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20</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13155" y="825180"/>
            <a:ext cx="10371438" cy="58429"/>
          </a:xfrm>
          <a:prstGeom prst="rect">
            <a:avLst/>
          </a:prstGeom>
          <a:ln w="3175">
            <a:solidFill>
              <a:schemeClr val="tx1"/>
            </a:solidFill>
          </a:ln>
        </p:spPr>
      </p:pic>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493916" y="950144"/>
            <a:ext cx="11496154" cy="5862136"/>
          </a:xfrm>
        </p:spPr>
        <p:txBody>
          <a:bodyPr/>
          <a:lstStyle/>
          <a:p>
            <a:pPr marL="514350" indent="-514350" algn="just" defTabSz="457200" eaLnBrk="1" fontAlgn="auto" hangingPunct="1">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Community Correction creates a conducive environment for the reintegration of parolees and probation through supervision, monitoring and rehabilitation and ensure that parolees and probationers comply with conditions of parole. </a:t>
            </a:r>
          </a:p>
          <a:p>
            <a:pPr marL="514350" indent="-514350" algn="just" defTabSz="457200" eaLnBrk="1" fontAlgn="auto" hangingPunct="1">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pPr marL="514350" indent="-514350" algn="just" defTabSz="457200" eaLnBrk="1" fontAlgn="auto" hangingPunct="1">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The programme provides for the continuing supervision and support of parolees which is integral to community safety and reduce reoffending.</a:t>
            </a:r>
          </a:p>
          <a:p>
            <a:pPr marL="514350" indent="-514350" algn="just" defTabSz="457200" eaLnBrk="1" fontAlgn="auto" hangingPunct="1">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pPr marL="514350" indent="-514350" algn="just" defTabSz="457200" eaLnBrk="1" fontAlgn="auto" hangingPunct="1">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Community Corrections to be marketed extensively in order to get involvement of communities in the monitoring, rehabilitation and reintegration of parolees and probationers to ensure a smooth reintegration process.</a:t>
            </a:r>
          </a:p>
          <a:p>
            <a:pPr marL="0" indent="0" algn="just" defTabSz="457200" eaLnBrk="1" fontAlgn="auto" hangingPunct="1">
              <a:spcBef>
                <a:spcPts val="0"/>
              </a:spcBef>
              <a:spcAft>
                <a:spcPts val="0"/>
              </a:spcAft>
              <a:buNone/>
            </a:pPr>
            <a:endParaRPr lang="en-US" sz="1800" dirty="0">
              <a:solidFill>
                <a:prstClr val="black"/>
              </a:solidFill>
              <a:latin typeface="Arial" panose="020B0604020202020204" pitchFamily="34" charset="0"/>
              <a:cs typeface="Arial" panose="020B0604020202020204" pitchFamily="34" charset="0"/>
            </a:endParaRPr>
          </a:p>
          <a:p>
            <a:pPr marL="514350" indent="-514350" algn="just" defTabSz="457200" eaLnBrk="1" fontAlgn="auto" hangingPunct="1">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Partnership with all relevant stakeholders to be continued.</a:t>
            </a:r>
          </a:p>
          <a:p>
            <a:pPr marL="0" indent="0" algn="just" defTabSz="457200" eaLnBrk="1" fontAlgn="auto" hangingPunct="1">
              <a:spcBef>
                <a:spcPts val="0"/>
              </a:spcBef>
              <a:spcAft>
                <a:spcPts val="0"/>
              </a:spcAft>
              <a:buNone/>
            </a:pPr>
            <a:endParaRPr lang="en-US" sz="1800" dirty="0">
              <a:solidFill>
                <a:prstClr val="black"/>
              </a:solidFill>
              <a:latin typeface="Arial" panose="020B0604020202020204" pitchFamily="34" charset="0"/>
              <a:cs typeface="Arial" panose="020B0604020202020204" pitchFamily="34" charset="0"/>
            </a:endParaRPr>
          </a:p>
          <a:p>
            <a:pPr marL="514350" lvl="0" indent="-514350" algn="just" defTabSz="457200" eaLnBrk="1" fontAlgn="auto" hangingPunct="1">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Fully capacitated Community Corrections will ensure effective monitoring of parolees and probationers.</a:t>
            </a:r>
          </a:p>
          <a:p>
            <a:pPr marL="514350" lvl="0" indent="-514350" algn="just" defTabSz="457200" eaLnBrk="1" fontAlgn="auto" hangingPunct="1">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pPr marL="514350" lvl="0" indent="-514350" algn="just" defTabSz="457200" eaLnBrk="1" fontAlgn="auto" hangingPunct="1">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Continuous tracing of absconders to be implemented in order to restore confidence in the parole system. All absconders from the 1991 error to date will continue to be traced as they are still within community corrections system.</a:t>
            </a:r>
          </a:p>
          <a:p>
            <a:pPr marL="514350" lvl="0" indent="-514350" algn="just" defTabSz="457200" eaLnBrk="1" fontAlgn="auto" hangingPunct="1">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pPr marL="514350" lvl="0" indent="-514350" algn="just" defTabSz="457200" eaLnBrk="1" fontAlgn="auto" hangingPunct="1">
              <a:spcBef>
                <a:spcPts val="0"/>
              </a:spcBef>
              <a:spcAft>
                <a:spcPts val="0"/>
              </a:spcAft>
              <a:buFont typeface="Wingdings" panose="05000000000000000000" pitchFamily="2" charset="2"/>
              <a:buChar char="§"/>
            </a:pPr>
            <a:r>
              <a:rPr lang="en-US" sz="1800" dirty="0">
                <a:solidFill>
                  <a:prstClr val="black"/>
                </a:solidFill>
                <a:latin typeface="Arial" panose="020B0604020202020204" pitchFamily="34" charset="0"/>
                <a:cs typeface="Arial" panose="020B0604020202020204" pitchFamily="34" charset="0"/>
              </a:rPr>
              <a:t>The implementation of the approved policies and procedures will contribute towards promoting corrections as a social responsibility.</a:t>
            </a:r>
          </a:p>
          <a:p>
            <a:pPr marL="514350" lvl="0" indent="-514350" algn="just" defTabSz="457200" eaLnBrk="1" fontAlgn="auto" hangingPunct="1">
              <a:spcBef>
                <a:spcPts val="0"/>
              </a:spcBef>
              <a:spcAft>
                <a:spcPts val="0"/>
              </a:spcAft>
              <a:buFont typeface="Wingdings" panose="05000000000000000000" pitchFamily="2" charset="2"/>
              <a:buChar char="§"/>
            </a:pPr>
            <a:endParaRPr lang="en-US" sz="1600" dirty="0">
              <a:solidFill>
                <a:prstClr val="black"/>
              </a:solidFill>
              <a:latin typeface="Arial" panose="020B0604020202020204" pitchFamily="34" charset="0"/>
              <a:cs typeface="Arial" panose="020B0604020202020204" pitchFamily="34" charset="0"/>
            </a:endParaRPr>
          </a:p>
          <a:p>
            <a:pPr marL="514350" lvl="0" indent="-514350" algn="just" defTabSz="457200" eaLnBrk="1" fontAlgn="auto" hangingPunct="1">
              <a:spcBef>
                <a:spcPts val="0"/>
              </a:spcBef>
              <a:spcAft>
                <a:spcPts val="0"/>
              </a:spcAft>
              <a:buFont typeface="Wingdings" panose="05000000000000000000" pitchFamily="2" charset="2"/>
              <a:buChar char="§"/>
            </a:pPr>
            <a:endParaRPr lang="en-US" sz="1600" dirty="0">
              <a:solidFill>
                <a:prstClr val="black"/>
              </a:solidFill>
              <a:latin typeface="Arial" panose="020B0604020202020204" pitchFamily="34" charset="0"/>
              <a:cs typeface="Arial" panose="020B0604020202020204" pitchFamily="34" charset="0"/>
            </a:endParaRPr>
          </a:p>
          <a:p>
            <a:pPr marL="0" lvl="0" indent="0" algn="just" defTabSz="457200" eaLnBrk="1" fontAlgn="auto" hangingPunct="1">
              <a:spcBef>
                <a:spcPts val="0"/>
              </a:spcBef>
              <a:spcAft>
                <a:spcPts val="0"/>
              </a:spcAft>
              <a:buNone/>
            </a:pPr>
            <a:endParaRPr lang="en-US" sz="1600" dirty="0">
              <a:solidFill>
                <a:prstClr val="black"/>
              </a:solidFill>
              <a:latin typeface="Arial" panose="020B0604020202020204" pitchFamily="34" charset="0"/>
              <a:cs typeface="Arial" panose="020B0604020202020204" pitchFamily="34" charset="0"/>
            </a:endParaRPr>
          </a:p>
          <a:p>
            <a:pPr marL="514350" lvl="0" indent="-514350" algn="just" defTabSz="457200" eaLnBrk="1" fontAlgn="auto" hangingPunct="1">
              <a:spcBef>
                <a:spcPts val="0"/>
              </a:spcBef>
              <a:spcAft>
                <a:spcPts val="0"/>
              </a:spcAft>
              <a:buFont typeface="Wingdings" panose="05000000000000000000" pitchFamily="2" charset="2"/>
              <a:buChar char="§"/>
            </a:pPr>
            <a:endParaRPr lang="en-US" sz="2000" dirty="0">
              <a:solidFill>
                <a:prstClr val="black"/>
              </a:solidFill>
              <a:latin typeface="Arial" panose="020B0604020202020204" pitchFamily="34" charset="0"/>
              <a:cs typeface="Arial" panose="020B0604020202020204" pitchFamily="34" charset="0"/>
            </a:endParaRPr>
          </a:p>
          <a:p>
            <a:pPr marL="514350" lvl="0" indent="-514350" algn="just" defTabSz="457200" eaLnBrk="1" fontAlgn="auto" hangingPunct="1">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4652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lide1 Template_1.2_back.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9525"/>
            <a:ext cx="9144000" cy="6858000"/>
          </a:xfrm>
          <a:prstGeom prst="rect">
            <a:avLst/>
          </a:prstGeom>
        </p:spPr>
      </p:pic>
      <p:sp>
        <p:nvSpPr>
          <p:cNvPr id="5" name="TextBox 4"/>
          <p:cNvSpPr txBox="1"/>
          <p:nvPr/>
        </p:nvSpPr>
        <p:spPr>
          <a:xfrm>
            <a:off x="2451101" y="271596"/>
            <a:ext cx="4522887" cy="707894"/>
          </a:xfrm>
          <a:prstGeom prst="rect">
            <a:avLst/>
          </a:prstGeom>
          <a:noFill/>
        </p:spPr>
        <p:txBody>
          <a:bodyPr wrap="square" rtlCol="0">
            <a:spAutoFit/>
          </a:bodyPr>
          <a:lstStyle/>
          <a:p>
            <a:pPr defTabSz="457200"/>
            <a:r>
              <a:rPr lang="en-US" sz="4000" dirty="0">
                <a:solidFill>
                  <a:prstClr val="white"/>
                </a:solidFill>
                <a:cs typeface="Arial Black"/>
              </a:rPr>
              <a:t>Thank You</a:t>
            </a:r>
          </a:p>
        </p:txBody>
      </p:sp>
      <p:sp>
        <p:nvSpPr>
          <p:cNvPr id="13" name="TextBox 12"/>
          <p:cNvSpPr txBox="1"/>
          <p:nvPr/>
        </p:nvSpPr>
        <p:spPr>
          <a:xfrm>
            <a:off x="1946694" y="271596"/>
            <a:ext cx="7263442" cy="707886"/>
          </a:xfrm>
          <a:prstGeom prst="rect">
            <a:avLst/>
          </a:prstGeom>
          <a:noFill/>
        </p:spPr>
        <p:txBody>
          <a:bodyPr wrap="square" rtlCol="0">
            <a:spAutoFit/>
          </a:bodyPr>
          <a:lstStyle/>
          <a:p>
            <a:pPr defTabSz="457200"/>
            <a:r>
              <a:rPr lang="en-US" sz="4000" b="1" dirty="0">
                <a:solidFill>
                  <a:srgbClr val="005300"/>
                </a:solidFill>
                <a:latin typeface="Arial" panose="020B0604020202020204" pitchFamily="34" charset="0"/>
                <a:cs typeface="Arial" panose="020B0604020202020204" pitchFamily="34" charset="0"/>
              </a:rPr>
              <a:t>Thank you</a:t>
            </a: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xmlns="" val="225343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3" name="Title 2"/>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PURPOSE</a:t>
            </a:r>
          </a:p>
        </p:txBody>
      </p:sp>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3</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29760" y="1388423"/>
            <a:ext cx="10371438" cy="58429"/>
          </a:xfrm>
          <a:prstGeom prst="rect">
            <a:avLst/>
          </a:prstGeom>
          <a:ln w="3175">
            <a:solidFill>
              <a:schemeClr val="tx1"/>
            </a:solidFill>
          </a:ln>
        </p:spPr>
      </p:pic>
      <p:sp>
        <p:nvSpPr>
          <p:cNvPr id="8" name="TextBox 7"/>
          <p:cNvSpPr txBox="1"/>
          <p:nvPr/>
        </p:nvSpPr>
        <p:spPr>
          <a:xfrm>
            <a:off x="2534861" y="351254"/>
            <a:ext cx="7990264" cy="400110"/>
          </a:xfrm>
          <a:prstGeom prst="rect">
            <a:avLst/>
          </a:prstGeom>
          <a:noFill/>
        </p:spPr>
        <p:txBody>
          <a:bodyPr wrap="square" rtlCol="0">
            <a:spAutoFit/>
          </a:bodyPr>
          <a:lstStyle/>
          <a:p>
            <a:pPr defTabSz="457200"/>
            <a:r>
              <a:rPr lang="en-ZA" sz="2000" b="1" dirty="0">
                <a:solidFill>
                  <a:srgbClr val="005300"/>
                </a:solidFill>
                <a:latin typeface="Arial" panose="020B0604020202020204" pitchFamily="34" charset="0"/>
                <a:cs typeface="Arial" panose="020B0604020202020204" pitchFamily="34" charset="0"/>
              </a:rPr>
              <a:t> </a:t>
            </a:r>
          </a:p>
        </p:txBody>
      </p:sp>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1F497D"/>
                </a:solidFill>
                <a:effectLst/>
                <a:latin typeface="Calibri" panose="020F0502020204030204" pitchFamily="34" charset="0"/>
                <a:cs typeface="Calibri" panose="020F0502020204030204" pitchFamily="34" charset="0"/>
              </a:rPr>
              <a:t> </a:t>
            </a:r>
            <a:endParaRPr kumimoji="0" 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rgbClr val="1F497D"/>
                </a:solidFill>
                <a:effectLst/>
                <a:latin typeface="Calibri" panose="020F0502020204030204" pitchFamily="34" charset="0"/>
                <a:cs typeface="Calibri" panose="020F0502020204030204" pitchFamily="34" charset="0"/>
              </a:rPr>
              <a:t> </a:t>
            </a:r>
            <a:endParaRPr kumimoji="0" 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anose="020B0604020202020204" pitchFamily="34" charset="0"/>
              </a:rPr>
              <a:t/>
            </a:r>
            <a:br>
              <a:rPr kumimoji="0" lang="en-US" sz="1800" b="0" i="0" u="none" strike="noStrike" cap="none" normalizeH="0" baseline="0" dirty="0">
                <a:ln>
                  <a:noFill/>
                </a:ln>
                <a:solidFill>
                  <a:schemeClr val="tx1"/>
                </a:solidFill>
                <a:effectLst/>
                <a:latin typeface="Arial" panose="020B0604020202020204" pitchFamily="34" charset="0"/>
              </a:rPr>
            </a:b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Content Placeholder 4"/>
          <p:cNvSpPr>
            <a:spLocks noGrp="1"/>
          </p:cNvSpPr>
          <p:nvPr>
            <p:ph idx="1"/>
          </p:nvPr>
        </p:nvSpPr>
        <p:spPr>
          <a:xfrm>
            <a:off x="583644" y="1446852"/>
            <a:ext cx="11109246" cy="5274624"/>
          </a:xfrm>
        </p:spPr>
        <p:txBody>
          <a:bodyPr/>
          <a:lstStyle/>
          <a:p>
            <a:pPr marL="0" lvl="0" indent="0" algn="just" defTabSz="457200" eaLnBrk="1" fontAlgn="auto" hangingPunct="1">
              <a:lnSpc>
                <a:spcPct val="150000"/>
              </a:lnSpc>
              <a:spcBef>
                <a:spcPts val="0"/>
              </a:spcBef>
              <a:spcAft>
                <a:spcPts val="0"/>
              </a:spcAft>
              <a:buNone/>
            </a:pPr>
            <a:r>
              <a:rPr lang="en-US" sz="2800" dirty="0">
                <a:solidFill>
                  <a:prstClr val="black"/>
                </a:solidFill>
                <a:latin typeface="Arial" panose="020B0604020202020204" pitchFamily="34" charset="0"/>
                <a:cs typeface="Arial" panose="020B0604020202020204" pitchFamily="34" charset="0"/>
              </a:rPr>
              <a:t>The purpose of this presentation is </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r>
              <a:rPr lang="en-US" sz="2800" dirty="0">
                <a:solidFill>
                  <a:prstClr val="black"/>
                </a:solidFill>
                <a:latin typeface="Arial" panose="020B0604020202020204" pitchFamily="34" charset="0"/>
                <a:cs typeface="Arial" panose="020B0604020202020204" pitchFamily="34" charset="0"/>
              </a:rPr>
              <a:t>To brief the Portfolio Committee regarding the number of absconders within Community Corrections; </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r>
              <a:rPr lang="en-US" sz="2800" dirty="0">
                <a:solidFill>
                  <a:prstClr val="black"/>
                </a:solidFill>
                <a:latin typeface="Arial" panose="020B0604020202020204" pitchFamily="34" charset="0"/>
                <a:cs typeface="Arial" panose="020B0604020202020204" pitchFamily="34" charset="0"/>
              </a:rPr>
              <a:t>Outline the strategies/interventions implemented to address the identified challenge; and</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r>
              <a:rPr lang="en-US" sz="2800" dirty="0">
                <a:solidFill>
                  <a:prstClr val="black"/>
                </a:solidFill>
                <a:latin typeface="Arial" panose="020B0604020202020204" pitchFamily="34" charset="0"/>
                <a:cs typeface="Arial" panose="020B0604020202020204" pitchFamily="34" charset="0"/>
              </a:rPr>
              <a:t>To provide the capacity of Community Corrections to monitor parolees and probationers.</a:t>
            </a:r>
          </a:p>
          <a:p>
            <a:pPr marL="514350" lvl="0" indent="-514350" algn="just" defTabSz="457200" eaLnBrk="1" fontAlgn="auto" hangingPunct="1">
              <a:lnSpc>
                <a:spcPct val="150000"/>
              </a:lnSpc>
              <a:spcBef>
                <a:spcPts val="0"/>
              </a:spcBef>
              <a:spcAft>
                <a:spcPts val="0"/>
              </a:spcAft>
              <a:buFont typeface="Wingdings" panose="05000000000000000000" pitchFamily="2" charset="2"/>
              <a:buChar char="§"/>
            </a:pPr>
            <a:endParaRPr lang="en-US" sz="1800" dirty="0">
              <a:solidFill>
                <a:prstClr val="black"/>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69112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6017420"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7158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7140043" y="3854448"/>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6007442" y="4513374"/>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4893847" y="3852783"/>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sp>
        <p:nvSpPr>
          <p:cNvPr id="28" name="TextBox 27"/>
          <p:cNvSpPr txBox="1"/>
          <p:nvPr/>
        </p:nvSpPr>
        <p:spPr>
          <a:xfrm>
            <a:off x="493223" y="1256180"/>
            <a:ext cx="10922923" cy="5262979"/>
          </a:xfrm>
          <a:prstGeom prst="rect">
            <a:avLst/>
          </a:prstGeom>
          <a:noFill/>
        </p:spPr>
        <p:txBody>
          <a:bodyPr wrap="square" rtlCol="0">
            <a:spAutoFit/>
          </a:bodyPr>
          <a:lstStyle/>
          <a:p>
            <a:pPr marL="342900" indent="-342900">
              <a:buFont typeface="+mj-lt"/>
              <a:buAutoNum type="arabicPeriod"/>
            </a:pPr>
            <a:r>
              <a:rPr lang="en-US" sz="2400" b="1" dirty="0">
                <a:solidFill>
                  <a:prstClr val="black"/>
                </a:solidFill>
                <a:latin typeface="Arial" panose="020B0604020202020204" pitchFamily="34" charset="0"/>
                <a:cs typeface="Arial" panose="020B0604020202020204" pitchFamily="34" charset="0"/>
              </a:rPr>
              <a:t>Correctional Services Act, 1998 (Act 111 of 1998).</a:t>
            </a:r>
          </a:p>
          <a:p>
            <a:pPr marL="400050"/>
            <a:endParaRPr lang="en-US" sz="2400" dirty="0">
              <a:solidFill>
                <a:prstClr val="black"/>
              </a:solidFill>
              <a:latin typeface="Arial" panose="020B0604020202020204" pitchFamily="34" charset="0"/>
              <a:cs typeface="Arial" panose="020B0604020202020204" pitchFamily="34" charset="0"/>
            </a:endParaRPr>
          </a:p>
          <a:p>
            <a:pPr marL="400050" algn="just"/>
            <a:r>
              <a:rPr lang="en-US" sz="2400" b="1" dirty="0">
                <a:solidFill>
                  <a:prstClr val="black"/>
                </a:solidFill>
                <a:latin typeface="Arial" panose="020B0604020202020204" pitchFamily="34" charset="0"/>
                <a:cs typeface="Arial" panose="020B0604020202020204" pitchFamily="34" charset="0"/>
              </a:rPr>
              <a:t>The Correctional System's Purpose</a:t>
            </a:r>
            <a:r>
              <a:rPr lang="en-US" sz="2400" dirty="0">
                <a:solidFill>
                  <a:prstClr val="black"/>
                </a:solidFill>
                <a:latin typeface="Arial" panose="020B0604020202020204" pitchFamily="34" charset="0"/>
                <a:cs typeface="Arial" panose="020B0604020202020204" pitchFamily="34" charset="0"/>
              </a:rPr>
              <a:t>:</a:t>
            </a:r>
          </a:p>
          <a:p>
            <a:pPr marL="400050" algn="just"/>
            <a:endParaRPr lang="en-US" sz="2400" dirty="0">
              <a:solidFill>
                <a:prstClr val="black"/>
              </a:solidFill>
              <a:latin typeface="Arial" panose="020B0604020202020204" pitchFamily="34" charset="0"/>
              <a:cs typeface="Arial" panose="020B0604020202020204" pitchFamily="34" charset="0"/>
            </a:endParaRPr>
          </a:p>
          <a:p>
            <a:pPr marL="400050" algn="just"/>
            <a:r>
              <a:rPr lang="en-US" sz="2400" dirty="0">
                <a:solidFill>
                  <a:prstClr val="black"/>
                </a:solidFill>
                <a:latin typeface="Arial" panose="020B0604020202020204" pitchFamily="34" charset="0"/>
                <a:cs typeface="Arial" panose="020B0604020202020204" pitchFamily="34" charset="0"/>
              </a:rPr>
              <a:t>"The purpose of the correctional system is to contribute to maintaining and protecting a just, peaceful, and safe society.“ (</a:t>
            </a:r>
            <a:r>
              <a:rPr lang="en-US" sz="2400" b="1" dirty="0">
                <a:solidFill>
                  <a:prstClr val="black"/>
                </a:solidFill>
                <a:latin typeface="Arial" panose="020B0604020202020204" pitchFamily="34" charset="0"/>
                <a:cs typeface="Arial" panose="020B0604020202020204" pitchFamily="34" charset="0"/>
              </a:rPr>
              <a:t>Sect 2)</a:t>
            </a:r>
          </a:p>
          <a:p>
            <a:pPr marL="400050" algn="just"/>
            <a:endParaRPr lang="en-US" sz="2400" dirty="0">
              <a:solidFill>
                <a:prstClr val="black"/>
              </a:solidFill>
              <a:latin typeface="Arial" panose="020B0604020202020204" pitchFamily="34" charset="0"/>
              <a:cs typeface="Arial" panose="020B0604020202020204" pitchFamily="34" charset="0"/>
            </a:endParaRPr>
          </a:p>
          <a:p>
            <a:pPr marL="400050" algn="just"/>
            <a:r>
              <a:rPr lang="en-US" sz="2400" dirty="0">
                <a:solidFill>
                  <a:prstClr val="black"/>
                </a:solidFill>
                <a:latin typeface="Arial" panose="020B0604020202020204" pitchFamily="34" charset="0"/>
                <a:cs typeface="Arial" panose="020B0604020202020204" pitchFamily="34" charset="0"/>
              </a:rPr>
              <a:t>The </a:t>
            </a:r>
            <a:r>
              <a:rPr lang="en-US" sz="2400" b="1" dirty="0">
                <a:solidFill>
                  <a:prstClr val="black"/>
                </a:solidFill>
                <a:latin typeface="Arial" panose="020B0604020202020204" pitchFamily="34" charset="0"/>
                <a:cs typeface="Arial" panose="020B0604020202020204" pitchFamily="34" charset="0"/>
              </a:rPr>
              <a:t>aim of the implementation of community corrections </a:t>
            </a:r>
            <a:r>
              <a:rPr lang="en-US" sz="2400" dirty="0">
                <a:solidFill>
                  <a:prstClr val="black"/>
                </a:solidFill>
                <a:latin typeface="Arial" panose="020B0604020202020204" pitchFamily="34" charset="0"/>
                <a:cs typeface="Arial" panose="020B0604020202020204" pitchFamily="34" charset="0"/>
              </a:rPr>
              <a:t>is to ensure that persons subjected to community corrections abide by the conditions imposed upon them in order to protect the community from offences which such persons may commit.</a:t>
            </a:r>
          </a:p>
          <a:p>
            <a:pPr marL="400050" algn="just"/>
            <a:endParaRPr lang="en-US" sz="2400" dirty="0">
              <a:solidFill>
                <a:prstClr val="black"/>
              </a:solidFill>
              <a:latin typeface="Arial" panose="020B0604020202020204" pitchFamily="34" charset="0"/>
              <a:cs typeface="Arial" panose="020B0604020202020204" pitchFamily="34" charset="0"/>
            </a:endParaRPr>
          </a:p>
          <a:p>
            <a:pPr marL="400050" algn="just"/>
            <a:r>
              <a:rPr lang="en-US" sz="2400" b="1" dirty="0">
                <a:solidFill>
                  <a:prstClr val="black"/>
                </a:solidFill>
                <a:latin typeface="Arial" panose="020B0604020202020204" pitchFamily="34" charset="0"/>
                <a:cs typeface="Arial" panose="020B0604020202020204" pitchFamily="34" charset="0"/>
              </a:rPr>
              <a:t>Section 117(e) </a:t>
            </a:r>
            <a:r>
              <a:rPr lang="en-US" sz="2400" dirty="0">
                <a:solidFill>
                  <a:prstClr val="black"/>
                </a:solidFill>
                <a:latin typeface="Arial" panose="020B0604020202020204" pitchFamily="34" charset="0"/>
                <a:cs typeface="Arial" panose="020B0604020202020204" pitchFamily="34" charset="0"/>
              </a:rPr>
              <a:t>“any person who absconds and avoids being monitored is guilty of an offence”.</a:t>
            </a:r>
            <a:endParaRPr lang="en-ZA" sz="2400" dirty="0">
              <a:solidFill>
                <a:prstClr val="black"/>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7E672E3D-61E0-450A-AD62-EE98E486015F}" type="slidenum">
              <a:rPr lang="en-US">
                <a:solidFill>
                  <a:prstClr val="black">
                    <a:tint val="75000"/>
                  </a:prstClr>
                </a:solidFill>
                <a:latin typeface="Segoe UI Light"/>
              </a:rPr>
              <a:pPr/>
              <a:t>4</a:t>
            </a:fld>
            <a:endParaRPr lang="en-US" dirty="0">
              <a:solidFill>
                <a:prstClr val="black">
                  <a:tint val="75000"/>
                </a:prstClr>
              </a:solidFill>
              <a:latin typeface="Segoe UI Light"/>
            </a:endParaRPr>
          </a:p>
        </p:txBody>
      </p:sp>
      <p:pic>
        <p:nvPicPr>
          <p:cNvPr id="23" name="Picture 22">
            <a:extLst>
              <a:ext uri="{FF2B5EF4-FFF2-40B4-BE49-F238E27FC236}">
                <a16:creationId xmlns:a16="http://schemas.microsoft.com/office/drawing/2014/main" xmlns="" id="{403AC09F-3010-492F-BC29-FCBEE1BD1B10}"/>
              </a:ext>
            </a:extLst>
          </p:cNvPr>
          <p:cNvPicPr>
            <a:picLocks noChangeAspect="1"/>
          </p:cNvPicPr>
          <p:nvPr/>
        </p:nvPicPr>
        <p:blipFill>
          <a:blip r:embed="rId2" cstate="print"/>
          <a:stretch>
            <a:fillRect/>
          </a:stretch>
        </p:blipFill>
        <p:spPr>
          <a:xfrm>
            <a:off x="304447" y="155252"/>
            <a:ext cx="927100" cy="1155700"/>
          </a:xfrm>
          <a:prstGeom prst="rect">
            <a:avLst/>
          </a:prstGeom>
        </p:spPr>
      </p:pic>
      <p:sp>
        <p:nvSpPr>
          <p:cNvPr id="24" name="Title 5">
            <a:extLst>
              <a:ext uri="{FF2B5EF4-FFF2-40B4-BE49-F238E27FC236}">
                <a16:creationId xmlns:a16="http://schemas.microsoft.com/office/drawing/2014/main" xmlns="" id="{80CA32A6-1A00-4753-B9D5-F87AA13B4939}"/>
              </a:ext>
            </a:extLst>
          </p:cNvPr>
          <p:cNvSpPr txBox="1">
            <a:spLocks/>
          </p:cNvSpPr>
          <p:nvPr/>
        </p:nvSpPr>
        <p:spPr bwMode="auto">
          <a:xfrm>
            <a:off x="1420323" y="19672"/>
            <a:ext cx="876190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prstClr val="black"/>
                </a:solidFill>
                <a:latin typeface="Arial" panose="020B0604020202020204" pitchFamily="34" charset="0"/>
                <a:cs typeface="Arial" panose="020B0604020202020204" pitchFamily="34" charset="0"/>
              </a:rPr>
              <a:t>LEGISLATIVE AND POLICY MANDATES</a:t>
            </a:r>
          </a:p>
        </p:txBody>
      </p:sp>
    </p:spTree>
    <p:extLst>
      <p:ext uri="{BB962C8B-B14F-4D97-AF65-F5344CB8AC3E}">
        <p14:creationId xmlns:p14="http://schemas.microsoft.com/office/powerpoint/2010/main" xmlns="" val="402907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6" name="Freeform 3886">
            <a:extLst>
              <a:ext uri="{FF2B5EF4-FFF2-40B4-BE49-F238E27FC236}">
                <a16:creationId xmlns:a16="http://schemas.microsoft.com/office/drawing/2014/main" xmlns="" id="{9F961552-950C-40C3-9997-EFDD3BF30428}"/>
              </a:ext>
            </a:extLst>
          </p:cNvPr>
          <p:cNvSpPr>
            <a:spLocks noEditPoints="1"/>
          </p:cNvSpPr>
          <p:nvPr/>
        </p:nvSpPr>
        <p:spPr bwMode="auto">
          <a:xfrm>
            <a:off x="6017420" y="1934603"/>
            <a:ext cx="157163" cy="15629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37" name="Freeform 931">
            <a:extLst>
              <a:ext uri="{FF2B5EF4-FFF2-40B4-BE49-F238E27FC236}">
                <a16:creationId xmlns:a16="http://schemas.microsoft.com/office/drawing/2014/main" xmlns="" id="{6D3BE90E-4A06-4694-AB29-E294C770498D}"/>
              </a:ext>
            </a:extLst>
          </p:cNvPr>
          <p:cNvSpPr>
            <a:spLocks noEditPoints="1"/>
          </p:cNvSpPr>
          <p:nvPr/>
        </p:nvSpPr>
        <p:spPr bwMode="auto">
          <a:xfrm>
            <a:off x="7158302" y="2577241"/>
            <a:ext cx="123162" cy="160646"/>
          </a:xfrm>
          <a:custGeom>
            <a:avLst/>
            <a:gdLst>
              <a:gd name="T0" fmla="*/ 348 w 553"/>
              <a:gd name="T1" fmla="*/ 11 h 722"/>
              <a:gd name="T2" fmla="*/ 348 w 553"/>
              <a:gd name="T3" fmla="*/ 204 h 722"/>
              <a:gd name="T4" fmla="*/ 108 w 553"/>
              <a:gd name="T5" fmla="*/ 602 h 722"/>
              <a:gd name="T6" fmla="*/ 99 w 553"/>
              <a:gd name="T7" fmla="*/ 599 h 722"/>
              <a:gd name="T8" fmla="*/ 95 w 553"/>
              <a:gd name="T9" fmla="*/ 590 h 722"/>
              <a:gd name="T10" fmla="*/ 96 w 553"/>
              <a:gd name="T11" fmla="*/ 236 h 722"/>
              <a:gd name="T12" fmla="*/ 104 w 553"/>
              <a:gd name="T13" fmla="*/ 230 h 722"/>
              <a:gd name="T14" fmla="*/ 113 w 553"/>
              <a:gd name="T15" fmla="*/ 230 h 722"/>
              <a:gd name="T16" fmla="*/ 119 w 553"/>
              <a:gd name="T17" fmla="*/ 236 h 722"/>
              <a:gd name="T18" fmla="*/ 120 w 553"/>
              <a:gd name="T19" fmla="*/ 467 h 722"/>
              <a:gd name="T20" fmla="*/ 233 w 553"/>
              <a:gd name="T21" fmla="*/ 365 h 722"/>
              <a:gd name="T22" fmla="*/ 241 w 553"/>
              <a:gd name="T23" fmla="*/ 365 h 722"/>
              <a:gd name="T24" fmla="*/ 327 w 553"/>
              <a:gd name="T25" fmla="*/ 421 h 722"/>
              <a:gd name="T26" fmla="*/ 440 w 553"/>
              <a:gd name="T27" fmla="*/ 303 h 722"/>
              <a:gd name="T28" fmla="*/ 447 w 553"/>
              <a:gd name="T29" fmla="*/ 301 h 722"/>
              <a:gd name="T30" fmla="*/ 451 w 553"/>
              <a:gd name="T31" fmla="*/ 303 h 722"/>
              <a:gd name="T32" fmla="*/ 456 w 553"/>
              <a:gd name="T33" fmla="*/ 308 h 722"/>
              <a:gd name="T34" fmla="*/ 456 w 553"/>
              <a:gd name="T35" fmla="*/ 317 h 722"/>
              <a:gd name="T36" fmla="*/ 338 w 553"/>
              <a:gd name="T37" fmla="*/ 446 h 722"/>
              <a:gd name="T38" fmla="*/ 330 w 553"/>
              <a:gd name="T39" fmla="*/ 449 h 722"/>
              <a:gd name="T40" fmla="*/ 322 w 553"/>
              <a:gd name="T41" fmla="*/ 448 h 722"/>
              <a:gd name="T42" fmla="*/ 120 w 553"/>
              <a:gd name="T43" fmla="*/ 500 h 722"/>
              <a:gd name="T44" fmla="*/ 450 w 553"/>
              <a:gd name="T45" fmla="*/ 577 h 722"/>
              <a:gd name="T46" fmla="*/ 458 w 553"/>
              <a:gd name="T47" fmla="*/ 581 h 722"/>
              <a:gd name="T48" fmla="*/ 462 w 553"/>
              <a:gd name="T49" fmla="*/ 590 h 722"/>
              <a:gd name="T50" fmla="*/ 458 w 553"/>
              <a:gd name="T51" fmla="*/ 599 h 722"/>
              <a:gd name="T52" fmla="*/ 450 w 553"/>
              <a:gd name="T53" fmla="*/ 602 h 722"/>
              <a:gd name="T54" fmla="*/ 357 w 553"/>
              <a:gd name="T55" fmla="*/ 3 h 722"/>
              <a:gd name="T56" fmla="*/ 348 w 553"/>
              <a:gd name="T57" fmla="*/ 0 h 722"/>
              <a:gd name="T58" fmla="*/ 7 w 553"/>
              <a:gd name="T59" fmla="*/ 1 h 722"/>
              <a:gd name="T60" fmla="*/ 1 w 553"/>
              <a:gd name="T61" fmla="*/ 7 h 722"/>
              <a:gd name="T62" fmla="*/ 0 w 553"/>
              <a:gd name="T63" fmla="*/ 710 h 722"/>
              <a:gd name="T64" fmla="*/ 3 w 553"/>
              <a:gd name="T65" fmla="*/ 719 h 722"/>
              <a:gd name="T66" fmla="*/ 12 w 553"/>
              <a:gd name="T67" fmla="*/ 722 h 722"/>
              <a:gd name="T68" fmla="*/ 546 w 553"/>
              <a:gd name="T69" fmla="*/ 721 h 722"/>
              <a:gd name="T70" fmla="*/ 552 w 553"/>
              <a:gd name="T71" fmla="*/ 715 h 722"/>
              <a:gd name="T72" fmla="*/ 553 w 553"/>
              <a:gd name="T73" fmla="*/ 204 h 722"/>
              <a:gd name="T74" fmla="*/ 550 w 553"/>
              <a:gd name="T75" fmla="*/ 19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3" h="722">
                <a:moveTo>
                  <a:pt x="348" y="204"/>
                </a:moveTo>
                <a:lnTo>
                  <a:pt x="348" y="11"/>
                </a:lnTo>
                <a:lnTo>
                  <a:pt x="541" y="204"/>
                </a:lnTo>
                <a:lnTo>
                  <a:pt x="348" y="204"/>
                </a:lnTo>
                <a:close/>
                <a:moveTo>
                  <a:pt x="450" y="602"/>
                </a:moveTo>
                <a:lnTo>
                  <a:pt x="108" y="602"/>
                </a:lnTo>
                <a:lnTo>
                  <a:pt x="104" y="601"/>
                </a:lnTo>
                <a:lnTo>
                  <a:pt x="99" y="599"/>
                </a:lnTo>
                <a:lnTo>
                  <a:pt x="96" y="595"/>
                </a:lnTo>
                <a:lnTo>
                  <a:pt x="95" y="590"/>
                </a:lnTo>
                <a:lnTo>
                  <a:pt x="95" y="241"/>
                </a:lnTo>
                <a:lnTo>
                  <a:pt x="96" y="236"/>
                </a:lnTo>
                <a:lnTo>
                  <a:pt x="99" y="232"/>
                </a:lnTo>
                <a:lnTo>
                  <a:pt x="104" y="230"/>
                </a:lnTo>
                <a:lnTo>
                  <a:pt x="108" y="229"/>
                </a:lnTo>
                <a:lnTo>
                  <a:pt x="113" y="230"/>
                </a:lnTo>
                <a:lnTo>
                  <a:pt x="117" y="232"/>
                </a:lnTo>
                <a:lnTo>
                  <a:pt x="119" y="236"/>
                </a:lnTo>
                <a:lnTo>
                  <a:pt x="120" y="241"/>
                </a:lnTo>
                <a:lnTo>
                  <a:pt x="120" y="467"/>
                </a:lnTo>
                <a:lnTo>
                  <a:pt x="230" y="368"/>
                </a:lnTo>
                <a:lnTo>
                  <a:pt x="233" y="365"/>
                </a:lnTo>
                <a:lnTo>
                  <a:pt x="237" y="364"/>
                </a:lnTo>
                <a:lnTo>
                  <a:pt x="241" y="365"/>
                </a:lnTo>
                <a:lnTo>
                  <a:pt x="244" y="367"/>
                </a:lnTo>
                <a:lnTo>
                  <a:pt x="327" y="421"/>
                </a:lnTo>
                <a:lnTo>
                  <a:pt x="436" y="306"/>
                </a:lnTo>
                <a:lnTo>
                  <a:pt x="440" y="303"/>
                </a:lnTo>
                <a:lnTo>
                  <a:pt x="445" y="301"/>
                </a:lnTo>
                <a:lnTo>
                  <a:pt x="447" y="301"/>
                </a:lnTo>
                <a:lnTo>
                  <a:pt x="449" y="302"/>
                </a:lnTo>
                <a:lnTo>
                  <a:pt x="451" y="303"/>
                </a:lnTo>
                <a:lnTo>
                  <a:pt x="453" y="304"/>
                </a:lnTo>
                <a:lnTo>
                  <a:pt x="456" y="308"/>
                </a:lnTo>
                <a:lnTo>
                  <a:pt x="457" y="313"/>
                </a:lnTo>
                <a:lnTo>
                  <a:pt x="456" y="317"/>
                </a:lnTo>
                <a:lnTo>
                  <a:pt x="454" y="321"/>
                </a:lnTo>
                <a:lnTo>
                  <a:pt x="338" y="446"/>
                </a:lnTo>
                <a:lnTo>
                  <a:pt x="334" y="448"/>
                </a:lnTo>
                <a:lnTo>
                  <a:pt x="330" y="449"/>
                </a:lnTo>
                <a:lnTo>
                  <a:pt x="326" y="449"/>
                </a:lnTo>
                <a:lnTo>
                  <a:pt x="322" y="448"/>
                </a:lnTo>
                <a:lnTo>
                  <a:pt x="239" y="393"/>
                </a:lnTo>
                <a:lnTo>
                  <a:pt x="120" y="500"/>
                </a:lnTo>
                <a:lnTo>
                  <a:pt x="120" y="577"/>
                </a:lnTo>
                <a:lnTo>
                  <a:pt x="450" y="577"/>
                </a:lnTo>
                <a:lnTo>
                  <a:pt x="455" y="578"/>
                </a:lnTo>
                <a:lnTo>
                  <a:pt x="458" y="581"/>
                </a:lnTo>
                <a:lnTo>
                  <a:pt x="461" y="585"/>
                </a:lnTo>
                <a:lnTo>
                  <a:pt x="462" y="590"/>
                </a:lnTo>
                <a:lnTo>
                  <a:pt x="461" y="595"/>
                </a:lnTo>
                <a:lnTo>
                  <a:pt x="458" y="599"/>
                </a:lnTo>
                <a:lnTo>
                  <a:pt x="455" y="601"/>
                </a:lnTo>
                <a:lnTo>
                  <a:pt x="450" y="602"/>
                </a:lnTo>
                <a:close/>
                <a:moveTo>
                  <a:pt x="550" y="196"/>
                </a:moveTo>
                <a:lnTo>
                  <a:pt x="357" y="3"/>
                </a:lnTo>
                <a:lnTo>
                  <a:pt x="353" y="0"/>
                </a:lnTo>
                <a:lnTo>
                  <a:pt x="348" y="0"/>
                </a:lnTo>
                <a:lnTo>
                  <a:pt x="12" y="0"/>
                </a:lnTo>
                <a:lnTo>
                  <a:pt x="7" y="1"/>
                </a:lnTo>
                <a:lnTo>
                  <a:pt x="3" y="3"/>
                </a:lnTo>
                <a:lnTo>
                  <a:pt x="1" y="7"/>
                </a:lnTo>
                <a:lnTo>
                  <a:pt x="0" y="11"/>
                </a:lnTo>
                <a:lnTo>
                  <a:pt x="0" y="710"/>
                </a:lnTo>
                <a:lnTo>
                  <a:pt x="1" y="715"/>
                </a:lnTo>
                <a:lnTo>
                  <a:pt x="3" y="719"/>
                </a:lnTo>
                <a:lnTo>
                  <a:pt x="7" y="721"/>
                </a:lnTo>
                <a:lnTo>
                  <a:pt x="12" y="722"/>
                </a:lnTo>
                <a:lnTo>
                  <a:pt x="541" y="722"/>
                </a:lnTo>
                <a:lnTo>
                  <a:pt x="546" y="721"/>
                </a:lnTo>
                <a:lnTo>
                  <a:pt x="550" y="719"/>
                </a:lnTo>
                <a:lnTo>
                  <a:pt x="552" y="715"/>
                </a:lnTo>
                <a:lnTo>
                  <a:pt x="553" y="710"/>
                </a:lnTo>
                <a:lnTo>
                  <a:pt x="553" y="204"/>
                </a:lnTo>
                <a:lnTo>
                  <a:pt x="552" y="200"/>
                </a:lnTo>
                <a:lnTo>
                  <a:pt x="550" y="19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nvGrpSpPr>
          <p:cNvPr id="38" name="Group 37">
            <a:extLst>
              <a:ext uri="{FF2B5EF4-FFF2-40B4-BE49-F238E27FC236}">
                <a16:creationId xmlns:a16="http://schemas.microsoft.com/office/drawing/2014/main" xmlns="" id="{8411B4CE-EB9F-4BE2-9703-2EC259929601}"/>
              </a:ext>
            </a:extLst>
          </p:cNvPr>
          <p:cNvGrpSpPr/>
          <p:nvPr/>
        </p:nvGrpSpPr>
        <p:grpSpPr>
          <a:xfrm>
            <a:off x="7140043" y="3854448"/>
            <a:ext cx="159680" cy="158579"/>
            <a:chOff x="7021513" y="2532063"/>
            <a:chExt cx="230188" cy="228600"/>
          </a:xfrm>
          <a:solidFill>
            <a:schemeClr val="bg1"/>
          </a:solidFill>
        </p:grpSpPr>
        <p:sp>
          <p:nvSpPr>
            <p:cNvPr id="39" name="Freeform 3758">
              <a:extLst>
                <a:ext uri="{FF2B5EF4-FFF2-40B4-BE49-F238E27FC236}">
                  <a16:creationId xmlns:a16="http://schemas.microsoft.com/office/drawing/2014/main" xmlns="" id="{18108CA5-8B2C-4AFC-AE59-A0426CDCFFD2}"/>
                </a:ext>
              </a:extLst>
            </p:cNvPr>
            <p:cNvSpPr>
              <a:spLocks/>
            </p:cNvSpPr>
            <p:nvPr/>
          </p:nvSpPr>
          <p:spPr bwMode="auto">
            <a:xfrm>
              <a:off x="7021513" y="2601913"/>
              <a:ext cx="144463" cy="158750"/>
            </a:xfrm>
            <a:custGeom>
              <a:avLst/>
              <a:gdLst>
                <a:gd name="T0" fmla="*/ 243 w 455"/>
                <a:gd name="T1" fmla="*/ 406 h 496"/>
                <a:gd name="T2" fmla="*/ 215 w 455"/>
                <a:gd name="T3" fmla="*/ 425 h 496"/>
                <a:gd name="T4" fmla="*/ 187 w 455"/>
                <a:gd name="T5" fmla="*/ 435 h 496"/>
                <a:gd name="T6" fmla="*/ 159 w 455"/>
                <a:gd name="T7" fmla="*/ 435 h 496"/>
                <a:gd name="T8" fmla="*/ 135 w 455"/>
                <a:gd name="T9" fmla="*/ 427 h 496"/>
                <a:gd name="T10" fmla="*/ 115 w 455"/>
                <a:gd name="T11" fmla="*/ 412 h 496"/>
                <a:gd name="T12" fmla="*/ 74 w 455"/>
                <a:gd name="T13" fmla="*/ 369 h 496"/>
                <a:gd name="T14" fmla="*/ 64 w 455"/>
                <a:gd name="T15" fmla="*/ 346 h 496"/>
                <a:gd name="T16" fmla="*/ 60 w 455"/>
                <a:gd name="T17" fmla="*/ 321 h 496"/>
                <a:gd name="T18" fmla="*/ 63 w 455"/>
                <a:gd name="T19" fmla="*/ 297 h 496"/>
                <a:gd name="T20" fmla="*/ 74 w 455"/>
                <a:gd name="T21" fmla="*/ 273 h 496"/>
                <a:gd name="T22" fmla="*/ 250 w 455"/>
                <a:gd name="T23" fmla="*/ 95 h 496"/>
                <a:gd name="T24" fmla="*/ 279 w 455"/>
                <a:gd name="T25" fmla="*/ 71 h 496"/>
                <a:gd name="T26" fmla="*/ 308 w 455"/>
                <a:gd name="T27" fmla="*/ 61 h 496"/>
                <a:gd name="T28" fmla="*/ 336 w 455"/>
                <a:gd name="T29" fmla="*/ 61 h 496"/>
                <a:gd name="T30" fmla="*/ 365 w 455"/>
                <a:gd name="T31" fmla="*/ 72 h 496"/>
                <a:gd name="T32" fmla="*/ 391 w 455"/>
                <a:gd name="T33" fmla="*/ 96 h 496"/>
                <a:gd name="T34" fmla="*/ 409 w 455"/>
                <a:gd name="T35" fmla="*/ 114 h 496"/>
                <a:gd name="T36" fmla="*/ 426 w 455"/>
                <a:gd name="T37" fmla="*/ 119 h 496"/>
                <a:gd name="T38" fmla="*/ 442 w 455"/>
                <a:gd name="T39" fmla="*/ 112 h 496"/>
                <a:gd name="T40" fmla="*/ 452 w 455"/>
                <a:gd name="T41" fmla="*/ 98 h 496"/>
                <a:gd name="T42" fmla="*/ 454 w 455"/>
                <a:gd name="T43" fmla="*/ 81 h 496"/>
                <a:gd name="T44" fmla="*/ 435 w 455"/>
                <a:gd name="T45" fmla="*/ 55 h 496"/>
                <a:gd name="T46" fmla="*/ 394 w 455"/>
                <a:gd name="T47" fmla="*/ 20 h 496"/>
                <a:gd name="T48" fmla="*/ 346 w 455"/>
                <a:gd name="T49" fmla="*/ 2 h 496"/>
                <a:gd name="T50" fmla="*/ 306 w 455"/>
                <a:gd name="T51" fmla="*/ 0 h 496"/>
                <a:gd name="T52" fmla="*/ 259 w 455"/>
                <a:gd name="T53" fmla="*/ 15 h 496"/>
                <a:gd name="T54" fmla="*/ 225 w 455"/>
                <a:gd name="T55" fmla="*/ 36 h 496"/>
                <a:gd name="T56" fmla="*/ 43 w 455"/>
                <a:gd name="T57" fmla="*/ 217 h 496"/>
                <a:gd name="T58" fmla="*/ 17 w 455"/>
                <a:gd name="T59" fmla="*/ 253 h 496"/>
                <a:gd name="T60" fmla="*/ 3 w 455"/>
                <a:gd name="T61" fmla="*/ 293 h 496"/>
                <a:gd name="T62" fmla="*/ 1 w 455"/>
                <a:gd name="T63" fmla="*/ 335 h 496"/>
                <a:gd name="T64" fmla="*/ 11 w 455"/>
                <a:gd name="T65" fmla="*/ 377 h 496"/>
                <a:gd name="T66" fmla="*/ 32 w 455"/>
                <a:gd name="T67" fmla="*/ 414 h 496"/>
                <a:gd name="T68" fmla="*/ 82 w 455"/>
                <a:gd name="T69" fmla="*/ 465 h 496"/>
                <a:gd name="T70" fmla="*/ 118 w 455"/>
                <a:gd name="T71" fmla="*/ 485 h 496"/>
                <a:gd name="T72" fmla="*/ 158 w 455"/>
                <a:gd name="T73" fmla="*/ 495 h 496"/>
                <a:gd name="T74" fmla="*/ 180 w 455"/>
                <a:gd name="T75" fmla="*/ 496 h 496"/>
                <a:gd name="T76" fmla="*/ 225 w 455"/>
                <a:gd name="T77" fmla="*/ 486 h 496"/>
                <a:gd name="T78" fmla="*/ 269 w 455"/>
                <a:gd name="T79" fmla="*/ 463 h 496"/>
                <a:gd name="T80" fmla="*/ 389 w 455"/>
                <a:gd name="T81" fmla="*/ 346 h 496"/>
                <a:gd name="T82" fmla="*/ 398 w 455"/>
                <a:gd name="T83" fmla="*/ 331 h 496"/>
                <a:gd name="T84" fmla="*/ 396 w 455"/>
                <a:gd name="T85" fmla="*/ 314 h 496"/>
                <a:gd name="T86" fmla="*/ 385 w 455"/>
                <a:gd name="T87" fmla="*/ 300 h 496"/>
                <a:gd name="T88" fmla="*/ 368 w 455"/>
                <a:gd name="T89" fmla="*/ 294 h 496"/>
                <a:gd name="T90" fmla="*/ 352 w 455"/>
                <a:gd name="T91" fmla="*/ 30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5" h="496">
                  <a:moveTo>
                    <a:pt x="347" y="303"/>
                  </a:moveTo>
                  <a:lnTo>
                    <a:pt x="253" y="397"/>
                  </a:lnTo>
                  <a:lnTo>
                    <a:pt x="243" y="406"/>
                  </a:lnTo>
                  <a:lnTo>
                    <a:pt x="235" y="413"/>
                  </a:lnTo>
                  <a:lnTo>
                    <a:pt x="225" y="420"/>
                  </a:lnTo>
                  <a:lnTo>
                    <a:pt x="215" y="425"/>
                  </a:lnTo>
                  <a:lnTo>
                    <a:pt x="206" y="429"/>
                  </a:lnTo>
                  <a:lnTo>
                    <a:pt x="196" y="433"/>
                  </a:lnTo>
                  <a:lnTo>
                    <a:pt x="187" y="435"/>
                  </a:lnTo>
                  <a:lnTo>
                    <a:pt x="176" y="436"/>
                  </a:lnTo>
                  <a:lnTo>
                    <a:pt x="167" y="436"/>
                  </a:lnTo>
                  <a:lnTo>
                    <a:pt x="159" y="435"/>
                  </a:lnTo>
                  <a:lnTo>
                    <a:pt x="151" y="434"/>
                  </a:lnTo>
                  <a:lnTo>
                    <a:pt x="143" y="431"/>
                  </a:lnTo>
                  <a:lnTo>
                    <a:pt x="135" y="427"/>
                  </a:lnTo>
                  <a:lnTo>
                    <a:pt x="128" y="423"/>
                  </a:lnTo>
                  <a:lnTo>
                    <a:pt x="121" y="419"/>
                  </a:lnTo>
                  <a:lnTo>
                    <a:pt x="115" y="412"/>
                  </a:lnTo>
                  <a:lnTo>
                    <a:pt x="85" y="382"/>
                  </a:lnTo>
                  <a:lnTo>
                    <a:pt x="79" y="376"/>
                  </a:lnTo>
                  <a:lnTo>
                    <a:pt x="74" y="369"/>
                  </a:lnTo>
                  <a:lnTo>
                    <a:pt x="70" y="362"/>
                  </a:lnTo>
                  <a:lnTo>
                    <a:pt x="66" y="354"/>
                  </a:lnTo>
                  <a:lnTo>
                    <a:pt x="64" y="346"/>
                  </a:lnTo>
                  <a:lnTo>
                    <a:pt x="62" y="338"/>
                  </a:lnTo>
                  <a:lnTo>
                    <a:pt x="61" y="330"/>
                  </a:lnTo>
                  <a:lnTo>
                    <a:pt x="60" y="321"/>
                  </a:lnTo>
                  <a:lnTo>
                    <a:pt x="61" y="313"/>
                  </a:lnTo>
                  <a:lnTo>
                    <a:pt x="62" y="305"/>
                  </a:lnTo>
                  <a:lnTo>
                    <a:pt x="63" y="297"/>
                  </a:lnTo>
                  <a:lnTo>
                    <a:pt x="66" y="288"/>
                  </a:lnTo>
                  <a:lnTo>
                    <a:pt x="70" y="280"/>
                  </a:lnTo>
                  <a:lnTo>
                    <a:pt x="74" y="273"/>
                  </a:lnTo>
                  <a:lnTo>
                    <a:pt x="79" y="267"/>
                  </a:lnTo>
                  <a:lnTo>
                    <a:pt x="85" y="260"/>
                  </a:lnTo>
                  <a:lnTo>
                    <a:pt x="250" y="95"/>
                  </a:lnTo>
                  <a:lnTo>
                    <a:pt x="259" y="85"/>
                  </a:lnTo>
                  <a:lnTo>
                    <a:pt x="269" y="78"/>
                  </a:lnTo>
                  <a:lnTo>
                    <a:pt x="279" y="71"/>
                  </a:lnTo>
                  <a:lnTo>
                    <a:pt x="288" y="67"/>
                  </a:lnTo>
                  <a:lnTo>
                    <a:pt x="298" y="63"/>
                  </a:lnTo>
                  <a:lnTo>
                    <a:pt x="308" y="61"/>
                  </a:lnTo>
                  <a:lnTo>
                    <a:pt x="316" y="60"/>
                  </a:lnTo>
                  <a:lnTo>
                    <a:pt x="326" y="60"/>
                  </a:lnTo>
                  <a:lnTo>
                    <a:pt x="336" y="61"/>
                  </a:lnTo>
                  <a:lnTo>
                    <a:pt x="345" y="64"/>
                  </a:lnTo>
                  <a:lnTo>
                    <a:pt x="355" y="67"/>
                  </a:lnTo>
                  <a:lnTo>
                    <a:pt x="365" y="72"/>
                  </a:lnTo>
                  <a:lnTo>
                    <a:pt x="374" y="80"/>
                  </a:lnTo>
                  <a:lnTo>
                    <a:pt x="383" y="87"/>
                  </a:lnTo>
                  <a:lnTo>
                    <a:pt x="391" y="96"/>
                  </a:lnTo>
                  <a:lnTo>
                    <a:pt x="400" y="107"/>
                  </a:lnTo>
                  <a:lnTo>
                    <a:pt x="404" y="111"/>
                  </a:lnTo>
                  <a:lnTo>
                    <a:pt x="409" y="114"/>
                  </a:lnTo>
                  <a:lnTo>
                    <a:pt x="414" y="117"/>
                  </a:lnTo>
                  <a:lnTo>
                    <a:pt x="420" y="119"/>
                  </a:lnTo>
                  <a:lnTo>
                    <a:pt x="426" y="119"/>
                  </a:lnTo>
                  <a:lnTo>
                    <a:pt x="431" y="117"/>
                  </a:lnTo>
                  <a:lnTo>
                    <a:pt x="437" y="115"/>
                  </a:lnTo>
                  <a:lnTo>
                    <a:pt x="442" y="112"/>
                  </a:lnTo>
                  <a:lnTo>
                    <a:pt x="447" y="109"/>
                  </a:lnTo>
                  <a:lnTo>
                    <a:pt x="450" y="104"/>
                  </a:lnTo>
                  <a:lnTo>
                    <a:pt x="452" y="98"/>
                  </a:lnTo>
                  <a:lnTo>
                    <a:pt x="454" y="93"/>
                  </a:lnTo>
                  <a:lnTo>
                    <a:pt x="455" y="87"/>
                  </a:lnTo>
                  <a:lnTo>
                    <a:pt x="454" y="81"/>
                  </a:lnTo>
                  <a:lnTo>
                    <a:pt x="451" y="76"/>
                  </a:lnTo>
                  <a:lnTo>
                    <a:pt x="448" y="70"/>
                  </a:lnTo>
                  <a:lnTo>
                    <a:pt x="435" y="55"/>
                  </a:lnTo>
                  <a:lnTo>
                    <a:pt x="422" y="41"/>
                  </a:lnTo>
                  <a:lnTo>
                    <a:pt x="409" y="30"/>
                  </a:lnTo>
                  <a:lnTo>
                    <a:pt x="394" y="20"/>
                  </a:lnTo>
                  <a:lnTo>
                    <a:pt x="378" y="12"/>
                  </a:lnTo>
                  <a:lnTo>
                    <a:pt x="362" y="6"/>
                  </a:lnTo>
                  <a:lnTo>
                    <a:pt x="346" y="2"/>
                  </a:lnTo>
                  <a:lnTo>
                    <a:pt x="330" y="0"/>
                  </a:lnTo>
                  <a:lnTo>
                    <a:pt x="318" y="0"/>
                  </a:lnTo>
                  <a:lnTo>
                    <a:pt x="306" y="0"/>
                  </a:lnTo>
                  <a:lnTo>
                    <a:pt x="291" y="3"/>
                  </a:lnTo>
                  <a:lnTo>
                    <a:pt x="276" y="7"/>
                  </a:lnTo>
                  <a:lnTo>
                    <a:pt x="259" y="15"/>
                  </a:lnTo>
                  <a:lnTo>
                    <a:pt x="242" y="23"/>
                  </a:lnTo>
                  <a:lnTo>
                    <a:pt x="234" y="30"/>
                  </a:lnTo>
                  <a:lnTo>
                    <a:pt x="225" y="36"/>
                  </a:lnTo>
                  <a:lnTo>
                    <a:pt x="217" y="43"/>
                  </a:lnTo>
                  <a:lnTo>
                    <a:pt x="208" y="52"/>
                  </a:lnTo>
                  <a:lnTo>
                    <a:pt x="43" y="217"/>
                  </a:lnTo>
                  <a:lnTo>
                    <a:pt x="32" y="229"/>
                  </a:lnTo>
                  <a:lnTo>
                    <a:pt x="23" y="241"/>
                  </a:lnTo>
                  <a:lnTo>
                    <a:pt x="17" y="253"/>
                  </a:lnTo>
                  <a:lnTo>
                    <a:pt x="11" y="265"/>
                  </a:lnTo>
                  <a:lnTo>
                    <a:pt x="6" y="279"/>
                  </a:lnTo>
                  <a:lnTo>
                    <a:pt x="3" y="293"/>
                  </a:lnTo>
                  <a:lnTo>
                    <a:pt x="1" y="307"/>
                  </a:lnTo>
                  <a:lnTo>
                    <a:pt x="0" y="321"/>
                  </a:lnTo>
                  <a:lnTo>
                    <a:pt x="1" y="335"/>
                  </a:lnTo>
                  <a:lnTo>
                    <a:pt x="3" y="350"/>
                  </a:lnTo>
                  <a:lnTo>
                    <a:pt x="6" y="363"/>
                  </a:lnTo>
                  <a:lnTo>
                    <a:pt x="11" y="377"/>
                  </a:lnTo>
                  <a:lnTo>
                    <a:pt x="17" y="390"/>
                  </a:lnTo>
                  <a:lnTo>
                    <a:pt x="23" y="403"/>
                  </a:lnTo>
                  <a:lnTo>
                    <a:pt x="32" y="414"/>
                  </a:lnTo>
                  <a:lnTo>
                    <a:pt x="43" y="425"/>
                  </a:lnTo>
                  <a:lnTo>
                    <a:pt x="73" y="455"/>
                  </a:lnTo>
                  <a:lnTo>
                    <a:pt x="82" y="465"/>
                  </a:lnTo>
                  <a:lnTo>
                    <a:pt x="93" y="472"/>
                  </a:lnTo>
                  <a:lnTo>
                    <a:pt x="105" y="480"/>
                  </a:lnTo>
                  <a:lnTo>
                    <a:pt x="118" y="485"/>
                  </a:lnTo>
                  <a:lnTo>
                    <a:pt x="131" y="491"/>
                  </a:lnTo>
                  <a:lnTo>
                    <a:pt x="144" y="494"/>
                  </a:lnTo>
                  <a:lnTo>
                    <a:pt x="158" y="495"/>
                  </a:lnTo>
                  <a:lnTo>
                    <a:pt x="172" y="496"/>
                  </a:lnTo>
                  <a:lnTo>
                    <a:pt x="176" y="496"/>
                  </a:lnTo>
                  <a:lnTo>
                    <a:pt x="180" y="496"/>
                  </a:lnTo>
                  <a:lnTo>
                    <a:pt x="195" y="494"/>
                  </a:lnTo>
                  <a:lnTo>
                    <a:pt x="210" y="491"/>
                  </a:lnTo>
                  <a:lnTo>
                    <a:pt x="225" y="486"/>
                  </a:lnTo>
                  <a:lnTo>
                    <a:pt x="240" y="480"/>
                  </a:lnTo>
                  <a:lnTo>
                    <a:pt x="255" y="472"/>
                  </a:lnTo>
                  <a:lnTo>
                    <a:pt x="269" y="463"/>
                  </a:lnTo>
                  <a:lnTo>
                    <a:pt x="282" y="452"/>
                  </a:lnTo>
                  <a:lnTo>
                    <a:pt x="295" y="440"/>
                  </a:lnTo>
                  <a:lnTo>
                    <a:pt x="389" y="346"/>
                  </a:lnTo>
                  <a:lnTo>
                    <a:pt x="394" y="342"/>
                  </a:lnTo>
                  <a:lnTo>
                    <a:pt x="396" y="336"/>
                  </a:lnTo>
                  <a:lnTo>
                    <a:pt x="398" y="331"/>
                  </a:lnTo>
                  <a:lnTo>
                    <a:pt x="399" y="324"/>
                  </a:lnTo>
                  <a:lnTo>
                    <a:pt x="398" y="319"/>
                  </a:lnTo>
                  <a:lnTo>
                    <a:pt x="396" y="314"/>
                  </a:lnTo>
                  <a:lnTo>
                    <a:pt x="394" y="308"/>
                  </a:lnTo>
                  <a:lnTo>
                    <a:pt x="389" y="303"/>
                  </a:lnTo>
                  <a:lnTo>
                    <a:pt x="385" y="300"/>
                  </a:lnTo>
                  <a:lnTo>
                    <a:pt x="380" y="297"/>
                  </a:lnTo>
                  <a:lnTo>
                    <a:pt x="374" y="295"/>
                  </a:lnTo>
                  <a:lnTo>
                    <a:pt x="368" y="294"/>
                  </a:lnTo>
                  <a:lnTo>
                    <a:pt x="362" y="295"/>
                  </a:lnTo>
                  <a:lnTo>
                    <a:pt x="357" y="297"/>
                  </a:lnTo>
                  <a:lnTo>
                    <a:pt x="352" y="300"/>
                  </a:lnTo>
                  <a:lnTo>
                    <a:pt x="347" y="303"/>
                  </a:lnTo>
                  <a:lnTo>
                    <a:pt x="347"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0" name="Freeform 3759">
              <a:extLst>
                <a:ext uri="{FF2B5EF4-FFF2-40B4-BE49-F238E27FC236}">
                  <a16:creationId xmlns:a16="http://schemas.microsoft.com/office/drawing/2014/main" xmlns="" id="{C62827F8-2338-48DD-8A68-0D33E8FCEFB1}"/>
                </a:ext>
              </a:extLst>
            </p:cNvPr>
            <p:cNvSpPr>
              <a:spLocks/>
            </p:cNvSpPr>
            <p:nvPr/>
          </p:nvSpPr>
          <p:spPr bwMode="auto">
            <a:xfrm>
              <a:off x="7116763" y="2532063"/>
              <a:ext cx="134938" cy="155575"/>
            </a:xfrm>
            <a:custGeom>
              <a:avLst/>
              <a:gdLst>
                <a:gd name="T0" fmla="*/ 342 w 424"/>
                <a:gd name="T1" fmla="*/ 40 h 490"/>
                <a:gd name="T2" fmla="*/ 305 w 424"/>
                <a:gd name="T3" fmla="*/ 17 h 490"/>
                <a:gd name="T4" fmla="*/ 263 w 424"/>
                <a:gd name="T5" fmla="*/ 3 h 490"/>
                <a:gd name="T6" fmla="*/ 220 w 424"/>
                <a:gd name="T7" fmla="*/ 1 h 490"/>
                <a:gd name="T8" fmla="*/ 180 w 424"/>
                <a:gd name="T9" fmla="*/ 10 h 490"/>
                <a:gd name="T10" fmla="*/ 144 w 424"/>
                <a:gd name="T11" fmla="*/ 35 h 490"/>
                <a:gd name="T12" fmla="*/ 29 w 424"/>
                <a:gd name="T13" fmla="*/ 153 h 490"/>
                <a:gd name="T14" fmla="*/ 27 w 424"/>
                <a:gd name="T15" fmla="*/ 170 h 490"/>
                <a:gd name="T16" fmla="*/ 36 w 424"/>
                <a:gd name="T17" fmla="*/ 186 h 490"/>
                <a:gd name="T18" fmla="*/ 51 w 424"/>
                <a:gd name="T19" fmla="*/ 194 h 490"/>
                <a:gd name="T20" fmla="*/ 68 w 424"/>
                <a:gd name="T21" fmla="*/ 193 h 490"/>
                <a:gd name="T22" fmla="*/ 186 w 424"/>
                <a:gd name="T23" fmla="*/ 78 h 490"/>
                <a:gd name="T24" fmla="*/ 206 w 424"/>
                <a:gd name="T25" fmla="*/ 64 h 490"/>
                <a:gd name="T26" fmla="*/ 231 w 424"/>
                <a:gd name="T27" fmla="*/ 60 h 490"/>
                <a:gd name="T28" fmla="*/ 256 w 424"/>
                <a:gd name="T29" fmla="*/ 63 h 490"/>
                <a:gd name="T30" fmla="*/ 280 w 424"/>
                <a:gd name="T31" fmla="*/ 72 h 490"/>
                <a:gd name="T32" fmla="*/ 303 w 424"/>
                <a:gd name="T33" fmla="*/ 86 h 490"/>
                <a:gd name="T34" fmla="*/ 345 w 424"/>
                <a:gd name="T35" fmla="*/ 128 h 490"/>
                <a:gd name="T36" fmla="*/ 358 w 424"/>
                <a:gd name="T37" fmla="*/ 149 h 490"/>
                <a:gd name="T38" fmla="*/ 363 w 424"/>
                <a:gd name="T39" fmla="*/ 169 h 490"/>
                <a:gd name="T40" fmla="*/ 362 w 424"/>
                <a:gd name="T41" fmla="*/ 190 h 490"/>
                <a:gd name="T42" fmla="*/ 354 w 424"/>
                <a:gd name="T43" fmla="*/ 211 h 490"/>
                <a:gd name="T44" fmla="*/ 339 w 424"/>
                <a:gd name="T45" fmla="*/ 230 h 490"/>
                <a:gd name="T46" fmla="*/ 144 w 424"/>
                <a:gd name="T47" fmla="*/ 421 h 490"/>
                <a:gd name="T48" fmla="*/ 116 w 424"/>
                <a:gd name="T49" fmla="*/ 428 h 490"/>
                <a:gd name="T50" fmla="*/ 91 w 424"/>
                <a:gd name="T51" fmla="*/ 425 h 490"/>
                <a:gd name="T52" fmla="*/ 70 w 424"/>
                <a:gd name="T53" fmla="*/ 416 h 490"/>
                <a:gd name="T54" fmla="*/ 55 w 424"/>
                <a:gd name="T55" fmla="*/ 401 h 490"/>
                <a:gd name="T56" fmla="*/ 41 w 424"/>
                <a:gd name="T57" fmla="*/ 389 h 490"/>
                <a:gd name="T58" fmla="*/ 24 w 424"/>
                <a:gd name="T59" fmla="*/ 388 h 490"/>
                <a:gd name="T60" fmla="*/ 9 w 424"/>
                <a:gd name="T61" fmla="*/ 395 h 490"/>
                <a:gd name="T62" fmla="*/ 0 w 424"/>
                <a:gd name="T63" fmla="*/ 411 h 490"/>
                <a:gd name="T64" fmla="*/ 3 w 424"/>
                <a:gd name="T65" fmla="*/ 428 h 490"/>
                <a:gd name="T66" fmla="*/ 23 w 424"/>
                <a:gd name="T67" fmla="*/ 454 h 490"/>
                <a:gd name="T68" fmla="*/ 58 w 424"/>
                <a:gd name="T69" fmla="*/ 478 h 490"/>
                <a:gd name="T70" fmla="*/ 100 w 424"/>
                <a:gd name="T71" fmla="*/ 488 h 490"/>
                <a:gd name="T72" fmla="*/ 126 w 424"/>
                <a:gd name="T73" fmla="*/ 488 h 490"/>
                <a:gd name="T74" fmla="*/ 161 w 424"/>
                <a:gd name="T75" fmla="*/ 480 h 490"/>
                <a:gd name="T76" fmla="*/ 192 w 424"/>
                <a:gd name="T77" fmla="*/ 462 h 490"/>
                <a:gd name="T78" fmla="*/ 392 w 424"/>
                <a:gd name="T79" fmla="*/ 262 h 490"/>
                <a:gd name="T80" fmla="*/ 413 w 424"/>
                <a:gd name="T81" fmla="*/ 228 h 490"/>
                <a:gd name="T82" fmla="*/ 423 w 424"/>
                <a:gd name="T83" fmla="*/ 189 h 490"/>
                <a:gd name="T84" fmla="*/ 421 w 424"/>
                <a:gd name="T85" fmla="*/ 151 h 490"/>
                <a:gd name="T86" fmla="*/ 407 w 424"/>
                <a:gd name="T87" fmla="*/ 113 h 490"/>
                <a:gd name="T88" fmla="*/ 382 w 424"/>
                <a:gd name="T89" fmla="*/ 8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490">
                  <a:moveTo>
                    <a:pt x="382" y="80"/>
                  </a:moveTo>
                  <a:lnTo>
                    <a:pt x="352" y="50"/>
                  </a:lnTo>
                  <a:lnTo>
                    <a:pt x="342" y="40"/>
                  </a:lnTo>
                  <a:lnTo>
                    <a:pt x="330" y="32"/>
                  </a:lnTo>
                  <a:lnTo>
                    <a:pt x="318" y="23"/>
                  </a:lnTo>
                  <a:lnTo>
                    <a:pt x="305" y="17"/>
                  </a:lnTo>
                  <a:lnTo>
                    <a:pt x="291" y="11"/>
                  </a:lnTo>
                  <a:lnTo>
                    <a:pt x="277" y="6"/>
                  </a:lnTo>
                  <a:lnTo>
                    <a:pt x="263" y="3"/>
                  </a:lnTo>
                  <a:lnTo>
                    <a:pt x="249" y="1"/>
                  </a:lnTo>
                  <a:lnTo>
                    <a:pt x="235" y="0"/>
                  </a:lnTo>
                  <a:lnTo>
                    <a:pt x="220" y="1"/>
                  </a:lnTo>
                  <a:lnTo>
                    <a:pt x="206" y="2"/>
                  </a:lnTo>
                  <a:lnTo>
                    <a:pt x="194" y="6"/>
                  </a:lnTo>
                  <a:lnTo>
                    <a:pt x="180" y="10"/>
                  </a:lnTo>
                  <a:lnTo>
                    <a:pt x="168" y="17"/>
                  </a:lnTo>
                  <a:lnTo>
                    <a:pt x="155" y="25"/>
                  </a:lnTo>
                  <a:lnTo>
                    <a:pt x="144" y="35"/>
                  </a:lnTo>
                  <a:lnTo>
                    <a:pt x="36" y="143"/>
                  </a:lnTo>
                  <a:lnTo>
                    <a:pt x="32" y="149"/>
                  </a:lnTo>
                  <a:lnTo>
                    <a:pt x="29" y="153"/>
                  </a:lnTo>
                  <a:lnTo>
                    <a:pt x="27" y="159"/>
                  </a:lnTo>
                  <a:lnTo>
                    <a:pt x="26" y="165"/>
                  </a:lnTo>
                  <a:lnTo>
                    <a:pt x="27" y="170"/>
                  </a:lnTo>
                  <a:lnTo>
                    <a:pt x="29" y="176"/>
                  </a:lnTo>
                  <a:lnTo>
                    <a:pt x="32" y="181"/>
                  </a:lnTo>
                  <a:lnTo>
                    <a:pt x="36" y="186"/>
                  </a:lnTo>
                  <a:lnTo>
                    <a:pt x="40" y="189"/>
                  </a:lnTo>
                  <a:lnTo>
                    <a:pt x="46" y="193"/>
                  </a:lnTo>
                  <a:lnTo>
                    <a:pt x="51" y="194"/>
                  </a:lnTo>
                  <a:lnTo>
                    <a:pt x="56" y="195"/>
                  </a:lnTo>
                  <a:lnTo>
                    <a:pt x="63" y="195"/>
                  </a:lnTo>
                  <a:lnTo>
                    <a:pt x="68" y="193"/>
                  </a:lnTo>
                  <a:lnTo>
                    <a:pt x="73" y="189"/>
                  </a:lnTo>
                  <a:lnTo>
                    <a:pt x="78" y="186"/>
                  </a:lnTo>
                  <a:lnTo>
                    <a:pt x="186" y="78"/>
                  </a:lnTo>
                  <a:lnTo>
                    <a:pt x="192" y="72"/>
                  </a:lnTo>
                  <a:lnTo>
                    <a:pt x="200" y="67"/>
                  </a:lnTo>
                  <a:lnTo>
                    <a:pt x="206" y="64"/>
                  </a:lnTo>
                  <a:lnTo>
                    <a:pt x="215" y="62"/>
                  </a:lnTo>
                  <a:lnTo>
                    <a:pt x="223" y="61"/>
                  </a:lnTo>
                  <a:lnTo>
                    <a:pt x="231" y="60"/>
                  </a:lnTo>
                  <a:lnTo>
                    <a:pt x="239" y="60"/>
                  </a:lnTo>
                  <a:lnTo>
                    <a:pt x="247" y="61"/>
                  </a:lnTo>
                  <a:lnTo>
                    <a:pt x="256" y="63"/>
                  </a:lnTo>
                  <a:lnTo>
                    <a:pt x="264" y="65"/>
                  </a:lnTo>
                  <a:lnTo>
                    <a:pt x="273" y="68"/>
                  </a:lnTo>
                  <a:lnTo>
                    <a:pt x="280" y="72"/>
                  </a:lnTo>
                  <a:lnTo>
                    <a:pt x="289" y="77"/>
                  </a:lnTo>
                  <a:lnTo>
                    <a:pt x="295" y="81"/>
                  </a:lnTo>
                  <a:lnTo>
                    <a:pt x="303" y="86"/>
                  </a:lnTo>
                  <a:lnTo>
                    <a:pt x="309" y="93"/>
                  </a:lnTo>
                  <a:lnTo>
                    <a:pt x="339" y="123"/>
                  </a:lnTo>
                  <a:lnTo>
                    <a:pt x="345" y="128"/>
                  </a:lnTo>
                  <a:lnTo>
                    <a:pt x="350" y="135"/>
                  </a:lnTo>
                  <a:lnTo>
                    <a:pt x="354" y="141"/>
                  </a:lnTo>
                  <a:lnTo>
                    <a:pt x="358" y="149"/>
                  </a:lnTo>
                  <a:lnTo>
                    <a:pt x="361" y="155"/>
                  </a:lnTo>
                  <a:lnTo>
                    <a:pt x="362" y="162"/>
                  </a:lnTo>
                  <a:lnTo>
                    <a:pt x="363" y="169"/>
                  </a:lnTo>
                  <a:lnTo>
                    <a:pt x="364" y="176"/>
                  </a:lnTo>
                  <a:lnTo>
                    <a:pt x="363" y="184"/>
                  </a:lnTo>
                  <a:lnTo>
                    <a:pt x="362" y="190"/>
                  </a:lnTo>
                  <a:lnTo>
                    <a:pt x="361" y="198"/>
                  </a:lnTo>
                  <a:lnTo>
                    <a:pt x="358" y="204"/>
                  </a:lnTo>
                  <a:lnTo>
                    <a:pt x="354" y="211"/>
                  </a:lnTo>
                  <a:lnTo>
                    <a:pt x="350" y="218"/>
                  </a:lnTo>
                  <a:lnTo>
                    <a:pt x="345" y="224"/>
                  </a:lnTo>
                  <a:lnTo>
                    <a:pt x="339" y="230"/>
                  </a:lnTo>
                  <a:lnTo>
                    <a:pt x="159" y="410"/>
                  </a:lnTo>
                  <a:lnTo>
                    <a:pt x="152" y="417"/>
                  </a:lnTo>
                  <a:lnTo>
                    <a:pt x="144" y="421"/>
                  </a:lnTo>
                  <a:lnTo>
                    <a:pt x="138" y="424"/>
                  </a:lnTo>
                  <a:lnTo>
                    <a:pt x="130" y="427"/>
                  </a:lnTo>
                  <a:lnTo>
                    <a:pt x="116" y="428"/>
                  </a:lnTo>
                  <a:lnTo>
                    <a:pt x="106" y="428"/>
                  </a:lnTo>
                  <a:lnTo>
                    <a:pt x="98" y="427"/>
                  </a:lnTo>
                  <a:lnTo>
                    <a:pt x="91" y="425"/>
                  </a:lnTo>
                  <a:lnTo>
                    <a:pt x="83" y="423"/>
                  </a:lnTo>
                  <a:lnTo>
                    <a:pt x="77" y="420"/>
                  </a:lnTo>
                  <a:lnTo>
                    <a:pt x="70" y="416"/>
                  </a:lnTo>
                  <a:lnTo>
                    <a:pt x="65" y="411"/>
                  </a:lnTo>
                  <a:lnTo>
                    <a:pt x="59" y="406"/>
                  </a:lnTo>
                  <a:lnTo>
                    <a:pt x="55" y="401"/>
                  </a:lnTo>
                  <a:lnTo>
                    <a:pt x="51" y="395"/>
                  </a:lnTo>
                  <a:lnTo>
                    <a:pt x="47" y="392"/>
                  </a:lnTo>
                  <a:lnTo>
                    <a:pt x="41" y="389"/>
                  </a:lnTo>
                  <a:lnTo>
                    <a:pt x="36" y="388"/>
                  </a:lnTo>
                  <a:lnTo>
                    <a:pt x="31" y="387"/>
                  </a:lnTo>
                  <a:lnTo>
                    <a:pt x="24" y="388"/>
                  </a:lnTo>
                  <a:lnTo>
                    <a:pt x="19" y="389"/>
                  </a:lnTo>
                  <a:lnTo>
                    <a:pt x="13" y="392"/>
                  </a:lnTo>
                  <a:lnTo>
                    <a:pt x="9" y="395"/>
                  </a:lnTo>
                  <a:lnTo>
                    <a:pt x="5" y="401"/>
                  </a:lnTo>
                  <a:lnTo>
                    <a:pt x="3" y="405"/>
                  </a:lnTo>
                  <a:lnTo>
                    <a:pt x="0" y="411"/>
                  </a:lnTo>
                  <a:lnTo>
                    <a:pt x="0" y="417"/>
                  </a:lnTo>
                  <a:lnTo>
                    <a:pt x="0" y="422"/>
                  </a:lnTo>
                  <a:lnTo>
                    <a:pt x="3" y="428"/>
                  </a:lnTo>
                  <a:lnTo>
                    <a:pt x="5" y="434"/>
                  </a:lnTo>
                  <a:lnTo>
                    <a:pt x="13" y="444"/>
                  </a:lnTo>
                  <a:lnTo>
                    <a:pt x="23" y="454"/>
                  </a:lnTo>
                  <a:lnTo>
                    <a:pt x="34" y="463"/>
                  </a:lnTo>
                  <a:lnTo>
                    <a:pt x="46" y="471"/>
                  </a:lnTo>
                  <a:lnTo>
                    <a:pt x="58" y="478"/>
                  </a:lnTo>
                  <a:lnTo>
                    <a:pt x="71" y="482"/>
                  </a:lnTo>
                  <a:lnTo>
                    <a:pt x="85" y="486"/>
                  </a:lnTo>
                  <a:lnTo>
                    <a:pt x="100" y="488"/>
                  </a:lnTo>
                  <a:lnTo>
                    <a:pt x="107" y="488"/>
                  </a:lnTo>
                  <a:lnTo>
                    <a:pt x="113" y="490"/>
                  </a:lnTo>
                  <a:lnTo>
                    <a:pt x="126" y="488"/>
                  </a:lnTo>
                  <a:lnTo>
                    <a:pt x="138" y="486"/>
                  </a:lnTo>
                  <a:lnTo>
                    <a:pt x="150" y="484"/>
                  </a:lnTo>
                  <a:lnTo>
                    <a:pt x="161" y="480"/>
                  </a:lnTo>
                  <a:lnTo>
                    <a:pt x="172" y="475"/>
                  </a:lnTo>
                  <a:lnTo>
                    <a:pt x="183" y="468"/>
                  </a:lnTo>
                  <a:lnTo>
                    <a:pt x="192" y="462"/>
                  </a:lnTo>
                  <a:lnTo>
                    <a:pt x="201" y="453"/>
                  </a:lnTo>
                  <a:lnTo>
                    <a:pt x="382" y="273"/>
                  </a:lnTo>
                  <a:lnTo>
                    <a:pt x="392" y="262"/>
                  </a:lnTo>
                  <a:lnTo>
                    <a:pt x="399" y="251"/>
                  </a:lnTo>
                  <a:lnTo>
                    <a:pt x="407" y="240"/>
                  </a:lnTo>
                  <a:lnTo>
                    <a:pt x="413" y="228"/>
                  </a:lnTo>
                  <a:lnTo>
                    <a:pt x="418" y="215"/>
                  </a:lnTo>
                  <a:lnTo>
                    <a:pt x="421" y="202"/>
                  </a:lnTo>
                  <a:lnTo>
                    <a:pt x="423" y="189"/>
                  </a:lnTo>
                  <a:lnTo>
                    <a:pt x="424" y="176"/>
                  </a:lnTo>
                  <a:lnTo>
                    <a:pt x="423" y="164"/>
                  </a:lnTo>
                  <a:lnTo>
                    <a:pt x="421" y="151"/>
                  </a:lnTo>
                  <a:lnTo>
                    <a:pt x="418" y="138"/>
                  </a:lnTo>
                  <a:lnTo>
                    <a:pt x="413" y="125"/>
                  </a:lnTo>
                  <a:lnTo>
                    <a:pt x="407" y="113"/>
                  </a:lnTo>
                  <a:lnTo>
                    <a:pt x="399" y="101"/>
                  </a:lnTo>
                  <a:lnTo>
                    <a:pt x="392" y="91"/>
                  </a:lnTo>
                  <a:lnTo>
                    <a:pt x="382" y="80"/>
                  </a:lnTo>
                  <a:lnTo>
                    <a:pt x="382"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sp>
        <p:nvSpPr>
          <p:cNvPr id="41" name="Freeform 302">
            <a:extLst>
              <a:ext uri="{FF2B5EF4-FFF2-40B4-BE49-F238E27FC236}">
                <a16:creationId xmlns:a16="http://schemas.microsoft.com/office/drawing/2014/main" xmlns="" id="{B6D01FB8-55C1-4366-8E5D-65751CDD3632}"/>
              </a:ext>
            </a:extLst>
          </p:cNvPr>
          <p:cNvSpPr>
            <a:spLocks/>
          </p:cNvSpPr>
          <p:nvPr/>
        </p:nvSpPr>
        <p:spPr bwMode="auto">
          <a:xfrm>
            <a:off x="6007442" y="4513374"/>
            <a:ext cx="177118" cy="119063"/>
          </a:xfrm>
          <a:custGeom>
            <a:avLst/>
            <a:gdLst>
              <a:gd name="T0" fmla="*/ 843 w 903"/>
              <a:gd name="T1" fmla="*/ 572 h 602"/>
              <a:gd name="T2" fmla="*/ 843 w 903"/>
              <a:gd name="T3" fmla="*/ 12 h 602"/>
              <a:gd name="T4" fmla="*/ 840 w 903"/>
              <a:gd name="T5" fmla="*/ 7 h 602"/>
              <a:gd name="T6" fmla="*/ 836 w 903"/>
              <a:gd name="T7" fmla="*/ 3 h 602"/>
              <a:gd name="T8" fmla="*/ 831 w 903"/>
              <a:gd name="T9" fmla="*/ 1 h 602"/>
              <a:gd name="T10" fmla="*/ 707 w 903"/>
              <a:gd name="T11" fmla="*/ 0 h 602"/>
              <a:gd name="T12" fmla="*/ 701 w 903"/>
              <a:gd name="T13" fmla="*/ 2 h 602"/>
              <a:gd name="T14" fmla="*/ 697 w 903"/>
              <a:gd name="T15" fmla="*/ 5 h 602"/>
              <a:gd name="T16" fmla="*/ 694 w 903"/>
              <a:gd name="T17" fmla="*/ 9 h 602"/>
              <a:gd name="T18" fmla="*/ 692 w 903"/>
              <a:gd name="T19" fmla="*/ 16 h 602"/>
              <a:gd name="T20" fmla="*/ 632 w 903"/>
              <a:gd name="T21" fmla="*/ 572 h 602"/>
              <a:gd name="T22" fmla="*/ 631 w 903"/>
              <a:gd name="T23" fmla="*/ 283 h 602"/>
              <a:gd name="T24" fmla="*/ 629 w 903"/>
              <a:gd name="T25" fmla="*/ 277 h 602"/>
              <a:gd name="T26" fmla="*/ 626 w 903"/>
              <a:gd name="T27" fmla="*/ 274 h 602"/>
              <a:gd name="T28" fmla="*/ 621 w 903"/>
              <a:gd name="T29" fmla="*/ 271 h 602"/>
              <a:gd name="T30" fmla="*/ 496 w 903"/>
              <a:gd name="T31" fmla="*/ 271 h 602"/>
              <a:gd name="T32" fmla="*/ 491 w 903"/>
              <a:gd name="T33" fmla="*/ 272 h 602"/>
              <a:gd name="T34" fmla="*/ 487 w 903"/>
              <a:gd name="T35" fmla="*/ 275 h 602"/>
              <a:gd name="T36" fmla="*/ 482 w 903"/>
              <a:gd name="T37" fmla="*/ 281 h 602"/>
              <a:gd name="T38" fmla="*/ 481 w 903"/>
              <a:gd name="T39" fmla="*/ 286 h 602"/>
              <a:gd name="T40" fmla="*/ 421 w 903"/>
              <a:gd name="T41" fmla="*/ 572 h 602"/>
              <a:gd name="T42" fmla="*/ 421 w 903"/>
              <a:gd name="T43" fmla="*/ 193 h 602"/>
              <a:gd name="T44" fmla="*/ 419 w 903"/>
              <a:gd name="T45" fmla="*/ 187 h 602"/>
              <a:gd name="T46" fmla="*/ 415 w 903"/>
              <a:gd name="T47" fmla="*/ 183 h 602"/>
              <a:gd name="T48" fmla="*/ 409 w 903"/>
              <a:gd name="T49" fmla="*/ 181 h 602"/>
              <a:gd name="T50" fmla="*/ 286 w 903"/>
              <a:gd name="T51" fmla="*/ 181 h 602"/>
              <a:gd name="T52" fmla="*/ 280 w 903"/>
              <a:gd name="T53" fmla="*/ 182 h 602"/>
              <a:gd name="T54" fmla="*/ 275 w 903"/>
              <a:gd name="T55" fmla="*/ 185 h 602"/>
              <a:gd name="T56" fmla="*/ 272 w 903"/>
              <a:gd name="T57" fmla="*/ 190 h 602"/>
              <a:gd name="T58" fmla="*/ 271 w 903"/>
              <a:gd name="T59" fmla="*/ 196 h 602"/>
              <a:gd name="T60" fmla="*/ 211 w 903"/>
              <a:gd name="T61" fmla="*/ 572 h 602"/>
              <a:gd name="T62" fmla="*/ 210 w 903"/>
              <a:gd name="T63" fmla="*/ 404 h 602"/>
              <a:gd name="T64" fmla="*/ 208 w 903"/>
              <a:gd name="T65" fmla="*/ 399 h 602"/>
              <a:gd name="T66" fmla="*/ 204 w 903"/>
              <a:gd name="T67" fmla="*/ 394 h 602"/>
              <a:gd name="T68" fmla="*/ 199 w 903"/>
              <a:gd name="T69" fmla="*/ 392 h 602"/>
              <a:gd name="T70" fmla="*/ 75 w 903"/>
              <a:gd name="T71" fmla="*/ 391 h 602"/>
              <a:gd name="T72" fmla="*/ 69 w 903"/>
              <a:gd name="T73" fmla="*/ 392 h 602"/>
              <a:gd name="T74" fmla="*/ 65 w 903"/>
              <a:gd name="T75" fmla="*/ 396 h 602"/>
              <a:gd name="T76" fmla="*/ 62 w 903"/>
              <a:gd name="T77" fmla="*/ 401 h 602"/>
              <a:gd name="T78" fmla="*/ 60 w 903"/>
              <a:gd name="T79" fmla="*/ 40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6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1 w 903"/>
              <a:gd name="T111" fmla="*/ 596 h 602"/>
              <a:gd name="T112" fmla="*/ 903 w 903"/>
              <a:gd name="T113" fmla="*/ 591 h 602"/>
              <a:gd name="T114" fmla="*/ 903 w 903"/>
              <a:gd name="T115" fmla="*/ 584 h 602"/>
              <a:gd name="T116" fmla="*/ 901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3" y="12"/>
                </a:lnTo>
                <a:lnTo>
                  <a:pt x="842" y="9"/>
                </a:lnTo>
                <a:lnTo>
                  <a:pt x="840" y="7"/>
                </a:lnTo>
                <a:lnTo>
                  <a:pt x="838" y="5"/>
                </a:lnTo>
                <a:lnTo>
                  <a:pt x="836" y="3"/>
                </a:lnTo>
                <a:lnTo>
                  <a:pt x="834" y="2"/>
                </a:lnTo>
                <a:lnTo>
                  <a:pt x="831" y="1"/>
                </a:lnTo>
                <a:lnTo>
                  <a:pt x="828" y="1"/>
                </a:lnTo>
                <a:lnTo>
                  <a:pt x="707" y="0"/>
                </a:lnTo>
                <a:lnTo>
                  <a:pt x="704" y="1"/>
                </a:lnTo>
                <a:lnTo>
                  <a:pt x="701" y="2"/>
                </a:lnTo>
                <a:lnTo>
                  <a:pt x="699" y="3"/>
                </a:lnTo>
                <a:lnTo>
                  <a:pt x="697" y="5"/>
                </a:lnTo>
                <a:lnTo>
                  <a:pt x="695" y="7"/>
                </a:lnTo>
                <a:lnTo>
                  <a:pt x="694" y="9"/>
                </a:lnTo>
                <a:lnTo>
                  <a:pt x="692" y="12"/>
                </a:lnTo>
                <a:lnTo>
                  <a:pt x="692" y="16"/>
                </a:lnTo>
                <a:lnTo>
                  <a:pt x="692" y="572"/>
                </a:lnTo>
                <a:lnTo>
                  <a:pt x="632" y="572"/>
                </a:lnTo>
                <a:lnTo>
                  <a:pt x="632" y="286"/>
                </a:lnTo>
                <a:lnTo>
                  <a:pt x="631" y="283"/>
                </a:lnTo>
                <a:lnTo>
                  <a:pt x="631" y="281"/>
                </a:lnTo>
                <a:lnTo>
                  <a:pt x="629" y="277"/>
                </a:lnTo>
                <a:lnTo>
                  <a:pt x="628" y="275"/>
                </a:lnTo>
                <a:lnTo>
                  <a:pt x="626" y="274"/>
                </a:lnTo>
                <a:lnTo>
                  <a:pt x="623" y="272"/>
                </a:lnTo>
                <a:lnTo>
                  <a:pt x="621" y="271"/>
                </a:lnTo>
                <a:lnTo>
                  <a:pt x="617" y="271"/>
                </a:lnTo>
                <a:lnTo>
                  <a:pt x="496" y="271"/>
                </a:lnTo>
                <a:lnTo>
                  <a:pt x="494" y="271"/>
                </a:lnTo>
                <a:lnTo>
                  <a:pt x="491" y="272"/>
                </a:lnTo>
                <a:lnTo>
                  <a:pt x="489" y="274"/>
                </a:lnTo>
                <a:lnTo>
                  <a:pt x="487" y="275"/>
                </a:lnTo>
                <a:lnTo>
                  <a:pt x="484" y="277"/>
                </a:lnTo>
                <a:lnTo>
                  <a:pt x="482" y="281"/>
                </a:lnTo>
                <a:lnTo>
                  <a:pt x="482" y="283"/>
                </a:lnTo>
                <a:lnTo>
                  <a:pt x="481" y="286"/>
                </a:lnTo>
                <a:lnTo>
                  <a:pt x="481"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0" y="182"/>
                </a:lnTo>
                <a:lnTo>
                  <a:pt x="277" y="183"/>
                </a:lnTo>
                <a:lnTo>
                  <a:pt x="275" y="185"/>
                </a:lnTo>
                <a:lnTo>
                  <a:pt x="273" y="187"/>
                </a:lnTo>
                <a:lnTo>
                  <a:pt x="272" y="190"/>
                </a:lnTo>
                <a:lnTo>
                  <a:pt x="271" y="193"/>
                </a:lnTo>
                <a:lnTo>
                  <a:pt x="271" y="196"/>
                </a:lnTo>
                <a:lnTo>
                  <a:pt x="271" y="572"/>
                </a:lnTo>
                <a:lnTo>
                  <a:pt x="211" y="572"/>
                </a:lnTo>
                <a:lnTo>
                  <a:pt x="211" y="406"/>
                </a:lnTo>
                <a:lnTo>
                  <a:pt x="210" y="404"/>
                </a:lnTo>
                <a:lnTo>
                  <a:pt x="210" y="401"/>
                </a:lnTo>
                <a:lnTo>
                  <a:pt x="208" y="399"/>
                </a:lnTo>
                <a:lnTo>
                  <a:pt x="207" y="396"/>
                </a:lnTo>
                <a:lnTo>
                  <a:pt x="204" y="394"/>
                </a:lnTo>
                <a:lnTo>
                  <a:pt x="201" y="393"/>
                </a:lnTo>
                <a:lnTo>
                  <a:pt x="199" y="392"/>
                </a:lnTo>
                <a:lnTo>
                  <a:pt x="196" y="391"/>
                </a:lnTo>
                <a:lnTo>
                  <a:pt x="75" y="391"/>
                </a:lnTo>
                <a:lnTo>
                  <a:pt x="73" y="392"/>
                </a:lnTo>
                <a:lnTo>
                  <a:pt x="69" y="392"/>
                </a:lnTo>
                <a:lnTo>
                  <a:pt x="67" y="394"/>
                </a:lnTo>
                <a:lnTo>
                  <a:pt x="65" y="396"/>
                </a:lnTo>
                <a:lnTo>
                  <a:pt x="63" y="399"/>
                </a:lnTo>
                <a:lnTo>
                  <a:pt x="62" y="401"/>
                </a:lnTo>
                <a:lnTo>
                  <a:pt x="61" y="404"/>
                </a:lnTo>
                <a:lnTo>
                  <a:pt x="60" y="406"/>
                </a:lnTo>
                <a:lnTo>
                  <a:pt x="60" y="572"/>
                </a:lnTo>
                <a:lnTo>
                  <a:pt x="15" y="572"/>
                </a:lnTo>
                <a:lnTo>
                  <a:pt x="11" y="572"/>
                </a:lnTo>
                <a:lnTo>
                  <a:pt x="9" y="573"/>
                </a:lnTo>
                <a:lnTo>
                  <a:pt x="6" y="575"/>
                </a:lnTo>
                <a:lnTo>
                  <a:pt x="4" y="577"/>
                </a:lnTo>
                <a:lnTo>
                  <a:pt x="3" y="579"/>
                </a:lnTo>
                <a:lnTo>
                  <a:pt x="1" y="581"/>
                </a:lnTo>
                <a:lnTo>
                  <a:pt x="1" y="584"/>
                </a:lnTo>
                <a:lnTo>
                  <a:pt x="0" y="587"/>
                </a:lnTo>
                <a:lnTo>
                  <a:pt x="1" y="591"/>
                </a:lnTo>
                <a:lnTo>
                  <a:pt x="1" y="593"/>
                </a:lnTo>
                <a:lnTo>
                  <a:pt x="3" y="596"/>
                </a:lnTo>
                <a:lnTo>
                  <a:pt x="4" y="598"/>
                </a:lnTo>
                <a:lnTo>
                  <a:pt x="6" y="600"/>
                </a:lnTo>
                <a:lnTo>
                  <a:pt x="9" y="601"/>
                </a:lnTo>
                <a:lnTo>
                  <a:pt x="11" y="602"/>
                </a:lnTo>
                <a:lnTo>
                  <a:pt x="15" y="602"/>
                </a:lnTo>
                <a:lnTo>
                  <a:pt x="75" y="602"/>
                </a:lnTo>
                <a:lnTo>
                  <a:pt x="196" y="602"/>
                </a:lnTo>
                <a:lnTo>
                  <a:pt x="286" y="602"/>
                </a:lnTo>
                <a:lnTo>
                  <a:pt x="406" y="602"/>
                </a:lnTo>
                <a:lnTo>
                  <a:pt x="496" y="602"/>
                </a:lnTo>
                <a:lnTo>
                  <a:pt x="617" y="602"/>
                </a:lnTo>
                <a:lnTo>
                  <a:pt x="707" y="602"/>
                </a:lnTo>
                <a:lnTo>
                  <a:pt x="828" y="602"/>
                </a:lnTo>
                <a:lnTo>
                  <a:pt x="888" y="602"/>
                </a:lnTo>
                <a:lnTo>
                  <a:pt x="891" y="602"/>
                </a:lnTo>
                <a:lnTo>
                  <a:pt x="894" y="601"/>
                </a:lnTo>
                <a:lnTo>
                  <a:pt x="896" y="600"/>
                </a:lnTo>
                <a:lnTo>
                  <a:pt x="898" y="598"/>
                </a:lnTo>
                <a:lnTo>
                  <a:pt x="901" y="596"/>
                </a:lnTo>
                <a:lnTo>
                  <a:pt x="902" y="593"/>
                </a:lnTo>
                <a:lnTo>
                  <a:pt x="903" y="591"/>
                </a:lnTo>
                <a:lnTo>
                  <a:pt x="903" y="587"/>
                </a:lnTo>
                <a:lnTo>
                  <a:pt x="903" y="584"/>
                </a:lnTo>
                <a:lnTo>
                  <a:pt x="902" y="581"/>
                </a:lnTo>
                <a:lnTo>
                  <a:pt x="901" y="579"/>
                </a:lnTo>
                <a:lnTo>
                  <a:pt x="898" y="577"/>
                </a:lnTo>
                <a:lnTo>
                  <a:pt x="896" y="575"/>
                </a:lnTo>
                <a:lnTo>
                  <a:pt x="894" y="573"/>
                </a:lnTo>
                <a:lnTo>
                  <a:pt x="891" y="572"/>
                </a:lnTo>
                <a:lnTo>
                  <a:pt x="888" y="57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nvGrpSpPr>
          <p:cNvPr id="42" name="Group 41">
            <a:extLst>
              <a:ext uri="{FF2B5EF4-FFF2-40B4-BE49-F238E27FC236}">
                <a16:creationId xmlns:a16="http://schemas.microsoft.com/office/drawing/2014/main" xmlns="" id="{5CFAA474-8A9F-4EB6-8E1C-FC73B8FE4A86}"/>
              </a:ext>
            </a:extLst>
          </p:cNvPr>
          <p:cNvGrpSpPr/>
          <p:nvPr/>
        </p:nvGrpSpPr>
        <p:grpSpPr>
          <a:xfrm>
            <a:off x="4893847" y="3852783"/>
            <a:ext cx="156543" cy="161911"/>
            <a:chOff x="10463213" y="1389063"/>
            <a:chExt cx="277812" cy="287338"/>
          </a:xfrm>
          <a:solidFill>
            <a:schemeClr val="bg1"/>
          </a:solidFill>
        </p:grpSpPr>
        <p:sp>
          <p:nvSpPr>
            <p:cNvPr id="43" name="Freeform 2148">
              <a:extLst>
                <a:ext uri="{FF2B5EF4-FFF2-40B4-BE49-F238E27FC236}">
                  <a16:creationId xmlns:a16="http://schemas.microsoft.com/office/drawing/2014/main" xmlns="" id="{A3366680-2CD4-430E-B1A2-E9D606528825}"/>
                </a:ext>
              </a:extLst>
            </p:cNvPr>
            <p:cNvSpPr>
              <a:spLocks noEditPoints="1"/>
            </p:cNvSpPr>
            <p:nvPr/>
          </p:nvSpPr>
          <p:spPr bwMode="auto">
            <a:xfrm>
              <a:off x="10541000" y="1389063"/>
              <a:ext cx="123825" cy="287338"/>
            </a:xfrm>
            <a:custGeom>
              <a:avLst/>
              <a:gdLst>
                <a:gd name="T0" fmla="*/ 155 w 391"/>
                <a:gd name="T1" fmla="*/ 293 h 903"/>
                <a:gd name="T2" fmla="*/ 115 w 391"/>
                <a:gd name="T3" fmla="*/ 263 h 903"/>
                <a:gd name="T4" fmla="*/ 93 w 391"/>
                <a:gd name="T5" fmla="*/ 218 h 903"/>
                <a:gd name="T6" fmla="*/ 95 w 391"/>
                <a:gd name="T7" fmla="*/ 165 h 903"/>
                <a:gd name="T8" fmla="*/ 121 w 391"/>
                <a:gd name="T9" fmla="*/ 121 h 903"/>
                <a:gd name="T10" fmla="*/ 165 w 391"/>
                <a:gd name="T11" fmla="*/ 95 h 903"/>
                <a:gd name="T12" fmla="*/ 217 w 391"/>
                <a:gd name="T13" fmla="*/ 93 h 903"/>
                <a:gd name="T14" fmla="*/ 263 w 391"/>
                <a:gd name="T15" fmla="*/ 115 h 903"/>
                <a:gd name="T16" fmla="*/ 293 w 391"/>
                <a:gd name="T17" fmla="*/ 155 h 903"/>
                <a:gd name="T18" fmla="*/ 300 w 391"/>
                <a:gd name="T19" fmla="*/ 207 h 903"/>
                <a:gd name="T20" fmla="*/ 283 w 391"/>
                <a:gd name="T21" fmla="*/ 254 h 903"/>
                <a:gd name="T22" fmla="*/ 245 w 391"/>
                <a:gd name="T23" fmla="*/ 288 h 903"/>
                <a:gd name="T24" fmla="*/ 195 w 391"/>
                <a:gd name="T25" fmla="*/ 301 h 903"/>
                <a:gd name="T26" fmla="*/ 155 w 391"/>
                <a:gd name="T27" fmla="*/ 534 h 903"/>
                <a:gd name="T28" fmla="*/ 115 w 391"/>
                <a:gd name="T29" fmla="*/ 503 h 903"/>
                <a:gd name="T30" fmla="*/ 93 w 391"/>
                <a:gd name="T31" fmla="*/ 458 h 903"/>
                <a:gd name="T32" fmla="*/ 95 w 391"/>
                <a:gd name="T33" fmla="*/ 406 h 903"/>
                <a:gd name="T34" fmla="*/ 121 w 391"/>
                <a:gd name="T35" fmla="*/ 362 h 903"/>
                <a:gd name="T36" fmla="*/ 165 w 391"/>
                <a:gd name="T37" fmla="*/ 336 h 903"/>
                <a:gd name="T38" fmla="*/ 217 w 391"/>
                <a:gd name="T39" fmla="*/ 334 h 903"/>
                <a:gd name="T40" fmla="*/ 263 w 391"/>
                <a:gd name="T41" fmla="*/ 356 h 903"/>
                <a:gd name="T42" fmla="*/ 293 w 391"/>
                <a:gd name="T43" fmla="*/ 396 h 903"/>
                <a:gd name="T44" fmla="*/ 300 w 391"/>
                <a:gd name="T45" fmla="*/ 447 h 903"/>
                <a:gd name="T46" fmla="*/ 283 w 391"/>
                <a:gd name="T47" fmla="*/ 495 h 903"/>
                <a:gd name="T48" fmla="*/ 245 w 391"/>
                <a:gd name="T49" fmla="*/ 529 h 903"/>
                <a:gd name="T50" fmla="*/ 195 w 391"/>
                <a:gd name="T51" fmla="*/ 541 h 903"/>
                <a:gd name="T52" fmla="*/ 165 w 391"/>
                <a:gd name="T53" fmla="*/ 778 h 903"/>
                <a:gd name="T54" fmla="*/ 121 w 391"/>
                <a:gd name="T55" fmla="*/ 751 h 903"/>
                <a:gd name="T56" fmla="*/ 95 w 391"/>
                <a:gd name="T57" fmla="*/ 708 h 903"/>
                <a:gd name="T58" fmla="*/ 93 w 391"/>
                <a:gd name="T59" fmla="*/ 656 h 903"/>
                <a:gd name="T60" fmla="*/ 115 w 391"/>
                <a:gd name="T61" fmla="*/ 610 h 903"/>
                <a:gd name="T62" fmla="*/ 155 w 391"/>
                <a:gd name="T63" fmla="*/ 580 h 903"/>
                <a:gd name="T64" fmla="*/ 206 w 391"/>
                <a:gd name="T65" fmla="*/ 573 h 903"/>
                <a:gd name="T66" fmla="*/ 254 w 391"/>
                <a:gd name="T67" fmla="*/ 590 h 903"/>
                <a:gd name="T68" fmla="*/ 288 w 391"/>
                <a:gd name="T69" fmla="*/ 627 h 903"/>
                <a:gd name="T70" fmla="*/ 300 w 391"/>
                <a:gd name="T71" fmla="*/ 677 h 903"/>
                <a:gd name="T72" fmla="*/ 288 w 391"/>
                <a:gd name="T73" fmla="*/ 727 h 903"/>
                <a:gd name="T74" fmla="*/ 254 w 391"/>
                <a:gd name="T75" fmla="*/ 765 h 903"/>
                <a:gd name="T76" fmla="*/ 206 w 391"/>
                <a:gd name="T77" fmla="*/ 782 h 903"/>
                <a:gd name="T78" fmla="*/ 65 w 391"/>
                <a:gd name="T79" fmla="*/ 3 h 903"/>
                <a:gd name="T80" fmla="*/ 23 w 391"/>
                <a:gd name="T81" fmla="*/ 20 h 903"/>
                <a:gd name="T82" fmla="*/ 4 w 391"/>
                <a:gd name="T83" fmla="*/ 49 h 903"/>
                <a:gd name="T84" fmla="*/ 1 w 391"/>
                <a:gd name="T85" fmla="*/ 832 h 903"/>
                <a:gd name="T86" fmla="*/ 19 w 391"/>
                <a:gd name="T87" fmla="*/ 871 h 903"/>
                <a:gd name="T88" fmla="*/ 54 w 391"/>
                <a:gd name="T89" fmla="*/ 897 h 903"/>
                <a:gd name="T90" fmla="*/ 300 w 391"/>
                <a:gd name="T91" fmla="*/ 903 h 903"/>
                <a:gd name="T92" fmla="*/ 346 w 391"/>
                <a:gd name="T93" fmla="*/ 893 h 903"/>
                <a:gd name="T94" fmla="*/ 376 w 391"/>
                <a:gd name="T95" fmla="*/ 865 h 903"/>
                <a:gd name="T96" fmla="*/ 391 w 391"/>
                <a:gd name="T97" fmla="*/ 822 h 903"/>
                <a:gd name="T98" fmla="*/ 387 w 391"/>
                <a:gd name="T99" fmla="*/ 62 h 903"/>
                <a:gd name="T100" fmla="*/ 366 w 391"/>
                <a:gd name="T101" fmla="*/ 26 h 903"/>
                <a:gd name="T102" fmla="*/ 329 w 391"/>
                <a:gd name="T103" fmla="*/ 4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1" h="903">
                  <a:moveTo>
                    <a:pt x="195" y="301"/>
                  </a:moveTo>
                  <a:lnTo>
                    <a:pt x="184" y="301"/>
                  </a:lnTo>
                  <a:lnTo>
                    <a:pt x="175" y="299"/>
                  </a:lnTo>
                  <a:lnTo>
                    <a:pt x="165" y="297"/>
                  </a:lnTo>
                  <a:lnTo>
                    <a:pt x="155" y="293"/>
                  </a:lnTo>
                  <a:lnTo>
                    <a:pt x="145" y="288"/>
                  </a:lnTo>
                  <a:lnTo>
                    <a:pt x="137" y="283"/>
                  </a:lnTo>
                  <a:lnTo>
                    <a:pt x="128" y="277"/>
                  </a:lnTo>
                  <a:lnTo>
                    <a:pt x="121" y="270"/>
                  </a:lnTo>
                  <a:lnTo>
                    <a:pt x="115" y="263"/>
                  </a:lnTo>
                  <a:lnTo>
                    <a:pt x="109" y="254"/>
                  </a:lnTo>
                  <a:lnTo>
                    <a:pt x="103" y="246"/>
                  </a:lnTo>
                  <a:lnTo>
                    <a:pt x="99" y="237"/>
                  </a:lnTo>
                  <a:lnTo>
                    <a:pt x="95" y="227"/>
                  </a:lnTo>
                  <a:lnTo>
                    <a:pt x="93" y="218"/>
                  </a:lnTo>
                  <a:lnTo>
                    <a:pt x="90" y="207"/>
                  </a:lnTo>
                  <a:lnTo>
                    <a:pt x="90" y="196"/>
                  </a:lnTo>
                  <a:lnTo>
                    <a:pt x="90" y="185"/>
                  </a:lnTo>
                  <a:lnTo>
                    <a:pt x="93" y="175"/>
                  </a:lnTo>
                  <a:lnTo>
                    <a:pt x="95" y="165"/>
                  </a:lnTo>
                  <a:lnTo>
                    <a:pt x="99" y="155"/>
                  </a:lnTo>
                  <a:lnTo>
                    <a:pt x="103" y="145"/>
                  </a:lnTo>
                  <a:lnTo>
                    <a:pt x="109" y="137"/>
                  </a:lnTo>
                  <a:lnTo>
                    <a:pt x="115" y="128"/>
                  </a:lnTo>
                  <a:lnTo>
                    <a:pt x="121" y="121"/>
                  </a:lnTo>
                  <a:lnTo>
                    <a:pt x="128" y="115"/>
                  </a:lnTo>
                  <a:lnTo>
                    <a:pt x="137" y="109"/>
                  </a:lnTo>
                  <a:lnTo>
                    <a:pt x="145" y="103"/>
                  </a:lnTo>
                  <a:lnTo>
                    <a:pt x="155" y="99"/>
                  </a:lnTo>
                  <a:lnTo>
                    <a:pt x="165" y="95"/>
                  </a:lnTo>
                  <a:lnTo>
                    <a:pt x="175" y="93"/>
                  </a:lnTo>
                  <a:lnTo>
                    <a:pt x="184" y="91"/>
                  </a:lnTo>
                  <a:lnTo>
                    <a:pt x="195" y="91"/>
                  </a:lnTo>
                  <a:lnTo>
                    <a:pt x="206" y="91"/>
                  </a:lnTo>
                  <a:lnTo>
                    <a:pt x="217" y="93"/>
                  </a:lnTo>
                  <a:lnTo>
                    <a:pt x="227" y="95"/>
                  </a:lnTo>
                  <a:lnTo>
                    <a:pt x="237" y="99"/>
                  </a:lnTo>
                  <a:lnTo>
                    <a:pt x="245" y="103"/>
                  </a:lnTo>
                  <a:lnTo>
                    <a:pt x="254" y="109"/>
                  </a:lnTo>
                  <a:lnTo>
                    <a:pt x="263" y="115"/>
                  </a:lnTo>
                  <a:lnTo>
                    <a:pt x="270" y="121"/>
                  </a:lnTo>
                  <a:lnTo>
                    <a:pt x="277" y="128"/>
                  </a:lnTo>
                  <a:lnTo>
                    <a:pt x="283" y="137"/>
                  </a:lnTo>
                  <a:lnTo>
                    <a:pt x="288" y="145"/>
                  </a:lnTo>
                  <a:lnTo>
                    <a:pt x="293" y="155"/>
                  </a:lnTo>
                  <a:lnTo>
                    <a:pt x="296" y="165"/>
                  </a:lnTo>
                  <a:lnTo>
                    <a:pt x="299" y="175"/>
                  </a:lnTo>
                  <a:lnTo>
                    <a:pt x="300" y="185"/>
                  </a:lnTo>
                  <a:lnTo>
                    <a:pt x="300" y="196"/>
                  </a:lnTo>
                  <a:lnTo>
                    <a:pt x="300" y="207"/>
                  </a:lnTo>
                  <a:lnTo>
                    <a:pt x="299" y="218"/>
                  </a:lnTo>
                  <a:lnTo>
                    <a:pt x="296" y="227"/>
                  </a:lnTo>
                  <a:lnTo>
                    <a:pt x="293" y="237"/>
                  </a:lnTo>
                  <a:lnTo>
                    <a:pt x="288" y="246"/>
                  </a:lnTo>
                  <a:lnTo>
                    <a:pt x="283" y="254"/>
                  </a:lnTo>
                  <a:lnTo>
                    <a:pt x="277" y="263"/>
                  </a:lnTo>
                  <a:lnTo>
                    <a:pt x="270" y="270"/>
                  </a:lnTo>
                  <a:lnTo>
                    <a:pt x="263" y="277"/>
                  </a:lnTo>
                  <a:lnTo>
                    <a:pt x="254" y="283"/>
                  </a:lnTo>
                  <a:lnTo>
                    <a:pt x="245" y="288"/>
                  </a:lnTo>
                  <a:lnTo>
                    <a:pt x="237" y="293"/>
                  </a:lnTo>
                  <a:lnTo>
                    <a:pt x="227" y="297"/>
                  </a:lnTo>
                  <a:lnTo>
                    <a:pt x="217" y="299"/>
                  </a:lnTo>
                  <a:lnTo>
                    <a:pt x="206" y="301"/>
                  </a:lnTo>
                  <a:lnTo>
                    <a:pt x="195" y="301"/>
                  </a:lnTo>
                  <a:close/>
                  <a:moveTo>
                    <a:pt x="195" y="541"/>
                  </a:moveTo>
                  <a:lnTo>
                    <a:pt x="184" y="541"/>
                  </a:lnTo>
                  <a:lnTo>
                    <a:pt x="175" y="540"/>
                  </a:lnTo>
                  <a:lnTo>
                    <a:pt x="165" y="538"/>
                  </a:lnTo>
                  <a:lnTo>
                    <a:pt x="155" y="534"/>
                  </a:lnTo>
                  <a:lnTo>
                    <a:pt x="145" y="529"/>
                  </a:lnTo>
                  <a:lnTo>
                    <a:pt x="137" y="524"/>
                  </a:lnTo>
                  <a:lnTo>
                    <a:pt x="128" y="518"/>
                  </a:lnTo>
                  <a:lnTo>
                    <a:pt x="121" y="511"/>
                  </a:lnTo>
                  <a:lnTo>
                    <a:pt x="115" y="503"/>
                  </a:lnTo>
                  <a:lnTo>
                    <a:pt x="109" y="495"/>
                  </a:lnTo>
                  <a:lnTo>
                    <a:pt x="103" y="486"/>
                  </a:lnTo>
                  <a:lnTo>
                    <a:pt x="99" y="478"/>
                  </a:lnTo>
                  <a:lnTo>
                    <a:pt x="95" y="468"/>
                  </a:lnTo>
                  <a:lnTo>
                    <a:pt x="93" y="458"/>
                  </a:lnTo>
                  <a:lnTo>
                    <a:pt x="90" y="447"/>
                  </a:lnTo>
                  <a:lnTo>
                    <a:pt x="90" y="436"/>
                  </a:lnTo>
                  <a:lnTo>
                    <a:pt x="90" y="425"/>
                  </a:lnTo>
                  <a:lnTo>
                    <a:pt x="93" y="415"/>
                  </a:lnTo>
                  <a:lnTo>
                    <a:pt x="95" y="406"/>
                  </a:lnTo>
                  <a:lnTo>
                    <a:pt x="99" y="396"/>
                  </a:lnTo>
                  <a:lnTo>
                    <a:pt x="103" y="386"/>
                  </a:lnTo>
                  <a:lnTo>
                    <a:pt x="109" y="378"/>
                  </a:lnTo>
                  <a:lnTo>
                    <a:pt x="115" y="369"/>
                  </a:lnTo>
                  <a:lnTo>
                    <a:pt x="121" y="362"/>
                  </a:lnTo>
                  <a:lnTo>
                    <a:pt x="128" y="356"/>
                  </a:lnTo>
                  <a:lnTo>
                    <a:pt x="137" y="349"/>
                  </a:lnTo>
                  <a:lnTo>
                    <a:pt x="145" y="343"/>
                  </a:lnTo>
                  <a:lnTo>
                    <a:pt x="155" y="340"/>
                  </a:lnTo>
                  <a:lnTo>
                    <a:pt x="165" y="336"/>
                  </a:lnTo>
                  <a:lnTo>
                    <a:pt x="175" y="334"/>
                  </a:lnTo>
                  <a:lnTo>
                    <a:pt x="184" y="331"/>
                  </a:lnTo>
                  <a:lnTo>
                    <a:pt x="195" y="331"/>
                  </a:lnTo>
                  <a:lnTo>
                    <a:pt x="206" y="331"/>
                  </a:lnTo>
                  <a:lnTo>
                    <a:pt x="217" y="334"/>
                  </a:lnTo>
                  <a:lnTo>
                    <a:pt x="227" y="336"/>
                  </a:lnTo>
                  <a:lnTo>
                    <a:pt x="237" y="340"/>
                  </a:lnTo>
                  <a:lnTo>
                    <a:pt x="245" y="343"/>
                  </a:lnTo>
                  <a:lnTo>
                    <a:pt x="254" y="349"/>
                  </a:lnTo>
                  <a:lnTo>
                    <a:pt x="263" y="356"/>
                  </a:lnTo>
                  <a:lnTo>
                    <a:pt x="270" y="362"/>
                  </a:lnTo>
                  <a:lnTo>
                    <a:pt x="277" y="369"/>
                  </a:lnTo>
                  <a:lnTo>
                    <a:pt x="283" y="378"/>
                  </a:lnTo>
                  <a:lnTo>
                    <a:pt x="288" y="386"/>
                  </a:lnTo>
                  <a:lnTo>
                    <a:pt x="293" y="396"/>
                  </a:lnTo>
                  <a:lnTo>
                    <a:pt x="296" y="406"/>
                  </a:lnTo>
                  <a:lnTo>
                    <a:pt x="299" y="415"/>
                  </a:lnTo>
                  <a:lnTo>
                    <a:pt x="300" y="425"/>
                  </a:lnTo>
                  <a:lnTo>
                    <a:pt x="300" y="436"/>
                  </a:lnTo>
                  <a:lnTo>
                    <a:pt x="300" y="447"/>
                  </a:lnTo>
                  <a:lnTo>
                    <a:pt x="299" y="458"/>
                  </a:lnTo>
                  <a:lnTo>
                    <a:pt x="296" y="468"/>
                  </a:lnTo>
                  <a:lnTo>
                    <a:pt x="293" y="478"/>
                  </a:lnTo>
                  <a:lnTo>
                    <a:pt x="288" y="486"/>
                  </a:lnTo>
                  <a:lnTo>
                    <a:pt x="283" y="495"/>
                  </a:lnTo>
                  <a:lnTo>
                    <a:pt x="277" y="503"/>
                  </a:lnTo>
                  <a:lnTo>
                    <a:pt x="270" y="511"/>
                  </a:lnTo>
                  <a:lnTo>
                    <a:pt x="263" y="518"/>
                  </a:lnTo>
                  <a:lnTo>
                    <a:pt x="254" y="524"/>
                  </a:lnTo>
                  <a:lnTo>
                    <a:pt x="245" y="529"/>
                  </a:lnTo>
                  <a:lnTo>
                    <a:pt x="237" y="534"/>
                  </a:lnTo>
                  <a:lnTo>
                    <a:pt x="227" y="538"/>
                  </a:lnTo>
                  <a:lnTo>
                    <a:pt x="217" y="540"/>
                  </a:lnTo>
                  <a:lnTo>
                    <a:pt x="206" y="541"/>
                  </a:lnTo>
                  <a:lnTo>
                    <a:pt x="195" y="541"/>
                  </a:lnTo>
                  <a:lnTo>
                    <a:pt x="195" y="541"/>
                  </a:lnTo>
                  <a:close/>
                  <a:moveTo>
                    <a:pt x="195" y="782"/>
                  </a:moveTo>
                  <a:lnTo>
                    <a:pt x="184" y="782"/>
                  </a:lnTo>
                  <a:lnTo>
                    <a:pt x="175" y="781"/>
                  </a:lnTo>
                  <a:lnTo>
                    <a:pt x="165" y="778"/>
                  </a:lnTo>
                  <a:lnTo>
                    <a:pt x="155" y="774"/>
                  </a:lnTo>
                  <a:lnTo>
                    <a:pt x="145" y="770"/>
                  </a:lnTo>
                  <a:lnTo>
                    <a:pt x="137" y="765"/>
                  </a:lnTo>
                  <a:lnTo>
                    <a:pt x="128" y="759"/>
                  </a:lnTo>
                  <a:lnTo>
                    <a:pt x="121" y="751"/>
                  </a:lnTo>
                  <a:lnTo>
                    <a:pt x="115" y="744"/>
                  </a:lnTo>
                  <a:lnTo>
                    <a:pt x="109" y="735"/>
                  </a:lnTo>
                  <a:lnTo>
                    <a:pt x="103" y="727"/>
                  </a:lnTo>
                  <a:lnTo>
                    <a:pt x="99" y="718"/>
                  </a:lnTo>
                  <a:lnTo>
                    <a:pt x="95" y="708"/>
                  </a:lnTo>
                  <a:lnTo>
                    <a:pt x="93" y="699"/>
                  </a:lnTo>
                  <a:lnTo>
                    <a:pt x="90" y="688"/>
                  </a:lnTo>
                  <a:lnTo>
                    <a:pt x="90" y="677"/>
                  </a:lnTo>
                  <a:lnTo>
                    <a:pt x="90" y="666"/>
                  </a:lnTo>
                  <a:lnTo>
                    <a:pt x="93" y="656"/>
                  </a:lnTo>
                  <a:lnTo>
                    <a:pt x="95" y="646"/>
                  </a:lnTo>
                  <a:lnTo>
                    <a:pt x="99" y="636"/>
                  </a:lnTo>
                  <a:lnTo>
                    <a:pt x="103" y="627"/>
                  </a:lnTo>
                  <a:lnTo>
                    <a:pt x="109" y="618"/>
                  </a:lnTo>
                  <a:lnTo>
                    <a:pt x="115" y="610"/>
                  </a:lnTo>
                  <a:lnTo>
                    <a:pt x="121" y="602"/>
                  </a:lnTo>
                  <a:lnTo>
                    <a:pt x="128" y="596"/>
                  </a:lnTo>
                  <a:lnTo>
                    <a:pt x="137" y="590"/>
                  </a:lnTo>
                  <a:lnTo>
                    <a:pt x="145" y="585"/>
                  </a:lnTo>
                  <a:lnTo>
                    <a:pt x="155" y="580"/>
                  </a:lnTo>
                  <a:lnTo>
                    <a:pt x="165" y="577"/>
                  </a:lnTo>
                  <a:lnTo>
                    <a:pt x="175" y="574"/>
                  </a:lnTo>
                  <a:lnTo>
                    <a:pt x="184" y="573"/>
                  </a:lnTo>
                  <a:lnTo>
                    <a:pt x="195" y="572"/>
                  </a:lnTo>
                  <a:lnTo>
                    <a:pt x="206" y="573"/>
                  </a:lnTo>
                  <a:lnTo>
                    <a:pt x="217" y="574"/>
                  </a:lnTo>
                  <a:lnTo>
                    <a:pt x="227" y="577"/>
                  </a:lnTo>
                  <a:lnTo>
                    <a:pt x="237" y="580"/>
                  </a:lnTo>
                  <a:lnTo>
                    <a:pt x="245" y="585"/>
                  </a:lnTo>
                  <a:lnTo>
                    <a:pt x="254" y="590"/>
                  </a:lnTo>
                  <a:lnTo>
                    <a:pt x="263" y="596"/>
                  </a:lnTo>
                  <a:lnTo>
                    <a:pt x="270" y="602"/>
                  </a:lnTo>
                  <a:lnTo>
                    <a:pt x="277" y="610"/>
                  </a:lnTo>
                  <a:lnTo>
                    <a:pt x="283" y="618"/>
                  </a:lnTo>
                  <a:lnTo>
                    <a:pt x="288" y="627"/>
                  </a:lnTo>
                  <a:lnTo>
                    <a:pt x="293" y="636"/>
                  </a:lnTo>
                  <a:lnTo>
                    <a:pt x="296" y="646"/>
                  </a:lnTo>
                  <a:lnTo>
                    <a:pt x="299" y="656"/>
                  </a:lnTo>
                  <a:lnTo>
                    <a:pt x="300" y="666"/>
                  </a:lnTo>
                  <a:lnTo>
                    <a:pt x="300" y="677"/>
                  </a:lnTo>
                  <a:lnTo>
                    <a:pt x="300" y="688"/>
                  </a:lnTo>
                  <a:lnTo>
                    <a:pt x="299" y="699"/>
                  </a:lnTo>
                  <a:lnTo>
                    <a:pt x="296" y="708"/>
                  </a:lnTo>
                  <a:lnTo>
                    <a:pt x="293" y="718"/>
                  </a:lnTo>
                  <a:lnTo>
                    <a:pt x="288" y="727"/>
                  </a:lnTo>
                  <a:lnTo>
                    <a:pt x="283" y="735"/>
                  </a:lnTo>
                  <a:lnTo>
                    <a:pt x="277" y="744"/>
                  </a:lnTo>
                  <a:lnTo>
                    <a:pt x="270" y="751"/>
                  </a:lnTo>
                  <a:lnTo>
                    <a:pt x="263" y="759"/>
                  </a:lnTo>
                  <a:lnTo>
                    <a:pt x="254" y="765"/>
                  </a:lnTo>
                  <a:lnTo>
                    <a:pt x="245" y="770"/>
                  </a:lnTo>
                  <a:lnTo>
                    <a:pt x="237" y="774"/>
                  </a:lnTo>
                  <a:lnTo>
                    <a:pt x="227" y="778"/>
                  </a:lnTo>
                  <a:lnTo>
                    <a:pt x="217" y="781"/>
                  </a:lnTo>
                  <a:lnTo>
                    <a:pt x="206" y="782"/>
                  </a:lnTo>
                  <a:lnTo>
                    <a:pt x="195" y="782"/>
                  </a:lnTo>
                  <a:close/>
                  <a:moveTo>
                    <a:pt x="300" y="0"/>
                  </a:moveTo>
                  <a:lnTo>
                    <a:pt x="90" y="0"/>
                  </a:lnTo>
                  <a:lnTo>
                    <a:pt x="77" y="0"/>
                  </a:lnTo>
                  <a:lnTo>
                    <a:pt x="65" y="3"/>
                  </a:lnTo>
                  <a:lnTo>
                    <a:pt x="54" y="4"/>
                  </a:lnTo>
                  <a:lnTo>
                    <a:pt x="45" y="7"/>
                  </a:lnTo>
                  <a:lnTo>
                    <a:pt x="37" y="11"/>
                  </a:lnTo>
                  <a:lnTo>
                    <a:pt x="29" y="15"/>
                  </a:lnTo>
                  <a:lnTo>
                    <a:pt x="23" y="20"/>
                  </a:lnTo>
                  <a:lnTo>
                    <a:pt x="17" y="25"/>
                  </a:lnTo>
                  <a:lnTo>
                    <a:pt x="12" y="31"/>
                  </a:lnTo>
                  <a:lnTo>
                    <a:pt x="8" y="37"/>
                  </a:lnTo>
                  <a:lnTo>
                    <a:pt x="6" y="43"/>
                  </a:lnTo>
                  <a:lnTo>
                    <a:pt x="4" y="49"/>
                  </a:lnTo>
                  <a:lnTo>
                    <a:pt x="1" y="62"/>
                  </a:lnTo>
                  <a:lnTo>
                    <a:pt x="0" y="76"/>
                  </a:lnTo>
                  <a:lnTo>
                    <a:pt x="0" y="812"/>
                  </a:lnTo>
                  <a:lnTo>
                    <a:pt x="0" y="822"/>
                  </a:lnTo>
                  <a:lnTo>
                    <a:pt x="1" y="832"/>
                  </a:lnTo>
                  <a:lnTo>
                    <a:pt x="4" y="840"/>
                  </a:lnTo>
                  <a:lnTo>
                    <a:pt x="7" y="849"/>
                  </a:lnTo>
                  <a:lnTo>
                    <a:pt x="10" y="857"/>
                  </a:lnTo>
                  <a:lnTo>
                    <a:pt x="15" y="865"/>
                  </a:lnTo>
                  <a:lnTo>
                    <a:pt x="19" y="871"/>
                  </a:lnTo>
                  <a:lnTo>
                    <a:pt x="26" y="877"/>
                  </a:lnTo>
                  <a:lnTo>
                    <a:pt x="32" y="883"/>
                  </a:lnTo>
                  <a:lnTo>
                    <a:pt x="38" y="888"/>
                  </a:lnTo>
                  <a:lnTo>
                    <a:pt x="46" y="893"/>
                  </a:lnTo>
                  <a:lnTo>
                    <a:pt x="54" y="897"/>
                  </a:lnTo>
                  <a:lnTo>
                    <a:pt x="62" y="899"/>
                  </a:lnTo>
                  <a:lnTo>
                    <a:pt x="71" y="901"/>
                  </a:lnTo>
                  <a:lnTo>
                    <a:pt x="81" y="903"/>
                  </a:lnTo>
                  <a:lnTo>
                    <a:pt x="90" y="903"/>
                  </a:lnTo>
                  <a:lnTo>
                    <a:pt x="300" y="903"/>
                  </a:lnTo>
                  <a:lnTo>
                    <a:pt x="310" y="903"/>
                  </a:lnTo>
                  <a:lnTo>
                    <a:pt x="320" y="901"/>
                  </a:lnTo>
                  <a:lnTo>
                    <a:pt x="329" y="899"/>
                  </a:lnTo>
                  <a:lnTo>
                    <a:pt x="337" y="897"/>
                  </a:lnTo>
                  <a:lnTo>
                    <a:pt x="346" y="893"/>
                  </a:lnTo>
                  <a:lnTo>
                    <a:pt x="353" y="888"/>
                  </a:lnTo>
                  <a:lnTo>
                    <a:pt x="359" y="883"/>
                  </a:lnTo>
                  <a:lnTo>
                    <a:pt x="366" y="877"/>
                  </a:lnTo>
                  <a:lnTo>
                    <a:pt x="371" y="871"/>
                  </a:lnTo>
                  <a:lnTo>
                    <a:pt x="376" y="865"/>
                  </a:lnTo>
                  <a:lnTo>
                    <a:pt x="381" y="857"/>
                  </a:lnTo>
                  <a:lnTo>
                    <a:pt x="385" y="849"/>
                  </a:lnTo>
                  <a:lnTo>
                    <a:pt x="387" y="840"/>
                  </a:lnTo>
                  <a:lnTo>
                    <a:pt x="390" y="832"/>
                  </a:lnTo>
                  <a:lnTo>
                    <a:pt x="391" y="822"/>
                  </a:lnTo>
                  <a:lnTo>
                    <a:pt x="391" y="812"/>
                  </a:lnTo>
                  <a:lnTo>
                    <a:pt x="391" y="91"/>
                  </a:lnTo>
                  <a:lnTo>
                    <a:pt x="391" y="81"/>
                  </a:lnTo>
                  <a:lnTo>
                    <a:pt x="390" y="71"/>
                  </a:lnTo>
                  <a:lnTo>
                    <a:pt x="387" y="62"/>
                  </a:lnTo>
                  <a:lnTo>
                    <a:pt x="385" y="54"/>
                  </a:lnTo>
                  <a:lnTo>
                    <a:pt x="381" y="47"/>
                  </a:lnTo>
                  <a:lnTo>
                    <a:pt x="376" y="38"/>
                  </a:lnTo>
                  <a:lnTo>
                    <a:pt x="371" y="32"/>
                  </a:lnTo>
                  <a:lnTo>
                    <a:pt x="366" y="26"/>
                  </a:lnTo>
                  <a:lnTo>
                    <a:pt x="359" y="20"/>
                  </a:lnTo>
                  <a:lnTo>
                    <a:pt x="353" y="15"/>
                  </a:lnTo>
                  <a:lnTo>
                    <a:pt x="346" y="10"/>
                  </a:lnTo>
                  <a:lnTo>
                    <a:pt x="337" y="7"/>
                  </a:lnTo>
                  <a:lnTo>
                    <a:pt x="329" y="4"/>
                  </a:lnTo>
                  <a:lnTo>
                    <a:pt x="320" y="1"/>
                  </a:lnTo>
                  <a:lnTo>
                    <a:pt x="310" y="0"/>
                  </a:lnTo>
                  <a:lnTo>
                    <a:pt x="300" y="0"/>
                  </a:lnTo>
                  <a:lnTo>
                    <a:pt x="3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4" name="Freeform 2149">
              <a:extLst>
                <a:ext uri="{FF2B5EF4-FFF2-40B4-BE49-F238E27FC236}">
                  <a16:creationId xmlns:a16="http://schemas.microsoft.com/office/drawing/2014/main" xmlns="" id="{F48758C2-F555-4015-ABDC-7494E535AA60}"/>
                </a:ext>
              </a:extLst>
            </p:cNvPr>
            <p:cNvSpPr>
              <a:spLocks/>
            </p:cNvSpPr>
            <p:nvPr/>
          </p:nvSpPr>
          <p:spPr bwMode="auto">
            <a:xfrm>
              <a:off x="10463213" y="1417638"/>
              <a:ext cx="66675" cy="66675"/>
            </a:xfrm>
            <a:custGeom>
              <a:avLst/>
              <a:gdLst>
                <a:gd name="T0" fmla="*/ 196 w 210"/>
                <a:gd name="T1" fmla="*/ 0 h 210"/>
                <a:gd name="T2" fmla="*/ 15 w 210"/>
                <a:gd name="T3" fmla="*/ 0 h 210"/>
                <a:gd name="T4" fmla="*/ 11 w 210"/>
                <a:gd name="T5" fmla="*/ 1 h 210"/>
                <a:gd name="T6" fmla="*/ 8 w 210"/>
                <a:gd name="T7" fmla="*/ 2 h 210"/>
                <a:gd name="T8" fmla="*/ 4 w 210"/>
                <a:gd name="T9" fmla="*/ 4 h 210"/>
                <a:gd name="T10" fmla="*/ 2 w 210"/>
                <a:gd name="T11" fmla="*/ 9 h 210"/>
                <a:gd name="T12" fmla="*/ 0 w 210"/>
                <a:gd name="T13" fmla="*/ 13 h 210"/>
                <a:gd name="T14" fmla="*/ 0 w 210"/>
                <a:gd name="T15" fmla="*/ 18 h 210"/>
                <a:gd name="T16" fmla="*/ 2 w 210"/>
                <a:gd name="T17" fmla="*/ 22 h 210"/>
                <a:gd name="T18" fmla="*/ 5 w 210"/>
                <a:gd name="T19" fmla="*/ 25 h 210"/>
                <a:gd name="T20" fmla="*/ 185 w 210"/>
                <a:gd name="T21" fmla="*/ 206 h 210"/>
                <a:gd name="T22" fmla="*/ 190 w 210"/>
                <a:gd name="T23" fmla="*/ 208 h 210"/>
                <a:gd name="T24" fmla="*/ 196 w 210"/>
                <a:gd name="T25" fmla="*/ 210 h 210"/>
                <a:gd name="T26" fmla="*/ 199 w 210"/>
                <a:gd name="T27" fmla="*/ 210 h 210"/>
                <a:gd name="T28" fmla="*/ 202 w 210"/>
                <a:gd name="T29" fmla="*/ 208 h 210"/>
                <a:gd name="T30" fmla="*/ 206 w 210"/>
                <a:gd name="T31" fmla="*/ 207 h 210"/>
                <a:gd name="T32" fmla="*/ 208 w 210"/>
                <a:gd name="T33" fmla="*/ 203 h 210"/>
                <a:gd name="T34" fmla="*/ 210 w 210"/>
                <a:gd name="T35" fmla="*/ 200 h 210"/>
                <a:gd name="T36" fmla="*/ 210 w 210"/>
                <a:gd name="T37" fmla="*/ 195 h 210"/>
                <a:gd name="T38" fmla="*/ 210 w 210"/>
                <a:gd name="T39" fmla="*/ 14 h 210"/>
                <a:gd name="T40" fmla="*/ 209 w 210"/>
                <a:gd name="T41" fmla="*/ 9 h 210"/>
                <a:gd name="T42" fmla="*/ 207 w 210"/>
                <a:gd name="T43" fmla="*/ 4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2"/>
                  </a:lnTo>
                  <a:lnTo>
                    <a:pt x="4" y="4"/>
                  </a:lnTo>
                  <a:lnTo>
                    <a:pt x="2" y="9"/>
                  </a:lnTo>
                  <a:lnTo>
                    <a:pt x="0" y="13"/>
                  </a:lnTo>
                  <a:lnTo>
                    <a:pt x="0" y="18"/>
                  </a:lnTo>
                  <a:lnTo>
                    <a:pt x="2" y="22"/>
                  </a:lnTo>
                  <a:lnTo>
                    <a:pt x="5" y="25"/>
                  </a:lnTo>
                  <a:lnTo>
                    <a:pt x="185" y="206"/>
                  </a:lnTo>
                  <a:lnTo>
                    <a:pt x="190" y="208"/>
                  </a:lnTo>
                  <a:lnTo>
                    <a:pt x="196" y="210"/>
                  </a:lnTo>
                  <a:lnTo>
                    <a:pt x="199" y="210"/>
                  </a:lnTo>
                  <a:lnTo>
                    <a:pt x="202" y="208"/>
                  </a:lnTo>
                  <a:lnTo>
                    <a:pt x="206" y="207"/>
                  </a:lnTo>
                  <a:lnTo>
                    <a:pt x="208" y="203"/>
                  </a:lnTo>
                  <a:lnTo>
                    <a:pt x="210" y="200"/>
                  </a:lnTo>
                  <a:lnTo>
                    <a:pt x="210" y="195"/>
                  </a:lnTo>
                  <a:lnTo>
                    <a:pt x="210" y="14"/>
                  </a:lnTo>
                  <a:lnTo>
                    <a:pt x="209" y="9"/>
                  </a:lnTo>
                  <a:lnTo>
                    <a:pt x="207" y="4"/>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5" name="Freeform 2150">
              <a:extLst>
                <a:ext uri="{FF2B5EF4-FFF2-40B4-BE49-F238E27FC236}">
                  <a16:creationId xmlns:a16="http://schemas.microsoft.com/office/drawing/2014/main" xmlns="" id="{BCD48D4F-F4DB-44E2-A1A8-9BEF1F449F5F}"/>
                </a:ext>
              </a:extLst>
            </p:cNvPr>
            <p:cNvSpPr>
              <a:spLocks/>
            </p:cNvSpPr>
            <p:nvPr/>
          </p:nvSpPr>
          <p:spPr bwMode="auto">
            <a:xfrm>
              <a:off x="10463213" y="1493838"/>
              <a:ext cx="66675" cy="66675"/>
            </a:xfrm>
            <a:custGeom>
              <a:avLst/>
              <a:gdLst>
                <a:gd name="T0" fmla="*/ 196 w 210"/>
                <a:gd name="T1" fmla="*/ 0 h 210"/>
                <a:gd name="T2" fmla="*/ 15 w 210"/>
                <a:gd name="T3" fmla="*/ 0 h 210"/>
                <a:gd name="T4" fmla="*/ 11 w 210"/>
                <a:gd name="T5" fmla="*/ 1 h 210"/>
                <a:gd name="T6" fmla="*/ 8 w 210"/>
                <a:gd name="T7" fmla="*/ 3 h 210"/>
                <a:gd name="T8" fmla="*/ 4 w 210"/>
                <a:gd name="T9" fmla="*/ 6 h 210"/>
                <a:gd name="T10" fmla="*/ 2 w 210"/>
                <a:gd name="T11" fmla="*/ 10 h 210"/>
                <a:gd name="T12" fmla="*/ 0 w 210"/>
                <a:gd name="T13" fmla="*/ 14 h 210"/>
                <a:gd name="T14" fmla="*/ 0 w 210"/>
                <a:gd name="T15" fmla="*/ 18 h 210"/>
                <a:gd name="T16" fmla="*/ 2 w 210"/>
                <a:gd name="T17" fmla="*/ 22 h 210"/>
                <a:gd name="T18" fmla="*/ 5 w 210"/>
                <a:gd name="T19" fmla="*/ 26 h 210"/>
                <a:gd name="T20" fmla="*/ 185 w 210"/>
                <a:gd name="T21" fmla="*/ 207 h 210"/>
                <a:gd name="T22" fmla="*/ 190 w 210"/>
                <a:gd name="T23" fmla="*/ 210 h 210"/>
                <a:gd name="T24" fmla="*/ 196 w 210"/>
                <a:gd name="T25" fmla="*/ 210 h 210"/>
                <a:gd name="T26" fmla="*/ 199 w 210"/>
                <a:gd name="T27" fmla="*/ 210 h 210"/>
                <a:gd name="T28" fmla="*/ 202 w 210"/>
                <a:gd name="T29" fmla="*/ 209 h 210"/>
                <a:gd name="T30" fmla="*/ 206 w 210"/>
                <a:gd name="T31" fmla="*/ 208 h 210"/>
                <a:gd name="T32" fmla="*/ 208 w 210"/>
                <a:gd name="T33" fmla="*/ 204 h 210"/>
                <a:gd name="T34" fmla="*/ 210 w 210"/>
                <a:gd name="T35" fmla="*/ 200 h 210"/>
                <a:gd name="T36" fmla="*/ 210 w 210"/>
                <a:gd name="T37" fmla="*/ 196 h 210"/>
                <a:gd name="T38" fmla="*/ 210 w 210"/>
                <a:gd name="T39" fmla="*/ 15 h 210"/>
                <a:gd name="T40" fmla="*/ 209 w 210"/>
                <a:gd name="T41" fmla="*/ 10 h 210"/>
                <a:gd name="T42" fmla="*/ 207 w 210"/>
                <a:gd name="T43" fmla="*/ 5 h 210"/>
                <a:gd name="T44" fmla="*/ 202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11" y="1"/>
                  </a:lnTo>
                  <a:lnTo>
                    <a:pt x="8" y="3"/>
                  </a:lnTo>
                  <a:lnTo>
                    <a:pt x="4" y="6"/>
                  </a:lnTo>
                  <a:lnTo>
                    <a:pt x="2" y="10"/>
                  </a:lnTo>
                  <a:lnTo>
                    <a:pt x="0" y="14"/>
                  </a:lnTo>
                  <a:lnTo>
                    <a:pt x="0" y="18"/>
                  </a:lnTo>
                  <a:lnTo>
                    <a:pt x="2" y="22"/>
                  </a:lnTo>
                  <a:lnTo>
                    <a:pt x="5" y="26"/>
                  </a:lnTo>
                  <a:lnTo>
                    <a:pt x="185" y="207"/>
                  </a:lnTo>
                  <a:lnTo>
                    <a:pt x="190" y="210"/>
                  </a:lnTo>
                  <a:lnTo>
                    <a:pt x="196" y="210"/>
                  </a:lnTo>
                  <a:lnTo>
                    <a:pt x="199" y="210"/>
                  </a:lnTo>
                  <a:lnTo>
                    <a:pt x="202" y="209"/>
                  </a:lnTo>
                  <a:lnTo>
                    <a:pt x="206" y="208"/>
                  </a:lnTo>
                  <a:lnTo>
                    <a:pt x="208" y="204"/>
                  </a:lnTo>
                  <a:lnTo>
                    <a:pt x="210" y="200"/>
                  </a:lnTo>
                  <a:lnTo>
                    <a:pt x="210" y="196"/>
                  </a:lnTo>
                  <a:lnTo>
                    <a:pt x="210" y="15"/>
                  </a:lnTo>
                  <a:lnTo>
                    <a:pt x="209" y="10"/>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6" name="Freeform 2151">
              <a:extLst>
                <a:ext uri="{FF2B5EF4-FFF2-40B4-BE49-F238E27FC236}">
                  <a16:creationId xmlns:a16="http://schemas.microsoft.com/office/drawing/2014/main" xmlns="" id="{BA288157-D833-42BB-B9BF-DBBECAB74911}"/>
                </a:ext>
              </a:extLst>
            </p:cNvPr>
            <p:cNvSpPr>
              <a:spLocks/>
            </p:cNvSpPr>
            <p:nvPr/>
          </p:nvSpPr>
          <p:spPr bwMode="auto">
            <a:xfrm>
              <a:off x="10463213" y="1571625"/>
              <a:ext cx="66675" cy="66675"/>
            </a:xfrm>
            <a:custGeom>
              <a:avLst/>
              <a:gdLst>
                <a:gd name="T0" fmla="*/ 196 w 210"/>
                <a:gd name="T1" fmla="*/ 0 h 211"/>
                <a:gd name="T2" fmla="*/ 15 w 210"/>
                <a:gd name="T3" fmla="*/ 0 h 211"/>
                <a:gd name="T4" fmla="*/ 11 w 210"/>
                <a:gd name="T5" fmla="*/ 1 h 211"/>
                <a:gd name="T6" fmla="*/ 8 w 210"/>
                <a:gd name="T7" fmla="*/ 2 h 211"/>
                <a:gd name="T8" fmla="*/ 4 w 210"/>
                <a:gd name="T9" fmla="*/ 6 h 211"/>
                <a:gd name="T10" fmla="*/ 2 w 210"/>
                <a:gd name="T11" fmla="*/ 9 h 211"/>
                <a:gd name="T12" fmla="*/ 0 w 210"/>
                <a:gd name="T13" fmla="*/ 13 h 211"/>
                <a:gd name="T14" fmla="*/ 0 w 210"/>
                <a:gd name="T15" fmla="*/ 18 h 211"/>
                <a:gd name="T16" fmla="*/ 2 w 210"/>
                <a:gd name="T17" fmla="*/ 22 h 211"/>
                <a:gd name="T18" fmla="*/ 5 w 210"/>
                <a:gd name="T19" fmla="*/ 25 h 211"/>
                <a:gd name="T20" fmla="*/ 185 w 210"/>
                <a:gd name="T21" fmla="*/ 206 h 211"/>
                <a:gd name="T22" fmla="*/ 190 w 210"/>
                <a:gd name="T23" fmla="*/ 210 h 211"/>
                <a:gd name="T24" fmla="*/ 196 w 210"/>
                <a:gd name="T25" fmla="*/ 211 h 211"/>
                <a:gd name="T26" fmla="*/ 199 w 210"/>
                <a:gd name="T27" fmla="*/ 210 h 211"/>
                <a:gd name="T28" fmla="*/ 202 w 210"/>
                <a:gd name="T29" fmla="*/ 210 h 211"/>
                <a:gd name="T30" fmla="*/ 206 w 210"/>
                <a:gd name="T31" fmla="*/ 207 h 211"/>
                <a:gd name="T32" fmla="*/ 208 w 210"/>
                <a:gd name="T33" fmla="*/ 204 h 211"/>
                <a:gd name="T34" fmla="*/ 210 w 210"/>
                <a:gd name="T35" fmla="*/ 200 h 211"/>
                <a:gd name="T36" fmla="*/ 210 w 210"/>
                <a:gd name="T37" fmla="*/ 195 h 211"/>
                <a:gd name="T38" fmla="*/ 210 w 210"/>
                <a:gd name="T39" fmla="*/ 14 h 211"/>
                <a:gd name="T40" fmla="*/ 209 w 210"/>
                <a:gd name="T41" fmla="*/ 9 h 211"/>
                <a:gd name="T42" fmla="*/ 207 w 210"/>
                <a:gd name="T43" fmla="*/ 5 h 211"/>
                <a:gd name="T44" fmla="*/ 202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11" y="1"/>
                  </a:lnTo>
                  <a:lnTo>
                    <a:pt x="8" y="2"/>
                  </a:lnTo>
                  <a:lnTo>
                    <a:pt x="4" y="6"/>
                  </a:lnTo>
                  <a:lnTo>
                    <a:pt x="2" y="9"/>
                  </a:lnTo>
                  <a:lnTo>
                    <a:pt x="0" y="13"/>
                  </a:lnTo>
                  <a:lnTo>
                    <a:pt x="0" y="18"/>
                  </a:lnTo>
                  <a:lnTo>
                    <a:pt x="2" y="22"/>
                  </a:lnTo>
                  <a:lnTo>
                    <a:pt x="5" y="25"/>
                  </a:lnTo>
                  <a:lnTo>
                    <a:pt x="185" y="206"/>
                  </a:lnTo>
                  <a:lnTo>
                    <a:pt x="190" y="210"/>
                  </a:lnTo>
                  <a:lnTo>
                    <a:pt x="196" y="211"/>
                  </a:lnTo>
                  <a:lnTo>
                    <a:pt x="199" y="210"/>
                  </a:lnTo>
                  <a:lnTo>
                    <a:pt x="202" y="210"/>
                  </a:lnTo>
                  <a:lnTo>
                    <a:pt x="206" y="207"/>
                  </a:lnTo>
                  <a:lnTo>
                    <a:pt x="208" y="204"/>
                  </a:lnTo>
                  <a:lnTo>
                    <a:pt x="210" y="200"/>
                  </a:lnTo>
                  <a:lnTo>
                    <a:pt x="210" y="195"/>
                  </a:lnTo>
                  <a:lnTo>
                    <a:pt x="210" y="14"/>
                  </a:lnTo>
                  <a:lnTo>
                    <a:pt x="209" y="9"/>
                  </a:lnTo>
                  <a:lnTo>
                    <a:pt x="207" y="5"/>
                  </a:lnTo>
                  <a:lnTo>
                    <a:pt x="202"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7" name="Freeform 2152">
              <a:extLst>
                <a:ext uri="{FF2B5EF4-FFF2-40B4-BE49-F238E27FC236}">
                  <a16:creationId xmlns:a16="http://schemas.microsoft.com/office/drawing/2014/main" xmlns="" id="{3AF3B133-2AD7-42C9-9156-8629C96CDDF3}"/>
                </a:ext>
              </a:extLst>
            </p:cNvPr>
            <p:cNvSpPr>
              <a:spLocks/>
            </p:cNvSpPr>
            <p:nvPr/>
          </p:nvSpPr>
          <p:spPr bwMode="auto">
            <a:xfrm>
              <a:off x="10674350" y="1417638"/>
              <a:ext cx="66675" cy="66675"/>
            </a:xfrm>
            <a:custGeom>
              <a:avLst/>
              <a:gdLst>
                <a:gd name="T0" fmla="*/ 10 w 210"/>
                <a:gd name="T1" fmla="*/ 208 h 210"/>
                <a:gd name="T2" fmla="*/ 13 w 210"/>
                <a:gd name="T3" fmla="*/ 210 h 210"/>
                <a:gd name="T4" fmla="*/ 15 w 210"/>
                <a:gd name="T5" fmla="*/ 210 h 210"/>
                <a:gd name="T6" fmla="*/ 21 w 210"/>
                <a:gd name="T7" fmla="*/ 208 h 210"/>
                <a:gd name="T8" fmla="*/ 26 w 210"/>
                <a:gd name="T9" fmla="*/ 206 h 210"/>
                <a:gd name="T10" fmla="*/ 207 w 210"/>
                <a:gd name="T11" fmla="*/ 25 h 210"/>
                <a:gd name="T12" fmla="*/ 209 w 210"/>
                <a:gd name="T13" fmla="*/ 22 h 210"/>
                <a:gd name="T14" fmla="*/ 210 w 210"/>
                <a:gd name="T15" fmla="*/ 18 h 210"/>
                <a:gd name="T16" fmla="*/ 210 w 210"/>
                <a:gd name="T17" fmla="*/ 13 h 210"/>
                <a:gd name="T18" fmla="*/ 209 w 210"/>
                <a:gd name="T19" fmla="*/ 9 h 210"/>
                <a:gd name="T20" fmla="*/ 207 w 210"/>
                <a:gd name="T21" fmla="*/ 4 h 210"/>
                <a:gd name="T22" fmla="*/ 204 w 210"/>
                <a:gd name="T23" fmla="*/ 2 h 210"/>
                <a:gd name="T24" fmla="*/ 201 w 210"/>
                <a:gd name="T25" fmla="*/ 1 h 210"/>
                <a:gd name="T26" fmla="*/ 196 w 210"/>
                <a:gd name="T27" fmla="*/ 0 h 210"/>
                <a:gd name="T28" fmla="*/ 15 w 210"/>
                <a:gd name="T29" fmla="*/ 0 h 210"/>
                <a:gd name="T30" fmla="*/ 9 w 210"/>
                <a:gd name="T31" fmla="*/ 1 h 210"/>
                <a:gd name="T32" fmla="*/ 5 w 210"/>
                <a:gd name="T33" fmla="*/ 4 h 210"/>
                <a:gd name="T34" fmla="*/ 2 w 210"/>
                <a:gd name="T35" fmla="*/ 9 h 210"/>
                <a:gd name="T36" fmla="*/ 0 w 210"/>
                <a:gd name="T37" fmla="*/ 14 h 210"/>
                <a:gd name="T38" fmla="*/ 0 w 210"/>
                <a:gd name="T39" fmla="*/ 195 h 210"/>
                <a:gd name="T40" fmla="*/ 0 w 210"/>
                <a:gd name="T41" fmla="*/ 200 h 210"/>
                <a:gd name="T42" fmla="*/ 3 w 210"/>
                <a:gd name="T43" fmla="*/ 203 h 210"/>
                <a:gd name="T44" fmla="*/ 5 w 210"/>
                <a:gd name="T45" fmla="*/ 207 h 210"/>
                <a:gd name="T46" fmla="*/ 10 w 210"/>
                <a:gd name="T47" fmla="*/ 20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0" y="208"/>
                  </a:moveTo>
                  <a:lnTo>
                    <a:pt x="13" y="210"/>
                  </a:lnTo>
                  <a:lnTo>
                    <a:pt x="15" y="210"/>
                  </a:lnTo>
                  <a:lnTo>
                    <a:pt x="21" y="208"/>
                  </a:lnTo>
                  <a:lnTo>
                    <a:pt x="26" y="206"/>
                  </a:lnTo>
                  <a:lnTo>
                    <a:pt x="207" y="25"/>
                  </a:lnTo>
                  <a:lnTo>
                    <a:pt x="209" y="22"/>
                  </a:lnTo>
                  <a:lnTo>
                    <a:pt x="210" y="18"/>
                  </a:lnTo>
                  <a:lnTo>
                    <a:pt x="210" y="13"/>
                  </a:lnTo>
                  <a:lnTo>
                    <a:pt x="209" y="9"/>
                  </a:lnTo>
                  <a:lnTo>
                    <a:pt x="207" y="4"/>
                  </a:lnTo>
                  <a:lnTo>
                    <a:pt x="204" y="2"/>
                  </a:lnTo>
                  <a:lnTo>
                    <a:pt x="201" y="1"/>
                  </a:lnTo>
                  <a:lnTo>
                    <a:pt x="196" y="0"/>
                  </a:lnTo>
                  <a:lnTo>
                    <a:pt x="15" y="0"/>
                  </a:lnTo>
                  <a:lnTo>
                    <a:pt x="9" y="1"/>
                  </a:lnTo>
                  <a:lnTo>
                    <a:pt x="5" y="4"/>
                  </a:lnTo>
                  <a:lnTo>
                    <a:pt x="2" y="9"/>
                  </a:lnTo>
                  <a:lnTo>
                    <a:pt x="0" y="14"/>
                  </a:lnTo>
                  <a:lnTo>
                    <a:pt x="0" y="195"/>
                  </a:lnTo>
                  <a:lnTo>
                    <a:pt x="0" y="200"/>
                  </a:lnTo>
                  <a:lnTo>
                    <a:pt x="3" y="203"/>
                  </a:lnTo>
                  <a:lnTo>
                    <a:pt x="5" y="207"/>
                  </a:lnTo>
                  <a:lnTo>
                    <a:pt x="10" y="20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8" name="Freeform 2153">
              <a:extLst>
                <a:ext uri="{FF2B5EF4-FFF2-40B4-BE49-F238E27FC236}">
                  <a16:creationId xmlns:a16="http://schemas.microsoft.com/office/drawing/2014/main" xmlns="" id="{30DBFCF4-E881-4791-8346-3081483E99B2}"/>
                </a:ext>
              </a:extLst>
            </p:cNvPr>
            <p:cNvSpPr>
              <a:spLocks/>
            </p:cNvSpPr>
            <p:nvPr/>
          </p:nvSpPr>
          <p:spPr bwMode="auto">
            <a:xfrm>
              <a:off x="10674350" y="1493838"/>
              <a:ext cx="66675" cy="66675"/>
            </a:xfrm>
            <a:custGeom>
              <a:avLst/>
              <a:gdLst>
                <a:gd name="T0" fmla="*/ 196 w 210"/>
                <a:gd name="T1" fmla="*/ 0 h 210"/>
                <a:gd name="T2" fmla="*/ 15 w 210"/>
                <a:gd name="T3" fmla="*/ 0 h 210"/>
                <a:gd name="T4" fmla="*/ 9 w 210"/>
                <a:gd name="T5" fmla="*/ 1 h 210"/>
                <a:gd name="T6" fmla="*/ 5 w 210"/>
                <a:gd name="T7" fmla="*/ 5 h 210"/>
                <a:gd name="T8" fmla="*/ 2 w 210"/>
                <a:gd name="T9" fmla="*/ 10 h 210"/>
                <a:gd name="T10" fmla="*/ 0 w 210"/>
                <a:gd name="T11" fmla="*/ 15 h 210"/>
                <a:gd name="T12" fmla="*/ 0 w 210"/>
                <a:gd name="T13" fmla="*/ 196 h 210"/>
                <a:gd name="T14" fmla="*/ 0 w 210"/>
                <a:gd name="T15" fmla="*/ 200 h 210"/>
                <a:gd name="T16" fmla="*/ 3 w 210"/>
                <a:gd name="T17" fmla="*/ 204 h 210"/>
                <a:gd name="T18" fmla="*/ 5 w 210"/>
                <a:gd name="T19" fmla="*/ 208 h 210"/>
                <a:gd name="T20" fmla="*/ 10 w 210"/>
                <a:gd name="T21" fmla="*/ 209 h 210"/>
                <a:gd name="T22" fmla="*/ 13 w 210"/>
                <a:gd name="T23" fmla="*/ 210 h 210"/>
                <a:gd name="T24" fmla="*/ 15 w 210"/>
                <a:gd name="T25" fmla="*/ 210 h 210"/>
                <a:gd name="T26" fmla="*/ 21 w 210"/>
                <a:gd name="T27" fmla="*/ 210 h 210"/>
                <a:gd name="T28" fmla="*/ 26 w 210"/>
                <a:gd name="T29" fmla="*/ 207 h 210"/>
                <a:gd name="T30" fmla="*/ 207 w 210"/>
                <a:gd name="T31" fmla="*/ 26 h 210"/>
                <a:gd name="T32" fmla="*/ 209 w 210"/>
                <a:gd name="T33" fmla="*/ 22 h 210"/>
                <a:gd name="T34" fmla="*/ 210 w 210"/>
                <a:gd name="T35" fmla="*/ 18 h 210"/>
                <a:gd name="T36" fmla="*/ 210 w 210"/>
                <a:gd name="T37" fmla="*/ 14 h 210"/>
                <a:gd name="T38" fmla="*/ 209 w 210"/>
                <a:gd name="T39" fmla="*/ 10 h 210"/>
                <a:gd name="T40" fmla="*/ 207 w 210"/>
                <a:gd name="T41" fmla="*/ 6 h 210"/>
                <a:gd name="T42" fmla="*/ 204 w 210"/>
                <a:gd name="T43" fmla="*/ 3 h 210"/>
                <a:gd name="T44" fmla="*/ 201 w 210"/>
                <a:gd name="T45" fmla="*/ 1 h 210"/>
                <a:gd name="T46" fmla="*/ 196 w 210"/>
                <a:gd name="T4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0">
                  <a:moveTo>
                    <a:pt x="196" y="0"/>
                  </a:moveTo>
                  <a:lnTo>
                    <a:pt x="15" y="0"/>
                  </a:lnTo>
                  <a:lnTo>
                    <a:pt x="9" y="1"/>
                  </a:lnTo>
                  <a:lnTo>
                    <a:pt x="5" y="5"/>
                  </a:lnTo>
                  <a:lnTo>
                    <a:pt x="2" y="10"/>
                  </a:lnTo>
                  <a:lnTo>
                    <a:pt x="0" y="15"/>
                  </a:lnTo>
                  <a:lnTo>
                    <a:pt x="0" y="196"/>
                  </a:lnTo>
                  <a:lnTo>
                    <a:pt x="0" y="200"/>
                  </a:lnTo>
                  <a:lnTo>
                    <a:pt x="3" y="204"/>
                  </a:lnTo>
                  <a:lnTo>
                    <a:pt x="5" y="208"/>
                  </a:lnTo>
                  <a:lnTo>
                    <a:pt x="10" y="209"/>
                  </a:lnTo>
                  <a:lnTo>
                    <a:pt x="13" y="210"/>
                  </a:lnTo>
                  <a:lnTo>
                    <a:pt x="15" y="210"/>
                  </a:lnTo>
                  <a:lnTo>
                    <a:pt x="21" y="210"/>
                  </a:lnTo>
                  <a:lnTo>
                    <a:pt x="26" y="207"/>
                  </a:lnTo>
                  <a:lnTo>
                    <a:pt x="207" y="26"/>
                  </a:lnTo>
                  <a:lnTo>
                    <a:pt x="209" y="22"/>
                  </a:lnTo>
                  <a:lnTo>
                    <a:pt x="210" y="18"/>
                  </a:lnTo>
                  <a:lnTo>
                    <a:pt x="210" y="14"/>
                  </a:lnTo>
                  <a:lnTo>
                    <a:pt x="209" y="10"/>
                  </a:lnTo>
                  <a:lnTo>
                    <a:pt x="207" y="6"/>
                  </a:lnTo>
                  <a:lnTo>
                    <a:pt x="204" y="3"/>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sp>
          <p:nvSpPr>
            <p:cNvPr id="49" name="Freeform 2154">
              <a:extLst>
                <a:ext uri="{FF2B5EF4-FFF2-40B4-BE49-F238E27FC236}">
                  <a16:creationId xmlns:a16="http://schemas.microsoft.com/office/drawing/2014/main" xmlns="" id="{4FE7C9EF-D14D-4E88-A318-E4EB33E90F37}"/>
                </a:ext>
              </a:extLst>
            </p:cNvPr>
            <p:cNvSpPr>
              <a:spLocks/>
            </p:cNvSpPr>
            <p:nvPr/>
          </p:nvSpPr>
          <p:spPr bwMode="auto">
            <a:xfrm>
              <a:off x="10674350" y="1571625"/>
              <a:ext cx="66675" cy="66675"/>
            </a:xfrm>
            <a:custGeom>
              <a:avLst/>
              <a:gdLst>
                <a:gd name="T0" fmla="*/ 196 w 210"/>
                <a:gd name="T1" fmla="*/ 0 h 211"/>
                <a:gd name="T2" fmla="*/ 15 w 210"/>
                <a:gd name="T3" fmla="*/ 0 h 211"/>
                <a:gd name="T4" fmla="*/ 9 w 210"/>
                <a:gd name="T5" fmla="*/ 1 h 211"/>
                <a:gd name="T6" fmla="*/ 5 w 210"/>
                <a:gd name="T7" fmla="*/ 5 h 211"/>
                <a:gd name="T8" fmla="*/ 2 w 210"/>
                <a:gd name="T9" fmla="*/ 9 h 211"/>
                <a:gd name="T10" fmla="*/ 0 w 210"/>
                <a:gd name="T11" fmla="*/ 14 h 211"/>
                <a:gd name="T12" fmla="*/ 0 w 210"/>
                <a:gd name="T13" fmla="*/ 195 h 211"/>
                <a:gd name="T14" fmla="*/ 0 w 210"/>
                <a:gd name="T15" fmla="*/ 200 h 211"/>
                <a:gd name="T16" fmla="*/ 3 w 210"/>
                <a:gd name="T17" fmla="*/ 204 h 211"/>
                <a:gd name="T18" fmla="*/ 5 w 210"/>
                <a:gd name="T19" fmla="*/ 207 h 211"/>
                <a:gd name="T20" fmla="*/ 10 w 210"/>
                <a:gd name="T21" fmla="*/ 210 h 211"/>
                <a:gd name="T22" fmla="*/ 13 w 210"/>
                <a:gd name="T23" fmla="*/ 210 h 211"/>
                <a:gd name="T24" fmla="*/ 15 w 210"/>
                <a:gd name="T25" fmla="*/ 211 h 211"/>
                <a:gd name="T26" fmla="*/ 21 w 210"/>
                <a:gd name="T27" fmla="*/ 210 h 211"/>
                <a:gd name="T28" fmla="*/ 26 w 210"/>
                <a:gd name="T29" fmla="*/ 206 h 211"/>
                <a:gd name="T30" fmla="*/ 207 w 210"/>
                <a:gd name="T31" fmla="*/ 25 h 211"/>
                <a:gd name="T32" fmla="*/ 209 w 210"/>
                <a:gd name="T33" fmla="*/ 22 h 211"/>
                <a:gd name="T34" fmla="*/ 210 w 210"/>
                <a:gd name="T35" fmla="*/ 18 h 211"/>
                <a:gd name="T36" fmla="*/ 210 w 210"/>
                <a:gd name="T37" fmla="*/ 13 h 211"/>
                <a:gd name="T38" fmla="*/ 209 w 210"/>
                <a:gd name="T39" fmla="*/ 9 h 211"/>
                <a:gd name="T40" fmla="*/ 207 w 210"/>
                <a:gd name="T41" fmla="*/ 6 h 211"/>
                <a:gd name="T42" fmla="*/ 204 w 210"/>
                <a:gd name="T43" fmla="*/ 2 h 211"/>
                <a:gd name="T44" fmla="*/ 201 w 210"/>
                <a:gd name="T45" fmla="*/ 1 h 211"/>
                <a:gd name="T46" fmla="*/ 196 w 210"/>
                <a:gd name="T4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211">
                  <a:moveTo>
                    <a:pt x="196" y="0"/>
                  </a:moveTo>
                  <a:lnTo>
                    <a:pt x="15" y="0"/>
                  </a:lnTo>
                  <a:lnTo>
                    <a:pt x="9" y="1"/>
                  </a:lnTo>
                  <a:lnTo>
                    <a:pt x="5" y="5"/>
                  </a:lnTo>
                  <a:lnTo>
                    <a:pt x="2" y="9"/>
                  </a:lnTo>
                  <a:lnTo>
                    <a:pt x="0" y="14"/>
                  </a:lnTo>
                  <a:lnTo>
                    <a:pt x="0" y="195"/>
                  </a:lnTo>
                  <a:lnTo>
                    <a:pt x="0" y="200"/>
                  </a:lnTo>
                  <a:lnTo>
                    <a:pt x="3" y="204"/>
                  </a:lnTo>
                  <a:lnTo>
                    <a:pt x="5" y="207"/>
                  </a:lnTo>
                  <a:lnTo>
                    <a:pt x="10" y="210"/>
                  </a:lnTo>
                  <a:lnTo>
                    <a:pt x="13" y="210"/>
                  </a:lnTo>
                  <a:lnTo>
                    <a:pt x="15" y="211"/>
                  </a:lnTo>
                  <a:lnTo>
                    <a:pt x="21" y="210"/>
                  </a:lnTo>
                  <a:lnTo>
                    <a:pt x="26" y="206"/>
                  </a:lnTo>
                  <a:lnTo>
                    <a:pt x="207" y="25"/>
                  </a:lnTo>
                  <a:lnTo>
                    <a:pt x="209" y="22"/>
                  </a:lnTo>
                  <a:lnTo>
                    <a:pt x="210" y="18"/>
                  </a:lnTo>
                  <a:lnTo>
                    <a:pt x="210" y="13"/>
                  </a:lnTo>
                  <a:lnTo>
                    <a:pt x="209" y="9"/>
                  </a:lnTo>
                  <a:lnTo>
                    <a:pt x="207" y="6"/>
                  </a:lnTo>
                  <a:lnTo>
                    <a:pt x="204" y="2"/>
                  </a:lnTo>
                  <a:lnTo>
                    <a:pt x="201" y="1"/>
                  </a:lnTo>
                  <a:lnTo>
                    <a:pt x="19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Segoe UI Light"/>
              </a:endParaRPr>
            </a:p>
          </p:txBody>
        </p:sp>
      </p:grpSp>
      <p:sp>
        <p:nvSpPr>
          <p:cNvPr id="28" name="TextBox 27"/>
          <p:cNvSpPr txBox="1"/>
          <p:nvPr/>
        </p:nvSpPr>
        <p:spPr>
          <a:xfrm>
            <a:off x="674370" y="1072811"/>
            <a:ext cx="10749633" cy="5563831"/>
          </a:xfrm>
          <a:prstGeom prst="rect">
            <a:avLst/>
          </a:prstGeom>
          <a:noFill/>
        </p:spPr>
        <p:txBody>
          <a:bodyPr wrap="square" rtlCol="0">
            <a:spAutoFit/>
          </a:bodyPr>
          <a:lstStyle/>
          <a:p>
            <a:pPr>
              <a:lnSpc>
                <a:spcPct val="150000"/>
              </a:lnSpc>
            </a:pPr>
            <a:r>
              <a:rPr lang="en-US" sz="2400" dirty="0">
                <a:solidFill>
                  <a:prstClr val="black"/>
                </a:solidFill>
                <a:latin typeface="Arial" panose="020B0604020202020204" pitchFamily="34" charset="0"/>
                <a:cs typeface="Arial" panose="020B0604020202020204" pitchFamily="34" charset="0"/>
              </a:rPr>
              <a:t>2. Correctional Services Regulations. </a:t>
            </a:r>
          </a:p>
          <a:p>
            <a:pPr>
              <a:lnSpc>
                <a:spcPct val="150000"/>
              </a:lnSpc>
            </a:pPr>
            <a:r>
              <a:rPr lang="en-US" sz="2400" dirty="0">
                <a:solidFill>
                  <a:prstClr val="black"/>
                </a:solidFill>
                <a:latin typeface="Arial" panose="020B0604020202020204" pitchFamily="34" charset="0"/>
                <a:cs typeface="Arial" panose="020B0604020202020204" pitchFamily="34" charset="0"/>
              </a:rPr>
              <a:t>3. Criminal Procedure Act, 1977 (Act 51 of 1977)</a:t>
            </a:r>
          </a:p>
          <a:p>
            <a:pPr>
              <a:lnSpc>
                <a:spcPct val="150000"/>
              </a:lnSpc>
            </a:pPr>
            <a:r>
              <a:rPr lang="en-US" sz="2400" dirty="0">
                <a:solidFill>
                  <a:prstClr val="black"/>
                </a:solidFill>
                <a:latin typeface="Arial" panose="020B0604020202020204" pitchFamily="34" charset="0"/>
                <a:cs typeface="Arial" panose="020B0604020202020204" pitchFamily="34" charset="0"/>
              </a:rPr>
              <a:t>4. White Paper on Corrections in SA (2005).</a:t>
            </a:r>
          </a:p>
          <a:p>
            <a:pPr>
              <a:lnSpc>
                <a:spcPct val="150000"/>
              </a:lnSpc>
            </a:pPr>
            <a:r>
              <a:rPr lang="en-US" sz="2400" dirty="0">
                <a:solidFill>
                  <a:prstClr val="black"/>
                </a:solidFill>
                <a:latin typeface="Arial" panose="020B0604020202020204" pitchFamily="34" charset="0"/>
                <a:cs typeface="Arial" panose="020B0604020202020204" pitchFamily="34" charset="0"/>
              </a:rPr>
              <a:t>5. Probation Services Act, 1991 (Act 116 of 1991)</a:t>
            </a:r>
          </a:p>
          <a:p>
            <a:pPr>
              <a:lnSpc>
                <a:spcPct val="150000"/>
              </a:lnSpc>
            </a:pPr>
            <a:r>
              <a:rPr lang="en-US" sz="2400" dirty="0">
                <a:solidFill>
                  <a:prstClr val="black"/>
                </a:solidFill>
                <a:latin typeface="Arial" panose="020B0604020202020204" pitchFamily="34" charset="0"/>
                <a:cs typeface="Arial" panose="020B0604020202020204" pitchFamily="34" charset="0"/>
              </a:rPr>
              <a:t>6. MTSF 2019-2024: Outcome 4 –Successful reintegration of all those under the care of the Department.</a:t>
            </a:r>
          </a:p>
          <a:p>
            <a:pPr>
              <a:lnSpc>
                <a:spcPct val="150000"/>
              </a:lnSpc>
            </a:pPr>
            <a:r>
              <a:rPr lang="en-US" sz="2400" dirty="0">
                <a:solidFill>
                  <a:prstClr val="black"/>
                </a:solidFill>
                <a:latin typeface="Arial" panose="020B0604020202020204" pitchFamily="34" charset="0"/>
                <a:cs typeface="Arial" panose="020B0604020202020204" pitchFamily="34" charset="0"/>
              </a:rPr>
              <a:t>7. NDP 2030 – Chapter 12: Building Safer Communities</a:t>
            </a:r>
          </a:p>
          <a:p>
            <a:pPr>
              <a:lnSpc>
                <a:spcPct val="150000"/>
              </a:lnSpc>
            </a:pPr>
            <a:r>
              <a:rPr lang="en-US" sz="2400" dirty="0">
                <a:solidFill>
                  <a:prstClr val="black"/>
                </a:solidFill>
                <a:latin typeface="Arial" panose="020B0604020202020204" pitchFamily="34" charset="0"/>
                <a:cs typeface="Arial" panose="020B0604020202020204" pitchFamily="34" charset="0"/>
              </a:rPr>
              <a:t>8. Social Reintegration Policy and Framework.</a:t>
            </a:r>
          </a:p>
          <a:p>
            <a:pPr>
              <a:lnSpc>
                <a:spcPct val="150000"/>
              </a:lnSpc>
            </a:pPr>
            <a:r>
              <a:rPr lang="en-US" sz="2400" dirty="0">
                <a:solidFill>
                  <a:prstClr val="black"/>
                </a:solidFill>
                <a:latin typeface="Arial" panose="020B0604020202020204" pitchFamily="34" charset="0"/>
                <a:cs typeface="Arial" panose="020B0604020202020204" pitchFamily="34" charset="0"/>
              </a:rPr>
              <a:t>9. Community Participation Policy.</a:t>
            </a:r>
          </a:p>
          <a:p>
            <a:pPr>
              <a:lnSpc>
                <a:spcPct val="150000"/>
              </a:lnSpc>
            </a:pPr>
            <a:r>
              <a:rPr lang="en-US" sz="2400" dirty="0">
                <a:solidFill>
                  <a:prstClr val="black"/>
                </a:solidFill>
                <a:latin typeface="Arial" panose="020B0604020202020204" pitchFamily="34" charset="0"/>
                <a:cs typeface="Arial" panose="020B0604020202020204" pitchFamily="34" charset="0"/>
              </a:rPr>
              <a:t>10. Half Way House Policy.</a:t>
            </a:r>
            <a:endParaRPr lang="en-ZA" sz="2400" dirty="0">
              <a:solidFill>
                <a:prstClr val="black"/>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7E672E3D-61E0-450A-AD62-EE98E486015F}" type="slidenum">
              <a:rPr lang="en-US">
                <a:solidFill>
                  <a:prstClr val="black">
                    <a:tint val="75000"/>
                  </a:prstClr>
                </a:solidFill>
                <a:latin typeface="Segoe UI Light"/>
              </a:rPr>
              <a:pPr/>
              <a:t>5</a:t>
            </a:fld>
            <a:endParaRPr lang="en-US" dirty="0">
              <a:solidFill>
                <a:prstClr val="black">
                  <a:tint val="75000"/>
                </a:prstClr>
              </a:solidFill>
              <a:latin typeface="Segoe UI Light"/>
            </a:endParaRPr>
          </a:p>
        </p:txBody>
      </p:sp>
      <p:sp>
        <p:nvSpPr>
          <p:cNvPr id="23" name="Title 5">
            <a:extLst>
              <a:ext uri="{FF2B5EF4-FFF2-40B4-BE49-F238E27FC236}">
                <a16:creationId xmlns:a16="http://schemas.microsoft.com/office/drawing/2014/main" xmlns="" id="{02D12A8E-581F-491E-BF97-928AE5CE9265}"/>
              </a:ext>
            </a:extLst>
          </p:cNvPr>
          <p:cNvSpPr txBox="1">
            <a:spLocks/>
          </p:cNvSpPr>
          <p:nvPr/>
        </p:nvSpPr>
        <p:spPr bwMode="auto">
          <a:xfrm>
            <a:off x="497205" y="19672"/>
            <a:ext cx="968502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a:solidFill>
                  <a:prstClr val="black"/>
                </a:solidFill>
                <a:latin typeface="Arial" panose="020B0604020202020204" pitchFamily="34" charset="0"/>
                <a:cs typeface="Arial" panose="020B0604020202020204" pitchFamily="34" charset="0"/>
              </a:rPr>
              <a:t>LEGISLATIVE AND POLICY MANDATES</a:t>
            </a:r>
          </a:p>
        </p:txBody>
      </p:sp>
      <p:pic>
        <p:nvPicPr>
          <p:cNvPr id="24" name="Picture 23">
            <a:extLst>
              <a:ext uri="{FF2B5EF4-FFF2-40B4-BE49-F238E27FC236}">
                <a16:creationId xmlns:a16="http://schemas.microsoft.com/office/drawing/2014/main" xmlns="" id="{3FB36858-342C-4159-9482-D07EA169DE2A}"/>
              </a:ext>
            </a:extLst>
          </p:cNvPr>
          <p:cNvPicPr>
            <a:picLocks noChangeAspect="1"/>
          </p:cNvPicPr>
          <p:nvPr/>
        </p:nvPicPr>
        <p:blipFill>
          <a:blip r:embed="rId2" cstate="print"/>
          <a:stretch>
            <a:fillRect/>
          </a:stretch>
        </p:blipFill>
        <p:spPr>
          <a:xfrm>
            <a:off x="304447" y="155252"/>
            <a:ext cx="927100" cy="1155700"/>
          </a:xfrm>
          <a:prstGeom prst="rect">
            <a:avLst/>
          </a:prstGeom>
        </p:spPr>
      </p:pic>
    </p:spTree>
    <p:extLst>
      <p:ext uri="{BB962C8B-B14F-4D97-AF65-F5344CB8AC3E}">
        <p14:creationId xmlns:p14="http://schemas.microsoft.com/office/powerpoint/2010/main" xmlns="" val="29617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6</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03804" y="1144368"/>
            <a:ext cx="10371438" cy="58429"/>
          </a:xfrm>
          <a:prstGeom prst="rect">
            <a:avLst/>
          </a:prstGeom>
          <a:ln w="3175">
            <a:solidFill>
              <a:schemeClr val="tx1"/>
            </a:solidFill>
          </a:ln>
        </p:spPr>
      </p:pic>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526472" y="1211468"/>
            <a:ext cx="11254453" cy="5394941"/>
          </a:xfrm>
        </p:spPr>
        <p:txBody>
          <a:bodyPr/>
          <a:lstStyle/>
          <a:p>
            <a:pPr lvl="0" algn="just" eaLnBrk="1" fontAlgn="auto" hangingPunct="1">
              <a:spcBef>
                <a:spcPts val="0"/>
              </a:spcBef>
              <a:spcAft>
                <a:spcPts val="0"/>
              </a:spcAft>
              <a:buSzPts val="2400"/>
              <a:buFont typeface="Wingdings" panose="05000000000000000000" pitchFamily="2" charset="2"/>
              <a:buChar char="§"/>
            </a:pPr>
            <a:r>
              <a:rPr lang="en-US" sz="2400" kern="0" dirty="0">
                <a:latin typeface="Arial"/>
                <a:cs typeface="Calibri"/>
                <a:sym typeface="Calibri"/>
              </a:rPr>
              <a:t>Prior 1991, the Parole System was based on aftercare by the welfare departments and the involvement of employers who reported absconding to the Department of Correctional Services (DCS).</a:t>
            </a:r>
          </a:p>
          <a:p>
            <a:pPr lvl="0" algn="just" eaLnBrk="1" fontAlgn="auto" hangingPunct="1">
              <a:spcBef>
                <a:spcPts val="0"/>
              </a:spcBef>
              <a:spcAft>
                <a:spcPts val="0"/>
              </a:spcAft>
              <a:buSzPts val="2400"/>
              <a:buFont typeface="Wingdings" panose="05000000000000000000" pitchFamily="2" charset="2"/>
              <a:buChar char="§"/>
            </a:pPr>
            <a:endParaRPr lang="en-US" sz="2400" kern="0" dirty="0">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400" kern="0" dirty="0">
                <a:latin typeface="Arial"/>
                <a:cs typeface="Calibri"/>
                <a:sym typeface="Calibri"/>
              </a:rPr>
              <a:t>SAPS would be notified about absconders who would then be registered  with the SAPS Criminal Record Centre (CRC).</a:t>
            </a:r>
          </a:p>
          <a:p>
            <a:pPr lvl="0" algn="just" eaLnBrk="1" fontAlgn="auto" hangingPunct="1">
              <a:spcBef>
                <a:spcPts val="0"/>
              </a:spcBef>
              <a:spcAft>
                <a:spcPts val="0"/>
              </a:spcAft>
              <a:buSzPts val="2400"/>
              <a:buFont typeface="Wingdings" panose="05000000000000000000" pitchFamily="2" charset="2"/>
              <a:buChar char="§"/>
            </a:pPr>
            <a:endParaRPr lang="en-US" sz="2400" kern="0" dirty="0">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400" kern="0" dirty="0">
                <a:latin typeface="Arial"/>
                <a:cs typeface="Calibri"/>
                <a:sym typeface="Calibri"/>
              </a:rPr>
              <a:t>DCS did not perform direct tracing actions which led to a high number of absconders during that period.</a:t>
            </a:r>
          </a:p>
          <a:p>
            <a:pPr lvl="0" algn="just" eaLnBrk="1" fontAlgn="auto" hangingPunct="1">
              <a:spcBef>
                <a:spcPts val="0"/>
              </a:spcBef>
              <a:spcAft>
                <a:spcPts val="0"/>
              </a:spcAft>
              <a:buSzPts val="2400"/>
              <a:buFont typeface="Wingdings" panose="05000000000000000000" pitchFamily="2" charset="2"/>
              <a:buChar char="§"/>
            </a:pPr>
            <a:endParaRPr lang="en-US" sz="2400" kern="0" dirty="0">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400" kern="0" dirty="0">
                <a:latin typeface="Arial"/>
                <a:cs typeface="Calibri"/>
                <a:sym typeface="Calibri"/>
              </a:rPr>
              <a:t>Later, in 1991, correctional and parole supervision was phased in, and physical monitoring of parolees at their residences was intensified to have control over parolees. </a:t>
            </a:r>
          </a:p>
          <a:p>
            <a:pPr lvl="0" algn="just" eaLnBrk="1" fontAlgn="auto" hangingPunct="1">
              <a:spcBef>
                <a:spcPts val="0"/>
              </a:spcBef>
              <a:spcAft>
                <a:spcPts val="0"/>
              </a:spcAft>
              <a:buSzPts val="2400"/>
              <a:buFont typeface="Wingdings" panose="05000000000000000000" pitchFamily="2" charset="2"/>
              <a:buChar char="§"/>
            </a:pPr>
            <a:endParaRPr lang="en-US" sz="2400" kern="0" dirty="0">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lang="en-US" sz="2400" kern="0" dirty="0">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lang="en-US" sz="2400" kern="0" dirty="0">
              <a:solidFill>
                <a:srgbClr val="FF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kumimoji="0" lang="en-ZA" sz="2400" b="0" i="0" u="none" strike="noStrike" kern="0" cap="none" spc="0" normalizeH="0" baseline="0" noProof="0" dirty="0">
              <a:ln>
                <a:noFill/>
              </a:ln>
              <a:solidFill>
                <a:srgbClr val="000000"/>
              </a:solidFill>
              <a:effectLst/>
              <a:uLnTx/>
              <a:uFillTx/>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kumimoji="0" lang="en-ZA" sz="2400" b="0" i="0" u="none" strike="noStrike" kern="0" cap="none" spc="0" normalizeH="0" baseline="0" noProof="0" dirty="0">
              <a:ln>
                <a:noFill/>
              </a:ln>
              <a:solidFill>
                <a:srgbClr val="000000"/>
              </a:solidFill>
              <a:effectLst/>
              <a:uLnTx/>
              <a:uFillTx/>
              <a:latin typeface="Arial"/>
              <a:cs typeface="Calibri"/>
              <a:sym typeface="Calibri"/>
            </a:endParaRPr>
          </a:p>
          <a:p>
            <a:endParaRPr lang="en-US" dirty="0"/>
          </a:p>
        </p:txBody>
      </p:sp>
      <p:sp>
        <p:nvSpPr>
          <p:cNvPr id="6" name="Title 5"/>
          <p:cNvSpPr>
            <a:spLocks noGrp="1"/>
          </p:cNvSpPr>
          <p:nvPr>
            <p:ph type="title"/>
          </p:nvPr>
        </p:nvSpPr>
        <p:spPr>
          <a:xfrm>
            <a:off x="609600" y="34234"/>
            <a:ext cx="10972800" cy="1143000"/>
          </a:xfrm>
        </p:spPr>
        <p:txBody>
          <a:bodyPr/>
          <a:lstStyle/>
          <a:p>
            <a:r>
              <a:rPr lang="en-US" sz="3200" b="1" dirty="0">
                <a:solidFill>
                  <a:prstClr val="black"/>
                </a:solidFill>
                <a:latin typeface="Arial" panose="020B0604020202020204" pitchFamily="34" charset="0"/>
                <a:cs typeface="Arial" panose="020B0604020202020204" pitchFamily="34" charset="0"/>
              </a:rPr>
              <a:t>HISTORICAL BACKGROUND ON ABSCONDING</a:t>
            </a:r>
          </a:p>
        </p:txBody>
      </p:sp>
    </p:spTree>
    <p:extLst>
      <p:ext uri="{BB962C8B-B14F-4D97-AF65-F5344CB8AC3E}">
        <p14:creationId xmlns:p14="http://schemas.microsoft.com/office/powerpoint/2010/main" xmlns="" val="321013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332417"/>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7</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03804" y="1144368"/>
            <a:ext cx="10371438" cy="58429"/>
          </a:xfrm>
          <a:prstGeom prst="rect">
            <a:avLst/>
          </a:prstGeom>
          <a:ln w="3175">
            <a:solidFill>
              <a:schemeClr val="tx1"/>
            </a:solidFill>
          </a:ln>
        </p:spPr>
      </p:pic>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526472" y="1211468"/>
            <a:ext cx="11254453" cy="5394941"/>
          </a:xfrm>
        </p:spPr>
        <p:txBody>
          <a:bodyPr/>
          <a:lstStyle/>
          <a:p>
            <a:pPr lvl="0" algn="just" eaLnBrk="1" fontAlgn="auto" hangingPunct="1">
              <a:spcBef>
                <a:spcPts val="0"/>
              </a:spcBef>
              <a:spcAft>
                <a:spcPts val="0"/>
              </a:spcAft>
              <a:buSzPts val="2400"/>
              <a:buFont typeface="Wingdings" panose="05000000000000000000" pitchFamily="2" charset="2"/>
              <a:buChar char="§"/>
            </a:pPr>
            <a:r>
              <a:rPr lang="en-US" sz="2400" kern="0" dirty="0">
                <a:latin typeface="Arial"/>
                <a:cs typeface="Calibri"/>
                <a:sym typeface="Calibri"/>
              </a:rPr>
              <a:t>The absconder population increased rapidly and tracing was a challenge as documents were not presented to community corrections and the parolee did not report physically at the offices, there were no photos or any other information to assist in tracing or identifying the absconders, etc. </a:t>
            </a:r>
          </a:p>
          <a:p>
            <a:pPr marL="0" lvl="0" indent="0" algn="just" eaLnBrk="1" fontAlgn="auto" hangingPunct="1">
              <a:spcBef>
                <a:spcPts val="0"/>
              </a:spcBef>
              <a:spcAft>
                <a:spcPts val="0"/>
              </a:spcAft>
              <a:buSzPts val="2400"/>
              <a:buNone/>
            </a:pPr>
            <a:endParaRPr lang="en-US" sz="2400" kern="0" dirty="0">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400" kern="0" dirty="0">
                <a:latin typeface="Arial"/>
                <a:cs typeface="Calibri"/>
                <a:sym typeface="Calibri"/>
              </a:rPr>
              <a:t>DCS introduced a new release policy in 1994 with strict parole measures committing to ensure that offenders serve their full sentences. This included the tracing of absconders in order to restore confidence in the parole system.</a:t>
            </a:r>
          </a:p>
          <a:p>
            <a:pPr lvl="0" algn="just" eaLnBrk="1" fontAlgn="auto" hangingPunct="1">
              <a:spcBef>
                <a:spcPts val="0"/>
              </a:spcBef>
              <a:spcAft>
                <a:spcPts val="0"/>
              </a:spcAft>
              <a:buSzPts val="2400"/>
              <a:buFont typeface="Wingdings" panose="05000000000000000000" pitchFamily="2" charset="2"/>
              <a:buChar char="§"/>
            </a:pPr>
            <a:endParaRPr lang="en-US" sz="2400" kern="0" dirty="0">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400" kern="0" dirty="0">
                <a:latin typeface="Arial"/>
                <a:cs typeface="Calibri"/>
                <a:sym typeface="Calibri"/>
              </a:rPr>
              <a:t>In addressing the challenges, DCS developed internal policies, procedures and manuals to outline the process and plans of dealing with absconding.</a:t>
            </a:r>
          </a:p>
          <a:p>
            <a:pPr lvl="0" algn="just" eaLnBrk="1" fontAlgn="auto" hangingPunct="1">
              <a:spcBef>
                <a:spcPts val="0"/>
              </a:spcBef>
              <a:spcAft>
                <a:spcPts val="0"/>
              </a:spcAft>
              <a:buSzPts val="2400"/>
              <a:buFont typeface="Wingdings" panose="05000000000000000000" pitchFamily="2" charset="2"/>
              <a:buChar char="§"/>
            </a:pPr>
            <a:endParaRPr lang="en-US" sz="2400" kern="0" dirty="0">
              <a:solidFill>
                <a:srgbClr val="FF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kumimoji="0" lang="en-ZA" sz="2400" b="0" i="0" u="none" strike="noStrike" kern="0" cap="none" spc="0" normalizeH="0" baseline="0" noProof="0" dirty="0">
              <a:ln>
                <a:noFill/>
              </a:ln>
              <a:solidFill>
                <a:srgbClr val="000000"/>
              </a:solidFill>
              <a:effectLst/>
              <a:uLnTx/>
              <a:uFillTx/>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kumimoji="0" lang="en-ZA" sz="2400" b="0" i="0" u="none" strike="noStrike" kern="0" cap="none" spc="0" normalizeH="0" baseline="0" noProof="0" dirty="0">
              <a:ln>
                <a:noFill/>
              </a:ln>
              <a:solidFill>
                <a:srgbClr val="000000"/>
              </a:solidFill>
              <a:effectLst/>
              <a:uLnTx/>
              <a:uFillTx/>
              <a:latin typeface="Arial"/>
              <a:cs typeface="Calibri"/>
              <a:sym typeface="Calibri"/>
            </a:endParaRPr>
          </a:p>
          <a:p>
            <a:endParaRPr lang="en-US" dirty="0"/>
          </a:p>
        </p:txBody>
      </p:sp>
      <p:sp>
        <p:nvSpPr>
          <p:cNvPr id="6" name="Title 5"/>
          <p:cNvSpPr>
            <a:spLocks noGrp="1"/>
          </p:cNvSpPr>
          <p:nvPr>
            <p:ph type="title"/>
          </p:nvPr>
        </p:nvSpPr>
        <p:spPr>
          <a:xfrm>
            <a:off x="609600" y="34234"/>
            <a:ext cx="10972800" cy="1143000"/>
          </a:xfrm>
        </p:spPr>
        <p:txBody>
          <a:bodyPr/>
          <a:lstStyle/>
          <a:p>
            <a:r>
              <a:rPr lang="en-US" sz="3200" b="1" dirty="0">
                <a:solidFill>
                  <a:prstClr val="black"/>
                </a:solidFill>
                <a:latin typeface="Arial" panose="020B0604020202020204" pitchFamily="34" charset="0"/>
                <a:cs typeface="Arial" panose="020B0604020202020204" pitchFamily="34" charset="0"/>
              </a:rPr>
              <a:t>HISTORICAL BACKGROUND ON ABSCONDING</a:t>
            </a:r>
          </a:p>
        </p:txBody>
      </p:sp>
    </p:spTree>
    <p:extLst>
      <p:ext uri="{BB962C8B-B14F-4D97-AF65-F5344CB8AC3E}">
        <p14:creationId xmlns:p14="http://schemas.microsoft.com/office/powerpoint/2010/main" xmlns="" val="611340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640254" y="122793"/>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8</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80308" y="760468"/>
            <a:ext cx="10371438" cy="58429"/>
          </a:xfrm>
          <a:prstGeom prst="rect">
            <a:avLst/>
          </a:prstGeom>
          <a:ln w="3175">
            <a:solidFill>
              <a:schemeClr val="tx1"/>
            </a:solidFill>
          </a:ln>
        </p:spPr>
      </p:pic>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24859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860821" y="866760"/>
            <a:ext cx="10972800" cy="3295810"/>
          </a:xfrm>
        </p:spPr>
        <p:txBody>
          <a:bodyPr/>
          <a:lstStyle/>
          <a:p>
            <a:pPr lvl="0" algn="just" eaLnBrk="1" fontAlgn="auto" hangingPunct="1">
              <a:spcBef>
                <a:spcPts val="0"/>
              </a:spcBef>
              <a:spcAft>
                <a:spcPts val="0"/>
              </a:spcAft>
              <a:buSzPts val="2400"/>
              <a:buFont typeface="Wingdings" panose="05000000000000000000" pitchFamily="2" charset="2"/>
              <a:buChar char="§"/>
            </a:pPr>
            <a:r>
              <a:rPr lang="en-US" sz="2000" b="1" kern="0" dirty="0">
                <a:latin typeface="Arial"/>
                <a:cs typeface="Calibri"/>
                <a:sym typeface="Calibri"/>
              </a:rPr>
              <a:t>Absconding</a:t>
            </a:r>
          </a:p>
          <a:p>
            <a:pPr lvl="0" indent="514350" algn="just" eaLnBrk="1" fontAlgn="auto" hangingPunct="1">
              <a:spcBef>
                <a:spcPts val="0"/>
              </a:spcBef>
              <a:spcAft>
                <a:spcPts val="0"/>
              </a:spcAft>
              <a:buSzPts val="2400"/>
              <a:buFont typeface="Wingdings" panose="05000000000000000000" pitchFamily="2" charset="2"/>
              <a:buChar char="Ø"/>
            </a:pPr>
            <a:r>
              <a:rPr lang="en-US" sz="2200" kern="0" dirty="0">
                <a:latin typeface="Arial"/>
                <a:cs typeface="Calibri"/>
                <a:sym typeface="Calibri"/>
              </a:rPr>
              <a:t>	Refers to the action of changing residential address or leaving a 		magisterial district without permission and/or to avoid being monitored or 	being 	otherwise unavailable for supervision.</a:t>
            </a:r>
          </a:p>
          <a:p>
            <a:pPr lvl="0" indent="0" algn="just" eaLnBrk="1" fontAlgn="auto" hangingPunct="1">
              <a:spcBef>
                <a:spcPts val="0"/>
              </a:spcBef>
              <a:spcAft>
                <a:spcPts val="0"/>
              </a:spcAft>
              <a:buSzPts val="2400"/>
              <a:buFont typeface="Wingdings" panose="05000000000000000000" pitchFamily="2" charset="2"/>
              <a:buChar char="Ø"/>
            </a:pPr>
            <a:r>
              <a:rPr lang="en-US" sz="2200" kern="0" dirty="0">
                <a:latin typeface="Arial"/>
                <a:cs typeface="Calibri"/>
                <a:sym typeface="Calibri"/>
              </a:rPr>
              <a:t>	Absconding is the conduct of an offender who fails to comply with the 	probation or parole process, including not reporting to the correctional or 	parole officer. </a:t>
            </a:r>
          </a:p>
          <a:p>
            <a:pPr lvl="0" indent="0" algn="just" eaLnBrk="1" fontAlgn="auto" hangingPunct="1">
              <a:spcBef>
                <a:spcPts val="0"/>
              </a:spcBef>
              <a:spcAft>
                <a:spcPts val="0"/>
              </a:spcAft>
              <a:buSzPts val="2400"/>
              <a:buFont typeface="Wingdings" panose="05000000000000000000" pitchFamily="2" charset="2"/>
              <a:buChar char="Ø"/>
            </a:pPr>
            <a:r>
              <a:rPr lang="en-US" sz="2200" kern="0" dirty="0">
                <a:latin typeface="Arial"/>
                <a:cs typeface="Calibri"/>
                <a:sym typeface="Calibri"/>
              </a:rPr>
              <a:t>   When a parolee is declared an absconder, the sentence stops and will continue     serving the sentence when traced and the CSPB recommends as such</a:t>
            </a:r>
          </a:p>
          <a:p>
            <a:pPr lvl="0" algn="just" eaLnBrk="1" fontAlgn="auto" hangingPunct="1">
              <a:spcBef>
                <a:spcPts val="0"/>
              </a:spcBef>
              <a:spcAft>
                <a:spcPts val="0"/>
              </a:spcAft>
              <a:buSzPts val="2400"/>
              <a:buFont typeface="Wingdings" panose="05000000000000000000" pitchFamily="2" charset="2"/>
              <a:buChar char="§"/>
            </a:pPr>
            <a:endParaRPr kumimoji="0" lang="en-ZA" sz="2200" b="0" i="0" u="none" strike="noStrike" kern="0" cap="none" spc="0" normalizeH="0" baseline="0" noProof="0" dirty="0">
              <a:ln>
                <a:noFill/>
              </a:ln>
              <a:solidFill>
                <a:srgbClr val="000000"/>
              </a:solidFill>
              <a:effectLst/>
              <a:uLnTx/>
              <a:uFillTx/>
              <a:latin typeface="Arial"/>
              <a:cs typeface="Calibri"/>
              <a:sym typeface="Calibri"/>
            </a:endParaRPr>
          </a:p>
          <a:p>
            <a:pPr algn="just" eaLnBrk="1" fontAlgn="auto" hangingPunct="1">
              <a:spcBef>
                <a:spcPts val="0"/>
              </a:spcBef>
              <a:spcAft>
                <a:spcPts val="0"/>
              </a:spcAft>
              <a:buSzPts val="2400"/>
              <a:buFont typeface="Wingdings" panose="05000000000000000000" pitchFamily="2" charset="2"/>
              <a:buChar char="§"/>
            </a:pPr>
            <a:r>
              <a:rPr lang="en-US" sz="2000" b="1" kern="0" dirty="0">
                <a:latin typeface="Arial"/>
                <a:cs typeface="Calibri"/>
              </a:rPr>
              <a:t>Based on the historical background provided above, absconders are divided into two categories:</a:t>
            </a:r>
          </a:p>
          <a:p>
            <a:endParaRPr lang="en-US" dirty="0"/>
          </a:p>
        </p:txBody>
      </p:sp>
      <p:sp>
        <p:nvSpPr>
          <p:cNvPr id="6" name="Title 5"/>
          <p:cNvSpPr>
            <a:spLocks noGrp="1"/>
          </p:cNvSpPr>
          <p:nvPr>
            <p:ph type="title"/>
          </p:nvPr>
        </p:nvSpPr>
        <p:spPr>
          <a:xfrm>
            <a:off x="502442" y="-207115"/>
            <a:ext cx="10972800" cy="1143000"/>
          </a:xfrm>
        </p:spPr>
        <p:txBody>
          <a:bodyPr/>
          <a:lstStyle/>
          <a:p>
            <a:r>
              <a:rPr lang="en-US" sz="3200" b="1" dirty="0">
                <a:solidFill>
                  <a:prstClr val="black"/>
                </a:solidFill>
                <a:latin typeface="Arial" panose="020B0604020202020204" pitchFamily="34" charset="0"/>
                <a:cs typeface="Arial" panose="020B0604020202020204" pitchFamily="34" charset="0"/>
              </a:rPr>
              <a:t>DEFINITION OF ABSCONDING</a:t>
            </a:r>
          </a:p>
        </p:txBody>
      </p:sp>
      <p:graphicFrame>
        <p:nvGraphicFramePr>
          <p:cNvPr id="3" name="Table 2">
            <a:extLst>
              <a:ext uri="{FF2B5EF4-FFF2-40B4-BE49-F238E27FC236}">
                <a16:creationId xmlns:a16="http://schemas.microsoft.com/office/drawing/2014/main" xmlns="" id="{7BAD9D13-3C24-441B-AD16-D0B0F25F88E9}"/>
              </a:ext>
            </a:extLst>
          </p:cNvPr>
          <p:cNvGraphicFramePr>
            <a:graphicFrameLocks noGrp="1"/>
          </p:cNvGraphicFramePr>
          <p:nvPr>
            <p:extLst>
              <p:ext uri="{D42A27DB-BD31-4B8C-83A1-F6EECF244321}">
                <p14:modId xmlns:p14="http://schemas.microsoft.com/office/powerpoint/2010/main" xmlns="" val="751831170"/>
              </p:ext>
            </p:extLst>
          </p:nvPr>
        </p:nvGraphicFramePr>
        <p:xfrm>
          <a:off x="678506" y="4563605"/>
          <a:ext cx="11316270" cy="2103120"/>
        </p:xfrm>
        <a:graphic>
          <a:graphicData uri="http://schemas.openxmlformats.org/drawingml/2006/table">
            <a:tbl>
              <a:tblPr firstRow="1" bandRow="1">
                <a:tableStyleId>{F5AB1C69-6EDB-4FF4-983F-18BD219EF322}</a:tableStyleId>
              </a:tblPr>
              <a:tblGrid>
                <a:gridCol w="8352921">
                  <a:extLst>
                    <a:ext uri="{9D8B030D-6E8A-4147-A177-3AD203B41FA5}">
                      <a16:colId xmlns:a16="http://schemas.microsoft.com/office/drawing/2014/main" xmlns="" val="2637409692"/>
                    </a:ext>
                  </a:extLst>
                </a:gridCol>
                <a:gridCol w="2963349">
                  <a:extLst>
                    <a:ext uri="{9D8B030D-6E8A-4147-A177-3AD203B41FA5}">
                      <a16:colId xmlns:a16="http://schemas.microsoft.com/office/drawing/2014/main" xmlns="" val="1949949362"/>
                    </a:ext>
                  </a:extLst>
                </a:gridCol>
              </a:tblGrid>
              <a:tr h="303801">
                <a:tc>
                  <a:txBody>
                    <a:bodyPr/>
                    <a:lstStyle/>
                    <a:p>
                      <a:r>
                        <a:rPr lang="en-US" dirty="0">
                          <a:solidFill>
                            <a:schemeClr val="tx1"/>
                          </a:solidFill>
                        </a:rPr>
                        <a:t>ARCHIVED ABSCONDERS</a:t>
                      </a:r>
                    </a:p>
                  </a:txBody>
                  <a:tcPr/>
                </a:tc>
                <a:tc>
                  <a:txBody>
                    <a:bodyPr/>
                    <a:lstStyle/>
                    <a:p>
                      <a:r>
                        <a:rPr lang="en-US" dirty="0">
                          <a:solidFill>
                            <a:schemeClr val="tx1"/>
                          </a:solidFill>
                        </a:rPr>
                        <a:t>ACTIVE ABSCONDERS</a:t>
                      </a:r>
                    </a:p>
                  </a:txBody>
                  <a:tcPr/>
                </a:tc>
                <a:extLst>
                  <a:ext uri="{0D108BD9-81ED-4DB2-BD59-A6C34878D82A}">
                    <a16:rowId xmlns:a16="http://schemas.microsoft.com/office/drawing/2014/main" xmlns="" val="3543807877"/>
                  </a:ext>
                </a:extLst>
              </a:tr>
              <a:tr h="303801">
                <a:tc>
                  <a:txBody>
                    <a:bodyPr/>
                    <a:lstStyle/>
                    <a:p>
                      <a:r>
                        <a:rPr lang="en-US" dirty="0">
                          <a:solidFill>
                            <a:schemeClr val="tx1"/>
                          </a:solidFill>
                        </a:rPr>
                        <a:t>Parolees were not supervised from 1991 to 1994. </a:t>
                      </a:r>
                    </a:p>
                    <a:p>
                      <a:r>
                        <a:rPr lang="en-US" dirty="0">
                          <a:solidFill>
                            <a:schemeClr val="tx1"/>
                          </a:solidFill>
                        </a:rPr>
                        <a:t>All absconders that fall under the category of offenders that were declared absconders after the sentence expiry date, declared absconders just before the sentence expiry date; </a:t>
                      </a:r>
                    </a:p>
                    <a:p>
                      <a:r>
                        <a:rPr lang="en-US" dirty="0">
                          <a:solidFill>
                            <a:schemeClr val="tx1"/>
                          </a:solidFill>
                        </a:rPr>
                        <a:t>No conditions were set when placed on parole and no documents and warrants were received by community corrections during placement up to the period 2004.</a:t>
                      </a:r>
                    </a:p>
                  </a:txBody>
                  <a:tcPr/>
                </a:tc>
                <a:tc>
                  <a:txBody>
                    <a:bodyPr/>
                    <a:lstStyle/>
                    <a:p>
                      <a:r>
                        <a:rPr lang="en-US" dirty="0">
                          <a:solidFill>
                            <a:schemeClr val="tx1"/>
                          </a:solidFill>
                        </a:rPr>
                        <a:t>All offenders that have been in abscondence since 2004, have a fixed address and supervision conditions.</a:t>
                      </a:r>
                    </a:p>
                  </a:txBody>
                  <a:tcPr/>
                </a:tc>
                <a:extLst>
                  <a:ext uri="{0D108BD9-81ED-4DB2-BD59-A6C34878D82A}">
                    <a16:rowId xmlns:a16="http://schemas.microsoft.com/office/drawing/2014/main" xmlns="" val="711610558"/>
                  </a:ext>
                </a:extLst>
              </a:tr>
            </a:tbl>
          </a:graphicData>
        </a:graphic>
      </p:graphicFrame>
    </p:spTree>
    <p:extLst>
      <p:ext uri="{BB962C8B-B14F-4D97-AF65-F5344CB8AC3E}">
        <p14:creationId xmlns:p14="http://schemas.microsoft.com/office/powerpoint/2010/main" xmlns="" val="129699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456104" y="299166"/>
            <a:ext cx="927100" cy="1155700"/>
          </a:xfrm>
          <a:prstGeom prst="rect">
            <a:avLst/>
          </a:prstGeom>
        </p:spPr>
      </p:pic>
      <p:sp>
        <p:nvSpPr>
          <p:cNvPr id="2" name="Slide Number Placeholder 1"/>
          <p:cNvSpPr>
            <a:spLocks noGrp="1"/>
          </p:cNvSpPr>
          <p:nvPr>
            <p:ph type="sldNum" sz="quarter" idx="12"/>
          </p:nvPr>
        </p:nvSpPr>
        <p:spPr/>
        <p:txBody>
          <a:bodyPr/>
          <a:lstStyle/>
          <a:p>
            <a:fld id="{DCB3B80B-23E3-3948-A741-EEB7CB22DD0C}" type="slidenum">
              <a:rPr lang="en-US" smtClean="0">
                <a:solidFill>
                  <a:prstClr val="black">
                    <a:tint val="75000"/>
                  </a:prstClr>
                </a:solidFill>
              </a:rPr>
              <a:pPr/>
              <a:t>9</a:t>
            </a:fld>
            <a:endParaRPr lang="en-US" dirty="0">
              <a:solidFill>
                <a:prstClr val="black">
                  <a:tint val="75000"/>
                </a:prstClr>
              </a:solidFill>
            </a:endParaRPr>
          </a:p>
        </p:txBody>
      </p:sp>
      <p:pic>
        <p:nvPicPr>
          <p:cNvPr id="12" name="Picture 11"/>
          <p:cNvPicPr>
            <a:picLocks noChangeAspect="1"/>
          </p:cNvPicPr>
          <p:nvPr/>
        </p:nvPicPr>
        <p:blipFill>
          <a:blip r:embed="rId3" cstate="print"/>
          <a:stretch>
            <a:fillRect/>
          </a:stretch>
        </p:blipFill>
        <p:spPr>
          <a:xfrm>
            <a:off x="1180308" y="956175"/>
            <a:ext cx="10371438" cy="58429"/>
          </a:xfrm>
          <a:prstGeom prst="rect">
            <a:avLst/>
          </a:prstGeom>
          <a:ln w="3175">
            <a:solidFill>
              <a:schemeClr val="tx1"/>
            </a:solidFill>
          </a:ln>
        </p:spPr>
      </p:pic>
      <p:sp>
        <p:nvSpPr>
          <p:cNvPr id="4" name="Rectangle 3"/>
          <p:cNvSpPr/>
          <p:nvPr/>
        </p:nvSpPr>
        <p:spPr>
          <a:xfrm>
            <a:off x="2409825" y="687833"/>
            <a:ext cx="8115300" cy="456535"/>
          </a:xfrm>
          <a:prstGeom prst="rect">
            <a:avLst/>
          </a:prstGeom>
        </p:spPr>
        <p:txBody>
          <a:bodyPr wrap="square">
            <a:spAutoFit/>
          </a:bodyPr>
          <a:lstStyle/>
          <a:p>
            <a:pPr algn="just" defTabSz="457200">
              <a:lnSpc>
                <a:spcPct val="150000"/>
              </a:lnSpc>
            </a:pPr>
            <a:endParaRPr lang="en-ZA" dirty="0">
              <a:solidFill>
                <a:prstClr val="black"/>
              </a:solidFill>
              <a:latin typeface="Arial"/>
              <a:ea typeface="Calibri"/>
              <a:cs typeface="Times New Roman"/>
            </a:endParaRPr>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sz="1100" dirty="0">
                <a:solidFill>
                  <a:srgbClr val="1F497D"/>
                </a:solidFill>
                <a:latin typeface="Calibri" panose="020F0502020204030204" pitchFamily="34" charset="0"/>
                <a:cs typeface="Calibri" panose="020F0502020204030204" pitchFamily="34" charset="0"/>
              </a:rPr>
              <a:t> </a:t>
            </a:r>
            <a:endParaRPr lang="en-US" sz="500" dirty="0">
              <a:solidFill>
                <a:prstClr val="black"/>
              </a:solidFill>
            </a:endParaRPr>
          </a:p>
          <a:p>
            <a:r>
              <a:rPr lang="en-US" dirty="0">
                <a:solidFill>
                  <a:prstClr val="black"/>
                </a:solidFill>
              </a:rPr>
              <a:t/>
            </a:r>
            <a:br>
              <a:rPr lang="en-US" dirty="0">
                <a:solidFill>
                  <a:prstClr val="black"/>
                </a:solidFill>
              </a:rPr>
            </a:br>
            <a:endParaRPr lang="en-US" dirty="0">
              <a:solidFill>
                <a:prstClr val="black"/>
              </a:solidFill>
            </a:endParaRPr>
          </a:p>
        </p:txBody>
      </p:sp>
      <p:sp>
        <p:nvSpPr>
          <p:cNvPr id="5" name="Content Placeholder 4"/>
          <p:cNvSpPr>
            <a:spLocks noGrp="1"/>
          </p:cNvSpPr>
          <p:nvPr>
            <p:ph idx="1"/>
          </p:nvPr>
        </p:nvSpPr>
        <p:spPr>
          <a:xfrm>
            <a:off x="312251" y="985389"/>
            <a:ext cx="11567497" cy="5736087"/>
          </a:xfrm>
        </p:spPr>
        <p:txBody>
          <a:bodyPr/>
          <a:lstStyle/>
          <a:p>
            <a:pPr lvl="0" algn="just" eaLnBrk="1" fontAlgn="auto" hangingPunct="1">
              <a:spcBef>
                <a:spcPts val="0"/>
              </a:spcBef>
              <a:spcAft>
                <a:spcPts val="0"/>
              </a:spcAft>
              <a:buSzPts val="2400"/>
              <a:buFont typeface="Wingdings" panose="05000000000000000000" pitchFamily="2" charset="2"/>
              <a:buChar char="§"/>
            </a:pPr>
            <a:r>
              <a:rPr lang="en-US" sz="2000" kern="0" dirty="0">
                <a:solidFill>
                  <a:srgbClr val="000000"/>
                </a:solidFill>
                <a:latin typeface="Arial"/>
                <a:cs typeface="Calibri"/>
                <a:sym typeface="Calibri"/>
              </a:rPr>
              <a:t>The factors that predict offenders’ absconding behaviour include, amongst others, </a:t>
            </a:r>
            <a:r>
              <a:rPr lang="en-US" sz="2000" b="1" kern="0" dirty="0">
                <a:solidFill>
                  <a:srgbClr val="000000"/>
                </a:solidFill>
                <a:latin typeface="Arial"/>
                <a:cs typeface="Calibri"/>
                <a:sym typeface="Calibri"/>
              </a:rPr>
              <a:t>demographics, social, individual, and criminal history factors</a:t>
            </a:r>
            <a:r>
              <a:rPr lang="en-US" sz="2000" kern="0" dirty="0">
                <a:solidFill>
                  <a:srgbClr val="000000"/>
                </a:solidFill>
                <a:latin typeface="Arial"/>
                <a:cs typeface="Calibri"/>
                <a:sym typeface="Calibri"/>
              </a:rPr>
              <a:t>.</a:t>
            </a:r>
          </a:p>
          <a:p>
            <a:pPr marL="0" lvl="0" indent="0" algn="just" eaLnBrk="1" fontAlgn="auto" hangingPunct="1">
              <a:spcBef>
                <a:spcPts val="0"/>
              </a:spcBef>
              <a:spcAft>
                <a:spcPts val="0"/>
              </a:spcAft>
              <a:buSzPts val="2400"/>
              <a:buNone/>
            </a:pPr>
            <a:endParaRPr lang="en-US" sz="2000" kern="0" dirty="0">
              <a:solidFill>
                <a:srgbClr val="00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000" b="1" kern="0" dirty="0">
                <a:solidFill>
                  <a:srgbClr val="000000"/>
                </a:solidFill>
                <a:latin typeface="Arial"/>
                <a:cs typeface="Calibri"/>
                <a:sym typeface="Calibri"/>
              </a:rPr>
              <a:t>Lack of employment opportunities and poverty </a:t>
            </a:r>
            <a:r>
              <a:rPr lang="en-US" sz="2000" kern="0" dirty="0">
                <a:solidFill>
                  <a:srgbClr val="000000"/>
                </a:solidFill>
                <a:latin typeface="Arial"/>
                <a:cs typeface="Calibri"/>
                <a:sym typeface="Calibri"/>
              </a:rPr>
              <a:t>implies no possibility to survive in one geographical area, especially parolees/probationers from rural villages usually migrate to bigger cities, e.g. in Gauteng to search for job opportunities.</a:t>
            </a:r>
          </a:p>
          <a:p>
            <a:pPr lvl="0" algn="just" eaLnBrk="1" fontAlgn="auto" hangingPunct="1">
              <a:spcBef>
                <a:spcPts val="0"/>
              </a:spcBef>
              <a:spcAft>
                <a:spcPts val="0"/>
              </a:spcAft>
              <a:buSzPts val="2400"/>
              <a:buFont typeface="Wingdings" panose="05000000000000000000" pitchFamily="2" charset="2"/>
              <a:buChar char="§"/>
            </a:pPr>
            <a:endParaRPr lang="en-US" sz="2000" kern="0" dirty="0">
              <a:solidFill>
                <a:srgbClr val="00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000" b="1" kern="0" dirty="0">
                <a:solidFill>
                  <a:srgbClr val="000000"/>
                </a:solidFill>
                <a:latin typeface="Arial"/>
                <a:cs typeface="Calibri"/>
                <a:sym typeface="Calibri"/>
              </a:rPr>
              <a:t>Inadequate vehicles </a:t>
            </a:r>
            <a:r>
              <a:rPr lang="en-US" sz="2000" kern="0" dirty="0">
                <a:solidFill>
                  <a:srgbClr val="000000"/>
                </a:solidFill>
                <a:latin typeface="Arial"/>
                <a:cs typeface="Calibri"/>
                <a:sym typeface="Calibri"/>
              </a:rPr>
              <a:t>to monitor parolees and probationers, especially in mountainous or “no-go” areas </a:t>
            </a:r>
          </a:p>
          <a:p>
            <a:pPr lvl="0" algn="just" eaLnBrk="1" fontAlgn="auto" hangingPunct="1">
              <a:spcBef>
                <a:spcPts val="0"/>
              </a:spcBef>
              <a:spcAft>
                <a:spcPts val="0"/>
              </a:spcAft>
              <a:buSzPts val="2400"/>
              <a:buFont typeface="Wingdings" panose="05000000000000000000" pitchFamily="2" charset="2"/>
              <a:buChar char="§"/>
            </a:pPr>
            <a:endParaRPr lang="en-US" sz="2000" kern="0" dirty="0">
              <a:solidFill>
                <a:srgbClr val="00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000" b="1" kern="0" dirty="0">
                <a:solidFill>
                  <a:srgbClr val="000000"/>
                </a:solidFill>
                <a:latin typeface="Arial"/>
                <a:cs typeface="Calibri"/>
                <a:sym typeface="Calibri"/>
              </a:rPr>
              <a:t>Inadequate Human Resources within community corrections. </a:t>
            </a:r>
            <a:r>
              <a:rPr lang="en-US" sz="2000" kern="0" dirty="0">
                <a:solidFill>
                  <a:srgbClr val="000000"/>
                </a:solidFill>
                <a:latin typeface="Arial"/>
                <a:cs typeface="Calibri"/>
                <a:sym typeface="Calibri"/>
              </a:rPr>
              <a:t>There was no dedicated structure (Tracing Team) to address absconding.</a:t>
            </a:r>
          </a:p>
          <a:p>
            <a:pPr lvl="0" algn="just" eaLnBrk="1" fontAlgn="auto" hangingPunct="1">
              <a:spcBef>
                <a:spcPts val="0"/>
              </a:spcBef>
              <a:spcAft>
                <a:spcPts val="0"/>
              </a:spcAft>
              <a:buSzPts val="2400"/>
              <a:buFont typeface="Wingdings" panose="05000000000000000000" pitchFamily="2" charset="2"/>
              <a:buChar char="§"/>
            </a:pPr>
            <a:endParaRPr lang="en-US" sz="2000" kern="0" dirty="0">
              <a:solidFill>
                <a:srgbClr val="00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000" b="1" kern="0" dirty="0">
                <a:solidFill>
                  <a:srgbClr val="000000"/>
                </a:solidFill>
                <a:latin typeface="Arial"/>
                <a:cs typeface="Calibri"/>
                <a:sym typeface="Calibri"/>
              </a:rPr>
              <a:t>Changing of support system and/or addresses </a:t>
            </a:r>
            <a:r>
              <a:rPr lang="en-US" sz="2000" kern="0" dirty="0">
                <a:solidFill>
                  <a:srgbClr val="000000"/>
                </a:solidFill>
                <a:latin typeface="Arial"/>
                <a:cs typeface="Calibri"/>
                <a:sym typeface="Calibri"/>
              </a:rPr>
              <a:t>makes it possible for offenders to abscond to where it is not known immediately after release.</a:t>
            </a:r>
          </a:p>
          <a:p>
            <a:pPr marL="0" lvl="0" indent="0" algn="just" eaLnBrk="1" fontAlgn="auto" hangingPunct="1">
              <a:spcBef>
                <a:spcPts val="0"/>
              </a:spcBef>
              <a:spcAft>
                <a:spcPts val="0"/>
              </a:spcAft>
              <a:buSzPts val="2400"/>
              <a:buNone/>
            </a:pPr>
            <a:endParaRPr lang="en-US" sz="2000" kern="0" dirty="0">
              <a:solidFill>
                <a:srgbClr val="00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r>
              <a:rPr lang="en-US" sz="2000" kern="0" dirty="0">
                <a:solidFill>
                  <a:srgbClr val="000000"/>
                </a:solidFill>
                <a:latin typeface="Arial"/>
                <a:cs typeface="Calibri"/>
                <a:sym typeface="Calibri"/>
              </a:rPr>
              <a:t>Parolees abscond and avoid being monitored in order to commit other crimes or </a:t>
            </a:r>
            <a:r>
              <a:rPr lang="en-US" sz="2000" b="1" kern="0" dirty="0">
                <a:solidFill>
                  <a:srgbClr val="000000"/>
                </a:solidFill>
                <a:latin typeface="Arial"/>
                <a:cs typeface="Calibri"/>
                <a:sym typeface="Calibri"/>
              </a:rPr>
              <a:t>fear of rejection and stigmatisation by communities.</a:t>
            </a:r>
          </a:p>
          <a:p>
            <a:pPr lvl="0" algn="just" eaLnBrk="1" fontAlgn="auto" hangingPunct="1">
              <a:spcBef>
                <a:spcPts val="0"/>
              </a:spcBef>
              <a:spcAft>
                <a:spcPts val="0"/>
              </a:spcAft>
              <a:buSzPts val="2400"/>
              <a:buFont typeface="Wingdings" panose="05000000000000000000" pitchFamily="2" charset="2"/>
              <a:buChar char="§"/>
            </a:pPr>
            <a:endParaRPr lang="en-US" sz="2000" kern="0" dirty="0">
              <a:solidFill>
                <a:srgbClr val="00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lang="en-US" sz="2400" kern="0" dirty="0">
              <a:solidFill>
                <a:srgbClr val="000000"/>
              </a:solidFill>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kumimoji="0" lang="en-ZA" sz="2400" b="0" i="0" u="none" strike="noStrike" kern="0" cap="none" spc="0" normalizeH="0" baseline="0" noProof="0" dirty="0">
              <a:ln>
                <a:noFill/>
              </a:ln>
              <a:solidFill>
                <a:srgbClr val="000000"/>
              </a:solidFill>
              <a:effectLst/>
              <a:uLnTx/>
              <a:uFillTx/>
              <a:latin typeface="Arial"/>
              <a:cs typeface="Calibri"/>
              <a:sym typeface="Calibri"/>
            </a:endParaRPr>
          </a:p>
          <a:p>
            <a:pPr lvl="0" algn="just" eaLnBrk="1" fontAlgn="auto" hangingPunct="1">
              <a:spcBef>
                <a:spcPts val="0"/>
              </a:spcBef>
              <a:spcAft>
                <a:spcPts val="0"/>
              </a:spcAft>
              <a:buSzPts val="2400"/>
              <a:buFont typeface="Wingdings" panose="05000000000000000000" pitchFamily="2" charset="2"/>
              <a:buChar char="§"/>
            </a:pPr>
            <a:endParaRPr kumimoji="0" lang="en-ZA" sz="2400" b="0" i="0" u="none" strike="noStrike" kern="0" cap="none" spc="0" normalizeH="0" baseline="0" noProof="0" dirty="0">
              <a:ln>
                <a:noFill/>
              </a:ln>
              <a:solidFill>
                <a:srgbClr val="000000"/>
              </a:solidFill>
              <a:effectLst/>
              <a:uLnTx/>
              <a:uFillTx/>
              <a:latin typeface="Arial"/>
              <a:cs typeface="Calibri"/>
              <a:sym typeface="Calibri"/>
            </a:endParaRPr>
          </a:p>
          <a:p>
            <a:endParaRPr lang="en-US" dirty="0"/>
          </a:p>
        </p:txBody>
      </p:sp>
      <p:sp>
        <p:nvSpPr>
          <p:cNvPr id="6" name="Title 5"/>
          <p:cNvSpPr>
            <a:spLocks noGrp="1"/>
          </p:cNvSpPr>
          <p:nvPr>
            <p:ph type="title"/>
          </p:nvPr>
        </p:nvSpPr>
        <p:spPr>
          <a:xfrm>
            <a:off x="699722" y="1368"/>
            <a:ext cx="10972800" cy="1143000"/>
          </a:xfrm>
        </p:spPr>
        <p:txBody>
          <a:bodyPr/>
          <a:lstStyle/>
          <a:p>
            <a:r>
              <a:rPr lang="en-US" sz="3200" b="1" dirty="0">
                <a:solidFill>
                  <a:prstClr val="black"/>
                </a:solidFill>
                <a:latin typeface="Arial" panose="020B0604020202020204" pitchFamily="34" charset="0"/>
                <a:cs typeface="Arial" panose="020B0604020202020204" pitchFamily="34" charset="0"/>
              </a:rPr>
              <a:t>POSSIBLE REASONS FOR ABSCONDING</a:t>
            </a:r>
          </a:p>
        </p:txBody>
      </p:sp>
    </p:spTree>
    <p:extLst>
      <p:ext uri="{BB962C8B-B14F-4D97-AF65-F5344CB8AC3E}">
        <p14:creationId xmlns:p14="http://schemas.microsoft.com/office/powerpoint/2010/main" xmlns="" val="42802050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6600">
            <a:lumMod val="50000"/>
          </a:srgbClr>
        </a:solidFill>
        <a:ln w="9525">
          <a:noFill/>
          <a:miter lim="800000"/>
          <a:headEnd/>
          <a:tailEnd/>
        </a:ln>
      </a:spPr>
      <a:bodyPr wrap="none" anchor="ctr"/>
      <a:lstStyle>
        <a:defPPr marL="0" marR="0" indent="0" algn="ctr" defTabSz="914400" eaLnBrk="1" fontAlgn="base" latinLnBrk="0" hangingPunct="1">
          <a:lnSpc>
            <a:spcPct val="100000"/>
          </a:lnSpc>
          <a:spcBef>
            <a:spcPct val="0"/>
          </a:spcBef>
          <a:spcAft>
            <a:spcPct val="0"/>
          </a:spcAft>
          <a:buClrTx/>
          <a:buSzTx/>
          <a:buFontTx/>
          <a:buNone/>
          <a:tabLst/>
          <a:defRPr kumimoji="0" sz="1800" b="0" i="0" u="none" strike="noStrike" kern="0" cap="none" spc="0" normalizeH="0" baseline="0" noProof="0">
            <a:ln>
              <a:noFill/>
            </a:ln>
            <a:solidFill>
              <a:srgbClr val="000000"/>
            </a:solidFill>
            <a:effectLst/>
            <a:uLnTx/>
            <a:uFillTx/>
            <a:latin typeface="Arial" charset="0"/>
            <a:ea typeface="ＭＳ Ｐゴシック" pitchFamily="48" charset="-128"/>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6010</TotalTime>
  <Words>2456</Words>
  <Application>Microsoft Office PowerPoint</Application>
  <PresentationFormat>Custom</PresentationFormat>
  <Paragraphs>474</Paragraphs>
  <Slides>21</Slides>
  <Notes>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Custom Design</vt:lpstr>
      <vt:lpstr>10_Office Theme</vt:lpstr>
      <vt:lpstr>1_Custom Design</vt:lpstr>
      <vt:lpstr>2_Office Theme</vt:lpstr>
      <vt:lpstr>Office Theme</vt:lpstr>
      <vt:lpstr>Slide 1</vt:lpstr>
      <vt:lpstr>Slide 2</vt:lpstr>
      <vt:lpstr>PURPOSE</vt:lpstr>
      <vt:lpstr>Slide 4</vt:lpstr>
      <vt:lpstr>Slide 5</vt:lpstr>
      <vt:lpstr>HISTORICAL BACKGROUND ON ABSCONDING</vt:lpstr>
      <vt:lpstr>HISTORICAL BACKGROUND ON ABSCONDING</vt:lpstr>
      <vt:lpstr>DEFINITION OF ABSCONDING</vt:lpstr>
      <vt:lpstr>POSSIBLE REASONS FOR ABSCONDING</vt:lpstr>
      <vt:lpstr>COMMUNITY CORRECTIONS FACILITIES </vt:lpstr>
      <vt:lpstr>COMMUNITY CORRECTIONS CASELOAD WITH NUMBER OF ABSCONDERS PER REGION</vt:lpstr>
      <vt:lpstr>COMMUNITY CORRECTIONS CAPACITY</vt:lpstr>
      <vt:lpstr>COMMUNITY CORRECTIONS CASELOAD WITH NUMBER OF ABSCONDERS PER REGION</vt:lpstr>
      <vt:lpstr>ACHIEVEMENTS: AS AT 04 MARCH 2022</vt:lpstr>
      <vt:lpstr>INTERVENTIONS</vt:lpstr>
      <vt:lpstr>INTERVENTIONS</vt:lpstr>
      <vt:lpstr>INTERVENTIONS</vt:lpstr>
      <vt:lpstr>CHALLENGES AND MITIGATIONS</vt:lpstr>
      <vt:lpstr>CHALLENGES AND MITIGATIONS</vt:lpstr>
      <vt:lpstr>CONCLUSION</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Molepo, Anna</dc:creator>
  <cp:lastModifiedBy>Monique</cp:lastModifiedBy>
  <cp:revision>1141</cp:revision>
  <cp:lastPrinted>2022-03-15T10:18:55Z</cp:lastPrinted>
  <dcterms:created xsi:type="dcterms:W3CDTF">2021-05-01T00:46:22Z</dcterms:created>
  <dcterms:modified xsi:type="dcterms:W3CDTF">2022-03-25T07:40:02Z</dcterms:modified>
</cp:coreProperties>
</file>