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85" r:id="rId2"/>
    <p:sldId id="283" r:id="rId3"/>
    <p:sldId id="309" r:id="rId4"/>
    <p:sldId id="267" r:id="rId5"/>
    <p:sldId id="279" r:id="rId6"/>
    <p:sldId id="268" r:id="rId7"/>
    <p:sldId id="269" r:id="rId8"/>
    <p:sldId id="274" r:id="rId9"/>
    <p:sldId id="302" r:id="rId10"/>
    <p:sldId id="301" r:id="rId11"/>
    <p:sldId id="260" r:id="rId12"/>
    <p:sldId id="265" r:id="rId13"/>
    <p:sldId id="290" r:id="rId14"/>
    <p:sldId id="287" r:id="rId15"/>
    <p:sldId id="258" r:id="rId16"/>
    <p:sldId id="305" r:id="rId17"/>
    <p:sldId id="303" r:id="rId18"/>
    <p:sldId id="286" r:id="rId19"/>
    <p:sldId id="316" r:id="rId20"/>
    <p:sldId id="314" r:id="rId2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4660"/>
  </p:normalViewPr>
  <p:slideViewPr>
    <p:cSldViewPr snapToGrid="0">
      <p:cViewPr varScale="1">
        <p:scale>
          <a:sx n="73" d="100"/>
          <a:sy n="73" d="100"/>
        </p:scale>
        <p:origin x="6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ZA" sz="1862" b="0" i="0" u="none" strike="noStrike" kern="1200" spc="0" baseline="0">
                <a:solidFill>
                  <a:schemeClr val="tx1">
                    <a:lumMod val="65000"/>
                    <a:lumOff val="35000"/>
                  </a:schemeClr>
                </a:solidFill>
                <a:latin typeface="+mn-lt"/>
                <a:ea typeface="+mn-ea"/>
                <a:cs typeface="+mn-cs"/>
              </a:defRPr>
            </a:pPr>
            <a:r>
              <a:rPr lang="en-ZA" dirty="0"/>
              <a:t>Secondary transport- cents per litre</a:t>
            </a:r>
          </a:p>
        </c:rich>
      </c:tx>
      <c:layout>
        <c:manualLayout>
          <c:xMode val="edge"/>
          <c:yMode val="edge"/>
          <c:x val="0.17099255056353249"/>
          <c:y val="2.0330365775830236E-2"/>
        </c:manualLayout>
      </c:layout>
      <c:overlay val="0"/>
      <c:spPr>
        <a:noFill/>
        <a:ln>
          <a:noFill/>
        </a:ln>
        <a:effectLst/>
      </c:spPr>
      <c:txPr>
        <a:bodyPr rot="0" spcFirstLastPara="1" vertOverflow="ellipsis" vert="horz" wrap="square" anchor="ctr" anchorCtr="1"/>
        <a:lstStyle/>
        <a:p>
          <a:pPr>
            <a:defRPr lang="en-ZA"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513137219165896E-2"/>
          <c:y val="0.15689973962373013"/>
          <c:w val="0.9001630770418404"/>
          <c:h val="0.55376234496095078"/>
        </c:manualLayout>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Rural transport small drop /multiple stops</c:v>
                </c:pt>
                <c:pt idx="1">
                  <c:v>outlying depots small volumes</c:v>
                </c:pt>
                <c:pt idx="2">
                  <c:v>large depots - time restrictions </c:v>
                </c:pt>
                <c:pt idx="3">
                  <c:v>large depots full drops 24/7</c:v>
                </c:pt>
              </c:strCache>
            </c:strRef>
          </c:cat>
          <c:val>
            <c:numRef>
              <c:f>Sheet1!$B$2:$B$5</c:f>
              <c:numCache>
                <c:formatCode>General</c:formatCode>
                <c:ptCount val="4"/>
                <c:pt idx="0">
                  <c:v>48</c:v>
                </c:pt>
                <c:pt idx="1">
                  <c:v>20</c:v>
                </c:pt>
                <c:pt idx="2">
                  <c:v>12</c:v>
                </c:pt>
                <c:pt idx="3">
                  <c:v>7</c:v>
                </c:pt>
              </c:numCache>
            </c:numRef>
          </c:val>
          <c:smooth val="0"/>
          <c:extLst>
            <c:ext xmlns:c16="http://schemas.microsoft.com/office/drawing/2014/chart" uri="{C3380CC4-5D6E-409C-BE32-E72D297353CC}">
              <c16:uniqueId val="{00000000-4B0C-44D5-B752-2318CC8C395C}"/>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Rural transport small drop /multiple stops</c:v>
                </c:pt>
                <c:pt idx="1">
                  <c:v>outlying depots small volumes</c:v>
                </c:pt>
                <c:pt idx="2">
                  <c:v>large depots - time restrictions </c:v>
                </c:pt>
                <c:pt idx="3">
                  <c:v>large depots full drops 24/7</c:v>
                </c:pt>
              </c:strCache>
            </c:strRef>
          </c:cat>
          <c:val>
            <c:numRef>
              <c:f>Sheet1!$C$2:$C$5</c:f>
              <c:numCache>
                <c:formatCode>General</c:formatCode>
                <c:ptCount val="4"/>
              </c:numCache>
            </c:numRef>
          </c:val>
          <c:smooth val="0"/>
          <c:extLst>
            <c:ext xmlns:c16="http://schemas.microsoft.com/office/drawing/2014/chart" uri="{C3380CC4-5D6E-409C-BE32-E72D297353CC}">
              <c16:uniqueId val="{00000001-4B0C-44D5-B752-2318CC8C395C}"/>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Rural transport small drop /multiple stops</c:v>
                </c:pt>
                <c:pt idx="1">
                  <c:v>outlying depots small volumes</c:v>
                </c:pt>
                <c:pt idx="2">
                  <c:v>large depots - time restrictions </c:v>
                </c:pt>
                <c:pt idx="3">
                  <c:v>large depots full drops 24/7</c:v>
                </c:pt>
              </c:strCache>
            </c:strRef>
          </c:cat>
          <c:val>
            <c:numRef>
              <c:f>Sheet1!$D$2:$D$5</c:f>
              <c:numCache>
                <c:formatCode>General</c:formatCode>
                <c:ptCount val="4"/>
              </c:numCache>
            </c:numRef>
          </c:val>
          <c:smooth val="0"/>
          <c:extLst>
            <c:ext xmlns:c16="http://schemas.microsoft.com/office/drawing/2014/chart" uri="{C3380CC4-5D6E-409C-BE32-E72D297353CC}">
              <c16:uniqueId val="{00000002-4B0C-44D5-B752-2318CC8C395C}"/>
            </c:ext>
          </c:extLst>
        </c:ser>
        <c:dLbls>
          <c:showLegendKey val="0"/>
          <c:showVal val="0"/>
          <c:showCatName val="0"/>
          <c:showSerName val="0"/>
          <c:showPercent val="0"/>
          <c:showBubbleSize val="0"/>
        </c:dLbls>
        <c:smooth val="0"/>
        <c:axId val="305585384"/>
        <c:axId val="305590480"/>
      </c:lineChart>
      <c:catAx>
        <c:axId val="305585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ZA" sz="1197" b="0" i="0" u="none" strike="noStrike" kern="1200" baseline="0">
                <a:solidFill>
                  <a:schemeClr val="tx1">
                    <a:lumMod val="65000"/>
                    <a:lumOff val="35000"/>
                  </a:schemeClr>
                </a:solidFill>
                <a:latin typeface="+mn-lt"/>
                <a:ea typeface="+mn-ea"/>
                <a:cs typeface="+mn-cs"/>
              </a:defRPr>
            </a:pPr>
            <a:endParaRPr lang="en-US"/>
          </a:p>
        </c:txPr>
        <c:crossAx val="305590480"/>
        <c:crosses val="autoZero"/>
        <c:auto val="1"/>
        <c:lblAlgn val="ctr"/>
        <c:lblOffset val="100"/>
        <c:noMultiLvlLbl val="0"/>
      </c:catAx>
      <c:valAx>
        <c:axId val="305590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ZA" sz="1197" b="0" i="0" u="none" strike="noStrike" kern="1200" baseline="0">
                <a:solidFill>
                  <a:schemeClr val="tx1">
                    <a:lumMod val="65000"/>
                    <a:lumOff val="35000"/>
                  </a:schemeClr>
                </a:solidFill>
                <a:latin typeface="+mn-lt"/>
                <a:ea typeface="+mn-ea"/>
                <a:cs typeface="+mn-cs"/>
              </a:defRPr>
            </a:pPr>
            <a:endParaRPr lang="en-US"/>
          </a:p>
        </c:txPr>
        <c:crossAx val="305585384"/>
        <c:crosses val="autoZero"/>
        <c:crossBetween val="between"/>
      </c:valAx>
      <c:spPr>
        <a:noFill/>
        <a:ln w="25400">
          <a:noFill/>
        </a:ln>
        <a:effectLst/>
      </c:spPr>
    </c:plotArea>
    <c:plotVisOnly val="1"/>
    <c:dispBlanksAs val="gap"/>
    <c:showDLblsOverMax val="0"/>
  </c:chart>
  <c:spPr>
    <a:noFill/>
    <a:ln>
      <a:noFill/>
    </a:ln>
    <a:effectLst/>
  </c:spPr>
  <c:txPr>
    <a:bodyPr/>
    <a:lstStyle/>
    <a:p>
      <a:pPr>
        <a:defRPr lang="en-ZA"/>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0.05477</cdr:x>
      <cdr:y>0.56926</cdr:y>
    </cdr:from>
    <cdr:to>
      <cdr:x>0.96925</cdr:x>
      <cdr:y>0.57168</cdr:y>
    </cdr:to>
    <cdr:cxnSp macro="">
      <cdr:nvCxnSpPr>
        <cdr:cNvPr id="3" name="Straight Arrow Connector 2">
          <a:extLst xmlns:a="http://schemas.openxmlformats.org/drawingml/2006/main">
            <a:ext uri="{FF2B5EF4-FFF2-40B4-BE49-F238E27FC236}">
              <a16:creationId xmlns:a16="http://schemas.microsoft.com/office/drawing/2014/main" id="{5360C20B-4DB4-41DB-B3D2-B7188A0481FA}"/>
            </a:ext>
          </a:extLst>
        </cdr:cNvPr>
        <cdr:cNvCxnSpPr/>
      </cdr:nvCxnSpPr>
      <cdr:spPr>
        <a:xfrm xmlns:a="http://schemas.openxmlformats.org/drawingml/2006/main">
          <a:off x="309813" y="2458723"/>
          <a:ext cx="5173161" cy="10452"/>
        </a:xfrm>
        <a:prstGeom xmlns:a="http://schemas.openxmlformats.org/drawingml/2006/main" prst="straightConnector1">
          <a:avLst/>
        </a:prstGeom>
        <a:ln xmlns:a="http://schemas.openxmlformats.org/drawingml/2006/main">
          <a:headEnd type="triangle"/>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238258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3187622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85006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404244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50206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4249421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795243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211017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1451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F745AA-7EB8-45E4-AC4F-820977A60917}" type="datetimeFigureOut">
              <a:rPr lang="en-ZA" smtClean="0"/>
              <a:t>2022/03/25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148067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F745AA-7EB8-45E4-AC4F-820977A60917}" type="datetimeFigureOut">
              <a:rPr lang="en-ZA" smtClean="0"/>
              <a:t>2022/03/25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61781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F745AA-7EB8-45E4-AC4F-820977A60917}" type="datetimeFigureOut">
              <a:rPr lang="en-ZA" smtClean="0"/>
              <a:t>2022/03/25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205165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F745AA-7EB8-45E4-AC4F-820977A60917}" type="datetimeFigureOut">
              <a:rPr lang="en-ZA" smtClean="0"/>
              <a:t>2022/03/25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34952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45AA-7EB8-45E4-AC4F-820977A60917}" type="datetimeFigureOut">
              <a:rPr lang="en-ZA" smtClean="0"/>
              <a:t>2022/03/25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34769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F745AA-7EB8-45E4-AC4F-820977A60917}" type="datetimeFigureOut">
              <a:rPr lang="en-ZA" smtClean="0"/>
              <a:t>2022/03/25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322264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F745AA-7EB8-45E4-AC4F-820977A60917}" type="datetimeFigureOut">
              <a:rPr lang="en-ZA" smtClean="0"/>
              <a:t>2022/03/25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29224CC-3471-4911-B899-2619C5BAC2A9}" type="slidenum">
              <a:rPr lang="en-ZA" smtClean="0"/>
              <a:t>‹#›</a:t>
            </a:fld>
            <a:endParaRPr lang="en-ZA"/>
          </a:p>
        </p:txBody>
      </p:sp>
    </p:spTree>
    <p:extLst>
      <p:ext uri="{BB962C8B-B14F-4D97-AF65-F5344CB8AC3E}">
        <p14:creationId xmlns:p14="http://schemas.microsoft.com/office/powerpoint/2010/main" val="279361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F745AA-7EB8-45E4-AC4F-820977A60917}" type="datetimeFigureOut">
              <a:rPr lang="en-ZA" smtClean="0"/>
              <a:t>2022/03/25</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9224CC-3471-4911-B899-2619C5BAC2A9}" type="slidenum">
              <a:rPr lang="en-ZA" smtClean="0"/>
              <a:t>‹#›</a:t>
            </a:fld>
            <a:endParaRPr lang="en-ZA"/>
          </a:p>
        </p:txBody>
      </p:sp>
    </p:spTree>
    <p:extLst>
      <p:ext uri="{BB962C8B-B14F-4D97-AF65-F5344CB8AC3E}">
        <p14:creationId xmlns:p14="http://schemas.microsoft.com/office/powerpoint/2010/main" val="9613207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5D5C2-97D7-4CDC-869D-13C7CBEA4C47}"/>
              </a:ext>
            </a:extLst>
          </p:cNvPr>
          <p:cNvSpPr>
            <a:spLocks noGrp="1"/>
          </p:cNvSpPr>
          <p:nvPr>
            <p:ph type="title"/>
          </p:nvPr>
        </p:nvSpPr>
        <p:spPr/>
        <p:txBody>
          <a:bodyPr>
            <a:normAutofit fontScale="90000"/>
          </a:bodyPr>
          <a:lstStyle/>
          <a:p>
            <a:r>
              <a:rPr lang="en-ZA" sz="2800" dirty="0"/>
              <a:t>LFWA briefing to Portfolio Committee on Mineral Resources and Energy. </a:t>
            </a:r>
            <a:br>
              <a:rPr lang="en-ZA" sz="2800" dirty="0"/>
            </a:br>
            <a:r>
              <a:rPr lang="en-ZA" sz="2800" dirty="0"/>
              <a:t>Friday 25</a:t>
            </a:r>
            <a:r>
              <a:rPr lang="en-ZA" sz="2800" baseline="30000" dirty="0"/>
              <a:t>th</a:t>
            </a:r>
            <a:r>
              <a:rPr lang="en-ZA" sz="2800" dirty="0"/>
              <a:t> March 2022</a:t>
            </a:r>
            <a:br>
              <a:rPr lang="en-ZA" sz="2800" dirty="0"/>
            </a:br>
            <a:endParaRPr lang="en-ZA" sz="2800" dirty="0"/>
          </a:p>
        </p:txBody>
      </p:sp>
      <p:sp>
        <p:nvSpPr>
          <p:cNvPr id="3" name="Content Placeholder 2">
            <a:extLst>
              <a:ext uri="{FF2B5EF4-FFF2-40B4-BE49-F238E27FC236}">
                <a16:creationId xmlns:a16="http://schemas.microsoft.com/office/drawing/2014/main" id="{DFCB0069-94AC-4339-B259-0CA03F8A48CE}"/>
              </a:ext>
            </a:extLst>
          </p:cNvPr>
          <p:cNvSpPr>
            <a:spLocks noGrp="1"/>
          </p:cNvSpPr>
          <p:nvPr>
            <p:ph idx="1"/>
          </p:nvPr>
        </p:nvSpPr>
        <p:spPr/>
        <p:txBody>
          <a:bodyPr>
            <a:normAutofit/>
          </a:bodyPr>
          <a:lstStyle/>
          <a:p>
            <a:r>
              <a:rPr lang="en-ZA" sz="2400" dirty="0"/>
              <a:t>The LFWA</a:t>
            </a:r>
          </a:p>
          <a:p>
            <a:r>
              <a:rPr lang="en-ZA" sz="2400" dirty="0"/>
              <a:t>Executive summary</a:t>
            </a:r>
          </a:p>
          <a:p>
            <a:r>
              <a:rPr lang="en-ZA" sz="2400" dirty="0"/>
              <a:t>Our experiences relating to Fuel Price increases</a:t>
            </a:r>
          </a:p>
          <a:p>
            <a:r>
              <a:rPr lang="en-ZA" sz="2400" dirty="0"/>
              <a:t>Alternatives and /or considerations in addressing the increases in Fuel prices </a:t>
            </a:r>
          </a:p>
          <a:p>
            <a:endParaRPr lang="en-ZA" sz="2400" dirty="0"/>
          </a:p>
          <a:p>
            <a:endParaRPr lang="en-ZA" sz="2400" dirty="0"/>
          </a:p>
          <a:p>
            <a:endParaRPr lang="en-ZA" dirty="0"/>
          </a:p>
        </p:txBody>
      </p:sp>
    </p:spTree>
    <p:extLst>
      <p:ext uri="{BB962C8B-B14F-4D97-AF65-F5344CB8AC3E}">
        <p14:creationId xmlns:p14="http://schemas.microsoft.com/office/powerpoint/2010/main" val="354285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9985D-9CDE-48EA-8414-DFF4C0A35BC4}"/>
              </a:ext>
            </a:extLst>
          </p:cNvPr>
          <p:cNvSpPr>
            <a:spLocks noGrp="1"/>
          </p:cNvSpPr>
          <p:nvPr>
            <p:ph type="title"/>
          </p:nvPr>
        </p:nvSpPr>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The wholesaling sector of the Liquid Fuels industry.</a:t>
            </a:r>
            <a:endParaRPr lang="en-ZA" dirty="0"/>
          </a:p>
        </p:txBody>
      </p:sp>
      <p:sp>
        <p:nvSpPr>
          <p:cNvPr id="3" name="Content Placeholder 2">
            <a:extLst>
              <a:ext uri="{FF2B5EF4-FFF2-40B4-BE49-F238E27FC236}">
                <a16:creationId xmlns:a16="http://schemas.microsoft.com/office/drawing/2014/main" id="{9F900D1B-3521-40B0-802D-BAF801992CC9}"/>
              </a:ext>
            </a:extLst>
          </p:cNvPr>
          <p:cNvSpPr>
            <a:spLocks noGrp="1"/>
          </p:cNvSpPr>
          <p:nvPr>
            <p:ph idx="1"/>
          </p:nvPr>
        </p:nvSpPr>
        <p:spPr>
          <a:xfrm>
            <a:off x="238752" y="1930400"/>
            <a:ext cx="9473831" cy="4518507"/>
          </a:xfrm>
        </p:spPr>
        <p:txBody>
          <a:bodyPr>
            <a:normAutofit/>
          </a:bodyPr>
          <a:lstStyle/>
          <a:p>
            <a:pPr algn="l">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The</a:t>
            </a:r>
            <a:r>
              <a:rPr lang="en-US" sz="1800" dirty="0">
                <a:effectLst/>
                <a:latin typeface="Calibri" panose="020F0502020204030204" pitchFamily="34" charset="0"/>
                <a:ea typeface="Calibri" panose="020F0502020204030204" pitchFamily="34" charset="0"/>
                <a:cs typeface="Times New Roman" panose="02020603050405020304" pitchFamily="18" charset="0"/>
              </a:rPr>
              <a:t> Refining Wholesalers moving volume from a secondary distribution model using own transport to one in which Independent </a:t>
            </a:r>
            <a:r>
              <a:rPr lang="en-US" dirty="0">
                <a:latin typeface="Calibri" panose="020F0502020204030204" pitchFamily="34" charset="0"/>
                <a:ea typeface="Calibri" panose="020F0502020204030204" pitchFamily="34" charset="0"/>
                <a:cs typeface="Times New Roman" panose="02020603050405020304" pitchFamily="18" charset="0"/>
              </a:rPr>
              <a:t>W</a:t>
            </a:r>
            <a:r>
              <a:rPr lang="en-US" sz="1800" dirty="0">
                <a:effectLst/>
                <a:latin typeface="Calibri" panose="020F0502020204030204" pitchFamily="34" charset="0"/>
                <a:ea typeface="Calibri" panose="020F0502020204030204" pitchFamily="34" charset="0"/>
                <a:cs typeface="Times New Roman" panose="02020603050405020304" pitchFamily="18" charset="0"/>
              </a:rPr>
              <a:t>holesalers (IW’s) now do the distribution is supported and deemed vital. In fact, it can be proven just how more efficient the IW’s are however when analysing the actual costs of servicing this market there is an urgent need where a transparent real cost model in which a true wholesale list price can be established.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IW’s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substantial business entities, and we cannot stress enough the very significant impact on the South African Economy that the independent wholesalers have filled i.e., in the servicing of the commercial and retail markets that require small drop sizes and are removed from the urban centers.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 is safe to say that the current structures and business models that appear to be used by the </a:t>
            </a:r>
            <a:r>
              <a:rPr lang="en-US" dirty="0">
                <a:latin typeface="Calibri" panose="020F0502020204030204" pitchFamily="34" charset="0"/>
                <a:ea typeface="Calibri" panose="020F0502020204030204" pitchFamily="34" charset="0"/>
                <a:cs typeface="Times New Roman" panose="02020603050405020304" pitchFamily="18" charset="0"/>
              </a:rPr>
              <a:t>Refining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Wholesalers has evolved into a situation where it is safe to say that in the future, they will not be in the position to re-enter these markets.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569347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Current situation </a:t>
            </a:r>
          </a:p>
        </p:txBody>
      </p:sp>
      <p:sp>
        <p:nvSpPr>
          <p:cNvPr id="3" name="Content Placeholder 2"/>
          <p:cNvSpPr>
            <a:spLocks noGrp="1"/>
          </p:cNvSpPr>
          <p:nvPr>
            <p:ph idx="1"/>
          </p:nvPr>
        </p:nvSpPr>
        <p:spPr>
          <a:xfrm>
            <a:off x="677333" y="1249251"/>
            <a:ext cx="9638643" cy="5608749"/>
          </a:xfrm>
        </p:spPr>
        <p:txBody>
          <a:bodyPr>
            <a:normAutofit/>
          </a:bodyPr>
          <a:lstStyle/>
          <a:p>
            <a:r>
              <a:rPr lang="en-ZA" dirty="0">
                <a:latin typeface="Calibri Light" panose="020F0302020204030204" pitchFamily="34" charset="0"/>
                <a:cs typeface="Calibri Light" panose="020F0302020204030204" pitchFamily="34" charset="0"/>
              </a:rPr>
              <a:t>Presently there is a system that ensures that rural and poor communities pay the same amount for the transportation of petroleum products to their communities, and they pay the same amount for storage.</a:t>
            </a:r>
          </a:p>
          <a:p>
            <a:r>
              <a:rPr lang="en-ZA" dirty="0">
                <a:latin typeface="Calibri Light" panose="020F0302020204030204" pitchFamily="34" charset="0"/>
                <a:cs typeface="Calibri Light" panose="020F0302020204030204" pitchFamily="34" charset="0"/>
              </a:rPr>
              <a:t>To allow this the pricing mechanism only recognizes one average price for secondary storage – handling and secondary transport.</a:t>
            </a:r>
          </a:p>
          <a:p>
            <a:r>
              <a:rPr lang="en-ZA" dirty="0">
                <a:latin typeface="Calibri Light" panose="020F0302020204030204" pitchFamily="34" charset="0"/>
                <a:cs typeface="Calibri Light" panose="020F0302020204030204" pitchFamily="34" charset="0"/>
              </a:rPr>
              <a:t>This use of one average was workable when one company did all the transport from the refinery gate to the customer, (as over and under-recoveries typically balanced out without negatively affecting profits) however; the Oil majors (integrated Marketers) having experience in many countries around the world for many years,  started a process of pulling out from the areas where the costs were above the level of recovery – (the new independent wholesalers filled this gap) -- and to keep all the business where the actual costs are below the cost recovery; this move has created two very different , separate economies in the downstream Liquid Fuels Industry.</a:t>
            </a:r>
          </a:p>
          <a:p>
            <a:endParaRPr lang="en-ZA" dirty="0"/>
          </a:p>
          <a:p>
            <a:endParaRPr lang="en-ZA" dirty="0"/>
          </a:p>
          <a:p>
            <a:endParaRPr lang="en-ZA" dirty="0"/>
          </a:p>
        </p:txBody>
      </p:sp>
    </p:spTree>
    <p:extLst>
      <p:ext uri="{BB962C8B-B14F-4D97-AF65-F5344CB8AC3E}">
        <p14:creationId xmlns:p14="http://schemas.microsoft.com/office/powerpoint/2010/main" val="1793494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3200"/>
            <a:ext cx="10515600" cy="1320800"/>
          </a:xfrm>
        </p:spPr>
        <p:txBody>
          <a:bodyPr>
            <a:normAutofit fontScale="90000"/>
          </a:bodyPr>
          <a:lstStyle/>
          <a:p>
            <a:r>
              <a:rPr lang="en-ZA" sz="2800" dirty="0"/>
              <a:t>How are the two economies created ? </a:t>
            </a:r>
            <a:br>
              <a:rPr lang="en-ZA" sz="2800" dirty="0"/>
            </a:br>
            <a:r>
              <a:rPr lang="en-ZA" sz="2800" dirty="0"/>
              <a:t>Secondary storage 30,7 c/l     </a:t>
            </a:r>
            <a:br>
              <a:rPr lang="en-ZA" sz="2800" dirty="0"/>
            </a:br>
            <a:r>
              <a:rPr lang="en-ZA" sz="2800" dirty="0"/>
              <a:t>Secondary distribution 17,94 c/l </a:t>
            </a:r>
          </a:p>
        </p:txBody>
      </p:sp>
      <p:pic>
        <p:nvPicPr>
          <p:cNvPr id="5" name="Content Placeholder 4"/>
          <p:cNvPicPr>
            <a:picLocks noGrp="1" noChangeAspect="1"/>
          </p:cNvPicPr>
          <p:nvPr>
            <p:ph sz="half" idx="1"/>
          </p:nvPr>
        </p:nvPicPr>
        <p:blipFill>
          <a:blip r:embed="rId2"/>
          <a:stretch>
            <a:fillRect/>
          </a:stretch>
        </p:blipFill>
        <p:spPr>
          <a:xfrm>
            <a:off x="812800" y="1857829"/>
            <a:ext cx="4992913" cy="4238171"/>
          </a:xfrm>
          <a:prstGeom prst="rect">
            <a:avLst/>
          </a:prstGeom>
        </p:spPr>
      </p:pic>
      <p:graphicFrame>
        <p:nvGraphicFramePr>
          <p:cNvPr id="19" name="Content Placeholder 18"/>
          <p:cNvGraphicFramePr>
            <a:graphicFrameLocks noGrp="1"/>
          </p:cNvGraphicFramePr>
          <p:nvPr>
            <p:ph sz="half" idx="2"/>
            <p:extLst>
              <p:ext uri="{D42A27DB-BD31-4B8C-83A1-F6EECF244321}">
                <p14:modId xmlns:p14="http://schemas.microsoft.com/office/powerpoint/2010/main" val="906797195"/>
              </p:ext>
            </p:extLst>
          </p:nvPr>
        </p:nvGraphicFramePr>
        <p:xfrm>
          <a:off x="6172199" y="1857829"/>
          <a:ext cx="5656943" cy="4319134"/>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a:xfrm flipH="1">
            <a:off x="1330524" y="4979245"/>
            <a:ext cx="4223656" cy="0"/>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99242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538AF-643E-4A62-9FB9-CFE9A99E8F69}"/>
              </a:ext>
            </a:extLst>
          </p:cNvPr>
          <p:cNvSpPr>
            <a:spLocks noGrp="1"/>
          </p:cNvSpPr>
          <p:nvPr>
            <p:ph type="title"/>
          </p:nvPr>
        </p:nvSpPr>
        <p:spPr>
          <a:xfrm>
            <a:off x="677334" y="973585"/>
            <a:ext cx="8596668" cy="1320800"/>
          </a:xfrm>
        </p:spPr>
        <p:txBody>
          <a:bodyPr>
            <a:normAutofit/>
          </a:bodyPr>
          <a:lstStyle/>
          <a:p>
            <a:r>
              <a:rPr lang="en-ZA" sz="2000" dirty="0"/>
              <a:t>Problems faced and exacerbated by fuel price increases </a:t>
            </a:r>
          </a:p>
        </p:txBody>
      </p:sp>
      <p:sp>
        <p:nvSpPr>
          <p:cNvPr id="3" name="Content Placeholder 2">
            <a:extLst>
              <a:ext uri="{FF2B5EF4-FFF2-40B4-BE49-F238E27FC236}">
                <a16:creationId xmlns:a16="http://schemas.microsoft.com/office/drawing/2014/main" id="{2733A7E2-654C-46FE-9E1F-1563B8EFF45D}"/>
              </a:ext>
            </a:extLst>
          </p:cNvPr>
          <p:cNvSpPr>
            <a:spLocks noGrp="1"/>
          </p:cNvSpPr>
          <p:nvPr>
            <p:ph idx="1"/>
          </p:nvPr>
        </p:nvSpPr>
        <p:spPr>
          <a:xfrm>
            <a:off x="490903" y="1487996"/>
            <a:ext cx="9208788" cy="4978400"/>
          </a:xfrm>
        </p:spPr>
        <p:txBody>
          <a:bodyPr>
            <a:normAutofit lnSpcReduction="10000"/>
          </a:bodyPr>
          <a:lstStyle/>
          <a:p>
            <a:pPr algn="l">
              <a:lnSpc>
                <a:spcPct val="115000"/>
              </a:lnSpc>
              <a:spcAft>
                <a:spcPts val="1000"/>
              </a:spcAft>
            </a:pPr>
            <a:r>
              <a:rPr lang="en-US" sz="1800" dirty="0">
                <a:effectLst/>
                <a:latin typeface="Calibri Light" panose="020F0302020204030204" pitchFamily="34" charset="0"/>
                <a:ea typeface="Calibri" panose="020F0502020204030204" pitchFamily="34" charset="0"/>
                <a:cs typeface="Calibri Light" panose="020F0302020204030204" pitchFamily="34" charset="0"/>
              </a:rPr>
              <a:t>Storage and distribution cost recoveries, as reflected in petroleum product prices, are average of storage and distribution costs across the country whilst costs incurred by independent wholesalers are much higher than average. </a:t>
            </a:r>
            <a:endParaRPr lang="en-ZA" sz="1800" dirty="0">
              <a:effectLst/>
              <a:latin typeface="Calibri Light" panose="020F0302020204030204" pitchFamily="34" charset="0"/>
              <a:ea typeface="Calibri" panose="020F0502020204030204" pitchFamily="34" charset="0"/>
              <a:cs typeface="Calibri Light" panose="020F0302020204030204" pitchFamily="34" charset="0"/>
            </a:endParaRPr>
          </a:p>
          <a:p>
            <a:r>
              <a:rPr lang="en-ZA" sz="1800" dirty="0">
                <a:latin typeface="Calibri Light" panose="020F0302020204030204" pitchFamily="34" charset="0"/>
                <a:cs typeface="Calibri Light" panose="020F0302020204030204" pitchFamily="34" charset="0"/>
              </a:rPr>
              <a:t>Added to this as there is no flow through mechanism in the current pricing systems - the Oil majors in SA are the first receiver of margins. They in turn negotiate fixed discounts with the independents to service the non-profitable parts of the value chain, retaining margin to suit their own returns on investment.</a:t>
            </a:r>
          </a:p>
          <a:p>
            <a:r>
              <a:rPr lang="en-ZA" sz="1800" dirty="0">
                <a:latin typeface="Calibri Light" panose="020F0302020204030204" pitchFamily="34" charset="0"/>
                <a:cs typeface="Calibri Light" panose="020F0302020204030204" pitchFamily="34" charset="0"/>
              </a:rPr>
              <a:t>Missing significant costs in the zone and secondary distribution margin calculations e.g., toll fees  </a:t>
            </a:r>
          </a:p>
          <a:p>
            <a:r>
              <a:rPr lang="en-ZA" dirty="0">
                <a:latin typeface="Calibri Light" panose="020F0302020204030204" pitchFamily="34" charset="0"/>
                <a:cs typeface="Calibri Light" panose="020F0302020204030204" pitchFamily="34" charset="0"/>
              </a:rPr>
              <a:t>Working capital availability and costs to fund higher prices</a:t>
            </a:r>
          </a:p>
          <a:p>
            <a:r>
              <a:rPr lang="en-ZA" sz="1800" dirty="0">
                <a:latin typeface="Calibri Light" panose="020F0302020204030204" pitchFamily="34" charset="0"/>
                <a:cs typeface="Calibri Light" panose="020F0302020204030204" pitchFamily="34" charset="0"/>
              </a:rPr>
              <a:t>Understated margins - actual retail site volume throughput 196kl/month (2020) vs BSS 232kl/month</a:t>
            </a:r>
          </a:p>
          <a:p>
            <a:r>
              <a:rPr lang="en-ZA" dirty="0">
                <a:latin typeface="Calibri Light" panose="020F0302020204030204" pitchFamily="34" charset="0"/>
                <a:cs typeface="Calibri Light" panose="020F0302020204030204" pitchFamily="34" charset="0"/>
              </a:rPr>
              <a:t>R</a:t>
            </a:r>
            <a:r>
              <a:rPr lang="en-ZA" sz="1800" dirty="0">
                <a:latin typeface="Calibri Light" panose="020F0302020204030204" pitchFamily="34" charset="0"/>
                <a:cs typeface="Calibri Light" panose="020F0302020204030204" pitchFamily="34" charset="0"/>
              </a:rPr>
              <a:t>egulatory lag – diesel price used for transport calculations (SD and Zone diffs) uses Oct previous year prices. Example 9C diesel price in Oct 2020 was R15,71 but actual expected to be + - R22,50 in April 2022 !!!!</a:t>
            </a:r>
          </a:p>
          <a:p>
            <a:endParaRPr lang="en-ZA" sz="1800" dirty="0">
              <a:latin typeface="Calibri Light" panose="020F0302020204030204" pitchFamily="34" charset="0"/>
              <a:cs typeface="Calibri Light" panose="020F0302020204030204" pitchFamily="34" charset="0"/>
            </a:endParaRPr>
          </a:p>
          <a:p>
            <a:endParaRPr lang="en-ZA" dirty="0"/>
          </a:p>
        </p:txBody>
      </p:sp>
      <p:sp>
        <p:nvSpPr>
          <p:cNvPr id="4" name="Title 1">
            <a:extLst>
              <a:ext uri="{FF2B5EF4-FFF2-40B4-BE49-F238E27FC236}">
                <a16:creationId xmlns:a16="http://schemas.microsoft.com/office/drawing/2014/main" id="{43B80955-D506-4D91-9074-4B65DD2C2FB9}"/>
              </a:ext>
            </a:extLst>
          </p:cNvPr>
          <p:cNvSpPr txBox="1">
            <a:spLocks/>
          </p:cNvSpPr>
          <p:nvPr/>
        </p:nvSpPr>
        <p:spPr>
          <a:xfrm>
            <a:off x="677334" y="167196"/>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sz="3200" dirty="0">
                <a:latin typeface="Calibri" panose="020F0502020204030204" pitchFamily="34" charset="0"/>
                <a:ea typeface="Calibri" panose="020F0502020204030204" pitchFamily="34" charset="0"/>
                <a:cs typeface="Times New Roman" panose="02020603050405020304" pitchFamily="18" charset="0"/>
              </a:rPr>
              <a:t>Experiences relating to Fuel increases </a:t>
            </a:r>
            <a:endParaRPr lang="en-ZA" sz="3200" dirty="0"/>
          </a:p>
        </p:txBody>
      </p:sp>
    </p:spTree>
    <p:extLst>
      <p:ext uri="{BB962C8B-B14F-4D97-AF65-F5344CB8AC3E}">
        <p14:creationId xmlns:p14="http://schemas.microsoft.com/office/powerpoint/2010/main" val="200012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253C-82DE-412D-9665-739705BB12E9}"/>
              </a:ext>
            </a:extLst>
          </p:cNvPr>
          <p:cNvSpPr>
            <a:spLocks noGrp="1"/>
          </p:cNvSpPr>
          <p:nvPr>
            <p:ph type="title"/>
          </p:nvPr>
        </p:nvSpPr>
        <p:spPr/>
        <p:txBody>
          <a:bodyPr>
            <a:normAutofit/>
          </a:bodyPr>
          <a:lstStyle/>
          <a:p>
            <a:r>
              <a:rPr lang="en-ZA" sz="3200" dirty="0">
                <a:effectLst/>
                <a:latin typeface="Calibri" panose="020F0502020204030204" pitchFamily="34" charset="0"/>
                <a:ea typeface="Calibri" panose="020F0502020204030204" pitchFamily="34" charset="0"/>
                <a:cs typeface="Times New Roman" panose="02020603050405020304" pitchFamily="18" charset="0"/>
              </a:rPr>
              <a:t>Experiences relating to Fuel increases cont.</a:t>
            </a:r>
            <a:endParaRPr lang="en-ZA" sz="3200" dirty="0"/>
          </a:p>
        </p:txBody>
      </p:sp>
      <p:sp>
        <p:nvSpPr>
          <p:cNvPr id="3" name="Content Placeholder 2">
            <a:extLst>
              <a:ext uri="{FF2B5EF4-FFF2-40B4-BE49-F238E27FC236}">
                <a16:creationId xmlns:a16="http://schemas.microsoft.com/office/drawing/2014/main" id="{9C4BE2C8-8B76-4AB1-A2B9-266A22E9AB16}"/>
              </a:ext>
            </a:extLst>
          </p:cNvPr>
          <p:cNvSpPr>
            <a:spLocks noGrp="1"/>
          </p:cNvSpPr>
          <p:nvPr>
            <p:ph idx="1"/>
          </p:nvPr>
        </p:nvSpPr>
        <p:spPr>
          <a:xfrm>
            <a:off x="517536" y="1498912"/>
            <a:ext cx="8596668" cy="4835414"/>
          </a:xfrm>
        </p:spPr>
        <p:txBody>
          <a:bodyPr>
            <a:normAutofit lnSpcReduction="10000"/>
          </a:bodyPr>
          <a:lstStyle/>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Most importantly, most people “not in industry” do not understand that when price of  fuel goes up that Fuel Wholesalers and Retailers do not make more money i.e., the margins remain fixed in </a:t>
            </a:r>
            <a:r>
              <a:rPr lang="en-ZA" sz="1800" dirty="0" err="1">
                <a:effectLst/>
                <a:latin typeface="Calibri" panose="020F0502020204030204" pitchFamily="34" charset="0"/>
                <a:ea typeface="Calibri" panose="020F0502020204030204" pitchFamily="34" charset="0"/>
                <a:cs typeface="Times New Roman" panose="02020603050405020304" pitchFamily="18" charset="0"/>
              </a:rPr>
              <a:t>cpl</a:t>
            </a:r>
            <a:r>
              <a:rPr lang="en-ZA" sz="1800" dirty="0">
                <a:effectLst/>
                <a:latin typeface="Calibri" panose="020F0502020204030204" pitchFamily="34" charset="0"/>
                <a:ea typeface="Calibri" panose="020F0502020204030204" pitchFamily="34" charset="0"/>
                <a:cs typeface="Times New Roman" panose="02020603050405020304" pitchFamily="18" charset="0"/>
              </a:rPr>
              <a:t> but costs e.g., cash &amp; card costs and working capital costs increase. </a:t>
            </a:r>
            <a:endParaRPr lang="en-ZA" sz="1800" dirty="0">
              <a:effectLst/>
              <a:highlight>
                <a:srgbClr val="808000"/>
              </a:highligh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Any revisions that include attempts to remove the tax component from the WACC rate, do away with the Entrepreneurial Component or reduce the Weighted Average Cost of Capital (WACC) rate will lea</a:t>
            </a:r>
            <a:r>
              <a:rPr lang="en-ZA" dirty="0">
                <a:latin typeface="Calibri" panose="020F0502020204030204" pitchFamily="34" charset="0"/>
                <a:ea typeface="Calibri" panose="020F0502020204030204" pitchFamily="34" charset="0"/>
                <a:cs typeface="Times New Roman" panose="02020603050405020304" pitchFamily="18" charset="0"/>
              </a:rPr>
              <a:t>d to</a:t>
            </a:r>
            <a:r>
              <a:rPr lang="en-ZA" sz="1800" dirty="0">
                <a:effectLst/>
                <a:latin typeface="Calibri" panose="020F0502020204030204" pitchFamily="34" charset="0"/>
                <a:ea typeface="Calibri" panose="020F0502020204030204" pitchFamily="34" charset="0"/>
                <a:cs typeface="Times New Roman" panose="02020603050405020304" pitchFamily="18" charset="0"/>
              </a:rPr>
              <a:t> retailers and investors being severely impacted to such a degree that their businesses will be unsustainable. Retailers will only be left with cost recovery margins.</a:t>
            </a:r>
          </a:p>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This will not be limited to retailers but will extend to all investors too i.e., Oil Companies, Independents, and any other investor in filling stations.</a:t>
            </a:r>
          </a:p>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While we understand the public frustration, we need to ensure that suggested revisions to fuel prices do not have unintended consequences !! </a:t>
            </a:r>
          </a:p>
          <a:p>
            <a:endParaRPr lang="en-ZA" dirty="0"/>
          </a:p>
        </p:txBody>
      </p:sp>
    </p:spTree>
    <p:extLst>
      <p:ext uri="{BB962C8B-B14F-4D97-AF65-F5344CB8AC3E}">
        <p14:creationId xmlns:p14="http://schemas.microsoft.com/office/powerpoint/2010/main" val="2935070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1B25E-7061-4600-A35A-3777C1D87E48}"/>
              </a:ext>
            </a:extLst>
          </p:cNvPr>
          <p:cNvSpPr>
            <a:spLocks noGrp="1"/>
          </p:cNvSpPr>
          <p:nvPr>
            <p:ph type="title"/>
          </p:nvPr>
        </p:nvSpPr>
        <p:spPr/>
        <p:txBody>
          <a:bodyPr>
            <a:normAutofit/>
          </a:bodyPr>
          <a:lstStyle/>
          <a:p>
            <a:r>
              <a:rPr lang="en-US" sz="3200" b="1" dirty="0"/>
              <a:t> </a:t>
            </a:r>
            <a:br>
              <a:rPr lang="en-US" sz="3200" b="1" dirty="0"/>
            </a:br>
            <a:endParaRPr lang="en-ZA" sz="3200" b="1" dirty="0"/>
          </a:p>
        </p:txBody>
      </p:sp>
      <p:sp>
        <p:nvSpPr>
          <p:cNvPr id="3" name="Content Placeholder 2">
            <a:extLst>
              <a:ext uri="{FF2B5EF4-FFF2-40B4-BE49-F238E27FC236}">
                <a16:creationId xmlns:a16="http://schemas.microsoft.com/office/drawing/2014/main" id="{A9BD8F08-D0D8-4EB0-A4C1-A761F4C1B63E}"/>
              </a:ext>
            </a:extLst>
          </p:cNvPr>
          <p:cNvSpPr>
            <a:spLocks noGrp="1"/>
          </p:cNvSpPr>
          <p:nvPr>
            <p:ph idx="1"/>
          </p:nvPr>
        </p:nvSpPr>
        <p:spPr>
          <a:xfrm>
            <a:off x="757233" y="1481284"/>
            <a:ext cx="9248544" cy="5678557"/>
          </a:xfrm>
        </p:spPr>
        <p:txBody>
          <a:bodyPr>
            <a:normAutofit/>
          </a:bodyPr>
          <a:lstStyle/>
          <a:p>
            <a:r>
              <a:rPr lang="en-US" sz="1800" dirty="0">
                <a:effectLst/>
                <a:latin typeface="Calibri" panose="020F0502020204030204" pitchFamily="34" charset="0"/>
                <a:ea typeface="Calibri" panose="020F0502020204030204" pitchFamily="34" charset="0"/>
              </a:rPr>
              <a:t>As the Price goes up &amp; the Margin remain fixed the GP% reduces </a:t>
            </a:r>
            <a:endParaRPr lang="en-ZA"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If you take the Fixed Cost / % GP… you need to sell more to break even. </a:t>
            </a:r>
            <a:endParaRPr lang="en-ZA"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Times New Roman" panose="02020603050405020304" pitchFamily="18" charset="0"/>
              </a:rPr>
              <a:t>Salary increases: Bargaining Council 5-7%  /Toll Increase 5-7% </a:t>
            </a:r>
          </a:p>
          <a:p>
            <a:r>
              <a:rPr lang="en-US" sz="1800" dirty="0">
                <a:effectLst/>
                <a:latin typeface="Calibri" panose="020F0502020204030204" pitchFamily="34" charset="0"/>
                <a:ea typeface="Times New Roman" panose="02020603050405020304" pitchFamily="18" charset="0"/>
              </a:rPr>
              <a:t>Standing time at Refineries .. Stock out , Delays , Strikes , Protest Action</a:t>
            </a:r>
            <a:endParaRPr lang="en-ZA"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SASRIA went from R350 per month to R3500 pm per truck  </a:t>
            </a:r>
            <a:endParaRPr lang="en-ZA"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Shortage of </a:t>
            </a:r>
            <a:r>
              <a:rPr lang="en-US" dirty="0">
                <a:latin typeface="Calibri" panose="020F0502020204030204" pitchFamily="34" charset="0"/>
                <a:ea typeface="Calibri" panose="020F0502020204030204" pitchFamily="34" charset="0"/>
              </a:rPr>
              <a:t>new vehicles &amp; m</a:t>
            </a:r>
            <a:r>
              <a:rPr lang="en-US" sz="1800" dirty="0">
                <a:effectLst/>
                <a:latin typeface="Calibri" panose="020F0502020204030204" pitchFamily="34" charset="0"/>
                <a:ea typeface="Calibri" panose="020F0502020204030204" pitchFamily="34" charset="0"/>
              </a:rPr>
              <a:t>assive increases. New truck trailer combination </a:t>
            </a:r>
            <a:r>
              <a:rPr lang="en-US" dirty="0">
                <a:latin typeface="Calibri" panose="020F0502020204030204" pitchFamily="34" charset="0"/>
                <a:ea typeface="Calibri" panose="020F0502020204030204" pitchFamily="34" charset="0"/>
              </a:rPr>
              <a:t>c</a:t>
            </a:r>
            <a:r>
              <a:rPr lang="en-US" sz="1800" dirty="0">
                <a:effectLst/>
                <a:latin typeface="Calibri" panose="020F0502020204030204" pitchFamily="34" charset="0"/>
                <a:ea typeface="Calibri" panose="020F0502020204030204" pitchFamily="34" charset="0"/>
              </a:rPr>
              <a:t>ost +/- R5m..</a:t>
            </a:r>
            <a:endParaRPr lang="en-ZA"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Insurance in Transit Value from R400k to R 800 m per</a:t>
            </a:r>
          </a:p>
          <a:p>
            <a:endParaRPr lang="en-ZA" sz="1800" dirty="0">
              <a:highlight>
                <a:srgbClr val="FFFF00"/>
              </a:highlight>
            </a:endParaRPr>
          </a:p>
          <a:p>
            <a:pPr marL="342900" lvl="0" indent="-342900">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New Entrants will fail</a:t>
            </a:r>
            <a:endParaRPr lang="en-ZA" sz="1800" dirty="0">
              <a:effectLst/>
              <a:latin typeface="Calibri" panose="020F0502020204030204" pitchFamily="34" charset="0"/>
              <a:ea typeface="Calibri" panose="020F0502020204030204" pitchFamily="34" charset="0"/>
            </a:endParaRPr>
          </a:p>
          <a:p>
            <a:endParaRPr lang="en-ZA" dirty="0"/>
          </a:p>
        </p:txBody>
      </p:sp>
      <p:sp>
        <p:nvSpPr>
          <p:cNvPr id="4" name="Title 1">
            <a:extLst>
              <a:ext uri="{FF2B5EF4-FFF2-40B4-BE49-F238E27FC236}">
                <a16:creationId xmlns:a16="http://schemas.microsoft.com/office/drawing/2014/main" id="{D0679566-71E6-455A-98D5-E8DA57944792}"/>
              </a:ext>
            </a:extLst>
          </p:cNvPr>
          <p:cNvSpPr txBox="1">
            <a:spLocks/>
          </p:cNvSpPr>
          <p:nvPr/>
        </p:nvSpPr>
        <p:spPr>
          <a:xfrm>
            <a:off x="598914" y="38026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sz="3200" dirty="0">
                <a:latin typeface="Calibri" panose="020F0502020204030204" pitchFamily="34" charset="0"/>
                <a:ea typeface="Calibri" panose="020F0502020204030204" pitchFamily="34" charset="0"/>
                <a:cs typeface="Times New Roman" panose="02020603050405020304" pitchFamily="18" charset="0"/>
              </a:rPr>
              <a:t>Experiences relating to Fuel increases cont.</a:t>
            </a:r>
            <a:endParaRPr lang="en-ZA" sz="3200" dirty="0"/>
          </a:p>
        </p:txBody>
      </p:sp>
    </p:spTree>
    <p:extLst>
      <p:ext uri="{BB962C8B-B14F-4D97-AF65-F5344CB8AC3E}">
        <p14:creationId xmlns:p14="http://schemas.microsoft.com/office/powerpoint/2010/main" val="3738615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9F37E6-5B69-4902-8914-11F1CBF3EA8A}"/>
              </a:ext>
            </a:extLst>
          </p:cNvPr>
          <p:cNvSpPr>
            <a:spLocks noGrp="1"/>
          </p:cNvSpPr>
          <p:nvPr>
            <p:ph idx="1"/>
          </p:nvPr>
        </p:nvSpPr>
        <p:spPr>
          <a:xfrm>
            <a:off x="792744" y="2071134"/>
            <a:ext cx="8596668" cy="5115339"/>
          </a:xfrm>
        </p:spPr>
        <p:txBody>
          <a:bodyPr>
            <a:normAutofit/>
          </a:bodyPr>
          <a:lstStyle/>
          <a:p>
            <a:pPr>
              <a:lnSpc>
                <a:spcPct val="107000"/>
              </a:lnSpc>
              <a:spcAft>
                <a:spcPts val="800"/>
              </a:spcAft>
            </a:pPr>
            <a:r>
              <a:rPr lang="en-ZA" sz="1800" dirty="0">
                <a:effectLst/>
                <a:latin typeface="Calibri Light" panose="020F0302020204030204" pitchFamily="34" charset="0"/>
                <a:ea typeface="Calibri" panose="020F0502020204030204" pitchFamily="34" charset="0"/>
                <a:cs typeface="Calibri Light" panose="020F0302020204030204" pitchFamily="34" charset="0"/>
              </a:rPr>
              <a:t>Caution against a knee </a:t>
            </a:r>
            <a:r>
              <a:rPr lang="en-ZA" dirty="0">
                <a:latin typeface="Calibri Light" panose="020F0302020204030204" pitchFamily="34" charset="0"/>
                <a:ea typeface="Calibri" panose="020F0502020204030204" pitchFamily="34" charset="0"/>
                <a:cs typeface="Calibri Light" panose="020F0302020204030204" pitchFamily="34" charset="0"/>
              </a:rPr>
              <a:t>j</a:t>
            </a:r>
            <a:r>
              <a:rPr lang="en-ZA" sz="1800" dirty="0">
                <a:effectLst/>
                <a:latin typeface="Calibri Light" panose="020F0302020204030204" pitchFamily="34" charset="0"/>
                <a:ea typeface="Calibri" panose="020F0502020204030204" pitchFamily="34" charset="0"/>
                <a:cs typeface="Calibri Light" panose="020F0302020204030204" pitchFamily="34" charset="0"/>
              </a:rPr>
              <a:t>erk reaction- need a much wider discussion (today)</a:t>
            </a:r>
          </a:p>
          <a:p>
            <a:pPr>
              <a:lnSpc>
                <a:spcPct val="107000"/>
              </a:lnSpc>
              <a:spcAft>
                <a:spcPts val="800"/>
              </a:spcAft>
            </a:pPr>
            <a:r>
              <a:rPr lang="en-ZA" sz="1800" dirty="0">
                <a:effectLst/>
                <a:latin typeface="Calibri Light" panose="020F0302020204030204" pitchFamily="34" charset="0"/>
                <a:ea typeface="Calibri" panose="020F0502020204030204" pitchFamily="34" charset="0"/>
                <a:cs typeface="Calibri Light" panose="020F0302020204030204" pitchFamily="34" charset="0"/>
              </a:rPr>
              <a:t>Not only about </a:t>
            </a:r>
            <a:r>
              <a:rPr lang="en-ZA" dirty="0">
                <a:latin typeface="Calibri Light" panose="020F0302020204030204" pitchFamily="34" charset="0"/>
                <a:ea typeface="Calibri" panose="020F0502020204030204" pitchFamily="34" charset="0"/>
                <a:cs typeface="Calibri Light" panose="020F0302020204030204" pitchFamily="34" charset="0"/>
              </a:rPr>
              <a:t>p</a:t>
            </a:r>
            <a:r>
              <a:rPr lang="en-ZA" sz="1800" dirty="0">
                <a:effectLst/>
                <a:latin typeface="Calibri Light" panose="020F0302020204030204" pitchFamily="34" charset="0"/>
                <a:ea typeface="Calibri" panose="020F0502020204030204" pitchFamily="34" charset="0"/>
                <a:cs typeface="Calibri Light" panose="020F0302020204030204" pitchFamily="34" charset="0"/>
              </a:rPr>
              <a:t>ricing today – but also about sustainability of market participants</a:t>
            </a:r>
          </a:p>
          <a:p>
            <a:pPr>
              <a:lnSpc>
                <a:spcPct val="107000"/>
              </a:lnSpc>
              <a:spcAft>
                <a:spcPts val="800"/>
              </a:spcAft>
            </a:pPr>
            <a:r>
              <a:rPr lang="en-ZA" sz="1800" dirty="0">
                <a:effectLst/>
                <a:latin typeface="Calibri Light" panose="020F0302020204030204" pitchFamily="34" charset="0"/>
                <a:ea typeface="Calibri" panose="020F0502020204030204" pitchFamily="34" charset="0"/>
                <a:cs typeface="Calibri Light" panose="020F0302020204030204" pitchFamily="34" charset="0"/>
              </a:rPr>
              <a:t>Refining to refined product imports - changes in industry substantial – not business as usual</a:t>
            </a:r>
          </a:p>
          <a:p>
            <a:pPr>
              <a:lnSpc>
                <a:spcPct val="107000"/>
              </a:lnSpc>
              <a:spcAft>
                <a:spcPts val="800"/>
              </a:spcAft>
            </a:pPr>
            <a:r>
              <a:rPr lang="en-ZA" sz="1800" dirty="0">
                <a:effectLst/>
                <a:latin typeface="Calibri Light" panose="020F0302020204030204" pitchFamily="34" charset="0"/>
                <a:ea typeface="Calibri" panose="020F0502020204030204" pitchFamily="34" charset="0"/>
                <a:cs typeface="Calibri Light" panose="020F0302020204030204" pitchFamily="34" charset="0"/>
              </a:rPr>
              <a:t>Pricing model must reflect what is happening on the ground </a:t>
            </a:r>
          </a:p>
          <a:p>
            <a:pPr>
              <a:lnSpc>
                <a:spcPct val="107000"/>
              </a:lnSpc>
              <a:spcAft>
                <a:spcPts val="800"/>
              </a:spcAft>
            </a:pPr>
            <a:r>
              <a:rPr lang="en-ZA" sz="1800" dirty="0">
                <a:effectLst/>
                <a:latin typeface="Calibri Light" panose="020F0302020204030204" pitchFamily="34" charset="0"/>
                <a:ea typeface="Calibri" panose="020F0502020204030204" pitchFamily="34" charset="0"/>
                <a:cs typeface="Calibri Light" panose="020F0302020204030204" pitchFamily="34" charset="0"/>
              </a:rPr>
              <a:t>If you are an import reliant economy</a:t>
            </a:r>
            <a:r>
              <a:rPr lang="en-ZA" dirty="0">
                <a:latin typeface="Calibri Light" panose="020F0302020204030204" pitchFamily="34" charset="0"/>
                <a:ea typeface="Calibri" panose="020F0502020204030204" pitchFamily="34" charset="0"/>
                <a:cs typeface="Calibri Light" panose="020F0302020204030204" pitchFamily="34" charset="0"/>
              </a:rPr>
              <a:t> - </a:t>
            </a:r>
            <a:r>
              <a:rPr lang="en-ZA" sz="1800" dirty="0">
                <a:effectLst/>
                <a:latin typeface="Calibri Light" panose="020F0302020204030204" pitchFamily="34" charset="0"/>
                <a:ea typeface="Calibri" panose="020F0502020204030204" pitchFamily="34" charset="0"/>
                <a:cs typeface="Calibri Light" panose="020F0302020204030204" pitchFamily="34" charset="0"/>
              </a:rPr>
              <a:t>then the risk of Geo-political impacts is high </a:t>
            </a:r>
          </a:p>
          <a:p>
            <a:pPr>
              <a:lnSpc>
                <a:spcPct val="107000"/>
              </a:lnSpc>
              <a:spcAft>
                <a:spcPts val="800"/>
              </a:spcAft>
            </a:pPr>
            <a:r>
              <a:rPr lang="en-ZA" dirty="0">
                <a:latin typeface="Calibri Light" panose="020F0302020204030204" pitchFamily="34" charset="0"/>
                <a:ea typeface="Calibri" panose="020F0502020204030204" pitchFamily="34" charset="0"/>
                <a:cs typeface="Calibri Light" panose="020F0302020204030204" pitchFamily="34" charset="0"/>
              </a:rPr>
              <a:t>W</a:t>
            </a:r>
            <a:r>
              <a:rPr lang="en-ZA" sz="1800" dirty="0">
                <a:effectLst/>
                <a:latin typeface="Calibri Light" panose="020F0302020204030204" pitchFamily="34" charset="0"/>
                <a:ea typeface="Calibri" panose="020F0502020204030204" pitchFamily="34" charset="0"/>
                <a:cs typeface="Calibri Light" panose="020F0302020204030204" pitchFamily="34" charset="0"/>
              </a:rPr>
              <a:t>ithout crude refining capacity then we are even more at the mercy of global markets </a:t>
            </a:r>
          </a:p>
          <a:p>
            <a:pPr marL="0" indent="0">
              <a:lnSpc>
                <a:spcPct val="107000"/>
              </a:lnSpc>
              <a:spcAft>
                <a:spcPts val="800"/>
              </a:spcAft>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6" name="Title 1">
            <a:extLst>
              <a:ext uri="{FF2B5EF4-FFF2-40B4-BE49-F238E27FC236}">
                <a16:creationId xmlns:a16="http://schemas.microsoft.com/office/drawing/2014/main" id="{3C3D80CD-CA99-43F9-A0A0-EEC62C69F976}"/>
              </a:ext>
            </a:extLst>
          </p:cNvPr>
          <p:cNvSpPr>
            <a:spLocks noGrp="1"/>
          </p:cNvSpPr>
          <p:nvPr>
            <p:ph type="title"/>
          </p:nvPr>
        </p:nvSpPr>
        <p:spPr>
          <a:xfrm>
            <a:off x="677863" y="609600"/>
            <a:ext cx="8596312" cy="1320800"/>
          </a:xfrm>
        </p:spPr>
        <p:txBody>
          <a:bodyPr>
            <a:normAutofit/>
          </a:bodyPr>
          <a:lstStyle/>
          <a:p>
            <a:r>
              <a:rPr lang="en-ZA" sz="3200" dirty="0"/>
              <a:t>Alternatives and/or considerations in addressing the increases in Fuel price </a:t>
            </a:r>
          </a:p>
        </p:txBody>
      </p:sp>
    </p:spTree>
    <p:extLst>
      <p:ext uri="{BB962C8B-B14F-4D97-AF65-F5344CB8AC3E}">
        <p14:creationId xmlns:p14="http://schemas.microsoft.com/office/powerpoint/2010/main" val="2756009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864E1-D1BE-4890-AF52-D7ED72787BA1}"/>
              </a:ext>
            </a:extLst>
          </p:cNvPr>
          <p:cNvSpPr>
            <a:spLocks noGrp="1"/>
          </p:cNvSpPr>
          <p:nvPr>
            <p:ph type="title"/>
          </p:nvPr>
        </p:nvSpPr>
        <p:spPr>
          <a:xfrm>
            <a:off x="552676" y="403934"/>
            <a:ext cx="8596668" cy="1320800"/>
          </a:xfrm>
        </p:spPr>
        <p:txBody>
          <a:bodyPr>
            <a:normAutofit fontScale="90000"/>
          </a:bodyPr>
          <a:lstStyle/>
          <a:p>
            <a:r>
              <a:rPr lang="en-US" sz="2000" dirty="0"/>
              <a:t>COMPOSITION OF THE RETAIL PRICE OF PETROL IN GAUTENG </a:t>
            </a:r>
            <a:r>
              <a:rPr lang="en-US" sz="2000" dirty="0">
                <a:solidFill>
                  <a:srgbClr val="0070C0"/>
                </a:solidFill>
              </a:rPr>
              <a:t>(Blue)</a:t>
            </a:r>
            <a:r>
              <a:rPr lang="en-US" sz="2000" dirty="0"/>
              <a:t> AND THE EXPECTED INCREASE IN THE BFP PRICE </a:t>
            </a:r>
            <a:r>
              <a:rPr lang="en-US" sz="2000" dirty="0">
                <a:solidFill>
                  <a:srgbClr val="FF0000"/>
                </a:solidFill>
              </a:rPr>
              <a:t>(Red) </a:t>
            </a:r>
            <a:r>
              <a:rPr lang="en-US" sz="2000" dirty="0"/>
              <a:t>IN APRIL</a:t>
            </a:r>
            <a:br>
              <a:rPr lang="en-US" sz="2000" dirty="0"/>
            </a:br>
            <a:r>
              <a:rPr lang="en-US" sz="2000" dirty="0"/>
              <a:t/>
            </a:r>
            <a:br>
              <a:rPr lang="en-US" sz="2000" dirty="0"/>
            </a:br>
            <a:r>
              <a:rPr lang="en-US" sz="2000" dirty="0"/>
              <a:t>MARGINS (Wholesale, SS, SD and Retail) ONLY MAKE UP 15% OF THE PUMP PRICE</a:t>
            </a:r>
            <a:br>
              <a:rPr lang="en-US" sz="2000" dirty="0"/>
            </a:br>
            <a:r>
              <a:rPr lang="en-US" sz="2000" dirty="0"/>
              <a:t/>
            </a:r>
            <a:br>
              <a:rPr lang="en-US" sz="2000" dirty="0"/>
            </a:br>
            <a:endParaRPr lang="en-ZA" sz="2000" dirty="0"/>
          </a:p>
        </p:txBody>
      </p:sp>
      <p:pic>
        <p:nvPicPr>
          <p:cNvPr id="4" name="Content Placeholder 3">
            <a:extLst>
              <a:ext uri="{FF2B5EF4-FFF2-40B4-BE49-F238E27FC236}">
                <a16:creationId xmlns:a16="http://schemas.microsoft.com/office/drawing/2014/main" id="{3994D91A-DAB3-4E18-9564-FF74A40403D9}"/>
              </a:ext>
            </a:extLst>
          </p:cNvPr>
          <p:cNvPicPr>
            <a:picLocks noGrp="1" noChangeAspect="1"/>
          </p:cNvPicPr>
          <p:nvPr>
            <p:ph idx="1"/>
          </p:nvPr>
        </p:nvPicPr>
        <p:blipFill>
          <a:blip r:embed="rId2"/>
          <a:stretch>
            <a:fillRect/>
          </a:stretch>
        </p:blipFill>
        <p:spPr>
          <a:xfrm>
            <a:off x="428018" y="1724734"/>
            <a:ext cx="8845984" cy="4843250"/>
          </a:xfrm>
          <a:prstGeom prst="rect">
            <a:avLst/>
          </a:prstGeom>
        </p:spPr>
      </p:pic>
      <p:sp>
        <p:nvSpPr>
          <p:cNvPr id="5" name="Oval 4">
            <a:extLst>
              <a:ext uri="{FF2B5EF4-FFF2-40B4-BE49-F238E27FC236}">
                <a16:creationId xmlns:a16="http://schemas.microsoft.com/office/drawing/2014/main" id="{C6AFDFE0-E435-4251-8C37-CF03D3812687}"/>
              </a:ext>
            </a:extLst>
          </p:cNvPr>
          <p:cNvSpPr/>
          <p:nvPr/>
        </p:nvSpPr>
        <p:spPr>
          <a:xfrm>
            <a:off x="1091954" y="4981865"/>
            <a:ext cx="3222594" cy="139379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TextBox 5">
            <a:extLst>
              <a:ext uri="{FF2B5EF4-FFF2-40B4-BE49-F238E27FC236}">
                <a16:creationId xmlns:a16="http://schemas.microsoft.com/office/drawing/2014/main" id="{23FEB7E3-75AF-4771-9890-00326C20DCF3}"/>
              </a:ext>
            </a:extLst>
          </p:cNvPr>
          <p:cNvSpPr txBox="1"/>
          <p:nvPr/>
        </p:nvSpPr>
        <p:spPr>
          <a:xfrm>
            <a:off x="1935332" y="4674088"/>
            <a:ext cx="2121763" cy="307777"/>
          </a:xfrm>
          <a:prstGeom prst="rect">
            <a:avLst/>
          </a:prstGeom>
          <a:noFill/>
        </p:spPr>
        <p:txBody>
          <a:bodyPr wrap="square" rtlCol="0">
            <a:spAutoFit/>
          </a:bodyPr>
          <a:lstStyle/>
          <a:p>
            <a:r>
              <a:rPr lang="en-GB" sz="1400" dirty="0"/>
              <a:t>15% of pump price</a:t>
            </a:r>
            <a:endParaRPr lang="en-ZA" sz="1400" dirty="0"/>
          </a:p>
        </p:txBody>
      </p:sp>
    </p:spTree>
    <p:extLst>
      <p:ext uri="{BB962C8B-B14F-4D97-AF65-F5344CB8AC3E}">
        <p14:creationId xmlns:p14="http://schemas.microsoft.com/office/powerpoint/2010/main" val="4031251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5ABAC1-9730-4966-BADF-B7F424D39954}"/>
              </a:ext>
            </a:extLst>
          </p:cNvPr>
          <p:cNvSpPr>
            <a:spLocks noGrp="1"/>
          </p:cNvSpPr>
          <p:nvPr>
            <p:ph idx="1"/>
          </p:nvPr>
        </p:nvSpPr>
        <p:spPr>
          <a:xfrm>
            <a:off x="420950" y="1307976"/>
            <a:ext cx="9903780" cy="5234866"/>
          </a:xfrm>
        </p:spPr>
        <p:txBody>
          <a:bodyPr>
            <a:normAutofit lnSpcReduction="10000"/>
          </a:bodyPr>
          <a:lstStyle/>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The administered prices make up a small portion of the current petrol pump price and perceptions of a fuel </a:t>
            </a:r>
            <a:r>
              <a:rPr lang="en-ZA" dirty="0">
                <a:latin typeface="Calibri" panose="020F0502020204030204" pitchFamily="34" charset="0"/>
                <a:ea typeface="Calibri" panose="020F0502020204030204" pitchFamily="34" charset="0"/>
                <a:cs typeface="Times New Roman" panose="02020603050405020304" pitchFamily="18" charset="0"/>
              </a:rPr>
              <a:t>margin</a:t>
            </a:r>
            <a:r>
              <a:rPr lang="en-ZA" sz="1800" dirty="0">
                <a:effectLst/>
                <a:latin typeface="Calibri" panose="020F0502020204030204" pitchFamily="34" charset="0"/>
                <a:ea typeface="Calibri" panose="020F0502020204030204" pitchFamily="34" charset="0"/>
                <a:cs typeface="Times New Roman" panose="02020603050405020304" pitchFamily="18" charset="0"/>
              </a:rPr>
              <a:t> revision </a:t>
            </a:r>
            <a:r>
              <a:rPr lang="en-ZA" dirty="0">
                <a:latin typeface="Calibri" panose="020F0502020204030204" pitchFamily="34" charset="0"/>
                <a:ea typeface="Calibri" panose="020F0502020204030204" pitchFamily="34" charset="0"/>
                <a:cs typeface="Times New Roman" panose="02020603050405020304" pitchFamily="18" charset="0"/>
              </a:rPr>
              <a:t>of f</a:t>
            </a:r>
            <a:r>
              <a:rPr lang="en-ZA" sz="1800" dirty="0">
                <a:effectLst/>
                <a:latin typeface="Calibri" panose="020F0502020204030204" pitchFamily="34" charset="0"/>
                <a:ea typeface="Calibri" panose="020F0502020204030204" pitchFamily="34" charset="0"/>
                <a:cs typeface="Times New Roman" panose="02020603050405020304" pitchFamily="18" charset="0"/>
              </a:rPr>
              <a:t>uel retailers and other investors margins is incorrectly focused</a:t>
            </a:r>
            <a:r>
              <a:rPr lang="en-ZA"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 Much of the motivation behind these requests to review prices are based on the current spike in the fuel prices due to the Russian Ukraine war where we have seen crude prices at over $130 a barrel. It has already dropped to close to $110</a:t>
            </a:r>
            <a:r>
              <a:rPr lang="en-ZA"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ZA" sz="1800" dirty="0">
                <a:effectLst/>
                <a:latin typeface="Calibri" panose="020F0502020204030204" pitchFamily="34" charset="0"/>
                <a:ea typeface="Calibri" panose="020F0502020204030204" pitchFamily="34" charset="0"/>
                <a:cs typeface="Times New Roman" panose="02020603050405020304" pitchFamily="18" charset="0"/>
              </a:rPr>
              <a:t>a barrel but is up to +- $120 a barrel.  </a:t>
            </a:r>
          </a:p>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It is the Basic Fuel Price where all 2022 increases are.</a:t>
            </a:r>
          </a:p>
          <a:p>
            <a:pPr marL="0" indent="0" algn="just">
              <a:lnSpc>
                <a:spcPct val="115000"/>
              </a:lnSpc>
              <a:spcAft>
                <a:spcPts val="800"/>
              </a:spcAft>
              <a:buNone/>
            </a:pPr>
            <a:r>
              <a:rPr lang="en-ZA" sz="1800" dirty="0">
                <a:effectLst/>
                <a:latin typeface="Calibri" panose="020F0502020204030204" pitchFamily="34" charset="0"/>
                <a:ea typeface="Calibri" panose="020F0502020204030204" pitchFamily="34" charset="0"/>
                <a:cs typeface="Times New Roman" panose="02020603050405020304" pitchFamily="18" charset="0"/>
              </a:rPr>
              <a:t>   P</a:t>
            </a:r>
            <a:r>
              <a:rPr lang="en-ZA" sz="1800" b="1" dirty="0">
                <a:effectLst/>
                <a:latin typeface="Calibri" panose="020F0502020204030204" pitchFamily="34" charset="0"/>
                <a:ea typeface="Calibri" panose="020F0502020204030204" pitchFamily="34" charset="0"/>
                <a:cs typeface="Times New Roman" panose="02020603050405020304" pitchFamily="18" charset="0"/>
              </a:rPr>
              <a:t>etrol 95 ULP Gauteng                 January 2022                           March 2022                          April 2022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ZA"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Basic Fuel Price                                 903,47                                        1100,27				1291,80</a:t>
            </a:r>
          </a:p>
          <a:p>
            <a:pPr marL="342900" lvl="0" indent="-342900" algn="just">
              <a:lnSpc>
                <a:spcPct val="115000"/>
              </a:lnSpc>
              <a:buFont typeface="Symbol" panose="05050102010706020507" pitchFamily="18" charset="2"/>
              <a:buChar char=""/>
            </a:pPr>
            <a:r>
              <a:rPr lang="en-ZA" sz="1800" dirty="0">
                <a:effectLst/>
                <a:latin typeface="Calibri" panose="020F0502020204030204" pitchFamily="34" charset="0"/>
                <a:ea typeface="Calibri" panose="020F0502020204030204" pitchFamily="34" charset="0"/>
                <a:cs typeface="Times New Roman" panose="02020603050405020304" pitchFamily="18" charset="0"/>
              </a:rPr>
              <a:t>Taxes – Levies                                    625,33                                        625,33                                     625,33</a:t>
            </a:r>
          </a:p>
          <a:p>
            <a:pPr marL="342900" lvl="0" indent="-342900" algn="just">
              <a:lnSpc>
                <a:spcPct val="115000"/>
              </a:lnSpc>
              <a:spcAft>
                <a:spcPts val="800"/>
              </a:spcAft>
              <a:buFont typeface="Symbol" panose="05050102010706020507" pitchFamily="18" charset="2"/>
              <a:buChar char=""/>
            </a:pPr>
            <a:r>
              <a:rPr lang="en-ZA" sz="1800" dirty="0">
                <a:effectLst/>
                <a:latin typeface="Calibri" panose="020F0502020204030204" pitchFamily="34" charset="0"/>
                <a:ea typeface="Calibri" panose="020F0502020204030204" pitchFamily="34" charset="0"/>
                <a:cs typeface="Times New Roman" panose="02020603050405020304" pitchFamily="18" charset="0"/>
              </a:rPr>
              <a:t>Administered Prices                         387,84                                        387,84                                     387,84</a:t>
            </a:r>
          </a:p>
          <a:p>
            <a:pPr marL="228600" algn="just">
              <a:lnSpc>
                <a:spcPct val="115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Material solutions can therefore only rely on managing (a) BFP e.g., </a:t>
            </a:r>
            <a:r>
              <a:rPr lang="en-ZA" dirty="0">
                <a:latin typeface="Calibri" panose="020F0502020204030204" pitchFamily="34" charset="0"/>
                <a:ea typeface="Calibri" panose="020F0502020204030204" pitchFamily="34" charset="0"/>
                <a:cs typeface="Times New Roman" panose="02020603050405020304" pitchFamily="18" charset="0"/>
              </a:rPr>
              <a:t>different sources of crude and refined product </a:t>
            </a:r>
            <a:r>
              <a:rPr lang="en-ZA" sz="1800" dirty="0">
                <a:effectLst/>
                <a:latin typeface="Calibri" panose="020F0502020204030204" pitchFamily="34" charset="0"/>
                <a:ea typeface="Calibri" panose="020F0502020204030204" pitchFamily="34" charset="0"/>
                <a:cs typeface="Times New Roman" panose="02020603050405020304" pitchFamily="18" charset="0"/>
              </a:rPr>
              <a:t>and (b) possibly Fuel Levies where recoveries are deferred until fuel prices are lower. </a:t>
            </a:r>
          </a:p>
          <a:p>
            <a:pPr marL="228600" algn="just">
              <a:lnSpc>
                <a:spcPct val="115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Title 1">
            <a:extLst>
              <a:ext uri="{FF2B5EF4-FFF2-40B4-BE49-F238E27FC236}">
                <a16:creationId xmlns:a16="http://schemas.microsoft.com/office/drawing/2014/main" id="{C57B50D0-0538-40F3-A954-DC11AD2F1363}"/>
              </a:ext>
            </a:extLst>
          </p:cNvPr>
          <p:cNvSpPr txBox="1">
            <a:spLocks/>
          </p:cNvSpPr>
          <p:nvPr/>
        </p:nvSpPr>
        <p:spPr>
          <a:xfrm>
            <a:off x="553576" y="85817"/>
            <a:ext cx="8596312"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ZA" sz="3200" dirty="0"/>
              <a:t>Alternatives and/or considerations in addressing the increases in Fuel price </a:t>
            </a:r>
          </a:p>
        </p:txBody>
      </p:sp>
    </p:spTree>
    <p:extLst>
      <p:ext uri="{BB962C8B-B14F-4D97-AF65-F5344CB8AC3E}">
        <p14:creationId xmlns:p14="http://schemas.microsoft.com/office/powerpoint/2010/main" val="633188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AC816-5F34-45C2-BA92-E9909137236F}"/>
              </a:ext>
            </a:extLst>
          </p:cNvPr>
          <p:cNvSpPr>
            <a:spLocks noGrp="1"/>
          </p:cNvSpPr>
          <p:nvPr>
            <p:ph type="title"/>
          </p:nvPr>
        </p:nvSpPr>
        <p:spPr>
          <a:xfrm>
            <a:off x="677334" y="609600"/>
            <a:ext cx="8596668" cy="675861"/>
          </a:xfrm>
        </p:spPr>
        <p:txBody>
          <a:bodyPr>
            <a:normAutofit/>
          </a:bodyPr>
          <a:lstStyle/>
          <a:p>
            <a:r>
              <a:rPr lang="en-ZA" sz="2800" dirty="0">
                <a:latin typeface="Calibri Light" panose="020F0302020204030204" pitchFamily="34" charset="0"/>
                <a:cs typeface="Calibri Light" panose="020F0302020204030204" pitchFamily="34" charset="0"/>
              </a:rPr>
              <a:t>Solutions</a:t>
            </a:r>
          </a:p>
        </p:txBody>
      </p:sp>
      <p:sp>
        <p:nvSpPr>
          <p:cNvPr id="3" name="Content Placeholder 2">
            <a:extLst>
              <a:ext uri="{FF2B5EF4-FFF2-40B4-BE49-F238E27FC236}">
                <a16:creationId xmlns:a16="http://schemas.microsoft.com/office/drawing/2014/main" id="{2990036D-2D63-4584-9A08-49C57C7D1BD0}"/>
              </a:ext>
            </a:extLst>
          </p:cNvPr>
          <p:cNvSpPr>
            <a:spLocks noGrp="1"/>
          </p:cNvSpPr>
          <p:nvPr>
            <p:ph idx="1"/>
          </p:nvPr>
        </p:nvSpPr>
        <p:spPr>
          <a:xfrm>
            <a:off x="677334" y="821636"/>
            <a:ext cx="8596668" cy="6308034"/>
          </a:xfrm>
        </p:spPr>
        <p:txBody>
          <a:bodyPr>
            <a:normAutofit/>
          </a:bodyPr>
          <a:lstStyle/>
          <a:p>
            <a:endParaRPr lang="en-ZA" sz="2000" dirty="0">
              <a:latin typeface="Calibri Light" panose="020F0302020204030204" pitchFamily="34" charset="0"/>
              <a:cs typeface="Calibri Light" panose="020F0302020204030204" pitchFamily="34" charset="0"/>
            </a:endParaRPr>
          </a:p>
          <a:p>
            <a:r>
              <a:rPr lang="en-ZA" b="1" dirty="0">
                <a:latin typeface="Calibri Light" panose="020F0302020204030204" pitchFamily="34" charset="0"/>
                <a:cs typeface="Calibri Light" panose="020F0302020204030204" pitchFamily="34" charset="0"/>
              </a:rPr>
              <a:t>Short Term </a:t>
            </a:r>
            <a:r>
              <a:rPr lang="en-ZA" dirty="0">
                <a:latin typeface="Calibri Light" panose="020F0302020204030204" pitchFamily="34" charset="0"/>
                <a:cs typeface="Calibri Light" panose="020F0302020204030204" pitchFamily="34" charset="0"/>
              </a:rPr>
              <a:t>– Price spike</a:t>
            </a:r>
          </a:p>
          <a:p>
            <a:r>
              <a:rPr lang="en-ZA" dirty="0">
                <a:latin typeface="Calibri Light" panose="020F0302020204030204" pitchFamily="34" charset="0"/>
                <a:cs typeface="Calibri Light" panose="020F0302020204030204" pitchFamily="34" charset="0"/>
              </a:rPr>
              <a:t>SARS last year huge tax windfall (from resources) – off set against this windfall</a:t>
            </a:r>
          </a:p>
          <a:p>
            <a:r>
              <a:rPr lang="en-ZA" dirty="0">
                <a:latin typeface="Calibri Light" panose="020F0302020204030204" pitchFamily="34" charset="0"/>
                <a:cs typeface="Calibri Light" panose="020F0302020204030204" pitchFamily="34" charset="0"/>
              </a:rPr>
              <a:t>Or set of rules for new slate </a:t>
            </a:r>
          </a:p>
          <a:p>
            <a:r>
              <a:rPr lang="en-ZA" b="1" dirty="0">
                <a:latin typeface="Calibri Light" panose="020F0302020204030204" pitchFamily="34" charset="0"/>
                <a:cs typeface="Calibri Light" panose="020F0302020204030204" pitchFamily="34" charset="0"/>
              </a:rPr>
              <a:t>Medium Term</a:t>
            </a:r>
          </a:p>
          <a:p>
            <a:pPr algn="l">
              <a:lnSpc>
                <a:spcPct val="115000"/>
              </a:lnSpc>
              <a:spcAft>
                <a:spcPts val="1000"/>
              </a:spcAft>
            </a:pPr>
            <a:r>
              <a:rPr lang="en-US" dirty="0">
                <a:effectLst/>
                <a:latin typeface="Calibri Light" panose="020F0302020204030204" pitchFamily="34" charset="0"/>
                <a:ea typeface="Calibri" panose="020F0502020204030204" pitchFamily="34" charset="0"/>
                <a:cs typeface="Calibri Light" panose="020F0302020204030204" pitchFamily="34" charset="0"/>
              </a:rPr>
              <a:t>Fundamental changes to the pricing system are required. </a:t>
            </a:r>
          </a:p>
          <a:p>
            <a:pPr algn="l">
              <a:lnSpc>
                <a:spcPct val="115000"/>
              </a:lnSpc>
              <a:spcAft>
                <a:spcPts val="1000"/>
              </a:spcAft>
            </a:pPr>
            <a:r>
              <a:rPr lang="en-ZA" b="1" dirty="0">
                <a:latin typeface="Calibri Light" panose="020F0302020204030204" pitchFamily="34" charset="0"/>
                <a:cs typeface="Calibri Light" panose="020F0302020204030204" pitchFamily="34" charset="0"/>
              </a:rPr>
              <a:t>Pricing Review</a:t>
            </a:r>
            <a:r>
              <a:rPr lang="en-ZA" dirty="0">
                <a:latin typeface="Calibri Light" panose="020F0302020204030204" pitchFamily="34" charset="0"/>
                <a:cs typeface="Calibri Light" panose="020F0302020204030204" pitchFamily="34" charset="0"/>
              </a:rPr>
              <a:t>  -- A systemic review of the entire value chain (each part must be examined for their own specifics operational requirements and once this done that each section needs to be “ring fenced” to ensure that there is no damaging vertical integration) </a:t>
            </a:r>
          </a:p>
          <a:p>
            <a:r>
              <a:rPr lang="en-ZA" b="1" dirty="0">
                <a:latin typeface="Calibri Light" panose="020F0302020204030204" pitchFamily="34" charset="0"/>
                <a:cs typeface="Calibri Light" panose="020F0302020204030204" pitchFamily="34" charset="0"/>
              </a:rPr>
              <a:t>Must engage </a:t>
            </a:r>
          </a:p>
          <a:p>
            <a:endParaRPr lang="en-ZA" sz="2000" b="1" dirty="0">
              <a:latin typeface="Calibri Light" panose="020F0302020204030204" pitchFamily="34" charset="0"/>
              <a:cs typeface="Calibri Light" panose="020F0302020204030204" pitchFamily="34" charset="0"/>
            </a:endParaRPr>
          </a:p>
          <a:p>
            <a:endParaRPr lang="en-ZA" dirty="0"/>
          </a:p>
        </p:txBody>
      </p:sp>
    </p:spTree>
    <p:extLst>
      <p:ext uri="{BB962C8B-B14F-4D97-AF65-F5344CB8AC3E}">
        <p14:creationId xmlns:p14="http://schemas.microsoft.com/office/powerpoint/2010/main" val="1745448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05CE-A097-4AAE-B5F0-8BBA4180C1C0}"/>
              </a:ext>
            </a:extLst>
          </p:cNvPr>
          <p:cNvSpPr>
            <a:spLocks noGrp="1"/>
          </p:cNvSpPr>
          <p:nvPr>
            <p:ph type="title"/>
          </p:nvPr>
        </p:nvSpPr>
        <p:spPr/>
        <p:txBody>
          <a:bodyPr/>
          <a:lstStyle/>
          <a:p>
            <a:r>
              <a:rPr lang="en-ZA" dirty="0"/>
              <a:t>The LFWA</a:t>
            </a:r>
          </a:p>
        </p:txBody>
      </p:sp>
      <p:sp>
        <p:nvSpPr>
          <p:cNvPr id="3" name="Content Placeholder 2">
            <a:extLst>
              <a:ext uri="{FF2B5EF4-FFF2-40B4-BE49-F238E27FC236}">
                <a16:creationId xmlns:a16="http://schemas.microsoft.com/office/drawing/2014/main" id="{F29D43C9-172D-4B1E-93C4-FF0CAAC32C03}"/>
              </a:ext>
            </a:extLst>
          </p:cNvPr>
          <p:cNvSpPr>
            <a:spLocks noGrp="1"/>
          </p:cNvSpPr>
          <p:nvPr>
            <p:ph idx="1"/>
          </p:nvPr>
        </p:nvSpPr>
        <p:spPr>
          <a:xfrm>
            <a:off x="925908" y="1831373"/>
            <a:ext cx="8596668" cy="5353878"/>
          </a:xfrm>
        </p:spPr>
        <p:txBody>
          <a:bodyPr>
            <a:normAutofit/>
          </a:bodyPr>
          <a:lstStyle/>
          <a:p>
            <a:r>
              <a:rPr lang="en-ZA" sz="2000" dirty="0">
                <a:latin typeface="Calibri Light" panose="020F0302020204030204" pitchFamily="34" charset="0"/>
                <a:cs typeface="Calibri Light" panose="020F0302020204030204" pitchFamily="34" charset="0"/>
              </a:rPr>
              <a:t>The LFWA is an Association not for gain </a:t>
            </a:r>
          </a:p>
          <a:p>
            <a:r>
              <a:rPr lang="en-US" sz="2000" dirty="0">
                <a:effectLst/>
                <a:latin typeface="Calibri Light" panose="020F0302020204030204" pitchFamily="34" charset="0"/>
                <a:ea typeface="Times New Roman" panose="02020603050405020304" pitchFamily="18" charset="0"/>
                <a:cs typeface="Calibri Light" panose="020F0302020204030204" pitchFamily="34" charset="0"/>
              </a:rPr>
              <a:t>The strategic management of the affairs of the LFWA between annual General Meetings is vested in the Management Team made up of members. </a:t>
            </a:r>
            <a:endParaRPr lang="en-ZA" sz="2000" i="1" dirty="0">
              <a:latin typeface="Calibri Light" panose="020F0302020204030204" pitchFamily="34" charset="0"/>
              <a:cs typeface="Calibri Light" panose="020F0302020204030204" pitchFamily="34" charset="0"/>
            </a:endParaRPr>
          </a:p>
          <a:p>
            <a:r>
              <a:rPr lang="en-ZA" sz="2000" dirty="0">
                <a:latin typeface="Calibri Light" panose="020F0302020204030204" pitchFamily="34" charset="0"/>
                <a:cs typeface="Calibri Light" panose="020F0302020204030204" pitchFamily="34" charset="0"/>
              </a:rPr>
              <a:t>The LFWA is a membership driven and funded Association</a:t>
            </a:r>
          </a:p>
          <a:p>
            <a:r>
              <a:rPr lang="en-ZA" sz="2000" dirty="0">
                <a:latin typeface="Calibri Light" panose="020F0302020204030204" pitchFamily="34" charset="0"/>
                <a:cs typeface="Calibri Light" panose="020F0302020204030204" pitchFamily="34" charset="0"/>
              </a:rPr>
              <a:t>One of the roles of the LFWA is to facilitate understanding between stakeholders and the independent wholesalers – to share challenges and offer solutions </a:t>
            </a:r>
          </a:p>
          <a:p>
            <a:r>
              <a:rPr lang="en-ZA" sz="2000" dirty="0">
                <a:latin typeface="Calibri Light" panose="020F0302020204030204" pitchFamily="34" charset="0"/>
                <a:cs typeface="Calibri Light" panose="020F0302020204030204" pitchFamily="34" charset="0"/>
              </a:rPr>
              <a:t>SA incorporated solutions</a:t>
            </a:r>
          </a:p>
          <a:p>
            <a:r>
              <a:rPr lang="en-ZA" sz="2000" dirty="0">
                <a:latin typeface="Calibri Light" panose="020F0302020204030204" pitchFamily="34" charset="0"/>
                <a:cs typeface="Calibri Light" panose="020F0302020204030204" pitchFamily="34" charset="0"/>
              </a:rPr>
              <a:t>PM speak for and on behalf of the LFWA Management Team </a:t>
            </a:r>
          </a:p>
          <a:p>
            <a:endParaRPr lang="en-ZA" sz="2000" dirty="0"/>
          </a:p>
          <a:p>
            <a:endParaRPr lang="en-ZA" dirty="0"/>
          </a:p>
        </p:txBody>
      </p:sp>
    </p:spTree>
    <p:extLst>
      <p:ext uri="{BB962C8B-B14F-4D97-AF65-F5344CB8AC3E}">
        <p14:creationId xmlns:p14="http://schemas.microsoft.com/office/powerpoint/2010/main" val="3437342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9C86B-0A57-4CCD-8C1A-0A0D281BFA1D}"/>
              </a:ext>
            </a:extLst>
          </p:cNvPr>
          <p:cNvSpPr>
            <a:spLocks noGrp="1"/>
          </p:cNvSpPr>
          <p:nvPr>
            <p:ph type="title"/>
          </p:nvPr>
        </p:nvSpPr>
        <p:spPr/>
        <p:txBody>
          <a:bodyPr/>
          <a:lstStyle/>
          <a:p>
            <a:r>
              <a:rPr lang="en-ZA" sz="3600" dirty="0">
                <a:latin typeface="Calibri Light" panose="020F0302020204030204" pitchFamily="34" charset="0"/>
                <a:cs typeface="Calibri Light" panose="020F0302020204030204" pitchFamily="34" charset="0"/>
              </a:rPr>
              <a:t>Thank you </a:t>
            </a:r>
            <a:br>
              <a:rPr lang="en-ZA" sz="3600" dirty="0">
                <a:latin typeface="Calibri Light" panose="020F0302020204030204" pitchFamily="34" charset="0"/>
                <a:cs typeface="Calibri Light" panose="020F0302020204030204" pitchFamily="34" charset="0"/>
              </a:rPr>
            </a:br>
            <a:endParaRPr lang="en-ZA" dirty="0"/>
          </a:p>
        </p:txBody>
      </p:sp>
      <p:sp>
        <p:nvSpPr>
          <p:cNvPr id="3" name="Content Placeholder 2">
            <a:extLst>
              <a:ext uri="{FF2B5EF4-FFF2-40B4-BE49-F238E27FC236}">
                <a16:creationId xmlns:a16="http://schemas.microsoft.com/office/drawing/2014/main" id="{D8D31CD4-8C3C-4C92-A77E-5CE0949B7175}"/>
              </a:ext>
            </a:extLst>
          </p:cNvPr>
          <p:cNvSpPr>
            <a:spLocks noGrp="1"/>
          </p:cNvSpPr>
          <p:nvPr>
            <p:ph idx="1"/>
          </p:nvPr>
        </p:nvSpPr>
        <p:spPr/>
        <p:txBody>
          <a:bodyPr>
            <a:normAutofit/>
          </a:bodyPr>
          <a:lstStyle/>
          <a:p>
            <a:r>
              <a:rPr lang="en-ZA" sz="4000" dirty="0">
                <a:latin typeface="Calibri Light" panose="020F0302020204030204" pitchFamily="34" charset="0"/>
                <a:cs typeface="Calibri Light" panose="020F0302020204030204" pitchFamily="34" charset="0"/>
              </a:rPr>
              <a:t>Questions</a:t>
            </a:r>
          </a:p>
        </p:txBody>
      </p:sp>
    </p:spTree>
    <p:extLst>
      <p:ext uri="{BB962C8B-B14F-4D97-AF65-F5344CB8AC3E}">
        <p14:creationId xmlns:p14="http://schemas.microsoft.com/office/powerpoint/2010/main" val="32650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8B507-0112-4DEE-BEB7-E03128D5441A}"/>
              </a:ext>
            </a:extLst>
          </p:cNvPr>
          <p:cNvSpPr>
            <a:spLocks noGrp="1"/>
          </p:cNvSpPr>
          <p:nvPr>
            <p:ph type="title"/>
          </p:nvPr>
        </p:nvSpPr>
        <p:spPr/>
        <p:txBody>
          <a:bodyPr/>
          <a:lstStyle/>
          <a:p>
            <a:r>
              <a:rPr lang="en-ZA" dirty="0"/>
              <a:t>Executive summary</a:t>
            </a:r>
          </a:p>
        </p:txBody>
      </p:sp>
      <p:sp>
        <p:nvSpPr>
          <p:cNvPr id="3" name="Content Placeholder 2">
            <a:extLst>
              <a:ext uri="{FF2B5EF4-FFF2-40B4-BE49-F238E27FC236}">
                <a16:creationId xmlns:a16="http://schemas.microsoft.com/office/drawing/2014/main" id="{7C4034E9-F9BD-473D-816C-3086F88D8AFA}"/>
              </a:ext>
            </a:extLst>
          </p:cNvPr>
          <p:cNvSpPr>
            <a:spLocks noGrp="1"/>
          </p:cNvSpPr>
          <p:nvPr>
            <p:ph idx="1"/>
          </p:nvPr>
        </p:nvSpPr>
        <p:spPr/>
        <p:txBody>
          <a:bodyPr/>
          <a:lstStyle/>
          <a:p>
            <a:r>
              <a:rPr lang="en-ZA" dirty="0">
                <a:latin typeface="Calibri Light" panose="020F0302020204030204" pitchFamily="34" charset="0"/>
                <a:cs typeface="Calibri Light" panose="020F0302020204030204" pitchFamily="34" charset="0"/>
              </a:rPr>
              <a:t>To give context to todays briefing</a:t>
            </a:r>
          </a:p>
          <a:p>
            <a:r>
              <a:rPr lang="en-ZA" dirty="0">
                <a:latin typeface="Calibri Light" panose="020F0302020204030204" pitchFamily="34" charset="0"/>
                <a:cs typeface="Calibri Light" panose="020F0302020204030204" pitchFamily="34" charset="0"/>
              </a:rPr>
              <a:t>The Moerane commission is as relevant todays as it was in 2006 (the need for strategic stocks)</a:t>
            </a:r>
          </a:p>
          <a:p>
            <a:r>
              <a:rPr lang="en-ZA" dirty="0">
                <a:latin typeface="Calibri Light" panose="020F0302020204030204" pitchFamily="34" charset="0"/>
                <a:cs typeface="Calibri Light" panose="020F0302020204030204" pitchFamily="34" charset="0"/>
              </a:rPr>
              <a:t>The Energy White paper gives clear direction</a:t>
            </a:r>
          </a:p>
          <a:p>
            <a:r>
              <a:rPr lang="en-ZA" dirty="0">
                <a:latin typeface="Calibri Light" panose="020F0302020204030204" pitchFamily="34" charset="0"/>
                <a:cs typeface="Calibri Light" panose="020F0302020204030204" pitchFamily="34" charset="0"/>
              </a:rPr>
              <a:t>The global changes have had a direct result on the changes to the Africa and in particular South African Liquid fuels industry </a:t>
            </a:r>
          </a:p>
          <a:p>
            <a:r>
              <a:rPr lang="en-ZA" dirty="0">
                <a:latin typeface="Calibri Light" panose="020F0302020204030204" pitchFamily="34" charset="0"/>
                <a:cs typeface="Calibri Light" panose="020F0302020204030204" pitchFamily="34" charset="0"/>
              </a:rPr>
              <a:t>Regulation in South Africa has a specific need – The call for deregulation and the results of this must be clearly understood by all. </a:t>
            </a:r>
          </a:p>
          <a:p>
            <a:r>
              <a:rPr lang="en-ZA" dirty="0">
                <a:latin typeface="Calibri Light" panose="020F0302020204030204" pitchFamily="34" charset="0"/>
                <a:cs typeface="Calibri Light" panose="020F0302020204030204" pitchFamily="34" charset="0"/>
              </a:rPr>
              <a:t>The different types of Wholesalers and the roles they perform is critical to the sustainability of the Liquid Fuels industry in SA</a:t>
            </a:r>
          </a:p>
          <a:p>
            <a:r>
              <a:rPr lang="en-ZA" dirty="0">
                <a:latin typeface="Calibri Light" panose="020F0302020204030204" pitchFamily="34" charset="0"/>
                <a:cs typeface="Calibri Light" panose="020F0302020204030204" pitchFamily="34" charset="0"/>
              </a:rPr>
              <a:t>LFWA has been giving the same message to all stakeholders for more than 6 years   </a:t>
            </a:r>
          </a:p>
          <a:p>
            <a:endParaRPr lang="en-ZA" dirty="0"/>
          </a:p>
          <a:p>
            <a:endParaRPr lang="en-ZA" dirty="0"/>
          </a:p>
          <a:p>
            <a:endParaRPr lang="en-ZA" dirty="0"/>
          </a:p>
        </p:txBody>
      </p:sp>
    </p:spTree>
    <p:extLst>
      <p:ext uri="{BB962C8B-B14F-4D97-AF65-F5344CB8AC3E}">
        <p14:creationId xmlns:p14="http://schemas.microsoft.com/office/powerpoint/2010/main" val="410801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Overview - Global</a:t>
            </a:r>
          </a:p>
        </p:txBody>
      </p:sp>
      <p:sp>
        <p:nvSpPr>
          <p:cNvPr id="3" name="Content Placeholder 2"/>
          <p:cNvSpPr>
            <a:spLocks noGrp="1"/>
          </p:cNvSpPr>
          <p:nvPr>
            <p:ph idx="1"/>
          </p:nvPr>
        </p:nvSpPr>
        <p:spPr>
          <a:xfrm>
            <a:off x="677333" y="1236371"/>
            <a:ext cx="9844705" cy="5447763"/>
          </a:xfrm>
        </p:spPr>
        <p:txBody>
          <a:bodyPr>
            <a:normAutofit fontScale="92500" lnSpcReduction="10000"/>
          </a:bodyPr>
          <a:lstStyle/>
          <a:p>
            <a:r>
              <a:rPr lang="en-ZA" b="1" dirty="0"/>
              <a:t>Global changes</a:t>
            </a:r>
          </a:p>
          <a:p>
            <a:r>
              <a:rPr lang="en-ZA" dirty="0"/>
              <a:t>The Global liquid Fuels industry has / is undergoing a period of major / rapid transformation (this includes Refining changes), new thinking is needed to deal with this.  </a:t>
            </a:r>
          </a:p>
          <a:p>
            <a:r>
              <a:rPr lang="en-ZA" dirty="0"/>
              <a:t>OPEC was for many years a stable cartel, there is current indications that this is no longer the case. </a:t>
            </a:r>
          </a:p>
          <a:p>
            <a:r>
              <a:rPr lang="en-ZA" dirty="0"/>
              <a:t>Oil wells getting deeper – Fracking and Gas becoming major substitutes – energy conservation becoming a global policy issue</a:t>
            </a:r>
          </a:p>
          <a:p>
            <a:r>
              <a:rPr lang="en-ZA" dirty="0"/>
              <a:t>The sharp changes in the price of crude oil over the last few years can be placed in the historical context – crude oil has been between $10 a barrel and $40 a barrel for 118 of the last 157 years – currently a huge spike due to geo-political issues  </a:t>
            </a:r>
          </a:p>
          <a:p>
            <a:r>
              <a:rPr lang="en-US" dirty="0"/>
              <a:t>COVID-19 effect on economies created new Fuel Price scenarios</a:t>
            </a:r>
            <a:endParaRPr lang="en-ZA" dirty="0"/>
          </a:p>
          <a:p>
            <a:r>
              <a:rPr lang="en-ZA" b="1" dirty="0"/>
              <a:t>Global refining operations</a:t>
            </a:r>
          </a:p>
          <a:p>
            <a:r>
              <a:rPr lang="en-ZA" dirty="0"/>
              <a:t>Out of necessity new Refineries are getting larger, with better economies of scale and also giving the ability to meet demand for the new higher spec products. Smaller refineries across the world closing or becoming storage facilities (terminals) of finished product. </a:t>
            </a:r>
          </a:p>
          <a:p>
            <a:r>
              <a:rPr lang="en-ZA" dirty="0"/>
              <a:t>The market for refined products is expanding – Asia / India / China while in Europe and North America, regulations are driving demand for lighter, higher-quality, products with reduced Sulphur content. </a:t>
            </a:r>
          </a:p>
          <a:p>
            <a:endParaRPr lang="en-ZA" dirty="0"/>
          </a:p>
        </p:txBody>
      </p:sp>
    </p:spTree>
    <p:extLst>
      <p:ext uri="{BB962C8B-B14F-4D97-AF65-F5344CB8AC3E}">
        <p14:creationId xmlns:p14="http://schemas.microsoft.com/office/powerpoint/2010/main" val="1882935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Overview – Global Cont. </a:t>
            </a:r>
          </a:p>
        </p:txBody>
      </p:sp>
      <p:sp>
        <p:nvSpPr>
          <p:cNvPr id="3" name="Content Placeholder 2"/>
          <p:cNvSpPr>
            <a:spLocks noGrp="1"/>
          </p:cNvSpPr>
          <p:nvPr>
            <p:ph idx="1"/>
          </p:nvPr>
        </p:nvSpPr>
        <p:spPr>
          <a:xfrm>
            <a:off x="854887" y="1488613"/>
            <a:ext cx="8596668" cy="3880773"/>
          </a:xfrm>
        </p:spPr>
        <p:txBody>
          <a:bodyPr/>
          <a:lstStyle/>
          <a:p>
            <a:r>
              <a:rPr lang="en-US" b="1" dirty="0">
                <a:latin typeface="Calibri Light" panose="020F0302020204030204" pitchFamily="34" charset="0"/>
                <a:cs typeface="Calibri Light" panose="020F0302020204030204" pitchFamily="34" charset="0"/>
              </a:rPr>
              <a:t>Global Traders </a:t>
            </a:r>
          </a:p>
          <a:p>
            <a:r>
              <a:rPr lang="en-US" dirty="0">
                <a:latin typeface="Calibri Light" panose="020F0302020204030204" pitchFamily="34" charset="0"/>
                <a:cs typeface="Calibri Light" panose="020F0302020204030204" pitchFamily="34" charset="0"/>
              </a:rPr>
              <a:t>Have access to extensive global supply networks, they have efficient distribution networks of the new low emissions fuels that are being required at reasonable prices.</a:t>
            </a:r>
          </a:p>
          <a:p>
            <a:r>
              <a:rPr lang="en-US" dirty="0">
                <a:latin typeface="Calibri Light" panose="020F0302020204030204" pitchFamily="34" charset="0"/>
                <a:cs typeface="Calibri Light" panose="020F0302020204030204" pitchFamily="34" charset="0"/>
              </a:rPr>
              <a:t>See Glencore ( Astron) and Trafigura ( PUMA) </a:t>
            </a:r>
          </a:p>
          <a:p>
            <a:r>
              <a:rPr lang="en-US" b="1" dirty="0">
                <a:latin typeface="Calibri Light" panose="020F0302020204030204" pitchFamily="34" charset="0"/>
                <a:cs typeface="Calibri Light" panose="020F0302020204030204" pitchFamily="34" charset="0"/>
              </a:rPr>
              <a:t>Carbon emissions </a:t>
            </a:r>
          </a:p>
          <a:p>
            <a:r>
              <a:rPr lang="en-US" b="1" dirty="0">
                <a:latin typeface="Calibri Light" panose="020F0302020204030204" pitchFamily="34" charset="0"/>
                <a:cs typeface="Calibri Light" panose="020F0302020204030204" pitchFamily="34" charset="0"/>
              </a:rPr>
              <a:t>The move to renewable energy/EV’s</a:t>
            </a:r>
            <a:r>
              <a:rPr lang="en-US" dirty="0">
                <a:latin typeface="Calibri Light" panose="020F0302020204030204" pitchFamily="34" charset="0"/>
                <a:cs typeface="Calibri Light" panose="020F0302020204030204" pitchFamily="34" charset="0"/>
              </a:rPr>
              <a:t> </a:t>
            </a:r>
          </a:p>
          <a:p>
            <a:endParaRPr lang="en-US" dirty="0"/>
          </a:p>
          <a:p>
            <a:endParaRPr lang="en-ZA" dirty="0"/>
          </a:p>
        </p:txBody>
      </p:sp>
    </p:spTree>
    <p:extLst>
      <p:ext uri="{BB962C8B-B14F-4D97-AF65-F5344CB8AC3E}">
        <p14:creationId xmlns:p14="http://schemas.microsoft.com/office/powerpoint/2010/main" val="252312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93511"/>
            <a:ext cx="9064978" cy="2585155"/>
          </a:xfrm>
        </p:spPr>
        <p:txBody>
          <a:bodyPr>
            <a:noAutofit/>
          </a:bodyPr>
          <a:lstStyle/>
          <a:p>
            <a:r>
              <a:rPr lang="en-ZA" sz="1400" b="1" dirty="0"/>
              <a:t/>
            </a:r>
            <a:br>
              <a:rPr lang="en-ZA" sz="1400" b="1" dirty="0"/>
            </a:br>
            <a:r>
              <a:rPr lang="en-ZA" sz="1400" b="1" dirty="0"/>
              <a:t/>
            </a:r>
            <a:br>
              <a:rPr lang="en-ZA" sz="1400" b="1" dirty="0"/>
            </a:br>
            <a:r>
              <a:rPr lang="en-ZA" sz="1800" b="1" dirty="0">
                <a:solidFill>
                  <a:schemeClr val="tx1"/>
                </a:solidFill>
              </a:rPr>
              <a:t>Africa </a:t>
            </a:r>
            <a:r>
              <a:rPr lang="en-ZA" sz="1400" b="1" dirty="0">
                <a:solidFill>
                  <a:schemeClr val="tx1"/>
                </a:solidFill>
              </a:rPr>
              <a:t/>
            </a:r>
            <a:br>
              <a:rPr lang="en-ZA" sz="1400" b="1" dirty="0">
                <a:solidFill>
                  <a:schemeClr val="tx1"/>
                </a:solidFill>
              </a:rPr>
            </a:br>
            <a:r>
              <a:rPr lang="en-ZA" sz="1400" b="1" dirty="0">
                <a:solidFill>
                  <a:schemeClr val="tx1"/>
                </a:solidFill>
              </a:rPr>
              <a:t>The industry went through major changes in the past 2 decades  -- Increasing imports and competition </a:t>
            </a:r>
            <a:br>
              <a:rPr lang="en-ZA" sz="1400" b="1" dirty="0">
                <a:solidFill>
                  <a:schemeClr val="tx1"/>
                </a:solidFill>
              </a:rPr>
            </a:br>
            <a:r>
              <a:rPr lang="en-ZA" sz="1400" b="1" dirty="0">
                <a:solidFill>
                  <a:schemeClr val="tx1"/>
                </a:solidFill>
              </a:rPr>
              <a:t>Most African refineries at risk for structural reasons ( scale and cost of compliance)</a:t>
            </a:r>
            <a:br>
              <a:rPr lang="en-ZA" sz="1400" b="1" dirty="0">
                <a:solidFill>
                  <a:schemeClr val="tx1"/>
                </a:solidFill>
              </a:rPr>
            </a:br>
            <a:r>
              <a:rPr lang="en-ZA" sz="1400" b="1" dirty="0">
                <a:solidFill>
                  <a:schemeClr val="tx1"/>
                </a:solidFill>
              </a:rPr>
              <a:t>African  growth is expected to remain strong in the next 10 years ( growing middle class ,exponential growth )</a:t>
            </a:r>
            <a:br>
              <a:rPr lang="en-ZA" sz="1400" b="1" dirty="0">
                <a:solidFill>
                  <a:schemeClr val="tx1"/>
                </a:solidFill>
              </a:rPr>
            </a:br>
            <a:r>
              <a:rPr lang="en-ZA" sz="1400" b="1" dirty="0">
                <a:solidFill>
                  <a:schemeClr val="tx1"/>
                </a:solidFill>
              </a:rPr>
              <a:t>“Short” supply environment will grow in S/S Africa unless significant investment made in refining – upgrade/clean fuels</a:t>
            </a:r>
            <a:br>
              <a:rPr lang="en-ZA" sz="1400" b="1" dirty="0">
                <a:solidFill>
                  <a:schemeClr val="tx1"/>
                </a:solidFill>
              </a:rPr>
            </a:br>
            <a:r>
              <a:rPr lang="en-ZA" sz="1400" b="1" dirty="0">
                <a:solidFill>
                  <a:schemeClr val="tx1"/>
                </a:solidFill>
              </a:rPr>
              <a:t>The age of IOC’s ( international  Oil Companies ) is over in African downstream. ( big question )</a:t>
            </a:r>
            <a:br>
              <a:rPr lang="en-ZA" sz="1400" b="1" dirty="0">
                <a:solidFill>
                  <a:schemeClr val="tx1"/>
                </a:solidFill>
              </a:rPr>
            </a:br>
            <a:r>
              <a:rPr lang="en-ZA" sz="1400" b="1" dirty="0">
                <a:solidFill>
                  <a:schemeClr val="tx1"/>
                </a:solidFill>
              </a:rPr>
              <a:t>( Source DoE )</a:t>
            </a:r>
            <a:br>
              <a:rPr lang="en-ZA" sz="1400" b="1" dirty="0">
                <a:solidFill>
                  <a:schemeClr val="tx1"/>
                </a:solidFill>
              </a:rPr>
            </a:br>
            <a:endParaRPr lang="en-ZA" sz="1400" b="1" dirty="0">
              <a:solidFill>
                <a:schemeClr val="tx1"/>
              </a:solidFill>
            </a:endParaRPr>
          </a:p>
        </p:txBody>
      </p:sp>
      <p:pic>
        <p:nvPicPr>
          <p:cNvPr id="4" name="Content Placeholder 3"/>
          <p:cNvPicPr>
            <a:picLocks noGrp="1"/>
          </p:cNvPicPr>
          <p:nvPr>
            <p:ph idx="1"/>
          </p:nvPr>
        </p:nvPicPr>
        <p:blipFill>
          <a:blip r:embed="rId2"/>
          <a:stretch>
            <a:fillRect/>
          </a:stretch>
        </p:blipFill>
        <p:spPr bwMode="auto">
          <a:xfrm>
            <a:off x="2006590" y="2160588"/>
            <a:ext cx="5938857" cy="3881437"/>
          </a:xfrm>
          <a:prstGeom prst="rect">
            <a:avLst/>
          </a:prstGeom>
          <a:noFill/>
          <a:ln>
            <a:noFill/>
          </a:ln>
        </p:spPr>
      </p:pic>
    </p:spTree>
    <p:extLst>
      <p:ext uri="{BB962C8B-B14F-4D97-AF65-F5344CB8AC3E}">
        <p14:creationId xmlns:p14="http://schemas.microsoft.com/office/powerpoint/2010/main" val="407390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Overview – South Africa </a:t>
            </a:r>
          </a:p>
        </p:txBody>
      </p:sp>
      <p:sp>
        <p:nvSpPr>
          <p:cNvPr id="3" name="Content Placeholder 2"/>
          <p:cNvSpPr>
            <a:spLocks noGrp="1"/>
          </p:cNvSpPr>
          <p:nvPr>
            <p:ph idx="1"/>
          </p:nvPr>
        </p:nvSpPr>
        <p:spPr>
          <a:xfrm>
            <a:off x="420950" y="1484243"/>
            <a:ext cx="10267765" cy="5373757"/>
          </a:xfrm>
        </p:spPr>
        <p:txBody>
          <a:bodyPr>
            <a:normAutofit/>
          </a:bodyPr>
          <a:lstStyle/>
          <a:p>
            <a:r>
              <a:rPr lang="en-ZA" dirty="0">
                <a:latin typeface="Calibri" panose="020F0502020204030204" pitchFamily="34" charset="0"/>
                <a:cs typeface="Calibri" panose="020F0502020204030204" pitchFamily="34" charset="0"/>
              </a:rPr>
              <a:t>Changes to the Global liquid fuels business added to the changes that were necessary in the South African liquid fuels industry have created an environment where regulatory adjustments need to be made to ensure the desired consequences of the Petroleum Product Amendment Act are realised. </a:t>
            </a:r>
          </a:p>
          <a:p>
            <a:r>
              <a:rPr lang="en-ZA" dirty="0">
                <a:latin typeface="Calibri" panose="020F0502020204030204" pitchFamily="34" charset="0"/>
                <a:cs typeface="Calibri" panose="020F0502020204030204" pitchFamily="34" charset="0"/>
              </a:rPr>
              <a:t>Regulation in particular is about balancing the interests of different groupings of society and setting appropriate rules - the LFWA sees its role as fulfilling the role of constructive stakeholder engagement.</a:t>
            </a:r>
          </a:p>
          <a:p>
            <a:r>
              <a:rPr lang="en-ZA" dirty="0">
                <a:latin typeface="Calibri" panose="020F0502020204030204" pitchFamily="34" charset="0"/>
                <a:cs typeface="Calibri" panose="020F0502020204030204" pitchFamily="34" charset="0"/>
              </a:rPr>
              <a:t>The role of the Regulator and the role of the Portfolio Committee on Mineral resources and Energy is critical in this regard.</a:t>
            </a:r>
          </a:p>
          <a:p>
            <a:r>
              <a:rPr lang="en-ZA" dirty="0">
                <a:latin typeface="Calibri" panose="020F0502020204030204" pitchFamily="34" charset="0"/>
                <a:cs typeface="Calibri" panose="020F0502020204030204" pitchFamily="34" charset="0"/>
              </a:rPr>
              <a:t>The pace of transformation throughout the fuel value chain in South Africa has been slow, we believe that we must accept the responsibility for finding solutions that brings previously disadvantages South Africans into the Liquid Fuels Industry. </a:t>
            </a:r>
          </a:p>
          <a:p>
            <a:r>
              <a:rPr lang="en-ZA" dirty="0">
                <a:latin typeface="Calibri" panose="020F0502020204030204" pitchFamily="34" charset="0"/>
                <a:cs typeface="Calibri" panose="020F0502020204030204" pitchFamily="34" charset="0"/>
              </a:rPr>
              <a:t>There is a growing need for physical infrastructure development that would improve strategic stocks in SA particularly if economic growth is so heavily relied upon.</a:t>
            </a:r>
          </a:p>
          <a:p>
            <a:r>
              <a:rPr lang="en-ZA" dirty="0">
                <a:latin typeface="Calibri" panose="020F0502020204030204" pitchFamily="34" charset="0"/>
                <a:cs typeface="Calibri" panose="020F0502020204030204" pitchFamily="34" charset="0"/>
              </a:rPr>
              <a:t>The low levels of investment into infrastructure in the Non-Urban( rural/outlying areas) over the past 20 plus years is of great concern.</a:t>
            </a:r>
          </a:p>
        </p:txBody>
      </p:sp>
    </p:spTree>
    <p:extLst>
      <p:ext uri="{BB962C8B-B14F-4D97-AF65-F5344CB8AC3E}">
        <p14:creationId xmlns:p14="http://schemas.microsoft.com/office/powerpoint/2010/main" val="351863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Overview – South Africa (contd.)</a:t>
            </a:r>
          </a:p>
        </p:txBody>
      </p:sp>
      <p:sp>
        <p:nvSpPr>
          <p:cNvPr id="3" name="Content Placeholder 2"/>
          <p:cNvSpPr>
            <a:spLocks noGrp="1"/>
          </p:cNvSpPr>
          <p:nvPr>
            <p:ph idx="1"/>
          </p:nvPr>
        </p:nvSpPr>
        <p:spPr>
          <a:xfrm>
            <a:off x="677334" y="1417983"/>
            <a:ext cx="8596668" cy="5440017"/>
          </a:xfrm>
        </p:spPr>
        <p:txBody>
          <a:bodyPr>
            <a:normAutofit/>
          </a:bodyPr>
          <a:lstStyle/>
          <a:p>
            <a:r>
              <a:rPr lang="en-US" dirty="0">
                <a:latin typeface="Calibri" panose="020F0502020204030204" pitchFamily="34" charset="0"/>
                <a:cs typeface="Calibri" panose="020F0502020204030204" pitchFamily="34" charset="0"/>
              </a:rPr>
              <a:t>The Regulatory environment has a substantial influence in attracting Investors / Licensing has a critical role in this and needs a much stronger focus</a:t>
            </a:r>
          </a:p>
          <a:p>
            <a:r>
              <a:rPr lang="en-US" dirty="0">
                <a:latin typeface="Calibri" panose="020F0502020204030204" pitchFamily="34" charset="0"/>
                <a:cs typeface="Calibri" panose="020F0502020204030204" pitchFamily="34" charset="0"/>
              </a:rPr>
              <a:t>Independent Wholesalers don’t have protection from regulated price like Fuel Retailers.</a:t>
            </a:r>
          </a:p>
          <a:p>
            <a:r>
              <a:rPr lang="en-US" dirty="0">
                <a:latin typeface="Calibri" panose="020F0502020204030204" pitchFamily="34" charset="0"/>
                <a:cs typeface="Calibri" panose="020F0502020204030204" pitchFamily="34" charset="0"/>
              </a:rPr>
              <a:t>It is our intention in this discussion to offer some suggestions to these current Pricing models, always using the current agreed principals:  Firstly “Transparent Cost to Serve the market” and secondly fair market related returns in servicing and investing in the non-retail related markets we serve.</a:t>
            </a:r>
          </a:p>
          <a:p>
            <a:r>
              <a:rPr lang="en-US" dirty="0">
                <a:latin typeface="Calibri" panose="020F0502020204030204" pitchFamily="34" charset="0"/>
                <a:cs typeface="Calibri" panose="020F0502020204030204" pitchFamily="34" charset="0"/>
              </a:rPr>
              <a:t>It has been agreed that the move to a deregulated Liquid Fuels market will happen when relevant milestones have been achieved. environment where past models are no longer workable.</a:t>
            </a:r>
          </a:p>
          <a:p>
            <a:r>
              <a:rPr lang="en-US" dirty="0">
                <a:latin typeface="Calibri" panose="020F0502020204030204" pitchFamily="34" charset="0"/>
                <a:cs typeface="Calibri" panose="020F0502020204030204" pitchFamily="34" charset="0"/>
              </a:rPr>
              <a:t>South African Refineries closures is of concern. </a:t>
            </a:r>
          </a:p>
          <a:p>
            <a:r>
              <a:rPr lang="en-US" dirty="0">
                <a:latin typeface="Calibri" panose="020F0502020204030204" pitchFamily="34" charset="0"/>
                <a:cs typeface="Calibri" panose="020F0502020204030204" pitchFamily="34" charset="0"/>
              </a:rPr>
              <a:t>The locality of South Africa creates specific challenges (at least 3 weeks on the water) with the resultant price lags</a:t>
            </a:r>
          </a:p>
          <a:p>
            <a:endParaRPr lang="en-Z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807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BA4CA-6F06-4416-9EB8-9365EB77CC99}"/>
              </a:ext>
            </a:extLst>
          </p:cNvPr>
          <p:cNvSpPr>
            <a:spLocks noGrp="1"/>
          </p:cNvSpPr>
          <p:nvPr>
            <p:ph type="title"/>
          </p:nvPr>
        </p:nvSpPr>
        <p:spPr/>
        <p:txBody>
          <a:bodyPr>
            <a:normAutofit/>
          </a:bodyPr>
          <a:lstStyle/>
          <a:p>
            <a:r>
              <a:rPr lang="en-ZA" sz="2400" dirty="0"/>
              <a:t>SA Value chain=Independent wholesalers need to take their rightful place</a:t>
            </a:r>
          </a:p>
        </p:txBody>
      </p:sp>
      <p:pic>
        <p:nvPicPr>
          <p:cNvPr id="5" name="Content Placeholder 4" descr="Diagram&#10;&#10;Description automatically generated">
            <a:extLst>
              <a:ext uri="{FF2B5EF4-FFF2-40B4-BE49-F238E27FC236}">
                <a16:creationId xmlns:a16="http://schemas.microsoft.com/office/drawing/2014/main" id="{AF634120-D301-4915-82AA-F623BB9344F4}"/>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95534" y="1351127"/>
            <a:ext cx="10235821" cy="5131559"/>
          </a:xfrm>
        </p:spPr>
      </p:pic>
    </p:spTree>
    <p:extLst>
      <p:ext uri="{BB962C8B-B14F-4D97-AF65-F5344CB8AC3E}">
        <p14:creationId xmlns:p14="http://schemas.microsoft.com/office/powerpoint/2010/main" val="35239139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1389</TotalTime>
  <Words>1932</Words>
  <Application>Microsoft Office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Symbol</vt:lpstr>
      <vt:lpstr>Times New Roman</vt:lpstr>
      <vt:lpstr>Trebuchet MS</vt:lpstr>
      <vt:lpstr>Wingdings 3</vt:lpstr>
      <vt:lpstr>Facet</vt:lpstr>
      <vt:lpstr>LFWA briefing to Portfolio Committee on Mineral Resources and Energy.  Friday 25th March 2022 </vt:lpstr>
      <vt:lpstr>The LFWA</vt:lpstr>
      <vt:lpstr>Executive summary</vt:lpstr>
      <vt:lpstr>Overview - Global</vt:lpstr>
      <vt:lpstr>Overview – Global Cont. </vt:lpstr>
      <vt:lpstr>  Africa  The industry went through major changes in the past 2 decades  -- Increasing imports and competition  Most African refineries at risk for structural reasons ( scale and cost of compliance) African  growth is expected to remain strong in the next 10 years ( growing middle class ,exponential growth ) “Short” supply environment will grow in S/S Africa unless significant investment made in refining – upgrade/clean fuels The age of IOC’s ( international  Oil Companies ) is over in African downstream. ( big question ) ( Source DoE ) </vt:lpstr>
      <vt:lpstr>Overview – South Africa </vt:lpstr>
      <vt:lpstr>Overview – South Africa (contd.)</vt:lpstr>
      <vt:lpstr>SA Value chain=Independent wholesalers need to take their rightful place</vt:lpstr>
      <vt:lpstr>The wholesaling sector of the Liquid Fuels industry.</vt:lpstr>
      <vt:lpstr>Current situation </vt:lpstr>
      <vt:lpstr>How are the two economies created ?  Secondary storage 30,7 c/l      Secondary distribution 17,94 c/l </vt:lpstr>
      <vt:lpstr>Problems faced and exacerbated by fuel price increases </vt:lpstr>
      <vt:lpstr>Experiences relating to Fuel increases cont.</vt:lpstr>
      <vt:lpstr>  </vt:lpstr>
      <vt:lpstr>Alternatives and/or considerations in addressing the increases in Fuel price </vt:lpstr>
      <vt:lpstr>COMPOSITION OF THE RETAIL PRICE OF PETROL IN GAUTENG (Blue) AND THE EXPECTED INCREASE IN THE BFP PRICE (Red) IN APRIL  MARGINS (Wholesale, SS, SD and Retail) ONLY MAKE UP 15% OF THE PUMP PRICE  </vt:lpstr>
      <vt:lpstr>PowerPoint Presentation</vt:lpstr>
      <vt:lpstr>Solutions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“LFWA Webinar- first session” .  The role and sustainability of Independent Wholesalers in the South African liquid Fuels Industry</dc:title>
  <dc:creator>PETER MORGAN</dc:creator>
  <cp:lastModifiedBy>Arico Kotze</cp:lastModifiedBy>
  <cp:revision>28</cp:revision>
  <cp:lastPrinted>2022-03-23T05:12:11Z</cp:lastPrinted>
  <dcterms:created xsi:type="dcterms:W3CDTF">2021-02-28T10:01:17Z</dcterms:created>
  <dcterms:modified xsi:type="dcterms:W3CDTF">2022-03-25T06:19:19Z</dcterms:modified>
</cp:coreProperties>
</file>