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99"/>
  </p:notesMasterIdLst>
  <p:handoutMasterIdLst>
    <p:handoutMasterId r:id="rId100"/>
  </p:handoutMasterIdLst>
  <p:sldIdLst>
    <p:sldId id="256" r:id="rId4"/>
    <p:sldId id="326" r:id="rId5"/>
    <p:sldId id="306" r:id="rId6"/>
    <p:sldId id="389" r:id="rId7"/>
    <p:sldId id="384" r:id="rId8"/>
    <p:sldId id="387" r:id="rId9"/>
    <p:sldId id="386" r:id="rId10"/>
    <p:sldId id="385" r:id="rId11"/>
    <p:sldId id="388" r:id="rId12"/>
    <p:sldId id="382" r:id="rId13"/>
    <p:sldId id="355" r:id="rId14"/>
    <p:sldId id="363" r:id="rId15"/>
    <p:sldId id="364" r:id="rId16"/>
    <p:sldId id="366" r:id="rId17"/>
    <p:sldId id="367" r:id="rId18"/>
    <p:sldId id="370" r:id="rId19"/>
    <p:sldId id="369" r:id="rId20"/>
    <p:sldId id="371" r:id="rId21"/>
    <p:sldId id="390" r:id="rId22"/>
    <p:sldId id="391" r:id="rId23"/>
    <p:sldId id="392" r:id="rId24"/>
    <p:sldId id="488" r:id="rId25"/>
    <p:sldId id="529"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17" r:id="rId42"/>
    <p:sldId id="518" r:id="rId43"/>
    <p:sldId id="519" r:id="rId44"/>
    <p:sldId id="520" r:id="rId45"/>
    <p:sldId id="521" r:id="rId46"/>
    <p:sldId id="522" r:id="rId47"/>
    <p:sldId id="432" r:id="rId48"/>
    <p:sldId id="437" r:id="rId49"/>
    <p:sldId id="440" r:id="rId50"/>
    <p:sldId id="473" r:id="rId51"/>
    <p:sldId id="474" r:id="rId52"/>
    <p:sldId id="475" r:id="rId53"/>
    <p:sldId id="476" r:id="rId54"/>
    <p:sldId id="523" r:id="rId55"/>
    <p:sldId id="438" r:id="rId56"/>
    <p:sldId id="383" r:id="rId57"/>
    <p:sldId id="307" r:id="rId58"/>
    <p:sldId id="337" r:id="rId59"/>
    <p:sldId id="524" r:id="rId60"/>
    <p:sldId id="433" r:id="rId61"/>
    <p:sldId id="434" r:id="rId62"/>
    <p:sldId id="435" r:id="rId63"/>
    <p:sldId id="480" r:id="rId64"/>
    <p:sldId id="481" r:id="rId65"/>
    <p:sldId id="482" r:id="rId66"/>
    <p:sldId id="483" r:id="rId67"/>
    <p:sldId id="510" r:id="rId68"/>
    <p:sldId id="511" r:id="rId69"/>
    <p:sldId id="512" r:id="rId70"/>
    <p:sldId id="451" r:id="rId71"/>
    <p:sldId id="458" r:id="rId72"/>
    <p:sldId id="487" r:id="rId73"/>
    <p:sldId id="425" r:id="rId74"/>
    <p:sldId id="463" r:id="rId75"/>
    <p:sldId id="468" r:id="rId76"/>
    <p:sldId id="469" r:id="rId77"/>
    <p:sldId id="507" r:id="rId78"/>
    <p:sldId id="505" r:id="rId79"/>
    <p:sldId id="514" r:id="rId80"/>
    <p:sldId id="509" r:id="rId81"/>
    <p:sldId id="456" r:id="rId82"/>
    <p:sldId id="413" r:id="rId83"/>
    <p:sldId id="525" r:id="rId84"/>
    <p:sldId id="516" r:id="rId85"/>
    <p:sldId id="513" r:id="rId86"/>
    <p:sldId id="526" r:id="rId87"/>
    <p:sldId id="515" r:id="rId88"/>
    <p:sldId id="375" r:id="rId89"/>
    <p:sldId id="527" r:id="rId90"/>
    <p:sldId id="528" r:id="rId91"/>
    <p:sldId id="378" r:id="rId92"/>
    <p:sldId id="372" r:id="rId93"/>
    <p:sldId id="374" r:id="rId94"/>
    <p:sldId id="376" r:id="rId95"/>
    <p:sldId id="373" r:id="rId96"/>
    <p:sldId id="380" r:id="rId97"/>
    <p:sldId id="258" r:id="rId98"/>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86" autoAdjust="0"/>
  </p:normalViewPr>
  <p:slideViewPr>
    <p:cSldViewPr snapToGrid="0" snapToObjects="1">
      <p:cViewPr varScale="1">
        <p:scale>
          <a:sx n="63" d="100"/>
          <a:sy n="63" d="100"/>
        </p:scale>
        <p:origin x="1446" y="7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2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dgm:t>
        <a:bodyPr/>
        <a:lstStyle/>
        <a:p>
          <a:r>
            <a:rPr lang="en-US" b="1" dirty="0" smtClean="0"/>
            <a:t>CIVIL LITIGATION</a:t>
          </a:r>
          <a:endParaRPr lang="en-US" b="1" dirty="0"/>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dgm:t>
        <a:bodyPr/>
        <a:lstStyle/>
        <a:p>
          <a:r>
            <a:rPr lang="en-ZA" dirty="0" smtClean="0">
              <a:solidFill>
                <a:schemeClr val="tx1"/>
              </a:solidFill>
            </a:rPr>
            <a:t>Institute civil proceedings where there are potential recoveries of assets.</a:t>
          </a:r>
          <a:endParaRPr lang="en-US" dirty="0"/>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dgm:t>
        <a:bodyPr/>
        <a:lstStyle/>
        <a:p>
          <a:r>
            <a:rPr lang="en-US" b="1" dirty="0" smtClean="0"/>
            <a:t>DISCIPLINARY ACTION REFERRALS TO STATE INSTITUTIONS</a:t>
          </a:r>
          <a:endParaRPr lang="en-US" b="1" dirty="0"/>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dgm:t>
        <a:bodyPr/>
        <a:lstStyle/>
        <a:p>
          <a:r>
            <a:rPr lang="en-US" b="1" dirty="0" smtClean="0"/>
            <a:t>PROSECUTION REFERRALS TO THE</a:t>
          </a:r>
        </a:p>
        <a:p>
          <a:r>
            <a:rPr lang="en-US" b="1" dirty="0" smtClean="0"/>
            <a:t>NPA </a:t>
          </a:r>
        </a:p>
        <a:p>
          <a:r>
            <a:rPr lang="en-US" b="1" dirty="0" smtClean="0"/>
            <a:t> </a:t>
          </a:r>
          <a:endParaRPr lang="en-US" b="1" dirty="0" smtClean="0">
            <a:solidFill>
              <a:schemeClr val="tx1"/>
            </a:solidFill>
          </a:endParaRPr>
        </a:p>
        <a:p>
          <a:endParaRPr lang="en-US" b="1" dirty="0">
            <a:solidFill>
              <a:schemeClr val="tx1"/>
            </a:solidFill>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dgm:t>
        <a:bodyPr/>
        <a:lstStyle/>
        <a:p>
          <a:r>
            <a:rPr lang="en-US" b="1" dirty="0" smtClean="0"/>
            <a:t>REFERRAL TO OTHER REGULATORY AUTHORITIES SUCH AS:</a:t>
          </a:r>
        </a:p>
        <a:p>
          <a:r>
            <a:rPr lang="en-US" b="1" dirty="0" smtClean="0"/>
            <a:t>SARS</a:t>
          </a:r>
        </a:p>
        <a:p>
          <a:r>
            <a:rPr lang="en-US" b="1" dirty="0" smtClean="0"/>
            <a:t>FIC</a:t>
          </a:r>
        </a:p>
        <a:p>
          <a:endParaRPr lang="en-US" b="1" dirty="0"/>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dgm:t>
        <a:bodyPr/>
        <a:lstStyle/>
        <a:p>
          <a:r>
            <a:rPr lang="en-ZA" dirty="0" smtClean="0">
              <a:solidFill>
                <a:schemeClr val="tx1"/>
              </a:solidFill>
            </a:rPr>
            <a:t>Apply for preservation orders at an early stage of investigation where there is prima facie evidence.</a:t>
          </a:r>
          <a:endParaRPr lang="en-ZA" dirty="0">
            <a:solidFill>
              <a:schemeClr val="tx1"/>
            </a:solidFill>
          </a:endParaRP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t>
        <a:bodyPr/>
        <a:lstStyle/>
        <a:p>
          <a:endParaRPr lang="en-US"/>
        </a:p>
      </dgm:t>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t>
        <a:bodyPr/>
        <a:lstStyle/>
        <a:p>
          <a:endParaRPr lang="en-US"/>
        </a:p>
      </dgm:t>
    </dgm:pt>
  </dgm:ptLst>
  <dgm:cxnLst>
    <dgm:cxn modelId="{DA104FA2-5524-4AFC-BB2F-8711D015BC8A}" srcId="{EB43B325-A9C6-40B3-87EB-A826647612D9}" destId="{63DDA8FA-63BD-492D-8115-1A8E0D89184C}" srcOrd="2" destOrd="0" parTransId="{F88648CE-6B79-4E92-999E-3A730F7E64E1}" sibTransId="{FD058380-EC49-4C49-A2B6-F9023B45FEC3}"/>
    <dgm:cxn modelId="{24D8867C-EABE-4F57-9D95-52D52C0D8C75}" type="presOf" srcId="{558686EC-B2A5-42FA-96A8-AE5D5D0757DD}" destId="{BF4A4C01-4C7D-4C1F-910A-116700426C7B}" srcOrd="0" destOrd="0" presId="urn:microsoft.com/office/officeart/2005/8/layout/pList2#1"/>
    <dgm:cxn modelId="{4F677F2E-9E3F-4CE4-9281-8AAF67D4970F}" type="presOf" srcId="{FD058380-EC49-4C49-A2B6-F9023B45FEC3}" destId="{F201BBC6-193C-48B8-BC2F-2FAD22098432}"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ED1C8BB6-6452-4D8C-A9D2-5FDF1A742946}" type="presOf" srcId="{EB02E34F-4A8F-4C60-B46D-0B08C9253CE4}" destId="{1476B482-36B3-4031-8FFE-4EC8CCAEB7B8}" srcOrd="0" destOrd="2" presId="urn:microsoft.com/office/officeart/2005/8/layout/pList2#1"/>
    <dgm:cxn modelId="{308657FB-1AC4-41FF-AB20-7098AE780B41}" type="presOf" srcId="{2DF3787A-A59E-445D-A44C-163C02D92119}" destId="{1476B482-36B3-4031-8FFE-4EC8CCAEB7B8}" srcOrd="0" destOrd="1" presId="urn:microsoft.com/office/officeart/2005/8/layout/pList2#1"/>
    <dgm:cxn modelId="{9995514A-5C5A-444D-8258-EBF1CC3345CB}" type="presOf" srcId="{CE13AA36-14CE-4996-AFE4-D5661FFF74DC}" destId="{1476B482-36B3-4031-8FFE-4EC8CCAEB7B8}"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96453437-C74B-4AA9-9A8F-ABC81F047243}" srcId="{CE13AA36-14CE-4996-AFE4-D5661FFF74DC}" destId="{EB02E34F-4A8F-4C60-B46D-0B08C9253CE4}" srcOrd="1" destOrd="0" parTransId="{E2E955F6-4BA1-4CB3-93FF-4CB8A352AEA2}" sibTransId="{9643D71C-FE55-4F2A-BE76-DC1143D12E0B}"/>
    <dgm:cxn modelId="{3867D535-7204-48D6-A016-C131F1575C3C}" srcId="{EB43B325-A9C6-40B3-87EB-A826647612D9}" destId="{558686EC-B2A5-42FA-96A8-AE5D5D0757DD}" srcOrd="1" destOrd="0" parTransId="{33D0EFDB-C5A7-49AD-85C4-034A6B79B989}" sibTransId="{BBC3611A-DBD8-4B48-8B0C-001C640C447A}"/>
    <dgm:cxn modelId="{99EC945E-7265-498B-902C-CC623D27D646}" type="presOf" srcId="{714E8B0E-F3A4-4974-90A5-FE401C086221}" destId="{77837FB8-9E19-4424-A9E5-57F9D486F9FA}"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AE50EC50-C7FF-410B-A9AD-E839EFA28167}" type="presOf" srcId="{23DB3D04-F169-4DC3-A284-0148DEE75C6D}" destId="{657FE299-058D-47F1-8530-5A8A42A8037C}" srcOrd="0" destOrd="0" presId="urn:microsoft.com/office/officeart/2005/8/layout/pList2#1"/>
    <dgm:cxn modelId="{F5D851B6-B7DB-4CEB-813B-EA19756AC143}" type="presOf" srcId="{63DDA8FA-63BD-492D-8115-1A8E0D89184C}" destId="{2A676C26-1F16-49DF-B32A-CEE32E2BF012}"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51ECA-1C9D-4E58-BB28-99C373DA201A}">
      <dsp:nvSpPr>
        <dsp:cNvPr id="0" name=""/>
        <dsp:cNvSpPr/>
      </dsp:nvSpPr>
      <dsp:spPr>
        <a:xfrm>
          <a:off x="0" y="0"/>
          <a:ext cx="7940104" cy="161030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240389" y="214706"/>
          <a:ext cx="1734726" cy="11808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240389"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n-US" sz="1300" b="1" kern="1200" dirty="0" smtClean="0"/>
            <a:t>CIVIL LITIGATION</a:t>
          </a:r>
          <a:endParaRPr lang="en-US" sz="1300" b="1" kern="1200" dirty="0"/>
        </a:p>
        <a:p>
          <a:pPr marL="57150" lvl="1" indent="-57150" algn="l" defTabSz="444500">
            <a:lnSpc>
              <a:spcPct val="90000"/>
            </a:lnSpc>
            <a:spcBef>
              <a:spcPct val="0"/>
            </a:spcBef>
            <a:spcAft>
              <a:spcPct val="15000"/>
            </a:spcAft>
            <a:buChar char="••"/>
          </a:pPr>
          <a:r>
            <a:rPr lang="en-ZA" sz="1000" kern="1200" dirty="0" smtClean="0">
              <a:solidFill>
                <a:schemeClr val="tx1"/>
              </a:solidFill>
            </a:rPr>
            <a:t>Institute civil proceedings where there are potential recoveries of assets.</a:t>
          </a:r>
          <a:endParaRPr lang="en-US" sz="1000" kern="1200" dirty="0"/>
        </a:p>
        <a:p>
          <a:pPr marL="57150" lvl="1" indent="-57150" algn="l" defTabSz="444500">
            <a:lnSpc>
              <a:spcPct val="90000"/>
            </a:lnSpc>
            <a:spcBef>
              <a:spcPct val="0"/>
            </a:spcBef>
            <a:spcAft>
              <a:spcPct val="15000"/>
            </a:spcAft>
            <a:buChar char="••"/>
          </a:pPr>
          <a:r>
            <a:rPr lang="en-ZA" sz="1000" kern="1200" dirty="0" smtClean="0">
              <a:solidFill>
                <a:schemeClr val="tx1"/>
              </a:solidFill>
            </a:rPr>
            <a:t>Apply for preservation orders at an early stage of investigation where there is prima facie evidence.</a:t>
          </a:r>
          <a:endParaRPr lang="en-ZA" sz="1000" kern="1200" dirty="0">
            <a:solidFill>
              <a:schemeClr val="tx1"/>
            </a:solidFill>
          </a:endParaRPr>
        </a:p>
      </dsp:txBody>
      <dsp:txXfrm rot="10800000">
        <a:off x="293738" y="1610301"/>
        <a:ext cx="1628028" cy="1914797"/>
      </dsp:txXfrm>
    </dsp:sp>
    <dsp:sp modelId="{B5ECF966-2F77-48D4-8859-DDD1D567C3D5}">
      <dsp:nvSpPr>
        <dsp:cNvPr id="0" name=""/>
        <dsp:cNvSpPr/>
      </dsp:nvSpPr>
      <dsp:spPr>
        <a:xfrm>
          <a:off x="2148589" y="214706"/>
          <a:ext cx="1734726" cy="11808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148589"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DISCIPLINARY ACTION REFERRALS TO STATE INSTITUTIONS</a:t>
          </a:r>
          <a:endParaRPr lang="en-US" sz="1300" b="1" kern="1200" dirty="0"/>
        </a:p>
      </dsp:txBody>
      <dsp:txXfrm rot="10800000">
        <a:off x="2201938" y="1610301"/>
        <a:ext cx="1628028" cy="1914797"/>
      </dsp:txXfrm>
    </dsp:sp>
    <dsp:sp modelId="{1B8DC6E8-2C2D-43FE-AE19-C13B7A96FE4C}">
      <dsp:nvSpPr>
        <dsp:cNvPr id="0" name=""/>
        <dsp:cNvSpPr/>
      </dsp:nvSpPr>
      <dsp:spPr>
        <a:xfrm>
          <a:off x="4056788" y="214706"/>
          <a:ext cx="1734726" cy="11808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4056788"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PROSECUTION REFERRALS TO THE</a:t>
          </a:r>
        </a:p>
        <a:p>
          <a:pPr lvl="0" algn="ctr" defTabSz="577850">
            <a:lnSpc>
              <a:spcPct val="90000"/>
            </a:lnSpc>
            <a:spcBef>
              <a:spcPct val="0"/>
            </a:spcBef>
            <a:spcAft>
              <a:spcPct val="35000"/>
            </a:spcAft>
          </a:pPr>
          <a:r>
            <a:rPr lang="en-US" sz="1300" b="1" kern="1200" dirty="0" smtClean="0"/>
            <a:t>NPA </a:t>
          </a:r>
        </a:p>
        <a:p>
          <a:pPr lvl="0" algn="ctr" defTabSz="577850">
            <a:lnSpc>
              <a:spcPct val="90000"/>
            </a:lnSpc>
            <a:spcBef>
              <a:spcPct val="0"/>
            </a:spcBef>
            <a:spcAft>
              <a:spcPct val="35000"/>
            </a:spcAft>
          </a:pPr>
          <a:r>
            <a:rPr lang="en-US" sz="1300" b="1" kern="1200" dirty="0" smtClean="0"/>
            <a:t> </a:t>
          </a:r>
          <a:endParaRPr lang="en-US" sz="1300" b="1" kern="1200" dirty="0" smtClean="0">
            <a:solidFill>
              <a:schemeClr val="tx1"/>
            </a:solidFill>
          </a:endParaRPr>
        </a:p>
        <a:p>
          <a:pPr lvl="0" algn="ctr" defTabSz="577850">
            <a:lnSpc>
              <a:spcPct val="90000"/>
            </a:lnSpc>
            <a:spcBef>
              <a:spcPct val="0"/>
            </a:spcBef>
            <a:spcAft>
              <a:spcPct val="35000"/>
            </a:spcAft>
          </a:pPr>
          <a:endParaRPr lang="en-US" sz="1300" b="1" kern="1200" dirty="0">
            <a:solidFill>
              <a:schemeClr val="tx1"/>
            </a:solidFill>
          </a:endParaRPr>
        </a:p>
      </dsp:txBody>
      <dsp:txXfrm rot="10800000">
        <a:off x="4110137" y="1610301"/>
        <a:ext cx="1628028" cy="1914797"/>
      </dsp:txXfrm>
    </dsp:sp>
    <dsp:sp modelId="{C0888264-4B80-4CDC-B8C3-AED596A3DA0B}">
      <dsp:nvSpPr>
        <dsp:cNvPr id="0" name=""/>
        <dsp:cNvSpPr/>
      </dsp:nvSpPr>
      <dsp:spPr>
        <a:xfrm>
          <a:off x="5964987" y="214706"/>
          <a:ext cx="1734726" cy="118088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5964987"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REFERRAL TO OTHER REGULATORY AUTHORITIES SUCH AS:</a:t>
          </a:r>
        </a:p>
        <a:p>
          <a:pPr lvl="0" algn="ctr" defTabSz="577850">
            <a:lnSpc>
              <a:spcPct val="90000"/>
            </a:lnSpc>
            <a:spcBef>
              <a:spcPct val="0"/>
            </a:spcBef>
            <a:spcAft>
              <a:spcPct val="35000"/>
            </a:spcAft>
          </a:pPr>
          <a:r>
            <a:rPr lang="en-US" sz="1300" b="1" kern="1200" dirty="0" smtClean="0"/>
            <a:t>SARS</a:t>
          </a:r>
        </a:p>
        <a:p>
          <a:pPr lvl="0" algn="ctr" defTabSz="577850">
            <a:lnSpc>
              <a:spcPct val="90000"/>
            </a:lnSpc>
            <a:spcBef>
              <a:spcPct val="0"/>
            </a:spcBef>
            <a:spcAft>
              <a:spcPct val="35000"/>
            </a:spcAft>
          </a:pPr>
          <a:r>
            <a:rPr lang="en-US" sz="1300" b="1" kern="1200" dirty="0" smtClean="0"/>
            <a:t>FIC</a:t>
          </a:r>
        </a:p>
        <a:p>
          <a:pPr lvl="0" algn="ctr" defTabSz="577850">
            <a:lnSpc>
              <a:spcPct val="90000"/>
            </a:lnSpc>
            <a:spcBef>
              <a:spcPct val="0"/>
            </a:spcBef>
            <a:spcAft>
              <a:spcPct val="35000"/>
            </a:spcAft>
          </a:pPr>
          <a:endParaRPr lang="en-US" sz="1300" b="1" kern="1200" dirty="0"/>
        </a:p>
      </dsp:txBody>
      <dsp:txXfrm rot="10800000">
        <a:off x="6018336" y="1610301"/>
        <a:ext cx="1628028" cy="1914797"/>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962545" cy="344126"/>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5179273" y="0"/>
            <a:ext cx="3962545" cy="344126"/>
          </a:xfrm>
          <a:prstGeom prst="rect">
            <a:avLst/>
          </a:prstGeom>
        </p:spPr>
        <p:txBody>
          <a:bodyPr vert="horz" lIns="91432" tIns="45716" rIns="91432" bIns="45716" rtlCol="0"/>
          <a:lstStyle>
            <a:lvl1pPr algn="r">
              <a:defRPr sz="1200"/>
            </a:lvl1pPr>
          </a:lstStyle>
          <a:p>
            <a:fld id="{B6E10B7B-07B6-4553-8148-7B53BBBE022A}" type="datetimeFigureOut">
              <a:rPr lang="en-US" smtClean="0"/>
              <a:t>3/22/2022</a:t>
            </a:fld>
            <a:endParaRPr lang="en-US"/>
          </a:p>
        </p:txBody>
      </p:sp>
      <p:sp>
        <p:nvSpPr>
          <p:cNvPr id="4" name="Footer Placeholder 3"/>
          <p:cNvSpPr>
            <a:spLocks noGrp="1"/>
          </p:cNvSpPr>
          <p:nvPr>
            <p:ph type="ftr" sz="quarter" idx="2"/>
          </p:nvPr>
        </p:nvSpPr>
        <p:spPr>
          <a:xfrm>
            <a:off x="3" y="6513877"/>
            <a:ext cx="3962545" cy="344125"/>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5179273" y="6513877"/>
            <a:ext cx="3962545" cy="344125"/>
          </a:xfrm>
          <a:prstGeom prst="rect">
            <a:avLst/>
          </a:prstGeom>
        </p:spPr>
        <p:txBody>
          <a:bodyPr vert="horz" lIns="91432" tIns="45716" rIns="91432" bIns="45716" rtlCol="0" anchor="b"/>
          <a:lstStyle>
            <a:lvl1pPr algn="r">
              <a:defRPr sz="1200"/>
            </a:lvl1pPr>
          </a:lstStyle>
          <a:p>
            <a:fld id="{9BD8F6BE-AFC9-4854-8B3E-64E8DF786A38}" type="slidenum">
              <a:rPr lang="en-US" smtClean="0"/>
              <a:t>‹#›</a:t>
            </a:fld>
            <a:endParaRPr lang="en-US"/>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962545" cy="344126"/>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5179273" y="0"/>
            <a:ext cx="3962545" cy="344126"/>
          </a:xfrm>
          <a:prstGeom prst="rect">
            <a:avLst/>
          </a:prstGeom>
        </p:spPr>
        <p:txBody>
          <a:bodyPr vert="horz" lIns="91432" tIns="45716" rIns="91432" bIns="45716" rtlCol="0"/>
          <a:lstStyle>
            <a:lvl1pPr algn="r">
              <a:defRPr sz="1200"/>
            </a:lvl1pPr>
          </a:lstStyle>
          <a:p>
            <a:fld id="{DCF14E05-1099-40E2-8AA9-39C358F2EB51}" type="datetimeFigureOut">
              <a:rPr lang="en-US" smtClean="0"/>
              <a:t>3/22/2022</a:t>
            </a:fld>
            <a:endParaRPr lang="en-US"/>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915276" y="3300928"/>
            <a:ext cx="7313452" cy="2699544"/>
          </a:xfrm>
          <a:prstGeom prst="rect">
            <a:avLst/>
          </a:prstGeom>
        </p:spPr>
        <p:txBody>
          <a:bodyPr vert="horz" lIns="91432" tIns="45716" rIns="91432" bIns="4571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513877"/>
            <a:ext cx="3962545" cy="344125"/>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5179273" y="6513877"/>
            <a:ext cx="3962545" cy="344125"/>
          </a:xfrm>
          <a:prstGeom prst="rect">
            <a:avLst/>
          </a:prstGeom>
        </p:spPr>
        <p:txBody>
          <a:bodyPr vert="horz" lIns="91432" tIns="45716" rIns="91432" bIns="45716" rtlCol="0" anchor="b"/>
          <a:lstStyle>
            <a:lvl1pPr algn="r">
              <a:defRPr sz="1200"/>
            </a:lvl1pPr>
          </a:lstStyle>
          <a:p>
            <a:fld id="{17BC83A2-5BDE-4EA2-8612-F2CB21CE623B}" type="slidenum">
              <a:rPr lang="en-US" smtClean="0"/>
              <a:t>‹#›</a:t>
            </a:fld>
            <a:endParaRPr lang="en-US"/>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7FBC9-243C-49C2-A7FF-CFE1868F5EB7}"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5D17-79DA-4E18-94C1-8E74ABA1F217}"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90496-16BF-4115-8CDD-A9DB89C252B2}"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4503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2335BE-CF65-4E37-8E6F-A62BDB1DB887}"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9A0D0-5CE7-4861-9199-4D6ED321D4AE}" type="slidenum">
              <a:rPr lang="en-US"/>
              <a:pPr>
                <a:defRPr/>
              </a:pPr>
              <a:t>‹#›</a:t>
            </a:fld>
            <a:endParaRPr lang="en-US" dirty="0"/>
          </a:p>
        </p:txBody>
      </p:sp>
    </p:spTree>
    <p:extLst>
      <p:ext uri="{BB962C8B-B14F-4D97-AF65-F5344CB8AC3E}">
        <p14:creationId xmlns:p14="http://schemas.microsoft.com/office/powerpoint/2010/main" val="263476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28DD37-3893-4974-82BA-C9972427D17A}"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384DF6-2F42-49C9-8D84-8362AD679544}" type="slidenum">
              <a:rPr lang="en-US"/>
              <a:pPr>
                <a:defRPr/>
              </a:pPr>
              <a:t>‹#›</a:t>
            </a:fld>
            <a:endParaRPr lang="en-US" dirty="0"/>
          </a:p>
        </p:txBody>
      </p:sp>
    </p:spTree>
    <p:extLst>
      <p:ext uri="{BB962C8B-B14F-4D97-AF65-F5344CB8AC3E}">
        <p14:creationId xmlns:p14="http://schemas.microsoft.com/office/powerpoint/2010/main" val="3341026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2780D9-1F54-407D-AE78-19304B81FB35}"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81C9B4-784C-49E2-AA63-2F066D513732}" type="slidenum">
              <a:rPr lang="en-US"/>
              <a:pPr>
                <a:defRPr/>
              </a:pPr>
              <a:t>‹#›</a:t>
            </a:fld>
            <a:endParaRPr lang="en-US" dirty="0"/>
          </a:p>
        </p:txBody>
      </p:sp>
    </p:spTree>
    <p:extLst>
      <p:ext uri="{BB962C8B-B14F-4D97-AF65-F5344CB8AC3E}">
        <p14:creationId xmlns:p14="http://schemas.microsoft.com/office/powerpoint/2010/main" val="258242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C5EFF8-95D0-48EA-B4A3-C6E7EC9D818C}" type="datetime1">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DBA845-A1C7-42C9-9C77-6E41B17006F7}" type="slidenum">
              <a:rPr lang="en-US"/>
              <a:pPr>
                <a:defRPr/>
              </a:pPr>
              <a:t>‹#›</a:t>
            </a:fld>
            <a:endParaRPr lang="en-US" dirty="0"/>
          </a:p>
        </p:txBody>
      </p:sp>
    </p:spTree>
    <p:extLst>
      <p:ext uri="{BB962C8B-B14F-4D97-AF65-F5344CB8AC3E}">
        <p14:creationId xmlns:p14="http://schemas.microsoft.com/office/powerpoint/2010/main" val="337296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18B191-C86B-482C-BADD-D519B9E538B1}" type="datetime1">
              <a:rPr lang="en-US"/>
              <a:pPr>
                <a:defRPr/>
              </a:pPr>
              <a:t>3/22/2022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095B5E-6DC0-4DDF-8ED2-D1F7DEFCC728}" type="slidenum">
              <a:rPr lang="en-US"/>
              <a:pPr>
                <a:defRPr/>
              </a:pPr>
              <a:t>‹#›</a:t>
            </a:fld>
            <a:endParaRPr lang="en-US" dirty="0"/>
          </a:p>
        </p:txBody>
      </p:sp>
    </p:spTree>
    <p:extLst>
      <p:ext uri="{BB962C8B-B14F-4D97-AF65-F5344CB8AC3E}">
        <p14:creationId xmlns:p14="http://schemas.microsoft.com/office/powerpoint/2010/main" val="3115853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EF00D9-B1E2-4019-81A6-5F4BF4CC7EB1}" type="datetime1">
              <a:rPr lang="en-US"/>
              <a:pPr>
                <a:defRPr/>
              </a:pPr>
              <a:t>3/22/2022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17B95C-6659-4B99-9896-9F98D8BBAA79}" type="slidenum">
              <a:rPr lang="en-US"/>
              <a:pPr>
                <a:defRPr/>
              </a:pPr>
              <a:t>‹#›</a:t>
            </a:fld>
            <a:endParaRPr lang="en-US" dirty="0"/>
          </a:p>
        </p:txBody>
      </p:sp>
    </p:spTree>
    <p:extLst>
      <p:ext uri="{BB962C8B-B14F-4D97-AF65-F5344CB8AC3E}">
        <p14:creationId xmlns:p14="http://schemas.microsoft.com/office/powerpoint/2010/main" val="406041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EE55F8-E977-4EF0-950B-CFA25B0E3047}" type="datetime1">
              <a:rPr lang="en-US"/>
              <a:pPr>
                <a:defRPr/>
              </a:pPr>
              <a:t>3/22/2022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E90510-65B4-4F37-BBC0-7FC2BE733498}" type="slidenum">
              <a:rPr lang="en-US"/>
              <a:pPr>
                <a:defRPr/>
              </a:pPr>
              <a:t>‹#›</a:t>
            </a:fld>
            <a:endParaRPr lang="en-US" dirty="0"/>
          </a:p>
        </p:txBody>
      </p:sp>
    </p:spTree>
    <p:extLst>
      <p:ext uri="{BB962C8B-B14F-4D97-AF65-F5344CB8AC3E}">
        <p14:creationId xmlns:p14="http://schemas.microsoft.com/office/powerpoint/2010/main" val="150437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B03BEB-3AA4-4699-9C94-5A5F4EF2A2B6}" type="datetime1">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A0A92F-11AF-4DF2-A2EF-63CABC45C7AB}" type="slidenum">
              <a:rPr lang="en-US"/>
              <a:pPr>
                <a:defRPr/>
              </a:pPr>
              <a:t>‹#›</a:t>
            </a:fld>
            <a:endParaRPr lang="en-US" dirty="0"/>
          </a:p>
        </p:txBody>
      </p:sp>
    </p:spTree>
    <p:extLst>
      <p:ext uri="{BB962C8B-B14F-4D97-AF65-F5344CB8AC3E}">
        <p14:creationId xmlns:p14="http://schemas.microsoft.com/office/powerpoint/2010/main" val="219152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EAC23-5B58-4ED6-9C76-EBA43CC6FBF8}"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72251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EDC39D-10A3-4847-8643-74DED601457D}" type="datetime1">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261AA6-57CB-4637-A162-3F13E11B0E9B}" type="slidenum">
              <a:rPr lang="en-US"/>
              <a:pPr>
                <a:defRPr/>
              </a:pPr>
              <a:t>‹#›</a:t>
            </a:fld>
            <a:endParaRPr lang="en-US" dirty="0"/>
          </a:p>
        </p:txBody>
      </p:sp>
    </p:spTree>
    <p:extLst>
      <p:ext uri="{BB962C8B-B14F-4D97-AF65-F5344CB8AC3E}">
        <p14:creationId xmlns:p14="http://schemas.microsoft.com/office/powerpoint/2010/main" val="759898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4E6331-A463-48D0-B113-9EA34A7B7158}"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7E7326-D92C-436D-B447-E8C081A4C1BE}" type="slidenum">
              <a:rPr lang="en-US"/>
              <a:pPr>
                <a:defRPr/>
              </a:pPr>
              <a:t>‹#›</a:t>
            </a:fld>
            <a:endParaRPr lang="en-US" dirty="0"/>
          </a:p>
        </p:txBody>
      </p:sp>
    </p:spTree>
    <p:extLst>
      <p:ext uri="{BB962C8B-B14F-4D97-AF65-F5344CB8AC3E}">
        <p14:creationId xmlns:p14="http://schemas.microsoft.com/office/powerpoint/2010/main" val="1739203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BC98D2-A714-4916-B369-B4785E51191F}"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79401D-5270-497F-BFDA-1C49154746FE}" type="slidenum">
              <a:rPr lang="en-US"/>
              <a:pPr>
                <a:defRPr/>
              </a:pPr>
              <a:t>‹#›</a:t>
            </a:fld>
            <a:endParaRPr lang="en-US" dirty="0"/>
          </a:p>
        </p:txBody>
      </p:sp>
    </p:spTree>
    <p:extLst>
      <p:ext uri="{BB962C8B-B14F-4D97-AF65-F5344CB8AC3E}">
        <p14:creationId xmlns:p14="http://schemas.microsoft.com/office/powerpoint/2010/main" val="3546104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915008-072B-41F1-8AD1-50A4259B48E9}"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BE6628-B3E0-43A8-AEE1-2C1A44AE0765}" type="slidenum">
              <a:rPr lang="en-US"/>
              <a:pPr>
                <a:defRPr/>
              </a:pPr>
              <a:t>‹#›</a:t>
            </a:fld>
            <a:endParaRPr lang="en-US" dirty="0"/>
          </a:p>
        </p:txBody>
      </p:sp>
    </p:spTree>
    <p:extLst>
      <p:ext uri="{BB962C8B-B14F-4D97-AF65-F5344CB8AC3E}">
        <p14:creationId xmlns:p14="http://schemas.microsoft.com/office/powerpoint/2010/main" val="2289984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6466D4-C310-43FA-B063-6D625FB01A26}"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496D4-653E-42E8-A7DB-F4B524DF81F5}" type="slidenum">
              <a:rPr lang="en-US"/>
              <a:pPr>
                <a:defRPr/>
              </a:pPr>
              <a:t>‹#›</a:t>
            </a:fld>
            <a:endParaRPr lang="en-US" dirty="0"/>
          </a:p>
        </p:txBody>
      </p:sp>
    </p:spTree>
    <p:extLst>
      <p:ext uri="{BB962C8B-B14F-4D97-AF65-F5344CB8AC3E}">
        <p14:creationId xmlns:p14="http://schemas.microsoft.com/office/powerpoint/2010/main" val="2534304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A237FD-F045-4FC2-9EA9-2AC4F41669A8}"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16EAB5-78B4-4F82-B69E-E9E0743CE2FA}" type="slidenum">
              <a:rPr lang="en-US"/>
              <a:pPr>
                <a:defRPr/>
              </a:pPr>
              <a:t>‹#›</a:t>
            </a:fld>
            <a:endParaRPr lang="en-US" dirty="0"/>
          </a:p>
        </p:txBody>
      </p:sp>
    </p:spTree>
    <p:extLst>
      <p:ext uri="{BB962C8B-B14F-4D97-AF65-F5344CB8AC3E}">
        <p14:creationId xmlns:p14="http://schemas.microsoft.com/office/powerpoint/2010/main" val="2867537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894277-A055-410E-83D8-BD062C1A7327}" type="datetime1">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828322-571E-41A0-8181-E6830A6563FC}" type="slidenum">
              <a:rPr lang="en-US"/>
              <a:pPr>
                <a:defRPr/>
              </a:pPr>
              <a:t>‹#›</a:t>
            </a:fld>
            <a:endParaRPr lang="en-US" dirty="0"/>
          </a:p>
        </p:txBody>
      </p:sp>
    </p:spTree>
    <p:extLst>
      <p:ext uri="{BB962C8B-B14F-4D97-AF65-F5344CB8AC3E}">
        <p14:creationId xmlns:p14="http://schemas.microsoft.com/office/powerpoint/2010/main" val="2510462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3A903BF-948A-4C5C-9C93-CC2221CA992D}" type="datetime1">
              <a:rPr lang="en-US"/>
              <a:pPr>
                <a:defRPr/>
              </a:pPr>
              <a:t>3/22/2022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38B82B-3684-46EB-B182-6CD4A4CCB76B}" type="slidenum">
              <a:rPr lang="en-US"/>
              <a:pPr>
                <a:defRPr/>
              </a:pPr>
              <a:t>‹#›</a:t>
            </a:fld>
            <a:endParaRPr lang="en-US" dirty="0"/>
          </a:p>
        </p:txBody>
      </p:sp>
    </p:spTree>
    <p:extLst>
      <p:ext uri="{BB962C8B-B14F-4D97-AF65-F5344CB8AC3E}">
        <p14:creationId xmlns:p14="http://schemas.microsoft.com/office/powerpoint/2010/main" val="3919478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517FBE-CFD9-49FB-9E77-A9DC0745F2B9}" type="datetime1">
              <a:rPr lang="en-US"/>
              <a:pPr>
                <a:defRPr/>
              </a:pPr>
              <a:t>3/22/2022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F652DD-4D82-4455-B32A-7D1624D3400F}" type="slidenum">
              <a:rPr lang="en-US"/>
              <a:pPr>
                <a:defRPr/>
              </a:pPr>
              <a:t>‹#›</a:t>
            </a:fld>
            <a:endParaRPr lang="en-US" dirty="0"/>
          </a:p>
        </p:txBody>
      </p:sp>
    </p:spTree>
    <p:extLst>
      <p:ext uri="{BB962C8B-B14F-4D97-AF65-F5344CB8AC3E}">
        <p14:creationId xmlns:p14="http://schemas.microsoft.com/office/powerpoint/2010/main" val="175426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699453-9AF2-439A-BD9D-4F68349BEA37}" type="datetime1">
              <a:rPr lang="en-US"/>
              <a:pPr>
                <a:defRPr/>
              </a:pPr>
              <a:t>3/22/2022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EBA5AE-BC2B-4193-A61E-681E70A607BA}" type="slidenum">
              <a:rPr lang="en-US"/>
              <a:pPr>
                <a:defRPr/>
              </a:pPr>
              <a:t>‹#›</a:t>
            </a:fld>
            <a:endParaRPr lang="en-US" dirty="0"/>
          </a:p>
        </p:txBody>
      </p:sp>
    </p:spTree>
    <p:extLst>
      <p:ext uri="{BB962C8B-B14F-4D97-AF65-F5344CB8AC3E}">
        <p14:creationId xmlns:p14="http://schemas.microsoft.com/office/powerpoint/2010/main" val="180279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7E1E0-A930-4A23-828C-A1A20E24491A}"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259364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8B0CB8-BD29-422B-917A-F4663198B181}" type="datetime1">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2CAEE2-BAAE-44F6-A95E-B766D98353E6}" type="slidenum">
              <a:rPr lang="en-US"/>
              <a:pPr>
                <a:defRPr/>
              </a:pPr>
              <a:t>‹#›</a:t>
            </a:fld>
            <a:endParaRPr lang="en-US" dirty="0"/>
          </a:p>
        </p:txBody>
      </p:sp>
    </p:spTree>
    <p:extLst>
      <p:ext uri="{BB962C8B-B14F-4D97-AF65-F5344CB8AC3E}">
        <p14:creationId xmlns:p14="http://schemas.microsoft.com/office/powerpoint/2010/main" val="3750561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DFE0DC-663F-4338-BDDB-881F3628B61E}" type="datetime1">
              <a:rPr lang="en-US"/>
              <a:pPr>
                <a:defRPr/>
              </a:pPr>
              <a:t>3/22/2022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35791D-5605-4A64-A02C-D635056A3205}" type="slidenum">
              <a:rPr lang="en-US"/>
              <a:pPr>
                <a:defRPr/>
              </a:pPr>
              <a:t>‹#›</a:t>
            </a:fld>
            <a:endParaRPr lang="en-US" dirty="0"/>
          </a:p>
        </p:txBody>
      </p:sp>
    </p:spTree>
    <p:extLst>
      <p:ext uri="{BB962C8B-B14F-4D97-AF65-F5344CB8AC3E}">
        <p14:creationId xmlns:p14="http://schemas.microsoft.com/office/powerpoint/2010/main" val="247208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91A5CC-CB44-4C4D-AD87-90279C3AEE6F}"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EEE548-B3A3-4299-9E04-4E47ACC9CC3D}" type="slidenum">
              <a:rPr lang="en-US"/>
              <a:pPr>
                <a:defRPr/>
              </a:pPr>
              <a:t>‹#›</a:t>
            </a:fld>
            <a:endParaRPr lang="en-US" dirty="0"/>
          </a:p>
        </p:txBody>
      </p:sp>
    </p:spTree>
    <p:extLst>
      <p:ext uri="{BB962C8B-B14F-4D97-AF65-F5344CB8AC3E}">
        <p14:creationId xmlns:p14="http://schemas.microsoft.com/office/powerpoint/2010/main" val="3956177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9CEA7E-BEE0-4AD2-9276-D501EB79BDB1}" type="datetime1">
              <a:rPr lang="en-US"/>
              <a:pPr>
                <a:defRPr/>
              </a:pPr>
              <a:t>3/22/2022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822CE-3034-425A-863A-25BFE263A3E7}" type="slidenum">
              <a:rPr lang="en-US"/>
              <a:pPr>
                <a:defRPr/>
              </a:pPr>
              <a:t>‹#›</a:t>
            </a:fld>
            <a:endParaRPr lang="en-US" dirty="0"/>
          </a:p>
        </p:txBody>
      </p:sp>
    </p:spTree>
    <p:extLst>
      <p:ext uri="{BB962C8B-B14F-4D97-AF65-F5344CB8AC3E}">
        <p14:creationId xmlns:p14="http://schemas.microsoft.com/office/powerpoint/2010/main" val="400565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F4D01-0D78-464E-81CC-539F7B396A6A}" type="datetime1">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C7F10-BC14-48AB-80A6-E75AEFA13097}" type="datetime1">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5F9BA-D24C-4D2E-8693-F0F5F9E45B03}" type="datetime1">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B627-1078-43FA-BE6A-4E261E221E05}" type="datetime1">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6C8E6-D64E-4B58-947A-8FCAF4A873E1}" type="datetime1">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54D11-8DC2-4053-A0C0-0904E29D7891}" type="datetime1">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CAF30-E046-4496-9622-8083401FFA38}" type="datetime1">
              <a:rPr lang="en-US" smtClean="0"/>
              <a:t>3/22/2022</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959180F-2979-487E-80FE-AA63A7227936}" type="datetime1">
              <a:rPr lang="en-US"/>
              <a:pPr>
                <a:defRPr/>
              </a:pPr>
              <a:t>3/22/2022</a:t>
            </a:fld>
            <a:endParaRPr lang="en-US"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AC2B86B-5913-4CBD-AB26-1F986F8C5C45}" type="slidenum">
              <a:rPr lang="en-US"/>
              <a:pPr>
                <a:defRPr/>
              </a:pPr>
              <a:t>‹#›</a:t>
            </a:fld>
            <a:endParaRPr lang="en-US" dirty="0"/>
          </a:p>
        </p:txBody>
      </p:sp>
    </p:spTree>
    <p:extLst>
      <p:ext uri="{BB962C8B-B14F-4D97-AF65-F5344CB8AC3E}">
        <p14:creationId xmlns:p14="http://schemas.microsoft.com/office/powerpoint/2010/main" val="581745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8C5A527-5391-4D3A-8E47-7D673219B9B6}" type="datetime1">
              <a:rPr lang="en-US"/>
              <a:pPr>
                <a:defRPr/>
              </a:pPr>
              <a:t>3/22/2022</a:t>
            </a:fld>
            <a:endParaRPr lang="en-US"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98DAB96-196E-49DA-9E1D-C271BBC59136}" type="slidenum">
              <a:rPr lang="en-US"/>
              <a:pPr>
                <a:defRPr/>
              </a:pPr>
              <a:t>‹#›</a:t>
            </a:fld>
            <a:endParaRPr lang="en-US" dirty="0"/>
          </a:p>
        </p:txBody>
      </p:sp>
    </p:spTree>
    <p:extLst>
      <p:ext uri="{BB962C8B-B14F-4D97-AF65-F5344CB8AC3E}">
        <p14:creationId xmlns:p14="http://schemas.microsoft.com/office/powerpoint/2010/main" val="2893927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2" name="TextBox 1"/>
          <p:cNvSpPr txBox="1"/>
          <p:nvPr/>
        </p:nvSpPr>
        <p:spPr>
          <a:xfrm>
            <a:off x="931652" y="993348"/>
            <a:ext cx="8974347" cy="2062103"/>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PRESENTATION TO </a:t>
            </a:r>
            <a:r>
              <a:rPr lang="en-US" sz="3200" b="1" dirty="0" smtClean="0">
                <a:latin typeface="Arial" panose="020B0604020202020204" pitchFamily="34" charset="0"/>
                <a:cs typeface="Arial" panose="020B0604020202020204" pitchFamily="34" charset="0"/>
              </a:rPr>
              <a:t>PORTFOLIO COMMITTEE ON COGTA :</a:t>
            </a:r>
          </a:p>
          <a:p>
            <a:pPr algn="ctr"/>
            <a:r>
              <a:rPr lang="en-US" sz="3200" b="1" dirty="0" smtClean="0">
                <a:latin typeface="Arial" panose="020B0604020202020204" pitchFamily="34" charset="0"/>
                <a:cs typeface="Arial" panose="020B0604020202020204" pitchFamily="34" charset="0"/>
              </a:rPr>
              <a:t>LOCAL GOVERNMENT INVESTIGATIONS</a:t>
            </a:r>
          </a:p>
          <a:p>
            <a:pPr algn="ctr"/>
            <a:r>
              <a:rPr lang="en-US" sz="3200" b="1" dirty="0" smtClean="0">
                <a:latin typeface="Arial" panose="020B0604020202020204" pitchFamily="34" charset="0"/>
                <a:cs typeface="Arial" panose="020B0604020202020204" pitchFamily="34" charset="0"/>
              </a:rPr>
              <a:t>25 MARCH 2022</a:t>
            </a:r>
          </a:p>
        </p:txBody>
      </p:sp>
      <p:sp>
        <p:nvSpPr>
          <p:cNvPr id="3" name="Slide Number Placeholder 2"/>
          <p:cNvSpPr>
            <a:spLocks noGrp="1"/>
          </p:cNvSpPr>
          <p:nvPr>
            <p:ph type="sldNum" sz="quarter" idx="12"/>
          </p:nvPr>
        </p:nvSpPr>
        <p:spPr>
          <a:xfrm>
            <a:off x="8940800" y="6508751"/>
            <a:ext cx="469900" cy="365125"/>
          </a:xfrm>
        </p:spPr>
        <p:txBody>
          <a:bodyPr/>
          <a:lstStyle/>
          <a:p>
            <a:fld id="{40E4637F-1127-AF4D-B96F-F7789FFD66FF}" type="slidenum">
              <a:rPr lang="en-US" b="1" smtClean="0">
                <a:latin typeface="Arial" panose="020B0604020202020204" pitchFamily="34" charset="0"/>
                <a:cs typeface="Arial" panose="020B0604020202020204" pitchFamily="34" charset="0"/>
              </a:rPr>
              <a:t>1</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FINAL REPORTS SUBMITTED</a:t>
            </a:r>
            <a:endParaRPr lang="en-US" sz="43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10</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87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11</a:t>
            </a:fld>
            <a:endParaRPr lang="en-US" b="1" dirty="0">
              <a:latin typeface="Arial" panose="020B0604020202020204" pitchFamily="34" charset="0"/>
              <a:cs typeface="Arial" panose="020B0604020202020204" pitchFamily="34" charset="0"/>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10" y="1765835"/>
            <a:ext cx="8915400" cy="391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454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12</a:t>
            </a:fld>
            <a:endParaRPr lang="en-US" b="1" dirty="0">
              <a:latin typeface="Arial" panose="020B0604020202020204" pitchFamily="34" charset="0"/>
              <a:cs typeface="Arial" panose="020B0604020202020204" pitchFamily="34" charset="0"/>
            </a:endParaRPr>
          </a:p>
        </p:txBody>
      </p:sp>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810600"/>
            <a:ext cx="8915400" cy="399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318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13</a:t>
            </a:fld>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862618"/>
            <a:ext cx="8915400" cy="391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0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14</a:t>
            </a:fld>
            <a:endParaRPr lang="en-US" b="1" dirty="0">
              <a:latin typeface="Arial" panose="020B0604020202020204" pitchFamily="34" charset="0"/>
              <a:cs typeface="Arial" panose="020B0604020202020204" pitchFamily="34" charset="0"/>
            </a:endParaRP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779593"/>
            <a:ext cx="8915400" cy="406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178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15</a:t>
            </a:fld>
            <a:endParaRPr lang="en-US" b="1"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837589"/>
            <a:ext cx="8915400" cy="353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9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16</a:t>
            </a:fld>
            <a:endParaRPr lang="en-US" b="1" dirty="0">
              <a:latin typeface="Arial" panose="020B0604020202020204" pitchFamily="34" charset="0"/>
              <a:cs typeface="Arial" panose="020B0604020202020204" pitchFamily="34" charset="0"/>
            </a:endParaRPr>
          </a:p>
        </p:txBody>
      </p:sp>
      <p:pic>
        <p:nvPicPr>
          <p:cNvPr id="614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829969"/>
            <a:ext cx="8915400" cy="353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992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17</a:t>
            </a:fld>
            <a:endParaRPr lang="en-US" b="1" dirty="0">
              <a:latin typeface="Arial" panose="020B0604020202020204" pitchFamily="34" charset="0"/>
              <a:cs typeface="Arial" panose="020B0604020202020204" pitchFamily="34" charset="0"/>
            </a:endParaRP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 y="1877603"/>
            <a:ext cx="8915400" cy="296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78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18</a:t>
            </a:fld>
            <a:endParaRPr lang="en-US" b="1" dirty="0">
              <a:latin typeface="Arial" panose="020B0604020202020204" pitchFamily="34" charset="0"/>
              <a:cs typeface="Arial" panose="020B0604020202020204" pitchFamily="34"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758463"/>
            <a:ext cx="9271698" cy="381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051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19</a:t>
            </a:fld>
            <a:endParaRPr lang="en-US"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17384701"/>
              </p:ext>
            </p:extLst>
          </p:nvPr>
        </p:nvGraphicFramePr>
        <p:xfrm>
          <a:off x="143584" y="1201569"/>
          <a:ext cx="9542396" cy="4817159"/>
        </p:xfrm>
        <a:graphic>
          <a:graphicData uri="http://schemas.openxmlformats.org/drawingml/2006/table">
            <a:tbl>
              <a:tblPr firstRow="1" bandRow="1">
                <a:tableStyleId>{5940675A-B579-460E-94D1-54222C63F5DA}</a:tableStyleId>
              </a:tblPr>
              <a:tblGrid>
                <a:gridCol w="363556">
                  <a:extLst>
                    <a:ext uri="{9D8B030D-6E8A-4147-A177-3AD203B41FA5}">
                      <a16:colId xmlns:a16="http://schemas.microsoft.com/office/drawing/2014/main" val="2985443203"/>
                    </a:ext>
                  </a:extLst>
                </a:gridCol>
                <a:gridCol w="862744">
                  <a:extLst>
                    <a:ext uri="{9D8B030D-6E8A-4147-A177-3AD203B41FA5}">
                      <a16:colId xmlns:a16="http://schemas.microsoft.com/office/drawing/2014/main" val="902235348"/>
                    </a:ext>
                  </a:extLst>
                </a:gridCol>
                <a:gridCol w="1172727">
                  <a:extLst>
                    <a:ext uri="{9D8B030D-6E8A-4147-A177-3AD203B41FA5}">
                      <a16:colId xmlns:a16="http://schemas.microsoft.com/office/drawing/2014/main" val="1958831302"/>
                    </a:ext>
                  </a:extLst>
                </a:gridCol>
                <a:gridCol w="910949">
                  <a:extLst>
                    <a:ext uri="{9D8B030D-6E8A-4147-A177-3AD203B41FA5}">
                      <a16:colId xmlns:a16="http://schemas.microsoft.com/office/drawing/2014/main" val="3683779034"/>
                    </a:ext>
                  </a:extLst>
                </a:gridCol>
                <a:gridCol w="2561832">
                  <a:extLst>
                    <a:ext uri="{9D8B030D-6E8A-4147-A177-3AD203B41FA5}">
                      <a16:colId xmlns:a16="http://schemas.microsoft.com/office/drawing/2014/main" val="3376932157"/>
                    </a:ext>
                  </a:extLst>
                </a:gridCol>
                <a:gridCol w="1077939">
                  <a:extLst>
                    <a:ext uri="{9D8B030D-6E8A-4147-A177-3AD203B41FA5}">
                      <a16:colId xmlns:a16="http://schemas.microsoft.com/office/drawing/2014/main" val="2970597903"/>
                    </a:ext>
                  </a:extLst>
                </a:gridCol>
                <a:gridCol w="2592649">
                  <a:extLst>
                    <a:ext uri="{9D8B030D-6E8A-4147-A177-3AD203B41FA5}">
                      <a16:colId xmlns:a16="http://schemas.microsoft.com/office/drawing/2014/main" val="1236100087"/>
                    </a:ext>
                  </a:extLst>
                </a:gridCol>
              </a:tblGrid>
              <a:tr h="376937">
                <a:tc>
                  <a:txBody>
                    <a:bodyPr/>
                    <a:lstStyle/>
                    <a:p>
                      <a:r>
                        <a:rPr lang="en-US" sz="1000" b="1" dirty="0" smtClean="0">
                          <a:latin typeface="Arial" panose="020B0604020202020204" pitchFamily="34" charset="0"/>
                          <a:cs typeface="Arial" panose="020B0604020202020204" pitchFamily="34" charset="0"/>
                        </a:rPr>
                        <a:t>No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err="1" smtClean="0">
                          <a:latin typeface="Arial" panose="020B0604020202020204" pitchFamily="34" charset="0"/>
                          <a:cs typeface="Arial" panose="020B0604020202020204" pitchFamily="34" charset="0"/>
                        </a:rPr>
                        <a:t>Proc</a:t>
                      </a:r>
                      <a:r>
                        <a:rPr lang="en-US" sz="1000" b="1" dirty="0" smtClean="0">
                          <a:latin typeface="Arial" panose="020B0604020202020204" pitchFamily="34" charset="0"/>
                          <a:cs typeface="Arial" panose="020B0604020202020204" pitchFamily="34" charset="0"/>
                        </a:rPr>
                        <a:t> No</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err="1" smtClean="0">
                          <a:latin typeface="Arial" panose="020B0604020202020204" pitchFamily="34" charset="0"/>
                          <a:cs typeface="Arial" panose="020B0604020202020204" pitchFamily="34" charset="0"/>
                        </a:rPr>
                        <a:t>Dept</a:t>
                      </a:r>
                      <a:r>
                        <a:rPr lang="en-US" sz="1000" b="1" dirty="0" smtClean="0">
                          <a:latin typeface="Arial" panose="020B0604020202020204" pitchFamily="34" charset="0"/>
                          <a:cs typeface="Arial" panose="020B0604020202020204" pitchFamily="34" charset="0"/>
                        </a:rPr>
                        <a:t> /  State institution</a:t>
                      </a:r>
                      <a:r>
                        <a:rPr lang="en-US" sz="1000" b="1" baseline="0" dirty="0" smtClean="0">
                          <a:latin typeface="Arial" panose="020B0604020202020204" pitchFamily="34" charset="0"/>
                          <a:cs typeface="Arial" panose="020B0604020202020204" pitchFamily="34" charset="0"/>
                        </a:rPr>
                        <a:t>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Date Proclaimed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Allegations</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Status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Outcome</a:t>
                      </a:r>
                      <a:r>
                        <a:rPr lang="en-US" sz="1000" b="1" baseline="0" dirty="0" smtClean="0">
                          <a:latin typeface="Arial" panose="020B0604020202020204" pitchFamily="34" charset="0"/>
                          <a:cs typeface="Arial" panose="020B0604020202020204" pitchFamily="34" charset="0"/>
                        </a:rPr>
                        <a:t>s</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1797501971"/>
                  </a:ext>
                </a:extLst>
              </a:tr>
              <a:tr h="1681719">
                <a:tc>
                  <a:txBody>
                    <a:bodyPr/>
                    <a:lstStyle/>
                    <a:p>
                      <a:r>
                        <a:rPr lang="en-US" sz="1000" dirty="0" smtClean="0">
                          <a:latin typeface="Arial" panose="020B0604020202020204" pitchFamily="34" charset="0"/>
                          <a:cs typeface="Arial" panose="020B0604020202020204" pitchFamily="34" charset="0"/>
                        </a:rPr>
                        <a:t>33</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R58 of 2019</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uMgungundlovu</a:t>
                      </a:r>
                      <a:r>
                        <a:rPr lang="en-US" sz="1000" baseline="0" dirty="0" smtClean="0">
                          <a:latin typeface="Arial" panose="020B0604020202020204" pitchFamily="34" charset="0"/>
                          <a:cs typeface="Arial" panose="020B0604020202020204" pitchFamily="34" charset="0"/>
                        </a:rPr>
                        <a:t> Municipality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GG 42828 dated 08 November 2019</a:t>
                      </a:r>
                      <a:endParaRPr lang="en-US" sz="1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Procurement irregularities relating to the appointment of service providers in respect of events and project management services </a:t>
                      </a:r>
                    </a:p>
                    <a:p>
                      <a:endParaRPr lang="en-US" sz="1000" b="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Report</a:t>
                      </a:r>
                      <a:r>
                        <a:rPr lang="en-US" sz="1000" baseline="0" dirty="0" smtClean="0">
                          <a:latin typeface="Arial" panose="020B0604020202020204" pitchFamily="34" charset="0"/>
                          <a:cs typeface="Arial" panose="020B0604020202020204" pitchFamily="34" charset="0"/>
                        </a:rPr>
                        <a:t> submitted on 28 October 2021</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7 recommendations for disciplinary</a:t>
                      </a:r>
                      <a:r>
                        <a:rPr lang="en-US" sz="1000" baseline="0" dirty="0" smtClean="0">
                          <a:latin typeface="Arial" panose="020B0604020202020204" pitchFamily="34" charset="0"/>
                          <a:cs typeface="Arial" panose="020B0604020202020204" pitchFamily="34" charset="0"/>
                        </a:rPr>
                        <a:t> actions against officials. </a:t>
                      </a:r>
                    </a:p>
                    <a:p>
                      <a:pPr marL="171450" indent="-171450">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4 criminal referrals to the NPA. </a:t>
                      </a:r>
                    </a:p>
                    <a:p>
                      <a:pPr marL="171450" indent="-171450">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1 recovery for overpayment made to the service provider obtained in the form of an Acknowledgement of Debt for the value of R53 000 obtained from a service provider. </a:t>
                      </a:r>
                    </a:p>
                    <a:p>
                      <a:pPr marL="171450" indent="-171450">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1 cash payment of R1 900 000  paid to the Municipality by a service provider for overpayment received.  </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824115"/>
                  </a:ext>
                </a:extLst>
              </a:tr>
              <a:tr h="523518">
                <a:tc>
                  <a:txBody>
                    <a:bodyPr/>
                    <a:lstStyle/>
                    <a:p>
                      <a:r>
                        <a:rPr lang="en-US" sz="1000" dirty="0" smtClean="0">
                          <a:latin typeface="Arial" panose="020B0604020202020204" pitchFamily="34" charset="0"/>
                          <a:cs typeface="Arial" panose="020B0604020202020204" pitchFamily="34" charset="0"/>
                        </a:rPr>
                        <a:t>34</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R23 of 2020</a:t>
                      </a:r>
                      <a:endParaRPr lang="en-US" sz="1000" dirty="0">
                        <a:latin typeface="Arial" panose="020B0604020202020204" pitchFamily="34" charset="0"/>
                        <a:cs typeface="Arial" panose="020B0604020202020204" pitchFamily="34" charset="0"/>
                      </a:endParaRPr>
                    </a:p>
                  </a:txBody>
                  <a:tcPr/>
                </a:tc>
                <a:tc>
                  <a:txBody>
                    <a:bodyPr/>
                    <a:lstStyle/>
                    <a:p>
                      <a:r>
                        <a:rPr lang="en-US" sz="1000" dirty="0" err="1" smtClean="0">
                          <a:latin typeface="Arial" panose="020B0604020202020204" pitchFamily="34" charset="0"/>
                          <a:cs typeface="Arial" panose="020B0604020202020204" pitchFamily="34" charset="0"/>
                        </a:rPr>
                        <a:t>Dr</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Nkosazane</a:t>
                      </a:r>
                      <a:r>
                        <a:rPr lang="en-US" sz="1000" baseline="0" dirty="0" smtClean="0">
                          <a:latin typeface="Arial" panose="020B0604020202020204" pitchFamily="34" charset="0"/>
                          <a:cs typeface="Arial" panose="020B0604020202020204" pitchFamily="34" charset="0"/>
                        </a:rPr>
                        <a:t> </a:t>
                      </a:r>
                      <a:r>
                        <a:rPr lang="en-US" sz="1000" baseline="0" dirty="0" err="1" smtClean="0">
                          <a:latin typeface="Arial" panose="020B0604020202020204" pitchFamily="34" charset="0"/>
                          <a:cs typeface="Arial" panose="020B0604020202020204" pitchFamily="34" charset="0"/>
                        </a:rPr>
                        <a:t>Dlamini</a:t>
                      </a:r>
                      <a:r>
                        <a:rPr lang="en-US" sz="1000" baseline="0" dirty="0" smtClean="0">
                          <a:latin typeface="Arial" panose="020B0604020202020204" pitchFamily="34" charset="0"/>
                          <a:cs typeface="Arial" panose="020B0604020202020204" pitchFamily="34" charset="0"/>
                        </a:rPr>
                        <a:t>-Zuma Municipality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GG 43546 dated 23 July</a:t>
                      </a:r>
                      <a:r>
                        <a:rPr lang="en-US" sz="1000" baseline="0" dirty="0" smtClean="0">
                          <a:latin typeface="Arial" panose="020B0604020202020204" pitchFamily="34" charset="0"/>
                          <a:cs typeface="Arial" panose="020B0604020202020204" pitchFamily="34" charset="0"/>
                        </a:rPr>
                        <a:t> 2020</a:t>
                      </a:r>
                      <a:endParaRPr lang="en-US" sz="1000" dirty="0">
                        <a:latin typeface="Arial" panose="020B0604020202020204" pitchFamily="34" charset="0"/>
                        <a:cs typeface="Arial" panose="020B0604020202020204" pitchFamily="34" charset="0"/>
                      </a:endParaRPr>
                    </a:p>
                  </a:txBody>
                  <a:tcPr/>
                </a:tc>
                <a:tc>
                  <a:txBody>
                    <a:bodyPr/>
                    <a:lstStyle/>
                    <a:p>
                      <a:r>
                        <a:rPr lang="en-US" sz="1000" b="0" dirty="0" smtClean="0">
                          <a:latin typeface="Arial" panose="020B0604020202020204" pitchFamily="34" charset="0"/>
                          <a:cs typeface="Arial" panose="020B0604020202020204" pitchFamily="34" charset="0"/>
                        </a:rPr>
                        <a:t>Provision</a:t>
                      </a:r>
                      <a:r>
                        <a:rPr lang="en-US" sz="1000" b="0" baseline="0" dirty="0" smtClean="0">
                          <a:latin typeface="Arial" panose="020B0604020202020204" pitchFamily="34" charset="0"/>
                          <a:cs typeface="Arial" panose="020B0604020202020204" pitchFamily="34" charset="0"/>
                        </a:rPr>
                        <a:t> of water by water tankers to the Municipality. </a:t>
                      </a:r>
                      <a:endParaRPr lang="en-US" sz="1000" b="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Report</a:t>
                      </a:r>
                      <a:r>
                        <a:rPr lang="en-US" sz="1000" baseline="0" dirty="0" smtClean="0">
                          <a:latin typeface="Arial" panose="020B0604020202020204" pitchFamily="34" charset="0"/>
                          <a:cs typeface="Arial" panose="020B0604020202020204" pitchFamily="34" charset="0"/>
                        </a:rPr>
                        <a:t> submitted on 10 December 2021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Investigation finalized – no</a:t>
                      </a:r>
                      <a:r>
                        <a:rPr lang="en-US" sz="1000" baseline="0" dirty="0" smtClean="0">
                          <a:latin typeface="Arial" panose="020B0604020202020204" pitchFamily="34" charset="0"/>
                          <a:cs typeface="Arial" panose="020B0604020202020204" pitchFamily="34" charset="0"/>
                        </a:rPr>
                        <a:t> irregularities identified in the investigation.</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5879638"/>
                  </a:ext>
                </a:extLst>
              </a:tr>
              <a:tr h="1952039">
                <a:tc>
                  <a:txBody>
                    <a:bodyPr/>
                    <a:lstStyle/>
                    <a:p>
                      <a:r>
                        <a:rPr lang="en-US" sz="1000" dirty="0" smtClean="0">
                          <a:latin typeface="Arial" panose="020B0604020202020204" pitchFamily="34" charset="0"/>
                          <a:cs typeface="Arial" panose="020B0604020202020204" pitchFamily="34" charset="0"/>
                        </a:rPr>
                        <a:t>35</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R23 of 2020</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KwaDukuza</a:t>
                      </a:r>
                      <a:r>
                        <a:rPr lang="en-US" sz="1000" baseline="0" dirty="0" smtClean="0">
                          <a:latin typeface="Arial" panose="020B0604020202020204" pitchFamily="34" charset="0"/>
                          <a:cs typeface="Arial" panose="020B0604020202020204" pitchFamily="34" charset="0"/>
                        </a:rPr>
                        <a:t> Local Municipality </a:t>
                      </a:r>
                      <a:endParaRPr lang="en-US" sz="1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GG 43546 dated 23 July</a:t>
                      </a:r>
                      <a:r>
                        <a:rPr lang="en-US" sz="1000" baseline="0" dirty="0" smtClean="0">
                          <a:latin typeface="Arial" panose="020B0604020202020204" pitchFamily="34" charset="0"/>
                          <a:cs typeface="Arial" panose="020B0604020202020204" pitchFamily="34" charset="0"/>
                        </a:rPr>
                        <a:t> 2020</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pPr algn="just">
                        <a:lnSpc>
                          <a:spcPct val="130000"/>
                        </a:lnSpc>
                        <a:spcBef>
                          <a:spcPts val="600"/>
                        </a:spcBef>
                        <a:spcAft>
                          <a:spcPts val="12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This investigation </a:t>
                      </a:r>
                      <a:r>
                        <a:rPr lang="en-ZA" sz="1000" dirty="0" smtClean="0">
                          <a:effectLst/>
                          <a:latin typeface="Arial" panose="020B0604020202020204" pitchFamily="34" charset="0"/>
                          <a:ea typeface="Times New Roman" panose="02020603050405020304" pitchFamily="18" charset="0"/>
                          <a:cs typeface="Arial" panose="020B0604020202020204" pitchFamily="34" charset="0"/>
                        </a:rPr>
                        <a:t>emanates from a complaint received from a whistle blower involved in the KwaDukuza Municipality. The allegations were that the municipality incurred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irregular expenditure, followed an irregular procurement process in the appointment of service providers and service providers inflated prices in their contracts to the Municipality.</a:t>
                      </a:r>
                      <a:endParaRPr lang="en-US" sz="1000" b="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Report</a:t>
                      </a:r>
                      <a:r>
                        <a:rPr lang="en-US" sz="1000" baseline="0" dirty="0" smtClean="0">
                          <a:latin typeface="Arial" panose="020B0604020202020204" pitchFamily="34" charset="0"/>
                          <a:cs typeface="Arial" panose="020B0604020202020204" pitchFamily="34" charset="0"/>
                        </a:rPr>
                        <a:t> submitted on 10 December 2021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10 referral</a:t>
                      </a:r>
                      <a:r>
                        <a:rPr lang="en-US" sz="1000" baseline="0" dirty="0" smtClean="0">
                          <a:latin typeface="Arial" panose="020B0604020202020204" pitchFamily="34" charset="0"/>
                          <a:cs typeface="Arial" panose="020B0604020202020204" pitchFamily="34" charset="0"/>
                        </a:rPr>
                        <a:t>s submitted to the South African </a:t>
                      </a:r>
                      <a:r>
                        <a:rPr lang="en-US" sz="1000" kern="1200" dirty="0" smtClean="0">
                          <a:solidFill>
                            <a:schemeClr val="tx1"/>
                          </a:solidFill>
                          <a:effectLst/>
                          <a:latin typeface="Arial" panose="020B0604020202020204" pitchFamily="34" charset="0"/>
                          <a:ea typeface="+mn-ea"/>
                          <a:cs typeface="Arial" panose="020B0604020202020204" pitchFamily="34" charset="0"/>
                        </a:rPr>
                        <a:t>Health Products Regulatory Authority for non</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registration to supply medical devices and equipment,</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4793870"/>
                  </a:ext>
                </a:extLst>
              </a:tr>
            </a:tbl>
          </a:graphicData>
        </a:graphic>
      </p:graphicFrame>
    </p:spTree>
    <p:extLst>
      <p:ext uri="{BB962C8B-B14F-4D97-AF65-F5344CB8AC3E}">
        <p14:creationId xmlns:p14="http://schemas.microsoft.com/office/powerpoint/2010/main" val="1798571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SIU MANDATE</a:t>
            </a: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2</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892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20</a:t>
            </a:fld>
            <a:endParaRPr lang="en-US"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60312967"/>
              </p:ext>
            </p:extLst>
          </p:nvPr>
        </p:nvGraphicFramePr>
        <p:xfrm>
          <a:off x="402992" y="1738116"/>
          <a:ext cx="9341555" cy="4037672"/>
        </p:xfrm>
        <a:graphic>
          <a:graphicData uri="http://schemas.openxmlformats.org/drawingml/2006/table">
            <a:tbl>
              <a:tblPr firstRow="1" bandRow="1">
                <a:tableStyleId>{5940675A-B579-460E-94D1-54222C63F5DA}</a:tableStyleId>
              </a:tblPr>
              <a:tblGrid>
                <a:gridCol w="355904">
                  <a:extLst>
                    <a:ext uri="{9D8B030D-6E8A-4147-A177-3AD203B41FA5}">
                      <a16:colId xmlns:a16="http://schemas.microsoft.com/office/drawing/2014/main" val="619345593"/>
                    </a:ext>
                  </a:extLst>
                </a:gridCol>
                <a:gridCol w="844586">
                  <a:extLst>
                    <a:ext uri="{9D8B030D-6E8A-4147-A177-3AD203B41FA5}">
                      <a16:colId xmlns:a16="http://schemas.microsoft.com/office/drawing/2014/main" val="3664332707"/>
                    </a:ext>
                  </a:extLst>
                </a:gridCol>
                <a:gridCol w="1304297">
                  <a:extLst>
                    <a:ext uri="{9D8B030D-6E8A-4147-A177-3AD203B41FA5}">
                      <a16:colId xmlns:a16="http://schemas.microsoft.com/office/drawing/2014/main" val="2218122349"/>
                    </a:ext>
                  </a:extLst>
                </a:gridCol>
                <a:gridCol w="989467">
                  <a:extLst>
                    <a:ext uri="{9D8B030D-6E8A-4147-A177-3AD203B41FA5}">
                      <a16:colId xmlns:a16="http://schemas.microsoft.com/office/drawing/2014/main" val="2528738900"/>
                    </a:ext>
                  </a:extLst>
                </a:gridCol>
                <a:gridCol w="2121047">
                  <a:extLst>
                    <a:ext uri="{9D8B030D-6E8A-4147-A177-3AD203B41FA5}">
                      <a16:colId xmlns:a16="http://schemas.microsoft.com/office/drawing/2014/main" val="2466034140"/>
                    </a:ext>
                  </a:extLst>
                </a:gridCol>
                <a:gridCol w="1188173">
                  <a:extLst>
                    <a:ext uri="{9D8B030D-6E8A-4147-A177-3AD203B41FA5}">
                      <a16:colId xmlns:a16="http://schemas.microsoft.com/office/drawing/2014/main" val="3544518683"/>
                    </a:ext>
                  </a:extLst>
                </a:gridCol>
                <a:gridCol w="2538081">
                  <a:extLst>
                    <a:ext uri="{9D8B030D-6E8A-4147-A177-3AD203B41FA5}">
                      <a16:colId xmlns:a16="http://schemas.microsoft.com/office/drawing/2014/main" val="3030590367"/>
                    </a:ext>
                  </a:extLst>
                </a:gridCol>
              </a:tblGrid>
              <a:tr h="459912">
                <a:tc>
                  <a:txBody>
                    <a:bodyPr/>
                    <a:lstStyle/>
                    <a:p>
                      <a:r>
                        <a:rPr lang="en-US" sz="1000" b="1" dirty="0" smtClean="0">
                          <a:latin typeface="Arial" panose="020B0604020202020204" pitchFamily="34" charset="0"/>
                          <a:cs typeface="Arial" panose="020B0604020202020204" pitchFamily="34" charset="0"/>
                        </a:rPr>
                        <a:t>No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err="1" smtClean="0">
                          <a:latin typeface="Arial" panose="020B0604020202020204" pitchFamily="34" charset="0"/>
                          <a:cs typeface="Arial" panose="020B0604020202020204" pitchFamily="34" charset="0"/>
                        </a:rPr>
                        <a:t>Proc</a:t>
                      </a:r>
                      <a:r>
                        <a:rPr lang="en-US" sz="1000" b="1" dirty="0" smtClean="0">
                          <a:latin typeface="Arial" panose="020B0604020202020204" pitchFamily="34" charset="0"/>
                          <a:cs typeface="Arial" panose="020B0604020202020204" pitchFamily="34" charset="0"/>
                        </a:rPr>
                        <a:t> No</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err="1" smtClean="0">
                          <a:latin typeface="Arial" panose="020B0604020202020204" pitchFamily="34" charset="0"/>
                          <a:cs typeface="Arial" panose="020B0604020202020204" pitchFamily="34" charset="0"/>
                        </a:rPr>
                        <a:t>Dept</a:t>
                      </a:r>
                      <a:r>
                        <a:rPr lang="en-US" sz="1000" b="1" dirty="0" smtClean="0">
                          <a:latin typeface="Arial" panose="020B0604020202020204" pitchFamily="34" charset="0"/>
                          <a:cs typeface="Arial" panose="020B0604020202020204" pitchFamily="34" charset="0"/>
                        </a:rPr>
                        <a:t> /  State institution</a:t>
                      </a:r>
                      <a:r>
                        <a:rPr lang="en-US" sz="1000" b="1" baseline="0" dirty="0" smtClean="0">
                          <a:latin typeface="Arial" panose="020B0604020202020204" pitchFamily="34" charset="0"/>
                          <a:cs typeface="Arial" panose="020B0604020202020204" pitchFamily="34" charset="0"/>
                        </a:rPr>
                        <a:t>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Date Proclaimed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Allegations</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Status </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00" b="1" dirty="0" smtClean="0">
                          <a:latin typeface="Arial" panose="020B0604020202020204" pitchFamily="34" charset="0"/>
                          <a:cs typeface="Arial" panose="020B0604020202020204" pitchFamily="34" charset="0"/>
                        </a:rPr>
                        <a:t>Outcome</a:t>
                      </a:r>
                      <a:r>
                        <a:rPr lang="en-US" sz="1000" b="1" baseline="0" dirty="0" smtClean="0">
                          <a:latin typeface="Arial" panose="020B0604020202020204" pitchFamily="34" charset="0"/>
                          <a:cs typeface="Arial" panose="020B0604020202020204" pitchFamily="34" charset="0"/>
                        </a:rPr>
                        <a:t>s</a:t>
                      </a:r>
                      <a:endParaRPr lang="en-US" sz="1000" b="1"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1810515485"/>
                  </a:ext>
                </a:extLst>
              </a:tr>
              <a:tr h="2474827">
                <a:tc>
                  <a:txBody>
                    <a:bodyPr/>
                    <a:lstStyle/>
                    <a:p>
                      <a:r>
                        <a:rPr lang="en-US" sz="1000" dirty="0" smtClean="0">
                          <a:latin typeface="Arial" panose="020B0604020202020204" pitchFamily="34" charset="0"/>
                          <a:cs typeface="Arial" panose="020B0604020202020204" pitchFamily="34" charset="0"/>
                        </a:rPr>
                        <a:t>36</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R23 of 2020</a:t>
                      </a:r>
                      <a:endParaRPr lang="en-US" sz="1000" dirty="0">
                        <a:latin typeface="Arial" panose="020B0604020202020204" pitchFamily="34" charset="0"/>
                        <a:cs typeface="Arial" panose="020B0604020202020204" pitchFamily="34" charset="0"/>
                      </a:endParaRPr>
                    </a:p>
                  </a:txBody>
                  <a:tcPr/>
                </a:tc>
                <a:tc>
                  <a:txBody>
                    <a:bodyPr/>
                    <a:lstStyle/>
                    <a:p>
                      <a:r>
                        <a:rPr lang="en-US" sz="1000" dirty="0" err="1" smtClean="0">
                          <a:latin typeface="Arial" panose="020B0604020202020204" pitchFamily="34" charset="0"/>
                          <a:cs typeface="Arial" panose="020B0604020202020204" pitchFamily="34" charset="0"/>
                        </a:rPr>
                        <a:t>uMngeni</a:t>
                      </a:r>
                      <a:r>
                        <a:rPr lang="en-US" sz="1000" dirty="0" smtClean="0">
                          <a:latin typeface="Arial" panose="020B0604020202020204" pitchFamily="34" charset="0"/>
                          <a:cs typeface="Arial" panose="020B0604020202020204" pitchFamily="34" charset="0"/>
                        </a:rPr>
                        <a:t> Local Municipality</a:t>
                      </a:r>
                      <a:r>
                        <a:rPr lang="en-US" sz="1000" baseline="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GG 43546 dated 23 July</a:t>
                      </a:r>
                      <a:r>
                        <a:rPr lang="en-US" sz="1000" baseline="0" dirty="0" smtClean="0">
                          <a:latin typeface="Arial" panose="020B0604020202020204" pitchFamily="34" charset="0"/>
                          <a:cs typeface="Arial" panose="020B0604020202020204" pitchFamily="34" charset="0"/>
                        </a:rPr>
                        <a:t> 2020</a:t>
                      </a:r>
                      <a:endParaRPr lang="en-US" sz="1000" dirty="0" smtClean="0">
                        <a:latin typeface="Arial" panose="020B0604020202020204" pitchFamily="34" charset="0"/>
                        <a:cs typeface="Arial" panose="020B0604020202020204" pitchFamily="34" charset="0"/>
                      </a:endParaRPr>
                    </a:p>
                  </a:txBody>
                  <a:tcPr/>
                </a:tc>
                <a:tc>
                  <a:txBody>
                    <a:bodyPr/>
                    <a:lstStyle/>
                    <a:p>
                      <a:pPr algn="just">
                        <a:lnSpc>
                          <a:spcPct val="150000"/>
                        </a:lnSpc>
                        <a:spcBef>
                          <a:spcPts val="600"/>
                        </a:spcBef>
                        <a:spcAft>
                          <a:spcPts val="60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The allegations of possible irregular use of the Municipal Infrastructure Grant funds.  The irregular use of the delegations of the Municipal Manager, CFO and SCM in approving the payment. The irregular appointment of service providers. The exorbitant costs of the services rendered in the Technical Services Business Unit; and PPE prices may have been inflated. </a:t>
                      </a:r>
                      <a:endParaRPr lang="en-US" sz="1000" b="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Report</a:t>
                      </a:r>
                      <a:r>
                        <a:rPr lang="en-US" sz="1000" baseline="0" dirty="0" smtClean="0">
                          <a:latin typeface="Arial" panose="020B0604020202020204" pitchFamily="34" charset="0"/>
                          <a:cs typeface="Arial" panose="020B0604020202020204" pitchFamily="34" charset="0"/>
                        </a:rPr>
                        <a:t> submitted on 10 December 2021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latin typeface="Arial" panose="020B0604020202020204" pitchFamily="34" charset="0"/>
                          <a:cs typeface="Arial" panose="020B0604020202020204" pitchFamily="34" charset="0"/>
                        </a:rPr>
                        <a:t>2 recommendations for disciplinary</a:t>
                      </a:r>
                      <a:r>
                        <a:rPr lang="en-US" sz="1000" baseline="0" dirty="0" smtClean="0">
                          <a:latin typeface="Arial" panose="020B0604020202020204" pitchFamily="34" charset="0"/>
                          <a:cs typeface="Arial" panose="020B0604020202020204" pitchFamily="34" charset="0"/>
                        </a:rPr>
                        <a:t> actions against the Municipal Manager. The Municipal Manager has been suspended.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latin typeface="Arial" panose="020B0604020202020204" pitchFamily="34" charset="0"/>
                          <a:cs typeface="Arial" panose="020B0604020202020204" pitchFamily="34" charset="0"/>
                        </a:rPr>
                        <a:t>1 criminal referral against the Municipal Manager submitted to the NPA.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latin typeface="Arial" panose="020B0604020202020204" pitchFamily="34" charset="0"/>
                          <a:cs typeface="Arial" panose="020B0604020202020204" pitchFamily="34" charset="0"/>
                        </a:rPr>
                        <a:t>1 referral to SARS against a service provider for possible tax irregularities.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latin typeface="Arial" panose="020B0604020202020204" pitchFamily="34" charset="0"/>
                          <a:cs typeface="Arial" panose="020B0604020202020204" pitchFamily="34" charset="0"/>
                        </a:rPr>
                        <a:t>1 referral to the South African </a:t>
                      </a:r>
                      <a:r>
                        <a:rPr lang="en-US" sz="1000" kern="1200" dirty="0" smtClean="0">
                          <a:solidFill>
                            <a:schemeClr val="tx1"/>
                          </a:solidFill>
                          <a:effectLst/>
                          <a:latin typeface="Arial" panose="020B0604020202020204" pitchFamily="34" charset="0"/>
                          <a:ea typeface="+mn-ea"/>
                          <a:cs typeface="Arial" panose="020B0604020202020204" pitchFamily="34" charset="0"/>
                        </a:rPr>
                        <a:t>Health Products Regulatory Authority for non</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registration to supply medical devices and equipment.</a:t>
                      </a:r>
                      <a:r>
                        <a:rPr lang="en-US" sz="1000" baseline="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9994971"/>
                  </a:ext>
                </a:extLst>
              </a:tr>
              <a:tr h="743120">
                <a:tc>
                  <a:txBody>
                    <a:bodyPr/>
                    <a:lstStyle/>
                    <a:p>
                      <a:r>
                        <a:rPr lang="en-US" sz="1000" dirty="0" smtClean="0">
                          <a:latin typeface="Arial" panose="020B0604020202020204" pitchFamily="34" charset="0"/>
                          <a:cs typeface="Arial" panose="020B0604020202020204" pitchFamily="34" charset="0"/>
                        </a:rPr>
                        <a:t>37</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R23 of 2020</a:t>
                      </a:r>
                      <a:endParaRPr lang="en-US" sz="1000" dirty="0">
                        <a:latin typeface="Arial" panose="020B0604020202020204" pitchFamily="34" charset="0"/>
                        <a:cs typeface="Arial" panose="020B0604020202020204" pitchFamily="34" charset="0"/>
                      </a:endParaRPr>
                    </a:p>
                  </a:txBody>
                  <a:tcPr/>
                </a:tc>
                <a:tc>
                  <a:txBody>
                    <a:bodyPr/>
                    <a:lstStyle/>
                    <a:p>
                      <a:r>
                        <a:rPr lang="en-US" sz="1000" dirty="0" err="1" smtClean="0">
                          <a:latin typeface="Arial" panose="020B0604020202020204" pitchFamily="34" charset="0"/>
                          <a:cs typeface="Arial" panose="020B0604020202020204" pitchFamily="34" charset="0"/>
                        </a:rPr>
                        <a:t>Umdoni</a:t>
                      </a:r>
                      <a:r>
                        <a:rPr lang="en-US" sz="1000" dirty="0" smtClean="0">
                          <a:latin typeface="Arial" panose="020B0604020202020204" pitchFamily="34" charset="0"/>
                          <a:cs typeface="Arial" panose="020B0604020202020204" pitchFamily="34" charset="0"/>
                        </a:rPr>
                        <a:t> Local Municipality </a:t>
                      </a:r>
                      <a:endParaRPr lang="en-US" sz="1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GG 43546 dated 23 July</a:t>
                      </a:r>
                      <a:r>
                        <a:rPr lang="en-US" sz="1000" baseline="0" dirty="0" smtClean="0">
                          <a:latin typeface="Arial" panose="020B0604020202020204" pitchFamily="34" charset="0"/>
                          <a:cs typeface="Arial" panose="020B0604020202020204" pitchFamily="34" charset="0"/>
                        </a:rPr>
                        <a:t> 2020</a:t>
                      </a:r>
                      <a:endParaRPr lang="en-US" sz="1000" dirty="0" smtClean="0">
                        <a:latin typeface="Arial" panose="020B0604020202020204" pitchFamily="34" charset="0"/>
                        <a:cs typeface="Arial" panose="020B0604020202020204" pitchFamily="34" charset="0"/>
                      </a:endParaRPr>
                    </a:p>
                  </a:txBody>
                  <a:tcPr/>
                </a:tc>
                <a:tc>
                  <a:txBody>
                    <a:bodyPr/>
                    <a:lstStyle/>
                    <a:p>
                      <a:r>
                        <a:rPr lang="en-US" sz="1000" b="0" dirty="0" smtClean="0">
                          <a:latin typeface="Arial" panose="020B0604020202020204" pitchFamily="34" charset="0"/>
                          <a:cs typeface="Arial" panose="020B0604020202020204" pitchFamily="34" charset="0"/>
                        </a:rPr>
                        <a:t>Procurement irregularities</a:t>
                      </a:r>
                      <a:r>
                        <a:rPr lang="en-US" sz="1000" b="0" baseline="0" dirty="0" smtClean="0">
                          <a:latin typeface="Arial" panose="020B0604020202020204" pitchFamily="34" charset="0"/>
                          <a:cs typeface="Arial" panose="020B0604020202020204" pitchFamily="34" charset="0"/>
                        </a:rPr>
                        <a:t> by the Municipality  in the appointment of service providers, inflation of prices by service prices. </a:t>
                      </a:r>
                      <a:endParaRPr lang="en-US" sz="1000" b="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Report</a:t>
                      </a:r>
                      <a:r>
                        <a:rPr lang="en-US" sz="1000" baseline="0" dirty="0" smtClean="0">
                          <a:latin typeface="Arial" panose="020B0604020202020204" pitchFamily="34" charset="0"/>
                          <a:cs typeface="Arial" panose="020B0604020202020204" pitchFamily="34" charset="0"/>
                        </a:rPr>
                        <a:t> submitted on 10 December 2021 </a:t>
                      </a:r>
                      <a:endParaRPr lang="en-US" sz="10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1</a:t>
                      </a:r>
                      <a:r>
                        <a:rPr lang="en-US" sz="1000" baseline="0" dirty="0" smtClean="0">
                          <a:latin typeface="Arial" panose="020B0604020202020204" pitchFamily="34" charset="0"/>
                          <a:cs typeface="Arial" panose="020B0604020202020204" pitchFamily="34" charset="0"/>
                        </a:rPr>
                        <a:t> criminal referral being prepared for submission to NPA. </a:t>
                      </a:r>
                    </a:p>
                    <a:p>
                      <a:pPr marL="171450" indent="-171450">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1 referral to SARS for possible tax irregularities. </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7773512"/>
                  </a:ext>
                </a:extLst>
              </a:tr>
            </a:tbl>
          </a:graphicData>
        </a:graphic>
      </p:graphicFrame>
    </p:spTree>
    <p:extLst>
      <p:ext uri="{BB962C8B-B14F-4D97-AF65-F5344CB8AC3E}">
        <p14:creationId xmlns:p14="http://schemas.microsoft.com/office/powerpoint/2010/main" val="1279306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21</a:t>
            </a:fld>
            <a:endParaRPr lang="en-US"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61419789"/>
              </p:ext>
            </p:extLst>
          </p:nvPr>
        </p:nvGraphicFramePr>
        <p:xfrm>
          <a:off x="374530" y="1723002"/>
          <a:ext cx="9341555" cy="4294723"/>
        </p:xfrm>
        <a:graphic>
          <a:graphicData uri="http://schemas.openxmlformats.org/drawingml/2006/table">
            <a:tbl>
              <a:tblPr firstRow="1" bandRow="1">
                <a:tableStyleId>{5940675A-B579-460E-94D1-54222C63F5DA}</a:tableStyleId>
              </a:tblPr>
              <a:tblGrid>
                <a:gridCol w="355904">
                  <a:extLst>
                    <a:ext uri="{9D8B030D-6E8A-4147-A177-3AD203B41FA5}">
                      <a16:colId xmlns:a16="http://schemas.microsoft.com/office/drawing/2014/main" val="1503606414"/>
                    </a:ext>
                  </a:extLst>
                </a:gridCol>
                <a:gridCol w="844586">
                  <a:extLst>
                    <a:ext uri="{9D8B030D-6E8A-4147-A177-3AD203B41FA5}">
                      <a16:colId xmlns:a16="http://schemas.microsoft.com/office/drawing/2014/main" val="430944912"/>
                    </a:ext>
                  </a:extLst>
                </a:gridCol>
                <a:gridCol w="1304297">
                  <a:extLst>
                    <a:ext uri="{9D8B030D-6E8A-4147-A177-3AD203B41FA5}">
                      <a16:colId xmlns:a16="http://schemas.microsoft.com/office/drawing/2014/main" val="206269675"/>
                    </a:ext>
                  </a:extLst>
                </a:gridCol>
                <a:gridCol w="881800">
                  <a:extLst>
                    <a:ext uri="{9D8B030D-6E8A-4147-A177-3AD203B41FA5}">
                      <a16:colId xmlns:a16="http://schemas.microsoft.com/office/drawing/2014/main" val="3340947496"/>
                    </a:ext>
                  </a:extLst>
                </a:gridCol>
                <a:gridCol w="2228714">
                  <a:extLst>
                    <a:ext uri="{9D8B030D-6E8A-4147-A177-3AD203B41FA5}">
                      <a16:colId xmlns:a16="http://schemas.microsoft.com/office/drawing/2014/main" val="1285710708"/>
                    </a:ext>
                  </a:extLst>
                </a:gridCol>
                <a:gridCol w="1188173">
                  <a:extLst>
                    <a:ext uri="{9D8B030D-6E8A-4147-A177-3AD203B41FA5}">
                      <a16:colId xmlns:a16="http://schemas.microsoft.com/office/drawing/2014/main" val="1407398752"/>
                    </a:ext>
                  </a:extLst>
                </a:gridCol>
                <a:gridCol w="2538081">
                  <a:extLst>
                    <a:ext uri="{9D8B030D-6E8A-4147-A177-3AD203B41FA5}">
                      <a16:colId xmlns:a16="http://schemas.microsoft.com/office/drawing/2014/main" val="739146100"/>
                    </a:ext>
                  </a:extLst>
                </a:gridCol>
              </a:tblGrid>
              <a:tr h="688497">
                <a:tc>
                  <a:txBody>
                    <a:bodyPr/>
                    <a:lstStyle/>
                    <a:p>
                      <a:r>
                        <a:rPr lang="en-US" sz="1050" b="1" dirty="0" smtClean="0">
                          <a:latin typeface="Arial" panose="020B0604020202020204" pitchFamily="34" charset="0"/>
                          <a:cs typeface="Arial" panose="020B0604020202020204" pitchFamily="34" charset="0"/>
                        </a:rPr>
                        <a:t>No </a:t>
                      </a:r>
                      <a:endParaRPr lang="en-US" sz="105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50" b="1" dirty="0" err="1" smtClean="0">
                          <a:latin typeface="Arial" panose="020B0604020202020204" pitchFamily="34" charset="0"/>
                          <a:cs typeface="Arial" panose="020B0604020202020204" pitchFamily="34" charset="0"/>
                        </a:rPr>
                        <a:t>Proc</a:t>
                      </a:r>
                      <a:r>
                        <a:rPr lang="en-US" sz="1050" b="1" dirty="0" smtClean="0">
                          <a:latin typeface="Arial" panose="020B0604020202020204" pitchFamily="34" charset="0"/>
                          <a:cs typeface="Arial" panose="020B0604020202020204" pitchFamily="34" charset="0"/>
                        </a:rPr>
                        <a:t> No</a:t>
                      </a:r>
                      <a:endParaRPr lang="en-US" sz="105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50" b="1" dirty="0" err="1" smtClean="0">
                          <a:latin typeface="Arial" panose="020B0604020202020204" pitchFamily="34" charset="0"/>
                          <a:cs typeface="Arial" panose="020B0604020202020204" pitchFamily="34" charset="0"/>
                        </a:rPr>
                        <a:t>Dept</a:t>
                      </a:r>
                      <a:r>
                        <a:rPr lang="en-US" sz="1050" b="1" dirty="0" smtClean="0">
                          <a:latin typeface="Arial" panose="020B0604020202020204" pitchFamily="34" charset="0"/>
                          <a:cs typeface="Arial" panose="020B0604020202020204" pitchFamily="34" charset="0"/>
                        </a:rPr>
                        <a:t> /  State institution</a:t>
                      </a:r>
                      <a:r>
                        <a:rPr lang="en-US" sz="1050" b="1" baseline="0" dirty="0" smtClean="0">
                          <a:latin typeface="Arial" panose="020B0604020202020204" pitchFamily="34" charset="0"/>
                          <a:cs typeface="Arial" panose="020B0604020202020204" pitchFamily="34" charset="0"/>
                        </a:rPr>
                        <a:t> </a:t>
                      </a:r>
                      <a:endParaRPr lang="en-US" sz="105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50" b="1" dirty="0" smtClean="0">
                          <a:latin typeface="Arial" panose="020B0604020202020204" pitchFamily="34" charset="0"/>
                          <a:cs typeface="Arial" panose="020B0604020202020204" pitchFamily="34" charset="0"/>
                        </a:rPr>
                        <a:t>Date Proclaimed </a:t>
                      </a:r>
                      <a:endParaRPr lang="en-US" sz="105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50" b="1" dirty="0" smtClean="0">
                          <a:latin typeface="Arial" panose="020B0604020202020204" pitchFamily="34" charset="0"/>
                          <a:cs typeface="Arial" panose="020B0604020202020204" pitchFamily="34" charset="0"/>
                        </a:rPr>
                        <a:t>Allegations</a:t>
                      </a:r>
                      <a:endParaRPr lang="en-US" sz="105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50" b="1" dirty="0" smtClean="0">
                          <a:latin typeface="Arial" panose="020B0604020202020204" pitchFamily="34" charset="0"/>
                          <a:cs typeface="Arial" panose="020B0604020202020204" pitchFamily="34" charset="0"/>
                        </a:rPr>
                        <a:t>Status </a:t>
                      </a:r>
                      <a:endParaRPr lang="en-US" sz="105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050" b="1" dirty="0" smtClean="0">
                          <a:latin typeface="Arial" panose="020B0604020202020204" pitchFamily="34" charset="0"/>
                          <a:cs typeface="Arial" panose="020B0604020202020204" pitchFamily="34" charset="0"/>
                        </a:rPr>
                        <a:t>Outcome</a:t>
                      </a:r>
                      <a:r>
                        <a:rPr lang="en-US" sz="1050" b="1" baseline="0" dirty="0" smtClean="0">
                          <a:latin typeface="Arial" panose="020B0604020202020204" pitchFamily="34" charset="0"/>
                          <a:cs typeface="Arial" panose="020B0604020202020204" pitchFamily="34" charset="0"/>
                        </a:rPr>
                        <a:t>s</a:t>
                      </a:r>
                      <a:endParaRPr lang="en-US" sz="1050" b="1"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2435471716"/>
                  </a:ext>
                </a:extLst>
              </a:tr>
              <a:tr h="3606226">
                <a:tc>
                  <a:txBody>
                    <a:bodyPr/>
                    <a:lstStyle/>
                    <a:p>
                      <a:r>
                        <a:rPr lang="en-US" sz="1050" dirty="0" smtClean="0">
                          <a:latin typeface="Arial" panose="020B0604020202020204" pitchFamily="34" charset="0"/>
                          <a:cs typeface="Arial" panose="020B0604020202020204" pitchFamily="34" charset="0"/>
                        </a:rPr>
                        <a:t>38</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R23 of 2020</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eThekwini Metropolitan Municipality </a:t>
                      </a:r>
                      <a:endParaRPr lang="en-US" sz="105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smtClean="0">
                          <a:latin typeface="Arial" panose="020B0604020202020204" pitchFamily="34" charset="0"/>
                          <a:cs typeface="Arial" panose="020B0604020202020204" pitchFamily="34" charset="0"/>
                        </a:rPr>
                        <a:t>GG 43546 dated 23 July</a:t>
                      </a:r>
                      <a:r>
                        <a:rPr lang="en-US" sz="1050" baseline="0" dirty="0" smtClean="0">
                          <a:latin typeface="Arial" panose="020B0604020202020204" pitchFamily="34" charset="0"/>
                          <a:cs typeface="Arial" panose="020B0604020202020204" pitchFamily="34" charset="0"/>
                        </a:rPr>
                        <a:t> 2020</a:t>
                      </a:r>
                      <a:endParaRPr lang="en-US" sz="1050" dirty="0" smtClean="0">
                        <a:latin typeface="Arial" panose="020B0604020202020204" pitchFamily="34" charset="0"/>
                        <a:cs typeface="Arial" panose="020B0604020202020204" pitchFamily="34" charset="0"/>
                      </a:endParaRPr>
                    </a:p>
                  </a:txBody>
                  <a:tcPr/>
                </a:tc>
                <a:tc>
                  <a:txBody>
                    <a:bodyPr/>
                    <a:lstStyle/>
                    <a:p>
                      <a:pPr algn="just">
                        <a:lnSpc>
                          <a:spcPct val="150000"/>
                        </a:lnSpc>
                        <a:spcBef>
                          <a:spcPts val="600"/>
                        </a:spcBef>
                        <a:spcAft>
                          <a:spcPts val="600"/>
                        </a:spcAft>
                      </a:pPr>
                      <a:r>
                        <a:rPr lang="en-GB" sz="1050" dirty="0" smtClean="0">
                          <a:effectLst/>
                          <a:latin typeface="Arial" panose="020B0604020202020204" pitchFamily="34" charset="0"/>
                          <a:ea typeface="Times New Roman" panose="02020603050405020304" pitchFamily="18" charset="0"/>
                          <a:cs typeface="Arial" panose="020B0604020202020204" pitchFamily="34" charset="0"/>
                        </a:rPr>
                        <a:t>Complaint from a whistle-blower which led to the investigation of procurement of PPE, catering and shelter for the homeless by eThekwini. The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allegations were that </a:t>
                      </a:r>
                      <a:r>
                        <a:rPr lang="en-ZA" sz="1050" dirty="0" err="1" smtClean="0">
                          <a:effectLst/>
                          <a:latin typeface="Arial" panose="020B0604020202020204" pitchFamily="34" charset="0"/>
                          <a:ea typeface="Times New Roman" panose="02020603050405020304" pitchFamily="18" charset="0"/>
                          <a:cs typeface="Arial" panose="020B0604020202020204" pitchFamily="34" charset="0"/>
                        </a:rPr>
                        <a:t>eThekweni</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 awarded the contracts to various service providers without complying with the NT benchmark rate resulting in eThekwini paying more than the NT rates.</a:t>
                      </a:r>
                      <a:endParaRPr lang="en-US" sz="1050" b="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Report</a:t>
                      </a:r>
                      <a:r>
                        <a:rPr lang="en-US" sz="1050" baseline="0" dirty="0" smtClean="0">
                          <a:latin typeface="Arial" panose="020B0604020202020204" pitchFamily="34" charset="0"/>
                          <a:cs typeface="Arial" panose="020B0604020202020204" pitchFamily="34" charset="0"/>
                        </a:rPr>
                        <a:t> submitted on 10 December 2021 </a:t>
                      </a:r>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txBody>
                  <a:tcPr/>
                </a:tc>
                <a:tc>
                  <a:txBody>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dirty="0" smtClean="0">
                          <a:latin typeface="Arial" panose="020B0604020202020204" pitchFamily="34" charset="0"/>
                          <a:cs typeface="Arial" panose="020B0604020202020204" pitchFamily="34" charset="0"/>
                        </a:rPr>
                        <a:t>6 recommendations for disciplinary</a:t>
                      </a:r>
                      <a:r>
                        <a:rPr lang="en-US" sz="1050" baseline="0" dirty="0" smtClean="0">
                          <a:latin typeface="Arial" panose="020B0604020202020204" pitchFamily="34" charset="0"/>
                          <a:cs typeface="Arial" panose="020B0604020202020204" pitchFamily="34" charset="0"/>
                        </a:rPr>
                        <a:t> actions against officials.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baseline="0" dirty="0" smtClean="0">
                          <a:latin typeface="Arial" panose="020B0604020202020204" pitchFamily="34" charset="0"/>
                          <a:cs typeface="Arial" panose="020B0604020202020204" pitchFamily="34" charset="0"/>
                        </a:rPr>
                        <a:t>9 criminal referrals submitted to NPA.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baseline="0" dirty="0" smtClean="0">
                          <a:latin typeface="Arial" panose="020B0604020202020204" pitchFamily="34" charset="0"/>
                          <a:cs typeface="Arial" panose="020B0604020202020204" pitchFamily="34" charset="0"/>
                        </a:rPr>
                        <a:t>5 referrals to SARS for possible tax irregularities by service providers.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baseline="0" dirty="0" smtClean="0">
                          <a:latin typeface="Arial" panose="020B0604020202020204" pitchFamily="34" charset="0"/>
                          <a:cs typeface="Arial" panose="020B0604020202020204" pitchFamily="34" charset="0"/>
                        </a:rPr>
                        <a:t>24 referrals to the South African </a:t>
                      </a:r>
                      <a:r>
                        <a:rPr lang="en-US" sz="1050" kern="1200" dirty="0" smtClean="0">
                          <a:solidFill>
                            <a:schemeClr val="tx1"/>
                          </a:solidFill>
                          <a:effectLst/>
                          <a:latin typeface="Arial" panose="020B0604020202020204" pitchFamily="34" charset="0"/>
                          <a:ea typeface="+mn-ea"/>
                          <a:cs typeface="Arial" panose="020B0604020202020204" pitchFamily="34" charset="0"/>
                        </a:rPr>
                        <a:t>Health Products Regulatory Authority for non</a:t>
                      </a:r>
                      <a:r>
                        <a:rPr lang="en-US" sz="1050" kern="1200" baseline="0" dirty="0" smtClean="0">
                          <a:solidFill>
                            <a:schemeClr val="tx1"/>
                          </a:solidFill>
                          <a:effectLst/>
                          <a:latin typeface="Arial" panose="020B0604020202020204" pitchFamily="34" charset="0"/>
                          <a:ea typeface="+mn-ea"/>
                          <a:cs typeface="Arial" panose="020B0604020202020204" pitchFamily="34" charset="0"/>
                        </a:rPr>
                        <a:t> registration to supply medical devices and equipment.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kern="1200" baseline="0" dirty="0" smtClean="0">
                          <a:solidFill>
                            <a:schemeClr val="tx1"/>
                          </a:solidFill>
                          <a:effectLst/>
                          <a:latin typeface="Arial" panose="020B0604020202020204" pitchFamily="34" charset="0"/>
                          <a:ea typeface="+mn-ea"/>
                          <a:cs typeface="Arial" panose="020B0604020202020204" pitchFamily="34" charset="0"/>
                        </a:rPr>
                        <a:t>7 Acknowledgements of Debt signed by 7 service providers to the value of R337 137,50</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228907"/>
                  </a:ext>
                </a:extLst>
              </a:tr>
            </a:tbl>
          </a:graphicData>
        </a:graphic>
      </p:graphicFrame>
    </p:spTree>
    <p:extLst>
      <p:ext uri="{BB962C8B-B14F-4D97-AF65-F5344CB8AC3E}">
        <p14:creationId xmlns:p14="http://schemas.microsoft.com/office/powerpoint/2010/main" val="3210838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44269606"/>
              </p:ext>
            </p:extLst>
          </p:nvPr>
        </p:nvGraphicFramePr>
        <p:xfrm>
          <a:off x="110837" y="1239352"/>
          <a:ext cx="9605817" cy="4521708"/>
        </p:xfrm>
        <a:graphic>
          <a:graphicData uri="http://schemas.openxmlformats.org/drawingml/2006/table">
            <a:tbl>
              <a:tblPr firstRow="1" firstCol="1" bandRow="1"/>
              <a:tblGrid>
                <a:gridCol w="306349">
                  <a:extLst>
                    <a:ext uri="{9D8B030D-6E8A-4147-A177-3AD203B41FA5}">
                      <a16:colId xmlns:a16="http://schemas.microsoft.com/office/drawing/2014/main" val="3236929441"/>
                    </a:ext>
                  </a:extLst>
                </a:gridCol>
                <a:gridCol w="441347">
                  <a:extLst>
                    <a:ext uri="{9D8B030D-6E8A-4147-A177-3AD203B41FA5}">
                      <a16:colId xmlns:a16="http://schemas.microsoft.com/office/drawing/2014/main" val="2595682225"/>
                    </a:ext>
                  </a:extLst>
                </a:gridCol>
                <a:gridCol w="794776">
                  <a:extLst>
                    <a:ext uri="{9D8B030D-6E8A-4147-A177-3AD203B41FA5}">
                      <a16:colId xmlns:a16="http://schemas.microsoft.com/office/drawing/2014/main" val="1403774336"/>
                    </a:ext>
                  </a:extLst>
                </a:gridCol>
                <a:gridCol w="951346">
                  <a:extLst>
                    <a:ext uri="{9D8B030D-6E8A-4147-A177-3AD203B41FA5}">
                      <a16:colId xmlns:a16="http://schemas.microsoft.com/office/drawing/2014/main" val="1492432292"/>
                    </a:ext>
                  </a:extLst>
                </a:gridCol>
                <a:gridCol w="2401454">
                  <a:extLst>
                    <a:ext uri="{9D8B030D-6E8A-4147-A177-3AD203B41FA5}">
                      <a16:colId xmlns:a16="http://schemas.microsoft.com/office/drawing/2014/main" val="2535776595"/>
                    </a:ext>
                  </a:extLst>
                </a:gridCol>
                <a:gridCol w="1228436">
                  <a:extLst>
                    <a:ext uri="{9D8B030D-6E8A-4147-A177-3AD203B41FA5}">
                      <a16:colId xmlns:a16="http://schemas.microsoft.com/office/drawing/2014/main" val="369299716"/>
                    </a:ext>
                  </a:extLst>
                </a:gridCol>
                <a:gridCol w="3482109">
                  <a:extLst>
                    <a:ext uri="{9D8B030D-6E8A-4147-A177-3AD203B41FA5}">
                      <a16:colId xmlns:a16="http://schemas.microsoft.com/office/drawing/2014/main" val="186714453"/>
                    </a:ext>
                  </a:extLst>
                </a:gridCol>
              </a:tblGrid>
              <a:tr h="646558">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PROC NO</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DEPT/STATE INSTITUTION</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DATE PROCLAIMED</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ALLEGATIONS </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STATUS</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OUTCOMES</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69233913"/>
                  </a:ext>
                </a:extLst>
              </a:tr>
              <a:tr h="1068426">
                <a:tc>
                  <a:txBody>
                    <a:bodyPr/>
                    <a:lstStyle/>
                    <a:p>
                      <a:pPr marL="0" marR="0">
                        <a:lnSpc>
                          <a:spcPct val="107000"/>
                        </a:lnSpc>
                        <a:spcBef>
                          <a:spcPts val="0"/>
                        </a:spcBef>
                        <a:spcAft>
                          <a:spcPts val="0"/>
                        </a:spcAft>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39</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R31 of 2016</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Amahlathi</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Local Municipality</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GG 40004 dated 20 May 2016</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(Update</a:t>
                      </a:r>
                      <a:r>
                        <a:rPr lang="en-US" sz="105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on previous slide)</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Report submitted on 18 August 2017</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2 x arrests on </a:t>
                      </a:r>
                      <a:r>
                        <a:rPr lang="en-US" sz="10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Stutterheim</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CAS24/08/2017</a:t>
                      </a:r>
                    </a:p>
                    <a:p>
                      <a:pPr marL="0" marR="0" indent="0">
                        <a:lnSpc>
                          <a:spcPct val="100000"/>
                        </a:lnSpc>
                        <a:spcBef>
                          <a:spcPts val="0"/>
                        </a:spcBef>
                        <a:spcAft>
                          <a:spcPts val="0"/>
                        </a:spcAft>
                        <a:buFont typeface="Arial" panose="020B0604020202020204" pitchFamily="34" charset="0"/>
                        <a:buNone/>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Criminal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case was provisionally withdrawn on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0000"/>
                        </a:lnSpc>
                        <a:spcBef>
                          <a:spcPts val="0"/>
                        </a:spcBef>
                        <a:spcAft>
                          <a:spcPts val="0"/>
                        </a:spcAft>
                        <a:buFont typeface="Arial" panose="020B0604020202020204" pitchFamily="34" charset="0"/>
                        <a:buNone/>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10/12/2021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in order to consolidate other matters of a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0000"/>
                        </a:lnSpc>
                        <a:spcBef>
                          <a:spcPts val="0"/>
                        </a:spcBef>
                        <a:spcAft>
                          <a:spcPts val="0"/>
                        </a:spcAft>
                        <a:buFont typeface="Arial" panose="020B0604020202020204" pitchFamily="34" charset="0"/>
                        <a:buNone/>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similar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nature. This case to be re-enrolled at later </a:t>
                      </a:r>
                      <a:endPar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Font typeface="Arial" panose="020B0604020202020204" pitchFamily="34" charset="0"/>
                        <a:buNone/>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stage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all investigations are completed.</a:t>
                      </a:r>
                    </a:p>
                    <a:p>
                      <a:pPr marL="0" marR="0" indent="0">
                        <a:lnSpc>
                          <a:spcPct val="100000"/>
                        </a:lnSpc>
                        <a:spcBef>
                          <a:spcPts val="0"/>
                        </a:spcBef>
                        <a:spcAft>
                          <a:spcPts val="0"/>
                        </a:spcAft>
                        <a:buFont typeface="Arial" panose="020B0604020202020204" pitchFamily="34" charset="0"/>
                        <a:buNone/>
                      </a:pP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Civil Litigation – </a:t>
                      </a:r>
                      <a:r>
                        <a:rPr lang="en-US" sz="10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Grahamstown</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High court case no. 2855/2017 trail took place 8 – 12/11/2021 and a return date is being awaited</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390592"/>
                  </a:ext>
                </a:extLst>
              </a:tr>
              <a:tr h="2101314">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40</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R36 of 2017</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Alfred Nzo Municipality</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GG 41236 dated  10 November 2017</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Times" panose="02020603050405020304" pitchFamily="18" charset="0"/>
                          <a:cs typeface="Arial" panose="020B0604020202020204" pitchFamily="34" charset="0"/>
                        </a:rPr>
                        <a:t>The procurement of, or contracting for, six trucks, six sprinkler water tankers and three jet vacuum tankers, by or on behalf of the District Municipality and payments made in respect thereof and any related </a:t>
                      </a:r>
                      <a:r>
                        <a:rPr lang="en-US" sz="1050" dirty="0" err="1">
                          <a:solidFill>
                            <a:schemeClr val="tx1"/>
                          </a:solidFill>
                          <a:effectLst/>
                          <a:latin typeface="Arial" panose="020B0604020202020204" pitchFamily="34" charset="0"/>
                          <a:ea typeface="Times" panose="02020603050405020304" pitchFamily="18" charset="0"/>
                          <a:cs typeface="Arial" panose="020B0604020202020204" pitchFamily="34" charset="0"/>
                        </a:rPr>
                        <a:t>unauthorised</a:t>
                      </a:r>
                      <a:r>
                        <a:rPr lang="en-US" sz="1050" dirty="0">
                          <a:solidFill>
                            <a:schemeClr val="tx1"/>
                          </a:solidFill>
                          <a:effectLst/>
                          <a:latin typeface="Arial" panose="020B0604020202020204" pitchFamily="34" charset="0"/>
                          <a:ea typeface="Times" panose="02020603050405020304" pitchFamily="18" charset="0"/>
                          <a:cs typeface="Arial" panose="020B0604020202020204" pitchFamily="34" charset="0"/>
                        </a:rPr>
                        <a:t>, irregular or fruitless and wasteful expenditure incurred by the District Municipality or Any improper or unlawful conduct by the </a:t>
                      </a:r>
                      <a:r>
                        <a:rPr lang="en-US" sz="1050" dirty="0" err="1">
                          <a:solidFill>
                            <a:schemeClr val="tx1"/>
                          </a:solidFill>
                          <a:effectLst/>
                          <a:latin typeface="Arial" panose="020B0604020202020204" pitchFamily="34" charset="0"/>
                          <a:ea typeface="Times" panose="02020603050405020304" pitchFamily="18" charset="0"/>
                          <a:cs typeface="Arial" panose="020B0604020202020204" pitchFamily="34" charset="0"/>
                        </a:rPr>
                        <a:t>councillors</a:t>
                      </a:r>
                      <a:r>
                        <a:rPr lang="en-US" sz="1050" dirty="0">
                          <a:solidFill>
                            <a:schemeClr val="tx1"/>
                          </a:solidFill>
                          <a:effectLst/>
                          <a:latin typeface="Arial" panose="020B0604020202020204" pitchFamily="34" charset="0"/>
                          <a:ea typeface="Times" panose="02020603050405020304" pitchFamily="18" charset="0"/>
                          <a:cs typeface="Arial" panose="020B0604020202020204" pitchFamily="34" charset="0"/>
                        </a:rPr>
                        <a:t>, officials or employees of the District   Municipality or the applicable contractors, suppliers or service providers or any other person or entity, in relation to the allegations.</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 submitted on 31 March 2020</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8 Criminal referrals to the NPA – investigations ongoing and NPA decisions pending</a:t>
                      </a:r>
                    </a:p>
                    <a:p>
                      <a:pPr marL="171450" marR="0" indent="-171450">
                        <a:lnSpc>
                          <a:spcPct val="100000"/>
                        </a:lnSpc>
                        <a:spcBef>
                          <a:spcPts val="0"/>
                        </a:spcBef>
                        <a:spcAft>
                          <a:spcPts val="0"/>
                        </a:spcAft>
                        <a:buFont typeface="Arial" panose="020B0604020202020204" pitchFamily="34" charset="0"/>
                        <a:buChar char="•"/>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Recommendation for disciplinary action against the former Acting Municipal Manager of </a:t>
                      </a:r>
                      <a:r>
                        <a:rPr lang="en-US" sz="10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Aflred</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Nzo Municipality on 12/02/2019</a:t>
                      </a:r>
                    </a:p>
                    <a:p>
                      <a:pPr marL="171450" marR="0" indent="-171450">
                        <a:lnSpc>
                          <a:spcPct val="100000"/>
                        </a:lnSpc>
                        <a:spcBef>
                          <a:spcPts val="0"/>
                        </a:spcBef>
                        <a:spcAft>
                          <a:spcPts val="0"/>
                        </a:spcAft>
                        <a:buFont typeface="Arial" panose="020B0604020202020204" pitchFamily="34" charset="0"/>
                        <a:buChar char="•"/>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former Acting Municipal Manager resigned on 26/02/2019</a:t>
                      </a:r>
                    </a:p>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Civil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proceedings instituted by SIU – value R60.7m</a:t>
                      </a:r>
                    </a:p>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ST case EC/02/2020 – Notice to Defend issued</a:t>
                      </a:r>
                    </a:p>
                    <a:p>
                      <a:pPr marL="0" marR="0">
                        <a:lnSpc>
                          <a:spcPct val="100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Potential cash and/or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assets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to be recovered because of the non-payment or declaration of VAT – value R9.9m – waiting for feedback from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SARS</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0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510263"/>
                  </a:ext>
                </a:extLst>
              </a:tr>
            </a:tbl>
          </a:graphicData>
        </a:graphic>
      </p:graphicFrame>
    </p:spTree>
    <p:extLst>
      <p:ext uri="{BB962C8B-B14F-4D97-AF65-F5344CB8AC3E}">
        <p14:creationId xmlns:p14="http://schemas.microsoft.com/office/powerpoint/2010/main" val="1489391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12985861"/>
              </p:ext>
            </p:extLst>
          </p:nvPr>
        </p:nvGraphicFramePr>
        <p:xfrm>
          <a:off x="110837" y="1239352"/>
          <a:ext cx="9605817" cy="3252724"/>
        </p:xfrm>
        <a:graphic>
          <a:graphicData uri="http://schemas.openxmlformats.org/drawingml/2006/table">
            <a:tbl>
              <a:tblPr firstRow="1" firstCol="1" bandRow="1"/>
              <a:tblGrid>
                <a:gridCol w="306349">
                  <a:extLst>
                    <a:ext uri="{9D8B030D-6E8A-4147-A177-3AD203B41FA5}">
                      <a16:colId xmlns:a16="http://schemas.microsoft.com/office/drawing/2014/main" val="3236929441"/>
                    </a:ext>
                  </a:extLst>
                </a:gridCol>
                <a:gridCol w="441347">
                  <a:extLst>
                    <a:ext uri="{9D8B030D-6E8A-4147-A177-3AD203B41FA5}">
                      <a16:colId xmlns:a16="http://schemas.microsoft.com/office/drawing/2014/main" val="2595682225"/>
                    </a:ext>
                  </a:extLst>
                </a:gridCol>
                <a:gridCol w="794776">
                  <a:extLst>
                    <a:ext uri="{9D8B030D-6E8A-4147-A177-3AD203B41FA5}">
                      <a16:colId xmlns:a16="http://schemas.microsoft.com/office/drawing/2014/main" val="1403774336"/>
                    </a:ext>
                  </a:extLst>
                </a:gridCol>
                <a:gridCol w="951346">
                  <a:extLst>
                    <a:ext uri="{9D8B030D-6E8A-4147-A177-3AD203B41FA5}">
                      <a16:colId xmlns:a16="http://schemas.microsoft.com/office/drawing/2014/main" val="1492432292"/>
                    </a:ext>
                  </a:extLst>
                </a:gridCol>
                <a:gridCol w="2401454">
                  <a:extLst>
                    <a:ext uri="{9D8B030D-6E8A-4147-A177-3AD203B41FA5}">
                      <a16:colId xmlns:a16="http://schemas.microsoft.com/office/drawing/2014/main" val="2535776595"/>
                    </a:ext>
                  </a:extLst>
                </a:gridCol>
                <a:gridCol w="1228436">
                  <a:extLst>
                    <a:ext uri="{9D8B030D-6E8A-4147-A177-3AD203B41FA5}">
                      <a16:colId xmlns:a16="http://schemas.microsoft.com/office/drawing/2014/main" val="369299716"/>
                    </a:ext>
                  </a:extLst>
                </a:gridCol>
                <a:gridCol w="3482109">
                  <a:extLst>
                    <a:ext uri="{9D8B030D-6E8A-4147-A177-3AD203B41FA5}">
                      <a16:colId xmlns:a16="http://schemas.microsoft.com/office/drawing/2014/main" val="186714453"/>
                    </a:ext>
                  </a:extLst>
                </a:gridCol>
              </a:tblGrid>
              <a:tr h="445865">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PROC NO</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DEPT/STATE INSTITUTION</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DATE PROCLAIMED</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ALLEGATIONS </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STATUS</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OUTCOMES</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69233913"/>
                  </a:ext>
                </a:extLst>
              </a:tr>
              <a:tr h="1630665">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41</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R6 of 2018</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Raymond </a:t>
                      </a:r>
                      <a:r>
                        <a:rPr lang="en-US" sz="10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Mhlaba</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Municipality</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50">
                          <a:solidFill>
                            <a:schemeClr val="tx1"/>
                          </a:solidFill>
                          <a:effectLst/>
                          <a:latin typeface="Arial" panose="020B0604020202020204" pitchFamily="34" charset="0"/>
                          <a:ea typeface="Times" panose="02020603050405020304" pitchFamily="18" charset="0"/>
                          <a:cs typeface="Arial" panose="020B0604020202020204" pitchFamily="34" charset="0"/>
                        </a:rPr>
                        <a:t>GG 41433 dated 9 February 2018 </a:t>
                      </a:r>
                      <a:endPar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Arial" panose="020B0604020202020204" pitchFamily="34" charset="0"/>
                          <a:ea typeface="Times" panose="02020603050405020304" pitchFamily="18" charset="0"/>
                          <a:cs typeface="Arial" panose="020B0604020202020204" pitchFamily="34" charset="0"/>
                        </a:rPr>
                        <a:t>The procurement of, or contracting for motor vehicles, by or on behalf of the Local Municipality in terms of a hire purchase agreement dated 7 February 2014 and payments made in respect thereof </a:t>
                      </a:r>
                      <a:r>
                        <a:rPr lang="en-ZA" sz="1050" dirty="0">
                          <a:solidFill>
                            <a:schemeClr val="tx1"/>
                          </a:solidFill>
                          <a:effectLst/>
                          <a:latin typeface="Arial" panose="020B0604020202020204" pitchFamily="34" charset="0"/>
                          <a:ea typeface="Times" panose="02020603050405020304" pitchFamily="18" charset="0"/>
                          <a:cs typeface="Arial" panose="020B0604020202020204" pitchFamily="34" charset="0"/>
                        </a:rPr>
                        <a:t>and any related unauthorised, irregular or fruitless and wasteful expenditure incurred by the Local Municipality and /or any improper or unlawful conduct by the councillors, officials or employees of the Local Municipality; or the service provider or the directors, employees or agents of the service provider, in relation to the allegations</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Arial" panose="020B0604020202020204" pitchFamily="34" charset="0"/>
                          <a:ea typeface="Calibri" panose="020F0502020204030204" pitchFamily="34" charset="0"/>
                          <a:cs typeface="Arial" panose="020B0604020202020204" pitchFamily="34" charset="0"/>
                        </a:rPr>
                        <a:t>Report submitted on 31 March 2020</a:t>
                      </a: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5 Criminal referrals to the NPA – investigations ongoing and NPA decisions pending</a:t>
                      </a:r>
                    </a:p>
                    <a:p>
                      <a:pPr marL="0" marR="0" indent="0">
                        <a:lnSpc>
                          <a:spcPct val="100000"/>
                        </a:lnSpc>
                        <a:spcBef>
                          <a:spcPts val="0"/>
                        </a:spcBef>
                        <a:spcAft>
                          <a:spcPts val="0"/>
                        </a:spcAft>
                        <a:buFont typeface="Arial" panose="020B0604020202020204" pitchFamily="34" charset="0"/>
                        <a:buNone/>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Civil proceedings instituted by SIU – value R22.3m</a:t>
                      </a:r>
                    </a:p>
                    <a:p>
                      <a:pPr marL="0" marR="0" indent="0">
                        <a:lnSpc>
                          <a:spcPct val="100000"/>
                        </a:lnSpc>
                        <a:spcBef>
                          <a:spcPts val="0"/>
                        </a:spcBef>
                        <a:spcAft>
                          <a:spcPts val="0"/>
                        </a:spcAft>
                        <a:buFont typeface="Arial" panose="020B0604020202020204" pitchFamily="34" charset="0"/>
                        <a:buNone/>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ST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case EC/01/2020 – Notice to Defend issued</a:t>
                      </a:r>
                    </a:p>
                    <a:p>
                      <a:pPr marL="171450" marR="0" indent="-171450">
                        <a:lnSpc>
                          <a:spcPct val="100000"/>
                        </a:lnSpc>
                        <a:spcBef>
                          <a:spcPts val="0"/>
                        </a:spcBef>
                        <a:spcAft>
                          <a:spcPts val="0"/>
                        </a:spcAft>
                        <a:buFont typeface="Arial" panose="020B0604020202020204" pitchFamily="34" charset="0"/>
                        <a:buChar char="•"/>
                      </a:pP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Potential cash and/or </a:t>
                      </a: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assets </a:t>
                      </a: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to be recovered because of the non-payment or declaration of VAT – value R5.8m – waiting for feedback from SARS</a:t>
                      </a:r>
                    </a:p>
                    <a:p>
                      <a:pPr marL="171450" marR="0" indent="-171450">
                        <a:lnSpc>
                          <a:spcPct val="100000"/>
                        </a:lnSpc>
                        <a:spcBef>
                          <a:spcPts val="0"/>
                        </a:spcBef>
                        <a:spcAft>
                          <a:spcPts val="0"/>
                        </a:spcAft>
                        <a:buFont typeface="Arial" panose="020B0604020202020204" pitchFamily="34" charset="0"/>
                        <a:buChar char="•"/>
                      </a:pP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954149"/>
                  </a:ext>
                </a:extLst>
              </a:tr>
            </a:tbl>
          </a:graphicData>
        </a:graphic>
      </p:graphicFrame>
    </p:spTree>
    <p:extLst>
      <p:ext uri="{BB962C8B-B14F-4D97-AF65-F5344CB8AC3E}">
        <p14:creationId xmlns:p14="http://schemas.microsoft.com/office/powerpoint/2010/main" val="103216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067167"/>
              </p:ext>
            </p:extLst>
          </p:nvPr>
        </p:nvGraphicFramePr>
        <p:xfrm>
          <a:off x="184726" y="1138686"/>
          <a:ext cx="9578110" cy="4869176"/>
        </p:xfrm>
        <a:graphic>
          <a:graphicData uri="http://schemas.openxmlformats.org/drawingml/2006/table">
            <a:tbl>
              <a:tblPr firstRow="1" bandRow="1">
                <a:tableStyleId>{073A0DAA-6AF3-43AB-8588-CEC1D06C72B9}</a:tableStyleId>
              </a:tblPr>
              <a:tblGrid>
                <a:gridCol w="404686">
                  <a:extLst>
                    <a:ext uri="{9D8B030D-6E8A-4147-A177-3AD203B41FA5}">
                      <a16:colId xmlns:a16="http://schemas.microsoft.com/office/drawing/2014/main" val="724265126"/>
                    </a:ext>
                  </a:extLst>
                </a:gridCol>
                <a:gridCol w="683388">
                  <a:extLst>
                    <a:ext uri="{9D8B030D-6E8A-4147-A177-3AD203B41FA5}">
                      <a16:colId xmlns:a16="http://schemas.microsoft.com/office/drawing/2014/main" val="1772536897"/>
                    </a:ext>
                  </a:extLst>
                </a:gridCol>
                <a:gridCol w="1110505">
                  <a:extLst>
                    <a:ext uri="{9D8B030D-6E8A-4147-A177-3AD203B41FA5}">
                      <a16:colId xmlns:a16="http://schemas.microsoft.com/office/drawing/2014/main" val="2883886879"/>
                    </a:ext>
                  </a:extLst>
                </a:gridCol>
                <a:gridCol w="1172695">
                  <a:extLst>
                    <a:ext uri="{9D8B030D-6E8A-4147-A177-3AD203B41FA5}">
                      <a16:colId xmlns:a16="http://schemas.microsoft.com/office/drawing/2014/main" val="2382277454"/>
                    </a:ext>
                  </a:extLst>
                </a:gridCol>
                <a:gridCol w="2745335">
                  <a:extLst>
                    <a:ext uri="{9D8B030D-6E8A-4147-A177-3AD203B41FA5}">
                      <a16:colId xmlns:a16="http://schemas.microsoft.com/office/drawing/2014/main" val="3221222080"/>
                    </a:ext>
                  </a:extLst>
                </a:gridCol>
                <a:gridCol w="1274153">
                  <a:extLst>
                    <a:ext uri="{9D8B030D-6E8A-4147-A177-3AD203B41FA5}">
                      <a16:colId xmlns:a16="http://schemas.microsoft.com/office/drawing/2014/main" val="768897847"/>
                    </a:ext>
                  </a:extLst>
                </a:gridCol>
                <a:gridCol w="2187348">
                  <a:extLst>
                    <a:ext uri="{9D8B030D-6E8A-4147-A177-3AD203B41FA5}">
                      <a16:colId xmlns:a16="http://schemas.microsoft.com/office/drawing/2014/main" val="4257250570"/>
                    </a:ext>
                  </a:extLst>
                </a:gridCol>
              </a:tblGrid>
              <a:tr h="422814">
                <a:tc>
                  <a:txBody>
                    <a:bodyPr/>
                    <a:lstStyle/>
                    <a:p>
                      <a:pPr algn="just"/>
                      <a:r>
                        <a:rPr lang="en-US" sz="1200" dirty="0" smtClean="0">
                          <a:solidFill>
                            <a:schemeClr val="tx1"/>
                          </a:solidFill>
                          <a:latin typeface="Arial" panose="020B0604020202020204" pitchFamily="34" charset="0"/>
                          <a:cs typeface="Arial" panose="020B0604020202020204" pitchFamily="34" charset="0"/>
                        </a:rPr>
                        <a:t>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200" dirty="0" smtClean="0">
                          <a:solidFill>
                            <a:schemeClr val="tx1"/>
                          </a:solidFill>
                          <a:latin typeface="Arial" panose="020B0604020202020204" pitchFamily="34" charset="0"/>
                          <a:cs typeface="Arial" panose="020B0604020202020204" pitchFamily="34" charset="0"/>
                        </a:rPr>
                        <a:t>Proc 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200" dirty="0" smtClean="0">
                          <a:solidFill>
                            <a:schemeClr val="tx1"/>
                          </a:solidFill>
                          <a:latin typeface="Arial" panose="020B0604020202020204" pitchFamily="34" charset="0"/>
                          <a:cs typeface="Arial" panose="020B0604020202020204" pitchFamily="34" charset="0"/>
                        </a:rPr>
                        <a:t>Dept./State Institution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200" dirty="0" smtClean="0">
                          <a:solidFill>
                            <a:schemeClr val="tx1"/>
                          </a:solidFill>
                          <a:latin typeface="Arial" panose="020B0604020202020204" pitchFamily="34" charset="0"/>
                          <a:cs typeface="Arial" panose="020B0604020202020204" pitchFamily="34" charset="0"/>
                        </a:rPr>
                        <a:t>Date Proclamation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200" dirty="0" smtClean="0">
                          <a:solidFill>
                            <a:schemeClr val="tx1"/>
                          </a:solidFill>
                          <a:latin typeface="Arial" panose="020B0604020202020204" pitchFamily="34" charset="0"/>
                          <a:cs typeface="Arial" panose="020B0604020202020204" pitchFamily="34" charset="0"/>
                        </a:rPr>
                        <a:t>Allegations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200" dirty="0" smtClean="0">
                          <a:solidFill>
                            <a:schemeClr val="tx1"/>
                          </a:solidFill>
                          <a:latin typeface="Arial" panose="020B0604020202020204" pitchFamily="34" charset="0"/>
                          <a:cs typeface="Arial" panose="020B0604020202020204" pitchFamily="34" charset="0"/>
                        </a:rPr>
                        <a:t>Status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200" dirty="0" smtClean="0">
                          <a:solidFill>
                            <a:schemeClr val="tx1"/>
                          </a:solidFill>
                          <a:latin typeface="Arial" panose="020B0604020202020204" pitchFamily="34" charset="0"/>
                          <a:cs typeface="Arial" panose="020B0604020202020204" pitchFamily="34" charset="0"/>
                        </a:rPr>
                        <a:t>Outcomes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9128796"/>
                  </a:ext>
                </a:extLst>
              </a:tr>
              <a:tr h="4080175">
                <a:tc>
                  <a:txBody>
                    <a:bodyPr/>
                    <a:lstStyle/>
                    <a:p>
                      <a:pPr algn="just"/>
                      <a:r>
                        <a:rPr lang="en-US" sz="1050" b="0" dirty="0" smtClean="0">
                          <a:latin typeface="Arial" panose="020B0604020202020204" pitchFamily="34" charset="0"/>
                          <a:cs typeface="Arial" panose="020B0604020202020204" pitchFamily="34" charset="0"/>
                        </a:rPr>
                        <a:t>42</a:t>
                      </a:r>
                      <a:endParaRPr lang="en-US" sz="1050" b="0" dirty="0">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050" b="0" dirty="0" smtClean="0">
                          <a:latin typeface="Arial" panose="020B0604020202020204" pitchFamily="34" charset="0"/>
                          <a:cs typeface="Arial" panose="020B0604020202020204" pitchFamily="34" charset="0"/>
                        </a:rPr>
                        <a:t>R 9 of</a:t>
                      </a:r>
                      <a:r>
                        <a:rPr lang="en-US" sz="1050" b="0" baseline="0" dirty="0" smtClean="0">
                          <a:latin typeface="Arial" panose="020B0604020202020204" pitchFamily="34" charset="0"/>
                          <a:cs typeface="Arial" panose="020B0604020202020204" pitchFamily="34" charset="0"/>
                        </a:rPr>
                        <a:t> 2018</a:t>
                      </a:r>
                      <a:endParaRPr lang="en-US" sz="1050" b="0" dirty="0">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050" b="0" dirty="0" smtClean="0">
                          <a:latin typeface="Arial" panose="020B0604020202020204" pitchFamily="34" charset="0"/>
                          <a:cs typeface="Arial" panose="020B0604020202020204" pitchFamily="34" charset="0"/>
                        </a:rPr>
                        <a:t>Mbhashe Local Municipality in the Eastern Cape Province</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050" b="0" dirty="0" smtClean="0">
                          <a:latin typeface="Arial" panose="020B0604020202020204" pitchFamily="34" charset="0"/>
                          <a:cs typeface="Arial" panose="020B0604020202020204" pitchFamily="34" charset="0"/>
                        </a:rPr>
                        <a:t>GG: 41561 of 6 April 2018</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b="0" i="0" dirty="0" smtClean="0">
                          <a:latin typeface="Arial" panose="020B0604020202020204" pitchFamily="34" charset="0"/>
                          <a:cs typeface="Arial" panose="020B0604020202020204" pitchFamily="34" charset="0"/>
                        </a:rPr>
                        <a:t>The incorrect application of section 32 of the MFMA in</a:t>
                      </a:r>
                      <a:r>
                        <a:rPr lang="en-US" sz="1050" b="0" i="0" baseline="0" dirty="0" smtClean="0">
                          <a:latin typeface="Arial" panose="020B0604020202020204" pitchFamily="34" charset="0"/>
                          <a:cs typeface="Arial" panose="020B0604020202020204" pitchFamily="34" charset="0"/>
                        </a:rPr>
                        <a:t> respect of the</a:t>
                      </a:r>
                      <a:r>
                        <a:rPr lang="en-US" sz="1050" b="0" i="0" dirty="0" smtClean="0">
                          <a:latin typeface="Arial" panose="020B0604020202020204" pitchFamily="34" charset="0"/>
                          <a:cs typeface="Arial" panose="020B0604020202020204" pitchFamily="34" charset="0"/>
                        </a:rPr>
                        <a:t> contracting for or procurement </a:t>
                      </a:r>
                      <a:r>
                        <a:rPr lang="en-ZA" sz="1050" kern="1200" dirty="0" smtClean="0">
                          <a:solidFill>
                            <a:schemeClr val="dk1"/>
                          </a:solidFill>
                          <a:effectLst/>
                          <a:latin typeface="Arial" panose="020B0604020202020204" pitchFamily="34" charset="0"/>
                          <a:ea typeface="+mn-ea"/>
                          <a:cs typeface="Arial" panose="020B0604020202020204" pitchFamily="34" charset="0"/>
                        </a:rPr>
                        <a:t>of “yellow fleet” plant equipment and vehicles</a:t>
                      </a:r>
                      <a:r>
                        <a:rPr lang="en-US" sz="1050" b="0" i="0" dirty="0" smtClean="0">
                          <a:latin typeface="Arial" panose="020B0604020202020204" pitchFamily="34" charset="0"/>
                          <a:cs typeface="Arial" panose="020B0604020202020204" pitchFamily="34" charset="0"/>
                        </a:rPr>
                        <a:t> by or on behalf of the Municipality in terms of hire purchase agreements dates 4 March 2015 and 6 July 2015, respectively;</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b="0" i="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fraud by the supplier by misrepresenting to the Municipality that Kwane Capital was the rightful owner of the equipment; and </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50" dirty="0" smtClean="0">
                          <a:latin typeface="Arial" panose="020B0604020202020204" pitchFamily="34" charset="0"/>
                          <a:cs typeface="Arial" panose="020B0604020202020204" pitchFamily="34" charset="0"/>
                        </a:rPr>
                        <a:t>misrepresentations made by officials at vehicle testing centers who fraudulently captured information on the E-Natis system that they inspected the equipment and indicated that such equipment was roadworthy.</a:t>
                      </a:r>
                      <a:endParaRPr lang="en-US" sz="1050" b="0" i="0" dirty="0">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050" b="0" dirty="0" smtClean="0">
                          <a:latin typeface="Arial" panose="020B0604020202020204" pitchFamily="34" charset="0"/>
                          <a:cs typeface="Arial" panose="020B0604020202020204" pitchFamily="34" charset="0"/>
                        </a:rPr>
                        <a:t>Report submitted to the Office of the President on 28 Sept. 2020</a:t>
                      </a:r>
                      <a:endParaRPr lang="en-US" sz="1050" b="0" dirty="0">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050" b="0" u="sng" dirty="0" smtClean="0">
                          <a:latin typeface="Arial" panose="020B0604020202020204" pitchFamily="34" charset="0"/>
                          <a:cs typeface="Arial" panose="020B0604020202020204" pitchFamily="34" charset="0"/>
                        </a:rPr>
                        <a:t>Disciplinary Referrals</a:t>
                      </a:r>
                    </a:p>
                    <a:p>
                      <a:pPr algn="just"/>
                      <a:r>
                        <a:rPr lang="en-US" sz="1050" b="0" dirty="0" smtClean="0">
                          <a:latin typeface="Arial" panose="020B0604020202020204" pitchFamily="34" charset="0"/>
                          <a:cs typeface="Arial" panose="020B0604020202020204" pitchFamily="34" charset="0"/>
                        </a:rPr>
                        <a:t>6 recommendations for disciplinary</a:t>
                      </a:r>
                      <a:r>
                        <a:rPr lang="en-US" sz="1050" b="0" baseline="0" dirty="0" smtClean="0">
                          <a:latin typeface="Arial" panose="020B0604020202020204" pitchFamily="34" charset="0"/>
                          <a:cs typeface="Arial" panose="020B0604020202020204" pitchFamily="34" charset="0"/>
                        </a:rPr>
                        <a:t> action – sanctions implemented included freezing of salary increments; final written warnings; suspension without pay and payments of a fine and forfeiting benefits, which were suspended for a period of six months.</a:t>
                      </a:r>
                    </a:p>
                    <a:p>
                      <a:pPr algn="just"/>
                      <a:endParaRPr lang="en-US" sz="1050" b="0" baseline="0" dirty="0" smtClean="0">
                        <a:latin typeface="Arial" panose="020B0604020202020204" pitchFamily="34" charset="0"/>
                        <a:cs typeface="Arial" panose="020B0604020202020204" pitchFamily="34" charset="0"/>
                      </a:endParaRPr>
                    </a:p>
                    <a:p>
                      <a:pPr algn="just"/>
                      <a:r>
                        <a:rPr lang="en-US" sz="1050" b="0" u="sng" dirty="0" smtClean="0">
                          <a:latin typeface="Arial" panose="020B0604020202020204" pitchFamily="34" charset="0"/>
                          <a:cs typeface="Arial" panose="020B0604020202020204" pitchFamily="34" charset="0"/>
                        </a:rPr>
                        <a:t>Criminal Referrals</a:t>
                      </a:r>
                    </a:p>
                    <a:p>
                      <a:pPr algn="just"/>
                      <a:r>
                        <a:rPr lang="en-US" sz="1050" b="0" u="none" dirty="0" smtClean="0">
                          <a:latin typeface="Arial" panose="020B0604020202020204" pitchFamily="34" charset="0"/>
                          <a:cs typeface="Arial" panose="020B0604020202020204" pitchFamily="34" charset="0"/>
                        </a:rPr>
                        <a:t>8</a:t>
                      </a:r>
                      <a:r>
                        <a:rPr lang="en-US" sz="1050" b="0" u="none" baseline="0" dirty="0" smtClean="0">
                          <a:latin typeface="Arial" panose="020B0604020202020204" pitchFamily="34" charset="0"/>
                          <a:cs typeface="Arial" panose="020B0604020202020204" pitchFamily="34" charset="0"/>
                        </a:rPr>
                        <a:t> criminal case dockets registered and under investigation by the Directorate of Priority Crimes Investigation.</a:t>
                      </a:r>
                    </a:p>
                    <a:p>
                      <a:pPr algn="just"/>
                      <a:endParaRPr lang="en-US" sz="1050" b="0" u="none" baseline="0" dirty="0" smtClean="0">
                        <a:latin typeface="Arial" panose="020B0604020202020204" pitchFamily="34" charset="0"/>
                        <a:cs typeface="Arial" panose="020B0604020202020204" pitchFamily="34" charset="0"/>
                      </a:endParaRPr>
                    </a:p>
                    <a:p>
                      <a:pPr algn="just"/>
                      <a:r>
                        <a:rPr lang="en-US" sz="1050" b="0" u="sng" baseline="0" dirty="0" smtClean="0">
                          <a:latin typeface="Arial" panose="020B0604020202020204" pitchFamily="34" charset="0"/>
                          <a:cs typeface="Arial" panose="020B0604020202020204" pitchFamily="34" charset="0"/>
                        </a:rPr>
                        <a:t>Civil Litigation</a:t>
                      </a:r>
                    </a:p>
                    <a:p>
                      <a:pPr algn="just"/>
                      <a:r>
                        <a:rPr lang="en-US" sz="1050" b="0" u="none" dirty="0" smtClean="0">
                          <a:latin typeface="Arial" panose="020B0604020202020204" pitchFamily="34" charset="0"/>
                          <a:cs typeface="Arial" panose="020B0604020202020204" pitchFamily="34" charset="0"/>
                        </a:rPr>
                        <a:t>On 1 June 2020, the SIU instituted proceedings against 3 defendants in the Special</a:t>
                      </a:r>
                      <a:r>
                        <a:rPr lang="en-US" sz="1050" b="0" u="none" baseline="0" dirty="0" smtClean="0">
                          <a:latin typeface="Arial" panose="020B0604020202020204" pitchFamily="34" charset="0"/>
                          <a:cs typeface="Arial" panose="020B0604020202020204" pitchFamily="34" charset="0"/>
                        </a:rPr>
                        <a:t> Tribunal.</a:t>
                      </a:r>
                    </a:p>
                    <a:p>
                      <a:pPr algn="just"/>
                      <a:endParaRPr lang="en-US" sz="1050" b="0" u="none" dirty="0" smtClean="0">
                        <a:latin typeface="Arial" panose="020B0604020202020204" pitchFamily="34" charset="0"/>
                        <a:cs typeface="Arial" panose="020B0604020202020204" pitchFamily="34" charset="0"/>
                      </a:endParaRPr>
                    </a:p>
                    <a:p>
                      <a:pPr algn="just"/>
                      <a:r>
                        <a:rPr lang="en-US" sz="1050" b="0" u="sng" dirty="0" smtClean="0">
                          <a:latin typeface="Arial" panose="020B0604020202020204" pitchFamily="34" charset="0"/>
                          <a:cs typeface="Arial" panose="020B0604020202020204" pitchFamily="34" charset="0"/>
                        </a:rPr>
                        <a:t>SARS Referral</a:t>
                      </a:r>
                    </a:p>
                    <a:p>
                      <a:pPr algn="just"/>
                      <a:r>
                        <a:rPr lang="en-US" sz="1050" b="0" u="none" dirty="0" smtClean="0">
                          <a:latin typeface="Arial" panose="020B0604020202020204" pitchFamily="34" charset="0"/>
                          <a:cs typeface="Arial" panose="020B0604020202020204" pitchFamily="34" charset="0"/>
                        </a:rPr>
                        <a:t>1 referral to SARS relating to the possible non-declaration or non-payment of VAT.</a:t>
                      </a:r>
                      <a:endParaRPr lang="en-US" sz="1050" b="0" u="none" dirty="0">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698934"/>
                  </a:ext>
                </a:extLst>
              </a:tr>
            </a:tbl>
          </a:graphicData>
        </a:graphic>
      </p:graphicFrame>
    </p:spTree>
    <p:extLst>
      <p:ext uri="{BB962C8B-B14F-4D97-AF65-F5344CB8AC3E}">
        <p14:creationId xmlns:p14="http://schemas.microsoft.com/office/powerpoint/2010/main" val="282771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0351546"/>
              </p:ext>
            </p:extLst>
          </p:nvPr>
        </p:nvGraphicFramePr>
        <p:xfrm>
          <a:off x="291225" y="2278011"/>
          <a:ext cx="9396881" cy="2285998"/>
        </p:xfrm>
        <a:graphic>
          <a:graphicData uri="http://schemas.openxmlformats.org/drawingml/2006/table">
            <a:tbl>
              <a:tblPr firstRow="1" bandRow="1">
                <a:tableStyleId>{073A0DAA-6AF3-43AB-8588-CEC1D06C72B9}</a:tableStyleId>
              </a:tblPr>
              <a:tblGrid>
                <a:gridCol w="397028">
                  <a:extLst>
                    <a:ext uri="{9D8B030D-6E8A-4147-A177-3AD203B41FA5}">
                      <a16:colId xmlns:a16="http://schemas.microsoft.com/office/drawing/2014/main" val="724265126"/>
                    </a:ext>
                  </a:extLst>
                </a:gridCol>
                <a:gridCol w="670457">
                  <a:extLst>
                    <a:ext uri="{9D8B030D-6E8A-4147-A177-3AD203B41FA5}">
                      <a16:colId xmlns:a16="http://schemas.microsoft.com/office/drawing/2014/main" val="1772536897"/>
                    </a:ext>
                  </a:extLst>
                </a:gridCol>
                <a:gridCol w="1089493">
                  <a:extLst>
                    <a:ext uri="{9D8B030D-6E8A-4147-A177-3AD203B41FA5}">
                      <a16:colId xmlns:a16="http://schemas.microsoft.com/office/drawing/2014/main" val="2883886879"/>
                    </a:ext>
                  </a:extLst>
                </a:gridCol>
                <a:gridCol w="1072731">
                  <a:extLst>
                    <a:ext uri="{9D8B030D-6E8A-4147-A177-3AD203B41FA5}">
                      <a16:colId xmlns:a16="http://schemas.microsoft.com/office/drawing/2014/main" val="2382277454"/>
                    </a:ext>
                  </a:extLst>
                </a:gridCol>
                <a:gridCol w="3482349">
                  <a:extLst>
                    <a:ext uri="{9D8B030D-6E8A-4147-A177-3AD203B41FA5}">
                      <a16:colId xmlns:a16="http://schemas.microsoft.com/office/drawing/2014/main" val="3221222080"/>
                    </a:ext>
                  </a:extLst>
                </a:gridCol>
                <a:gridCol w="1168948">
                  <a:extLst>
                    <a:ext uri="{9D8B030D-6E8A-4147-A177-3AD203B41FA5}">
                      <a16:colId xmlns:a16="http://schemas.microsoft.com/office/drawing/2014/main" val="768897847"/>
                    </a:ext>
                  </a:extLst>
                </a:gridCol>
                <a:gridCol w="1515875">
                  <a:extLst>
                    <a:ext uri="{9D8B030D-6E8A-4147-A177-3AD203B41FA5}">
                      <a16:colId xmlns:a16="http://schemas.microsoft.com/office/drawing/2014/main" val="4257250570"/>
                    </a:ext>
                  </a:extLst>
                </a:gridCol>
              </a:tblGrid>
              <a:tr h="370840">
                <a:tc>
                  <a:txBody>
                    <a:bodyPr/>
                    <a:lstStyle/>
                    <a:p>
                      <a:r>
                        <a:rPr lang="en-US" sz="1400" dirty="0" smtClean="0">
                          <a:solidFill>
                            <a:schemeClr val="tx1"/>
                          </a:solidFill>
                          <a:latin typeface="Arial" panose="020B0604020202020204" pitchFamily="34" charset="0"/>
                          <a:cs typeface="Arial" panose="020B0604020202020204" pitchFamily="34" charset="0"/>
                        </a:rPr>
                        <a:t>No</a:t>
                      </a:r>
                      <a:endParaRPr lang="en-US" sz="14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Proc No</a:t>
                      </a:r>
                      <a:endParaRPr lang="en-US" sz="14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Dept./State Institution</a:t>
                      </a:r>
                      <a:endParaRPr lang="en-US" sz="14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Date Proclamation</a:t>
                      </a:r>
                      <a:endParaRPr lang="en-US" sz="14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Allegations</a:t>
                      </a:r>
                      <a:endParaRPr lang="en-US" sz="14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Status</a:t>
                      </a:r>
                      <a:endParaRPr lang="en-US" sz="14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Outcomes</a:t>
                      </a:r>
                      <a:endParaRPr lang="en-US" sz="14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9128796"/>
                  </a:ext>
                </a:extLst>
              </a:tr>
              <a:tr h="370840">
                <a:tc>
                  <a:txBody>
                    <a:bodyPr/>
                    <a:lstStyle/>
                    <a:p>
                      <a:r>
                        <a:rPr lang="en-US" sz="1200" b="0" dirty="0" smtClean="0">
                          <a:latin typeface="Arial" panose="020B0604020202020204" pitchFamily="34" charset="0"/>
                          <a:cs typeface="Arial" panose="020B0604020202020204" pitchFamily="34" charset="0"/>
                        </a:rPr>
                        <a:t>43</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smtClean="0">
                          <a:latin typeface="Arial" panose="020B0604020202020204" pitchFamily="34" charset="0"/>
                          <a:cs typeface="Arial" panose="020B0604020202020204" pitchFamily="34" charset="0"/>
                        </a:rPr>
                        <a:t>R 9 of</a:t>
                      </a:r>
                      <a:r>
                        <a:rPr lang="en-US" sz="1200" b="0" baseline="0" dirty="0" smtClean="0">
                          <a:latin typeface="Arial" panose="020B0604020202020204" pitchFamily="34" charset="0"/>
                          <a:cs typeface="Arial" panose="020B0604020202020204" pitchFamily="34" charset="0"/>
                        </a:rPr>
                        <a:t> 2018</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smtClean="0">
                          <a:latin typeface="Arial" panose="020B0604020202020204" pitchFamily="34" charset="0"/>
                          <a:cs typeface="Arial" panose="020B0604020202020204" pitchFamily="34" charset="0"/>
                        </a:rPr>
                        <a:t>Mbhashe Local Municipality in the Eastern Cape Province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smtClean="0">
                          <a:latin typeface="Arial" panose="020B0604020202020204" pitchFamily="34" charset="0"/>
                          <a:cs typeface="Arial" panose="020B0604020202020204" pitchFamily="34" charset="0"/>
                        </a:rPr>
                        <a:t>GG: 41561 of 6 April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ZA" sz="1200" kern="1200" dirty="0" smtClean="0">
                          <a:solidFill>
                            <a:schemeClr val="dk1"/>
                          </a:solidFill>
                          <a:effectLst/>
                          <a:latin typeface="Arial" panose="020B0604020202020204" pitchFamily="34" charset="0"/>
                          <a:ea typeface="+mn-ea"/>
                          <a:cs typeface="Arial" panose="020B0604020202020204" pitchFamily="34" charset="0"/>
                        </a:rPr>
                        <a:t>The SIU instituted proceedings to set aside a contract irregularly entered into between Mbhashe Municipality and Kwane Capital for the procurement of “yellow fleet” plant equipment and vehicles. </a:t>
                      </a:r>
                      <a:endParaRPr lang="en-US" sz="1200" kern="1200" dirty="0" smtClean="0">
                        <a:solidFill>
                          <a:schemeClr val="dk1"/>
                        </a:solidFill>
                        <a:effectLst/>
                        <a:latin typeface="Arial" panose="020B0604020202020204" pitchFamily="34" charset="0"/>
                        <a:ea typeface="+mn-ea"/>
                        <a:cs typeface="Arial" panose="020B0604020202020204" pitchFamily="34" charset="0"/>
                      </a:endParaRPr>
                    </a:p>
                    <a:p>
                      <a:endParaRPr lang="en-US" sz="1200" b="0" i="0" kern="1200" dirty="0" smtClean="0">
                        <a:solidFill>
                          <a:schemeClr val="dk1"/>
                        </a:solidFill>
                        <a:effectLst/>
                        <a:latin typeface="Arial" panose="020B0604020202020204" pitchFamily="34" charset="0"/>
                        <a:ea typeface="+mn-ea"/>
                        <a:cs typeface="Arial" panose="020B0604020202020204" pitchFamily="34" charset="0"/>
                      </a:endParaRPr>
                    </a:p>
                    <a:p>
                      <a:r>
                        <a:rPr lang="en-US" sz="1200" b="0" i="0" kern="1200" dirty="0" smtClean="0">
                          <a:solidFill>
                            <a:schemeClr val="dk1"/>
                          </a:solidFill>
                          <a:effectLst/>
                          <a:latin typeface="Arial" panose="020B0604020202020204" pitchFamily="34" charset="0"/>
                          <a:ea typeface="+mn-ea"/>
                          <a:cs typeface="Arial" panose="020B0604020202020204" pitchFamily="34" charset="0"/>
                        </a:rPr>
                        <a:t>The cause of action is based on the</a:t>
                      </a:r>
                      <a:r>
                        <a:rPr lang="en-US" sz="1200" b="0" i="0" kern="1200" baseline="0" dirty="0" smtClean="0">
                          <a:solidFill>
                            <a:schemeClr val="dk1"/>
                          </a:solidFill>
                          <a:effectLst/>
                          <a:latin typeface="Arial" panose="020B0604020202020204" pitchFamily="34" charset="0"/>
                          <a:ea typeface="+mn-ea"/>
                          <a:cs typeface="Arial" panose="020B0604020202020204" pitchFamily="34" charset="0"/>
                        </a:rPr>
                        <a:t> fraudulent and unlawful conduct by Kwane Capital</a:t>
                      </a:r>
                      <a:endParaRPr lang="en-US" sz="1200" b="0"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smtClean="0">
                          <a:latin typeface="Arial" panose="020B0604020202020204" pitchFamily="34" charset="0"/>
                          <a:cs typeface="Arial" panose="020B0604020202020204" pitchFamily="34" charset="0"/>
                        </a:rPr>
                        <a:t>1/06/2020</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u="none" dirty="0" smtClean="0">
                          <a:latin typeface="Arial" panose="020B0604020202020204" pitchFamily="34" charset="0"/>
                          <a:cs typeface="Arial" panose="020B0604020202020204" pitchFamily="34" charset="0"/>
                        </a:rPr>
                        <a:t>Matter referred to the</a:t>
                      </a:r>
                      <a:r>
                        <a:rPr lang="en-US" sz="1200" b="0" u="none" baseline="0" dirty="0" smtClean="0">
                          <a:latin typeface="Arial" panose="020B0604020202020204" pitchFamily="34" charset="0"/>
                          <a:cs typeface="Arial" panose="020B0604020202020204" pitchFamily="34" charset="0"/>
                        </a:rPr>
                        <a:t> </a:t>
                      </a:r>
                      <a:r>
                        <a:rPr lang="en-US" sz="1200" b="0" u="none" dirty="0" smtClean="0">
                          <a:latin typeface="Arial" panose="020B0604020202020204" pitchFamily="34" charset="0"/>
                          <a:cs typeface="Arial" panose="020B0604020202020204" pitchFamily="34" charset="0"/>
                        </a:rPr>
                        <a:t>Special Tribunal</a:t>
                      </a:r>
                      <a:endParaRPr lang="en-US" sz="1200" b="0" u="non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698934"/>
                  </a:ext>
                </a:extLst>
              </a:tr>
            </a:tbl>
          </a:graphicData>
        </a:graphic>
      </p:graphicFrame>
    </p:spTree>
    <p:extLst>
      <p:ext uri="{BB962C8B-B14F-4D97-AF65-F5344CB8AC3E}">
        <p14:creationId xmlns:p14="http://schemas.microsoft.com/office/powerpoint/2010/main" val="1843772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4404239"/>
              </p:ext>
            </p:extLst>
          </p:nvPr>
        </p:nvGraphicFramePr>
        <p:xfrm>
          <a:off x="166255" y="1138687"/>
          <a:ext cx="9633527" cy="5150829"/>
        </p:xfrm>
        <a:graphic>
          <a:graphicData uri="http://schemas.openxmlformats.org/drawingml/2006/table">
            <a:tbl>
              <a:tblPr firstRow="1" bandRow="1">
                <a:tableStyleId>{073A0DAA-6AF3-43AB-8588-CEC1D06C72B9}</a:tableStyleId>
              </a:tblPr>
              <a:tblGrid>
                <a:gridCol w="407027">
                  <a:extLst>
                    <a:ext uri="{9D8B030D-6E8A-4147-A177-3AD203B41FA5}">
                      <a16:colId xmlns:a16="http://schemas.microsoft.com/office/drawing/2014/main" val="724265126"/>
                    </a:ext>
                  </a:extLst>
                </a:gridCol>
                <a:gridCol w="551417">
                  <a:extLst>
                    <a:ext uri="{9D8B030D-6E8A-4147-A177-3AD203B41FA5}">
                      <a16:colId xmlns:a16="http://schemas.microsoft.com/office/drawing/2014/main" val="1772536897"/>
                    </a:ext>
                  </a:extLst>
                </a:gridCol>
                <a:gridCol w="963554">
                  <a:extLst>
                    <a:ext uri="{9D8B030D-6E8A-4147-A177-3AD203B41FA5}">
                      <a16:colId xmlns:a16="http://schemas.microsoft.com/office/drawing/2014/main" val="2883886879"/>
                    </a:ext>
                  </a:extLst>
                </a:gridCol>
                <a:gridCol w="1274655">
                  <a:extLst>
                    <a:ext uri="{9D8B030D-6E8A-4147-A177-3AD203B41FA5}">
                      <a16:colId xmlns:a16="http://schemas.microsoft.com/office/drawing/2014/main" val="2382277454"/>
                    </a:ext>
                  </a:extLst>
                </a:gridCol>
                <a:gridCol w="4064521">
                  <a:extLst>
                    <a:ext uri="{9D8B030D-6E8A-4147-A177-3AD203B41FA5}">
                      <a16:colId xmlns:a16="http://schemas.microsoft.com/office/drawing/2014/main" val="3221222080"/>
                    </a:ext>
                  </a:extLst>
                </a:gridCol>
                <a:gridCol w="904148">
                  <a:extLst>
                    <a:ext uri="{9D8B030D-6E8A-4147-A177-3AD203B41FA5}">
                      <a16:colId xmlns:a16="http://schemas.microsoft.com/office/drawing/2014/main" val="768897847"/>
                    </a:ext>
                  </a:extLst>
                </a:gridCol>
                <a:gridCol w="1468205">
                  <a:extLst>
                    <a:ext uri="{9D8B030D-6E8A-4147-A177-3AD203B41FA5}">
                      <a16:colId xmlns:a16="http://schemas.microsoft.com/office/drawing/2014/main" val="4257250570"/>
                    </a:ext>
                  </a:extLst>
                </a:gridCol>
              </a:tblGrid>
              <a:tr h="673938">
                <a:tc>
                  <a:txBody>
                    <a:bodyPr/>
                    <a:lstStyle/>
                    <a:p>
                      <a:r>
                        <a:rPr lang="en-US" sz="1200" dirty="0" smtClean="0">
                          <a:solidFill>
                            <a:schemeClr val="tx1"/>
                          </a:solidFill>
                          <a:latin typeface="Arial" panose="020B0604020202020204" pitchFamily="34" charset="0"/>
                          <a:cs typeface="Arial" panose="020B0604020202020204" pitchFamily="34" charset="0"/>
                        </a:rPr>
                        <a:t>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Proc 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Dept./State Institution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Date Proclamation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Allegations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Status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Outcomes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9128796"/>
                  </a:ext>
                </a:extLst>
              </a:tr>
              <a:tr h="4476891">
                <a:tc>
                  <a:txBody>
                    <a:bodyPr/>
                    <a:lstStyle/>
                    <a:p>
                      <a:r>
                        <a:rPr lang="en-US" sz="1000" dirty="0" smtClean="0">
                          <a:latin typeface="Arial" panose="020B0604020202020204" pitchFamily="34" charset="0"/>
                          <a:cs typeface="Arial" panose="020B0604020202020204" pitchFamily="34" charset="0"/>
                        </a:rPr>
                        <a:t>44</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latin typeface="Arial" panose="020B0604020202020204" pitchFamily="34" charset="0"/>
                          <a:cs typeface="Arial" panose="020B0604020202020204" pitchFamily="34" charset="0"/>
                        </a:rPr>
                        <a:t>R13 of 2018</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GG 41650 on 25 May 2018 </a:t>
                      </a:r>
                      <a:endPar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Eastern Cape </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Development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Corporation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Department of Provincial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 Planning and Treasury of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The Eastern Cape </a:t>
                      </a:r>
                      <a:r>
                        <a:rPr lang="en-US" altLang="en-US" sz="1000" dirty="0" err="1" smtClean="0">
                          <a:solidFill>
                            <a:srgbClr val="000000"/>
                          </a:solidFill>
                          <a:latin typeface="Arial" panose="020B0604020202020204" pitchFamily="34" charset="0"/>
                          <a:cs typeface="Arial" panose="020B0604020202020204" pitchFamily="34" charset="0"/>
                        </a:rPr>
                        <a:t>Dept</a:t>
                      </a:r>
                      <a:r>
                        <a:rPr lang="en-US" altLang="en-US" sz="1000" dirty="0" smtClean="0">
                          <a:solidFill>
                            <a:srgbClr val="000000"/>
                          </a:solidFill>
                          <a:latin typeface="Arial" panose="020B0604020202020204" pitchFamily="34" charset="0"/>
                          <a:cs typeface="Arial" panose="020B0604020202020204" pitchFamily="34" charset="0"/>
                        </a:rPr>
                        <a:t>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Safety</a:t>
                      </a:r>
                      <a:r>
                        <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 and </a:t>
                      </a:r>
                      <a:r>
                        <a:rPr kumimoji="0" lang="en-US" altLang="en-US" sz="1000" b="0" i="0" u="none" strike="noStrike" cap="none" normalizeH="0" dirty="0" err="1" smtClean="0">
                          <a:ln>
                            <a:noFill/>
                          </a:ln>
                          <a:solidFill>
                            <a:srgbClr val="000000"/>
                          </a:solidFill>
                          <a:effectLst/>
                          <a:latin typeface="Arial" panose="020B0604020202020204" pitchFamily="34" charset="0"/>
                          <a:cs typeface="Arial" panose="020B0604020202020204" pitchFamily="34" charset="0"/>
                        </a:rPr>
                        <a:t>Liason</a:t>
                      </a:r>
                      <a:endPar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aseline="0" dirty="0" smtClean="0">
                          <a:solidFill>
                            <a:srgbClr val="000000"/>
                          </a:solidFill>
                          <a:latin typeface="Arial" panose="020B0604020202020204" pitchFamily="34" charset="0"/>
                          <a:cs typeface="Arial" panose="020B0604020202020204" pitchFamily="34" charset="0"/>
                        </a:rPr>
                        <a:t>The</a:t>
                      </a:r>
                      <a:r>
                        <a:rPr lang="en-US" altLang="en-US" sz="1000" dirty="0" smtClean="0">
                          <a:solidFill>
                            <a:srgbClr val="000000"/>
                          </a:solidFill>
                          <a:latin typeface="Arial" panose="020B0604020202020204" pitchFamily="34" charset="0"/>
                          <a:cs typeface="Arial" panose="020B0604020202020204" pitchFamily="34" charset="0"/>
                        </a:rPr>
                        <a:t> Eastern Cape Parks Board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a</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nd</a:t>
                      </a:r>
                      <a:r>
                        <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 Tourism</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aseline="0" dirty="0" smtClean="0">
                          <a:solidFill>
                            <a:srgbClr val="000000"/>
                          </a:solidFill>
                          <a:latin typeface="Arial" panose="020B0604020202020204" pitchFamily="34" charset="0"/>
                          <a:cs typeface="Arial" panose="020B0604020202020204" pitchFamily="34" charset="0"/>
                        </a:rPr>
                        <a:t>Buffalo City </a:t>
                      </a:r>
                      <a:r>
                        <a:rPr lang="en-US" altLang="en-US" sz="1000" baseline="0" dirty="0" err="1" smtClean="0">
                          <a:solidFill>
                            <a:srgbClr val="000000"/>
                          </a:solidFill>
                          <a:latin typeface="Arial" panose="020B0604020202020204" pitchFamily="34" charset="0"/>
                          <a:cs typeface="Arial" panose="020B0604020202020204" pitchFamily="34" charset="0"/>
                        </a:rPr>
                        <a:t>Mertopolitan</a:t>
                      </a:r>
                      <a:endParaRPr lang="en-US" altLang="en-US" sz="1000" baseline="0" dirty="0" smtClean="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Municipality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King </a:t>
                      </a:r>
                      <a:r>
                        <a:rPr lang="en-US" altLang="en-US" sz="1000" dirty="0" err="1" smtClean="0">
                          <a:solidFill>
                            <a:srgbClr val="000000"/>
                          </a:solidFill>
                          <a:latin typeface="Arial" panose="020B0604020202020204" pitchFamily="34" charset="0"/>
                          <a:cs typeface="Arial" panose="020B0604020202020204" pitchFamily="34" charset="0"/>
                        </a:rPr>
                        <a:t>Sabata</a:t>
                      </a:r>
                      <a:r>
                        <a:rPr lang="en-US" altLang="en-US" sz="1000" dirty="0" smtClean="0">
                          <a:solidFill>
                            <a:srgbClr val="000000"/>
                          </a:solidFill>
                          <a:latin typeface="Arial" panose="020B0604020202020204" pitchFamily="34" charset="0"/>
                          <a:cs typeface="Arial" panose="020B0604020202020204" pitchFamily="34" charset="0"/>
                        </a:rPr>
                        <a:t> Local Municipality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OR Tambo Municipality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Nelson Mandela Bay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Metropolitan </a:t>
                      </a:r>
                      <a:r>
                        <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Municipality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GB" sz="1050" kern="1200" dirty="0" smtClean="0">
                          <a:solidFill>
                            <a:schemeClr val="dk1"/>
                          </a:solidFill>
                          <a:effectLst/>
                          <a:latin typeface="Arial" panose="020B0604020202020204" pitchFamily="34" charset="0"/>
                          <a:ea typeface="+mn-ea"/>
                          <a:cs typeface="Arial" panose="020B0604020202020204" pitchFamily="34" charset="0"/>
                        </a:rPr>
                        <a:t>Numerous complaints were lodged with the Office of the Public Protector during the period 14 January 2014 to 24 June 2014 pertaining to the expenditure incurred in respect of the funeral for the late former President Mandela. The Public Protector conducted an investigation and the findings were reflected in a report titled “</a:t>
                      </a:r>
                      <a:r>
                        <a:rPr lang="en-GB" sz="1050" i="1" kern="1200" dirty="0" smtClean="0">
                          <a:solidFill>
                            <a:schemeClr val="dk1"/>
                          </a:solidFill>
                          <a:effectLst/>
                          <a:latin typeface="Arial" panose="020B0604020202020204" pitchFamily="34" charset="0"/>
                          <a:ea typeface="+mn-ea"/>
                          <a:cs typeface="Arial" panose="020B0604020202020204" pitchFamily="34" charset="0"/>
                        </a:rPr>
                        <a:t>Report on an investigation into allegations of the misappropriation of public funds, improper conduct and maladministration in connection with expenditure incurred in preparation for the funeral of former President Nelson </a:t>
                      </a:r>
                      <a:r>
                        <a:rPr lang="en-GB" sz="1050" i="1" kern="1200" dirty="0" err="1" smtClean="0">
                          <a:solidFill>
                            <a:schemeClr val="dk1"/>
                          </a:solidFill>
                          <a:effectLst/>
                          <a:latin typeface="Arial" panose="020B0604020202020204" pitchFamily="34" charset="0"/>
                          <a:ea typeface="+mn-ea"/>
                          <a:cs typeface="Arial" panose="020B0604020202020204" pitchFamily="34" charset="0"/>
                        </a:rPr>
                        <a:t>Rolihlahla</a:t>
                      </a:r>
                      <a:r>
                        <a:rPr lang="en-GB" sz="1050" i="1" kern="1200" dirty="0" smtClean="0">
                          <a:solidFill>
                            <a:schemeClr val="dk1"/>
                          </a:solidFill>
                          <a:effectLst/>
                          <a:latin typeface="Arial" panose="020B0604020202020204" pitchFamily="34" charset="0"/>
                          <a:ea typeface="+mn-ea"/>
                          <a:cs typeface="Arial" panose="020B0604020202020204" pitchFamily="34" charset="0"/>
                        </a:rPr>
                        <a:t> Mandela</a:t>
                      </a:r>
                      <a:r>
                        <a:rPr lang="en-GB" sz="1050" kern="1200" dirty="0" smtClean="0">
                          <a:solidFill>
                            <a:schemeClr val="dk1"/>
                          </a:solidFill>
                          <a:effectLst/>
                          <a:latin typeface="Arial" panose="020B0604020202020204" pitchFamily="34" charset="0"/>
                          <a:ea typeface="+mn-ea"/>
                          <a:cs typeface="Arial" panose="020B0604020202020204" pitchFamily="34" charset="0"/>
                        </a:rPr>
                        <a:t>.” </a:t>
                      </a:r>
                      <a:endParaRPr lang="en-US" sz="105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GB" sz="1050" kern="1200" dirty="0" smtClean="0">
                          <a:solidFill>
                            <a:schemeClr val="dk1"/>
                          </a:solidFill>
                          <a:effectLst/>
                          <a:latin typeface="Arial" panose="020B0604020202020204" pitchFamily="34" charset="0"/>
                          <a:ea typeface="+mn-ea"/>
                          <a:cs typeface="Arial" panose="020B0604020202020204" pitchFamily="34" charset="0"/>
                        </a:rPr>
                        <a:t>In terms of the report, the Public Protector as a remedial action recommended that the matter be referred to the SIU to take the necessary steps to institute civil proceedings to recover the loss incurred by the organs of state as a result of the procurement of goods and/or services for the funeral of President Mandela. </a:t>
                      </a:r>
                      <a:endParaRPr lang="en-US" sz="105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GB" sz="1050" kern="1200" dirty="0" smtClean="0">
                          <a:solidFill>
                            <a:schemeClr val="dk1"/>
                          </a:solidFill>
                          <a:effectLst/>
                          <a:latin typeface="Arial" panose="020B0604020202020204" pitchFamily="34" charset="0"/>
                          <a:ea typeface="+mn-ea"/>
                          <a:cs typeface="Arial" panose="020B0604020202020204" pitchFamily="34" charset="0"/>
                        </a:rPr>
                        <a:t>On 5 December 2013, President Nelson Mandela passed away and the official funeral was held on 15 December 2013 at </a:t>
                      </a:r>
                      <a:r>
                        <a:rPr lang="en-GB" sz="1050" kern="1200" dirty="0" err="1" smtClean="0">
                          <a:solidFill>
                            <a:schemeClr val="dk1"/>
                          </a:solidFill>
                          <a:effectLst/>
                          <a:latin typeface="Arial" panose="020B0604020202020204" pitchFamily="34" charset="0"/>
                          <a:ea typeface="+mn-ea"/>
                          <a:cs typeface="Arial" panose="020B0604020202020204" pitchFamily="34" charset="0"/>
                        </a:rPr>
                        <a:t>Qunu</a:t>
                      </a:r>
                      <a:r>
                        <a:rPr lang="en-GB" sz="1050" kern="1200" dirty="0" smtClean="0">
                          <a:solidFill>
                            <a:schemeClr val="dk1"/>
                          </a:solidFill>
                          <a:effectLst/>
                          <a:latin typeface="Arial" panose="020B0604020202020204" pitchFamily="34" charset="0"/>
                          <a:ea typeface="+mn-ea"/>
                          <a:cs typeface="Arial" panose="020B0604020202020204" pitchFamily="34" charset="0"/>
                        </a:rPr>
                        <a:t> in the Eastern Cape. The</a:t>
                      </a:r>
                      <a:r>
                        <a:rPr lang="en-GB" sz="1050" kern="1200" baseline="0" dirty="0" smtClean="0">
                          <a:solidFill>
                            <a:schemeClr val="dk1"/>
                          </a:solidFill>
                          <a:effectLst/>
                          <a:latin typeface="Arial" panose="020B0604020202020204" pitchFamily="34" charset="0"/>
                          <a:ea typeface="+mn-ea"/>
                          <a:cs typeface="Arial" panose="020B0604020202020204" pitchFamily="34" charset="0"/>
                        </a:rPr>
                        <a:t> investigation conducted </a:t>
                      </a:r>
                      <a:r>
                        <a:rPr lang="en-GB" sz="1050" kern="1200" dirty="0" smtClean="0">
                          <a:solidFill>
                            <a:schemeClr val="dk1"/>
                          </a:solidFill>
                          <a:effectLst/>
                          <a:latin typeface="Arial" panose="020B0604020202020204" pitchFamily="34" charset="0"/>
                          <a:ea typeface="+mn-ea"/>
                          <a:cs typeface="Arial" panose="020B0604020202020204" pitchFamily="34" charset="0"/>
                        </a:rPr>
                        <a:t>pertaining to the maladministration in the affairs of the EC Treasury and the ECDC in relation to the allocation of funds to be used for the funeral of President Mandela and any related unauthorised, irregular and fruitless and wasteful expenditure incurred in respect thereof and the procurement of goods and/or services in relation to the funeral of former President Mandela by the ECPTA, the BCMM, the KSDLM, the ORTDM and the NMMM and the payments made in respect thereof. </a:t>
                      </a:r>
                      <a:endParaRPr lang="en-US"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latin typeface="Arial" panose="020B0604020202020204" pitchFamily="34" charset="0"/>
                          <a:cs typeface="Arial" panose="020B0604020202020204" pitchFamily="34" charset="0"/>
                        </a:rPr>
                        <a:t>Report submitted</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latin typeface="Arial" panose="020B0604020202020204" pitchFamily="34" charset="0"/>
                          <a:cs typeface="Arial" panose="020B0604020202020204" pitchFamily="34" charset="0"/>
                        </a:rPr>
                        <a:t>4 NPA referrals</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Former HOD-R22M</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Former City Man.</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NMMBM-R1.2M</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Former MM ORTM-R442K</a:t>
                      </a:r>
                    </a:p>
                    <a:p>
                      <a:pPr marL="285750" indent="-285750">
                        <a:buFont typeface="Arial" panose="020B0604020202020204" pitchFamily="34" charset="0"/>
                        <a:buChar char="•"/>
                      </a:pPr>
                      <a:r>
                        <a:rPr lang="en-US" sz="1100" dirty="0" err="1" smtClean="0">
                          <a:latin typeface="Arial" panose="020B0604020202020204" pitchFamily="34" charset="0"/>
                          <a:cs typeface="Arial" panose="020B0604020202020204" pitchFamily="34" charset="0"/>
                        </a:rPr>
                        <a:t>Reagola</a:t>
                      </a:r>
                      <a:r>
                        <a:rPr lang="en-US" sz="1100" dirty="0" smtClean="0">
                          <a:latin typeface="Arial" panose="020B0604020202020204" pitchFamily="34" charset="0"/>
                          <a:cs typeface="Arial" panose="020B0604020202020204" pitchFamily="34" charset="0"/>
                        </a:rPr>
                        <a:t>-</a:t>
                      </a:r>
                      <a:r>
                        <a:rPr lang="en-US" sz="1100" baseline="0" dirty="0" smtClean="0">
                          <a:latin typeface="Arial" panose="020B0604020202020204" pitchFamily="34" charset="0"/>
                          <a:cs typeface="Arial" panose="020B0604020202020204" pitchFamily="34" charset="0"/>
                        </a:rPr>
                        <a:t> R4.9M</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698934"/>
                  </a:ext>
                </a:extLst>
              </a:tr>
            </a:tbl>
          </a:graphicData>
        </a:graphic>
      </p:graphicFrame>
    </p:spTree>
    <p:extLst>
      <p:ext uri="{BB962C8B-B14F-4D97-AF65-F5344CB8AC3E}">
        <p14:creationId xmlns:p14="http://schemas.microsoft.com/office/powerpoint/2010/main" val="2668771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896392"/>
              </p:ext>
            </p:extLst>
          </p:nvPr>
        </p:nvGraphicFramePr>
        <p:xfrm>
          <a:off x="337127" y="1258988"/>
          <a:ext cx="9568873" cy="4592134"/>
        </p:xfrm>
        <a:graphic>
          <a:graphicData uri="http://schemas.openxmlformats.org/drawingml/2006/table">
            <a:tbl>
              <a:tblPr firstRow="1" bandRow="1">
                <a:tableStyleId>{073A0DAA-6AF3-43AB-8588-CEC1D06C72B9}</a:tableStyleId>
              </a:tblPr>
              <a:tblGrid>
                <a:gridCol w="404295">
                  <a:extLst>
                    <a:ext uri="{9D8B030D-6E8A-4147-A177-3AD203B41FA5}">
                      <a16:colId xmlns:a16="http://schemas.microsoft.com/office/drawing/2014/main" val="724265126"/>
                    </a:ext>
                  </a:extLst>
                </a:gridCol>
                <a:gridCol w="682728">
                  <a:extLst>
                    <a:ext uri="{9D8B030D-6E8A-4147-A177-3AD203B41FA5}">
                      <a16:colId xmlns:a16="http://schemas.microsoft.com/office/drawing/2014/main" val="1772536897"/>
                    </a:ext>
                  </a:extLst>
                </a:gridCol>
                <a:gridCol w="1024536">
                  <a:extLst>
                    <a:ext uri="{9D8B030D-6E8A-4147-A177-3AD203B41FA5}">
                      <a16:colId xmlns:a16="http://schemas.microsoft.com/office/drawing/2014/main" val="2883886879"/>
                    </a:ext>
                  </a:extLst>
                </a:gridCol>
                <a:gridCol w="1158115">
                  <a:extLst>
                    <a:ext uri="{9D8B030D-6E8A-4147-A177-3AD203B41FA5}">
                      <a16:colId xmlns:a16="http://schemas.microsoft.com/office/drawing/2014/main" val="2382277454"/>
                    </a:ext>
                  </a:extLst>
                </a:gridCol>
                <a:gridCol w="3851564">
                  <a:extLst>
                    <a:ext uri="{9D8B030D-6E8A-4147-A177-3AD203B41FA5}">
                      <a16:colId xmlns:a16="http://schemas.microsoft.com/office/drawing/2014/main" val="3221222080"/>
                    </a:ext>
                  </a:extLst>
                </a:gridCol>
                <a:gridCol w="822036">
                  <a:extLst>
                    <a:ext uri="{9D8B030D-6E8A-4147-A177-3AD203B41FA5}">
                      <a16:colId xmlns:a16="http://schemas.microsoft.com/office/drawing/2014/main" val="768897847"/>
                    </a:ext>
                  </a:extLst>
                </a:gridCol>
                <a:gridCol w="1625599">
                  <a:extLst>
                    <a:ext uri="{9D8B030D-6E8A-4147-A177-3AD203B41FA5}">
                      <a16:colId xmlns:a16="http://schemas.microsoft.com/office/drawing/2014/main" val="4257250570"/>
                    </a:ext>
                  </a:extLst>
                </a:gridCol>
              </a:tblGrid>
              <a:tr h="0">
                <a:tc>
                  <a:txBody>
                    <a:bodyPr/>
                    <a:lstStyle/>
                    <a:p>
                      <a:r>
                        <a:rPr lang="en-US" sz="1200" dirty="0" smtClean="0">
                          <a:solidFill>
                            <a:schemeClr val="tx1"/>
                          </a:solidFill>
                          <a:latin typeface="Arial" panose="020B0604020202020204" pitchFamily="34" charset="0"/>
                          <a:cs typeface="Arial" panose="020B0604020202020204" pitchFamily="34" charset="0"/>
                        </a:rPr>
                        <a:t>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Proc 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Dept./State Institution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Date Proclamation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Allegations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Status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Outcomes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9128796"/>
                  </a:ext>
                </a:extLst>
              </a:tr>
              <a:tr h="4134936">
                <a:tc>
                  <a:txBody>
                    <a:bodyPr/>
                    <a:lstStyle/>
                    <a:p>
                      <a:r>
                        <a:rPr lang="en-US" sz="1050" dirty="0" smtClean="0">
                          <a:latin typeface="Arial" panose="020B0604020202020204" pitchFamily="34" charset="0"/>
                          <a:cs typeface="Arial" panose="020B0604020202020204" pitchFamily="34" charset="0"/>
                        </a:rPr>
                        <a:t>45</a:t>
                      </a:r>
                      <a:endParaRPr lang="en-US"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latin typeface="Arial" panose="020B0604020202020204" pitchFamily="34" charset="0"/>
                          <a:cs typeface="Arial" panose="020B0604020202020204" pitchFamily="34" charset="0"/>
                        </a:rPr>
                        <a:t>R19 of 2017</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GG 40810 on 25 April 2017 </a:t>
                      </a:r>
                      <a:endParaRPr kumimoji="0" lang="en-US" altLang="en-US" sz="4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Alfred</a:t>
                      </a:r>
                      <a:r>
                        <a:rPr lang="en-US" altLang="en-US" sz="1000" baseline="0" dirty="0" smtClean="0">
                          <a:solidFill>
                            <a:srgbClr val="000000"/>
                          </a:solidFill>
                          <a:latin typeface="Arial" panose="020B0604020202020204" pitchFamily="34" charset="0"/>
                          <a:cs typeface="Arial" panose="020B0604020202020204" pitchFamily="34" charset="0"/>
                        </a:rPr>
                        <a:t> Nzo District </a:t>
                      </a:r>
                      <a:r>
                        <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Municipality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lnSpc>
                          <a:spcPct val="150000"/>
                        </a:lnSpc>
                        <a:buFont typeface="Arial" panose="020B0604020202020204" pitchFamily="34" charset="0"/>
                        <a:buNone/>
                      </a:pPr>
                      <a:r>
                        <a:rPr lang="en-US" sz="1000" i="0" dirty="0" smtClean="0">
                          <a:latin typeface="Arial" panose="020B0604020202020204" pitchFamily="34" charset="0"/>
                          <a:cs typeface="Arial" panose="020B0604020202020204" pitchFamily="34" charset="0"/>
                        </a:rPr>
                        <a:t>The procurement of, and contracting for goods, works or services by or behalf of the Municipality and payments made in respect thereof and any unrelated </a:t>
                      </a:r>
                      <a:r>
                        <a:rPr lang="en-US" sz="1000" i="0" dirty="0" err="1" smtClean="0">
                          <a:latin typeface="Arial" panose="020B0604020202020204" pitchFamily="34" charset="0"/>
                          <a:cs typeface="Arial" panose="020B0604020202020204" pitchFamily="34" charset="0"/>
                        </a:rPr>
                        <a:t>unauthorised</a:t>
                      </a:r>
                      <a:r>
                        <a:rPr lang="en-US" sz="1000" i="0" dirty="0" smtClean="0">
                          <a:latin typeface="Arial" panose="020B0604020202020204" pitchFamily="34" charset="0"/>
                          <a:cs typeface="Arial" panose="020B0604020202020204" pitchFamily="34" charset="0"/>
                        </a:rPr>
                        <a:t>, irregular or fruitless and wasteful expenditure incurred by the Municipality in respect of:</a:t>
                      </a:r>
                    </a:p>
                    <a:p>
                      <a:pPr lvl="1" indent="-471488" algn="just">
                        <a:lnSpc>
                          <a:spcPct val="150000"/>
                        </a:lnSpc>
                        <a:buFont typeface="Courier New" panose="02070309020205020404" pitchFamily="49" charset="0"/>
                        <a:buChar char="o"/>
                      </a:pPr>
                      <a:r>
                        <a:rPr lang="en-US" sz="1000" i="0" dirty="0" smtClean="0">
                          <a:latin typeface="Arial" panose="020B0604020202020204" pitchFamily="34" charset="0"/>
                          <a:cs typeface="Arial" panose="020B0604020202020204" pitchFamily="34" charset="0"/>
                        </a:rPr>
                        <a:t>The supply, delivery, installation or commissioning of water storage facilities or tanks or contract number ANDM/IDMS-WSP/05/20/03.</a:t>
                      </a:r>
                    </a:p>
                    <a:p>
                      <a:pPr lvl="1" indent="-471488" algn="just">
                        <a:lnSpc>
                          <a:spcPct val="150000"/>
                        </a:lnSpc>
                        <a:buFont typeface="Courier New" panose="02070309020205020404" pitchFamily="49" charset="0"/>
                        <a:buChar char="o"/>
                      </a:pPr>
                      <a:r>
                        <a:rPr lang="en-US" sz="1000" i="0" dirty="0" smtClean="0">
                          <a:latin typeface="Arial" panose="020B0604020202020204" pitchFamily="34" charset="0"/>
                          <a:cs typeface="Arial" panose="020B0604020202020204" pitchFamily="34" charset="0"/>
                        </a:rPr>
                        <a:t>The </a:t>
                      </a:r>
                      <a:r>
                        <a:rPr lang="en-US" sz="1000" i="0" dirty="0" err="1" smtClean="0">
                          <a:latin typeface="Arial" panose="020B0604020202020204" pitchFamily="34" charset="0"/>
                          <a:cs typeface="Arial" panose="020B0604020202020204" pitchFamily="34" charset="0"/>
                        </a:rPr>
                        <a:t>Matatiele</a:t>
                      </a:r>
                      <a:r>
                        <a:rPr lang="en-US" sz="1000" i="0" dirty="0" smtClean="0">
                          <a:latin typeface="Arial" panose="020B0604020202020204" pitchFamily="34" charset="0"/>
                          <a:cs typeface="Arial" panose="020B0604020202020204" pitchFamily="34" charset="0"/>
                        </a:rPr>
                        <a:t> Ward 7 Water Supply Project or Tender Number ANDM/IDMS-PMU/300/25/03/14.</a:t>
                      </a:r>
                    </a:p>
                    <a:p>
                      <a:pPr lvl="1" indent="-471488" algn="just">
                        <a:lnSpc>
                          <a:spcPct val="150000"/>
                        </a:lnSpc>
                        <a:buFont typeface="Courier New" panose="02070309020205020404" pitchFamily="49" charset="0"/>
                        <a:buChar char="o"/>
                      </a:pPr>
                      <a:r>
                        <a:rPr lang="en-US" sz="1000" i="0" dirty="0" smtClean="0">
                          <a:latin typeface="Arial" panose="020B0604020202020204" pitchFamily="34" charset="0"/>
                          <a:cs typeface="Arial" panose="020B0604020202020204" pitchFamily="34" charset="0"/>
                        </a:rPr>
                        <a:t>A revenue and billing management solution or Tender Number ANDM/IDMS-WSP/165/19/11/14.</a:t>
                      </a:r>
                    </a:p>
                    <a:p>
                      <a:pPr algn="just">
                        <a:lnSpc>
                          <a:spcPct val="150000"/>
                        </a:lnSpc>
                        <a:buFont typeface="Arial" panose="020B0604020202020204" pitchFamily="34" charset="0"/>
                        <a:buChar char="•"/>
                      </a:pPr>
                      <a:r>
                        <a:rPr lang="en-US" sz="1000" i="0" dirty="0" smtClean="0">
                          <a:latin typeface="Arial" panose="020B0604020202020204" pitchFamily="34" charset="0"/>
                          <a:cs typeface="Arial" panose="020B0604020202020204" pitchFamily="34" charset="0"/>
                        </a:rPr>
                        <a:t>Maladministration in the affairs of the Municipality in any losses or prejudice suffered by the Municipality as a result of such maladministration in relation to the above and payments made in respect thereof, including the causes of such maladministration and related </a:t>
                      </a:r>
                      <a:r>
                        <a:rPr lang="en-US" sz="1000" i="0" dirty="0" err="1" smtClean="0">
                          <a:latin typeface="Arial" panose="020B0604020202020204" pitchFamily="34" charset="0"/>
                          <a:cs typeface="Arial" panose="020B0604020202020204" pitchFamily="34" charset="0"/>
                        </a:rPr>
                        <a:t>unauthorised</a:t>
                      </a:r>
                      <a:r>
                        <a:rPr lang="en-US" sz="1000" i="0" dirty="0" smtClean="0">
                          <a:latin typeface="Arial" panose="020B0604020202020204" pitchFamily="34" charset="0"/>
                          <a:cs typeface="Arial" panose="020B0604020202020204" pitchFamily="34" charset="0"/>
                        </a:rPr>
                        <a:t>, irregular or fruitless and wasteful expenditure incurred.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latin typeface="Arial" panose="020B0604020202020204" pitchFamily="34" charset="0"/>
                          <a:cs typeface="Arial" panose="020B0604020202020204" pitchFamily="34" charset="0"/>
                        </a:rPr>
                        <a:t>Report submitted</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1000" dirty="0" smtClean="0">
                          <a:latin typeface="Arial" panose="020B0604020202020204" pitchFamily="34" charset="0"/>
                          <a:cs typeface="Arial" panose="020B0604020202020204" pitchFamily="34" charset="0"/>
                        </a:rPr>
                        <a:t>2</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NPA referrals</a:t>
                      </a:r>
                    </a:p>
                    <a:p>
                      <a:pPr marL="285750" indent="-285750">
                        <a:lnSpc>
                          <a:spcPct val="150000"/>
                        </a:lnSpc>
                        <a:buFont typeface="Arial" panose="020B0604020202020204" pitchFamily="34" charset="0"/>
                        <a:buChar char="•"/>
                      </a:pPr>
                      <a:r>
                        <a:rPr lang="en-US" sz="1000" dirty="0" err="1" smtClean="0">
                          <a:latin typeface="Arial" panose="020B0604020202020204" pitchFamily="34" charset="0"/>
                          <a:cs typeface="Arial" panose="020B0604020202020204" pitchFamily="34" charset="0"/>
                        </a:rPr>
                        <a:t>Lihle</a:t>
                      </a:r>
                      <a:r>
                        <a:rPr lang="en-US" sz="1000" baseline="0" dirty="0" smtClean="0">
                          <a:latin typeface="Arial" panose="020B0604020202020204" pitchFamily="34" charset="0"/>
                          <a:cs typeface="Arial" panose="020B0604020202020204" pitchFamily="34" charset="0"/>
                        </a:rPr>
                        <a:t> Nathi-R124M (8 accused)</a:t>
                      </a:r>
                    </a:p>
                    <a:p>
                      <a:pPr marL="285750" indent="-285750">
                        <a:lnSpc>
                          <a:spcPct val="150000"/>
                        </a:lnSpc>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Chumani-R620K</a:t>
                      </a:r>
                    </a:p>
                    <a:p>
                      <a:pPr marL="0" indent="0">
                        <a:lnSpc>
                          <a:spcPct val="150000"/>
                        </a:lnSpc>
                        <a:buFont typeface="Arial" panose="020B0604020202020204" pitchFamily="34" charset="0"/>
                        <a:buNone/>
                      </a:pPr>
                      <a:r>
                        <a:rPr lang="en-US" sz="1000" baseline="0" dirty="0" smtClean="0">
                          <a:latin typeface="Arial" panose="020B0604020202020204" pitchFamily="34" charset="0"/>
                          <a:cs typeface="Arial" panose="020B0604020202020204" pitchFamily="34" charset="0"/>
                        </a:rPr>
                        <a:t>2 DC referrals</a:t>
                      </a:r>
                    </a:p>
                    <a:p>
                      <a:pPr marL="285750" indent="-285750">
                        <a:lnSpc>
                          <a:spcPct val="150000"/>
                        </a:lnSpc>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Sen Man- Resigned</a:t>
                      </a:r>
                    </a:p>
                    <a:p>
                      <a:pPr marL="285750" indent="-285750">
                        <a:lnSpc>
                          <a:spcPct val="150000"/>
                        </a:lnSpc>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Man –resigned</a:t>
                      </a:r>
                    </a:p>
                    <a:p>
                      <a:pPr marL="285750" indent="-285750">
                        <a:lnSpc>
                          <a:spcPct val="150000"/>
                        </a:lnSpc>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R25M contract set aside</a:t>
                      </a:r>
                    </a:p>
                    <a:p>
                      <a:pPr marL="285750" indent="-285750">
                        <a:lnSpc>
                          <a:spcPct val="150000"/>
                        </a:lnSpc>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R85M contract set aside</a:t>
                      </a:r>
                    </a:p>
                    <a:p>
                      <a:pPr marL="0" indent="0">
                        <a:lnSpc>
                          <a:spcPct val="150000"/>
                        </a:lnSpc>
                        <a:buFont typeface="Arial" panose="020B0604020202020204" pitchFamily="34" charset="0"/>
                        <a:buNone/>
                      </a:pPr>
                      <a:r>
                        <a:rPr lang="en-US" sz="1000" baseline="0" dirty="0" smtClean="0">
                          <a:latin typeface="Arial" panose="020B0604020202020204" pitchFamily="34" charset="0"/>
                          <a:cs typeface="Arial" panose="020B0604020202020204" pitchFamily="34" charset="0"/>
                        </a:rPr>
                        <a:t>4 </a:t>
                      </a:r>
                      <a:r>
                        <a:rPr lang="en-US" sz="1000" baseline="0" dirty="0" err="1" smtClean="0">
                          <a:latin typeface="Arial" panose="020B0604020202020204" pitchFamily="34" charset="0"/>
                          <a:cs typeface="Arial" panose="020B0604020202020204" pitchFamily="34" charset="0"/>
                        </a:rPr>
                        <a:t>Sars</a:t>
                      </a:r>
                      <a:r>
                        <a:rPr lang="en-US" sz="1000" baseline="0" dirty="0" smtClean="0">
                          <a:latin typeface="Arial" panose="020B0604020202020204" pitchFamily="34" charset="0"/>
                          <a:cs typeface="Arial" panose="020B0604020202020204" pitchFamily="34" charset="0"/>
                        </a:rPr>
                        <a:t> referrals</a:t>
                      </a:r>
                    </a:p>
                    <a:p>
                      <a:pPr marL="0" indent="0">
                        <a:lnSpc>
                          <a:spcPct val="150000"/>
                        </a:lnSpc>
                        <a:buFont typeface="Arial" panose="020B0604020202020204" pitchFamily="34" charset="0"/>
                        <a:buNone/>
                      </a:pPr>
                      <a:r>
                        <a:rPr lang="en-US" sz="1000" baseline="0" dirty="0" smtClean="0">
                          <a:latin typeface="Arial" panose="020B0604020202020204" pitchFamily="34" charset="0"/>
                          <a:cs typeface="Arial" panose="020B0604020202020204" pitchFamily="34" charset="0"/>
                        </a:rPr>
                        <a:t>2 referral to CIDB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698934"/>
                  </a:ext>
                </a:extLst>
              </a:tr>
            </a:tbl>
          </a:graphicData>
        </a:graphic>
      </p:graphicFrame>
    </p:spTree>
    <p:extLst>
      <p:ext uri="{BB962C8B-B14F-4D97-AF65-F5344CB8AC3E}">
        <p14:creationId xmlns:p14="http://schemas.microsoft.com/office/powerpoint/2010/main" val="679322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158207"/>
              </p:ext>
            </p:extLst>
          </p:nvPr>
        </p:nvGraphicFramePr>
        <p:xfrm>
          <a:off x="129308" y="1191082"/>
          <a:ext cx="9624293" cy="4610098"/>
        </p:xfrm>
        <a:graphic>
          <a:graphicData uri="http://schemas.openxmlformats.org/drawingml/2006/table">
            <a:tbl>
              <a:tblPr firstRow="1" bandRow="1">
                <a:tableStyleId>{073A0DAA-6AF3-43AB-8588-CEC1D06C72B9}</a:tableStyleId>
              </a:tblPr>
              <a:tblGrid>
                <a:gridCol w="406637">
                  <a:extLst>
                    <a:ext uri="{9D8B030D-6E8A-4147-A177-3AD203B41FA5}">
                      <a16:colId xmlns:a16="http://schemas.microsoft.com/office/drawing/2014/main" val="724265126"/>
                    </a:ext>
                  </a:extLst>
                </a:gridCol>
                <a:gridCol w="581655">
                  <a:extLst>
                    <a:ext uri="{9D8B030D-6E8A-4147-A177-3AD203B41FA5}">
                      <a16:colId xmlns:a16="http://schemas.microsoft.com/office/drawing/2014/main" val="1772536897"/>
                    </a:ext>
                  </a:extLst>
                </a:gridCol>
                <a:gridCol w="997527">
                  <a:extLst>
                    <a:ext uri="{9D8B030D-6E8A-4147-A177-3AD203B41FA5}">
                      <a16:colId xmlns:a16="http://schemas.microsoft.com/office/drawing/2014/main" val="2883886879"/>
                    </a:ext>
                  </a:extLst>
                </a:gridCol>
                <a:gridCol w="1154546">
                  <a:extLst>
                    <a:ext uri="{9D8B030D-6E8A-4147-A177-3AD203B41FA5}">
                      <a16:colId xmlns:a16="http://schemas.microsoft.com/office/drawing/2014/main" val="2382277454"/>
                    </a:ext>
                  </a:extLst>
                </a:gridCol>
                <a:gridCol w="4219873">
                  <a:extLst>
                    <a:ext uri="{9D8B030D-6E8A-4147-A177-3AD203B41FA5}">
                      <a16:colId xmlns:a16="http://schemas.microsoft.com/office/drawing/2014/main" val="3221222080"/>
                    </a:ext>
                  </a:extLst>
                </a:gridCol>
                <a:gridCol w="779737">
                  <a:extLst>
                    <a:ext uri="{9D8B030D-6E8A-4147-A177-3AD203B41FA5}">
                      <a16:colId xmlns:a16="http://schemas.microsoft.com/office/drawing/2014/main" val="768897847"/>
                    </a:ext>
                  </a:extLst>
                </a:gridCol>
                <a:gridCol w="1484318">
                  <a:extLst>
                    <a:ext uri="{9D8B030D-6E8A-4147-A177-3AD203B41FA5}">
                      <a16:colId xmlns:a16="http://schemas.microsoft.com/office/drawing/2014/main" val="4257250570"/>
                    </a:ext>
                  </a:extLst>
                </a:gridCol>
              </a:tblGrid>
              <a:tr h="370840">
                <a:tc>
                  <a:txBody>
                    <a:bodyPr/>
                    <a:lstStyle/>
                    <a:p>
                      <a:r>
                        <a:rPr lang="en-US" sz="1200" dirty="0" smtClean="0">
                          <a:solidFill>
                            <a:schemeClr val="tx1"/>
                          </a:solidFill>
                          <a:latin typeface="Arial" panose="020B0604020202020204" pitchFamily="34" charset="0"/>
                          <a:cs typeface="Arial" panose="020B0604020202020204" pitchFamily="34" charset="0"/>
                        </a:rPr>
                        <a:t>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Proc No</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Dept./State Institution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Date Proclamation</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Allegations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Status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Outcomes</a:t>
                      </a:r>
                      <a:endParaRPr lang="en-US" sz="1200" dirty="0">
                        <a:solidFill>
                          <a:schemeClr val="tx1"/>
                        </a:solidFill>
                        <a:latin typeface="Arial" panose="020B0604020202020204" pitchFamily="34" charset="0"/>
                        <a:cs typeface="Arial" panose="020B0604020202020204" pitchFamily="34" charset="0"/>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9128796"/>
                  </a:ext>
                </a:extLst>
              </a:tr>
              <a:tr h="370840">
                <a:tc>
                  <a:txBody>
                    <a:bodyPr/>
                    <a:lstStyle/>
                    <a:p>
                      <a:r>
                        <a:rPr lang="en-US" sz="1100" dirty="0" smtClean="0">
                          <a:latin typeface="Arial" panose="020B0604020202020204" pitchFamily="34" charset="0"/>
                          <a:cs typeface="Arial" panose="020B0604020202020204" pitchFamily="34" charset="0"/>
                        </a:rPr>
                        <a:t>46</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latin typeface="Arial" panose="020B0604020202020204" pitchFamily="34" charset="0"/>
                          <a:cs typeface="Arial" panose="020B0604020202020204" pitchFamily="34" charset="0"/>
                        </a:rPr>
                        <a:t>R23 of 2020</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GG 43546 on 23 July 2020</a:t>
                      </a:r>
                      <a:endParaRPr kumimoji="0" lang="en-US" altLang="en-US" sz="4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Nelson Mandela Bay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Arial" panose="020B0604020202020204" pitchFamily="34" charset="0"/>
                          <a:cs typeface="Arial" panose="020B0604020202020204" pitchFamily="34" charset="0"/>
                        </a:rPr>
                        <a:t>Metropolitan </a:t>
                      </a:r>
                      <a:r>
                        <a:rPr kumimoji="0" lang="en-US" altLang="en-US" sz="1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Municipality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kern="1200" dirty="0" smtClean="0">
                          <a:solidFill>
                            <a:schemeClr val="dk1"/>
                          </a:solidFill>
                          <a:effectLst/>
                          <a:latin typeface="Arial" panose="020B0604020202020204" pitchFamily="34" charset="0"/>
                          <a:ea typeface="+mn-ea"/>
                          <a:cs typeface="Arial" panose="020B0604020202020204" pitchFamily="34" charset="0"/>
                        </a:rPr>
                        <a:t>The procurement of, or contracting for, goods, works and services, including the construction, refurbishment, leasing, occupation and use of immovable property, during, or in respect of the national state of disaster, as declared by Government Notice No. 313 of 15 March</a:t>
                      </a:r>
                      <a:r>
                        <a:rPr lang="en-ZA" sz="1600" kern="1200" dirty="0" smtClean="0">
                          <a:solidFill>
                            <a:schemeClr val="dk1"/>
                          </a:solidFill>
                          <a:effectLst/>
                          <a:latin typeface="Arial" panose="020B0604020202020204" pitchFamily="34" charset="0"/>
                          <a:ea typeface="+mn-ea"/>
                          <a:cs typeface="Arial" panose="020B0604020202020204" pitchFamily="34" charset="0"/>
                        </a:rPr>
                        <a:t> </a:t>
                      </a:r>
                      <a:r>
                        <a:rPr lang="en-ZA" sz="1000" kern="1200" dirty="0" smtClean="0">
                          <a:solidFill>
                            <a:schemeClr val="dk1"/>
                          </a:solidFill>
                          <a:effectLst/>
                          <a:latin typeface="Arial" panose="020B0604020202020204" pitchFamily="34" charset="0"/>
                          <a:ea typeface="+mn-ea"/>
                          <a:cs typeface="Arial" panose="020B0604020202020204" pitchFamily="34" charset="0"/>
                        </a:rPr>
                        <a:t>2020, by or on behalf of the State institutions, and payments made in respect thereof in a manner that was - </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(a)	not fair, competitive, transparent, equitable or cost-effective;</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(b)	contrary to applicable –</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a:t>
                      </a:r>
                      <a:r>
                        <a:rPr lang="en-ZA" sz="1000" kern="1200" dirty="0" err="1" smtClean="0">
                          <a:solidFill>
                            <a:schemeClr val="dk1"/>
                          </a:solidFill>
                          <a:effectLst/>
                          <a:latin typeface="Arial" panose="020B0604020202020204" pitchFamily="34" charset="0"/>
                          <a:ea typeface="+mn-ea"/>
                          <a:cs typeface="Arial" panose="020B0604020202020204" pitchFamily="34" charset="0"/>
                        </a:rPr>
                        <a:t>i</a:t>
                      </a:r>
                      <a:r>
                        <a:rPr lang="en-ZA" sz="1000" kern="1200" dirty="0" smtClean="0">
                          <a:solidFill>
                            <a:schemeClr val="dk1"/>
                          </a:solidFill>
                          <a:effectLst/>
                          <a:latin typeface="Arial" panose="020B0604020202020204" pitchFamily="34" charset="0"/>
                          <a:ea typeface="+mn-ea"/>
                          <a:cs typeface="Arial" panose="020B0604020202020204" pitchFamily="34" charset="0"/>
                        </a:rPr>
                        <a:t>) 	legislation;</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(ii)	manuals, guidelines, practice notes, circulars or instructions issued by the National Treasury or relevant Provincial Treasury; or</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(iii) 	manuals, policies, procedures, prescripts, instructions or practices of or applicable to the State institutions; </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(c)	conduct by or facilitated through the proper or unlawful conduct of – </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a:t>
                      </a:r>
                      <a:r>
                        <a:rPr lang="en-ZA" sz="1000" kern="1200" dirty="0" err="1" smtClean="0">
                          <a:solidFill>
                            <a:schemeClr val="dk1"/>
                          </a:solidFill>
                          <a:effectLst/>
                          <a:latin typeface="Arial" panose="020B0604020202020204" pitchFamily="34" charset="0"/>
                          <a:ea typeface="+mn-ea"/>
                          <a:cs typeface="Arial" panose="020B0604020202020204" pitchFamily="34" charset="0"/>
                        </a:rPr>
                        <a:t>i</a:t>
                      </a:r>
                      <a:r>
                        <a:rPr lang="en-ZA" sz="1000" kern="1200" dirty="0" smtClean="0">
                          <a:solidFill>
                            <a:schemeClr val="dk1"/>
                          </a:solidFill>
                          <a:effectLst/>
                          <a:latin typeface="Arial" panose="020B0604020202020204" pitchFamily="34" charset="0"/>
                          <a:ea typeface="+mn-ea"/>
                          <a:cs typeface="Arial" panose="020B0604020202020204" pitchFamily="34" charset="0"/>
                        </a:rPr>
                        <a:t>) 	employees or officials of the State institutions; or</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(ii) 	any other person or entity, </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to corruptly or unduly benefit themselves or any other person; or </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(d)	fraudulent, </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and any related unauthorised, irregular or fruitless and wasteful expenditure incurred by the State institutions or the State.</a:t>
                      </a:r>
                      <a:endParaRPr lang="en-US" sz="1000" kern="1200" dirty="0" smtClean="0">
                        <a:solidFill>
                          <a:schemeClr val="dk1"/>
                        </a:solidFill>
                        <a:effectLst/>
                        <a:latin typeface="Arial" panose="020B0604020202020204" pitchFamily="34" charset="0"/>
                        <a:ea typeface="+mn-ea"/>
                        <a:cs typeface="Arial" panose="020B0604020202020204" pitchFamily="34" charset="0"/>
                      </a:endParaRPr>
                    </a:p>
                    <a:p>
                      <a:r>
                        <a:rPr lang="en-ZA" sz="1000" kern="1200" dirty="0" smtClean="0">
                          <a:solidFill>
                            <a:schemeClr val="dk1"/>
                          </a:solidFill>
                          <a:effectLst/>
                          <a:latin typeface="Arial" panose="020B0604020202020204" pitchFamily="34" charset="0"/>
                          <a:ea typeface="+mn-ea"/>
                          <a:cs typeface="Arial" panose="020B0604020202020204" pitchFamily="34" charset="0"/>
                        </a:rPr>
                        <a:t>2.	Any improper or unlawful conduct by the officials or employees of the State institutions or any other person or entity, in relation to the allegations set out in paragraph 1 of this Schedule, including the causes of such improper or unlawful conduct and any loss, damage or actual or potential prejudice suffered by the State institutions or the State</a:t>
                      </a:r>
                      <a:r>
                        <a:rPr lang="en-ZA" sz="1050" kern="1200" dirty="0" smtClean="0">
                          <a:solidFill>
                            <a:schemeClr val="dk1"/>
                          </a:solidFill>
                          <a:effectLst/>
                          <a:latin typeface="Arial" panose="020B0604020202020204" pitchFamily="34" charset="0"/>
                          <a:ea typeface="+mn-ea"/>
                          <a:cs typeface="Arial" panose="020B0604020202020204" pitchFamily="34" charset="0"/>
                        </a:rPr>
                        <a:t>.</a:t>
                      </a:r>
                      <a:endParaRPr lang="en-US" sz="1050" kern="1200" dirty="0" smtClean="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latin typeface="Arial" panose="020B0604020202020204" pitchFamily="34" charset="0"/>
                          <a:cs typeface="Arial" panose="020B0604020202020204" pitchFamily="34" charset="0"/>
                        </a:rPr>
                        <a:t>Report submitted</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latin typeface="Arial" panose="020B0604020202020204" pitchFamily="34" charset="0"/>
                          <a:cs typeface="Arial" panose="020B0604020202020204" pitchFamily="34" charset="0"/>
                        </a:rPr>
                        <a:t>4 DC &amp; NPA referrals</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Act.</a:t>
                      </a:r>
                      <a:r>
                        <a:rPr lang="en-US" sz="1100" baseline="0" dirty="0" smtClean="0">
                          <a:latin typeface="Arial" panose="020B0604020202020204" pitchFamily="34" charset="0"/>
                          <a:cs typeface="Arial" panose="020B0604020202020204" pitchFamily="34" charset="0"/>
                        </a:rPr>
                        <a:t> City Man.</a:t>
                      </a:r>
                      <a:endParaRPr lang="en-US"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Exec</a:t>
                      </a:r>
                      <a:r>
                        <a:rPr lang="en-US" sz="1100" baseline="0" dirty="0" smtClean="0">
                          <a:latin typeface="Arial" panose="020B0604020202020204" pitchFamily="34" charset="0"/>
                          <a:cs typeface="Arial" panose="020B0604020202020204" pitchFamily="34" charset="0"/>
                        </a:rPr>
                        <a:t> Dir. Sen Man</a:t>
                      </a:r>
                      <a:endParaRPr lang="en-US"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Sen.</a:t>
                      </a:r>
                      <a:r>
                        <a:rPr lang="en-US" sz="1100" baseline="0" dirty="0" smtClean="0">
                          <a:latin typeface="Arial" panose="020B0604020202020204" pitchFamily="34" charset="0"/>
                          <a:cs typeface="Arial" panose="020B0604020202020204" pitchFamily="34" charset="0"/>
                        </a:rPr>
                        <a:t> Man.</a:t>
                      </a:r>
                      <a:endParaRPr lang="en-US"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Sen.</a:t>
                      </a:r>
                      <a:r>
                        <a:rPr lang="en-US" sz="1100" baseline="0" dirty="0" smtClean="0">
                          <a:latin typeface="Arial" panose="020B0604020202020204" pitchFamily="34" charset="0"/>
                          <a:cs typeface="Arial" panose="020B0604020202020204" pitchFamily="34" charset="0"/>
                        </a:rPr>
                        <a:t> Man.</a:t>
                      </a:r>
                    </a:p>
                    <a:p>
                      <a:pPr marL="285750" indent="-285750">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Sen Man.</a:t>
                      </a:r>
                    </a:p>
                    <a:p>
                      <a:pPr marL="0" indent="0">
                        <a:buFont typeface="Arial" panose="020B0604020202020204" pitchFamily="34" charset="0"/>
                        <a:buNone/>
                      </a:pPr>
                      <a:r>
                        <a:rPr lang="en-US" sz="1100" baseline="0" dirty="0" smtClean="0">
                          <a:latin typeface="Arial" panose="020B0604020202020204" pitchFamily="34" charset="0"/>
                          <a:cs typeface="Arial" panose="020B0604020202020204" pitchFamily="34" charset="0"/>
                        </a:rPr>
                        <a:t>1 civil litigation of R24M</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698934"/>
                  </a:ext>
                </a:extLst>
              </a:tr>
            </a:tbl>
          </a:graphicData>
        </a:graphic>
      </p:graphicFrame>
    </p:spTree>
    <p:extLst>
      <p:ext uri="{BB962C8B-B14F-4D97-AF65-F5344CB8AC3E}">
        <p14:creationId xmlns:p14="http://schemas.microsoft.com/office/powerpoint/2010/main" val="2621093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133F20-305E-4EA7-B3EB-13F2620046EA}"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40420658"/>
              </p:ext>
            </p:extLst>
          </p:nvPr>
        </p:nvGraphicFramePr>
        <p:xfrm>
          <a:off x="64656" y="1200727"/>
          <a:ext cx="9665132" cy="4553961"/>
        </p:xfrm>
        <a:graphic>
          <a:graphicData uri="http://schemas.openxmlformats.org/drawingml/2006/table">
            <a:tbl>
              <a:tblPr/>
              <a:tblGrid>
                <a:gridCol w="249380">
                  <a:extLst>
                    <a:ext uri="{9D8B030D-6E8A-4147-A177-3AD203B41FA5}">
                      <a16:colId xmlns:a16="http://schemas.microsoft.com/office/drawing/2014/main" val="4210728043"/>
                    </a:ext>
                  </a:extLst>
                </a:gridCol>
                <a:gridCol w="461819">
                  <a:extLst>
                    <a:ext uri="{9D8B030D-6E8A-4147-A177-3AD203B41FA5}">
                      <a16:colId xmlns:a16="http://schemas.microsoft.com/office/drawing/2014/main" val="2143278128"/>
                    </a:ext>
                  </a:extLst>
                </a:gridCol>
                <a:gridCol w="1587305">
                  <a:extLst>
                    <a:ext uri="{9D8B030D-6E8A-4147-A177-3AD203B41FA5}">
                      <a16:colId xmlns:a16="http://schemas.microsoft.com/office/drawing/2014/main" val="2675800137"/>
                    </a:ext>
                  </a:extLst>
                </a:gridCol>
                <a:gridCol w="1091240">
                  <a:extLst>
                    <a:ext uri="{9D8B030D-6E8A-4147-A177-3AD203B41FA5}">
                      <a16:colId xmlns:a16="http://schemas.microsoft.com/office/drawing/2014/main" val="1873502204"/>
                    </a:ext>
                  </a:extLst>
                </a:gridCol>
                <a:gridCol w="4202545">
                  <a:extLst>
                    <a:ext uri="{9D8B030D-6E8A-4147-A177-3AD203B41FA5}">
                      <a16:colId xmlns:a16="http://schemas.microsoft.com/office/drawing/2014/main" val="401850421"/>
                    </a:ext>
                  </a:extLst>
                </a:gridCol>
                <a:gridCol w="1173019">
                  <a:extLst>
                    <a:ext uri="{9D8B030D-6E8A-4147-A177-3AD203B41FA5}">
                      <a16:colId xmlns:a16="http://schemas.microsoft.com/office/drawing/2014/main" val="2224586544"/>
                    </a:ext>
                  </a:extLst>
                </a:gridCol>
                <a:gridCol w="899824">
                  <a:extLst>
                    <a:ext uri="{9D8B030D-6E8A-4147-A177-3AD203B41FA5}">
                      <a16:colId xmlns:a16="http://schemas.microsoft.com/office/drawing/2014/main" val="1793098937"/>
                    </a:ext>
                  </a:extLst>
                </a:gridCol>
              </a:tblGrid>
              <a:tr h="590318">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ALLEGATIONS</a:t>
                      </a:r>
                    </a:p>
                  </a:txBody>
                  <a:tcPr marL="3043" marR="3043"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STATUS</a:t>
                      </a:r>
                    </a:p>
                  </a:txBody>
                  <a:tcPr marL="3043" marR="3043"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OUTCOMES</a:t>
                      </a:r>
                    </a:p>
                  </a:txBody>
                  <a:tcPr marL="3043" marR="3043"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77772660"/>
                  </a:ext>
                </a:extLst>
              </a:tr>
              <a:tr h="3963643">
                <a:tc>
                  <a:txBody>
                    <a:bodyPr/>
                    <a:lstStyle/>
                    <a:p>
                      <a:pPr algn="l" fontAlgn="ctr"/>
                      <a:r>
                        <a:rPr lang="en-US" sz="1000" b="0" i="0" u="none" strike="noStrike" dirty="0" smtClean="0">
                          <a:solidFill>
                            <a:srgbClr val="000000"/>
                          </a:solidFill>
                          <a:effectLst/>
                          <a:latin typeface="Arial" panose="020B0604020202020204" pitchFamily="34" charset="0"/>
                        </a:rPr>
                        <a:t>47</a:t>
                      </a:r>
                      <a:endParaRPr lang="en-US" sz="1000" b="0" i="0" u="none" strike="noStrike" dirty="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R55 of 2002</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Province of the Western Cape:</a:t>
                      </a:r>
                      <a:br>
                        <a:rPr lang="en-US" sz="1000" b="0" i="0" u="none" strike="noStrike" dirty="0">
                          <a:solidFill>
                            <a:srgbClr val="000000"/>
                          </a:solidFill>
                          <a:effectLst/>
                          <a:latin typeface="Arial" panose="020B0604020202020204" pitchFamily="34" charset="0"/>
                        </a:rPr>
                      </a:br>
                      <a:r>
                        <a:rPr lang="en-US" sz="1000" b="0" i="0" u="none" strike="noStrike" dirty="0" err="1">
                          <a:solidFill>
                            <a:srgbClr val="000000"/>
                          </a:solidFill>
                          <a:effectLst/>
                          <a:latin typeface="Arial" panose="020B0604020202020204" pitchFamily="34" charset="0"/>
                        </a:rPr>
                        <a:t>Saron</a:t>
                      </a:r>
                      <a:r>
                        <a:rPr lang="en-US" sz="1000" b="0" i="0" u="none" strike="noStrike" dirty="0">
                          <a:solidFill>
                            <a:srgbClr val="000000"/>
                          </a:solidFill>
                          <a:effectLst/>
                          <a:latin typeface="Arial" panose="020B0604020202020204" pitchFamily="34" charset="0"/>
                        </a:rPr>
                        <a:t> Local Council (“A”);</a:t>
                      </a:r>
                      <a:br>
                        <a:rPr lang="en-US" sz="1000" b="0" i="0" u="none" strike="noStrike" dirty="0">
                          <a:solidFill>
                            <a:srgbClr val="000000"/>
                          </a:solidFill>
                          <a:effectLst/>
                          <a:latin typeface="Arial" panose="020B0604020202020204" pitchFamily="34" charset="0"/>
                        </a:rPr>
                      </a:br>
                      <a:r>
                        <a:rPr lang="en-US" sz="1000" b="0" i="0" u="none" strike="noStrike" dirty="0" err="1">
                          <a:solidFill>
                            <a:srgbClr val="000000"/>
                          </a:solidFill>
                          <a:effectLst/>
                          <a:latin typeface="Arial" panose="020B0604020202020204" pitchFamily="34" charset="0"/>
                        </a:rPr>
                        <a:t>Weskus</a:t>
                      </a:r>
                      <a:r>
                        <a:rPr lang="en-US" sz="1000" b="0" i="0" u="none" strike="noStrike" dirty="0">
                          <a:solidFill>
                            <a:srgbClr val="000000"/>
                          </a:solidFill>
                          <a:effectLst/>
                          <a:latin typeface="Arial" panose="020B0604020202020204" pitchFamily="34" charset="0"/>
                        </a:rPr>
                        <a:t> District Council (“B”);</a:t>
                      </a:r>
                      <a:br>
                        <a:rPr lang="en-US" sz="1000" b="0" i="0" u="none" strike="noStrike" dirty="0">
                          <a:solidFill>
                            <a:srgbClr val="000000"/>
                          </a:solidFill>
                          <a:effectLst/>
                          <a:latin typeface="Arial" panose="020B0604020202020204" pitchFamily="34" charset="0"/>
                        </a:rPr>
                      </a:br>
                      <a:r>
                        <a:rPr lang="en-US" sz="1000" b="0" i="0" u="none" strike="noStrike" dirty="0" err="1">
                          <a:solidFill>
                            <a:srgbClr val="000000"/>
                          </a:solidFill>
                          <a:effectLst/>
                          <a:latin typeface="Arial" panose="020B0604020202020204" pitchFamily="34" charset="0"/>
                        </a:rPr>
                        <a:t>Calitzdorp</a:t>
                      </a:r>
                      <a:r>
                        <a:rPr lang="en-US" sz="1000" b="0" i="0" u="none" strike="noStrike" dirty="0">
                          <a:solidFill>
                            <a:srgbClr val="000000"/>
                          </a:solidFill>
                          <a:effectLst/>
                          <a:latin typeface="Arial" panose="020B0604020202020204" pitchFamily="34" charset="0"/>
                        </a:rPr>
                        <a:t> Municipality (“C”);</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Worcester Municipality (“D”); and</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Robertson Municipality (“E”)</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GG:23553 of 24 June 2002</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just" fontAlgn="ctr">
                        <a:buFont typeface="Arial" panose="020B0604020202020204" pitchFamily="34" charset="0"/>
                        <a:buChar char="•"/>
                      </a:pPr>
                      <a:r>
                        <a:rPr lang="en-US" sz="1000" b="0" i="0" u="none" strike="noStrike" dirty="0">
                          <a:solidFill>
                            <a:srgbClr val="000000"/>
                          </a:solidFill>
                          <a:effectLst/>
                          <a:latin typeface="Arial" panose="020B0604020202020204" pitchFamily="34" charset="0"/>
                        </a:rPr>
                        <a:t>Failure by the Management Board of the Council to keep and maintain proper financial records, pay VAT to SARS and the unlawful awarding of tenders;  Irregular tendering by members of the Management Board of the Council to build the “</a:t>
                      </a:r>
                      <a:r>
                        <a:rPr lang="en-US" sz="1000" b="0" i="0" u="none" strike="noStrike" dirty="0" err="1">
                          <a:solidFill>
                            <a:srgbClr val="000000"/>
                          </a:solidFill>
                          <a:effectLst/>
                          <a:latin typeface="Arial" panose="020B0604020202020204" pitchFamily="34" charset="0"/>
                        </a:rPr>
                        <a:t>Saron</a:t>
                      </a:r>
                      <a:r>
                        <a:rPr lang="en-US" sz="1000" b="0" i="0" u="none" strike="noStrike" dirty="0">
                          <a:solidFill>
                            <a:srgbClr val="000000"/>
                          </a:solidFill>
                          <a:effectLst/>
                          <a:latin typeface="Arial" panose="020B0604020202020204" pitchFamily="34" charset="0"/>
                        </a:rPr>
                        <a:t> Holiday Resort”;  Failure of Council to recover due debts in respect of a loan made by the Council to “</a:t>
                      </a:r>
                      <a:r>
                        <a:rPr lang="en-US" sz="1000" b="0" i="0" u="none" strike="noStrike" dirty="0" err="1">
                          <a:solidFill>
                            <a:srgbClr val="000000"/>
                          </a:solidFill>
                          <a:effectLst/>
                          <a:latin typeface="Arial" panose="020B0604020202020204" pitchFamily="34" charset="0"/>
                        </a:rPr>
                        <a:t>Saron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Boerdery</a:t>
                      </a:r>
                      <a:r>
                        <a:rPr lang="en-US" sz="1000" b="0" i="0" u="none" strike="noStrike" dirty="0">
                          <a:solidFill>
                            <a:srgbClr val="000000"/>
                          </a:solidFill>
                          <a:effectLst/>
                          <a:latin typeface="Arial" panose="020B0604020202020204" pitchFamily="34" charset="0"/>
                        </a:rPr>
                        <a:t>” and irregular loans granted by the Council to members of the Council;  Unlawful allocation of communal land to the “</a:t>
                      </a:r>
                      <a:r>
                        <a:rPr lang="en-US" sz="1000" b="0" i="0" u="none" strike="noStrike" dirty="0" err="1">
                          <a:solidFill>
                            <a:srgbClr val="000000"/>
                          </a:solidFill>
                          <a:effectLst/>
                          <a:latin typeface="Arial" panose="020B0604020202020204" pitchFamily="34" charset="0"/>
                        </a:rPr>
                        <a:t>Calvynse</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Protestante</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Kerk</a:t>
                      </a:r>
                      <a:r>
                        <a:rPr lang="en-US" sz="1000" b="0" i="0" u="none" strike="noStrike" dirty="0">
                          <a:solidFill>
                            <a:srgbClr val="000000"/>
                          </a:solidFill>
                          <a:effectLst/>
                          <a:latin typeface="Arial" panose="020B0604020202020204" pitchFamily="34" charset="0"/>
                        </a:rPr>
                        <a:t>”, Board members and their families by the Management Board of the Council. Failure of the Council to collect income tax from Council employed officials;  Irregular and/or </a:t>
                      </a:r>
                      <a:r>
                        <a:rPr lang="en-US" sz="1000" b="0" i="0" u="none" strike="noStrike" dirty="0" err="1">
                          <a:solidFill>
                            <a:srgbClr val="000000"/>
                          </a:solidFill>
                          <a:effectLst/>
                          <a:latin typeface="Arial" panose="020B0604020202020204" pitchFamily="34" charset="0"/>
                        </a:rPr>
                        <a:t>unauthorised</a:t>
                      </a:r>
                      <a:r>
                        <a:rPr lang="en-US" sz="1000" b="0" i="0" u="none" strike="noStrike" dirty="0">
                          <a:solidFill>
                            <a:srgbClr val="000000"/>
                          </a:solidFill>
                          <a:effectLst/>
                          <a:latin typeface="Arial" panose="020B0604020202020204" pitchFamily="34" charset="0"/>
                        </a:rPr>
                        <a:t> expenditures incurred by Council: during 1994/1995 financial year, the </a:t>
                      </a:r>
                      <a:r>
                        <a:rPr lang="en-US" sz="1000" b="0" i="0" u="none" strike="noStrike" dirty="0" err="1">
                          <a:solidFill>
                            <a:srgbClr val="000000"/>
                          </a:solidFill>
                          <a:effectLst/>
                          <a:latin typeface="Arial" panose="020B0604020202020204" pitchFamily="34" charset="0"/>
                        </a:rPr>
                        <a:t>Ganzekraal</a:t>
                      </a:r>
                      <a:r>
                        <a:rPr lang="en-US" sz="1000" b="0" i="0" u="none" strike="noStrike" dirty="0">
                          <a:solidFill>
                            <a:srgbClr val="000000"/>
                          </a:solidFill>
                          <a:effectLst/>
                          <a:latin typeface="Arial" panose="020B0604020202020204" pitchFamily="34" charset="0"/>
                        </a:rPr>
                        <a:t> project and payments of pensions to former Council </a:t>
                      </a:r>
                      <a:r>
                        <a:rPr lang="en-US" sz="1000" b="0" i="0" u="none" strike="noStrike" dirty="0" smtClean="0">
                          <a:solidFill>
                            <a:srgbClr val="000000"/>
                          </a:solidFill>
                          <a:effectLst/>
                          <a:latin typeface="Arial" panose="020B0604020202020204" pitchFamily="34" charset="0"/>
                        </a:rPr>
                        <a:t>members.</a:t>
                      </a:r>
                    </a:p>
                    <a:p>
                      <a:pPr marL="171450" indent="-171450" algn="just" fontAlgn="ctr">
                        <a:buFont typeface="Arial" panose="020B0604020202020204" pitchFamily="34" charset="0"/>
                        <a:buChar char="•"/>
                      </a:pPr>
                      <a:r>
                        <a:rPr lang="en-US" sz="1000" b="0" i="0" u="none" strike="noStrike" dirty="0" smtClean="0">
                          <a:solidFill>
                            <a:srgbClr val="000000"/>
                          </a:solidFill>
                          <a:effectLst/>
                          <a:latin typeface="Arial" panose="020B0604020202020204" pitchFamily="34" charset="0"/>
                        </a:rPr>
                        <a:t>Failure </a:t>
                      </a:r>
                      <a:r>
                        <a:rPr lang="en-US" sz="1000" b="0" i="0" u="none" strike="noStrike" dirty="0">
                          <a:solidFill>
                            <a:srgbClr val="000000"/>
                          </a:solidFill>
                          <a:effectLst/>
                          <a:latin typeface="Arial" panose="020B0604020202020204" pitchFamily="34" charset="0"/>
                        </a:rPr>
                        <a:t>of the Municipality to recover due debts, account for rebates and subsidies paid in relation to housing projects. Failure of the Municipality to recover due debts, rates and taxes and impose fines for damaged pre-paid electricity meters; Fruitless expenditure by Municipality on new computer system project; Failure by Municipality to sign mortgage documents and effect the transfer of property  of 58 official residencies;  Failure to account for a capital subsidy of R3 337 500 claimed from Independent Development Trust Fund. Failure of Municipality to enter into formal lease agreements with tenants in council properties and not recovering rent from tenants, or correct levies and charges. </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investigation is closed </a:t>
                      </a:r>
                      <a:r>
                        <a:rPr lang="en-US" sz="1000" b="0" i="0" u="none" strike="noStrike" dirty="0" smtClean="0">
                          <a:solidFill>
                            <a:srgbClr val="000000"/>
                          </a:solidFill>
                          <a:effectLst/>
                          <a:latin typeface="Arial" panose="020B0604020202020204" pitchFamily="34" charset="0"/>
                        </a:rPr>
                        <a:t>and,</a:t>
                      </a:r>
                    </a:p>
                    <a:p>
                      <a:pPr marL="171450" indent="-171450" algn="l" fontAlgn="ctr">
                        <a:buFont typeface="Arial" panose="020B0604020202020204" pitchFamily="34" charset="0"/>
                        <a:buChar char="•"/>
                      </a:pPr>
                      <a:r>
                        <a:rPr lang="en-US" sz="1000" b="0" i="0" u="none" strike="noStrike" dirty="0" smtClean="0">
                          <a:solidFill>
                            <a:srgbClr val="000000"/>
                          </a:solidFill>
                          <a:effectLst/>
                          <a:latin typeface="Arial" panose="020B0604020202020204" pitchFamily="34" charset="0"/>
                        </a:rPr>
                        <a:t>there </a:t>
                      </a:r>
                      <a:r>
                        <a:rPr lang="en-US" sz="1000" b="0" i="0" u="none" strike="noStrike" dirty="0">
                          <a:solidFill>
                            <a:srgbClr val="000000"/>
                          </a:solidFill>
                          <a:effectLst/>
                          <a:latin typeface="Arial" panose="020B0604020202020204" pitchFamily="34" charset="0"/>
                        </a:rPr>
                        <a:t>are no outcomes</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No outcomes</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682844"/>
                  </a:ext>
                </a:extLst>
              </a:tr>
            </a:tbl>
          </a:graphicData>
        </a:graphic>
      </p:graphicFrame>
    </p:spTree>
    <p:extLst>
      <p:ext uri="{BB962C8B-B14F-4D97-AF65-F5344CB8AC3E}">
        <p14:creationId xmlns:p14="http://schemas.microsoft.com/office/powerpoint/2010/main" val="1124349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3</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7239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LEGISLATIVE AND OTHER MANDATE</a:t>
            </a:r>
            <a:endParaRPr lang="en-US" sz="3200" b="1" dirty="0">
              <a:latin typeface="Arial" panose="020B0604020202020204" pitchFamily="34" charset="0"/>
              <a:cs typeface="Arial" panose="020B0604020202020204" pitchFamily="34" charset="0"/>
            </a:endParaRPr>
          </a:p>
        </p:txBody>
      </p:sp>
      <p:sp>
        <p:nvSpPr>
          <p:cNvPr id="29" name="Content Placeholder 3"/>
          <p:cNvSpPr>
            <a:spLocks noGrp="1"/>
          </p:cNvSpPr>
          <p:nvPr>
            <p:ph idx="1"/>
          </p:nvPr>
        </p:nvSpPr>
        <p:spPr>
          <a:xfrm>
            <a:off x="495300" y="1757867"/>
            <a:ext cx="8915400" cy="4077931"/>
          </a:xfrm>
        </p:spPr>
        <p:txBody>
          <a:bodyPr>
            <a:normAutofit fontScale="85000" lnSpcReduction="10000"/>
          </a:bodyPr>
          <a:lstStyle/>
          <a:p>
            <a:pPr marL="0" lvl="0" indent="0">
              <a:lnSpc>
                <a:spcPct val="150000"/>
              </a:lnSpc>
              <a:buNone/>
              <a:defRPr/>
            </a:pPr>
            <a:r>
              <a:rPr lang="en-US" sz="1600" b="1" dirty="0">
                <a:latin typeface="Arial" panose="020B0604020202020204" pitchFamily="34" charset="0"/>
                <a:cs typeface="Arial" panose="020B0604020202020204" pitchFamily="34" charset="0"/>
              </a:rPr>
              <a:t>CONSTITUTIONAL MANDATE </a:t>
            </a:r>
          </a:p>
          <a:p>
            <a:pPr marL="0" lvl="0" indent="0">
              <a:spcBef>
                <a:spcPts val="0"/>
              </a:spcBef>
              <a:buNone/>
              <a:defRPr/>
            </a:pPr>
            <a:endParaRPr lang="en-US" sz="1700" dirty="0">
              <a:solidFill>
                <a:srgbClr val="000000"/>
              </a:solidFill>
              <a:latin typeface="Arial" panose="020B0604020202020204" pitchFamily="34" charset="0"/>
              <a:cs typeface="Arial" panose="020B0604020202020204" pitchFamily="34" charset="0"/>
            </a:endParaRPr>
          </a:p>
          <a:p>
            <a:pPr marL="0" lvl="0" indent="0">
              <a:spcBef>
                <a:spcPts val="0"/>
              </a:spcBef>
              <a:buNone/>
              <a:defRPr/>
            </a:pPr>
            <a:r>
              <a:rPr lang="en-US" sz="1700" dirty="0">
                <a:solidFill>
                  <a:srgbClr val="000000"/>
                </a:solidFill>
                <a:latin typeface="Arial" panose="020B0604020202020204" pitchFamily="34" charset="0"/>
                <a:cs typeface="Arial" panose="020B0604020202020204" pitchFamily="34" charset="0"/>
              </a:rPr>
              <a:t>The SIU carries its work having due regards to the fundamental rights as contained in the Constitution of the Republic of South Africa. Specifically, SIU takes cognizance on the following sections under the Bill of Rights:</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Section 32 – Access to Information</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Section 33 – Just Administrative Action</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Section 34 – Access to Courts </a:t>
            </a:r>
            <a:endParaRPr lang="en-US" sz="1700" dirty="0" smtClean="0">
              <a:solidFill>
                <a:srgbClr val="000000"/>
              </a:solidFill>
              <a:latin typeface="Arial" panose="020B0604020202020204" pitchFamily="34" charset="0"/>
              <a:cs typeface="Arial" panose="020B0604020202020204" pitchFamily="34" charset="0"/>
            </a:endParaRPr>
          </a:p>
          <a:p>
            <a:pPr marL="457200" lvl="1" indent="0">
              <a:lnSpc>
                <a:spcPct val="150000"/>
              </a:lnSpc>
              <a:spcBef>
                <a:spcPts val="0"/>
              </a:spcBef>
              <a:buNone/>
              <a:defRPr/>
            </a:pPr>
            <a:endParaRPr lang="en-US" sz="1700" dirty="0">
              <a:solidFill>
                <a:srgbClr val="000000"/>
              </a:solidFill>
              <a:latin typeface="Arial" panose="020B0604020202020204" pitchFamily="34" charset="0"/>
              <a:cs typeface="Arial" panose="020B0604020202020204" pitchFamily="34" charset="0"/>
            </a:endParaRPr>
          </a:p>
          <a:p>
            <a:pPr marL="0" indent="0">
              <a:lnSpc>
                <a:spcPct val="150000"/>
              </a:lnSpc>
              <a:buNone/>
              <a:defRPr/>
            </a:pPr>
            <a:r>
              <a:rPr lang="en-US" sz="1600" b="1" dirty="0">
                <a:latin typeface="Arial" panose="020B0604020202020204" pitchFamily="34" charset="0"/>
                <a:cs typeface="Arial" panose="020B0604020202020204" pitchFamily="34" charset="0"/>
              </a:rPr>
              <a:t>LEGISLATIVE MANDATE </a:t>
            </a:r>
          </a:p>
          <a:p>
            <a:pPr marL="0" lvl="0" indent="0">
              <a:spcBef>
                <a:spcPts val="0"/>
              </a:spcBef>
              <a:buNone/>
              <a:defRPr/>
            </a:pPr>
            <a:endParaRPr lang="en-US" sz="1700" dirty="0">
              <a:solidFill>
                <a:srgbClr val="000000"/>
              </a:solidFill>
              <a:latin typeface="Arial" panose="020B0604020202020204" pitchFamily="34" charset="0"/>
              <a:cs typeface="Arial" panose="020B0604020202020204" pitchFamily="34" charset="0"/>
            </a:endParaRPr>
          </a:p>
          <a:p>
            <a:pPr marL="0" lvl="0" indent="0">
              <a:spcBef>
                <a:spcPts val="0"/>
              </a:spcBef>
              <a:buNone/>
              <a:defRPr/>
            </a:pPr>
            <a:r>
              <a:rPr lang="en-US" sz="1700" dirty="0">
                <a:solidFill>
                  <a:srgbClr val="000000"/>
                </a:solidFill>
                <a:latin typeface="Arial" panose="020B0604020202020204" pitchFamily="34" charset="0"/>
                <a:cs typeface="Arial" panose="020B0604020202020204" pitchFamily="34" charset="0"/>
              </a:rPr>
              <a:t>The work of the SIU is governed by the legislation as set out below:</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Special Investigating Units and Special Tribunals Act, 1996 (Act 74 of 1996)</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Criminal Procedure Act, 51 of 1977(Act 51 of 1977)</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Prevention and Combatting of Corrupt Activities (Act 12 of 2004</a:t>
            </a:r>
            <a:r>
              <a:rPr lang="en-US" sz="1700" dirty="0" smtClean="0">
                <a:solidFill>
                  <a:srgbClr val="00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23356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E4ED5E-87FA-41A6-8508-C1B86B44097E}"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13468441"/>
              </p:ext>
            </p:extLst>
          </p:nvPr>
        </p:nvGraphicFramePr>
        <p:xfrm>
          <a:off x="157019" y="1152778"/>
          <a:ext cx="9596581" cy="4965874"/>
        </p:xfrm>
        <a:graphic>
          <a:graphicData uri="http://schemas.openxmlformats.org/drawingml/2006/table">
            <a:tbl>
              <a:tblPr/>
              <a:tblGrid>
                <a:gridCol w="295563">
                  <a:extLst>
                    <a:ext uri="{9D8B030D-6E8A-4147-A177-3AD203B41FA5}">
                      <a16:colId xmlns:a16="http://schemas.microsoft.com/office/drawing/2014/main" val="4210728043"/>
                    </a:ext>
                  </a:extLst>
                </a:gridCol>
                <a:gridCol w="535709">
                  <a:extLst>
                    <a:ext uri="{9D8B030D-6E8A-4147-A177-3AD203B41FA5}">
                      <a16:colId xmlns:a16="http://schemas.microsoft.com/office/drawing/2014/main" val="2143278128"/>
                    </a:ext>
                  </a:extLst>
                </a:gridCol>
                <a:gridCol w="1459345">
                  <a:extLst>
                    <a:ext uri="{9D8B030D-6E8A-4147-A177-3AD203B41FA5}">
                      <a16:colId xmlns:a16="http://schemas.microsoft.com/office/drawing/2014/main" val="2675800137"/>
                    </a:ext>
                  </a:extLst>
                </a:gridCol>
                <a:gridCol w="767893">
                  <a:extLst>
                    <a:ext uri="{9D8B030D-6E8A-4147-A177-3AD203B41FA5}">
                      <a16:colId xmlns:a16="http://schemas.microsoft.com/office/drawing/2014/main" val="1873502204"/>
                    </a:ext>
                  </a:extLst>
                </a:gridCol>
                <a:gridCol w="2788107">
                  <a:extLst>
                    <a:ext uri="{9D8B030D-6E8A-4147-A177-3AD203B41FA5}">
                      <a16:colId xmlns:a16="http://schemas.microsoft.com/office/drawing/2014/main" val="401850421"/>
                    </a:ext>
                  </a:extLst>
                </a:gridCol>
                <a:gridCol w="1283855">
                  <a:extLst>
                    <a:ext uri="{9D8B030D-6E8A-4147-A177-3AD203B41FA5}">
                      <a16:colId xmlns:a16="http://schemas.microsoft.com/office/drawing/2014/main" val="2224586544"/>
                    </a:ext>
                  </a:extLst>
                </a:gridCol>
                <a:gridCol w="2466109">
                  <a:extLst>
                    <a:ext uri="{9D8B030D-6E8A-4147-A177-3AD203B41FA5}">
                      <a16:colId xmlns:a16="http://schemas.microsoft.com/office/drawing/2014/main" val="1793098937"/>
                    </a:ext>
                  </a:extLst>
                </a:gridCol>
              </a:tblGrid>
              <a:tr h="639248">
                <a:tc>
                  <a:txBody>
                    <a:bodyPr/>
                    <a:lstStyle/>
                    <a:p>
                      <a:pPr algn="l" fontAlgn="ctr"/>
                      <a:r>
                        <a:rPr lang="en-US" sz="1050" b="1" i="0" u="none" strike="noStrike">
                          <a:solidFill>
                            <a:srgbClr val="000000"/>
                          </a:solidFill>
                          <a:effectLst/>
                          <a:latin typeface="Arial" panose="020B0604020202020204" pitchFamily="34" charset="0"/>
                        </a:rPr>
                        <a:t>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PROC 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DEPT / STATE INSTITUTION</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DATE PROCLAIMED</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ALLEGATIONS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STATUS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OUTCOMES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77772660"/>
                  </a:ext>
                </a:extLst>
              </a:tr>
              <a:tr h="1644871">
                <a:tc>
                  <a:txBody>
                    <a:bodyPr/>
                    <a:lstStyle/>
                    <a:p>
                      <a:pPr algn="l" fontAlgn="ctr"/>
                      <a:r>
                        <a:rPr lang="en-US" sz="1050" b="0" i="0" u="none" strike="noStrike" dirty="0" smtClean="0">
                          <a:solidFill>
                            <a:srgbClr val="000000"/>
                          </a:solidFill>
                          <a:effectLst/>
                          <a:latin typeface="Arial" panose="020B0604020202020204" pitchFamily="34" charset="0"/>
                        </a:rPr>
                        <a:t>48</a:t>
                      </a:r>
                      <a:endParaRPr lang="en-US" sz="105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rial" panose="020B0604020202020204" pitchFamily="34" charset="0"/>
                        </a:rPr>
                        <a:t>R76 of 2010</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George Local Municipality: Western Cape Province</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rial" panose="020B0604020202020204" pitchFamily="34" charset="0"/>
                        </a:rPr>
                        <a:t>GG:33865 of 09 December 2010</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Losses suffered by the Municipality as a result of unlawful conduct or irregular practices by the Municipality’s personnel or persons or entities doing business with the Municipality in relation to payments made to or disposal of municipal land to the George Housing Agency  or the corrupt benefitting as a result of the alienation of municipal property. Allegations pertaining to procurement irregularities, contrary to legislation, Treasury Practice Notes and the Policies of the Department.</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rial" panose="020B0604020202020204" pitchFamily="34" charset="0"/>
                        </a:rPr>
                        <a:t>Report submitted on 30 April 2013</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effectLst/>
                          <a:latin typeface="Arial" panose="020B0604020202020204" pitchFamily="34" charset="0"/>
                        </a:rPr>
                        <a:t>1 Criminal referral made </a:t>
                      </a:r>
                      <a:r>
                        <a:rPr lang="en-US" sz="1050" b="1" i="0" u="none" strike="noStrike" dirty="0" smtClean="0">
                          <a:solidFill>
                            <a:srgbClr val="000000"/>
                          </a:solidFill>
                          <a:effectLst/>
                          <a:latin typeface="Arial" panose="020B0604020202020204" pitchFamily="34" charset="0"/>
                        </a:rPr>
                        <a:t>to</a:t>
                      </a:r>
                      <a:r>
                        <a:rPr lang="en-US" sz="1050" b="1" i="0" u="none" strike="noStrike" baseline="0" dirty="0" smtClean="0">
                          <a:solidFill>
                            <a:srgbClr val="000000"/>
                          </a:solidFill>
                          <a:effectLst/>
                          <a:latin typeface="Arial" panose="020B0604020202020204" pitchFamily="34" charset="0"/>
                        </a:rPr>
                        <a:t> NPA</a:t>
                      </a:r>
                    </a:p>
                    <a:p>
                      <a:pPr algn="l" fontAlgn="ctr"/>
                      <a:endParaRPr lang="en-US" sz="1050" b="1" i="0" u="none" strike="noStrike" baseline="0"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ZA" sz="1050" kern="1200" dirty="0" smtClean="0">
                          <a:solidFill>
                            <a:schemeClr val="tx1"/>
                          </a:solidFill>
                          <a:effectLst/>
                          <a:latin typeface="Arial" panose="020B0604020202020204" pitchFamily="34" charset="0"/>
                          <a:ea typeface="+mn-ea"/>
                          <a:cs typeface="Arial" panose="020B0604020202020204" pitchFamily="34" charset="0"/>
                        </a:rPr>
                        <a:t>George CAS 113/06/2012 – Matter with DPP (Adv. L. Van </a:t>
                      </a:r>
                      <a:r>
                        <a:rPr lang="en-ZA" sz="1050" kern="1200" dirty="0" err="1" smtClean="0">
                          <a:solidFill>
                            <a:schemeClr val="tx1"/>
                          </a:solidFill>
                          <a:effectLst/>
                          <a:latin typeface="Arial" panose="020B0604020202020204" pitchFamily="34" charset="0"/>
                          <a:ea typeface="+mn-ea"/>
                          <a:cs typeface="Arial" panose="020B0604020202020204" pitchFamily="34" charset="0"/>
                        </a:rPr>
                        <a:t>Niekerk</a:t>
                      </a:r>
                      <a:r>
                        <a:rPr lang="en-ZA" sz="1050" kern="1200" dirty="0" smtClean="0">
                          <a:solidFill>
                            <a:schemeClr val="tx1"/>
                          </a:solidFill>
                          <a:effectLst/>
                          <a:latin typeface="Arial" panose="020B0604020202020204" pitchFamily="34" charset="0"/>
                          <a:ea typeface="+mn-ea"/>
                          <a:cs typeface="Arial" panose="020B0604020202020204" pitchFamily="34" charset="0"/>
                        </a:rPr>
                        <a:t>) for consideration whether to prosecute</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50" dirty="0" smtClean="0">
                        <a:effectLst/>
                        <a:latin typeface="Arial" panose="020B0604020202020204" pitchFamily="34" charset="0"/>
                        <a:cs typeface="Arial" panose="020B0604020202020204" pitchFamily="34" charset="0"/>
                      </a:endParaRPr>
                    </a:p>
                    <a:p>
                      <a:pPr algn="l" fontAlgn="ctr"/>
                      <a:endParaRPr lang="en-US" sz="1050" b="1"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801931"/>
                  </a:ext>
                </a:extLst>
              </a:tr>
              <a:tr h="2391249">
                <a:tc>
                  <a:txBody>
                    <a:bodyPr/>
                    <a:lstStyle/>
                    <a:p>
                      <a:pPr algn="l" fontAlgn="ctr"/>
                      <a:r>
                        <a:rPr lang="en-US" sz="1050" b="0" i="0" u="none" strike="noStrike" dirty="0" smtClean="0">
                          <a:solidFill>
                            <a:srgbClr val="000000"/>
                          </a:solidFill>
                          <a:effectLst/>
                          <a:latin typeface="Arial" panose="020B0604020202020204" pitchFamily="34" charset="0"/>
                        </a:rPr>
                        <a:t>49</a:t>
                      </a:r>
                      <a:endParaRPr lang="en-US" sz="105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rial" panose="020B0604020202020204" pitchFamily="34" charset="0"/>
                        </a:rPr>
                        <a:t>R3 of 2011</a:t>
                      </a:r>
                      <a:br>
                        <a:rPr lang="en-US" sz="1050" b="0" i="0" u="none" strike="noStrike">
                          <a:solidFill>
                            <a:srgbClr val="000000"/>
                          </a:solidFill>
                          <a:effectLst/>
                          <a:latin typeface="Arial" panose="020B0604020202020204" pitchFamily="34" charset="0"/>
                        </a:rPr>
                      </a:br>
                      <a:r>
                        <a:rPr lang="en-US" sz="1050" b="0" i="0" u="none" strike="noStrike">
                          <a:solidFill>
                            <a:srgbClr val="000000"/>
                          </a:solidFill>
                          <a:effectLst/>
                          <a:latin typeface="Arial" panose="020B0604020202020204" pitchFamily="34" charset="0"/>
                        </a:rPr>
                        <a:t>R87 of 2011</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Stellenbosch Local Municipality: Western Cape Province</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GG: 33722 of 14 January 2011</a:t>
                      </a:r>
                      <a:br>
                        <a:rPr lang="en-US" sz="1050" b="0" i="0" u="none" strike="noStrike" dirty="0">
                          <a:solidFill>
                            <a:srgbClr val="000000"/>
                          </a:solidFill>
                          <a:effectLst/>
                          <a:latin typeface="Arial" panose="020B0604020202020204" pitchFamily="34" charset="0"/>
                        </a:rPr>
                      </a:br>
                      <a:r>
                        <a:rPr lang="en-US" sz="1050" b="0" i="0" u="none" strike="noStrike" dirty="0">
                          <a:solidFill>
                            <a:srgbClr val="000000"/>
                          </a:solidFill>
                          <a:effectLst/>
                          <a:latin typeface="Arial" panose="020B0604020202020204" pitchFamily="34" charset="0"/>
                        </a:rPr>
                        <a:t>GG: 34001 of 4 February 2011</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Procurement of goods, works or services by or on behalf of the Municipality and related expenditure incurred by the Municipality in a manner that was not fair, competitive, transparent, equitable or cost-effective and which was contrary to applicable legislation or internal policies and procedures governing the Municipality;  Mismanagement of assets, finances and resources of the Municipality.</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rial" panose="020B0604020202020204" pitchFamily="34" charset="0"/>
                        </a:rPr>
                        <a:t>Report submitted on 30 April 2013</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50" b="1" i="0" u="none" strike="noStrike" dirty="0" smtClean="0">
                          <a:solidFill>
                            <a:srgbClr val="000000"/>
                          </a:solidFill>
                          <a:effectLst/>
                          <a:latin typeface="Arial" panose="020B0604020202020204" pitchFamily="34" charset="0"/>
                        </a:rPr>
                        <a:t>3</a:t>
                      </a:r>
                      <a:r>
                        <a:rPr lang="en-US" sz="1050" b="1" i="0" u="none" strike="noStrike" baseline="0" dirty="0" smtClean="0">
                          <a:solidFill>
                            <a:srgbClr val="000000"/>
                          </a:solidFill>
                          <a:effectLst/>
                          <a:latin typeface="Arial" panose="020B0604020202020204" pitchFamily="34" charset="0"/>
                        </a:rPr>
                        <a:t> </a:t>
                      </a:r>
                      <a:r>
                        <a:rPr lang="en-US" sz="1050" b="1" i="0" u="none" strike="noStrike" dirty="0" smtClean="0">
                          <a:solidFill>
                            <a:srgbClr val="000000"/>
                          </a:solidFill>
                          <a:effectLst/>
                          <a:latin typeface="Arial" panose="020B0604020202020204" pitchFamily="34" charset="0"/>
                        </a:rPr>
                        <a:t>Criminal referral made to</a:t>
                      </a:r>
                      <a:r>
                        <a:rPr lang="en-US" sz="1050" b="1" i="0" u="none" strike="noStrike" baseline="0" dirty="0" smtClean="0">
                          <a:solidFill>
                            <a:srgbClr val="000000"/>
                          </a:solidFill>
                          <a:effectLst/>
                          <a:latin typeface="Arial" panose="020B0604020202020204" pitchFamily="34" charset="0"/>
                        </a:rPr>
                        <a:t> NPA</a:t>
                      </a:r>
                      <a:endParaRPr lang="en-US" sz="1050" b="1" i="0" u="none" strike="noStrike" dirty="0" smtClean="0">
                        <a:solidFill>
                          <a:srgbClr val="000000"/>
                        </a:solidFill>
                        <a:effectLst/>
                        <a:latin typeface="Arial" panose="020B0604020202020204" pitchFamily="34" charset="0"/>
                      </a:endParaRPr>
                    </a:p>
                    <a:p>
                      <a:pPr algn="l" fontAlgn="ct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Stellenbosch CAS 451/02/2011  - </a:t>
                      </a:r>
                      <a:r>
                        <a:rPr lang="en-US" sz="1050" kern="1200" dirty="0" smtClean="0">
                          <a:solidFill>
                            <a:schemeClr val="tx1"/>
                          </a:solidFill>
                          <a:effectLst/>
                          <a:latin typeface="Arial" panose="020B0604020202020204" pitchFamily="34" charset="0"/>
                          <a:ea typeface="+mn-ea"/>
                          <a:cs typeface="Arial" panose="020B0604020202020204" pitchFamily="34" charset="0"/>
                        </a:rPr>
                        <a:t>Pending outcome of representations by accused to NDPP</a:t>
                      </a:r>
                      <a:endParaRPr lang="en-US" sz="1050" dirty="0" smtClean="0">
                        <a:effectLst/>
                        <a:latin typeface="Arial" panose="020B0604020202020204" pitchFamily="34" charset="0"/>
                        <a:cs typeface="Arial" panose="020B0604020202020204" pitchFamily="34" charset="0"/>
                      </a:endParaRPr>
                    </a:p>
                    <a:p>
                      <a:pPr algn="l" fontAlgn="ct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Stellenbosch CAS 707/5/2011 – </a:t>
                      </a:r>
                      <a:r>
                        <a:rPr lang="en-US" sz="1050" kern="1200" dirty="0" smtClean="0">
                          <a:solidFill>
                            <a:schemeClr val="tx1"/>
                          </a:solidFill>
                          <a:effectLst/>
                          <a:latin typeface="Arial" panose="020B0604020202020204" pitchFamily="34" charset="0"/>
                          <a:ea typeface="+mn-ea"/>
                          <a:cs typeface="Arial" panose="020B0604020202020204" pitchFamily="34" charset="0"/>
                        </a:rPr>
                        <a:t>Pending outcome of representations by accused to NDPP</a:t>
                      </a:r>
                      <a:endParaRPr lang="en-US" sz="1050" dirty="0" smtClean="0">
                        <a:effectLst/>
                        <a:latin typeface="Arial" panose="020B0604020202020204" pitchFamily="34" charset="0"/>
                        <a:cs typeface="Arial" panose="020B0604020202020204" pitchFamily="34" charset="0"/>
                      </a:endParaRPr>
                    </a:p>
                    <a:p>
                      <a:pPr algn="l" fontAlgn="ct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Bellville CAS 281/12/2011 – </a:t>
                      </a:r>
                      <a:r>
                        <a:rPr lang="en-US" sz="1050" kern="1200" dirty="0" smtClean="0">
                          <a:solidFill>
                            <a:schemeClr val="tx1"/>
                          </a:solidFill>
                          <a:effectLst/>
                          <a:latin typeface="Arial" panose="020B0604020202020204" pitchFamily="34" charset="0"/>
                          <a:ea typeface="+mn-ea"/>
                          <a:cs typeface="Arial" panose="020B0604020202020204" pitchFamily="34" charset="0"/>
                        </a:rPr>
                        <a:t>Pending outcome of representations by accused to NDPP</a:t>
                      </a:r>
                      <a:endParaRPr lang="en-US" sz="1050" dirty="0" smtClean="0">
                        <a:effectLst/>
                        <a:latin typeface="Arial" panose="020B0604020202020204" pitchFamily="34" charset="0"/>
                        <a:cs typeface="Arial" panose="020B0604020202020204" pitchFamily="34" charset="0"/>
                      </a:endParaRPr>
                    </a:p>
                    <a:p>
                      <a:pPr algn="l" fontAlgn="ctr"/>
                      <a:endParaRPr lang="en-US" sz="1050" b="0" i="0" u="none" strike="noStrike" dirty="0" smtClean="0">
                        <a:solidFill>
                          <a:srgbClr val="000000"/>
                        </a:solidFill>
                        <a:effectLst/>
                        <a:latin typeface="Arial" panose="020B0604020202020204" pitchFamily="34" charset="0"/>
                      </a:endParaRPr>
                    </a:p>
                    <a:p>
                      <a:pPr algn="l" fontAlgn="ctr"/>
                      <a:r>
                        <a:rPr lang="en-US" sz="1050" b="0" i="0" u="none" strike="noStrike" dirty="0">
                          <a:solidFill>
                            <a:srgbClr val="000000"/>
                          </a:solidFill>
                          <a:effectLst/>
                          <a:latin typeface="Arial" panose="020B0604020202020204" pitchFamily="34" charset="0"/>
                        </a:rPr>
                        <a:t/>
                      </a:r>
                      <a:br>
                        <a:rPr lang="en-US" sz="1050" b="0" i="0" u="none" strike="noStrike" dirty="0">
                          <a:solidFill>
                            <a:srgbClr val="000000"/>
                          </a:solidFill>
                          <a:effectLst/>
                          <a:latin typeface="Arial" panose="020B0604020202020204" pitchFamily="34" charset="0"/>
                        </a:rPr>
                      </a:br>
                      <a:endParaRPr lang="en-US" sz="105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481750"/>
                  </a:ext>
                </a:extLst>
              </a:tr>
            </a:tbl>
          </a:graphicData>
        </a:graphic>
      </p:graphicFrame>
    </p:spTree>
    <p:extLst>
      <p:ext uri="{BB962C8B-B14F-4D97-AF65-F5344CB8AC3E}">
        <p14:creationId xmlns:p14="http://schemas.microsoft.com/office/powerpoint/2010/main" val="3198152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3D7BA1-A795-46D7-BB8C-4DBB3EAE4E2B}"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1199898"/>
              </p:ext>
            </p:extLst>
          </p:nvPr>
        </p:nvGraphicFramePr>
        <p:xfrm>
          <a:off x="120073" y="1191492"/>
          <a:ext cx="9609714" cy="4978872"/>
        </p:xfrm>
        <a:graphic>
          <a:graphicData uri="http://schemas.openxmlformats.org/drawingml/2006/table">
            <a:tbl>
              <a:tblPr/>
              <a:tblGrid>
                <a:gridCol w="203200">
                  <a:extLst>
                    <a:ext uri="{9D8B030D-6E8A-4147-A177-3AD203B41FA5}">
                      <a16:colId xmlns:a16="http://schemas.microsoft.com/office/drawing/2014/main" val="4210728043"/>
                    </a:ext>
                  </a:extLst>
                </a:gridCol>
                <a:gridCol w="378691">
                  <a:extLst>
                    <a:ext uri="{9D8B030D-6E8A-4147-A177-3AD203B41FA5}">
                      <a16:colId xmlns:a16="http://schemas.microsoft.com/office/drawing/2014/main" val="2143278128"/>
                    </a:ext>
                  </a:extLst>
                </a:gridCol>
                <a:gridCol w="1116370">
                  <a:extLst>
                    <a:ext uri="{9D8B030D-6E8A-4147-A177-3AD203B41FA5}">
                      <a16:colId xmlns:a16="http://schemas.microsoft.com/office/drawing/2014/main" val="2675800137"/>
                    </a:ext>
                  </a:extLst>
                </a:gridCol>
                <a:gridCol w="911907">
                  <a:extLst>
                    <a:ext uri="{9D8B030D-6E8A-4147-A177-3AD203B41FA5}">
                      <a16:colId xmlns:a16="http://schemas.microsoft.com/office/drawing/2014/main" val="1873502204"/>
                    </a:ext>
                  </a:extLst>
                </a:gridCol>
                <a:gridCol w="2960199">
                  <a:extLst>
                    <a:ext uri="{9D8B030D-6E8A-4147-A177-3AD203B41FA5}">
                      <a16:colId xmlns:a16="http://schemas.microsoft.com/office/drawing/2014/main" val="401850421"/>
                    </a:ext>
                  </a:extLst>
                </a:gridCol>
                <a:gridCol w="649904">
                  <a:extLst>
                    <a:ext uri="{9D8B030D-6E8A-4147-A177-3AD203B41FA5}">
                      <a16:colId xmlns:a16="http://schemas.microsoft.com/office/drawing/2014/main" val="2224586544"/>
                    </a:ext>
                  </a:extLst>
                </a:gridCol>
                <a:gridCol w="3389443">
                  <a:extLst>
                    <a:ext uri="{9D8B030D-6E8A-4147-A177-3AD203B41FA5}">
                      <a16:colId xmlns:a16="http://schemas.microsoft.com/office/drawing/2014/main" val="1793098937"/>
                    </a:ext>
                  </a:extLst>
                </a:gridCol>
              </a:tblGrid>
              <a:tr h="495268">
                <a:tc>
                  <a:txBody>
                    <a:bodyPr/>
                    <a:lstStyle/>
                    <a:p>
                      <a:pPr algn="l" fontAlgn="ctr"/>
                      <a:r>
                        <a:rPr lang="en-US" sz="1050" b="1" i="0" u="none" strike="noStrike">
                          <a:solidFill>
                            <a:srgbClr val="000000"/>
                          </a:solidFill>
                          <a:effectLst/>
                          <a:latin typeface="Arial" panose="020B0604020202020204" pitchFamily="34" charset="0"/>
                        </a:rPr>
                        <a:t>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PROC 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DEPT / STATE INSTITUTION</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DATE PROCLAIMED</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ALLEGATIONS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STATUS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OUTCOMES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77772660"/>
                  </a:ext>
                </a:extLst>
              </a:tr>
              <a:tr h="4373974">
                <a:tc>
                  <a:txBody>
                    <a:bodyPr/>
                    <a:lstStyle/>
                    <a:p>
                      <a:pPr algn="l" fontAlgn="ctr"/>
                      <a:r>
                        <a:rPr lang="en-US" sz="1050" b="0" i="0" u="none" strike="noStrike" dirty="0" smtClean="0">
                          <a:solidFill>
                            <a:srgbClr val="000000"/>
                          </a:solidFill>
                          <a:effectLst/>
                          <a:latin typeface="Arial" panose="020B0604020202020204" pitchFamily="34" charset="0"/>
                        </a:rPr>
                        <a:t>50</a:t>
                      </a:r>
                      <a:endParaRPr lang="en-US" sz="105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R6 of 2011</a:t>
                      </a: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err="1" smtClean="0">
                          <a:solidFill>
                            <a:srgbClr val="000000"/>
                          </a:solidFill>
                          <a:effectLst/>
                          <a:latin typeface="Arial" panose="020B0604020202020204" pitchFamily="34" charset="0"/>
                        </a:rPr>
                        <a:t>Oudtshoorn</a:t>
                      </a:r>
                      <a:r>
                        <a:rPr lang="en-US" sz="1050" b="0" i="0" u="none" strike="noStrike" dirty="0" smtClean="0">
                          <a:solidFill>
                            <a:srgbClr val="000000"/>
                          </a:solidFill>
                          <a:effectLst/>
                          <a:latin typeface="Arial" panose="020B0604020202020204" pitchFamily="34" charset="0"/>
                        </a:rPr>
                        <a:t> Local Municipality: Western Cape Province</a:t>
                      </a:r>
                      <a:endParaRPr lang="en-US" sz="105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GG: 34001 of 4 February 2011</a:t>
                      </a: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Procurement of goods, works or services by or on behalf of the Municipality and related expenditure incurred by the Municipality in a manner that was not fair, competitive, transparent, equitable or cost-effective and which was contrary to applicable legislation or internal policies and procedures governing the Municipality;  Losses or prejudice suffered by the Municipality as a result of unlawful conduct or irregular practices of the Municipality’s personnel, the Municipality’s suppliers and service providers or third parties, in respect of:  a) false claims for payment;  b) payments made to fictitious entities;  c) the forgery of documents; or  d) the circumvention of financial control mechanisms;  Losses or prejudice suffered by the Municipality as a result of the mismanagement of the Municipality's assets, finances or other resources, in respect of the lack of, or non-adherence to financial control mechanisms;  the incurrence of irregular or fruitless and wasteful expenditure;   the making of payments that were not due, owing or payable; or the payment of the Municipality’s suppliers and service providers prematurely or without any or due performance.</a:t>
                      </a: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Report submitted on 30 April 2013</a:t>
                      </a: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smtClean="0">
                          <a:solidFill>
                            <a:srgbClr val="000000"/>
                          </a:solidFill>
                          <a:effectLst/>
                          <a:latin typeface="Arial" panose="020B0604020202020204" pitchFamily="34" charset="0"/>
                        </a:rPr>
                        <a:t>6 Criminal referrals to the NPA: </a:t>
                      </a: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dirty="0" err="1" smtClean="0">
                          <a:solidFill>
                            <a:srgbClr val="000000"/>
                          </a:solidFill>
                          <a:effectLst/>
                          <a:latin typeface="Arial" panose="020B0604020202020204" pitchFamily="34" charset="0"/>
                        </a:rPr>
                        <a:t>O</a:t>
                      </a:r>
                      <a:r>
                        <a:rPr lang="en-US" sz="1050" b="1" i="0" u="none" strike="noStrike" dirty="0" err="1" smtClean="0">
                          <a:solidFill>
                            <a:srgbClr val="000000"/>
                          </a:solidFill>
                          <a:effectLst/>
                          <a:latin typeface="Arial" panose="020B0604020202020204" pitchFamily="34" charset="0"/>
                        </a:rPr>
                        <a:t>udtshoorn</a:t>
                      </a:r>
                      <a:r>
                        <a:rPr lang="en-US" sz="1050" b="1" i="0" u="none" strike="noStrike" dirty="0" smtClean="0">
                          <a:solidFill>
                            <a:srgbClr val="000000"/>
                          </a:solidFill>
                          <a:effectLst/>
                          <a:latin typeface="Arial" panose="020B0604020202020204" pitchFamily="34" charset="0"/>
                        </a:rPr>
                        <a:t> CAS 35/08/2011 </a:t>
                      </a:r>
                      <a:r>
                        <a:rPr lang="en-US" sz="1050" b="0" i="0" u="none" strike="noStrike" dirty="0" smtClean="0">
                          <a:solidFill>
                            <a:srgbClr val="000000"/>
                          </a:solidFill>
                          <a:effectLst/>
                          <a:latin typeface="Arial" panose="020B0604020202020204" pitchFamily="34" charset="0"/>
                        </a:rPr>
                        <a:t>-  Accused found not guilty and discharged on 31/01/2014;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0" i="0" u="none" strike="noStrike" dirty="0" err="1" smtClean="0">
                          <a:solidFill>
                            <a:srgbClr val="000000"/>
                          </a:solidFill>
                          <a:effectLst/>
                          <a:latin typeface="Arial" panose="020B0604020202020204" pitchFamily="34" charset="0"/>
                        </a:rPr>
                        <a:t>Oudt</a:t>
                      </a:r>
                      <a:r>
                        <a:rPr lang="en-US" sz="1050" b="1" i="0" u="none" strike="noStrike" dirty="0" err="1" smtClean="0">
                          <a:solidFill>
                            <a:srgbClr val="000000"/>
                          </a:solidFill>
                          <a:effectLst/>
                          <a:latin typeface="Arial" panose="020B0604020202020204" pitchFamily="34" charset="0"/>
                        </a:rPr>
                        <a:t>shoorn</a:t>
                      </a:r>
                      <a:r>
                        <a:rPr lang="en-US" sz="1050" b="1" i="0" u="none" strike="noStrike" dirty="0" smtClean="0">
                          <a:solidFill>
                            <a:srgbClr val="000000"/>
                          </a:solidFill>
                          <a:effectLst/>
                          <a:latin typeface="Arial" panose="020B0604020202020204" pitchFamily="34" charset="0"/>
                        </a:rPr>
                        <a:t> CAS 36/08/2011 </a:t>
                      </a:r>
                      <a:r>
                        <a:rPr lang="en-US" sz="1050" b="0" i="0" u="none" strike="noStrike" dirty="0" smtClean="0">
                          <a:solidFill>
                            <a:srgbClr val="000000"/>
                          </a:solidFill>
                          <a:effectLst/>
                          <a:latin typeface="Arial" panose="020B0604020202020204" pitchFamily="34" charset="0"/>
                        </a:rPr>
                        <a:t>- </a:t>
                      </a:r>
                      <a:r>
                        <a:rPr lang="en-US" sz="1050" kern="1200" dirty="0" smtClean="0">
                          <a:solidFill>
                            <a:schemeClr val="tx1"/>
                          </a:solidFill>
                          <a:effectLst/>
                          <a:latin typeface="Arial" panose="020B0604020202020204" pitchFamily="34" charset="0"/>
                          <a:ea typeface="+mn-ea"/>
                          <a:cs typeface="Arial" panose="020B0604020202020204" pitchFamily="34" charset="0"/>
                        </a:rPr>
                        <a:t>Former Municipal Manager was convicted on 5 charges of contravention of section  173 of the MFMA and sentenced to 5 years imprisonment on 31 March 2017. Sentence changed to two years imprisonment on Appeal</a:t>
                      </a:r>
                      <a:r>
                        <a:rPr lang="en-US" sz="1050" b="0" i="0" u="none" strike="noStrike" dirty="0" smtClean="0">
                          <a:solidFill>
                            <a:srgbClr val="000000"/>
                          </a:solidFill>
                          <a:effectLst/>
                          <a:latin typeface="Arial" panose="020B0604020202020204" pitchFamily="34" charset="0"/>
                          <a:cs typeface="Arial" panose="020B0604020202020204" pitchFamily="34" charset="0"/>
                        </a:rPr>
                        <a:t>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1" i="0" u="none" strike="noStrike" dirty="0" err="1" smtClean="0">
                          <a:solidFill>
                            <a:srgbClr val="000000"/>
                          </a:solidFill>
                          <a:effectLst/>
                          <a:latin typeface="Arial" panose="020B0604020202020204" pitchFamily="34" charset="0"/>
                        </a:rPr>
                        <a:t>Oudtshoorn</a:t>
                      </a:r>
                      <a:r>
                        <a:rPr lang="en-US" sz="1050" b="1" i="0" u="none" strike="noStrike" dirty="0" smtClean="0">
                          <a:solidFill>
                            <a:srgbClr val="000000"/>
                          </a:solidFill>
                          <a:effectLst/>
                          <a:latin typeface="Arial" panose="020B0604020202020204" pitchFamily="34" charset="0"/>
                        </a:rPr>
                        <a:t> CAS 37/08/2011 </a:t>
                      </a:r>
                      <a:r>
                        <a:rPr lang="en-US" sz="1050" b="0" i="0" u="none" strike="noStrike" dirty="0" smtClean="0">
                          <a:solidFill>
                            <a:srgbClr val="000000"/>
                          </a:solidFill>
                          <a:effectLst/>
                          <a:latin typeface="Arial" panose="020B0604020202020204" pitchFamily="34" charset="0"/>
                        </a:rPr>
                        <a:t>- Accused found not guilty and discharged on 15/09/2015</a:t>
                      </a:r>
                    </a:p>
                    <a:p>
                      <a:pPr algn="l" fontAlgn="ctr"/>
                      <a:endParaRPr lang="en-US" sz="1050" b="0" i="0" u="none" strike="noStrike" dirty="0" smtClean="0">
                        <a:solidFill>
                          <a:srgbClr val="000000"/>
                        </a:solidFill>
                        <a:effectLst/>
                        <a:latin typeface="Arial" panose="020B0604020202020204" pitchFamily="34" charset="0"/>
                      </a:endParaRPr>
                    </a:p>
                    <a:p>
                      <a:pPr algn="l" fontAlgn="ct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1" i="0" u="none" strike="noStrike" dirty="0" err="1" smtClean="0">
                          <a:solidFill>
                            <a:srgbClr val="000000"/>
                          </a:solidFill>
                          <a:effectLst/>
                          <a:latin typeface="Arial" panose="020B0604020202020204" pitchFamily="34" charset="0"/>
                        </a:rPr>
                        <a:t>Oudtshoorn</a:t>
                      </a:r>
                      <a:r>
                        <a:rPr lang="en-US" sz="1050" b="1" i="0" u="none" strike="noStrike" dirty="0" smtClean="0">
                          <a:solidFill>
                            <a:srgbClr val="000000"/>
                          </a:solidFill>
                          <a:effectLst/>
                          <a:latin typeface="Arial" panose="020B0604020202020204" pitchFamily="34" charset="0"/>
                        </a:rPr>
                        <a:t> CAS 38/08/2011 and  CAS 33/02/2012 </a:t>
                      </a:r>
                      <a:r>
                        <a:rPr lang="en-US" sz="1050" b="0" i="0" u="none" strike="noStrike" dirty="0" smtClean="0">
                          <a:solidFill>
                            <a:srgbClr val="000000"/>
                          </a:solidFill>
                          <a:effectLst/>
                          <a:latin typeface="Arial" panose="020B0604020202020204" pitchFamily="34" charset="0"/>
                        </a:rPr>
                        <a:t>- Accused not guilty and discharged during</a:t>
                      </a:r>
                      <a:r>
                        <a:rPr lang="en-US" sz="1050" b="0" i="0" u="none" strike="noStrike" baseline="0" dirty="0" smtClean="0">
                          <a:solidFill>
                            <a:srgbClr val="000000"/>
                          </a:solidFill>
                          <a:effectLst/>
                          <a:latin typeface="Arial" panose="020B0604020202020204" pitchFamily="34" charset="0"/>
                        </a:rPr>
                        <a:t> </a:t>
                      </a:r>
                      <a:r>
                        <a:rPr lang="en-US" sz="1050" b="0" i="0" u="none" strike="noStrike" dirty="0" smtClean="0">
                          <a:solidFill>
                            <a:srgbClr val="000000"/>
                          </a:solidFill>
                          <a:effectLst/>
                          <a:latin typeface="Arial" panose="020B0604020202020204" pitchFamily="34" charset="0"/>
                        </a:rPr>
                        <a:t>Feb</a:t>
                      </a:r>
                      <a:r>
                        <a:rPr lang="en-US" sz="1050" b="0" i="0" u="none" strike="noStrike" baseline="0" dirty="0" smtClean="0">
                          <a:solidFill>
                            <a:srgbClr val="000000"/>
                          </a:solidFill>
                          <a:effectLst/>
                          <a:latin typeface="Arial" panose="020B0604020202020204" pitchFamily="34" charset="0"/>
                        </a:rPr>
                        <a:t> </a:t>
                      </a:r>
                      <a:r>
                        <a:rPr lang="en-US" sz="1050" b="0" i="0" u="none" strike="noStrike" dirty="0" smtClean="0">
                          <a:solidFill>
                            <a:srgbClr val="000000"/>
                          </a:solidFill>
                          <a:effectLst/>
                          <a:latin typeface="Arial" panose="020B0604020202020204" pitchFamily="34" charset="0"/>
                        </a:rPr>
                        <a:t>2014;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1" i="0" u="none" strike="noStrike" dirty="0" err="1" smtClean="0">
                          <a:solidFill>
                            <a:srgbClr val="000000"/>
                          </a:solidFill>
                          <a:effectLst/>
                          <a:latin typeface="Arial" panose="020B0604020202020204" pitchFamily="34" charset="0"/>
                        </a:rPr>
                        <a:t>Oudtshoorn</a:t>
                      </a:r>
                      <a:r>
                        <a:rPr lang="en-US" sz="1050" b="1" i="0" u="none" strike="noStrike" dirty="0" smtClean="0">
                          <a:solidFill>
                            <a:srgbClr val="000000"/>
                          </a:solidFill>
                          <a:effectLst/>
                          <a:latin typeface="Arial" panose="020B0604020202020204" pitchFamily="34" charset="0"/>
                        </a:rPr>
                        <a:t> CAS 297/02/2012 </a:t>
                      </a:r>
                      <a:r>
                        <a:rPr lang="en-US" sz="1050" b="0" i="0" u="none" strike="noStrike" dirty="0" smtClean="0">
                          <a:solidFill>
                            <a:srgbClr val="000000"/>
                          </a:solidFill>
                          <a:effectLst/>
                          <a:latin typeface="Arial" panose="020B0604020202020204" pitchFamily="34" charset="0"/>
                        </a:rPr>
                        <a:t>- </a:t>
                      </a:r>
                      <a:r>
                        <a:rPr lang="en-US" sz="1050" kern="1200" dirty="0" smtClean="0">
                          <a:solidFill>
                            <a:schemeClr val="tx1"/>
                          </a:solidFill>
                          <a:effectLst/>
                          <a:latin typeface="Arial" panose="020B0604020202020204" pitchFamily="34" charset="0"/>
                          <a:ea typeface="+mn-ea"/>
                          <a:cs typeface="Arial" panose="020B0604020202020204" pitchFamily="34" charset="0"/>
                        </a:rPr>
                        <a:t>Matter was withdrawn after representations by the defense </a:t>
                      </a:r>
                      <a:endParaRPr lang="en-US" sz="1050" b="0"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50" b="1" i="0" u="none" strike="noStrike" dirty="0" err="1" smtClean="0">
                          <a:solidFill>
                            <a:srgbClr val="000000"/>
                          </a:solidFill>
                          <a:effectLst/>
                          <a:latin typeface="Arial" panose="020B0604020202020204" pitchFamily="34" charset="0"/>
                        </a:rPr>
                        <a:t>Oudtshoorn</a:t>
                      </a:r>
                      <a:r>
                        <a:rPr lang="en-US" sz="1050" b="1" i="0" u="none" strike="noStrike" dirty="0" smtClean="0">
                          <a:solidFill>
                            <a:srgbClr val="000000"/>
                          </a:solidFill>
                          <a:effectLst/>
                          <a:latin typeface="Arial" panose="020B0604020202020204" pitchFamily="34" charset="0"/>
                        </a:rPr>
                        <a:t> CAS 952/2/2012 </a:t>
                      </a:r>
                      <a:r>
                        <a:rPr lang="en-US" sz="1050" b="0" i="0" u="none" strike="noStrike" dirty="0" smtClean="0">
                          <a:solidFill>
                            <a:srgbClr val="000000"/>
                          </a:solidFill>
                          <a:effectLst/>
                          <a:latin typeface="Arial" panose="020B0604020202020204" pitchFamily="34" charset="0"/>
                        </a:rPr>
                        <a:t>- NDPP decided not continue with prosecution following representations by accused;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p>
                      <a:pPr algn="l" fontAlgn="ctr"/>
                      <a:r>
                        <a:rPr lang="en-US" sz="1050" b="1" i="0" u="none" strike="noStrike" dirty="0" smtClean="0">
                          <a:solidFill>
                            <a:schemeClr val="tx1"/>
                          </a:solidFill>
                          <a:effectLst/>
                          <a:latin typeface="Arial" panose="020B0604020202020204" pitchFamily="34" charset="0"/>
                        </a:rPr>
                        <a:t>Disciplinary action </a:t>
                      </a:r>
                      <a:r>
                        <a:rPr lang="en-US" sz="1050" b="0" i="0" u="none" strike="noStrike" dirty="0" smtClean="0">
                          <a:solidFill>
                            <a:schemeClr val="tx1"/>
                          </a:solidFill>
                          <a:effectLst/>
                          <a:latin typeface="Arial" panose="020B0604020202020204" pitchFamily="34" charset="0"/>
                        </a:rPr>
                        <a:t>-  Against 1 official – the</a:t>
                      </a:r>
                      <a:r>
                        <a:rPr lang="en-US" sz="1050" b="0" i="0" u="none" strike="noStrike" baseline="0" dirty="0" smtClean="0">
                          <a:solidFill>
                            <a:schemeClr val="tx1"/>
                          </a:solidFill>
                          <a:effectLst/>
                          <a:latin typeface="Arial" panose="020B0604020202020204" pitchFamily="34" charset="0"/>
                        </a:rPr>
                        <a:t> official</a:t>
                      </a:r>
                      <a:r>
                        <a:rPr lang="en-US" sz="1050" b="0" i="0" u="none" strike="noStrike" dirty="0" smtClean="0">
                          <a:solidFill>
                            <a:schemeClr val="tx1"/>
                          </a:solidFill>
                          <a:effectLst/>
                          <a:latin typeface="Arial" panose="020B0604020202020204" pitchFamily="34" charset="0"/>
                        </a:rPr>
                        <a:t> resigned.</a:t>
                      </a:r>
                      <a:r>
                        <a:rPr lang="en-US" sz="1050" b="0" i="0" u="none" strike="noStrike" dirty="0" smtClean="0">
                          <a:solidFill>
                            <a:srgbClr val="000000"/>
                          </a:solidFill>
                          <a:effectLst/>
                          <a:latin typeface="Arial" panose="020B0604020202020204" pitchFamily="34" charset="0"/>
                        </a:rPr>
                        <a:t/>
                      </a:r>
                      <a:br>
                        <a:rPr lang="en-US" sz="1050" b="0" i="0" u="none" strike="noStrike" dirty="0" smtClean="0">
                          <a:solidFill>
                            <a:srgbClr val="000000"/>
                          </a:solidFill>
                          <a:effectLst/>
                          <a:latin typeface="Arial" panose="020B0604020202020204" pitchFamily="34" charset="0"/>
                        </a:rPr>
                      </a:br>
                      <a:endParaRPr lang="en-US" sz="105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79733"/>
                  </a:ext>
                </a:extLst>
              </a:tr>
            </a:tbl>
          </a:graphicData>
        </a:graphic>
      </p:graphicFrame>
    </p:spTree>
    <p:extLst>
      <p:ext uri="{BB962C8B-B14F-4D97-AF65-F5344CB8AC3E}">
        <p14:creationId xmlns:p14="http://schemas.microsoft.com/office/powerpoint/2010/main" val="1325629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1CB341-037C-4693-B480-02E66D1D0037}"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1763596"/>
              </p:ext>
            </p:extLst>
          </p:nvPr>
        </p:nvGraphicFramePr>
        <p:xfrm>
          <a:off x="166255" y="1209964"/>
          <a:ext cx="9293658" cy="4203355"/>
        </p:xfrm>
        <a:graphic>
          <a:graphicData uri="http://schemas.openxmlformats.org/drawingml/2006/table">
            <a:tbl>
              <a:tblPr/>
              <a:tblGrid>
                <a:gridCol w="221672">
                  <a:extLst>
                    <a:ext uri="{9D8B030D-6E8A-4147-A177-3AD203B41FA5}">
                      <a16:colId xmlns:a16="http://schemas.microsoft.com/office/drawing/2014/main" val="2350225404"/>
                    </a:ext>
                  </a:extLst>
                </a:gridCol>
                <a:gridCol w="292683">
                  <a:extLst>
                    <a:ext uri="{9D8B030D-6E8A-4147-A177-3AD203B41FA5}">
                      <a16:colId xmlns:a16="http://schemas.microsoft.com/office/drawing/2014/main" val="367836627"/>
                    </a:ext>
                  </a:extLst>
                </a:gridCol>
                <a:gridCol w="983231">
                  <a:extLst>
                    <a:ext uri="{9D8B030D-6E8A-4147-A177-3AD203B41FA5}">
                      <a16:colId xmlns:a16="http://schemas.microsoft.com/office/drawing/2014/main" val="763133967"/>
                    </a:ext>
                  </a:extLst>
                </a:gridCol>
                <a:gridCol w="1051650">
                  <a:extLst>
                    <a:ext uri="{9D8B030D-6E8A-4147-A177-3AD203B41FA5}">
                      <a16:colId xmlns:a16="http://schemas.microsoft.com/office/drawing/2014/main" val="1899091372"/>
                    </a:ext>
                  </a:extLst>
                </a:gridCol>
                <a:gridCol w="3048000">
                  <a:extLst>
                    <a:ext uri="{9D8B030D-6E8A-4147-A177-3AD203B41FA5}">
                      <a16:colId xmlns:a16="http://schemas.microsoft.com/office/drawing/2014/main" val="2427899749"/>
                    </a:ext>
                  </a:extLst>
                </a:gridCol>
                <a:gridCol w="1117600">
                  <a:extLst>
                    <a:ext uri="{9D8B030D-6E8A-4147-A177-3AD203B41FA5}">
                      <a16:colId xmlns:a16="http://schemas.microsoft.com/office/drawing/2014/main" val="2476711606"/>
                    </a:ext>
                  </a:extLst>
                </a:gridCol>
                <a:gridCol w="2578822">
                  <a:extLst>
                    <a:ext uri="{9D8B030D-6E8A-4147-A177-3AD203B41FA5}">
                      <a16:colId xmlns:a16="http://schemas.microsoft.com/office/drawing/2014/main" val="3746109980"/>
                    </a:ext>
                  </a:extLst>
                </a:gridCol>
              </a:tblGrid>
              <a:tr h="618836">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ALLEGATIONS</a:t>
                      </a: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STATUS</a:t>
                      </a: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OUTCOMES</a:t>
                      </a: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3584519">
                <a:tc>
                  <a:txBody>
                    <a:bodyPr/>
                    <a:lstStyle/>
                    <a:p>
                      <a:pPr algn="l" fontAlgn="ctr"/>
                      <a:r>
                        <a:rPr lang="en-US" sz="1000" b="0" i="0" u="none" strike="noStrike" dirty="0" smtClean="0">
                          <a:solidFill>
                            <a:srgbClr val="000000"/>
                          </a:solidFill>
                          <a:effectLst/>
                          <a:latin typeface="Arial" panose="020B0604020202020204" pitchFamily="34" charset="0"/>
                        </a:rPr>
                        <a:t>51</a:t>
                      </a:r>
                      <a:endParaRPr lang="en-US" sz="1000" b="0" i="0" u="none" strike="noStrike" dirty="0">
                        <a:solidFill>
                          <a:srgbClr val="000000"/>
                        </a:solidFill>
                        <a:effectLst/>
                        <a:latin typeface="Arial" panose="020B0604020202020204" pitchFamily="34" charset="0"/>
                      </a:endParaRPr>
                    </a:p>
                  </a:txBody>
                  <a:tcPr marL="3043" marR="3043"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R12 of 2012</a:t>
                      </a:r>
                    </a:p>
                  </a:txBody>
                  <a:tcPr marL="3043" marR="3043"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err="1">
                          <a:solidFill>
                            <a:srgbClr val="000000"/>
                          </a:solidFill>
                          <a:effectLst/>
                          <a:latin typeface="Arial" panose="020B0604020202020204" pitchFamily="34" charset="0"/>
                        </a:rPr>
                        <a:t>Swellendam</a:t>
                      </a:r>
                      <a:r>
                        <a:rPr lang="en-US" sz="1000" b="0" i="0" u="none" strike="noStrike" dirty="0">
                          <a:solidFill>
                            <a:srgbClr val="000000"/>
                          </a:solidFill>
                          <a:effectLst/>
                          <a:latin typeface="Arial" panose="020B0604020202020204" pitchFamily="34" charset="0"/>
                        </a:rPr>
                        <a:t> Local Municipality: Western Cape Province</a:t>
                      </a:r>
                    </a:p>
                  </a:txBody>
                  <a:tcPr marL="3043" marR="3043"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35088 of 29 February 2012</a:t>
                      </a:r>
                    </a:p>
                  </a:txBody>
                  <a:tcPr marL="3043" marR="3043"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Maladministration in the affairs of the </a:t>
                      </a:r>
                      <a:r>
                        <a:rPr lang="en-US" sz="1000" b="0" i="0" u="none" strike="noStrike" dirty="0" err="1">
                          <a:solidFill>
                            <a:srgbClr val="000000"/>
                          </a:solidFill>
                          <a:effectLst/>
                          <a:latin typeface="Arial" panose="020B0604020202020204" pitchFamily="34" charset="0"/>
                        </a:rPr>
                        <a:t>Swellendam</a:t>
                      </a:r>
                      <a:r>
                        <a:rPr lang="en-US" sz="1000" b="0" i="0" u="none" strike="noStrike" dirty="0">
                          <a:solidFill>
                            <a:srgbClr val="000000"/>
                          </a:solidFill>
                          <a:effectLst/>
                          <a:latin typeface="Arial" panose="020B0604020202020204" pitchFamily="34" charset="0"/>
                        </a:rPr>
                        <a:t> Local Municipality in relation to the supply chain management systems of the Municipality; The management of the Municipality’s finances and assets; Applications by developers for the development of the </a:t>
                      </a:r>
                      <a:r>
                        <a:rPr lang="en-US" sz="1000" b="0" i="0" u="none" strike="noStrike" dirty="0" err="1">
                          <a:solidFill>
                            <a:srgbClr val="000000"/>
                          </a:solidFill>
                          <a:effectLst/>
                          <a:latin typeface="Arial" panose="020B0604020202020204" pitchFamily="34" charset="0"/>
                        </a:rPr>
                        <a:t>Swellengate</a:t>
                      </a:r>
                      <a:r>
                        <a:rPr lang="en-US" sz="1000" b="0" i="0" u="none" strike="noStrike" dirty="0">
                          <a:solidFill>
                            <a:srgbClr val="000000"/>
                          </a:solidFill>
                          <a:effectLst/>
                          <a:latin typeface="Arial" panose="020B0604020202020204" pitchFamily="34" charset="0"/>
                        </a:rPr>
                        <a:t> and </a:t>
                      </a:r>
                      <a:r>
                        <a:rPr lang="en-US" sz="1000" b="0" i="0" u="none" strike="noStrike" dirty="0" err="1">
                          <a:solidFill>
                            <a:srgbClr val="000000"/>
                          </a:solidFill>
                          <a:effectLst/>
                          <a:latin typeface="Arial" panose="020B0604020202020204" pitchFamily="34" charset="0"/>
                        </a:rPr>
                        <a:t>Swellenmark</a:t>
                      </a:r>
                      <a:r>
                        <a:rPr lang="en-US" sz="1000" b="0" i="0" u="none" strike="noStrike" dirty="0">
                          <a:solidFill>
                            <a:srgbClr val="000000"/>
                          </a:solidFill>
                          <a:effectLst/>
                          <a:latin typeface="Arial" panose="020B0604020202020204" pitchFamily="34" charset="0"/>
                        </a:rPr>
                        <a:t> shopping </a:t>
                      </a:r>
                      <a:r>
                        <a:rPr lang="en-US" sz="1000" b="0" i="0" u="none" strike="noStrike" dirty="0" err="1">
                          <a:solidFill>
                            <a:srgbClr val="000000"/>
                          </a:solidFill>
                          <a:effectLst/>
                          <a:latin typeface="Arial" panose="020B0604020202020204" pitchFamily="34" charset="0"/>
                        </a:rPr>
                        <a:t>centre</a:t>
                      </a:r>
                      <a:r>
                        <a:rPr lang="en-US" sz="1000" b="0" i="0" u="none" strike="noStrike" dirty="0">
                          <a:solidFill>
                            <a:srgbClr val="000000"/>
                          </a:solidFill>
                          <a:effectLst/>
                          <a:latin typeface="Arial" panose="020B0604020202020204" pitchFamily="34" charset="0"/>
                        </a:rPr>
                        <a:t> developments and the Municipality’s approval of such applications, Including the causes of such </a:t>
                      </a:r>
                      <a:r>
                        <a:rPr lang="en-US" sz="1000" b="0" i="0" u="none" strike="noStrike" dirty="0" smtClean="0">
                          <a:solidFill>
                            <a:srgbClr val="000000"/>
                          </a:solidFill>
                          <a:effectLst/>
                          <a:latin typeface="Arial" panose="020B0604020202020204" pitchFamily="34" charset="0"/>
                        </a:rPr>
                        <a:t>maladministration</a:t>
                      </a:r>
                    </a:p>
                    <a:p>
                      <a:pPr algn="l" fontAlgn="ctr"/>
                      <a:endParaRPr lang="en-US" sz="1000" b="0" i="0" u="none" strike="noStrike" dirty="0" smtClean="0">
                        <a:solidFill>
                          <a:srgbClr val="000000"/>
                        </a:solidFill>
                        <a:effectLst/>
                        <a:latin typeface="Arial" panose="020B0604020202020204" pitchFamily="34" charset="0"/>
                      </a:endParaRPr>
                    </a:p>
                    <a:p>
                      <a:pPr marL="0" indent="0" algn="l" fontAlgn="ctr"/>
                      <a:r>
                        <a:rPr lang="en-US" sz="1000" b="0" i="0" u="none" strike="noStrike" dirty="0" smtClean="0">
                          <a:solidFill>
                            <a:srgbClr val="000000"/>
                          </a:solidFill>
                          <a:effectLst/>
                          <a:latin typeface="Arial" panose="020B0604020202020204" pitchFamily="34" charset="0"/>
                        </a:rPr>
                        <a:t>FINALIZED 23 January 2015 the DPP declined to prosecute in the dockets </a:t>
                      </a:r>
                      <a:r>
                        <a:rPr lang="en-US" sz="1000" b="0" i="0" u="none" strike="noStrike" dirty="0" err="1" smtClean="0">
                          <a:solidFill>
                            <a:srgbClr val="000000"/>
                          </a:solidFill>
                          <a:effectLst/>
                          <a:latin typeface="Arial" panose="020B0604020202020204" pitchFamily="34" charset="0"/>
                        </a:rPr>
                        <a:t>Swellendam</a:t>
                      </a:r>
                      <a:r>
                        <a:rPr lang="en-US" sz="1000" b="0" i="0" u="none" strike="noStrike" dirty="0" smtClean="0">
                          <a:solidFill>
                            <a:srgbClr val="000000"/>
                          </a:solidFill>
                          <a:effectLst/>
                          <a:latin typeface="Arial" panose="020B0604020202020204" pitchFamily="34" charset="0"/>
                        </a:rPr>
                        <a:t> dockets CAS 63/11/2014 and 263/7/2014. These are the dockets that SAPS </a:t>
                      </a:r>
                      <a:r>
                        <a:rPr lang="en-US" sz="1000" b="0" i="0" u="none" strike="noStrike" dirty="0" err="1" smtClean="0">
                          <a:solidFill>
                            <a:srgbClr val="000000"/>
                          </a:solidFill>
                          <a:effectLst/>
                          <a:latin typeface="Arial" panose="020B0604020202020204" pitchFamily="34" charset="0"/>
                        </a:rPr>
                        <a:t>Swellendam</a:t>
                      </a:r>
                      <a:r>
                        <a:rPr lang="en-US" sz="1000" b="0" i="0" u="none" strike="noStrike" dirty="0" smtClean="0">
                          <a:solidFill>
                            <a:srgbClr val="000000"/>
                          </a:solidFill>
                          <a:effectLst/>
                          <a:latin typeface="Arial" panose="020B0604020202020204" pitchFamily="34" charset="0"/>
                        </a:rPr>
                        <a:t> investigated pursuant to the SIU’s report ref SIUREGSWM2WCP to the DPP dated 31 March 2014.</a:t>
                      </a:r>
                      <a:endParaRPr lang="en-US" sz="1000" b="0" i="0" u="none" strike="noStrike" dirty="0">
                        <a:solidFill>
                          <a:srgbClr val="000000"/>
                        </a:solidFill>
                        <a:effectLst/>
                        <a:latin typeface="Arial" panose="020B0604020202020204" pitchFamily="34" charset="0"/>
                      </a:endParaRPr>
                    </a:p>
                  </a:txBody>
                  <a:tcPr marL="3043" marR="3043"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Report submitted on 28 February 2014</a:t>
                      </a:r>
                    </a:p>
                  </a:txBody>
                  <a:tcPr marL="3043" marR="3043" marT="30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anose="020B0604020202020204" pitchFamily="34" charset="0"/>
                        </a:rPr>
                        <a:t>2 Criminal referrals to the NPA</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b="1" kern="1200" dirty="0" smtClean="0">
                          <a:solidFill>
                            <a:schemeClr val="tx1"/>
                          </a:solidFill>
                          <a:effectLst/>
                          <a:latin typeface="Arial" panose="020B0604020202020204" pitchFamily="34" charset="0"/>
                          <a:ea typeface="+mn-ea"/>
                          <a:cs typeface="Arial" panose="020B0604020202020204" pitchFamily="34" charset="0"/>
                        </a:rPr>
                        <a:t>Reference #  9/2/12-190/14:</a:t>
                      </a:r>
                      <a:endParaRPr lang="en-US" sz="1000" b="1" i="0" u="none" strike="noStrike" dirty="0" smtClean="0">
                        <a:solidFill>
                          <a:srgbClr val="000000"/>
                        </a:solidFill>
                        <a:effectLst/>
                        <a:latin typeface="Arial" panose="020B0604020202020204" pitchFamily="34" charset="0"/>
                      </a:endParaRPr>
                    </a:p>
                    <a:p>
                      <a:endParaRPr lang="en-US" sz="1000" b="1" i="0" u="none" strike="noStrike"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none" strike="noStrike" dirty="0" err="1" smtClean="0">
                          <a:solidFill>
                            <a:srgbClr val="000000"/>
                          </a:solidFill>
                          <a:effectLst/>
                          <a:latin typeface="Arial" panose="020B0604020202020204" pitchFamily="34" charset="0"/>
                        </a:rPr>
                        <a:t>Swellendam</a:t>
                      </a:r>
                      <a:r>
                        <a:rPr lang="en-US" sz="1000" b="1" i="0" u="none" strike="noStrike" dirty="0" smtClean="0">
                          <a:solidFill>
                            <a:srgbClr val="000000"/>
                          </a:solidFill>
                          <a:effectLst/>
                          <a:latin typeface="Arial" panose="020B0604020202020204" pitchFamily="34" charset="0"/>
                        </a:rPr>
                        <a:t> dockets CAS 63/11/2014 </a:t>
                      </a:r>
                      <a:r>
                        <a:rPr lang="en-US" sz="1000" b="0" i="0" u="none" strike="noStrike" dirty="0" smtClean="0">
                          <a:solidFill>
                            <a:srgbClr val="000000"/>
                          </a:solidFill>
                          <a:effectLst/>
                          <a:latin typeface="Arial" panose="020B0604020202020204" pitchFamily="34" charset="0"/>
                        </a:rPr>
                        <a:t>- </a:t>
                      </a:r>
                      <a:r>
                        <a:rPr lang="en-US" sz="1000" b="1" i="0" u="none" strike="noStrike" kern="1200" baseline="0" dirty="0" smtClean="0">
                          <a:solidFill>
                            <a:srgbClr val="000000"/>
                          </a:solidFill>
                          <a:effectLst/>
                          <a:latin typeface="Arial" panose="020B0604020202020204" pitchFamily="34" charset="0"/>
                          <a:ea typeface="+mn-ea"/>
                          <a:cs typeface="+mn-cs"/>
                        </a:rPr>
                        <a:t> </a:t>
                      </a:r>
                      <a:r>
                        <a:rPr lang="en-US" sz="1000" kern="1200" dirty="0" smtClean="0">
                          <a:solidFill>
                            <a:schemeClr val="tx1"/>
                          </a:solidFill>
                          <a:effectLst/>
                          <a:latin typeface="Arial" panose="020B0604020202020204" pitchFamily="34" charset="0"/>
                          <a:ea typeface="+mn-ea"/>
                          <a:cs typeface="Arial" panose="020B0604020202020204" pitchFamily="34" charset="0"/>
                        </a:rPr>
                        <a:t>The DPP declined to prosecute</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in the matter.</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baseline="0" dirty="0" smtClean="0">
                          <a:solidFill>
                            <a:srgbClr val="000000"/>
                          </a:solidFill>
                          <a:effectLst/>
                          <a:latin typeface="Arial" panose="020B0604020202020204" pitchFamily="34" charset="0"/>
                        </a:rPr>
                        <a:t> </a:t>
                      </a:r>
                      <a:endParaRPr lang="en-US" sz="1000" b="0" i="0" u="none" strike="noStrike"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none" strike="noStrike" dirty="0" err="1" smtClean="0">
                          <a:solidFill>
                            <a:srgbClr val="000000"/>
                          </a:solidFill>
                          <a:effectLst/>
                          <a:latin typeface="Arial" panose="020B0604020202020204" pitchFamily="34" charset="0"/>
                        </a:rPr>
                        <a:t>Swellendam</a:t>
                      </a:r>
                      <a:r>
                        <a:rPr lang="en-US" sz="1000" b="1" i="0" u="none" strike="noStrike" dirty="0" smtClean="0">
                          <a:solidFill>
                            <a:srgbClr val="000000"/>
                          </a:solidFill>
                          <a:effectLst/>
                          <a:latin typeface="Arial" panose="020B0604020202020204" pitchFamily="34" charset="0"/>
                        </a:rPr>
                        <a:t> dockets CAS 263/7/2014 </a:t>
                      </a:r>
                      <a:r>
                        <a:rPr lang="en-US" sz="1000" b="0" i="0" u="none" strike="noStrike" dirty="0" smtClean="0">
                          <a:solidFill>
                            <a:srgbClr val="000000"/>
                          </a:solidFill>
                          <a:effectLst/>
                          <a:latin typeface="Arial" panose="020B0604020202020204" pitchFamily="34" charset="0"/>
                        </a:rPr>
                        <a:t>- </a:t>
                      </a:r>
                      <a:r>
                        <a:rPr lang="en-US" sz="1000" b="1" i="0" u="none" strike="noStrike" kern="1200" baseline="0" dirty="0" smtClean="0">
                          <a:solidFill>
                            <a:srgbClr val="000000"/>
                          </a:solidFill>
                          <a:effectLst/>
                          <a:latin typeface="Arial" panose="020B0604020202020204" pitchFamily="34" charset="0"/>
                          <a:ea typeface="+mn-ea"/>
                          <a:cs typeface="+mn-cs"/>
                        </a:rPr>
                        <a:t> </a:t>
                      </a:r>
                      <a:r>
                        <a:rPr lang="en-US" sz="1000" kern="1200" dirty="0" smtClean="0">
                          <a:solidFill>
                            <a:schemeClr val="tx1"/>
                          </a:solidFill>
                          <a:effectLst/>
                          <a:latin typeface="Arial" panose="020B0604020202020204" pitchFamily="34" charset="0"/>
                          <a:ea typeface="+mn-ea"/>
                          <a:cs typeface="Arial" panose="020B0604020202020204" pitchFamily="34" charset="0"/>
                        </a:rPr>
                        <a:t>The DPP declined to prosecute</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in the matter.</a:t>
                      </a:r>
                      <a:endParaRPr lang="en-US" sz="1000" b="1" i="0" u="none" strike="noStrike" dirty="0" smtClean="0">
                        <a:solidFill>
                          <a:srgbClr val="000000"/>
                        </a:solidFill>
                        <a:effectLst/>
                        <a:latin typeface="Arial" panose="020B0604020202020204" pitchFamily="34" charset="0"/>
                      </a:endParaRPr>
                    </a:p>
                    <a:p>
                      <a:endParaRPr lang="en-US" sz="1000" b="1" i="0" u="none" strike="noStrike" dirty="0" smtClean="0">
                        <a:solidFill>
                          <a:srgbClr val="000000"/>
                        </a:solidFill>
                        <a:effectLst/>
                        <a:latin typeface="Arial" panose="020B0604020202020204" pitchFamily="34" charset="0"/>
                      </a:endParaRPr>
                    </a:p>
                    <a:p>
                      <a:r>
                        <a:rPr lang="en-US" sz="1000" b="1" i="0" u="none" strike="noStrike" dirty="0" smtClean="0">
                          <a:solidFill>
                            <a:srgbClr val="000000"/>
                          </a:solidFill>
                          <a:effectLst/>
                          <a:latin typeface="Arial" panose="020B0604020202020204" pitchFamily="34" charset="0"/>
                        </a:rPr>
                        <a:t>2 Disciplinary referrals</a:t>
                      </a:r>
                      <a:r>
                        <a:rPr lang="en-US" sz="1000" b="0" i="0" u="none" strike="noStrike" dirty="0" smtClean="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against </a:t>
                      </a:r>
                      <a:r>
                        <a:rPr lang="en-US" sz="1000" b="0" i="0" u="none" strike="noStrike" dirty="0" smtClean="0">
                          <a:solidFill>
                            <a:srgbClr val="000000"/>
                          </a:solidFill>
                          <a:effectLst/>
                          <a:latin typeface="Arial" panose="020B0604020202020204" pitchFamily="34" charset="0"/>
                        </a:rPr>
                        <a:t>1 official and  1Councilor:</a:t>
                      </a:r>
                    </a:p>
                    <a:p>
                      <a:r>
                        <a:rPr lang="en-US" sz="1000" b="0" i="0" u="none" strike="noStrike" dirty="0" smtClean="0">
                          <a:solidFill>
                            <a:srgbClr val="000000"/>
                          </a:solidFill>
                          <a:effectLst/>
                          <a:latin typeface="Arial" panose="020B0604020202020204" pitchFamily="34" charset="0"/>
                        </a:rPr>
                        <a:t>1 Official resigned;</a:t>
                      </a:r>
                    </a:p>
                    <a:p>
                      <a:r>
                        <a:rPr lang="en-US" sz="1000" b="0" i="0" u="none" strike="noStrike" dirty="0" smtClean="0">
                          <a:solidFill>
                            <a:srgbClr val="000000"/>
                          </a:solidFill>
                          <a:effectLst/>
                          <a:latin typeface="Arial" panose="020B0604020202020204" pitchFamily="34" charset="0"/>
                        </a:rPr>
                        <a:t>1 </a:t>
                      </a:r>
                      <a:r>
                        <a:rPr lang="en-US" sz="1000" b="0" i="0" u="none" strike="noStrike" dirty="0">
                          <a:solidFill>
                            <a:srgbClr val="000000"/>
                          </a:solidFill>
                          <a:effectLst/>
                          <a:latin typeface="Arial" panose="020B0604020202020204" pitchFamily="34" charset="0"/>
                        </a:rPr>
                        <a:t>no action </a:t>
                      </a:r>
                      <a:r>
                        <a:rPr lang="en-US" sz="1000" b="0" i="0" u="none" strike="noStrike" dirty="0" smtClean="0">
                          <a:solidFill>
                            <a:srgbClr val="000000"/>
                          </a:solidFill>
                          <a:effectLst/>
                          <a:latin typeface="Arial" panose="020B0604020202020204" pitchFamily="34" charset="0"/>
                        </a:rPr>
                        <a:t>taken against Councilor</a:t>
                      </a:r>
                      <a:r>
                        <a:rPr lang="en-US" sz="1000" b="0" i="0" u="none" strike="noStrike" baseline="0" dirty="0" smtClean="0">
                          <a:solidFill>
                            <a:srgbClr val="000000"/>
                          </a:solidFill>
                          <a:effectLst/>
                          <a:latin typeface="Arial" panose="020B0604020202020204" pitchFamily="34" charset="0"/>
                        </a:rPr>
                        <a:t> - Council studied the SIU report and decided not to continue with disciplinary proceedings against the Speaker and regarded the matter as </a:t>
                      </a:r>
                      <a:r>
                        <a:rPr lang="en-US" sz="1000" b="0" i="0" u="none" strike="noStrike" baseline="0" dirty="0" err="1" smtClean="0">
                          <a:solidFill>
                            <a:srgbClr val="000000"/>
                          </a:solidFill>
                          <a:effectLst/>
                          <a:latin typeface="Arial" panose="020B0604020202020204" pitchFamily="34" charset="0"/>
                        </a:rPr>
                        <a:t>finalised</a:t>
                      </a:r>
                      <a:r>
                        <a:rPr lang="en-US" sz="1000" b="0" i="0" u="none" strike="noStrike" baseline="0" dirty="0" smtClean="0">
                          <a:solidFill>
                            <a:srgbClr val="000000"/>
                          </a:solidFill>
                          <a:effectLst/>
                          <a:latin typeface="Arial" panose="020B0604020202020204" pitchFamily="34" charset="0"/>
                        </a:rPr>
                        <a:t>. - Item A2604 of minutes of Council meeting dated 26 May 2014.</a:t>
                      </a:r>
                      <a:endParaRPr lang="en-US" sz="1000" b="0" i="0" u="none" strike="noStrike" dirty="0">
                        <a:solidFill>
                          <a:srgbClr val="000000"/>
                        </a:solidFill>
                        <a:effectLst/>
                        <a:latin typeface="Arial" panose="020B0604020202020204" pitchFamily="34" charset="0"/>
                      </a:endParaRPr>
                    </a:p>
                  </a:txBody>
                  <a:tcPr marL="3043" marR="3043" marT="3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291409"/>
                  </a:ext>
                </a:extLst>
              </a:tr>
            </a:tbl>
          </a:graphicData>
        </a:graphic>
      </p:graphicFrame>
    </p:spTree>
    <p:extLst>
      <p:ext uri="{BB962C8B-B14F-4D97-AF65-F5344CB8AC3E}">
        <p14:creationId xmlns:p14="http://schemas.microsoft.com/office/powerpoint/2010/main" val="4045497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D3D74-BAEC-4E93-B437-4A9BEB93AD1E}"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28512954"/>
              </p:ext>
            </p:extLst>
          </p:nvPr>
        </p:nvGraphicFramePr>
        <p:xfrm>
          <a:off x="221670" y="1219200"/>
          <a:ext cx="9684329" cy="4768515"/>
        </p:xfrm>
        <a:graphic>
          <a:graphicData uri="http://schemas.openxmlformats.org/drawingml/2006/table">
            <a:tbl>
              <a:tblPr/>
              <a:tblGrid>
                <a:gridCol w="295566">
                  <a:extLst>
                    <a:ext uri="{9D8B030D-6E8A-4147-A177-3AD203B41FA5}">
                      <a16:colId xmlns:a16="http://schemas.microsoft.com/office/drawing/2014/main" val="2350225404"/>
                    </a:ext>
                  </a:extLst>
                </a:gridCol>
                <a:gridCol w="369455">
                  <a:extLst>
                    <a:ext uri="{9D8B030D-6E8A-4147-A177-3AD203B41FA5}">
                      <a16:colId xmlns:a16="http://schemas.microsoft.com/office/drawing/2014/main" val="367836627"/>
                    </a:ext>
                  </a:extLst>
                </a:gridCol>
                <a:gridCol w="943026">
                  <a:extLst>
                    <a:ext uri="{9D8B030D-6E8A-4147-A177-3AD203B41FA5}">
                      <a16:colId xmlns:a16="http://schemas.microsoft.com/office/drawing/2014/main" val="763133967"/>
                    </a:ext>
                  </a:extLst>
                </a:gridCol>
                <a:gridCol w="680573">
                  <a:extLst>
                    <a:ext uri="{9D8B030D-6E8A-4147-A177-3AD203B41FA5}">
                      <a16:colId xmlns:a16="http://schemas.microsoft.com/office/drawing/2014/main" val="1899091372"/>
                    </a:ext>
                  </a:extLst>
                </a:gridCol>
                <a:gridCol w="1535237">
                  <a:extLst>
                    <a:ext uri="{9D8B030D-6E8A-4147-A177-3AD203B41FA5}">
                      <a16:colId xmlns:a16="http://schemas.microsoft.com/office/drawing/2014/main" val="2427899749"/>
                    </a:ext>
                  </a:extLst>
                </a:gridCol>
                <a:gridCol w="1496291">
                  <a:extLst>
                    <a:ext uri="{9D8B030D-6E8A-4147-A177-3AD203B41FA5}">
                      <a16:colId xmlns:a16="http://schemas.microsoft.com/office/drawing/2014/main" val="2476711606"/>
                    </a:ext>
                  </a:extLst>
                </a:gridCol>
                <a:gridCol w="4364181">
                  <a:extLst>
                    <a:ext uri="{9D8B030D-6E8A-4147-A177-3AD203B41FA5}">
                      <a16:colId xmlns:a16="http://schemas.microsoft.com/office/drawing/2014/main" val="3746109980"/>
                    </a:ext>
                  </a:extLst>
                </a:gridCol>
              </a:tblGrid>
              <a:tr h="498271">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ALLEGATIONS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STATUS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OUTCOMES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4129147">
                <a:tc>
                  <a:txBody>
                    <a:bodyPr/>
                    <a:lstStyle/>
                    <a:p>
                      <a:pPr algn="l" fontAlgn="ctr"/>
                      <a:r>
                        <a:rPr lang="en-US" sz="1000" b="0" i="0" u="none" strike="noStrike" dirty="0" smtClean="0">
                          <a:solidFill>
                            <a:srgbClr val="000000"/>
                          </a:solidFill>
                          <a:effectLst/>
                          <a:latin typeface="Arial" panose="020B0604020202020204" pitchFamily="34" charset="0"/>
                        </a:rPr>
                        <a:t>52</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00" b="0" i="0" u="none" strike="noStrike" kern="1200" dirty="0" err="1" smtClean="0">
                          <a:solidFill>
                            <a:srgbClr val="000000"/>
                          </a:solidFill>
                          <a:effectLst/>
                          <a:latin typeface="Arial" panose="020B0604020202020204" pitchFamily="34" charset="0"/>
                          <a:ea typeface="+mn-ea"/>
                          <a:cs typeface="+mn-cs"/>
                        </a:rPr>
                        <a:t>Matzikama</a:t>
                      </a:r>
                      <a:r>
                        <a:rPr lang="en-ZA" sz="1000" kern="1200" dirty="0" smtClean="0">
                          <a:solidFill>
                            <a:schemeClr val="dk1"/>
                          </a:solidFill>
                          <a:effectLst/>
                          <a:latin typeface="Arial" panose="020B0604020202020204" pitchFamily="34" charset="0"/>
                          <a:ea typeface="+mn-ea"/>
                          <a:cs typeface="Arial" panose="020B0604020202020204" pitchFamily="34" charset="0"/>
                        </a:rPr>
                        <a:t> </a:t>
                      </a:r>
                      <a:r>
                        <a:rPr lang="en-ZA" sz="1000" b="0" i="0" u="none" strike="noStrike" kern="1200" dirty="0" smtClean="0">
                          <a:solidFill>
                            <a:srgbClr val="000000"/>
                          </a:solidFill>
                          <a:effectLst/>
                          <a:latin typeface="Arial" panose="020B0604020202020204" pitchFamily="34" charset="0"/>
                          <a:ea typeface="+mn-ea"/>
                          <a:cs typeface="+mn-cs"/>
                        </a:rPr>
                        <a:t>Local</a:t>
                      </a:r>
                      <a:r>
                        <a:rPr lang="en-ZA" sz="1000" kern="1200" dirty="0" smtClean="0">
                          <a:solidFill>
                            <a:schemeClr val="dk1"/>
                          </a:solidFill>
                          <a:effectLst/>
                          <a:latin typeface="Arial" panose="020B0604020202020204" pitchFamily="34" charset="0"/>
                          <a:ea typeface="+mn-ea"/>
                          <a:cs typeface="Arial" panose="020B0604020202020204" pitchFamily="34" charset="0"/>
                        </a:rPr>
                        <a:t> </a:t>
                      </a:r>
                      <a:r>
                        <a:rPr lang="en-ZA" sz="1000" b="0" i="0" u="none" strike="noStrike" kern="1200" dirty="0" smtClean="0">
                          <a:solidFill>
                            <a:srgbClr val="000000"/>
                          </a:solidFill>
                          <a:effectLst/>
                          <a:latin typeface="Arial" panose="020B0604020202020204" pitchFamily="34" charset="0"/>
                          <a:ea typeface="+mn-ea"/>
                          <a:cs typeface="+mn-cs"/>
                        </a:rPr>
                        <a:t>Municipality: Western Cape Province</a:t>
                      </a:r>
                      <a:r>
                        <a:rPr lang="en-ZA" sz="1000" kern="1200" dirty="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dirty="0" smtClean="0">
                        <a:solidFill>
                          <a:srgbClr val="000000"/>
                        </a:solidFill>
                        <a:effectLst/>
                        <a:latin typeface="Arial" panose="020B0604020202020204" pitchFamily="34" charset="0"/>
                      </a:endParaRPr>
                    </a:p>
                    <a:p>
                      <a:pPr algn="l" fontAlgn="ct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The</a:t>
                      </a:r>
                      <a:r>
                        <a:rPr lang="en-US" sz="1000" b="0" i="0" u="none" strike="noStrike" baseline="0" dirty="0" smtClean="0">
                          <a:solidFill>
                            <a:srgbClr val="000000"/>
                          </a:solidFill>
                          <a:effectLst/>
                          <a:latin typeface="Arial" panose="020B0604020202020204" pitchFamily="34" charset="0"/>
                        </a:rPr>
                        <a:t> pr</a:t>
                      </a:r>
                      <a:r>
                        <a:rPr lang="en-US" sz="1000" b="0" i="0" u="none" strike="noStrike" dirty="0" smtClean="0">
                          <a:solidFill>
                            <a:srgbClr val="000000"/>
                          </a:solidFill>
                          <a:effectLst/>
                          <a:latin typeface="Arial" panose="020B0604020202020204" pitchFamily="34" charset="0"/>
                        </a:rPr>
                        <a:t>ocurement of goods, works or services by or on behalf of the </a:t>
                      </a:r>
                      <a:r>
                        <a:rPr lang="en-US" sz="1000" b="0" i="0" u="none" strike="noStrike" dirty="0" err="1" smtClean="0">
                          <a:solidFill>
                            <a:srgbClr val="000000"/>
                          </a:solidFill>
                          <a:effectLst/>
                          <a:latin typeface="Arial" panose="020B0604020202020204" pitchFamily="34" charset="0"/>
                        </a:rPr>
                        <a:t>Matzikama</a:t>
                      </a:r>
                      <a:r>
                        <a:rPr lang="en-US" sz="1000" b="0" i="0" u="none" strike="noStrike" dirty="0" smtClean="0">
                          <a:solidFill>
                            <a:srgbClr val="000000"/>
                          </a:solidFill>
                          <a:effectLst/>
                          <a:latin typeface="Arial" panose="020B0604020202020204" pitchFamily="34" charset="0"/>
                        </a:rPr>
                        <a:t> Municipality and related expenditure incurred by the Municipality in a manner that was not fair, competitive, transparent, equitable or cost-effective and which was contrary to applicable legislation or internal policies and procedures governing the Municipality </a:t>
                      </a:r>
                      <a:r>
                        <a:rPr lang="en-US" sz="1000" b="0" i="0" u="none" strike="noStrike" dirty="0">
                          <a:solidFill>
                            <a:srgbClr val="000000"/>
                          </a:solidFill>
                          <a:effectLst/>
                          <a:latin typeface="Arial" panose="020B0604020202020204" pitchFamily="34" charset="0"/>
                        </a:rPr>
                        <a:t>in relation to </a:t>
                      </a:r>
                      <a:r>
                        <a:rPr lang="en-US" sz="1000" b="0" i="0" u="none" strike="noStrike" dirty="0" smtClean="0">
                          <a:solidFill>
                            <a:srgbClr val="000000"/>
                          </a:solidFill>
                          <a:effectLst/>
                          <a:latin typeface="Arial" panose="020B0604020202020204" pitchFamily="34" charset="0"/>
                        </a:rPr>
                        <a:t>the irregular procurement of PPE,</a:t>
                      </a:r>
                      <a:r>
                        <a:rPr lang="en-US" sz="1000" b="0" i="0" u="none" strike="noStrike" kern="1200" dirty="0" smtClean="0">
                          <a:solidFill>
                            <a:srgbClr val="000000"/>
                          </a:solidFill>
                          <a:effectLst/>
                          <a:latin typeface="Arial" panose="020B0604020202020204" pitchFamily="34" charset="0"/>
                          <a:ea typeface="+mn-ea"/>
                          <a:cs typeface="+mn-cs"/>
                        </a:rPr>
                        <a:t> </a:t>
                      </a:r>
                      <a:r>
                        <a:rPr lang="en-US" sz="1000" b="0" i="0" u="none" strike="noStrike" kern="1200" noProof="0" dirty="0" smtClean="0">
                          <a:solidFill>
                            <a:srgbClr val="000000"/>
                          </a:solidFill>
                          <a:effectLst/>
                          <a:latin typeface="Arial" panose="020B0604020202020204" pitchFamily="34" charset="0"/>
                          <a:ea typeface="+mn-ea"/>
                          <a:cs typeface="+mn-cs"/>
                        </a:rPr>
                        <a:t>food parcels</a:t>
                      </a:r>
                      <a:r>
                        <a:rPr lang="en-US" sz="1000" b="0" i="0" u="none" strike="noStrike" kern="1200" baseline="0" noProof="0" dirty="0" smtClean="0">
                          <a:solidFill>
                            <a:srgbClr val="000000"/>
                          </a:solidFill>
                          <a:effectLst/>
                          <a:latin typeface="Arial" panose="020B0604020202020204" pitchFamily="34" charset="0"/>
                          <a:ea typeface="+mn-ea"/>
                          <a:cs typeface="+mn-cs"/>
                        </a:rPr>
                        <a:t> and </a:t>
                      </a:r>
                      <a:r>
                        <a:rPr lang="en-US" sz="1000" b="0" i="0" u="none" strike="noStrike" kern="1200" noProof="0" dirty="0" smtClean="0">
                          <a:solidFill>
                            <a:srgbClr val="000000"/>
                          </a:solidFill>
                          <a:effectLst/>
                          <a:latin typeface="Arial" panose="020B0604020202020204" pitchFamily="34" charset="0"/>
                          <a:ea typeface="+mn-ea"/>
                          <a:cs typeface="+mn-cs"/>
                        </a:rPr>
                        <a:t>covid-19 awareness, </a:t>
                      </a:r>
                      <a:r>
                        <a:rPr lang="en-US" sz="1000" b="0" i="0" u="none" strike="noStrike" kern="1200" dirty="0" smtClean="0">
                          <a:solidFill>
                            <a:srgbClr val="000000"/>
                          </a:solidFill>
                          <a:effectLst/>
                          <a:latin typeface="Arial" panose="020B0604020202020204" pitchFamily="34" charset="0"/>
                          <a:ea typeface="+mn-ea"/>
                          <a:cs typeface="+mn-cs"/>
                        </a:rPr>
                        <a:t>with </a:t>
                      </a:r>
                      <a:r>
                        <a:rPr lang="en-US" sz="1000" b="0" i="0" u="none" strike="noStrike" baseline="0" dirty="0" smtClean="0">
                          <a:solidFill>
                            <a:srgbClr val="000000"/>
                          </a:solidFill>
                          <a:effectLst/>
                          <a:latin typeface="Arial" panose="020B0604020202020204" pitchFamily="34" charset="0"/>
                        </a:rPr>
                        <a:t>various service providers</a:t>
                      </a:r>
                    </a:p>
                    <a:p>
                      <a:pPr algn="l" fontAlgn="ctr"/>
                      <a:endParaRPr lang="en-US" sz="1000" b="0" i="0" u="none" strike="noStrike" baseline="0" dirty="0" smtClean="0">
                        <a:solidFill>
                          <a:srgbClr val="000000"/>
                        </a:solidFill>
                        <a:effectLst/>
                        <a:latin typeface="Arial" panose="020B0604020202020204" pitchFamily="34" charset="0"/>
                      </a:endParaRPr>
                    </a:p>
                    <a:p>
                      <a:pPr algn="l" fontAlgn="ctr"/>
                      <a:endParaRPr lang="en-US" sz="1000" b="0" i="0" u="none" strike="noStrike" dirty="0" smtClean="0">
                        <a:solidFill>
                          <a:srgbClr val="000000"/>
                        </a:solidFill>
                        <a:effectLst/>
                        <a:latin typeface="Arial" panose="020B0604020202020204" pitchFamily="34" charset="0"/>
                      </a:endParaRPr>
                    </a:p>
                    <a:p>
                      <a:pPr algn="l" fontAlgn="ctr"/>
                      <a:endParaRPr lang="en-US" sz="1000" b="0" i="0" u="none" strike="noStrike" dirty="0" smtClean="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commenced on 27 July 2020 and was finalised on 31 May 2021. </a:t>
                      </a:r>
                      <a:r>
                        <a:rPr lang="en-ZA" sz="1000" kern="1200" dirty="0" smtClean="0">
                          <a:solidFill>
                            <a:schemeClr val="tx1"/>
                          </a:solidFill>
                          <a:effectLst/>
                          <a:latin typeface="Arial" panose="020B0604020202020204" pitchFamily="34" charset="0"/>
                          <a:ea typeface="+mn-ea"/>
                          <a:cs typeface="Arial" panose="020B0604020202020204" pitchFamily="34" charset="0"/>
                        </a:rPr>
                        <a:t>The evidence obtained </a:t>
                      </a:r>
                      <a:r>
                        <a:rPr lang="en-ZA" sz="1000" kern="1200" dirty="0" err="1" smtClean="0">
                          <a:solidFill>
                            <a:schemeClr val="tx1"/>
                          </a:solidFill>
                          <a:effectLst/>
                          <a:latin typeface="Arial" panose="020B0604020202020204" pitchFamily="34" charset="0"/>
                          <a:ea typeface="+mn-ea"/>
                          <a:cs typeface="Arial" panose="020B0604020202020204" pitchFamily="34" charset="0"/>
                        </a:rPr>
                        <a:t>iro</a:t>
                      </a:r>
                      <a:r>
                        <a:rPr lang="en-ZA" sz="1000" kern="1200" dirty="0" smtClean="0">
                          <a:solidFill>
                            <a:schemeClr val="tx1"/>
                          </a:solidFill>
                          <a:effectLst/>
                          <a:latin typeface="Arial" panose="020B0604020202020204" pitchFamily="34" charset="0"/>
                          <a:ea typeface="+mn-ea"/>
                          <a:cs typeface="Arial" panose="020B0604020202020204" pitchFamily="34" charset="0"/>
                        </a:rPr>
                        <a:t> the</a:t>
                      </a:r>
                      <a:r>
                        <a:rPr lang="en-ZA" sz="1000" kern="1200" baseline="0" dirty="0" smtClean="0">
                          <a:solidFill>
                            <a:schemeClr val="tx1"/>
                          </a:solidFill>
                          <a:effectLst/>
                          <a:latin typeface="Arial" panose="020B0604020202020204" pitchFamily="34" charset="0"/>
                          <a:ea typeface="+mn-ea"/>
                          <a:cs typeface="Arial" panose="020B0604020202020204" pitchFamily="34" charset="0"/>
                        </a:rPr>
                        <a:t> Rural Impact contract</a:t>
                      </a:r>
                      <a:r>
                        <a:rPr lang="en-ZA" sz="1000" kern="1200" dirty="0" smtClean="0">
                          <a:solidFill>
                            <a:schemeClr val="tx1"/>
                          </a:solidFill>
                          <a:effectLst/>
                          <a:latin typeface="Arial" panose="020B0604020202020204" pitchFamily="34" charset="0"/>
                          <a:ea typeface="+mn-ea"/>
                          <a:cs typeface="Arial" panose="020B0604020202020204" pitchFamily="34" charset="0"/>
                        </a:rPr>
                        <a:t> indicate the procurement processes to have been irregular and unlawful by virtue of not having complied with the provisions of section 217(1) of the Constitution</a:t>
                      </a:r>
                      <a:r>
                        <a:rPr lang="en-US" sz="1000" b="0" i="0" u="none" strike="noStrike" dirty="0" smtClean="0">
                          <a:solidFill>
                            <a:srgbClr val="000000"/>
                          </a:solidFill>
                          <a:effectLst/>
                          <a:latin typeface="Arial" panose="020B0604020202020204" pitchFamily="34" charset="0"/>
                        </a:rPr>
                        <a:t> </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sng" strike="noStrike" dirty="0" smtClean="0">
                          <a:solidFill>
                            <a:srgbClr val="000000"/>
                          </a:solidFill>
                          <a:effectLst/>
                          <a:latin typeface="Arial" panose="020B0604020202020204" pitchFamily="34" charset="0"/>
                        </a:rPr>
                        <a:t>Rural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sng" strike="noStrike" dirty="0" smtClean="0">
                          <a:solidFill>
                            <a:srgbClr val="000000"/>
                          </a:solidFill>
                          <a:effectLst/>
                          <a:latin typeface="Arial" panose="020B0604020202020204" pitchFamily="34" charset="0"/>
                        </a:rPr>
                        <a:t>4 </a:t>
                      </a:r>
                      <a:r>
                        <a:rPr lang="en-US" sz="1000" b="0" i="0" u="none" strike="noStrike" dirty="0" smtClean="0">
                          <a:solidFill>
                            <a:srgbClr val="000000"/>
                          </a:solidFill>
                          <a:effectLst/>
                          <a:latin typeface="Arial" panose="020B0604020202020204" pitchFamily="34" charset="0"/>
                        </a:rPr>
                        <a:t>X Criminal referral to the NPA was on 23 August 2021 against the following individuals and entities: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    Ms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Cloete</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owner of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Tarryn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Losper</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Trading;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The entity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Tarryn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Losper</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Trading;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Mr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Blanckenberg</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owner of Rural Impact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The entity Rural </a:t>
                      </a:r>
                      <a:r>
                        <a:rPr lang="en-ZA" sz="1000" kern="1200" dirty="0" smtClean="0">
                          <a:solidFill>
                            <a:schemeClr val="tx1"/>
                          </a:solidFill>
                          <a:effectLst/>
                          <a:latin typeface="Arial" panose="020B0604020202020204" pitchFamily="34" charset="0"/>
                          <a:ea typeface="+mn-ea"/>
                          <a:cs typeface="Arial" panose="020B0604020202020204" pitchFamily="34" charset="0"/>
                        </a:rPr>
                        <a:t>Impact</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i="0" u="none" strike="noStrike" baseline="0"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sng" strike="noStrike" baseline="0" dirty="0" smtClean="0">
                          <a:solidFill>
                            <a:srgbClr val="000000"/>
                          </a:solidFill>
                          <a:effectLst/>
                          <a:latin typeface="Arial" panose="020B0604020202020204" pitchFamily="34" charset="0"/>
                        </a:rPr>
                        <a:t>Civil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000" kern="1200" dirty="0" smtClean="0">
                          <a:solidFill>
                            <a:schemeClr val="tx1"/>
                          </a:solidFill>
                          <a:effectLst/>
                          <a:latin typeface="Arial" panose="020B0604020202020204" pitchFamily="34" charset="0"/>
                          <a:ea typeface="+mn-ea"/>
                          <a:cs typeface="Arial" panose="020B0604020202020204" pitchFamily="34" charset="0"/>
                        </a:rPr>
                        <a:t>The </a:t>
                      </a:r>
                      <a:r>
                        <a:rPr lang="en-ZA" sz="1000" kern="1200" dirty="0" err="1" smtClean="0">
                          <a:solidFill>
                            <a:schemeClr val="tx1"/>
                          </a:solidFill>
                          <a:effectLst/>
                          <a:latin typeface="Arial" panose="020B0604020202020204" pitchFamily="34" charset="0"/>
                          <a:ea typeface="+mn-ea"/>
                          <a:cs typeface="Arial" panose="020B0604020202020204" pitchFamily="34" charset="0"/>
                        </a:rPr>
                        <a:t>SlU</a:t>
                      </a:r>
                      <a:r>
                        <a:rPr lang="en-ZA" sz="1000" kern="1200" dirty="0" smtClean="0">
                          <a:solidFill>
                            <a:schemeClr val="tx1"/>
                          </a:solidFill>
                          <a:effectLst/>
                          <a:latin typeface="Arial" panose="020B0604020202020204" pitchFamily="34" charset="0"/>
                          <a:ea typeface="+mn-ea"/>
                          <a:cs typeface="Arial" panose="020B0604020202020204" pitchFamily="34" charset="0"/>
                        </a:rPr>
                        <a:t> submitted a referral on 27 November 2020 to the Office of the State Attorney with the view to declare the agreement invalid with a value of </a:t>
                      </a:r>
                      <a:r>
                        <a:rPr lang="en-ZA" sz="1000" b="1" kern="1200" dirty="0" smtClean="0">
                          <a:solidFill>
                            <a:schemeClr val="tx1"/>
                          </a:solidFill>
                          <a:effectLst/>
                          <a:latin typeface="Arial" panose="020B0604020202020204" pitchFamily="34" charset="0"/>
                          <a:ea typeface="+mn-ea"/>
                          <a:cs typeface="Arial" panose="020B0604020202020204" pitchFamily="34" charset="0"/>
                        </a:rPr>
                        <a:t>R650,000</a:t>
                      </a:r>
                      <a:r>
                        <a:rPr lang="en-ZA" sz="1000" kern="1200" dirty="0" smtClean="0">
                          <a:solidFill>
                            <a:schemeClr val="tx1"/>
                          </a:solidFill>
                          <a:effectLst/>
                          <a:latin typeface="Arial" panose="020B0604020202020204" pitchFamily="34" charset="0"/>
                          <a:ea typeface="+mn-ea"/>
                          <a:cs typeface="Arial" panose="020B0604020202020204" pitchFamily="34" charset="0"/>
                        </a:rPr>
                        <a:t>. This matter is currently in the High Court of the Cape Town Provincial Division, </a:t>
                      </a:r>
                      <a:r>
                        <a:rPr lang="en-ZA" sz="1000" b="1" kern="1200" dirty="0" smtClean="0">
                          <a:solidFill>
                            <a:schemeClr val="tx1"/>
                          </a:solidFill>
                          <a:effectLst/>
                          <a:latin typeface="Arial" panose="020B0604020202020204" pitchFamily="34" charset="0"/>
                          <a:ea typeface="+mn-ea"/>
                          <a:cs typeface="Arial" panose="020B0604020202020204" pitchFamily="34" charset="0"/>
                        </a:rPr>
                        <a:t>case number 17797/20 </a:t>
                      </a:r>
                      <a:r>
                        <a:rPr lang="en-ZA" sz="1000" kern="1200" dirty="0" smtClean="0">
                          <a:solidFill>
                            <a:schemeClr val="tx1"/>
                          </a:solidFill>
                          <a:effectLst/>
                          <a:latin typeface="Arial" panose="020B0604020202020204" pitchFamily="34" charset="0"/>
                          <a:ea typeface="+mn-ea"/>
                          <a:cs typeface="Arial" panose="020B0604020202020204" pitchFamily="34" charset="0"/>
                        </a:rPr>
                        <a:t>refers. The matter is defended and the SIU are currently awaiting a court date for the hearing of the matter.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000" b="1" i="0" u="sng"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sng" strike="noStrike" dirty="0" smtClean="0">
                          <a:solidFill>
                            <a:srgbClr val="000000"/>
                          </a:solidFill>
                          <a:effectLst/>
                          <a:latin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effectLst/>
                          <a:latin typeface="Arial" panose="020B0604020202020204" pitchFamily="34" charset="0"/>
                          <a:cs typeface="Arial" panose="020B0604020202020204" pitchFamily="34" charset="0"/>
                        </a:rPr>
                        <a:t>A disciplinary referral was made against </a:t>
                      </a:r>
                      <a:r>
                        <a:rPr lang="en-ZA" sz="1000" kern="1200" dirty="0" smtClean="0">
                          <a:solidFill>
                            <a:schemeClr val="tx1"/>
                          </a:solidFill>
                          <a:effectLst/>
                          <a:latin typeface="Arial" panose="020B0604020202020204" pitchFamily="34" charset="0"/>
                          <a:ea typeface="+mn-ea"/>
                          <a:cs typeface="Arial" panose="020B0604020202020204" pitchFamily="34" charset="0"/>
                        </a:rPr>
                        <a:t>the </a:t>
                      </a:r>
                      <a:r>
                        <a:rPr lang="en-US" sz="1000" kern="1200" dirty="0" smtClean="0">
                          <a:solidFill>
                            <a:schemeClr val="tx1"/>
                          </a:solidFill>
                          <a:effectLst/>
                          <a:latin typeface="Arial" panose="020B0604020202020204" pitchFamily="34" charset="0"/>
                          <a:ea typeface="+mn-ea"/>
                          <a:cs typeface="Arial" panose="020B0604020202020204" pitchFamily="34" charset="0"/>
                        </a:rPr>
                        <a:t>Senior Manager Legal and Administration</a:t>
                      </a:r>
                      <a:r>
                        <a:rPr lang="en-ZA" sz="1000" kern="1200" dirty="0" smtClean="0">
                          <a:solidFill>
                            <a:schemeClr val="tx1"/>
                          </a:solidFill>
                          <a:effectLst/>
                          <a:latin typeface="Arial" panose="020B0604020202020204" pitchFamily="34" charset="0"/>
                          <a:ea typeface="+mn-ea"/>
                          <a:cs typeface="Arial" panose="020B0604020202020204" pitchFamily="34" charset="0"/>
                        </a:rPr>
                        <a:t> on 23 November 2021. The intended </a:t>
                      </a:r>
                      <a:r>
                        <a:rPr lang="en-US" sz="1000" kern="1200" dirty="0" smtClean="0">
                          <a:solidFill>
                            <a:schemeClr val="tx1"/>
                          </a:solidFill>
                          <a:effectLst/>
                          <a:latin typeface="Arial" panose="020B0604020202020204" pitchFamily="34" charset="0"/>
                          <a:ea typeface="+mn-ea"/>
                          <a:cs typeface="Arial" panose="020B0604020202020204" pitchFamily="34" charset="0"/>
                        </a:rPr>
                        <a:t> disciplinary hearing was scheduled from 10 and 11 March 2022.</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however the official resigned with immediate effect on 08 March 2022.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A </a:t>
                      </a:r>
                      <a:r>
                        <a:rPr lang="en-US" sz="1000" b="1" i="0" u="sng" strike="noStrike" dirty="0" err="1" smtClean="0">
                          <a:solidFill>
                            <a:srgbClr val="000000"/>
                          </a:solidFill>
                          <a:effectLst/>
                          <a:latin typeface="Arial" panose="020B0604020202020204" pitchFamily="34" charset="0"/>
                        </a:rPr>
                        <a:t>Sars</a:t>
                      </a:r>
                      <a:r>
                        <a:rPr lang="en-US" sz="1000" b="1" i="0" u="sng" strike="noStrike" dirty="0" smtClean="0">
                          <a:solidFill>
                            <a:srgbClr val="000000"/>
                          </a:solidFill>
                          <a:effectLst/>
                          <a:latin typeface="Arial" panose="020B0604020202020204" pitchFamily="34" charset="0"/>
                        </a:rPr>
                        <a:t> referral </a:t>
                      </a:r>
                      <a:r>
                        <a:rPr lang="en-US" sz="1000" b="0" i="0" u="none" strike="noStrike" dirty="0" smtClean="0">
                          <a:solidFill>
                            <a:srgbClr val="000000"/>
                          </a:solidFill>
                          <a:effectLst/>
                          <a:latin typeface="Arial" panose="020B0604020202020204" pitchFamily="34" charset="0"/>
                        </a:rPr>
                        <a:t>was made on 08 October 2020</a:t>
                      </a:r>
                      <a:r>
                        <a:rPr lang="en-US" sz="1000" b="0" i="0" u="none" strike="noStrike" baseline="0" dirty="0" smtClean="0">
                          <a:solidFill>
                            <a:srgbClr val="000000"/>
                          </a:solidFill>
                          <a:effectLst/>
                          <a:latin typeface="Arial" panose="020B0604020202020204" pitchFamily="34" charset="0"/>
                        </a:rPr>
                        <a:t> against a service provider.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baseline="0" dirty="0" smtClean="0">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Rand Value</a:t>
                      </a:r>
                      <a:r>
                        <a:rPr lang="en-US" sz="1000" b="0" i="0" u="none" strike="noStrike" baseline="0" dirty="0" smtClean="0">
                          <a:solidFill>
                            <a:srgbClr val="000000"/>
                          </a:solidFill>
                          <a:effectLst/>
                          <a:latin typeface="Arial" panose="020B0604020202020204" pitchFamily="34" charset="0"/>
                        </a:rPr>
                        <a:t> of Cash Recovered </a:t>
                      </a:r>
                      <a:r>
                        <a:rPr lang="en-US" sz="1000" b="1" i="0" u="none" strike="noStrike" baseline="0" dirty="0" smtClean="0">
                          <a:solidFill>
                            <a:srgbClr val="000000"/>
                          </a:solidFill>
                          <a:effectLst/>
                          <a:latin typeface="Arial" panose="020B0604020202020204" pitchFamily="34" charset="0"/>
                        </a:rPr>
                        <a:t>– R80 000</a:t>
                      </a:r>
                    </a:p>
                    <a:p>
                      <a:endParaRPr lang="en-US" sz="1000" b="0" i="0" u="none" strike="noStrike" baseline="0"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Arial" panose="020B0604020202020204" pitchFamily="34" charset="0"/>
                      </a:endParaRP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218675"/>
                  </a:ext>
                </a:extLst>
              </a:tr>
            </a:tbl>
          </a:graphicData>
        </a:graphic>
      </p:graphicFrame>
    </p:spTree>
    <p:extLst>
      <p:ext uri="{BB962C8B-B14F-4D97-AF65-F5344CB8AC3E}">
        <p14:creationId xmlns:p14="http://schemas.microsoft.com/office/powerpoint/2010/main" val="3489414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2D0D50-F668-4A7B-BDB7-DE30B9A9A3EC}"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97329391"/>
              </p:ext>
            </p:extLst>
          </p:nvPr>
        </p:nvGraphicFramePr>
        <p:xfrm>
          <a:off x="157019" y="1200727"/>
          <a:ext cx="9642764" cy="4368800"/>
        </p:xfrm>
        <a:graphic>
          <a:graphicData uri="http://schemas.openxmlformats.org/drawingml/2006/table">
            <a:tbl>
              <a:tblPr/>
              <a:tblGrid>
                <a:gridCol w="200540">
                  <a:extLst>
                    <a:ext uri="{9D8B030D-6E8A-4147-A177-3AD203B41FA5}">
                      <a16:colId xmlns:a16="http://schemas.microsoft.com/office/drawing/2014/main" val="2350225404"/>
                    </a:ext>
                  </a:extLst>
                </a:gridCol>
                <a:gridCol w="473714">
                  <a:extLst>
                    <a:ext uri="{9D8B030D-6E8A-4147-A177-3AD203B41FA5}">
                      <a16:colId xmlns:a16="http://schemas.microsoft.com/office/drawing/2014/main" val="367836627"/>
                    </a:ext>
                  </a:extLst>
                </a:gridCol>
                <a:gridCol w="905163">
                  <a:extLst>
                    <a:ext uri="{9D8B030D-6E8A-4147-A177-3AD203B41FA5}">
                      <a16:colId xmlns:a16="http://schemas.microsoft.com/office/drawing/2014/main" val="763133967"/>
                    </a:ext>
                  </a:extLst>
                </a:gridCol>
                <a:gridCol w="1062182">
                  <a:extLst>
                    <a:ext uri="{9D8B030D-6E8A-4147-A177-3AD203B41FA5}">
                      <a16:colId xmlns:a16="http://schemas.microsoft.com/office/drawing/2014/main" val="1899091372"/>
                    </a:ext>
                  </a:extLst>
                </a:gridCol>
                <a:gridCol w="2703023">
                  <a:extLst>
                    <a:ext uri="{9D8B030D-6E8A-4147-A177-3AD203B41FA5}">
                      <a16:colId xmlns:a16="http://schemas.microsoft.com/office/drawing/2014/main" val="2427899749"/>
                    </a:ext>
                  </a:extLst>
                </a:gridCol>
                <a:gridCol w="1790101">
                  <a:extLst>
                    <a:ext uri="{9D8B030D-6E8A-4147-A177-3AD203B41FA5}">
                      <a16:colId xmlns:a16="http://schemas.microsoft.com/office/drawing/2014/main" val="2476711606"/>
                    </a:ext>
                  </a:extLst>
                </a:gridCol>
                <a:gridCol w="2508041">
                  <a:extLst>
                    <a:ext uri="{9D8B030D-6E8A-4147-A177-3AD203B41FA5}">
                      <a16:colId xmlns:a16="http://schemas.microsoft.com/office/drawing/2014/main" val="3746109980"/>
                    </a:ext>
                  </a:extLst>
                </a:gridCol>
              </a:tblGrid>
              <a:tr h="604769">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ALLEGATIONS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STATUS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OUTCOMES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3764031">
                <a:tc>
                  <a:txBody>
                    <a:bodyPr/>
                    <a:lstStyle/>
                    <a:p>
                      <a:pPr algn="l" fontAlgn="ctr"/>
                      <a:r>
                        <a:rPr lang="en-US" sz="1000" b="0" i="0" u="none" strike="noStrike" dirty="0" smtClean="0">
                          <a:solidFill>
                            <a:srgbClr val="000000"/>
                          </a:solidFill>
                          <a:effectLst/>
                          <a:latin typeface="Arial" panose="020B0604020202020204" pitchFamily="34" charset="0"/>
                        </a:rPr>
                        <a:t>53</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00" b="0" i="0" u="none" strike="noStrike" kern="1200" dirty="0" err="1" smtClean="0">
                          <a:solidFill>
                            <a:srgbClr val="000000"/>
                          </a:solidFill>
                          <a:effectLst/>
                          <a:latin typeface="Arial" panose="020B0604020202020204" pitchFamily="34" charset="0"/>
                          <a:ea typeface="+mn-ea"/>
                          <a:cs typeface="+mn-cs"/>
                        </a:rPr>
                        <a:t>Matzikama</a:t>
                      </a:r>
                      <a:r>
                        <a:rPr lang="en-ZA" sz="1000" kern="1200" dirty="0" smtClean="0">
                          <a:solidFill>
                            <a:schemeClr val="dk1"/>
                          </a:solidFill>
                          <a:effectLst/>
                          <a:latin typeface="Arial" panose="020B0604020202020204" pitchFamily="34" charset="0"/>
                          <a:ea typeface="+mn-ea"/>
                          <a:cs typeface="Arial" panose="020B0604020202020204" pitchFamily="34" charset="0"/>
                        </a:rPr>
                        <a:t> </a:t>
                      </a:r>
                      <a:r>
                        <a:rPr lang="en-ZA" sz="1000" b="0" i="0" u="none" strike="noStrike" kern="1200" dirty="0" smtClean="0">
                          <a:solidFill>
                            <a:srgbClr val="000000"/>
                          </a:solidFill>
                          <a:effectLst/>
                          <a:latin typeface="Arial" panose="020B0604020202020204" pitchFamily="34" charset="0"/>
                          <a:ea typeface="+mn-ea"/>
                          <a:cs typeface="+mn-cs"/>
                        </a:rPr>
                        <a:t>Local</a:t>
                      </a:r>
                      <a:r>
                        <a:rPr lang="en-ZA" sz="1000" kern="1200" dirty="0" smtClean="0">
                          <a:solidFill>
                            <a:schemeClr val="dk1"/>
                          </a:solidFill>
                          <a:effectLst/>
                          <a:latin typeface="Arial" panose="020B0604020202020204" pitchFamily="34" charset="0"/>
                          <a:ea typeface="+mn-ea"/>
                          <a:cs typeface="Arial" panose="020B0604020202020204" pitchFamily="34" charset="0"/>
                        </a:rPr>
                        <a:t> </a:t>
                      </a:r>
                      <a:r>
                        <a:rPr lang="en-ZA" sz="1000" b="0" i="0" u="none" strike="noStrike" kern="1200" dirty="0" smtClean="0">
                          <a:solidFill>
                            <a:srgbClr val="000000"/>
                          </a:solidFill>
                          <a:effectLst/>
                          <a:latin typeface="Arial" panose="020B0604020202020204" pitchFamily="34" charset="0"/>
                          <a:ea typeface="+mn-ea"/>
                          <a:cs typeface="+mn-cs"/>
                        </a:rPr>
                        <a:t>Municipality: Western Cape Province</a:t>
                      </a:r>
                      <a:r>
                        <a:rPr lang="en-ZA" sz="1000" kern="1200" dirty="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dirty="0" smtClean="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GG: 35088 of 29 February 2012</a:t>
                      </a:r>
                    </a:p>
                    <a:p>
                      <a:pPr algn="l" fontAlgn="ct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The</a:t>
                      </a:r>
                      <a:r>
                        <a:rPr lang="en-US" sz="1000" b="0" i="0" u="none" strike="noStrike" baseline="0" dirty="0" smtClean="0">
                          <a:solidFill>
                            <a:srgbClr val="000000"/>
                          </a:solidFill>
                          <a:effectLst/>
                          <a:latin typeface="Arial" panose="020B0604020202020204" pitchFamily="34" charset="0"/>
                        </a:rPr>
                        <a:t> pr</a:t>
                      </a:r>
                      <a:r>
                        <a:rPr lang="en-US" sz="1000" b="0" i="0" u="none" strike="noStrike" dirty="0" smtClean="0">
                          <a:solidFill>
                            <a:srgbClr val="000000"/>
                          </a:solidFill>
                          <a:effectLst/>
                          <a:latin typeface="Arial" panose="020B0604020202020204" pitchFamily="34" charset="0"/>
                        </a:rPr>
                        <a:t>ocurement of goods, works or services by or on behalf of the </a:t>
                      </a:r>
                      <a:r>
                        <a:rPr lang="en-US" sz="1000" b="0" i="0" u="none" strike="noStrike" dirty="0" err="1" smtClean="0">
                          <a:solidFill>
                            <a:srgbClr val="000000"/>
                          </a:solidFill>
                          <a:effectLst/>
                          <a:latin typeface="Arial" panose="020B0604020202020204" pitchFamily="34" charset="0"/>
                        </a:rPr>
                        <a:t>Matzikama</a:t>
                      </a:r>
                      <a:r>
                        <a:rPr lang="en-US" sz="1000" b="0" i="0" u="none" strike="noStrike" dirty="0" smtClean="0">
                          <a:solidFill>
                            <a:srgbClr val="000000"/>
                          </a:solidFill>
                          <a:effectLst/>
                          <a:latin typeface="Arial" panose="020B0604020202020204" pitchFamily="34" charset="0"/>
                        </a:rPr>
                        <a:t> Municipality and related expenditure incurred by the Municipality in a manner that was not fair, competitive, transparent, equitable or cost-effective and which was contrary to applicable legislation or internal policies and procedures governing the Municipality in relation to the irregular procurement of PPE,</a:t>
                      </a:r>
                      <a:r>
                        <a:rPr lang="en-US" sz="1000" b="0" i="0" u="none" strike="noStrike" kern="1200" dirty="0" smtClean="0">
                          <a:solidFill>
                            <a:srgbClr val="000000"/>
                          </a:solidFill>
                          <a:effectLst/>
                          <a:latin typeface="Arial" panose="020B0604020202020204" pitchFamily="34" charset="0"/>
                          <a:ea typeface="+mn-ea"/>
                          <a:cs typeface="+mn-cs"/>
                        </a:rPr>
                        <a:t> </a:t>
                      </a:r>
                      <a:r>
                        <a:rPr lang="en-US" sz="1000" b="0" i="0" u="none" strike="noStrike" kern="1200" noProof="0" dirty="0" smtClean="0">
                          <a:solidFill>
                            <a:srgbClr val="000000"/>
                          </a:solidFill>
                          <a:effectLst/>
                          <a:latin typeface="Arial" panose="020B0604020202020204" pitchFamily="34" charset="0"/>
                          <a:ea typeface="+mn-ea"/>
                          <a:cs typeface="+mn-cs"/>
                        </a:rPr>
                        <a:t>food parcels</a:t>
                      </a:r>
                      <a:r>
                        <a:rPr lang="en-US" sz="1000" b="0" i="0" u="none" strike="noStrike" kern="1200" baseline="0" noProof="0" dirty="0" smtClean="0">
                          <a:solidFill>
                            <a:srgbClr val="000000"/>
                          </a:solidFill>
                          <a:effectLst/>
                          <a:latin typeface="Arial" panose="020B0604020202020204" pitchFamily="34" charset="0"/>
                          <a:ea typeface="+mn-ea"/>
                          <a:cs typeface="+mn-cs"/>
                        </a:rPr>
                        <a:t> and </a:t>
                      </a:r>
                      <a:r>
                        <a:rPr lang="en-US" sz="1000" b="0" i="0" u="none" strike="noStrike" kern="1200" noProof="0" dirty="0" smtClean="0">
                          <a:solidFill>
                            <a:srgbClr val="000000"/>
                          </a:solidFill>
                          <a:effectLst/>
                          <a:latin typeface="Arial" panose="020B0604020202020204" pitchFamily="34" charset="0"/>
                          <a:ea typeface="+mn-ea"/>
                          <a:cs typeface="+mn-cs"/>
                        </a:rPr>
                        <a:t>covid-19 awareness, </a:t>
                      </a:r>
                      <a:r>
                        <a:rPr lang="en-US" sz="1000" b="0" i="0" u="none" strike="noStrike" kern="1200" dirty="0" smtClean="0">
                          <a:solidFill>
                            <a:srgbClr val="000000"/>
                          </a:solidFill>
                          <a:effectLst/>
                          <a:latin typeface="Arial" panose="020B0604020202020204" pitchFamily="34" charset="0"/>
                          <a:ea typeface="+mn-ea"/>
                          <a:cs typeface="+mn-cs"/>
                        </a:rPr>
                        <a:t>with </a:t>
                      </a:r>
                      <a:r>
                        <a:rPr lang="en-US" sz="1000" b="0" i="0" u="none" strike="noStrike" baseline="0" dirty="0" smtClean="0">
                          <a:solidFill>
                            <a:srgbClr val="000000"/>
                          </a:solidFill>
                          <a:effectLst/>
                          <a:latin typeface="Arial" panose="020B0604020202020204" pitchFamily="34" charset="0"/>
                        </a:rPr>
                        <a:t>various service providers (</a:t>
                      </a:r>
                      <a:r>
                        <a:rPr lang="en-ZA" sz="1000" b="1" kern="1200" baseline="0" dirty="0" err="1" smtClean="0">
                          <a:solidFill>
                            <a:schemeClr val="tx1"/>
                          </a:solidFill>
                          <a:effectLst/>
                          <a:latin typeface="Arial" panose="020B0604020202020204" pitchFamily="34" charset="0"/>
                          <a:ea typeface="+mn-ea"/>
                          <a:cs typeface="Arial" panose="020B0604020202020204" pitchFamily="34" charset="0"/>
                        </a:rPr>
                        <a:t>Duneco</a:t>
                      </a:r>
                      <a:r>
                        <a:rPr lang="en-ZA" sz="1000" b="1" kern="1200" baseline="0" dirty="0" smtClean="0">
                          <a:solidFill>
                            <a:schemeClr val="tx1"/>
                          </a:solidFill>
                          <a:effectLst/>
                          <a:latin typeface="Arial" panose="020B0604020202020204" pitchFamily="34" charset="0"/>
                          <a:ea typeface="+mn-ea"/>
                          <a:cs typeface="Arial" panose="020B0604020202020204" pitchFamily="34" charset="0"/>
                        </a:rPr>
                        <a:t> contract</a:t>
                      </a:r>
                      <a:r>
                        <a:rPr lang="en-ZA" sz="1000" kern="1200" dirty="0" smtClean="0">
                          <a:solidFill>
                            <a:schemeClr val="tx1"/>
                          </a:solidFill>
                          <a:effectLst/>
                          <a:latin typeface="Arial" panose="020B0604020202020204" pitchFamily="34" charset="0"/>
                          <a:ea typeface="+mn-ea"/>
                          <a:cs typeface="Arial" panose="020B0604020202020204" pitchFamily="34" charset="0"/>
                        </a:rPr>
                        <a:t>)</a:t>
                      </a:r>
                      <a:endParaRPr lang="en-US" sz="1000" b="0" i="0" u="none" strike="noStrike" baseline="0" dirty="0" smtClean="0">
                        <a:solidFill>
                          <a:srgbClr val="000000"/>
                        </a:solidFill>
                        <a:effectLst/>
                        <a:latin typeface="Arial" panose="020B0604020202020204" pitchFamily="34" charset="0"/>
                      </a:endParaRPr>
                    </a:p>
                    <a:p>
                      <a:pPr marL="0" indent="0" algn="l" fontAlgn="ct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commenced on 27 July 2020 and was finalised on 31 May 2021. </a:t>
                      </a:r>
                      <a:r>
                        <a:rPr lang="en-ZA" sz="1000" kern="1200" dirty="0" smtClean="0">
                          <a:solidFill>
                            <a:schemeClr val="tx1"/>
                          </a:solidFill>
                          <a:effectLst/>
                          <a:latin typeface="Arial" panose="020B0604020202020204" pitchFamily="34" charset="0"/>
                          <a:ea typeface="+mn-ea"/>
                          <a:cs typeface="Arial" panose="020B0604020202020204" pitchFamily="34" charset="0"/>
                        </a:rPr>
                        <a:t>The evidence obtained </a:t>
                      </a:r>
                      <a:r>
                        <a:rPr lang="en-ZA" sz="1000" kern="1200" dirty="0" err="1" smtClean="0">
                          <a:solidFill>
                            <a:schemeClr val="tx1"/>
                          </a:solidFill>
                          <a:effectLst/>
                          <a:latin typeface="Arial" panose="020B0604020202020204" pitchFamily="34" charset="0"/>
                          <a:ea typeface="+mn-ea"/>
                          <a:cs typeface="Arial" panose="020B0604020202020204" pitchFamily="34" charset="0"/>
                        </a:rPr>
                        <a:t>iro</a:t>
                      </a:r>
                      <a:r>
                        <a:rPr lang="en-ZA" sz="1000" kern="1200" dirty="0" smtClean="0">
                          <a:solidFill>
                            <a:schemeClr val="tx1"/>
                          </a:solidFill>
                          <a:effectLst/>
                          <a:latin typeface="Arial" panose="020B0604020202020204" pitchFamily="34" charset="0"/>
                          <a:ea typeface="+mn-ea"/>
                          <a:cs typeface="Arial" panose="020B0604020202020204" pitchFamily="34" charset="0"/>
                        </a:rPr>
                        <a:t> the</a:t>
                      </a:r>
                      <a:r>
                        <a:rPr lang="en-ZA" sz="10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000" kern="1200" baseline="0" dirty="0" err="1" smtClean="0">
                          <a:solidFill>
                            <a:schemeClr val="tx1"/>
                          </a:solidFill>
                          <a:effectLst/>
                          <a:latin typeface="Arial" panose="020B0604020202020204" pitchFamily="34" charset="0"/>
                          <a:ea typeface="+mn-ea"/>
                          <a:cs typeface="Arial" panose="020B0604020202020204" pitchFamily="34" charset="0"/>
                        </a:rPr>
                        <a:t>Duneco</a:t>
                      </a:r>
                      <a:r>
                        <a:rPr lang="en-ZA" sz="1000" kern="1200" baseline="0" dirty="0" smtClean="0">
                          <a:solidFill>
                            <a:schemeClr val="tx1"/>
                          </a:solidFill>
                          <a:effectLst/>
                          <a:latin typeface="Arial" panose="020B0604020202020204" pitchFamily="34" charset="0"/>
                          <a:ea typeface="+mn-ea"/>
                          <a:cs typeface="Arial" panose="020B0604020202020204" pitchFamily="34" charset="0"/>
                        </a:rPr>
                        <a:t> contract</a:t>
                      </a:r>
                      <a:r>
                        <a:rPr lang="en-ZA" sz="1000" kern="1200" dirty="0" smtClean="0">
                          <a:solidFill>
                            <a:schemeClr val="tx1"/>
                          </a:solidFill>
                          <a:effectLst/>
                          <a:latin typeface="Arial" panose="020B0604020202020204" pitchFamily="34" charset="0"/>
                          <a:ea typeface="+mn-ea"/>
                          <a:cs typeface="Arial" panose="020B0604020202020204" pitchFamily="34" charset="0"/>
                        </a:rPr>
                        <a:t> indicate the procurement processes to have been irregular and unlawful by virtue of not having complied with the provisions of section 217(1) of the Constitution.</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7 X Criminal referral to the NPA was made on 23 August 2021 against the following individuals and entities: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Mr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Klazen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CEO of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Duneco</a:t>
                      </a:r>
                      <a:endParaRPr lang="en-ZA" sz="1000" b="0" u="none"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The entity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Duneco</a:t>
                      </a:r>
                      <a:endParaRPr lang="en-US" sz="1000" b="0" u="none"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Ms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Tarryn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Cloete</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owner of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Tarryn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Losper</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Trading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The entity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Tarryn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Losper</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Trading</a:t>
                      </a:r>
                      <a:endParaRPr lang="en-US" sz="1000" b="0" u="none"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Mr</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Jenner, the Senior Manager Legal and Administration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sz="1000" b="0" u="none" kern="1200" dirty="0" smtClean="0">
                          <a:solidFill>
                            <a:schemeClr val="tx1"/>
                          </a:solidFill>
                          <a:effectLst/>
                          <a:latin typeface="Arial" panose="020B0604020202020204" pitchFamily="34" charset="0"/>
                          <a:ea typeface="+mn-ea"/>
                          <a:cs typeface="Arial" panose="020B0604020202020204" pitchFamily="34" charset="0"/>
                        </a:rPr>
                        <a:t>Mr </a:t>
                      </a:r>
                      <a:r>
                        <a:rPr lang="en-ZA" sz="1000" b="0" u="none" kern="1200" dirty="0" err="1" smtClean="0">
                          <a:solidFill>
                            <a:schemeClr val="tx1"/>
                          </a:solidFill>
                          <a:effectLst/>
                          <a:latin typeface="Arial" panose="020B0604020202020204" pitchFamily="34" charset="0"/>
                          <a:ea typeface="+mn-ea"/>
                          <a:cs typeface="Arial" panose="020B0604020202020204" pitchFamily="34" charset="0"/>
                        </a:rPr>
                        <a:t>Booysen</a:t>
                      </a:r>
                      <a:r>
                        <a:rPr lang="en-ZA" sz="1000" b="0" u="none" kern="1200" dirty="0" smtClean="0">
                          <a:solidFill>
                            <a:schemeClr val="tx1"/>
                          </a:solidFill>
                          <a:effectLst/>
                          <a:latin typeface="Arial" panose="020B0604020202020204" pitchFamily="34" charset="0"/>
                          <a:ea typeface="+mn-ea"/>
                          <a:cs typeface="Arial" panose="020B0604020202020204" pitchFamily="34" charset="0"/>
                        </a:rPr>
                        <a:t>, Former CFO;</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Mr</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Hendricks, former Municipal Manager;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1 X Administrative</a:t>
                      </a:r>
                      <a:r>
                        <a:rPr lang="en-US" sz="1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b="0" i="0" u="none" strike="noStrike" dirty="0" smtClean="0">
                          <a:solidFill>
                            <a:srgbClr val="000000"/>
                          </a:solidFill>
                          <a:effectLst/>
                          <a:latin typeface="Arial" panose="020B0604020202020204" pitchFamily="34" charset="0"/>
                        </a:rPr>
                        <a:t>referral to the Competitions Commission was  made</a:t>
                      </a:r>
                      <a:r>
                        <a:rPr lang="en-US" sz="1000" b="0" i="0" u="none" strike="noStrike" baseline="0" dirty="0" smtClean="0">
                          <a:solidFill>
                            <a:srgbClr val="000000"/>
                          </a:solidFill>
                          <a:effectLst/>
                          <a:latin typeface="Arial" panose="020B0604020202020204" pitchFamily="34" charset="0"/>
                        </a:rPr>
                        <a:t> on </a:t>
                      </a:r>
                      <a:r>
                        <a:rPr lang="en-US" sz="1000" b="0" i="0" u="none" strike="noStrike" dirty="0" smtClean="0">
                          <a:solidFill>
                            <a:srgbClr val="000000"/>
                          </a:solidFill>
                          <a:effectLst/>
                          <a:latin typeface="Arial" panose="020B0604020202020204" pitchFamily="34" charset="0"/>
                        </a:rPr>
                        <a:t>25 October 2021 against </a:t>
                      </a:r>
                      <a:r>
                        <a:rPr lang="en-US" sz="1000" b="0" i="0" u="none" strike="noStrike" dirty="0" err="1" smtClean="0">
                          <a:solidFill>
                            <a:srgbClr val="000000"/>
                          </a:solidFill>
                          <a:effectLst/>
                          <a:latin typeface="Arial" panose="020B0604020202020204" pitchFamily="34" charset="0"/>
                        </a:rPr>
                        <a:t>Mr</a:t>
                      </a:r>
                      <a:r>
                        <a:rPr lang="en-US" sz="1000" b="0" i="0" u="none" strike="noStrike" dirty="0" smtClean="0">
                          <a:solidFill>
                            <a:srgbClr val="000000"/>
                          </a:solidFill>
                          <a:effectLst/>
                          <a:latin typeface="Arial" panose="020B0604020202020204" pitchFamily="34" charset="0"/>
                        </a:rPr>
                        <a:t> </a:t>
                      </a:r>
                      <a:r>
                        <a:rPr lang="en-US" sz="1000" b="0" i="0" u="none" strike="noStrike" dirty="0" err="1" smtClean="0">
                          <a:solidFill>
                            <a:srgbClr val="000000"/>
                          </a:solidFill>
                          <a:effectLst/>
                          <a:latin typeface="Arial" panose="020B0604020202020204" pitchFamily="34" charset="0"/>
                        </a:rPr>
                        <a:t>Klazen</a:t>
                      </a:r>
                      <a:r>
                        <a:rPr lang="en-US" sz="1000" b="0" i="0" u="none" strike="noStrike" dirty="0" smtClean="0">
                          <a:solidFill>
                            <a:srgbClr val="000000"/>
                          </a:solidFill>
                          <a:effectLst/>
                          <a:latin typeface="Arial" panose="020B0604020202020204" pitchFamily="34" charset="0"/>
                        </a:rPr>
                        <a:t>, the CEO of </a:t>
                      </a:r>
                      <a:r>
                        <a:rPr lang="en-US" sz="1000" b="0" i="0" u="none" strike="noStrike" dirty="0" err="1" smtClean="0">
                          <a:solidFill>
                            <a:srgbClr val="000000"/>
                          </a:solidFill>
                          <a:effectLst/>
                          <a:latin typeface="Arial" panose="020B0604020202020204" pitchFamily="34" charset="0"/>
                        </a:rPr>
                        <a:t>Duneco</a:t>
                      </a:r>
                      <a:r>
                        <a:rPr lang="en-US" sz="1000" b="0" i="0" u="none" strike="noStrike" dirty="0" smtClean="0">
                          <a:solidFill>
                            <a:srgbClr val="000000"/>
                          </a:solidFill>
                          <a:effectLst/>
                          <a:latin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rgbClr val="000000"/>
                          </a:solidFill>
                          <a:effectLst/>
                          <a:latin typeface="Arial" panose="020B0604020202020204" pitchFamily="34" charset="0"/>
                        </a:rPr>
                        <a:t>Civil Referral</a:t>
                      </a:r>
                      <a:endParaRPr lang="en-GB" sz="1000" b="0" u="non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u="none" kern="1200" dirty="0" smtClean="0">
                          <a:solidFill>
                            <a:schemeClr val="tx1"/>
                          </a:solidFill>
                          <a:effectLst/>
                          <a:latin typeface="Arial" panose="020B0604020202020204" pitchFamily="34" charset="0"/>
                          <a:ea typeface="+mn-ea"/>
                          <a:cs typeface="Arial" panose="020B0604020202020204" pitchFamily="34" charset="0"/>
                        </a:rPr>
                        <a:t>The SIU submitted a civil referral on the 17 June 2021 to the Office of the State Attorney with the view to declare the contract </a:t>
                      </a:r>
                      <a:r>
                        <a:rPr lang="en-GB" sz="1000" kern="1200" dirty="0" smtClean="0">
                          <a:solidFill>
                            <a:schemeClr val="tx1"/>
                          </a:solidFill>
                          <a:effectLst/>
                          <a:latin typeface="Arial" panose="020B0604020202020204" pitchFamily="34" charset="0"/>
                          <a:ea typeface="+mn-ea"/>
                          <a:cs typeface="Arial" panose="020B0604020202020204" pitchFamily="34" charset="0"/>
                        </a:rPr>
                        <a:t>invalid. </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414408"/>
                  </a:ext>
                </a:extLst>
              </a:tr>
            </a:tbl>
          </a:graphicData>
        </a:graphic>
      </p:graphicFrame>
    </p:spTree>
    <p:extLst>
      <p:ext uri="{BB962C8B-B14F-4D97-AF65-F5344CB8AC3E}">
        <p14:creationId xmlns:p14="http://schemas.microsoft.com/office/powerpoint/2010/main" val="199741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F88AC-79D5-49BE-8835-B4AAB03E32FB}"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3407858"/>
              </p:ext>
            </p:extLst>
          </p:nvPr>
        </p:nvGraphicFramePr>
        <p:xfrm>
          <a:off x="193964" y="1173193"/>
          <a:ext cx="9513454" cy="4741502"/>
        </p:xfrm>
        <a:graphic>
          <a:graphicData uri="http://schemas.openxmlformats.org/drawingml/2006/table">
            <a:tbl>
              <a:tblPr/>
              <a:tblGrid>
                <a:gridCol w="323272">
                  <a:extLst>
                    <a:ext uri="{9D8B030D-6E8A-4147-A177-3AD203B41FA5}">
                      <a16:colId xmlns:a16="http://schemas.microsoft.com/office/drawing/2014/main" val="2350225404"/>
                    </a:ext>
                  </a:extLst>
                </a:gridCol>
                <a:gridCol w="447032">
                  <a:extLst>
                    <a:ext uri="{9D8B030D-6E8A-4147-A177-3AD203B41FA5}">
                      <a16:colId xmlns:a16="http://schemas.microsoft.com/office/drawing/2014/main" val="367836627"/>
                    </a:ext>
                  </a:extLst>
                </a:gridCol>
                <a:gridCol w="760082">
                  <a:extLst>
                    <a:ext uri="{9D8B030D-6E8A-4147-A177-3AD203B41FA5}">
                      <a16:colId xmlns:a16="http://schemas.microsoft.com/office/drawing/2014/main" val="763133967"/>
                    </a:ext>
                  </a:extLst>
                </a:gridCol>
                <a:gridCol w="793226">
                  <a:extLst>
                    <a:ext uri="{9D8B030D-6E8A-4147-A177-3AD203B41FA5}">
                      <a16:colId xmlns:a16="http://schemas.microsoft.com/office/drawing/2014/main" val="1899091372"/>
                    </a:ext>
                  </a:extLst>
                </a:gridCol>
                <a:gridCol w="1934351">
                  <a:extLst>
                    <a:ext uri="{9D8B030D-6E8A-4147-A177-3AD203B41FA5}">
                      <a16:colId xmlns:a16="http://schemas.microsoft.com/office/drawing/2014/main" val="2427899749"/>
                    </a:ext>
                  </a:extLst>
                </a:gridCol>
                <a:gridCol w="1551709">
                  <a:extLst>
                    <a:ext uri="{9D8B030D-6E8A-4147-A177-3AD203B41FA5}">
                      <a16:colId xmlns:a16="http://schemas.microsoft.com/office/drawing/2014/main" val="2476711606"/>
                    </a:ext>
                  </a:extLst>
                </a:gridCol>
                <a:gridCol w="3703782">
                  <a:extLst>
                    <a:ext uri="{9D8B030D-6E8A-4147-A177-3AD203B41FA5}">
                      <a16:colId xmlns:a16="http://schemas.microsoft.com/office/drawing/2014/main" val="3746109980"/>
                    </a:ext>
                  </a:extLst>
                </a:gridCol>
              </a:tblGrid>
              <a:tr h="672918">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ALLEGATIONS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STATUS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OUTCOMES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4068584">
                <a:tc>
                  <a:txBody>
                    <a:bodyPr/>
                    <a:lstStyle/>
                    <a:p>
                      <a:pPr algn="l" fontAlgn="ctr"/>
                      <a:r>
                        <a:rPr lang="en-US" sz="1000" b="0" i="0" u="none" strike="noStrike" dirty="0" smtClean="0">
                          <a:solidFill>
                            <a:srgbClr val="000000"/>
                          </a:solidFill>
                          <a:effectLst/>
                          <a:latin typeface="Arial" panose="020B0604020202020204" pitchFamily="34" charset="0"/>
                        </a:rPr>
                        <a:t>54</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00" b="0" i="0" u="none" strike="noStrike" kern="1200" dirty="0" err="1" smtClean="0">
                          <a:solidFill>
                            <a:srgbClr val="000000"/>
                          </a:solidFill>
                          <a:effectLst/>
                          <a:latin typeface="Arial" panose="020B0604020202020204" pitchFamily="34" charset="0"/>
                          <a:ea typeface="+mn-ea"/>
                          <a:cs typeface="+mn-cs"/>
                        </a:rPr>
                        <a:t>Cederberg</a:t>
                      </a:r>
                      <a:r>
                        <a:rPr lang="en-ZA" sz="1000" kern="1200" dirty="0" smtClean="0">
                          <a:solidFill>
                            <a:schemeClr val="dk1"/>
                          </a:solidFill>
                          <a:effectLst/>
                          <a:latin typeface="Arial" panose="020B0604020202020204" pitchFamily="34" charset="0"/>
                          <a:ea typeface="+mn-ea"/>
                          <a:cs typeface="Arial" panose="020B0604020202020204" pitchFamily="34" charset="0"/>
                        </a:rPr>
                        <a:t> </a:t>
                      </a:r>
                      <a:r>
                        <a:rPr lang="en-ZA" sz="1000" b="0" i="0" u="none" strike="noStrike" kern="1200" dirty="0" smtClean="0">
                          <a:solidFill>
                            <a:srgbClr val="000000"/>
                          </a:solidFill>
                          <a:effectLst/>
                          <a:latin typeface="Arial" panose="020B0604020202020204" pitchFamily="34" charset="0"/>
                          <a:ea typeface="+mn-ea"/>
                          <a:cs typeface="+mn-cs"/>
                        </a:rPr>
                        <a:t>Local</a:t>
                      </a:r>
                      <a:r>
                        <a:rPr lang="en-ZA" sz="1000" kern="1200" dirty="0" smtClean="0">
                          <a:solidFill>
                            <a:schemeClr val="dk1"/>
                          </a:solidFill>
                          <a:effectLst/>
                          <a:latin typeface="Arial" panose="020B0604020202020204" pitchFamily="34" charset="0"/>
                          <a:ea typeface="+mn-ea"/>
                          <a:cs typeface="Arial" panose="020B0604020202020204" pitchFamily="34" charset="0"/>
                        </a:rPr>
                        <a:t> </a:t>
                      </a:r>
                      <a:r>
                        <a:rPr lang="en-ZA" sz="1000" b="0" i="0" u="none" strike="noStrike" kern="1200" dirty="0" smtClean="0">
                          <a:solidFill>
                            <a:srgbClr val="000000"/>
                          </a:solidFill>
                          <a:effectLst/>
                          <a:latin typeface="Arial" panose="020B0604020202020204" pitchFamily="34" charset="0"/>
                          <a:ea typeface="+mn-ea"/>
                          <a:cs typeface="+mn-cs"/>
                        </a:rPr>
                        <a:t>Municipality: Western Cape Province</a:t>
                      </a:r>
                      <a:r>
                        <a:rPr lang="en-ZA" sz="1000" kern="1200" dirty="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dirty="0" smtClean="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The</a:t>
                      </a:r>
                      <a:r>
                        <a:rPr lang="en-US" sz="1000" b="0" i="0" u="none" strike="noStrike" baseline="0" dirty="0" smtClean="0">
                          <a:solidFill>
                            <a:srgbClr val="000000"/>
                          </a:solidFill>
                          <a:effectLst/>
                          <a:latin typeface="Arial" panose="020B0604020202020204" pitchFamily="34" charset="0"/>
                        </a:rPr>
                        <a:t> pr</a:t>
                      </a:r>
                      <a:r>
                        <a:rPr lang="en-US" sz="1000" b="0" i="0" u="none" strike="noStrike" dirty="0" smtClean="0">
                          <a:solidFill>
                            <a:srgbClr val="000000"/>
                          </a:solidFill>
                          <a:effectLst/>
                          <a:latin typeface="Arial" panose="020B0604020202020204" pitchFamily="34" charset="0"/>
                        </a:rPr>
                        <a:t>ocurement of goods, works or services by or on behalf of the </a:t>
                      </a:r>
                      <a:r>
                        <a:rPr lang="en-US" sz="1000" b="0" i="0" u="none" strike="noStrike" dirty="0" err="1" smtClean="0">
                          <a:solidFill>
                            <a:srgbClr val="000000"/>
                          </a:solidFill>
                          <a:effectLst/>
                          <a:latin typeface="Arial" panose="020B0604020202020204" pitchFamily="34" charset="0"/>
                        </a:rPr>
                        <a:t>Cederberg</a:t>
                      </a:r>
                      <a:r>
                        <a:rPr lang="en-US" sz="1000" b="0" i="0" u="none" strike="noStrike" dirty="0" smtClean="0">
                          <a:solidFill>
                            <a:srgbClr val="000000"/>
                          </a:solidFill>
                          <a:effectLst/>
                          <a:latin typeface="Arial" panose="020B0604020202020204" pitchFamily="34" charset="0"/>
                        </a:rPr>
                        <a:t> Municipality and related expenditure incurred by the Municipality in a manner that was not fair, competitive, transparent, equitable or cost-effective and which was contrary to applicable legislation or internal policies and procedures governing the Municipality in relation to the irregular procurement of PPE,</a:t>
                      </a:r>
                      <a:r>
                        <a:rPr lang="en-US" sz="1000" b="0" i="0" u="none" strike="noStrike" kern="1200" dirty="0" smtClean="0">
                          <a:solidFill>
                            <a:srgbClr val="000000"/>
                          </a:solidFill>
                          <a:effectLst/>
                          <a:latin typeface="Arial" panose="020B0604020202020204" pitchFamily="34" charset="0"/>
                          <a:ea typeface="+mn-ea"/>
                          <a:cs typeface="+mn-cs"/>
                        </a:rPr>
                        <a:t> </a:t>
                      </a:r>
                      <a:r>
                        <a:rPr lang="en-US" sz="1000" b="0" i="0" u="none" strike="noStrike" kern="1200" noProof="0" dirty="0" smtClean="0">
                          <a:solidFill>
                            <a:srgbClr val="000000"/>
                          </a:solidFill>
                          <a:effectLst/>
                          <a:latin typeface="Arial" panose="020B0604020202020204" pitchFamily="34" charset="0"/>
                          <a:ea typeface="+mn-ea"/>
                          <a:cs typeface="+mn-cs"/>
                        </a:rPr>
                        <a:t>food parcels</a:t>
                      </a:r>
                      <a:r>
                        <a:rPr lang="en-US" sz="1000" b="0" i="0" u="none" strike="noStrike" kern="1200" baseline="0" noProof="0" dirty="0" smtClean="0">
                          <a:solidFill>
                            <a:srgbClr val="000000"/>
                          </a:solidFill>
                          <a:effectLst/>
                          <a:latin typeface="Arial" panose="020B0604020202020204" pitchFamily="34" charset="0"/>
                          <a:ea typeface="+mn-ea"/>
                          <a:cs typeface="+mn-cs"/>
                        </a:rPr>
                        <a:t> and </a:t>
                      </a:r>
                      <a:r>
                        <a:rPr lang="en-US" sz="1000" b="0" i="0" u="none" strike="noStrike" kern="1200" noProof="0" dirty="0" smtClean="0">
                          <a:solidFill>
                            <a:srgbClr val="000000"/>
                          </a:solidFill>
                          <a:effectLst/>
                          <a:latin typeface="Arial" panose="020B0604020202020204" pitchFamily="34" charset="0"/>
                          <a:ea typeface="+mn-ea"/>
                          <a:cs typeface="+mn-cs"/>
                        </a:rPr>
                        <a:t>covid-19 awareness, </a:t>
                      </a:r>
                      <a:r>
                        <a:rPr lang="en-US" sz="1000" b="0" i="0" u="none" strike="noStrike" kern="1200" dirty="0" smtClean="0">
                          <a:solidFill>
                            <a:srgbClr val="000000"/>
                          </a:solidFill>
                          <a:effectLst/>
                          <a:latin typeface="Arial" panose="020B0604020202020204" pitchFamily="34" charset="0"/>
                          <a:ea typeface="+mn-ea"/>
                          <a:cs typeface="+mn-cs"/>
                        </a:rPr>
                        <a:t>with </a:t>
                      </a:r>
                      <a:r>
                        <a:rPr lang="en-US" sz="1000" b="0" i="0" u="none" strike="noStrike" baseline="0" dirty="0" smtClean="0">
                          <a:solidFill>
                            <a:srgbClr val="000000"/>
                          </a:solidFill>
                          <a:effectLst/>
                          <a:latin typeface="Arial" panose="020B0604020202020204" pitchFamily="34" charset="0"/>
                        </a:rPr>
                        <a:t>various service providers.</a:t>
                      </a:r>
                      <a:endParaRPr lang="en-US" sz="1000" b="0" i="0" u="none" strike="noStrike" dirty="0" smtClean="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commenced on 10 </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September </a:t>
                      </a:r>
                      <a:r>
                        <a:rPr lang="en-GB" sz="1000" kern="1200" dirty="0" smtClean="0">
                          <a:solidFill>
                            <a:schemeClr val="tx1"/>
                          </a:solidFill>
                          <a:effectLst/>
                          <a:latin typeface="Arial" panose="020B0604020202020204" pitchFamily="34" charset="0"/>
                          <a:ea typeface="+mn-ea"/>
                          <a:cs typeface="Arial" panose="020B0604020202020204" pitchFamily="34" charset="0"/>
                        </a:rPr>
                        <a:t>2020 and was finalised on 31 May 2021. </a:t>
                      </a:r>
                      <a:r>
                        <a:rPr lang="en-ZA" sz="1000" kern="1200" dirty="0" smtClean="0">
                          <a:solidFill>
                            <a:schemeClr val="tx1"/>
                          </a:solidFill>
                          <a:effectLst/>
                          <a:latin typeface="Arial" panose="020B0604020202020204" pitchFamily="34" charset="0"/>
                          <a:ea typeface="+mn-ea"/>
                          <a:cs typeface="Arial" panose="020B0604020202020204" pitchFamily="34" charset="0"/>
                        </a:rPr>
                        <a:t>The evidence obtained indicate the procurement processes to have been irregular and unlawful by virtue of not having complied with the provisions of section 217(1) of the Constitution.</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1 X Criminal referral to the NPA was made on 25 September 2020 against </a:t>
                      </a:r>
                      <a:r>
                        <a:rPr lang="en-US" sz="1000" b="0" i="0" u="none" strike="noStrike" dirty="0" err="1" smtClean="0">
                          <a:solidFill>
                            <a:srgbClr val="000000"/>
                          </a:solidFill>
                          <a:effectLst/>
                          <a:latin typeface="Arial" panose="020B0604020202020204" pitchFamily="34" charset="0"/>
                        </a:rPr>
                        <a:t>Mr</a:t>
                      </a:r>
                      <a:r>
                        <a:rPr lang="en-US" sz="1000" b="0" i="0" u="none" strike="noStrike" dirty="0" smtClean="0">
                          <a:solidFill>
                            <a:srgbClr val="000000"/>
                          </a:solidFill>
                          <a:effectLst/>
                          <a:latin typeface="Arial" panose="020B0604020202020204" pitchFamily="34" charset="0"/>
                        </a:rPr>
                        <a:t> </a:t>
                      </a:r>
                      <a:r>
                        <a:rPr lang="en-US" sz="1000" b="0" i="0" u="none" strike="noStrike" dirty="0" err="1" smtClean="0">
                          <a:solidFill>
                            <a:srgbClr val="000000"/>
                          </a:solidFill>
                          <a:effectLst/>
                          <a:latin typeface="Arial" panose="020B0604020202020204" pitchFamily="34" charset="0"/>
                        </a:rPr>
                        <a:t>Slimmert</a:t>
                      </a:r>
                      <a:r>
                        <a:rPr lang="en-US" sz="1000" b="0" i="0" u="none" strike="noStrike" dirty="0" smtClean="0">
                          <a:solidFill>
                            <a:srgbClr val="000000"/>
                          </a:solidFill>
                          <a:effectLst/>
                          <a:latin typeface="Arial" panose="020B0604020202020204" pitchFamily="34" charset="0"/>
                        </a:rPr>
                        <a:t> the form MM for </a:t>
                      </a:r>
                      <a:r>
                        <a:rPr lang="en-US" sz="1000" b="0" u="none" kern="1200" dirty="0" smtClean="0">
                          <a:solidFill>
                            <a:schemeClr val="tx1"/>
                          </a:solidFill>
                          <a:effectLst/>
                          <a:latin typeface="Arial" panose="020B0604020202020204" pitchFamily="34" charset="0"/>
                          <a:ea typeface="+mn-ea"/>
                          <a:cs typeface="Arial" panose="020B0604020202020204" pitchFamily="34" charset="0"/>
                        </a:rPr>
                        <a:t>Interference with an SIU investigation (</a:t>
                      </a: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Cederberg</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CAS 89/09/2020).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u="non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3 X Criminal referral to the NPA was made on 04 October 2021 against the following individuals: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Arial" panose="020B0604020202020204" pitchFamily="34" charset="0"/>
                      </a:endParaRPr>
                    </a:p>
                    <a:p>
                      <a:pPr marL="171450" indent="-171450">
                        <a:buFontTx/>
                        <a:buChar char="-"/>
                      </a:pP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Mr</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a:t>
                      </a: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Twigg</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Public Participation Officer, </a:t>
                      </a: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Cederberg</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Local</a:t>
                      </a:r>
                      <a:r>
                        <a:rPr lang="en-US" sz="1000" b="0" u="none" kern="1200" baseline="0" dirty="0" smtClean="0">
                          <a:solidFill>
                            <a:schemeClr val="tx1"/>
                          </a:solidFill>
                          <a:effectLst/>
                          <a:latin typeface="Arial" panose="020B0604020202020204" pitchFamily="34" charset="0"/>
                          <a:ea typeface="+mn-ea"/>
                          <a:cs typeface="Arial" panose="020B0604020202020204" pitchFamily="34" charset="0"/>
                        </a:rPr>
                        <a:t> Municipality; </a:t>
                      </a:r>
                    </a:p>
                    <a:p>
                      <a:pPr marL="171450" indent="-171450">
                        <a:buFontTx/>
                        <a:buChar char="-"/>
                      </a:pP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Ms</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Bailey, owner of ECMT;</a:t>
                      </a:r>
                    </a:p>
                    <a:p>
                      <a:pPr marL="171450" indent="-171450">
                        <a:buFontTx/>
                        <a:buChar char="-"/>
                      </a:pPr>
                      <a:r>
                        <a:rPr lang="en-US" sz="1000" b="0" u="none" kern="1200" dirty="0" smtClean="0">
                          <a:solidFill>
                            <a:schemeClr val="tx1"/>
                          </a:solidFill>
                          <a:effectLst/>
                          <a:latin typeface="Arial" panose="020B0604020202020204" pitchFamily="34" charset="0"/>
                          <a:ea typeface="+mn-ea"/>
                          <a:cs typeface="Arial" panose="020B0604020202020204" pitchFamily="34" charset="0"/>
                        </a:rPr>
                        <a:t>Shaun </a:t>
                      </a: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Neeves</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owner of </a:t>
                      </a:r>
                      <a:r>
                        <a:rPr lang="en-US" sz="1000" b="0" u="none" kern="1200" dirty="0" err="1" smtClean="0">
                          <a:solidFill>
                            <a:schemeClr val="tx1"/>
                          </a:solidFill>
                          <a:effectLst/>
                          <a:latin typeface="Arial" panose="020B0604020202020204" pitchFamily="34" charset="0"/>
                          <a:ea typeface="+mn-ea"/>
                          <a:cs typeface="Arial" panose="020B0604020202020204" pitchFamily="34" charset="0"/>
                        </a:rPr>
                        <a:t>Michlo</a:t>
                      </a:r>
                      <a:r>
                        <a:rPr lang="en-US" sz="1000" b="0" u="none" kern="1200" dirty="0" smtClean="0">
                          <a:solidFill>
                            <a:schemeClr val="tx1"/>
                          </a:solidFill>
                          <a:effectLst/>
                          <a:latin typeface="Arial" panose="020B0604020202020204" pitchFamily="34" charset="0"/>
                          <a:ea typeface="+mn-ea"/>
                          <a:cs typeface="Arial" panose="020B0604020202020204" pitchFamily="34" charset="0"/>
                        </a:rPr>
                        <a:t> Engineering</a:t>
                      </a:r>
                    </a:p>
                    <a:p>
                      <a:pPr marL="0" indent="0">
                        <a:buFontTx/>
                        <a:buNone/>
                      </a:pPr>
                      <a:endParaRPr lang="en-US" sz="1000" b="0" u="non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effectLst/>
                          <a:latin typeface="Arial" panose="020B0604020202020204" pitchFamily="34" charset="0"/>
                        </a:rPr>
                        <a:t>Interdict application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effectLst/>
                          <a:latin typeface="Arial" panose="020B0604020202020204" pitchFamily="34" charset="0"/>
                        </a:rPr>
                        <a:t>The Municipality brought an application to interdict the SIU from reporting to the President on this matter – on the basis that they demanded the opportunity to comment on the SIU’s findings and comments prior to completion of the report. Upon having considered the contents of the SIU’s Answering affidavit, they abandoned their application. The matter pertaining to the costs of the failed application has been postponed to 9 June 2022.    </a:t>
                      </a:r>
                      <a:endParaRPr lang="en-US" sz="1000" b="0" u="none" kern="120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1000" b="0" u="non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effectLst/>
                          <a:latin typeface="Arial" panose="020B0604020202020204" pitchFamily="34" charset="0"/>
                        </a:rPr>
                        <a:t>Civil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solidFill>
                          <a:effectLst/>
                          <a:latin typeface="Arial" panose="020B0604020202020204" pitchFamily="34" charset="0"/>
                        </a:rPr>
                        <a:t>Ongoing – Quantification currently being addressed.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baseline="0" dirty="0" smtClean="0">
                        <a:solidFill>
                          <a:srgbClr val="000000"/>
                        </a:solidFill>
                        <a:effectLst/>
                        <a:latin typeface="Arial" panose="020B0604020202020204" pitchFamily="34" charset="0"/>
                      </a:endParaRP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bl>
          </a:graphicData>
        </a:graphic>
      </p:graphicFrame>
    </p:spTree>
    <p:extLst>
      <p:ext uri="{BB962C8B-B14F-4D97-AF65-F5344CB8AC3E}">
        <p14:creationId xmlns:p14="http://schemas.microsoft.com/office/powerpoint/2010/main" val="1063143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090DAB-7F9A-410B-97A9-7FB3727CDD12}"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48201288"/>
              </p:ext>
            </p:extLst>
          </p:nvPr>
        </p:nvGraphicFramePr>
        <p:xfrm>
          <a:off x="138546" y="1155940"/>
          <a:ext cx="9568871" cy="4041273"/>
        </p:xfrm>
        <a:graphic>
          <a:graphicData uri="http://schemas.openxmlformats.org/drawingml/2006/table">
            <a:tbl>
              <a:tblPr/>
              <a:tblGrid>
                <a:gridCol w="208726">
                  <a:extLst>
                    <a:ext uri="{9D8B030D-6E8A-4147-A177-3AD203B41FA5}">
                      <a16:colId xmlns:a16="http://schemas.microsoft.com/office/drawing/2014/main" val="2350225404"/>
                    </a:ext>
                  </a:extLst>
                </a:gridCol>
                <a:gridCol w="320337">
                  <a:extLst>
                    <a:ext uri="{9D8B030D-6E8A-4147-A177-3AD203B41FA5}">
                      <a16:colId xmlns:a16="http://schemas.microsoft.com/office/drawing/2014/main" val="367836627"/>
                    </a:ext>
                  </a:extLst>
                </a:gridCol>
                <a:gridCol w="884100">
                  <a:extLst>
                    <a:ext uri="{9D8B030D-6E8A-4147-A177-3AD203B41FA5}">
                      <a16:colId xmlns:a16="http://schemas.microsoft.com/office/drawing/2014/main" val="763133967"/>
                    </a:ext>
                  </a:extLst>
                </a:gridCol>
                <a:gridCol w="988291">
                  <a:extLst>
                    <a:ext uri="{9D8B030D-6E8A-4147-A177-3AD203B41FA5}">
                      <a16:colId xmlns:a16="http://schemas.microsoft.com/office/drawing/2014/main" val="1899091372"/>
                    </a:ext>
                  </a:extLst>
                </a:gridCol>
                <a:gridCol w="2124364">
                  <a:extLst>
                    <a:ext uri="{9D8B030D-6E8A-4147-A177-3AD203B41FA5}">
                      <a16:colId xmlns:a16="http://schemas.microsoft.com/office/drawing/2014/main" val="2427899749"/>
                    </a:ext>
                  </a:extLst>
                </a:gridCol>
                <a:gridCol w="1717963">
                  <a:extLst>
                    <a:ext uri="{9D8B030D-6E8A-4147-A177-3AD203B41FA5}">
                      <a16:colId xmlns:a16="http://schemas.microsoft.com/office/drawing/2014/main" val="2476711606"/>
                    </a:ext>
                  </a:extLst>
                </a:gridCol>
                <a:gridCol w="3325090">
                  <a:extLst>
                    <a:ext uri="{9D8B030D-6E8A-4147-A177-3AD203B41FA5}">
                      <a16:colId xmlns:a16="http://schemas.microsoft.com/office/drawing/2014/main" val="3746109980"/>
                    </a:ext>
                  </a:extLst>
                </a:gridCol>
              </a:tblGrid>
              <a:tr h="553746">
                <a:tc>
                  <a:txBody>
                    <a:bodyPr/>
                    <a:lstStyle/>
                    <a:p>
                      <a:pPr algn="l" fontAlgn="ctr"/>
                      <a:r>
                        <a:rPr lang="en-US" sz="1050" b="1" i="0" u="none" strike="noStrike">
                          <a:solidFill>
                            <a:srgbClr val="000000"/>
                          </a:solidFill>
                          <a:effectLst/>
                          <a:latin typeface="Arial" panose="020B0604020202020204" pitchFamily="34" charset="0"/>
                        </a:rPr>
                        <a:t>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PROC NO</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DEPT / STATE INSTITUTION</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DATE PROCLAIMED</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ALLEGATIONS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dirty="0">
                          <a:solidFill>
                            <a:srgbClr val="000000"/>
                          </a:solidFill>
                          <a:effectLst/>
                          <a:latin typeface="Arial" panose="020B0604020202020204" pitchFamily="34" charset="0"/>
                        </a:rPr>
                        <a:t>STATUS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1" i="0" u="none" strike="noStrike">
                          <a:solidFill>
                            <a:srgbClr val="000000"/>
                          </a:solidFill>
                          <a:effectLst/>
                          <a:latin typeface="Arial" panose="020B0604020202020204" pitchFamily="34" charset="0"/>
                        </a:rPr>
                        <a:t>OUTCOMES</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3487527">
                <a:tc>
                  <a:txBody>
                    <a:bodyPr/>
                    <a:lstStyle/>
                    <a:p>
                      <a:pPr algn="l" fontAlgn="ctr"/>
                      <a:r>
                        <a:rPr lang="en-US" sz="1050" b="0" i="0" u="none" strike="noStrike" dirty="0" smtClean="0">
                          <a:solidFill>
                            <a:srgbClr val="000000"/>
                          </a:solidFill>
                          <a:effectLst/>
                          <a:latin typeface="Arial" panose="020B0604020202020204" pitchFamily="34" charset="0"/>
                        </a:rPr>
                        <a:t>55</a:t>
                      </a:r>
                      <a:endParaRPr lang="en-US" sz="105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Arial" panose="020B0604020202020204" pitchFamily="34" charset="0"/>
                        </a:rPr>
                        <a:t>R23 of 2020</a:t>
                      </a:r>
                      <a:endParaRPr lang="en-US" sz="105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50" b="0" i="0" u="none" strike="noStrike" kern="1200" dirty="0" err="1" smtClean="0">
                          <a:solidFill>
                            <a:srgbClr val="000000"/>
                          </a:solidFill>
                          <a:effectLst/>
                          <a:latin typeface="Arial" panose="020B0604020202020204" pitchFamily="34" charset="0"/>
                          <a:ea typeface="+mn-ea"/>
                          <a:cs typeface="+mn-cs"/>
                        </a:rPr>
                        <a:t>Cederberg</a:t>
                      </a:r>
                      <a:r>
                        <a:rPr lang="en-ZA" sz="1050" kern="1200" dirty="0" smtClean="0">
                          <a:solidFill>
                            <a:schemeClr val="dk1"/>
                          </a:solidFill>
                          <a:effectLst/>
                          <a:latin typeface="Arial" panose="020B0604020202020204" pitchFamily="34" charset="0"/>
                          <a:ea typeface="+mn-ea"/>
                          <a:cs typeface="Arial" panose="020B0604020202020204" pitchFamily="34" charset="0"/>
                        </a:rPr>
                        <a:t> </a:t>
                      </a:r>
                      <a:r>
                        <a:rPr lang="en-ZA" sz="1050" b="0" i="0" u="none" strike="noStrike" kern="1200" dirty="0" smtClean="0">
                          <a:solidFill>
                            <a:srgbClr val="000000"/>
                          </a:solidFill>
                          <a:effectLst/>
                          <a:latin typeface="Arial" panose="020B0604020202020204" pitchFamily="34" charset="0"/>
                          <a:ea typeface="+mn-ea"/>
                          <a:cs typeface="+mn-cs"/>
                        </a:rPr>
                        <a:t>Local</a:t>
                      </a:r>
                      <a:r>
                        <a:rPr lang="en-ZA" sz="1050" kern="1200" dirty="0" smtClean="0">
                          <a:solidFill>
                            <a:schemeClr val="dk1"/>
                          </a:solidFill>
                          <a:effectLst/>
                          <a:latin typeface="Arial" panose="020B0604020202020204" pitchFamily="34" charset="0"/>
                          <a:ea typeface="+mn-ea"/>
                          <a:cs typeface="Arial" panose="020B0604020202020204" pitchFamily="34" charset="0"/>
                        </a:rPr>
                        <a:t> </a:t>
                      </a:r>
                      <a:r>
                        <a:rPr lang="en-ZA" sz="1050" b="0" i="0" u="none" strike="noStrike" kern="1200" dirty="0" smtClean="0">
                          <a:solidFill>
                            <a:srgbClr val="000000"/>
                          </a:solidFill>
                          <a:effectLst/>
                          <a:latin typeface="Arial" panose="020B0604020202020204" pitchFamily="34" charset="0"/>
                          <a:ea typeface="+mn-ea"/>
                          <a:cs typeface="+mn-cs"/>
                        </a:rPr>
                        <a:t>Municipality: Western Cape Province</a:t>
                      </a:r>
                      <a:r>
                        <a:rPr lang="en-ZA" sz="1050" kern="1200" dirty="0" smtClean="0">
                          <a:solidFill>
                            <a:schemeClr val="dk1"/>
                          </a:solidFill>
                          <a:effectLst/>
                          <a:latin typeface="Arial" panose="020B0604020202020204" pitchFamily="34" charset="0"/>
                          <a:ea typeface="+mn-ea"/>
                          <a:cs typeface="Arial" panose="020B0604020202020204" pitchFamily="34" charset="0"/>
                        </a:rPr>
                        <a:t> </a:t>
                      </a:r>
                      <a:endParaRPr lang="en-US" sz="1050" b="0" i="0" u="none" strike="noStrike" dirty="0" smtClean="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GG: </a:t>
                      </a:r>
                      <a:r>
                        <a:rPr lang="en-US" sz="1050" b="0" i="0" u="none" strike="noStrike" dirty="0" smtClean="0">
                          <a:solidFill>
                            <a:srgbClr val="000000"/>
                          </a:solidFill>
                          <a:effectLst/>
                          <a:latin typeface="Arial" panose="020B0604020202020204" pitchFamily="34" charset="0"/>
                        </a:rPr>
                        <a:t>313 of 15 March 2020</a:t>
                      </a:r>
                      <a:endParaRPr lang="en-US" sz="1050" b="0" i="0" u="none" strike="noStrike" dirty="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050" b="0" i="0" u="none" strike="noStrike" dirty="0" smtClean="0">
                          <a:solidFill>
                            <a:srgbClr val="000000"/>
                          </a:solidFill>
                          <a:effectLst/>
                          <a:latin typeface="Arial" panose="020B0604020202020204" pitchFamily="34" charset="0"/>
                        </a:rPr>
                        <a:t>The</a:t>
                      </a:r>
                      <a:r>
                        <a:rPr lang="en-US" sz="1050" b="0" i="0" u="none" strike="noStrike" baseline="0" dirty="0" smtClean="0">
                          <a:solidFill>
                            <a:srgbClr val="000000"/>
                          </a:solidFill>
                          <a:effectLst/>
                          <a:latin typeface="Arial" panose="020B0604020202020204" pitchFamily="34" charset="0"/>
                        </a:rPr>
                        <a:t> pr</a:t>
                      </a:r>
                      <a:r>
                        <a:rPr lang="en-US" sz="1050" b="0" i="0" u="none" strike="noStrike" dirty="0" smtClean="0">
                          <a:solidFill>
                            <a:srgbClr val="000000"/>
                          </a:solidFill>
                          <a:effectLst/>
                          <a:latin typeface="Arial" panose="020B0604020202020204" pitchFamily="34" charset="0"/>
                        </a:rPr>
                        <a:t>ocurement of goods, works or services by or on behalf of the </a:t>
                      </a:r>
                      <a:r>
                        <a:rPr lang="en-US" sz="1050" b="0" i="0" u="none" strike="noStrike" dirty="0" err="1" smtClean="0">
                          <a:solidFill>
                            <a:srgbClr val="000000"/>
                          </a:solidFill>
                          <a:effectLst/>
                          <a:latin typeface="Arial" panose="020B0604020202020204" pitchFamily="34" charset="0"/>
                        </a:rPr>
                        <a:t>Cederberg</a:t>
                      </a:r>
                      <a:r>
                        <a:rPr lang="en-US" sz="1050" b="0" i="0" u="none" strike="noStrike" dirty="0" smtClean="0">
                          <a:solidFill>
                            <a:srgbClr val="000000"/>
                          </a:solidFill>
                          <a:effectLst/>
                          <a:latin typeface="Arial" panose="020B0604020202020204" pitchFamily="34" charset="0"/>
                        </a:rPr>
                        <a:t> Municipality and related expenditure incurred by the Municipality in a manner that was not fair, competitive, transparent, equitable or cost-effective and which was contrary to applicable legislation or internal policies and procedures governing the Municipality in relation to the irregular procurement of PPE,</a:t>
                      </a:r>
                      <a:r>
                        <a:rPr lang="en-US" sz="1050" b="0" i="0" u="none" strike="noStrike" kern="1200" dirty="0" smtClean="0">
                          <a:solidFill>
                            <a:srgbClr val="000000"/>
                          </a:solidFill>
                          <a:effectLst/>
                          <a:latin typeface="Arial" panose="020B0604020202020204" pitchFamily="34" charset="0"/>
                          <a:ea typeface="+mn-ea"/>
                          <a:cs typeface="+mn-cs"/>
                        </a:rPr>
                        <a:t> </a:t>
                      </a:r>
                      <a:r>
                        <a:rPr lang="en-US" sz="1050" b="0" i="0" u="none" strike="noStrike" kern="1200" noProof="0" dirty="0" smtClean="0">
                          <a:solidFill>
                            <a:srgbClr val="000000"/>
                          </a:solidFill>
                          <a:effectLst/>
                          <a:latin typeface="Arial" panose="020B0604020202020204" pitchFamily="34" charset="0"/>
                          <a:ea typeface="+mn-ea"/>
                          <a:cs typeface="+mn-cs"/>
                        </a:rPr>
                        <a:t>food parcels</a:t>
                      </a:r>
                      <a:r>
                        <a:rPr lang="en-US" sz="1050" b="0" i="0" u="none" strike="noStrike" kern="1200" baseline="0" noProof="0" dirty="0" smtClean="0">
                          <a:solidFill>
                            <a:srgbClr val="000000"/>
                          </a:solidFill>
                          <a:effectLst/>
                          <a:latin typeface="Arial" panose="020B0604020202020204" pitchFamily="34" charset="0"/>
                          <a:ea typeface="+mn-ea"/>
                          <a:cs typeface="+mn-cs"/>
                        </a:rPr>
                        <a:t> and </a:t>
                      </a:r>
                      <a:r>
                        <a:rPr lang="en-US" sz="1050" b="0" i="0" u="none" strike="noStrike" kern="1200" noProof="0" dirty="0" smtClean="0">
                          <a:solidFill>
                            <a:srgbClr val="000000"/>
                          </a:solidFill>
                          <a:effectLst/>
                          <a:latin typeface="Arial" panose="020B0604020202020204" pitchFamily="34" charset="0"/>
                          <a:ea typeface="+mn-ea"/>
                          <a:cs typeface="+mn-cs"/>
                        </a:rPr>
                        <a:t>covid-19 awareness, </a:t>
                      </a:r>
                      <a:r>
                        <a:rPr lang="en-US" sz="1050" b="0" i="0" u="none" strike="noStrike" kern="1200" dirty="0" smtClean="0">
                          <a:solidFill>
                            <a:srgbClr val="000000"/>
                          </a:solidFill>
                          <a:effectLst/>
                          <a:latin typeface="Arial" panose="020B0604020202020204" pitchFamily="34" charset="0"/>
                          <a:ea typeface="+mn-ea"/>
                          <a:cs typeface="+mn-cs"/>
                        </a:rPr>
                        <a:t>with </a:t>
                      </a:r>
                      <a:r>
                        <a:rPr lang="en-US" sz="1050" b="0" i="0" u="none" strike="noStrike" baseline="0" dirty="0" smtClean="0">
                          <a:solidFill>
                            <a:srgbClr val="000000"/>
                          </a:solidFill>
                          <a:effectLst/>
                          <a:latin typeface="Arial" panose="020B0604020202020204" pitchFamily="34" charset="0"/>
                        </a:rPr>
                        <a:t>various service providers.</a:t>
                      </a:r>
                      <a:endParaRPr lang="en-US" sz="1050" b="0" i="0" u="none" strike="noStrike" dirty="0" smtClean="0">
                        <a:solidFill>
                          <a:srgbClr val="000000"/>
                        </a:solidFill>
                        <a:effectLst/>
                        <a:latin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GB" sz="1050" kern="1200" dirty="0" smtClean="0">
                          <a:solidFill>
                            <a:schemeClr val="tx1"/>
                          </a:solidFill>
                          <a:effectLst/>
                          <a:latin typeface="Arial" panose="020B0604020202020204" pitchFamily="34" charset="0"/>
                          <a:ea typeface="+mn-ea"/>
                          <a:cs typeface="Arial" panose="020B0604020202020204" pitchFamily="34" charset="0"/>
                        </a:rPr>
                        <a:t>The investigation commenced on 10 </a:t>
                      </a:r>
                      <a:r>
                        <a:rPr lang="en-GB" sz="1050" kern="1200" baseline="0" dirty="0" smtClean="0">
                          <a:solidFill>
                            <a:schemeClr val="tx1"/>
                          </a:solidFill>
                          <a:effectLst/>
                          <a:latin typeface="Arial" panose="020B0604020202020204" pitchFamily="34" charset="0"/>
                          <a:ea typeface="+mn-ea"/>
                          <a:cs typeface="Arial" panose="020B0604020202020204" pitchFamily="34" charset="0"/>
                        </a:rPr>
                        <a:t> September </a:t>
                      </a:r>
                      <a:r>
                        <a:rPr lang="en-GB" sz="1050" kern="1200" dirty="0" smtClean="0">
                          <a:solidFill>
                            <a:schemeClr val="tx1"/>
                          </a:solidFill>
                          <a:effectLst/>
                          <a:latin typeface="Arial" panose="020B0604020202020204" pitchFamily="34" charset="0"/>
                          <a:ea typeface="+mn-ea"/>
                          <a:cs typeface="Arial" panose="020B0604020202020204" pitchFamily="34" charset="0"/>
                        </a:rPr>
                        <a:t>2020 and was finalised on 31 May 2021. </a:t>
                      </a:r>
                      <a:r>
                        <a:rPr lang="en-ZA" sz="1050" kern="1200" dirty="0" smtClean="0">
                          <a:solidFill>
                            <a:schemeClr val="tx1"/>
                          </a:solidFill>
                          <a:effectLst/>
                          <a:latin typeface="Arial" panose="020B0604020202020204" pitchFamily="34" charset="0"/>
                          <a:ea typeface="+mn-ea"/>
                          <a:cs typeface="Arial" panose="020B0604020202020204" pitchFamily="34" charset="0"/>
                        </a:rPr>
                        <a:t>The evidence obtained indicate the procurement processes to have been irregular and unlawful by virtue of not having complied with the provisions of section 217(1) of the Constitution.</a:t>
                      </a:r>
                      <a:endParaRPr lang="en-US" sz="1050" kern="1200" dirty="0" smtClean="0">
                        <a:solidFill>
                          <a:schemeClr val="tx1"/>
                        </a:solidFill>
                        <a:effectLst/>
                        <a:latin typeface="Arial" panose="020B0604020202020204" pitchFamily="34" charset="0"/>
                        <a:ea typeface="+mn-ea"/>
                        <a:cs typeface="Arial" panose="020B0604020202020204" pitchFamily="34" charset="0"/>
                      </a:endParaRPr>
                    </a:p>
                  </a:txBody>
                  <a:tcPr marL="3043" marR="3043" marT="30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i="0" u="sng" strike="noStrike" dirty="0" smtClean="0">
                          <a:solidFill>
                            <a:srgbClr val="000000"/>
                          </a:solidFill>
                          <a:effectLst/>
                          <a:latin typeface="Arial" panose="020B0604020202020204" pitchFamily="34" charset="0"/>
                        </a:rPr>
                        <a:t>3 </a:t>
                      </a:r>
                      <a:r>
                        <a:rPr lang="en-US" sz="1050" b="0" i="0" u="none" strike="noStrike" dirty="0" smtClean="0">
                          <a:solidFill>
                            <a:srgbClr val="000000"/>
                          </a:solidFill>
                          <a:effectLst/>
                          <a:latin typeface="Arial" panose="020B0604020202020204" pitchFamily="34" charset="0"/>
                        </a:rPr>
                        <a:t>x Disciplinary referrals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u="none" strike="noStrike" baseline="0" dirty="0" smtClean="0">
                          <a:solidFill>
                            <a:schemeClr val="tx1"/>
                          </a:solidFill>
                          <a:effectLst/>
                          <a:latin typeface="Arial" panose="020B0604020202020204" pitchFamily="34" charset="0"/>
                          <a:cs typeface="Arial" panose="020B0604020202020204" pitchFamily="34" charset="0"/>
                        </a:rPr>
                        <a:t>Disciplinary referrals was made 13 January 2022 against </a:t>
                      </a:r>
                      <a:r>
                        <a:rPr lang="en-ZA" sz="1050" b="0" u="none" kern="1200" dirty="0" smtClean="0">
                          <a:solidFill>
                            <a:schemeClr val="tx1"/>
                          </a:solidFill>
                          <a:effectLst/>
                          <a:latin typeface="Arial" panose="020B0604020202020204" pitchFamily="34" charset="0"/>
                          <a:ea typeface="+mn-ea"/>
                          <a:cs typeface="Arial" panose="020B0604020202020204" pitchFamily="34" charset="0"/>
                        </a:rPr>
                        <a:t>the </a:t>
                      </a:r>
                      <a:r>
                        <a:rPr lang="en-US" sz="1050" b="0" u="none" kern="1200" dirty="0" smtClean="0">
                          <a:solidFill>
                            <a:schemeClr val="tx1"/>
                          </a:solidFill>
                          <a:effectLst/>
                          <a:latin typeface="Arial" panose="020B0604020202020204" pitchFamily="34" charset="0"/>
                          <a:ea typeface="+mn-ea"/>
                          <a:cs typeface="Arial" panose="020B0604020202020204" pitchFamily="34" charset="0"/>
                        </a:rPr>
                        <a:t>following officials:</a:t>
                      </a:r>
                    </a:p>
                    <a:p>
                      <a:pPr lvl="0"/>
                      <a:r>
                        <a:rPr lang="en-US" sz="1050" b="0" u="none" kern="1200" dirty="0" err="1" smtClean="0">
                          <a:solidFill>
                            <a:schemeClr val="tx1"/>
                          </a:solidFill>
                          <a:effectLst/>
                          <a:latin typeface="Arial" panose="020B0604020202020204" pitchFamily="34" charset="0"/>
                          <a:ea typeface="+mn-ea"/>
                          <a:cs typeface="Arial" panose="020B0604020202020204" pitchFamily="34" charset="0"/>
                        </a:rPr>
                        <a:t>Mr</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a:t>
                      </a:r>
                      <a:r>
                        <a:rPr lang="en-US" sz="1050" b="0" u="none" kern="1200" dirty="0" err="1" smtClean="0">
                          <a:solidFill>
                            <a:schemeClr val="tx1"/>
                          </a:solidFill>
                          <a:effectLst/>
                          <a:latin typeface="Arial" panose="020B0604020202020204" pitchFamily="34" charset="0"/>
                          <a:ea typeface="+mn-ea"/>
                          <a:cs typeface="Arial" panose="020B0604020202020204" pitchFamily="34" charset="0"/>
                        </a:rPr>
                        <a:t>Slimmert</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the former Municipal Manager;</a:t>
                      </a:r>
                    </a:p>
                    <a:p>
                      <a:pPr lvl="0"/>
                      <a:r>
                        <a:rPr lang="en-US" sz="1050" b="0" u="none" kern="1200" dirty="0" err="1" smtClean="0">
                          <a:solidFill>
                            <a:schemeClr val="tx1"/>
                          </a:solidFill>
                          <a:effectLst/>
                          <a:latin typeface="Arial" panose="020B0604020202020204" pitchFamily="34" charset="0"/>
                          <a:ea typeface="+mn-ea"/>
                          <a:cs typeface="Arial" panose="020B0604020202020204" pitchFamily="34" charset="0"/>
                        </a:rPr>
                        <a:t>Mr</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a:t>
                      </a:r>
                      <a:r>
                        <a:rPr lang="en-US" sz="1050" b="0" u="none" kern="1200" dirty="0" err="1" smtClean="0">
                          <a:solidFill>
                            <a:schemeClr val="tx1"/>
                          </a:solidFill>
                          <a:effectLst/>
                          <a:latin typeface="Arial" panose="020B0604020202020204" pitchFamily="34" charset="0"/>
                          <a:ea typeface="+mn-ea"/>
                          <a:cs typeface="Arial" panose="020B0604020202020204" pitchFamily="34" charset="0"/>
                        </a:rPr>
                        <a:t>Twigg</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Public Participation Officer and</a:t>
                      </a:r>
                    </a:p>
                    <a:p>
                      <a:r>
                        <a:rPr lang="en-US" sz="1050" b="0" u="none" kern="1200" dirty="0" err="1" smtClean="0">
                          <a:solidFill>
                            <a:schemeClr val="tx1"/>
                          </a:solidFill>
                          <a:effectLst/>
                          <a:latin typeface="Arial" panose="020B0604020202020204" pitchFamily="34" charset="0"/>
                          <a:ea typeface="+mn-ea"/>
                          <a:cs typeface="Arial" panose="020B0604020202020204" pitchFamily="34" charset="0"/>
                        </a:rPr>
                        <a:t>Mr</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a:t>
                      </a:r>
                      <a:r>
                        <a:rPr lang="en-US" sz="1050" b="0" u="none" kern="1200" dirty="0" err="1" smtClean="0">
                          <a:solidFill>
                            <a:schemeClr val="tx1"/>
                          </a:solidFill>
                          <a:effectLst/>
                          <a:latin typeface="Arial" panose="020B0604020202020204" pitchFamily="34" charset="0"/>
                          <a:ea typeface="+mn-ea"/>
                          <a:cs typeface="Arial" panose="020B0604020202020204" pitchFamily="34" charset="0"/>
                        </a:rPr>
                        <a:t>Mercuur</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Manager Administration.</a:t>
                      </a:r>
                    </a:p>
                    <a:p>
                      <a:pPr marL="0" indent="0">
                        <a:buFontTx/>
                        <a:buNone/>
                      </a:pPr>
                      <a:endParaRPr lang="en-US" sz="1050" b="0" u="non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Arial" panose="020B0604020202020204" pitchFamily="34" charset="0"/>
                          <a:ea typeface="+mn-ea"/>
                          <a:cs typeface="Arial" panose="020B0604020202020204" pitchFamily="34" charset="0"/>
                        </a:rPr>
                        <a:t>2 X Administrative</a:t>
                      </a:r>
                      <a:r>
                        <a:rPr lang="en-US" sz="105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050" b="0" i="0" u="none" strike="noStrike" dirty="0" smtClean="0">
                          <a:solidFill>
                            <a:srgbClr val="000000"/>
                          </a:solidFill>
                          <a:effectLst/>
                          <a:latin typeface="Arial" panose="020B0604020202020204" pitchFamily="34" charset="0"/>
                        </a:rPr>
                        <a:t>referral to the Competitions Commission was  made respectively</a:t>
                      </a:r>
                      <a:r>
                        <a:rPr lang="en-US" sz="1050" b="0" i="0" u="none" strike="noStrike" baseline="0" dirty="0" smtClean="0">
                          <a:solidFill>
                            <a:srgbClr val="000000"/>
                          </a:solidFill>
                          <a:effectLst/>
                          <a:latin typeface="Arial" panose="020B0604020202020204" pitchFamily="34" charset="0"/>
                        </a:rPr>
                        <a:t> on 28</a:t>
                      </a:r>
                      <a:r>
                        <a:rPr lang="en-US" sz="1050" b="0" i="0" u="none" strike="noStrike" dirty="0" smtClean="0">
                          <a:solidFill>
                            <a:srgbClr val="000000"/>
                          </a:solidFill>
                          <a:effectLst/>
                          <a:latin typeface="Arial" panose="020B0604020202020204" pitchFamily="34" charset="0"/>
                        </a:rPr>
                        <a:t> July 2021 against </a:t>
                      </a:r>
                      <a:r>
                        <a:rPr lang="en-US" sz="1050" b="0" u="none" kern="1200" dirty="0" smtClean="0">
                          <a:solidFill>
                            <a:schemeClr val="tx1"/>
                          </a:solidFill>
                          <a:effectLst/>
                          <a:latin typeface="Arial" panose="020B0604020202020204" pitchFamily="34" charset="0"/>
                          <a:ea typeface="+mn-ea"/>
                          <a:cs typeface="Arial" panose="020B0604020202020204" pitchFamily="34" charset="0"/>
                        </a:rPr>
                        <a:t>Shaun </a:t>
                      </a:r>
                      <a:r>
                        <a:rPr lang="en-US" sz="1050" b="0" u="none" kern="1200" dirty="0" err="1" smtClean="0">
                          <a:solidFill>
                            <a:schemeClr val="tx1"/>
                          </a:solidFill>
                          <a:effectLst/>
                          <a:latin typeface="Arial" panose="020B0604020202020204" pitchFamily="34" charset="0"/>
                          <a:ea typeface="+mn-ea"/>
                          <a:cs typeface="Arial" panose="020B0604020202020204" pitchFamily="34" charset="0"/>
                        </a:rPr>
                        <a:t>Neeves</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owner of </a:t>
                      </a:r>
                      <a:r>
                        <a:rPr lang="en-US" sz="1050" b="0" u="none" kern="1200" dirty="0" err="1" smtClean="0">
                          <a:solidFill>
                            <a:schemeClr val="tx1"/>
                          </a:solidFill>
                          <a:effectLst/>
                          <a:latin typeface="Arial" panose="020B0604020202020204" pitchFamily="34" charset="0"/>
                          <a:ea typeface="+mn-ea"/>
                          <a:cs typeface="Arial" panose="020B0604020202020204" pitchFamily="34" charset="0"/>
                        </a:rPr>
                        <a:t>Michlo</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Engineering and on 09 November 2021 against </a:t>
                      </a:r>
                      <a:r>
                        <a:rPr lang="en-US" sz="1050" b="0" i="0" u="none" strike="noStrike" dirty="0" err="1" smtClean="0">
                          <a:solidFill>
                            <a:srgbClr val="000000"/>
                          </a:solidFill>
                          <a:effectLst/>
                          <a:latin typeface="Arial" panose="020B0604020202020204" pitchFamily="34" charset="0"/>
                        </a:rPr>
                        <a:t>Mr</a:t>
                      </a:r>
                      <a:r>
                        <a:rPr lang="en-US" sz="1050" b="0" i="0" u="none" strike="noStrike" dirty="0" smtClean="0">
                          <a:solidFill>
                            <a:srgbClr val="000000"/>
                          </a:solidFill>
                          <a:effectLst/>
                          <a:latin typeface="Arial" panose="020B0604020202020204" pitchFamily="34" charset="0"/>
                        </a:rPr>
                        <a:t> </a:t>
                      </a:r>
                      <a:r>
                        <a:rPr lang="en-US" sz="1050" b="0" i="0" u="none" strike="noStrike" dirty="0" err="1" smtClean="0">
                          <a:solidFill>
                            <a:srgbClr val="000000"/>
                          </a:solidFill>
                          <a:effectLst/>
                          <a:latin typeface="Arial" panose="020B0604020202020204" pitchFamily="34" charset="0"/>
                        </a:rPr>
                        <a:t>Klazen</a:t>
                      </a:r>
                      <a:r>
                        <a:rPr lang="en-US" sz="1050" b="0" i="0" u="none" strike="noStrike" dirty="0" smtClean="0">
                          <a:solidFill>
                            <a:srgbClr val="000000"/>
                          </a:solidFill>
                          <a:effectLst/>
                          <a:latin typeface="Arial" panose="020B0604020202020204" pitchFamily="34" charset="0"/>
                        </a:rPr>
                        <a:t>, the CEO of </a:t>
                      </a:r>
                      <a:r>
                        <a:rPr lang="en-US" sz="1050" b="0" i="0" u="none" strike="noStrike" dirty="0" err="1" smtClean="0">
                          <a:solidFill>
                            <a:srgbClr val="000000"/>
                          </a:solidFill>
                          <a:effectLst/>
                          <a:latin typeface="Arial" panose="020B0604020202020204" pitchFamily="34" charset="0"/>
                        </a:rPr>
                        <a:t>Duneco</a:t>
                      </a:r>
                      <a:r>
                        <a:rPr lang="en-US" sz="1050" b="0" i="0" u="none" strike="noStrike" dirty="0" smtClean="0">
                          <a:solidFill>
                            <a:srgbClr val="000000"/>
                          </a:solidFill>
                          <a:effectLst/>
                          <a:latin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Arial" panose="020B0604020202020204" pitchFamily="34" charset="0"/>
                          <a:ea typeface="+mn-ea"/>
                          <a:cs typeface="Arial" panose="020B0604020202020204" pitchFamily="34" charset="0"/>
                        </a:rPr>
                        <a:t>1 X Administrative</a:t>
                      </a:r>
                      <a:r>
                        <a:rPr lang="en-US" sz="105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050" b="0" i="0" u="none" strike="noStrike" dirty="0" smtClean="0">
                          <a:solidFill>
                            <a:srgbClr val="000000"/>
                          </a:solidFill>
                          <a:effectLst/>
                          <a:latin typeface="Arial" panose="020B0604020202020204" pitchFamily="34" charset="0"/>
                        </a:rPr>
                        <a:t>referral to the SAPHRA was  made</a:t>
                      </a:r>
                      <a:r>
                        <a:rPr lang="en-US" sz="1050" b="0" i="0" u="none" strike="noStrike" baseline="0" dirty="0" smtClean="0">
                          <a:solidFill>
                            <a:srgbClr val="000000"/>
                          </a:solidFill>
                          <a:effectLst/>
                          <a:latin typeface="Arial" panose="020B0604020202020204" pitchFamily="34" charset="0"/>
                        </a:rPr>
                        <a:t> on </a:t>
                      </a:r>
                      <a:r>
                        <a:rPr lang="en-US" sz="1050" b="0" i="0" u="none" strike="noStrike" dirty="0" smtClean="0">
                          <a:solidFill>
                            <a:srgbClr val="000000"/>
                          </a:solidFill>
                          <a:effectLst/>
                          <a:latin typeface="Arial" panose="020B0604020202020204" pitchFamily="34" charset="0"/>
                        </a:rPr>
                        <a:t>30 September 2021 against </a:t>
                      </a:r>
                      <a:r>
                        <a:rPr lang="en-US" sz="1050" b="0" u="none" kern="1200" dirty="0" smtClean="0">
                          <a:solidFill>
                            <a:schemeClr val="tx1"/>
                          </a:solidFill>
                          <a:effectLst/>
                          <a:latin typeface="Arial" panose="020B0604020202020204" pitchFamily="34" charset="0"/>
                          <a:ea typeface="+mn-ea"/>
                          <a:cs typeface="Arial" panose="020B0604020202020204" pitchFamily="34" charset="0"/>
                        </a:rPr>
                        <a:t>Shaun </a:t>
                      </a:r>
                      <a:r>
                        <a:rPr lang="en-US" sz="1050" b="0" u="none" kern="1200" dirty="0" err="1" smtClean="0">
                          <a:solidFill>
                            <a:schemeClr val="tx1"/>
                          </a:solidFill>
                          <a:effectLst/>
                          <a:latin typeface="Arial" panose="020B0604020202020204" pitchFamily="34" charset="0"/>
                          <a:ea typeface="+mn-ea"/>
                          <a:cs typeface="Arial" panose="020B0604020202020204" pitchFamily="34" charset="0"/>
                        </a:rPr>
                        <a:t>Neeves</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owner of </a:t>
                      </a:r>
                      <a:r>
                        <a:rPr lang="en-US" sz="1050" b="0" u="none" kern="1200" dirty="0" err="1" smtClean="0">
                          <a:solidFill>
                            <a:schemeClr val="tx1"/>
                          </a:solidFill>
                          <a:effectLst/>
                          <a:latin typeface="Arial" panose="020B0604020202020204" pitchFamily="34" charset="0"/>
                          <a:ea typeface="+mn-ea"/>
                          <a:cs typeface="Arial" panose="020B0604020202020204" pitchFamily="34" charset="0"/>
                        </a:rPr>
                        <a:t>Michlo</a:t>
                      </a:r>
                      <a:r>
                        <a:rPr lang="en-US" sz="1050" b="0" u="none" kern="1200" dirty="0" smtClean="0">
                          <a:solidFill>
                            <a:schemeClr val="tx1"/>
                          </a:solidFill>
                          <a:effectLst/>
                          <a:latin typeface="Arial" panose="020B0604020202020204" pitchFamily="34" charset="0"/>
                          <a:ea typeface="+mn-ea"/>
                          <a:cs typeface="Arial" panose="020B0604020202020204" pitchFamily="34" charset="0"/>
                        </a:rPr>
                        <a:t> Engineering</a:t>
                      </a:r>
                      <a:r>
                        <a:rPr lang="en-US" sz="1050" b="0" i="0" u="none" strike="noStrike" dirty="0" smtClean="0">
                          <a:solidFill>
                            <a:srgbClr val="000000"/>
                          </a:solidFill>
                          <a:effectLst/>
                          <a:latin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u="none" kern="1200" dirty="0" smtClean="0">
                        <a:solidFill>
                          <a:schemeClr val="tx1"/>
                        </a:solidFill>
                        <a:effectLst/>
                        <a:latin typeface="Arial" panose="020B0604020202020204" pitchFamily="34" charset="0"/>
                        <a:ea typeface="+mn-ea"/>
                        <a:cs typeface="Arial" panose="020B0604020202020204" pitchFamily="34" charset="0"/>
                      </a:endParaRPr>
                    </a:p>
                    <a:p>
                      <a:r>
                        <a:rPr lang="en-US" sz="1050" b="0" i="0" u="none" strike="noStrike" baseline="0" dirty="0" smtClean="0">
                          <a:solidFill>
                            <a:srgbClr val="000000"/>
                          </a:solidFill>
                          <a:effectLst/>
                          <a:latin typeface="Arial" panose="020B0604020202020204" pitchFamily="34" charset="0"/>
                        </a:rPr>
                        <a:t> </a:t>
                      </a:r>
                      <a:r>
                        <a:rPr lang="en-US" sz="1050" b="0" i="0" u="none" strike="noStrike" dirty="0" smtClean="0">
                          <a:solidFill>
                            <a:srgbClr val="000000"/>
                          </a:solidFill>
                          <a:effectLst/>
                          <a:latin typeface="Arial" panose="020B0604020202020204" pitchFamily="34" charset="0"/>
                        </a:rPr>
                        <a:t>A </a:t>
                      </a:r>
                      <a:r>
                        <a:rPr lang="en-US" sz="1050" b="0" i="0" u="none" strike="noStrike" dirty="0" err="1" smtClean="0">
                          <a:solidFill>
                            <a:srgbClr val="000000"/>
                          </a:solidFill>
                          <a:effectLst/>
                          <a:latin typeface="Arial" panose="020B0604020202020204" pitchFamily="34" charset="0"/>
                        </a:rPr>
                        <a:t>Sars</a:t>
                      </a:r>
                      <a:r>
                        <a:rPr lang="en-US" sz="1050" b="0" i="0" u="none" strike="noStrike" dirty="0" smtClean="0">
                          <a:solidFill>
                            <a:srgbClr val="000000"/>
                          </a:solidFill>
                          <a:effectLst/>
                          <a:latin typeface="Arial" panose="020B0604020202020204" pitchFamily="34" charset="0"/>
                        </a:rPr>
                        <a:t> referral was made on 30 September 2021</a:t>
                      </a:r>
                      <a:r>
                        <a:rPr lang="en-US" sz="1050" b="0" i="0" u="none" strike="noStrike" baseline="0" dirty="0" smtClean="0">
                          <a:solidFill>
                            <a:srgbClr val="000000"/>
                          </a:solidFill>
                          <a:effectLst/>
                          <a:latin typeface="Arial" panose="020B0604020202020204" pitchFamily="34" charset="0"/>
                        </a:rPr>
                        <a:t> against </a:t>
                      </a:r>
                      <a:r>
                        <a:rPr lang="en-US" sz="1050" b="0" i="0" u="none" strike="noStrike" baseline="0" dirty="0" err="1" smtClean="0">
                          <a:solidFill>
                            <a:srgbClr val="000000"/>
                          </a:solidFill>
                          <a:effectLst/>
                          <a:latin typeface="Arial" panose="020B0604020202020204" pitchFamily="34" charset="0"/>
                        </a:rPr>
                        <a:t>Marice</a:t>
                      </a:r>
                      <a:r>
                        <a:rPr lang="en-US" sz="1050" b="0" i="0" u="none" strike="noStrike" baseline="0" dirty="0" smtClean="0">
                          <a:solidFill>
                            <a:srgbClr val="000000"/>
                          </a:solidFill>
                          <a:effectLst/>
                          <a:latin typeface="Arial" panose="020B0604020202020204" pitchFamily="34" charset="0"/>
                        </a:rPr>
                        <a:t> </a:t>
                      </a:r>
                      <a:r>
                        <a:rPr lang="en-US" sz="1050" b="0" i="0" u="none" strike="noStrike" baseline="0" dirty="0" err="1" smtClean="0">
                          <a:solidFill>
                            <a:srgbClr val="000000"/>
                          </a:solidFill>
                          <a:effectLst/>
                          <a:latin typeface="Arial" panose="020B0604020202020204" pitchFamily="34" charset="0"/>
                        </a:rPr>
                        <a:t>Mercuur</a:t>
                      </a:r>
                      <a:r>
                        <a:rPr lang="en-US" sz="1050" b="0" i="0" u="none" strike="noStrike" baseline="0" dirty="0" smtClean="0">
                          <a:solidFill>
                            <a:srgbClr val="000000"/>
                          </a:solidFill>
                          <a:effectLst/>
                          <a:latin typeface="Arial" panose="020B0604020202020204" pitchFamily="34" charset="0"/>
                        </a:rPr>
                        <a:t>.</a:t>
                      </a:r>
                    </a:p>
                  </a:txBody>
                  <a:tcPr marL="3043" marR="3043" marT="3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bl>
          </a:graphicData>
        </a:graphic>
      </p:graphicFrame>
    </p:spTree>
    <p:extLst>
      <p:ext uri="{BB962C8B-B14F-4D97-AF65-F5344CB8AC3E}">
        <p14:creationId xmlns:p14="http://schemas.microsoft.com/office/powerpoint/2010/main" val="3544846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2E61CB-3987-4448-94F0-800E07E8769F}"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00487760"/>
              </p:ext>
            </p:extLst>
          </p:nvPr>
        </p:nvGraphicFramePr>
        <p:xfrm>
          <a:off x="92364" y="1173019"/>
          <a:ext cx="9707417" cy="4547257"/>
        </p:xfrm>
        <a:graphic>
          <a:graphicData uri="http://schemas.openxmlformats.org/drawingml/2006/table">
            <a:tbl>
              <a:tblPr/>
              <a:tblGrid>
                <a:gridCol w="240145">
                  <a:extLst>
                    <a:ext uri="{9D8B030D-6E8A-4147-A177-3AD203B41FA5}">
                      <a16:colId xmlns:a16="http://schemas.microsoft.com/office/drawing/2014/main" val="2350225404"/>
                    </a:ext>
                  </a:extLst>
                </a:gridCol>
                <a:gridCol w="406400">
                  <a:extLst>
                    <a:ext uri="{9D8B030D-6E8A-4147-A177-3AD203B41FA5}">
                      <a16:colId xmlns:a16="http://schemas.microsoft.com/office/drawing/2014/main" val="367836627"/>
                    </a:ext>
                  </a:extLst>
                </a:gridCol>
                <a:gridCol w="1209964">
                  <a:extLst>
                    <a:ext uri="{9D8B030D-6E8A-4147-A177-3AD203B41FA5}">
                      <a16:colId xmlns:a16="http://schemas.microsoft.com/office/drawing/2014/main" val="763133967"/>
                    </a:ext>
                  </a:extLst>
                </a:gridCol>
                <a:gridCol w="1385454">
                  <a:extLst>
                    <a:ext uri="{9D8B030D-6E8A-4147-A177-3AD203B41FA5}">
                      <a16:colId xmlns:a16="http://schemas.microsoft.com/office/drawing/2014/main" val="1899091372"/>
                    </a:ext>
                  </a:extLst>
                </a:gridCol>
                <a:gridCol w="3149600">
                  <a:extLst>
                    <a:ext uri="{9D8B030D-6E8A-4147-A177-3AD203B41FA5}">
                      <a16:colId xmlns:a16="http://schemas.microsoft.com/office/drawing/2014/main" val="2427899749"/>
                    </a:ext>
                  </a:extLst>
                </a:gridCol>
                <a:gridCol w="2272146">
                  <a:extLst>
                    <a:ext uri="{9D8B030D-6E8A-4147-A177-3AD203B41FA5}">
                      <a16:colId xmlns:a16="http://schemas.microsoft.com/office/drawing/2014/main" val="2476711606"/>
                    </a:ext>
                  </a:extLst>
                </a:gridCol>
                <a:gridCol w="1043708">
                  <a:extLst>
                    <a:ext uri="{9D8B030D-6E8A-4147-A177-3AD203B41FA5}">
                      <a16:colId xmlns:a16="http://schemas.microsoft.com/office/drawing/2014/main" val="3746109980"/>
                    </a:ext>
                  </a:extLst>
                </a:gridCol>
              </a:tblGrid>
              <a:tr h="527312">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ALLEGATIONS</a:t>
                      </a:r>
                    </a:p>
                  </a:txBody>
                  <a:tcPr marL="3043" marR="3043" marT="3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STATUS</a:t>
                      </a:r>
                    </a:p>
                  </a:txBody>
                  <a:tcPr marL="3043" marR="3043" marT="3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OUTCOMES</a:t>
                      </a:r>
                    </a:p>
                  </a:txBody>
                  <a:tcPr marL="3043" marR="3043" marT="3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846119">
                <a:tc>
                  <a:txBody>
                    <a:bodyPr/>
                    <a:lstStyle/>
                    <a:p>
                      <a:pPr algn="l" fontAlgn="ctr"/>
                      <a:r>
                        <a:rPr lang="en-US" sz="1000" b="0" i="0" u="none" strike="noStrike" dirty="0" smtClean="0">
                          <a:solidFill>
                            <a:srgbClr val="000000"/>
                          </a:solidFill>
                          <a:effectLst/>
                          <a:latin typeface="Arial" panose="020B0604020202020204" pitchFamily="34" charset="0"/>
                        </a:rPr>
                        <a:t>56</a:t>
                      </a: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0000"/>
                          </a:solidFill>
                          <a:effectLst/>
                          <a:latin typeface="Arial" panose="020B0604020202020204" pitchFamily="34" charset="0"/>
                          <a:ea typeface="+mn-ea"/>
                          <a:cs typeface="+mn-cs"/>
                        </a:rPr>
                        <a:t>Laingsburg Local Municipality</a:t>
                      </a:r>
                      <a:r>
                        <a:rPr lang="en-ZA" sz="1000" b="0" i="0" u="none" strike="noStrike" kern="1200" smtClean="0">
                          <a:solidFill>
                            <a:srgbClr val="000000"/>
                          </a:solidFill>
                          <a:effectLst/>
                          <a:latin typeface="Arial" panose="020B0604020202020204" pitchFamily="34" charset="0"/>
                          <a:ea typeface="+mn-ea"/>
                          <a:cs typeface="+mn-cs"/>
                        </a:rPr>
                        <a:t>: Western Cape Province</a:t>
                      </a:r>
                      <a:r>
                        <a:rPr lang="en-ZA" sz="1000" kern="120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smtClean="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kern="1200" dirty="0" smtClean="0">
                          <a:solidFill>
                            <a:schemeClr val="tx1"/>
                          </a:solidFill>
                          <a:effectLst/>
                          <a:latin typeface="Arial" panose="020B0604020202020204" pitchFamily="34" charset="0"/>
                          <a:ea typeface="+mn-ea"/>
                          <a:cs typeface="Arial" panose="020B0604020202020204" pitchFamily="34" charset="0"/>
                        </a:rPr>
                        <a:t>It was alleged that the Mayor of Laingsburg, and senior officials appointed a close friend of theirs, who owns a</a:t>
                      </a:r>
                      <a:r>
                        <a:rPr lang="en-ZA" sz="1000" kern="1200" baseline="0" dirty="0" smtClean="0">
                          <a:solidFill>
                            <a:schemeClr val="tx1"/>
                          </a:solidFill>
                          <a:effectLst/>
                          <a:latin typeface="Arial" panose="020B0604020202020204" pitchFamily="34" charset="0"/>
                          <a:ea typeface="+mn-ea"/>
                          <a:cs typeface="Arial" panose="020B0604020202020204" pitchFamily="34" charset="0"/>
                        </a:rPr>
                        <a:t> company </a:t>
                      </a:r>
                      <a:r>
                        <a:rPr lang="en-ZA" sz="1000" kern="1200" dirty="0" smtClean="0">
                          <a:solidFill>
                            <a:schemeClr val="tx1"/>
                          </a:solidFill>
                          <a:effectLst/>
                          <a:latin typeface="Arial" panose="020B0604020202020204" pitchFamily="34" charset="0"/>
                          <a:ea typeface="+mn-ea"/>
                          <a:cs typeface="Arial" panose="020B0604020202020204" pitchFamily="34" charset="0"/>
                        </a:rPr>
                        <a:t>in Worcester to supply food parcels to the community amounting </a:t>
                      </a:r>
                      <a:r>
                        <a:rPr lang="en-ZA" sz="1000" b="1" kern="1200" dirty="0" smtClean="0">
                          <a:solidFill>
                            <a:schemeClr val="tx1"/>
                          </a:solidFill>
                          <a:effectLst/>
                          <a:latin typeface="Arial" panose="020B0604020202020204" pitchFamily="34" charset="0"/>
                          <a:ea typeface="+mn-ea"/>
                          <a:cs typeface="Arial" panose="020B0604020202020204" pitchFamily="34" charset="0"/>
                        </a:rPr>
                        <a:t>R353,20</a:t>
                      </a:r>
                      <a:r>
                        <a:rPr lang="en-ZA" sz="1000" kern="1200" dirty="0" smtClean="0">
                          <a:solidFill>
                            <a:schemeClr val="tx1"/>
                          </a:solidFill>
                          <a:effectLst/>
                          <a:latin typeface="Arial" panose="020B0604020202020204" pitchFamily="34" charset="0"/>
                          <a:ea typeface="+mn-ea"/>
                          <a:cs typeface="Arial" panose="020B0604020202020204" pitchFamily="34" charset="0"/>
                        </a:rPr>
                        <a:t>,</a:t>
                      </a:r>
                      <a:r>
                        <a:rPr lang="en-ZA" sz="1000" b="1" kern="1200" dirty="0" smtClean="0">
                          <a:solidFill>
                            <a:schemeClr val="tx1"/>
                          </a:solidFill>
                          <a:effectLst/>
                          <a:latin typeface="Arial" panose="020B0604020202020204" pitchFamily="34" charset="0"/>
                          <a:ea typeface="+mn-ea"/>
                          <a:cs typeface="Arial" panose="020B0604020202020204" pitchFamily="34" charset="0"/>
                        </a:rPr>
                        <a:t> </a:t>
                      </a:r>
                      <a:r>
                        <a:rPr lang="en-ZA" sz="1000" kern="1200" dirty="0" smtClean="0">
                          <a:solidFill>
                            <a:schemeClr val="tx1"/>
                          </a:solidFill>
                          <a:effectLst/>
                          <a:latin typeface="Arial" panose="020B0604020202020204" pitchFamily="34" charset="0"/>
                          <a:ea typeface="+mn-ea"/>
                          <a:cs typeface="Arial" panose="020B0604020202020204" pitchFamily="34" charset="0"/>
                        </a:rPr>
                        <a:t>prior to the approval of the section 36 deviation in terms of the MFMA.</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en-US" sz="1000" b="0" i="0" u="none" strike="noStrike" dirty="0" smtClean="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commenced on 27 July 2020 and was finalised on 08 March 2021.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This investigation is closed and there are</a:t>
                      </a:r>
                      <a:r>
                        <a:rPr lang="en-US" sz="1000" b="0" i="0" u="none" strike="noStrike" baseline="0" dirty="0" smtClean="0">
                          <a:solidFill>
                            <a:srgbClr val="000000"/>
                          </a:solidFill>
                          <a:effectLst/>
                          <a:latin typeface="Arial" panose="020B0604020202020204" pitchFamily="34" charset="0"/>
                        </a:rPr>
                        <a:t> no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baseline="0" dirty="0" smtClean="0">
                          <a:solidFill>
                            <a:srgbClr val="000000"/>
                          </a:solidFill>
                          <a:effectLst/>
                          <a:latin typeface="Arial" panose="020B0604020202020204" pitchFamily="34" charset="0"/>
                        </a:rPr>
                        <a:t> </a:t>
                      </a: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056778"/>
                  </a:ext>
                </a:extLst>
              </a:tr>
              <a:tr h="565118">
                <a:tc>
                  <a:txBody>
                    <a:bodyPr/>
                    <a:lstStyle/>
                    <a:p>
                      <a:pPr algn="l" fontAlgn="ctr"/>
                      <a:r>
                        <a:rPr lang="en-US" sz="1000" b="0" i="0" u="none" strike="noStrike" dirty="0" smtClean="0">
                          <a:solidFill>
                            <a:srgbClr val="000000"/>
                          </a:solidFill>
                          <a:effectLst/>
                          <a:latin typeface="Arial" panose="020B0604020202020204" pitchFamily="34" charset="0"/>
                        </a:rPr>
                        <a:t>57</a:t>
                      </a: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00" b="0" i="0" u="none" strike="noStrike" kern="1200" smtClean="0">
                          <a:solidFill>
                            <a:srgbClr val="000000"/>
                          </a:solidFill>
                          <a:effectLst/>
                          <a:latin typeface="Arial" panose="020B0604020202020204" pitchFamily="34" charset="0"/>
                          <a:ea typeface="+mn-ea"/>
                          <a:cs typeface="+mn-cs"/>
                        </a:rPr>
                        <a:t>Kareeberg Local Municipality: Western Cape Province</a:t>
                      </a:r>
                      <a:r>
                        <a:rPr lang="en-ZA" sz="1000" kern="120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smtClean="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Suspected conflict of interest in relation to the procurement of PPE by the </a:t>
                      </a:r>
                      <a:r>
                        <a:rPr lang="en-US" sz="1000" b="0" i="0" u="none" strike="noStrike" dirty="0" err="1" smtClean="0">
                          <a:solidFill>
                            <a:srgbClr val="000000"/>
                          </a:solidFill>
                          <a:effectLst/>
                          <a:latin typeface="Arial" panose="020B0604020202020204" pitchFamily="34" charset="0"/>
                        </a:rPr>
                        <a:t>Kareeberg</a:t>
                      </a:r>
                      <a:r>
                        <a:rPr lang="en-US" sz="1000" b="0" i="0" u="none" strike="noStrike" dirty="0" smtClean="0">
                          <a:solidFill>
                            <a:srgbClr val="000000"/>
                          </a:solidFill>
                          <a:effectLst/>
                          <a:latin typeface="Arial" panose="020B0604020202020204" pitchFamily="34" charset="0"/>
                        </a:rPr>
                        <a:t> Local Municipality</a:t>
                      </a:r>
                      <a:r>
                        <a:rPr lang="en-US" sz="1000" b="0" i="0" u="none" strike="noStrike" baseline="0" dirty="0" smtClean="0">
                          <a:solidFill>
                            <a:srgbClr val="000000"/>
                          </a:solidFill>
                          <a:effectLst/>
                          <a:latin typeface="Arial" panose="020B0604020202020204" pitchFamily="34" charset="0"/>
                        </a:rPr>
                        <a:t>.</a:t>
                      </a:r>
                      <a:endParaRPr lang="en-US" sz="1000" b="0" i="0" u="none" strike="noStrike" dirty="0" smtClean="0">
                        <a:solidFill>
                          <a:srgbClr val="000000"/>
                        </a:solidFill>
                        <a:effectLst/>
                        <a:latin typeface="Arial" panose="020B0604020202020204" pitchFamily="34" charset="0"/>
                      </a:endParaRPr>
                    </a:p>
                    <a:p>
                      <a:pPr algn="l" fontAlgn="ctr"/>
                      <a:endParaRPr lang="en-US" sz="1000" b="0" i="0" u="none" strike="noStrike" dirty="0" smtClean="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This investigation was</a:t>
                      </a:r>
                      <a:r>
                        <a:rPr lang="en-US" sz="1000" b="0" i="0" u="none" strike="noStrike" baseline="0" dirty="0" smtClean="0">
                          <a:solidFill>
                            <a:srgbClr val="000000"/>
                          </a:solidFill>
                          <a:effectLst/>
                          <a:latin typeface="Arial" panose="020B0604020202020204" pitchFamily="34" charset="0"/>
                        </a:rPr>
                        <a:t> </a:t>
                      </a:r>
                      <a:r>
                        <a:rPr lang="en-US" sz="1000" b="0" i="0" u="none" strike="noStrike" baseline="0" dirty="0" err="1" smtClean="0">
                          <a:solidFill>
                            <a:srgbClr val="000000"/>
                          </a:solidFill>
                          <a:effectLst/>
                          <a:latin typeface="Arial" panose="020B0604020202020204" pitchFamily="34" charset="0"/>
                        </a:rPr>
                        <a:t>finalised</a:t>
                      </a:r>
                      <a:r>
                        <a:rPr lang="en-US" sz="1000" b="0" i="0" u="none" strike="noStrike" baseline="0" dirty="0" smtClean="0">
                          <a:solidFill>
                            <a:srgbClr val="000000"/>
                          </a:solidFill>
                          <a:effectLst/>
                          <a:latin typeface="Arial" panose="020B0604020202020204" pitchFamily="34" charset="0"/>
                        </a:rPr>
                        <a:t> on 08 March 2021, </a:t>
                      </a:r>
                      <a:r>
                        <a:rPr lang="en-US" sz="1000" b="0" i="0" u="none" strike="noStrike" dirty="0" smtClean="0">
                          <a:solidFill>
                            <a:srgbClr val="000000"/>
                          </a:solidFill>
                          <a:effectLst/>
                          <a:latin typeface="Arial" panose="020B0604020202020204" pitchFamily="34" charset="0"/>
                        </a:rPr>
                        <a:t>and there are</a:t>
                      </a:r>
                      <a:r>
                        <a:rPr lang="en-US" sz="1000" b="0" i="0" u="none" strike="noStrike" baseline="0" dirty="0" smtClean="0">
                          <a:solidFill>
                            <a:srgbClr val="000000"/>
                          </a:solidFill>
                          <a:effectLst/>
                          <a:latin typeface="Arial" panose="020B0604020202020204" pitchFamily="34" charset="0"/>
                        </a:rPr>
                        <a:t> no outcomes</a:t>
                      </a:r>
                      <a:endParaRPr lang="en-US" sz="1000" b="0" i="0" u="none" strike="noStrike" dirty="0">
                        <a:solidFill>
                          <a:srgbClr val="000000"/>
                        </a:solidFill>
                        <a:effectLst/>
                        <a:latin typeface="Arial" panose="020B0604020202020204" pitchFamily="34" charset="0"/>
                      </a:endParaRP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No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baseline="0" dirty="0" smtClean="0">
                          <a:solidFill>
                            <a:srgbClr val="000000"/>
                          </a:solidFill>
                          <a:effectLst/>
                          <a:latin typeface="Arial" panose="020B0604020202020204" pitchFamily="34" charset="0"/>
                        </a:rPr>
                        <a:t> </a:t>
                      </a:r>
                    </a:p>
                  </a:txBody>
                  <a:tcPr marL="3043" marR="3043" marT="3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517132"/>
                  </a:ext>
                </a:extLst>
              </a:tr>
              <a:tr h="1267620">
                <a:tc>
                  <a:txBody>
                    <a:bodyPr/>
                    <a:lstStyle/>
                    <a:p>
                      <a:pPr algn="l" fontAlgn="ctr"/>
                      <a:r>
                        <a:rPr lang="en-US" sz="1000" b="0" i="0" u="none" strike="noStrike" dirty="0" smtClean="0">
                          <a:solidFill>
                            <a:srgbClr val="000000"/>
                          </a:solidFill>
                          <a:effectLst/>
                          <a:latin typeface="Arial" panose="020B0604020202020204" pitchFamily="34" charset="0"/>
                        </a:rPr>
                        <a:t>58</a:t>
                      </a:r>
                      <a:endParaRPr lang="en-US" sz="1000" b="0" i="0" u="none" strike="noStrike" dirty="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kern="1200" dirty="0" err="1" smtClean="0">
                          <a:solidFill>
                            <a:srgbClr val="000000"/>
                          </a:solidFill>
                          <a:effectLst/>
                          <a:latin typeface="Arial" panose="020B0604020202020204" pitchFamily="34" charset="0"/>
                          <a:ea typeface="+mn-ea"/>
                          <a:cs typeface="+mn-cs"/>
                        </a:rPr>
                        <a:t>Mossel</a:t>
                      </a:r>
                      <a:r>
                        <a:rPr lang="en-US" sz="1000" b="0" i="0" u="none" strike="noStrike" kern="1200" baseline="0" dirty="0" smtClean="0">
                          <a:solidFill>
                            <a:srgbClr val="000000"/>
                          </a:solidFill>
                          <a:effectLst/>
                          <a:latin typeface="Arial" panose="020B0604020202020204" pitchFamily="34" charset="0"/>
                          <a:ea typeface="+mn-ea"/>
                          <a:cs typeface="+mn-cs"/>
                        </a:rPr>
                        <a:t> Bay </a:t>
                      </a:r>
                      <a:r>
                        <a:rPr lang="en-US" sz="1000" b="0" i="0" u="none" strike="noStrike" kern="1200" dirty="0" smtClean="0">
                          <a:solidFill>
                            <a:srgbClr val="000000"/>
                          </a:solidFill>
                          <a:effectLst/>
                          <a:latin typeface="Arial" panose="020B0604020202020204" pitchFamily="34" charset="0"/>
                          <a:ea typeface="+mn-ea"/>
                          <a:cs typeface="+mn-cs"/>
                        </a:rPr>
                        <a:t>Local Municipality</a:t>
                      </a:r>
                      <a:r>
                        <a:rPr lang="en-ZA" sz="1000" b="0" i="0" u="none" strike="noStrike" kern="1200" smtClean="0">
                          <a:solidFill>
                            <a:srgbClr val="000000"/>
                          </a:solidFill>
                          <a:effectLst/>
                          <a:latin typeface="Arial" panose="020B0604020202020204" pitchFamily="34" charset="0"/>
                          <a:ea typeface="+mn-ea"/>
                          <a:cs typeface="+mn-cs"/>
                        </a:rPr>
                        <a:t>: Western Cape Province</a:t>
                      </a:r>
                      <a:r>
                        <a:rPr lang="en-ZA" sz="1000" kern="120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smtClean="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kern="1200" dirty="0" smtClean="0">
                          <a:solidFill>
                            <a:schemeClr val="tx1"/>
                          </a:solidFill>
                          <a:effectLst/>
                          <a:latin typeface="Arial" panose="020B0604020202020204" pitchFamily="34" charset="0"/>
                          <a:ea typeface="+mn-ea"/>
                          <a:cs typeface="Arial" panose="020B0604020202020204" pitchFamily="34" charset="0"/>
                        </a:rPr>
                        <a:t>Alleged procurement irregularities in respect of the distribution of food parcels and PPE equipment, namely sanitisers amounting to </a:t>
                      </a:r>
                      <a:r>
                        <a:rPr lang="en-GB" sz="1000" b="1" kern="1200" dirty="0" smtClean="0">
                          <a:solidFill>
                            <a:schemeClr val="tx1"/>
                          </a:solidFill>
                          <a:effectLst/>
                          <a:latin typeface="Arial" panose="020B0604020202020204" pitchFamily="34" charset="0"/>
                          <a:ea typeface="+mn-ea"/>
                          <a:cs typeface="Arial" panose="020B0604020202020204" pitchFamily="34" charset="0"/>
                        </a:rPr>
                        <a:t>R1,952,845,</a:t>
                      </a:r>
                      <a:r>
                        <a:rPr lang="en-GB" sz="1000" kern="1200" dirty="0" smtClean="0">
                          <a:solidFill>
                            <a:schemeClr val="tx1"/>
                          </a:solidFill>
                          <a:effectLst/>
                          <a:latin typeface="Arial" panose="020B0604020202020204" pitchFamily="34" charset="0"/>
                          <a:ea typeface="+mn-ea"/>
                          <a:cs typeface="Arial" panose="020B0604020202020204" pitchFamily="34" charset="0"/>
                        </a:rPr>
                        <a:t> from the various</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service providers.</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The</a:t>
                      </a:r>
                      <a:r>
                        <a:rPr lang="en-GB" sz="1000" kern="1200" dirty="0" smtClean="0">
                          <a:solidFill>
                            <a:schemeClr val="tx1"/>
                          </a:solidFill>
                          <a:effectLst/>
                          <a:latin typeface="Arial" panose="020B0604020202020204" pitchFamily="34" charset="0"/>
                          <a:ea typeface="+mn-ea"/>
                          <a:cs typeface="Arial" panose="020B0604020202020204" pitchFamily="34" charset="0"/>
                        </a:rPr>
                        <a:t> investigation commenced on 30</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September 2020</a:t>
                      </a:r>
                      <a:r>
                        <a:rPr lang="en-GB" sz="1000" kern="1200" dirty="0" smtClean="0">
                          <a:solidFill>
                            <a:schemeClr val="tx1"/>
                          </a:solidFill>
                          <a:effectLst/>
                          <a:latin typeface="Arial" panose="020B0604020202020204" pitchFamily="34" charset="0"/>
                          <a:ea typeface="+mn-ea"/>
                          <a:cs typeface="Arial" panose="020B0604020202020204" pitchFamily="34" charset="0"/>
                        </a:rPr>
                        <a:t> and was finalised on 30 November</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2020</a:t>
                      </a:r>
                      <a:r>
                        <a:rPr lang="en-US" sz="1000" b="0" i="0" u="none" strike="noStrike" baseline="0" dirty="0" smtClean="0">
                          <a:solidFill>
                            <a:srgbClr val="000000"/>
                          </a:solidFill>
                          <a:effectLst/>
                          <a:latin typeface="Arial" panose="020B0604020202020204" pitchFamily="34" charset="0"/>
                        </a:rPr>
                        <a:t>.</a:t>
                      </a:r>
                      <a:r>
                        <a:rPr lang="en-US" sz="10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did not reveal any evidence that sustained the allegation and/or any other irregularities. As a result, this investigation was closed without any outcomes.</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No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baseline="0" dirty="0" smtClean="0">
                          <a:solidFill>
                            <a:srgbClr val="000000"/>
                          </a:solidFill>
                          <a:effectLst/>
                          <a:latin typeface="Arial" panose="020B0604020202020204" pitchFamily="34" charset="0"/>
                        </a:rPr>
                        <a:t> </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545127"/>
                  </a:ext>
                </a:extLst>
              </a:tr>
              <a:tr h="1127120">
                <a:tc>
                  <a:txBody>
                    <a:bodyPr/>
                    <a:lstStyle/>
                    <a:p>
                      <a:pPr algn="l" fontAlgn="ctr"/>
                      <a:r>
                        <a:rPr lang="en-US" sz="1000" b="0" i="0" u="none" strike="noStrike" dirty="0" smtClean="0">
                          <a:solidFill>
                            <a:srgbClr val="000000"/>
                          </a:solidFill>
                          <a:effectLst/>
                          <a:latin typeface="Arial" panose="020B0604020202020204" pitchFamily="34" charset="0"/>
                        </a:rPr>
                        <a:t>59</a:t>
                      </a:r>
                      <a:endParaRPr lang="en-US" sz="1000" b="0" i="0" u="none" strike="noStrike" dirty="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00" b="0" i="0" u="none" strike="noStrike" kern="1200" dirty="0" err="1" smtClean="0">
                          <a:solidFill>
                            <a:srgbClr val="000000"/>
                          </a:solidFill>
                          <a:effectLst/>
                          <a:latin typeface="Arial" panose="020B0604020202020204" pitchFamily="34" charset="0"/>
                          <a:ea typeface="+mn-ea"/>
                          <a:cs typeface="+mn-cs"/>
                        </a:rPr>
                        <a:t>Saldanha</a:t>
                      </a:r>
                      <a:r>
                        <a:rPr lang="en-ZA" sz="1000" b="0" i="0" u="none" strike="noStrike" kern="1200" baseline="0" dirty="0" smtClean="0">
                          <a:solidFill>
                            <a:srgbClr val="000000"/>
                          </a:solidFill>
                          <a:effectLst/>
                          <a:latin typeface="Arial" panose="020B0604020202020204" pitchFamily="34" charset="0"/>
                          <a:ea typeface="+mn-ea"/>
                          <a:cs typeface="+mn-cs"/>
                        </a:rPr>
                        <a:t> Bay </a:t>
                      </a:r>
                      <a:r>
                        <a:rPr lang="en-ZA" sz="1000" b="0" i="0" u="none" strike="noStrike" kern="1200" dirty="0" smtClean="0">
                          <a:solidFill>
                            <a:srgbClr val="000000"/>
                          </a:solidFill>
                          <a:effectLst/>
                          <a:latin typeface="Arial" panose="020B0604020202020204" pitchFamily="34" charset="0"/>
                          <a:ea typeface="+mn-ea"/>
                          <a:cs typeface="+mn-cs"/>
                        </a:rPr>
                        <a:t>Local</a:t>
                      </a:r>
                      <a:r>
                        <a:rPr lang="en-ZA" sz="1000" kern="1200" dirty="0" smtClean="0">
                          <a:solidFill>
                            <a:schemeClr val="dk1"/>
                          </a:solidFill>
                          <a:effectLst/>
                          <a:latin typeface="Arial" panose="020B0604020202020204" pitchFamily="34" charset="0"/>
                          <a:ea typeface="+mn-ea"/>
                          <a:cs typeface="Arial" panose="020B0604020202020204" pitchFamily="34" charset="0"/>
                        </a:rPr>
                        <a:t> </a:t>
                      </a:r>
                      <a:r>
                        <a:rPr lang="en-ZA" sz="1000" b="0" i="0" u="none" strike="noStrike" kern="1200" dirty="0" smtClean="0">
                          <a:solidFill>
                            <a:srgbClr val="000000"/>
                          </a:solidFill>
                          <a:effectLst/>
                          <a:latin typeface="Arial" panose="020B0604020202020204" pitchFamily="34" charset="0"/>
                          <a:ea typeface="+mn-ea"/>
                          <a:cs typeface="+mn-cs"/>
                        </a:rPr>
                        <a:t>Municipality: Western Cape Province</a:t>
                      </a:r>
                      <a:r>
                        <a:rPr lang="en-ZA" sz="1000" kern="1200" dirty="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dirty="0" smtClean="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Arial" panose="020B0604020202020204" pitchFamily="34" charset="0"/>
                          <a:ea typeface="+mn-ea"/>
                          <a:cs typeface="Arial" panose="020B0604020202020204" pitchFamily="34" charset="0"/>
                        </a:rPr>
                        <a:t>Alleged procurement irregularities in respect of the distribution and theft of food parcels.</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commenced on 04</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November 2020</a:t>
                      </a:r>
                      <a:r>
                        <a:rPr lang="en-GB" sz="1000" kern="1200" dirty="0" smtClean="0">
                          <a:solidFill>
                            <a:schemeClr val="tx1"/>
                          </a:solidFill>
                          <a:effectLst/>
                          <a:latin typeface="Arial" panose="020B0604020202020204" pitchFamily="34" charset="0"/>
                          <a:ea typeface="+mn-ea"/>
                          <a:cs typeface="Arial" panose="020B0604020202020204" pitchFamily="34" charset="0"/>
                        </a:rPr>
                        <a:t> and was finalised on 11 January</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2021.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The SIU’s investigation did not identify any irregularities regarding the provision of food parcels and as a result, the matter was closed without any outcomes. </a:t>
                      </a: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No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baseline="0" dirty="0" smtClean="0">
                          <a:solidFill>
                            <a:srgbClr val="000000"/>
                          </a:solidFill>
                          <a:effectLst/>
                          <a:latin typeface="Arial" panose="020B0604020202020204" pitchFamily="34" charset="0"/>
                        </a:rPr>
                        <a:t> </a:t>
                      </a:r>
                    </a:p>
                  </a:txBody>
                  <a:tcPr marL="3043" marR="3043" marT="30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377546"/>
                  </a:ext>
                </a:extLst>
              </a:tr>
            </a:tbl>
          </a:graphicData>
        </a:graphic>
      </p:graphicFrame>
    </p:spTree>
    <p:extLst>
      <p:ext uri="{BB962C8B-B14F-4D97-AF65-F5344CB8AC3E}">
        <p14:creationId xmlns:p14="http://schemas.microsoft.com/office/powerpoint/2010/main" val="3576611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66E52-6659-4A05-A943-B4451703426F}"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36671140"/>
              </p:ext>
            </p:extLst>
          </p:nvPr>
        </p:nvGraphicFramePr>
        <p:xfrm>
          <a:off x="110836" y="1228437"/>
          <a:ext cx="9642764" cy="4416354"/>
        </p:xfrm>
        <a:graphic>
          <a:graphicData uri="http://schemas.openxmlformats.org/drawingml/2006/table">
            <a:tbl>
              <a:tblPr/>
              <a:tblGrid>
                <a:gridCol w="273761">
                  <a:extLst>
                    <a:ext uri="{9D8B030D-6E8A-4147-A177-3AD203B41FA5}">
                      <a16:colId xmlns:a16="http://schemas.microsoft.com/office/drawing/2014/main" val="2350225404"/>
                    </a:ext>
                  </a:extLst>
                </a:gridCol>
                <a:gridCol w="409730">
                  <a:extLst>
                    <a:ext uri="{9D8B030D-6E8A-4147-A177-3AD203B41FA5}">
                      <a16:colId xmlns:a16="http://schemas.microsoft.com/office/drawing/2014/main" val="367836627"/>
                    </a:ext>
                  </a:extLst>
                </a:gridCol>
                <a:gridCol w="1006764">
                  <a:extLst>
                    <a:ext uri="{9D8B030D-6E8A-4147-A177-3AD203B41FA5}">
                      <a16:colId xmlns:a16="http://schemas.microsoft.com/office/drawing/2014/main" val="763133967"/>
                    </a:ext>
                  </a:extLst>
                </a:gridCol>
                <a:gridCol w="1071418">
                  <a:extLst>
                    <a:ext uri="{9D8B030D-6E8A-4147-A177-3AD203B41FA5}">
                      <a16:colId xmlns:a16="http://schemas.microsoft.com/office/drawing/2014/main" val="1899091372"/>
                    </a:ext>
                  </a:extLst>
                </a:gridCol>
                <a:gridCol w="3048000">
                  <a:extLst>
                    <a:ext uri="{9D8B030D-6E8A-4147-A177-3AD203B41FA5}">
                      <a16:colId xmlns:a16="http://schemas.microsoft.com/office/drawing/2014/main" val="2427899749"/>
                    </a:ext>
                  </a:extLst>
                </a:gridCol>
                <a:gridCol w="2733964">
                  <a:extLst>
                    <a:ext uri="{9D8B030D-6E8A-4147-A177-3AD203B41FA5}">
                      <a16:colId xmlns:a16="http://schemas.microsoft.com/office/drawing/2014/main" val="2476711606"/>
                    </a:ext>
                  </a:extLst>
                </a:gridCol>
                <a:gridCol w="1099127">
                  <a:extLst>
                    <a:ext uri="{9D8B030D-6E8A-4147-A177-3AD203B41FA5}">
                      <a16:colId xmlns:a16="http://schemas.microsoft.com/office/drawing/2014/main" val="3746109980"/>
                    </a:ext>
                  </a:extLst>
                </a:gridCol>
              </a:tblGrid>
              <a:tr h="572654">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ALLEGATIONS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STATUS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OUTCOMES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980379">
                <a:tc>
                  <a:txBody>
                    <a:bodyPr/>
                    <a:lstStyle/>
                    <a:p>
                      <a:pPr algn="l" fontAlgn="ctr"/>
                      <a:r>
                        <a:rPr lang="en-US" sz="1000" b="0" i="0" u="none" strike="noStrike" dirty="0" smtClean="0">
                          <a:solidFill>
                            <a:srgbClr val="000000"/>
                          </a:solidFill>
                          <a:effectLst/>
                          <a:latin typeface="Arial" panose="020B0604020202020204" pitchFamily="34" charset="0"/>
                        </a:rPr>
                        <a:t>60</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kern="1200" dirty="0" err="1" smtClean="0">
                          <a:solidFill>
                            <a:srgbClr val="000000"/>
                          </a:solidFill>
                          <a:effectLst/>
                          <a:latin typeface="Arial" panose="020B0604020202020204" pitchFamily="34" charset="0"/>
                          <a:ea typeface="+mn-ea"/>
                          <a:cs typeface="+mn-cs"/>
                        </a:rPr>
                        <a:t>Langeberg</a:t>
                      </a:r>
                      <a:r>
                        <a:rPr lang="en-US" sz="1000" b="0" i="0" u="none" strike="noStrike" kern="1200" dirty="0" smtClean="0">
                          <a:solidFill>
                            <a:srgbClr val="000000"/>
                          </a:solidFill>
                          <a:effectLst/>
                          <a:latin typeface="Arial" panose="020B0604020202020204" pitchFamily="34" charset="0"/>
                          <a:ea typeface="+mn-ea"/>
                          <a:cs typeface="+mn-cs"/>
                        </a:rPr>
                        <a:t> Local Municipality</a:t>
                      </a:r>
                      <a:r>
                        <a:rPr lang="en-ZA" sz="1000" b="0" i="0" u="none" strike="noStrike" kern="1200" dirty="0" smtClean="0">
                          <a:solidFill>
                            <a:srgbClr val="000000"/>
                          </a:solidFill>
                          <a:effectLst/>
                          <a:latin typeface="Arial" panose="020B0604020202020204" pitchFamily="34" charset="0"/>
                          <a:ea typeface="+mn-ea"/>
                          <a:cs typeface="+mn-cs"/>
                        </a:rPr>
                        <a:t>: Western Cape Province</a:t>
                      </a:r>
                      <a:r>
                        <a:rPr lang="en-ZA" sz="1000" kern="1200" dirty="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rPr>
                        <a:t>The</a:t>
                      </a:r>
                      <a:r>
                        <a:rPr lang="en-US" sz="1000" b="0" i="0" u="none" strike="noStrike" baseline="0" dirty="0" smtClean="0">
                          <a:solidFill>
                            <a:srgbClr val="000000"/>
                          </a:solidFill>
                          <a:effectLst/>
                          <a:latin typeface="Arial" panose="020B0604020202020204" pitchFamily="34" charset="0"/>
                        </a:rPr>
                        <a:t> pr</a:t>
                      </a:r>
                      <a:r>
                        <a:rPr lang="en-US" sz="1000" b="0" i="0" u="none" strike="noStrike" dirty="0" smtClean="0">
                          <a:solidFill>
                            <a:srgbClr val="000000"/>
                          </a:solidFill>
                          <a:effectLst/>
                          <a:latin typeface="Arial" panose="020B0604020202020204" pitchFamily="34" charset="0"/>
                        </a:rPr>
                        <a:t>ocurement of goods, works or services by or on behalf of the </a:t>
                      </a:r>
                      <a:r>
                        <a:rPr lang="en-US" sz="1000" b="0" i="0" u="none" strike="noStrike" dirty="0" err="1" smtClean="0">
                          <a:solidFill>
                            <a:srgbClr val="000000"/>
                          </a:solidFill>
                          <a:effectLst/>
                          <a:latin typeface="Arial" panose="020B0604020202020204" pitchFamily="34" charset="0"/>
                        </a:rPr>
                        <a:t>Langeberg</a:t>
                      </a:r>
                      <a:r>
                        <a:rPr lang="en-US" sz="1000" b="0" i="0" u="none" strike="noStrike" dirty="0" smtClean="0">
                          <a:solidFill>
                            <a:srgbClr val="000000"/>
                          </a:solidFill>
                          <a:effectLst/>
                          <a:latin typeface="Arial" panose="020B0604020202020204" pitchFamily="34" charset="0"/>
                        </a:rPr>
                        <a:t> Municipality and related expenditure incurred by the</a:t>
                      </a:r>
                      <a:r>
                        <a:rPr lang="en-ZA" sz="1000" b="0" i="0" u="none" strike="noStrike" kern="1200" dirty="0" smtClean="0">
                          <a:solidFill>
                            <a:srgbClr val="000000"/>
                          </a:solidFill>
                          <a:effectLst/>
                          <a:latin typeface="Arial" panose="020B0604020202020204" pitchFamily="34" charset="0"/>
                          <a:ea typeface="+mn-ea"/>
                          <a:cs typeface="+mn-cs"/>
                        </a:rPr>
                        <a:t>.</a:t>
                      </a:r>
                    </a:p>
                    <a:p>
                      <a:pPr marL="0" marR="0" lvl="0" indent="0" algn="l" defTabSz="457200" rtl="0" eaLnBrk="1" fontAlgn="ctr" latinLnBrk="0" hangingPunct="1">
                        <a:lnSpc>
                          <a:spcPct val="100000"/>
                        </a:lnSpc>
                        <a:spcBef>
                          <a:spcPts val="0"/>
                        </a:spcBef>
                        <a:spcAft>
                          <a:spcPts val="0"/>
                        </a:spcAft>
                        <a:buClrTx/>
                        <a:buSzTx/>
                        <a:buFontTx/>
                        <a:buNone/>
                        <a:tabLst/>
                        <a:defRPr/>
                      </a:pPr>
                      <a:r>
                        <a:rPr lang="en-ZA" sz="1000" kern="1200" dirty="0" smtClean="0">
                          <a:solidFill>
                            <a:schemeClr val="tx1"/>
                          </a:solidFill>
                          <a:effectLst/>
                          <a:latin typeface="Arial" panose="020B0604020202020204" pitchFamily="34" charset="0"/>
                          <a:ea typeface="+mn-ea"/>
                          <a:cs typeface="Arial" panose="020B0604020202020204" pitchFamily="34" charset="0"/>
                        </a:rPr>
                        <a:t>Alleged irregularities in respect of the allocation of Covid-19 funds in the distribution of food parcels amounting to </a:t>
                      </a:r>
                      <a:br>
                        <a:rPr lang="en-ZA" sz="1000" kern="1200" dirty="0" smtClean="0">
                          <a:solidFill>
                            <a:schemeClr val="tx1"/>
                          </a:solidFill>
                          <a:effectLst/>
                          <a:latin typeface="Arial" panose="020B0604020202020204" pitchFamily="34" charset="0"/>
                          <a:ea typeface="+mn-ea"/>
                          <a:cs typeface="Arial" panose="020B0604020202020204" pitchFamily="34" charset="0"/>
                        </a:rPr>
                      </a:br>
                      <a:r>
                        <a:rPr lang="en-ZA" sz="1000" kern="1200" dirty="0" smtClean="0">
                          <a:solidFill>
                            <a:schemeClr val="tx1"/>
                          </a:solidFill>
                          <a:effectLst/>
                          <a:latin typeface="Arial" panose="020B0604020202020204" pitchFamily="34" charset="0"/>
                          <a:ea typeface="+mn-ea"/>
                          <a:cs typeface="Arial" panose="020B0604020202020204" pitchFamily="34" charset="0"/>
                        </a:rPr>
                        <a:t>R700,000, by the </a:t>
                      </a:r>
                      <a:r>
                        <a:rPr lang="en-ZA" sz="1000" kern="1200" dirty="0" err="1" smtClean="0">
                          <a:solidFill>
                            <a:schemeClr val="tx1"/>
                          </a:solidFill>
                          <a:effectLst/>
                          <a:latin typeface="Arial" panose="020B0604020202020204" pitchFamily="34" charset="0"/>
                          <a:ea typeface="+mn-ea"/>
                          <a:cs typeface="Arial" panose="020B0604020202020204" pitchFamily="34" charset="0"/>
                        </a:rPr>
                        <a:t>Langeberg</a:t>
                      </a:r>
                      <a:r>
                        <a:rPr lang="en-ZA" sz="1000" kern="1200" dirty="0" smtClean="0">
                          <a:solidFill>
                            <a:schemeClr val="tx1"/>
                          </a:solidFill>
                          <a:effectLst/>
                          <a:latin typeface="Arial" panose="020B0604020202020204" pitchFamily="34" charset="0"/>
                          <a:ea typeface="+mn-ea"/>
                          <a:cs typeface="Arial" panose="020B0604020202020204" pitchFamily="34" charset="0"/>
                        </a:rPr>
                        <a:t> Local Municipality.</a:t>
                      </a:r>
                      <a:endPar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marL="0" indent="0" algn="l" fontAlgn="ct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commenced on 09</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October 2020</a:t>
                      </a:r>
                      <a:r>
                        <a:rPr lang="en-GB" sz="1000" kern="1200" dirty="0" smtClean="0">
                          <a:solidFill>
                            <a:schemeClr val="tx1"/>
                          </a:solidFill>
                          <a:effectLst/>
                          <a:latin typeface="Arial" panose="020B0604020202020204" pitchFamily="34" charset="0"/>
                          <a:ea typeface="+mn-ea"/>
                          <a:cs typeface="Arial" panose="020B0604020202020204" pitchFamily="34" charset="0"/>
                        </a:rPr>
                        <a:t> and was finalised on 29 January</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2021. The SIU investigation revealed no irregularities and the </a:t>
                      </a:r>
                      <a:r>
                        <a:rPr lang="en-GB" sz="1000" kern="1200" dirty="0" err="1" smtClean="0">
                          <a:solidFill>
                            <a:schemeClr val="tx1"/>
                          </a:solidFill>
                          <a:effectLst/>
                          <a:latin typeface="Arial" panose="020B0604020202020204" pitchFamily="34" charset="0"/>
                          <a:ea typeface="+mn-ea"/>
                          <a:cs typeface="Arial" panose="020B0604020202020204" pitchFamily="34" charset="0"/>
                        </a:rPr>
                        <a:t>Langeberg</a:t>
                      </a:r>
                      <a:r>
                        <a:rPr lang="en-GB" sz="1000" kern="1200" dirty="0" smtClean="0">
                          <a:solidFill>
                            <a:schemeClr val="tx1"/>
                          </a:solidFill>
                          <a:effectLst/>
                          <a:latin typeface="Arial" panose="020B0604020202020204" pitchFamily="34" charset="0"/>
                          <a:ea typeface="+mn-ea"/>
                          <a:cs typeface="Arial" panose="020B0604020202020204" pitchFamily="34" charset="0"/>
                        </a:rPr>
                        <a:t> Local Municipality accounted for all funds.</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No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baseline="0" dirty="0" smtClean="0">
                          <a:solidFill>
                            <a:srgbClr val="000000"/>
                          </a:solidFill>
                          <a:effectLst/>
                          <a:latin typeface="Arial" panose="020B0604020202020204" pitchFamily="34" charset="0"/>
                        </a:rPr>
                        <a:t> </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r h="1079330">
                <a:tc>
                  <a:txBody>
                    <a:bodyPr/>
                    <a:lstStyle/>
                    <a:p>
                      <a:pPr algn="l" fontAlgn="ctr"/>
                      <a:r>
                        <a:rPr lang="en-US" sz="1000" b="0" i="0" u="none" strike="noStrike" dirty="0" smtClean="0">
                          <a:solidFill>
                            <a:srgbClr val="000000"/>
                          </a:solidFill>
                          <a:effectLst/>
                          <a:latin typeface="Arial" panose="020B0604020202020204" pitchFamily="34" charset="0"/>
                        </a:rPr>
                        <a:t>61</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rPr>
                        <a:t>R23 of 2020</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kern="1200" dirty="0" err="1" smtClean="0">
                          <a:solidFill>
                            <a:srgbClr val="000000"/>
                          </a:solidFill>
                          <a:effectLst/>
                          <a:latin typeface="Arial" panose="020B0604020202020204" pitchFamily="34" charset="0"/>
                          <a:ea typeface="+mn-ea"/>
                          <a:cs typeface="+mn-cs"/>
                        </a:rPr>
                        <a:t>Hessequa</a:t>
                      </a:r>
                      <a:r>
                        <a:rPr lang="en-US" sz="1000" b="0" i="0" u="none" strike="noStrike" kern="1200" dirty="0" smtClean="0">
                          <a:solidFill>
                            <a:srgbClr val="000000"/>
                          </a:solidFill>
                          <a:effectLst/>
                          <a:latin typeface="Arial" panose="020B0604020202020204" pitchFamily="34" charset="0"/>
                          <a:ea typeface="+mn-ea"/>
                          <a:cs typeface="+mn-cs"/>
                        </a:rPr>
                        <a:t> Local Municipality</a:t>
                      </a:r>
                      <a:r>
                        <a:rPr lang="en-ZA" sz="1000" b="0" i="0" u="none" strike="noStrike" kern="1200" smtClean="0">
                          <a:solidFill>
                            <a:srgbClr val="000000"/>
                          </a:solidFill>
                          <a:effectLst/>
                          <a:latin typeface="Arial" panose="020B0604020202020204" pitchFamily="34" charset="0"/>
                          <a:ea typeface="+mn-ea"/>
                          <a:cs typeface="+mn-cs"/>
                        </a:rPr>
                        <a:t>: Western Cape Province</a:t>
                      </a:r>
                      <a:r>
                        <a:rPr lang="en-ZA" sz="1000" kern="1200" smtClean="0">
                          <a:solidFill>
                            <a:schemeClr val="dk1"/>
                          </a:solidFill>
                          <a:effectLst/>
                          <a:latin typeface="Arial" panose="020B0604020202020204" pitchFamily="34" charset="0"/>
                          <a:ea typeface="+mn-ea"/>
                          <a:cs typeface="Arial" panose="020B0604020202020204" pitchFamily="34" charset="0"/>
                        </a:rPr>
                        <a:t> </a:t>
                      </a:r>
                      <a:endParaRPr lang="en-US" sz="1000" b="0" i="0" u="none" strike="noStrike"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GG: </a:t>
                      </a:r>
                      <a:r>
                        <a:rPr lang="en-US" sz="1000" b="0" i="0" u="none" strike="noStrike" dirty="0" smtClean="0">
                          <a:solidFill>
                            <a:srgbClr val="000000"/>
                          </a:solidFill>
                          <a:effectLst/>
                          <a:latin typeface="Arial" panose="020B0604020202020204" pitchFamily="34" charset="0"/>
                        </a:rPr>
                        <a:t>313 of 15 March 2020</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00" kern="1200" dirty="0" smtClean="0">
                          <a:solidFill>
                            <a:schemeClr val="tx1"/>
                          </a:solidFill>
                          <a:effectLst/>
                          <a:latin typeface="Arial" panose="020B0604020202020204" pitchFamily="34" charset="0"/>
                          <a:ea typeface="+mn-ea"/>
                          <a:cs typeface="Arial" panose="020B0604020202020204" pitchFamily="34" charset="0"/>
                        </a:rPr>
                        <a:t>Alleged procurement irregularities with regard to the distribution of social relief funds amounting to </a:t>
                      </a:r>
                      <a:r>
                        <a:rPr lang="en-ZA" sz="1000" b="1" kern="1200" dirty="0" smtClean="0">
                          <a:solidFill>
                            <a:schemeClr val="tx1"/>
                          </a:solidFill>
                          <a:effectLst/>
                          <a:latin typeface="Arial" panose="020B0604020202020204" pitchFamily="34" charset="0"/>
                          <a:ea typeface="+mn-ea"/>
                          <a:cs typeface="Arial" panose="020B0604020202020204" pitchFamily="34" charset="0"/>
                        </a:rPr>
                        <a:t>R1,550,000,</a:t>
                      </a:r>
                      <a:r>
                        <a:rPr lang="en-ZA" sz="1000" kern="1200" dirty="0" smtClean="0">
                          <a:solidFill>
                            <a:schemeClr val="tx1"/>
                          </a:solidFill>
                          <a:effectLst/>
                          <a:latin typeface="Arial" panose="020B0604020202020204" pitchFamily="34" charset="0"/>
                          <a:ea typeface="+mn-ea"/>
                          <a:cs typeface="Arial" panose="020B0604020202020204" pitchFamily="34" charset="0"/>
                        </a:rPr>
                        <a:t> involving the procurement of food parcels from various service providers</a:t>
                      </a:r>
                      <a:endPar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Arial" panose="020B0604020202020204" pitchFamily="34" charset="0"/>
                          <a:ea typeface="+mn-ea"/>
                          <a:cs typeface="Arial" panose="020B0604020202020204" pitchFamily="34" charset="0"/>
                        </a:rPr>
                        <a:t>The investigation commenced on 19</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November 2020</a:t>
                      </a:r>
                      <a:r>
                        <a:rPr lang="en-GB" sz="1000" kern="1200" dirty="0" smtClean="0">
                          <a:solidFill>
                            <a:schemeClr val="tx1"/>
                          </a:solidFill>
                          <a:effectLst/>
                          <a:latin typeface="Arial" panose="020B0604020202020204" pitchFamily="34" charset="0"/>
                          <a:ea typeface="+mn-ea"/>
                          <a:cs typeface="Arial" panose="020B0604020202020204" pitchFamily="34" charset="0"/>
                        </a:rPr>
                        <a:t> and was finalised on 08 March 2021. </a:t>
                      </a:r>
                      <a:r>
                        <a:rPr lang="en-ZA" sz="1000" kern="1200" dirty="0" smtClean="0">
                          <a:solidFill>
                            <a:schemeClr val="tx1"/>
                          </a:solidFill>
                          <a:effectLst/>
                          <a:latin typeface="Arial" panose="020B0604020202020204" pitchFamily="34" charset="0"/>
                          <a:ea typeface="+mn-ea"/>
                          <a:cs typeface="Arial" panose="020B0604020202020204" pitchFamily="34" charset="0"/>
                        </a:rPr>
                        <a:t>The investigation did not reveal any evidence that sustained the allegation and/or any other irregularities which justified the institution of any criminal, civil or disciplinary proceedings. As a result, this investigation was closed without any outcomes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No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u="none" strike="noStrike" baseline="0" dirty="0" smtClean="0">
                          <a:solidFill>
                            <a:srgbClr val="000000"/>
                          </a:solidFill>
                          <a:effectLst/>
                          <a:latin typeface="Arial" panose="020B0604020202020204" pitchFamily="34" charset="0"/>
                          <a:cs typeface="Arial" panose="020B0604020202020204" pitchFamily="34" charset="0"/>
                        </a:rPr>
                        <a:t> </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056778"/>
                  </a:ext>
                </a:extLst>
              </a:tr>
              <a:tr h="1399214">
                <a:tc>
                  <a:txBody>
                    <a:bodyPr/>
                    <a:lstStyle/>
                    <a:p>
                      <a:pPr algn="l" fontAlgn="ctr"/>
                      <a:r>
                        <a:rPr lang="en-US" sz="1000" b="0" i="0" u="none" strike="noStrike" dirty="0" smtClean="0">
                          <a:solidFill>
                            <a:schemeClr val="tx1"/>
                          </a:solidFill>
                          <a:effectLst/>
                          <a:latin typeface="Arial" panose="020B0604020202020204" pitchFamily="34" charset="0"/>
                        </a:rPr>
                        <a:t>62</a:t>
                      </a:r>
                      <a:endParaRPr lang="en-US" sz="1000" b="0" i="0" u="none" strike="noStrike" dirty="0">
                        <a:solidFill>
                          <a:schemeClr val="tx1"/>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chemeClr val="tx1"/>
                          </a:solidFill>
                          <a:effectLst/>
                          <a:latin typeface="Arial" panose="020B0604020202020204" pitchFamily="34" charset="0"/>
                        </a:rPr>
                        <a:t>R23 of 2020</a:t>
                      </a:r>
                      <a:endParaRPr lang="en-US" sz="1000" b="0" i="0" u="none" strike="noStrike" dirty="0">
                        <a:solidFill>
                          <a:schemeClr val="tx1"/>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kern="1200" baseline="0" dirty="0" err="1" smtClean="0">
                          <a:solidFill>
                            <a:schemeClr val="tx1"/>
                          </a:solidFill>
                          <a:effectLst/>
                          <a:latin typeface="Arial" panose="020B0604020202020204" pitchFamily="34" charset="0"/>
                          <a:ea typeface="+mn-ea"/>
                          <a:cs typeface="+mn-cs"/>
                        </a:rPr>
                        <a:t>Kannaland</a:t>
                      </a:r>
                      <a:r>
                        <a:rPr lang="en-US" sz="1000" b="0" i="0" u="none" strike="noStrike" kern="1200" baseline="0" dirty="0" smtClean="0">
                          <a:solidFill>
                            <a:schemeClr val="tx1"/>
                          </a:solidFill>
                          <a:effectLst/>
                          <a:latin typeface="Arial" panose="020B0604020202020204" pitchFamily="34" charset="0"/>
                          <a:ea typeface="+mn-ea"/>
                          <a:cs typeface="+mn-cs"/>
                        </a:rPr>
                        <a:t> </a:t>
                      </a:r>
                      <a:r>
                        <a:rPr lang="en-US" sz="1000" b="0" i="0" u="none" strike="noStrike" kern="1200" dirty="0" smtClean="0">
                          <a:solidFill>
                            <a:schemeClr val="tx1"/>
                          </a:solidFill>
                          <a:effectLst/>
                          <a:latin typeface="Arial" panose="020B0604020202020204" pitchFamily="34" charset="0"/>
                          <a:ea typeface="+mn-ea"/>
                          <a:cs typeface="+mn-cs"/>
                        </a:rPr>
                        <a:t>Local Municipality</a:t>
                      </a:r>
                      <a:r>
                        <a:rPr lang="en-ZA" sz="1000" b="0" i="0" u="none" strike="noStrike" kern="1200" smtClean="0">
                          <a:solidFill>
                            <a:schemeClr val="tx1"/>
                          </a:solidFill>
                          <a:effectLst/>
                          <a:latin typeface="Arial" panose="020B0604020202020204" pitchFamily="34" charset="0"/>
                          <a:ea typeface="+mn-ea"/>
                          <a:cs typeface="+mn-cs"/>
                        </a:rPr>
                        <a:t>: Western Cape Province</a:t>
                      </a:r>
                      <a:r>
                        <a:rPr lang="en-ZA" sz="1000" kern="1200" smtClean="0">
                          <a:solidFill>
                            <a:schemeClr val="tx1"/>
                          </a:solidFill>
                          <a:effectLst/>
                          <a:latin typeface="Arial" panose="020B0604020202020204" pitchFamily="34" charset="0"/>
                          <a:ea typeface="+mn-ea"/>
                          <a:cs typeface="Arial" panose="020B0604020202020204" pitchFamily="34" charset="0"/>
                        </a:rPr>
                        <a:t> </a:t>
                      </a:r>
                      <a:endParaRPr lang="en-US" sz="1000" b="0" i="0" u="none" strike="noStrike" smtClean="0">
                        <a:solidFill>
                          <a:schemeClr val="tx1"/>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chemeClr val="tx1"/>
                          </a:solidFill>
                          <a:effectLst/>
                          <a:latin typeface="Arial" panose="020B0604020202020204" pitchFamily="34" charset="0"/>
                        </a:rPr>
                        <a:t>GG: </a:t>
                      </a:r>
                      <a:r>
                        <a:rPr lang="en-US" sz="1000" b="0" i="0" u="none" strike="noStrike" dirty="0" smtClean="0">
                          <a:solidFill>
                            <a:schemeClr val="tx1"/>
                          </a:solidFill>
                          <a:effectLst/>
                          <a:latin typeface="Arial" panose="020B0604020202020204" pitchFamily="34" charset="0"/>
                        </a:rPr>
                        <a:t>313 of 15 March 2020</a:t>
                      </a:r>
                      <a:endParaRPr lang="en-US" sz="1000" b="0" i="0" u="none" strike="noStrike" dirty="0">
                        <a:solidFill>
                          <a:schemeClr val="tx1"/>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1000" kern="1200" dirty="0" smtClean="0">
                          <a:solidFill>
                            <a:schemeClr val="tx1"/>
                          </a:solidFill>
                          <a:effectLst/>
                          <a:latin typeface="Arial" panose="020B0604020202020204" pitchFamily="34" charset="0"/>
                          <a:ea typeface="+mn-ea"/>
                          <a:cs typeface="Arial" panose="020B0604020202020204" pitchFamily="34" charset="0"/>
                        </a:rPr>
                        <a:t>Allegations regarding the distribution process of food parcels by the various service providers:</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algn="l" fontAlgn="ctr"/>
                      <a:endParaRPr lang="en-US" sz="1000" b="0" i="0" u="none" strike="noStrike" dirty="0" smtClean="0">
                        <a:solidFill>
                          <a:schemeClr val="tx1"/>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1"/>
                          </a:solidFill>
                          <a:effectLst/>
                          <a:latin typeface="Arial" panose="020B0604020202020204" pitchFamily="34" charset="0"/>
                          <a:ea typeface="+mn-ea"/>
                          <a:cs typeface="+mn-cs"/>
                        </a:rPr>
                        <a:t>The</a:t>
                      </a:r>
                      <a:r>
                        <a:rPr lang="en-US" sz="1000" b="0" i="0" u="none" strike="noStrike" kern="1200" baseline="0" dirty="0" smtClean="0">
                          <a:solidFill>
                            <a:schemeClr val="tx1"/>
                          </a:solidFill>
                          <a:effectLst/>
                          <a:latin typeface="Arial" panose="020B0604020202020204" pitchFamily="34" charset="0"/>
                          <a:ea typeface="+mn-ea"/>
                          <a:cs typeface="+mn-cs"/>
                        </a:rPr>
                        <a:t> </a:t>
                      </a:r>
                      <a:r>
                        <a:rPr lang="en-GB" sz="1000" kern="1200" dirty="0" smtClean="0">
                          <a:solidFill>
                            <a:schemeClr val="tx1"/>
                          </a:solidFill>
                          <a:effectLst/>
                          <a:latin typeface="Arial" panose="020B0604020202020204" pitchFamily="34" charset="0"/>
                          <a:ea typeface="+mn-ea"/>
                          <a:cs typeface="Arial" panose="020B0604020202020204" pitchFamily="34" charset="0"/>
                        </a:rPr>
                        <a:t>investigation commenced on 30</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September 2020</a:t>
                      </a:r>
                      <a:r>
                        <a:rPr lang="en-GB" sz="1000" kern="1200" dirty="0" smtClean="0">
                          <a:solidFill>
                            <a:schemeClr val="tx1"/>
                          </a:solidFill>
                          <a:effectLst/>
                          <a:latin typeface="Arial" panose="020B0604020202020204" pitchFamily="34" charset="0"/>
                          <a:ea typeface="+mn-ea"/>
                          <a:cs typeface="Arial" panose="020B0604020202020204" pitchFamily="34" charset="0"/>
                        </a:rPr>
                        <a:t> and was finalised on 09 July</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2021.</a:t>
                      </a:r>
                    </a:p>
                    <a:p>
                      <a:pPr marL="0" marR="0" lvl="0" indent="0" algn="l" defTabSz="457200" rtl="0" eaLnBrk="1" fontAlgn="ctr" latinLnBrk="0" hangingPunct="1">
                        <a:lnSpc>
                          <a:spcPct val="100000"/>
                        </a:lnSpc>
                        <a:spcBef>
                          <a:spcPts val="0"/>
                        </a:spcBef>
                        <a:spcAft>
                          <a:spcPts val="0"/>
                        </a:spcAft>
                        <a:buClrTx/>
                        <a:buSzTx/>
                        <a:buFontTx/>
                        <a:buNone/>
                        <a:tabLst/>
                        <a:defRPr/>
                      </a:pPr>
                      <a:r>
                        <a:rPr lang="en-ZA" sz="1000" kern="1200" dirty="0" smtClean="0">
                          <a:solidFill>
                            <a:schemeClr val="tx1"/>
                          </a:solidFill>
                          <a:effectLst/>
                          <a:latin typeface="Arial" panose="020B0604020202020204" pitchFamily="34" charset="0"/>
                          <a:ea typeface="+mn-ea"/>
                          <a:cs typeface="Arial" panose="020B0604020202020204" pitchFamily="34" charset="0"/>
                        </a:rPr>
                        <a:t>In terms of the evidence obtained, irregularities did not occur in respect of the procurement processes itself. However, the investigation revealed that an advance payment amounting to </a:t>
                      </a:r>
                      <a:r>
                        <a:rPr lang="en-ZA" sz="1000" b="1" kern="1200" dirty="0" smtClean="0">
                          <a:solidFill>
                            <a:schemeClr val="tx1"/>
                          </a:solidFill>
                          <a:effectLst/>
                          <a:latin typeface="Arial" panose="020B0604020202020204" pitchFamily="34" charset="0"/>
                          <a:ea typeface="+mn-ea"/>
                          <a:cs typeface="Arial" panose="020B0604020202020204" pitchFamily="34" charset="0"/>
                        </a:rPr>
                        <a:t>R134,676,</a:t>
                      </a:r>
                      <a:r>
                        <a:rPr lang="en-ZA" sz="1000" kern="1200" dirty="0" smtClean="0">
                          <a:solidFill>
                            <a:schemeClr val="tx1"/>
                          </a:solidFill>
                          <a:effectLst/>
                          <a:latin typeface="Arial" panose="020B0604020202020204" pitchFamily="34" charset="0"/>
                          <a:ea typeface="+mn-ea"/>
                          <a:cs typeface="Arial" panose="020B0604020202020204" pitchFamily="34" charset="0"/>
                        </a:rPr>
                        <a:t> was made to a service provider. </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effectLst/>
                          <a:latin typeface="Arial" panose="020B0604020202020204" pitchFamily="34" charset="0"/>
                          <a:ea typeface="+mn-ea"/>
                          <a:cs typeface="+mn-cs"/>
                        </a:rPr>
                        <a:t>Disciplinary action was recommended against the Acting CFO and the SCM Manager on 08 September 2021.</a:t>
                      </a:r>
                    </a:p>
                    <a:p>
                      <a:r>
                        <a:rPr lang="en-US" sz="1000" b="0" i="0" u="none" strike="noStrike" kern="1200" baseline="0" dirty="0" smtClean="0">
                          <a:solidFill>
                            <a:schemeClr val="tx1"/>
                          </a:solidFill>
                          <a:effectLst/>
                          <a:latin typeface="Arial" panose="020B0604020202020204" pitchFamily="34" charset="0"/>
                          <a:ea typeface="+mn-ea"/>
                          <a:cs typeface="+mn-cs"/>
                        </a:rPr>
                        <a:t> </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463731"/>
                  </a:ext>
                </a:extLst>
              </a:tr>
            </a:tbl>
          </a:graphicData>
        </a:graphic>
      </p:graphicFrame>
    </p:spTree>
    <p:extLst>
      <p:ext uri="{BB962C8B-B14F-4D97-AF65-F5344CB8AC3E}">
        <p14:creationId xmlns:p14="http://schemas.microsoft.com/office/powerpoint/2010/main" val="3533517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66E52-6659-4A05-A943-B4451703426F}"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6021742"/>
              </p:ext>
            </p:extLst>
          </p:nvPr>
        </p:nvGraphicFramePr>
        <p:xfrm>
          <a:off x="110836" y="1228437"/>
          <a:ext cx="9642764" cy="4414981"/>
        </p:xfrm>
        <a:graphic>
          <a:graphicData uri="http://schemas.openxmlformats.org/drawingml/2006/table">
            <a:tbl>
              <a:tblPr/>
              <a:tblGrid>
                <a:gridCol w="273761">
                  <a:extLst>
                    <a:ext uri="{9D8B030D-6E8A-4147-A177-3AD203B41FA5}">
                      <a16:colId xmlns:a16="http://schemas.microsoft.com/office/drawing/2014/main" val="2350225404"/>
                    </a:ext>
                  </a:extLst>
                </a:gridCol>
                <a:gridCol w="409730">
                  <a:extLst>
                    <a:ext uri="{9D8B030D-6E8A-4147-A177-3AD203B41FA5}">
                      <a16:colId xmlns:a16="http://schemas.microsoft.com/office/drawing/2014/main" val="367836627"/>
                    </a:ext>
                  </a:extLst>
                </a:gridCol>
                <a:gridCol w="1006764">
                  <a:extLst>
                    <a:ext uri="{9D8B030D-6E8A-4147-A177-3AD203B41FA5}">
                      <a16:colId xmlns:a16="http://schemas.microsoft.com/office/drawing/2014/main" val="763133967"/>
                    </a:ext>
                  </a:extLst>
                </a:gridCol>
                <a:gridCol w="1071418">
                  <a:extLst>
                    <a:ext uri="{9D8B030D-6E8A-4147-A177-3AD203B41FA5}">
                      <a16:colId xmlns:a16="http://schemas.microsoft.com/office/drawing/2014/main" val="1899091372"/>
                    </a:ext>
                  </a:extLst>
                </a:gridCol>
                <a:gridCol w="3048000">
                  <a:extLst>
                    <a:ext uri="{9D8B030D-6E8A-4147-A177-3AD203B41FA5}">
                      <a16:colId xmlns:a16="http://schemas.microsoft.com/office/drawing/2014/main" val="2427899749"/>
                    </a:ext>
                  </a:extLst>
                </a:gridCol>
                <a:gridCol w="2216727">
                  <a:extLst>
                    <a:ext uri="{9D8B030D-6E8A-4147-A177-3AD203B41FA5}">
                      <a16:colId xmlns:a16="http://schemas.microsoft.com/office/drawing/2014/main" val="2476711606"/>
                    </a:ext>
                  </a:extLst>
                </a:gridCol>
                <a:gridCol w="1616364">
                  <a:extLst>
                    <a:ext uri="{9D8B030D-6E8A-4147-A177-3AD203B41FA5}">
                      <a16:colId xmlns:a16="http://schemas.microsoft.com/office/drawing/2014/main" val="3746109980"/>
                    </a:ext>
                  </a:extLst>
                </a:gridCol>
              </a:tblGrid>
              <a:tr h="730344">
                <a:tc>
                  <a:txBody>
                    <a:bodyPr/>
                    <a:lstStyle/>
                    <a:p>
                      <a:pPr algn="l" fontAlgn="ctr"/>
                      <a:r>
                        <a:rPr lang="en-US" sz="1000" b="1" i="0" u="none" strike="noStrike">
                          <a:solidFill>
                            <a:srgbClr val="000000"/>
                          </a:solidFill>
                          <a:effectLst/>
                          <a:latin typeface="Arial" panose="020B0604020202020204" pitchFamily="34" charset="0"/>
                        </a:rPr>
                        <a:t>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PROC 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DEPT / STATE INSTITUTION</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DATE PROCLAIMED</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ALLEGATIONS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dirty="0">
                          <a:solidFill>
                            <a:srgbClr val="000000"/>
                          </a:solidFill>
                          <a:effectLst/>
                          <a:latin typeface="Arial" panose="020B0604020202020204" pitchFamily="34" charset="0"/>
                        </a:rPr>
                        <a:t>STATUS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00" b="1" i="0" u="none" strike="noStrike">
                          <a:solidFill>
                            <a:srgbClr val="000000"/>
                          </a:solidFill>
                          <a:effectLst/>
                          <a:latin typeface="Arial" panose="020B0604020202020204" pitchFamily="34" charset="0"/>
                        </a:rPr>
                        <a:t>OUTCOMES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2046567">
                <a:tc>
                  <a:txBody>
                    <a:bodyPr/>
                    <a:lstStyle/>
                    <a:p>
                      <a:pPr algn="l" fontAlgn="ctr"/>
                      <a:r>
                        <a:rPr lang="en-US" sz="1000" b="0" i="0" u="none" strike="noStrike" dirty="0" smtClean="0">
                          <a:solidFill>
                            <a:srgbClr val="000000"/>
                          </a:solidFill>
                          <a:effectLst/>
                          <a:latin typeface="Arial" panose="020B0604020202020204" pitchFamily="34" charset="0"/>
                        </a:rPr>
                        <a:t>63</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chemeClr val="tx1"/>
                          </a:solidFill>
                          <a:effectLst/>
                          <a:latin typeface="Arial" panose="020B0604020202020204" pitchFamily="34" charset="0"/>
                        </a:rPr>
                        <a:t>R 23 of 2020</a:t>
                      </a:r>
                      <a:endParaRPr lang="en-US" sz="1000" b="0" i="0" u="none" strike="noStrike" dirty="0">
                        <a:solidFill>
                          <a:schemeClr val="tx1"/>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a:lnSpc>
                          <a:spcPct val="100000"/>
                        </a:lnSpc>
                        <a:buNone/>
                      </a:pPr>
                      <a:r>
                        <a:rPr lang="en-ZA" sz="1000" b="0" dirty="0" smtClean="0">
                          <a:latin typeface="Arial" panose="020B0604020202020204" pitchFamily="34" charset="0"/>
                          <a:cs typeface="Arial" panose="020B0604020202020204" pitchFamily="34" charset="0"/>
                        </a:rPr>
                        <a:t>City of Johannesburg  metropolitan municipality in the Gauteng province</a:t>
                      </a:r>
                    </a:p>
                    <a:p>
                      <a:pPr marL="0" indent="0" algn="ctr">
                        <a:lnSpc>
                          <a:spcPct val="100000"/>
                        </a:lnSpc>
                        <a:buNone/>
                      </a:pPr>
                      <a:r>
                        <a:rPr lang="en-ZA" sz="1000" b="0" dirty="0" smtClean="0">
                          <a:latin typeface="Arial" panose="020B0604020202020204" pitchFamily="34" charset="0"/>
                          <a:cs typeface="Arial" panose="020B0604020202020204" pitchFamily="34" charset="0"/>
                        </a:rPr>
                        <a:t>Gg: 43546 of</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00000"/>
                        </a:lnSpc>
                      </a:pPr>
                      <a:r>
                        <a:rPr lang="en-ZA" sz="1000" b="0" dirty="0" smtClean="0">
                          <a:latin typeface="Arial" panose="020B0604020202020204" pitchFamily="34" charset="0"/>
                          <a:cs typeface="Arial" panose="020B0604020202020204" pitchFamily="34" charset="0"/>
                        </a:rPr>
                        <a:t>23 JULY 2020</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indent="0" algn="l" fontAlgn="ct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1.the procurement of, or contracting for, goods, works and services, including the construction, refurbishment, leasing, occupation and use of immovable property, during, or in respect of the national state of disaster, as declared by Government Notice No. 313 of 15 March 2020, by or on behalf of the State institutions, and payments made in respect thereof.</a:t>
                      </a:r>
                    </a:p>
                    <a:p>
                      <a:pPr marL="0" indent="0" algn="l" fontAlgn="ct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2.Any improper or unlawful conduct by the officials or employees of the State institutions or any other person or entity, in relation to the allegations </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The investigation has been </a:t>
                      </a:r>
                      <a:r>
                        <a:rPr lang="en-US" sz="1000" dirty="0" err="1" smtClean="0">
                          <a:latin typeface="Arial" panose="020B0604020202020204" pitchFamily="34" charset="0"/>
                          <a:cs typeface="Arial" panose="020B0604020202020204" pitchFamily="34" charset="0"/>
                        </a:rPr>
                        <a:t>finalised</a:t>
                      </a:r>
                      <a:r>
                        <a:rPr lang="en-US" sz="1000" dirty="0" smtClean="0">
                          <a:latin typeface="Arial" panose="020B0604020202020204" pitchFamily="34" charset="0"/>
                          <a:cs typeface="Arial" panose="020B0604020202020204" pitchFamily="34" charset="0"/>
                        </a:rPr>
                        <a:t> and final report submitted to President.</a:t>
                      </a:r>
                    </a:p>
                    <a:p>
                      <a:r>
                        <a:rPr lang="en-US" sz="1000" b="1" dirty="0" smtClean="0">
                          <a:solidFill>
                            <a:schemeClr val="tx1"/>
                          </a:solidFill>
                          <a:latin typeface="Arial" panose="020B0604020202020204" pitchFamily="34" charset="0"/>
                          <a:cs typeface="Arial" panose="020B0604020202020204" pitchFamily="34" charset="0"/>
                        </a:rPr>
                        <a:t>Findings </a:t>
                      </a:r>
                    </a:p>
                    <a:p>
                      <a:pPr marL="171450" indent="-1714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Financial Misconduct contravention</a:t>
                      </a:r>
                      <a:r>
                        <a:rPr lang="en-US" sz="1000" baseline="0" dirty="0" smtClean="0">
                          <a:solidFill>
                            <a:schemeClr val="tx1"/>
                          </a:solidFill>
                          <a:latin typeface="Arial" panose="020B0604020202020204" pitchFamily="34" charset="0"/>
                          <a:cs typeface="Arial" panose="020B0604020202020204" pitchFamily="34" charset="0"/>
                        </a:rPr>
                        <a:t> of MFMA</a:t>
                      </a:r>
                      <a:endParaRPr lang="en-US" sz="10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Set aside 4 contracts</a:t>
                      </a:r>
                      <a:r>
                        <a:rPr lang="en-US" sz="1000" baseline="0" dirty="0" smtClean="0">
                          <a:solidFill>
                            <a:schemeClr val="tx1"/>
                          </a:solidFill>
                          <a:latin typeface="Arial" panose="020B0604020202020204" pitchFamily="34" charset="0"/>
                          <a:cs typeface="Arial" panose="020B0604020202020204" pitchFamily="34" charset="0"/>
                        </a:rPr>
                        <a:t> to the value of R18 million</a:t>
                      </a:r>
                      <a:endParaRPr lang="en-US" sz="10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Excessive pricing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00" i="1" dirty="0" smtClean="0">
                        <a:latin typeface="Arial" panose="020B0604020202020204" pitchFamily="34" charset="0"/>
                        <a:cs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dirty="0" smtClean="0">
                          <a:solidFill>
                            <a:schemeClr val="tx1"/>
                          </a:solidFill>
                          <a:latin typeface="Arial" panose="020B0604020202020204" pitchFamily="34" charset="0"/>
                          <a:cs typeface="Arial" panose="020B0604020202020204" pitchFamily="34" charset="0"/>
                        </a:rPr>
                        <a:t>NPA considering evidence</a:t>
                      </a:r>
                    </a:p>
                    <a:p>
                      <a:r>
                        <a:rPr lang="en-US" sz="1000" dirty="0" smtClean="0">
                          <a:solidFill>
                            <a:schemeClr val="tx1"/>
                          </a:solidFill>
                          <a:latin typeface="Arial" panose="020B0604020202020204" pitchFamily="34" charset="0"/>
                          <a:cs typeface="Arial" panose="020B0604020202020204" pitchFamily="34" charset="0"/>
                        </a:rPr>
                        <a:t>COJ</a:t>
                      </a:r>
                      <a:r>
                        <a:rPr lang="en-US" sz="1000" baseline="0" dirty="0" smtClean="0">
                          <a:solidFill>
                            <a:schemeClr val="tx1"/>
                          </a:solidFill>
                          <a:latin typeface="Arial" panose="020B0604020202020204" pitchFamily="34" charset="0"/>
                          <a:cs typeface="Arial" panose="020B0604020202020204" pitchFamily="34" charset="0"/>
                        </a:rPr>
                        <a:t>/JPC considering charges</a:t>
                      </a:r>
                      <a:endParaRPr lang="en-US" sz="1000" dirty="0" smtClean="0">
                        <a:solidFill>
                          <a:schemeClr val="tx1"/>
                        </a:solidFill>
                        <a:latin typeface="Arial" panose="020B0604020202020204" pitchFamily="34" charset="0"/>
                        <a:cs typeface="Arial" panose="020B0604020202020204" pitchFamily="34" charset="0"/>
                      </a:endParaRPr>
                    </a:p>
                    <a:p>
                      <a:r>
                        <a:rPr lang="en-US" sz="1000" dirty="0" smtClean="0">
                          <a:solidFill>
                            <a:schemeClr val="tx1"/>
                          </a:solidFill>
                          <a:latin typeface="Arial" panose="020B0604020202020204" pitchFamily="34" charset="0"/>
                          <a:cs typeface="Arial" panose="020B0604020202020204" pitchFamily="34" charset="0"/>
                        </a:rPr>
                        <a:t>Matter referred</a:t>
                      </a:r>
                      <a:r>
                        <a:rPr lang="en-US" sz="1000" baseline="0" dirty="0" smtClean="0">
                          <a:solidFill>
                            <a:schemeClr val="tx1"/>
                          </a:solidFill>
                          <a:latin typeface="Arial" panose="020B0604020202020204" pitchFamily="34" charset="0"/>
                          <a:cs typeface="Arial" panose="020B0604020202020204" pitchFamily="34" charset="0"/>
                        </a:rPr>
                        <a:t> to state attorney for civil action</a:t>
                      </a:r>
                      <a:endParaRPr lang="en-US" sz="1000" dirty="0" smtClean="0">
                        <a:solidFill>
                          <a:schemeClr val="tx1"/>
                        </a:solidFill>
                        <a:latin typeface="Arial" panose="020B0604020202020204" pitchFamily="34" charset="0"/>
                        <a:cs typeface="Arial" panose="020B0604020202020204" pitchFamily="34" charset="0"/>
                      </a:endParaRPr>
                    </a:p>
                    <a:p>
                      <a:r>
                        <a:rPr lang="en-US" sz="1000" dirty="0" smtClean="0">
                          <a:solidFill>
                            <a:schemeClr val="tx1"/>
                          </a:solidFill>
                          <a:latin typeface="Arial" panose="020B0604020202020204" pitchFamily="34" charset="0"/>
                          <a:cs typeface="Arial" panose="020B0604020202020204" pitchFamily="34" charset="0"/>
                        </a:rPr>
                        <a:t>Comp</a:t>
                      </a:r>
                      <a:r>
                        <a:rPr lang="en-US" sz="1000" baseline="0" dirty="0" smtClean="0">
                          <a:solidFill>
                            <a:schemeClr val="tx1"/>
                          </a:solidFill>
                          <a:latin typeface="Arial" panose="020B0604020202020204" pitchFamily="34" charset="0"/>
                          <a:cs typeface="Arial" panose="020B0604020202020204" pitchFamily="34" charset="0"/>
                        </a:rPr>
                        <a:t>. Commission considering the evidence</a:t>
                      </a:r>
                      <a:endParaRPr lang="en-US" sz="1000" dirty="0" smtClean="0">
                        <a:solidFill>
                          <a:schemeClr val="tx1"/>
                        </a:solidFill>
                        <a:latin typeface="Arial" panose="020B0604020202020204" pitchFamily="34" charset="0"/>
                        <a:cs typeface="Arial" panose="020B0604020202020204" pitchFamily="34" charset="0"/>
                      </a:endParaRPr>
                    </a:p>
                    <a:p>
                      <a:pPr algn="l" fontAlgn="ctr"/>
                      <a:endParaRPr lang="en-US" sz="1000" b="0" i="0" u="none" strike="noStrike" baseline="0"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r h="1638070">
                <a:tc>
                  <a:txBody>
                    <a:bodyPr/>
                    <a:lstStyle/>
                    <a:p>
                      <a:pPr algn="l" fontAlgn="ctr"/>
                      <a:r>
                        <a:rPr lang="en-US" sz="1000" b="0" i="0" u="none" strike="noStrike" dirty="0" smtClean="0">
                          <a:solidFill>
                            <a:srgbClr val="000000"/>
                          </a:solidFill>
                          <a:effectLst/>
                          <a:latin typeface="Arial" panose="020B0604020202020204" pitchFamily="34" charset="0"/>
                        </a:rPr>
                        <a:t>64</a:t>
                      </a: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chemeClr val="tx1"/>
                          </a:solidFill>
                          <a:effectLst/>
                          <a:latin typeface="Arial" panose="020B0604020202020204" pitchFamily="34" charset="0"/>
                        </a:rPr>
                        <a:t>R 23 of 2020</a:t>
                      </a:r>
                      <a:endParaRPr lang="en-US" sz="1000" b="0" i="0" u="none" strike="noStrike" dirty="0">
                        <a:solidFill>
                          <a:schemeClr val="tx1"/>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000" b="0" dirty="0" smtClean="0">
                          <a:latin typeface="Arial" panose="020B0604020202020204" pitchFamily="34" charset="0"/>
                          <a:cs typeface="Arial" panose="020B0604020202020204" pitchFamily="34" charset="0"/>
                        </a:rPr>
                        <a:t>Tshwane </a:t>
                      </a:r>
                    </a:p>
                    <a:p>
                      <a:pPr marL="0" marR="0" lvl="0" indent="0" algn="ctr" defTabSz="457200" rtl="0" eaLnBrk="1" fontAlgn="ctr" latinLnBrk="0" hangingPunct="1">
                        <a:lnSpc>
                          <a:spcPct val="100000"/>
                        </a:lnSpc>
                        <a:spcBef>
                          <a:spcPts val="0"/>
                        </a:spcBef>
                        <a:spcAft>
                          <a:spcPts val="0"/>
                        </a:spcAft>
                        <a:buClrTx/>
                        <a:buSzTx/>
                        <a:buFontTx/>
                        <a:buNone/>
                        <a:tabLst/>
                        <a:defRPr/>
                      </a:pPr>
                      <a:r>
                        <a:rPr lang="en-ZA" sz="1000" b="0" dirty="0" smtClean="0">
                          <a:latin typeface="Arial" panose="020B0604020202020204" pitchFamily="34" charset="0"/>
                          <a:cs typeface="Arial" panose="020B0604020202020204" pitchFamily="34" charset="0"/>
                        </a:rPr>
                        <a:t>Metropolitan municipality in the Gauteng province</a:t>
                      </a:r>
                      <a:endParaRPr lang="en-US" sz="10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000" b="0" dirty="0" smtClean="0">
                          <a:latin typeface="Arial" panose="020B0604020202020204" pitchFamily="34" charset="0"/>
                          <a:cs typeface="Arial" panose="020B0604020202020204" pitchFamily="34" charset="0"/>
                        </a:rPr>
                        <a:t>23 JULY 2020</a:t>
                      </a:r>
                      <a:endParaRPr lang="en-US" sz="1000" b="0" i="0" u="none" strike="noStrike" dirty="0" smtClean="0">
                        <a:solidFill>
                          <a:srgbClr val="000000"/>
                        </a:solidFill>
                        <a:effectLst/>
                        <a:latin typeface="Arial" panose="020B0604020202020204" pitchFamily="34" charset="0"/>
                      </a:endParaRPr>
                    </a:p>
                    <a:p>
                      <a:pPr algn="l" fontAlgn="ctr"/>
                      <a:endParaRPr lang="en-US" sz="10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latin typeface="Arial" panose="020B0604020202020204" pitchFamily="34" charset="0"/>
                          <a:ea typeface="+mn-ea"/>
                          <a:cs typeface="Arial" panose="020B0604020202020204" pitchFamily="34" charset="0"/>
                        </a:rPr>
                        <a:t>Financial Misconduct contravention</a:t>
                      </a:r>
                      <a:r>
                        <a:rPr lang="en-US" sz="1000" kern="1200" baseline="0" dirty="0" smtClean="0">
                          <a:solidFill>
                            <a:schemeClr val="tx1"/>
                          </a:solidFill>
                          <a:latin typeface="Arial" panose="020B0604020202020204" pitchFamily="34" charset="0"/>
                          <a:ea typeface="+mn-ea"/>
                          <a:cs typeface="Arial" panose="020B0604020202020204" pitchFamily="34" charset="0"/>
                        </a:rPr>
                        <a:t> of MFMA</a:t>
                      </a:r>
                      <a:endParaRPr lang="en-US" sz="1000" kern="120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anose="020B0604020202020204" pitchFamily="34" charset="0"/>
                          <a:ea typeface="+mn-ea"/>
                          <a:cs typeface="Arial" panose="020B0604020202020204" pitchFamily="34" charset="0"/>
                        </a:rPr>
                        <a:t>Two Disciplinary</a:t>
                      </a:r>
                      <a:r>
                        <a:rPr lang="en-US" sz="1000" kern="1200" baseline="0" dirty="0" smtClean="0">
                          <a:solidFill>
                            <a:schemeClr val="tx1"/>
                          </a:solidFill>
                          <a:latin typeface="Arial" panose="020B0604020202020204" pitchFamily="34" charset="0"/>
                          <a:ea typeface="+mn-ea"/>
                          <a:cs typeface="Arial" panose="020B0604020202020204" pitchFamily="34" charset="0"/>
                        </a:rPr>
                        <a:t> Referrals</a:t>
                      </a:r>
                      <a:endParaRPr lang="en-US" sz="1000" kern="120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anose="020B0604020202020204" pitchFamily="34" charset="0"/>
                          <a:ea typeface="+mn-ea"/>
                          <a:cs typeface="Arial" panose="020B0604020202020204" pitchFamily="34" charset="0"/>
                        </a:rPr>
                        <a:t>COT</a:t>
                      </a:r>
                      <a:r>
                        <a:rPr lang="en-US" sz="1000" kern="1200" baseline="0" dirty="0" smtClean="0">
                          <a:solidFill>
                            <a:schemeClr val="tx1"/>
                          </a:solidFill>
                          <a:latin typeface="Arial" panose="020B0604020202020204" pitchFamily="34" charset="0"/>
                          <a:ea typeface="+mn-ea"/>
                          <a:cs typeface="Arial" panose="020B0604020202020204" pitchFamily="34" charset="0"/>
                        </a:rPr>
                        <a:t> considered evidence and opted not to take any further action against officials as one of the official is deceased</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Arial" panose="020B0604020202020204" pitchFamily="34" charset="0"/>
                        <a:ea typeface="+mn-ea"/>
                        <a:cs typeface="Arial" panose="020B0604020202020204" pitchFamily="34" charset="0"/>
                      </a:endParaRPr>
                    </a:p>
                    <a:p>
                      <a:pPr algn="l" fontAlgn="ctr"/>
                      <a:endParaRPr lang="en-US" sz="1000" b="0" i="0" u="none" strike="noStrike" baseline="0" dirty="0" smtClean="0">
                        <a:solidFill>
                          <a:srgbClr val="000000"/>
                        </a:solidFill>
                        <a:effectLst/>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056778"/>
                  </a:ext>
                </a:extLst>
              </a:tr>
            </a:tbl>
          </a:graphicData>
        </a:graphic>
      </p:graphicFrame>
    </p:spTree>
    <p:extLst>
      <p:ext uri="{BB962C8B-B14F-4D97-AF65-F5344CB8AC3E}">
        <p14:creationId xmlns:p14="http://schemas.microsoft.com/office/powerpoint/2010/main" val="338636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LEGISLATIVE AND OTHER MANDATE</a:t>
            </a:r>
            <a:endParaRPr lang="en-US" sz="3200" b="1" dirty="0">
              <a:latin typeface="Arial" panose="020B0604020202020204" pitchFamily="34" charset="0"/>
              <a:cs typeface="Arial" panose="020B0604020202020204" pitchFamily="34" charset="0"/>
            </a:endParaRPr>
          </a:p>
        </p:txBody>
      </p:sp>
      <p:grpSp>
        <p:nvGrpSpPr>
          <p:cNvPr id="9" name="Group 8"/>
          <p:cNvGrpSpPr/>
          <p:nvPr/>
        </p:nvGrpSpPr>
        <p:grpSpPr>
          <a:xfrm>
            <a:off x="221367" y="1924832"/>
            <a:ext cx="3013200" cy="2273161"/>
            <a:chOff x="229002" y="4006217"/>
            <a:chExt cx="2371471" cy="2375532"/>
          </a:xfrm>
        </p:grpSpPr>
        <p:sp>
          <p:nvSpPr>
            <p:cNvPr id="10" name="Freeform 9"/>
            <p:cNvSpPr>
              <a:spLocks/>
            </p:cNvSpPr>
            <p:nvPr/>
          </p:nvSpPr>
          <p:spPr bwMode="auto">
            <a:xfrm>
              <a:off x="229002" y="4006217"/>
              <a:ext cx="2371471"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Major Functions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Investigate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corruption,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malpractice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maladministration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proceedings</a:t>
              </a:r>
            </a:p>
          </p:txBody>
        </p:sp>
        <p:grpSp>
          <p:nvGrpSpPr>
            <p:cNvPr id="11" name="Group 112"/>
            <p:cNvGrpSpPr>
              <a:grpSpLocks noChangeAspect="1"/>
            </p:cNvGrpSpPr>
            <p:nvPr/>
          </p:nvGrpSpPr>
          <p:grpSpPr bwMode="auto">
            <a:xfrm>
              <a:off x="325667" y="4161606"/>
              <a:ext cx="394660" cy="486175"/>
              <a:chOff x="1157" y="393"/>
              <a:chExt cx="276" cy="340"/>
            </a:xfrm>
            <a:solidFill>
              <a:schemeClr val="tx1"/>
            </a:solidFill>
          </p:grpSpPr>
          <p:sp>
            <p:nvSpPr>
              <p:cNvPr id="12" name="Freeform 113"/>
              <p:cNvSpPr>
                <a:spLocks noEditPoints="1"/>
              </p:cNvSpPr>
              <p:nvPr/>
            </p:nvSpPr>
            <p:spPr bwMode="auto">
              <a:xfrm>
                <a:off x="1157" y="393"/>
                <a:ext cx="276"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Freeform 114"/>
              <p:cNvSpPr>
                <a:spLocks noEditPoints="1"/>
              </p:cNvSpPr>
              <p:nvPr/>
            </p:nvSpPr>
            <p:spPr bwMode="auto">
              <a:xfrm>
                <a:off x="1193"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6" name="Group 15"/>
          <p:cNvGrpSpPr/>
          <p:nvPr/>
        </p:nvGrpSpPr>
        <p:grpSpPr>
          <a:xfrm>
            <a:off x="3343143" y="1924831"/>
            <a:ext cx="3011441" cy="2996283"/>
            <a:chOff x="2933785" y="2776190"/>
            <a:chExt cx="2686814" cy="2762345"/>
          </a:xfrm>
        </p:grpSpPr>
        <p:sp>
          <p:nvSpPr>
            <p:cNvPr id="17" name="Freeform 16"/>
            <p:cNvSpPr>
              <a:spLocks/>
            </p:cNvSpPr>
            <p:nvPr/>
          </p:nvSpPr>
          <p:spPr bwMode="auto">
            <a:xfrm>
              <a:off x="2933785" y="2776190"/>
              <a:ext cx="2686814" cy="2762345"/>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SIU Powers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ZA" sz="3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Able to subpoena</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search and seize evidence, and interrogate witnesses under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oath (once a proclamation has been issued)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litigation to recover state funds lost or to prevent future losses </a:t>
              </a:r>
            </a:p>
          </p:txBody>
        </p:sp>
        <p:grpSp>
          <p:nvGrpSpPr>
            <p:cNvPr id="18" name="Group 64"/>
            <p:cNvGrpSpPr>
              <a:grpSpLocks noChangeAspect="1"/>
            </p:cNvGrpSpPr>
            <p:nvPr/>
          </p:nvGrpSpPr>
          <p:grpSpPr bwMode="auto">
            <a:xfrm>
              <a:off x="3112040" y="2913251"/>
              <a:ext cx="487810" cy="487810"/>
              <a:chOff x="4839" y="-865"/>
              <a:chExt cx="340" cy="340"/>
            </a:xfrm>
            <a:solidFill>
              <a:schemeClr val="tx1"/>
            </a:solidFill>
          </p:grpSpPr>
          <p:sp>
            <p:nvSpPr>
              <p:cNvPr id="19" name="Freeform 65"/>
              <p:cNvSpPr>
                <a:spLocks noEditPoints="1"/>
              </p:cNvSpPr>
              <p:nvPr/>
            </p:nvSpPr>
            <p:spPr bwMode="auto">
              <a:xfrm>
                <a:off x="4839" y="-8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Freeform 66"/>
              <p:cNvSpPr>
                <a:spLocks noEditPoints="1"/>
              </p:cNvSpPr>
              <p:nvPr/>
            </p:nvSpPr>
            <p:spPr bwMode="auto">
              <a:xfrm>
                <a:off x="4903" y="-765"/>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21" name="Group 20"/>
          <p:cNvGrpSpPr/>
          <p:nvPr/>
        </p:nvGrpSpPr>
        <p:grpSpPr>
          <a:xfrm>
            <a:off x="6475444" y="1924832"/>
            <a:ext cx="2935256" cy="2996282"/>
            <a:chOff x="5764138" y="2981621"/>
            <a:chExt cx="2935256" cy="2996282"/>
          </a:xfrm>
        </p:grpSpPr>
        <p:sp>
          <p:nvSpPr>
            <p:cNvPr id="22" name="Freeform 21"/>
            <p:cNvSpPr>
              <a:spLocks/>
            </p:cNvSpPr>
            <p:nvPr/>
          </p:nvSpPr>
          <p:spPr bwMode="auto">
            <a:xfrm>
              <a:off x="5764138" y="2981621"/>
              <a:ext cx="2935256" cy="299628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3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Out of                                         SIU Mandate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Arrest or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prosecute offenders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Implement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disciplinary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actions</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orks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closely with other relevant agencies where its powers fall short</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3" name="Group 1014"/>
            <p:cNvGrpSpPr>
              <a:grpSpLocks noChangeAspect="1"/>
            </p:cNvGrpSpPr>
            <p:nvPr/>
          </p:nvGrpSpPr>
          <p:grpSpPr bwMode="auto">
            <a:xfrm>
              <a:off x="5898027" y="3130228"/>
              <a:ext cx="488396" cy="488396"/>
              <a:chOff x="4728" y="3237"/>
              <a:chExt cx="340" cy="340"/>
            </a:xfrm>
            <a:solidFill>
              <a:schemeClr val="tx1"/>
            </a:solidFill>
          </p:grpSpPr>
          <p:sp>
            <p:nvSpPr>
              <p:cNvPr id="24" name="Freeform 1015"/>
              <p:cNvSpPr>
                <a:spLocks noEditPoints="1"/>
              </p:cNvSpPr>
              <p:nvPr/>
            </p:nvSpPr>
            <p:spPr bwMode="auto">
              <a:xfrm>
                <a:off x="4728" y="32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Freeform 1016"/>
              <p:cNvSpPr>
                <a:spLocks noEditPoints="1"/>
              </p:cNvSpPr>
              <p:nvPr/>
            </p:nvSpPr>
            <p:spPr bwMode="auto">
              <a:xfrm>
                <a:off x="4792" y="3336"/>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503198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66E52-6659-4A05-A943-B4451703426F}"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77013341"/>
              </p:ext>
            </p:extLst>
          </p:nvPr>
        </p:nvGraphicFramePr>
        <p:xfrm>
          <a:off x="110836" y="1228437"/>
          <a:ext cx="9642764" cy="4068182"/>
        </p:xfrm>
        <a:graphic>
          <a:graphicData uri="http://schemas.openxmlformats.org/drawingml/2006/table">
            <a:tbl>
              <a:tblPr/>
              <a:tblGrid>
                <a:gridCol w="273761">
                  <a:extLst>
                    <a:ext uri="{9D8B030D-6E8A-4147-A177-3AD203B41FA5}">
                      <a16:colId xmlns:a16="http://schemas.microsoft.com/office/drawing/2014/main" val="2350225404"/>
                    </a:ext>
                  </a:extLst>
                </a:gridCol>
                <a:gridCol w="409730">
                  <a:extLst>
                    <a:ext uri="{9D8B030D-6E8A-4147-A177-3AD203B41FA5}">
                      <a16:colId xmlns:a16="http://schemas.microsoft.com/office/drawing/2014/main" val="367836627"/>
                    </a:ext>
                  </a:extLst>
                </a:gridCol>
                <a:gridCol w="1006764">
                  <a:extLst>
                    <a:ext uri="{9D8B030D-6E8A-4147-A177-3AD203B41FA5}">
                      <a16:colId xmlns:a16="http://schemas.microsoft.com/office/drawing/2014/main" val="763133967"/>
                    </a:ext>
                  </a:extLst>
                </a:gridCol>
                <a:gridCol w="952157">
                  <a:extLst>
                    <a:ext uri="{9D8B030D-6E8A-4147-A177-3AD203B41FA5}">
                      <a16:colId xmlns:a16="http://schemas.microsoft.com/office/drawing/2014/main" val="1899091372"/>
                    </a:ext>
                  </a:extLst>
                </a:gridCol>
                <a:gridCol w="3959051">
                  <a:extLst>
                    <a:ext uri="{9D8B030D-6E8A-4147-A177-3AD203B41FA5}">
                      <a16:colId xmlns:a16="http://schemas.microsoft.com/office/drawing/2014/main" val="2427899749"/>
                    </a:ext>
                  </a:extLst>
                </a:gridCol>
                <a:gridCol w="1396721">
                  <a:extLst>
                    <a:ext uri="{9D8B030D-6E8A-4147-A177-3AD203B41FA5}">
                      <a16:colId xmlns:a16="http://schemas.microsoft.com/office/drawing/2014/main" val="2476711606"/>
                    </a:ext>
                  </a:extLst>
                </a:gridCol>
                <a:gridCol w="1644580">
                  <a:extLst>
                    <a:ext uri="{9D8B030D-6E8A-4147-A177-3AD203B41FA5}">
                      <a16:colId xmlns:a16="http://schemas.microsoft.com/office/drawing/2014/main" val="3746109980"/>
                    </a:ext>
                  </a:extLst>
                </a:gridCol>
              </a:tblGrid>
              <a:tr h="701938">
                <a:tc>
                  <a:txBody>
                    <a:bodyPr/>
                    <a:lstStyle/>
                    <a:p>
                      <a:pPr algn="l" fontAlgn="ctr"/>
                      <a:r>
                        <a:rPr lang="en-US" sz="1200" b="1" i="0" u="none" strike="noStrike">
                          <a:solidFill>
                            <a:srgbClr val="000000"/>
                          </a:solidFill>
                          <a:effectLst/>
                          <a:latin typeface="Arial" panose="020B0604020202020204" pitchFamily="34" charset="0"/>
                        </a:rPr>
                        <a:t>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PROC 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DEPT / STATE INSTITUTION</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DATE PROCLAIMED</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ALLEGATIONS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dirty="0">
                          <a:solidFill>
                            <a:srgbClr val="000000"/>
                          </a:solidFill>
                          <a:effectLst/>
                          <a:latin typeface="Arial" panose="020B0604020202020204" pitchFamily="34" charset="0"/>
                        </a:rPr>
                        <a:t>STATUS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dirty="0">
                          <a:solidFill>
                            <a:srgbClr val="000000"/>
                          </a:solidFill>
                          <a:effectLst/>
                          <a:latin typeface="Arial" panose="020B0604020202020204" pitchFamily="34" charset="0"/>
                        </a:rPr>
                        <a:t>OUTCOMES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3366244">
                <a:tc>
                  <a:txBody>
                    <a:bodyPr/>
                    <a:lstStyle/>
                    <a:p>
                      <a:pPr algn="l" fontAlgn="ctr"/>
                      <a:r>
                        <a:rPr lang="en-US" sz="1200" b="0" i="0" u="none" strike="noStrike" dirty="0" smtClean="0">
                          <a:solidFill>
                            <a:srgbClr val="000000"/>
                          </a:solidFill>
                          <a:effectLst/>
                          <a:latin typeface="Arial" panose="020B0604020202020204" pitchFamily="34" charset="0"/>
                        </a:rPr>
                        <a:t>65</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1" dirty="0" smtClean="0">
                          <a:latin typeface="Arial" panose="020B0604020202020204" pitchFamily="34" charset="0"/>
                          <a:cs typeface="Arial" panose="020B0604020202020204" pitchFamily="34" charset="0"/>
                        </a:rPr>
                        <a:t>R35 OF 2019</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MADIBENG LOCAL MUNICIPALITY </a:t>
                      </a:r>
                      <a:endParaRPr lang="en-US" sz="12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1" dirty="0" smtClean="0">
                          <a:latin typeface="Arial" panose="020B0604020202020204" pitchFamily="34" charset="0"/>
                          <a:cs typeface="Arial" panose="020B0604020202020204" pitchFamily="34" charset="0"/>
                        </a:rPr>
                        <a:t>12 JULY 2019</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11150" lvl="1" indent="-311150" algn="just">
                        <a:lnSpc>
                          <a:spcPct val="100000"/>
                        </a:lnSpc>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The procurement of or contracting for goods, works or services by or on behalf of the Municipality and payments which were made in respect thereof and any related </a:t>
                      </a:r>
                      <a:r>
                        <a:rPr lang="en-US" sz="1200" i="1" dirty="0" err="1" smtClean="0">
                          <a:latin typeface="Arial" panose="020B0604020202020204" pitchFamily="34" charset="0"/>
                          <a:cs typeface="Arial" panose="020B0604020202020204" pitchFamily="34" charset="0"/>
                        </a:rPr>
                        <a:t>unauthorised</a:t>
                      </a:r>
                      <a:r>
                        <a:rPr lang="en-US" sz="1200" i="1" dirty="0" smtClean="0">
                          <a:latin typeface="Arial" panose="020B0604020202020204" pitchFamily="34" charset="0"/>
                          <a:cs typeface="Arial" panose="020B0604020202020204" pitchFamily="34" charset="0"/>
                        </a:rPr>
                        <a:t>, irregular or fruitless and wasteful expenditure incurred by the Municipality or the State in relation to the appointment of a service provider in terms of a maintenance lease agreement for a period of 36 months in respect of the Municipality's pool vehicles – payments to the value of R280 186 981</a:t>
                      </a:r>
                    </a:p>
                    <a:p>
                      <a:pPr marL="311150" lvl="1" indent="-311150" algn="just">
                        <a:lnSpc>
                          <a:spcPct val="100000"/>
                        </a:lnSpc>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Any undisclosed or unauthorized interests </a:t>
                      </a:r>
                    </a:p>
                    <a:p>
                      <a:pPr marL="311150" lvl="1" indent="-311150" algn="just">
                        <a:lnSpc>
                          <a:spcPct val="100000"/>
                        </a:lnSpc>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Any unlawful or improper conduct by the councilors, officials or employees of the Municipality or applicable contractors, suppliers or service providers, or any other person or entity in relation to the allegations</a:t>
                      </a:r>
                      <a:endParaRPr lang="en-US" sz="1200" i="1" dirty="0">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marR="0" lvl="0"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Arial" panose="020B0604020202020204" pitchFamily="34" charset="0"/>
                        </a:rPr>
                        <a:t>Investigation</a:t>
                      </a:r>
                      <a:r>
                        <a:rPr lang="en-US" sz="1200" b="0" i="0" u="none" strike="noStrike" baseline="0" dirty="0" smtClean="0">
                          <a:solidFill>
                            <a:srgbClr val="000000"/>
                          </a:solidFill>
                          <a:effectLst/>
                          <a:latin typeface="Arial" panose="020B0604020202020204" pitchFamily="34" charset="0"/>
                        </a:rPr>
                        <a:t> is finalized and Civil proceedings is ongoing at the Special Tribunal.</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smtClean="0">
                          <a:solidFill>
                            <a:srgbClr val="000000"/>
                          </a:solidFill>
                          <a:effectLst/>
                          <a:latin typeface="Arial" panose="020B0604020202020204" pitchFamily="34" charset="0"/>
                        </a:rPr>
                        <a:t>1 x Criminal referrals made to the National Prosecuting Authority </a:t>
                      </a:r>
                    </a:p>
                    <a:p>
                      <a:pPr marL="171450" indent="-171450" algn="l" fontAlgn="b">
                        <a:buFont typeface="Arial" panose="020B0604020202020204" pitchFamily="34" charset="0"/>
                        <a:buChar char="•"/>
                      </a:pPr>
                      <a:r>
                        <a:rPr lang="en-US" sz="1200" b="0" i="0" u="none" strike="noStrike" dirty="0" smtClean="0">
                          <a:solidFill>
                            <a:srgbClr val="000000"/>
                          </a:solidFill>
                          <a:effectLst/>
                          <a:latin typeface="Arial" panose="020B0604020202020204" pitchFamily="34" charset="0"/>
                        </a:rPr>
                        <a:t>2 x Disciplinary referral made against municipal officials.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Arial" panose="020B0604020202020204" pitchFamily="34" charset="0"/>
                        </a:rPr>
                        <a:t>Referred contract to the value of R190 364 438.37 to the Special Tribunal to be Set aside</a:t>
                      </a:r>
                    </a:p>
                    <a:p>
                      <a:pPr marL="171450" indent="-171450" algn="l" fontAlgn="ctr">
                        <a:buFont typeface="Arial" panose="020B0604020202020204" pitchFamily="34" charset="0"/>
                        <a:buChar char="•"/>
                      </a:pPr>
                      <a:endParaRPr lang="en-US" sz="1200" b="0" i="0" u="none" strike="noStrike" baseline="0"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bl>
          </a:graphicData>
        </a:graphic>
      </p:graphicFrame>
    </p:spTree>
    <p:extLst>
      <p:ext uri="{BB962C8B-B14F-4D97-AF65-F5344CB8AC3E}">
        <p14:creationId xmlns:p14="http://schemas.microsoft.com/office/powerpoint/2010/main" val="4172351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66E52-6659-4A05-A943-B4451703426F}"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96427009"/>
              </p:ext>
            </p:extLst>
          </p:nvPr>
        </p:nvGraphicFramePr>
        <p:xfrm>
          <a:off x="110836" y="1245690"/>
          <a:ext cx="9642764" cy="3999171"/>
        </p:xfrm>
        <a:graphic>
          <a:graphicData uri="http://schemas.openxmlformats.org/drawingml/2006/table">
            <a:tbl>
              <a:tblPr/>
              <a:tblGrid>
                <a:gridCol w="273761">
                  <a:extLst>
                    <a:ext uri="{9D8B030D-6E8A-4147-A177-3AD203B41FA5}">
                      <a16:colId xmlns:a16="http://schemas.microsoft.com/office/drawing/2014/main" val="2350225404"/>
                    </a:ext>
                  </a:extLst>
                </a:gridCol>
                <a:gridCol w="409730">
                  <a:extLst>
                    <a:ext uri="{9D8B030D-6E8A-4147-A177-3AD203B41FA5}">
                      <a16:colId xmlns:a16="http://schemas.microsoft.com/office/drawing/2014/main" val="367836627"/>
                    </a:ext>
                  </a:extLst>
                </a:gridCol>
                <a:gridCol w="1006764">
                  <a:extLst>
                    <a:ext uri="{9D8B030D-6E8A-4147-A177-3AD203B41FA5}">
                      <a16:colId xmlns:a16="http://schemas.microsoft.com/office/drawing/2014/main" val="763133967"/>
                    </a:ext>
                  </a:extLst>
                </a:gridCol>
                <a:gridCol w="1071418">
                  <a:extLst>
                    <a:ext uri="{9D8B030D-6E8A-4147-A177-3AD203B41FA5}">
                      <a16:colId xmlns:a16="http://schemas.microsoft.com/office/drawing/2014/main" val="1899091372"/>
                    </a:ext>
                  </a:extLst>
                </a:gridCol>
                <a:gridCol w="3367517">
                  <a:extLst>
                    <a:ext uri="{9D8B030D-6E8A-4147-A177-3AD203B41FA5}">
                      <a16:colId xmlns:a16="http://schemas.microsoft.com/office/drawing/2014/main" val="2427899749"/>
                    </a:ext>
                  </a:extLst>
                </a:gridCol>
                <a:gridCol w="1818752">
                  <a:extLst>
                    <a:ext uri="{9D8B030D-6E8A-4147-A177-3AD203B41FA5}">
                      <a16:colId xmlns:a16="http://schemas.microsoft.com/office/drawing/2014/main" val="2476711606"/>
                    </a:ext>
                  </a:extLst>
                </a:gridCol>
                <a:gridCol w="1694822">
                  <a:extLst>
                    <a:ext uri="{9D8B030D-6E8A-4147-A177-3AD203B41FA5}">
                      <a16:colId xmlns:a16="http://schemas.microsoft.com/office/drawing/2014/main" val="3746109980"/>
                    </a:ext>
                  </a:extLst>
                </a:gridCol>
              </a:tblGrid>
              <a:tr h="590192">
                <a:tc>
                  <a:txBody>
                    <a:bodyPr/>
                    <a:lstStyle/>
                    <a:p>
                      <a:pPr algn="l" fontAlgn="ctr"/>
                      <a:r>
                        <a:rPr lang="en-US" sz="1200" b="1" i="0" u="none" strike="noStrike">
                          <a:solidFill>
                            <a:srgbClr val="000000"/>
                          </a:solidFill>
                          <a:effectLst/>
                          <a:latin typeface="Arial" panose="020B0604020202020204" pitchFamily="34" charset="0"/>
                        </a:rPr>
                        <a:t>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PROC 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DEPT / STATE INSTITUTION</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DATE PROCLAIMED</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ALLEGATIONS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dirty="0">
                          <a:solidFill>
                            <a:srgbClr val="000000"/>
                          </a:solidFill>
                          <a:effectLst/>
                          <a:latin typeface="Arial" panose="020B0604020202020204" pitchFamily="34" charset="0"/>
                        </a:rPr>
                        <a:t>STATUS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OUTCOMES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3408979">
                <a:tc>
                  <a:txBody>
                    <a:bodyPr/>
                    <a:lstStyle/>
                    <a:p>
                      <a:pPr algn="l" fontAlgn="ctr"/>
                      <a:r>
                        <a:rPr lang="en-US" sz="1200" b="0" i="0" u="none" strike="noStrike" dirty="0" smtClean="0">
                          <a:solidFill>
                            <a:srgbClr val="000000"/>
                          </a:solidFill>
                          <a:effectLst/>
                          <a:latin typeface="Arial" panose="020B0604020202020204" pitchFamily="34" charset="0"/>
                        </a:rPr>
                        <a:t>66</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dirty="0" smtClean="0">
                          <a:latin typeface="Arial" panose="020B0604020202020204" pitchFamily="34" charset="0"/>
                          <a:cs typeface="Arial" panose="020B0604020202020204" pitchFamily="34" charset="0"/>
                        </a:rPr>
                        <a:t>R7 OF 2019</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200" b="0" dirty="0" err="1" smtClean="0">
                          <a:latin typeface="Arial" panose="020B0604020202020204" pitchFamily="34" charset="0"/>
                          <a:cs typeface="Arial" panose="020B0604020202020204" pitchFamily="34" charset="0"/>
                        </a:rPr>
                        <a:t>Moretele</a:t>
                      </a:r>
                      <a:r>
                        <a:rPr lang="en-ZA" sz="1200" b="0" dirty="0" smtClean="0">
                          <a:latin typeface="Arial" panose="020B0604020202020204" pitchFamily="34" charset="0"/>
                          <a:cs typeface="Arial" panose="020B0604020202020204" pitchFamily="34" charset="0"/>
                        </a:rPr>
                        <a:t> local municipality </a:t>
                      </a:r>
                      <a:endParaRPr lang="en-US" sz="12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dirty="0" smtClean="0">
                          <a:latin typeface="Arial" panose="020B0604020202020204" pitchFamily="34" charset="0"/>
                          <a:cs typeface="Arial" panose="020B0604020202020204" pitchFamily="34" charset="0"/>
                        </a:rPr>
                        <a:t>8 February 2019</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11150" marR="0" lvl="0" indent="-311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procurement of, or contracting for information communications technology goods and services under contract number MLM-IT-03-2016/A2016 by or on behalf of the Municipality and payments which were made in respect thereof and any related </a:t>
                      </a:r>
                      <a:r>
                        <a:rPr kumimoji="0" lang="en-US" sz="12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unauthorised</a:t>
                      </a: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irregular or fruitless and wasteful expenditure incurred by the Municipality or the State – 2 contracts valued at R304 453 353</a:t>
                      </a:r>
                    </a:p>
                    <a:p>
                      <a:pPr marL="311150" marR="0" lvl="0" indent="-311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Any unlawful or improper conduct by the employees or officials of the Municipality or applicable service provider, or any other person or entity in relation to the allegations.</a:t>
                      </a:r>
                      <a:endParaRPr lang="en-US" sz="1200" i="1" dirty="0">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marR="0" lvl="0"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The investigation has been </a:t>
                      </a:r>
                      <a:r>
                        <a:rPr lang="en-US" sz="1200" dirty="0" err="1" smtClean="0">
                          <a:latin typeface="Arial" panose="020B0604020202020204" pitchFamily="34" charset="0"/>
                          <a:cs typeface="Arial" panose="020B0604020202020204" pitchFamily="34" charset="0"/>
                        </a:rPr>
                        <a:t>finalised</a:t>
                      </a:r>
                      <a:r>
                        <a:rPr lang="en-US" sz="1200" dirty="0" smtClean="0">
                          <a:latin typeface="Arial" panose="020B0604020202020204" pitchFamily="34" charset="0"/>
                          <a:cs typeface="Arial" panose="020B0604020202020204" pitchFamily="34" charset="0"/>
                        </a:rPr>
                        <a:t> and the Presidential Report was sent to the Presidency on 26 Feb 2022.</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200" b="0" i="0" u="none" strike="noStrike" dirty="0" smtClean="0">
                          <a:solidFill>
                            <a:srgbClr val="000000"/>
                          </a:solidFill>
                          <a:effectLst/>
                          <a:latin typeface="Arial" panose="020B0604020202020204" pitchFamily="34" charset="0"/>
                        </a:rPr>
                        <a:t>2 x Criminal referrals to the National Prosecuting Authority </a:t>
                      </a:r>
                    </a:p>
                    <a:p>
                      <a:pPr marL="17145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Arial" panose="020B0604020202020204" pitchFamily="34" charset="0"/>
                        </a:rPr>
                        <a:t>2 x Disciplinary referral against municipal officials. </a:t>
                      </a:r>
                    </a:p>
                    <a:p>
                      <a:pPr marL="17145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Arial" panose="020B0604020202020204" pitchFamily="34" charset="0"/>
                        </a:rPr>
                        <a:t>A contract to the value</a:t>
                      </a:r>
                      <a:r>
                        <a:rPr lang="en-US" sz="1200" b="0" i="0" u="none" strike="noStrike" baseline="0" dirty="0" smtClean="0">
                          <a:solidFill>
                            <a:srgbClr val="000000"/>
                          </a:solidFill>
                          <a:effectLst/>
                          <a:latin typeface="Arial" panose="020B0604020202020204" pitchFamily="34" charset="0"/>
                        </a:rPr>
                        <a:t> of </a:t>
                      </a:r>
                      <a:r>
                        <a:rPr lang="en-US" sz="1200" b="0" i="0" u="none" strike="noStrike" dirty="0" smtClean="0">
                          <a:solidFill>
                            <a:srgbClr val="000000"/>
                          </a:solidFill>
                          <a:effectLst/>
                          <a:latin typeface="Arial" panose="020B0604020202020204" pitchFamily="34" charset="0"/>
                        </a:rPr>
                        <a:t>R129 983 741.28 is referred</a:t>
                      </a:r>
                      <a:r>
                        <a:rPr lang="en-US" sz="1200" b="0" i="0" u="none" strike="noStrike" baseline="0" dirty="0" smtClean="0">
                          <a:solidFill>
                            <a:srgbClr val="000000"/>
                          </a:solidFill>
                          <a:effectLst/>
                          <a:latin typeface="Arial" panose="020B0604020202020204" pitchFamily="34" charset="0"/>
                        </a:rPr>
                        <a:t> to the Special Tribunal to be set aside.</a:t>
                      </a:r>
                      <a:endParaRPr lang="en-US" sz="1200" b="0" i="0" u="none" strike="noStrike" dirty="0" smtClean="0">
                        <a:solidFill>
                          <a:srgbClr val="000000"/>
                        </a:solidFill>
                        <a:effectLst/>
                        <a:latin typeface="Arial" panose="020B0604020202020204" pitchFamily="34" charset="0"/>
                      </a:endParaRPr>
                    </a:p>
                    <a:p>
                      <a:pPr marL="17145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dirty="0" smtClean="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endParaRPr lang="en-US" sz="1200" b="0" i="0" u="none" strike="noStrike" baseline="0"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bl>
          </a:graphicData>
        </a:graphic>
      </p:graphicFrame>
    </p:spTree>
    <p:extLst>
      <p:ext uri="{BB962C8B-B14F-4D97-AF65-F5344CB8AC3E}">
        <p14:creationId xmlns:p14="http://schemas.microsoft.com/office/powerpoint/2010/main" val="3491939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66E52-6659-4A05-A943-B4451703426F}"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1732169"/>
              </p:ext>
            </p:extLst>
          </p:nvPr>
        </p:nvGraphicFramePr>
        <p:xfrm>
          <a:off x="110836" y="1145309"/>
          <a:ext cx="9642764" cy="4152165"/>
        </p:xfrm>
        <a:graphic>
          <a:graphicData uri="http://schemas.openxmlformats.org/drawingml/2006/table">
            <a:tbl>
              <a:tblPr/>
              <a:tblGrid>
                <a:gridCol w="273761">
                  <a:extLst>
                    <a:ext uri="{9D8B030D-6E8A-4147-A177-3AD203B41FA5}">
                      <a16:colId xmlns:a16="http://schemas.microsoft.com/office/drawing/2014/main" val="2350225404"/>
                    </a:ext>
                  </a:extLst>
                </a:gridCol>
                <a:gridCol w="449416">
                  <a:extLst>
                    <a:ext uri="{9D8B030D-6E8A-4147-A177-3AD203B41FA5}">
                      <a16:colId xmlns:a16="http://schemas.microsoft.com/office/drawing/2014/main" val="367836627"/>
                    </a:ext>
                  </a:extLst>
                </a:gridCol>
                <a:gridCol w="934497">
                  <a:extLst>
                    <a:ext uri="{9D8B030D-6E8A-4147-A177-3AD203B41FA5}">
                      <a16:colId xmlns:a16="http://schemas.microsoft.com/office/drawing/2014/main" val="763133967"/>
                    </a:ext>
                  </a:extLst>
                </a:gridCol>
                <a:gridCol w="1185705">
                  <a:extLst>
                    <a:ext uri="{9D8B030D-6E8A-4147-A177-3AD203B41FA5}">
                      <a16:colId xmlns:a16="http://schemas.microsoft.com/office/drawing/2014/main" val="1899091372"/>
                    </a:ext>
                  </a:extLst>
                </a:gridCol>
                <a:gridCol w="3125038">
                  <a:extLst>
                    <a:ext uri="{9D8B030D-6E8A-4147-A177-3AD203B41FA5}">
                      <a16:colId xmlns:a16="http://schemas.microsoft.com/office/drawing/2014/main" val="2427899749"/>
                    </a:ext>
                  </a:extLst>
                </a:gridCol>
                <a:gridCol w="1778558">
                  <a:extLst>
                    <a:ext uri="{9D8B030D-6E8A-4147-A177-3AD203B41FA5}">
                      <a16:colId xmlns:a16="http://schemas.microsoft.com/office/drawing/2014/main" val="2476711606"/>
                    </a:ext>
                  </a:extLst>
                </a:gridCol>
                <a:gridCol w="1895789">
                  <a:extLst>
                    <a:ext uri="{9D8B030D-6E8A-4147-A177-3AD203B41FA5}">
                      <a16:colId xmlns:a16="http://schemas.microsoft.com/office/drawing/2014/main" val="3746109980"/>
                    </a:ext>
                  </a:extLst>
                </a:gridCol>
              </a:tblGrid>
              <a:tr h="797480">
                <a:tc>
                  <a:txBody>
                    <a:bodyPr/>
                    <a:lstStyle/>
                    <a:p>
                      <a:pPr algn="l" fontAlgn="ctr"/>
                      <a:r>
                        <a:rPr lang="en-US" sz="1200" b="1" i="0" u="none" strike="noStrike">
                          <a:solidFill>
                            <a:srgbClr val="000000"/>
                          </a:solidFill>
                          <a:effectLst/>
                          <a:latin typeface="Arial" panose="020B0604020202020204" pitchFamily="34" charset="0"/>
                        </a:rPr>
                        <a:t>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PROC 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DEPT / STATE INSTITUTION</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DATE PROCLAIMED</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ALLEGATIONS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dirty="0">
                          <a:solidFill>
                            <a:srgbClr val="000000"/>
                          </a:solidFill>
                          <a:effectLst/>
                          <a:latin typeface="Arial" panose="020B0604020202020204" pitchFamily="34" charset="0"/>
                        </a:rPr>
                        <a:t>STATUS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dirty="0">
                          <a:solidFill>
                            <a:srgbClr val="000000"/>
                          </a:solidFill>
                          <a:effectLst/>
                          <a:latin typeface="Arial" panose="020B0604020202020204" pitchFamily="34" charset="0"/>
                        </a:rPr>
                        <a:t>OUTCOMES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3354685">
                <a:tc>
                  <a:txBody>
                    <a:bodyPr/>
                    <a:lstStyle/>
                    <a:p>
                      <a:pPr algn="l" fontAlgn="ctr"/>
                      <a:r>
                        <a:rPr lang="en-US" sz="1200" b="0" i="0" u="none" strike="noStrike" dirty="0" smtClean="0">
                          <a:solidFill>
                            <a:srgbClr val="000000"/>
                          </a:solidFill>
                          <a:effectLst/>
                          <a:latin typeface="Arial" panose="020B0604020202020204" pitchFamily="34" charset="0"/>
                        </a:rPr>
                        <a:t>67</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200" b="0" dirty="0" smtClean="0">
                          <a:latin typeface="Arial" panose="020B0604020202020204" pitchFamily="34" charset="0"/>
                          <a:cs typeface="Arial" panose="020B0604020202020204" pitchFamily="34" charset="0"/>
                        </a:rPr>
                        <a:t>R23 OF 2020</a:t>
                      </a:r>
                      <a:endParaRPr lang="en-US" sz="1200" b="0" dirty="0" smtClean="0"/>
                    </a:p>
                    <a:p>
                      <a:pPr algn="l" fontAlgn="ct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panose="020B0604020202020204" pitchFamily="34" charset="0"/>
                          <a:ea typeface="+mn-ea"/>
                          <a:cs typeface="+mn-cs"/>
                        </a:rPr>
                        <a:t>City of </a:t>
                      </a:r>
                      <a:r>
                        <a:rPr lang="en-US" sz="1200" b="0" i="0" u="none" strike="noStrike" kern="1200" dirty="0" err="1" smtClean="0">
                          <a:solidFill>
                            <a:srgbClr val="000000"/>
                          </a:solidFill>
                          <a:effectLst/>
                          <a:latin typeface="Arial" panose="020B0604020202020204" pitchFamily="34" charset="0"/>
                          <a:ea typeface="+mn-ea"/>
                          <a:cs typeface="+mn-cs"/>
                        </a:rPr>
                        <a:t>Matlosana</a:t>
                      </a:r>
                      <a:r>
                        <a:rPr lang="en-US" sz="1200" b="0" i="0" u="none" strike="noStrike" kern="1200" dirty="0" smtClean="0">
                          <a:solidFill>
                            <a:srgbClr val="000000"/>
                          </a:solidFill>
                          <a:effectLst/>
                          <a:latin typeface="Arial" panose="020B0604020202020204" pitchFamily="34" charset="0"/>
                          <a:ea typeface="+mn-ea"/>
                          <a:cs typeface="+mn-cs"/>
                        </a:rPr>
                        <a:t> Local Municipality</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dirty="0" smtClean="0">
                          <a:latin typeface="Arial" panose="020B0604020202020204" pitchFamily="34" charset="0"/>
                          <a:cs typeface="Arial" panose="020B0604020202020204" pitchFamily="34" charset="0"/>
                        </a:rPr>
                        <a:t>23 JULY 2020</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11150" marR="0" lvl="0" indent="-3111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procurement of, or contracting for good, works and services, including the construction, refurbishment, leasing, occupation and use of immovable property, during, or in respect of the national state of disaster, as declared by Government Notice No. 313 of 15 March 2020, by or on behalf of the State institutions, and payments made in respect thereof.</a:t>
                      </a:r>
                    </a:p>
                    <a:p>
                      <a:pPr marL="311150" marR="0" lvl="0" indent="-3111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Any unlawful or improper conduct by the employees or officials of the State Institutions or any other person or entity in relation to the allegations set above</a:t>
                      </a:r>
                      <a:endParaRPr lang="en-US" sz="1200" i="1" dirty="0">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marR="0" lvl="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Arial" panose="020B0604020202020204" pitchFamily="34" charset="0"/>
                        </a:rPr>
                        <a:t>Investigation</a:t>
                      </a:r>
                      <a:r>
                        <a:rPr lang="en-US" sz="1200" b="0" i="0" u="none" strike="noStrike" baseline="0" dirty="0" smtClean="0">
                          <a:solidFill>
                            <a:srgbClr val="000000"/>
                          </a:solidFill>
                          <a:effectLst/>
                          <a:latin typeface="Arial" panose="020B0604020202020204" pitchFamily="34" charset="0"/>
                        </a:rPr>
                        <a:t> finalized and report submitted to the presidency.</a:t>
                      </a:r>
                      <a:endParaRPr lang="en-US" sz="1200" b="0" i="0" u="none" strike="noStrike" dirty="0" smtClean="0">
                        <a:solidFill>
                          <a:srgbClr val="000000"/>
                        </a:solidFill>
                        <a:effectLst/>
                        <a:latin typeface="Arial" panose="020B0604020202020204" pitchFamily="34"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marR="0" lvl="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 x disciplinary referral for Senior and Middle Management official.</a:t>
                      </a:r>
                    </a:p>
                    <a:p>
                      <a:pPr marL="171450" marR="0" lvl="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bl>
          </a:graphicData>
        </a:graphic>
      </p:graphicFrame>
    </p:spTree>
    <p:extLst>
      <p:ext uri="{BB962C8B-B14F-4D97-AF65-F5344CB8AC3E}">
        <p14:creationId xmlns:p14="http://schemas.microsoft.com/office/powerpoint/2010/main" val="1467050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66E52-6659-4A05-A943-B4451703426F}"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72605973"/>
              </p:ext>
            </p:extLst>
          </p:nvPr>
        </p:nvGraphicFramePr>
        <p:xfrm>
          <a:off x="110836" y="1107729"/>
          <a:ext cx="9642764" cy="4733807"/>
        </p:xfrm>
        <a:graphic>
          <a:graphicData uri="http://schemas.openxmlformats.org/drawingml/2006/table">
            <a:tbl>
              <a:tblPr/>
              <a:tblGrid>
                <a:gridCol w="273761">
                  <a:extLst>
                    <a:ext uri="{9D8B030D-6E8A-4147-A177-3AD203B41FA5}">
                      <a16:colId xmlns:a16="http://schemas.microsoft.com/office/drawing/2014/main" val="2350225404"/>
                    </a:ext>
                  </a:extLst>
                </a:gridCol>
                <a:gridCol w="409730">
                  <a:extLst>
                    <a:ext uri="{9D8B030D-6E8A-4147-A177-3AD203B41FA5}">
                      <a16:colId xmlns:a16="http://schemas.microsoft.com/office/drawing/2014/main" val="367836627"/>
                    </a:ext>
                  </a:extLst>
                </a:gridCol>
                <a:gridCol w="942109">
                  <a:extLst>
                    <a:ext uri="{9D8B030D-6E8A-4147-A177-3AD203B41FA5}">
                      <a16:colId xmlns:a16="http://schemas.microsoft.com/office/drawing/2014/main" val="763133967"/>
                    </a:ext>
                  </a:extLst>
                </a:gridCol>
                <a:gridCol w="1034473">
                  <a:extLst>
                    <a:ext uri="{9D8B030D-6E8A-4147-A177-3AD203B41FA5}">
                      <a16:colId xmlns:a16="http://schemas.microsoft.com/office/drawing/2014/main" val="1899091372"/>
                    </a:ext>
                  </a:extLst>
                </a:gridCol>
                <a:gridCol w="3103418">
                  <a:extLst>
                    <a:ext uri="{9D8B030D-6E8A-4147-A177-3AD203B41FA5}">
                      <a16:colId xmlns:a16="http://schemas.microsoft.com/office/drawing/2014/main" val="2427899749"/>
                    </a:ext>
                  </a:extLst>
                </a:gridCol>
                <a:gridCol w="1902691">
                  <a:extLst>
                    <a:ext uri="{9D8B030D-6E8A-4147-A177-3AD203B41FA5}">
                      <a16:colId xmlns:a16="http://schemas.microsoft.com/office/drawing/2014/main" val="2476711606"/>
                    </a:ext>
                  </a:extLst>
                </a:gridCol>
                <a:gridCol w="1976582">
                  <a:extLst>
                    <a:ext uri="{9D8B030D-6E8A-4147-A177-3AD203B41FA5}">
                      <a16:colId xmlns:a16="http://schemas.microsoft.com/office/drawing/2014/main" val="3746109980"/>
                    </a:ext>
                  </a:extLst>
                </a:gridCol>
              </a:tblGrid>
              <a:tr h="643297">
                <a:tc>
                  <a:txBody>
                    <a:bodyPr/>
                    <a:lstStyle/>
                    <a:p>
                      <a:pPr algn="l" fontAlgn="ctr"/>
                      <a:r>
                        <a:rPr lang="en-US" sz="1200" b="1" i="0" u="none" strike="noStrike" dirty="0">
                          <a:solidFill>
                            <a:srgbClr val="000000"/>
                          </a:solidFill>
                          <a:effectLst/>
                          <a:latin typeface="Arial" panose="020B0604020202020204" pitchFamily="34" charset="0"/>
                        </a:rPr>
                        <a:t>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PROC NO</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DEPT / STATE INSTITUTION</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DATE PROCLAIMED</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a:solidFill>
                            <a:srgbClr val="000000"/>
                          </a:solidFill>
                          <a:effectLst/>
                          <a:latin typeface="Arial" panose="020B0604020202020204" pitchFamily="34" charset="0"/>
                        </a:rPr>
                        <a:t>ALLEGATIONS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dirty="0">
                          <a:solidFill>
                            <a:srgbClr val="000000"/>
                          </a:solidFill>
                          <a:effectLst/>
                          <a:latin typeface="Arial" panose="020B0604020202020204" pitchFamily="34" charset="0"/>
                        </a:rPr>
                        <a:t>STATUS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1" i="0" u="none" strike="noStrike" dirty="0">
                          <a:solidFill>
                            <a:srgbClr val="000000"/>
                          </a:solidFill>
                          <a:effectLst/>
                          <a:latin typeface="Arial" panose="020B0604020202020204" pitchFamily="34" charset="0"/>
                        </a:rPr>
                        <a:t>OUTCOMES</a:t>
                      </a:r>
                    </a:p>
                  </a:txBody>
                  <a:tcPr marL="3043" marR="3043" marT="3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6582472"/>
                  </a:ext>
                </a:extLst>
              </a:tr>
              <a:tr h="2162714">
                <a:tc>
                  <a:txBody>
                    <a:bodyPr/>
                    <a:lstStyle/>
                    <a:p>
                      <a:pPr algn="l" fontAlgn="ctr"/>
                      <a:r>
                        <a:rPr lang="en-US" sz="1200" b="0" i="0" u="none" strike="noStrike" dirty="0" smtClean="0">
                          <a:solidFill>
                            <a:srgbClr val="000000"/>
                          </a:solidFill>
                          <a:effectLst/>
                          <a:latin typeface="Arial" panose="020B0604020202020204" pitchFamily="34" charset="0"/>
                        </a:rPr>
                        <a:t>68</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200" b="0" dirty="0" smtClean="0">
                          <a:latin typeface="Arial" panose="020B0604020202020204" pitchFamily="34" charset="0"/>
                          <a:cs typeface="Arial" panose="020B0604020202020204" pitchFamily="34" charset="0"/>
                        </a:rPr>
                        <a:t>R23 OF 2020</a:t>
                      </a:r>
                      <a:endParaRPr lang="en-US" sz="1200" b="0" dirty="0" smtClean="0"/>
                    </a:p>
                    <a:p>
                      <a:pPr algn="l" fontAlgn="ct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panose="020B0604020202020204" pitchFamily="34" charset="0"/>
                          <a:ea typeface="+mn-ea"/>
                          <a:cs typeface="+mn-cs"/>
                        </a:rPr>
                        <a:t>JB Marks Local Municipality</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kern="1200" dirty="0" smtClean="0">
                        <a:solidFill>
                          <a:srgbClr val="000000"/>
                        </a:solidFill>
                        <a:effectLst/>
                        <a:latin typeface="Arial" panose="020B0604020202020204" pitchFamily="34" charset="0"/>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dirty="0" smtClean="0">
                          <a:latin typeface="Arial" panose="020B0604020202020204" pitchFamily="34" charset="0"/>
                          <a:cs typeface="Arial" panose="020B0604020202020204" pitchFamily="34" charset="0"/>
                        </a:rPr>
                        <a:t>23 JULY 2020</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311150" marR="0" lvl="0" indent="-3111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procurement of, or contracting for good, works and services, including the construction, refurbishment, leasing, occupation and use of immovable property, during, or in respect of the national state of disaster, as declared by Government Notice No. 313 of 15 March 2020, by or on behalf of the State institutions, and payments made in respect thereof.</a:t>
                      </a:r>
                    </a:p>
                    <a:p>
                      <a:pPr marL="311150" marR="0" lvl="0" indent="-3111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Any unlawful or improper conduct by the employees or officials of the State Institutions or any other person or entity in relation to the allegations set above</a:t>
                      </a:r>
                      <a:endParaRPr lang="en-US" sz="1200" i="1" dirty="0">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marR="0" lvl="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Arial" panose="020B0604020202020204" pitchFamily="34" charset="0"/>
                        </a:rPr>
                        <a:t>Investigation</a:t>
                      </a:r>
                      <a:r>
                        <a:rPr lang="en-US" sz="1200" b="0" i="0" u="none" strike="noStrike" baseline="0" dirty="0" smtClean="0">
                          <a:solidFill>
                            <a:srgbClr val="000000"/>
                          </a:solidFill>
                          <a:effectLst/>
                          <a:latin typeface="Arial" panose="020B0604020202020204" pitchFamily="34" charset="0"/>
                        </a:rPr>
                        <a:t> finalized and report submitted to the presidency.</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200" b="0" i="0" u="none" strike="noStrike" baseline="0" dirty="0" smtClean="0">
                          <a:solidFill>
                            <a:srgbClr val="000000"/>
                          </a:solidFill>
                          <a:effectLst/>
                          <a:latin typeface="Arial" panose="020B0604020202020204" pitchFamily="34" charset="0"/>
                        </a:rPr>
                        <a:t>3 x Disciplinary referrals for Senior, Middle and Junior Manager </a:t>
                      </a:r>
                    </a:p>
                    <a:p>
                      <a:pPr marL="171450" indent="-171450" algn="l" fontAlgn="ctr">
                        <a:buFont typeface="Arial" panose="020B0604020202020204" pitchFamily="34" charset="0"/>
                        <a:buChar char="•"/>
                      </a:pPr>
                      <a:r>
                        <a:rPr lang="en-US" sz="1200" b="0" i="0" u="none" strike="noStrike" baseline="0" dirty="0" smtClean="0">
                          <a:solidFill>
                            <a:srgbClr val="000000"/>
                          </a:solidFill>
                          <a:effectLst/>
                          <a:latin typeface="Arial" panose="020B0604020202020204" pitchFamily="34" charset="0"/>
                        </a:rPr>
                        <a:t>1 x NPA referral for Senior Manager</a:t>
                      </a:r>
                    </a:p>
                    <a:p>
                      <a:pPr marL="171450" indent="-171450" algn="l" fontAlgn="ctr">
                        <a:buFont typeface="Arial" panose="020B0604020202020204" pitchFamily="34" charset="0"/>
                        <a:buChar char="•"/>
                      </a:pPr>
                      <a:r>
                        <a:rPr lang="en-US" sz="1200" b="0" i="0" u="none" strike="noStrike" baseline="0" dirty="0" smtClean="0">
                          <a:solidFill>
                            <a:srgbClr val="000000"/>
                          </a:solidFill>
                          <a:effectLst/>
                          <a:latin typeface="Arial" panose="020B0604020202020204" pitchFamily="34" charset="0"/>
                        </a:rPr>
                        <a:t>1 x Executive Action referral for Office bearer</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62940"/>
                  </a:ext>
                </a:extLst>
              </a:tr>
              <a:tr h="1836530">
                <a:tc>
                  <a:txBody>
                    <a:bodyPr/>
                    <a:lstStyle/>
                    <a:p>
                      <a:pPr algn="l" fontAlgn="ctr"/>
                      <a:r>
                        <a:rPr lang="en-US" sz="1200" b="0" i="0" u="none" strike="noStrike" dirty="0" smtClean="0">
                          <a:solidFill>
                            <a:srgbClr val="000000"/>
                          </a:solidFill>
                          <a:effectLst/>
                          <a:latin typeface="Arial" panose="020B0604020202020204" pitchFamily="34" charset="0"/>
                        </a:rPr>
                        <a:t>69</a:t>
                      </a: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200" b="0" dirty="0" smtClean="0">
                          <a:latin typeface="Arial" panose="020B0604020202020204" pitchFamily="34" charset="0"/>
                          <a:cs typeface="Arial" panose="020B0604020202020204" pitchFamily="34" charset="0"/>
                        </a:rPr>
                        <a:t>R23 OF 2020</a:t>
                      </a:r>
                      <a:endParaRPr lang="en-US" sz="1200" b="0" dirty="0" smtClean="0"/>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Arial" panose="020B0604020202020204" pitchFamily="34" charset="0"/>
                          <a:ea typeface="+mn-ea"/>
                          <a:cs typeface="+mn-cs"/>
                        </a:rPr>
                        <a:t>Ratlou Local Municipality </a:t>
                      </a: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311150" marR="0" lvl="0" indent="-3111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200" i="1" dirty="0">
                        <a:latin typeface="Arial" panose="020B0604020202020204" pitchFamily="34" charset="0"/>
                        <a:cs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rPr>
                        <a:t>Investigation</a:t>
                      </a:r>
                      <a:r>
                        <a:rPr lang="en-US" sz="1200" b="0" i="0" u="none" strike="noStrike" baseline="0" dirty="0" smtClean="0">
                          <a:solidFill>
                            <a:srgbClr val="000000"/>
                          </a:solidFill>
                          <a:effectLst/>
                          <a:latin typeface="Arial" panose="020B0604020202020204" pitchFamily="34" charset="0"/>
                        </a:rPr>
                        <a:t> finalized and report submitted to the presidency.</a:t>
                      </a:r>
                      <a:endParaRPr lang="en-US" sz="1200" b="0" i="0" u="none" strike="noStrike" dirty="0" smtClean="0">
                        <a:solidFill>
                          <a:srgbClr val="000000"/>
                        </a:solidFill>
                        <a:effectLst/>
                        <a:latin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200" b="0" i="0" u="none" strike="noStrike" baseline="0" dirty="0" smtClean="0">
                          <a:solidFill>
                            <a:srgbClr val="000000"/>
                          </a:solidFill>
                          <a:effectLst/>
                          <a:latin typeface="Arial" panose="020B0604020202020204" pitchFamily="34" charset="0"/>
                        </a:rPr>
                        <a:t>2 x Disciplinary referral for Senior and Middle Management officials.</a:t>
                      </a:r>
                    </a:p>
                    <a:p>
                      <a:pPr marL="171450" indent="-171450" algn="l" fontAlgn="ctr">
                        <a:buFont typeface="Arial" panose="020B0604020202020204" pitchFamily="34" charset="0"/>
                        <a:buChar char="•"/>
                      </a:pPr>
                      <a:r>
                        <a:rPr lang="en-US" sz="1200" b="0" i="0" u="none" strike="noStrike" baseline="0" dirty="0" smtClean="0">
                          <a:solidFill>
                            <a:srgbClr val="000000"/>
                          </a:solidFill>
                          <a:effectLst/>
                          <a:latin typeface="Arial" panose="020B0604020202020204" pitchFamily="34" charset="0"/>
                        </a:rPr>
                        <a:t>1 x NPA referral for Senior Management official</a:t>
                      </a:r>
                    </a:p>
                  </a:txBody>
                  <a:tcPr marL="3043" marR="3043" marT="30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752705"/>
                  </a:ext>
                </a:extLst>
              </a:tr>
            </a:tbl>
          </a:graphicData>
        </a:graphic>
      </p:graphicFrame>
    </p:spTree>
    <p:extLst>
      <p:ext uri="{BB962C8B-B14F-4D97-AF65-F5344CB8AC3E}">
        <p14:creationId xmlns:p14="http://schemas.microsoft.com/office/powerpoint/2010/main" val="1867790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1990725" y="6540500"/>
            <a:ext cx="5516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Hotline: 0800 037 774    |     Website: https://www.siu.org.za   |   E-mail: info@siu.org.za </a:t>
            </a:r>
          </a:p>
        </p:txBody>
      </p:sp>
      <p:sp>
        <p:nvSpPr>
          <p:cNvPr id="5123" name="Content Placeholder 3"/>
          <p:cNvSpPr>
            <a:spLocks noGrp="1"/>
          </p:cNvSpPr>
          <p:nvPr>
            <p:ph idx="1"/>
          </p:nvPr>
        </p:nvSpPr>
        <p:spPr>
          <a:xfrm>
            <a:off x="495300" y="2338388"/>
            <a:ext cx="8915400" cy="1154112"/>
          </a:xfrm>
          <a:solidFill>
            <a:schemeClr val="tx1"/>
          </a:solidFill>
        </p:spPr>
        <p:txBody>
          <a:bodyPr/>
          <a:lstStyle/>
          <a:p>
            <a:pPr marL="0" indent="0" algn="ctr" eaLnBrk="1" hangingPunct="1">
              <a:lnSpc>
                <a:spcPct val="150000"/>
              </a:lnSpc>
              <a:buFont typeface="Arial" panose="020B0604020202020204" pitchFamily="34" charset="0"/>
              <a:buNone/>
            </a:pPr>
            <a:r>
              <a:rPr lang="en-US" altLang="en-US" sz="4300" b="1" dirty="0" smtClean="0">
                <a:solidFill>
                  <a:schemeClr val="bg1"/>
                </a:solidFill>
                <a:latin typeface="Arial" panose="020B0604020202020204" pitchFamily="34" charset="0"/>
                <a:cs typeface="Arial" panose="020B0604020202020204" pitchFamily="34" charset="0"/>
              </a:rPr>
              <a:t>ONGOING INVESTIGATION</a:t>
            </a:r>
            <a:endParaRPr lang="en-US" altLang="en-US" sz="43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89988" y="6489700"/>
            <a:ext cx="6207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98DEB2-CEB3-4CA7-8AFC-F8F642648BB2}" type="slidenum">
              <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1008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1341461" y="2356755"/>
            <a:ext cx="7638766" cy="1154063"/>
          </a:xfrm>
          <a:solidFill>
            <a:schemeClr val="bg1"/>
          </a:solidFill>
        </p:spPr>
        <p:txBody>
          <a:bodyPr>
            <a:normAutofit/>
          </a:bodyPr>
          <a:lstStyle/>
          <a:p>
            <a:pPr marL="0" indent="0" algn="ctr">
              <a:lnSpc>
                <a:spcPct val="150000"/>
              </a:lnSpc>
              <a:buNone/>
            </a:pPr>
            <a:r>
              <a:rPr lang="en-US" sz="4300" b="1" dirty="0" smtClean="0">
                <a:latin typeface="Arial" panose="020B0604020202020204" pitchFamily="34" charset="0"/>
                <a:cs typeface="Arial" panose="020B0604020202020204" pitchFamily="34" charset="0"/>
              </a:rPr>
              <a:t>GAUTENG PROVINCE</a:t>
            </a:r>
            <a:endParaRPr lang="en-US" sz="43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45</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25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46</a:t>
            </a:fld>
            <a:endParaRPr lang="en-US" b="1" dirty="0">
              <a:latin typeface="Arial" panose="020B0604020202020204" pitchFamily="34" charset="0"/>
              <a:cs typeface="Arial" panose="020B0604020202020204" pitchFamily="34" charset="0"/>
            </a:endParaRPr>
          </a:p>
        </p:txBody>
      </p:sp>
      <p:sp>
        <p:nvSpPr>
          <p:cNvPr id="6" name="Content Placeholder 3"/>
          <p:cNvSpPr>
            <a:spLocks noGrp="1"/>
          </p:cNvSpPr>
          <p:nvPr>
            <p:ph idx="1"/>
          </p:nvPr>
        </p:nvSpPr>
        <p:spPr>
          <a:xfrm>
            <a:off x="495300" y="1757867"/>
            <a:ext cx="8915400" cy="4077931"/>
          </a:xfrm>
        </p:spPr>
        <p:txBody>
          <a:bodyPr>
            <a:normAutofit fontScale="32500" lnSpcReduction="20000"/>
          </a:bodyPr>
          <a:lstStyle/>
          <a:p>
            <a:pPr marL="0" indent="0" algn="ctr">
              <a:lnSpc>
                <a:spcPct val="150000"/>
              </a:lnSpc>
              <a:buNone/>
            </a:pPr>
            <a:r>
              <a:rPr lang="en-ZA" sz="4300" b="1" dirty="0">
                <a:latin typeface="Arial" panose="020B0604020202020204" pitchFamily="34" charset="0"/>
                <a:cs typeface="Arial" panose="020B0604020202020204" pitchFamily="34" charset="0"/>
              </a:rPr>
              <a:t>LESEDI LOCAL MUNICIPALITY IN THE GAUTENG PROVINCE</a:t>
            </a:r>
          </a:p>
          <a:p>
            <a:pPr marL="0" indent="0" algn="ctr">
              <a:lnSpc>
                <a:spcPct val="150000"/>
              </a:lnSpc>
              <a:buNone/>
            </a:pPr>
            <a:r>
              <a:rPr lang="en-ZA" sz="4300" b="1" dirty="0">
                <a:latin typeface="Arial" panose="020B0604020202020204" pitchFamily="34" charset="0"/>
                <a:cs typeface="Arial" panose="020B0604020202020204" pitchFamily="34" charset="0"/>
              </a:rPr>
              <a:t>GG: 41000 OF 24 JULY 2017</a:t>
            </a:r>
          </a:p>
          <a:p>
            <a:pPr marL="0" indent="0" algn="ctr">
              <a:lnSpc>
                <a:spcPct val="150000"/>
              </a:lnSpc>
              <a:buNone/>
            </a:pPr>
            <a:r>
              <a:rPr lang="en-ZA" sz="43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4300" i="1" dirty="0">
                <a:latin typeface="Arial" panose="020B0604020202020204" pitchFamily="34" charset="0"/>
                <a:cs typeface="Arial" panose="020B0604020202020204" pitchFamily="34" charset="0"/>
              </a:rPr>
              <a:t>The procurement of, or contracting by or on behalf of the Municipality and payments made in respect thereof, and any related irregular or fruitless and wasteful expenditure incurred by, or losses suffered by the Municipality or the State in respect of:</a:t>
            </a:r>
          </a:p>
          <a:p>
            <a:pPr lvl="1" indent="-468313" algn="just">
              <a:lnSpc>
                <a:spcPct val="150000"/>
              </a:lnSpc>
              <a:buFont typeface="Courier New" panose="02070309020205020404" pitchFamily="49" charset="0"/>
              <a:buChar char="o"/>
            </a:pPr>
            <a:r>
              <a:rPr lang="en-US" sz="4300" i="1" dirty="0">
                <a:latin typeface="Arial" panose="020B0604020202020204" pitchFamily="34" charset="0"/>
                <a:cs typeface="Arial" panose="020B0604020202020204" pitchFamily="34" charset="0"/>
              </a:rPr>
              <a:t>An automated time and attendance </a:t>
            </a:r>
            <a:r>
              <a:rPr lang="en-US" sz="4300" i="1" dirty="0" smtClean="0">
                <a:latin typeface="Arial" panose="020B0604020202020204" pitchFamily="34" charset="0"/>
                <a:cs typeface="Arial" panose="020B0604020202020204" pitchFamily="34" charset="0"/>
              </a:rPr>
              <a:t>system  - contract value R250 000</a:t>
            </a:r>
            <a:endParaRPr lang="en-US" sz="43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4300" i="1" dirty="0">
                <a:latin typeface="Arial" panose="020B0604020202020204" pitchFamily="34" charset="0"/>
                <a:cs typeface="Arial" panose="020B0604020202020204" pitchFamily="34" charset="0"/>
              </a:rPr>
              <a:t>Organisational re-engineering related </a:t>
            </a:r>
            <a:r>
              <a:rPr lang="en-US" sz="4300" i="1" dirty="0" smtClean="0">
                <a:latin typeface="Arial" panose="020B0604020202020204" pitchFamily="34" charset="0"/>
                <a:cs typeface="Arial" panose="020B0604020202020204" pitchFamily="34" charset="0"/>
              </a:rPr>
              <a:t>services – contract value R230 500</a:t>
            </a:r>
            <a:endParaRPr lang="en-US" sz="43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4300" i="1" dirty="0">
                <a:latin typeface="Arial" panose="020B0604020202020204" pitchFamily="34" charset="0"/>
                <a:cs typeface="Arial" panose="020B0604020202020204" pitchFamily="34" charset="0"/>
              </a:rPr>
              <a:t>The supply and delivery of </a:t>
            </a:r>
            <a:r>
              <a:rPr lang="en-US" sz="4300" i="1" dirty="0" smtClean="0">
                <a:latin typeface="Arial" panose="020B0604020202020204" pitchFamily="34" charset="0"/>
                <a:cs typeface="Arial" panose="020B0604020202020204" pitchFamily="34" charset="0"/>
              </a:rPr>
              <a:t>fuel – no contract value</a:t>
            </a:r>
            <a:endParaRPr lang="en-US" sz="43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4300" i="1" dirty="0">
                <a:latin typeface="Arial" panose="020B0604020202020204" pitchFamily="34" charset="0"/>
                <a:cs typeface="Arial" panose="020B0604020202020204" pitchFamily="34" charset="0"/>
              </a:rPr>
              <a:t>Refuse removal </a:t>
            </a:r>
            <a:r>
              <a:rPr lang="en-US" sz="4300" i="1" dirty="0" smtClean="0">
                <a:latin typeface="Arial" panose="020B0604020202020204" pitchFamily="34" charset="0"/>
                <a:cs typeface="Arial" panose="020B0604020202020204" pitchFamily="34" charset="0"/>
              </a:rPr>
              <a:t>services – payments made of R16 630 888</a:t>
            </a:r>
            <a:endParaRPr lang="en-US" sz="43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4300" i="1" dirty="0">
                <a:latin typeface="Arial" panose="020B0604020202020204" pitchFamily="34" charset="0"/>
                <a:cs typeface="Arial" panose="020B0604020202020204" pitchFamily="34" charset="0"/>
              </a:rPr>
              <a:t>Accounting related </a:t>
            </a:r>
            <a:r>
              <a:rPr lang="en-US" sz="4300" i="1" dirty="0" smtClean="0">
                <a:latin typeface="Arial" panose="020B0604020202020204" pitchFamily="34" charset="0"/>
                <a:cs typeface="Arial" panose="020B0604020202020204" pitchFamily="34" charset="0"/>
              </a:rPr>
              <a:t>services</a:t>
            </a:r>
            <a:r>
              <a:rPr lang="en-US" sz="4300" i="1" dirty="0">
                <a:latin typeface="Arial" panose="020B0604020202020204" pitchFamily="34" charset="0"/>
                <a:cs typeface="Arial" panose="020B0604020202020204" pitchFamily="34" charset="0"/>
              </a:rPr>
              <a:t> </a:t>
            </a:r>
            <a:r>
              <a:rPr lang="en-US" sz="4300" i="1" dirty="0" smtClean="0">
                <a:latin typeface="Arial" panose="020B0604020202020204" pitchFamily="34" charset="0"/>
                <a:cs typeface="Arial" panose="020B0604020202020204" pitchFamily="34" charset="0"/>
              </a:rPr>
              <a:t>– contract value R230 000</a:t>
            </a:r>
            <a:endParaRPr lang="en-US" sz="4300" i="1" dirty="0">
              <a:latin typeface="Arial" panose="020B0604020202020204" pitchFamily="34" charset="0"/>
              <a:cs typeface="Arial" panose="020B0604020202020204" pitchFamily="34" charset="0"/>
            </a:endParaRPr>
          </a:p>
          <a:p>
            <a:endParaRPr lang="en-US" dirty="0"/>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R25 OF </a:t>
            </a:r>
            <a:r>
              <a:rPr lang="en-ZA" sz="2800" b="1" dirty="0" smtClean="0">
                <a:latin typeface="Arial" panose="020B0604020202020204" pitchFamily="34" charset="0"/>
                <a:cs typeface="Arial" panose="020B0604020202020204" pitchFamily="34" charset="0"/>
              </a:rPr>
              <a:t>2017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424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47</a:t>
            </a:fld>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95300" y="1768753"/>
            <a:ext cx="8915400" cy="4077931"/>
          </a:xfrm>
        </p:spPr>
        <p:txBody>
          <a:bodyPr>
            <a:normAutofit fontScale="85000" lnSpcReduction="10000"/>
          </a:bodyPr>
          <a:lstStyle/>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failure by the Municipality to pay or to pay timeously the debts of the Municipality or government debtor accounts and related fruitless and wasteful expenditure incurred by, or losses suffered by the Municipality or the State.</a:t>
            </a:r>
          </a:p>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failure or refusal by the Performance Audit Committee of the Municipality to submit prescribed audit reports to the Municipal Council.</a:t>
            </a:r>
          </a:p>
          <a:p>
            <a:pPr marL="285750" indent="-2857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Any unlawful or improper conduct by councillors, officials or employees of the Municipality, contractors, suppliers or service providers of the Municipality, or any other person or entity, relating to the allegations</a:t>
            </a:r>
            <a:r>
              <a:rPr lang="en-US" sz="1400" i="1" dirty="0" smtClean="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0" indent="0" algn="ctr">
              <a:lnSpc>
                <a:spcPct val="150000"/>
              </a:lnSpc>
              <a:buNone/>
            </a:pPr>
            <a:endParaRPr lang="en-US" sz="1400" dirty="0" smtClean="0">
              <a:latin typeface="Arial" panose="020B0604020202020204" pitchFamily="34" charset="0"/>
              <a:cs typeface="Arial" panose="020B0604020202020204" pitchFamily="34" charset="0"/>
            </a:endParaRPr>
          </a:p>
          <a:p>
            <a:pPr marL="0" indent="0" algn="ctr">
              <a:lnSpc>
                <a:spcPct val="150000"/>
              </a:lnSpc>
              <a:buNone/>
            </a:pPr>
            <a:endParaRPr lang="en-US" sz="1400" dirty="0">
              <a:latin typeface="Arial" panose="020B0604020202020204" pitchFamily="34" charset="0"/>
              <a:cs typeface="Arial" panose="020B0604020202020204" pitchFamily="34" charset="0"/>
            </a:endParaRPr>
          </a:p>
          <a:p>
            <a:pPr marL="0" indent="0" algn="ctr">
              <a:lnSpc>
                <a:spcPct val="150000"/>
              </a:lnSpc>
              <a:buNone/>
            </a:pPr>
            <a:endParaRPr lang="en-US" sz="1400" dirty="0" smtClean="0">
              <a:latin typeface="Arial" panose="020B0604020202020204" pitchFamily="34" charset="0"/>
              <a:cs typeface="Arial" panose="020B0604020202020204" pitchFamily="34" charset="0"/>
            </a:endParaRPr>
          </a:p>
          <a:p>
            <a:pPr marL="0" indent="0" algn="ctr">
              <a:lnSpc>
                <a:spcPct val="150000"/>
              </a:lnSpc>
              <a:buNone/>
            </a:pPr>
            <a:endParaRPr lang="en-US" sz="1400" dirty="0">
              <a:latin typeface="Arial" panose="020B0604020202020204" pitchFamily="34" charset="0"/>
              <a:cs typeface="Arial" panose="020B0604020202020204" pitchFamily="34" charset="0"/>
            </a:endParaRPr>
          </a:p>
          <a:p>
            <a:pPr marL="0" indent="0" algn="ctr">
              <a:lnSpc>
                <a:spcPct val="150000"/>
              </a:lnSpc>
              <a:buNone/>
            </a:pPr>
            <a:endParaRPr lang="en-US" sz="1400" b="1" u="sng"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final report is </a:t>
            </a:r>
            <a:r>
              <a:rPr lang="en-US" sz="1400" dirty="0" smtClean="0">
                <a:latin typeface="Arial" panose="020B0604020202020204" pitchFamily="34" charset="0"/>
                <a:cs typeface="Arial" panose="020B0604020202020204" pitchFamily="34" charset="0"/>
              </a:rPr>
              <a:t>under review.</a:t>
            </a:r>
            <a:endParaRPr lang="en-US" sz="14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47759081"/>
              </p:ext>
            </p:extLst>
          </p:nvPr>
        </p:nvGraphicFramePr>
        <p:xfrm>
          <a:off x="585240" y="3511084"/>
          <a:ext cx="8735520" cy="1697051"/>
        </p:xfrm>
        <a:graphic>
          <a:graphicData uri="http://schemas.openxmlformats.org/drawingml/2006/table">
            <a:tbl>
              <a:tblPr firstRow="1" bandRow="1">
                <a:tableStyleId>{D7AC3CCA-C797-4891-BE02-D94E43425B78}</a:tableStyleId>
              </a:tblPr>
              <a:tblGrid>
                <a:gridCol w="1713942">
                  <a:extLst>
                    <a:ext uri="{9D8B030D-6E8A-4147-A177-3AD203B41FA5}">
                      <a16:colId xmlns:a16="http://schemas.microsoft.com/office/drawing/2014/main" val="674500297"/>
                    </a:ext>
                  </a:extLst>
                </a:gridCol>
                <a:gridCol w="2694350">
                  <a:extLst>
                    <a:ext uri="{9D8B030D-6E8A-4147-A177-3AD203B41FA5}">
                      <a16:colId xmlns:a16="http://schemas.microsoft.com/office/drawing/2014/main" val="3926251353"/>
                    </a:ext>
                  </a:extLst>
                </a:gridCol>
                <a:gridCol w="4327228">
                  <a:extLst>
                    <a:ext uri="{9D8B030D-6E8A-4147-A177-3AD203B41FA5}">
                      <a16:colId xmlns:a16="http://schemas.microsoft.com/office/drawing/2014/main" val="812842083"/>
                    </a:ext>
                  </a:extLst>
                </a:gridCol>
              </a:tblGrid>
              <a:tr h="416891">
                <a:tc>
                  <a:txBody>
                    <a:bodyPr/>
                    <a:lstStyle/>
                    <a:p>
                      <a:pPr algn="ctr"/>
                      <a:r>
                        <a:rPr lang="en-US" sz="1200" dirty="0" smtClean="0">
                          <a:solidFill>
                            <a:schemeClr val="tx1"/>
                          </a:solidFill>
                          <a:latin typeface="Arial" panose="020B0604020202020204" pitchFamily="34" charset="0"/>
                          <a:cs typeface="Arial" panose="020B0604020202020204" pitchFamily="34" charset="0"/>
                        </a:rPr>
                        <a:t>OUTCOME</a:t>
                      </a:r>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VALUE/COUNT/ DESCRIPTION</a:t>
                      </a:r>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STATUS UPDATE</a:t>
                      </a:r>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211043698"/>
                  </a:ext>
                </a:extLst>
              </a:tr>
              <a:tr h="356524">
                <a:tc>
                  <a:txBody>
                    <a:bodyPr/>
                    <a:lstStyle/>
                    <a:p>
                      <a:r>
                        <a:rPr lang="en-US" sz="1100" dirty="0" smtClean="0">
                          <a:solidFill>
                            <a:schemeClr val="tx1"/>
                          </a:solidFill>
                          <a:latin typeface="Arial" panose="020B0604020202020204" pitchFamily="34" charset="0"/>
                          <a:cs typeface="Arial" panose="020B0604020202020204" pitchFamily="34" charset="0"/>
                        </a:rPr>
                        <a:t>Potential</a:t>
                      </a:r>
                      <a:r>
                        <a:rPr lang="en-US" sz="1100" baseline="0" dirty="0" smtClean="0">
                          <a:solidFill>
                            <a:schemeClr val="tx1"/>
                          </a:solidFill>
                          <a:latin typeface="Arial" panose="020B0604020202020204" pitchFamily="34" charset="0"/>
                          <a:cs typeface="Arial" panose="020B0604020202020204" pitchFamily="34" charset="0"/>
                        </a:rPr>
                        <a:t> cash and/or assets recovered</a:t>
                      </a:r>
                      <a:endParaRPr lang="en-US" sz="105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100" dirty="0" smtClean="0">
                          <a:solidFill>
                            <a:schemeClr val="tx1"/>
                          </a:solidFill>
                          <a:latin typeface="Arial" panose="020B0604020202020204" pitchFamily="34" charset="0"/>
                          <a:cs typeface="Arial" panose="020B0604020202020204" pitchFamily="34" charset="0"/>
                        </a:rPr>
                        <a:t>R</a:t>
                      </a:r>
                      <a:r>
                        <a:rPr lang="en-US" sz="1100" baseline="0" dirty="0" smtClean="0">
                          <a:solidFill>
                            <a:schemeClr val="tx1"/>
                          </a:solidFill>
                          <a:latin typeface="Arial" panose="020B0604020202020204" pitchFamily="34" charset="0"/>
                          <a:cs typeface="Arial" panose="020B0604020202020204" pitchFamily="34" charset="0"/>
                        </a:rPr>
                        <a:t> 50,000</a:t>
                      </a:r>
                      <a:endParaRPr lang="en-US" sz="11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100" dirty="0" smtClean="0">
                          <a:solidFill>
                            <a:schemeClr val="tx1"/>
                          </a:solidFill>
                          <a:latin typeface="Arial" panose="020B0604020202020204" pitchFamily="34" charset="0"/>
                          <a:cs typeface="Arial" panose="020B0604020202020204" pitchFamily="34" charset="0"/>
                        </a:rPr>
                        <a:t>Acknowledgement of Debt signed with service provider</a:t>
                      </a:r>
                      <a:r>
                        <a:rPr lang="en-US" sz="1100" baseline="0" dirty="0" smtClean="0">
                          <a:solidFill>
                            <a:schemeClr val="tx1"/>
                          </a:solidFill>
                          <a:latin typeface="Arial" panose="020B0604020202020204" pitchFamily="34" charset="0"/>
                          <a:cs typeface="Arial" panose="020B0604020202020204" pitchFamily="34" charset="0"/>
                        </a:rPr>
                        <a:t> for services not rendered</a:t>
                      </a:r>
                      <a:endParaRPr lang="en-US" sz="11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09284702"/>
                  </a:ext>
                </a:extLst>
              </a:tr>
              <a:tr h="411480">
                <a:tc>
                  <a:txBody>
                    <a:bodyPr/>
                    <a:lstStyle/>
                    <a:p>
                      <a:pPr marL="0" algn="l" defTabSz="457200" rtl="0" eaLnBrk="1" latinLnBrk="0" hangingPunct="1"/>
                      <a:r>
                        <a:rPr lang="en-US" sz="1050" kern="1200" dirty="0" smtClean="0">
                          <a:solidFill>
                            <a:schemeClr val="tx1"/>
                          </a:solidFill>
                          <a:latin typeface="Arial" panose="020B0604020202020204" pitchFamily="34" charset="0"/>
                          <a:ea typeface="+mn-ea"/>
                          <a:cs typeface="Arial" panose="020B0604020202020204" pitchFamily="34" charset="0"/>
                        </a:rPr>
                        <a:t>NPA REFERRAL</a:t>
                      </a:r>
                      <a:endParaRPr lang="en-US" sz="1050" kern="1200" dirty="0">
                        <a:solidFill>
                          <a:schemeClr val="tx1"/>
                        </a:solidFill>
                        <a:latin typeface="Arial" panose="020B0604020202020204" pitchFamily="34" charset="0"/>
                        <a:ea typeface="+mn-ea"/>
                        <a:cs typeface="Arial" panose="020B0604020202020204" pitchFamily="34" charset="0"/>
                      </a:endParaRPr>
                    </a:p>
                  </a:txBody>
                  <a:tcPr>
                    <a:noFill/>
                  </a:tcPr>
                </a:tc>
                <a:tc>
                  <a:txBody>
                    <a:bodyPr/>
                    <a:lstStyle/>
                    <a:p>
                      <a:r>
                        <a:rPr lang="en-US" sz="1100" dirty="0" smtClean="0">
                          <a:solidFill>
                            <a:schemeClr val="tx1"/>
                          </a:solidFill>
                          <a:latin typeface="Arial" panose="020B0604020202020204" pitchFamily="34" charset="0"/>
                          <a:cs typeface="Arial" panose="020B0604020202020204" pitchFamily="34" charset="0"/>
                        </a:rPr>
                        <a:t>Financial misconduct for contravention of MFMA against MM and acting MM</a:t>
                      </a:r>
                      <a:endParaRPr lang="en-US" sz="11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100" dirty="0" smtClean="0">
                          <a:solidFill>
                            <a:schemeClr val="tx1"/>
                          </a:solidFill>
                          <a:latin typeface="Arial" panose="020B0604020202020204" pitchFamily="34" charset="0"/>
                          <a:cs typeface="Arial" panose="020B0604020202020204" pitchFamily="34" charset="0"/>
                        </a:rPr>
                        <a:t>NPA is considering the evidence</a:t>
                      </a:r>
                      <a:endParaRPr lang="en-US" sz="11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29877597"/>
                  </a:ext>
                </a:extLst>
              </a:tr>
              <a:tr h="411480">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Disciplinary Referral</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Financial Misconduct for contravening MFMA against Manager SCM</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Request sent to Municipality to provide an update</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315317105"/>
                  </a:ext>
                </a:extLst>
              </a:tr>
            </a:tbl>
          </a:graphicData>
        </a:graphic>
      </p:graphicFrame>
    </p:spTree>
    <p:extLst>
      <p:ext uri="{BB962C8B-B14F-4D97-AF65-F5344CB8AC3E}">
        <p14:creationId xmlns:p14="http://schemas.microsoft.com/office/powerpoint/2010/main" val="2857087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436915"/>
            <a:ext cx="8915400" cy="4409770"/>
          </a:xfrm>
        </p:spPr>
        <p:txBody>
          <a:bodyPr>
            <a:noAutofit/>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EKURHULENI METROPOLITAN MUNICIPALITY </a:t>
            </a:r>
            <a:r>
              <a:rPr lang="en-ZA" sz="1400" b="1" dirty="0">
                <a:latin typeface="Arial" panose="020B0604020202020204" pitchFamily="34" charset="0"/>
                <a:cs typeface="Arial" panose="020B0604020202020204" pitchFamily="34" charset="0"/>
              </a:rPr>
              <a:t>IN THE </a:t>
            </a:r>
            <a:r>
              <a:rPr lang="en-ZA" sz="1400" b="1" dirty="0" smtClean="0">
                <a:latin typeface="Arial" panose="020B0604020202020204" pitchFamily="34" charset="0"/>
                <a:cs typeface="Arial" panose="020B0604020202020204" pitchFamily="34" charset="0"/>
              </a:rPr>
              <a:t>GAUTENG </a:t>
            </a:r>
            <a:r>
              <a:rPr lang="en-ZA" sz="1400" b="1" dirty="0">
                <a:latin typeface="Arial" panose="020B0604020202020204" pitchFamily="34" charset="0"/>
                <a:cs typeface="Arial" panose="020B0604020202020204" pitchFamily="34" charset="0"/>
              </a:rPr>
              <a:t>PROVINCE</a:t>
            </a: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ZA" sz="1400" b="1" dirty="0" smtClean="0">
                <a:latin typeface="Arial" panose="020B0604020202020204" pitchFamily="34" charset="0"/>
                <a:cs typeface="Arial" panose="020B0604020202020204" pitchFamily="34" charset="0"/>
              </a:rPr>
              <a:t>41915 </a:t>
            </a:r>
            <a:r>
              <a:rPr lang="en-ZA" sz="1400" b="1" dirty="0">
                <a:latin typeface="Arial" panose="020B0604020202020204" pitchFamily="34" charset="0"/>
                <a:cs typeface="Arial" panose="020B0604020202020204" pitchFamily="34" charset="0"/>
              </a:rPr>
              <a:t>OF </a:t>
            </a:r>
            <a:r>
              <a:rPr lang="en-ZA" sz="1400" b="1" dirty="0" smtClean="0">
                <a:latin typeface="Arial" panose="020B0604020202020204" pitchFamily="34" charset="0"/>
                <a:cs typeface="Arial" panose="020B0604020202020204" pitchFamily="34" charset="0"/>
              </a:rPr>
              <a:t>21 SEPTEMBER 2018</a:t>
            </a:r>
          </a:p>
          <a:p>
            <a:pPr marL="0" indent="0" algn="ctr">
              <a:lnSpc>
                <a:spcPct val="150000"/>
              </a:lnSpc>
              <a:buNone/>
            </a:pPr>
            <a:r>
              <a:rPr lang="en-ZA" sz="1400" b="1" dirty="0" smtClean="0">
                <a:latin typeface="Arial" panose="020B0604020202020204" pitchFamily="34" charset="0"/>
                <a:cs typeface="Arial" panose="020B0604020202020204" pitchFamily="34" charset="0"/>
              </a:rPr>
              <a:t>GG: 42204 OF 1 FEBRUARY 2019</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procurement of, or contracting for, goods or services by or on behalf of the Municipality and payments made in respect thereof </a:t>
            </a:r>
            <a:r>
              <a:rPr lang="en-US" sz="1400" i="1" dirty="0" smtClean="0">
                <a:latin typeface="Arial" panose="020B0604020202020204" pitchFamily="34" charset="0"/>
                <a:cs typeface="Arial" panose="020B0604020202020204" pitchFamily="34" charset="0"/>
              </a:rPr>
              <a:t>and </a:t>
            </a:r>
            <a:r>
              <a:rPr lang="en-US" sz="1400" i="1" dirty="0">
                <a:latin typeface="Arial" panose="020B0604020202020204" pitchFamily="34" charset="0"/>
                <a:cs typeface="Arial" panose="020B0604020202020204" pitchFamily="34" charset="0"/>
              </a:rPr>
              <a:t>any related unauthorised, irregular or fruitless and wasteful expenditure incurred by the Municipality or the State in relation </a:t>
            </a:r>
            <a:r>
              <a:rPr lang="en-US" sz="1400" i="1" dirty="0" smtClean="0">
                <a:latin typeface="Arial" panose="020B0604020202020204" pitchFamily="34" charset="0"/>
                <a:cs typeface="Arial" panose="020B0604020202020204" pitchFamily="34" charset="0"/>
              </a:rPr>
              <a:t>to:</a:t>
            </a:r>
          </a:p>
          <a:p>
            <a:pPr marL="857250" lvl="1" indent="-590550" algn="just">
              <a:lnSpc>
                <a:spcPct val="15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Contract </a:t>
            </a:r>
            <a:r>
              <a:rPr lang="en-US" sz="1400" i="1" dirty="0">
                <a:latin typeface="Arial" panose="020B0604020202020204" pitchFamily="34" charset="0"/>
                <a:cs typeface="Arial" panose="020B0604020202020204" pitchFamily="34" charset="0"/>
              </a:rPr>
              <a:t>No PT 01-2014 (Construction of a new Vosloorus Hospital Public Transport Facility), or any other contract or the appointment of the same or any other contractor or service provider, to complete or to render the remaining services in order to complete the </a:t>
            </a:r>
            <a:r>
              <a:rPr lang="en-US" sz="1400" i="1" dirty="0" smtClean="0">
                <a:latin typeface="Arial" panose="020B0604020202020204" pitchFamily="34" charset="0"/>
                <a:cs typeface="Arial" panose="020B0604020202020204" pitchFamily="34" charset="0"/>
              </a:rPr>
              <a:t>project – 2 contracts to the value of R38 999 762.</a:t>
            </a: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R28 </a:t>
            </a:r>
            <a:r>
              <a:rPr lang="en-ZA" sz="2800" b="1" dirty="0">
                <a:latin typeface="Arial" panose="020B0604020202020204" pitchFamily="34" charset="0"/>
                <a:cs typeface="Arial" panose="020B0604020202020204" pitchFamily="34" charset="0"/>
              </a:rPr>
              <a:t>OF </a:t>
            </a:r>
            <a:r>
              <a:rPr lang="en-ZA" sz="2800" b="1" dirty="0" smtClean="0">
                <a:latin typeface="Arial" panose="020B0604020202020204" pitchFamily="34" charset="0"/>
                <a:cs typeface="Arial" panose="020B0604020202020204" pitchFamily="34" charset="0"/>
              </a:rPr>
              <a:t>2018</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AMENDED BY R5 OF 2019</a:t>
            </a:r>
            <a:endParaRPr lang="en-US" sz="3200" dirty="0"/>
          </a:p>
        </p:txBody>
      </p:sp>
    </p:spTree>
    <p:extLst>
      <p:ext uri="{BB962C8B-B14F-4D97-AF65-F5344CB8AC3E}">
        <p14:creationId xmlns:p14="http://schemas.microsoft.com/office/powerpoint/2010/main" val="1178844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100484" y="1829203"/>
            <a:ext cx="9485643" cy="4077931"/>
          </a:xfrm>
        </p:spPr>
        <p:txBody>
          <a:bodyPr>
            <a:noAutofit/>
          </a:bodyPr>
          <a:lstStyle/>
          <a:p>
            <a:pPr marL="857250" lvl="1" indent="-5905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Contract No. PT 03-2015 (Construction of the Bluegum View Public Transport Facility</a:t>
            </a:r>
            <a:r>
              <a:rPr lang="en-US" sz="1200" i="1" dirty="0" smtClean="0">
                <a:latin typeface="Arial" panose="020B0604020202020204" pitchFamily="34" charset="0"/>
                <a:cs typeface="Arial" panose="020B0604020202020204" pitchFamily="34" charset="0"/>
              </a:rPr>
              <a:t>) – contract value is R12 541 846; or </a:t>
            </a:r>
            <a:endParaRPr lang="en-US" sz="1200" i="1" dirty="0">
              <a:latin typeface="Arial" panose="020B0604020202020204" pitchFamily="34" charset="0"/>
              <a:cs typeface="Arial" panose="020B0604020202020204" pitchFamily="34" charset="0"/>
            </a:endParaRPr>
          </a:p>
          <a:p>
            <a:pPr marL="857250" lvl="1" indent="-59055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Any </a:t>
            </a:r>
            <a:r>
              <a:rPr lang="en-US" sz="1200" i="1" dirty="0">
                <a:latin typeface="Arial" panose="020B0604020202020204" pitchFamily="34" charset="0"/>
                <a:cs typeface="Arial" panose="020B0604020202020204" pitchFamily="34" charset="0"/>
              </a:rPr>
              <a:t>other contract or the appointment of the same or any other contractor or service provider, to complete or to render the remaining services in order to complete the project.  </a:t>
            </a:r>
            <a:endParaRPr lang="en-US" sz="1200" i="1" dirty="0" smtClean="0">
              <a:latin typeface="Arial" panose="020B0604020202020204" pitchFamily="34" charset="0"/>
              <a:cs typeface="Arial" panose="020B0604020202020204" pitchFamily="34" charset="0"/>
            </a:endParaRPr>
          </a:p>
          <a:p>
            <a:pPr marL="311150" indent="-311150" algn="just">
              <a:lnSpc>
                <a:spcPct val="150000"/>
              </a:lnSpc>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Any </a:t>
            </a:r>
            <a:r>
              <a:rPr lang="en-US" sz="1200" i="1" dirty="0">
                <a:latin typeface="Arial" panose="020B0604020202020204" pitchFamily="34" charset="0"/>
                <a:cs typeface="Arial" panose="020B0604020202020204" pitchFamily="34" charset="0"/>
              </a:rPr>
              <a:t>improper or unlawful conduct by the councillors, officials or employees of the Municipality or the contractors or any other person or entity, in relation to the allegations </a:t>
            </a:r>
            <a:r>
              <a:rPr lang="en-US" sz="1200" i="1" dirty="0" smtClean="0">
                <a:latin typeface="Arial" panose="020B0604020202020204" pitchFamily="34" charset="0"/>
                <a:cs typeface="Arial" panose="020B0604020202020204" pitchFamily="34" charset="0"/>
              </a:rPr>
              <a:t>including </a:t>
            </a:r>
            <a:r>
              <a:rPr lang="en-US" sz="1200" i="1" dirty="0">
                <a:latin typeface="Arial" panose="020B0604020202020204" pitchFamily="34" charset="0"/>
                <a:cs typeface="Arial" panose="020B0604020202020204" pitchFamily="34" charset="0"/>
              </a:rPr>
              <a:t>the causes of such improper or unlawful conduct and any losses, damage or actual or potential prejudice suffered by the Municipality or the State</a:t>
            </a:r>
            <a:r>
              <a:rPr lang="en-US" sz="1200" i="1" dirty="0" smtClean="0">
                <a:latin typeface="Arial" panose="020B0604020202020204" pitchFamily="34" charset="0"/>
                <a:cs typeface="Arial" panose="020B0604020202020204" pitchFamily="34" charset="0"/>
              </a:rPr>
              <a:t>.</a:t>
            </a:r>
          </a:p>
          <a:p>
            <a:pPr marL="0" indent="0" algn="ctr">
              <a:lnSpc>
                <a:spcPct val="150000"/>
              </a:lnSpc>
              <a:buNone/>
            </a:pPr>
            <a:endParaRPr lang="en-ZA" sz="11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100" b="1" u="sng" dirty="0">
              <a:latin typeface="Arial" panose="020B0604020202020204" pitchFamily="34" charset="0"/>
              <a:cs typeface="Arial" panose="020B0604020202020204" pitchFamily="34" charset="0"/>
            </a:endParaRPr>
          </a:p>
          <a:p>
            <a:pPr marL="0" indent="0" algn="ctr">
              <a:lnSpc>
                <a:spcPct val="150000"/>
              </a:lnSpc>
              <a:buNone/>
            </a:pPr>
            <a:endParaRPr lang="en-ZA" sz="11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100" b="1" u="sng" dirty="0">
              <a:latin typeface="Arial" panose="020B0604020202020204" pitchFamily="34" charset="0"/>
              <a:cs typeface="Arial" panose="020B0604020202020204" pitchFamily="34" charset="0"/>
            </a:endParaRPr>
          </a:p>
          <a:p>
            <a:pPr marL="0" indent="0" algn="ctr">
              <a:lnSpc>
                <a:spcPct val="150000"/>
              </a:lnSpc>
              <a:buNone/>
            </a:pPr>
            <a:endParaRPr lang="en-ZA" sz="1100" b="1" u="sng" dirty="0" smtClean="0">
              <a:latin typeface="Arial" panose="020B0604020202020204" pitchFamily="34" charset="0"/>
              <a:cs typeface="Arial" panose="020B0604020202020204" pitchFamily="34" charset="0"/>
            </a:endParaRPr>
          </a:p>
          <a:p>
            <a:pPr marL="0" indent="0" algn="ctr">
              <a:lnSpc>
                <a:spcPct val="150000"/>
              </a:lnSpc>
              <a:buNone/>
            </a:pPr>
            <a:r>
              <a:rPr lang="en-ZA" sz="1100" b="1" u="sng" dirty="0" smtClean="0">
                <a:latin typeface="Arial" panose="020B0604020202020204" pitchFamily="34" charset="0"/>
                <a:cs typeface="Arial" panose="020B0604020202020204" pitchFamily="34" charset="0"/>
              </a:rPr>
              <a:t>STATUS</a:t>
            </a:r>
            <a:endParaRPr lang="en-ZA" sz="11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investigation </a:t>
            </a:r>
            <a:r>
              <a:rPr lang="en-US" sz="1400" dirty="0" smtClean="0">
                <a:latin typeface="Arial" panose="020B0604020202020204" pitchFamily="34" charset="0"/>
                <a:cs typeface="Arial" panose="020B0604020202020204" pitchFamily="34" charset="0"/>
              </a:rPr>
              <a:t>is </a:t>
            </a:r>
            <a:r>
              <a:rPr lang="en-US" sz="1400" dirty="0" err="1" smtClean="0">
                <a:latin typeface="Arial" panose="020B0604020202020204" pitchFamily="34" charset="0"/>
                <a:cs typeface="Arial" panose="020B0604020202020204" pitchFamily="34" charset="0"/>
              </a:rPr>
              <a:t>finalised</a:t>
            </a:r>
            <a:r>
              <a:rPr lang="en-US" sz="1400" dirty="0" smtClean="0">
                <a:latin typeface="Arial" panose="020B0604020202020204" pitchFamily="34" charset="0"/>
                <a:cs typeface="Arial" panose="020B0604020202020204" pitchFamily="34" charset="0"/>
              </a:rPr>
              <a:t> and draft Presidential report is under review.</a:t>
            </a:r>
            <a:endParaRPr lang="en-US" sz="1400" dirty="0">
              <a:latin typeface="Arial" panose="020B0604020202020204" pitchFamily="34" charset="0"/>
              <a:cs typeface="Arial" panose="020B0604020202020204" pitchFamily="34" charset="0"/>
            </a:endParaRPr>
          </a:p>
          <a:p>
            <a:pPr marL="311150" indent="-311150" algn="just">
              <a:lnSpc>
                <a:spcPct val="17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R28 </a:t>
            </a:r>
            <a:r>
              <a:rPr lang="en-ZA" sz="2800" b="1" dirty="0">
                <a:latin typeface="Arial" panose="020B0604020202020204" pitchFamily="34" charset="0"/>
                <a:cs typeface="Arial" panose="020B0604020202020204" pitchFamily="34" charset="0"/>
              </a:rPr>
              <a:t>OF </a:t>
            </a:r>
            <a:r>
              <a:rPr lang="en-ZA" sz="2800" b="1" dirty="0" smtClean="0">
                <a:latin typeface="Arial" panose="020B0604020202020204" pitchFamily="34" charset="0"/>
                <a:cs typeface="Arial" panose="020B0604020202020204" pitchFamily="34" charset="0"/>
              </a:rPr>
              <a:t>2018</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AMENDED BY R5 OF 2019</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2004266379"/>
              </p:ext>
            </p:extLst>
          </p:nvPr>
        </p:nvGraphicFramePr>
        <p:xfrm>
          <a:off x="295564" y="3627454"/>
          <a:ext cx="9402618" cy="1416819"/>
        </p:xfrm>
        <a:graphic>
          <a:graphicData uri="http://schemas.openxmlformats.org/drawingml/2006/table">
            <a:tbl>
              <a:tblPr firstRow="1" bandRow="1">
                <a:tableStyleId>{D7AC3CCA-C797-4891-BE02-D94E43425B78}</a:tableStyleId>
              </a:tblPr>
              <a:tblGrid>
                <a:gridCol w="1837755">
                  <a:extLst>
                    <a:ext uri="{9D8B030D-6E8A-4147-A177-3AD203B41FA5}">
                      <a16:colId xmlns:a16="http://schemas.microsoft.com/office/drawing/2014/main" val="2473057199"/>
                    </a:ext>
                  </a:extLst>
                </a:gridCol>
                <a:gridCol w="3561156">
                  <a:extLst>
                    <a:ext uri="{9D8B030D-6E8A-4147-A177-3AD203B41FA5}">
                      <a16:colId xmlns:a16="http://schemas.microsoft.com/office/drawing/2014/main" val="3730077285"/>
                    </a:ext>
                  </a:extLst>
                </a:gridCol>
                <a:gridCol w="4003707">
                  <a:extLst>
                    <a:ext uri="{9D8B030D-6E8A-4147-A177-3AD203B41FA5}">
                      <a16:colId xmlns:a16="http://schemas.microsoft.com/office/drawing/2014/main" val="704738475"/>
                    </a:ext>
                  </a:extLst>
                </a:gridCol>
              </a:tblGrid>
              <a:tr h="300345">
                <a:tc>
                  <a:txBody>
                    <a:bodyPr/>
                    <a:lstStyle/>
                    <a:p>
                      <a:pPr algn="ctr"/>
                      <a:r>
                        <a:rPr lang="en-US" sz="1200" dirty="0" smtClean="0">
                          <a:solidFill>
                            <a:schemeClr val="tx1"/>
                          </a:solidFill>
                          <a:latin typeface="Arial" panose="020B0604020202020204" pitchFamily="34" charset="0"/>
                          <a:cs typeface="Arial" panose="020B0604020202020204" pitchFamily="34" charset="0"/>
                        </a:rPr>
                        <a:t>OUTCOME</a:t>
                      </a:r>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VALUE/COUNT/ DESCRIPTION</a:t>
                      </a:r>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STATUS UPDATE</a:t>
                      </a:r>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2153221302"/>
                  </a:ext>
                </a:extLst>
              </a:tr>
              <a:tr h="272043">
                <a:tc>
                  <a:txBody>
                    <a:bodyPr/>
                    <a:lstStyle/>
                    <a:p>
                      <a:r>
                        <a:rPr lang="en-US" sz="1100" dirty="0" smtClean="0">
                          <a:solidFill>
                            <a:schemeClr val="tx1"/>
                          </a:solidFill>
                          <a:latin typeface="Arial" panose="020B0604020202020204" pitchFamily="34" charset="0"/>
                          <a:cs typeface="Arial" panose="020B0604020202020204" pitchFamily="34" charset="0"/>
                        </a:rPr>
                        <a:t>10</a:t>
                      </a:r>
                      <a:r>
                        <a:rPr lang="en-US" sz="1100" baseline="0" dirty="0" smtClean="0">
                          <a:solidFill>
                            <a:schemeClr val="tx1"/>
                          </a:solidFill>
                          <a:latin typeface="Arial" panose="020B0604020202020204" pitchFamily="34" charset="0"/>
                          <a:cs typeface="Arial" panose="020B0604020202020204" pitchFamily="34" charset="0"/>
                        </a:rPr>
                        <a:t> NPA Referrals </a:t>
                      </a:r>
                      <a:endParaRPr lang="en-US" sz="1100" dirty="0">
                        <a:solidFill>
                          <a:schemeClr val="tx1"/>
                        </a:solidFill>
                        <a:latin typeface="Arial" panose="020B0604020202020204" pitchFamily="34" charset="0"/>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Financial Misconduct contravention of MFMA</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NPA</a:t>
                      </a:r>
                      <a:r>
                        <a:rPr lang="en-US" sz="1100" kern="1200" baseline="0" dirty="0" smtClean="0">
                          <a:solidFill>
                            <a:schemeClr val="tx1"/>
                          </a:solidFill>
                          <a:latin typeface="Arial" panose="020B0604020202020204" pitchFamily="34" charset="0"/>
                          <a:ea typeface="+mn-ea"/>
                          <a:cs typeface="Arial" panose="020B0604020202020204" pitchFamily="34" charset="0"/>
                        </a:rPr>
                        <a:t> is considering the evidence</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3614404907"/>
                  </a:ext>
                </a:extLst>
              </a:tr>
              <a:tr h="272043">
                <a:tc>
                  <a:txBody>
                    <a:bodyPr/>
                    <a:lstStyle/>
                    <a:p>
                      <a:r>
                        <a:rPr lang="en-US" sz="1100" dirty="0" smtClean="0">
                          <a:solidFill>
                            <a:schemeClr val="tx1"/>
                          </a:solidFill>
                          <a:latin typeface="Arial" panose="020B0604020202020204" pitchFamily="34" charset="0"/>
                          <a:cs typeface="Arial" panose="020B0604020202020204" pitchFamily="34" charset="0"/>
                        </a:rPr>
                        <a:t>2 Disciplinary Referrals</a:t>
                      </a:r>
                      <a:endParaRPr lang="en-US" sz="110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anose="020B0604020202020204" pitchFamily="34" charset="0"/>
                          <a:ea typeface="+mn-ea"/>
                          <a:cs typeface="Arial" panose="020B0604020202020204" pitchFamily="34" charset="0"/>
                        </a:rPr>
                        <a:t>Financial Misconduct contravention of MFMA</a:t>
                      </a: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The Disciplinary proceedings</a:t>
                      </a:r>
                      <a:r>
                        <a:rPr lang="en-US" sz="1100" kern="1200" baseline="0" dirty="0" smtClean="0">
                          <a:solidFill>
                            <a:schemeClr val="tx1"/>
                          </a:solidFill>
                          <a:latin typeface="Arial" panose="020B0604020202020204" pitchFamily="34" charset="0"/>
                          <a:ea typeface="+mn-ea"/>
                          <a:cs typeface="Arial" panose="020B0604020202020204" pitchFamily="34" charset="0"/>
                        </a:rPr>
                        <a:t> are </a:t>
                      </a:r>
                      <a:r>
                        <a:rPr lang="en-US" sz="1100" kern="1200" dirty="0" smtClean="0">
                          <a:solidFill>
                            <a:schemeClr val="tx1"/>
                          </a:solidFill>
                          <a:latin typeface="Arial" panose="020B0604020202020204" pitchFamily="34" charset="0"/>
                          <a:ea typeface="+mn-ea"/>
                          <a:cs typeface="Arial" panose="020B0604020202020204" pitchFamily="34" charset="0"/>
                        </a:rPr>
                        <a:t>ongoing</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3903235481"/>
                  </a:ext>
                </a:extLst>
              </a:tr>
              <a:tr h="272043">
                <a:tc>
                  <a:txBody>
                    <a:bodyPr/>
                    <a:lstStyle/>
                    <a:p>
                      <a:r>
                        <a:rPr lang="en-US" sz="1100" dirty="0" smtClean="0">
                          <a:solidFill>
                            <a:schemeClr val="tx1"/>
                          </a:solidFill>
                          <a:latin typeface="Arial" panose="020B0604020202020204" pitchFamily="34" charset="0"/>
                          <a:cs typeface="Arial" panose="020B0604020202020204" pitchFamily="34" charset="0"/>
                        </a:rPr>
                        <a:t>10 Administrative Action</a:t>
                      </a:r>
                      <a:endParaRPr lang="en-US" sz="1100" dirty="0">
                        <a:solidFill>
                          <a:schemeClr val="tx1"/>
                        </a:solidFill>
                        <a:latin typeface="Arial" panose="020B0604020202020204" pitchFamily="34" charset="0"/>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National Treasury</a:t>
                      </a:r>
                      <a:r>
                        <a:rPr lang="en-US" sz="1100" kern="1200" baseline="0" dirty="0" smtClean="0">
                          <a:solidFill>
                            <a:schemeClr val="tx1"/>
                          </a:solidFill>
                          <a:latin typeface="Arial" panose="020B0604020202020204" pitchFamily="34" charset="0"/>
                          <a:ea typeface="+mn-ea"/>
                          <a:cs typeface="Arial" panose="020B0604020202020204" pitchFamily="34" charset="0"/>
                        </a:rPr>
                        <a:t> </a:t>
                      </a:r>
                      <a:r>
                        <a:rPr lang="en-US" sz="1100" kern="1200" dirty="0" smtClean="0">
                          <a:solidFill>
                            <a:schemeClr val="tx1"/>
                          </a:solidFill>
                          <a:latin typeface="Arial" panose="020B0604020202020204" pitchFamily="34" charset="0"/>
                          <a:ea typeface="+mn-ea"/>
                          <a:cs typeface="Arial" panose="020B0604020202020204" pitchFamily="34" charset="0"/>
                        </a:rPr>
                        <a:t>Blacklisting</a:t>
                      </a:r>
                      <a:r>
                        <a:rPr lang="en-US" sz="1100" kern="1200" baseline="0" dirty="0" smtClean="0">
                          <a:solidFill>
                            <a:schemeClr val="tx1"/>
                          </a:solidFill>
                          <a:latin typeface="Arial" panose="020B0604020202020204" pitchFamily="34" charset="0"/>
                          <a:ea typeface="+mn-ea"/>
                          <a:cs typeface="Arial" panose="020B0604020202020204" pitchFamily="34" charset="0"/>
                        </a:rPr>
                        <a:t>/Engineering Council</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NT &amp; ECSA considering the evidence</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025906831"/>
                  </a:ext>
                </a:extLst>
              </a:tr>
              <a:tr h="300345">
                <a:tc>
                  <a:txBody>
                    <a:bodyPr/>
                    <a:lstStyle/>
                    <a:p>
                      <a:r>
                        <a:rPr lang="en-US" sz="1100" dirty="0" smtClean="0">
                          <a:solidFill>
                            <a:schemeClr val="tx1"/>
                          </a:solidFill>
                          <a:latin typeface="Arial" panose="020B0604020202020204" pitchFamily="34" charset="0"/>
                          <a:cs typeface="Arial" panose="020B0604020202020204" pitchFamily="34" charset="0"/>
                        </a:rPr>
                        <a:t>Civil Litigation</a:t>
                      </a:r>
                      <a:endParaRPr lang="en-US" sz="1100" dirty="0">
                        <a:solidFill>
                          <a:schemeClr val="tx1"/>
                        </a:solidFill>
                        <a:latin typeface="Arial" panose="020B0604020202020204" pitchFamily="34" charset="0"/>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To recover</a:t>
                      </a:r>
                      <a:r>
                        <a:rPr lang="en-US" sz="1100" kern="1200" baseline="0" dirty="0" smtClean="0">
                          <a:solidFill>
                            <a:schemeClr val="tx1"/>
                          </a:solidFill>
                          <a:latin typeface="Arial" panose="020B0604020202020204" pitchFamily="34" charset="0"/>
                          <a:ea typeface="+mn-ea"/>
                          <a:cs typeface="Arial" panose="020B0604020202020204" pitchFamily="34" charset="0"/>
                        </a:rPr>
                        <a:t> R1.8 million for services not rendered</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tc>
                  <a:txBody>
                    <a:bodyPr/>
                    <a:lstStyle/>
                    <a:p>
                      <a:pPr marL="0" algn="l" defTabSz="457200" rtl="0" eaLnBrk="1" latinLnBrk="0" hangingPunct="1"/>
                      <a:r>
                        <a:rPr lang="en-US" sz="1100" kern="1200" dirty="0" smtClean="0">
                          <a:solidFill>
                            <a:schemeClr val="tx1"/>
                          </a:solidFill>
                          <a:latin typeface="Arial" panose="020B0604020202020204" pitchFamily="34" charset="0"/>
                          <a:ea typeface="+mn-ea"/>
                          <a:cs typeface="Arial" panose="020B0604020202020204" pitchFamily="34" charset="0"/>
                        </a:rPr>
                        <a:t>Matter</a:t>
                      </a:r>
                      <a:r>
                        <a:rPr lang="en-US" sz="1100" kern="1200" baseline="0" dirty="0" smtClean="0">
                          <a:solidFill>
                            <a:schemeClr val="tx1"/>
                          </a:solidFill>
                          <a:latin typeface="Arial" panose="020B0604020202020204" pitchFamily="34" charset="0"/>
                          <a:ea typeface="+mn-ea"/>
                          <a:cs typeface="Arial" panose="020B0604020202020204" pitchFamily="34" charset="0"/>
                        </a:rPr>
                        <a:t> is currently with Senior Counsel for Civil Action</a:t>
                      </a:r>
                      <a:endParaRPr lang="en-US" sz="1100" kern="1200" dirty="0">
                        <a:solidFill>
                          <a:schemeClr val="tx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3895264152"/>
                  </a:ext>
                </a:extLst>
              </a:tr>
            </a:tbl>
          </a:graphicData>
        </a:graphic>
      </p:graphicFrame>
    </p:spTree>
    <p:extLst>
      <p:ext uri="{BB962C8B-B14F-4D97-AF65-F5344CB8AC3E}">
        <p14:creationId xmlns:p14="http://schemas.microsoft.com/office/powerpoint/2010/main" val="921075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VISION AND MISSION</a:t>
            </a:r>
            <a:endParaRPr lang="en-US" sz="3200" b="1"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770543"/>
            <a:ext cx="8315325" cy="400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414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212435" y="1296237"/>
            <a:ext cx="9458037" cy="4550447"/>
          </a:xfrm>
        </p:spPr>
        <p:txBody>
          <a:bodyPr>
            <a:noAutofit/>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CITY OF JOHANNESBURG </a:t>
            </a:r>
            <a:r>
              <a:rPr lang="en-ZA" sz="1400" b="1" dirty="0">
                <a:latin typeface="Arial" panose="020B0604020202020204" pitchFamily="34" charset="0"/>
                <a:cs typeface="Arial" panose="020B0604020202020204" pitchFamily="34" charset="0"/>
              </a:rPr>
              <a:t>IN THE </a:t>
            </a:r>
            <a:r>
              <a:rPr lang="en-ZA" sz="1400" b="1" dirty="0" smtClean="0">
                <a:latin typeface="Arial" panose="020B0604020202020204" pitchFamily="34" charset="0"/>
                <a:cs typeface="Arial" panose="020B0604020202020204" pitchFamily="34" charset="0"/>
              </a:rPr>
              <a:t>GAUTENG PROVINCE</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ZA" sz="1400" b="1" dirty="0" smtClean="0">
                <a:latin typeface="Arial" panose="020B0604020202020204" pitchFamily="34" charset="0"/>
                <a:cs typeface="Arial" panose="020B0604020202020204" pitchFamily="34" charset="0"/>
              </a:rPr>
              <a:t>42338 OF 29 MARCH 2019</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ALLEGATIONS</a:t>
            </a:r>
          </a:p>
          <a:p>
            <a:pPr marL="311150"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procurement of, or contracting for </a:t>
            </a:r>
            <a:endParaRPr lang="en-US" sz="1400" i="1" dirty="0" smtClean="0">
              <a:latin typeface="Arial" panose="020B0604020202020204" pitchFamily="34" charset="0"/>
              <a:cs typeface="Arial" panose="020B0604020202020204" pitchFamily="34" charset="0"/>
            </a:endParaRPr>
          </a:p>
          <a:p>
            <a:pPr lvl="1" indent="-387350" algn="just">
              <a:lnSpc>
                <a:spcPct val="15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Vehicles </a:t>
            </a:r>
            <a:r>
              <a:rPr lang="en-US" sz="1400" i="1" dirty="0">
                <a:latin typeface="Arial" panose="020B0604020202020204" pitchFamily="34" charset="0"/>
                <a:cs typeface="Arial" panose="020B0604020202020204" pitchFamily="34" charset="0"/>
              </a:rPr>
              <a:t>and vehicle maintenance services from Fire Raiders (Pty) </a:t>
            </a:r>
            <a:r>
              <a:rPr lang="en-US" sz="1400" i="1" dirty="0" smtClean="0">
                <a:latin typeface="Arial" panose="020B0604020202020204" pitchFamily="34" charset="0"/>
                <a:cs typeface="Arial" panose="020B0604020202020204" pitchFamily="34" charset="0"/>
              </a:rPr>
              <a:t>Ltd</a:t>
            </a:r>
            <a:r>
              <a:rPr lang="en-US" sz="1400" i="1"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 3 contracts to the value of R205 444 197</a:t>
            </a:r>
          </a:p>
          <a:p>
            <a:pPr lvl="1" indent="-387350" algn="just">
              <a:lnSpc>
                <a:spcPct val="15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Repairs </a:t>
            </a:r>
            <a:r>
              <a:rPr lang="en-US" sz="1400" i="1" dirty="0">
                <a:latin typeface="Arial" panose="020B0604020202020204" pitchFamily="34" charset="0"/>
                <a:cs typeface="Arial" panose="020B0604020202020204" pitchFamily="34" charset="0"/>
              </a:rPr>
              <a:t>and maintenance work at fire </a:t>
            </a:r>
            <a:r>
              <a:rPr lang="en-US" sz="1400" i="1" dirty="0" smtClean="0">
                <a:latin typeface="Arial" panose="020B0604020202020204" pitchFamily="34" charset="0"/>
                <a:cs typeface="Arial" panose="020B0604020202020204" pitchFamily="34" charset="0"/>
              </a:rPr>
              <a:t>stations – contract value R6 million</a:t>
            </a:r>
          </a:p>
          <a:p>
            <a:pPr lvl="1" indent="-387350" algn="just">
              <a:lnSpc>
                <a:spcPct val="15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Closed </a:t>
            </a:r>
            <a:r>
              <a:rPr lang="en-US" sz="1400" i="1" dirty="0">
                <a:latin typeface="Arial" panose="020B0604020202020204" pitchFamily="34" charset="0"/>
                <a:cs typeface="Arial" panose="020B0604020202020204" pitchFamily="34" charset="0"/>
              </a:rPr>
              <a:t>circuit television equipment and related services from SOS Protecsure National Division </a:t>
            </a:r>
            <a:r>
              <a:rPr lang="en-US" sz="1400" i="1" dirty="0" smtClean="0">
                <a:latin typeface="Arial" panose="020B0604020202020204" pitchFamily="34" charset="0"/>
                <a:cs typeface="Arial" panose="020B0604020202020204" pitchFamily="34" charset="0"/>
              </a:rPr>
              <a:t>CC – 3 contracts to the value of R12 million.</a:t>
            </a:r>
          </a:p>
          <a:p>
            <a:pPr lvl="1" indent="-387350" algn="just">
              <a:lnSpc>
                <a:spcPct val="15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Office </a:t>
            </a:r>
            <a:r>
              <a:rPr lang="en-US" sz="1400" i="1" dirty="0">
                <a:latin typeface="Arial" panose="020B0604020202020204" pitchFamily="34" charset="0"/>
                <a:cs typeface="Arial" panose="020B0604020202020204" pitchFamily="34" charset="0"/>
              </a:rPr>
              <a:t>accommodation and furniture for the Integrated Operations </a:t>
            </a:r>
            <a:r>
              <a:rPr lang="en-US" sz="1400" i="1" dirty="0" smtClean="0">
                <a:latin typeface="Arial" panose="020B0604020202020204" pitchFamily="34" charset="0"/>
                <a:cs typeface="Arial" panose="020B0604020202020204" pitchFamily="34" charset="0"/>
              </a:rPr>
              <a:t>Centre – 2 contracts to the value of R66.8 million, </a:t>
            </a:r>
          </a:p>
          <a:p>
            <a:pPr marL="274638" lvl="1" indent="0" algn="just">
              <a:lnSpc>
                <a:spcPct val="150000"/>
              </a:lnSpc>
              <a:buNone/>
            </a:pPr>
            <a:r>
              <a:rPr lang="en-US" sz="1400" i="1" dirty="0">
                <a:latin typeface="Arial" panose="020B0604020202020204" pitchFamily="34" charset="0"/>
                <a:cs typeface="Arial" panose="020B0604020202020204" pitchFamily="34" charset="0"/>
              </a:rPr>
              <a:t>by or on behalf of the Municipality and payments made in respect thereof, and any related </a:t>
            </a:r>
            <a:r>
              <a:rPr lang="en-US" sz="1400" i="1" dirty="0" err="1">
                <a:latin typeface="Arial" panose="020B0604020202020204" pitchFamily="34" charset="0"/>
                <a:cs typeface="Arial" panose="020B0604020202020204" pitchFamily="34" charset="0"/>
              </a:rPr>
              <a:t>unauthorised</a:t>
            </a:r>
            <a:r>
              <a:rPr lang="en-US" sz="1400" i="1" dirty="0">
                <a:latin typeface="Arial" panose="020B0604020202020204" pitchFamily="34" charset="0"/>
                <a:cs typeface="Arial" panose="020B0604020202020204" pitchFamily="34" charset="0"/>
              </a:rPr>
              <a:t>, irregular or fruitless and wasteful expenditure incurred by, or losses suffered by, the Municipality or the State.</a:t>
            </a:r>
          </a:p>
          <a:p>
            <a:pPr marL="355600" lvl="1" indent="0" algn="just">
              <a:lnSpc>
                <a:spcPct val="210000"/>
              </a:lnSpc>
              <a:buNone/>
            </a:pPr>
            <a:endParaRPr lang="en-US" sz="1050" i="1"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839036"/>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R17 OF 2019</a:t>
            </a:r>
            <a:endParaRPr lang="en-US" sz="3200" dirty="0"/>
          </a:p>
        </p:txBody>
      </p:sp>
    </p:spTree>
    <p:extLst>
      <p:ext uri="{BB962C8B-B14F-4D97-AF65-F5344CB8AC3E}">
        <p14:creationId xmlns:p14="http://schemas.microsoft.com/office/powerpoint/2010/main" val="3899035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779639"/>
            <a:ext cx="8915400" cy="4077931"/>
          </a:xfrm>
        </p:spPr>
        <p:txBody>
          <a:bodyPr>
            <a:noAutofit/>
          </a:bodyPr>
          <a:lstStyle/>
          <a:p>
            <a:pPr marL="274638" lvl="1" indent="0" algn="just">
              <a:lnSpc>
                <a:spcPct val="150000"/>
              </a:lnSpc>
              <a:buNone/>
            </a:pPr>
            <a:endParaRPr lang="en-US" sz="1400" i="1" dirty="0" smtClean="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r>
              <a:rPr lang="en-US" sz="1400" i="1" dirty="0">
                <a:solidFill>
                  <a:prstClr val="black"/>
                </a:solidFill>
                <a:latin typeface="Arial" panose="020B0604020202020204" pitchFamily="34" charset="0"/>
                <a:cs typeface="Arial" panose="020B0604020202020204" pitchFamily="34" charset="0"/>
              </a:rPr>
              <a:t>Any unlawful or improper conduct by employees or officials of the Municipality, contractors, suppliers or service providers of the Municipality, or any other person or entity, in relation to the </a:t>
            </a:r>
            <a:r>
              <a:rPr lang="en-US" sz="1400" i="1" dirty="0" smtClean="0">
                <a:solidFill>
                  <a:prstClr val="black"/>
                </a:solidFill>
                <a:latin typeface="Arial" panose="020B0604020202020204" pitchFamily="34" charset="0"/>
                <a:cs typeface="Arial" panose="020B0604020202020204" pitchFamily="34" charset="0"/>
              </a:rPr>
              <a:t>allegations </a:t>
            </a:r>
            <a:r>
              <a:rPr lang="en-US" sz="1400" i="1" dirty="0" smtClean="0">
                <a:latin typeface="Arial" panose="020B0604020202020204" pitchFamily="34" charset="0"/>
                <a:cs typeface="Arial" panose="020B0604020202020204" pitchFamily="34" charset="0"/>
              </a:rPr>
              <a:t>by </a:t>
            </a:r>
            <a:r>
              <a:rPr lang="en-US" sz="1400" i="1" dirty="0">
                <a:latin typeface="Arial" panose="020B0604020202020204" pitchFamily="34" charset="0"/>
                <a:cs typeface="Arial" panose="020B0604020202020204" pitchFamily="34" charset="0"/>
              </a:rPr>
              <a:t>or on behalf of the Municipality and payments made in respect thereof, and any related unauthorised, irregular or fruitless and wasteful expenditure incurred by, or losses suffered by, the Municipality or the State</a:t>
            </a:r>
            <a:r>
              <a:rPr lang="en-US" sz="1400" i="1" dirty="0" smtClean="0">
                <a:latin typeface="Arial" panose="020B0604020202020204" pitchFamily="34" charset="0"/>
                <a:cs typeface="Arial" panose="020B0604020202020204" pitchFamily="34" charset="0"/>
              </a:rPr>
              <a:t>.</a:t>
            </a:r>
          </a:p>
          <a:p>
            <a:pPr marL="0" lvl="1" indent="0" algn="just">
              <a:lnSpc>
                <a:spcPct val="150000"/>
              </a:lnSpc>
              <a:buNone/>
            </a:pPr>
            <a:endParaRPr lang="en-US" sz="1400" i="1" dirty="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Any </a:t>
            </a:r>
            <a:r>
              <a:rPr lang="en-US" sz="1400" i="1" dirty="0">
                <a:latin typeface="Arial" panose="020B0604020202020204" pitchFamily="34" charset="0"/>
                <a:cs typeface="Arial" panose="020B0604020202020204" pitchFamily="34" charset="0"/>
              </a:rPr>
              <a:t>unlawful or improper conduct by </a:t>
            </a:r>
            <a:r>
              <a:rPr lang="en-US" sz="1400" i="1" dirty="0" smtClean="0">
                <a:latin typeface="Arial" panose="020B0604020202020204" pitchFamily="34" charset="0"/>
                <a:cs typeface="Arial" panose="020B0604020202020204" pitchFamily="34" charset="0"/>
              </a:rPr>
              <a:t>employees </a:t>
            </a:r>
            <a:r>
              <a:rPr lang="en-US" sz="1400" i="1" dirty="0">
                <a:latin typeface="Arial" panose="020B0604020202020204" pitchFamily="34" charset="0"/>
                <a:cs typeface="Arial" panose="020B0604020202020204" pitchFamily="34" charset="0"/>
              </a:rPr>
              <a:t>or officials of the </a:t>
            </a:r>
            <a:r>
              <a:rPr lang="en-US" sz="1400" i="1" dirty="0" smtClean="0">
                <a:latin typeface="Arial" panose="020B0604020202020204" pitchFamily="34" charset="0"/>
                <a:cs typeface="Arial" panose="020B0604020202020204" pitchFamily="34" charset="0"/>
              </a:rPr>
              <a:t>Municipality, contractors</a:t>
            </a:r>
            <a:r>
              <a:rPr lang="en-US" sz="1400" i="1" dirty="0">
                <a:latin typeface="Arial" panose="020B0604020202020204" pitchFamily="34" charset="0"/>
                <a:cs typeface="Arial" panose="020B0604020202020204" pitchFamily="34" charset="0"/>
              </a:rPr>
              <a:t>, suppliers or service providers of the </a:t>
            </a:r>
            <a:r>
              <a:rPr lang="en-US" sz="1400" i="1" dirty="0" smtClean="0">
                <a:latin typeface="Arial" panose="020B0604020202020204" pitchFamily="34" charset="0"/>
                <a:cs typeface="Arial" panose="020B0604020202020204" pitchFamily="34" charset="0"/>
              </a:rPr>
              <a:t>Municipality, or any </a:t>
            </a:r>
            <a:r>
              <a:rPr lang="en-US" sz="1400" i="1" dirty="0">
                <a:latin typeface="Arial" panose="020B0604020202020204" pitchFamily="34" charset="0"/>
                <a:cs typeface="Arial" panose="020B0604020202020204" pitchFamily="34" charset="0"/>
              </a:rPr>
              <a:t>other person or entity, in relation to the </a:t>
            </a:r>
            <a:r>
              <a:rPr lang="en-US" sz="1400" i="1" dirty="0" smtClean="0">
                <a:latin typeface="Arial" panose="020B0604020202020204" pitchFamily="34" charset="0"/>
                <a:cs typeface="Arial" panose="020B0604020202020204" pitchFamily="34" charset="0"/>
              </a:rPr>
              <a:t>allegations.</a:t>
            </a: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endParaRPr lang="en-ZA" sz="1400" i="1" dirty="0">
              <a:latin typeface="Arial" panose="020B0604020202020204" pitchFamily="34" charset="0"/>
              <a:cs typeface="Arial" panose="020B0604020202020204" pitchFamily="34" charset="0"/>
            </a:endParaRPr>
          </a:p>
          <a:p>
            <a:pPr marL="311150" indent="-3111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R17 OF 2019</a:t>
            </a:r>
            <a:br>
              <a:rPr lang="en-ZA" sz="2400" b="1" dirty="0" smtClean="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CITY OF JOHANNESBURG</a:t>
            </a:r>
            <a:endParaRPr lang="en-US" sz="2400" dirty="0"/>
          </a:p>
        </p:txBody>
      </p:sp>
    </p:spTree>
    <p:extLst>
      <p:ext uri="{BB962C8B-B14F-4D97-AF65-F5344CB8AC3E}">
        <p14:creationId xmlns:p14="http://schemas.microsoft.com/office/powerpoint/2010/main" val="3483307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779639"/>
            <a:ext cx="9181263" cy="4077931"/>
          </a:xfrm>
        </p:spPr>
        <p:txBody>
          <a:bodyPr>
            <a:noAutofit/>
          </a:bodyPr>
          <a:lstStyle/>
          <a:p>
            <a:pPr marL="274638" lvl="1" indent="0" algn="just">
              <a:lnSpc>
                <a:spcPct val="150000"/>
              </a:lnSpc>
              <a:buNone/>
            </a:pPr>
            <a:r>
              <a:rPr lang="en-US" sz="1800" b="1" i="1" dirty="0" smtClean="0">
                <a:latin typeface="Arial" panose="020B0604020202020204" pitchFamily="34" charset="0"/>
                <a:cs typeface="Arial" panose="020B0604020202020204" pitchFamily="34" charset="0"/>
              </a:rPr>
              <a:t>Outcomes</a:t>
            </a:r>
            <a:r>
              <a:rPr lang="en-US" sz="1400" i="1" dirty="0" smtClean="0">
                <a:latin typeface="Arial" panose="020B0604020202020204" pitchFamily="34" charset="0"/>
                <a:cs typeface="Arial" panose="020B0604020202020204" pitchFamily="34" charset="0"/>
              </a:rPr>
              <a:t> </a:t>
            </a: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investigation is </a:t>
            </a:r>
            <a:r>
              <a:rPr lang="en-US" sz="1400" dirty="0" err="1" smtClean="0">
                <a:latin typeface="Arial" panose="020B0604020202020204" pitchFamily="34" charset="0"/>
                <a:cs typeface="Arial" panose="020B0604020202020204" pitchFamily="34" charset="0"/>
              </a:rPr>
              <a:t>finalised</a:t>
            </a:r>
            <a:r>
              <a:rPr lang="en-US" sz="1400" dirty="0" smtClean="0">
                <a:latin typeface="Arial" panose="020B0604020202020204" pitchFamily="34" charset="0"/>
                <a:cs typeface="Arial" panose="020B0604020202020204" pitchFamily="34" charset="0"/>
              </a:rPr>
              <a:t> and the final report is in draft under review.</a:t>
            </a:r>
            <a:endParaRPr lang="en-US" sz="1400" dirty="0">
              <a:latin typeface="Arial" panose="020B0604020202020204" pitchFamily="34" charset="0"/>
              <a:cs typeface="Arial" panose="020B0604020202020204" pitchFamily="34" charset="0"/>
            </a:endParaRPr>
          </a:p>
          <a:p>
            <a:pPr marL="311150" lvl="1" indent="-311150" algn="just">
              <a:lnSpc>
                <a:spcPct val="230000"/>
              </a:lnSpc>
              <a:buFont typeface="Arial" panose="020B0604020202020204" pitchFamily="34" charset="0"/>
              <a:buChar char="•"/>
            </a:pPr>
            <a:endParaRPr lang="en-ZA" sz="1400" i="1" dirty="0">
              <a:latin typeface="Arial" panose="020B0604020202020204" pitchFamily="34" charset="0"/>
              <a:cs typeface="Arial" panose="020B0604020202020204" pitchFamily="34" charset="0"/>
            </a:endParaRPr>
          </a:p>
          <a:p>
            <a:pPr marL="311150" indent="-311150" algn="just">
              <a:lnSpc>
                <a:spcPct val="23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628014"/>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R17 OF 2019</a:t>
            </a:r>
            <a:br>
              <a:rPr lang="en-ZA" sz="2400" b="1" dirty="0" smtClean="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CITY OF JOHANNESBURG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45426666"/>
              </p:ext>
            </p:extLst>
          </p:nvPr>
        </p:nvGraphicFramePr>
        <p:xfrm>
          <a:off x="495299" y="2481943"/>
          <a:ext cx="9181264" cy="1752904"/>
        </p:xfrm>
        <a:graphic>
          <a:graphicData uri="http://schemas.openxmlformats.org/drawingml/2006/table">
            <a:tbl>
              <a:tblPr firstRow="1" bandRow="1">
                <a:tableStyleId>{D7AC3CCA-C797-4891-BE02-D94E43425B78}</a:tableStyleId>
              </a:tblPr>
              <a:tblGrid>
                <a:gridCol w="2555347">
                  <a:extLst>
                    <a:ext uri="{9D8B030D-6E8A-4147-A177-3AD203B41FA5}">
                      <a16:colId xmlns:a16="http://schemas.microsoft.com/office/drawing/2014/main" val="1504898561"/>
                    </a:ext>
                  </a:extLst>
                </a:gridCol>
                <a:gridCol w="3565495">
                  <a:extLst>
                    <a:ext uri="{9D8B030D-6E8A-4147-A177-3AD203B41FA5}">
                      <a16:colId xmlns:a16="http://schemas.microsoft.com/office/drawing/2014/main" val="4028271543"/>
                    </a:ext>
                  </a:extLst>
                </a:gridCol>
                <a:gridCol w="3060422">
                  <a:extLst>
                    <a:ext uri="{9D8B030D-6E8A-4147-A177-3AD203B41FA5}">
                      <a16:colId xmlns:a16="http://schemas.microsoft.com/office/drawing/2014/main" val="983087943"/>
                    </a:ext>
                  </a:extLst>
                </a:gridCol>
              </a:tblGrid>
              <a:tr h="358292">
                <a:tc>
                  <a:txBody>
                    <a:bodyPr/>
                    <a:lstStyle/>
                    <a:p>
                      <a:pPr algn="ctr"/>
                      <a:r>
                        <a:rPr lang="en-US" sz="1400" dirty="0" smtClean="0">
                          <a:solidFill>
                            <a:schemeClr val="tx1"/>
                          </a:solidFill>
                          <a:latin typeface="Arial" panose="020B0604020202020204" pitchFamily="34" charset="0"/>
                          <a:cs typeface="Arial" panose="020B0604020202020204" pitchFamily="34" charset="0"/>
                        </a:rPr>
                        <a:t>OUTCOME</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VALUE/COUNT/DESCRIPTION</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STATUS UPDATE</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595612260"/>
                  </a:ext>
                </a:extLst>
              </a:tr>
              <a:tr h="358292">
                <a:tc>
                  <a:txBody>
                    <a:bodyPr/>
                    <a:lstStyle/>
                    <a:p>
                      <a:r>
                        <a:rPr lang="en-US" sz="1400" dirty="0" smtClean="0">
                          <a:solidFill>
                            <a:schemeClr val="tx1"/>
                          </a:solidFill>
                          <a:latin typeface="Arial" panose="020B0604020202020204" pitchFamily="34" charset="0"/>
                          <a:cs typeface="Arial" panose="020B0604020202020204" pitchFamily="34" charset="0"/>
                        </a:rPr>
                        <a:t>12 NPA Referrals</a:t>
                      </a: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Contravention</a:t>
                      </a:r>
                      <a:r>
                        <a:rPr lang="en-US" sz="1400" baseline="0" dirty="0" smtClean="0">
                          <a:solidFill>
                            <a:schemeClr val="tx1"/>
                          </a:solidFill>
                          <a:latin typeface="Arial" panose="020B0604020202020204" pitchFamily="34" charset="0"/>
                          <a:cs typeface="Arial" panose="020B0604020202020204" pitchFamily="34" charset="0"/>
                        </a:rPr>
                        <a:t> of MFMA and Fraud</a:t>
                      </a: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NPA considering the evidence</a:t>
                      </a: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4963174"/>
                  </a:ext>
                </a:extLst>
              </a:tr>
              <a:tr h="358292">
                <a:tc>
                  <a:txBody>
                    <a:bodyPr/>
                    <a:lstStyle/>
                    <a:p>
                      <a:r>
                        <a:rPr lang="en-US" sz="1400" dirty="0" smtClean="0">
                          <a:solidFill>
                            <a:schemeClr val="tx1"/>
                          </a:solidFill>
                          <a:latin typeface="Arial" panose="020B0604020202020204" pitchFamily="34" charset="0"/>
                          <a:cs typeface="Arial" panose="020B0604020202020204" pitchFamily="34" charset="0"/>
                        </a:rPr>
                        <a:t>7 Disciplinary</a:t>
                      </a:r>
                      <a:r>
                        <a:rPr lang="en-US" sz="1400" baseline="0" dirty="0" smtClean="0">
                          <a:solidFill>
                            <a:schemeClr val="tx1"/>
                          </a:solidFill>
                          <a:latin typeface="Arial" panose="020B0604020202020204" pitchFamily="34" charset="0"/>
                          <a:cs typeface="Arial" panose="020B0604020202020204" pitchFamily="34" charset="0"/>
                        </a:rPr>
                        <a:t> Referrals</a:t>
                      </a: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Financial Misconduct and contravention of MFMA</a:t>
                      </a: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The Proceedings are ongoing</a:t>
                      </a: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74744876"/>
                  </a:ext>
                </a:extLst>
              </a:tr>
              <a:tr h="426720">
                <a:tc>
                  <a:txBody>
                    <a:bodyPr/>
                    <a:lstStyle/>
                    <a:p>
                      <a:r>
                        <a:rPr lang="en-US" sz="1400" dirty="0" smtClean="0">
                          <a:solidFill>
                            <a:schemeClr val="tx1"/>
                          </a:solidFill>
                          <a:latin typeface="Arial" panose="020B0604020202020204" pitchFamily="34" charset="0"/>
                          <a:cs typeface="Arial" panose="020B0604020202020204" pitchFamily="34" charset="0"/>
                        </a:rPr>
                        <a:t>Possible</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Civil Litigation</a:t>
                      </a: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2 contracts valued at R200 million</a:t>
                      </a:r>
                      <a:endParaRPr lang="en-US" sz="14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The</a:t>
                      </a:r>
                      <a:r>
                        <a:rPr lang="en-US" sz="1400" baseline="0" dirty="0" smtClean="0">
                          <a:solidFill>
                            <a:schemeClr val="tx1"/>
                          </a:solidFill>
                          <a:latin typeface="Arial" panose="020B0604020202020204" pitchFamily="34" charset="0"/>
                          <a:cs typeface="Arial" panose="020B0604020202020204" pitchFamily="34" charset="0"/>
                        </a:rPr>
                        <a:t> matter was referred to SIU Civil Litigation Unit for consideration</a:t>
                      </a: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560289264"/>
                  </a:ext>
                </a:extLst>
              </a:tr>
            </a:tbl>
          </a:graphicData>
        </a:graphic>
      </p:graphicFrame>
    </p:spTree>
    <p:extLst>
      <p:ext uri="{BB962C8B-B14F-4D97-AF65-F5344CB8AC3E}">
        <p14:creationId xmlns:p14="http://schemas.microsoft.com/office/powerpoint/2010/main" val="2815687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1341461" y="2356755"/>
            <a:ext cx="7638766" cy="1154063"/>
          </a:xfrm>
          <a:solidFill>
            <a:schemeClr val="bg1"/>
          </a:solidFill>
        </p:spPr>
        <p:txBody>
          <a:bodyPr>
            <a:normAutofit/>
          </a:bodyPr>
          <a:lstStyle/>
          <a:p>
            <a:pPr marL="0" indent="0" algn="ctr">
              <a:lnSpc>
                <a:spcPct val="150000"/>
              </a:lnSpc>
              <a:buNone/>
            </a:pPr>
            <a:r>
              <a:rPr lang="en-US" sz="4300" b="1" dirty="0" smtClean="0">
                <a:latin typeface="Arial" panose="020B0604020202020204" pitchFamily="34" charset="0"/>
                <a:cs typeface="Arial" panose="020B0604020202020204" pitchFamily="34" charset="0"/>
              </a:rPr>
              <a:t>LIMPOPO PROVINCE</a:t>
            </a:r>
            <a:endParaRPr lang="en-US" sz="43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53</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015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33237"/>
            <a:ext cx="8915400" cy="4302562"/>
          </a:xfrm>
        </p:spPr>
        <p:txBody>
          <a:bodyPr>
            <a:normAutofit fontScale="25000" lnSpcReduction="20000"/>
          </a:bodyPr>
          <a:lstStyle/>
          <a:p>
            <a:pPr marL="0" indent="0" algn="ctr">
              <a:lnSpc>
                <a:spcPct val="150000"/>
              </a:lnSpc>
              <a:buNone/>
            </a:pPr>
            <a:r>
              <a:rPr lang="en-ZA" sz="5600" b="1" dirty="0">
                <a:latin typeface="Arial" panose="020B0604020202020204" pitchFamily="34" charset="0"/>
                <a:cs typeface="Arial" panose="020B0604020202020204" pitchFamily="34" charset="0"/>
              </a:rPr>
              <a:t>THABAZIMBI LOCAL MUNICIPALITY IN THE LIMPOPO PROVINCE</a:t>
            </a:r>
          </a:p>
          <a:p>
            <a:pPr marL="0" indent="0" algn="ctr">
              <a:lnSpc>
                <a:spcPct val="150000"/>
              </a:lnSpc>
              <a:buNone/>
            </a:pPr>
            <a:r>
              <a:rPr lang="en-ZA" sz="5600" b="1" dirty="0">
                <a:latin typeface="Arial" panose="020B0604020202020204" pitchFamily="34" charset="0"/>
                <a:cs typeface="Arial" panose="020B0604020202020204" pitchFamily="34" charset="0"/>
              </a:rPr>
              <a:t>GG: 40810 OF 25 APRIL 2017</a:t>
            </a:r>
          </a:p>
          <a:p>
            <a:pPr marL="0" indent="0" algn="ctr">
              <a:lnSpc>
                <a:spcPct val="150000"/>
              </a:lnSpc>
              <a:buNone/>
            </a:pPr>
            <a:r>
              <a:rPr lang="en-ZA" sz="56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5600" i="1" dirty="0">
                <a:latin typeface="Arial" panose="020B0604020202020204" pitchFamily="34" charset="0"/>
                <a:cs typeface="Arial" panose="020B0604020202020204" pitchFamily="34" charset="0"/>
              </a:rPr>
              <a:t>The procurement of, and contracting for goods, works or services by or behalf of the Municipality and payments made in respect thereof and any unrelated unauthorised, irregular or fruitless and wasteful expenditure incurred by the Municipality in relation to:</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Fleet related goods or </a:t>
            </a:r>
            <a:r>
              <a:rPr lang="en-US" sz="5600" i="1" dirty="0" smtClean="0">
                <a:latin typeface="Arial" panose="020B0604020202020204" pitchFamily="34" charset="0"/>
                <a:cs typeface="Arial" panose="020B0604020202020204" pitchFamily="34" charset="0"/>
              </a:rPr>
              <a:t>services – contract value R28 390 837.</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Auctioneering or asset disposal related </a:t>
            </a:r>
            <a:r>
              <a:rPr lang="en-US" sz="5600" i="1" dirty="0" smtClean="0">
                <a:latin typeface="Arial" panose="020B0604020202020204" pitchFamily="34" charset="0"/>
                <a:cs typeface="Arial" panose="020B0604020202020204" pitchFamily="34" charset="0"/>
              </a:rPr>
              <a:t>services.</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drafting or implementation of an asset disposal policy.</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Waste management services for the Northam landfill </a:t>
            </a:r>
            <a:r>
              <a:rPr lang="en-US" sz="5600" i="1" dirty="0" smtClean="0">
                <a:latin typeface="Arial" panose="020B0604020202020204" pitchFamily="34" charset="0"/>
                <a:cs typeface="Arial" panose="020B0604020202020204" pitchFamily="34" charset="0"/>
              </a:rPr>
              <a:t>site – payments to the value of R449 969.</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office </a:t>
            </a:r>
            <a:r>
              <a:rPr lang="en-US" sz="5600" i="1" dirty="0" smtClean="0">
                <a:latin typeface="Arial" panose="020B0604020202020204" pitchFamily="34" charset="0"/>
                <a:cs typeface="Arial" panose="020B0604020202020204" pitchFamily="34" charset="0"/>
              </a:rPr>
              <a:t>equipment – contract value R4 397 327.</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conversion of conventional prepaid meters to smart meters.</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Human resources related goods or </a:t>
            </a:r>
            <a:r>
              <a:rPr lang="en-US" sz="5600" i="1" dirty="0" smtClean="0">
                <a:latin typeface="Arial" panose="020B0604020202020204" pitchFamily="34" charset="0"/>
                <a:cs typeface="Arial" panose="020B0604020202020204" pitchFamily="34" charset="0"/>
              </a:rPr>
              <a:t>services – contract value R2 056 631.</a:t>
            </a:r>
            <a:endParaRPr lang="en-US" sz="5600" i="1"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000" b="1" dirty="0">
                <a:latin typeface="Arial" panose="020B0604020202020204" pitchFamily="34" charset="0"/>
                <a:cs typeface="Arial" panose="020B0604020202020204" pitchFamily="34" charset="0"/>
              </a:rPr>
              <a:t>PROCLAMATION R18 OF </a:t>
            </a:r>
            <a:r>
              <a:rPr lang="en-ZA" sz="2000" b="1" dirty="0" smtClean="0">
                <a:latin typeface="Arial" panose="020B0604020202020204" pitchFamily="34" charset="0"/>
                <a:cs typeface="Arial" panose="020B0604020202020204" pitchFamily="34" charset="0"/>
              </a:rPr>
              <a:t>2017 </a:t>
            </a:r>
            <a:br>
              <a:rPr lang="en-ZA" sz="2000" b="1" dirty="0" smtClean="0">
                <a:latin typeface="Arial" panose="020B0604020202020204" pitchFamily="34" charset="0"/>
                <a:cs typeface="Arial" panose="020B0604020202020204" pitchFamily="34" charset="0"/>
              </a:rPr>
            </a:br>
            <a:r>
              <a:rPr lang="en-ZA" sz="2000" b="1" dirty="0" smtClean="0">
                <a:latin typeface="Arial" panose="020B0604020202020204" pitchFamily="34" charset="0"/>
                <a:cs typeface="Arial" panose="020B0604020202020204" pitchFamily="34" charset="0"/>
              </a:rPr>
              <a:t>AMENDED BY R43 OF 2019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689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221673" y="1788607"/>
            <a:ext cx="9189027" cy="4058077"/>
          </a:xfrm>
        </p:spPr>
        <p:txBody>
          <a:bodyPr>
            <a:normAutofit fontScale="25000" lnSpcReduction="20000"/>
          </a:bodyPr>
          <a:lstStyle/>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meter reading related services.</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debt collection related services</a:t>
            </a:r>
            <a:r>
              <a:rPr lang="en-US" sz="5600" i="1" dirty="0" smtClean="0">
                <a:latin typeface="Arial" panose="020B0604020202020204" pitchFamily="34" charset="0"/>
                <a:cs typeface="Arial" panose="020B0604020202020204" pitchFamily="34" charset="0"/>
              </a:rPr>
              <a:t>.</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 the procurement of information communication technology related services in terms of contract number TLM-IT-03_2014/A2014</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credit control related services.</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drafting or implementation of a credit control management policy and the management of such a policy.</a:t>
            </a:r>
          </a:p>
          <a:p>
            <a:pPr marL="285750" indent="-285750" algn="just">
              <a:lnSpc>
                <a:spcPct val="150000"/>
              </a:lnSpc>
              <a:buFont typeface="Arial" panose="020B0604020202020204" pitchFamily="34" charset="0"/>
              <a:buChar char="•"/>
            </a:pPr>
            <a:r>
              <a:rPr lang="en-US" sz="5600" i="1" dirty="0">
                <a:latin typeface="Arial" panose="020B0604020202020204" pitchFamily="34" charset="0"/>
                <a:cs typeface="Arial" panose="020B0604020202020204" pitchFamily="34" charset="0"/>
              </a:rPr>
              <a:t>Maladministration in the affairs of the Municipality in respect of employees' tax deductions and the payment of such deductions to SARS and any losses, prejudice or fruitless and wasteful expenditure incurred by the Municipality as a result of the non-payment or late payment of such deductions to SARS , including the causes of such maladministration.</a:t>
            </a:r>
          </a:p>
          <a:p>
            <a:pPr marL="0" indent="0">
              <a:buNone/>
            </a:pPr>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55</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1265382" y="812800"/>
            <a:ext cx="8640618" cy="1293091"/>
          </a:xfrm>
        </p:spPr>
        <p:txBody>
          <a:bodyPr>
            <a:noAutofit/>
          </a:bodyPr>
          <a:lstStyle/>
          <a:p>
            <a:r>
              <a:rPr lang="en-ZA" sz="2000" b="1" dirty="0">
                <a:latin typeface="Arial" panose="020B0604020202020204" pitchFamily="34" charset="0"/>
                <a:cs typeface="Arial" panose="020B0604020202020204" pitchFamily="34" charset="0"/>
              </a:rPr>
              <a:t>PROCLAMATION R18 OF 2017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AMENDED BY R43 OF 2019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THABAZIMBI LOCAL </a:t>
            </a:r>
            <a:r>
              <a:rPr lang="en-ZA" sz="2000" b="1" dirty="0" smtClean="0">
                <a:latin typeface="Arial" panose="020B0604020202020204" pitchFamily="34" charset="0"/>
                <a:cs typeface="Arial" panose="020B0604020202020204" pitchFamily="34" charset="0"/>
              </a:rPr>
              <a:t>MUNICIPALITY</a:t>
            </a: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140672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206256" y="1663795"/>
            <a:ext cx="9556580" cy="4193775"/>
          </a:xfrm>
        </p:spPr>
        <p:txBody>
          <a:bodyPr>
            <a:normAutofit/>
          </a:bodyPr>
          <a:lstStyle/>
          <a:p>
            <a:pPr marL="285750" indent="-285750" algn="just">
              <a:lnSpc>
                <a:spcPct val="15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a:latin typeface="Arial" panose="020B0604020202020204" pitchFamily="34" charset="0"/>
                <a:cs typeface="Arial" panose="020B0604020202020204" pitchFamily="34" charset="0"/>
              </a:rPr>
              <a:t>ALLEGATIONS (</a:t>
            </a:r>
            <a:r>
              <a:rPr lang="en-ZA" sz="1400" b="1" u="sng" dirty="0" err="1">
                <a:latin typeface="Arial" panose="020B0604020202020204" pitchFamily="34" charset="0"/>
                <a:cs typeface="Arial" panose="020B0604020202020204" pitchFamily="34" charset="0"/>
              </a:rPr>
              <a:t>Cont</a:t>
            </a:r>
            <a:r>
              <a:rPr lang="en-ZA" sz="1400" b="1" u="sng" dirty="0">
                <a:latin typeface="Arial" panose="020B0604020202020204" pitchFamily="34" charset="0"/>
                <a:cs typeface="Arial" panose="020B0604020202020204" pitchFamily="34" charset="0"/>
              </a:rPr>
              <a:t>…)</a:t>
            </a:r>
          </a:p>
          <a:p>
            <a:pPr marL="0" indent="0" algn="just">
              <a:lnSpc>
                <a:spcPct val="150000"/>
              </a:lnSpc>
              <a:buNone/>
            </a:pPr>
            <a:endParaRPr lang="en-US" sz="1400" i="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failure or refusal by the Municipality to timeously act upon conclusions or findings which were made, or implement recommendations contained in a final report entitled "Possible Abuse of Office: Forensic Investigation" dated 29/10/2014.</a:t>
            </a:r>
          </a:p>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Any unlawful or irregular conduct by councillors, officials or employees of the Municipality or the applicable contractors, suppliers or service providers or any other person or entity in relation to any of the allegations.</a:t>
            </a:r>
          </a:p>
          <a:p>
            <a:pPr marL="0" indent="0" algn="ctr">
              <a:lnSpc>
                <a:spcPct val="150000"/>
              </a:lnSpc>
              <a:buNone/>
            </a:pPr>
            <a:endParaRPr lang="en-ZA" sz="1600" b="1" u="sng" dirty="0" smtClean="0">
              <a:latin typeface="Arial" panose="020B0604020202020204" pitchFamily="34" charset="0"/>
              <a:cs typeface="Arial" panose="020B0604020202020204" pitchFamily="34" charset="0"/>
            </a:endParaRPr>
          </a:p>
          <a:p>
            <a:pPr marL="0" indent="0" algn="ctr">
              <a:lnSpc>
                <a:spcPct val="150000"/>
              </a:lnSpc>
              <a:buNone/>
            </a:pPr>
            <a:endParaRPr lang="en-US" sz="1600"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56</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683491"/>
            <a:ext cx="8915400" cy="916710"/>
          </a:xfrm>
        </p:spPr>
        <p:txBody>
          <a:bodyPr>
            <a:normAutofit fontScale="90000"/>
          </a:bodyPr>
          <a:lstStyle/>
          <a:p>
            <a:r>
              <a:rPr lang="en-ZA" sz="2400" b="1" dirty="0">
                <a:latin typeface="Arial" panose="020B0604020202020204" pitchFamily="34" charset="0"/>
                <a:cs typeface="Arial" panose="020B0604020202020204" pitchFamily="34" charset="0"/>
              </a:rPr>
              <a:t>PROCLAMATION R18 OF 2017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AMENDED BY R43 OF </a:t>
            </a:r>
            <a:r>
              <a:rPr lang="en-ZA" sz="2400" b="1" dirty="0" smtClean="0">
                <a:latin typeface="Arial" panose="020B0604020202020204" pitchFamily="34" charset="0"/>
                <a:cs typeface="Arial" panose="020B0604020202020204" pitchFamily="34" charset="0"/>
              </a:rPr>
              <a:t>2019</a:t>
            </a:r>
            <a:br>
              <a:rPr lang="en-ZA" sz="2400" b="1" dirty="0" smtClean="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THABAZIMBI LOCAL MUNICIPALITY</a:t>
            </a:r>
            <a:r>
              <a:rPr lang="en-ZA" sz="2400" b="1" dirty="0" smtClean="0">
                <a:latin typeface="Arial" panose="020B060402020202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1445440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206256" y="1398050"/>
            <a:ext cx="9556580" cy="4405745"/>
          </a:xfrm>
        </p:spPr>
        <p:txBody>
          <a:bodyPr>
            <a:normAutofit/>
          </a:bodyPr>
          <a:lstStyle/>
          <a:p>
            <a:pPr marL="0" indent="0" algn="ctr">
              <a:lnSpc>
                <a:spcPct val="150000"/>
              </a:lnSpc>
              <a:buNone/>
            </a:pPr>
            <a:r>
              <a:rPr lang="en-US" sz="2400" b="1" i="1" dirty="0" smtClean="0">
                <a:latin typeface="Arial" panose="020B0604020202020204" pitchFamily="34" charset="0"/>
                <a:cs typeface="Arial" panose="020B0604020202020204" pitchFamily="34" charset="0"/>
              </a:rPr>
              <a:t>Outcomes </a:t>
            </a:r>
          </a:p>
          <a:p>
            <a:pPr marL="0" indent="0" algn="ctr">
              <a:lnSpc>
                <a:spcPct val="150000"/>
              </a:lnSpc>
              <a:buNone/>
            </a:pPr>
            <a:endParaRPr lang="en-ZA" sz="1600" b="1" u="sng" dirty="0" smtClean="0">
              <a:latin typeface="Arial" panose="020B0604020202020204" pitchFamily="34" charset="0"/>
              <a:cs typeface="Arial" panose="020B0604020202020204" pitchFamily="34" charset="0"/>
            </a:endParaRPr>
          </a:p>
          <a:p>
            <a:pPr marL="0" indent="0" algn="ctr">
              <a:lnSpc>
                <a:spcPct val="150000"/>
              </a:lnSpc>
              <a:buNone/>
            </a:pPr>
            <a:endParaRPr lang="en-US" sz="1600"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57</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683491"/>
            <a:ext cx="8915400" cy="916710"/>
          </a:xfrm>
        </p:spPr>
        <p:txBody>
          <a:bodyPr>
            <a:noAutofit/>
          </a:bodyPr>
          <a:lstStyle/>
          <a:p>
            <a:r>
              <a:rPr lang="en-ZA" sz="2000" b="1" dirty="0">
                <a:latin typeface="Arial" panose="020B0604020202020204" pitchFamily="34" charset="0"/>
                <a:cs typeface="Arial" panose="020B0604020202020204" pitchFamily="34" charset="0"/>
              </a:rPr>
              <a:t>PROCLAMATION R18 OF 2017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AMENDED BY R43 OF </a:t>
            </a:r>
            <a:r>
              <a:rPr lang="en-ZA" sz="2000" b="1" dirty="0" smtClean="0">
                <a:latin typeface="Arial" panose="020B0604020202020204" pitchFamily="34" charset="0"/>
                <a:cs typeface="Arial" panose="020B0604020202020204" pitchFamily="34" charset="0"/>
              </a:rPr>
              <a:t>2019</a:t>
            </a:r>
            <a:br>
              <a:rPr lang="en-ZA" sz="2000" b="1" dirty="0" smtClean="0">
                <a:latin typeface="Arial" panose="020B0604020202020204" pitchFamily="34" charset="0"/>
                <a:cs typeface="Arial" panose="020B0604020202020204" pitchFamily="34" charset="0"/>
              </a:rPr>
            </a:br>
            <a:r>
              <a:rPr lang="en-ZA" sz="2000" b="1" dirty="0">
                <a:solidFill>
                  <a:prstClr val="black"/>
                </a:solidFill>
                <a:latin typeface="Arial" panose="020B0604020202020204" pitchFamily="34" charset="0"/>
                <a:cs typeface="Arial" panose="020B0604020202020204" pitchFamily="34" charset="0"/>
              </a:rPr>
              <a:t>THABAZIMBI LOCAL MUNICIPALITY</a:t>
            </a:r>
            <a:r>
              <a:rPr lang="en-ZA" sz="2000" b="1" dirty="0" smtClean="0">
                <a:latin typeface="Arial" panose="020B0604020202020204" pitchFamily="34" charset="0"/>
                <a:cs typeface="Arial" panose="020B0604020202020204" pitchFamily="34" charset="0"/>
              </a:rPr>
              <a:t> </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1711685181"/>
              </p:ext>
            </p:extLst>
          </p:nvPr>
        </p:nvGraphicFramePr>
        <p:xfrm>
          <a:off x="120579" y="1957272"/>
          <a:ext cx="9642257" cy="3022807"/>
        </p:xfrm>
        <a:graphic>
          <a:graphicData uri="http://schemas.openxmlformats.org/drawingml/2006/table">
            <a:tbl>
              <a:tblPr firstRow="1" firstCol="1" bandRow="1">
                <a:tableStyleId>{5C22544A-7EE6-4342-B048-85BDC9FD1C3A}</a:tableStyleId>
              </a:tblPr>
              <a:tblGrid>
                <a:gridCol w="4367860">
                  <a:extLst>
                    <a:ext uri="{9D8B030D-6E8A-4147-A177-3AD203B41FA5}">
                      <a16:colId xmlns:a16="http://schemas.microsoft.com/office/drawing/2014/main" val="2885945302"/>
                    </a:ext>
                  </a:extLst>
                </a:gridCol>
                <a:gridCol w="1602644">
                  <a:extLst>
                    <a:ext uri="{9D8B030D-6E8A-4147-A177-3AD203B41FA5}">
                      <a16:colId xmlns:a16="http://schemas.microsoft.com/office/drawing/2014/main" val="65555425"/>
                    </a:ext>
                  </a:extLst>
                </a:gridCol>
                <a:gridCol w="3671753">
                  <a:extLst>
                    <a:ext uri="{9D8B030D-6E8A-4147-A177-3AD203B41FA5}">
                      <a16:colId xmlns:a16="http://schemas.microsoft.com/office/drawing/2014/main" val="2910284623"/>
                    </a:ext>
                  </a:extLst>
                </a:gridCol>
              </a:tblGrid>
              <a:tr h="320670">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OUTCOME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VALUE/COUNT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STATUS UPDATE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2116029185"/>
                  </a:ext>
                </a:extLst>
              </a:tr>
              <a:tr h="499769">
                <a:tc>
                  <a:txBody>
                    <a:bodyPr/>
                    <a:lstStyle/>
                    <a:p>
                      <a:pPr marL="0" marR="0">
                        <a:lnSpc>
                          <a:spcPct val="107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Criminal referrals to the National Authority (NPA) (Proclamation No. R 18 of 2017)</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NPA investigation ongoing</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556732120"/>
                  </a:ext>
                </a:extLst>
              </a:tr>
              <a:tr h="499769">
                <a:tc>
                  <a:txBody>
                    <a:bodyPr/>
                    <a:lstStyle/>
                    <a:p>
                      <a:pPr marL="0" marR="0">
                        <a:lnSpc>
                          <a:spcPct val="107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Civil proceedings instituted by the SIU (Proclamation No. R18 of 2017)</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R49 848 921</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The matter is in court to set aside the contract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142004147"/>
                  </a:ext>
                </a:extLst>
              </a:tr>
              <a:tr h="703061">
                <a:tc>
                  <a:txBody>
                    <a:bodyPr/>
                    <a:lstStyle/>
                    <a:p>
                      <a:pPr marL="0" marR="0">
                        <a:lnSpc>
                          <a:spcPct val="107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Saving made by preventing the conclusion of a contract including any extension of a contract</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R27 848 921</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The SIU successfully interdicted the Municipality from signing an addendum to a contract already signed</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4291448669"/>
                  </a:ext>
                </a:extLst>
              </a:tr>
              <a:tr h="499769">
                <a:tc>
                  <a:txBody>
                    <a:bodyPr/>
                    <a:lstStyle/>
                    <a:p>
                      <a:pPr marL="0" marR="0">
                        <a:lnSpc>
                          <a:spcPct val="107000"/>
                        </a:lnSpc>
                        <a:spcBef>
                          <a:spcPts val="0"/>
                        </a:spcBef>
                        <a:spcAft>
                          <a:spcPts val="0"/>
                        </a:spcAft>
                      </a:pPr>
                      <a:r>
                        <a:rPr lang="en-US" sz="1400" b="0" dirty="0" smtClean="0">
                          <a:solidFill>
                            <a:schemeClr val="tx1"/>
                          </a:solidFill>
                          <a:effectLst/>
                          <a:latin typeface="Arial" panose="020B0604020202020204" pitchFamily="34" charset="0"/>
                          <a:cs typeface="Arial" panose="020B0604020202020204" pitchFamily="34" charset="0"/>
                        </a:rPr>
                        <a:t>Criminal </a:t>
                      </a:r>
                      <a:r>
                        <a:rPr lang="en-US" sz="1400" b="0" dirty="0">
                          <a:solidFill>
                            <a:schemeClr val="tx1"/>
                          </a:solidFill>
                          <a:effectLst/>
                          <a:latin typeface="Arial" panose="020B0604020202020204" pitchFamily="34" charset="0"/>
                          <a:cs typeface="Arial" panose="020B0604020202020204" pitchFamily="34" charset="0"/>
                        </a:rPr>
                        <a:t>referrals to be served to the NPA (Proclamation No. R43 of 2019)</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To be submitted to the SIU </a:t>
                      </a:r>
                      <a:r>
                        <a:rPr lang="en-US" sz="1400" dirty="0" err="1">
                          <a:solidFill>
                            <a:schemeClr val="tx1"/>
                          </a:solidFill>
                          <a:effectLst/>
                          <a:latin typeface="Arial" panose="020B0604020202020204" pitchFamily="34" charset="0"/>
                          <a:cs typeface="Arial" panose="020B0604020202020204" pitchFamily="34" charset="0"/>
                        </a:rPr>
                        <a:t>HoU</a:t>
                      </a:r>
                      <a:r>
                        <a:rPr lang="en-US" sz="1400" dirty="0">
                          <a:solidFill>
                            <a:schemeClr val="tx1"/>
                          </a:solidFill>
                          <a:effectLst/>
                          <a:latin typeface="Arial" panose="020B0604020202020204" pitchFamily="34" charset="0"/>
                          <a:cs typeface="Arial" panose="020B0604020202020204" pitchFamily="34" charset="0"/>
                        </a:rPr>
                        <a:t> for approval</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77666283"/>
                  </a:ext>
                </a:extLst>
              </a:tr>
              <a:tr h="499769">
                <a:tc>
                  <a:txBody>
                    <a:bodyPr/>
                    <a:lstStyle/>
                    <a:p>
                      <a:pPr marL="0" marR="0">
                        <a:lnSpc>
                          <a:spcPct val="107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Civil proceedings instituted by the SIU (Proclamation No. R43 of 2019)</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R77 136 408</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Court papers are being drafted to set aside the contract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2594620123"/>
                  </a:ext>
                </a:extLst>
              </a:tr>
            </a:tbl>
          </a:graphicData>
        </a:graphic>
      </p:graphicFrame>
      <p:sp>
        <p:nvSpPr>
          <p:cNvPr id="10" name="Rectangle 9"/>
          <p:cNvSpPr/>
          <p:nvPr/>
        </p:nvSpPr>
        <p:spPr>
          <a:xfrm>
            <a:off x="206256" y="4980079"/>
            <a:ext cx="9005757" cy="923330"/>
          </a:xfrm>
          <a:prstGeom prst="rect">
            <a:avLst/>
          </a:prstGeom>
        </p:spPr>
        <p:txBody>
          <a:bodyPr wrap="square">
            <a:spAutoFit/>
          </a:bodyPr>
          <a:lstStyle/>
          <a:p>
            <a:pPr algn="ctr"/>
            <a:r>
              <a:rPr lang="en-US" b="1" i="1" dirty="0" smtClean="0">
                <a:latin typeface="Arial" panose="020B0604020202020204" pitchFamily="34" charset="0"/>
                <a:cs typeface="Arial" panose="020B0604020202020204" pitchFamily="34" charset="0"/>
              </a:rPr>
              <a:t>Outcomes</a:t>
            </a:r>
          </a:p>
          <a:p>
            <a:pPr algn="ctr"/>
            <a:r>
              <a:rPr lang="en-US" b="1" dirty="0" smtClean="0">
                <a:latin typeface="Arial" panose="020B0604020202020204" pitchFamily="34" charset="0"/>
                <a:cs typeface="Arial" panose="020B0604020202020204" pitchFamily="34" charset="0"/>
              </a:rPr>
              <a:t>Presidential report on proclamation R18 submitted on 05/02/2021</a:t>
            </a:r>
          </a:p>
          <a:p>
            <a:pPr algn="ctr"/>
            <a:r>
              <a:rPr lang="en-US" b="1" dirty="0" smtClean="0">
                <a:latin typeface="Arial" panose="020B0604020202020204" pitchFamily="34" charset="0"/>
                <a:cs typeface="Arial" panose="020B0604020202020204" pitchFamily="34" charset="0"/>
              </a:rPr>
              <a:t>Investigation on Proclamation R43 is ongoing </a:t>
            </a:r>
            <a:endParaRPr lang="en-GB" dirty="0"/>
          </a:p>
        </p:txBody>
      </p:sp>
    </p:spTree>
    <p:extLst>
      <p:ext uri="{BB962C8B-B14F-4D97-AF65-F5344CB8AC3E}">
        <p14:creationId xmlns:p14="http://schemas.microsoft.com/office/powerpoint/2010/main" val="7680874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58</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637309"/>
            <a:ext cx="8915400" cy="1167608"/>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R7 </a:t>
            </a:r>
            <a:r>
              <a:rPr lang="en-ZA" sz="2400" b="1" dirty="0">
                <a:latin typeface="Arial" panose="020B0604020202020204" pitchFamily="34" charset="0"/>
                <a:cs typeface="Arial" panose="020B0604020202020204" pitchFamily="34" charset="0"/>
              </a:rPr>
              <a:t>OF </a:t>
            </a:r>
            <a:r>
              <a:rPr lang="en-ZA" sz="2400" b="1" dirty="0" smtClean="0">
                <a:latin typeface="Arial" panose="020B0604020202020204" pitchFamily="34" charset="0"/>
                <a:cs typeface="Arial" panose="020B0604020202020204" pitchFamily="34" charset="0"/>
              </a:rPr>
              <a:t>2018 </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endParaRPr lang="en-US" sz="2400" dirty="0"/>
          </a:p>
        </p:txBody>
      </p:sp>
      <p:sp>
        <p:nvSpPr>
          <p:cNvPr id="10" name="Content Placeholder 3"/>
          <p:cNvSpPr>
            <a:spLocks noGrp="1"/>
          </p:cNvSpPr>
          <p:nvPr>
            <p:ph idx="1"/>
          </p:nvPr>
        </p:nvSpPr>
        <p:spPr>
          <a:xfrm>
            <a:off x="495300" y="1440873"/>
            <a:ext cx="9110518" cy="4416697"/>
          </a:xfrm>
        </p:spPr>
        <p:txBody>
          <a:bodyPr>
            <a:normAutofit/>
          </a:bodyPr>
          <a:lstStyle/>
          <a:p>
            <a:pPr marL="0" indent="0" algn="ctr">
              <a:lnSpc>
                <a:spcPct val="150000"/>
              </a:lnSpc>
              <a:buNone/>
            </a:pPr>
            <a:r>
              <a:rPr lang="en-US" sz="1400" b="1" dirty="0">
                <a:latin typeface="Arial" panose="020B0604020202020204" pitchFamily="34" charset="0"/>
                <a:cs typeface="Arial" panose="020B0604020202020204" pitchFamily="34" charset="0"/>
              </a:rPr>
              <a:t>ELIAS MOTSOALEDI LOCAL MUNICIPALITY IN THE LIMPOPO PROVINCE</a:t>
            </a:r>
          </a:p>
          <a:p>
            <a:pPr marL="0" indent="0" algn="ctr">
              <a:lnSpc>
                <a:spcPct val="150000"/>
              </a:lnSpc>
              <a:buNone/>
            </a:pPr>
            <a:r>
              <a:rPr lang="en-US" sz="1400" b="1" dirty="0">
                <a:latin typeface="Arial" panose="020B0604020202020204" pitchFamily="34" charset="0"/>
                <a:cs typeface="Arial" panose="020B0604020202020204" pitchFamily="34" charset="0"/>
              </a:rPr>
              <a:t>GG: 41433 OF 9 FEBRUARY 2018</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6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This proclamation amends Proclamation R59 of 2016 by substituting paragraph 2 of the original proclamation with the following:</a:t>
            </a:r>
          </a:p>
          <a:p>
            <a:pPr marL="684213" lvl="1" indent="-401638" algn="just">
              <a:lnSpc>
                <a:spcPct val="16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The procurement of, or, contracting for goods, works or services by or on behalf of the EMLM and payments which were made in respect thereof, and any related irregular or fruitless and wasteful expenditure incurred by the EMLM or the State.</a:t>
            </a:r>
          </a:p>
          <a:p>
            <a:pPr marL="285750" indent="-285750" algn="just">
              <a:lnSpc>
                <a:spcPct val="16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This proclamation also adds the following paragraphs after paragraph 3 of the original proclamation:</a:t>
            </a:r>
          </a:p>
          <a:p>
            <a:pPr marL="285750" lvl="0" indent="-285750" algn="just">
              <a:lnSpc>
                <a:spcPct val="160000"/>
              </a:lnSpc>
              <a:buFont typeface="Arial" panose="020B0604020202020204" pitchFamily="34" charset="0"/>
              <a:buChar char="•"/>
            </a:pPr>
            <a:r>
              <a:rPr lang="en-US" sz="1300" i="1" dirty="0">
                <a:solidFill>
                  <a:prstClr val="black"/>
                </a:solidFill>
                <a:latin typeface="Arial" panose="020B0604020202020204" pitchFamily="34" charset="0"/>
                <a:cs typeface="Arial" panose="020B0604020202020204" pitchFamily="34" charset="0"/>
              </a:rPr>
              <a:t>Any undisclosed or </a:t>
            </a:r>
            <a:r>
              <a:rPr lang="en-US" sz="1300" i="1" dirty="0" err="1">
                <a:solidFill>
                  <a:prstClr val="black"/>
                </a:solidFill>
                <a:latin typeface="Arial" panose="020B0604020202020204" pitchFamily="34" charset="0"/>
                <a:cs typeface="Arial" panose="020B0604020202020204" pitchFamily="34" charset="0"/>
              </a:rPr>
              <a:t>unauthorised</a:t>
            </a:r>
            <a:r>
              <a:rPr lang="en-US" sz="1300" i="1" dirty="0">
                <a:solidFill>
                  <a:prstClr val="black"/>
                </a:solidFill>
                <a:latin typeface="Arial" panose="020B0604020202020204" pitchFamily="34" charset="0"/>
                <a:cs typeface="Arial" panose="020B0604020202020204" pitchFamily="34" charset="0"/>
              </a:rPr>
              <a:t> interests that </a:t>
            </a:r>
            <a:r>
              <a:rPr lang="en-US" sz="1300" i="1" dirty="0" err="1">
                <a:solidFill>
                  <a:prstClr val="black"/>
                </a:solidFill>
                <a:latin typeface="Arial" panose="020B0604020202020204" pitchFamily="34" charset="0"/>
                <a:cs typeface="Arial" panose="020B0604020202020204" pitchFamily="34" charset="0"/>
              </a:rPr>
              <a:t>councillors</a:t>
            </a:r>
            <a:r>
              <a:rPr lang="en-US" sz="1300" i="1" dirty="0">
                <a:solidFill>
                  <a:prstClr val="black"/>
                </a:solidFill>
                <a:latin typeface="Arial" panose="020B0604020202020204" pitchFamily="34" charset="0"/>
                <a:cs typeface="Arial" panose="020B0604020202020204" pitchFamily="34" charset="0"/>
              </a:rPr>
              <a:t>, officials or employees of the EMLM may have had with regard to (a) contractors, suppliers or service providers who bid for work or did business with the EMLM or (b) contracts awarded by or on behalf of the EMLM.</a:t>
            </a:r>
          </a:p>
          <a:p>
            <a:pPr marL="684213" lvl="1" indent="-401638" algn="just">
              <a:lnSpc>
                <a:spcPct val="160000"/>
              </a:lnSpc>
              <a:buFont typeface="Courier New" panose="02070309020205020404" pitchFamily="49" charset="0"/>
              <a:buChar char="o"/>
            </a:pPr>
            <a:endParaRPr lang="en-US" sz="1400"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88501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59</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661917"/>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R7 </a:t>
            </a:r>
            <a:r>
              <a:rPr lang="en-ZA" sz="2800" b="1" dirty="0">
                <a:latin typeface="Arial" panose="020B0604020202020204" pitchFamily="34" charset="0"/>
                <a:cs typeface="Arial" panose="020B0604020202020204" pitchFamily="34" charset="0"/>
              </a:rPr>
              <a:t>OF </a:t>
            </a:r>
            <a:r>
              <a:rPr lang="en-ZA" sz="2800" b="1" dirty="0" smtClean="0">
                <a:latin typeface="Arial" panose="020B0604020202020204" pitchFamily="34" charset="0"/>
                <a:cs typeface="Arial" panose="020B0604020202020204" pitchFamily="34" charset="0"/>
              </a:rPr>
              <a:t>2018 </a:t>
            </a:r>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endParaRPr lang="en-US" sz="2800" dirty="0"/>
          </a:p>
        </p:txBody>
      </p:sp>
      <p:sp>
        <p:nvSpPr>
          <p:cNvPr id="6" name="Content Placeholder 3"/>
          <p:cNvSpPr>
            <a:spLocks noGrp="1"/>
          </p:cNvSpPr>
          <p:nvPr>
            <p:ph idx="1"/>
          </p:nvPr>
        </p:nvSpPr>
        <p:spPr>
          <a:xfrm>
            <a:off x="101600" y="1487055"/>
            <a:ext cx="9725891" cy="4370515"/>
          </a:xfrm>
        </p:spPr>
        <p:txBody>
          <a:bodyPr>
            <a:normAutofit fontScale="92500"/>
          </a:bodyPr>
          <a:lstStyle/>
          <a:p>
            <a:pPr marL="0" indent="0" algn="ctr">
              <a:lnSpc>
                <a:spcPct val="150000"/>
              </a:lnSpc>
              <a:buNone/>
            </a:pPr>
            <a:r>
              <a:rPr lang="en-US" sz="1400" b="1" dirty="0">
                <a:latin typeface="Arial" panose="020B0604020202020204" pitchFamily="34" charset="0"/>
                <a:cs typeface="Arial" panose="020B0604020202020204" pitchFamily="34" charset="0"/>
              </a:rPr>
              <a:t>ELIAS MOTSOALEDI LOCAL MUNICIPALITY IN THE LIMPOPO PROVINCE</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 </a:t>
            </a:r>
            <a:r>
              <a:rPr lang="en-ZA" sz="1400" b="1" u="sng" dirty="0" smtClean="0">
                <a:latin typeface="Arial" panose="020B0604020202020204" pitchFamily="34" charset="0"/>
                <a:cs typeface="Arial" panose="020B0604020202020204" pitchFamily="34" charset="0"/>
              </a:rPr>
              <a:t>(</a:t>
            </a:r>
            <a:r>
              <a:rPr lang="en-ZA" sz="1400" b="1" u="sng" dirty="0" err="1" smtClean="0">
                <a:latin typeface="Arial" panose="020B0604020202020204" pitchFamily="34" charset="0"/>
                <a:cs typeface="Arial" panose="020B0604020202020204" pitchFamily="34" charset="0"/>
              </a:rPr>
              <a:t>Cont</a:t>
            </a:r>
            <a:r>
              <a:rPr lang="en-ZA" sz="1400" b="1" u="sng" dirty="0" smtClean="0">
                <a:latin typeface="Arial" panose="020B0604020202020204" pitchFamily="34" charset="0"/>
                <a:cs typeface="Arial" panose="020B0604020202020204" pitchFamily="34" charset="0"/>
              </a:rPr>
              <a:t>…)</a:t>
            </a: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684213" lvl="1" indent="-401638" algn="just">
              <a:lnSpc>
                <a:spcPct val="16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Maladministration </a:t>
            </a:r>
            <a:r>
              <a:rPr lang="en-US" sz="1400" i="1" dirty="0">
                <a:latin typeface="Arial" panose="020B0604020202020204" pitchFamily="34" charset="0"/>
                <a:cs typeface="Arial" panose="020B0604020202020204" pitchFamily="34" charset="0"/>
              </a:rPr>
              <a:t>in the affairs of the EMLM in relation to (a) the mismanagement of the finances; (b) the mismanagement of contracts; (c) the failure to comply with the provisions of section 74(1) of the Local Government Municipal Finance Management Act, 2003 (Act No 56 of 2003); and (d) the appointment and promotion of, </a:t>
            </a:r>
            <a:r>
              <a:rPr lang="en-US" sz="1400" i="1" dirty="0" err="1">
                <a:latin typeface="Arial" panose="020B0604020202020204" pitchFamily="34" charset="0"/>
                <a:cs typeface="Arial" panose="020B0604020202020204" pitchFamily="34" charset="0"/>
              </a:rPr>
              <a:t>councillors</a:t>
            </a:r>
            <a:r>
              <a:rPr lang="en-US" sz="1400" i="1" dirty="0">
                <a:latin typeface="Arial" panose="020B0604020202020204" pitchFamily="34" charset="0"/>
                <a:cs typeface="Arial" panose="020B0604020202020204" pitchFamily="34" charset="0"/>
              </a:rPr>
              <a:t>, officials or employees and the payment of salaries, allowances, increases, bonuses and other forms of remuneration that were not due, owing or payable, and any other related </a:t>
            </a:r>
            <a:r>
              <a:rPr lang="en-US" sz="1400" i="1" dirty="0" err="1">
                <a:latin typeface="Arial" panose="020B0604020202020204" pitchFamily="34" charset="0"/>
                <a:cs typeface="Arial" panose="020B0604020202020204" pitchFamily="34" charset="0"/>
              </a:rPr>
              <a:t>unauthorised</a:t>
            </a:r>
            <a:r>
              <a:rPr lang="en-US" sz="1400" i="1" dirty="0">
                <a:latin typeface="Arial" panose="020B0604020202020204" pitchFamily="34" charset="0"/>
                <a:cs typeface="Arial" panose="020B0604020202020204" pitchFamily="34" charset="0"/>
              </a:rPr>
              <a:t>, irregular or fruitless and wasteful expenditure incurred by the EMLM, including (</a:t>
            </a:r>
            <a:r>
              <a:rPr lang="en-US" sz="1400" i="1" dirty="0" err="1">
                <a:latin typeface="Arial" panose="020B0604020202020204" pitchFamily="34" charset="0"/>
                <a:cs typeface="Arial" panose="020B0604020202020204" pitchFamily="34" charset="0"/>
              </a:rPr>
              <a:t>i</a:t>
            </a:r>
            <a:r>
              <a:rPr lang="en-US" sz="1400" i="1" dirty="0">
                <a:latin typeface="Arial" panose="020B0604020202020204" pitchFamily="34" charset="0"/>
                <a:cs typeface="Arial" panose="020B0604020202020204" pitchFamily="34" charset="0"/>
              </a:rPr>
              <a:t>) the causes of such maladministration; and (ii) losses or prejudice suffered by the EMLM or the State as a result of such maladministration</a:t>
            </a:r>
            <a:r>
              <a:rPr lang="en-US" sz="1400" i="1" dirty="0" smtClean="0">
                <a:latin typeface="Arial" panose="020B0604020202020204" pitchFamily="34" charset="0"/>
                <a:cs typeface="Arial" panose="020B0604020202020204" pitchFamily="34" charset="0"/>
              </a:rPr>
              <a:t>.</a:t>
            </a:r>
          </a:p>
          <a:p>
            <a:pPr marL="684213" lvl="1" indent="-401638" algn="just">
              <a:lnSpc>
                <a:spcPct val="160000"/>
              </a:lnSpc>
              <a:buFont typeface="Courier New" panose="02070309020205020404" pitchFamily="49" charset="0"/>
              <a:buChar char="o"/>
            </a:pPr>
            <a:r>
              <a:rPr lang="en-US" sz="1400" i="1" dirty="0">
                <a:solidFill>
                  <a:prstClr val="black"/>
                </a:solidFill>
                <a:latin typeface="Arial" panose="020B0604020202020204" pitchFamily="34" charset="0"/>
                <a:cs typeface="Arial" panose="020B0604020202020204" pitchFamily="34" charset="0"/>
              </a:rPr>
              <a:t>Any improper or unlawful conduct by (a) </a:t>
            </a:r>
            <a:r>
              <a:rPr lang="en-US" sz="1400" i="1" dirty="0" err="1">
                <a:solidFill>
                  <a:prstClr val="black"/>
                </a:solidFill>
                <a:latin typeface="Arial" panose="020B0604020202020204" pitchFamily="34" charset="0"/>
                <a:cs typeface="Arial" panose="020B0604020202020204" pitchFamily="34" charset="0"/>
              </a:rPr>
              <a:t>councillors</a:t>
            </a:r>
            <a:r>
              <a:rPr lang="en-US" sz="1400" i="1" dirty="0">
                <a:solidFill>
                  <a:prstClr val="black"/>
                </a:solidFill>
                <a:latin typeface="Arial" panose="020B0604020202020204" pitchFamily="34" charset="0"/>
                <a:cs typeface="Arial" panose="020B0604020202020204" pitchFamily="34" charset="0"/>
              </a:rPr>
              <a:t>, officials or employees of the EMLM; (b) contractors, suppliers or service providers of the EMLM; or (c) any other person or entity, relating to the allegations referred to in the Schedule.</a:t>
            </a:r>
          </a:p>
          <a:p>
            <a:pPr marL="282575" lvl="1" indent="0" algn="just">
              <a:lnSpc>
                <a:spcPct val="160000"/>
              </a:lnSpc>
              <a:buNone/>
            </a:pPr>
            <a:endParaRPr lang="en-US" sz="1400" i="1" dirty="0">
              <a:latin typeface="Arial" panose="020B0604020202020204" pitchFamily="34" charset="0"/>
              <a:cs typeface="Arial" panose="020B0604020202020204" pitchFamily="34" charset="0"/>
            </a:endParaRPr>
          </a:p>
          <a:p>
            <a:pPr marL="684213" lvl="1" indent="-401638" algn="just">
              <a:lnSpc>
                <a:spcPct val="160000"/>
              </a:lnSpc>
              <a:buFont typeface="Courier New" panose="02070309020205020404" pitchFamily="49" charset="0"/>
              <a:buChar char="o"/>
            </a:pPr>
            <a:endParaRPr lang="en-US" sz="1400"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07286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6</a:t>
            </a:fld>
            <a:endParaRPr lang="en-US" b="1" dirty="0">
              <a:latin typeface="Arial" panose="020B0604020202020204" pitchFamily="34" charset="0"/>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1306271769"/>
              </p:ext>
            </p:extLst>
          </p:nvPr>
        </p:nvGraphicFramePr>
        <p:xfrm>
          <a:off x="975296" y="1803400"/>
          <a:ext cx="7940104" cy="357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1574800" y="5422900"/>
            <a:ext cx="6667500" cy="3757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bg1"/>
                </a:solidFill>
              </a:rPr>
              <a:t>SYSTEMIC </a:t>
            </a:r>
            <a:r>
              <a:rPr lang="en-ZA" b="1" dirty="0" smtClean="0">
                <a:solidFill>
                  <a:schemeClr val="bg1"/>
                </a:solidFill>
              </a:rPr>
              <a:t>RECOMMENDATIONS</a:t>
            </a:r>
            <a:endParaRPr lang="en-ZA" b="1" dirty="0">
              <a:solidFill>
                <a:schemeClr val="bg1"/>
              </a:solidFill>
            </a:endParaRPr>
          </a:p>
        </p:txBody>
      </p:sp>
      <p:sp>
        <p:nvSpPr>
          <p:cNvPr id="9" name="Title 1"/>
          <p:cNvSpPr txBox="1">
            <a:spLocks/>
          </p:cNvSpPr>
          <p:nvPr/>
        </p:nvSpPr>
        <p:spPr>
          <a:xfrm>
            <a:off x="495299" y="696165"/>
            <a:ext cx="8915400" cy="11072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ZA" sz="2800" b="1" dirty="0" smtClean="0">
                <a:latin typeface="Arial" panose="020B0604020202020204" pitchFamily="34" charset="0"/>
                <a:cs typeface="Arial" panose="020B0604020202020204" pitchFamily="34" charset="0"/>
              </a:rPr>
              <a:t>SIU OUTCOMES</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CONSEQUENCE MANAGEMENT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1187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60</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661917"/>
            <a:ext cx="8915400" cy="825138"/>
          </a:xfrm>
        </p:spPr>
        <p:txBody>
          <a:bodyPr>
            <a:normAutofit fontScale="90000"/>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R7 </a:t>
            </a:r>
            <a:r>
              <a:rPr lang="en-ZA" sz="2800" b="1" dirty="0">
                <a:latin typeface="Arial" panose="020B0604020202020204" pitchFamily="34" charset="0"/>
                <a:cs typeface="Arial" panose="020B0604020202020204" pitchFamily="34" charset="0"/>
              </a:rPr>
              <a:t>OF </a:t>
            </a:r>
            <a:r>
              <a:rPr lang="en-ZA" sz="2800" b="1" dirty="0" smtClean="0">
                <a:latin typeface="Arial" panose="020B0604020202020204" pitchFamily="34" charset="0"/>
                <a:cs typeface="Arial" panose="020B0604020202020204" pitchFamily="34" charset="0"/>
              </a:rPr>
              <a:t>2018 </a:t>
            </a:r>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endParaRPr lang="en-US" sz="2800" dirty="0"/>
          </a:p>
        </p:txBody>
      </p:sp>
      <p:sp>
        <p:nvSpPr>
          <p:cNvPr id="6" name="Content Placeholder 3"/>
          <p:cNvSpPr>
            <a:spLocks noGrp="1"/>
          </p:cNvSpPr>
          <p:nvPr>
            <p:ph idx="1"/>
          </p:nvPr>
        </p:nvSpPr>
        <p:spPr>
          <a:xfrm>
            <a:off x="258618" y="1136073"/>
            <a:ext cx="9152082" cy="4721497"/>
          </a:xfrm>
        </p:spPr>
        <p:txBody>
          <a:bodyPr>
            <a:normAutofit/>
          </a:bodyPr>
          <a:lstStyle/>
          <a:p>
            <a:pPr marL="0" indent="0" algn="ctr">
              <a:lnSpc>
                <a:spcPct val="150000"/>
              </a:lnSpc>
              <a:buNone/>
            </a:pPr>
            <a:r>
              <a:rPr lang="en-US" sz="1400" b="1" dirty="0">
                <a:latin typeface="Arial" panose="020B0604020202020204" pitchFamily="34" charset="0"/>
                <a:cs typeface="Arial" panose="020B0604020202020204" pitchFamily="34" charset="0"/>
              </a:rPr>
              <a:t>ELIAS MOTSOALEDI LOCAL MUNICIPALITY IN THE LIMPOPO PROVINCE</a:t>
            </a:r>
          </a:p>
          <a:p>
            <a:pPr marL="0" indent="0" algn="ctr">
              <a:lnSpc>
                <a:spcPct val="150000"/>
              </a:lnSpc>
              <a:buNone/>
            </a:pPr>
            <a:r>
              <a:rPr lang="en-ZA" sz="1600" b="1" u="sng" dirty="0" smtClean="0">
                <a:latin typeface="Arial" panose="020B0604020202020204" pitchFamily="34" charset="0"/>
                <a:cs typeface="Arial" panose="020B0604020202020204" pitchFamily="34" charset="0"/>
              </a:rPr>
              <a:t>Outcomes</a:t>
            </a:r>
          </a:p>
        </p:txBody>
      </p:sp>
      <p:pic>
        <p:nvPicPr>
          <p:cNvPr id="9" name="Picture 8"/>
          <p:cNvPicPr>
            <a:picLocks noChangeAspect="1"/>
          </p:cNvPicPr>
          <p:nvPr/>
        </p:nvPicPr>
        <p:blipFill>
          <a:blip r:embed="rId3"/>
          <a:stretch>
            <a:fillRect/>
          </a:stretch>
        </p:blipFill>
        <p:spPr>
          <a:xfrm>
            <a:off x="350982" y="2235202"/>
            <a:ext cx="9310253" cy="2706254"/>
          </a:xfrm>
          <a:prstGeom prst="rect">
            <a:avLst/>
          </a:prstGeom>
        </p:spPr>
      </p:pic>
      <p:sp>
        <p:nvSpPr>
          <p:cNvPr id="3" name="Rectangle 2"/>
          <p:cNvSpPr/>
          <p:nvPr/>
        </p:nvSpPr>
        <p:spPr>
          <a:xfrm>
            <a:off x="1934599" y="2811214"/>
            <a:ext cx="6990248" cy="2973122"/>
          </a:xfrm>
          <a:prstGeom prst="rect">
            <a:avLst/>
          </a:prstGeom>
        </p:spPr>
        <p:txBody>
          <a:bodyPr wrap="square">
            <a:spAutoFit/>
          </a:bodyPr>
          <a:lstStyle/>
          <a:p>
            <a:pPr lvl="0" algn="ctr">
              <a:lnSpc>
                <a:spcPct val="150000"/>
              </a:lnSpc>
              <a:spcBef>
                <a:spcPct val="20000"/>
              </a:spcBef>
            </a:pPr>
            <a:endParaRPr lang="en-ZA" sz="1600" b="1" u="sng" dirty="0" smtClean="0">
              <a:solidFill>
                <a:prstClr val="black"/>
              </a:solidFill>
              <a:latin typeface="Arial" panose="020B0604020202020204" pitchFamily="34" charset="0"/>
              <a:cs typeface="Arial" panose="020B0604020202020204" pitchFamily="34" charset="0"/>
            </a:endParaRPr>
          </a:p>
          <a:p>
            <a:pPr lvl="0" algn="ctr">
              <a:lnSpc>
                <a:spcPct val="150000"/>
              </a:lnSpc>
              <a:spcBef>
                <a:spcPct val="20000"/>
              </a:spcBef>
            </a:pPr>
            <a:endParaRPr lang="en-ZA" sz="1600" b="1" u="sng" dirty="0">
              <a:solidFill>
                <a:prstClr val="black"/>
              </a:solidFill>
              <a:latin typeface="Arial" panose="020B0604020202020204" pitchFamily="34" charset="0"/>
              <a:cs typeface="Arial" panose="020B0604020202020204" pitchFamily="34" charset="0"/>
            </a:endParaRPr>
          </a:p>
          <a:p>
            <a:pPr lvl="0" algn="ctr">
              <a:lnSpc>
                <a:spcPct val="150000"/>
              </a:lnSpc>
              <a:spcBef>
                <a:spcPct val="20000"/>
              </a:spcBef>
            </a:pPr>
            <a:endParaRPr lang="en-ZA" sz="1600" b="1" u="sng" dirty="0" smtClean="0">
              <a:solidFill>
                <a:prstClr val="black"/>
              </a:solidFill>
              <a:latin typeface="Arial" panose="020B0604020202020204" pitchFamily="34" charset="0"/>
              <a:cs typeface="Arial" panose="020B0604020202020204" pitchFamily="34" charset="0"/>
            </a:endParaRPr>
          </a:p>
          <a:p>
            <a:pPr lvl="0" algn="ctr">
              <a:lnSpc>
                <a:spcPct val="150000"/>
              </a:lnSpc>
              <a:spcBef>
                <a:spcPct val="20000"/>
              </a:spcBef>
            </a:pPr>
            <a:endParaRPr lang="en-ZA" sz="1600" b="1" u="sng" dirty="0">
              <a:solidFill>
                <a:prstClr val="black"/>
              </a:solidFill>
              <a:latin typeface="Arial" panose="020B0604020202020204" pitchFamily="34" charset="0"/>
              <a:cs typeface="Arial" panose="020B0604020202020204" pitchFamily="34" charset="0"/>
            </a:endParaRPr>
          </a:p>
          <a:p>
            <a:pPr lvl="0" algn="ctr">
              <a:lnSpc>
                <a:spcPct val="150000"/>
              </a:lnSpc>
              <a:spcBef>
                <a:spcPct val="20000"/>
              </a:spcBef>
            </a:pPr>
            <a:endParaRPr lang="en-ZA" sz="1600" b="1" u="sng" dirty="0" smtClean="0">
              <a:solidFill>
                <a:prstClr val="black"/>
              </a:solidFill>
              <a:latin typeface="Arial" panose="020B0604020202020204" pitchFamily="34" charset="0"/>
              <a:cs typeface="Arial" panose="020B0604020202020204" pitchFamily="34" charset="0"/>
            </a:endParaRPr>
          </a:p>
          <a:p>
            <a:pPr lvl="0" algn="ctr">
              <a:lnSpc>
                <a:spcPct val="150000"/>
              </a:lnSpc>
              <a:spcBef>
                <a:spcPct val="20000"/>
              </a:spcBef>
            </a:pPr>
            <a:r>
              <a:rPr lang="en-ZA" sz="1600" b="1" u="sng" dirty="0" smtClean="0">
                <a:solidFill>
                  <a:prstClr val="black"/>
                </a:solidFill>
                <a:latin typeface="Arial" panose="020B0604020202020204" pitchFamily="34" charset="0"/>
                <a:cs typeface="Arial" panose="020B0604020202020204" pitchFamily="34" charset="0"/>
              </a:rPr>
              <a:t>Status</a:t>
            </a:r>
          </a:p>
          <a:p>
            <a:pPr lvl="0" algn="ctr">
              <a:lnSpc>
                <a:spcPct val="150000"/>
              </a:lnSpc>
              <a:spcBef>
                <a:spcPct val="20000"/>
              </a:spcBef>
            </a:pPr>
            <a:r>
              <a:rPr lang="en-ZA" sz="1600" b="1" u="sng" dirty="0" smtClean="0">
                <a:solidFill>
                  <a:prstClr val="black"/>
                </a:solidFill>
                <a:latin typeface="Arial" panose="020B0604020202020204" pitchFamily="34" charset="0"/>
                <a:cs typeface="Arial" panose="020B0604020202020204" pitchFamily="34" charset="0"/>
              </a:rPr>
              <a:t>Investigation finalized and presidential report under review</a:t>
            </a:r>
            <a:endParaRPr lang="en-US" sz="3600" dirty="0">
              <a:solidFill>
                <a:prstClr val="black"/>
              </a:solidFill>
            </a:endParaRPr>
          </a:p>
        </p:txBody>
      </p:sp>
    </p:spTree>
    <p:extLst>
      <p:ext uri="{BB962C8B-B14F-4D97-AF65-F5344CB8AC3E}">
        <p14:creationId xmlns:p14="http://schemas.microsoft.com/office/powerpoint/2010/main" val="8389845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487055"/>
            <a:ext cx="8915400" cy="4348743"/>
          </a:xfrm>
        </p:spPr>
        <p:txBody>
          <a:bodyPr>
            <a:normAutofit fontScale="47500" lnSpcReduction="20000"/>
          </a:bodyPr>
          <a:lstStyle/>
          <a:p>
            <a:pPr marL="0" indent="0" algn="ctr">
              <a:lnSpc>
                <a:spcPct val="150000"/>
              </a:lnSpc>
              <a:buNone/>
            </a:pPr>
            <a:r>
              <a:rPr lang="en-ZA" sz="3400" b="1" dirty="0">
                <a:latin typeface="Arial" panose="020B0604020202020204" pitchFamily="34" charset="0"/>
                <a:cs typeface="Arial" panose="020B0604020202020204" pitchFamily="34" charset="0"/>
              </a:rPr>
              <a:t>MOPANI DISTRICT </a:t>
            </a:r>
            <a:r>
              <a:rPr lang="en-ZA" sz="3400" b="1" dirty="0" smtClean="0">
                <a:latin typeface="Arial" panose="020B0604020202020204" pitchFamily="34" charset="0"/>
                <a:cs typeface="Arial" panose="020B0604020202020204" pitchFamily="34" charset="0"/>
              </a:rPr>
              <a:t>MUNICIPALITY</a:t>
            </a:r>
            <a:endParaRPr lang="en-ZA" sz="3400" b="1" dirty="0">
              <a:latin typeface="Arial" panose="020B0604020202020204" pitchFamily="34" charset="0"/>
              <a:cs typeface="Arial" panose="020B0604020202020204" pitchFamily="34" charset="0"/>
            </a:endParaRPr>
          </a:p>
          <a:p>
            <a:pPr marL="0" indent="0" algn="ctr">
              <a:lnSpc>
                <a:spcPct val="150000"/>
              </a:lnSpc>
              <a:buNone/>
            </a:pPr>
            <a:r>
              <a:rPr lang="en-ZA" sz="2900" b="1" dirty="0">
                <a:latin typeface="Arial" panose="020B0604020202020204" pitchFamily="34" charset="0"/>
                <a:cs typeface="Arial" panose="020B0604020202020204" pitchFamily="34" charset="0"/>
              </a:rPr>
              <a:t>GG: 40594 OF 3 FEBRUARY 2017</a:t>
            </a:r>
          </a:p>
          <a:p>
            <a:pPr marL="0" indent="0" algn="ctr">
              <a:lnSpc>
                <a:spcPct val="150000"/>
              </a:lnSpc>
              <a:buNone/>
            </a:pPr>
            <a:r>
              <a:rPr lang="en-ZA" sz="2900" b="1" dirty="0">
                <a:latin typeface="Arial" panose="020B0604020202020204" pitchFamily="34" charset="0"/>
                <a:cs typeface="Arial" panose="020B0604020202020204" pitchFamily="34" charset="0"/>
              </a:rPr>
              <a:t>GG: 41650 OF 25 MAY 2018</a:t>
            </a:r>
          </a:p>
          <a:p>
            <a:pPr marL="0" indent="0" algn="ctr">
              <a:lnSpc>
                <a:spcPct val="150000"/>
              </a:lnSpc>
              <a:buNone/>
            </a:pPr>
            <a:r>
              <a:rPr lang="en-ZA" sz="2900" b="1" dirty="0">
                <a:latin typeface="Arial" panose="020B0604020202020204" pitchFamily="34" charset="0"/>
                <a:cs typeface="Arial" panose="020B0604020202020204" pitchFamily="34" charset="0"/>
              </a:rPr>
              <a:t>GG: 42338 OF 29 MARCH </a:t>
            </a:r>
            <a:r>
              <a:rPr lang="en-ZA" sz="2900" b="1" dirty="0" smtClean="0">
                <a:latin typeface="Arial" panose="020B0604020202020204" pitchFamily="34" charset="0"/>
                <a:cs typeface="Arial" panose="020B0604020202020204" pitchFamily="34" charset="0"/>
              </a:rPr>
              <a:t>2019</a:t>
            </a:r>
          </a:p>
          <a:p>
            <a:pPr marL="0" indent="0" algn="ctr">
              <a:lnSpc>
                <a:spcPct val="150000"/>
              </a:lnSpc>
              <a:buNone/>
            </a:pPr>
            <a:r>
              <a:rPr lang="en-ZA" sz="29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2900" i="1" dirty="0" smtClean="0">
                <a:latin typeface="Arial" panose="020B0604020202020204" pitchFamily="34" charset="0"/>
                <a:cs typeface="Arial" panose="020B0604020202020204" pitchFamily="34" charset="0"/>
              </a:rPr>
              <a:t>The </a:t>
            </a:r>
            <a:r>
              <a:rPr lang="en-US" sz="2900" i="1" dirty="0">
                <a:latin typeface="Arial" panose="020B0604020202020204" pitchFamily="34" charset="0"/>
                <a:cs typeface="Arial" panose="020B0604020202020204" pitchFamily="34" charset="0"/>
              </a:rPr>
              <a:t>procurement of, or, contracting for goods, works or services by or on behalf of the MDM and payments made in respect thereof, and any related unauthorised, irregular or fruitless and wasteful expenditure incurred in relation to the supply, construction or commissioning of Ventilated Improved Pit toilets, which goods, works or services were procured in terms of the Greater Giyani Municipality - MDM 2014-004 Tender and the Greater Tzaneen Municipality or the greater area of the Tzaneen Municipality - MDM 2014-005 Tender (the tenders); or the construction, installation, repair, refurbishment, maintenance or removal of boreholes by Twin Corner Constructions and Projects 35 CC, Tsireledzo Trading Enterprise CC, Rembuwa Trading CC, Piesons Investment CC and Amadwala Trading 373 CC.</a:t>
            </a:r>
          </a:p>
          <a:p>
            <a:endParaRPr lang="en-US" dirty="0"/>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988290" y="471055"/>
            <a:ext cx="8422409" cy="1129146"/>
          </a:xfrm>
        </p:spPr>
        <p:txBody>
          <a:bodyPr>
            <a:normAutofit/>
          </a:bodyPr>
          <a:lstStyle/>
          <a:p>
            <a:r>
              <a:rPr lang="en-ZA" sz="2400" b="1" dirty="0">
                <a:latin typeface="Arial" panose="020B0604020202020204" pitchFamily="34" charset="0"/>
                <a:cs typeface="Arial" panose="020B0604020202020204" pitchFamily="34" charset="0"/>
              </a:rPr>
              <a:t>PROCLAMATION R8 OF 2017 amended by</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R15 OF 2018 amended by R16 of </a:t>
            </a:r>
            <a:r>
              <a:rPr lang="en-ZA" sz="2400" b="1" dirty="0" smtClean="0">
                <a:latin typeface="Arial" panose="020B0604020202020204" pitchFamily="34" charset="0"/>
                <a:cs typeface="Arial" panose="020B0604020202020204" pitchFamily="34" charset="0"/>
              </a:rPr>
              <a:t>2019</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043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175491" y="1768753"/>
            <a:ext cx="9596582" cy="4077931"/>
          </a:xfrm>
        </p:spPr>
        <p:txBody>
          <a:bodyPr>
            <a:normAutofit lnSpcReduction="10000"/>
          </a:bodyPr>
          <a:lstStyle/>
          <a:p>
            <a:pPr marL="285750" indent="-285750" algn="just">
              <a:lnSpc>
                <a:spcPct val="150000"/>
              </a:lnSpc>
              <a:buFont typeface="Arial" panose="020B0604020202020204" pitchFamily="34" charset="0"/>
              <a:buChar char="•"/>
            </a:pPr>
            <a:r>
              <a:rPr lang="en-US" sz="1500" i="1" dirty="0">
                <a:latin typeface="Arial" panose="020B0604020202020204" pitchFamily="34" charset="0"/>
                <a:cs typeface="Arial" panose="020B0604020202020204" pitchFamily="34" charset="0"/>
              </a:rPr>
              <a:t>Maladministration in the affairs of the Municipality and any losses or prejudice suffered as a result of such maladministration in relation to:</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supply, construction or commissioning of VIP toilets, which goods, works or services were procured in terms of the tenders.</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failure or refusal to refund erroneous or premature payments for R304 101 000, which were received from the NT or the National transferring officer (COGTA).</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establishment or regular maintenance of a vendor database or masterfile.</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Approximately R210.4 million that was required to return to NT when they did not spend the money in the 12/13 FY in respect of the MIG and Water Services Operating Grant.</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failure or refusal by the Municipality to address issues raised by, or implement recommendations of the AGSA as set out in the Annual Audit Report relating to the DM for the 13/14 FY.</a:t>
            </a: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1219200" y="457200"/>
            <a:ext cx="8191500" cy="1519381"/>
          </a:xfrm>
        </p:spPr>
        <p:txBody>
          <a:bodyPr>
            <a:normAutofit/>
          </a:bodyPr>
          <a:lstStyle/>
          <a:p>
            <a:r>
              <a:rPr lang="en-ZA" sz="2400" b="1" dirty="0">
                <a:latin typeface="Arial" panose="020B0604020202020204" pitchFamily="34" charset="0"/>
                <a:cs typeface="Arial" panose="020B0604020202020204" pitchFamily="34" charset="0"/>
              </a:rPr>
              <a:t>PROCLAMATION R8 OF 2017 amended by</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R15 OF 2018 amended by R16 of </a:t>
            </a:r>
            <a:r>
              <a:rPr lang="en-ZA" sz="2400" b="1" dirty="0" smtClean="0">
                <a:latin typeface="Arial" panose="020B0604020202020204" pitchFamily="34" charset="0"/>
                <a:cs typeface="Arial" panose="020B0604020202020204" pitchFamily="34" charset="0"/>
              </a:rPr>
              <a:t>2019</a:t>
            </a:r>
            <a:br>
              <a:rPr lang="en-ZA" sz="2400" b="1" dirty="0" smtClean="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M</a:t>
            </a:r>
            <a:r>
              <a:rPr lang="en-ZA" sz="2400" b="1" dirty="0" smtClean="0">
                <a:latin typeface="Arial" panose="020B0604020202020204" pitchFamily="34" charset="0"/>
                <a:cs typeface="Arial" panose="020B0604020202020204" pitchFamily="34" charset="0"/>
              </a:rPr>
              <a:t>opani District Municipality</a:t>
            </a:r>
            <a:endParaRPr lang="en-US" sz="2400" dirty="0"/>
          </a:p>
        </p:txBody>
      </p:sp>
    </p:spTree>
    <p:extLst>
      <p:ext uri="{BB962C8B-B14F-4D97-AF65-F5344CB8AC3E}">
        <p14:creationId xmlns:p14="http://schemas.microsoft.com/office/powerpoint/2010/main" val="21343497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129309" y="1768753"/>
            <a:ext cx="9559636" cy="4077931"/>
          </a:xfrm>
        </p:spPr>
        <p:txBody>
          <a:bodyPr>
            <a:noAutofit/>
          </a:bodyPr>
          <a:lstStyle/>
          <a:p>
            <a:pPr marL="715963" lvl="1" indent="-441325"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The construction, installation, repair, refurbishment, maintenance or removal of boreholes within the area of the Municipality by Twin Corner Constructions and Projects 35 CC, Tsireledzo Trading Enterprise CC, Rembuwa Trading CC, Piesons Investment CC and Amadwala Trading 373 CC including the causes of such maladministration and related unauthorised, irregular or fruitless and wasteful expenditure incurred.</a:t>
            </a:r>
          </a:p>
          <a:p>
            <a:pPr marL="715963" lvl="1" indent="-441325"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VIP toilets contract value – R184 million</a:t>
            </a:r>
          </a:p>
          <a:p>
            <a:pPr marL="715963" lvl="1" indent="-441325"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Borehole contract value – R76 643 791</a:t>
            </a:r>
          </a:p>
          <a:p>
            <a:pPr marL="285750" indent="-285750" algn="just">
              <a:lnSpc>
                <a:spcPct val="150000"/>
              </a:lnSpc>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Any undisclosed or unauthorised interests which the personnel of the Municipality or their family members may have had in contractors, suppliers or service providers bidding for work or doing business with the Municipality or to whom contracts were awarded by the Municipality and the extent of any actual or potential benefits derived directly or indirectly by the personnel of the Municipality or their family members from such undisclosed or unauthorised interests.</a:t>
            </a:r>
          </a:p>
          <a:p>
            <a:pPr marL="285750" lvl="0" indent="-285750" algn="just">
              <a:lnSpc>
                <a:spcPct val="150000"/>
              </a:lnSpc>
              <a:buFont typeface="Arial" panose="020B0604020202020204" pitchFamily="34" charset="0"/>
              <a:buChar char="•"/>
            </a:pPr>
            <a:r>
              <a:rPr lang="en-US" sz="1200" i="1" dirty="0">
                <a:solidFill>
                  <a:prstClr val="black"/>
                </a:solidFill>
                <a:latin typeface="Arial" panose="020B0604020202020204" pitchFamily="34" charset="0"/>
                <a:cs typeface="Arial" panose="020B0604020202020204" pitchFamily="34" charset="0"/>
              </a:rPr>
              <a:t>Losses or prejudice actually or potentially suffered as a result of payments made to the applicable contractors, suppliers or service providers.</a:t>
            </a:r>
          </a:p>
          <a:p>
            <a:pPr marL="285750" lvl="0" indent="-285750" algn="just">
              <a:lnSpc>
                <a:spcPct val="150000"/>
              </a:lnSpc>
              <a:buFont typeface="Arial" panose="020B0604020202020204" pitchFamily="34" charset="0"/>
              <a:buChar char="•"/>
            </a:pPr>
            <a:r>
              <a:rPr lang="en-US" sz="1200" i="1" dirty="0">
                <a:solidFill>
                  <a:prstClr val="black"/>
                </a:solidFill>
                <a:latin typeface="Arial" panose="020B0604020202020204" pitchFamily="34" charset="0"/>
                <a:cs typeface="Arial" panose="020B0604020202020204" pitchFamily="34" charset="0"/>
              </a:rPr>
              <a:t>Any improper or unlawful conduct by the personnel of the Municipality or the applicable contractors, suppliers or service providers or any other person or entity in relation to the allegations.</a:t>
            </a:r>
          </a:p>
          <a:p>
            <a:pPr marL="285750" indent="-285750" algn="just">
              <a:lnSpc>
                <a:spcPct val="150000"/>
              </a:lnSpc>
              <a:buFont typeface="Arial" panose="020B0604020202020204" pitchFamily="34" charset="0"/>
              <a:buChar char="•"/>
            </a:pPr>
            <a:endParaRPr lang="en-US" sz="1200" i="1" dirty="0" smtClean="0">
              <a:latin typeface="Arial" panose="020B0604020202020204" pitchFamily="34" charset="0"/>
              <a:cs typeface="Arial" panose="020B0604020202020204" pitchFamily="34" charset="0"/>
            </a:endParaRPr>
          </a:p>
          <a:p>
            <a:endParaRPr lang="en-US" sz="700" dirty="0"/>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1173018" y="457200"/>
            <a:ext cx="8237682" cy="1482435"/>
          </a:xfrm>
        </p:spPr>
        <p:txBody>
          <a:bodyPr>
            <a:normAutofit/>
          </a:bodyPr>
          <a:lstStyle/>
          <a:p>
            <a:r>
              <a:rPr lang="en-ZA" sz="2400" b="1" dirty="0">
                <a:latin typeface="Arial" panose="020B0604020202020204" pitchFamily="34" charset="0"/>
                <a:cs typeface="Arial" panose="020B0604020202020204" pitchFamily="34" charset="0"/>
              </a:rPr>
              <a:t>PROCLAMATION R8 OF 2017 amended by</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R15 OF 2018 amended by R16 of </a:t>
            </a:r>
            <a:r>
              <a:rPr lang="en-ZA" sz="2400" b="1" dirty="0" smtClean="0">
                <a:latin typeface="Arial" panose="020B0604020202020204" pitchFamily="34" charset="0"/>
                <a:cs typeface="Arial" panose="020B0604020202020204" pitchFamily="34" charset="0"/>
              </a:rPr>
              <a:t>2019</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Mopani District Municipality</a:t>
            </a:r>
            <a:endParaRPr lang="en-US" sz="2400" dirty="0"/>
          </a:p>
        </p:txBody>
      </p:sp>
    </p:spTree>
    <p:extLst>
      <p:ext uri="{BB962C8B-B14F-4D97-AF65-F5344CB8AC3E}">
        <p14:creationId xmlns:p14="http://schemas.microsoft.com/office/powerpoint/2010/main" val="19570843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175491" y="1671783"/>
            <a:ext cx="9513454" cy="4185788"/>
          </a:xfrm>
        </p:spPr>
        <p:txBody>
          <a:bodyPr>
            <a:normAutofit/>
          </a:bodyPr>
          <a:lstStyle/>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pPr marL="0" indent="0">
              <a:buNone/>
            </a:pPr>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729674" y="457201"/>
            <a:ext cx="8681026" cy="2322944"/>
          </a:xfrm>
        </p:spPr>
        <p:txBody>
          <a:bodyPr>
            <a:noAutofit/>
          </a:bodyPr>
          <a:lstStyle/>
          <a:p>
            <a:r>
              <a:rPr lang="en-ZA" sz="2400" b="1" dirty="0">
                <a:latin typeface="Arial" panose="020B0604020202020204" pitchFamily="34" charset="0"/>
                <a:cs typeface="Arial" panose="020B0604020202020204" pitchFamily="34" charset="0"/>
              </a:rPr>
              <a:t>PROCLAMATION R8 OF 2017 amended by</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R15 OF 2018 amended by R16 of </a:t>
            </a:r>
            <a:r>
              <a:rPr lang="en-ZA" sz="2400" b="1" dirty="0" smtClean="0">
                <a:latin typeface="Arial" panose="020B0604020202020204" pitchFamily="34" charset="0"/>
                <a:cs typeface="Arial" panose="020B0604020202020204" pitchFamily="34" charset="0"/>
              </a:rPr>
              <a:t>2019</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Mopani District Municipality</a:t>
            </a:r>
            <a:br>
              <a:rPr lang="en-ZA" sz="2400" b="1" dirty="0" smtClean="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Outcomes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51249860"/>
              </p:ext>
            </p:extLst>
          </p:nvPr>
        </p:nvGraphicFramePr>
        <p:xfrm>
          <a:off x="175491" y="2613889"/>
          <a:ext cx="9513454" cy="2994476"/>
        </p:xfrm>
        <a:graphic>
          <a:graphicData uri="http://schemas.openxmlformats.org/drawingml/2006/table">
            <a:tbl>
              <a:tblPr firstRow="1" bandRow="1">
                <a:tableStyleId>{5C22544A-7EE6-4342-B048-85BDC9FD1C3A}</a:tableStyleId>
              </a:tblPr>
              <a:tblGrid>
                <a:gridCol w="4633631">
                  <a:extLst>
                    <a:ext uri="{9D8B030D-6E8A-4147-A177-3AD203B41FA5}">
                      <a16:colId xmlns:a16="http://schemas.microsoft.com/office/drawing/2014/main" val="2401502455"/>
                    </a:ext>
                  </a:extLst>
                </a:gridCol>
                <a:gridCol w="1693436">
                  <a:extLst>
                    <a:ext uri="{9D8B030D-6E8A-4147-A177-3AD203B41FA5}">
                      <a16:colId xmlns:a16="http://schemas.microsoft.com/office/drawing/2014/main" val="2329968068"/>
                    </a:ext>
                  </a:extLst>
                </a:gridCol>
                <a:gridCol w="3186387">
                  <a:extLst>
                    <a:ext uri="{9D8B030D-6E8A-4147-A177-3AD203B41FA5}">
                      <a16:colId xmlns:a16="http://schemas.microsoft.com/office/drawing/2014/main" val="4153220954"/>
                    </a:ext>
                  </a:extLst>
                </a:gridCol>
              </a:tblGrid>
              <a:tr h="449488">
                <a:tc>
                  <a:txBody>
                    <a:bodyPr/>
                    <a:lstStyle/>
                    <a:p>
                      <a:r>
                        <a:rPr lang="en-US" sz="1400" dirty="0" smtClean="0">
                          <a:solidFill>
                            <a:schemeClr val="tx1"/>
                          </a:solidFill>
                          <a:latin typeface="Arial" panose="020B0604020202020204" pitchFamily="34" charset="0"/>
                          <a:cs typeface="Arial" panose="020B0604020202020204" pitchFamily="34" charset="0"/>
                        </a:rPr>
                        <a:t>Outcomes</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400" smtClean="0">
                          <a:solidFill>
                            <a:schemeClr val="tx1"/>
                          </a:solidFill>
                          <a:latin typeface="Arial" panose="020B0604020202020204" pitchFamily="34" charset="0"/>
                          <a:cs typeface="Arial" panose="020B0604020202020204" pitchFamily="34" charset="0"/>
                        </a:rPr>
                        <a:t>Value/Count</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400" smtClean="0">
                          <a:solidFill>
                            <a:schemeClr val="tx1"/>
                          </a:solidFill>
                          <a:latin typeface="Arial" panose="020B0604020202020204" pitchFamily="34" charset="0"/>
                          <a:cs typeface="Arial" panose="020B0604020202020204" pitchFamily="34" charset="0"/>
                        </a:rPr>
                        <a:t>Status update</a:t>
                      </a:r>
                      <a:endParaRPr lang="en-US" sz="14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4117328126"/>
                  </a:ext>
                </a:extLst>
              </a:tr>
              <a:tr h="631168">
                <a:tc>
                  <a:txBody>
                    <a:bodyPr/>
                    <a:lstStyle/>
                    <a:p>
                      <a:r>
                        <a:rPr lang="en-US" sz="1400" dirty="0" smtClean="0">
                          <a:latin typeface="Arial" panose="020B0604020202020204" pitchFamily="34" charset="0"/>
                          <a:cs typeface="Arial" panose="020B0604020202020204" pitchFamily="34" charset="0"/>
                        </a:rPr>
                        <a:t>Number of referrals made disciplinary action against the officials</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18</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The Municipality</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has initiated the disciplinary process of officials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3441831"/>
                  </a:ext>
                </a:extLst>
              </a:tr>
              <a:tr h="6379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Number of referrals made for executive and/or administrative action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tc>
                <a:tc>
                  <a:txBody>
                    <a:bodyPr/>
                    <a:lstStyle/>
                    <a:p>
                      <a:r>
                        <a:rPr lang="en-US" sz="1400" baseline="0" dirty="0" smtClean="0">
                          <a:latin typeface="Arial" panose="020B0604020202020204" pitchFamily="34" charset="0"/>
                          <a:cs typeface="Arial" panose="020B0604020202020204" pitchFamily="34" charset="0"/>
                        </a:rPr>
                        <a:t>Pending a decision by the Municipality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955175"/>
                  </a:ext>
                </a:extLst>
              </a:tr>
              <a:tr h="637940">
                <a:tc>
                  <a:txBody>
                    <a:bodyPr/>
                    <a:lstStyle/>
                    <a:p>
                      <a:r>
                        <a:rPr lang="en-US" sz="1400" dirty="0" smtClean="0">
                          <a:latin typeface="Arial" panose="020B0604020202020204" pitchFamily="34" charset="0"/>
                          <a:cs typeface="Arial" panose="020B0604020202020204" pitchFamily="34" charset="0"/>
                        </a:rPr>
                        <a:t>Number of referrals made  to the relevant prosecuting</a:t>
                      </a:r>
                      <a:r>
                        <a:rPr lang="en-US" sz="1400" baseline="0" dirty="0" smtClean="0">
                          <a:latin typeface="Arial" panose="020B0604020202020204" pitchFamily="34" charset="0"/>
                          <a:cs typeface="Arial" panose="020B0604020202020204" pitchFamily="34" charset="0"/>
                        </a:rPr>
                        <a:t> authority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34</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Pending  decision by the NPA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1468052"/>
                  </a:ext>
                </a:extLst>
              </a:tr>
              <a:tr h="637940">
                <a:tc>
                  <a:txBody>
                    <a:bodyPr/>
                    <a:lstStyle/>
                    <a:p>
                      <a:r>
                        <a:rPr lang="en-US" sz="1400" dirty="0" smtClean="0">
                          <a:latin typeface="Arial" panose="020B0604020202020204" pitchFamily="34" charset="0"/>
                          <a:cs typeface="Arial" panose="020B0604020202020204" pitchFamily="34" charset="0"/>
                        </a:rPr>
                        <a:t>Rand value of potential cash and/or assets to be recovered</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 20 807 574.64</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Process</a:t>
                      </a:r>
                      <a:r>
                        <a:rPr lang="en-US" sz="1400" baseline="0" dirty="0" smtClean="0">
                          <a:latin typeface="Arial" panose="020B0604020202020204" pitchFamily="34" charset="0"/>
                          <a:cs typeface="Arial" panose="020B0604020202020204" pitchFamily="34" charset="0"/>
                        </a:rPr>
                        <a:t> has been initiated for CLU to assess the potential claim</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5302382"/>
                  </a:ext>
                </a:extLst>
              </a:tr>
            </a:tbl>
          </a:graphicData>
        </a:graphic>
      </p:graphicFrame>
    </p:spTree>
    <p:extLst>
      <p:ext uri="{BB962C8B-B14F-4D97-AF65-F5344CB8AC3E}">
        <p14:creationId xmlns:p14="http://schemas.microsoft.com/office/powerpoint/2010/main" val="4301185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itle 1"/>
          <p:cNvSpPr txBox="1">
            <a:spLocks/>
          </p:cNvSpPr>
          <p:nvPr/>
        </p:nvSpPr>
        <p:spPr>
          <a:xfrm>
            <a:off x="495300" y="457201"/>
            <a:ext cx="8915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smtClean="0">
                <a:ln>
                  <a:noFill/>
                </a:ln>
                <a:solidFill>
                  <a:prstClr val="black"/>
                </a:solidFill>
                <a:effectLst/>
                <a:uLnTx/>
                <a:uFillTx/>
                <a:latin typeface="Arial" panose="020B0604020202020204" pitchFamily="34" charset="0"/>
                <a:ea typeface="+mj-ea"/>
                <a:cs typeface="Arial" panose="020B0604020202020204" pitchFamily="34" charset="0"/>
              </a:rPr>
              <a:t>PROCLAMATION R180 OF 2021</a:t>
            </a:r>
            <a:endParaRPr kumimoji="0" lang="en-US" sz="2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Content Placeholder 3"/>
          <p:cNvSpPr>
            <a:spLocks noGrp="1"/>
          </p:cNvSpPr>
          <p:nvPr>
            <p:ph idx="1"/>
          </p:nvPr>
        </p:nvSpPr>
        <p:spPr>
          <a:xfrm>
            <a:off x="184727" y="1219201"/>
            <a:ext cx="9531928" cy="4638370"/>
          </a:xfrm>
        </p:spPr>
        <p:txBody>
          <a:bodyPr>
            <a:no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MOGALAKWENA LOCAL MUNICIPALITY</a:t>
            </a:r>
          </a:p>
          <a:p>
            <a:pPr marL="0" indent="0" algn="ctr">
              <a:lnSpc>
                <a:spcPct val="150000"/>
              </a:lnSpc>
              <a:buNone/>
            </a:pPr>
            <a:r>
              <a:rPr lang="en-ZA" sz="1400" b="1" dirty="0">
                <a:latin typeface="Arial" panose="020B0604020202020204" pitchFamily="34" charset="0"/>
                <a:cs typeface="Arial" panose="020B0604020202020204" pitchFamily="34" charset="0"/>
              </a:rPr>
              <a:t>GG: 44230 OF 5 MARCH 2021</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0" indent="0" algn="just">
              <a:lnSpc>
                <a:spcPct val="150000"/>
              </a:lnSpc>
              <a:buNone/>
            </a:pPr>
            <a:r>
              <a:rPr lang="en-US" sz="1200" i="1" dirty="0" smtClean="0">
                <a:latin typeface="Arial" panose="020B0604020202020204" pitchFamily="34" charset="0"/>
                <a:cs typeface="Arial" panose="020B0604020202020204" pitchFamily="34" charset="0"/>
              </a:rPr>
              <a:t>       1.  The </a:t>
            </a:r>
            <a:r>
              <a:rPr lang="en-US" sz="1200" i="1" dirty="0">
                <a:latin typeface="Arial" panose="020B0604020202020204" pitchFamily="34" charset="0"/>
                <a:cs typeface="Arial" panose="020B0604020202020204" pitchFamily="34" charset="0"/>
              </a:rPr>
              <a:t>procurement of, or contracting for </a:t>
            </a:r>
            <a:r>
              <a:rPr lang="en-US" sz="1200" i="1" dirty="0" smtClean="0">
                <a:latin typeface="Arial" panose="020B0604020202020204" pitchFamily="34" charset="0"/>
                <a:cs typeface="Arial" panose="020B0604020202020204" pitchFamily="34" charset="0"/>
              </a:rPr>
              <a:t>goods, works or services by or on behalf of the Municipality and payment made in 	respect of the following:</a:t>
            </a:r>
            <a:endParaRPr lang="en-US" sz="1200" i="1" dirty="0">
              <a:latin typeface="Arial" panose="020B0604020202020204" pitchFamily="34" charset="0"/>
              <a:cs typeface="Arial" panose="020B0604020202020204" pitchFamily="34" charset="0"/>
            </a:endParaRP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Tender number: 04-2017/2018 (Bulk Masterplan: Phase 2A bulk water zone 1- WF2A and WF8 infrastructure  (boreholes and pipelines);</a:t>
            </a: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Tender number 05-2017/2018 (Bulk Masterplan: Phase 2A bulk water zone 1- Gravity bulk connection to reservoirs);</a:t>
            </a: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Tender number 06-2017/2018 (Bulk Masterplan: Phase 2A bulk water zone 1- WF2 raising mains, storage and bulk supply);</a:t>
            </a: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 Tender number: 25-2016/2017 (Construction of VIP toilets);</a:t>
            </a: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Waste removal and collection services;</a:t>
            </a: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Landfill services and the hiring of equipment;</a:t>
            </a: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Bush clearing and grass cutting services; and </a:t>
            </a:r>
          </a:p>
          <a:p>
            <a:pPr lvl="1" indent="-3873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Legal </a:t>
            </a:r>
            <a:r>
              <a:rPr lang="en-US" sz="1200" i="1" dirty="0" smtClean="0">
                <a:latin typeface="Arial" panose="020B0604020202020204" pitchFamily="34" charset="0"/>
                <a:cs typeface="Arial" panose="020B0604020202020204" pitchFamily="34" charset="0"/>
              </a:rPr>
              <a:t>services.</a:t>
            </a:r>
          </a:p>
          <a:p>
            <a:pPr lvl="1" indent="-387350" algn="just">
              <a:lnSpc>
                <a:spcPct val="150000"/>
              </a:lnSpc>
              <a:buFont typeface="Courier New" panose="02070309020205020404" pitchFamily="49" charset="0"/>
              <a:buChar char="o"/>
            </a:pPr>
            <a:endParaRPr lang="en-US" sz="1200" i="1" dirty="0" smtClean="0">
              <a:solidFill>
                <a:srgbClr val="FF0000"/>
              </a:solidFill>
              <a:latin typeface="Arial" panose="020B0604020202020204" pitchFamily="34" charset="0"/>
              <a:cs typeface="Arial" panose="020B0604020202020204" pitchFamily="34" charset="0"/>
            </a:endParaRPr>
          </a:p>
          <a:p>
            <a:pPr lvl="1" indent="-387350" algn="just">
              <a:lnSpc>
                <a:spcPct val="150000"/>
              </a:lnSpc>
              <a:buFont typeface="Courier New" panose="02070309020205020404" pitchFamily="49" charset="0"/>
              <a:buChar char="o"/>
            </a:pPr>
            <a:endParaRPr lang="en-US" sz="1200" i="1" dirty="0">
              <a:solidFill>
                <a:srgbClr val="FF0000"/>
              </a:solidFill>
              <a:latin typeface="Arial" panose="020B0604020202020204" pitchFamily="34" charset="0"/>
              <a:cs typeface="Arial" panose="020B0604020202020204" pitchFamily="34" charset="0"/>
            </a:endParaRPr>
          </a:p>
          <a:p>
            <a:endParaRPr lang="en-US" sz="1200" dirty="0"/>
          </a:p>
        </p:txBody>
      </p:sp>
    </p:spTree>
    <p:extLst>
      <p:ext uri="{BB962C8B-B14F-4D97-AF65-F5344CB8AC3E}">
        <p14:creationId xmlns:p14="http://schemas.microsoft.com/office/powerpoint/2010/main" val="8029403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itle 1"/>
          <p:cNvSpPr txBox="1">
            <a:spLocks/>
          </p:cNvSpPr>
          <p:nvPr/>
        </p:nvSpPr>
        <p:spPr>
          <a:xfrm>
            <a:off x="495300" y="457201"/>
            <a:ext cx="8915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smtClean="0">
                <a:ln>
                  <a:noFill/>
                </a:ln>
                <a:solidFill>
                  <a:prstClr val="black"/>
                </a:solidFill>
                <a:effectLst/>
                <a:uLnTx/>
                <a:uFillTx/>
                <a:latin typeface="Arial" panose="020B0604020202020204" pitchFamily="34" charset="0"/>
                <a:ea typeface="+mj-ea"/>
                <a:cs typeface="Arial" panose="020B0604020202020204" pitchFamily="34" charset="0"/>
              </a:rPr>
              <a:t>PROCLAMATION R180 OF 2021</a:t>
            </a:r>
            <a:endParaRPr kumimoji="0" lang="en-US" sz="2800" b="0" i="0" u="none" strike="noStrike" kern="1200" cap="none" spc="0" normalizeH="0" baseline="0" noProof="0" dirty="0">
              <a:ln>
                <a:noFill/>
              </a:ln>
              <a:solidFill>
                <a:prstClr val="black"/>
              </a:solidFill>
              <a:effectLst/>
              <a:uLnTx/>
              <a:uFillTx/>
              <a:latin typeface="Calibri"/>
              <a:ea typeface="+mj-ea"/>
              <a:cs typeface="+mj-cs"/>
            </a:endParaRPr>
          </a:p>
        </p:txBody>
      </p:sp>
      <p:sp>
        <p:nvSpPr>
          <p:cNvPr id="8" name="Content Placeholder 3"/>
          <p:cNvSpPr>
            <a:spLocks noGrp="1"/>
          </p:cNvSpPr>
          <p:nvPr>
            <p:ph idx="1"/>
          </p:nvPr>
        </p:nvSpPr>
        <p:spPr>
          <a:xfrm>
            <a:off x="138545" y="1385455"/>
            <a:ext cx="9272155" cy="4472115"/>
          </a:xfrm>
        </p:spPr>
        <p:txBody>
          <a:bodyPr>
            <a:normAutofit fontScale="92500" lnSpcReduction="10000"/>
          </a:bodyPr>
          <a:lstStyle/>
          <a:p>
            <a:pPr marL="0" indent="0" algn="ctr">
              <a:lnSpc>
                <a:spcPct val="150000"/>
              </a:lnSpc>
              <a:buNone/>
            </a:pPr>
            <a:r>
              <a:rPr lang="en-ZA" sz="1500" b="1" dirty="0">
                <a:latin typeface="Arial" panose="020B0604020202020204" pitchFamily="34" charset="0"/>
                <a:cs typeface="Arial" panose="020B0604020202020204" pitchFamily="34" charset="0"/>
              </a:rPr>
              <a:t>MOGALAKWENA LOCAL MUNICIPALITY</a:t>
            </a:r>
          </a:p>
          <a:p>
            <a:pPr marL="0" indent="0" algn="ctr">
              <a:lnSpc>
                <a:spcPct val="150000"/>
              </a:lnSpc>
              <a:buNone/>
            </a:pPr>
            <a:r>
              <a:rPr lang="en-ZA" sz="1500" b="1" u="sng" dirty="0" smtClean="0">
                <a:latin typeface="Arial" panose="020B0604020202020204" pitchFamily="34" charset="0"/>
                <a:cs typeface="Arial" panose="020B0604020202020204" pitchFamily="34" charset="0"/>
              </a:rPr>
              <a:t>ALLEGATIONS (</a:t>
            </a:r>
            <a:r>
              <a:rPr lang="en-ZA" sz="1500" b="1" u="sng" dirty="0" err="1" smtClean="0">
                <a:latin typeface="Arial" panose="020B0604020202020204" pitchFamily="34" charset="0"/>
                <a:cs typeface="Arial" panose="020B0604020202020204" pitchFamily="34" charset="0"/>
              </a:rPr>
              <a:t>Cont</a:t>
            </a:r>
            <a:r>
              <a:rPr lang="en-ZA" sz="1500" b="1" u="sng" dirty="0" smtClean="0">
                <a:latin typeface="Arial" panose="020B0604020202020204" pitchFamily="34" charset="0"/>
                <a:cs typeface="Arial" panose="020B0604020202020204" pitchFamily="34" charset="0"/>
              </a:rPr>
              <a:t>…)</a:t>
            </a:r>
            <a:endParaRPr lang="en-US" sz="1200" i="1" dirty="0" smtClean="0">
              <a:latin typeface="Arial" panose="020B0604020202020204" pitchFamily="34" charset="0"/>
              <a:cs typeface="Arial" panose="020B0604020202020204" pitchFamily="34" charset="0"/>
            </a:endParaRPr>
          </a:p>
          <a:p>
            <a:pPr marL="355600" lvl="1" indent="0" algn="just">
              <a:lnSpc>
                <a:spcPct val="150000"/>
              </a:lnSpc>
              <a:buNone/>
            </a:pPr>
            <a:r>
              <a:rPr lang="en-US" sz="1400" i="1" dirty="0">
                <a:latin typeface="Arial" panose="020B0604020202020204" pitchFamily="34" charset="0"/>
                <a:cs typeface="Arial" panose="020B0604020202020204" pitchFamily="34" charset="0"/>
              </a:rPr>
              <a:t>2. The recruitment, selection and appointment of personnel of the </a:t>
            </a:r>
            <a:r>
              <a:rPr lang="en-US" sz="1400" i="1" dirty="0" smtClean="0">
                <a:latin typeface="Arial" panose="020B0604020202020204" pitchFamily="34" charset="0"/>
                <a:cs typeface="Arial" panose="020B0604020202020204" pitchFamily="34" charset="0"/>
              </a:rPr>
              <a:t>Municipality</a:t>
            </a:r>
          </a:p>
          <a:p>
            <a:pPr marL="584200" lvl="1" indent="-228600" algn="just">
              <a:lnSpc>
                <a:spcPct val="150000"/>
              </a:lnSpc>
              <a:buAutoNum type="alphaLcParenBoth"/>
            </a:pPr>
            <a:r>
              <a:rPr lang="en-US" sz="1400" i="1" dirty="0" smtClean="0">
                <a:latin typeface="Arial" panose="020B0604020202020204" pitchFamily="34" charset="0"/>
                <a:cs typeface="Arial" panose="020B0604020202020204" pitchFamily="34" charset="0"/>
              </a:rPr>
              <a:t>in </a:t>
            </a:r>
            <a:r>
              <a:rPr lang="en-US" sz="1400" i="1" dirty="0">
                <a:latin typeface="Arial" panose="020B0604020202020204" pitchFamily="34" charset="0"/>
                <a:cs typeface="Arial" panose="020B0604020202020204" pitchFamily="34" charset="0"/>
              </a:rPr>
              <a:t>a manner that was contrary to </a:t>
            </a:r>
            <a:r>
              <a:rPr lang="en-US" sz="1400" i="1" dirty="0" smtClean="0">
                <a:latin typeface="Arial" panose="020B0604020202020204" pitchFamily="34" charset="0"/>
                <a:cs typeface="Arial" panose="020B0604020202020204" pitchFamily="34" charset="0"/>
              </a:rPr>
              <a:t>–</a:t>
            </a:r>
          </a:p>
          <a:p>
            <a:pPr marL="355600" lvl="1" indent="0" algn="just">
              <a:lnSpc>
                <a:spcPct val="150000"/>
              </a:lnSpc>
              <a:buNone/>
            </a:pP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i</a:t>
            </a:r>
            <a:r>
              <a:rPr lang="en-US" sz="1400" i="1" dirty="0" smtClean="0">
                <a:latin typeface="Arial" panose="020B0604020202020204" pitchFamily="34" charset="0"/>
                <a:cs typeface="Arial" panose="020B0604020202020204" pitchFamily="34" charset="0"/>
              </a:rPr>
              <a:t>) applicable legislation</a:t>
            </a:r>
          </a:p>
          <a:p>
            <a:pPr marL="355600" lvl="1" indent="0" algn="just">
              <a:lnSpc>
                <a:spcPct val="150000"/>
              </a:lnSpc>
              <a:buNone/>
            </a:pPr>
            <a:r>
              <a:rPr lang="en-US" sz="1400" i="1"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(ii) policies, procedures, prescripts, instructions or practices of, or applicable to, the Municipality; or</a:t>
            </a:r>
          </a:p>
          <a:p>
            <a:pPr marL="355600" lvl="1" indent="0" algn="just">
              <a:lnSpc>
                <a:spcPct val="150000"/>
              </a:lnSpc>
              <a:buNone/>
            </a:pPr>
            <a:r>
              <a:rPr lang="en-US" sz="1400" i="1"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(iii) the applicable post structures, minimum post requirements and remuneration structure; and </a:t>
            </a:r>
          </a:p>
          <a:p>
            <a:pPr marL="355600" lvl="1" indent="0" algn="just">
              <a:lnSpc>
                <a:spcPct val="150000"/>
              </a:lnSpc>
              <a:buNone/>
            </a:pPr>
            <a:r>
              <a:rPr lang="en-US" sz="1400" i="1" dirty="0" smtClean="0">
                <a:latin typeface="Arial" panose="020B0604020202020204" pitchFamily="34" charset="0"/>
                <a:cs typeface="Arial" panose="020B0604020202020204" pitchFamily="34" charset="0"/>
              </a:rPr>
              <a:t>(b) for positions that they are not qualified for</a:t>
            </a:r>
          </a:p>
          <a:p>
            <a:pPr marL="355600" lvl="1" indent="0" algn="just">
              <a:lnSpc>
                <a:spcPct val="150000"/>
              </a:lnSpc>
              <a:buNone/>
            </a:pPr>
            <a:r>
              <a:rPr lang="en-US" sz="1400" i="1" dirty="0" smtClean="0">
                <a:latin typeface="Arial" panose="020B0604020202020204" pitchFamily="34" charset="0"/>
                <a:cs typeface="Arial" panose="020B0604020202020204" pitchFamily="34" charset="0"/>
              </a:rPr>
              <a:t>3. Any unlawful or improper conduct by –</a:t>
            </a:r>
          </a:p>
          <a:p>
            <a:pPr marL="584200" lvl="1" indent="-228600" algn="just">
              <a:lnSpc>
                <a:spcPct val="150000"/>
              </a:lnSpc>
              <a:buAutoNum type="alphaLcParenBoth"/>
            </a:pPr>
            <a:r>
              <a:rPr lang="en-US" sz="1400" i="1" dirty="0">
                <a:latin typeface="Arial" panose="020B0604020202020204" pitchFamily="34" charset="0"/>
                <a:cs typeface="Arial" panose="020B0604020202020204" pitchFamily="34" charset="0"/>
              </a:rPr>
              <a:t>o</a:t>
            </a:r>
            <a:r>
              <a:rPr lang="en-US" sz="1400" i="1" dirty="0" smtClean="0">
                <a:latin typeface="Arial" panose="020B0604020202020204" pitchFamily="34" charset="0"/>
                <a:cs typeface="Arial" panose="020B0604020202020204" pitchFamily="34" charset="0"/>
              </a:rPr>
              <a:t>fficials or employees of the Municipality,</a:t>
            </a:r>
          </a:p>
          <a:p>
            <a:pPr marL="584200" lvl="1" indent="-228600" algn="just">
              <a:lnSpc>
                <a:spcPct val="150000"/>
              </a:lnSpc>
              <a:buAutoNum type="alphaLcParenBoth"/>
            </a:pPr>
            <a:r>
              <a:rPr lang="en-US" sz="1400" i="1" dirty="0">
                <a:latin typeface="Arial" panose="020B0604020202020204" pitchFamily="34" charset="0"/>
                <a:cs typeface="Arial" panose="020B0604020202020204" pitchFamily="34" charset="0"/>
              </a:rPr>
              <a:t>c</a:t>
            </a:r>
            <a:r>
              <a:rPr lang="en-US" sz="1400" i="1" dirty="0" smtClean="0">
                <a:latin typeface="Arial" panose="020B0604020202020204" pitchFamily="34" charset="0"/>
                <a:cs typeface="Arial" panose="020B0604020202020204" pitchFamily="34" charset="0"/>
              </a:rPr>
              <a:t>ontractors, suppliers or services providers of the Municipality; or</a:t>
            </a:r>
          </a:p>
          <a:p>
            <a:pPr marL="584200" lvl="1" indent="-228600" algn="just">
              <a:lnSpc>
                <a:spcPct val="150000"/>
              </a:lnSpc>
              <a:buAutoNum type="alphaLcParenBoth"/>
            </a:pPr>
            <a:r>
              <a:rPr lang="en-US" sz="1400" i="1" dirty="0">
                <a:latin typeface="Arial" panose="020B0604020202020204" pitchFamily="34" charset="0"/>
                <a:cs typeface="Arial" panose="020B0604020202020204" pitchFamily="34" charset="0"/>
              </a:rPr>
              <a:t>a</a:t>
            </a:r>
            <a:r>
              <a:rPr lang="en-US" sz="1400" i="1" dirty="0" smtClean="0">
                <a:latin typeface="Arial" panose="020B0604020202020204" pitchFamily="34" charset="0"/>
                <a:cs typeface="Arial" panose="020B0604020202020204" pitchFamily="34" charset="0"/>
              </a:rPr>
              <a:t>ny other person or entity,</a:t>
            </a:r>
          </a:p>
          <a:p>
            <a:pPr marL="355600" lvl="1" indent="0" algn="just">
              <a:lnSpc>
                <a:spcPct val="150000"/>
              </a:lnSpc>
              <a:buNone/>
            </a:pPr>
            <a:r>
              <a:rPr lang="en-US" sz="1400" i="1" dirty="0" smtClean="0">
                <a:latin typeface="Arial" panose="020B0604020202020204" pitchFamily="34" charset="0"/>
                <a:cs typeface="Arial" panose="020B0604020202020204" pitchFamily="34" charset="0"/>
              </a:rPr>
              <a:t>In relation to the allegations set out in paragraph 1 and 2 of the schedule</a:t>
            </a:r>
          </a:p>
          <a:p>
            <a:pPr marL="355600" lvl="1" indent="0" algn="just">
              <a:lnSpc>
                <a:spcPct val="150000"/>
              </a:lnSpc>
              <a:buNone/>
            </a:pPr>
            <a:endParaRPr lang="en-US" sz="1200" i="1" dirty="0" smtClean="0">
              <a:solidFill>
                <a:srgbClr val="FF0000"/>
              </a:solidFill>
              <a:latin typeface="Arial" panose="020B0604020202020204" pitchFamily="34" charset="0"/>
              <a:cs typeface="Arial" panose="020B0604020202020204" pitchFamily="34" charset="0"/>
            </a:endParaRPr>
          </a:p>
          <a:p>
            <a:pPr marL="584200" lvl="1" indent="-228600" algn="just">
              <a:lnSpc>
                <a:spcPct val="150000"/>
              </a:lnSpc>
              <a:buAutoNum type="alphaLcParenBoth"/>
            </a:pPr>
            <a:endParaRPr lang="en-US" sz="1200" i="1" dirty="0">
              <a:latin typeface="Arial" panose="020B0604020202020204" pitchFamily="34" charset="0"/>
              <a:cs typeface="Arial" panose="020B0604020202020204" pitchFamily="34" charset="0"/>
            </a:endParaRPr>
          </a:p>
          <a:p>
            <a:pPr lvl="1" indent="-387350" algn="just">
              <a:lnSpc>
                <a:spcPct val="150000"/>
              </a:lnSpc>
              <a:buFont typeface="Courier New" panose="02070309020205020404" pitchFamily="49" charset="0"/>
              <a:buChar char="o"/>
            </a:pPr>
            <a:endParaRPr lang="en-US" sz="1200" i="1"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827773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itle 1"/>
          <p:cNvSpPr txBox="1">
            <a:spLocks/>
          </p:cNvSpPr>
          <p:nvPr/>
        </p:nvSpPr>
        <p:spPr>
          <a:xfrm>
            <a:off x="495300" y="457201"/>
            <a:ext cx="8915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smtClean="0">
                <a:ln>
                  <a:noFill/>
                </a:ln>
                <a:solidFill>
                  <a:prstClr val="black"/>
                </a:solidFill>
                <a:effectLst/>
                <a:uLnTx/>
                <a:uFillTx/>
                <a:latin typeface="Arial" panose="020B0604020202020204" pitchFamily="34" charset="0"/>
                <a:ea typeface="+mj-ea"/>
                <a:cs typeface="Arial" panose="020B0604020202020204" pitchFamily="34" charset="0"/>
              </a:rPr>
              <a:t>PROCLAMATION R180 OF 2021</a:t>
            </a:r>
            <a:endParaRPr kumimoji="0" lang="en-US" sz="2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Content Placeholder 3"/>
          <p:cNvSpPr>
            <a:spLocks noGrp="1"/>
          </p:cNvSpPr>
          <p:nvPr>
            <p:ph idx="1"/>
          </p:nvPr>
        </p:nvSpPr>
        <p:spPr>
          <a:xfrm>
            <a:off x="120073" y="1293091"/>
            <a:ext cx="9290627" cy="4564479"/>
          </a:xfrm>
        </p:spPr>
        <p:txBody>
          <a:bodyPr>
            <a:norm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MOGALAKWENA LOCAL MUNICIPALITY</a:t>
            </a:r>
          </a:p>
          <a:p>
            <a:pPr marL="0" indent="0" algn="ctr">
              <a:lnSpc>
                <a:spcPct val="150000"/>
              </a:lnSpc>
              <a:buNone/>
            </a:pPr>
            <a:r>
              <a:rPr lang="en-ZA" sz="1400" b="1" u="sng" dirty="0" smtClean="0">
                <a:latin typeface="Arial" panose="020B0604020202020204" pitchFamily="34" charset="0"/>
                <a:cs typeface="Arial" panose="020B0604020202020204" pitchFamily="34" charset="0"/>
              </a:rPr>
              <a:t>OUTCOMES</a:t>
            </a:r>
          </a:p>
          <a:p>
            <a:pPr marL="355600" lvl="1" indent="0" algn="just">
              <a:lnSpc>
                <a:spcPct val="150000"/>
              </a:lnSpc>
              <a:buNone/>
            </a:pPr>
            <a:endParaRPr lang="en-US" sz="1200" i="1" dirty="0">
              <a:latin typeface="Arial" panose="020B0604020202020204" pitchFamily="34" charset="0"/>
              <a:cs typeface="Arial" panose="020B0604020202020204" pitchFamily="34" charset="0"/>
            </a:endParaRPr>
          </a:p>
          <a:p>
            <a:pPr marL="355600" lvl="1" indent="0" algn="just">
              <a:lnSpc>
                <a:spcPct val="150000"/>
              </a:lnSpc>
              <a:buNone/>
            </a:pPr>
            <a:endParaRPr lang="en-US" sz="1200" i="1" dirty="0" smtClean="0">
              <a:latin typeface="Arial" panose="020B0604020202020204" pitchFamily="34" charset="0"/>
              <a:cs typeface="Arial" panose="020B0604020202020204" pitchFamily="34" charset="0"/>
            </a:endParaRPr>
          </a:p>
          <a:p>
            <a:pPr marL="355600" lvl="1" indent="0" algn="just">
              <a:lnSpc>
                <a:spcPct val="150000"/>
              </a:lnSpc>
              <a:buNone/>
            </a:pPr>
            <a:endParaRPr lang="en-US" sz="1200" i="1" dirty="0">
              <a:latin typeface="Arial" panose="020B0604020202020204" pitchFamily="34" charset="0"/>
              <a:cs typeface="Arial" panose="020B0604020202020204" pitchFamily="34" charset="0"/>
            </a:endParaRPr>
          </a:p>
          <a:p>
            <a:pPr marL="355600" lvl="1" indent="0" algn="just">
              <a:lnSpc>
                <a:spcPct val="150000"/>
              </a:lnSpc>
              <a:buNone/>
            </a:pPr>
            <a:endParaRPr lang="en-US" sz="1200" i="1"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investigation is ongoing.</a:t>
            </a:r>
          </a:p>
          <a:p>
            <a:endParaRPr lang="en-US" dirty="0"/>
          </a:p>
          <a:p>
            <a:pPr lvl="1" indent="-387350" algn="just">
              <a:lnSpc>
                <a:spcPct val="150000"/>
              </a:lnSpc>
              <a:buFont typeface="Courier New" panose="02070309020205020404" pitchFamily="49" charset="0"/>
              <a:buChar char="o"/>
            </a:pPr>
            <a:endParaRPr lang="en-US" sz="1200" i="1" dirty="0">
              <a:solidFill>
                <a:srgbClr val="FF0000"/>
              </a:solidFill>
              <a:latin typeface="Arial" panose="020B0604020202020204" pitchFamily="34" charset="0"/>
              <a:cs typeface="Arial" panose="020B0604020202020204" pitchFamily="34" charset="0"/>
            </a:endParaRPr>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592725895"/>
              </p:ext>
            </p:extLst>
          </p:nvPr>
        </p:nvGraphicFramePr>
        <p:xfrm>
          <a:off x="378691" y="2282697"/>
          <a:ext cx="9356436" cy="2634363"/>
        </p:xfrm>
        <a:graphic>
          <a:graphicData uri="http://schemas.openxmlformats.org/drawingml/2006/table">
            <a:tbl>
              <a:tblPr firstRow="1" bandRow="1">
                <a:tableStyleId>{5C22544A-7EE6-4342-B048-85BDC9FD1C3A}</a:tableStyleId>
              </a:tblPr>
              <a:tblGrid>
                <a:gridCol w="3879969">
                  <a:extLst>
                    <a:ext uri="{9D8B030D-6E8A-4147-A177-3AD203B41FA5}">
                      <a16:colId xmlns:a16="http://schemas.microsoft.com/office/drawing/2014/main" val="3709791262"/>
                    </a:ext>
                  </a:extLst>
                </a:gridCol>
                <a:gridCol w="3032274">
                  <a:extLst>
                    <a:ext uri="{9D8B030D-6E8A-4147-A177-3AD203B41FA5}">
                      <a16:colId xmlns:a16="http://schemas.microsoft.com/office/drawing/2014/main" val="286924219"/>
                    </a:ext>
                  </a:extLst>
                </a:gridCol>
                <a:gridCol w="2444193">
                  <a:extLst>
                    <a:ext uri="{9D8B030D-6E8A-4147-A177-3AD203B41FA5}">
                      <a16:colId xmlns:a16="http://schemas.microsoft.com/office/drawing/2014/main" val="4093814915"/>
                    </a:ext>
                  </a:extLst>
                </a:gridCol>
              </a:tblGrid>
              <a:tr h="439803">
                <a:tc>
                  <a:txBody>
                    <a:bodyPr/>
                    <a:lstStyle/>
                    <a:p>
                      <a:pPr algn="ctr"/>
                      <a:r>
                        <a:rPr lang="en-US" sz="1400" dirty="0" smtClean="0">
                          <a:solidFill>
                            <a:schemeClr val="tx1"/>
                          </a:solidFill>
                        </a:rPr>
                        <a:t>OUTCOME</a:t>
                      </a:r>
                      <a:endParaRPr lang="en-US" sz="1400" dirty="0">
                        <a:solidFill>
                          <a:schemeClr val="tx1"/>
                        </a:solidFill>
                      </a:endParaRPr>
                    </a:p>
                  </a:txBody>
                  <a:tcPr>
                    <a:solidFill>
                      <a:srgbClr val="FFFF00"/>
                    </a:solidFill>
                  </a:tcPr>
                </a:tc>
                <a:tc>
                  <a:txBody>
                    <a:bodyPr/>
                    <a:lstStyle/>
                    <a:p>
                      <a:pPr algn="ctr"/>
                      <a:r>
                        <a:rPr lang="en-US" sz="1400" dirty="0" smtClean="0">
                          <a:solidFill>
                            <a:schemeClr val="tx1"/>
                          </a:solidFill>
                        </a:rPr>
                        <a:t>VALUE/ COUNT</a:t>
                      </a:r>
                      <a:endParaRPr lang="en-US" sz="1400" dirty="0">
                        <a:solidFill>
                          <a:schemeClr val="tx1"/>
                        </a:solidFill>
                      </a:endParaRPr>
                    </a:p>
                  </a:txBody>
                  <a:tcPr>
                    <a:solidFill>
                      <a:srgbClr val="FFFF00"/>
                    </a:solidFill>
                  </a:tcPr>
                </a:tc>
                <a:tc>
                  <a:txBody>
                    <a:bodyPr/>
                    <a:lstStyle/>
                    <a:p>
                      <a:pPr algn="ctr"/>
                      <a:r>
                        <a:rPr lang="en-US" sz="1400" dirty="0" smtClean="0">
                          <a:solidFill>
                            <a:schemeClr val="tx1"/>
                          </a:solidFill>
                        </a:rPr>
                        <a:t>STATUTS UPDATE</a:t>
                      </a:r>
                      <a:endParaRPr lang="en-US" sz="1400" dirty="0">
                        <a:solidFill>
                          <a:schemeClr val="tx1"/>
                        </a:solidFill>
                      </a:endParaRPr>
                    </a:p>
                  </a:txBody>
                  <a:tcPr>
                    <a:solidFill>
                      <a:srgbClr val="FFFF00"/>
                    </a:solidFill>
                  </a:tcPr>
                </a:tc>
                <a:extLst>
                  <a:ext uri="{0D108BD9-81ED-4DB2-BD59-A6C34878D82A}">
                    <a16:rowId xmlns:a16="http://schemas.microsoft.com/office/drawing/2014/main" val="844033227"/>
                  </a:ext>
                </a:extLst>
              </a:tr>
              <a:tr h="702706">
                <a:tc>
                  <a:txBody>
                    <a:bodyPr/>
                    <a:lstStyle/>
                    <a:p>
                      <a:r>
                        <a:rPr lang="en-US" sz="1400" dirty="0" smtClean="0">
                          <a:latin typeface="Arial" panose="020B0604020202020204" pitchFamily="34" charset="0"/>
                          <a:cs typeface="Arial" panose="020B0604020202020204" pitchFamily="34" charset="0"/>
                        </a:rPr>
                        <a:t>Criminal referrals to the National Prosecuting</a:t>
                      </a:r>
                      <a:r>
                        <a:rPr lang="en-US" sz="1400" baseline="0" dirty="0" smtClean="0">
                          <a:latin typeface="Arial" panose="020B0604020202020204" pitchFamily="34" charset="0"/>
                          <a:cs typeface="Arial" panose="020B0604020202020204" pitchFamily="34" charset="0"/>
                        </a:rPr>
                        <a:t> Authority (NPA)</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6 x referrals for 2 Municipal Managers and 1 Chief Financial Officer</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Pending</a:t>
                      </a:r>
                      <a:r>
                        <a:rPr lang="en-US" sz="1400" baseline="0" dirty="0" smtClean="0">
                          <a:latin typeface="Arial" panose="020B0604020202020204" pitchFamily="34" charset="0"/>
                          <a:cs typeface="Arial" panose="020B0604020202020204" pitchFamily="34" charset="0"/>
                        </a:rPr>
                        <a:t> decision by NPA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9289249"/>
                  </a:ext>
                </a:extLst>
              </a:tr>
              <a:tr h="497750">
                <a:tc>
                  <a:txBody>
                    <a:bodyPr/>
                    <a:lstStyle/>
                    <a:p>
                      <a:r>
                        <a:rPr lang="en-US" sz="1400" dirty="0" smtClean="0">
                          <a:latin typeface="Arial" panose="020B0604020202020204" pitchFamily="34" charset="0"/>
                          <a:cs typeface="Arial" panose="020B0604020202020204" pitchFamily="34" charset="0"/>
                        </a:rPr>
                        <a:t>Civil referral to the Civil</a:t>
                      </a:r>
                      <a:r>
                        <a:rPr lang="en-US" sz="1400" baseline="0" dirty="0" smtClean="0">
                          <a:latin typeface="Arial" panose="020B0604020202020204" pitchFamily="34" charset="0"/>
                          <a:cs typeface="Arial" panose="020B0604020202020204" pitchFamily="34" charset="0"/>
                        </a:rPr>
                        <a:t> Litigation Unit (CLU)</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1 Civil referral under consideration by CLU, value</a:t>
                      </a:r>
                      <a:r>
                        <a:rPr lang="en-US" sz="1400" baseline="0" dirty="0" smtClean="0">
                          <a:latin typeface="Arial" panose="020B0604020202020204" pitchFamily="34" charset="0"/>
                          <a:cs typeface="Arial" panose="020B0604020202020204" pitchFamily="34" charset="0"/>
                        </a:rPr>
                        <a:t> R 167 919 973, 47</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The CLU to consider the evidence submitted</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5136169"/>
                  </a:ext>
                </a:extLst>
              </a:tr>
              <a:tr h="907662">
                <a:tc>
                  <a:txBody>
                    <a:bodyPr/>
                    <a:lstStyle/>
                    <a:p>
                      <a:r>
                        <a:rPr lang="en-US" sz="1400" dirty="0" smtClean="0">
                          <a:latin typeface="Arial" panose="020B0604020202020204" pitchFamily="34" charset="0"/>
                          <a:cs typeface="Arial" panose="020B0604020202020204" pitchFamily="34" charset="0"/>
                        </a:rPr>
                        <a:t>Disciplinary referral to the Municipality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1 referral</a:t>
                      </a:r>
                      <a:r>
                        <a:rPr lang="en-US" sz="1400" baseline="0" dirty="0" smtClean="0">
                          <a:latin typeface="Arial" panose="020B0604020202020204" pitchFamily="34" charset="0"/>
                          <a:cs typeface="Arial" panose="020B0604020202020204" pitchFamily="34" charset="0"/>
                        </a:rPr>
                        <a:t> for official, 1 referral for 6 x Bid Evaluation Committee and 1 referral for 5 x Bid adjudication Committee members</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The</a:t>
                      </a:r>
                      <a:r>
                        <a:rPr lang="en-US" sz="1400" baseline="0" dirty="0" smtClean="0">
                          <a:latin typeface="Arial" panose="020B0604020202020204" pitchFamily="34" charset="0"/>
                          <a:cs typeface="Arial" panose="020B0604020202020204" pitchFamily="34" charset="0"/>
                        </a:rPr>
                        <a:t> Municipality to consider the disciplinary submitted</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8014107"/>
                  </a:ext>
                </a:extLst>
              </a:tr>
            </a:tbl>
          </a:graphicData>
        </a:graphic>
      </p:graphicFrame>
    </p:spTree>
    <p:extLst>
      <p:ext uri="{BB962C8B-B14F-4D97-AF65-F5344CB8AC3E}">
        <p14:creationId xmlns:p14="http://schemas.microsoft.com/office/powerpoint/2010/main" val="25561882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68</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291227" y="2326944"/>
            <a:ext cx="8915400" cy="1143000"/>
          </a:xfrm>
        </p:spPr>
        <p:txBody>
          <a:bodyPr>
            <a:normAutofit/>
          </a:bodyPr>
          <a:lstStyle/>
          <a:p>
            <a:r>
              <a:rPr lang="en-ZA" sz="4000" b="1" dirty="0" smtClean="0">
                <a:latin typeface="Arial" panose="020B0604020202020204" pitchFamily="34" charset="0"/>
                <a:cs typeface="Arial" panose="020B0604020202020204" pitchFamily="34" charset="0"/>
              </a:rPr>
              <a:t>NORTH WEST PROVINCE</a:t>
            </a:r>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endParaRPr lang="en-US" sz="2800" dirty="0"/>
          </a:p>
        </p:txBody>
      </p:sp>
    </p:spTree>
    <p:extLst>
      <p:ext uri="{BB962C8B-B14F-4D97-AF65-F5344CB8AC3E}">
        <p14:creationId xmlns:p14="http://schemas.microsoft.com/office/powerpoint/2010/main" val="25138595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69</a:t>
            </a:fld>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96615F6-321E-9741-B68C-637D13C60769}"/>
              </a:ext>
            </a:extLst>
          </p:cNvPr>
          <p:cNvSpPr txBox="1"/>
          <p:nvPr/>
        </p:nvSpPr>
        <p:spPr>
          <a:xfrm>
            <a:off x="2219632" y="975672"/>
            <a:ext cx="5466736" cy="461665"/>
          </a:xfrm>
          <a:prstGeom prst="rect">
            <a:avLst/>
          </a:prstGeom>
          <a:noFill/>
        </p:spPr>
        <p:txBody>
          <a:bodyPr wrap="square" rtlCol="0">
            <a:spAutoFit/>
          </a:bodyPr>
          <a:lstStyle/>
          <a:p>
            <a:r>
              <a:rPr lang="en-ZA" sz="2400" b="1" dirty="0">
                <a:latin typeface="Arial" panose="020B0604020202020204" pitchFamily="34" charset="0"/>
                <a:cs typeface="Arial" panose="020B0604020202020204" pitchFamily="34" charset="0"/>
              </a:rPr>
              <a:t>PROCLAMATION R23 OF 2020</a:t>
            </a:r>
            <a:endParaRPr lang="en-US" sz="2400" dirty="0"/>
          </a:p>
        </p:txBody>
      </p:sp>
      <p:sp>
        <p:nvSpPr>
          <p:cNvPr id="6" name="Content Placeholder 1">
            <a:extLst>
              <a:ext uri="{FF2B5EF4-FFF2-40B4-BE49-F238E27FC236}">
                <a16:creationId xmlns:a16="http://schemas.microsoft.com/office/drawing/2014/main" id="{60BDCA5D-0B6A-044E-9C64-60C1B83D2D38}"/>
              </a:ext>
            </a:extLst>
          </p:cNvPr>
          <p:cNvSpPr>
            <a:spLocks noGrp="1"/>
          </p:cNvSpPr>
          <p:nvPr>
            <p:ph idx="1"/>
          </p:nvPr>
        </p:nvSpPr>
        <p:spPr>
          <a:xfrm>
            <a:off x="495300" y="1600201"/>
            <a:ext cx="8915400" cy="4525963"/>
          </a:xfrm>
        </p:spPr>
        <p:txBody>
          <a:bodyPr>
            <a:norm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PPE PROCLAMATION</a:t>
            </a:r>
          </a:p>
          <a:p>
            <a:pPr marL="0" indent="0" algn="ctr">
              <a:lnSpc>
                <a:spcPct val="150000"/>
              </a:lnSpc>
              <a:buNone/>
            </a:pPr>
            <a:r>
              <a:rPr lang="en-ZA" sz="1400" b="1" dirty="0">
                <a:latin typeface="Arial" panose="020B0604020202020204" pitchFamily="34" charset="0"/>
                <a:cs typeface="Arial" panose="020B0604020202020204" pitchFamily="34" charset="0"/>
              </a:rPr>
              <a:t>GG: 43546 OF 23 JULY 2020</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311150" indent="-311150" algn="just">
              <a:lnSpc>
                <a:spcPct val="16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procurement of, or contracting for good, works and services, including the construction, refurbishment, leasing, occupation and use of immovable property, during, or in respect of the national state of disaster, as declared by Government Notice No. 313 of 15 March 2020, by or on behalf of the State institutions, and payments made in respect thereof.</a:t>
            </a:r>
          </a:p>
          <a:p>
            <a:pPr marL="311150" indent="-311150" algn="just">
              <a:lnSpc>
                <a:spcPct val="16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Any unlawful or improper conduct by the employees or officials of the State Institutions or any other person or entity in relation to the allegations set above.</a:t>
            </a:r>
          </a:p>
          <a:p>
            <a:pPr marL="0" indent="0" algn="ctr">
              <a:lnSpc>
                <a:spcPct val="150000"/>
              </a:lnSpc>
              <a:buNone/>
            </a:pPr>
            <a:endParaRPr lang="en-US" sz="14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682829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SIU STRATEGIC FOCUS</a:t>
            </a: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2145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a:ln>
                  <a:noFill/>
                </a:ln>
                <a:solidFill>
                  <a:prstClr val="black"/>
                </a:solidFill>
                <a:effectLst/>
                <a:uLnTx/>
                <a:uFillTx/>
                <a:latin typeface="Arial"/>
                <a:ea typeface="+mn-ea"/>
                <a:cs typeface="Arial"/>
              </a:rPr>
              <a:t> </a:t>
            </a:r>
          </a:p>
        </p:txBody>
      </p:sp>
      <p:sp>
        <p:nvSpPr>
          <p:cNvPr id="4" name="Content Placeholder 3"/>
          <p:cNvSpPr>
            <a:spLocks noGrp="1"/>
          </p:cNvSpPr>
          <p:nvPr>
            <p:ph idx="1"/>
          </p:nvPr>
        </p:nvSpPr>
        <p:spPr>
          <a:xfrm>
            <a:off x="495300" y="1768753"/>
            <a:ext cx="8915400" cy="3933957"/>
          </a:xfrm>
        </p:spPr>
        <p:txBody>
          <a:bodyPr>
            <a:normAutofit lnSpcReduction="10000"/>
          </a:bodyPr>
          <a:lstStyle/>
          <a:p>
            <a:pPr marL="0" indent="0" algn="ctr">
              <a:lnSpc>
                <a:spcPct val="150000"/>
              </a:lnSpc>
              <a:buNone/>
            </a:pPr>
            <a:r>
              <a:rPr lang="en-ZA" sz="1400" b="1" dirty="0">
                <a:latin typeface="Arial" panose="020B0604020202020204" pitchFamily="34" charset="0"/>
                <a:cs typeface="Arial" panose="020B0604020202020204" pitchFamily="34" charset="0"/>
              </a:rPr>
              <a:t>GG: 43546 OF 23 JULY 2020</a:t>
            </a:r>
          </a:p>
          <a:p>
            <a:pPr marL="0" indent="0" algn="ctr">
              <a:lnSpc>
                <a:spcPct val="150000"/>
              </a:lnSpc>
              <a:buNone/>
            </a:pPr>
            <a:r>
              <a:rPr lang="en-ZA" sz="1400" b="1" dirty="0">
                <a:latin typeface="Arial" panose="020B0604020202020204" pitchFamily="34" charset="0"/>
                <a:cs typeface="Arial" panose="020B0604020202020204" pitchFamily="34" charset="0"/>
              </a:rPr>
              <a:t>NGAKA MODIRI MOLEMA DISTRICT MUNICIPALITY</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ALLEGATIONSDFD</a:t>
            </a:r>
          </a:p>
          <a:p>
            <a:pPr marL="311150" indent="-311150" algn="just">
              <a:lnSpc>
                <a:spcPct val="16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procurement of, or contracting for good, works and services, including the construction, refurbishment, leasing, occupation and use of immovable property, during, or in respect of the national state of disaster, as declared by Government Notice No. 313 of 15 March 2020, by or on behalf of the State institutions, and payments made in respect thereof.</a:t>
            </a:r>
          </a:p>
          <a:p>
            <a:pPr marL="311150" indent="-311150" algn="just">
              <a:lnSpc>
                <a:spcPct val="16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Any unlawful or improper conduct by the employees or officials of the State Institutions or any other person or entity in relation to the allegations set above.</a:t>
            </a:r>
          </a:p>
          <a:p>
            <a:pPr marL="0" indent="0" algn="ctr">
              <a:lnSpc>
                <a:spcPct val="160000"/>
              </a:lnSpc>
              <a:buNone/>
            </a:pPr>
            <a:r>
              <a:rPr lang="en-US" sz="1400" b="1" dirty="0">
                <a:latin typeface="Arial" panose="020B0604020202020204" pitchFamily="34" charset="0"/>
                <a:cs typeface="Arial" panose="020B0604020202020204" pitchFamily="34" charset="0"/>
              </a:rPr>
              <a:t>STATUS</a:t>
            </a:r>
          </a:p>
          <a:p>
            <a:pPr marL="0" indent="0" algn="ctr">
              <a:lnSpc>
                <a:spcPct val="210000"/>
              </a:lnSpc>
              <a:buNone/>
            </a:pPr>
            <a:r>
              <a:rPr lang="en-US" sz="1400" dirty="0">
                <a:latin typeface="Arial" panose="020B0604020202020204" pitchFamily="34" charset="0"/>
                <a:cs typeface="Arial" panose="020B0604020202020204" pitchFamily="34" charset="0"/>
              </a:rPr>
              <a:t>Investigation is ongoing</a:t>
            </a: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R23 OF 2020</a:t>
            </a:r>
            <a:endParaRPr lang="en-US" sz="3200" dirty="0"/>
          </a:p>
        </p:txBody>
      </p:sp>
    </p:spTree>
    <p:extLst>
      <p:ext uri="{BB962C8B-B14F-4D97-AF65-F5344CB8AC3E}">
        <p14:creationId xmlns:p14="http://schemas.microsoft.com/office/powerpoint/2010/main" val="3618600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71</a:t>
            </a:fld>
            <a:endParaRPr lang="en-US" b="1" dirty="0">
              <a:latin typeface="Arial" panose="020B0604020202020204" pitchFamily="34" charset="0"/>
              <a:cs typeface="Arial" panose="020B0604020202020204" pitchFamily="34" charset="0"/>
            </a:endParaRPr>
          </a:p>
        </p:txBody>
      </p:sp>
      <p:sp>
        <p:nvSpPr>
          <p:cNvPr id="9" name="Title 1"/>
          <p:cNvSpPr txBox="1">
            <a:spLocks/>
          </p:cNvSpPr>
          <p:nvPr/>
        </p:nvSpPr>
        <p:spPr>
          <a:xfrm>
            <a:off x="291227" y="2367888"/>
            <a:ext cx="8915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000" b="1" smtClean="0">
                <a:latin typeface="Arial" panose="020B0604020202020204" pitchFamily="34" charset="0"/>
                <a:cs typeface="Arial" panose="020B0604020202020204" pitchFamily="34" charset="0"/>
              </a:rPr>
              <a:t>EASTERN CAPE</a:t>
            </a:r>
            <a:endParaRPr lang="en-US" sz="4000" dirty="0"/>
          </a:p>
        </p:txBody>
      </p:sp>
    </p:spTree>
    <p:extLst>
      <p:ext uri="{BB962C8B-B14F-4D97-AF65-F5344CB8AC3E}">
        <p14:creationId xmlns:p14="http://schemas.microsoft.com/office/powerpoint/2010/main" val="19897078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72</a:t>
            </a:fld>
            <a:endParaRPr lang="en-US" b="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R23 </a:t>
            </a:r>
            <a:r>
              <a:rPr lang="en-ZA" sz="2800" b="1" dirty="0">
                <a:latin typeface="Arial" panose="020B0604020202020204" pitchFamily="34" charset="0"/>
                <a:cs typeface="Arial" panose="020B0604020202020204" pitchFamily="34" charset="0"/>
              </a:rPr>
              <a:t>OF </a:t>
            </a:r>
            <a:r>
              <a:rPr lang="en-ZA" sz="2800" b="1" dirty="0" smtClean="0">
                <a:latin typeface="Arial" panose="020B0604020202020204" pitchFamily="34" charset="0"/>
                <a:cs typeface="Arial" panose="020B0604020202020204" pitchFamily="34" charset="0"/>
              </a:rPr>
              <a:t>2020</a:t>
            </a:r>
            <a:endParaRPr lang="en-US" sz="3200" b="1" dirty="0">
              <a:latin typeface="Arial" panose="020B0604020202020204" pitchFamily="34" charset="0"/>
              <a:cs typeface="Arial" panose="020B0604020202020204" pitchFamily="34" charset="0"/>
            </a:endParaRPr>
          </a:p>
        </p:txBody>
      </p:sp>
      <p:sp>
        <p:nvSpPr>
          <p:cNvPr id="8" name="Content Placeholder 1"/>
          <p:cNvSpPr>
            <a:spLocks noGrp="1"/>
          </p:cNvSpPr>
          <p:nvPr>
            <p:ph idx="1"/>
          </p:nvPr>
        </p:nvSpPr>
        <p:spPr>
          <a:xfrm>
            <a:off x="495299" y="1296237"/>
            <a:ext cx="9201359" cy="4829927"/>
          </a:xfrm>
        </p:spPr>
        <p:txBody>
          <a:bodyPr>
            <a:normAutofit/>
          </a:bodyPr>
          <a:lstStyle/>
          <a:p>
            <a:pPr marL="0" indent="0" algn="ctr">
              <a:buNone/>
            </a:pPr>
            <a:r>
              <a:rPr lang="en-US" sz="1600" b="1" dirty="0" smtClean="0">
                <a:latin typeface="Arial" panose="020B0604020202020204" pitchFamily="34" charset="0"/>
                <a:cs typeface="Arial" panose="020B0604020202020204" pitchFamily="34" charset="0"/>
              </a:rPr>
              <a:t>Buffalo City Metropolitan Municipality</a:t>
            </a:r>
            <a:endParaRPr lang="en-US" sz="1600" b="1" dirty="0">
              <a:latin typeface="Arial" panose="020B0604020202020204" pitchFamily="34" charset="0"/>
              <a:cs typeface="Arial" panose="020B0604020202020204" pitchFamily="34" charset="0"/>
            </a:endParaRPr>
          </a:p>
          <a:p>
            <a:pPr marL="0" indent="0" algn="ctr">
              <a:buNone/>
            </a:pPr>
            <a:r>
              <a:rPr lang="en-US" sz="1600" b="1" dirty="0" smtClean="0">
                <a:latin typeface="Arial" panose="020B0604020202020204" pitchFamily="34" charset="0"/>
                <a:cs typeface="Arial" panose="020B0604020202020204" pitchFamily="34" charset="0"/>
              </a:rPr>
              <a:t>GG</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43546 </a:t>
            </a:r>
            <a:r>
              <a:rPr lang="en-US" sz="1600" b="1" dirty="0">
                <a:latin typeface="Arial" panose="020B0604020202020204" pitchFamily="34" charset="0"/>
                <a:cs typeface="Arial" panose="020B0604020202020204" pitchFamily="34" charset="0"/>
              </a:rPr>
              <a:t>dated 23 July 2020 </a:t>
            </a:r>
            <a:endParaRPr lang="en-US" sz="1600" b="1" dirty="0" smtClean="0">
              <a:latin typeface="Arial" panose="020B0604020202020204" pitchFamily="34" charset="0"/>
              <a:cs typeface="Arial" panose="020B0604020202020204" pitchFamily="34" charset="0"/>
            </a:endParaRPr>
          </a:p>
          <a:p>
            <a:pPr marL="0" indent="0" algn="ctr">
              <a:buNone/>
            </a:pPr>
            <a:endParaRPr lang="en-US" sz="1600" b="1" dirty="0" smtClean="0">
              <a:latin typeface="Arial" panose="020B0604020202020204" pitchFamily="34" charset="0"/>
              <a:cs typeface="Arial" panose="020B0604020202020204" pitchFamily="34" charset="0"/>
            </a:endParaRPr>
          </a:p>
          <a:p>
            <a:pPr marL="0" indent="0" algn="ctr">
              <a:buNone/>
            </a:pPr>
            <a:r>
              <a:rPr lang="en-US" sz="1600" b="1" dirty="0" smtClean="0">
                <a:latin typeface="Arial" panose="020B0604020202020204" pitchFamily="34" charset="0"/>
                <a:cs typeface="Arial" panose="020B0604020202020204" pitchFamily="34" charset="0"/>
              </a:rPr>
              <a:t>ALLEGATIONS</a:t>
            </a:r>
            <a:endParaRPr lang="en-US" sz="1600" b="1" dirty="0">
              <a:latin typeface="Arial" panose="020B0604020202020204" pitchFamily="34" charset="0"/>
              <a:cs typeface="Arial" panose="020B0604020202020204" pitchFamily="34" charset="0"/>
            </a:endParaRPr>
          </a:p>
          <a:p>
            <a:endParaRPr lang="en-US" sz="1400" dirty="0" smtClean="0"/>
          </a:p>
          <a:p>
            <a:pPr algn="just"/>
            <a:r>
              <a:rPr lang="en-US" sz="1600" dirty="0" smtClean="0">
                <a:latin typeface="Arial" panose="020B0604020202020204" pitchFamily="34" charset="0"/>
                <a:cs typeface="Arial" panose="020B0604020202020204" pitchFamily="34" charset="0"/>
              </a:rPr>
              <a:t>The SIU is investigating allegations of corruption after receiving from a whistle blower information that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Head </a:t>
            </a:r>
            <a:r>
              <a:rPr lang="en-US" sz="1600" dirty="0">
                <a:latin typeface="Arial" panose="020B0604020202020204" pitchFamily="34" charset="0"/>
                <a:cs typeface="Arial" panose="020B0604020202020204" pitchFamily="34" charset="0"/>
              </a:rPr>
              <a:t>of Supply Chain Management (“SCM”) is colluding with service providers who submitted bids/ quotations for three (3) tenders advertised during May 2020 under the National State of Disaster – </a:t>
            </a:r>
            <a:r>
              <a:rPr lang="en-US" sz="1600" dirty="0" err="1">
                <a:latin typeface="Arial" panose="020B0604020202020204" pitchFamily="34" charset="0"/>
                <a:cs typeface="Arial" panose="020B0604020202020204" pitchFamily="34" charset="0"/>
              </a:rPr>
              <a:t>Covid</a:t>
            </a:r>
            <a:r>
              <a:rPr lang="en-US" sz="1600" dirty="0">
                <a:latin typeface="Arial" panose="020B0604020202020204" pitchFamily="34" charset="0"/>
                <a:cs typeface="Arial" panose="020B0604020202020204" pitchFamily="34" charset="0"/>
              </a:rPr>
              <a:t> period</a:t>
            </a:r>
            <a:r>
              <a:rPr lang="en-US" sz="1600" dirty="0" smtClean="0">
                <a:latin typeface="Arial" panose="020B0604020202020204" pitchFamily="34" charset="0"/>
                <a:cs typeface="Arial" panose="020B0604020202020204" pitchFamily="34" charset="0"/>
              </a:rPr>
              <a:t>;</a:t>
            </a:r>
          </a:p>
          <a:p>
            <a:pPr marL="0" indent="0" algn="just">
              <a:buNone/>
            </a:pPr>
            <a:endParaRPr lang="en-US" sz="1600" dirty="0" smtClean="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The SIU is reviewing </a:t>
            </a:r>
            <a:r>
              <a:rPr lang="en-US" sz="1600" dirty="0">
                <a:latin typeface="Arial" panose="020B0604020202020204" pitchFamily="34" charset="0"/>
                <a:cs typeface="Arial" panose="020B0604020202020204" pitchFamily="34" charset="0"/>
              </a:rPr>
              <a:t>compliance with the prescribed legislation in respect of the procurement processes followed in the procurement of the three service </a:t>
            </a:r>
            <a:r>
              <a:rPr lang="en-US" sz="1600" dirty="0" smtClean="0">
                <a:latin typeface="Arial" panose="020B0604020202020204" pitchFamily="34" charset="0"/>
                <a:cs typeface="Arial" panose="020B0604020202020204" pitchFamily="34" charset="0"/>
              </a:rPr>
              <a:t>providers to identify </a:t>
            </a:r>
            <a:r>
              <a:rPr lang="en-US" sz="1600" dirty="0">
                <a:latin typeface="Arial" panose="020B0604020202020204" pitchFamily="34" charset="0"/>
                <a:cs typeface="Arial" panose="020B0604020202020204" pitchFamily="34" charset="0"/>
              </a:rPr>
              <a:t>irregular and/or unlawful conduct on the part of BCMM’s officials and/or third parties;</a:t>
            </a:r>
          </a:p>
          <a:p>
            <a:endParaRPr lang="en-US" sz="1600" dirty="0">
              <a:latin typeface="Arial" panose="020B0604020202020204" pitchFamily="34" charset="0"/>
              <a:cs typeface="Arial" panose="020B0604020202020204" pitchFamily="34" charset="0"/>
            </a:endParaRPr>
          </a:p>
          <a:p>
            <a:pPr marL="0" indent="0" algn="ctr">
              <a:buNone/>
            </a:pPr>
            <a:r>
              <a:rPr lang="en-US" sz="1600" b="1" dirty="0" smtClean="0">
                <a:latin typeface="Arial" panose="020B0604020202020204" pitchFamily="34" charset="0"/>
                <a:cs typeface="Arial" panose="020B0604020202020204" pitchFamily="34" charset="0"/>
              </a:rPr>
              <a:t>Status</a:t>
            </a:r>
          </a:p>
          <a:p>
            <a:pPr marL="0" indent="0" algn="ctr">
              <a:buNone/>
            </a:pPr>
            <a:r>
              <a:rPr lang="en-US" sz="1600" dirty="0" smtClean="0">
                <a:latin typeface="Arial" panose="020B0604020202020204" pitchFamily="34" charset="0"/>
                <a:cs typeface="Arial" panose="020B0604020202020204" pitchFamily="34" charset="0"/>
              </a:rPr>
              <a:t>The investigation is ongoing</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6669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73</a:t>
            </a:fld>
            <a:endParaRPr lang="en-US"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95300" y="2294506"/>
            <a:ext cx="8915400" cy="1143000"/>
          </a:xfrm>
        </p:spPr>
        <p:txBody>
          <a:bodyPr/>
          <a:lstStyle/>
          <a:p>
            <a:r>
              <a:rPr lang="en-US" b="1" dirty="0" smtClean="0"/>
              <a:t>WESTERN CAPE</a:t>
            </a:r>
            <a:endParaRPr lang="en-US" b="1" dirty="0"/>
          </a:p>
        </p:txBody>
      </p:sp>
    </p:spTree>
    <p:extLst>
      <p:ext uri="{BB962C8B-B14F-4D97-AF65-F5344CB8AC3E}">
        <p14:creationId xmlns:p14="http://schemas.microsoft.com/office/powerpoint/2010/main" val="2000989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74</a:t>
            </a:fld>
            <a:endParaRPr lang="en-US" b="1" dirty="0">
              <a:latin typeface="Arial" panose="020B0604020202020204" pitchFamily="34" charset="0"/>
              <a:cs typeface="Arial" panose="020B0604020202020204" pitchFamily="34" charset="0"/>
            </a:endParaRPr>
          </a:p>
        </p:txBody>
      </p:sp>
      <p:sp>
        <p:nvSpPr>
          <p:cNvPr id="2" name="Rectangle 1"/>
          <p:cNvSpPr/>
          <p:nvPr/>
        </p:nvSpPr>
        <p:spPr>
          <a:xfrm>
            <a:off x="1684421" y="838773"/>
            <a:ext cx="6717059" cy="1338828"/>
          </a:xfrm>
          <a:prstGeom prst="rect">
            <a:avLst/>
          </a:prstGeom>
        </p:spPr>
        <p:txBody>
          <a:bodyPr wrap="square">
            <a:spAutoFit/>
          </a:bodyPr>
          <a:lstStyle/>
          <a:p>
            <a:pPr algn="ctr" fontAlgn="ctr">
              <a:lnSpc>
                <a:spcPct val="150000"/>
              </a:lnSpc>
              <a:defRPr/>
            </a:pPr>
            <a:r>
              <a:rPr lang="en-US" b="1" dirty="0" smtClean="0">
                <a:solidFill>
                  <a:srgbClr val="000000"/>
                </a:solidFill>
                <a:latin typeface="Arial" panose="020B0604020202020204" pitchFamily="34" charset="0"/>
              </a:rPr>
              <a:t>PROCLAMATION: 313 OF 15 MARCH 2020</a:t>
            </a:r>
          </a:p>
          <a:p>
            <a:pPr lvl="0" algn="ctr" fontAlgn="ctr">
              <a:lnSpc>
                <a:spcPct val="150000"/>
              </a:lnSpc>
              <a:defRPr/>
            </a:pPr>
            <a:r>
              <a:rPr lang="en-US" b="1" dirty="0" smtClean="0">
                <a:solidFill>
                  <a:srgbClr val="000000"/>
                </a:solidFill>
                <a:latin typeface="Arial" panose="020B0604020202020204" pitchFamily="34" charset="0"/>
              </a:rPr>
              <a:t>CITY OF CAPE TOWN METROPOLITAN MUNICIPALITY</a:t>
            </a:r>
            <a:r>
              <a:rPr lang="en-ZA" b="1" dirty="0" smtClean="0">
                <a:solidFill>
                  <a:srgbClr val="000000"/>
                </a:solidFill>
                <a:latin typeface="Arial" panose="020B0604020202020204" pitchFamily="34" charset="0"/>
              </a:rPr>
              <a:t>: WESTERN CAPE PROVINCE</a:t>
            </a:r>
            <a:r>
              <a:rPr lang="en-ZA" b="1" dirty="0" smtClean="0">
                <a:solidFill>
                  <a:schemeClr val="dk1"/>
                </a:solidFill>
                <a:latin typeface="Arial" panose="020B0604020202020204" pitchFamily="34" charset="0"/>
                <a:cs typeface="Arial" panose="020B0604020202020204" pitchFamily="34" charset="0"/>
              </a:rPr>
              <a:t> </a:t>
            </a:r>
            <a:endParaRPr lang="en-US" b="1" dirty="0">
              <a:solidFill>
                <a:srgbClr val="000000"/>
              </a:solidFill>
              <a:latin typeface="Arial" panose="020B0604020202020204" pitchFamily="34" charset="0"/>
            </a:endParaRPr>
          </a:p>
        </p:txBody>
      </p:sp>
      <p:sp>
        <p:nvSpPr>
          <p:cNvPr id="4" name="Rectangle 3"/>
          <p:cNvSpPr/>
          <p:nvPr/>
        </p:nvSpPr>
        <p:spPr>
          <a:xfrm>
            <a:off x="474387" y="2420066"/>
            <a:ext cx="8800241" cy="2169825"/>
          </a:xfrm>
          <a:prstGeom prst="rect">
            <a:avLst/>
          </a:prstGeom>
        </p:spPr>
        <p:txBody>
          <a:bodyPr wrap="square">
            <a:spAutoFit/>
          </a:bodyPr>
          <a:lstStyle/>
          <a:p>
            <a:pPr algn="ctr">
              <a:lnSpc>
                <a:spcPct val="150000"/>
              </a:lnSpc>
            </a:pPr>
            <a:r>
              <a:rPr lang="en-US" b="1" dirty="0" smtClean="0">
                <a:solidFill>
                  <a:srgbClr val="000000"/>
                </a:solidFill>
                <a:latin typeface="Arial" panose="020B0604020202020204" pitchFamily="34" charset="0"/>
              </a:rPr>
              <a:t>Allegations</a:t>
            </a:r>
            <a:r>
              <a:rPr lang="en-US" dirty="0" smtClean="0">
                <a:solidFill>
                  <a:srgbClr val="000000"/>
                </a:solidFill>
                <a:latin typeface="Arial" panose="020B0604020202020204" pitchFamily="34" charset="0"/>
              </a:rPr>
              <a:t> </a:t>
            </a:r>
          </a:p>
          <a:p>
            <a:pPr>
              <a:lnSpc>
                <a:spcPct val="150000"/>
              </a:lnSpc>
            </a:pPr>
            <a:endParaRPr lang="en-US"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dirty="0" smtClean="0">
                <a:solidFill>
                  <a:srgbClr val="000000"/>
                </a:solidFill>
                <a:latin typeface="Arial" panose="020B0604020202020204" pitchFamily="34" charset="0"/>
              </a:rPr>
              <a:t>A</a:t>
            </a:r>
            <a:r>
              <a:rPr lang="en-ZA" dirty="0" err="1">
                <a:latin typeface="Arial" panose="020B0604020202020204" pitchFamily="34" charset="0"/>
                <a:cs typeface="Arial" panose="020B0604020202020204" pitchFamily="34" charset="0"/>
              </a:rPr>
              <a:t>lleged</a:t>
            </a:r>
            <a:r>
              <a:rPr lang="en-ZA" dirty="0">
                <a:latin typeface="Arial" panose="020B0604020202020204" pitchFamily="34" charset="0"/>
                <a:cs typeface="Arial" panose="020B0604020202020204" pitchFamily="34" charset="0"/>
              </a:rPr>
              <a:t> irregularities </a:t>
            </a:r>
            <a:r>
              <a:rPr lang="en-ZA" dirty="0" smtClean="0">
                <a:latin typeface="Arial" panose="020B0604020202020204" pitchFamily="34" charset="0"/>
                <a:cs typeface="Arial" panose="020B0604020202020204" pitchFamily="34" charset="0"/>
              </a:rPr>
              <a:t>of </a:t>
            </a:r>
            <a:r>
              <a:rPr lang="en-ZA" dirty="0">
                <a:latin typeface="Arial" panose="020B0604020202020204" pitchFamily="34" charset="0"/>
                <a:cs typeface="Arial" panose="020B0604020202020204" pitchFamily="34" charset="0"/>
              </a:rPr>
              <a:t>the </a:t>
            </a:r>
            <a:r>
              <a:rPr lang="en-ZA" dirty="0" smtClean="0">
                <a:latin typeface="Arial" panose="020B0604020202020204" pitchFamily="34" charset="0"/>
                <a:cs typeface="Arial" panose="020B0604020202020204" pitchFamily="34" charset="0"/>
              </a:rPr>
              <a:t>R52.8 million establishment </a:t>
            </a:r>
            <a:r>
              <a:rPr lang="en-ZA" dirty="0">
                <a:latin typeface="Arial" panose="020B0604020202020204" pitchFamily="34" charset="0"/>
                <a:cs typeface="Arial" panose="020B0604020202020204" pitchFamily="34" charset="0"/>
              </a:rPr>
              <a:t>of a temporary homeless persons’ shelter in </a:t>
            </a:r>
            <a:r>
              <a:rPr lang="en-ZA" dirty="0" err="1">
                <a:latin typeface="Arial" panose="020B0604020202020204" pitchFamily="34" charset="0"/>
                <a:cs typeface="Arial" panose="020B0604020202020204" pitchFamily="34" charset="0"/>
              </a:rPr>
              <a:t>Strandfontein</a:t>
            </a:r>
            <a:r>
              <a:rPr lang="en-ZA" dirty="0">
                <a:latin typeface="Arial" panose="020B0604020202020204" pitchFamily="34" charset="0"/>
                <a:cs typeface="Arial" panose="020B0604020202020204" pitchFamily="34" charset="0"/>
              </a:rPr>
              <a:t>. </a:t>
            </a:r>
            <a:endParaRPr lang="en-ZA"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alleged irregularities comprised the irregular award of </a:t>
            </a:r>
            <a:r>
              <a:rPr lang="en-ZA" dirty="0" smtClean="0">
                <a:latin typeface="Arial" panose="020B0604020202020204" pitchFamily="34" charset="0"/>
                <a:cs typeface="Arial" panose="020B0604020202020204" pitchFamily="34" charset="0"/>
              </a:rPr>
              <a:t>contracts.</a:t>
            </a:r>
            <a:endParaRPr lang="en-GB" dirty="0"/>
          </a:p>
        </p:txBody>
      </p:sp>
    </p:spTree>
    <p:extLst>
      <p:ext uri="{BB962C8B-B14F-4D97-AF65-F5344CB8AC3E}">
        <p14:creationId xmlns:p14="http://schemas.microsoft.com/office/powerpoint/2010/main" val="190659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75</a:t>
            </a:fld>
            <a:endParaRPr lang="en-US" b="1" dirty="0">
              <a:latin typeface="Arial" panose="020B0604020202020204" pitchFamily="34" charset="0"/>
              <a:cs typeface="Arial" panose="020B0604020202020204" pitchFamily="34" charset="0"/>
            </a:endParaRPr>
          </a:p>
        </p:txBody>
      </p:sp>
      <p:sp>
        <p:nvSpPr>
          <p:cNvPr id="2" name="Rectangle 1"/>
          <p:cNvSpPr/>
          <p:nvPr/>
        </p:nvSpPr>
        <p:spPr>
          <a:xfrm>
            <a:off x="1597689" y="572756"/>
            <a:ext cx="6803792" cy="923330"/>
          </a:xfrm>
          <a:prstGeom prst="rect">
            <a:avLst/>
          </a:prstGeom>
        </p:spPr>
        <p:txBody>
          <a:bodyPr wrap="square">
            <a:spAutoFit/>
          </a:bodyPr>
          <a:lstStyle/>
          <a:p>
            <a:pPr algn="ctr" fontAlgn="ctr">
              <a:lnSpc>
                <a:spcPct val="150000"/>
              </a:lnSpc>
              <a:defRPr/>
            </a:pPr>
            <a:r>
              <a:rPr lang="en-US" b="1" dirty="0" smtClean="0">
                <a:solidFill>
                  <a:srgbClr val="000000"/>
                </a:solidFill>
                <a:latin typeface="Arial" panose="020B0604020202020204" pitchFamily="34" charset="0"/>
              </a:rPr>
              <a:t>PROCLAMATION: 313 OF 15 MARCH 2020</a:t>
            </a:r>
          </a:p>
          <a:p>
            <a:pPr lvl="0" algn="ctr" fontAlgn="ctr">
              <a:lnSpc>
                <a:spcPct val="150000"/>
              </a:lnSpc>
              <a:defRPr/>
            </a:pPr>
            <a:r>
              <a:rPr lang="en-US" b="1" dirty="0" smtClean="0">
                <a:solidFill>
                  <a:srgbClr val="000000"/>
                </a:solidFill>
                <a:latin typeface="Arial" panose="020B0604020202020204" pitchFamily="34" charset="0"/>
              </a:rPr>
              <a:t>CITY OF CAPE TOWN METROPOLITAN MUNICIPALITY</a:t>
            </a:r>
            <a:endParaRPr lang="en-US" b="1" dirty="0">
              <a:solidFill>
                <a:srgbClr val="000000"/>
              </a:solidFill>
              <a:latin typeface="Arial" panose="020B0604020202020204" pitchFamily="34" charset="0"/>
            </a:endParaRPr>
          </a:p>
        </p:txBody>
      </p:sp>
      <p:sp>
        <p:nvSpPr>
          <p:cNvPr id="3" name="Rectangle 2"/>
          <p:cNvSpPr/>
          <p:nvPr/>
        </p:nvSpPr>
        <p:spPr>
          <a:xfrm>
            <a:off x="170823" y="1899138"/>
            <a:ext cx="9515788" cy="4524315"/>
          </a:xfrm>
          <a:prstGeom prst="rect">
            <a:avLst/>
          </a:prstGeom>
        </p:spPr>
        <p:txBody>
          <a:bodyPr wrap="square">
            <a:spAutoFit/>
          </a:bodyPr>
          <a:lstStyle/>
          <a:p>
            <a:pPr algn="ctr"/>
            <a:r>
              <a:rPr lang="en-ZA" b="1" u="sng" dirty="0" smtClean="0">
                <a:latin typeface="Arial" panose="020B0604020202020204" pitchFamily="34" charset="0"/>
                <a:cs typeface="Arial" panose="020B0604020202020204" pitchFamily="34" charset="0"/>
              </a:rPr>
              <a:t>FINDINGS</a:t>
            </a:r>
          </a:p>
          <a:p>
            <a:pPr algn="just">
              <a:lnSpc>
                <a:spcPct val="150000"/>
              </a:lnSpc>
            </a:pPr>
            <a:r>
              <a:rPr lang="en-ZA" dirty="0" smtClean="0">
                <a:latin typeface="Arial" panose="020B0604020202020204" pitchFamily="34" charset="0"/>
                <a:cs typeface="Arial" panose="020B0604020202020204" pitchFamily="34" charset="0"/>
              </a:rPr>
              <a:t>The investigation </a:t>
            </a:r>
            <a:r>
              <a:rPr lang="en-ZA" dirty="0">
                <a:latin typeface="Arial" panose="020B0604020202020204" pitchFamily="34" charset="0"/>
                <a:cs typeface="Arial" panose="020B0604020202020204" pitchFamily="34" charset="0"/>
              </a:rPr>
              <a:t>revealed that the </a:t>
            </a:r>
            <a:r>
              <a:rPr lang="en-ZA" dirty="0" smtClean="0">
                <a:latin typeface="Arial" panose="020B0604020202020204" pitchFamily="34" charset="0"/>
                <a:cs typeface="Arial" panose="020B0604020202020204" pitchFamily="34" charset="0"/>
              </a:rPr>
              <a:t>SCM </a:t>
            </a:r>
            <a:r>
              <a:rPr lang="en-ZA" dirty="0">
                <a:latin typeface="Arial" panose="020B0604020202020204" pitchFamily="34" charset="0"/>
                <a:cs typeface="Arial" panose="020B0604020202020204" pitchFamily="34" charset="0"/>
              </a:rPr>
              <a:t>process followed by the </a:t>
            </a:r>
            <a:r>
              <a:rPr lang="en-ZA" dirty="0" err="1">
                <a:latin typeface="Arial" panose="020B0604020202020204" pitchFamily="34" charset="0"/>
                <a:cs typeface="Arial" panose="020B0604020202020204" pitchFamily="34" charset="0"/>
              </a:rPr>
              <a:t>CoCT</a:t>
            </a:r>
            <a:r>
              <a:rPr lang="en-ZA" dirty="0">
                <a:latin typeface="Arial" panose="020B0604020202020204" pitchFamily="34" charset="0"/>
                <a:cs typeface="Arial" panose="020B0604020202020204" pitchFamily="34" charset="0"/>
              </a:rPr>
              <a:t> in sourcing the various items and services required was irregular and as such falls to be set </a:t>
            </a:r>
            <a:r>
              <a:rPr lang="en-ZA" dirty="0" smtClean="0">
                <a:latin typeface="Arial" panose="020B0604020202020204" pitchFamily="34" charset="0"/>
                <a:cs typeface="Arial" panose="020B0604020202020204" pitchFamily="34" charset="0"/>
              </a:rPr>
              <a:t>aside.</a:t>
            </a:r>
          </a:p>
          <a:p>
            <a:endParaRPr lang="en-ZA" dirty="0">
              <a:latin typeface="Arial" panose="020B0604020202020204" pitchFamily="34" charset="0"/>
              <a:cs typeface="Arial" panose="020B0604020202020204" pitchFamily="34" charset="0"/>
            </a:endParaRPr>
          </a:p>
          <a:p>
            <a:pPr algn="ctr"/>
            <a:r>
              <a:rPr lang="en-ZA" b="1" u="sng" dirty="0" smtClean="0">
                <a:latin typeface="Arial" panose="020B0604020202020204" pitchFamily="34" charset="0"/>
                <a:cs typeface="Arial" panose="020B0604020202020204" pitchFamily="34" charset="0"/>
              </a:rPr>
              <a:t>OUTCOMES</a:t>
            </a:r>
            <a:r>
              <a:rPr lang="en-ZA" u="sng" dirty="0" smtClean="0">
                <a:latin typeface="Arial" panose="020B0604020202020204" pitchFamily="34" charset="0"/>
                <a:cs typeface="Arial" panose="020B0604020202020204" pitchFamily="34" charset="0"/>
              </a:rPr>
              <a:t> </a:t>
            </a:r>
          </a:p>
          <a:p>
            <a:pPr algn="just">
              <a:lnSpc>
                <a:spcPct val="150000"/>
              </a:lnSpc>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SIU is in the process of compiling instructions to the State Attorney with a view to brief counsel to advise on the viability of appropriate civil action and recovery</a:t>
            </a:r>
            <a:r>
              <a:rPr lang="en-GB" dirty="0" smtClean="0">
                <a:latin typeface="Arial" panose="020B0604020202020204" pitchFamily="34" charset="0"/>
                <a:cs typeface="Arial" panose="020B0604020202020204" pitchFamily="34" charset="0"/>
              </a:rPr>
              <a:t>.</a:t>
            </a:r>
          </a:p>
          <a:p>
            <a:pPr algn="ctr">
              <a:lnSpc>
                <a:spcPct val="150000"/>
              </a:lnSpc>
            </a:pPr>
            <a:endParaRPr lang="en-US" b="1" u="sng" dirty="0" smtClean="0">
              <a:latin typeface="Arial" panose="020B0604020202020204" pitchFamily="34" charset="0"/>
              <a:cs typeface="Arial" panose="020B0604020202020204" pitchFamily="34" charset="0"/>
            </a:endParaRPr>
          </a:p>
          <a:p>
            <a:pPr algn="ctr">
              <a:lnSpc>
                <a:spcPct val="150000"/>
              </a:lnSpc>
            </a:pPr>
            <a:r>
              <a:rPr lang="en-US" b="1" u="sng" dirty="0" smtClean="0">
                <a:latin typeface="Arial" panose="020B0604020202020204" pitchFamily="34" charset="0"/>
                <a:cs typeface="Arial" panose="020B0604020202020204" pitchFamily="34" charset="0"/>
              </a:rPr>
              <a:t>STATUS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ctr">
              <a:lnSpc>
                <a:spcPct val="150000"/>
              </a:lnSpc>
            </a:pPr>
            <a:r>
              <a:rPr lang="en-US" dirty="0" smtClean="0">
                <a:latin typeface="Arial" panose="020B0604020202020204" pitchFamily="34" charset="0"/>
                <a:cs typeface="Arial" panose="020B0604020202020204" pitchFamily="34" charset="0"/>
              </a:rPr>
              <a:t>Investigation is ongoing</a:t>
            </a:r>
            <a:endParaRPr lang="en-US" dirty="0">
              <a:latin typeface="Arial" panose="020B0604020202020204" pitchFamily="34" charset="0"/>
              <a:cs typeface="Arial" panose="020B0604020202020204" pitchFamily="34" charset="0"/>
            </a:endParaRPr>
          </a:p>
          <a:p>
            <a:pPr>
              <a:lnSpc>
                <a:spcPct val="150000"/>
              </a:lnSpc>
            </a:pPr>
            <a:endParaRPr lang="en-US" dirty="0">
              <a:solidFill>
                <a:srgbClr val="000000"/>
              </a:solidFill>
              <a:latin typeface="Arial" panose="020B0604020202020204" pitchFamily="34" charset="0"/>
            </a:endParaRPr>
          </a:p>
          <a:p>
            <a:pPr algn="ctr"/>
            <a:endParaRPr lang="en-GB" dirty="0"/>
          </a:p>
        </p:txBody>
      </p:sp>
    </p:spTree>
    <p:extLst>
      <p:ext uri="{BB962C8B-B14F-4D97-AF65-F5344CB8AC3E}">
        <p14:creationId xmlns:p14="http://schemas.microsoft.com/office/powerpoint/2010/main" val="20121133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76</a:t>
            </a:fld>
            <a:endParaRPr lang="en-US" b="1" dirty="0">
              <a:latin typeface="Arial" panose="020B0604020202020204" pitchFamily="34" charset="0"/>
              <a:cs typeface="Arial" panose="020B0604020202020204" pitchFamily="34" charset="0"/>
            </a:endParaRPr>
          </a:p>
        </p:txBody>
      </p:sp>
      <p:sp>
        <p:nvSpPr>
          <p:cNvPr id="2" name="Rectangle 1"/>
          <p:cNvSpPr/>
          <p:nvPr/>
        </p:nvSpPr>
        <p:spPr>
          <a:xfrm>
            <a:off x="1557494" y="582806"/>
            <a:ext cx="7232543" cy="1338828"/>
          </a:xfrm>
          <a:prstGeom prst="rect">
            <a:avLst/>
          </a:prstGeom>
        </p:spPr>
        <p:txBody>
          <a:bodyPr wrap="square">
            <a:spAutoFit/>
          </a:bodyPr>
          <a:lstStyle/>
          <a:p>
            <a:pPr algn="ctr" fontAlgn="ctr">
              <a:lnSpc>
                <a:spcPct val="150000"/>
              </a:lnSpc>
              <a:defRPr/>
            </a:pPr>
            <a:r>
              <a:rPr lang="en-ZA" b="1" dirty="0" smtClean="0">
                <a:latin typeface="Arial" panose="020B0604020202020204" pitchFamily="34" charset="0"/>
              </a:rPr>
              <a:t>SALDANHA BAY LOCAL</a:t>
            </a:r>
            <a:r>
              <a:rPr lang="en-ZA" b="1" dirty="0" smtClean="0">
                <a:latin typeface="Arial" panose="020B0604020202020204" pitchFamily="34" charset="0"/>
                <a:cs typeface="Arial" panose="020B0604020202020204" pitchFamily="34" charset="0"/>
              </a:rPr>
              <a:t> </a:t>
            </a:r>
            <a:r>
              <a:rPr lang="en-ZA" b="1" dirty="0" smtClean="0">
                <a:latin typeface="Arial" panose="020B0604020202020204" pitchFamily="34" charset="0"/>
              </a:rPr>
              <a:t>MUNICIPALITY: WESTERN CAPE PROVINCE PROCLAMATION </a:t>
            </a:r>
          </a:p>
          <a:p>
            <a:pPr algn="ctr" fontAlgn="ctr">
              <a:lnSpc>
                <a:spcPct val="150000"/>
              </a:lnSpc>
              <a:defRPr/>
            </a:pPr>
            <a:r>
              <a:rPr lang="en-US" b="1" dirty="0" smtClean="0">
                <a:latin typeface="Arial" panose="020B0604020202020204" pitchFamily="34" charset="0"/>
              </a:rPr>
              <a:t>GG: R39 OF  24 DECEMBER 2020</a:t>
            </a:r>
            <a:r>
              <a:rPr lang="en-ZA" b="1" dirty="0" smtClean="0">
                <a:latin typeface="Arial" panose="020B0604020202020204" pitchFamily="34" charset="0"/>
                <a:cs typeface="Arial" panose="020B0604020202020204" pitchFamily="34" charset="0"/>
              </a:rPr>
              <a:t> </a:t>
            </a:r>
            <a:endParaRPr lang="en-US" b="1" dirty="0">
              <a:latin typeface="Arial" panose="020B0604020202020204" pitchFamily="34" charset="0"/>
            </a:endParaRPr>
          </a:p>
        </p:txBody>
      </p:sp>
      <p:sp>
        <p:nvSpPr>
          <p:cNvPr id="3" name="Rectangle 2"/>
          <p:cNvSpPr/>
          <p:nvPr/>
        </p:nvSpPr>
        <p:spPr>
          <a:xfrm>
            <a:off x="311499" y="1997839"/>
            <a:ext cx="9355015" cy="3000821"/>
          </a:xfrm>
          <a:prstGeom prst="rect">
            <a:avLst/>
          </a:prstGeom>
        </p:spPr>
        <p:txBody>
          <a:bodyPr wrap="square">
            <a:spAutoFit/>
          </a:bodyPr>
          <a:lstStyle/>
          <a:p>
            <a:pPr lvl="0" algn="ctr" fontAlgn="ctr">
              <a:lnSpc>
                <a:spcPct val="150000"/>
              </a:lnSpc>
              <a:defRPr/>
            </a:pPr>
            <a:r>
              <a:rPr lang="en-ZA" b="1" dirty="0" smtClean="0">
                <a:latin typeface="Arial" panose="020B0604020202020204" pitchFamily="34" charset="0"/>
                <a:cs typeface="Arial" panose="020B0604020202020204" pitchFamily="34" charset="0"/>
              </a:rPr>
              <a:t>Allegations </a:t>
            </a:r>
          </a:p>
          <a:p>
            <a:pPr marL="285750" lvl="0" indent="-285750" algn="just" fontAlgn="ctr">
              <a:lnSpc>
                <a:spcPct val="150000"/>
              </a:lnSpc>
              <a:buFont typeface="Arial" panose="020B0604020202020204" pitchFamily="34" charset="0"/>
              <a:buChar char="•"/>
              <a:defRPr/>
            </a:pPr>
            <a:r>
              <a:rPr lang="en-ZA" dirty="0" smtClean="0">
                <a:latin typeface="Arial" panose="020B0604020202020204" pitchFamily="34" charset="0"/>
                <a:cs typeface="Arial" panose="020B0604020202020204" pitchFamily="34" charset="0"/>
              </a:rPr>
              <a:t>It is </a:t>
            </a:r>
            <a:r>
              <a:rPr lang="en-ZA" dirty="0">
                <a:latin typeface="Arial" panose="020B0604020202020204" pitchFamily="34" charset="0"/>
                <a:cs typeface="Arial" panose="020B0604020202020204" pitchFamily="34" charset="0"/>
              </a:rPr>
              <a:t>alleged that during the 2017/2018 financial year, Saldanha Bay Local Municipality </a:t>
            </a:r>
            <a:r>
              <a:rPr lang="en-US" dirty="0" smtClean="0">
                <a:latin typeface="Arial" panose="020B0604020202020204" pitchFamily="34" charset="0"/>
                <a:cs typeface="Arial" panose="020B0604020202020204" pitchFamily="34" charset="0"/>
              </a:rPr>
              <a:t>officials </a:t>
            </a:r>
            <a:r>
              <a:rPr lang="en-ZA" dirty="0" smtClean="0">
                <a:latin typeface="Arial" panose="020B0604020202020204" pitchFamily="34" charset="0"/>
                <a:cs typeface="Arial" panose="020B0604020202020204" pitchFamily="34" charset="0"/>
              </a:rPr>
              <a:t>appointed </a:t>
            </a:r>
            <a:r>
              <a:rPr lang="en-ZA" dirty="0" err="1">
                <a:latin typeface="Arial" panose="020B0604020202020204" pitchFamily="34" charset="0"/>
                <a:cs typeface="Arial" panose="020B0604020202020204" pitchFamily="34" charset="0"/>
              </a:rPr>
              <a:t>Securimed</a:t>
            </a:r>
            <a:r>
              <a:rPr lang="en-ZA" dirty="0">
                <a:latin typeface="Arial" panose="020B0604020202020204" pitchFamily="34" charset="0"/>
                <a:cs typeface="Arial" panose="020B0604020202020204" pitchFamily="34" charset="0"/>
              </a:rPr>
              <a:t>, under bid number SBM 45/17/18, to render security services at various municipal sites. </a:t>
            </a:r>
            <a:endParaRPr lang="en-ZA" dirty="0" smtClean="0">
              <a:latin typeface="Arial" panose="020B0604020202020204" pitchFamily="34" charset="0"/>
              <a:cs typeface="Arial" panose="020B0604020202020204" pitchFamily="34" charset="0"/>
            </a:endParaRPr>
          </a:p>
          <a:p>
            <a:pPr marL="285750" lvl="0" indent="-285750" algn="just" fontAlgn="ctr">
              <a:lnSpc>
                <a:spcPct val="15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alleged that the appointment of </a:t>
            </a:r>
            <a:r>
              <a:rPr lang="en-GB" dirty="0" err="1">
                <a:latin typeface="Arial" panose="020B0604020202020204" pitchFamily="34" charset="0"/>
                <a:cs typeface="Arial" panose="020B0604020202020204" pitchFamily="34" charset="0"/>
              </a:rPr>
              <a:t>Securimed</a:t>
            </a:r>
            <a:r>
              <a:rPr lang="en-GB" dirty="0">
                <a:latin typeface="Arial" panose="020B0604020202020204" pitchFamily="34" charset="0"/>
                <a:cs typeface="Arial" panose="020B0604020202020204" pitchFamily="34" charset="0"/>
              </a:rPr>
              <a:t> was irregular</a:t>
            </a:r>
            <a:endParaRPr lang="en-ZA"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contract amount was alleged to have been R6 million and it </a:t>
            </a:r>
            <a:r>
              <a:rPr lang="en-ZA" dirty="0">
                <a:latin typeface="Arial" panose="020B0604020202020204" pitchFamily="34" charset="0"/>
                <a:cs typeface="Arial" panose="020B0604020202020204" pitchFamily="34" charset="0"/>
              </a:rPr>
              <a:t>irregularly and without any due process increased to R13 </a:t>
            </a:r>
            <a:r>
              <a:rPr lang="en-ZA" dirty="0" smtClean="0">
                <a:latin typeface="Arial" panose="020B0604020202020204" pitchFamily="34" charset="0"/>
                <a:cs typeface="Arial" panose="020B0604020202020204" pitchFamily="34" charset="0"/>
              </a:rPr>
              <a:t>million.</a:t>
            </a:r>
            <a:endParaRPr lang="en-GB" dirty="0"/>
          </a:p>
        </p:txBody>
      </p:sp>
    </p:spTree>
    <p:extLst>
      <p:ext uri="{BB962C8B-B14F-4D97-AF65-F5344CB8AC3E}">
        <p14:creationId xmlns:p14="http://schemas.microsoft.com/office/powerpoint/2010/main" val="8285003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110533" y="2039815"/>
            <a:ext cx="9300168" cy="3817755"/>
          </a:xfrm>
        </p:spPr>
        <p:txBody>
          <a:bodyPr>
            <a:noAutofit/>
          </a:bodyPr>
          <a:lstStyle/>
          <a:p>
            <a:pPr marL="0" indent="0" algn="ctr">
              <a:lnSpc>
                <a:spcPct val="150000"/>
              </a:lnSpc>
              <a:buNone/>
            </a:pPr>
            <a:r>
              <a:rPr lang="en-US" sz="1600" b="1" u="sng" dirty="0" smtClean="0">
                <a:latin typeface="Arial" panose="020B0604020202020204" pitchFamily="34" charset="0"/>
                <a:cs typeface="Arial" panose="020B0604020202020204" pitchFamily="34" charset="0"/>
              </a:rPr>
              <a:t>Outcomes</a:t>
            </a:r>
            <a:r>
              <a:rPr lang="en-US" sz="1400" b="1" i="1" u="sng" dirty="0" smtClean="0">
                <a:latin typeface="Arial" panose="020B0604020202020204" pitchFamily="34" charset="0"/>
                <a:cs typeface="Arial" panose="020B0604020202020204" pitchFamily="34" charset="0"/>
              </a:rPr>
              <a:t>  </a:t>
            </a:r>
          </a:p>
          <a:p>
            <a:pPr marL="0" lvl="1" indent="0">
              <a:lnSpc>
                <a:spcPct val="150000"/>
              </a:lnSpc>
              <a:buNone/>
            </a:pPr>
            <a:endParaRPr lang="en-US" sz="1400" b="1" i="1" dirty="0">
              <a:latin typeface="Arial" panose="020B0604020202020204" pitchFamily="34" charset="0"/>
              <a:cs typeface="Arial" panose="020B0604020202020204" pitchFamily="34" charset="0"/>
            </a:endParaRPr>
          </a:p>
          <a:p>
            <a:pPr marL="0" lvl="1" indent="0">
              <a:lnSpc>
                <a:spcPct val="150000"/>
              </a:lnSpc>
              <a:buNone/>
            </a:pPr>
            <a:endParaRPr lang="en-US" sz="1400" b="1" i="1" dirty="0" smtClean="0">
              <a:latin typeface="Arial" panose="020B0604020202020204" pitchFamily="34" charset="0"/>
              <a:cs typeface="Arial" panose="020B0604020202020204" pitchFamily="34" charset="0"/>
            </a:endParaRPr>
          </a:p>
          <a:p>
            <a:pPr marL="0" lvl="1" indent="0">
              <a:lnSpc>
                <a:spcPct val="150000"/>
              </a:lnSpc>
              <a:buNone/>
            </a:pPr>
            <a:endParaRPr lang="en-US" sz="1400" b="1" i="1" dirty="0">
              <a:latin typeface="Arial" panose="020B0604020202020204" pitchFamily="34" charset="0"/>
              <a:cs typeface="Arial" panose="020B0604020202020204" pitchFamily="34" charset="0"/>
            </a:endParaRPr>
          </a:p>
          <a:p>
            <a:pPr marL="0" lvl="1" indent="0">
              <a:lnSpc>
                <a:spcPct val="150000"/>
              </a:lnSpc>
              <a:buNone/>
            </a:pPr>
            <a:endParaRPr lang="en-US" sz="1400" b="1" i="1" dirty="0" smtClean="0">
              <a:latin typeface="Arial" panose="020B0604020202020204" pitchFamily="34" charset="0"/>
              <a:cs typeface="Arial" panose="020B0604020202020204" pitchFamily="34" charset="0"/>
            </a:endParaRPr>
          </a:p>
          <a:p>
            <a:pPr marL="0" lvl="1" indent="0">
              <a:lnSpc>
                <a:spcPct val="150000"/>
              </a:lnSpc>
              <a:buNone/>
            </a:pPr>
            <a:endParaRPr lang="en-US" sz="1400" dirty="0" smtClean="0">
              <a:latin typeface="Arial" panose="020B0604020202020204" pitchFamily="34" charset="0"/>
              <a:cs typeface="Arial" panose="020B0604020202020204" pitchFamily="34" charset="0"/>
            </a:endParaRPr>
          </a:p>
          <a:p>
            <a:pPr marL="0" lvl="1" indent="0" algn="ctr">
              <a:lnSpc>
                <a:spcPct val="150000"/>
              </a:lnSpc>
              <a:buNone/>
            </a:pPr>
            <a:endParaRPr lang="en-US" sz="1600" b="1" dirty="0" smtClean="0">
              <a:latin typeface="Arial" panose="020B0604020202020204" pitchFamily="34" charset="0"/>
              <a:cs typeface="Arial" panose="020B0604020202020204" pitchFamily="34" charset="0"/>
            </a:endParaRPr>
          </a:p>
          <a:p>
            <a:pPr marL="0" lvl="1" indent="0" algn="ctr">
              <a:lnSpc>
                <a:spcPct val="150000"/>
              </a:lnSpc>
              <a:buNone/>
            </a:pPr>
            <a:r>
              <a:rPr lang="en-US" sz="1600" b="1" dirty="0" smtClean="0">
                <a:latin typeface="Arial" panose="020B0604020202020204" pitchFamily="34" charset="0"/>
                <a:cs typeface="Arial" panose="020B0604020202020204" pitchFamily="34" charset="0"/>
              </a:rPr>
              <a:t>STATUS</a:t>
            </a:r>
            <a:r>
              <a:rPr lang="en-US" sz="1600" dirty="0" smtClean="0">
                <a:latin typeface="Arial" panose="020B0604020202020204" pitchFamily="34" charset="0"/>
                <a:cs typeface="Arial" panose="020B0604020202020204" pitchFamily="34" charset="0"/>
              </a:rPr>
              <a:t> </a:t>
            </a:r>
          </a:p>
          <a:p>
            <a:pPr marL="0" lvl="1" indent="0" algn="ctr">
              <a:lnSpc>
                <a:spcPct val="150000"/>
              </a:lnSpc>
              <a:buNone/>
            </a:pPr>
            <a:r>
              <a:rPr lang="en-US" sz="1600" dirty="0" smtClean="0">
                <a:latin typeface="Arial" panose="020B0604020202020204" pitchFamily="34" charset="0"/>
                <a:cs typeface="Arial" panose="020B0604020202020204" pitchFamily="34" charset="0"/>
              </a:rPr>
              <a:t>Investigation ongoing</a:t>
            </a: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241160" y="401934"/>
            <a:ext cx="9525838" cy="1198267"/>
          </a:xfrm>
        </p:spPr>
        <p:txBody>
          <a:bodyPr>
            <a:normAutofit/>
          </a:bodyPr>
          <a:lstStyle/>
          <a:p>
            <a:pPr fontAlgn="ctr">
              <a:defRPr/>
            </a:pPr>
            <a:r>
              <a:rPr lang="en-ZA" sz="2000" b="1" dirty="0" smtClean="0">
                <a:latin typeface="Arial" panose="020B0604020202020204" pitchFamily="34" charset="0"/>
              </a:rPr>
              <a:t>SALDANHA BAY LOCAL</a:t>
            </a:r>
            <a:r>
              <a:rPr lang="en-ZA" sz="2000" b="1" dirty="0" smtClean="0">
                <a:latin typeface="Arial" panose="020B0604020202020204" pitchFamily="34" charset="0"/>
                <a:cs typeface="Arial" panose="020B0604020202020204" pitchFamily="34" charset="0"/>
              </a:rPr>
              <a:t> </a:t>
            </a:r>
            <a:r>
              <a:rPr lang="en-ZA" sz="2000" b="1" dirty="0" smtClean="0">
                <a:latin typeface="Arial" panose="020B0604020202020204" pitchFamily="34" charset="0"/>
              </a:rPr>
              <a:t>MUNICIPALITY</a:t>
            </a:r>
            <a:br>
              <a:rPr lang="en-ZA" sz="2000" b="1" dirty="0" smtClean="0">
                <a:latin typeface="Arial" panose="020B0604020202020204" pitchFamily="34" charset="0"/>
              </a:rPr>
            </a:br>
            <a:r>
              <a:rPr lang="en-ZA" sz="2000" b="1" dirty="0" smtClean="0">
                <a:latin typeface="Arial" panose="020B0604020202020204" pitchFamily="34" charset="0"/>
              </a:rPr>
              <a:t>PROCLAMATION </a:t>
            </a:r>
            <a:r>
              <a:rPr lang="en-US" sz="2000" b="1" dirty="0" smtClean="0">
                <a:latin typeface="Arial" panose="020B0604020202020204" pitchFamily="34" charset="0"/>
              </a:rPr>
              <a:t> R39 OF 2020</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704891476"/>
              </p:ext>
            </p:extLst>
          </p:nvPr>
        </p:nvGraphicFramePr>
        <p:xfrm>
          <a:off x="422031" y="1710202"/>
          <a:ext cx="8988669" cy="2680928"/>
        </p:xfrm>
        <a:graphic>
          <a:graphicData uri="http://schemas.openxmlformats.org/drawingml/2006/table">
            <a:tbl>
              <a:tblPr firstRow="1" bandRow="1">
                <a:tableStyleId>{5C22544A-7EE6-4342-B048-85BDC9FD1C3A}</a:tableStyleId>
              </a:tblPr>
              <a:tblGrid>
                <a:gridCol w="3242594">
                  <a:extLst>
                    <a:ext uri="{9D8B030D-6E8A-4147-A177-3AD203B41FA5}">
                      <a16:colId xmlns:a16="http://schemas.microsoft.com/office/drawing/2014/main" val="2697148218"/>
                    </a:ext>
                  </a:extLst>
                </a:gridCol>
                <a:gridCol w="2749852">
                  <a:extLst>
                    <a:ext uri="{9D8B030D-6E8A-4147-A177-3AD203B41FA5}">
                      <a16:colId xmlns:a16="http://schemas.microsoft.com/office/drawing/2014/main" val="3672096879"/>
                    </a:ext>
                  </a:extLst>
                </a:gridCol>
                <a:gridCol w="2996223">
                  <a:extLst>
                    <a:ext uri="{9D8B030D-6E8A-4147-A177-3AD203B41FA5}">
                      <a16:colId xmlns:a16="http://schemas.microsoft.com/office/drawing/2014/main" val="8871941"/>
                    </a:ext>
                  </a:extLst>
                </a:gridCol>
              </a:tblGrid>
              <a:tr h="367241">
                <a:tc>
                  <a:txBody>
                    <a:bodyPr/>
                    <a:lstStyle/>
                    <a:p>
                      <a:pPr algn="just"/>
                      <a:r>
                        <a:rPr lang="en-US" sz="1600" b="1" dirty="0" smtClean="0">
                          <a:solidFill>
                            <a:schemeClr val="tx1"/>
                          </a:solidFill>
                          <a:latin typeface="Arial" panose="020B0604020202020204" pitchFamily="34" charset="0"/>
                          <a:cs typeface="Arial" panose="020B0604020202020204" pitchFamily="34" charset="0"/>
                        </a:rPr>
                        <a:t>Outcome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600" b="1" dirty="0" smtClean="0">
                          <a:solidFill>
                            <a:schemeClr val="tx1"/>
                          </a:solidFill>
                          <a:latin typeface="Arial" panose="020B0604020202020204" pitchFamily="34" charset="0"/>
                          <a:cs typeface="Arial" panose="020B0604020202020204" pitchFamily="34" charset="0"/>
                        </a:rPr>
                        <a:t>Value / Count</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600" b="1" dirty="0" smtClean="0">
                          <a:solidFill>
                            <a:schemeClr val="tx1"/>
                          </a:solidFill>
                          <a:latin typeface="Arial" panose="020B0604020202020204" pitchFamily="34" charset="0"/>
                          <a:cs typeface="Arial" panose="020B0604020202020204" pitchFamily="34" charset="0"/>
                        </a:rPr>
                        <a:t>Status Update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8249883"/>
                  </a:ext>
                </a:extLst>
              </a:tr>
              <a:tr h="567554">
                <a:tc>
                  <a:txBody>
                    <a:bodyPr/>
                    <a:lstStyle/>
                    <a:p>
                      <a:pPr algn="just"/>
                      <a:r>
                        <a:rPr lang="en-US" sz="1400" dirty="0" smtClean="0">
                          <a:latin typeface="Arial" panose="020B0604020202020204" pitchFamily="34" charset="0"/>
                        </a:rPr>
                        <a:t>Administrative referrals to UIF and PSIRA</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Awaiting progress from PSIRA</a:t>
                      </a:r>
                      <a:r>
                        <a:rPr lang="en-US" sz="1400" baseline="0" dirty="0" smtClean="0">
                          <a:solidFill>
                            <a:schemeClr val="tx1"/>
                          </a:solidFill>
                          <a:latin typeface="Arial" panose="020B0604020202020204" pitchFamily="34" charset="0"/>
                          <a:cs typeface="Arial" panose="020B0604020202020204" pitchFamily="34" charset="0"/>
                        </a:rPr>
                        <a:t> and UIF</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517539"/>
                  </a:ext>
                </a:extLst>
              </a:tr>
              <a:tr h="801253">
                <a:tc>
                  <a:txBody>
                    <a:bodyPr/>
                    <a:lstStyle/>
                    <a:p>
                      <a:pPr algn="just"/>
                      <a:r>
                        <a:rPr lang="en-US" sz="1400" dirty="0" smtClean="0">
                          <a:latin typeface="Arial" panose="020B0604020202020204" pitchFamily="34" charset="0"/>
                        </a:rPr>
                        <a:t>Criminal referral in respect of fraud committed by the relevant service provider</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Awaiting</a:t>
                      </a:r>
                      <a:r>
                        <a:rPr lang="en-US" sz="1400" baseline="0" dirty="0" smtClean="0">
                          <a:solidFill>
                            <a:schemeClr val="tx1"/>
                          </a:solidFill>
                          <a:latin typeface="Arial" panose="020B0604020202020204" pitchFamily="34" charset="0"/>
                          <a:cs typeface="Arial" panose="020B0604020202020204" pitchFamily="34" charset="0"/>
                        </a:rPr>
                        <a:t> progress from NPA</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470794"/>
                  </a:ext>
                </a:extLst>
              </a:tr>
              <a:tr h="73584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rPr>
                        <a:t>Disciplinary referrals in respect of the </a:t>
                      </a:r>
                      <a:r>
                        <a:rPr lang="en-ZA" sz="1400" dirty="0" err="1" smtClean="0">
                          <a:latin typeface="Arial" panose="020B0604020202020204" pitchFamily="34" charset="0"/>
                        </a:rPr>
                        <a:t>Saldanha</a:t>
                      </a:r>
                      <a:r>
                        <a:rPr lang="en-ZA" sz="1400" dirty="0" smtClean="0">
                          <a:latin typeface="Arial" panose="020B0604020202020204" pitchFamily="34" charset="0"/>
                        </a:rPr>
                        <a:t> Bay Local</a:t>
                      </a:r>
                      <a:r>
                        <a:rPr lang="en-ZA" sz="1400" dirty="0" smtClean="0">
                          <a:latin typeface="Arial" panose="020B0604020202020204" pitchFamily="34" charset="0"/>
                          <a:cs typeface="Arial" panose="020B0604020202020204" pitchFamily="34" charset="0"/>
                        </a:rPr>
                        <a:t> </a:t>
                      </a:r>
                      <a:r>
                        <a:rPr lang="en-ZA" sz="1400" dirty="0" smtClean="0">
                          <a:latin typeface="Arial" panose="020B0604020202020204" pitchFamily="34" charset="0"/>
                        </a:rPr>
                        <a:t>Municipality </a:t>
                      </a:r>
                      <a:r>
                        <a:rPr lang="en-US" sz="1400" dirty="0" smtClean="0">
                          <a:latin typeface="Arial" panose="020B0604020202020204" pitchFamily="34" charset="0"/>
                        </a:rPr>
                        <a:t>officials</a:t>
                      </a:r>
                    </a:p>
                    <a:p>
                      <a:pPr algn="just"/>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3</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Awaiting progress from the municipality</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612770"/>
                  </a:ext>
                </a:extLst>
              </a:tr>
            </a:tbl>
          </a:graphicData>
        </a:graphic>
      </p:graphicFrame>
    </p:spTree>
    <p:extLst>
      <p:ext uri="{BB962C8B-B14F-4D97-AF65-F5344CB8AC3E}">
        <p14:creationId xmlns:p14="http://schemas.microsoft.com/office/powerpoint/2010/main" val="33378209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78</a:t>
            </a:fld>
            <a:endParaRPr lang="en-US" b="1" dirty="0">
              <a:latin typeface="Arial" panose="020B0604020202020204" pitchFamily="34" charset="0"/>
              <a:cs typeface="Arial" panose="020B0604020202020204" pitchFamily="34" charset="0"/>
            </a:endParaRPr>
          </a:p>
        </p:txBody>
      </p:sp>
      <p:sp>
        <p:nvSpPr>
          <p:cNvPr id="2" name="Rectangle 1"/>
          <p:cNvSpPr/>
          <p:nvPr/>
        </p:nvSpPr>
        <p:spPr>
          <a:xfrm>
            <a:off x="1808173" y="886899"/>
            <a:ext cx="7707615" cy="1200329"/>
          </a:xfrm>
          <a:prstGeom prst="rect">
            <a:avLst/>
          </a:prstGeom>
        </p:spPr>
        <p:txBody>
          <a:bodyPr wrap="square">
            <a:spAutoFit/>
          </a:bodyPr>
          <a:lstStyle/>
          <a:p>
            <a:pPr algn="ctr" fontAlgn="ctr">
              <a:defRPr/>
            </a:pPr>
            <a:r>
              <a:rPr lang="en-ZA" b="1" dirty="0" smtClean="0">
                <a:latin typeface="Arial" panose="020B0604020202020204" pitchFamily="34" charset="0"/>
              </a:rPr>
              <a:t>OVERSTRAND LOCAL</a:t>
            </a:r>
            <a:r>
              <a:rPr lang="en-ZA" b="1" dirty="0" smtClean="0">
                <a:latin typeface="Arial" panose="020B0604020202020204" pitchFamily="34" charset="0"/>
                <a:cs typeface="Arial" panose="020B0604020202020204" pitchFamily="34" charset="0"/>
              </a:rPr>
              <a:t> </a:t>
            </a:r>
            <a:r>
              <a:rPr lang="en-ZA" b="1" dirty="0" smtClean="0">
                <a:latin typeface="Arial" panose="020B0604020202020204" pitchFamily="34" charset="0"/>
              </a:rPr>
              <a:t>MUNICIPALITY (“OLM”): WESTERN CAPE PROVINCE</a:t>
            </a:r>
            <a:r>
              <a:rPr lang="en-ZA" b="1" dirty="0" smtClean="0">
                <a:latin typeface="Arial" panose="020B0604020202020204" pitchFamily="34" charset="0"/>
                <a:cs typeface="Arial" panose="020B0604020202020204" pitchFamily="34" charset="0"/>
              </a:rPr>
              <a:t> </a:t>
            </a:r>
            <a:br>
              <a:rPr lang="en-ZA" b="1" dirty="0" smtClean="0">
                <a:latin typeface="Arial" panose="020B0604020202020204" pitchFamily="34" charset="0"/>
                <a:cs typeface="Arial" panose="020B0604020202020204" pitchFamily="34" charset="0"/>
              </a:rPr>
            </a:br>
            <a:r>
              <a:rPr lang="en-ZA" b="1" dirty="0" smtClean="0">
                <a:latin typeface="Arial" panose="020B0604020202020204" pitchFamily="34" charset="0"/>
                <a:cs typeface="Arial" panose="020B0604020202020204" pitchFamily="34" charset="0"/>
              </a:rPr>
              <a:t>PROCLAMATION </a:t>
            </a:r>
            <a:r>
              <a:rPr lang="en-US" b="1" dirty="0" smtClean="0">
                <a:latin typeface="Arial" panose="020B0604020202020204" pitchFamily="34" charset="0"/>
              </a:rPr>
              <a:t>GG: 45617 OF 10 DECEMBER 2021</a:t>
            </a:r>
          </a:p>
          <a:p>
            <a:pPr lvl="0" algn="ctr" fontAlgn="ctr">
              <a:defRPr/>
            </a:pPr>
            <a:endParaRPr lang="en-US" b="1" dirty="0">
              <a:latin typeface="Arial" panose="020B0604020202020204" pitchFamily="34" charset="0"/>
            </a:endParaRPr>
          </a:p>
        </p:txBody>
      </p:sp>
      <p:sp>
        <p:nvSpPr>
          <p:cNvPr id="3" name="Rectangle 2"/>
          <p:cNvSpPr/>
          <p:nvPr/>
        </p:nvSpPr>
        <p:spPr>
          <a:xfrm>
            <a:off x="230909" y="1985818"/>
            <a:ext cx="9394354" cy="3416320"/>
          </a:xfrm>
          <a:prstGeom prst="rect">
            <a:avLst/>
          </a:prstGeom>
        </p:spPr>
        <p:txBody>
          <a:bodyPr wrap="square">
            <a:spAutoFit/>
          </a:bodyPr>
          <a:lstStyle/>
          <a:p>
            <a:pPr algn="ctr" fontAlgn="ctr">
              <a:lnSpc>
                <a:spcPct val="150000"/>
              </a:lnSpc>
            </a:pPr>
            <a:r>
              <a:rPr lang="en-ZA" sz="1600" b="1" u="sng" dirty="0" smtClean="0">
                <a:latin typeface="Arial" panose="020B0604020202020204" pitchFamily="34" charset="0"/>
                <a:cs typeface="Arial" panose="020B0604020202020204" pitchFamily="34" charset="0"/>
              </a:rPr>
              <a:t>ALLEGATIONS </a:t>
            </a:r>
          </a:p>
          <a:p>
            <a:pPr algn="just" fontAlgn="ctr">
              <a:lnSpc>
                <a:spcPct val="150000"/>
              </a:lnSpc>
            </a:pPr>
            <a:r>
              <a:rPr lang="en-ZA" sz="1600" dirty="0" smtClean="0">
                <a:latin typeface="Arial" panose="020B0604020202020204" pitchFamily="34" charset="0"/>
                <a:cs typeface="Arial" panose="020B0604020202020204" pitchFamily="34" charset="0"/>
              </a:rPr>
              <a:t>An </a:t>
            </a:r>
            <a:r>
              <a:rPr lang="en-ZA" sz="1600" dirty="0">
                <a:latin typeface="Arial" panose="020B0604020202020204" pitchFamily="34" charset="0"/>
                <a:cs typeface="Arial" panose="020B0604020202020204" pitchFamily="34" charset="0"/>
              </a:rPr>
              <a:t>Interim Internal Audit compiled by the OLM’s Internal Audit Services titled </a:t>
            </a:r>
            <a:r>
              <a:rPr lang="en-ZA" sz="1600" i="1" dirty="0">
                <a:latin typeface="Arial" panose="020B0604020202020204" pitchFamily="34" charset="0"/>
                <a:cs typeface="Arial" panose="020B0604020202020204" pitchFamily="34" charset="0"/>
              </a:rPr>
              <a:t>“Housing Complaint Matters – </a:t>
            </a:r>
            <a:r>
              <a:rPr lang="en-ZA" sz="1600" i="1" dirty="0" err="1">
                <a:latin typeface="Arial" panose="020B0604020202020204" pitchFamily="34" charset="0"/>
                <a:cs typeface="Arial" panose="020B0604020202020204" pitchFamily="34" charset="0"/>
              </a:rPr>
              <a:t>Matinka</a:t>
            </a:r>
            <a:r>
              <a:rPr lang="en-ZA" sz="1600" i="1" dirty="0">
                <a:latin typeface="Arial" panose="020B0604020202020204" pitchFamily="34" charset="0"/>
                <a:cs typeface="Arial" panose="020B0604020202020204" pitchFamily="34" charset="0"/>
              </a:rPr>
              <a:t> and others”</a:t>
            </a:r>
            <a:r>
              <a:rPr lang="en-ZA" sz="1600" dirty="0">
                <a:latin typeface="Arial" panose="020B0604020202020204" pitchFamily="34" charset="0"/>
                <a:cs typeface="Arial" panose="020B0604020202020204" pitchFamily="34" charset="0"/>
              </a:rPr>
              <a:t>, dated 13 December 2018 highlights allegations of maladministration regarding the approval, allocation or payments of housing subsidies as well as the allocation of sites or constructed houses to persons who were not entitled thereto in relation to the </a:t>
            </a:r>
            <a:r>
              <a:rPr lang="en-ZA" sz="1600" dirty="0" err="1">
                <a:latin typeface="Arial" panose="020B0604020202020204" pitchFamily="34" charset="0"/>
                <a:cs typeface="Arial" panose="020B0604020202020204" pitchFamily="34" charset="0"/>
              </a:rPr>
              <a:t>Swartdam</a:t>
            </a:r>
            <a:r>
              <a:rPr lang="en-ZA" sz="1600" dirty="0">
                <a:latin typeface="Arial" panose="020B0604020202020204" pitchFamily="34" charset="0"/>
                <a:cs typeface="Arial" panose="020B0604020202020204" pitchFamily="34" charset="0"/>
              </a:rPr>
              <a:t> Road Site A&amp;B Housing Project of the </a:t>
            </a:r>
            <a:r>
              <a:rPr lang="en-ZA" sz="1600" dirty="0" err="1">
                <a:latin typeface="Arial" panose="020B0604020202020204" pitchFamily="34" charset="0"/>
                <a:cs typeface="Arial" panose="020B0604020202020204" pitchFamily="34" charset="0"/>
              </a:rPr>
              <a:t>Swartdam</a:t>
            </a:r>
            <a:r>
              <a:rPr lang="en-ZA" sz="1600" dirty="0">
                <a:latin typeface="Arial" panose="020B0604020202020204" pitchFamily="34" charset="0"/>
                <a:cs typeface="Arial" panose="020B0604020202020204" pitchFamily="34" charset="0"/>
              </a:rPr>
              <a:t> Integrated Residential Development Programme with reference number 13/2/5/2047/3223/.02 </a:t>
            </a:r>
            <a:endParaRPr lang="en-ZA" sz="1600" dirty="0" smtClean="0">
              <a:latin typeface="Arial" panose="020B0604020202020204" pitchFamily="34" charset="0"/>
              <a:cs typeface="Arial" panose="020B0604020202020204" pitchFamily="34" charset="0"/>
            </a:endParaRPr>
          </a:p>
          <a:p>
            <a:pPr algn="ctr" fontAlgn="ctr">
              <a:lnSpc>
                <a:spcPct val="150000"/>
              </a:lnSpc>
            </a:pPr>
            <a:r>
              <a:rPr lang="en-ZA" sz="1600" b="1" u="sng" dirty="0" smtClean="0">
                <a:latin typeface="Arial" panose="020B0604020202020204" pitchFamily="34" charset="0"/>
                <a:cs typeface="Arial" panose="020B0604020202020204" pitchFamily="34" charset="0"/>
              </a:rPr>
              <a:t>STATUS </a:t>
            </a:r>
            <a:r>
              <a:rPr lang="en-ZA" sz="1600" b="1"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 </a:t>
            </a:r>
          </a:p>
          <a:p>
            <a:pPr algn="ctr" fontAlgn="ctr">
              <a:lnSpc>
                <a:spcPct val="150000"/>
              </a:lnSpc>
            </a:pPr>
            <a:r>
              <a:rPr lang="en-ZA" sz="1600" dirty="0" smtClean="0">
                <a:latin typeface="Arial" panose="020B0604020202020204" pitchFamily="34" charset="0"/>
                <a:cs typeface="Arial" panose="020B0604020202020204" pitchFamily="34" charset="0"/>
              </a:rPr>
              <a:t>Investigation is ongoing</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5085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79</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299" y="2422478"/>
            <a:ext cx="8915400" cy="1143000"/>
          </a:xfrm>
        </p:spPr>
        <p:txBody>
          <a:bodyPr>
            <a:normAutofit/>
          </a:bodyPr>
          <a:lstStyle/>
          <a:p>
            <a:r>
              <a:rPr lang="en-ZA" sz="4000" b="1" dirty="0" smtClean="0">
                <a:latin typeface="Arial" panose="020B0604020202020204" pitchFamily="34" charset="0"/>
                <a:cs typeface="Arial" panose="020B0604020202020204" pitchFamily="34" charset="0"/>
              </a:rPr>
              <a:t>NORTHERN CAPE</a:t>
            </a:r>
            <a:endParaRPr lang="en-US" sz="4000" dirty="0"/>
          </a:p>
        </p:txBody>
      </p:sp>
    </p:spTree>
    <p:extLst>
      <p:ext uri="{BB962C8B-B14F-4D97-AF65-F5344CB8AC3E}">
        <p14:creationId xmlns:p14="http://schemas.microsoft.com/office/powerpoint/2010/main" val="2664184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57867"/>
            <a:ext cx="8915400" cy="4077931"/>
          </a:xfrm>
        </p:spPr>
        <p:txBody>
          <a:bodyPr>
            <a:normAutofit fontScale="32500" lnSpcReduction="20000"/>
          </a:bodyPr>
          <a:lstStyle/>
          <a:p>
            <a:pPr marL="0" indent="0" algn="just">
              <a:lnSpc>
                <a:spcPct val="150000"/>
              </a:lnSpc>
              <a:buNone/>
            </a:pPr>
            <a:r>
              <a:rPr lang="en-US" sz="4900" dirty="0" smtClean="0">
                <a:latin typeface="Arial" panose="020B0604020202020204" pitchFamily="34" charset="0"/>
                <a:cs typeface="Arial" panose="020B0604020202020204" pitchFamily="34" charset="0"/>
              </a:rPr>
              <a:t>In order  to achieve the SIU Vision and Mission and ultimately the SIU Legislative Mandate, the following key strategic focus areas are receiving attention as we execute on the New SIU Strategy</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Improve the turnaround times of investigations.</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Monitor the implementation of SIU referrals and consequence management.</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Implement measures to accelerate civil litigation. Special Tribunal established.</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Review and strengthen the SIU Funding Model.</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Monitor and evaluate the impact of the SIU Objectives.</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Implement Corruption Prevention Program including Public Awareness and Education.</a:t>
            </a:r>
          </a:p>
          <a:p>
            <a:pPr marL="361950" lvl="1" indent="-361950" algn="just">
              <a:lnSpc>
                <a:spcPct val="150000"/>
              </a:lnSpc>
              <a:buFont typeface="+mj-lt"/>
              <a:buAutoNum type="alphaLcParenR"/>
            </a:pPr>
            <a:r>
              <a:rPr lang="en-US" sz="4900" dirty="0">
                <a:latin typeface="Arial" panose="020B0604020202020204" pitchFamily="34" charset="0"/>
                <a:cs typeface="Arial" panose="020B0604020202020204" pitchFamily="34" charset="0"/>
              </a:rPr>
              <a:t>System recommendations to State institutions to prevent re-occurrence of Corruption, Maladministration and Malpractice</a:t>
            </a:r>
            <a:r>
              <a:rPr lang="en-US" sz="5400" dirty="0">
                <a:latin typeface="Arial" panose="020B0604020202020204" pitchFamily="34" charset="0"/>
                <a:cs typeface="Arial" panose="020B0604020202020204" pitchFamily="34" charset="0"/>
              </a:rPr>
              <a:t>.</a:t>
            </a:r>
          </a:p>
          <a:p>
            <a:pPr marL="361950" lvl="1" indent="-361950" algn="just">
              <a:lnSpc>
                <a:spcPct val="150000"/>
              </a:lnSpc>
              <a:buFont typeface="+mj-lt"/>
              <a:buAutoNum type="alphaLcParenR"/>
            </a:pPr>
            <a:endParaRPr lang="en-US" sz="4900" dirty="0" smtClean="0">
              <a:latin typeface="Arial" panose="020B0604020202020204" pitchFamily="34" charset="0"/>
              <a:cs typeface="Arial" panose="020B0604020202020204" pitchFamily="34" charset="0"/>
            </a:endParaRPr>
          </a:p>
          <a:p>
            <a:pPr marL="361950" lvl="1" indent="-361950" algn="just">
              <a:lnSpc>
                <a:spcPct val="150000"/>
              </a:lnSpc>
              <a:buFont typeface="+mj-lt"/>
              <a:buAutoNum type="alphaLcParenR"/>
            </a:pPr>
            <a:endParaRPr lang="en-US" sz="5600" dirty="0" smtClean="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8</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6311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80</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R23 OF 2020</a:t>
            </a:r>
            <a:endParaRPr lang="en-US" sz="3200" dirty="0"/>
          </a:p>
        </p:txBody>
      </p:sp>
      <p:sp>
        <p:nvSpPr>
          <p:cNvPr id="10" name="Content Placeholder 3"/>
          <p:cNvSpPr>
            <a:spLocks noGrp="1"/>
          </p:cNvSpPr>
          <p:nvPr>
            <p:ph idx="1"/>
          </p:nvPr>
        </p:nvSpPr>
        <p:spPr>
          <a:xfrm>
            <a:off x="190919" y="1286189"/>
            <a:ext cx="9535885" cy="4675132"/>
          </a:xfrm>
        </p:spPr>
        <p:txBody>
          <a:bodyPr>
            <a:noAutofit/>
          </a:bodyPr>
          <a:lstStyle/>
          <a:p>
            <a:pPr marL="0" indent="0" algn="ctr">
              <a:lnSpc>
                <a:spcPct val="150000"/>
              </a:lnSpc>
              <a:buNone/>
            </a:pPr>
            <a:r>
              <a:rPr lang="en-US" sz="1600" b="1" dirty="0" smtClean="0">
                <a:latin typeface="Arial" panose="020B0604020202020204" pitchFamily="34" charset="0"/>
                <a:cs typeface="Arial" panose="020B0604020202020204" pitchFamily="34" charset="0"/>
              </a:rPr>
              <a:t>RENOSTERBERG LOCAL MUNICIPALITY</a:t>
            </a:r>
          </a:p>
          <a:p>
            <a:pPr marL="0" indent="0" algn="ctr">
              <a:lnSpc>
                <a:spcPct val="150000"/>
              </a:lnSpc>
              <a:buNone/>
            </a:pPr>
            <a:endParaRPr lang="en-US" sz="1600" b="1" u="sng" dirty="0" smtClean="0">
              <a:latin typeface="Arial" panose="020B0604020202020204" pitchFamily="34" charset="0"/>
              <a:cs typeface="Arial" panose="020B0604020202020204" pitchFamily="34" charset="0"/>
            </a:endParaRPr>
          </a:p>
          <a:p>
            <a:pPr marL="0" indent="0" algn="ctr">
              <a:lnSpc>
                <a:spcPct val="150000"/>
              </a:lnSpc>
              <a:buNone/>
            </a:pPr>
            <a:r>
              <a:rPr lang="en-US" sz="1600" b="1" u="sng" dirty="0" smtClean="0">
                <a:latin typeface="Arial" panose="020B0604020202020204" pitchFamily="34" charset="0"/>
                <a:cs typeface="Arial" panose="020B0604020202020204" pitchFamily="34" charset="0"/>
              </a:rPr>
              <a:t>THE ALLEGATIONS</a:t>
            </a:r>
          </a:p>
          <a:p>
            <a:pPr lvl="0" algn="just">
              <a:lnSpc>
                <a:spcPct val="150000"/>
              </a:lnSpc>
              <a:buFont typeface="Symbol" panose="05050102010706020507" pitchFamily="18" charset="2"/>
              <a:buChar char=""/>
            </a:pPr>
            <a:r>
              <a:rPr lang="en-ZA" sz="1400" dirty="0" smtClean="0">
                <a:latin typeface="Arial" panose="020B0604020202020204" pitchFamily="34" charset="0"/>
                <a:cs typeface="Arial" panose="020B0604020202020204" pitchFamily="34" charset="0"/>
              </a:rPr>
              <a:t>Some </a:t>
            </a:r>
            <a:r>
              <a:rPr lang="en-ZA" sz="1400" dirty="0">
                <a:latin typeface="Arial" panose="020B0604020202020204" pitchFamily="34" charset="0"/>
                <a:cs typeface="Arial" panose="020B0604020202020204" pitchFamily="34" charset="0"/>
              </a:rPr>
              <a:t>suppliers were not registered for </a:t>
            </a:r>
            <a:r>
              <a:rPr lang="en-ZA" sz="1400" dirty="0" smtClean="0">
                <a:latin typeface="Arial" panose="020B0604020202020204" pitchFamily="34" charset="0"/>
                <a:cs typeface="Arial" panose="020B0604020202020204" pitchFamily="34" charset="0"/>
              </a:rPr>
              <a:t>VAT; </a:t>
            </a:r>
            <a:endParaRPr lang="en-US" sz="1400" dirty="0">
              <a:latin typeface="Arial" panose="020B0604020202020204" pitchFamily="34" charset="0"/>
              <a:cs typeface="Arial" panose="020B0604020202020204" pitchFamily="34" charset="0"/>
            </a:endParaRPr>
          </a:p>
          <a:p>
            <a:pPr lvl="0" algn="just">
              <a:lnSpc>
                <a:spcPct val="150000"/>
              </a:lnSpc>
              <a:buFont typeface="Symbol" panose="05050102010706020507" pitchFamily="18" charset="2"/>
              <a:buChar char=""/>
            </a:pPr>
            <a:r>
              <a:rPr lang="en-ZA" sz="1400" dirty="0">
                <a:latin typeface="Arial" panose="020B0604020202020204" pitchFamily="34" charset="0"/>
                <a:cs typeface="Arial" panose="020B0604020202020204" pitchFamily="34" charset="0"/>
              </a:rPr>
              <a:t>No CSD reports attached to the payment </a:t>
            </a:r>
            <a:r>
              <a:rPr lang="en-ZA" sz="1400" dirty="0" smtClean="0">
                <a:latin typeface="Arial" panose="020B0604020202020204" pitchFamily="34" charset="0"/>
                <a:cs typeface="Arial" panose="020B0604020202020204" pitchFamily="34" charset="0"/>
              </a:rPr>
              <a:t>vouchers as was required;</a:t>
            </a:r>
            <a:endParaRPr lang="en-US" sz="1400" dirty="0">
              <a:latin typeface="Arial" panose="020B0604020202020204" pitchFamily="34" charset="0"/>
              <a:cs typeface="Arial" panose="020B0604020202020204" pitchFamily="34" charset="0"/>
            </a:endParaRPr>
          </a:p>
          <a:p>
            <a:pPr lvl="0" algn="just">
              <a:lnSpc>
                <a:spcPct val="150000"/>
              </a:lnSpc>
              <a:buFont typeface="Symbol" panose="05050102010706020507" pitchFamily="18" charset="2"/>
              <a:buChar char=""/>
            </a:pPr>
            <a:r>
              <a:rPr lang="en-ZA" sz="1400" dirty="0" smtClean="0">
                <a:latin typeface="Arial" panose="020B0604020202020204" pitchFamily="34" charset="0"/>
                <a:cs typeface="Arial" panose="020B0604020202020204" pitchFamily="34" charset="0"/>
              </a:rPr>
              <a:t>Payments </a:t>
            </a:r>
            <a:r>
              <a:rPr lang="en-ZA" sz="1400" dirty="0">
                <a:latin typeface="Arial" panose="020B0604020202020204" pitchFamily="34" charset="0"/>
                <a:cs typeface="Arial" panose="020B0604020202020204" pitchFamily="34" charset="0"/>
              </a:rPr>
              <a:t>were made without following the proper </a:t>
            </a:r>
            <a:r>
              <a:rPr lang="en-ZA" sz="1400" dirty="0" smtClean="0">
                <a:latin typeface="Arial" panose="020B0604020202020204" pitchFamily="34" charset="0"/>
                <a:cs typeface="Arial" panose="020B0604020202020204" pitchFamily="34" charset="0"/>
              </a:rPr>
              <a:t>Municipality Supply Chain Management </a:t>
            </a:r>
            <a:r>
              <a:rPr lang="en-ZA" sz="1400" dirty="0">
                <a:latin typeface="Arial" panose="020B0604020202020204" pitchFamily="34" charset="0"/>
                <a:cs typeface="Arial" panose="020B0604020202020204" pitchFamily="34" charset="0"/>
              </a:rPr>
              <a:t>processes;</a:t>
            </a:r>
            <a:endParaRPr lang="en-US" sz="1400" dirty="0">
              <a:latin typeface="Arial" panose="020B0604020202020204" pitchFamily="34" charset="0"/>
              <a:cs typeface="Arial" panose="020B0604020202020204" pitchFamily="34" charset="0"/>
            </a:endParaRPr>
          </a:p>
          <a:p>
            <a:pPr lvl="0" algn="just">
              <a:lnSpc>
                <a:spcPct val="150000"/>
              </a:lnSpc>
              <a:buFont typeface="Symbol" panose="05050102010706020507" pitchFamily="18" charset="2"/>
              <a:buChar char=""/>
            </a:pPr>
            <a:r>
              <a:rPr lang="en-ZA" sz="1400" dirty="0" smtClean="0">
                <a:latin typeface="Arial" panose="020B0604020202020204" pitchFamily="34" charset="0"/>
                <a:cs typeface="Arial" panose="020B0604020202020204" pitchFamily="34" charset="0"/>
              </a:rPr>
              <a:t>Payments were </a:t>
            </a:r>
            <a:r>
              <a:rPr lang="en-ZA" sz="1400" dirty="0">
                <a:latin typeface="Arial" panose="020B0604020202020204" pitchFamily="34" charset="0"/>
                <a:cs typeface="Arial" panose="020B0604020202020204" pitchFamily="34" charset="0"/>
              </a:rPr>
              <a:t>not </a:t>
            </a:r>
            <a:r>
              <a:rPr lang="en-ZA" sz="1400" dirty="0" smtClean="0">
                <a:latin typeface="Arial" panose="020B0604020202020204" pitchFamily="34" charset="0"/>
                <a:cs typeface="Arial" panose="020B0604020202020204" pitchFamily="34" charset="0"/>
              </a:rPr>
              <a:t>signed /authorised </a:t>
            </a:r>
            <a:r>
              <a:rPr lang="en-ZA" sz="1400" dirty="0">
                <a:latin typeface="Arial" panose="020B0604020202020204" pitchFamily="34" charset="0"/>
                <a:cs typeface="Arial" panose="020B0604020202020204" pitchFamily="34" charset="0"/>
              </a:rPr>
              <a:t>by the relevant senior official, Chief Financial Officer (CFO) or </a:t>
            </a:r>
            <a:r>
              <a:rPr lang="en-ZA" sz="1400" dirty="0" smtClean="0">
                <a:latin typeface="Arial" panose="020B0604020202020204" pitchFamily="34" charset="0"/>
                <a:cs typeface="Arial" panose="020B0604020202020204" pitchFamily="34" charset="0"/>
              </a:rPr>
              <a:t>and Municipal </a:t>
            </a:r>
            <a:r>
              <a:rPr lang="en-ZA" sz="1400" dirty="0">
                <a:latin typeface="Arial" panose="020B0604020202020204" pitchFamily="34" charset="0"/>
                <a:cs typeface="Arial" panose="020B0604020202020204" pitchFamily="34" charset="0"/>
              </a:rPr>
              <a:t>Manager (MM);</a:t>
            </a:r>
            <a:endParaRPr lang="en-US" sz="1400" dirty="0">
              <a:latin typeface="Arial" panose="020B0604020202020204" pitchFamily="34" charset="0"/>
              <a:cs typeface="Arial" panose="020B0604020202020204" pitchFamily="34" charset="0"/>
            </a:endParaRPr>
          </a:p>
          <a:p>
            <a:pPr lvl="0" algn="just">
              <a:lnSpc>
                <a:spcPct val="150000"/>
              </a:lnSpc>
              <a:buFont typeface="Symbol" panose="05050102010706020507" pitchFamily="18" charset="2"/>
              <a:buChar char=""/>
            </a:pPr>
            <a:r>
              <a:rPr lang="en-ZA" sz="1400" dirty="0">
                <a:latin typeface="Arial" panose="020B0604020202020204" pitchFamily="34" charset="0"/>
                <a:cs typeface="Arial" panose="020B0604020202020204" pitchFamily="34" charset="0"/>
              </a:rPr>
              <a:t>Deviations </a:t>
            </a:r>
            <a:r>
              <a:rPr lang="en-ZA" sz="1400" dirty="0" smtClean="0">
                <a:latin typeface="Arial" panose="020B0604020202020204" pitchFamily="34" charset="0"/>
                <a:cs typeface="Arial" panose="020B0604020202020204" pitchFamily="34" charset="0"/>
              </a:rPr>
              <a:t>submissions attached </a:t>
            </a:r>
            <a:r>
              <a:rPr lang="en-ZA" sz="1400" dirty="0">
                <a:latin typeface="Arial" panose="020B0604020202020204" pitchFamily="34" charset="0"/>
                <a:cs typeface="Arial" panose="020B0604020202020204" pitchFamily="34" charset="0"/>
              </a:rPr>
              <a:t>to the payment vouchers were not properly explained and </a:t>
            </a:r>
            <a:r>
              <a:rPr lang="en-ZA" sz="1400" dirty="0" smtClean="0">
                <a:latin typeface="Arial" panose="020B0604020202020204" pitchFamily="34" charset="0"/>
                <a:cs typeface="Arial" panose="020B0604020202020204" pitchFamily="34" charset="0"/>
              </a:rPr>
              <a:t>nor approved </a:t>
            </a:r>
            <a:r>
              <a:rPr lang="en-ZA" sz="1400" dirty="0">
                <a:latin typeface="Arial" panose="020B0604020202020204" pitchFamily="34" charset="0"/>
                <a:cs typeface="Arial" panose="020B0604020202020204" pitchFamily="34" charset="0"/>
              </a:rPr>
              <a:t>by the CFO and MM, and</a:t>
            </a:r>
            <a:endParaRPr lang="en-US" sz="1400" dirty="0">
              <a:latin typeface="Arial" panose="020B0604020202020204" pitchFamily="34" charset="0"/>
              <a:cs typeface="Arial" panose="020B0604020202020204" pitchFamily="34" charset="0"/>
            </a:endParaRPr>
          </a:p>
          <a:p>
            <a:pPr lvl="0" algn="just">
              <a:lnSpc>
                <a:spcPct val="150000"/>
              </a:lnSpc>
              <a:buFont typeface="Symbol" panose="05050102010706020507" pitchFamily="18" charset="2"/>
              <a:buChar char=""/>
            </a:pPr>
            <a:r>
              <a:rPr lang="en-ZA" sz="1400" dirty="0" smtClean="0">
                <a:latin typeface="Arial" panose="020B0604020202020204" pitchFamily="34" charset="0"/>
                <a:cs typeface="Arial" panose="020B0604020202020204" pitchFamily="34" charset="0"/>
              </a:rPr>
              <a:t>Significant </a:t>
            </a:r>
            <a:r>
              <a:rPr lang="en-ZA" sz="1400" dirty="0">
                <a:latin typeface="Arial" panose="020B0604020202020204" pitchFamily="34" charset="0"/>
                <a:cs typeface="Arial" panose="020B0604020202020204" pitchFamily="34" charset="0"/>
              </a:rPr>
              <a:t>payments for PPE and mobile toilets were made to only one supplier to amount of R 1 614 455,00.</a:t>
            </a:r>
            <a:endParaRPr lang="en-US" sz="1400" dirty="0">
              <a:latin typeface="Arial" panose="020B0604020202020204" pitchFamily="34" charset="0"/>
              <a:cs typeface="Arial" panose="020B0604020202020204" pitchFamily="34" charset="0"/>
            </a:endParaRPr>
          </a:p>
          <a:p>
            <a:pPr marL="0" indent="0" algn="just">
              <a:lnSpc>
                <a:spcPct val="150000"/>
              </a:lnSpc>
              <a:buNone/>
            </a:pPr>
            <a:endParaRPr lang="en-US" sz="1400" b="1" u="sng" dirty="0" smtClean="0">
              <a:latin typeface="Arial" panose="020B0604020202020204" pitchFamily="34" charset="0"/>
              <a:cs typeface="Arial" panose="020B0604020202020204" pitchFamily="34" charset="0"/>
            </a:endParaRPr>
          </a:p>
          <a:p>
            <a:pPr marL="0" indent="0" algn="just">
              <a:lnSpc>
                <a:spcPct val="150000"/>
              </a:lnSpc>
              <a:buNone/>
            </a:pPr>
            <a:endParaRPr lang="en-US"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9652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779639"/>
            <a:ext cx="8915400" cy="4077931"/>
          </a:xfrm>
        </p:spPr>
        <p:txBody>
          <a:bodyPr>
            <a:noAutofit/>
          </a:bodyPr>
          <a:lstStyle/>
          <a:p>
            <a:pPr marL="0" indent="0" algn="ctr">
              <a:lnSpc>
                <a:spcPct val="150000"/>
              </a:lnSpc>
              <a:buNone/>
            </a:pPr>
            <a:r>
              <a:rPr lang="en-US" sz="1600" b="1" u="sng" dirty="0" smtClean="0">
                <a:latin typeface="Arial" panose="020B0604020202020204" pitchFamily="34" charset="0"/>
                <a:cs typeface="Arial" panose="020B0604020202020204" pitchFamily="34" charset="0"/>
              </a:rPr>
              <a:t>OUTCOMES</a:t>
            </a:r>
            <a:r>
              <a:rPr lang="en-US" sz="1400" b="1" i="1" u="sng" dirty="0" smtClean="0">
                <a:latin typeface="Arial" panose="020B0604020202020204" pitchFamily="34" charset="0"/>
                <a:cs typeface="Arial" panose="020B0604020202020204" pitchFamily="34" charset="0"/>
              </a:rPr>
              <a:t>  </a:t>
            </a:r>
          </a:p>
          <a:p>
            <a:pPr marL="0" lvl="1" indent="0">
              <a:lnSpc>
                <a:spcPct val="150000"/>
              </a:lnSpc>
              <a:buNone/>
            </a:pPr>
            <a:endParaRPr lang="en-US" sz="1400" b="1" i="1" dirty="0">
              <a:latin typeface="Arial" panose="020B0604020202020204" pitchFamily="34" charset="0"/>
              <a:cs typeface="Arial" panose="020B0604020202020204" pitchFamily="34" charset="0"/>
            </a:endParaRPr>
          </a:p>
          <a:p>
            <a:pPr marL="0" lvl="1" indent="0">
              <a:lnSpc>
                <a:spcPct val="150000"/>
              </a:lnSpc>
              <a:buNone/>
            </a:pPr>
            <a:endParaRPr lang="en-US" sz="1400" b="1" i="1" dirty="0" smtClean="0">
              <a:latin typeface="Arial" panose="020B0604020202020204" pitchFamily="34" charset="0"/>
              <a:cs typeface="Arial" panose="020B0604020202020204" pitchFamily="34" charset="0"/>
            </a:endParaRPr>
          </a:p>
          <a:p>
            <a:pPr marL="0" lvl="1" indent="0">
              <a:lnSpc>
                <a:spcPct val="150000"/>
              </a:lnSpc>
              <a:buNone/>
            </a:pPr>
            <a:endParaRPr lang="en-US" sz="1400" b="1" i="1" dirty="0">
              <a:latin typeface="Arial" panose="020B0604020202020204" pitchFamily="34" charset="0"/>
              <a:cs typeface="Arial" panose="020B0604020202020204" pitchFamily="34" charset="0"/>
            </a:endParaRPr>
          </a:p>
          <a:p>
            <a:pPr marL="0" lvl="1" indent="0">
              <a:lnSpc>
                <a:spcPct val="150000"/>
              </a:lnSpc>
              <a:buNone/>
            </a:pPr>
            <a:endParaRPr lang="en-US" sz="1400" b="1" i="1" dirty="0" smtClean="0">
              <a:latin typeface="Arial" panose="020B0604020202020204" pitchFamily="34" charset="0"/>
              <a:cs typeface="Arial" panose="020B0604020202020204" pitchFamily="34" charset="0"/>
            </a:endParaRPr>
          </a:p>
          <a:p>
            <a:pPr marL="0" lvl="1" indent="0">
              <a:lnSpc>
                <a:spcPct val="150000"/>
              </a:lnSpc>
              <a:buNone/>
            </a:pPr>
            <a:endParaRPr lang="en-US" sz="1400" dirty="0" smtClean="0">
              <a:latin typeface="Arial" panose="020B0604020202020204" pitchFamily="34" charset="0"/>
              <a:cs typeface="Arial" panose="020B0604020202020204" pitchFamily="34" charset="0"/>
            </a:endParaRPr>
          </a:p>
          <a:p>
            <a:pPr marL="0" lvl="1" indent="0" algn="ctr">
              <a:lnSpc>
                <a:spcPct val="150000"/>
              </a:lnSpc>
              <a:buNone/>
            </a:pPr>
            <a:r>
              <a:rPr lang="en-US" sz="1600" b="1" u="sng" dirty="0" smtClean="0">
                <a:latin typeface="Arial" panose="020B0604020202020204" pitchFamily="34" charset="0"/>
                <a:cs typeface="Arial" panose="020B0604020202020204" pitchFamily="34" charset="0"/>
              </a:rPr>
              <a:t>STATUS</a:t>
            </a:r>
            <a:r>
              <a:rPr lang="en-US" sz="1600" dirty="0" smtClean="0">
                <a:latin typeface="Arial" panose="020B0604020202020204" pitchFamily="34" charset="0"/>
                <a:cs typeface="Arial" panose="020B0604020202020204" pitchFamily="34" charset="0"/>
              </a:rPr>
              <a:t> </a:t>
            </a:r>
          </a:p>
          <a:p>
            <a:pPr marL="0" lvl="1" indent="0" algn="ctr">
              <a:lnSpc>
                <a:spcPct val="150000"/>
              </a:lnSpc>
              <a:buNone/>
            </a:pPr>
            <a:r>
              <a:rPr lang="en-US" sz="1600" dirty="0" smtClean="0">
                <a:latin typeface="Arial" panose="020B0604020202020204" pitchFamily="34" charset="0"/>
                <a:cs typeface="Arial" panose="020B0604020202020204" pitchFamily="34" charset="0"/>
              </a:rPr>
              <a:t>Investigation ongoing</a:t>
            </a: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R23 OF 2020</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3162221398"/>
              </p:ext>
            </p:extLst>
          </p:nvPr>
        </p:nvGraphicFramePr>
        <p:xfrm>
          <a:off x="495302" y="2278460"/>
          <a:ext cx="8915398" cy="1620520"/>
        </p:xfrm>
        <a:graphic>
          <a:graphicData uri="http://schemas.openxmlformats.org/drawingml/2006/table">
            <a:tbl>
              <a:tblPr firstRow="1" bandRow="1">
                <a:tableStyleId>{5C22544A-7EE6-4342-B048-85BDC9FD1C3A}</a:tableStyleId>
              </a:tblPr>
              <a:tblGrid>
                <a:gridCol w="3216162">
                  <a:extLst>
                    <a:ext uri="{9D8B030D-6E8A-4147-A177-3AD203B41FA5}">
                      <a16:colId xmlns:a16="http://schemas.microsoft.com/office/drawing/2014/main" val="2697148218"/>
                    </a:ext>
                  </a:extLst>
                </a:gridCol>
                <a:gridCol w="2727437">
                  <a:extLst>
                    <a:ext uri="{9D8B030D-6E8A-4147-A177-3AD203B41FA5}">
                      <a16:colId xmlns:a16="http://schemas.microsoft.com/office/drawing/2014/main" val="3672096879"/>
                    </a:ext>
                  </a:extLst>
                </a:gridCol>
                <a:gridCol w="2971799">
                  <a:extLst>
                    <a:ext uri="{9D8B030D-6E8A-4147-A177-3AD203B41FA5}">
                      <a16:colId xmlns:a16="http://schemas.microsoft.com/office/drawing/2014/main" val="8871941"/>
                    </a:ext>
                  </a:extLst>
                </a:gridCol>
              </a:tblGrid>
              <a:tr h="370840">
                <a:tc>
                  <a:txBody>
                    <a:bodyPr/>
                    <a:lstStyle/>
                    <a:p>
                      <a:pPr algn="just"/>
                      <a:r>
                        <a:rPr lang="en-US" sz="1600" b="1" dirty="0" smtClean="0">
                          <a:solidFill>
                            <a:schemeClr val="tx1"/>
                          </a:solidFill>
                          <a:latin typeface="Arial" panose="020B0604020202020204" pitchFamily="34" charset="0"/>
                          <a:cs typeface="Arial" panose="020B0604020202020204" pitchFamily="34" charset="0"/>
                        </a:rPr>
                        <a:t>Outcome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600" b="1" dirty="0" smtClean="0">
                          <a:solidFill>
                            <a:schemeClr val="tx1"/>
                          </a:solidFill>
                          <a:latin typeface="Arial" panose="020B0604020202020204" pitchFamily="34" charset="0"/>
                          <a:cs typeface="Arial" panose="020B0604020202020204" pitchFamily="34" charset="0"/>
                        </a:rPr>
                        <a:t>Value / Count</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600" b="1" dirty="0" smtClean="0">
                          <a:solidFill>
                            <a:schemeClr val="tx1"/>
                          </a:solidFill>
                          <a:latin typeface="Arial" panose="020B0604020202020204" pitchFamily="34" charset="0"/>
                          <a:cs typeface="Arial" panose="020B0604020202020204" pitchFamily="34" charset="0"/>
                        </a:rPr>
                        <a:t>Status Update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8249883"/>
                  </a:ext>
                </a:extLst>
              </a:tr>
              <a:tr h="370840">
                <a:tc>
                  <a:txBody>
                    <a:bodyPr/>
                    <a:lstStyle/>
                    <a:p>
                      <a:pPr algn="just"/>
                      <a:r>
                        <a:rPr lang="en-US" sz="1400" dirty="0" smtClean="0">
                          <a:latin typeface="Arial" panose="020B0604020202020204" pitchFamily="34" charset="0"/>
                          <a:cs typeface="Arial" panose="020B0604020202020204" pitchFamily="34" charset="0"/>
                        </a:rPr>
                        <a:t>Criminal referral against the former Accounting officer and the service provider</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Awaiting feedback from NPA</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517539"/>
                  </a:ext>
                </a:extLst>
              </a:tr>
              <a:tr h="370840">
                <a:tc>
                  <a:txBody>
                    <a:bodyPr/>
                    <a:lstStyle/>
                    <a:p>
                      <a:pPr algn="just"/>
                      <a:r>
                        <a:rPr lang="en-US" sz="1400" dirty="0" smtClean="0">
                          <a:latin typeface="Arial" panose="020B0604020202020204" pitchFamily="34" charset="0"/>
                          <a:cs typeface="Arial" panose="020B0604020202020204" pitchFamily="34" charset="0"/>
                        </a:rPr>
                        <a:t>Possible civil proceedings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To</a:t>
                      </a:r>
                      <a:r>
                        <a:rPr lang="en-US" sz="1400" baseline="0" dirty="0" smtClean="0">
                          <a:solidFill>
                            <a:schemeClr val="tx1"/>
                          </a:solidFill>
                          <a:latin typeface="Arial" panose="020B0604020202020204" pitchFamily="34" charset="0"/>
                          <a:cs typeface="Arial" panose="020B0604020202020204" pitchFamily="34" charset="0"/>
                        </a:rPr>
                        <a:t> be determined </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smtClean="0">
                          <a:latin typeface="Arial" panose="020B0604020202020204" pitchFamily="34" charset="0"/>
                          <a:cs typeface="Arial" panose="020B0604020202020204" pitchFamily="34" charset="0"/>
                        </a:rPr>
                        <a:t>Currently evaluating and considering evidence</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470794"/>
                  </a:ext>
                </a:extLst>
              </a:tr>
            </a:tbl>
          </a:graphicData>
        </a:graphic>
      </p:graphicFrame>
    </p:spTree>
    <p:extLst>
      <p:ext uri="{BB962C8B-B14F-4D97-AF65-F5344CB8AC3E}">
        <p14:creationId xmlns:p14="http://schemas.microsoft.com/office/powerpoint/2010/main" val="8825432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82</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299" y="2422478"/>
            <a:ext cx="8915400" cy="1143000"/>
          </a:xfrm>
        </p:spPr>
        <p:txBody>
          <a:bodyPr>
            <a:normAutofit/>
          </a:bodyPr>
          <a:lstStyle/>
          <a:p>
            <a:r>
              <a:rPr lang="en-ZA" sz="4000" b="1" dirty="0" smtClean="0">
                <a:latin typeface="Arial" panose="020B0604020202020204" pitchFamily="34" charset="0"/>
                <a:cs typeface="Arial" panose="020B0604020202020204" pitchFamily="34" charset="0"/>
              </a:rPr>
              <a:t>MPUMALANGA PROVINCE </a:t>
            </a:r>
            <a:endParaRPr lang="en-US" sz="4000" dirty="0"/>
          </a:p>
        </p:txBody>
      </p:sp>
    </p:spTree>
    <p:extLst>
      <p:ext uri="{BB962C8B-B14F-4D97-AF65-F5344CB8AC3E}">
        <p14:creationId xmlns:p14="http://schemas.microsoft.com/office/powerpoint/2010/main" val="20151610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779639"/>
            <a:ext cx="8915400" cy="4077931"/>
          </a:xfrm>
        </p:spPr>
        <p:txBody>
          <a:bodyPr>
            <a:noAutofit/>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GOVAN MBEKI LOCAL MUNICIPALITY </a:t>
            </a:r>
            <a:r>
              <a:rPr lang="en-ZA" sz="1400" b="1" dirty="0">
                <a:latin typeface="Arial" panose="020B0604020202020204" pitchFamily="34" charset="0"/>
                <a:cs typeface="Arial" panose="020B0604020202020204" pitchFamily="34" charset="0"/>
              </a:rPr>
              <a:t>IN THE </a:t>
            </a:r>
            <a:r>
              <a:rPr lang="en-ZA" sz="1400" b="1" dirty="0" smtClean="0">
                <a:latin typeface="Arial" panose="020B0604020202020204" pitchFamily="34" charset="0"/>
                <a:cs typeface="Arial" panose="020B0604020202020204" pitchFamily="34" charset="0"/>
              </a:rPr>
              <a:t>MPUMALANGA PROVINCE</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ZA" sz="1400" b="1" dirty="0" smtClean="0">
                <a:latin typeface="Arial" panose="020B0604020202020204" pitchFamily="34" charset="0"/>
                <a:cs typeface="Arial" panose="020B0604020202020204" pitchFamily="34" charset="0"/>
              </a:rPr>
              <a:t>43546 OF 23 JULY 2020</a:t>
            </a:r>
          </a:p>
          <a:p>
            <a:pPr marL="0" indent="0" algn="ctr">
              <a:lnSpc>
                <a:spcPct val="150000"/>
              </a:lnSpc>
              <a:buNone/>
            </a:pP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ALLEGATIONS</a:t>
            </a:r>
            <a:endParaRPr lang="en-ZA" sz="1400" b="1" u="sng" dirty="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media report dated 19 August 2020 published allegations of various discrepancies within the expenditure and pricing of PPE </a:t>
            </a:r>
            <a:r>
              <a:rPr lang="en-US" sz="1400" dirty="0" smtClean="0">
                <a:latin typeface="Arial" panose="020B0604020202020204" pitchFamily="34" charset="0"/>
                <a:cs typeface="Arial" panose="020B0604020202020204" pitchFamily="34" charset="0"/>
              </a:rPr>
              <a:t>goods and or equipment and </a:t>
            </a:r>
            <a:r>
              <a:rPr lang="en-US" sz="1400" dirty="0">
                <a:latin typeface="Arial" panose="020B0604020202020204" pitchFamily="34" charset="0"/>
                <a:cs typeface="Arial" panose="020B0604020202020204" pitchFamily="34" charset="0"/>
              </a:rPr>
              <a:t>that the procurement process was not followed</a:t>
            </a:r>
            <a:r>
              <a:rPr lang="en-US" sz="1400" dirty="0" smtClean="0">
                <a:latin typeface="Arial" panose="020B0604020202020204" pitchFamily="34" charset="0"/>
                <a:cs typeface="Arial" panose="020B0604020202020204" pitchFamily="34" charset="0"/>
              </a:rPr>
              <a:t>. The </a:t>
            </a:r>
            <a:r>
              <a:rPr lang="en-US" sz="1400" dirty="0">
                <a:latin typeface="Arial" panose="020B0604020202020204" pitchFamily="34" charset="0"/>
                <a:cs typeface="Arial" panose="020B0604020202020204" pitchFamily="34" charset="0"/>
              </a:rPr>
              <a:t>investigations conducted </a:t>
            </a:r>
            <a:r>
              <a:rPr lang="en-US" sz="1400" dirty="0" smtClean="0">
                <a:latin typeface="Arial" panose="020B0604020202020204" pitchFamily="34" charset="0"/>
                <a:cs typeface="Arial" panose="020B0604020202020204" pitchFamily="34" charset="0"/>
              </a:rPr>
              <a:t>were to </a:t>
            </a:r>
            <a:r>
              <a:rPr lang="en-US" sz="1400" dirty="0">
                <a:latin typeface="Arial" panose="020B0604020202020204" pitchFamily="34" charset="0"/>
                <a:cs typeface="Arial" panose="020B0604020202020204" pitchFamily="34" charset="0"/>
              </a:rPr>
              <a:t>determine any price inflation and if the </a:t>
            </a:r>
            <a:r>
              <a:rPr lang="en-US" sz="1400" dirty="0" smtClean="0">
                <a:latin typeface="Arial" panose="020B0604020202020204" pitchFamily="34" charset="0"/>
                <a:cs typeface="Arial" panose="020B0604020202020204" pitchFamily="34" charset="0"/>
              </a:rPr>
              <a:t>procurement </a:t>
            </a:r>
            <a:r>
              <a:rPr lang="en-US" sz="1400" dirty="0">
                <a:latin typeface="Arial" panose="020B0604020202020204" pitchFamily="34" charset="0"/>
                <a:cs typeface="Arial" panose="020B0604020202020204" pitchFamily="34" charset="0"/>
              </a:rPr>
              <a:t>process was </a:t>
            </a:r>
            <a:r>
              <a:rPr lang="en-US" sz="1400" dirty="0" smtClean="0">
                <a:latin typeface="Arial" panose="020B0604020202020204" pitchFamily="34" charset="0"/>
                <a:cs typeface="Arial" panose="020B0604020202020204" pitchFamily="34" charset="0"/>
              </a:rPr>
              <a:t>in line with National Treasury Regulations. </a:t>
            </a:r>
            <a:r>
              <a:rPr lang="en-US" sz="1400" dirty="0">
                <a:latin typeface="Arial" panose="020B0604020202020204" pitchFamily="34" charset="0"/>
                <a:cs typeface="Arial" panose="020B0604020202020204" pitchFamily="34" charset="0"/>
              </a:rPr>
              <a:t>The value of the contracts allocated to the </a:t>
            </a:r>
            <a:r>
              <a:rPr lang="en-US" sz="1400" dirty="0" smtClean="0">
                <a:latin typeface="Arial" panose="020B0604020202020204" pitchFamily="34" charset="0"/>
                <a:cs typeface="Arial" panose="020B0604020202020204" pitchFamily="34" charset="0"/>
              </a:rPr>
              <a:t>27 </a:t>
            </a:r>
            <a:r>
              <a:rPr lang="en-US" sz="1400" dirty="0">
                <a:latin typeface="Arial" panose="020B0604020202020204" pitchFamily="34" charset="0"/>
                <a:cs typeface="Arial" panose="020B0604020202020204" pitchFamily="34" charset="0"/>
              </a:rPr>
              <a:t>service </a:t>
            </a:r>
            <a:r>
              <a:rPr lang="en-US" sz="1400" dirty="0" smtClean="0">
                <a:latin typeface="Arial" panose="020B0604020202020204" pitchFamily="34" charset="0"/>
                <a:cs typeface="Arial" panose="020B0604020202020204" pitchFamily="34" charset="0"/>
              </a:rPr>
              <a:t>providers under investigation amounted </a:t>
            </a:r>
            <a:r>
              <a:rPr lang="en-US" sz="1400" dirty="0">
                <a:latin typeface="Arial" panose="020B0604020202020204" pitchFamily="34" charset="0"/>
                <a:cs typeface="Arial" panose="020B0604020202020204" pitchFamily="34" charset="0"/>
              </a:rPr>
              <a:t>to R2 453 </a:t>
            </a:r>
            <a:r>
              <a:rPr lang="en-US" sz="1400" dirty="0" smtClean="0">
                <a:latin typeface="Arial" panose="020B0604020202020204" pitchFamily="34" charset="0"/>
                <a:cs typeface="Arial" panose="020B0604020202020204" pitchFamily="34" charset="0"/>
              </a:rPr>
              <a:t>091.</a:t>
            </a:r>
          </a:p>
          <a:p>
            <a:pPr marL="0" lvl="1" indent="0" algn="ctr">
              <a:lnSpc>
                <a:spcPct val="150000"/>
              </a:lnSpc>
              <a:buNone/>
            </a:pPr>
            <a:endParaRPr lang="en-US" sz="1400" dirty="0" smtClean="0">
              <a:latin typeface="Arial" panose="020B0604020202020204" pitchFamily="34" charset="0"/>
              <a:cs typeface="Arial" panose="020B0604020202020204" pitchFamily="34" charset="0"/>
            </a:endParaRPr>
          </a:p>
          <a:p>
            <a:pPr marL="0" lvl="1" indent="0">
              <a:lnSpc>
                <a:spcPct val="150000"/>
              </a:lnSpc>
              <a:buNone/>
            </a:pPr>
            <a:endParaRPr lang="en-US" sz="1400"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R23 OF 2020</a:t>
            </a:r>
            <a:endParaRPr lang="en-US" sz="3200" dirty="0"/>
          </a:p>
        </p:txBody>
      </p:sp>
    </p:spTree>
    <p:extLst>
      <p:ext uri="{BB962C8B-B14F-4D97-AF65-F5344CB8AC3E}">
        <p14:creationId xmlns:p14="http://schemas.microsoft.com/office/powerpoint/2010/main" val="26882090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779639"/>
            <a:ext cx="8915400" cy="4077931"/>
          </a:xfrm>
        </p:spPr>
        <p:txBody>
          <a:bodyPr>
            <a:noAutofit/>
          </a:bodyPr>
          <a:lstStyle/>
          <a:p>
            <a:pPr marL="0" indent="0" algn="ctr">
              <a:lnSpc>
                <a:spcPct val="150000"/>
              </a:lnSpc>
              <a:buNone/>
            </a:pPr>
            <a:r>
              <a:rPr lang="en-US" sz="1600" b="1" u="sng" dirty="0" smtClean="0">
                <a:latin typeface="Arial" panose="020B0604020202020204" pitchFamily="34" charset="0"/>
                <a:cs typeface="Arial" panose="020B0604020202020204" pitchFamily="34" charset="0"/>
              </a:rPr>
              <a:t>OUTCOMES</a:t>
            </a:r>
            <a:r>
              <a:rPr lang="en-US" sz="1400" b="1" i="1" u="sng" dirty="0" smtClean="0">
                <a:latin typeface="Arial" panose="020B0604020202020204" pitchFamily="34" charset="0"/>
                <a:cs typeface="Arial" panose="020B0604020202020204" pitchFamily="34" charset="0"/>
              </a:rPr>
              <a:t>  </a:t>
            </a:r>
          </a:p>
          <a:p>
            <a:pPr marL="0" lvl="1" indent="0">
              <a:lnSpc>
                <a:spcPct val="150000"/>
              </a:lnSpc>
              <a:buNone/>
            </a:pPr>
            <a:endParaRPr lang="en-US" sz="1400" b="1" i="1" dirty="0">
              <a:latin typeface="Arial" panose="020B0604020202020204" pitchFamily="34" charset="0"/>
              <a:cs typeface="Arial" panose="020B0604020202020204" pitchFamily="34" charset="0"/>
            </a:endParaRPr>
          </a:p>
          <a:p>
            <a:pPr marL="0" lvl="1" indent="0">
              <a:lnSpc>
                <a:spcPct val="150000"/>
              </a:lnSpc>
              <a:buNone/>
            </a:pPr>
            <a:endParaRPr lang="en-US" sz="1400" b="1" i="1" dirty="0" smtClean="0">
              <a:latin typeface="Arial" panose="020B0604020202020204" pitchFamily="34" charset="0"/>
              <a:cs typeface="Arial" panose="020B0604020202020204" pitchFamily="34" charset="0"/>
            </a:endParaRPr>
          </a:p>
          <a:p>
            <a:pPr marL="0" lvl="1" indent="0">
              <a:lnSpc>
                <a:spcPct val="150000"/>
              </a:lnSpc>
              <a:buNone/>
            </a:pPr>
            <a:endParaRPr lang="en-US" sz="1400" b="1" i="1" dirty="0">
              <a:latin typeface="Arial" panose="020B0604020202020204" pitchFamily="34" charset="0"/>
              <a:cs typeface="Arial" panose="020B0604020202020204" pitchFamily="34" charset="0"/>
            </a:endParaRPr>
          </a:p>
          <a:p>
            <a:pPr marL="0" lvl="1" indent="0">
              <a:lnSpc>
                <a:spcPct val="150000"/>
              </a:lnSpc>
              <a:buNone/>
            </a:pPr>
            <a:endParaRPr lang="en-US" sz="1400" b="1" i="1" dirty="0" smtClean="0">
              <a:latin typeface="Arial" panose="020B0604020202020204" pitchFamily="34" charset="0"/>
              <a:cs typeface="Arial" panose="020B0604020202020204" pitchFamily="34" charset="0"/>
            </a:endParaRPr>
          </a:p>
          <a:p>
            <a:pPr marL="0" lvl="1" indent="0">
              <a:lnSpc>
                <a:spcPct val="150000"/>
              </a:lnSpc>
              <a:buNone/>
            </a:pPr>
            <a:endParaRPr lang="en-US" sz="1400" dirty="0" smtClean="0">
              <a:latin typeface="Arial" panose="020B0604020202020204" pitchFamily="34" charset="0"/>
              <a:cs typeface="Arial" panose="020B0604020202020204" pitchFamily="34" charset="0"/>
            </a:endParaRPr>
          </a:p>
          <a:p>
            <a:pPr marL="0" lvl="1" indent="0" algn="ctr">
              <a:lnSpc>
                <a:spcPct val="150000"/>
              </a:lnSpc>
              <a:buNone/>
            </a:pPr>
            <a:endParaRPr lang="en-US" sz="1600" b="1" dirty="0" smtClean="0">
              <a:latin typeface="Arial" panose="020B0604020202020204" pitchFamily="34" charset="0"/>
              <a:cs typeface="Arial" panose="020B0604020202020204" pitchFamily="34" charset="0"/>
            </a:endParaRPr>
          </a:p>
          <a:p>
            <a:pPr marL="0" lvl="1" indent="0" algn="ctr">
              <a:lnSpc>
                <a:spcPct val="150000"/>
              </a:lnSpc>
              <a:buNone/>
            </a:pPr>
            <a:r>
              <a:rPr lang="en-US" sz="1600" b="1" dirty="0" smtClean="0">
                <a:latin typeface="Arial" panose="020B0604020202020204" pitchFamily="34" charset="0"/>
                <a:cs typeface="Arial" panose="020B0604020202020204" pitchFamily="34" charset="0"/>
              </a:rPr>
              <a:t>STATUS</a:t>
            </a:r>
            <a:r>
              <a:rPr lang="en-US" sz="1600" dirty="0" smtClean="0">
                <a:latin typeface="Arial" panose="020B0604020202020204" pitchFamily="34" charset="0"/>
                <a:cs typeface="Arial" panose="020B0604020202020204" pitchFamily="34" charset="0"/>
              </a:rPr>
              <a:t> </a:t>
            </a:r>
          </a:p>
          <a:p>
            <a:pPr marL="0" lvl="1" indent="0" algn="ctr">
              <a:lnSpc>
                <a:spcPct val="150000"/>
              </a:lnSpc>
              <a:buNone/>
            </a:pPr>
            <a:r>
              <a:rPr lang="en-US" sz="1600" dirty="0" smtClean="0">
                <a:latin typeface="Arial" panose="020B0604020202020204" pitchFamily="34" charset="0"/>
                <a:cs typeface="Arial" panose="020B0604020202020204" pitchFamily="34" charset="0"/>
              </a:rPr>
              <a:t>Investigation ongoing</a:t>
            </a: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R23 OF 2020</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19713003"/>
              </p:ext>
            </p:extLst>
          </p:nvPr>
        </p:nvGraphicFramePr>
        <p:xfrm>
          <a:off x="391886" y="2278460"/>
          <a:ext cx="9018814" cy="1941849"/>
        </p:xfrm>
        <a:graphic>
          <a:graphicData uri="http://schemas.openxmlformats.org/drawingml/2006/table">
            <a:tbl>
              <a:tblPr firstRow="1" bandRow="1">
                <a:tableStyleId>{5C22544A-7EE6-4342-B048-85BDC9FD1C3A}</a:tableStyleId>
              </a:tblPr>
              <a:tblGrid>
                <a:gridCol w="3253469">
                  <a:extLst>
                    <a:ext uri="{9D8B030D-6E8A-4147-A177-3AD203B41FA5}">
                      <a16:colId xmlns:a16="http://schemas.microsoft.com/office/drawing/2014/main" val="2697148218"/>
                    </a:ext>
                  </a:extLst>
                </a:gridCol>
                <a:gridCol w="2759074">
                  <a:extLst>
                    <a:ext uri="{9D8B030D-6E8A-4147-A177-3AD203B41FA5}">
                      <a16:colId xmlns:a16="http://schemas.microsoft.com/office/drawing/2014/main" val="3672096879"/>
                    </a:ext>
                  </a:extLst>
                </a:gridCol>
                <a:gridCol w="3006271">
                  <a:extLst>
                    <a:ext uri="{9D8B030D-6E8A-4147-A177-3AD203B41FA5}">
                      <a16:colId xmlns:a16="http://schemas.microsoft.com/office/drawing/2014/main" val="8871941"/>
                    </a:ext>
                  </a:extLst>
                </a:gridCol>
              </a:tblGrid>
              <a:tr h="511751">
                <a:tc>
                  <a:txBody>
                    <a:bodyPr/>
                    <a:lstStyle/>
                    <a:p>
                      <a:pPr algn="just"/>
                      <a:r>
                        <a:rPr lang="en-US" sz="1600" b="1" dirty="0" smtClean="0">
                          <a:solidFill>
                            <a:schemeClr val="tx1"/>
                          </a:solidFill>
                          <a:latin typeface="Arial" panose="020B0604020202020204" pitchFamily="34" charset="0"/>
                          <a:cs typeface="Arial" panose="020B0604020202020204" pitchFamily="34" charset="0"/>
                        </a:rPr>
                        <a:t>Outcome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600" b="1" dirty="0" smtClean="0">
                          <a:solidFill>
                            <a:schemeClr val="tx1"/>
                          </a:solidFill>
                          <a:latin typeface="Arial" panose="020B0604020202020204" pitchFamily="34" charset="0"/>
                          <a:cs typeface="Arial" panose="020B0604020202020204" pitchFamily="34" charset="0"/>
                        </a:rPr>
                        <a:t>Value / Count</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600" b="1" dirty="0" smtClean="0">
                          <a:solidFill>
                            <a:schemeClr val="tx1"/>
                          </a:solidFill>
                          <a:latin typeface="Arial" panose="020B0604020202020204" pitchFamily="34" charset="0"/>
                          <a:cs typeface="Arial" panose="020B0604020202020204" pitchFamily="34" charset="0"/>
                        </a:rPr>
                        <a:t>Status Update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8249883"/>
                  </a:ext>
                </a:extLst>
              </a:tr>
              <a:tr h="715049">
                <a:tc>
                  <a:txBody>
                    <a:bodyPr/>
                    <a:lstStyle/>
                    <a:p>
                      <a:pPr algn="just"/>
                      <a:r>
                        <a:rPr lang="en-US" sz="1400" dirty="0" smtClean="0">
                          <a:solidFill>
                            <a:schemeClr val="tx1"/>
                          </a:solidFill>
                          <a:latin typeface="Arial" panose="020B0604020202020204" pitchFamily="34" charset="0"/>
                          <a:cs typeface="Arial" panose="020B0604020202020204" pitchFamily="34" charset="0"/>
                        </a:rPr>
                        <a:t>Potential</a:t>
                      </a:r>
                      <a:r>
                        <a:rPr lang="en-US" sz="1400" baseline="0" dirty="0" smtClean="0">
                          <a:solidFill>
                            <a:schemeClr val="tx1"/>
                          </a:solidFill>
                          <a:latin typeface="Arial" panose="020B0604020202020204" pitchFamily="34" charset="0"/>
                          <a:cs typeface="Arial" panose="020B0604020202020204" pitchFamily="34" charset="0"/>
                        </a:rPr>
                        <a:t> cash and or assets to be recovered</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 R 102 120</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Six</a:t>
                      </a:r>
                      <a:r>
                        <a:rPr lang="en-US" sz="1400" baseline="0" dirty="0" smtClean="0">
                          <a:solidFill>
                            <a:schemeClr val="tx1"/>
                          </a:solidFill>
                          <a:latin typeface="Arial" panose="020B0604020202020204" pitchFamily="34" charset="0"/>
                          <a:cs typeface="Arial" panose="020B0604020202020204" pitchFamily="34" charset="0"/>
                        </a:rPr>
                        <a:t> acknowledgement of debt signed for price inflation </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517539"/>
                  </a:ext>
                </a:extLst>
              </a:tr>
              <a:tr h="715049">
                <a:tc>
                  <a:txBody>
                    <a:bodyPr/>
                    <a:lstStyle/>
                    <a:p>
                      <a:pPr algn="just"/>
                      <a:r>
                        <a:rPr lang="en-US" sz="1400" dirty="0" smtClean="0">
                          <a:solidFill>
                            <a:schemeClr val="tx1"/>
                          </a:solidFill>
                          <a:latin typeface="Arial" panose="020B0604020202020204" pitchFamily="34" charset="0"/>
                          <a:cs typeface="Arial" panose="020B0604020202020204" pitchFamily="34" charset="0"/>
                        </a:rPr>
                        <a:t>Recommendation</a:t>
                      </a:r>
                      <a:r>
                        <a:rPr lang="en-US" sz="1400" baseline="0" dirty="0" smtClean="0">
                          <a:solidFill>
                            <a:schemeClr val="tx1"/>
                          </a:solidFill>
                          <a:latin typeface="Arial" panose="020B0604020202020204" pitchFamily="34" charset="0"/>
                          <a:cs typeface="Arial" panose="020B0604020202020204" pitchFamily="34" charset="0"/>
                        </a:rPr>
                        <a:t>s for disciplinary action against officials</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Awaiting</a:t>
                      </a:r>
                      <a:r>
                        <a:rPr lang="en-US" sz="1400" baseline="0" dirty="0" smtClean="0">
                          <a:solidFill>
                            <a:schemeClr val="tx1"/>
                          </a:solidFill>
                          <a:latin typeface="Arial" panose="020B0604020202020204" pitchFamily="34" charset="0"/>
                          <a:cs typeface="Arial" panose="020B0604020202020204" pitchFamily="34" charset="0"/>
                        </a:rPr>
                        <a:t> feedback from the Municipality</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470794"/>
                  </a:ext>
                </a:extLst>
              </a:tr>
            </a:tbl>
          </a:graphicData>
        </a:graphic>
      </p:graphicFrame>
    </p:spTree>
    <p:extLst>
      <p:ext uri="{BB962C8B-B14F-4D97-AF65-F5344CB8AC3E}">
        <p14:creationId xmlns:p14="http://schemas.microsoft.com/office/powerpoint/2010/main" val="28133583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779639"/>
            <a:ext cx="8915400" cy="4077931"/>
          </a:xfrm>
        </p:spPr>
        <p:txBody>
          <a:bodyPr>
            <a:noAutofit/>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NKOMZAI LOCAL MUNICIPALITY </a:t>
            </a:r>
            <a:r>
              <a:rPr lang="en-ZA" sz="1400" b="1" dirty="0">
                <a:latin typeface="Arial" panose="020B0604020202020204" pitchFamily="34" charset="0"/>
                <a:cs typeface="Arial" panose="020B0604020202020204" pitchFamily="34" charset="0"/>
              </a:rPr>
              <a:t>IN THE </a:t>
            </a:r>
            <a:r>
              <a:rPr lang="en-ZA" sz="1400" b="1" dirty="0" smtClean="0">
                <a:latin typeface="Arial" panose="020B0604020202020204" pitchFamily="34" charset="0"/>
                <a:cs typeface="Arial" panose="020B0604020202020204" pitchFamily="34" charset="0"/>
              </a:rPr>
              <a:t>MPUMALANGA PROVINCE</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ZA" sz="1400" b="1" dirty="0" smtClean="0">
                <a:latin typeface="Arial" panose="020B0604020202020204" pitchFamily="34" charset="0"/>
                <a:cs typeface="Arial" panose="020B0604020202020204" pitchFamily="34" charset="0"/>
              </a:rPr>
              <a:t>43546 OF 23 JULY 2020</a:t>
            </a:r>
          </a:p>
          <a:p>
            <a:pPr marL="0" indent="0" algn="ctr">
              <a:lnSpc>
                <a:spcPct val="150000"/>
              </a:lnSpc>
              <a:buNone/>
            </a:pP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ALLEGATIONS</a:t>
            </a:r>
            <a:endParaRPr lang="en-ZA" sz="1400" b="1" u="sng" dirty="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SAPS has requested the assistance of the SIU with the investigation. The SIU was provided with documents relating to the </a:t>
            </a:r>
            <a:r>
              <a:rPr lang="en-US" sz="1400" dirty="0" smtClean="0">
                <a:latin typeface="Arial" panose="020B0604020202020204" pitchFamily="34" charset="0"/>
                <a:cs typeface="Arial" panose="020B0604020202020204" pitchFamily="34" charset="0"/>
              </a:rPr>
              <a:t>procurement </a:t>
            </a:r>
            <a:r>
              <a:rPr lang="en-US" sz="1400" dirty="0">
                <a:latin typeface="Arial" panose="020B0604020202020204" pitchFamily="34" charset="0"/>
                <a:cs typeface="Arial" panose="020B0604020202020204" pitchFamily="34" charset="0"/>
              </a:rPr>
              <a:t>of PPE goods as well as the service delivery of water. A desk top analysis was conducted to identify possible red flag areas. </a:t>
            </a:r>
            <a:r>
              <a:rPr lang="en-US" sz="1400" b="1" dirty="0" smtClean="0">
                <a:latin typeface="Arial" panose="020B0604020202020204" pitchFamily="34" charset="0"/>
                <a:cs typeface="Arial" panose="020B0604020202020204" pitchFamily="34" charset="0"/>
              </a:rPr>
              <a:t>13 </a:t>
            </a:r>
            <a:r>
              <a:rPr lang="en-US" sz="1400" b="1" dirty="0">
                <a:latin typeface="Arial" panose="020B0604020202020204" pitchFamily="34" charset="0"/>
                <a:cs typeface="Arial" panose="020B0604020202020204" pitchFamily="34" charset="0"/>
              </a:rPr>
              <a:t>service providers </a:t>
            </a:r>
            <a:r>
              <a:rPr lang="en-US" sz="1400" dirty="0">
                <a:latin typeface="Arial" panose="020B0604020202020204" pitchFamily="34" charset="0"/>
                <a:cs typeface="Arial" panose="020B0604020202020204" pitchFamily="34" charset="0"/>
              </a:rPr>
              <a:t>were requested to </a:t>
            </a:r>
            <a:r>
              <a:rPr lang="en-US" sz="1400" dirty="0" smtClean="0">
                <a:latin typeface="Arial" panose="020B0604020202020204" pitchFamily="34" charset="0"/>
                <a:cs typeface="Arial" panose="020B0604020202020204" pitchFamily="34" charset="0"/>
              </a:rPr>
              <a:t>supply </a:t>
            </a:r>
            <a:r>
              <a:rPr lang="en-US" sz="1400" b="1" dirty="0">
                <a:latin typeface="Arial" panose="020B0604020202020204" pitchFamily="34" charset="0"/>
                <a:cs typeface="Arial" panose="020B0604020202020204" pitchFamily="34" charset="0"/>
              </a:rPr>
              <a:t>PPE goods and or equipment </a:t>
            </a:r>
            <a:r>
              <a:rPr lang="en-US" sz="1400" dirty="0">
                <a:latin typeface="Arial" panose="020B0604020202020204" pitchFamily="34" charset="0"/>
                <a:cs typeface="Arial" panose="020B0604020202020204" pitchFamily="34" charset="0"/>
              </a:rPr>
              <a:t>at a total value of </a:t>
            </a:r>
            <a:r>
              <a:rPr lang="en-US" sz="1400" b="1" dirty="0">
                <a:latin typeface="Arial" panose="020B0604020202020204" pitchFamily="34" charset="0"/>
                <a:cs typeface="Arial" panose="020B0604020202020204" pitchFamily="34" charset="0"/>
              </a:rPr>
              <a:t>R11,857,172</a:t>
            </a:r>
            <a:r>
              <a:rPr lang="en-US" sz="1400" dirty="0">
                <a:latin typeface="Arial" panose="020B0604020202020204" pitchFamily="34" charset="0"/>
                <a:cs typeface="Arial" panose="020B0604020202020204" pitchFamily="34" charset="0"/>
              </a:rPr>
              <a:t> and a total of </a:t>
            </a:r>
            <a:r>
              <a:rPr lang="en-US" sz="1400" b="1" dirty="0">
                <a:latin typeface="Arial" panose="020B0604020202020204" pitchFamily="34" charset="0"/>
                <a:cs typeface="Arial" panose="020B0604020202020204" pitchFamily="34" charset="0"/>
              </a:rPr>
              <a:t>26 service </a:t>
            </a:r>
            <a:r>
              <a:rPr lang="en-US" sz="1400" b="1" dirty="0" smtClean="0">
                <a:latin typeface="Arial" panose="020B0604020202020204" pitchFamily="34" charset="0"/>
                <a:cs typeface="Arial" panose="020B0604020202020204" pitchFamily="34" charset="0"/>
              </a:rPr>
              <a:t>providers</a:t>
            </a:r>
            <a:r>
              <a:rPr lang="en-US" sz="1400" dirty="0" smtClean="0">
                <a:latin typeface="Arial" panose="020B0604020202020204" pitchFamily="34" charset="0"/>
                <a:cs typeface="Arial" panose="020B0604020202020204" pitchFamily="34" charset="0"/>
              </a:rPr>
              <a:t>, to provide </a:t>
            </a:r>
            <a:r>
              <a:rPr lang="en-US" sz="1400" b="1" dirty="0" smtClean="0">
                <a:latin typeface="Arial" panose="020B0604020202020204" pitchFamily="34" charset="0"/>
                <a:cs typeface="Arial" panose="020B0604020202020204" pitchFamily="34" charset="0"/>
              </a:rPr>
              <a:t>water </a:t>
            </a:r>
            <a:r>
              <a:rPr lang="en-US" sz="1400" dirty="0">
                <a:latin typeface="Arial" panose="020B0604020202020204" pitchFamily="34" charset="0"/>
                <a:cs typeface="Arial" panose="020B0604020202020204" pitchFamily="34" charset="0"/>
              </a:rPr>
              <a:t>at a total of </a:t>
            </a:r>
            <a:r>
              <a:rPr lang="en-US" sz="1400" b="1" dirty="0">
                <a:latin typeface="Arial" panose="020B0604020202020204" pitchFamily="34" charset="0"/>
                <a:cs typeface="Arial" panose="020B0604020202020204" pitchFamily="34" charset="0"/>
              </a:rPr>
              <a:t>R12,965,676</a:t>
            </a:r>
            <a:r>
              <a:rPr lang="en-US" sz="1400" i="1" dirty="0">
                <a:latin typeface="Arial" panose="020B0604020202020204" pitchFamily="34" charset="0"/>
                <a:cs typeface="Arial" panose="020B0604020202020204" pitchFamily="34" charset="0"/>
              </a:rPr>
              <a:t>. </a:t>
            </a:r>
            <a:endParaRPr lang="en-US" sz="1400" i="1" dirty="0" smtClean="0">
              <a:latin typeface="Arial" panose="020B0604020202020204" pitchFamily="34" charset="0"/>
              <a:cs typeface="Arial" panose="020B0604020202020204" pitchFamily="34" charset="0"/>
            </a:endParaRPr>
          </a:p>
          <a:p>
            <a:pPr marL="0" lvl="1" indent="0" algn="ctr">
              <a:lnSpc>
                <a:spcPct val="150000"/>
              </a:lnSpc>
              <a:buNone/>
            </a:pPr>
            <a:r>
              <a:rPr lang="en-US" sz="1400" b="1" i="1" u="sng" dirty="0" smtClean="0">
                <a:latin typeface="Arial" panose="020B0604020202020204" pitchFamily="34" charset="0"/>
                <a:cs typeface="Arial" panose="020B0604020202020204" pitchFamily="34" charset="0"/>
              </a:rPr>
              <a:t>STATUS</a:t>
            </a:r>
          </a:p>
          <a:p>
            <a:pPr marL="0" lvl="1" indent="0" algn="ctr">
              <a:lnSpc>
                <a:spcPct val="150000"/>
              </a:lnSpc>
              <a:buNone/>
            </a:pPr>
            <a:r>
              <a:rPr lang="en-US" sz="1400" dirty="0" smtClean="0">
                <a:latin typeface="Arial" panose="020B0604020202020204" pitchFamily="34" charset="0"/>
                <a:cs typeface="Arial" panose="020B0604020202020204" pitchFamily="34" charset="0"/>
              </a:rPr>
              <a:t>Investigation Ongoing</a:t>
            </a:r>
          </a:p>
          <a:p>
            <a:pPr marL="0" lvl="1" indent="0">
              <a:lnSpc>
                <a:spcPct val="150000"/>
              </a:lnSpc>
              <a:buNone/>
            </a:pPr>
            <a:endParaRPr lang="en-US" sz="1400"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a:latin typeface="Arial" panose="020B0604020202020204" pitchFamily="34" charset="0"/>
                <a:cs typeface="Arial" panose="020B0604020202020204" pitchFamily="34" charset="0"/>
              </a:rPr>
              <a:t>PROCLAMATION </a:t>
            </a:r>
            <a:r>
              <a:rPr lang="en-ZA" sz="2800" b="1" dirty="0" smtClean="0">
                <a:latin typeface="Arial" panose="020B0604020202020204" pitchFamily="34" charset="0"/>
                <a:cs typeface="Arial" panose="020B0604020202020204" pitchFamily="34" charset="0"/>
              </a:rPr>
              <a:t>R23 OF 2020</a:t>
            </a:r>
            <a:endParaRPr lang="en-US" sz="3200" dirty="0"/>
          </a:p>
        </p:txBody>
      </p:sp>
    </p:spTree>
    <p:extLst>
      <p:ext uri="{BB962C8B-B14F-4D97-AF65-F5344CB8AC3E}">
        <p14:creationId xmlns:p14="http://schemas.microsoft.com/office/powerpoint/2010/main" val="5908498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86</a:t>
            </a:fld>
            <a:endParaRPr lang="en-US" b="1" dirty="0">
              <a:latin typeface="Arial" panose="020B0604020202020204" pitchFamily="34" charset="0"/>
              <a:cs typeface="Arial" panose="020B0604020202020204" pitchFamily="34" charset="0"/>
            </a:endParaRPr>
          </a:p>
        </p:txBody>
      </p:sp>
      <p:sp>
        <p:nvSpPr>
          <p:cNvPr id="10"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ONGOING CIVIL LITIGATION</a:t>
            </a:r>
            <a:endParaRPr lang="en-US" sz="43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9295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226711" y="1600201"/>
            <a:ext cx="9484066" cy="4257369"/>
          </a:xfrm>
        </p:spPr>
        <p:txBody>
          <a:bodyPr>
            <a:noAutofit/>
          </a:bodyPr>
          <a:lstStyle/>
          <a:p>
            <a:pPr lvl="0" algn="just">
              <a:lnSpc>
                <a:spcPct val="150000"/>
              </a:lnSpc>
              <a:buFont typeface="+mj-lt"/>
              <a:buAutoNum type="arabicPeriod"/>
            </a:pPr>
            <a:r>
              <a:rPr lang="en-US" sz="1400" u="sng" dirty="0" err="1">
                <a:latin typeface="Arial" panose="020B0604020202020204" pitchFamily="34" charset="0"/>
                <a:ea typeface="Times New Roman" panose="02020603050405020304" pitchFamily="18" charset="0"/>
                <a:cs typeface="Times New Roman" panose="02020603050405020304" pitchFamily="18" charset="0"/>
              </a:rPr>
              <a:t>Midvaal</a:t>
            </a:r>
            <a:r>
              <a:rPr lang="en-US" sz="1400" u="sng" dirty="0">
                <a:latin typeface="Arial" panose="020B0604020202020204" pitchFamily="34" charset="0"/>
                <a:ea typeface="Times New Roman" panose="02020603050405020304" pitchFamily="18" charset="0"/>
                <a:cs typeface="Times New Roman" panose="02020603050405020304" pitchFamily="18" charset="0"/>
              </a:rPr>
              <a:t> Municipality</a:t>
            </a:r>
            <a:r>
              <a:rPr lang="en-US" sz="1400" dirty="0">
                <a:latin typeface="Arial" panose="020B0604020202020204" pitchFamily="34" charset="0"/>
                <a:ea typeface="Times New Roman" panose="02020603050405020304" pitchFamily="18" charset="0"/>
                <a:cs typeface="Times New Roman" panose="02020603050405020304" pitchFamily="18" charset="0"/>
              </a:rPr>
              <a:t>:  The defendants raised an exception against the summons issued by the SIU. The SIU successfully applied to have its summons amended to address the issues raised in the exception. The matter is now ready to proceed. The next step will be for the defendants to file their plea. This is now due.</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50000"/>
              </a:lnSpc>
              <a:buFont typeface="+mj-lt"/>
              <a:buAutoNum type="arabicPeriod"/>
            </a:pPr>
            <a:r>
              <a:rPr lang="en-US" sz="1400" u="sng" dirty="0" err="1">
                <a:latin typeface="Arial" panose="020B0604020202020204" pitchFamily="34" charset="0"/>
                <a:ea typeface="Times New Roman" panose="02020603050405020304" pitchFamily="18" charset="0"/>
                <a:cs typeface="Times New Roman" panose="02020603050405020304" pitchFamily="18" charset="0"/>
              </a:rPr>
              <a:t>Amahlathi</a:t>
            </a:r>
            <a:r>
              <a:rPr lang="en-US" sz="1400" u="sng" dirty="0">
                <a:latin typeface="Arial" panose="020B0604020202020204" pitchFamily="34" charset="0"/>
                <a:ea typeface="Times New Roman" panose="02020603050405020304" pitchFamily="18" charset="0"/>
                <a:cs typeface="Times New Roman" panose="02020603050405020304" pitchFamily="18" charset="0"/>
              </a:rPr>
              <a:t>-Municipality</a:t>
            </a:r>
            <a:r>
              <a:rPr lang="en-US" sz="1400" dirty="0">
                <a:latin typeface="Arial" panose="020B0604020202020204" pitchFamily="34" charset="0"/>
                <a:ea typeface="Times New Roman" panose="02020603050405020304" pitchFamily="18" charset="0"/>
                <a:cs typeface="Times New Roman" panose="02020603050405020304" pitchFamily="18" charset="0"/>
              </a:rPr>
              <a:t>: This matter is currently part-heard. The matter stands postponed for argument on 6 April 2022.</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50000"/>
              </a:lnSpc>
              <a:buFont typeface="+mj-lt"/>
              <a:buAutoNum type="arabicPeriod"/>
            </a:pPr>
            <a:r>
              <a:rPr lang="en-US" sz="1400" u="sng" dirty="0" err="1" smtClean="0">
                <a:latin typeface="Arial" panose="020B0604020202020204" pitchFamily="34" charset="0"/>
                <a:ea typeface="Times New Roman" panose="02020603050405020304" pitchFamily="18" charset="0"/>
                <a:cs typeface="Times New Roman" panose="02020603050405020304" pitchFamily="18" charset="0"/>
              </a:rPr>
              <a:t>Bu</a:t>
            </a:r>
            <a:r>
              <a:rPr lang="en-US" sz="1400" u="sng" dirty="0" err="1">
                <a:latin typeface="Arial" panose="020B0604020202020204" pitchFamily="34" charset="0"/>
                <a:ea typeface="Times New Roman" panose="02020603050405020304" pitchFamily="18" charset="0"/>
                <a:cs typeface="Times New Roman" panose="02020603050405020304" pitchFamily="18" charset="0"/>
              </a:rPr>
              <a:t>Masiqame</a:t>
            </a:r>
            <a:r>
              <a:rPr lang="en-US" sz="1400" u="sng" dirty="0">
                <a:latin typeface="Arial" panose="020B0604020202020204" pitchFamily="34" charset="0"/>
                <a:ea typeface="Times New Roman" panose="02020603050405020304" pitchFamily="18" charset="0"/>
                <a:cs typeface="Times New Roman" panose="02020603050405020304" pitchFamily="18" charset="0"/>
              </a:rPr>
              <a:t>- matter</a:t>
            </a:r>
            <a:r>
              <a:rPr lang="en-US" sz="1400" dirty="0">
                <a:latin typeface="Arial" panose="020B0604020202020204" pitchFamily="34" charset="0"/>
                <a:ea typeface="Times New Roman" panose="02020603050405020304" pitchFamily="18" charset="0"/>
                <a:cs typeface="Times New Roman" panose="02020603050405020304" pitchFamily="18" charset="0"/>
              </a:rPr>
              <a:t>: The SIU obtained judgment to the value of R 6 Million against the defendants.</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50000"/>
              </a:lnSpc>
              <a:buFont typeface="+mj-lt"/>
              <a:buAutoNum type="arabicPeriod"/>
            </a:pPr>
            <a:r>
              <a:rPr lang="en-US" sz="1400" dirty="0">
                <a:latin typeface="Arial" panose="020B0604020202020204" pitchFamily="34" charset="0"/>
                <a:ea typeface="Times New Roman" panose="02020603050405020304" pitchFamily="18" charset="0"/>
                <a:cs typeface="Times New Roman" panose="02020603050405020304" pitchFamily="18" charset="0"/>
              </a:rPr>
              <a:t>Greater </a:t>
            </a:r>
            <a:r>
              <a:rPr lang="en-US" sz="1400" dirty="0" err="1" smtClean="0">
                <a:latin typeface="Arial" panose="020B0604020202020204" pitchFamily="34" charset="0"/>
                <a:ea typeface="Times New Roman" panose="02020603050405020304" pitchFamily="18" charset="0"/>
                <a:cs typeface="Times New Roman" panose="02020603050405020304" pitchFamily="18" charset="0"/>
              </a:rPr>
              <a:t>ffalo</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400" dirty="0">
                <a:latin typeface="Arial" panose="020B0604020202020204" pitchFamily="34" charset="0"/>
                <a:ea typeface="Times New Roman" panose="02020603050405020304" pitchFamily="18" charset="0"/>
                <a:cs typeface="Times New Roman" panose="02020603050405020304" pitchFamily="18" charset="0"/>
              </a:rPr>
              <a:t>City </a:t>
            </a:r>
            <a:r>
              <a:rPr lang="en-US" sz="1400" dirty="0" err="1" smtClean="0">
                <a:latin typeface="Arial" panose="020B0604020202020204" pitchFamily="34" charset="0"/>
                <a:ea typeface="Times New Roman" panose="02020603050405020304" pitchFamily="18" charset="0"/>
                <a:cs typeface="Times New Roman" panose="02020603050405020304" pitchFamily="18" charset="0"/>
              </a:rPr>
              <a:t>Tubatse</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400" dirty="0">
                <a:latin typeface="Arial" panose="020B0604020202020204" pitchFamily="34" charset="0"/>
                <a:ea typeface="Times New Roman" panose="02020603050405020304" pitchFamily="18" charset="0"/>
                <a:cs typeface="Times New Roman" panose="02020603050405020304" pitchFamily="18" charset="0"/>
              </a:rPr>
              <a:t>Municipality: Various interlocutory applications were dealt with and the matter is now ready for trial and its </a:t>
            </a:r>
            <a:r>
              <a:rPr lang="en-US" sz="1400" dirty="0" err="1">
                <a:latin typeface="Arial" panose="020B0604020202020204" pitchFamily="34" charset="0"/>
                <a:ea typeface="Times New Roman" panose="02020603050405020304" pitchFamily="18" charset="0"/>
                <a:cs typeface="Times New Roman" panose="02020603050405020304" pitchFamily="18" charset="0"/>
              </a:rPr>
              <a:t>setdown</a:t>
            </a:r>
            <a:r>
              <a:rPr lang="en-US" sz="1400" dirty="0">
                <a:latin typeface="Arial" panose="020B0604020202020204" pitchFamily="34" charset="0"/>
                <a:ea typeface="Times New Roman" panose="02020603050405020304" pitchFamily="18" charset="0"/>
                <a:cs typeface="Times New Roman" panose="02020603050405020304" pitchFamily="18" charset="0"/>
              </a:rPr>
              <a:t> is awaited.</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50000"/>
              </a:lnSpc>
              <a:spcAft>
                <a:spcPts val="1000"/>
              </a:spcAft>
              <a:buFont typeface="+mj-lt"/>
              <a:buAutoNum type="arabicPeriod"/>
            </a:pPr>
            <a:r>
              <a:rPr lang="en-US" sz="1400" u="sng" dirty="0" err="1">
                <a:latin typeface="Arial" panose="020B0604020202020204" pitchFamily="34" charset="0"/>
                <a:ea typeface="Times New Roman" panose="02020603050405020304" pitchFamily="18" charset="0"/>
                <a:cs typeface="Times New Roman" panose="02020603050405020304" pitchFamily="18" charset="0"/>
              </a:rPr>
              <a:t>Thabazimbi</a:t>
            </a:r>
            <a:r>
              <a:rPr lang="en-US" sz="1400" u="sng" dirty="0">
                <a:latin typeface="Arial" panose="020B0604020202020204" pitchFamily="34" charset="0"/>
                <a:ea typeface="Times New Roman" panose="02020603050405020304" pitchFamily="18" charset="0"/>
                <a:cs typeface="Times New Roman" panose="02020603050405020304" pitchFamily="18" charset="0"/>
              </a:rPr>
              <a:t> Municipality</a:t>
            </a:r>
            <a:r>
              <a:rPr lang="en-US" sz="1400" dirty="0">
                <a:latin typeface="Arial" panose="020B0604020202020204" pitchFamily="34" charset="0"/>
                <a:ea typeface="Times New Roman" panose="02020603050405020304" pitchFamily="18" charset="0"/>
                <a:cs typeface="Times New Roman" panose="02020603050405020304" pitchFamily="18" charset="0"/>
              </a:rPr>
              <a:t>: The matter has not been settled and a trial date is awaited in the Limpopo High Court</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Aft>
                <a:spcPts val="1000"/>
              </a:spcAft>
              <a:buFont typeface="+mj-lt"/>
              <a:buAutoNum type="arabicPeriod"/>
            </a:pPr>
            <a:r>
              <a:rPr lang="en-US" sz="1400" dirty="0" smtClean="0">
                <a:latin typeface="Arial" panose="020B0604020202020204" pitchFamily="34" charset="0"/>
                <a:ea typeface="Times New Roman" panose="02020603050405020304" pitchFamily="18" charset="0"/>
                <a:cs typeface="Times New Roman" panose="02020603050405020304" pitchFamily="18" charset="0"/>
              </a:rPr>
              <a:t>Madibeng Municipality: </a:t>
            </a:r>
            <a:r>
              <a:rPr lang="en-US" sz="1400" dirty="0">
                <a:latin typeface="Arial" panose="020B0604020202020204" pitchFamily="34" charset="0"/>
              </a:rPr>
              <a:t>Review application issued in Special Tribunal under case number NW 10/2020. Matter is being opposed and pleadings have been exchanged. The </a:t>
            </a:r>
            <a:r>
              <a:rPr lang="en-US" sz="1400" dirty="0" smtClean="0">
                <a:latin typeface="Arial" panose="020B0604020202020204" pitchFamily="34" charset="0"/>
              </a:rPr>
              <a:t>SIU consulted </a:t>
            </a:r>
            <a:r>
              <a:rPr lang="en-US" sz="1400" dirty="0">
                <a:latin typeface="Arial" panose="020B0604020202020204" pitchFamily="34" charset="0"/>
              </a:rPr>
              <a:t>with counsel on 2 February 2022 </a:t>
            </a:r>
            <a:r>
              <a:rPr lang="en-US" sz="1400" dirty="0" smtClean="0">
                <a:latin typeface="Arial" panose="020B0604020202020204" pitchFamily="34" charset="0"/>
              </a:rPr>
              <a:t>and will </a:t>
            </a:r>
            <a:r>
              <a:rPr lang="en-US" sz="1400" dirty="0">
                <a:latin typeface="Arial" panose="020B0604020202020204" pitchFamily="34" charset="0"/>
              </a:rPr>
              <a:t>apply for CM on 29 March 2022. C</a:t>
            </a:r>
            <a:r>
              <a:rPr lang="en-US" sz="1400" dirty="0" smtClean="0">
                <a:latin typeface="Arial" panose="020B0604020202020204" pitchFamily="34" charset="0"/>
              </a:rPr>
              <a:t>ontract value is </a:t>
            </a:r>
            <a:r>
              <a:rPr lang="en-ZA" sz="1400" dirty="0" smtClean="0">
                <a:latin typeface="Arial" panose="020B0604020202020204" pitchFamily="34" charset="0"/>
                <a:cs typeface="Arial" panose="020B0604020202020204" pitchFamily="34" charset="0"/>
              </a:rPr>
              <a:t>R190 </a:t>
            </a:r>
            <a:r>
              <a:rPr lang="en-ZA" sz="1400" dirty="0">
                <a:latin typeface="Arial" panose="020B0604020202020204" pitchFamily="34" charset="0"/>
                <a:cs typeface="Arial" panose="020B0604020202020204" pitchFamily="34" charset="0"/>
              </a:rPr>
              <a:t>364 438. 37 </a:t>
            </a:r>
            <a:endParaRPr lang="en-US" sz="1400" dirty="0">
              <a:latin typeface="Arial" panose="020B0604020202020204" pitchFamily="34" charset="0"/>
              <a:cs typeface="Arial" panose="020B0604020202020204" pitchFamily="34" charset="0"/>
            </a:endParaRPr>
          </a:p>
          <a:p>
            <a:pPr algn="just">
              <a:lnSpc>
                <a:spcPct val="150000"/>
              </a:lnSpc>
              <a:spcAft>
                <a:spcPts val="1000"/>
              </a:spcAft>
              <a:buFont typeface="+mj-lt"/>
              <a:buAutoNum type="arabicPeriod"/>
            </a:pPr>
            <a:endParaRPr lang="en-US" sz="1400" dirty="0">
              <a:latin typeface="Arial" panose="020B0604020202020204" pitchFamily="34" charset="0"/>
            </a:endParaRPr>
          </a:p>
          <a:p>
            <a:pPr lvl="0" algn="just">
              <a:lnSpc>
                <a:spcPct val="150000"/>
              </a:lnSpc>
              <a:spcAft>
                <a:spcPts val="1000"/>
              </a:spcAft>
              <a:buFont typeface="+mj-lt"/>
              <a:buAutoNum type="arabicPeriod"/>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buNone/>
            </a:pPr>
            <a:endParaRPr lang="en-US" sz="1400" dirty="0" smtClean="0">
              <a:latin typeface="Arial" panose="020B0604020202020204" pitchFamily="34" charset="0"/>
              <a:cs typeface="Arial" panose="020B0604020202020204" pitchFamily="34" charset="0"/>
            </a:endParaRP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smtClean="0">
                <a:latin typeface="Arial" panose="020B0604020202020204" pitchFamily="34" charset="0"/>
                <a:cs typeface="Arial" panose="020B0604020202020204" pitchFamily="34" charset="0"/>
              </a:rPr>
              <a:t>UPDATE ON ONGOING CIVIL MATTERS</a:t>
            </a:r>
            <a:endParaRPr lang="en-US" sz="2800" dirty="0"/>
          </a:p>
        </p:txBody>
      </p:sp>
    </p:spTree>
    <p:extLst>
      <p:ext uri="{BB962C8B-B14F-4D97-AF65-F5344CB8AC3E}">
        <p14:creationId xmlns:p14="http://schemas.microsoft.com/office/powerpoint/2010/main" val="32398059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392965" y="1904370"/>
            <a:ext cx="9174228" cy="3953200"/>
          </a:xfrm>
        </p:spPr>
        <p:txBody>
          <a:bodyPr>
            <a:noAutofit/>
          </a:bodyPr>
          <a:lstStyle/>
          <a:p>
            <a:pPr marL="0" lvl="0" indent="0" algn="just">
              <a:lnSpc>
                <a:spcPct val="150000"/>
              </a:lnSpc>
              <a:buNone/>
            </a:pPr>
            <a:r>
              <a:rPr lang="en-US" sz="1400" dirty="0" smtClean="0">
                <a:latin typeface="Arial" panose="020B0604020202020204" pitchFamily="34" charset="0"/>
                <a:ea typeface="Times New Roman" panose="02020603050405020304" pitchFamily="18" charset="0"/>
                <a:cs typeface="Arial" panose="020B0604020202020204" pitchFamily="34" charset="0"/>
              </a:rPr>
              <a:t>7.	</a:t>
            </a:r>
            <a:r>
              <a:rPr lang="en-US" sz="1400" dirty="0" err="1" smtClean="0">
                <a:latin typeface="Arial" panose="020B0604020202020204" pitchFamily="34" charset="0"/>
                <a:ea typeface="Times New Roman" panose="02020603050405020304" pitchFamily="18" charset="0"/>
                <a:cs typeface="Arial" panose="020B0604020202020204" pitchFamily="34" charset="0"/>
              </a:rPr>
              <a:t>Msundusi</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a:latin typeface="Arial" panose="020B0604020202020204" pitchFamily="34" charset="0"/>
                <a:ea typeface="Times New Roman" panose="02020603050405020304" pitchFamily="18" charset="0"/>
                <a:cs typeface="Arial" panose="020B0604020202020204" pitchFamily="34" charset="0"/>
              </a:rPr>
              <a:t>Municipality: Various technical issues were raised and they have delayed the hearing. We are now </a:t>
            </a:r>
            <a:r>
              <a:rPr lang="en-US" sz="1400" dirty="0" smtClean="0">
                <a:latin typeface="Arial" panose="020B0604020202020204" pitchFamily="34" charset="0"/>
                <a:ea typeface="Times New Roman" panose="02020603050405020304" pitchFamily="18" charset="0"/>
                <a:cs typeface="Arial" panose="020B0604020202020204" pitchFamily="34" charset="0"/>
              </a:rPr>
              <a:t>	awaiting </a:t>
            </a:r>
            <a:r>
              <a:rPr lang="en-US" sz="1400" dirty="0">
                <a:latin typeface="Arial" panose="020B0604020202020204" pitchFamily="34" charset="0"/>
                <a:ea typeface="Times New Roman" panose="02020603050405020304" pitchFamily="18" charset="0"/>
                <a:cs typeface="Arial" panose="020B0604020202020204" pitchFamily="34" charset="0"/>
              </a:rPr>
              <a:t>a trial date for this matter.</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buNone/>
            </a:pPr>
            <a:r>
              <a:rPr lang="en-US" sz="1400" dirty="0" smtClean="0">
                <a:latin typeface="Arial" panose="020B0604020202020204" pitchFamily="34" charset="0"/>
                <a:ea typeface="Times New Roman" panose="02020603050405020304" pitchFamily="18" charset="0"/>
                <a:cs typeface="Arial" panose="020B0604020202020204" pitchFamily="34" charset="0"/>
              </a:rPr>
              <a:t>8.	Harry </a:t>
            </a:r>
            <a:r>
              <a:rPr lang="en-US" sz="1400" dirty="0" err="1">
                <a:latin typeface="Arial" panose="020B0604020202020204" pitchFamily="34" charset="0"/>
                <a:ea typeface="Times New Roman" panose="02020603050405020304" pitchFamily="18" charset="0"/>
                <a:cs typeface="Arial" panose="020B0604020202020204" pitchFamily="34" charset="0"/>
              </a:rPr>
              <a:t>Gwala</a:t>
            </a:r>
            <a:r>
              <a:rPr lang="en-US" sz="1400" dirty="0">
                <a:latin typeface="Arial" panose="020B0604020202020204" pitchFamily="34" charset="0"/>
                <a:ea typeface="Times New Roman" panose="02020603050405020304" pitchFamily="18" charset="0"/>
                <a:cs typeface="Arial" panose="020B0604020202020204" pitchFamily="34" charset="0"/>
              </a:rPr>
              <a:t> Municipality: Various difficulties were experienced with the Office of the State Attorney in KZN. </a:t>
            </a:r>
            <a:r>
              <a:rPr lang="en-US" sz="1400" dirty="0" smtClean="0">
                <a:latin typeface="Arial" panose="020B0604020202020204" pitchFamily="34" charset="0"/>
                <a:ea typeface="Times New Roman" panose="02020603050405020304" pitchFamily="18" charset="0"/>
                <a:cs typeface="Arial" panose="020B0604020202020204" pitchFamily="34" charset="0"/>
              </a:rPr>
              <a:t>	The </a:t>
            </a:r>
            <a:r>
              <a:rPr lang="en-US" sz="1400" dirty="0">
                <a:latin typeface="Arial" panose="020B0604020202020204" pitchFamily="34" charset="0"/>
                <a:ea typeface="Times New Roman" panose="02020603050405020304" pitchFamily="18" charset="0"/>
                <a:cs typeface="Arial" panose="020B0604020202020204" pitchFamily="34" charset="0"/>
              </a:rPr>
              <a:t>matter has been taken away from them and is currently driven to finality.</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AutoNum type="arabicPeriod" startAt="9"/>
            </a:pPr>
            <a:r>
              <a:rPr lang="en-US" sz="1400" dirty="0" smtClean="0">
                <a:latin typeface="Arial" panose="020B0604020202020204" pitchFamily="34" charset="0"/>
                <a:ea typeface="Times New Roman" panose="02020603050405020304" pitchFamily="18" charset="0"/>
                <a:cs typeface="Arial" panose="020B0604020202020204" pitchFamily="34" charset="0"/>
              </a:rPr>
              <a:t> Alfred </a:t>
            </a:r>
            <a:r>
              <a:rPr lang="en-US" sz="1400" dirty="0">
                <a:latin typeface="Arial" panose="020B0604020202020204" pitchFamily="34" charset="0"/>
                <a:ea typeface="Times New Roman" panose="02020603050405020304" pitchFamily="18" charset="0"/>
                <a:cs typeface="Arial" panose="020B0604020202020204" pitchFamily="34" charset="0"/>
              </a:rPr>
              <a:t>Nzo: Matter was instituted in the Special Tribunal. It is currently under case management and a trial  </a:t>
            </a:r>
            <a:r>
              <a:rPr lang="en-US" sz="1400" dirty="0" smtClean="0">
                <a:latin typeface="Arial" panose="020B0604020202020204" pitchFamily="34" charset="0"/>
                <a:ea typeface="Times New Roman" panose="02020603050405020304" pitchFamily="18" charset="0"/>
                <a:cs typeface="Arial" panose="020B0604020202020204" pitchFamily="34" charset="0"/>
              </a:rPr>
              <a:t>date </a:t>
            </a:r>
            <a:r>
              <a:rPr lang="en-US" sz="1400" dirty="0">
                <a:latin typeface="Arial" panose="020B0604020202020204" pitchFamily="34" charset="0"/>
                <a:ea typeface="Times New Roman" panose="02020603050405020304" pitchFamily="18" charset="0"/>
                <a:cs typeface="Arial" panose="020B0604020202020204" pitchFamily="34" charset="0"/>
              </a:rPr>
              <a:t>is expected </a:t>
            </a:r>
            <a:r>
              <a:rPr lang="en-US" sz="1400" dirty="0" smtClean="0">
                <a:latin typeface="Arial" panose="020B0604020202020204" pitchFamily="34" charset="0"/>
                <a:ea typeface="Times New Roman" panose="02020603050405020304" pitchFamily="18" charset="0"/>
                <a:cs typeface="Arial" panose="020B0604020202020204" pitchFamily="34" charset="0"/>
              </a:rPr>
              <a:t>soon.</a:t>
            </a:r>
            <a:endParaRPr lang="en-GB" sz="1400" dirty="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AutoNum type="arabicPeriod" startAt="9"/>
            </a:pPr>
            <a:r>
              <a:rPr lang="en-US" sz="1400" dirty="0" smtClean="0">
                <a:latin typeface="Arial" panose="020B0604020202020204" pitchFamily="34" charset="0"/>
                <a:ea typeface="Times New Roman" panose="02020603050405020304" pitchFamily="18" charset="0"/>
                <a:cs typeface="Arial" panose="020B0604020202020204" pitchFamily="34" charset="0"/>
              </a:rPr>
              <a:t>Raymond </a:t>
            </a:r>
            <a:r>
              <a:rPr lang="en-US" sz="1400" dirty="0" err="1">
                <a:latin typeface="Arial" panose="020B0604020202020204" pitchFamily="34" charset="0"/>
                <a:ea typeface="Times New Roman" panose="02020603050405020304" pitchFamily="18" charset="0"/>
                <a:cs typeface="Arial" panose="020B0604020202020204" pitchFamily="34" charset="0"/>
              </a:rPr>
              <a:t>Mhlaba</a:t>
            </a:r>
            <a:r>
              <a:rPr lang="en-US" sz="1400" dirty="0">
                <a:latin typeface="Arial" panose="020B0604020202020204" pitchFamily="34" charset="0"/>
                <a:ea typeface="Times New Roman" panose="02020603050405020304" pitchFamily="18" charset="0"/>
                <a:cs typeface="Arial" panose="020B0604020202020204" pitchFamily="34" charset="0"/>
              </a:rPr>
              <a:t> Municipality: Matter was instituted in the Special Tribunal. It is currently under case </a:t>
            </a:r>
            <a:r>
              <a:rPr lang="en-US" sz="1400" dirty="0" smtClean="0">
                <a:latin typeface="Arial" panose="020B0604020202020204" pitchFamily="34" charset="0"/>
                <a:ea typeface="Times New Roman" panose="02020603050405020304" pitchFamily="18" charset="0"/>
                <a:cs typeface="Arial" panose="020B0604020202020204" pitchFamily="34" charset="0"/>
              </a:rPr>
              <a:t>	management </a:t>
            </a:r>
            <a:r>
              <a:rPr lang="en-US" sz="1400" dirty="0">
                <a:latin typeface="Arial" panose="020B0604020202020204" pitchFamily="34" charset="0"/>
                <a:ea typeface="Times New Roman" panose="02020603050405020304" pitchFamily="18" charset="0"/>
                <a:cs typeface="Arial" panose="020B0604020202020204" pitchFamily="34" charset="0"/>
              </a:rPr>
              <a:t>and a trial date is expected </a:t>
            </a:r>
            <a:r>
              <a:rPr lang="en-US" sz="1400" dirty="0" smtClean="0">
                <a:latin typeface="Arial" panose="020B0604020202020204" pitchFamily="34" charset="0"/>
                <a:ea typeface="Times New Roman" panose="02020603050405020304" pitchFamily="18" charset="0"/>
                <a:cs typeface="Arial" panose="020B0604020202020204" pitchFamily="34" charset="0"/>
              </a:rPr>
              <a:t>soon.</a:t>
            </a:r>
          </a:p>
          <a:p>
            <a:pPr algn="just">
              <a:lnSpc>
                <a:spcPct val="150000"/>
              </a:lnSpc>
              <a:spcAft>
                <a:spcPts val="1000"/>
              </a:spcAft>
              <a:buFont typeface="Arial"/>
              <a:buAutoNum type="arabicPeriod" startAt="9"/>
            </a:pPr>
            <a:r>
              <a:rPr lang="en-US" sz="1400" dirty="0" err="1" smtClean="0">
                <a:latin typeface="Arial" panose="020B0604020202020204" pitchFamily="34" charset="0"/>
                <a:ea typeface="Times New Roman" panose="02020603050405020304" pitchFamily="18" charset="0"/>
                <a:cs typeface="Arial" panose="020B0604020202020204" pitchFamily="34" charset="0"/>
              </a:rPr>
              <a:t>Moretele</a:t>
            </a:r>
            <a:r>
              <a:rPr lang="en-US" sz="1400" dirty="0" smtClean="0">
                <a:latin typeface="Arial" panose="020B0604020202020204" pitchFamily="34" charset="0"/>
                <a:ea typeface="Times New Roman" panose="02020603050405020304" pitchFamily="18" charset="0"/>
                <a:cs typeface="Arial" panose="020B0604020202020204" pitchFamily="34" charset="0"/>
              </a:rPr>
              <a:t> Municipality: </a:t>
            </a:r>
            <a:r>
              <a:rPr lang="en-US" sz="1400" dirty="0" smtClean="0">
                <a:solidFill>
                  <a:prstClr val="black"/>
                </a:solidFill>
                <a:latin typeface="Arial" panose="020B0604020202020204" pitchFamily="34" charset="0"/>
              </a:rPr>
              <a:t>Review application issued in Special Tribunal under case number NW 11/2020. Matter is being opposed and SIU will applied for Case Management with Registrar of the ST on 19 February 2022.  Awaiting date from Registrar. </a:t>
            </a:r>
            <a:r>
              <a:rPr lang="en-GB" sz="1400" dirty="0">
                <a:latin typeface="Arial" panose="020B0604020202020204" pitchFamily="34" charset="0"/>
                <a:cs typeface="Arial" panose="020B0604020202020204" pitchFamily="34" charset="0"/>
              </a:rPr>
              <a:t>Contract value extended form R64m to </a:t>
            </a:r>
            <a:r>
              <a:rPr lang="en-GB" sz="1400" dirty="0" smtClean="0">
                <a:latin typeface="Arial" panose="020B0604020202020204" pitchFamily="34" charset="0"/>
                <a:cs typeface="Arial" panose="020B0604020202020204" pitchFamily="34" charset="0"/>
              </a:rPr>
              <a:t>R200m.</a:t>
            </a:r>
            <a:endParaRPr lang="en-GB" sz="1400" dirty="0">
              <a:latin typeface="Arial" panose="020B0604020202020204" pitchFamily="34" charset="0"/>
              <a:cs typeface="Arial" panose="020B0604020202020204" pitchFamily="34" charset="0"/>
            </a:endParaRPr>
          </a:p>
          <a:p>
            <a:pPr lvl="0" algn="just">
              <a:lnSpc>
                <a:spcPct val="150000"/>
              </a:lnSpc>
              <a:spcAft>
                <a:spcPts val="1000"/>
              </a:spcAft>
              <a:buAutoNum type="arabicPeriod" startAt="9"/>
            </a:pPr>
            <a:endParaRPr lang="en-US" sz="1400" dirty="0" smtClean="0">
              <a:solidFill>
                <a:prstClr val="black"/>
              </a:solidFill>
              <a:latin typeface="Arial" panose="020B0604020202020204" pitchFamily="34" charset="0"/>
            </a:endParaRPr>
          </a:p>
          <a:p>
            <a:pPr lvl="0" algn="just">
              <a:lnSpc>
                <a:spcPct val="150000"/>
              </a:lnSpc>
              <a:spcAft>
                <a:spcPts val="1000"/>
              </a:spcAft>
              <a:buAutoNum type="arabicPeriod" startAt="9"/>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US" sz="1400" dirty="0" smtClean="0">
              <a:latin typeface="Arial" panose="020B0604020202020204" pitchFamily="34" charset="0"/>
              <a:cs typeface="Arial" panose="020B0604020202020204" pitchFamily="34" charset="0"/>
            </a:endParaRP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smtClean="0">
                <a:latin typeface="Arial" panose="020B0604020202020204" pitchFamily="34" charset="0"/>
                <a:cs typeface="Arial" panose="020B0604020202020204" pitchFamily="34" charset="0"/>
              </a:rPr>
              <a:t>UPDATE ON ONGOING CIVIL MATTERS</a:t>
            </a:r>
            <a:endParaRPr lang="en-US" sz="2800" dirty="0"/>
          </a:p>
        </p:txBody>
      </p:sp>
    </p:spTree>
    <p:extLst>
      <p:ext uri="{BB962C8B-B14F-4D97-AF65-F5344CB8AC3E}">
        <p14:creationId xmlns:p14="http://schemas.microsoft.com/office/powerpoint/2010/main" val="31776769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89</a:t>
            </a:fld>
            <a:endParaRPr lang="en-US" b="1" dirty="0">
              <a:latin typeface="Arial" panose="020B0604020202020204" pitchFamily="34" charset="0"/>
              <a:cs typeface="Arial" panose="020B0604020202020204" pitchFamily="34" charset="0"/>
            </a:endParaRPr>
          </a:p>
        </p:txBody>
      </p:sp>
      <p:sp>
        <p:nvSpPr>
          <p:cNvPr id="10"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OBSERVATIONS</a:t>
            </a:r>
            <a:endParaRPr lang="en-US" sz="43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73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57867"/>
            <a:ext cx="8915400" cy="4077931"/>
          </a:xfrm>
        </p:spPr>
        <p:txBody>
          <a:bodyPr>
            <a:normAutofit/>
          </a:bodyPr>
          <a:lstStyle/>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Communications and Stakeholder Relations.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Implement Corruption, Maladministration and Malpractices Data Analytics.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on SIU Governance Framework.</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all SIU Operations Enablement Functions.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Introduce new organisational and individual performance management system.</a:t>
            </a:r>
            <a:endParaRPr lang="en-US" sz="5600" dirty="0" smtClean="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9</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7325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Procurement irregularities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record keeping</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Employment irregularities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management and leadership instability</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governance, i.e. failure of Municipal Councils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project management</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No appropriate segregation of duties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business processes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Need to strengthen Risk management</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Need to strengthen Financial management</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Lack of consequence management</a:t>
            </a:r>
          </a:p>
          <a:p>
            <a:pPr marL="0" lvl="1" indent="0" algn="just">
              <a:lnSpc>
                <a:spcPct val="250000"/>
              </a:lnSpc>
              <a:buNone/>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90</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NATURE OF MALADMINISTRATION, MALPRACTICE AND CORRUPTION</a:t>
            </a:r>
            <a:endParaRPr lang="en-US" sz="3200" dirty="0"/>
          </a:p>
        </p:txBody>
      </p:sp>
    </p:spTree>
    <p:extLst>
      <p:ext uri="{BB962C8B-B14F-4D97-AF65-F5344CB8AC3E}">
        <p14:creationId xmlns:p14="http://schemas.microsoft.com/office/powerpoint/2010/main" val="36936810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Inadequate skills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Vacancies in key positions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High turnover of staff causes continuity issues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revenue management (the inability to collect debt from consumers of services)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Failure to investigate and recover unauthorised, irregular and fruitless and wasteful expenditure as provided for in section 32 of the MFMA</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Disciplinary action cannot be recommended against officials because they resign before the SIU investigation commences or during the course of the investigation</a:t>
            </a:r>
          </a:p>
          <a:p>
            <a:pPr marL="0" lvl="1" indent="0" algn="just">
              <a:lnSpc>
                <a:spcPct val="150000"/>
              </a:lnSpc>
              <a:buNone/>
            </a:pPr>
            <a:r>
              <a:rPr lang="en-US" sz="1400" b="1" dirty="0" smtClean="0">
                <a:latin typeface="Arial" panose="020B0604020202020204" pitchFamily="34" charset="0"/>
                <a:cs typeface="Arial" panose="020B0604020202020204" pitchFamily="34" charset="0"/>
              </a:rPr>
              <a:t>ALL OF THE ABOVE OBESERVATIONS ARE INCLUDED IN THE SYSETMIC RECOMMENDATIONS FOR THE RELEVANT MUNICIPALITY TO ATTEND TO.</a:t>
            </a:r>
          </a:p>
          <a:p>
            <a:pPr marL="311150" lvl="1" indent="-311150" algn="just">
              <a:lnSpc>
                <a:spcPct val="150000"/>
              </a:lnSpc>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lvl="1" indent="0" algn="just">
              <a:lnSpc>
                <a:spcPct val="250000"/>
              </a:lnSpc>
              <a:buNone/>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91</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NATURE OF MALADMINISTRATION, MALPRACTICE AND CORRUPTION</a:t>
            </a:r>
            <a:endParaRPr lang="en-US" sz="3200" dirty="0"/>
          </a:p>
        </p:txBody>
      </p:sp>
    </p:spTree>
    <p:extLst>
      <p:ext uri="{BB962C8B-B14F-4D97-AF65-F5344CB8AC3E}">
        <p14:creationId xmlns:p14="http://schemas.microsoft.com/office/powerpoint/2010/main" val="36057010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92</a:t>
            </a:fld>
            <a:endParaRPr lang="en-US" b="1" dirty="0">
              <a:latin typeface="Arial" panose="020B0604020202020204" pitchFamily="34" charset="0"/>
              <a:cs typeface="Arial" panose="020B0604020202020204" pitchFamily="34" charset="0"/>
            </a:endParaRPr>
          </a:p>
        </p:txBody>
      </p:sp>
      <p:sp>
        <p:nvSpPr>
          <p:cNvPr id="9"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ANTI-CORRUPTION MEASURES</a:t>
            </a:r>
            <a:endParaRPr lang="en-US" sz="43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2898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As reported previously, all stakeholders have been engaged and the Local Government Anti-Corruption Forum (LGACF) has been established.</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purpose of the LGACF is to support the Anti-Corruption initiatives of Local Government including the Local Government Corruption Prevention Framework.</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LGACF coordinates efforts amongst all Law Enforcement Agencies to ensure that investigative capacity is </a:t>
            </a:r>
            <a:r>
              <a:rPr lang="en-US" sz="1400" dirty="0" err="1" smtClean="0">
                <a:latin typeface="Arial" panose="020B0604020202020204" pitchFamily="34" charset="0"/>
                <a:cs typeface="Arial" panose="020B0604020202020204" pitchFamily="34" charset="0"/>
              </a:rPr>
              <a:t>optimised</a:t>
            </a:r>
            <a:r>
              <a:rPr lang="en-US" sz="1400" dirty="0" smtClean="0">
                <a:latin typeface="Arial" panose="020B0604020202020204" pitchFamily="34" charset="0"/>
                <a:cs typeface="Arial" panose="020B0604020202020204" pitchFamily="34" charset="0"/>
              </a:rPr>
              <a:t> and outcomes such as criminal prosecutions, civil recovers and any administrative actions are well coordinated.</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establishment of the Health Sector Anti-Corruption Forum (HSACF) and the outcomes achieved to date have demonstrated the effectiveness of multi-agency and civil society collaboration in addressing sector specific allegations.</a:t>
            </a: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93</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STRENGTHEN ANTI-CORRUPTION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MEASURES IN LOCAL GOVERNMENT</a:t>
            </a:r>
            <a:endParaRPr lang="en-US" sz="3200" dirty="0"/>
          </a:p>
        </p:txBody>
      </p:sp>
    </p:spTree>
    <p:extLst>
      <p:ext uri="{BB962C8B-B14F-4D97-AF65-F5344CB8AC3E}">
        <p14:creationId xmlns:p14="http://schemas.microsoft.com/office/powerpoint/2010/main" val="39365037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methodology that is being applied ensures that matters are dealt  with speedily, in a cost-effective manner, and without duplication of efforts.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Further, accountability amongst the members of the LGACF is fostered through the tracking of matters that are reported in order to ensure that all allegations are assessed and directed to the relevant member of the LGACF to deal with.</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Members of the LGACF are also able to render the necessary assistance and support to each other in order to ensure that all matters are appropriately dealt with.</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This model has proved successful as an effective coordination mechanism.</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effectiveness of the LGACF will be assessed and reported on. </a:t>
            </a: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t>94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STRENGTHEN ANTI-CORRUPTION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MEASURES IN LOCAL GOVERNMENT</a:t>
            </a:r>
            <a:endParaRPr lang="en-US" sz="3200" dirty="0"/>
          </a:p>
        </p:txBody>
      </p:sp>
    </p:spTree>
    <p:extLst>
      <p:ext uri="{BB962C8B-B14F-4D97-AF65-F5344CB8AC3E}">
        <p14:creationId xmlns:p14="http://schemas.microsoft.com/office/powerpoint/2010/main" val="3950924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Rectangle 2"/>
          <p:cNvSpPr/>
          <p:nvPr/>
        </p:nvSpPr>
        <p:spPr>
          <a:xfrm>
            <a:off x="285762" y="968005"/>
            <a:ext cx="9611366" cy="1323439"/>
          </a:xfrm>
          <a:prstGeom prst="rect">
            <a:avLst/>
          </a:prstGeom>
        </p:spPr>
        <p:txBody>
          <a:bodyPr wrap="square">
            <a:spAutoFit/>
          </a:bodyPr>
          <a:lstStyle/>
          <a:p>
            <a:pPr algn="ctr"/>
            <a:r>
              <a:rPr lang="en-US" sz="8000" b="1" dirty="0">
                <a:latin typeface="Arial" panose="020B0604020202020204" pitchFamily="34" charset="0"/>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r>
              <a:rPr lang="en-US" sz="1600" dirty="0" smtClean="0">
                <a:latin typeface="Arial"/>
                <a:cs typeface="Arial"/>
              </a:rPr>
              <a:t>Hotline: 0800 037 774    </a:t>
            </a:r>
          </a:p>
          <a:p>
            <a:r>
              <a:rPr lang="en-US" sz="1600" dirty="0" smtClean="0">
                <a:latin typeface="Arial"/>
                <a:cs typeface="Arial"/>
              </a:rPr>
              <a:t>Website: https://www.siu.org.za </a:t>
            </a:r>
          </a:p>
          <a:p>
            <a:r>
              <a:rPr lang="en-US" sz="1600" dirty="0" smtClean="0">
                <a:latin typeface="Arial"/>
                <a:cs typeface="Arial"/>
              </a:rPr>
              <a:t>E-mail: info@siu.org.za </a:t>
            </a:r>
            <a:endParaRPr lang="en-US" sz="1600" dirty="0">
              <a:latin typeface="Arial"/>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r>
              <a:rPr lang="en-US" dirty="0" smtClean="0"/>
              <a:t>Follow Us</a:t>
            </a:r>
            <a:endParaRPr lang="en-US" dirty="0"/>
          </a:p>
        </p:txBody>
      </p:sp>
      <p:sp>
        <p:nvSpPr>
          <p:cNvPr id="14" name="TextBox 13"/>
          <p:cNvSpPr txBox="1"/>
          <p:nvPr/>
        </p:nvSpPr>
        <p:spPr>
          <a:xfrm>
            <a:off x="6731139" y="3015344"/>
            <a:ext cx="1144766" cy="276999"/>
          </a:xfrm>
          <a:prstGeom prst="rect">
            <a:avLst/>
          </a:prstGeom>
          <a:noFill/>
        </p:spPr>
        <p:txBody>
          <a:bodyPr wrap="square" rtlCol="0">
            <a:spAutoFit/>
          </a:bodyPr>
          <a:lstStyle/>
          <a:p>
            <a:r>
              <a:rPr lang="en-US" sz="1200" b="1" dirty="0" smtClean="0"/>
              <a:t>@RSASIU</a:t>
            </a:r>
            <a:endParaRPr lang="en-US" sz="1200" b="1" dirty="0"/>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40E4637F-1127-AF4D-B96F-F7789FFD66FF}" type="slidenum">
              <a:rPr lang="en-US" smtClean="0"/>
              <a:t>95</a:t>
            </a:fld>
            <a:endParaRPr lang="en-US"/>
          </a:p>
        </p:txBody>
      </p:sp>
    </p:spTree>
    <p:extLst>
      <p:ext uri="{BB962C8B-B14F-4D97-AF65-F5344CB8AC3E}">
        <p14:creationId xmlns:p14="http://schemas.microsoft.com/office/powerpoint/2010/main" val="1922370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11948</Words>
  <Application>Microsoft Office PowerPoint</Application>
  <PresentationFormat>A4 Paper (210x297 mm)</PresentationFormat>
  <Paragraphs>1406</Paragraphs>
  <Slides>95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95</vt:i4>
      </vt:variant>
    </vt:vector>
  </HeadingPairs>
  <TitlesOfParts>
    <vt:vector size="104" baseType="lpstr">
      <vt:lpstr>Arial</vt:lpstr>
      <vt:lpstr>Calibri</vt:lpstr>
      <vt:lpstr>Courier New</vt:lpstr>
      <vt:lpstr>Symbol</vt:lpstr>
      <vt:lpstr>Times</vt:lpstr>
      <vt:lpstr>Times New Roman</vt:lpstr>
      <vt:lpstr>Office Theme</vt:lpstr>
      <vt:lpstr>1_Office Theme</vt:lpstr>
      <vt:lpstr>2_Office Theme</vt:lpstr>
      <vt:lpstr>PowerPoint Presentation</vt:lpstr>
      <vt:lpstr>PowerPoint Presentation</vt:lpstr>
      <vt:lpstr>SIU LEGISLATIVE AND OTHER MANDATE</vt:lpstr>
      <vt:lpstr>SIU LEGISLATIVE AND OTHER MANDATE</vt:lpstr>
      <vt:lpstr>SIU VISION AND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PROCLAMATION R25 OF 2017</vt:lpstr>
      <vt:lpstr>PowerPoint Presentation</vt:lpstr>
      <vt:lpstr>PROCLAMATION R28 OF 2018 AMENDED BY R5 OF 2019</vt:lpstr>
      <vt:lpstr>PROCLAMATION R28 OF 2018 AMENDED BY R5 OF 2019</vt:lpstr>
      <vt:lpstr>PROCLAMATION R17 OF 2019</vt:lpstr>
      <vt:lpstr>PROCLAMATION R17 OF 2019 CITY OF JOHANNESBURG</vt:lpstr>
      <vt:lpstr>PROCLAMATION R17 OF 2019 CITY OF JOHANNESBURG</vt:lpstr>
      <vt:lpstr>PowerPoint Presentation</vt:lpstr>
      <vt:lpstr>PROCLAMATION R18 OF 2017  AMENDED BY R43 OF 2019 </vt:lpstr>
      <vt:lpstr>PROCLAMATION R18 OF 2017  AMENDED BY R43 OF 2019  THABAZIMBI LOCAL MUNICIPALITY </vt:lpstr>
      <vt:lpstr>PROCLAMATION R18 OF 2017  AMENDED BY R43 OF 2019 THABAZIMBI LOCAL MUNICIPALITY </vt:lpstr>
      <vt:lpstr>PROCLAMATION R18 OF 2017  AMENDED BY R43 OF 2019 THABAZIMBI LOCAL MUNICIPALITY </vt:lpstr>
      <vt:lpstr>PROCLAMATION R7 OF 2018  </vt:lpstr>
      <vt:lpstr>PROCLAMATION R7 OF 2018  </vt:lpstr>
      <vt:lpstr>PROCLAMATION R7 OF 2018  </vt:lpstr>
      <vt:lpstr>PROCLAMATION R8 OF 2017 amended by R15 OF 2018 amended by R16 of 2019</vt:lpstr>
      <vt:lpstr>PROCLAMATION R8 OF 2017 amended by R15 OF 2018 amended by R16 of 2019 Mopani District Municipality</vt:lpstr>
      <vt:lpstr>PROCLAMATION R8 OF 2017 amended by R15 OF 2018 amended by R16 of 2019 Mopani District Municipality</vt:lpstr>
      <vt:lpstr>PROCLAMATION R8 OF 2017 amended by R15 OF 2018 amended by R16 of 2019 Mopani District Municipality  Outcomes </vt:lpstr>
      <vt:lpstr>PowerPoint Presentation</vt:lpstr>
      <vt:lpstr>PowerPoint Presentation</vt:lpstr>
      <vt:lpstr>PowerPoint Presentation</vt:lpstr>
      <vt:lpstr>NORTH WEST PROVINCE </vt:lpstr>
      <vt:lpstr>PowerPoint Presentation</vt:lpstr>
      <vt:lpstr>PROCLAMATION R23 OF 2020</vt:lpstr>
      <vt:lpstr>PowerPoint Presentation</vt:lpstr>
      <vt:lpstr>PROCLAMATION R23 OF 2020</vt:lpstr>
      <vt:lpstr>WESTERN CAPE</vt:lpstr>
      <vt:lpstr>PowerPoint Presentation</vt:lpstr>
      <vt:lpstr>PowerPoint Presentation</vt:lpstr>
      <vt:lpstr>PowerPoint Presentation</vt:lpstr>
      <vt:lpstr>SALDANHA BAY LOCAL MUNICIPALITY PROCLAMATION  R39 OF 2020</vt:lpstr>
      <vt:lpstr>PowerPoint Presentation</vt:lpstr>
      <vt:lpstr>NORTHERN CAPE</vt:lpstr>
      <vt:lpstr>PROCLAMATION R23 OF 2020</vt:lpstr>
      <vt:lpstr>PROCLAMATION R23 OF 2020</vt:lpstr>
      <vt:lpstr>MPUMALANGA PROVINCE </vt:lpstr>
      <vt:lpstr>PROCLAMATION R23 OF 2020</vt:lpstr>
      <vt:lpstr>PROCLAMATION R23 OF 2020</vt:lpstr>
      <vt:lpstr>PROCLAMATION R23 OF 2020</vt:lpstr>
      <vt:lpstr>PowerPoint Presentation</vt:lpstr>
      <vt:lpstr>UPDATE ON ONGOING CIVIL MATTERS</vt:lpstr>
      <vt:lpstr>UPDATE ON ONGOING CIVIL MATTERS</vt:lpstr>
      <vt:lpstr>PowerPoint Presentation</vt:lpstr>
      <vt:lpstr>NATURE OF MALADMINISTRATION, MALPRACTICE AND CORRUPTION</vt:lpstr>
      <vt:lpstr>NATURE OF MALADMINISTRATION, MALPRACTICE AND CORRUPTION</vt:lpstr>
      <vt:lpstr>PowerPoint Presentation</vt:lpstr>
      <vt:lpstr>STRENGTHEN ANTI-CORRUPTION  MEASURES IN LOCAL GOVERNMENT</vt:lpstr>
      <vt:lpstr>STRENGTHEN ANTI-CORRUPTION  MEASURES IN LOCAL GOVERNMENT</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Shereen Cassiem</cp:lastModifiedBy>
  <cp:revision>217</cp:revision>
  <cp:lastPrinted>2019-11-01T11:55:38Z</cp:lastPrinted>
  <dcterms:created xsi:type="dcterms:W3CDTF">2018-07-24T20:58:47Z</dcterms:created>
  <dcterms:modified xsi:type="dcterms:W3CDTF">2022-03-22T14:15:14Z</dcterms:modified>
</cp:coreProperties>
</file>