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725" r:id="rId2"/>
    <p:sldMasterId id="2147483738" r:id="rId3"/>
  </p:sldMasterIdLst>
  <p:notesMasterIdLst>
    <p:notesMasterId r:id="rId90"/>
  </p:notesMasterIdLst>
  <p:handoutMasterIdLst>
    <p:handoutMasterId r:id="rId91"/>
  </p:handoutMasterIdLst>
  <p:sldIdLst>
    <p:sldId id="728" r:id="rId4"/>
    <p:sldId id="434" r:id="rId5"/>
    <p:sldId id="536" r:id="rId6"/>
    <p:sldId id="869" r:id="rId7"/>
    <p:sldId id="548" r:id="rId8"/>
    <p:sldId id="870" r:id="rId9"/>
    <p:sldId id="874" r:id="rId10"/>
    <p:sldId id="781" r:id="rId11"/>
    <p:sldId id="782" r:id="rId12"/>
    <p:sldId id="829" r:id="rId13"/>
    <p:sldId id="830" r:id="rId14"/>
    <p:sldId id="831" r:id="rId15"/>
    <p:sldId id="833" r:id="rId16"/>
    <p:sldId id="834" r:id="rId17"/>
    <p:sldId id="959" r:id="rId18"/>
    <p:sldId id="836" r:id="rId19"/>
    <p:sldId id="837" r:id="rId20"/>
    <p:sldId id="839" r:id="rId21"/>
    <p:sldId id="840" r:id="rId22"/>
    <p:sldId id="841" r:id="rId23"/>
    <p:sldId id="842" r:id="rId24"/>
    <p:sldId id="844" r:id="rId25"/>
    <p:sldId id="851" r:id="rId26"/>
    <p:sldId id="852" r:id="rId27"/>
    <p:sldId id="853" r:id="rId28"/>
    <p:sldId id="854" r:id="rId29"/>
    <p:sldId id="855" r:id="rId30"/>
    <p:sldId id="944" r:id="rId31"/>
    <p:sldId id="945" r:id="rId32"/>
    <p:sldId id="858" r:id="rId33"/>
    <p:sldId id="915" r:id="rId34"/>
    <p:sldId id="916" r:id="rId35"/>
    <p:sldId id="917" r:id="rId36"/>
    <p:sldId id="861" r:id="rId37"/>
    <p:sldId id="862" r:id="rId38"/>
    <p:sldId id="863" r:id="rId39"/>
    <p:sldId id="961" r:id="rId40"/>
    <p:sldId id="864" r:id="rId41"/>
    <p:sldId id="865" r:id="rId42"/>
    <p:sldId id="866" r:id="rId43"/>
    <p:sldId id="868" r:id="rId44"/>
    <p:sldId id="867" r:id="rId45"/>
    <p:sldId id="922" r:id="rId46"/>
    <p:sldId id="923" r:id="rId47"/>
    <p:sldId id="924" r:id="rId48"/>
    <p:sldId id="925" r:id="rId49"/>
    <p:sldId id="926" r:id="rId50"/>
    <p:sldId id="332" r:id="rId51"/>
    <p:sldId id="927" r:id="rId52"/>
    <p:sldId id="437" r:id="rId53"/>
    <p:sldId id="930" r:id="rId54"/>
    <p:sldId id="931" r:id="rId55"/>
    <p:sldId id="439" r:id="rId56"/>
    <p:sldId id="934" r:id="rId57"/>
    <p:sldId id="935" r:id="rId58"/>
    <p:sldId id="348" r:id="rId59"/>
    <p:sldId id="362" r:id="rId60"/>
    <p:sldId id="414" r:id="rId61"/>
    <p:sldId id="937" r:id="rId62"/>
    <p:sldId id="351" r:id="rId63"/>
    <p:sldId id="352" r:id="rId64"/>
    <p:sldId id="938" r:id="rId65"/>
    <p:sldId id="939" r:id="rId66"/>
    <p:sldId id="355" r:id="rId67"/>
    <p:sldId id="941" r:id="rId68"/>
    <p:sldId id="942" r:id="rId69"/>
    <p:sldId id="358" r:id="rId70"/>
    <p:sldId id="547" r:id="rId71"/>
    <p:sldId id="676" r:id="rId72"/>
    <p:sldId id="875" r:id="rId73"/>
    <p:sldId id="876" r:id="rId74"/>
    <p:sldId id="877" r:id="rId75"/>
    <p:sldId id="682" r:id="rId76"/>
    <p:sldId id="880" r:id="rId77"/>
    <p:sldId id="823" r:id="rId78"/>
    <p:sldId id="918" r:id="rId79"/>
    <p:sldId id="441" r:id="rId80"/>
    <p:sldId id="436" r:id="rId81"/>
    <p:sldId id="341" r:id="rId82"/>
    <p:sldId id="342" r:id="rId83"/>
    <p:sldId id="914" r:id="rId84"/>
    <p:sldId id="946" r:id="rId85"/>
    <p:sldId id="947" r:id="rId86"/>
    <p:sldId id="806" r:id="rId87"/>
    <p:sldId id="683" r:id="rId88"/>
    <p:sldId id="727" r:id="rId89"/>
  </p:sldIdLst>
  <p:sldSz cx="10080625" cy="7559675"/>
  <p:notesSz cx="6797675" cy="992505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673" userDrawn="1">
          <p15:clr>
            <a:srgbClr val="A4A3A4"/>
          </p15:clr>
        </p15:guide>
        <p15:guide id="2" pos="19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gaka Makgeledisa" initials="KM" lastIdx="1" clrIdx="6">
    <p:extLst/>
  </p:cmAuthor>
  <p:cmAuthor id="1" name="Zodwa Modimakwane" initials="ZM" lastIdx="60" clrIdx="0">
    <p:extLst/>
  </p:cmAuthor>
  <p:cmAuthor id="8" name="Dr Mary-Antoinette Dliwayo" initials="DMAD" lastIdx="9" clrIdx="7">
    <p:extLst/>
  </p:cmAuthor>
  <p:cmAuthor id="2" name="Mary-Louise Madalane" initials="MM" lastIdx="14" clrIdx="1">
    <p:extLst/>
  </p:cmAuthor>
  <p:cmAuthor id="9" name="Zodwa Modimakwane" initials="ZM [2]" lastIdx="20" clrIdx="8">
    <p:extLst/>
  </p:cmAuthor>
  <p:cmAuthor id="3" name="Christiaan Geel" initials="CG" lastIdx="2" clrIdx="2">
    <p:extLst/>
  </p:cmAuthor>
  <p:cmAuthor id="4" name="William Chauke" initials="WC" lastIdx="1" clrIdx="3">
    <p:extLst/>
  </p:cmAuthor>
  <p:cmAuthor id="5" name="Dr Eva Sujee" initials="DES" lastIdx="12" clrIdx="4">
    <p:extLst/>
  </p:cmAuthor>
  <p:cmAuthor id="6" name="Nomaswazi Shabalala" initials="NS"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AE"/>
    <a:srgbClr val="22228B"/>
    <a:srgbClr val="004A8F"/>
    <a:srgbClr val="181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88984" autoAdjust="0"/>
  </p:normalViewPr>
  <p:slideViewPr>
    <p:cSldViewPr>
      <p:cViewPr>
        <p:scale>
          <a:sx n="74" d="100"/>
          <a:sy n="74" d="100"/>
        </p:scale>
        <p:origin x="-1122" y="-3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9014"/>
    </p:cViewPr>
  </p:sorterViewPr>
  <p:notesViewPr>
    <p:cSldViewPr>
      <p:cViewPr varScale="1">
        <p:scale>
          <a:sx n="59" d="100"/>
          <a:sy n="59" d="100"/>
        </p:scale>
        <p:origin x="-1752" y="-72"/>
      </p:cViewPr>
      <p:guideLst>
        <p:guide orient="horz" pos="2673"/>
        <p:guide pos="19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D542E-9ED4-4EAA-B48F-6839758FE342}" type="doc">
      <dgm:prSet loTypeId="urn:microsoft.com/office/officeart/2009/3/layout/OpposingIdeas" loCatId="relationship" qsTypeId="urn:microsoft.com/office/officeart/2005/8/quickstyle/simple1" qsCatId="simple" csTypeId="urn:microsoft.com/office/officeart/2005/8/colors/colorful1#1" csCatId="colorful" phldr="1"/>
      <dgm:spPr/>
      <dgm:t>
        <a:bodyPr/>
        <a:lstStyle/>
        <a:p>
          <a:endParaRPr lang="en-ZA"/>
        </a:p>
      </dgm:t>
    </dgm:pt>
    <dgm:pt modelId="{B1678BDF-CB65-4346-8160-651905179AF0}">
      <dgm:prSet phldrT="[Text]"/>
      <dgm:spPr/>
      <dgm:t>
        <a:bodyPr/>
        <a:lstStyle/>
        <a:p>
          <a:pPr>
            <a:buFont typeface="Arial" panose="020B0604020202020204" pitchFamily="34" charset="0"/>
            <a:buChar char="•"/>
          </a:pPr>
          <a:r>
            <a:rPr lang="en-US" dirty="0">
              <a:solidFill>
                <a:schemeClr val="bg1"/>
              </a:solidFill>
              <a:latin typeface="Century Gothic" panose="020B0502020202020204" pitchFamily="34" charset="0"/>
            </a:rPr>
            <a:t>b. To achieve comparability and consistency of the results from one year to the next.</a:t>
          </a:r>
          <a:endParaRPr lang="en-ZA" dirty="0">
            <a:solidFill>
              <a:schemeClr val="bg1"/>
            </a:solidFill>
          </a:endParaRPr>
        </a:p>
      </dgm:t>
    </dgm:pt>
    <dgm:pt modelId="{0516F305-8F91-4C3E-9FD1-0C333A7DD6EC}" type="parTrans" cxnId="{99FA90FD-6D2A-4A8D-8D54-CF7E2CE563CB}">
      <dgm:prSet/>
      <dgm:spPr/>
      <dgm:t>
        <a:bodyPr/>
        <a:lstStyle/>
        <a:p>
          <a:endParaRPr lang="en-ZA"/>
        </a:p>
      </dgm:t>
    </dgm:pt>
    <dgm:pt modelId="{C6710DE7-1D0C-48E5-8E24-BA462C2773B6}" type="sibTrans" cxnId="{99FA90FD-6D2A-4A8D-8D54-CF7E2CE563CB}">
      <dgm:prSet/>
      <dgm:spPr/>
      <dgm:t>
        <a:bodyPr/>
        <a:lstStyle/>
        <a:p>
          <a:endParaRPr lang="en-ZA"/>
        </a:p>
      </dgm:t>
    </dgm:pt>
    <dgm:pt modelId="{98ACFB16-AB10-4343-A462-BF621EA90FFE}">
      <dgm:prSet phldrT="[Text]"/>
      <dgm:spPr/>
      <dgm:t>
        <a:bodyPr/>
        <a:lstStyle/>
        <a:p>
          <a:pPr>
            <a:buFont typeface="Arial" panose="020B0604020202020204" pitchFamily="34" charset="0"/>
            <a:buChar char="•"/>
          </a:pPr>
          <a:r>
            <a:rPr lang="en-ZA" dirty="0">
              <a:solidFill>
                <a:schemeClr val="bg1"/>
              </a:solidFill>
              <a:latin typeface="Century Gothic" panose="020B0502020202020204" pitchFamily="34" charset="0"/>
            </a:rPr>
            <a:t>a. To ensure that learners are not advantaged or disadvantaged by factors other than their knowledge of the subject, abilities and aptitude.</a:t>
          </a:r>
          <a:endParaRPr lang="en-ZA" dirty="0">
            <a:solidFill>
              <a:schemeClr val="bg1"/>
            </a:solidFill>
          </a:endParaRPr>
        </a:p>
      </dgm:t>
    </dgm:pt>
    <dgm:pt modelId="{52FFDF20-59F9-4195-A78B-0B0965812167}" type="sibTrans" cxnId="{1E7CE77E-9BBB-453B-85E7-03B084AF6C73}">
      <dgm:prSet/>
      <dgm:spPr/>
      <dgm:t>
        <a:bodyPr/>
        <a:lstStyle/>
        <a:p>
          <a:endParaRPr lang="en-ZA"/>
        </a:p>
      </dgm:t>
    </dgm:pt>
    <dgm:pt modelId="{A04016FF-890E-4710-A0E2-23CA8772E6A3}" type="parTrans" cxnId="{1E7CE77E-9BBB-453B-85E7-03B084AF6C73}">
      <dgm:prSet/>
      <dgm:spPr/>
      <dgm:t>
        <a:bodyPr/>
        <a:lstStyle/>
        <a:p>
          <a:endParaRPr lang="en-ZA"/>
        </a:p>
      </dgm:t>
    </dgm:pt>
    <dgm:pt modelId="{4817CA41-F69E-4B09-8497-3FFB49833DA2}">
      <dgm:prSet phldrT="[Text]"/>
      <dgm:spPr/>
      <dgm:t>
        <a:bodyPr/>
        <a:lstStyle/>
        <a:p>
          <a:endParaRPr lang="en-ZA" dirty="0"/>
        </a:p>
      </dgm:t>
    </dgm:pt>
    <dgm:pt modelId="{EC3F3EB5-3CAA-46A9-A480-1AE86D44CEA8}" type="sibTrans" cxnId="{3E2D05F0-EDAC-43CA-8651-9A3EC8BB5BBD}">
      <dgm:prSet/>
      <dgm:spPr/>
      <dgm:t>
        <a:bodyPr/>
        <a:lstStyle/>
        <a:p>
          <a:endParaRPr lang="en-ZA"/>
        </a:p>
      </dgm:t>
    </dgm:pt>
    <dgm:pt modelId="{82FB5FE2-8CDB-437F-A8C2-2B96CDEAA44F}" type="parTrans" cxnId="{3E2D05F0-EDAC-43CA-8651-9A3EC8BB5BBD}">
      <dgm:prSet/>
      <dgm:spPr/>
      <dgm:t>
        <a:bodyPr/>
        <a:lstStyle/>
        <a:p>
          <a:endParaRPr lang="en-ZA"/>
        </a:p>
      </dgm:t>
    </dgm:pt>
    <dgm:pt modelId="{35127744-AB8B-48D2-BC29-77B5BD263D43}">
      <dgm:prSet phldrT="[Text]"/>
      <dgm:spPr/>
      <dgm:t>
        <a:bodyPr/>
        <a:lstStyle/>
        <a:p>
          <a:endParaRPr lang="en-ZA" dirty="0"/>
        </a:p>
      </dgm:t>
    </dgm:pt>
    <dgm:pt modelId="{507F1A9F-5DEC-40F3-BCD6-62EE9447FCBB}" type="sibTrans" cxnId="{81CA54F6-A180-4C1C-9FD1-2354FF8AF21B}">
      <dgm:prSet/>
      <dgm:spPr/>
      <dgm:t>
        <a:bodyPr/>
        <a:lstStyle/>
        <a:p>
          <a:endParaRPr lang="en-ZA"/>
        </a:p>
      </dgm:t>
    </dgm:pt>
    <dgm:pt modelId="{5EB406E8-C12F-402D-ABFF-B36CF6C42509}" type="parTrans" cxnId="{81CA54F6-A180-4C1C-9FD1-2354FF8AF21B}">
      <dgm:prSet/>
      <dgm:spPr/>
      <dgm:t>
        <a:bodyPr/>
        <a:lstStyle/>
        <a:p>
          <a:endParaRPr lang="en-ZA"/>
        </a:p>
      </dgm:t>
    </dgm:pt>
    <dgm:pt modelId="{A964213E-C75D-45A9-AC50-56C49272BAF9}" type="pres">
      <dgm:prSet presAssocID="{6B6D542E-9ED4-4EAA-B48F-6839758FE342}" presName="Name0" presStyleCnt="0">
        <dgm:presLayoutVars>
          <dgm:chMax val="2"/>
          <dgm:dir/>
          <dgm:animOne val="branch"/>
          <dgm:animLvl val="lvl"/>
          <dgm:resizeHandles val="exact"/>
        </dgm:presLayoutVars>
      </dgm:prSet>
      <dgm:spPr/>
      <dgm:t>
        <a:bodyPr/>
        <a:lstStyle/>
        <a:p>
          <a:endParaRPr lang="en-US"/>
        </a:p>
      </dgm:t>
    </dgm:pt>
    <dgm:pt modelId="{1103C261-0DD3-4BB6-AE1C-8FF28F2F7BA6}" type="pres">
      <dgm:prSet presAssocID="{6B6D542E-9ED4-4EAA-B48F-6839758FE342}" presName="Background" presStyleLbl="node1" presStyleIdx="0" presStyleCnt="1" custScaleX="110829" custScaleY="128673" custLinFactNeighborX="-77" custLinFactNeighborY="-8180"/>
      <dgm:spPr>
        <a:solidFill>
          <a:schemeClr val="accent6">
            <a:lumMod val="75000"/>
          </a:schemeClr>
        </a:solidFill>
      </dgm:spPr>
    </dgm:pt>
    <dgm:pt modelId="{FE59BAC9-70C0-4C6B-B36A-C8CB7289E091}" type="pres">
      <dgm:prSet presAssocID="{6B6D542E-9ED4-4EAA-B48F-6839758FE342}" presName="Divider" presStyleLbl="callout" presStyleIdx="0" presStyleCnt="1"/>
      <dgm:spPr/>
    </dgm:pt>
    <dgm:pt modelId="{2692EDAD-ABCE-4B31-B2DC-5EE8A909BF46}" type="pres">
      <dgm:prSet presAssocID="{6B6D542E-9ED4-4EAA-B48F-6839758FE342}" presName="ChildText1" presStyleLbl="revTx" presStyleIdx="0" presStyleCnt="0">
        <dgm:presLayoutVars>
          <dgm:chMax val="0"/>
          <dgm:chPref val="0"/>
          <dgm:bulletEnabled val="1"/>
        </dgm:presLayoutVars>
      </dgm:prSet>
      <dgm:spPr/>
      <dgm:t>
        <a:bodyPr/>
        <a:lstStyle/>
        <a:p>
          <a:endParaRPr lang="en-US"/>
        </a:p>
      </dgm:t>
    </dgm:pt>
    <dgm:pt modelId="{8C4A5781-BEAB-4258-81D0-D5C78CD76135}" type="pres">
      <dgm:prSet presAssocID="{6B6D542E-9ED4-4EAA-B48F-6839758FE342}" presName="ChildText2" presStyleLbl="revTx" presStyleIdx="0" presStyleCnt="0" custLinFactNeighborX="5924" custLinFactNeighborY="-1019">
        <dgm:presLayoutVars>
          <dgm:chMax val="0"/>
          <dgm:chPref val="0"/>
          <dgm:bulletEnabled val="1"/>
        </dgm:presLayoutVars>
      </dgm:prSet>
      <dgm:spPr/>
      <dgm:t>
        <a:bodyPr/>
        <a:lstStyle/>
        <a:p>
          <a:endParaRPr lang="en-US"/>
        </a:p>
      </dgm:t>
    </dgm:pt>
    <dgm:pt modelId="{D77C1FB8-ABFF-498E-B507-6F70165FCAA5}" type="pres">
      <dgm:prSet presAssocID="{6B6D542E-9ED4-4EAA-B48F-6839758FE342}" presName="ParentText1" presStyleLbl="revTx" presStyleIdx="0" presStyleCnt="0">
        <dgm:presLayoutVars>
          <dgm:chMax val="1"/>
          <dgm:chPref val="1"/>
        </dgm:presLayoutVars>
      </dgm:prSet>
      <dgm:spPr/>
      <dgm:t>
        <a:bodyPr/>
        <a:lstStyle/>
        <a:p>
          <a:endParaRPr lang="en-US"/>
        </a:p>
      </dgm:t>
    </dgm:pt>
    <dgm:pt modelId="{6DD64E5A-B6C9-43A7-BAC6-6DA0BCF51FA0}" type="pres">
      <dgm:prSet presAssocID="{6B6D542E-9ED4-4EAA-B48F-6839758FE342}" presName="ParentShape1" presStyleLbl="alignImgPlace1" presStyleIdx="0" presStyleCnt="2" custAng="19565245" custFlipVert="1" custFlipHor="0" custScaleX="5443" custScaleY="1546" custLinFactNeighborX="-19156" custLinFactNeighborY="16049">
        <dgm:presLayoutVars/>
      </dgm:prSet>
      <dgm:spPr/>
      <dgm:t>
        <a:bodyPr/>
        <a:lstStyle/>
        <a:p>
          <a:endParaRPr lang="en-US"/>
        </a:p>
      </dgm:t>
    </dgm:pt>
    <dgm:pt modelId="{3DB104F6-7EC3-48C9-A926-F6B5DC42A55B}" type="pres">
      <dgm:prSet presAssocID="{6B6D542E-9ED4-4EAA-B48F-6839758FE342}" presName="ParentText2" presStyleLbl="revTx" presStyleIdx="0" presStyleCnt="0">
        <dgm:presLayoutVars>
          <dgm:chMax val="1"/>
          <dgm:chPref val="1"/>
        </dgm:presLayoutVars>
      </dgm:prSet>
      <dgm:spPr/>
      <dgm:t>
        <a:bodyPr/>
        <a:lstStyle/>
        <a:p>
          <a:endParaRPr lang="en-US"/>
        </a:p>
      </dgm:t>
    </dgm:pt>
    <dgm:pt modelId="{8C958D82-D45F-49A1-BAA8-A84FF28AF762}" type="pres">
      <dgm:prSet presAssocID="{6B6D542E-9ED4-4EAA-B48F-6839758FE342}" presName="ParentShape2" presStyleLbl="alignImgPlace1" presStyleIdx="1" presStyleCnt="2" custAng="6575046" custFlipVert="1" custScaleX="4486" custScaleY="11792" custLinFactX="-100000" custLinFactNeighborX="-161546" custLinFactNeighborY="49828">
        <dgm:presLayoutVars/>
      </dgm:prSet>
      <dgm:spPr/>
      <dgm:t>
        <a:bodyPr/>
        <a:lstStyle/>
        <a:p>
          <a:endParaRPr lang="en-US"/>
        </a:p>
      </dgm:t>
    </dgm:pt>
  </dgm:ptLst>
  <dgm:cxnLst>
    <dgm:cxn modelId="{3E2D05F0-EDAC-43CA-8651-9A3EC8BB5BBD}" srcId="{6B6D542E-9ED4-4EAA-B48F-6839758FE342}" destId="{4817CA41-F69E-4B09-8497-3FFB49833DA2}" srcOrd="0" destOrd="0" parTransId="{82FB5FE2-8CDB-437F-A8C2-2B96CDEAA44F}" sibTransId="{EC3F3EB5-3CAA-46A9-A480-1AE86D44CEA8}"/>
    <dgm:cxn modelId="{54126BAE-2CA0-4956-AD6D-1F71F40CB57F}" type="presOf" srcId="{35127744-AB8B-48D2-BC29-77B5BD263D43}" destId="{3DB104F6-7EC3-48C9-A926-F6B5DC42A55B}" srcOrd="0" destOrd="0" presId="urn:microsoft.com/office/officeart/2009/3/layout/OpposingIdeas"/>
    <dgm:cxn modelId="{1E7CE77E-9BBB-453B-85E7-03B084AF6C73}" srcId="{4817CA41-F69E-4B09-8497-3FFB49833DA2}" destId="{98ACFB16-AB10-4343-A462-BF621EA90FFE}" srcOrd="0" destOrd="0" parTransId="{A04016FF-890E-4710-A0E2-23CA8772E6A3}" sibTransId="{52FFDF20-59F9-4195-A78B-0B0965812167}"/>
    <dgm:cxn modelId="{DA67E7D2-64B5-4646-A772-BD53AF431AD1}" type="presOf" srcId="{B1678BDF-CB65-4346-8160-651905179AF0}" destId="{8C4A5781-BEAB-4258-81D0-D5C78CD76135}" srcOrd="0" destOrd="0" presId="urn:microsoft.com/office/officeart/2009/3/layout/OpposingIdeas"/>
    <dgm:cxn modelId="{B7F3E2B7-8377-4152-8895-D31121911FE8}" type="presOf" srcId="{98ACFB16-AB10-4343-A462-BF621EA90FFE}" destId="{2692EDAD-ABCE-4B31-B2DC-5EE8A909BF46}" srcOrd="0" destOrd="0" presId="urn:microsoft.com/office/officeart/2009/3/layout/OpposingIdeas"/>
    <dgm:cxn modelId="{81CA54F6-A180-4C1C-9FD1-2354FF8AF21B}" srcId="{6B6D542E-9ED4-4EAA-B48F-6839758FE342}" destId="{35127744-AB8B-48D2-BC29-77B5BD263D43}" srcOrd="1" destOrd="0" parTransId="{5EB406E8-C12F-402D-ABFF-B36CF6C42509}" sibTransId="{507F1A9F-5DEC-40F3-BCD6-62EE9447FCBB}"/>
    <dgm:cxn modelId="{041F3907-D320-4E43-85C4-48E8B8CAE807}" type="presOf" srcId="{4817CA41-F69E-4B09-8497-3FFB49833DA2}" destId="{D77C1FB8-ABFF-498E-B507-6F70165FCAA5}" srcOrd="0" destOrd="0" presId="urn:microsoft.com/office/officeart/2009/3/layout/OpposingIdeas"/>
    <dgm:cxn modelId="{68E89DCE-FF63-4E7B-A4A0-36971BD7AF0F}" type="presOf" srcId="{6B6D542E-9ED4-4EAA-B48F-6839758FE342}" destId="{A964213E-C75D-45A9-AC50-56C49272BAF9}" srcOrd="0" destOrd="0" presId="urn:microsoft.com/office/officeart/2009/3/layout/OpposingIdeas"/>
    <dgm:cxn modelId="{BAC2593E-7018-475A-B3F0-1ECC850460C2}" type="presOf" srcId="{4817CA41-F69E-4B09-8497-3FFB49833DA2}" destId="{6DD64E5A-B6C9-43A7-BAC6-6DA0BCF51FA0}" srcOrd="1" destOrd="0" presId="urn:microsoft.com/office/officeart/2009/3/layout/OpposingIdeas"/>
    <dgm:cxn modelId="{C7898992-B102-4CBB-9FEB-4635AD7DB8BE}" type="presOf" srcId="{35127744-AB8B-48D2-BC29-77B5BD263D43}" destId="{8C958D82-D45F-49A1-BAA8-A84FF28AF762}" srcOrd="1" destOrd="0" presId="urn:microsoft.com/office/officeart/2009/3/layout/OpposingIdeas"/>
    <dgm:cxn modelId="{99FA90FD-6D2A-4A8D-8D54-CF7E2CE563CB}" srcId="{35127744-AB8B-48D2-BC29-77B5BD263D43}" destId="{B1678BDF-CB65-4346-8160-651905179AF0}" srcOrd="0" destOrd="0" parTransId="{0516F305-8F91-4C3E-9FD1-0C333A7DD6EC}" sibTransId="{C6710DE7-1D0C-48E5-8E24-BA462C2773B6}"/>
    <dgm:cxn modelId="{C5F665F8-AAA6-4108-9173-EA4022181716}" type="presParOf" srcId="{A964213E-C75D-45A9-AC50-56C49272BAF9}" destId="{1103C261-0DD3-4BB6-AE1C-8FF28F2F7BA6}" srcOrd="0" destOrd="0" presId="urn:microsoft.com/office/officeart/2009/3/layout/OpposingIdeas"/>
    <dgm:cxn modelId="{E2EE14CD-B2F3-4432-88BB-B40912C7DE27}" type="presParOf" srcId="{A964213E-C75D-45A9-AC50-56C49272BAF9}" destId="{FE59BAC9-70C0-4C6B-B36A-C8CB7289E091}" srcOrd="1" destOrd="0" presId="urn:microsoft.com/office/officeart/2009/3/layout/OpposingIdeas"/>
    <dgm:cxn modelId="{148DCEB2-5BC6-41A2-93F3-F8D7FD7A76FD}" type="presParOf" srcId="{A964213E-C75D-45A9-AC50-56C49272BAF9}" destId="{2692EDAD-ABCE-4B31-B2DC-5EE8A909BF46}" srcOrd="2" destOrd="0" presId="urn:microsoft.com/office/officeart/2009/3/layout/OpposingIdeas"/>
    <dgm:cxn modelId="{C60ADBCE-C24A-4708-B5E1-6D2F686DCB33}" type="presParOf" srcId="{A964213E-C75D-45A9-AC50-56C49272BAF9}" destId="{8C4A5781-BEAB-4258-81D0-D5C78CD76135}" srcOrd="3" destOrd="0" presId="urn:microsoft.com/office/officeart/2009/3/layout/OpposingIdeas"/>
    <dgm:cxn modelId="{D4F5D218-52AD-4CB8-9BCA-316165EC3CB7}" type="presParOf" srcId="{A964213E-C75D-45A9-AC50-56C49272BAF9}" destId="{D77C1FB8-ABFF-498E-B507-6F70165FCAA5}" srcOrd="4" destOrd="0" presId="urn:microsoft.com/office/officeart/2009/3/layout/OpposingIdeas"/>
    <dgm:cxn modelId="{2D48BB93-52EB-4414-A9D0-D0D82CF21844}" type="presParOf" srcId="{A964213E-C75D-45A9-AC50-56C49272BAF9}" destId="{6DD64E5A-B6C9-43A7-BAC6-6DA0BCF51FA0}" srcOrd="5" destOrd="0" presId="urn:microsoft.com/office/officeart/2009/3/layout/OpposingIdeas"/>
    <dgm:cxn modelId="{0463AB87-F865-424C-A434-8A68F38FBF10}" type="presParOf" srcId="{A964213E-C75D-45A9-AC50-56C49272BAF9}" destId="{3DB104F6-7EC3-48C9-A926-F6B5DC42A55B}" srcOrd="6" destOrd="0" presId="urn:microsoft.com/office/officeart/2009/3/layout/OpposingIdeas"/>
    <dgm:cxn modelId="{5C4FA93D-F06C-4237-A53A-89997EE50264}" type="presParOf" srcId="{A964213E-C75D-45A9-AC50-56C49272BAF9}" destId="{8C958D82-D45F-49A1-BAA8-A84FF28AF762}"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D75BB-D4FC-4B88-BA70-9EDB1D501593}"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n-ZA"/>
        </a:p>
      </dgm:t>
    </dgm:pt>
    <dgm:pt modelId="{73050C94-37D6-4C1D-A6C4-E0F6419B01A1}">
      <dgm:prSet phldrT="[Text]" custT="1"/>
      <dgm:spPr>
        <a:solidFill>
          <a:schemeClr val="accent6">
            <a:lumMod val="75000"/>
          </a:schemeClr>
        </a:solidFill>
      </dgm:spPr>
      <dgm:t>
        <a:bodyPr/>
        <a:lstStyle/>
        <a:p>
          <a:r>
            <a:rPr lang="en-ZA" sz="3600" b="1" dirty="0">
              <a:latin typeface="Century Gothic" panose="020B0502020202020204" pitchFamily="34" charset="0"/>
            </a:rPr>
            <a:t>Standardisation Principles</a:t>
          </a:r>
          <a:endParaRPr lang="en-ZA" sz="3600" dirty="0"/>
        </a:p>
      </dgm:t>
    </dgm:pt>
    <dgm:pt modelId="{B7181457-E004-49AA-8CFC-F13AC9E94AC7}" type="parTrans" cxnId="{97B28FF4-8127-423E-B5E5-5B58535F348A}">
      <dgm:prSet/>
      <dgm:spPr/>
      <dgm:t>
        <a:bodyPr/>
        <a:lstStyle/>
        <a:p>
          <a:endParaRPr lang="en-ZA"/>
        </a:p>
      </dgm:t>
    </dgm:pt>
    <dgm:pt modelId="{82B80ADD-C602-44D3-8D8E-8B82A3EA362C}" type="sibTrans" cxnId="{97B28FF4-8127-423E-B5E5-5B58535F348A}">
      <dgm:prSet/>
      <dgm:spPr/>
      <dgm:t>
        <a:bodyPr/>
        <a:lstStyle/>
        <a:p>
          <a:endParaRPr lang="en-ZA"/>
        </a:p>
      </dgm:t>
    </dgm:pt>
    <dgm:pt modelId="{E32D85E4-ADAA-4E1B-94AC-240C4818BA05}">
      <dgm:prSet phldrT="[Text]"/>
      <dgm:spPr/>
      <dgm:t>
        <a:bodyPr/>
        <a:lstStyle/>
        <a:p>
          <a:r>
            <a:rPr kumimoji="0" lang="en-ZA" b="0" i="0" u="none" strike="noStrike" cap="none" normalizeH="0" baseline="0" dirty="0">
              <a:ln/>
              <a:effectLst/>
              <a:latin typeface="Century Gothic" panose="020B0502020202020204" pitchFamily="34" charset="0"/>
            </a:rPr>
            <a:t>No adjustment should exceed 10% of the historical average in either direction (upward</a:t>
          </a:r>
          <a:r>
            <a:rPr kumimoji="0" lang="en-ZA" b="0" i="0" u="none" strike="noStrike" cap="none" normalizeH="0" dirty="0">
              <a:ln/>
              <a:effectLst/>
              <a:latin typeface="Century Gothic" panose="020B0502020202020204" pitchFamily="34" charset="0"/>
            </a:rPr>
            <a:t> or downward</a:t>
          </a:r>
          <a:endParaRPr lang="en-ZA" dirty="0"/>
        </a:p>
      </dgm:t>
    </dgm:pt>
    <dgm:pt modelId="{70A1F545-4190-4CBE-9D66-10E5DE081313}" type="parTrans" cxnId="{8C1DC65C-2A65-472E-B052-3546F2DF415F}">
      <dgm:prSet/>
      <dgm:spPr/>
      <dgm:t>
        <a:bodyPr/>
        <a:lstStyle/>
        <a:p>
          <a:endParaRPr lang="en-ZA"/>
        </a:p>
      </dgm:t>
    </dgm:pt>
    <dgm:pt modelId="{D77FF58F-6000-4AC2-92F1-5E71CC471867}" type="sibTrans" cxnId="{8C1DC65C-2A65-472E-B052-3546F2DF415F}">
      <dgm:prSet/>
      <dgm:spPr/>
      <dgm:t>
        <a:bodyPr/>
        <a:lstStyle/>
        <a:p>
          <a:endParaRPr lang="en-ZA"/>
        </a:p>
      </dgm:t>
    </dgm:pt>
    <dgm:pt modelId="{EC15E736-BB00-48D1-88AA-A440658C3A56}">
      <dgm:prSet phldrT="[Text]"/>
      <dgm:spPr/>
      <dgm:t>
        <a:bodyPr/>
        <a:lstStyle/>
        <a:p>
          <a:pPr>
            <a:buClr>
              <a:srgbClr val="000000"/>
            </a:buClr>
            <a:buSzPct val="45000"/>
            <a:buFont typeface="Wingdings" charset="2"/>
            <a:buNone/>
          </a:pPr>
          <a:r>
            <a:rPr kumimoji="0" lang="en-ZA" b="0" i="0" u="none" strike="noStrike" cap="none" normalizeH="0" baseline="0" dirty="0">
              <a:ln/>
              <a:effectLst/>
              <a:latin typeface="Century Gothic" panose="020B0502020202020204" pitchFamily="34" charset="0"/>
            </a:rPr>
            <a:t>If the distribution of the raw marks is below or above the historical average,</a:t>
          </a:r>
          <a:r>
            <a:rPr kumimoji="0" lang="en-ZA" b="0" i="0" u="none" strike="noStrike" cap="none" normalizeH="0" dirty="0">
              <a:ln/>
              <a:effectLst/>
              <a:latin typeface="Century Gothic" panose="020B0502020202020204" pitchFamily="34" charset="0"/>
            </a:rPr>
            <a:t> the marks may be adjusted either way subject to limitations</a:t>
          </a:r>
          <a:endParaRPr lang="en-ZA" dirty="0"/>
        </a:p>
      </dgm:t>
    </dgm:pt>
    <dgm:pt modelId="{0B206C9D-14B9-46A1-87F8-6CD7F9245747}" type="parTrans" cxnId="{A709650F-7B2C-4160-A259-E9D1512563E6}">
      <dgm:prSet/>
      <dgm:spPr/>
      <dgm:t>
        <a:bodyPr/>
        <a:lstStyle/>
        <a:p>
          <a:endParaRPr lang="en-ZA"/>
        </a:p>
      </dgm:t>
    </dgm:pt>
    <dgm:pt modelId="{1B23DCF7-4E4B-4641-8E23-23087DD33A93}" type="sibTrans" cxnId="{A709650F-7B2C-4160-A259-E9D1512563E6}">
      <dgm:prSet/>
      <dgm:spPr/>
      <dgm:t>
        <a:bodyPr/>
        <a:lstStyle/>
        <a:p>
          <a:endParaRPr lang="en-ZA"/>
        </a:p>
      </dgm:t>
    </dgm:pt>
    <dgm:pt modelId="{A3D66F89-6B91-4853-BF24-9AD8909FDF81}">
      <dgm:prSet phldrT="[Text]"/>
      <dgm:spPr/>
      <dgm:t>
        <a:bodyPr/>
        <a:lstStyle/>
        <a:p>
          <a:pPr>
            <a:buClr>
              <a:srgbClr val="000000"/>
            </a:buClr>
            <a:buSzPct val="45000"/>
            <a:buFont typeface="Wingdings" charset="2"/>
            <a:buNone/>
          </a:pPr>
          <a:r>
            <a:rPr kumimoji="0" lang="en-ZA" b="0" i="0" u="none" strike="noStrike" cap="none" normalizeH="0" baseline="0" dirty="0">
              <a:ln/>
              <a:effectLst/>
              <a:latin typeface="Century Gothic" panose="020B0502020202020204" pitchFamily="34" charset="0"/>
            </a:rPr>
            <a:t>In the case of an individual candidate, the adjustment effected should not exceed half of</a:t>
          </a:r>
          <a:r>
            <a:rPr kumimoji="0" lang="en-ZA" b="0" i="0" u="none" strike="noStrike" cap="none" normalizeH="0" dirty="0">
              <a:ln/>
              <a:effectLst/>
              <a:latin typeface="Century Gothic" panose="020B0502020202020204" pitchFamily="34" charset="0"/>
            </a:rPr>
            <a:t> the raw mark obtained by the candidate</a:t>
          </a:r>
          <a:endParaRPr lang="en-ZA" dirty="0"/>
        </a:p>
      </dgm:t>
    </dgm:pt>
    <dgm:pt modelId="{A8DAB6F8-0805-45CC-88AB-1966ACD11E95}" type="parTrans" cxnId="{208E3C21-C583-4AB3-B73D-070EDA4843FA}">
      <dgm:prSet/>
      <dgm:spPr/>
      <dgm:t>
        <a:bodyPr/>
        <a:lstStyle/>
        <a:p>
          <a:endParaRPr lang="en-ZA"/>
        </a:p>
      </dgm:t>
    </dgm:pt>
    <dgm:pt modelId="{36B8C655-03ED-4443-9DA5-9A473EEA9E04}" type="sibTrans" cxnId="{208E3C21-C583-4AB3-B73D-070EDA4843FA}">
      <dgm:prSet/>
      <dgm:spPr/>
      <dgm:t>
        <a:bodyPr/>
        <a:lstStyle/>
        <a:p>
          <a:endParaRPr lang="en-ZA"/>
        </a:p>
      </dgm:t>
    </dgm:pt>
    <dgm:pt modelId="{BB1626D5-BD2D-4962-B472-F4535913D14F}">
      <dgm:prSet/>
      <dgm:spPr/>
      <dgm:t>
        <a:bodyPr/>
        <a:lstStyle/>
        <a:p>
          <a:pPr>
            <a:buClr>
              <a:srgbClr val="000000"/>
            </a:buClr>
            <a:buSzPct val="45000"/>
            <a:buFont typeface="Wingdings" charset="2"/>
            <a:buNone/>
          </a:pPr>
          <a:r>
            <a:rPr kumimoji="0" lang="en-ZA" b="0" i="0" u="none" strike="noStrike" cap="none" normalizeH="0" baseline="0" dirty="0">
              <a:ln/>
              <a:effectLst/>
              <a:latin typeface="Century Gothic" panose="020B0502020202020204" pitchFamily="34" charset="0"/>
            </a:rPr>
            <a:t>After considering qualitative and quantitative</a:t>
          </a:r>
          <a:r>
            <a:rPr kumimoji="0" lang="en-ZA" b="0" i="0" u="none" strike="noStrike" cap="none" normalizeH="0" dirty="0">
              <a:ln/>
              <a:effectLst/>
              <a:latin typeface="Century Gothic" panose="020B0502020202020204" pitchFamily="34" charset="0"/>
            </a:rPr>
            <a:t> reports, Umalusi formulates positions on each subject</a:t>
          </a:r>
          <a:endParaRPr lang="en-ZA" dirty="0"/>
        </a:p>
      </dgm:t>
    </dgm:pt>
    <dgm:pt modelId="{240F5C95-09BA-428F-AEDA-EB5375B4B1C4}" type="parTrans" cxnId="{71AE0AE6-B16E-4FA5-A5FE-B00C76872495}">
      <dgm:prSet/>
      <dgm:spPr/>
      <dgm:t>
        <a:bodyPr/>
        <a:lstStyle/>
        <a:p>
          <a:endParaRPr lang="en-ZA"/>
        </a:p>
      </dgm:t>
    </dgm:pt>
    <dgm:pt modelId="{95615236-4B36-4D6F-AD06-77EC6A3AFBEE}" type="sibTrans" cxnId="{71AE0AE6-B16E-4FA5-A5FE-B00C76872495}">
      <dgm:prSet/>
      <dgm:spPr/>
      <dgm:t>
        <a:bodyPr/>
        <a:lstStyle/>
        <a:p>
          <a:endParaRPr lang="en-ZA"/>
        </a:p>
      </dgm:t>
    </dgm:pt>
    <dgm:pt modelId="{AF3C9D21-594F-4C23-805C-439ECED92229}" type="pres">
      <dgm:prSet presAssocID="{9C4D75BB-D4FC-4B88-BA70-9EDB1D501593}" presName="composite" presStyleCnt="0">
        <dgm:presLayoutVars>
          <dgm:chMax val="1"/>
          <dgm:dir/>
          <dgm:resizeHandles val="exact"/>
        </dgm:presLayoutVars>
      </dgm:prSet>
      <dgm:spPr/>
      <dgm:t>
        <a:bodyPr/>
        <a:lstStyle/>
        <a:p>
          <a:endParaRPr lang="en-US"/>
        </a:p>
      </dgm:t>
    </dgm:pt>
    <dgm:pt modelId="{1C4679E0-F9D1-479D-BDD0-EEE747C32F62}" type="pres">
      <dgm:prSet presAssocID="{73050C94-37D6-4C1D-A6C4-E0F6419B01A1}" presName="roof" presStyleLbl="dkBgShp" presStyleIdx="0" presStyleCnt="2" custLinFactNeighborX="363" custLinFactNeighborY="8272"/>
      <dgm:spPr/>
      <dgm:t>
        <a:bodyPr/>
        <a:lstStyle/>
        <a:p>
          <a:endParaRPr lang="en-US"/>
        </a:p>
      </dgm:t>
    </dgm:pt>
    <dgm:pt modelId="{9507A1EF-9B2B-4BBB-83E0-19BB04BA3B45}" type="pres">
      <dgm:prSet presAssocID="{73050C94-37D6-4C1D-A6C4-E0F6419B01A1}" presName="pillars" presStyleCnt="0"/>
      <dgm:spPr/>
    </dgm:pt>
    <dgm:pt modelId="{4B01B558-34D2-4394-A9F2-0C1AA6BD64EB}" type="pres">
      <dgm:prSet presAssocID="{73050C94-37D6-4C1D-A6C4-E0F6419B01A1}" presName="pillar1" presStyleLbl="node1" presStyleIdx="0" presStyleCnt="4" custScaleX="99056" custLinFactNeighborX="-155" custLinFactNeighborY="-531">
        <dgm:presLayoutVars>
          <dgm:bulletEnabled val="1"/>
        </dgm:presLayoutVars>
      </dgm:prSet>
      <dgm:spPr/>
      <dgm:t>
        <a:bodyPr/>
        <a:lstStyle/>
        <a:p>
          <a:endParaRPr lang="en-US"/>
        </a:p>
      </dgm:t>
    </dgm:pt>
    <dgm:pt modelId="{9333AD37-6A77-488C-AE49-503380CB6BDA}" type="pres">
      <dgm:prSet presAssocID="{EC15E736-BB00-48D1-88AA-A440658C3A56}" presName="pillarX" presStyleLbl="node1" presStyleIdx="1" presStyleCnt="4" custLinFactNeighborX="-670" custLinFactNeighborY="-531">
        <dgm:presLayoutVars>
          <dgm:bulletEnabled val="1"/>
        </dgm:presLayoutVars>
      </dgm:prSet>
      <dgm:spPr/>
      <dgm:t>
        <a:bodyPr/>
        <a:lstStyle/>
        <a:p>
          <a:endParaRPr lang="en-US"/>
        </a:p>
      </dgm:t>
    </dgm:pt>
    <dgm:pt modelId="{BFE2DEDD-54B2-4F95-996D-5785572447E4}" type="pres">
      <dgm:prSet presAssocID="{A3D66F89-6B91-4853-BF24-9AD8909FDF81}" presName="pillarX" presStyleLbl="node1" presStyleIdx="2" presStyleCnt="4">
        <dgm:presLayoutVars>
          <dgm:bulletEnabled val="1"/>
        </dgm:presLayoutVars>
      </dgm:prSet>
      <dgm:spPr/>
      <dgm:t>
        <a:bodyPr/>
        <a:lstStyle/>
        <a:p>
          <a:endParaRPr lang="en-US"/>
        </a:p>
      </dgm:t>
    </dgm:pt>
    <dgm:pt modelId="{3056AE1D-0AD1-45F1-BF6A-4B6B2B484340}" type="pres">
      <dgm:prSet presAssocID="{BB1626D5-BD2D-4962-B472-F4535913D14F}" presName="pillarX" presStyleLbl="node1" presStyleIdx="3" presStyleCnt="4">
        <dgm:presLayoutVars>
          <dgm:bulletEnabled val="1"/>
        </dgm:presLayoutVars>
      </dgm:prSet>
      <dgm:spPr/>
      <dgm:t>
        <a:bodyPr/>
        <a:lstStyle/>
        <a:p>
          <a:endParaRPr lang="en-US"/>
        </a:p>
      </dgm:t>
    </dgm:pt>
    <dgm:pt modelId="{99DAFE87-17D4-49A2-9DC1-3711CB76A77A}" type="pres">
      <dgm:prSet presAssocID="{73050C94-37D6-4C1D-A6C4-E0F6419B01A1}" presName="base" presStyleLbl="dkBgShp" presStyleIdx="1" presStyleCnt="2"/>
      <dgm:spPr/>
    </dgm:pt>
  </dgm:ptLst>
  <dgm:cxnLst>
    <dgm:cxn modelId="{71AE0AE6-B16E-4FA5-A5FE-B00C76872495}" srcId="{73050C94-37D6-4C1D-A6C4-E0F6419B01A1}" destId="{BB1626D5-BD2D-4962-B472-F4535913D14F}" srcOrd="3" destOrd="0" parTransId="{240F5C95-09BA-428F-AEDA-EB5375B4B1C4}" sibTransId="{95615236-4B36-4D6F-AD06-77EC6A3AFBEE}"/>
    <dgm:cxn modelId="{208E3C21-C583-4AB3-B73D-070EDA4843FA}" srcId="{73050C94-37D6-4C1D-A6C4-E0F6419B01A1}" destId="{A3D66F89-6B91-4853-BF24-9AD8909FDF81}" srcOrd="2" destOrd="0" parTransId="{A8DAB6F8-0805-45CC-88AB-1966ACD11E95}" sibTransId="{36B8C655-03ED-4443-9DA5-9A473EEA9E04}"/>
    <dgm:cxn modelId="{37A0DEDA-4713-4484-B153-0257E28D5DDE}" type="presOf" srcId="{73050C94-37D6-4C1D-A6C4-E0F6419B01A1}" destId="{1C4679E0-F9D1-479D-BDD0-EEE747C32F62}" srcOrd="0" destOrd="0" presId="urn:microsoft.com/office/officeart/2005/8/layout/hList3"/>
    <dgm:cxn modelId="{EB6B8FA4-E02F-4861-ACE4-6F5FEB3F27BC}" type="presOf" srcId="{A3D66F89-6B91-4853-BF24-9AD8909FDF81}" destId="{BFE2DEDD-54B2-4F95-996D-5785572447E4}" srcOrd="0" destOrd="0" presId="urn:microsoft.com/office/officeart/2005/8/layout/hList3"/>
    <dgm:cxn modelId="{A709650F-7B2C-4160-A259-E9D1512563E6}" srcId="{73050C94-37D6-4C1D-A6C4-E0F6419B01A1}" destId="{EC15E736-BB00-48D1-88AA-A440658C3A56}" srcOrd="1" destOrd="0" parTransId="{0B206C9D-14B9-46A1-87F8-6CD7F9245747}" sibTransId="{1B23DCF7-4E4B-4641-8E23-23087DD33A93}"/>
    <dgm:cxn modelId="{E407E5A5-5DAD-4597-BA3D-4C110F0BBA11}" type="presOf" srcId="{E32D85E4-ADAA-4E1B-94AC-240C4818BA05}" destId="{4B01B558-34D2-4394-A9F2-0C1AA6BD64EB}" srcOrd="0" destOrd="0" presId="urn:microsoft.com/office/officeart/2005/8/layout/hList3"/>
    <dgm:cxn modelId="{F94C984C-A59F-47A3-81BA-6825A54C0435}" type="presOf" srcId="{BB1626D5-BD2D-4962-B472-F4535913D14F}" destId="{3056AE1D-0AD1-45F1-BF6A-4B6B2B484340}" srcOrd="0" destOrd="0" presId="urn:microsoft.com/office/officeart/2005/8/layout/hList3"/>
    <dgm:cxn modelId="{97B28FF4-8127-423E-B5E5-5B58535F348A}" srcId="{9C4D75BB-D4FC-4B88-BA70-9EDB1D501593}" destId="{73050C94-37D6-4C1D-A6C4-E0F6419B01A1}" srcOrd="0" destOrd="0" parTransId="{B7181457-E004-49AA-8CFC-F13AC9E94AC7}" sibTransId="{82B80ADD-C602-44D3-8D8E-8B82A3EA362C}"/>
    <dgm:cxn modelId="{8C1DC65C-2A65-472E-B052-3546F2DF415F}" srcId="{73050C94-37D6-4C1D-A6C4-E0F6419B01A1}" destId="{E32D85E4-ADAA-4E1B-94AC-240C4818BA05}" srcOrd="0" destOrd="0" parTransId="{70A1F545-4190-4CBE-9D66-10E5DE081313}" sibTransId="{D77FF58F-6000-4AC2-92F1-5E71CC471867}"/>
    <dgm:cxn modelId="{08F0CC3D-906D-427A-AA95-47C98C34EC43}" type="presOf" srcId="{9C4D75BB-D4FC-4B88-BA70-9EDB1D501593}" destId="{AF3C9D21-594F-4C23-805C-439ECED92229}" srcOrd="0" destOrd="0" presId="urn:microsoft.com/office/officeart/2005/8/layout/hList3"/>
    <dgm:cxn modelId="{3BE0D54F-10C9-46CA-8559-D7D16C52A91A}" type="presOf" srcId="{EC15E736-BB00-48D1-88AA-A440658C3A56}" destId="{9333AD37-6A77-488C-AE49-503380CB6BDA}" srcOrd="0" destOrd="0" presId="urn:microsoft.com/office/officeart/2005/8/layout/hList3"/>
    <dgm:cxn modelId="{98F42B1F-817B-4387-8101-41645016DFE6}" type="presParOf" srcId="{AF3C9D21-594F-4C23-805C-439ECED92229}" destId="{1C4679E0-F9D1-479D-BDD0-EEE747C32F62}" srcOrd="0" destOrd="0" presId="urn:microsoft.com/office/officeart/2005/8/layout/hList3"/>
    <dgm:cxn modelId="{6E63BA20-72EF-4705-A5D9-F35206693785}" type="presParOf" srcId="{AF3C9D21-594F-4C23-805C-439ECED92229}" destId="{9507A1EF-9B2B-4BBB-83E0-19BB04BA3B45}" srcOrd="1" destOrd="0" presId="urn:microsoft.com/office/officeart/2005/8/layout/hList3"/>
    <dgm:cxn modelId="{11176EBC-8793-4FBA-BE90-073D40DEB168}" type="presParOf" srcId="{9507A1EF-9B2B-4BBB-83E0-19BB04BA3B45}" destId="{4B01B558-34D2-4394-A9F2-0C1AA6BD64EB}" srcOrd="0" destOrd="0" presId="urn:microsoft.com/office/officeart/2005/8/layout/hList3"/>
    <dgm:cxn modelId="{5C7D5303-43B8-4FAA-9DDD-A4C8EA75EB26}" type="presParOf" srcId="{9507A1EF-9B2B-4BBB-83E0-19BB04BA3B45}" destId="{9333AD37-6A77-488C-AE49-503380CB6BDA}" srcOrd="1" destOrd="0" presId="urn:microsoft.com/office/officeart/2005/8/layout/hList3"/>
    <dgm:cxn modelId="{10651F7D-0458-411F-8DBD-829F5CD802BD}" type="presParOf" srcId="{9507A1EF-9B2B-4BBB-83E0-19BB04BA3B45}" destId="{BFE2DEDD-54B2-4F95-996D-5785572447E4}" srcOrd="2" destOrd="0" presId="urn:microsoft.com/office/officeart/2005/8/layout/hList3"/>
    <dgm:cxn modelId="{E107D32A-EA79-4A9C-B0DB-5B09F76F5DB7}" type="presParOf" srcId="{9507A1EF-9B2B-4BBB-83E0-19BB04BA3B45}" destId="{3056AE1D-0AD1-45F1-BF6A-4B6B2B484340}" srcOrd="3" destOrd="0" presId="urn:microsoft.com/office/officeart/2005/8/layout/hList3"/>
    <dgm:cxn modelId="{AEAB0EB5-AA4F-491A-A5CF-8924B2179B82}" type="presParOf" srcId="{AF3C9D21-594F-4C23-805C-439ECED92229}" destId="{99DAFE87-17D4-49A2-9DC1-3711CB76A77A}" srcOrd="2" destOrd="0" presId="urn:microsoft.com/office/officeart/2005/8/layout/hList3"/>
  </dgm:cxnLst>
  <dgm:bg>
    <a:solidFill>
      <a:schemeClr val="accent6">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D3DCF-C69A-403A-B085-57DE7C8BF0E5}"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n-ZA"/>
        </a:p>
      </dgm:t>
    </dgm:pt>
    <dgm:pt modelId="{21248438-C041-4D11-B16F-64A77E63170F}">
      <dgm:prSet phldrT="[Text]" custT="1"/>
      <dgm:spPr/>
      <dgm:t>
        <a:bodyPr/>
        <a:lstStyle/>
        <a:p>
          <a:pPr algn="ctr"/>
          <a:r>
            <a:rPr lang="en-US" sz="1600" b="1" dirty="0">
              <a:solidFill>
                <a:schemeClr val="bg1"/>
              </a:solidFill>
            </a:rPr>
            <a:t>Department of Higher Education and Training (DHET</a:t>
          </a:r>
          <a:r>
            <a:rPr lang="en-US" sz="1600" b="1" dirty="0">
              <a:solidFill>
                <a:srgbClr val="002060"/>
              </a:solidFill>
            </a:rPr>
            <a:t>)</a:t>
          </a:r>
          <a:endParaRPr lang="en-ZA" sz="1600" b="1" dirty="0">
            <a:solidFill>
              <a:srgbClr val="002060"/>
            </a:solidFill>
          </a:endParaRPr>
        </a:p>
      </dgm:t>
    </dgm:pt>
    <dgm:pt modelId="{91122768-FE95-4155-A786-4920E10CCEB2}" type="parTrans" cxnId="{5ECF4046-02D8-4F3A-9847-CC6FA6A11D21}">
      <dgm:prSet/>
      <dgm:spPr/>
      <dgm:t>
        <a:bodyPr/>
        <a:lstStyle/>
        <a:p>
          <a:endParaRPr lang="en-ZA"/>
        </a:p>
      </dgm:t>
    </dgm:pt>
    <dgm:pt modelId="{90A4449C-C43A-4EF2-ABD2-D6398BECCF46}" type="sibTrans" cxnId="{5ECF4046-02D8-4F3A-9847-CC6FA6A11D21}">
      <dgm:prSet/>
      <dgm:spPr/>
      <dgm:t>
        <a:bodyPr/>
        <a:lstStyle/>
        <a:p>
          <a:endParaRPr lang="en-ZA"/>
        </a:p>
      </dgm:t>
    </dgm:pt>
    <dgm:pt modelId="{77FB2733-6169-4E4A-BD68-125DF85604D6}">
      <dgm:prSet phldrT="[Text]" custT="1"/>
      <dgm:spPr/>
      <dgm:t>
        <a:bodyPr/>
        <a:lstStyle/>
        <a:p>
          <a:pPr>
            <a:buFont typeface="Arial" panose="020B0604020202020204" pitchFamily="34" charset="0"/>
            <a:buChar char="•"/>
          </a:pPr>
          <a:r>
            <a:rPr lang="en-ZA" sz="1400" b="1" dirty="0">
              <a:latin typeface="Century Gothic" panose="020B0502020202020204" pitchFamily="34" charset="0"/>
            </a:rPr>
            <a:t>National Certificate (Vocational) Level 2-4</a:t>
          </a:r>
          <a:endParaRPr lang="en-ZA" sz="1400" b="1" dirty="0"/>
        </a:p>
      </dgm:t>
    </dgm:pt>
    <dgm:pt modelId="{ECDD7CE8-DD17-42F4-A6CD-7ECD73ED109F}" type="parTrans" cxnId="{408322A1-789D-4AB0-A423-5516AD8C6C3B}">
      <dgm:prSet/>
      <dgm:spPr/>
      <dgm:t>
        <a:bodyPr/>
        <a:lstStyle/>
        <a:p>
          <a:endParaRPr lang="en-ZA"/>
        </a:p>
      </dgm:t>
    </dgm:pt>
    <dgm:pt modelId="{375B9093-46EE-4306-A2AF-87480A0472F0}" type="sibTrans" cxnId="{408322A1-789D-4AB0-A423-5516AD8C6C3B}">
      <dgm:prSet/>
      <dgm:spPr/>
      <dgm:t>
        <a:bodyPr/>
        <a:lstStyle/>
        <a:p>
          <a:endParaRPr lang="en-ZA"/>
        </a:p>
      </dgm:t>
    </dgm:pt>
    <dgm:pt modelId="{D2E1008C-3024-4E78-8DDF-1523E32D4C5E}">
      <dgm:prSet phldrT="[Text]" custT="1"/>
      <dgm:spPr/>
      <dgm:t>
        <a:bodyPr/>
        <a:lstStyle/>
        <a:p>
          <a:r>
            <a:rPr lang="en-US" sz="1600" b="1" dirty="0">
              <a:solidFill>
                <a:schemeClr val="bg1"/>
              </a:solidFill>
            </a:rPr>
            <a:t>Department of Basic Education (DBE) </a:t>
          </a:r>
          <a:endParaRPr lang="en-ZA" sz="1600" b="1" dirty="0">
            <a:solidFill>
              <a:schemeClr val="bg1"/>
            </a:solidFill>
          </a:endParaRPr>
        </a:p>
      </dgm:t>
    </dgm:pt>
    <dgm:pt modelId="{C93F4EB1-9C43-414C-AB5C-68CAA536C7F3}" type="parTrans" cxnId="{1A7CF220-C1A5-48AE-8635-3EC523EF5940}">
      <dgm:prSet/>
      <dgm:spPr/>
      <dgm:t>
        <a:bodyPr/>
        <a:lstStyle/>
        <a:p>
          <a:endParaRPr lang="en-ZA"/>
        </a:p>
      </dgm:t>
    </dgm:pt>
    <dgm:pt modelId="{016FA478-E633-4D97-A3AE-1A251ABF4D79}" type="sibTrans" cxnId="{1A7CF220-C1A5-48AE-8635-3EC523EF5940}">
      <dgm:prSet/>
      <dgm:spPr/>
      <dgm:t>
        <a:bodyPr/>
        <a:lstStyle/>
        <a:p>
          <a:endParaRPr lang="en-ZA"/>
        </a:p>
      </dgm:t>
    </dgm:pt>
    <dgm:pt modelId="{C43D83D0-B624-45B6-A5DA-54768229C610}">
      <dgm:prSet phldrT="[Text]" custT="1"/>
      <dgm:spPr/>
      <dgm:t>
        <a:bodyPr/>
        <a:lstStyle/>
        <a:p>
          <a:pPr>
            <a:buFont typeface="Arial" panose="020B0604020202020204" pitchFamily="34" charset="0"/>
            <a:buChar char="•"/>
          </a:pPr>
          <a:r>
            <a:rPr lang="en-ZA" sz="1400" b="1" dirty="0">
              <a:latin typeface="Century Gothic" panose="020B0502020202020204" pitchFamily="34" charset="0"/>
            </a:rPr>
            <a:t>National Senior Certificate</a:t>
          </a:r>
          <a:endParaRPr lang="en-ZA" sz="1400" b="1" dirty="0"/>
        </a:p>
      </dgm:t>
    </dgm:pt>
    <dgm:pt modelId="{D64890A3-4160-4FF4-A22C-B53E565ADA63}" type="parTrans" cxnId="{93B6028A-4209-477A-8A0F-1C946C49E24E}">
      <dgm:prSet/>
      <dgm:spPr/>
      <dgm:t>
        <a:bodyPr/>
        <a:lstStyle/>
        <a:p>
          <a:endParaRPr lang="en-ZA"/>
        </a:p>
      </dgm:t>
    </dgm:pt>
    <dgm:pt modelId="{F39E1987-0EA2-4467-B071-FBFABE37961E}" type="sibTrans" cxnId="{93B6028A-4209-477A-8A0F-1C946C49E24E}">
      <dgm:prSet/>
      <dgm:spPr/>
      <dgm:t>
        <a:bodyPr/>
        <a:lstStyle/>
        <a:p>
          <a:endParaRPr lang="en-ZA"/>
        </a:p>
      </dgm:t>
    </dgm:pt>
    <dgm:pt modelId="{00791D92-306D-460F-AFD3-2A8A9142F1C6}">
      <dgm:prSet custT="1"/>
      <dgm:spPr/>
      <dgm:t>
        <a:bodyPr/>
        <a:lstStyle/>
        <a:p>
          <a:r>
            <a:rPr lang="en-US" sz="1400" b="1" dirty="0">
              <a:latin typeface="Century Gothic" panose="020B0502020202020204" pitchFamily="34" charset="0"/>
            </a:rPr>
            <a:t>General Education and Training Certificate</a:t>
          </a:r>
        </a:p>
      </dgm:t>
    </dgm:pt>
    <dgm:pt modelId="{6C4D4F4B-AB33-4C01-B972-A6F2A410D587}" type="parTrans" cxnId="{51A8AA4F-9DEB-4DCB-8558-ECE677B8538B}">
      <dgm:prSet/>
      <dgm:spPr/>
      <dgm:t>
        <a:bodyPr/>
        <a:lstStyle/>
        <a:p>
          <a:endParaRPr lang="en-ZA"/>
        </a:p>
      </dgm:t>
    </dgm:pt>
    <dgm:pt modelId="{C52D954C-AC8B-43CD-A905-1654B3A4087B}" type="sibTrans" cxnId="{51A8AA4F-9DEB-4DCB-8558-ECE677B8538B}">
      <dgm:prSet/>
      <dgm:spPr/>
      <dgm:t>
        <a:bodyPr/>
        <a:lstStyle/>
        <a:p>
          <a:endParaRPr lang="en-ZA"/>
        </a:p>
      </dgm:t>
    </dgm:pt>
    <dgm:pt modelId="{F6C99279-DBA0-4C94-8516-31293DA93080}">
      <dgm:prSet custT="1"/>
      <dgm:spPr/>
      <dgm:t>
        <a:bodyPr/>
        <a:lstStyle/>
        <a:p>
          <a:r>
            <a:rPr lang="en-ZA" sz="1400" b="1" dirty="0">
              <a:solidFill>
                <a:schemeClr val="tx1"/>
              </a:solidFill>
              <a:latin typeface="Century Gothic" panose="020B0502020202020204" pitchFamily="34" charset="0"/>
            </a:rPr>
            <a:t>NATED Report  190/191 N1-N3 </a:t>
          </a:r>
          <a:endParaRPr lang="en-ZA" sz="1400" b="1" strike="sngStrike" dirty="0">
            <a:solidFill>
              <a:schemeClr val="tx1"/>
            </a:solidFill>
            <a:latin typeface="Century Gothic" panose="020B0502020202020204" pitchFamily="34" charset="0"/>
          </a:endParaRPr>
        </a:p>
      </dgm:t>
    </dgm:pt>
    <dgm:pt modelId="{70F14698-23CD-4758-AE60-17FCBD2297A4}" type="parTrans" cxnId="{33A59F0B-E13F-4DD5-9D23-C32A4ABA35AC}">
      <dgm:prSet/>
      <dgm:spPr/>
      <dgm:t>
        <a:bodyPr/>
        <a:lstStyle/>
        <a:p>
          <a:endParaRPr lang="en-ZA"/>
        </a:p>
      </dgm:t>
    </dgm:pt>
    <dgm:pt modelId="{59977BEB-9AEF-4388-A9F1-6F0A8E7126D2}" type="sibTrans" cxnId="{33A59F0B-E13F-4DD5-9D23-C32A4ABA35AC}">
      <dgm:prSet/>
      <dgm:spPr/>
      <dgm:t>
        <a:bodyPr/>
        <a:lstStyle/>
        <a:p>
          <a:endParaRPr lang="en-ZA"/>
        </a:p>
      </dgm:t>
    </dgm:pt>
    <dgm:pt modelId="{A2DEB1D3-1CE1-45B6-8B08-1F3354910ECB}">
      <dgm:prSet custT="1"/>
      <dgm:spPr/>
      <dgm:t>
        <a:bodyPr/>
        <a:lstStyle/>
        <a:p>
          <a:r>
            <a:rPr lang="en-ZA" sz="1400" b="1" dirty="0">
              <a:latin typeface="Century Gothic" panose="020B0502020202020204" pitchFamily="34" charset="0"/>
            </a:rPr>
            <a:t>Senior Certificate (amended)</a:t>
          </a:r>
        </a:p>
      </dgm:t>
    </dgm:pt>
    <dgm:pt modelId="{115ECB7F-0A73-4841-BEB7-DEFBF86A0D6C}" type="parTrans" cxnId="{1DAB896A-025A-441B-B1DB-086BF4EC03DB}">
      <dgm:prSet/>
      <dgm:spPr/>
      <dgm:t>
        <a:bodyPr/>
        <a:lstStyle/>
        <a:p>
          <a:endParaRPr lang="en-ZA"/>
        </a:p>
      </dgm:t>
    </dgm:pt>
    <dgm:pt modelId="{ACABA50E-2C59-4305-8357-C12EF3155349}" type="sibTrans" cxnId="{1DAB896A-025A-441B-B1DB-086BF4EC03DB}">
      <dgm:prSet/>
      <dgm:spPr/>
      <dgm:t>
        <a:bodyPr/>
        <a:lstStyle/>
        <a:p>
          <a:endParaRPr lang="en-ZA"/>
        </a:p>
      </dgm:t>
    </dgm:pt>
    <dgm:pt modelId="{4B5ED951-7F46-4055-A25B-64ED397B905E}">
      <dgm:prSet custT="1"/>
      <dgm:spPr/>
      <dgm:t>
        <a:bodyPr/>
        <a:lstStyle/>
        <a:p>
          <a:r>
            <a:rPr lang="en-US" sz="1600" b="1" dirty="0">
              <a:solidFill>
                <a:schemeClr val="bg1"/>
              </a:solidFill>
              <a:latin typeface="Century Gothic" panose="020B0502020202020204" pitchFamily="34" charset="0"/>
            </a:rPr>
            <a:t>South African Comprehensive Assessment Institute (SACAI)</a:t>
          </a:r>
          <a:endParaRPr lang="en-ZA" sz="1600" b="1" dirty="0"/>
        </a:p>
      </dgm:t>
    </dgm:pt>
    <dgm:pt modelId="{A79EDD41-2363-4C4A-BBE1-B1D65F9A19BE}" type="parTrans" cxnId="{D4458F77-45D6-4B6F-B5A7-3F55CEFAB519}">
      <dgm:prSet/>
      <dgm:spPr/>
      <dgm:t>
        <a:bodyPr/>
        <a:lstStyle/>
        <a:p>
          <a:endParaRPr lang="en-ZA"/>
        </a:p>
      </dgm:t>
    </dgm:pt>
    <dgm:pt modelId="{7F12509D-C808-41B7-8CD0-D911D283877F}" type="sibTrans" cxnId="{D4458F77-45D6-4B6F-B5A7-3F55CEFAB519}">
      <dgm:prSet/>
      <dgm:spPr/>
      <dgm:t>
        <a:bodyPr/>
        <a:lstStyle/>
        <a:p>
          <a:endParaRPr lang="en-ZA"/>
        </a:p>
      </dgm:t>
    </dgm:pt>
    <dgm:pt modelId="{A3B1204A-4FCE-49B4-B5B0-5696EC5DDAD9}">
      <dgm:prSet custT="1"/>
      <dgm:spPr/>
      <dgm:t>
        <a:bodyPr/>
        <a:lstStyle/>
        <a:p>
          <a:r>
            <a:rPr lang="en-ZA" sz="1600" b="1" dirty="0">
              <a:solidFill>
                <a:schemeClr val="bg1"/>
              </a:solidFill>
              <a:latin typeface="Century Gothic" panose="020B0502020202020204" pitchFamily="34" charset="0"/>
            </a:rPr>
            <a:t>Independent Examinations Board (IEB)</a:t>
          </a:r>
        </a:p>
      </dgm:t>
    </dgm:pt>
    <dgm:pt modelId="{B3618954-ACC1-4B4B-9BE6-C6D21033AAE1}" type="parTrans" cxnId="{E4A465DD-80CE-4C85-8A9F-261611BD6BBE}">
      <dgm:prSet/>
      <dgm:spPr/>
      <dgm:t>
        <a:bodyPr/>
        <a:lstStyle/>
        <a:p>
          <a:endParaRPr lang="en-ZA"/>
        </a:p>
      </dgm:t>
    </dgm:pt>
    <dgm:pt modelId="{335FDBB7-6061-45D2-9A1E-FEBF6BAF80F6}" type="sibTrans" cxnId="{E4A465DD-80CE-4C85-8A9F-261611BD6BBE}">
      <dgm:prSet/>
      <dgm:spPr/>
      <dgm:t>
        <a:bodyPr/>
        <a:lstStyle/>
        <a:p>
          <a:endParaRPr lang="en-ZA"/>
        </a:p>
      </dgm:t>
    </dgm:pt>
    <dgm:pt modelId="{9C12BBCE-B2EB-4B4A-B852-0C32BC00F6FF}">
      <dgm:prSet custT="1"/>
      <dgm:spPr/>
      <dgm:t>
        <a:bodyPr/>
        <a:lstStyle/>
        <a:p>
          <a:r>
            <a:rPr lang="en-US" sz="1600" b="1" dirty="0">
              <a:solidFill>
                <a:schemeClr val="bg1"/>
              </a:solidFill>
              <a:latin typeface="Century Gothic" panose="020B0502020202020204" pitchFamily="34" charset="0"/>
            </a:rPr>
            <a:t>South African Comprehensive Assessment Institute (SACAI)</a:t>
          </a:r>
          <a:endParaRPr lang="en-ZA" sz="1600" b="1" dirty="0">
            <a:solidFill>
              <a:schemeClr val="bg1"/>
            </a:solidFill>
            <a:latin typeface="Century Gothic" panose="020B0502020202020204" pitchFamily="34" charset="0"/>
          </a:endParaRPr>
        </a:p>
      </dgm:t>
    </dgm:pt>
    <dgm:pt modelId="{F5BEA450-9EB2-40FF-8787-BC576EE2CE59}" type="parTrans" cxnId="{EC7F5743-D750-466C-B3E3-D2730B8B9D73}">
      <dgm:prSet/>
      <dgm:spPr/>
      <dgm:t>
        <a:bodyPr/>
        <a:lstStyle/>
        <a:p>
          <a:endParaRPr lang="en-ZA"/>
        </a:p>
      </dgm:t>
    </dgm:pt>
    <dgm:pt modelId="{A5C05ADA-B201-495B-8C57-30DABD417F2D}" type="sibTrans" cxnId="{EC7F5743-D750-466C-B3E3-D2730B8B9D73}">
      <dgm:prSet/>
      <dgm:spPr/>
      <dgm:t>
        <a:bodyPr/>
        <a:lstStyle/>
        <a:p>
          <a:endParaRPr lang="en-ZA"/>
        </a:p>
      </dgm:t>
    </dgm:pt>
    <dgm:pt modelId="{58A1397D-5B3B-4232-9D7E-4222847F05FF}">
      <dgm:prSet custT="1"/>
      <dgm:spPr/>
      <dgm:t>
        <a:bodyPr/>
        <a:lstStyle/>
        <a:p>
          <a:pPr>
            <a:buFont typeface="Arial" panose="020B0604020202020204" pitchFamily="34" charset="0"/>
            <a:buChar char="•"/>
          </a:pPr>
          <a:r>
            <a:rPr lang="en-ZA" sz="1400" b="1" dirty="0">
              <a:solidFill>
                <a:schemeClr val="tx1"/>
              </a:solidFill>
              <a:latin typeface="Century Gothic" panose="020B0502020202020204" pitchFamily="34" charset="0"/>
            </a:rPr>
            <a:t>National Senior Certificate</a:t>
          </a:r>
          <a:endParaRPr lang="en-ZA" sz="1400" b="1" dirty="0">
            <a:solidFill>
              <a:schemeClr val="tx1"/>
            </a:solidFill>
          </a:endParaRPr>
        </a:p>
      </dgm:t>
    </dgm:pt>
    <dgm:pt modelId="{89164573-F8F6-4EC8-9824-9F2836289CC0}" type="parTrans" cxnId="{56F94F1E-2ACE-4125-8914-89B5A1D63463}">
      <dgm:prSet/>
      <dgm:spPr/>
      <dgm:t>
        <a:bodyPr/>
        <a:lstStyle/>
        <a:p>
          <a:endParaRPr lang="en-ZA"/>
        </a:p>
      </dgm:t>
    </dgm:pt>
    <dgm:pt modelId="{CBA2BE45-5A17-4221-8A71-7E493A8F545B}" type="sibTrans" cxnId="{56F94F1E-2ACE-4125-8914-89B5A1D63463}">
      <dgm:prSet/>
      <dgm:spPr/>
      <dgm:t>
        <a:bodyPr/>
        <a:lstStyle/>
        <a:p>
          <a:endParaRPr lang="en-ZA"/>
        </a:p>
      </dgm:t>
    </dgm:pt>
    <dgm:pt modelId="{C7DAF6E5-76C7-4248-865D-ACE0EDBA7164}">
      <dgm:prSet custT="1"/>
      <dgm:spPr/>
      <dgm:t>
        <a:bodyPr/>
        <a:lstStyle/>
        <a:p>
          <a:r>
            <a:rPr lang="en-US" sz="1400" b="1" dirty="0">
              <a:solidFill>
                <a:schemeClr val="tx1"/>
              </a:solidFill>
              <a:latin typeface="Century Gothic" panose="020B0502020202020204" pitchFamily="34" charset="0"/>
            </a:rPr>
            <a:t>General Education and Training Certificate</a:t>
          </a:r>
          <a:endParaRPr lang="en-ZA" sz="1400" b="1" dirty="0">
            <a:solidFill>
              <a:schemeClr val="tx1"/>
            </a:solidFill>
            <a:latin typeface="Century Gothic" panose="020B0502020202020204" pitchFamily="34" charset="0"/>
          </a:endParaRPr>
        </a:p>
      </dgm:t>
    </dgm:pt>
    <dgm:pt modelId="{23E273E6-7046-43ED-957B-8D4D2F736A3D}" type="parTrans" cxnId="{8C9AFD02-7586-4DD5-9C43-908A22C2E7F3}">
      <dgm:prSet/>
      <dgm:spPr/>
      <dgm:t>
        <a:bodyPr/>
        <a:lstStyle/>
        <a:p>
          <a:endParaRPr lang="en-ZA"/>
        </a:p>
      </dgm:t>
    </dgm:pt>
    <dgm:pt modelId="{A369363D-42F0-4713-9C9F-7E3D5186C369}" type="sibTrans" cxnId="{8C9AFD02-7586-4DD5-9C43-908A22C2E7F3}">
      <dgm:prSet/>
      <dgm:spPr/>
      <dgm:t>
        <a:bodyPr/>
        <a:lstStyle/>
        <a:p>
          <a:endParaRPr lang="en-ZA"/>
        </a:p>
      </dgm:t>
    </dgm:pt>
    <dgm:pt modelId="{D2865DD0-4EA0-4AF2-9D20-33502FB365B4}">
      <dgm:prSet custT="1"/>
      <dgm:spPr/>
      <dgm:t>
        <a:bodyPr/>
        <a:lstStyle/>
        <a:p>
          <a:pPr>
            <a:buClrTx/>
            <a:buSzTx/>
            <a:buFont typeface="Arial" panose="020B0604020202020204" pitchFamily="34" charset="0"/>
            <a:buChar char="•"/>
          </a:pPr>
          <a:r>
            <a:rPr lang="en-ZA" sz="1400" b="1" dirty="0">
              <a:solidFill>
                <a:schemeClr val="tx1"/>
              </a:solidFill>
              <a:latin typeface="Century Gothic" panose="020B0502020202020204" pitchFamily="34" charset="0"/>
            </a:rPr>
            <a:t>National Senior Certificate</a:t>
          </a:r>
          <a:endParaRPr lang="en-ZA" sz="1400" b="1" dirty="0">
            <a:solidFill>
              <a:schemeClr val="tx1"/>
            </a:solidFill>
          </a:endParaRPr>
        </a:p>
      </dgm:t>
    </dgm:pt>
    <dgm:pt modelId="{A6161335-0B44-41F0-AAD1-5046174DFF41}" type="parTrans" cxnId="{80A5834E-BD9A-4C29-9DF8-651675B90286}">
      <dgm:prSet/>
      <dgm:spPr/>
      <dgm:t>
        <a:bodyPr/>
        <a:lstStyle/>
        <a:p>
          <a:endParaRPr lang="en-ZA"/>
        </a:p>
      </dgm:t>
    </dgm:pt>
    <dgm:pt modelId="{F907464C-A4D9-4E81-AFE0-D002C24C9F22}" type="sibTrans" cxnId="{80A5834E-BD9A-4C29-9DF8-651675B90286}">
      <dgm:prSet/>
      <dgm:spPr/>
      <dgm:t>
        <a:bodyPr/>
        <a:lstStyle/>
        <a:p>
          <a:endParaRPr lang="en-ZA"/>
        </a:p>
      </dgm:t>
    </dgm:pt>
    <dgm:pt modelId="{2E56BF6E-A4B7-46BA-90C9-75534CDA3C1C}">
      <dgm:prSet custT="1"/>
      <dgm:spPr/>
      <dgm:t>
        <a:bodyPr/>
        <a:lstStyle/>
        <a:p>
          <a:pPr>
            <a:buClrTx/>
            <a:buSzTx/>
            <a:buFont typeface="Arial" panose="020B0604020202020204" pitchFamily="34" charset="0"/>
            <a:buChar char="•"/>
          </a:pPr>
          <a:r>
            <a:rPr lang="en-US" sz="1400" b="1" dirty="0">
              <a:solidFill>
                <a:schemeClr val="tx1"/>
              </a:solidFill>
              <a:latin typeface="Century Gothic" panose="020B0502020202020204" pitchFamily="34" charset="0"/>
            </a:rPr>
            <a:t>General Education and Training Certificate</a:t>
          </a:r>
          <a:endParaRPr lang="en-ZA" sz="1400" b="1" dirty="0">
            <a:solidFill>
              <a:schemeClr val="tx1"/>
            </a:solidFill>
          </a:endParaRPr>
        </a:p>
      </dgm:t>
    </dgm:pt>
    <dgm:pt modelId="{4A1256C3-FDAF-408A-85E1-9ACC8CA5E627}" type="parTrans" cxnId="{419A2373-09B2-4451-AB9F-4C1F836DE27A}">
      <dgm:prSet/>
      <dgm:spPr/>
      <dgm:t>
        <a:bodyPr/>
        <a:lstStyle/>
        <a:p>
          <a:endParaRPr lang="en-ZA"/>
        </a:p>
      </dgm:t>
    </dgm:pt>
    <dgm:pt modelId="{FE840213-DF45-46C3-AB90-B0985CBC85D4}" type="sibTrans" cxnId="{419A2373-09B2-4451-AB9F-4C1F836DE27A}">
      <dgm:prSet/>
      <dgm:spPr/>
      <dgm:t>
        <a:bodyPr/>
        <a:lstStyle/>
        <a:p>
          <a:endParaRPr lang="en-ZA"/>
        </a:p>
      </dgm:t>
    </dgm:pt>
    <dgm:pt modelId="{528DEB59-EBB5-4051-B899-2C858B163CC7}" type="pres">
      <dgm:prSet presAssocID="{B51D3DCF-C69A-403A-B085-57DE7C8BF0E5}" presName="linear" presStyleCnt="0">
        <dgm:presLayoutVars>
          <dgm:dir/>
          <dgm:animLvl val="lvl"/>
          <dgm:resizeHandles val="exact"/>
        </dgm:presLayoutVars>
      </dgm:prSet>
      <dgm:spPr/>
      <dgm:t>
        <a:bodyPr/>
        <a:lstStyle/>
        <a:p>
          <a:endParaRPr lang="en-US"/>
        </a:p>
      </dgm:t>
    </dgm:pt>
    <dgm:pt modelId="{EDEE24AD-63B0-4A2C-B9F2-9EBC24E21F48}" type="pres">
      <dgm:prSet presAssocID="{21248438-C041-4D11-B16F-64A77E63170F}" presName="parentLin" presStyleCnt="0"/>
      <dgm:spPr/>
    </dgm:pt>
    <dgm:pt modelId="{64E48A5D-3432-49BF-AC35-F9BE62E4060D}" type="pres">
      <dgm:prSet presAssocID="{21248438-C041-4D11-B16F-64A77E63170F}" presName="parentLeftMargin" presStyleLbl="node1" presStyleIdx="0" presStyleCnt="5"/>
      <dgm:spPr/>
      <dgm:t>
        <a:bodyPr/>
        <a:lstStyle/>
        <a:p>
          <a:endParaRPr lang="en-US"/>
        </a:p>
      </dgm:t>
    </dgm:pt>
    <dgm:pt modelId="{B7A66354-796B-4C06-813E-7A29C8433EBA}" type="pres">
      <dgm:prSet presAssocID="{21248438-C041-4D11-B16F-64A77E63170F}" presName="parentText" presStyleLbl="node1" presStyleIdx="0" presStyleCnt="5">
        <dgm:presLayoutVars>
          <dgm:chMax val="0"/>
          <dgm:bulletEnabled val="1"/>
        </dgm:presLayoutVars>
      </dgm:prSet>
      <dgm:spPr/>
      <dgm:t>
        <a:bodyPr/>
        <a:lstStyle/>
        <a:p>
          <a:endParaRPr lang="en-US"/>
        </a:p>
      </dgm:t>
    </dgm:pt>
    <dgm:pt modelId="{E0FA200E-FF32-4F94-9EB0-E98BB93DFAEC}" type="pres">
      <dgm:prSet presAssocID="{21248438-C041-4D11-B16F-64A77E63170F}" presName="negativeSpace" presStyleCnt="0"/>
      <dgm:spPr/>
    </dgm:pt>
    <dgm:pt modelId="{C3E75BFC-77D6-427D-B888-FCF0D5A2C679}" type="pres">
      <dgm:prSet presAssocID="{21248438-C041-4D11-B16F-64A77E63170F}" presName="childText" presStyleLbl="conFgAcc1" presStyleIdx="0" presStyleCnt="5">
        <dgm:presLayoutVars>
          <dgm:bulletEnabled val="1"/>
        </dgm:presLayoutVars>
      </dgm:prSet>
      <dgm:spPr/>
      <dgm:t>
        <a:bodyPr/>
        <a:lstStyle/>
        <a:p>
          <a:endParaRPr lang="en-US"/>
        </a:p>
      </dgm:t>
    </dgm:pt>
    <dgm:pt modelId="{A9F0F432-EFC0-4D61-AB15-5FAA11A18B05}" type="pres">
      <dgm:prSet presAssocID="{90A4449C-C43A-4EF2-ABD2-D6398BECCF46}" presName="spaceBetweenRectangles" presStyleCnt="0"/>
      <dgm:spPr/>
    </dgm:pt>
    <dgm:pt modelId="{11AC962A-E1C4-4360-8C86-A6EC5DC15F7E}" type="pres">
      <dgm:prSet presAssocID="{D2E1008C-3024-4E78-8DDF-1523E32D4C5E}" presName="parentLin" presStyleCnt="0"/>
      <dgm:spPr/>
    </dgm:pt>
    <dgm:pt modelId="{FACFD693-1D6D-4DE6-9A0B-5C2E8D66A890}" type="pres">
      <dgm:prSet presAssocID="{D2E1008C-3024-4E78-8DDF-1523E32D4C5E}" presName="parentLeftMargin" presStyleLbl="node1" presStyleIdx="0" presStyleCnt="5"/>
      <dgm:spPr/>
      <dgm:t>
        <a:bodyPr/>
        <a:lstStyle/>
        <a:p>
          <a:endParaRPr lang="en-US"/>
        </a:p>
      </dgm:t>
    </dgm:pt>
    <dgm:pt modelId="{B2BE2387-682C-408B-AF88-74D975BED2E7}" type="pres">
      <dgm:prSet presAssocID="{D2E1008C-3024-4E78-8DDF-1523E32D4C5E}" presName="parentText" presStyleLbl="node1" presStyleIdx="1" presStyleCnt="5" custLinFactNeighborX="-874" custLinFactNeighborY="-2988">
        <dgm:presLayoutVars>
          <dgm:chMax val="0"/>
          <dgm:bulletEnabled val="1"/>
        </dgm:presLayoutVars>
      </dgm:prSet>
      <dgm:spPr/>
      <dgm:t>
        <a:bodyPr/>
        <a:lstStyle/>
        <a:p>
          <a:endParaRPr lang="en-US"/>
        </a:p>
      </dgm:t>
    </dgm:pt>
    <dgm:pt modelId="{307E9DDD-C74B-4F9B-B86C-BA8ECAC7FC5E}" type="pres">
      <dgm:prSet presAssocID="{D2E1008C-3024-4E78-8DDF-1523E32D4C5E}" presName="negativeSpace" presStyleCnt="0"/>
      <dgm:spPr/>
    </dgm:pt>
    <dgm:pt modelId="{4FEB3F40-08C4-4EC2-87A9-A1B800A6308E}" type="pres">
      <dgm:prSet presAssocID="{D2E1008C-3024-4E78-8DDF-1523E32D4C5E}" presName="childText" presStyleLbl="conFgAcc1" presStyleIdx="1" presStyleCnt="5">
        <dgm:presLayoutVars>
          <dgm:bulletEnabled val="1"/>
        </dgm:presLayoutVars>
      </dgm:prSet>
      <dgm:spPr/>
      <dgm:t>
        <a:bodyPr/>
        <a:lstStyle/>
        <a:p>
          <a:endParaRPr lang="en-US"/>
        </a:p>
      </dgm:t>
    </dgm:pt>
    <dgm:pt modelId="{99D96B60-BAB4-4002-8DE3-A53B35ED0504}" type="pres">
      <dgm:prSet presAssocID="{016FA478-E633-4D97-A3AE-1A251ABF4D79}" presName="spaceBetweenRectangles" presStyleCnt="0"/>
      <dgm:spPr/>
    </dgm:pt>
    <dgm:pt modelId="{7C3123B2-C095-4A87-BA08-D14F22A3540A}" type="pres">
      <dgm:prSet presAssocID="{A3B1204A-4FCE-49B4-B5B0-5696EC5DDAD9}" presName="parentLin" presStyleCnt="0"/>
      <dgm:spPr/>
    </dgm:pt>
    <dgm:pt modelId="{1922BD59-8619-45E6-8300-58DA86AF3C2A}" type="pres">
      <dgm:prSet presAssocID="{A3B1204A-4FCE-49B4-B5B0-5696EC5DDAD9}" presName="parentLeftMargin" presStyleLbl="node1" presStyleIdx="1" presStyleCnt="5"/>
      <dgm:spPr/>
      <dgm:t>
        <a:bodyPr/>
        <a:lstStyle/>
        <a:p>
          <a:endParaRPr lang="en-US"/>
        </a:p>
      </dgm:t>
    </dgm:pt>
    <dgm:pt modelId="{EEE44EFA-A1E9-4850-9845-CB0797FAC0CE}" type="pres">
      <dgm:prSet presAssocID="{A3B1204A-4FCE-49B4-B5B0-5696EC5DDAD9}" presName="parentText" presStyleLbl="node1" presStyleIdx="2" presStyleCnt="5" custLinFactNeighborX="-5376" custLinFactNeighborY="12845">
        <dgm:presLayoutVars>
          <dgm:chMax val="0"/>
          <dgm:bulletEnabled val="1"/>
        </dgm:presLayoutVars>
      </dgm:prSet>
      <dgm:spPr/>
      <dgm:t>
        <a:bodyPr/>
        <a:lstStyle/>
        <a:p>
          <a:endParaRPr lang="en-US"/>
        </a:p>
      </dgm:t>
    </dgm:pt>
    <dgm:pt modelId="{09E3BEBE-9318-413B-A3DA-DF266237D937}" type="pres">
      <dgm:prSet presAssocID="{A3B1204A-4FCE-49B4-B5B0-5696EC5DDAD9}" presName="negativeSpace" presStyleCnt="0"/>
      <dgm:spPr/>
    </dgm:pt>
    <dgm:pt modelId="{77B6452C-70FF-4827-B13B-B8BA5DB8F084}" type="pres">
      <dgm:prSet presAssocID="{A3B1204A-4FCE-49B4-B5B0-5696EC5DDAD9}" presName="childText" presStyleLbl="conFgAcc1" presStyleIdx="2" presStyleCnt="5">
        <dgm:presLayoutVars>
          <dgm:bulletEnabled val="1"/>
        </dgm:presLayoutVars>
      </dgm:prSet>
      <dgm:spPr/>
      <dgm:t>
        <a:bodyPr/>
        <a:lstStyle/>
        <a:p>
          <a:endParaRPr lang="en-US"/>
        </a:p>
      </dgm:t>
    </dgm:pt>
    <dgm:pt modelId="{6A2D4207-78FF-478C-ACF7-19F75AB4257D}" type="pres">
      <dgm:prSet presAssocID="{335FDBB7-6061-45D2-9A1E-FEBF6BAF80F6}" presName="spaceBetweenRectangles" presStyleCnt="0"/>
      <dgm:spPr/>
    </dgm:pt>
    <dgm:pt modelId="{F99FE646-D940-4B66-8364-110010FCB067}" type="pres">
      <dgm:prSet presAssocID="{9C12BBCE-B2EB-4B4A-B852-0C32BC00F6FF}" presName="parentLin" presStyleCnt="0"/>
      <dgm:spPr/>
    </dgm:pt>
    <dgm:pt modelId="{7C2AF518-0209-42D6-BD1C-5EF3A951B1CF}" type="pres">
      <dgm:prSet presAssocID="{9C12BBCE-B2EB-4B4A-B852-0C32BC00F6FF}" presName="parentLeftMargin" presStyleLbl="node1" presStyleIdx="2" presStyleCnt="5"/>
      <dgm:spPr/>
      <dgm:t>
        <a:bodyPr/>
        <a:lstStyle/>
        <a:p>
          <a:endParaRPr lang="en-US"/>
        </a:p>
      </dgm:t>
    </dgm:pt>
    <dgm:pt modelId="{73434E8F-33A3-4CD6-BDDE-9AB8ADCE77E0}" type="pres">
      <dgm:prSet presAssocID="{9C12BBCE-B2EB-4B4A-B852-0C32BC00F6FF}" presName="parentText" presStyleLbl="node1" presStyleIdx="3" presStyleCnt="5">
        <dgm:presLayoutVars>
          <dgm:chMax val="0"/>
          <dgm:bulletEnabled val="1"/>
        </dgm:presLayoutVars>
      </dgm:prSet>
      <dgm:spPr/>
      <dgm:t>
        <a:bodyPr/>
        <a:lstStyle/>
        <a:p>
          <a:endParaRPr lang="en-US"/>
        </a:p>
      </dgm:t>
    </dgm:pt>
    <dgm:pt modelId="{4FD8F8E3-C55F-4644-BD69-A0EE65B78429}" type="pres">
      <dgm:prSet presAssocID="{9C12BBCE-B2EB-4B4A-B852-0C32BC00F6FF}" presName="negativeSpace" presStyleCnt="0"/>
      <dgm:spPr/>
    </dgm:pt>
    <dgm:pt modelId="{2BEAC292-5090-40EF-A864-690DD85A8290}" type="pres">
      <dgm:prSet presAssocID="{9C12BBCE-B2EB-4B4A-B852-0C32BC00F6FF}" presName="childText" presStyleLbl="conFgAcc1" presStyleIdx="3" presStyleCnt="5" custLinFactNeighborX="-427" custLinFactNeighborY="53623">
        <dgm:presLayoutVars>
          <dgm:bulletEnabled val="1"/>
        </dgm:presLayoutVars>
      </dgm:prSet>
      <dgm:spPr/>
      <dgm:t>
        <a:bodyPr/>
        <a:lstStyle/>
        <a:p>
          <a:endParaRPr lang="en-US"/>
        </a:p>
      </dgm:t>
    </dgm:pt>
    <dgm:pt modelId="{E29A8B39-A99C-48DE-AAFF-B3B509A73C9C}" type="pres">
      <dgm:prSet presAssocID="{A5C05ADA-B201-495B-8C57-30DABD417F2D}" presName="spaceBetweenRectangles" presStyleCnt="0"/>
      <dgm:spPr/>
    </dgm:pt>
    <dgm:pt modelId="{98693199-A365-4B84-A036-31A467414251}" type="pres">
      <dgm:prSet presAssocID="{4B5ED951-7F46-4055-A25B-64ED397B905E}" presName="parentLin" presStyleCnt="0"/>
      <dgm:spPr/>
    </dgm:pt>
    <dgm:pt modelId="{7C9A090F-7DE1-46E4-B0D6-B83056B43BCE}" type="pres">
      <dgm:prSet presAssocID="{4B5ED951-7F46-4055-A25B-64ED397B905E}" presName="parentLeftMargin" presStyleLbl="node1" presStyleIdx="3" presStyleCnt="5"/>
      <dgm:spPr/>
      <dgm:t>
        <a:bodyPr/>
        <a:lstStyle/>
        <a:p>
          <a:endParaRPr lang="en-US"/>
        </a:p>
      </dgm:t>
    </dgm:pt>
    <dgm:pt modelId="{2F9B7CCB-757E-43AE-93F2-34261077386E}" type="pres">
      <dgm:prSet presAssocID="{4B5ED951-7F46-4055-A25B-64ED397B905E}" presName="parentText" presStyleLbl="node1" presStyleIdx="4" presStyleCnt="5">
        <dgm:presLayoutVars>
          <dgm:chMax val="0"/>
          <dgm:bulletEnabled val="1"/>
        </dgm:presLayoutVars>
      </dgm:prSet>
      <dgm:spPr/>
      <dgm:t>
        <a:bodyPr/>
        <a:lstStyle/>
        <a:p>
          <a:endParaRPr lang="en-US"/>
        </a:p>
      </dgm:t>
    </dgm:pt>
    <dgm:pt modelId="{A228432E-07E4-4B5A-B66C-3D44FA708820}" type="pres">
      <dgm:prSet presAssocID="{4B5ED951-7F46-4055-A25B-64ED397B905E}" presName="negativeSpace" presStyleCnt="0"/>
      <dgm:spPr/>
    </dgm:pt>
    <dgm:pt modelId="{713346A3-862B-447A-A733-1D281DEF8800}" type="pres">
      <dgm:prSet presAssocID="{4B5ED951-7F46-4055-A25B-64ED397B905E}" presName="childText" presStyleLbl="conFgAcc1" presStyleIdx="4" presStyleCnt="5" custLinFactNeighborX="-437" custLinFactNeighborY="11674">
        <dgm:presLayoutVars>
          <dgm:bulletEnabled val="1"/>
        </dgm:presLayoutVars>
      </dgm:prSet>
      <dgm:spPr/>
      <dgm:t>
        <a:bodyPr/>
        <a:lstStyle/>
        <a:p>
          <a:endParaRPr lang="en-US"/>
        </a:p>
      </dgm:t>
    </dgm:pt>
  </dgm:ptLst>
  <dgm:cxnLst>
    <dgm:cxn modelId="{56F94F1E-2ACE-4125-8914-89B5A1D63463}" srcId="{A3B1204A-4FCE-49B4-B5B0-5696EC5DDAD9}" destId="{58A1397D-5B3B-4232-9D7E-4222847F05FF}" srcOrd="0" destOrd="0" parTransId="{89164573-F8F6-4EC8-9824-9F2836289CC0}" sibTransId="{CBA2BE45-5A17-4221-8A71-7E493A8F545B}"/>
    <dgm:cxn modelId="{33A59F0B-E13F-4DD5-9D23-C32A4ABA35AC}" srcId="{21248438-C041-4D11-B16F-64A77E63170F}" destId="{F6C99279-DBA0-4C94-8516-31293DA93080}" srcOrd="2" destOrd="0" parTransId="{70F14698-23CD-4758-AE60-17FCBD2297A4}" sibTransId="{59977BEB-9AEF-4388-A9F1-6F0A8E7126D2}"/>
    <dgm:cxn modelId="{8C9AFD02-7586-4DD5-9C43-908A22C2E7F3}" srcId="{A3B1204A-4FCE-49B4-B5B0-5696EC5DDAD9}" destId="{C7DAF6E5-76C7-4248-865D-ACE0EDBA7164}" srcOrd="1" destOrd="0" parTransId="{23E273E6-7046-43ED-957B-8D4D2F736A3D}" sibTransId="{A369363D-42F0-4713-9C9F-7E3D5186C369}"/>
    <dgm:cxn modelId="{C4F5B73E-C4E9-4568-BA19-88840CD75E92}" type="presOf" srcId="{A2DEB1D3-1CE1-45B6-8B08-1F3354910ECB}" destId="{4FEB3F40-08C4-4EC2-87A9-A1B800A6308E}" srcOrd="0" destOrd="1" presId="urn:microsoft.com/office/officeart/2005/8/layout/list1"/>
    <dgm:cxn modelId="{EE76C687-3066-4556-8328-E986739D11AA}" type="presOf" srcId="{77FB2733-6169-4E4A-BD68-125DF85604D6}" destId="{C3E75BFC-77D6-427D-B888-FCF0D5A2C679}" srcOrd="0" destOrd="0" presId="urn:microsoft.com/office/officeart/2005/8/layout/list1"/>
    <dgm:cxn modelId="{5ECF4046-02D8-4F3A-9847-CC6FA6A11D21}" srcId="{B51D3DCF-C69A-403A-B085-57DE7C8BF0E5}" destId="{21248438-C041-4D11-B16F-64A77E63170F}" srcOrd="0" destOrd="0" parTransId="{91122768-FE95-4155-A786-4920E10CCEB2}" sibTransId="{90A4449C-C43A-4EF2-ABD2-D6398BECCF46}"/>
    <dgm:cxn modelId="{51A8AA4F-9DEB-4DCB-8558-ECE677B8538B}" srcId="{21248438-C041-4D11-B16F-64A77E63170F}" destId="{00791D92-306D-460F-AFD3-2A8A9142F1C6}" srcOrd="1" destOrd="0" parTransId="{6C4D4F4B-AB33-4C01-B972-A6F2A410D587}" sibTransId="{C52D954C-AC8B-43CD-A905-1654B3A4087B}"/>
    <dgm:cxn modelId="{D4458F77-45D6-4B6F-B5A7-3F55CEFAB519}" srcId="{B51D3DCF-C69A-403A-B085-57DE7C8BF0E5}" destId="{4B5ED951-7F46-4055-A25B-64ED397B905E}" srcOrd="4" destOrd="0" parTransId="{A79EDD41-2363-4C4A-BBE1-B1D65F9A19BE}" sibTransId="{7F12509D-C808-41B7-8CD0-D911D283877F}"/>
    <dgm:cxn modelId="{1DAB896A-025A-441B-B1DB-086BF4EC03DB}" srcId="{D2E1008C-3024-4E78-8DDF-1523E32D4C5E}" destId="{A2DEB1D3-1CE1-45B6-8B08-1F3354910ECB}" srcOrd="1" destOrd="0" parTransId="{115ECB7F-0A73-4841-BEB7-DEFBF86A0D6C}" sibTransId="{ACABA50E-2C59-4305-8357-C12EF3155349}"/>
    <dgm:cxn modelId="{419A2373-09B2-4451-AB9F-4C1F836DE27A}" srcId="{4B5ED951-7F46-4055-A25B-64ED397B905E}" destId="{2E56BF6E-A4B7-46BA-90C9-75534CDA3C1C}" srcOrd="0" destOrd="0" parTransId="{4A1256C3-FDAF-408A-85E1-9ACC8CA5E627}" sibTransId="{FE840213-DF45-46C3-AB90-B0985CBC85D4}"/>
    <dgm:cxn modelId="{A6456E14-0504-4FCE-BE03-B466316D0924}" type="presOf" srcId="{A3B1204A-4FCE-49B4-B5B0-5696EC5DDAD9}" destId="{1922BD59-8619-45E6-8300-58DA86AF3C2A}" srcOrd="0" destOrd="0" presId="urn:microsoft.com/office/officeart/2005/8/layout/list1"/>
    <dgm:cxn modelId="{7439ECA6-C6AB-46CC-9728-5BB4AA4CACF4}" type="presOf" srcId="{D2E1008C-3024-4E78-8DDF-1523E32D4C5E}" destId="{B2BE2387-682C-408B-AF88-74D975BED2E7}" srcOrd="1" destOrd="0" presId="urn:microsoft.com/office/officeart/2005/8/layout/list1"/>
    <dgm:cxn modelId="{E4A465DD-80CE-4C85-8A9F-261611BD6BBE}" srcId="{B51D3DCF-C69A-403A-B085-57DE7C8BF0E5}" destId="{A3B1204A-4FCE-49B4-B5B0-5696EC5DDAD9}" srcOrd="2" destOrd="0" parTransId="{B3618954-ACC1-4B4B-9BE6-C6D21033AAE1}" sibTransId="{335FDBB7-6061-45D2-9A1E-FEBF6BAF80F6}"/>
    <dgm:cxn modelId="{1A7CF220-C1A5-48AE-8635-3EC523EF5940}" srcId="{B51D3DCF-C69A-403A-B085-57DE7C8BF0E5}" destId="{D2E1008C-3024-4E78-8DDF-1523E32D4C5E}" srcOrd="1" destOrd="0" parTransId="{C93F4EB1-9C43-414C-AB5C-68CAA536C7F3}" sibTransId="{016FA478-E633-4D97-A3AE-1A251ABF4D79}"/>
    <dgm:cxn modelId="{E0E8EAD4-ED7B-4ADB-B35E-44981987C530}" type="presOf" srcId="{4B5ED951-7F46-4055-A25B-64ED397B905E}" destId="{7C9A090F-7DE1-46E4-B0D6-B83056B43BCE}" srcOrd="0" destOrd="0" presId="urn:microsoft.com/office/officeart/2005/8/layout/list1"/>
    <dgm:cxn modelId="{9D51A2C4-6FE7-4171-ACF4-237FEEBFFA9B}" type="presOf" srcId="{21248438-C041-4D11-B16F-64A77E63170F}" destId="{B7A66354-796B-4C06-813E-7A29C8433EBA}" srcOrd="1" destOrd="0" presId="urn:microsoft.com/office/officeart/2005/8/layout/list1"/>
    <dgm:cxn modelId="{91391661-3D5E-4FDD-8B69-9C821CAA82E8}" type="presOf" srcId="{D2E1008C-3024-4E78-8DDF-1523E32D4C5E}" destId="{FACFD693-1D6D-4DE6-9A0B-5C2E8D66A890}" srcOrd="0" destOrd="0" presId="urn:microsoft.com/office/officeart/2005/8/layout/list1"/>
    <dgm:cxn modelId="{D90F0E55-ECE6-4508-B159-932B0161EE87}" type="presOf" srcId="{F6C99279-DBA0-4C94-8516-31293DA93080}" destId="{C3E75BFC-77D6-427D-B888-FCF0D5A2C679}" srcOrd="0" destOrd="2" presId="urn:microsoft.com/office/officeart/2005/8/layout/list1"/>
    <dgm:cxn modelId="{A452F3D5-D004-47D2-B43E-3AA57769CC87}" type="presOf" srcId="{21248438-C041-4D11-B16F-64A77E63170F}" destId="{64E48A5D-3432-49BF-AC35-F9BE62E4060D}" srcOrd="0" destOrd="0" presId="urn:microsoft.com/office/officeart/2005/8/layout/list1"/>
    <dgm:cxn modelId="{0F0E19BB-010E-48E5-87FF-8B12ACF62C59}" type="presOf" srcId="{A3B1204A-4FCE-49B4-B5B0-5696EC5DDAD9}" destId="{EEE44EFA-A1E9-4850-9845-CB0797FAC0CE}" srcOrd="1" destOrd="0" presId="urn:microsoft.com/office/officeart/2005/8/layout/list1"/>
    <dgm:cxn modelId="{FD506375-19FF-4548-ABDC-80DDDF148CB9}" type="presOf" srcId="{D2865DD0-4EA0-4AF2-9D20-33502FB365B4}" destId="{2BEAC292-5090-40EF-A864-690DD85A8290}" srcOrd="0" destOrd="0" presId="urn:microsoft.com/office/officeart/2005/8/layout/list1"/>
    <dgm:cxn modelId="{408322A1-789D-4AB0-A423-5516AD8C6C3B}" srcId="{21248438-C041-4D11-B16F-64A77E63170F}" destId="{77FB2733-6169-4E4A-BD68-125DF85604D6}" srcOrd="0" destOrd="0" parTransId="{ECDD7CE8-DD17-42F4-A6CD-7ECD73ED109F}" sibTransId="{375B9093-46EE-4306-A2AF-87480A0472F0}"/>
    <dgm:cxn modelId="{158F8D4D-E6B7-40E5-ADBB-CBFF663B4C89}" type="presOf" srcId="{58A1397D-5B3B-4232-9D7E-4222847F05FF}" destId="{77B6452C-70FF-4827-B13B-B8BA5DB8F084}" srcOrd="0" destOrd="0" presId="urn:microsoft.com/office/officeart/2005/8/layout/list1"/>
    <dgm:cxn modelId="{DDA3510E-3D02-4CF0-8BFF-25D090A239BC}" type="presOf" srcId="{C7DAF6E5-76C7-4248-865D-ACE0EDBA7164}" destId="{77B6452C-70FF-4827-B13B-B8BA5DB8F084}" srcOrd="0" destOrd="1" presId="urn:microsoft.com/office/officeart/2005/8/layout/list1"/>
    <dgm:cxn modelId="{ECECDC78-2141-4398-A9EC-8B064E4E4F58}" type="presOf" srcId="{C43D83D0-B624-45B6-A5DA-54768229C610}" destId="{4FEB3F40-08C4-4EC2-87A9-A1B800A6308E}" srcOrd="0" destOrd="0" presId="urn:microsoft.com/office/officeart/2005/8/layout/list1"/>
    <dgm:cxn modelId="{87004CAF-44B0-47B3-8B32-C1F67D0F92F7}" type="presOf" srcId="{4B5ED951-7F46-4055-A25B-64ED397B905E}" destId="{2F9B7CCB-757E-43AE-93F2-34261077386E}" srcOrd="1" destOrd="0" presId="urn:microsoft.com/office/officeart/2005/8/layout/list1"/>
    <dgm:cxn modelId="{EC7F5743-D750-466C-B3E3-D2730B8B9D73}" srcId="{B51D3DCF-C69A-403A-B085-57DE7C8BF0E5}" destId="{9C12BBCE-B2EB-4B4A-B852-0C32BC00F6FF}" srcOrd="3" destOrd="0" parTransId="{F5BEA450-9EB2-40FF-8787-BC576EE2CE59}" sibTransId="{A5C05ADA-B201-495B-8C57-30DABD417F2D}"/>
    <dgm:cxn modelId="{96037208-9CDE-46D1-BF27-BBE5620BD63B}" type="presOf" srcId="{B51D3DCF-C69A-403A-B085-57DE7C8BF0E5}" destId="{528DEB59-EBB5-4051-B899-2C858B163CC7}" srcOrd="0" destOrd="0" presId="urn:microsoft.com/office/officeart/2005/8/layout/list1"/>
    <dgm:cxn modelId="{B067EEB7-0128-4733-A6E5-26F606A1AA97}" type="presOf" srcId="{00791D92-306D-460F-AFD3-2A8A9142F1C6}" destId="{C3E75BFC-77D6-427D-B888-FCF0D5A2C679}" srcOrd="0" destOrd="1" presId="urn:microsoft.com/office/officeart/2005/8/layout/list1"/>
    <dgm:cxn modelId="{DAD73D35-767F-4C93-B5CE-EDF91426E20F}" type="presOf" srcId="{2E56BF6E-A4B7-46BA-90C9-75534CDA3C1C}" destId="{713346A3-862B-447A-A733-1D281DEF8800}" srcOrd="0" destOrd="0" presId="urn:microsoft.com/office/officeart/2005/8/layout/list1"/>
    <dgm:cxn modelId="{DB5545B8-E0A1-4B94-B955-6410B7B6307F}" type="presOf" srcId="{9C12BBCE-B2EB-4B4A-B852-0C32BC00F6FF}" destId="{7C2AF518-0209-42D6-BD1C-5EF3A951B1CF}" srcOrd="0" destOrd="0" presId="urn:microsoft.com/office/officeart/2005/8/layout/list1"/>
    <dgm:cxn modelId="{93B6028A-4209-477A-8A0F-1C946C49E24E}" srcId="{D2E1008C-3024-4E78-8DDF-1523E32D4C5E}" destId="{C43D83D0-B624-45B6-A5DA-54768229C610}" srcOrd="0" destOrd="0" parTransId="{D64890A3-4160-4FF4-A22C-B53E565ADA63}" sibTransId="{F39E1987-0EA2-4467-B071-FBFABE37961E}"/>
    <dgm:cxn modelId="{6D1B3CF3-A196-4F24-B81C-15AF719CEB4F}" type="presOf" srcId="{9C12BBCE-B2EB-4B4A-B852-0C32BC00F6FF}" destId="{73434E8F-33A3-4CD6-BDDE-9AB8ADCE77E0}" srcOrd="1" destOrd="0" presId="urn:microsoft.com/office/officeart/2005/8/layout/list1"/>
    <dgm:cxn modelId="{80A5834E-BD9A-4C29-9DF8-651675B90286}" srcId="{9C12BBCE-B2EB-4B4A-B852-0C32BC00F6FF}" destId="{D2865DD0-4EA0-4AF2-9D20-33502FB365B4}" srcOrd="0" destOrd="0" parTransId="{A6161335-0B44-41F0-AAD1-5046174DFF41}" sibTransId="{F907464C-A4D9-4E81-AFE0-D002C24C9F22}"/>
    <dgm:cxn modelId="{4BEE5A99-E861-4833-8158-772E99449F08}" type="presParOf" srcId="{528DEB59-EBB5-4051-B899-2C858B163CC7}" destId="{EDEE24AD-63B0-4A2C-B9F2-9EBC24E21F48}" srcOrd="0" destOrd="0" presId="urn:microsoft.com/office/officeart/2005/8/layout/list1"/>
    <dgm:cxn modelId="{9537F4E2-FBDB-4DCD-8C9E-82130FC54B3C}" type="presParOf" srcId="{EDEE24AD-63B0-4A2C-B9F2-9EBC24E21F48}" destId="{64E48A5D-3432-49BF-AC35-F9BE62E4060D}" srcOrd="0" destOrd="0" presId="urn:microsoft.com/office/officeart/2005/8/layout/list1"/>
    <dgm:cxn modelId="{2701DEF0-08CD-49D0-90C8-D76495FF5230}" type="presParOf" srcId="{EDEE24AD-63B0-4A2C-B9F2-9EBC24E21F48}" destId="{B7A66354-796B-4C06-813E-7A29C8433EBA}" srcOrd="1" destOrd="0" presId="urn:microsoft.com/office/officeart/2005/8/layout/list1"/>
    <dgm:cxn modelId="{8B1E9675-FD12-4F65-899A-D7230E7D3C74}" type="presParOf" srcId="{528DEB59-EBB5-4051-B899-2C858B163CC7}" destId="{E0FA200E-FF32-4F94-9EB0-E98BB93DFAEC}" srcOrd="1" destOrd="0" presId="urn:microsoft.com/office/officeart/2005/8/layout/list1"/>
    <dgm:cxn modelId="{7106C180-DE7F-48AF-B5F5-A1A0A5A9D82D}" type="presParOf" srcId="{528DEB59-EBB5-4051-B899-2C858B163CC7}" destId="{C3E75BFC-77D6-427D-B888-FCF0D5A2C679}" srcOrd="2" destOrd="0" presId="urn:microsoft.com/office/officeart/2005/8/layout/list1"/>
    <dgm:cxn modelId="{43C27913-21B1-4ED5-A11C-3EE78DB0463C}" type="presParOf" srcId="{528DEB59-EBB5-4051-B899-2C858B163CC7}" destId="{A9F0F432-EFC0-4D61-AB15-5FAA11A18B05}" srcOrd="3" destOrd="0" presId="urn:microsoft.com/office/officeart/2005/8/layout/list1"/>
    <dgm:cxn modelId="{A40CFB8E-F7E2-4197-9DE8-42555B1A358D}" type="presParOf" srcId="{528DEB59-EBB5-4051-B899-2C858B163CC7}" destId="{11AC962A-E1C4-4360-8C86-A6EC5DC15F7E}" srcOrd="4" destOrd="0" presId="urn:microsoft.com/office/officeart/2005/8/layout/list1"/>
    <dgm:cxn modelId="{EADE1513-694A-47BF-8895-9C710F3ABD62}" type="presParOf" srcId="{11AC962A-E1C4-4360-8C86-A6EC5DC15F7E}" destId="{FACFD693-1D6D-4DE6-9A0B-5C2E8D66A890}" srcOrd="0" destOrd="0" presId="urn:microsoft.com/office/officeart/2005/8/layout/list1"/>
    <dgm:cxn modelId="{DF9E9390-20CF-476E-BD72-CCBCA4AEBF93}" type="presParOf" srcId="{11AC962A-E1C4-4360-8C86-A6EC5DC15F7E}" destId="{B2BE2387-682C-408B-AF88-74D975BED2E7}" srcOrd="1" destOrd="0" presId="urn:microsoft.com/office/officeart/2005/8/layout/list1"/>
    <dgm:cxn modelId="{1EA305F8-DCE2-4BB2-AFA7-12CC21D5CD66}" type="presParOf" srcId="{528DEB59-EBB5-4051-B899-2C858B163CC7}" destId="{307E9DDD-C74B-4F9B-B86C-BA8ECAC7FC5E}" srcOrd="5" destOrd="0" presId="urn:microsoft.com/office/officeart/2005/8/layout/list1"/>
    <dgm:cxn modelId="{D6E16BC7-5037-43BA-8628-03F8962415E2}" type="presParOf" srcId="{528DEB59-EBB5-4051-B899-2C858B163CC7}" destId="{4FEB3F40-08C4-4EC2-87A9-A1B800A6308E}" srcOrd="6" destOrd="0" presId="urn:microsoft.com/office/officeart/2005/8/layout/list1"/>
    <dgm:cxn modelId="{981DA9EB-24AC-44E7-9AA6-6F4DCBD2DFD1}" type="presParOf" srcId="{528DEB59-EBB5-4051-B899-2C858B163CC7}" destId="{99D96B60-BAB4-4002-8DE3-A53B35ED0504}" srcOrd="7" destOrd="0" presId="urn:microsoft.com/office/officeart/2005/8/layout/list1"/>
    <dgm:cxn modelId="{C195AAEA-1C36-4D85-8D3C-16A6111FFD22}" type="presParOf" srcId="{528DEB59-EBB5-4051-B899-2C858B163CC7}" destId="{7C3123B2-C095-4A87-BA08-D14F22A3540A}" srcOrd="8" destOrd="0" presId="urn:microsoft.com/office/officeart/2005/8/layout/list1"/>
    <dgm:cxn modelId="{56FA41CA-0CA2-44A9-955D-388BDF4D4934}" type="presParOf" srcId="{7C3123B2-C095-4A87-BA08-D14F22A3540A}" destId="{1922BD59-8619-45E6-8300-58DA86AF3C2A}" srcOrd="0" destOrd="0" presId="urn:microsoft.com/office/officeart/2005/8/layout/list1"/>
    <dgm:cxn modelId="{A260CA62-4845-4C13-8AA5-DFFF16D4F30A}" type="presParOf" srcId="{7C3123B2-C095-4A87-BA08-D14F22A3540A}" destId="{EEE44EFA-A1E9-4850-9845-CB0797FAC0CE}" srcOrd="1" destOrd="0" presId="urn:microsoft.com/office/officeart/2005/8/layout/list1"/>
    <dgm:cxn modelId="{98B65558-8C56-4557-99AF-C755C4B4FD49}" type="presParOf" srcId="{528DEB59-EBB5-4051-B899-2C858B163CC7}" destId="{09E3BEBE-9318-413B-A3DA-DF266237D937}" srcOrd="9" destOrd="0" presId="urn:microsoft.com/office/officeart/2005/8/layout/list1"/>
    <dgm:cxn modelId="{4841BD45-CB8C-472A-A7F0-7D2127DC6606}" type="presParOf" srcId="{528DEB59-EBB5-4051-B899-2C858B163CC7}" destId="{77B6452C-70FF-4827-B13B-B8BA5DB8F084}" srcOrd="10" destOrd="0" presId="urn:microsoft.com/office/officeart/2005/8/layout/list1"/>
    <dgm:cxn modelId="{BC742B37-429E-4D65-BDB2-1D28A4B98D93}" type="presParOf" srcId="{528DEB59-EBB5-4051-B899-2C858B163CC7}" destId="{6A2D4207-78FF-478C-ACF7-19F75AB4257D}" srcOrd="11" destOrd="0" presId="urn:microsoft.com/office/officeart/2005/8/layout/list1"/>
    <dgm:cxn modelId="{880882E9-B6E5-4DC3-A03D-95DBA6BF6DD0}" type="presParOf" srcId="{528DEB59-EBB5-4051-B899-2C858B163CC7}" destId="{F99FE646-D940-4B66-8364-110010FCB067}" srcOrd="12" destOrd="0" presId="urn:microsoft.com/office/officeart/2005/8/layout/list1"/>
    <dgm:cxn modelId="{0FCEC63D-9562-41F1-A5A7-56105FF19BD5}" type="presParOf" srcId="{F99FE646-D940-4B66-8364-110010FCB067}" destId="{7C2AF518-0209-42D6-BD1C-5EF3A951B1CF}" srcOrd="0" destOrd="0" presId="urn:microsoft.com/office/officeart/2005/8/layout/list1"/>
    <dgm:cxn modelId="{1C97A594-4EF1-4D8F-9EC2-66AF39A169A7}" type="presParOf" srcId="{F99FE646-D940-4B66-8364-110010FCB067}" destId="{73434E8F-33A3-4CD6-BDDE-9AB8ADCE77E0}" srcOrd="1" destOrd="0" presId="urn:microsoft.com/office/officeart/2005/8/layout/list1"/>
    <dgm:cxn modelId="{020CA0AE-3989-48E8-932E-2CA19F07346E}" type="presParOf" srcId="{528DEB59-EBB5-4051-B899-2C858B163CC7}" destId="{4FD8F8E3-C55F-4644-BD69-A0EE65B78429}" srcOrd="13" destOrd="0" presId="urn:microsoft.com/office/officeart/2005/8/layout/list1"/>
    <dgm:cxn modelId="{EFC795FC-BF1A-4122-AB56-FD3BC7BDD06B}" type="presParOf" srcId="{528DEB59-EBB5-4051-B899-2C858B163CC7}" destId="{2BEAC292-5090-40EF-A864-690DD85A8290}" srcOrd="14" destOrd="0" presId="urn:microsoft.com/office/officeart/2005/8/layout/list1"/>
    <dgm:cxn modelId="{2D5C9716-51EF-437E-AB9B-2475E2F8FB75}" type="presParOf" srcId="{528DEB59-EBB5-4051-B899-2C858B163CC7}" destId="{E29A8B39-A99C-48DE-AAFF-B3B509A73C9C}" srcOrd="15" destOrd="0" presId="urn:microsoft.com/office/officeart/2005/8/layout/list1"/>
    <dgm:cxn modelId="{E33FF47F-9BE1-4C9E-923A-5A3A4DA3BF31}" type="presParOf" srcId="{528DEB59-EBB5-4051-B899-2C858B163CC7}" destId="{98693199-A365-4B84-A036-31A467414251}" srcOrd="16" destOrd="0" presId="urn:microsoft.com/office/officeart/2005/8/layout/list1"/>
    <dgm:cxn modelId="{B471499C-1E3A-4193-8B0D-3F72F9DD0ACB}" type="presParOf" srcId="{98693199-A365-4B84-A036-31A467414251}" destId="{7C9A090F-7DE1-46E4-B0D6-B83056B43BCE}" srcOrd="0" destOrd="0" presId="urn:microsoft.com/office/officeart/2005/8/layout/list1"/>
    <dgm:cxn modelId="{123A7F75-FDFE-4C3E-B08B-88C4B73FED80}" type="presParOf" srcId="{98693199-A365-4B84-A036-31A467414251}" destId="{2F9B7CCB-757E-43AE-93F2-34261077386E}" srcOrd="1" destOrd="0" presId="urn:microsoft.com/office/officeart/2005/8/layout/list1"/>
    <dgm:cxn modelId="{32B83BF7-F73A-446E-9960-AC5094990CB1}" type="presParOf" srcId="{528DEB59-EBB5-4051-B899-2C858B163CC7}" destId="{A228432E-07E4-4B5A-B66C-3D44FA708820}" srcOrd="17" destOrd="0" presId="urn:microsoft.com/office/officeart/2005/8/layout/list1"/>
    <dgm:cxn modelId="{91037B79-8676-494D-9C2E-AA72C4C411E6}" type="presParOf" srcId="{528DEB59-EBB5-4051-B899-2C858B163CC7}" destId="{713346A3-862B-447A-A733-1D281DEF880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B48106-0790-4734-B84B-D0ACB819CDA7}" type="doc">
      <dgm:prSet loTypeId="urn:microsoft.com/office/officeart/2005/8/layout/bProcess3" loCatId="process" qsTypeId="urn:microsoft.com/office/officeart/2005/8/quickstyle/simple1" qsCatId="simple" csTypeId="urn:microsoft.com/office/officeart/2005/8/colors/accent6_3" csCatId="accent6" phldr="1"/>
      <dgm:spPr/>
      <dgm:t>
        <a:bodyPr/>
        <a:lstStyle/>
        <a:p>
          <a:endParaRPr lang="en-US"/>
        </a:p>
      </dgm:t>
    </dgm:pt>
    <dgm:pt modelId="{B11BEC85-51E2-4D2A-B1FF-5DBA28C68945}">
      <dgm:prSet phldrT="[Text]" custT="1"/>
      <dgm:spPr/>
      <dgm:t>
        <a:bodyPr/>
        <a:lstStyle/>
        <a:p>
          <a:r>
            <a:rPr lang="en-US" sz="1800" b="1" dirty="0">
              <a:latin typeface="Century Gothic" panose="020B0502020202020204" pitchFamily="34" charset="0"/>
            </a:rPr>
            <a:t>(1) Question papers are set by examiners</a:t>
          </a:r>
        </a:p>
      </dgm:t>
    </dgm:pt>
    <dgm:pt modelId="{0B833B1C-0CA7-4EC5-AFB3-A6B384A54F65}" type="parTrans" cxnId="{9C1292BD-9752-49F6-84E4-A8162E7F591B}">
      <dgm:prSet/>
      <dgm:spPr/>
      <dgm:t>
        <a:bodyPr/>
        <a:lstStyle/>
        <a:p>
          <a:endParaRPr lang="en-US">
            <a:latin typeface="Century Gothic" panose="020B0502020202020204" pitchFamily="34" charset="0"/>
          </a:endParaRPr>
        </a:p>
      </dgm:t>
    </dgm:pt>
    <dgm:pt modelId="{3E693E3D-AFAC-44FD-B00D-D74C257246EC}" type="sibTrans" cxnId="{9C1292BD-9752-49F6-84E4-A8162E7F591B}">
      <dgm:prSet/>
      <dgm:spPr/>
      <dgm:t>
        <a:bodyPr/>
        <a:lstStyle/>
        <a:p>
          <a:endParaRPr lang="en-US" dirty="0">
            <a:latin typeface="Century Gothic" panose="020B0502020202020204" pitchFamily="34" charset="0"/>
          </a:endParaRPr>
        </a:p>
      </dgm:t>
    </dgm:pt>
    <dgm:pt modelId="{6ADA38F2-D17B-4BC8-8841-E591AAF0AED2}">
      <dgm:prSet phldrT="[Text]" custT="1"/>
      <dgm:spPr>
        <a:solidFill>
          <a:schemeClr val="accent6">
            <a:lumMod val="75000"/>
          </a:schemeClr>
        </a:solidFill>
      </dgm:spPr>
      <dgm:t>
        <a:bodyPr/>
        <a:lstStyle/>
        <a:p>
          <a:r>
            <a:rPr lang="en-US" sz="2000" b="1" dirty="0">
              <a:latin typeface="Century Gothic" panose="020B0502020202020204" pitchFamily="34" charset="0"/>
            </a:rPr>
            <a:t>(</a:t>
          </a:r>
          <a:r>
            <a:rPr lang="en-US" sz="1800" b="1" dirty="0">
              <a:latin typeface="Century Gothic" panose="020B0502020202020204" pitchFamily="34" charset="0"/>
            </a:rPr>
            <a:t>2) Examiners submit question papers to internal moderators </a:t>
          </a:r>
        </a:p>
      </dgm:t>
    </dgm:pt>
    <dgm:pt modelId="{F60FF177-0EFA-4FA0-A5C8-6892969D5937}" type="parTrans" cxnId="{2C26C308-A16A-4E4A-A253-3AD850E1FB56}">
      <dgm:prSet/>
      <dgm:spPr/>
      <dgm:t>
        <a:bodyPr/>
        <a:lstStyle/>
        <a:p>
          <a:endParaRPr lang="en-US">
            <a:latin typeface="Century Gothic" panose="020B0502020202020204" pitchFamily="34" charset="0"/>
          </a:endParaRPr>
        </a:p>
      </dgm:t>
    </dgm:pt>
    <dgm:pt modelId="{F86C55D8-97BB-4E1C-BE2A-CB26165078DF}" type="sibTrans" cxnId="{2C26C308-A16A-4E4A-A253-3AD850E1FB56}">
      <dgm:prSet/>
      <dgm:spPr/>
      <dgm:t>
        <a:bodyPr/>
        <a:lstStyle/>
        <a:p>
          <a:endParaRPr lang="en-US" dirty="0">
            <a:latin typeface="Century Gothic" panose="020B0502020202020204" pitchFamily="34" charset="0"/>
          </a:endParaRPr>
        </a:p>
      </dgm:t>
    </dgm:pt>
    <dgm:pt modelId="{F7C01750-9459-4240-93C2-733241028371}">
      <dgm:prSet phldrT="[Text]" custT="1"/>
      <dgm:spPr/>
      <dgm:t>
        <a:bodyPr/>
        <a:lstStyle/>
        <a:p>
          <a:r>
            <a:rPr lang="en-US" sz="1800" b="1" dirty="0">
              <a:latin typeface="Century Gothic" panose="020B0502020202020204" pitchFamily="34" charset="0"/>
            </a:rPr>
            <a:t>(3) Internal moderators submit QPs to external moderators</a:t>
          </a:r>
        </a:p>
      </dgm:t>
    </dgm:pt>
    <dgm:pt modelId="{4BEF65E3-C15B-4917-8AEF-CA141E53C98E}" type="parTrans" cxnId="{1992941C-49A7-4A15-91DA-E00ADBFFD0C2}">
      <dgm:prSet/>
      <dgm:spPr/>
      <dgm:t>
        <a:bodyPr/>
        <a:lstStyle/>
        <a:p>
          <a:endParaRPr lang="en-US">
            <a:latin typeface="Century Gothic" panose="020B0502020202020204" pitchFamily="34" charset="0"/>
          </a:endParaRPr>
        </a:p>
      </dgm:t>
    </dgm:pt>
    <dgm:pt modelId="{CCF2A756-C7A3-4ECA-8B2A-16F50645EDBA}" type="sibTrans" cxnId="{1992941C-49A7-4A15-91DA-E00ADBFFD0C2}">
      <dgm:prSet/>
      <dgm:spPr/>
      <dgm:t>
        <a:bodyPr/>
        <a:lstStyle/>
        <a:p>
          <a:endParaRPr lang="en-US" dirty="0">
            <a:latin typeface="Century Gothic" panose="020B0502020202020204" pitchFamily="34" charset="0"/>
          </a:endParaRPr>
        </a:p>
      </dgm:t>
    </dgm:pt>
    <dgm:pt modelId="{A885CA96-A0DC-4C57-8FEC-B58BF5E5ACA1}">
      <dgm:prSet phldrT="[Text]" custT="1"/>
      <dgm:spPr/>
      <dgm:t>
        <a:bodyPr/>
        <a:lstStyle/>
        <a:p>
          <a:r>
            <a:rPr lang="en-US" sz="1800" b="1" dirty="0">
              <a:latin typeface="Century Gothic" panose="020B0502020202020204" pitchFamily="34" charset="0"/>
            </a:rPr>
            <a:t>(4) Question papers are approved by external moderators</a:t>
          </a:r>
        </a:p>
      </dgm:t>
    </dgm:pt>
    <dgm:pt modelId="{2B9845B3-C16E-4DCA-B27E-8FA32435AF1C}" type="parTrans" cxnId="{F70BC570-FC23-4D30-9741-E06A4A36AC82}">
      <dgm:prSet/>
      <dgm:spPr/>
      <dgm:t>
        <a:bodyPr/>
        <a:lstStyle/>
        <a:p>
          <a:endParaRPr lang="en-US">
            <a:latin typeface="Century Gothic" panose="020B0502020202020204" pitchFamily="34" charset="0"/>
          </a:endParaRPr>
        </a:p>
      </dgm:t>
    </dgm:pt>
    <dgm:pt modelId="{66A44C52-F6B9-4F7C-A342-8FA97B8B8EC1}" type="sibTrans" cxnId="{F70BC570-FC23-4D30-9741-E06A4A36AC82}">
      <dgm:prSet/>
      <dgm:spPr/>
      <dgm:t>
        <a:bodyPr/>
        <a:lstStyle/>
        <a:p>
          <a:endParaRPr lang="en-US" dirty="0">
            <a:latin typeface="Century Gothic" panose="020B0502020202020204" pitchFamily="34" charset="0"/>
          </a:endParaRPr>
        </a:p>
      </dgm:t>
    </dgm:pt>
    <dgm:pt modelId="{53DE658E-6B71-475E-BE55-4BA1E142469F}">
      <dgm:prSet phldrT="[Text]" custT="1"/>
      <dgm:spPr/>
      <dgm:t>
        <a:bodyPr/>
        <a:lstStyle/>
        <a:p>
          <a:r>
            <a:rPr lang="en-US" sz="2000" b="1" dirty="0">
              <a:latin typeface="Century Gothic" panose="020B0502020202020204" pitchFamily="34" charset="0"/>
            </a:rPr>
            <a:t>(5) Monitoring exams’ state of readiness</a:t>
          </a:r>
        </a:p>
      </dgm:t>
    </dgm:pt>
    <dgm:pt modelId="{59B6A369-C775-43BB-8D57-5BD3640EF2D3}" type="parTrans" cxnId="{809944EB-6C32-4BA3-B771-CF2B7DD3E4F7}">
      <dgm:prSet/>
      <dgm:spPr/>
      <dgm:t>
        <a:bodyPr/>
        <a:lstStyle/>
        <a:p>
          <a:endParaRPr lang="en-US">
            <a:latin typeface="Century Gothic" panose="020B0502020202020204" pitchFamily="34" charset="0"/>
          </a:endParaRPr>
        </a:p>
      </dgm:t>
    </dgm:pt>
    <dgm:pt modelId="{A000FE36-E189-43A4-B1C3-389671EEDD7E}" type="sibTrans" cxnId="{809944EB-6C32-4BA3-B771-CF2B7DD3E4F7}">
      <dgm:prSet/>
      <dgm:spPr/>
      <dgm:t>
        <a:bodyPr/>
        <a:lstStyle/>
        <a:p>
          <a:endParaRPr lang="en-US" dirty="0">
            <a:latin typeface="Century Gothic" panose="020B0502020202020204" pitchFamily="34" charset="0"/>
          </a:endParaRPr>
        </a:p>
      </dgm:t>
    </dgm:pt>
    <dgm:pt modelId="{66516DBB-21FE-4F11-AC43-DD6A5339179E}">
      <dgm:prSet phldrT="[Text]" custT="1"/>
      <dgm:spPr/>
      <dgm:t>
        <a:bodyPr/>
        <a:lstStyle/>
        <a:p>
          <a:r>
            <a:rPr lang="en-US" sz="2000" b="1" dirty="0">
              <a:latin typeface="Century Gothic" panose="020B0502020202020204" pitchFamily="34" charset="0"/>
            </a:rPr>
            <a:t>(6) Monitoring Exams</a:t>
          </a:r>
        </a:p>
      </dgm:t>
    </dgm:pt>
    <dgm:pt modelId="{2DBB4656-3DB8-47AE-A813-9C80B91A3774}" type="parTrans" cxnId="{97D8B67A-42E3-4E6A-89DB-1DBC351684B8}">
      <dgm:prSet/>
      <dgm:spPr/>
      <dgm:t>
        <a:bodyPr/>
        <a:lstStyle/>
        <a:p>
          <a:endParaRPr lang="en-US">
            <a:latin typeface="Century Gothic" panose="020B0502020202020204" pitchFamily="34" charset="0"/>
          </a:endParaRPr>
        </a:p>
      </dgm:t>
    </dgm:pt>
    <dgm:pt modelId="{1C5BE5A2-AF3C-4605-802B-0928413B883D}" type="sibTrans" cxnId="{97D8B67A-42E3-4E6A-89DB-1DBC351684B8}">
      <dgm:prSet/>
      <dgm:spPr/>
      <dgm:t>
        <a:bodyPr/>
        <a:lstStyle/>
        <a:p>
          <a:endParaRPr lang="en-US" dirty="0">
            <a:latin typeface="Century Gothic" panose="020B0502020202020204" pitchFamily="34" charset="0"/>
          </a:endParaRPr>
        </a:p>
      </dgm:t>
    </dgm:pt>
    <dgm:pt modelId="{EFA78098-60AA-4B08-A18F-7FD38823C813}">
      <dgm:prSet phldrT="[Text]" custT="1"/>
      <dgm:spPr>
        <a:solidFill>
          <a:schemeClr val="accent6">
            <a:lumMod val="75000"/>
          </a:schemeClr>
        </a:solidFill>
      </dgm:spPr>
      <dgm:t>
        <a:bodyPr/>
        <a:lstStyle/>
        <a:p>
          <a:r>
            <a:rPr lang="en-US" sz="2000" b="1" dirty="0">
              <a:latin typeface="Century Gothic" panose="020B0502020202020204" pitchFamily="34" charset="0"/>
            </a:rPr>
            <a:t>(7) Verification of marking and capturing of marks</a:t>
          </a:r>
        </a:p>
      </dgm:t>
    </dgm:pt>
    <dgm:pt modelId="{83914E83-9A63-48D1-8ADC-D1F9F611A5DE}" type="parTrans" cxnId="{152AFF9D-9BED-41B9-AD22-2B6F281CE3B4}">
      <dgm:prSet/>
      <dgm:spPr/>
      <dgm:t>
        <a:bodyPr/>
        <a:lstStyle/>
        <a:p>
          <a:endParaRPr lang="en-US">
            <a:latin typeface="Century Gothic" panose="020B0502020202020204" pitchFamily="34" charset="0"/>
          </a:endParaRPr>
        </a:p>
      </dgm:t>
    </dgm:pt>
    <dgm:pt modelId="{B7AE2DD2-251B-4ED8-85C3-DB1AB5E0C899}" type="sibTrans" cxnId="{152AFF9D-9BED-41B9-AD22-2B6F281CE3B4}">
      <dgm:prSet/>
      <dgm:spPr/>
      <dgm:t>
        <a:bodyPr/>
        <a:lstStyle/>
        <a:p>
          <a:endParaRPr lang="en-US" dirty="0">
            <a:latin typeface="Century Gothic" panose="020B0502020202020204" pitchFamily="34" charset="0"/>
          </a:endParaRPr>
        </a:p>
      </dgm:t>
    </dgm:pt>
    <dgm:pt modelId="{29276CBC-7AC3-4AF9-9F97-C551D99182DA}">
      <dgm:prSet phldrT="[Text]" custT="1"/>
      <dgm:spPr/>
      <dgm:t>
        <a:bodyPr/>
        <a:lstStyle/>
        <a:p>
          <a:r>
            <a:rPr lang="en-US" sz="1800" b="1" dirty="0">
              <a:latin typeface="Century Gothic" panose="020B0502020202020204" pitchFamily="34" charset="0"/>
            </a:rPr>
            <a:t>(8) Standardisation and approval of results by the ASC</a:t>
          </a:r>
        </a:p>
      </dgm:t>
    </dgm:pt>
    <dgm:pt modelId="{4E81E2B8-9B62-4FFE-8F02-4E55F2CB35D7}" type="parTrans" cxnId="{32645C4A-8AC9-47CF-B0A4-DC697AD3CF94}">
      <dgm:prSet/>
      <dgm:spPr/>
      <dgm:t>
        <a:bodyPr/>
        <a:lstStyle/>
        <a:p>
          <a:endParaRPr lang="en-US">
            <a:latin typeface="Century Gothic" panose="020B0502020202020204" pitchFamily="34" charset="0"/>
          </a:endParaRPr>
        </a:p>
      </dgm:t>
    </dgm:pt>
    <dgm:pt modelId="{899C212F-8347-4C3D-A434-FFFB341D3949}" type="sibTrans" cxnId="{32645C4A-8AC9-47CF-B0A4-DC697AD3CF94}">
      <dgm:prSet/>
      <dgm:spPr/>
      <dgm:t>
        <a:bodyPr/>
        <a:lstStyle/>
        <a:p>
          <a:endParaRPr lang="en-US" dirty="0">
            <a:latin typeface="Century Gothic" panose="020B0502020202020204" pitchFamily="34" charset="0"/>
          </a:endParaRPr>
        </a:p>
      </dgm:t>
    </dgm:pt>
    <dgm:pt modelId="{F2C70CEB-B4C5-452F-AA7C-5F08838EB6D3}">
      <dgm:prSet phldrT="[Text]" custT="1"/>
      <dgm:spPr>
        <a:solidFill>
          <a:schemeClr val="accent6">
            <a:lumMod val="75000"/>
          </a:schemeClr>
        </a:solidFill>
      </dgm:spPr>
      <dgm:t>
        <a:bodyPr/>
        <a:lstStyle/>
        <a:p>
          <a:r>
            <a:rPr lang="en-US" sz="1800" b="1" dirty="0">
              <a:latin typeface="Century Gothic" panose="020B0502020202020204" pitchFamily="34" charset="0"/>
            </a:rPr>
            <a:t>(9) Announcement of the approval of results by Council</a:t>
          </a:r>
        </a:p>
      </dgm:t>
    </dgm:pt>
    <dgm:pt modelId="{AD99C88F-40E2-472A-A087-510A98459228}" type="parTrans" cxnId="{BFBBA58F-40C1-4C51-A2BF-F69CC7CB4100}">
      <dgm:prSet/>
      <dgm:spPr/>
      <dgm:t>
        <a:bodyPr/>
        <a:lstStyle/>
        <a:p>
          <a:endParaRPr lang="en-US">
            <a:latin typeface="Century Gothic" panose="020B0502020202020204" pitchFamily="34" charset="0"/>
          </a:endParaRPr>
        </a:p>
      </dgm:t>
    </dgm:pt>
    <dgm:pt modelId="{C9C4BC53-0853-4A95-A658-7848ABA329A3}" type="sibTrans" cxnId="{BFBBA58F-40C1-4C51-A2BF-F69CC7CB4100}">
      <dgm:prSet/>
      <dgm:spPr/>
      <dgm:t>
        <a:bodyPr/>
        <a:lstStyle/>
        <a:p>
          <a:endParaRPr lang="en-US">
            <a:latin typeface="Century Gothic" panose="020B0502020202020204" pitchFamily="34" charset="0"/>
          </a:endParaRPr>
        </a:p>
      </dgm:t>
    </dgm:pt>
    <dgm:pt modelId="{53B5A86D-A7DE-4F84-B191-5F47669A6DC5}" type="pres">
      <dgm:prSet presAssocID="{1DB48106-0790-4734-B84B-D0ACB819CDA7}" presName="Name0" presStyleCnt="0">
        <dgm:presLayoutVars>
          <dgm:dir/>
          <dgm:resizeHandles val="exact"/>
        </dgm:presLayoutVars>
      </dgm:prSet>
      <dgm:spPr/>
      <dgm:t>
        <a:bodyPr/>
        <a:lstStyle/>
        <a:p>
          <a:endParaRPr lang="en-US"/>
        </a:p>
      </dgm:t>
    </dgm:pt>
    <dgm:pt modelId="{A060D164-A78E-4421-BFBE-FDE737484516}" type="pres">
      <dgm:prSet presAssocID="{B11BEC85-51E2-4D2A-B1FF-5DBA28C68945}" presName="node" presStyleLbl="node1" presStyleIdx="0" presStyleCnt="9">
        <dgm:presLayoutVars>
          <dgm:bulletEnabled val="1"/>
        </dgm:presLayoutVars>
      </dgm:prSet>
      <dgm:spPr/>
      <dgm:t>
        <a:bodyPr/>
        <a:lstStyle/>
        <a:p>
          <a:endParaRPr lang="en-US"/>
        </a:p>
      </dgm:t>
    </dgm:pt>
    <dgm:pt modelId="{4E12F273-1819-4AD6-BB9F-CDFED240C7B9}" type="pres">
      <dgm:prSet presAssocID="{3E693E3D-AFAC-44FD-B00D-D74C257246EC}" presName="sibTrans" presStyleLbl="sibTrans1D1" presStyleIdx="0" presStyleCnt="8"/>
      <dgm:spPr/>
      <dgm:t>
        <a:bodyPr/>
        <a:lstStyle/>
        <a:p>
          <a:endParaRPr lang="en-US"/>
        </a:p>
      </dgm:t>
    </dgm:pt>
    <dgm:pt modelId="{1F50828D-F8E5-4D9D-9F22-B1443DEED6D7}" type="pres">
      <dgm:prSet presAssocID="{3E693E3D-AFAC-44FD-B00D-D74C257246EC}" presName="connectorText" presStyleLbl="sibTrans1D1" presStyleIdx="0" presStyleCnt="8"/>
      <dgm:spPr/>
      <dgm:t>
        <a:bodyPr/>
        <a:lstStyle/>
        <a:p>
          <a:endParaRPr lang="en-US"/>
        </a:p>
      </dgm:t>
    </dgm:pt>
    <dgm:pt modelId="{952893E2-2C61-4246-830B-0DC53A6298EF}" type="pres">
      <dgm:prSet presAssocID="{6ADA38F2-D17B-4BC8-8841-E591AAF0AED2}" presName="node" presStyleLbl="node1" presStyleIdx="1" presStyleCnt="9">
        <dgm:presLayoutVars>
          <dgm:bulletEnabled val="1"/>
        </dgm:presLayoutVars>
      </dgm:prSet>
      <dgm:spPr/>
      <dgm:t>
        <a:bodyPr/>
        <a:lstStyle/>
        <a:p>
          <a:endParaRPr lang="en-US"/>
        </a:p>
      </dgm:t>
    </dgm:pt>
    <dgm:pt modelId="{838A1D07-28BF-42B8-A21F-DB039224BCCC}" type="pres">
      <dgm:prSet presAssocID="{F86C55D8-97BB-4E1C-BE2A-CB26165078DF}" presName="sibTrans" presStyleLbl="sibTrans1D1" presStyleIdx="1" presStyleCnt="8"/>
      <dgm:spPr/>
      <dgm:t>
        <a:bodyPr/>
        <a:lstStyle/>
        <a:p>
          <a:endParaRPr lang="en-US"/>
        </a:p>
      </dgm:t>
    </dgm:pt>
    <dgm:pt modelId="{2568D8BF-007D-400D-8531-AB24DA63BD13}" type="pres">
      <dgm:prSet presAssocID="{F86C55D8-97BB-4E1C-BE2A-CB26165078DF}" presName="connectorText" presStyleLbl="sibTrans1D1" presStyleIdx="1" presStyleCnt="8"/>
      <dgm:spPr/>
      <dgm:t>
        <a:bodyPr/>
        <a:lstStyle/>
        <a:p>
          <a:endParaRPr lang="en-US"/>
        </a:p>
      </dgm:t>
    </dgm:pt>
    <dgm:pt modelId="{46F2E12B-A26D-4BFD-90E6-9AC681071F76}" type="pres">
      <dgm:prSet presAssocID="{F7C01750-9459-4240-93C2-733241028371}" presName="node" presStyleLbl="node1" presStyleIdx="2" presStyleCnt="9">
        <dgm:presLayoutVars>
          <dgm:bulletEnabled val="1"/>
        </dgm:presLayoutVars>
      </dgm:prSet>
      <dgm:spPr/>
      <dgm:t>
        <a:bodyPr/>
        <a:lstStyle/>
        <a:p>
          <a:endParaRPr lang="en-US"/>
        </a:p>
      </dgm:t>
    </dgm:pt>
    <dgm:pt modelId="{DB982A08-928C-435B-A9EB-DB031BE2B4D1}" type="pres">
      <dgm:prSet presAssocID="{CCF2A756-C7A3-4ECA-8B2A-16F50645EDBA}" presName="sibTrans" presStyleLbl="sibTrans1D1" presStyleIdx="2" presStyleCnt="8"/>
      <dgm:spPr/>
      <dgm:t>
        <a:bodyPr/>
        <a:lstStyle/>
        <a:p>
          <a:endParaRPr lang="en-US"/>
        </a:p>
      </dgm:t>
    </dgm:pt>
    <dgm:pt modelId="{0EB9E1FA-937C-44CA-BFBB-0606053DC4BB}" type="pres">
      <dgm:prSet presAssocID="{CCF2A756-C7A3-4ECA-8B2A-16F50645EDBA}" presName="connectorText" presStyleLbl="sibTrans1D1" presStyleIdx="2" presStyleCnt="8"/>
      <dgm:spPr/>
      <dgm:t>
        <a:bodyPr/>
        <a:lstStyle/>
        <a:p>
          <a:endParaRPr lang="en-US"/>
        </a:p>
      </dgm:t>
    </dgm:pt>
    <dgm:pt modelId="{95C13BF4-5AD1-42D6-B320-926A15C7E46E}" type="pres">
      <dgm:prSet presAssocID="{A885CA96-A0DC-4C57-8FEC-B58BF5E5ACA1}" presName="node" presStyleLbl="node1" presStyleIdx="3" presStyleCnt="9">
        <dgm:presLayoutVars>
          <dgm:bulletEnabled val="1"/>
        </dgm:presLayoutVars>
      </dgm:prSet>
      <dgm:spPr/>
      <dgm:t>
        <a:bodyPr/>
        <a:lstStyle/>
        <a:p>
          <a:endParaRPr lang="en-US"/>
        </a:p>
      </dgm:t>
    </dgm:pt>
    <dgm:pt modelId="{A8B81B68-F3F7-49C5-86B8-75DE9BBA7145}" type="pres">
      <dgm:prSet presAssocID="{66A44C52-F6B9-4F7C-A342-8FA97B8B8EC1}" presName="sibTrans" presStyleLbl="sibTrans1D1" presStyleIdx="3" presStyleCnt="8"/>
      <dgm:spPr/>
      <dgm:t>
        <a:bodyPr/>
        <a:lstStyle/>
        <a:p>
          <a:endParaRPr lang="en-US"/>
        </a:p>
      </dgm:t>
    </dgm:pt>
    <dgm:pt modelId="{82413C86-6D6D-4000-8B95-67ED09C8C27F}" type="pres">
      <dgm:prSet presAssocID="{66A44C52-F6B9-4F7C-A342-8FA97B8B8EC1}" presName="connectorText" presStyleLbl="sibTrans1D1" presStyleIdx="3" presStyleCnt="8"/>
      <dgm:spPr/>
      <dgm:t>
        <a:bodyPr/>
        <a:lstStyle/>
        <a:p>
          <a:endParaRPr lang="en-US"/>
        </a:p>
      </dgm:t>
    </dgm:pt>
    <dgm:pt modelId="{9D31A37C-7349-49C0-BCC0-C561E42F328E}" type="pres">
      <dgm:prSet presAssocID="{53DE658E-6B71-475E-BE55-4BA1E142469F}" presName="node" presStyleLbl="node1" presStyleIdx="4" presStyleCnt="9">
        <dgm:presLayoutVars>
          <dgm:bulletEnabled val="1"/>
        </dgm:presLayoutVars>
      </dgm:prSet>
      <dgm:spPr/>
      <dgm:t>
        <a:bodyPr/>
        <a:lstStyle/>
        <a:p>
          <a:endParaRPr lang="en-US"/>
        </a:p>
      </dgm:t>
    </dgm:pt>
    <dgm:pt modelId="{7C54DECC-CAD9-45FF-8FD1-A21616BE4083}" type="pres">
      <dgm:prSet presAssocID="{A000FE36-E189-43A4-B1C3-389671EEDD7E}" presName="sibTrans" presStyleLbl="sibTrans1D1" presStyleIdx="4" presStyleCnt="8"/>
      <dgm:spPr/>
      <dgm:t>
        <a:bodyPr/>
        <a:lstStyle/>
        <a:p>
          <a:endParaRPr lang="en-US"/>
        </a:p>
      </dgm:t>
    </dgm:pt>
    <dgm:pt modelId="{ACD28F4E-8EC9-4552-B2A6-FBE4919AF8BF}" type="pres">
      <dgm:prSet presAssocID="{A000FE36-E189-43A4-B1C3-389671EEDD7E}" presName="connectorText" presStyleLbl="sibTrans1D1" presStyleIdx="4" presStyleCnt="8"/>
      <dgm:spPr/>
      <dgm:t>
        <a:bodyPr/>
        <a:lstStyle/>
        <a:p>
          <a:endParaRPr lang="en-US"/>
        </a:p>
      </dgm:t>
    </dgm:pt>
    <dgm:pt modelId="{CFAB9A33-5D2C-4848-BE4D-0BD647CA390A}" type="pres">
      <dgm:prSet presAssocID="{66516DBB-21FE-4F11-AC43-DD6A5339179E}" presName="node" presStyleLbl="node1" presStyleIdx="5" presStyleCnt="9">
        <dgm:presLayoutVars>
          <dgm:bulletEnabled val="1"/>
        </dgm:presLayoutVars>
      </dgm:prSet>
      <dgm:spPr/>
      <dgm:t>
        <a:bodyPr/>
        <a:lstStyle/>
        <a:p>
          <a:endParaRPr lang="en-US"/>
        </a:p>
      </dgm:t>
    </dgm:pt>
    <dgm:pt modelId="{737FED50-617F-4F6A-8504-AE9913DBCC52}" type="pres">
      <dgm:prSet presAssocID="{1C5BE5A2-AF3C-4605-802B-0928413B883D}" presName="sibTrans" presStyleLbl="sibTrans1D1" presStyleIdx="5" presStyleCnt="8"/>
      <dgm:spPr/>
      <dgm:t>
        <a:bodyPr/>
        <a:lstStyle/>
        <a:p>
          <a:endParaRPr lang="en-US"/>
        </a:p>
      </dgm:t>
    </dgm:pt>
    <dgm:pt modelId="{2391E4BD-B7A3-4933-918E-EE922C06FBD0}" type="pres">
      <dgm:prSet presAssocID="{1C5BE5A2-AF3C-4605-802B-0928413B883D}" presName="connectorText" presStyleLbl="sibTrans1D1" presStyleIdx="5" presStyleCnt="8"/>
      <dgm:spPr/>
      <dgm:t>
        <a:bodyPr/>
        <a:lstStyle/>
        <a:p>
          <a:endParaRPr lang="en-US"/>
        </a:p>
      </dgm:t>
    </dgm:pt>
    <dgm:pt modelId="{B4AA4EEC-0209-444C-A477-F4BCD5E3860F}" type="pres">
      <dgm:prSet presAssocID="{EFA78098-60AA-4B08-A18F-7FD38823C813}" presName="node" presStyleLbl="node1" presStyleIdx="6" presStyleCnt="9">
        <dgm:presLayoutVars>
          <dgm:bulletEnabled val="1"/>
        </dgm:presLayoutVars>
      </dgm:prSet>
      <dgm:spPr/>
      <dgm:t>
        <a:bodyPr/>
        <a:lstStyle/>
        <a:p>
          <a:endParaRPr lang="en-US"/>
        </a:p>
      </dgm:t>
    </dgm:pt>
    <dgm:pt modelId="{5E409777-F2EE-40AE-9478-44A6CD5B3E92}" type="pres">
      <dgm:prSet presAssocID="{B7AE2DD2-251B-4ED8-85C3-DB1AB5E0C899}" presName="sibTrans" presStyleLbl="sibTrans1D1" presStyleIdx="6" presStyleCnt="8"/>
      <dgm:spPr/>
      <dgm:t>
        <a:bodyPr/>
        <a:lstStyle/>
        <a:p>
          <a:endParaRPr lang="en-US"/>
        </a:p>
      </dgm:t>
    </dgm:pt>
    <dgm:pt modelId="{F59E10B7-144C-4184-BAB8-FEAFE5721FDA}" type="pres">
      <dgm:prSet presAssocID="{B7AE2DD2-251B-4ED8-85C3-DB1AB5E0C899}" presName="connectorText" presStyleLbl="sibTrans1D1" presStyleIdx="6" presStyleCnt="8"/>
      <dgm:spPr/>
      <dgm:t>
        <a:bodyPr/>
        <a:lstStyle/>
        <a:p>
          <a:endParaRPr lang="en-US"/>
        </a:p>
      </dgm:t>
    </dgm:pt>
    <dgm:pt modelId="{4D6968C4-092B-40AF-82B5-D04B4B18BE2D}" type="pres">
      <dgm:prSet presAssocID="{29276CBC-7AC3-4AF9-9F97-C551D99182DA}" presName="node" presStyleLbl="node1" presStyleIdx="7" presStyleCnt="9">
        <dgm:presLayoutVars>
          <dgm:bulletEnabled val="1"/>
        </dgm:presLayoutVars>
      </dgm:prSet>
      <dgm:spPr/>
      <dgm:t>
        <a:bodyPr/>
        <a:lstStyle/>
        <a:p>
          <a:endParaRPr lang="en-US"/>
        </a:p>
      </dgm:t>
    </dgm:pt>
    <dgm:pt modelId="{5236B627-E892-4CAC-920E-C25946F31D35}" type="pres">
      <dgm:prSet presAssocID="{899C212F-8347-4C3D-A434-FFFB341D3949}" presName="sibTrans" presStyleLbl="sibTrans1D1" presStyleIdx="7" presStyleCnt="8"/>
      <dgm:spPr/>
      <dgm:t>
        <a:bodyPr/>
        <a:lstStyle/>
        <a:p>
          <a:endParaRPr lang="en-US"/>
        </a:p>
      </dgm:t>
    </dgm:pt>
    <dgm:pt modelId="{D9B6A589-17A9-40E1-9961-063C9DD240AC}" type="pres">
      <dgm:prSet presAssocID="{899C212F-8347-4C3D-A434-FFFB341D3949}" presName="connectorText" presStyleLbl="sibTrans1D1" presStyleIdx="7" presStyleCnt="8"/>
      <dgm:spPr/>
      <dgm:t>
        <a:bodyPr/>
        <a:lstStyle/>
        <a:p>
          <a:endParaRPr lang="en-US"/>
        </a:p>
      </dgm:t>
    </dgm:pt>
    <dgm:pt modelId="{59022D80-F155-47D4-924A-7708A4D5131A}" type="pres">
      <dgm:prSet presAssocID="{F2C70CEB-B4C5-452F-AA7C-5F08838EB6D3}" presName="node" presStyleLbl="node1" presStyleIdx="8" presStyleCnt="9">
        <dgm:presLayoutVars>
          <dgm:bulletEnabled val="1"/>
        </dgm:presLayoutVars>
      </dgm:prSet>
      <dgm:spPr/>
      <dgm:t>
        <a:bodyPr/>
        <a:lstStyle/>
        <a:p>
          <a:endParaRPr lang="en-US"/>
        </a:p>
      </dgm:t>
    </dgm:pt>
  </dgm:ptLst>
  <dgm:cxnLst>
    <dgm:cxn modelId="{F7F516FE-2430-4AFF-A939-2105C0E688C8}" type="presOf" srcId="{1C5BE5A2-AF3C-4605-802B-0928413B883D}" destId="{737FED50-617F-4F6A-8504-AE9913DBCC52}" srcOrd="0" destOrd="0" presId="urn:microsoft.com/office/officeart/2005/8/layout/bProcess3"/>
    <dgm:cxn modelId="{9991C7F4-4980-41B0-8835-0B57CF8F0E18}" type="presOf" srcId="{66516DBB-21FE-4F11-AC43-DD6A5339179E}" destId="{CFAB9A33-5D2C-4848-BE4D-0BD647CA390A}" srcOrd="0" destOrd="0" presId="urn:microsoft.com/office/officeart/2005/8/layout/bProcess3"/>
    <dgm:cxn modelId="{62ADF252-F6DB-4EE2-8246-57110B20932F}" type="presOf" srcId="{3E693E3D-AFAC-44FD-B00D-D74C257246EC}" destId="{1F50828D-F8E5-4D9D-9F22-B1443DEED6D7}" srcOrd="1" destOrd="0" presId="urn:microsoft.com/office/officeart/2005/8/layout/bProcess3"/>
    <dgm:cxn modelId="{0215D9DF-D217-4BC1-81C6-7808F2064C86}" type="presOf" srcId="{F2C70CEB-B4C5-452F-AA7C-5F08838EB6D3}" destId="{59022D80-F155-47D4-924A-7708A4D5131A}" srcOrd="0" destOrd="0" presId="urn:microsoft.com/office/officeart/2005/8/layout/bProcess3"/>
    <dgm:cxn modelId="{8F837921-DE14-4B4F-B999-75B290EDE25F}" type="presOf" srcId="{3E693E3D-AFAC-44FD-B00D-D74C257246EC}" destId="{4E12F273-1819-4AD6-BB9F-CDFED240C7B9}" srcOrd="0" destOrd="0" presId="urn:microsoft.com/office/officeart/2005/8/layout/bProcess3"/>
    <dgm:cxn modelId="{D66B01E0-324B-480F-888C-CFF2E7BBB35C}" type="presOf" srcId="{CCF2A756-C7A3-4ECA-8B2A-16F50645EDBA}" destId="{DB982A08-928C-435B-A9EB-DB031BE2B4D1}" srcOrd="0" destOrd="0" presId="urn:microsoft.com/office/officeart/2005/8/layout/bProcess3"/>
    <dgm:cxn modelId="{6E4C80B3-3494-4E40-87BE-90EEC14E762F}" type="presOf" srcId="{B11BEC85-51E2-4D2A-B1FF-5DBA28C68945}" destId="{A060D164-A78E-4421-BFBE-FDE737484516}" srcOrd="0" destOrd="0" presId="urn:microsoft.com/office/officeart/2005/8/layout/bProcess3"/>
    <dgm:cxn modelId="{F70BC570-FC23-4D30-9741-E06A4A36AC82}" srcId="{1DB48106-0790-4734-B84B-D0ACB819CDA7}" destId="{A885CA96-A0DC-4C57-8FEC-B58BF5E5ACA1}" srcOrd="3" destOrd="0" parTransId="{2B9845B3-C16E-4DCA-B27E-8FA32435AF1C}" sibTransId="{66A44C52-F6B9-4F7C-A342-8FA97B8B8EC1}"/>
    <dgm:cxn modelId="{10D05CFE-3A12-4F44-BFEA-BED13FC91304}" type="presOf" srcId="{F86C55D8-97BB-4E1C-BE2A-CB26165078DF}" destId="{838A1D07-28BF-42B8-A21F-DB039224BCCC}" srcOrd="0" destOrd="0" presId="urn:microsoft.com/office/officeart/2005/8/layout/bProcess3"/>
    <dgm:cxn modelId="{EA6A745C-6BAD-4ED5-B60E-177FB2E99243}" type="presOf" srcId="{1DB48106-0790-4734-B84B-D0ACB819CDA7}" destId="{53B5A86D-A7DE-4F84-B191-5F47669A6DC5}" srcOrd="0" destOrd="0" presId="urn:microsoft.com/office/officeart/2005/8/layout/bProcess3"/>
    <dgm:cxn modelId="{B66D5185-721A-4BE8-BB30-B0F8BADE0580}" type="presOf" srcId="{F86C55D8-97BB-4E1C-BE2A-CB26165078DF}" destId="{2568D8BF-007D-400D-8531-AB24DA63BD13}" srcOrd="1" destOrd="0" presId="urn:microsoft.com/office/officeart/2005/8/layout/bProcess3"/>
    <dgm:cxn modelId="{BB9AAA47-0DF1-4829-A192-59B927914035}" type="presOf" srcId="{A000FE36-E189-43A4-B1C3-389671EEDD7E}" destId="{ACD28F4E-8EC9-4552-B2A6-FBE4919AF8BF}" srcOrd="1" destOrd="0" presId="urn:microsoft.com/office/officeart/2005/8/layout/bProcess3"/>
    <dgm:cxn modelId="{9C1292BD-9752-49F6-84E4-A8162E7F591B}" srcId="{1DB48106-0790-4734-B84B-D0ACB819CDA7}" destId="{B11BEC85-51E2-4D2A-B1FF-5DBA28C68945}" srcOrd="0" destOrd="0" parTransId="{0B833B1C-0CA7-4EC5-AFB3-A6B384A54F65}" sibTransId="{3E693E3D-AFAC-44FD-B00D-D74C257246EC}"/>
    <dgm:cxn modelId="{D25614D5-ACEF-4648-8AF3-D07280AF2EFE}" type="presOf" srcId="{B7AE2DD2-251B-4ED8-85C3-DB1AB5E0C899}" destId="{5E409777-F2EE-40AE-9478-44A6CD5B3E92}" srcOrd="0" destOrd="0" presId="urn:microsoft.com/office/officeart/2005/8/layout/bProcess3"/>
    <dgm:cxn modelId="{FDD474B2-AAE1-4A29-A019-522C40D44F41}" type="presOf" srcId="{66A44C52-F6B9-4F7C-A342-8FA97B8B8EC1}" destId="{A8B81B68-F3F7-49C5-86B8-75DE9BBA7145}" srcOrd="0" destOrd="0" presId="urn:microsoft.com/office/officeart/2005/8/layout/bProcess3"/>
    <dgm:cxn modelId="{97D8B67A-42E3-4E6A-89DB-1DBC351684B8}" srcId="{1DB48106-0790-4734-B84B-D0ACB819CDA7}" destId="{66516DBB-21FE-4F11-AC43-DD6A5339179E}" srcOrd="5" destOrd="0" parTransId="{2DBB4656-3DB8-47AE-A813-9C80B91A3774}" sibTransId="{1C5BE5A2-AF3C-4605-802B-0928413B883D}"/>
    <dgm:cxn modelId="{846C4DAB-4357-4AA3-9AB3-E48E8CF33B5A}" type="presOf" srcId="{A885CA96-A0DC-4C57-8FEC-B58BF5E5ACA1}" destId="{95C13BF4-5AD1-42D6-B320-926A15C7E46E}" srcOrd="0" destOrd="0" presId="urn:microsoft.com/office/officeart/2005/8/layout/bProcess3"/>
    <dgm:cxn modelId="{7BAEFE3A-E707-44F2-A97B-02272FF858B6}" type="presOf" srcId="{66A44C52-F6B9-4F7C-A342-8FA97B8B8EC1}" destId="{82413C86-6D6D-4000-8B95-67ED09C8C27F}" srcOrd="1" destOrd="0" presId="urn:microsoft.com/office/officeart/2005/8/layout/bProcess3"/>
    <dgm:cxn modelId="{16968F70-ECA9-48DF-AA7B-B08850C5F9D7}" type="presOf" srcId="{EFA78098-60AA-4B08-A18F-7FD38823C813}" destId="{B4AA4EEC-0209-444C-A477-F4BCD5E3860F}" srcOrd="0" destOrd="0" presId="urn:microsoft.com/office/officeart/2005/8/layout/bProcess3"/>
    <dgm:cxn modelId="{809944EB-6C32-4BA3-B771-CF2B7DD3E4F7}" srcId="{1DB48106-0790-4734-B84B-D0ACB819CDA7}" destId="{53DE658E-6B71-475E-BE55-4BA1E142469F}" srcOrd="4" destOrd="0" parTransId="{59B6A369-C775-43BB-8D57-5BD3640EF2D3}" sibTransId="{A000FE36-E189-43A4-B1C3-389671EEDD7E}"/>
    <dgm:cxn modelId="{152AFF9D-9BED-41B9-AD22-2B6F281CE3B4}" srcId="{1DB48106-0790-4734-B84B-D0ACB819CDA7}" destId="{EFA78098-60AA-4B08-A18F-7FD38823C813}" srcOrd="6" destOrd="0" parTransId="{83914E83-9A63-48D1-8ADC-D1F9F611A5DE}" sibTransId="{B7AE2DD2-251B-4ED8-85C3-DB1AB5E0C899}"/>
    <dgm:cxn modelId="{1992941C-49A7-4A15-91DA-E00ADBFFD0C2}" srcId="{1DB48106-0790-4734-B84B-D0ACB819CDA7}" destId="{F7C01750-9459-4240-93C2-733241028371}" srcOrd="2" destOrd="0" parTransId="{4BEF65E3-C15B-4917-8AEF-CA141E53C98E}" sibTransId="{CCF2A756-C7A3-4ECA-8B2A-16F50645EDBA}"/>
    <dgm:cxn modelId="{59A64318-D44F-46DB-ACFB-2C71BFA00DF1}" type="presOf" srcId="{29276CBC-7AC3-4AF9-9F97-C551D99182DA}" destId="{4D6968C4-092B-40AF-82B5-D04B4B18BE2D}" srcOrd="0" destOrd="0" presId="urn:microsoft.com/office/officeart/2005/8/layout/bProcess3"/>
    <dgm:cxn modelId="{611BB4EC-BE92-4743-BBA1-54DD51142A04}" type="presOf" srcId="{1C5BE5A2-AF3C-4605-802B-0928413B883D}" destId="{2391E4BD-B7A3-4933-918E-EE922C06FBD0}" srcOrd="1" destOrd="0" presId="urn:microsoft.com/office/officeart/2005/8/layout/bProcess3"/>
    <dgm:cxn modelId="{1C6925D7-8C50-44F2-9EB3-4FDD69D1D6B3}" type="presOf" srcId="{899C212F-8347-4C3D-A434-FFFB341D3949}" destId="{D9B6A589-17A9-40E1-9961-063C9DD240AC}" srcOrd="1" destOrd="0" presId="urn:microsoft.com/office/officeart/2005/8/layout/bProcess3"/>
    <dgm:cxn modelId="{2C26C308-A16A-4E4A-A253-3AD850E1FB56}" srcId="{1DB48106-0790-4734-B84B-D0ACB819CDA7}" destId="{6ADA38F2-D17B-4BC8-8841-E591AAF0AED2}" srcOrd="1" destOrd="0" parTransId="{F60FF177-0EFA-4FA0-A5C8-6892969D5937}" sibTransId="{F86C55D8-97BB-4E1C-BE2A-CB26165078DF}"/>
    <dgm:cxn modelId="{93E3B56A-CC9C-484F-8A4E-04981400D08E}" type="presOf" srcId="{53DE658E-6B71-475E-BE55-4BA1E142469F}" destId="{9D31A37C-7349-49C0-BCC0-C561E42F328E}" srcOrd="0" destOrd="0" presId="urn:microsoft.com/office/officeart/2005/8/layout/bProcess3"/>
    <dgm:cxn modelId="{2B2BE9C3-8362-41EE-A246-966FFD9A5310}" type="presOf" srcId="{B7AE2DD2-251B-4ED8-85C3-DB1AB5E0C899}" destId="{F59E10B7-144C-4184-BAB8-FEAFE5721FDA}" srcOrd="1" destOrd="0" presId="urn:microsoft.com/office/officeart/2005/8/layout/bProcess3"/>
    <dgm:cxn modelId="{30728059-E94C-4BEA-9C69-C4D46DF53B71}" type="presOf" srcId="{899C212F-8347-4C3D-A434-FFFB341D3949}" destId="{5236B627-E892-4CAC-920E-C25946F31D35}" srcOrd="0" destOrd="0" presId="urn:microsoft.com/office/officeart/2005/8/layout/bProcess3"/>
    <dgm:cxn modelId="{32645C4A-8AC9-47CF-B0A4-DC697AD3CF94}" srcId="{1DB48106-0790-4734-B84B-D0ACB819CDA7}" destId="{29276CBC-7AC3-4AF9-9F97-C551D99182DA}" srcOrd="7" destOrd="0" parTransId="{4E81E2B8-9B62-4FFE-8F02-4E55F2CB35D7}" sibTransId="{899C212F-8347-4C3D-A434-FFFB341D3949}"/>
    <dgm:cxn modelId="{0FD183AD-F494-4197-B701-1091CBAB3628}" type="presOf" srcId="{F7C01750-9459-4240-93C2-733241028371}" destId="{46F2E12B-A26D-4BFD-90E6-9AC681071F76}" srcOrd="0" destOrd="0" presId="urn:microsoft.com/office/officeart/2005/8/layout/bProcess3"/>
    <dgm:cxn modelId="{BFBBA58F-40C1-4C51-A2BF-F69CC7CB4100}" srcId="{1DB48106-0790-4734-B84B-D0ACB819CDA7}" destId="{F2C70CEB-B4C5-452F-AA7C-5F08838EB6D3}" srcOrd="8" destOrd="0" parTransId="{AD99C88F-40E2-472A-A087-510A98459228}" sibTransId="{C9C4BC53-0853-4A95-A658-7848ABA329A3}"/>
    <dgm:cxn modelId="{AF528734-40EE-4AF1-B65A-3C988E10BEAB}" type="presOf" srcId="{CCF2A756-C7A3-4ECA-8B2A-16F50645EDBA}" destId="{0EB9E1FA-937C-44CA-BFBB-0606053DC4BB}" srcOrd="1" destOrd="0" presId="urn:microsoft.com/office/officeart/2005/8/layout/bProcess3"/>
    <dgm:cxn modelId="{1C108C2C-B844-4D27-8F46-31517D4BAD18}" type="presOf" srcId="{6ADA38F2-D17B-4BC8-8841-E591AAF0AED2}" destId="{952893E2-2C61-4246-830B-0DC53A6298EF}" srcOrd="0" destOrd="0" presId="urn:microsoft.com/office/officeart/2005/8/layout/bProcess3"/>
    <dgm:cxn modelId="{FA8FF988-4084-45E2-8323-87D24F5265FE}" type="presOf" srcId="{A000FE36-E189-43A4-B1C3-389671EEDD7E}" destId="{7C54DECC-CAD9-45FF-8FD1-A21616BE4083}" srcOrd="0" destOrd="0" presId="urn:microsoft.com/office/officeart/2005/8/layout/bProcess3"/>
    <dgm:cxn modelId="{BCCA8ED4-37F2-499B-8BD0-E2375CB45DC8}" type="presParOf" srcId="{53B5A86D-A7DE-4F84-B191-5F47669A6DC5}" destId="{A060D164-A78E-4421-BFBE-FDE737484516}" srcOrd="0" destOrd="0" presId="urn:microsoft.com/office/officeart/2005/8/layout/bProcess3"/>
    <dgm:cxn modelId="{A88BD8E5-ECD2-4439-A1B7-C9E2141B54A4}" type="presParOf" srcId="{53B5A86D-A7DE-4F84-B191-5F47669A6DC5}" destId="{4E12F273-1819-4AD6-BB9F-CDFED240C7B9}" srcOrd="1" destOrd="0" presId="urn:microsoft.com/office/officeart/2005/8/layout/bProcess3"/>
    <dgm:cxn modelId="{0BF154BF-2C82-40BB-826A-6DE6A46334B6}" type="presParOf" srcId="{4E12F273-1819-4AD6-BB9F-CDFED240C7B9}" destId="{1F50828D-F8E5-4D9D-9F22-B1443DEED6D7}" srcOrd="0" destOrd="0" presId="urn:microsoft.com/office/officeart/2005/8/layout/bProcess3"/>
    <dgm:cxn modelId="{C28C1367-9508-4632-BF43-6134BE898914}" type="presParOf" srcId="{53B5A86D-A7DE-4F84-B191-5F47669A6DC5}" destId="{952893E2-2C61-4246-830B-0DC53A6298EF}" srcOrd="2" destOrd="0" presId="urn:microsoft.com/office/officeart/2005/8/layout/bProcess3"/>
    <dgm:cxn modelId="{0B241E4A-BBC7-4457-836F-221777E136D6}" type="presParOf" srcId="{53B5A86D-A7DE-4F84-B191-5F47669A6DC5}" destId="{838A1D07-28BF-42B8-A21F-DB039224BCCC}" srcOrd="3" destOrd="0" presId="urn:microsoft.com/office/officeart/2005/8/layout/bProcess3"/>
    <dgm:cxn modelId="{D7220165-43C8-4BFD-BC50-CC4D6A8C695C}" type="presParOf" srcId="{838A1D07-28BF-42B8-A21F-DB039224BCCC}" destId="{2568D8BF-007D-400D-8531-AB24DA63BD13}" srcOrd="0" destOrd="0" presId="urn:microsoft.com/office/officeart/2005/8/layout/bProcess3"/>
    <dgm:cxn modelId="{8498B115-C844-488E-B5BC-4DC301F79EAA}" type="presParOf" srcId="{53B5A86D-A7DE-4F84-B191-5F47669A6DC5}" destId="{46F2E12B-A26D-4BFD-90E6-9AC681071F76}" srcOrd="4" destOrd="0" presId="urn:microsoft.com/office/officeart/2005/8/layout/bProcess3"/>
    <dgm:cxn modelId="{8BD884BF-E5AB-428C-898C-4DEE413E76C9}" type="presParOf" srcId="{53B5A86D-A7DE-4F84-B191-5F47669A6DC5}" destId="{DB982A08-928C-435B-A9EB-DB031BE2B4D1}" srcOrd="5" destOrd="0" presId="urn:microsoft.com/office/officeart/2005/8/layout/bProcess3"/>
    <dgm:cxn modelId="{E0D33538-2100-474B-8857-65B06431FFB2}" type="presParOf" srcId="{DB982A08-928C-435B-A9EB-DB031BE2B4D1}" destId="{0EB9E1FA-937C-44CA-BFBB-0606053DC4BB}" srcOrd="0" destOrd="0" presId="urn:microsoft.com/office/officeart/2005/8/layout/bProcess3"/>
    <dgm:cxn modelId="{71C3C73E-02F9-44B1-8EAE-22BA05081BAB}" type="presParOf" srcId="{53B5A86D-A7DE-4F84-B191-5F47669A6DC5}" destId="{95C13BF4-5AD1-42D6-B320-926A15C7E46E}" srcOrd="6" destOrd="0" presId="urn:microsoft.com/office/officeart/2005/8/layout/bProcess3"/>
    <dgm:cxn modelId="{4F2D68C4-AE49-4D17-88EB-D6E2D97F8FBF}" type="presParOf" srcId="{53B5A86D-A7DE-4F84-B191-5F47669A6DC5}" destId="{A8B81B68-F3F7-49C5-86B8-75DE9BBA7145}" srcOrd="7" destOrd="0" presId="urn:microsoft.com/office/officeart/2005/8/layout/bProcess3"/>
    <dgm:cxn modelId="{62B1323E-65D5-4EE6-9C06-65523C8D830A}" type="presParOf" srcId="{A8B81B68-F3F7-49C5-86B8-75DE9BBA7145}" destId="{82413C86-6D6D-4000-8B95-67ED09C8C27F}" srcOrd="0" destOrd="0" presId="urn:microsoft.com/office/officeart/2005/8/layout/bProcess3"/>
    <dgm:cxn modelId="{CF3B1E06-1F14-4F39-A417-BE0947879840}" type="presParOf" srcId="{53B5A86D-A7DE-4F84-B191-5F47669A6DC5}" destId="{9D31A37C-7349-49C0-BCC0-C561E42F328E}" srcOrd="8" destOrd="0" presId="urn:microsoft.com/office/officeart/2005/8/layout/bProcess3"/>
    <dgm:cxn modelId="{F20C410B-2B48-4219-895A-32CDD07E68CB}" type="presParOf" srcId="{53B5A86D-A7DE-4F84-B191-5F47669A6DC5}" destId="{7C54DECC-CAD9-45FF-8FD1-A21616BE4083}" srcOrd="9" destOrd="0" presId="urn:microsoft.com/office/officeart/2005/8/layout/bProcess3"/>
    <dgm:cxn modelId="{6AC44434-FB4C-4D0B-B856-931161A9418B}" type="presParOf" srcId="{7C54DECC-CAD9-45FF-8FD1-A21616BE4083}" destId="{ACD28F4E-8EC9-4552-B2A6-FBE4919AF8BF}" srcOrd="0" destOrd="0" presId="urn:microsoft.com/office/officeart/2005/8/layout/bProcess3"/>
    <dgm:cxn modelId="{EC64E1F4-D057-423B-84FF-1AC9E69C1F5C}" type="presParOf" srcId="{53B5A86D-A7DE-4F84-B191-5F47669A6DC5}" destId="{CFAB9A33-5D2C-4848-BE4D-0BD647CA390A}" srcOrd="10" destOrd="0" presId="urn:microsoft.com/office/officeart/2005/8/layout/bProcess3"/>
    <dgm:cxn modelId="{647FB91C-EF66-4B1A-9FC7-17BC62DC4D9D}" type="presParOf" srcId="{53B5A86D-A7DE-4F84-B191-5F47669A6DC5}" destId="{737FED50-617F-4F6A-8504-AE9913DBCC52}" srcOrd="11" destOrd="0" presId="urn:microsoft.com/office/officeart/2005/8/layout/bProcess3"/>
    <dgm:cxn modelId="{99816517-BFEF-4044-BD6E-2F12DECDD154}" type="presParOf" srcId="{737FED50-617F-4F6A-8504-AE9913DBCC52}" destId="{2391E4BD-B7A3-4933-918E-EE922C06FBD0}" srcOrd="0" destOrd="0" presId="urn:microsoft.com/office/officeart/2005/8/layout/bProcess3"/>
    <dgm:cxn modelId="{3C105243-7E9C-4897-B540-F7F7F260F7C8}" type="presParOf" srcId="{53B5A86D-A7DE-4F84-B191-5F47669A6DC5}" destId="{B4AA4EEC-0209-444C-A477-F4BCD5E3860F}" srcOrd="12" destOrd="0" presId="urn:microsoft.com/office/officeart/2005/8/layout/bProcess3"/>
    <dgm:cxn modelId="{7C4F5EE1-FA7E-40DE-A1C9-45B3055A283A}" type="presParOf" srcId="{53B5A86D-A7DE-4F84-B191-5F47669A6DC5}" destId="{5E409777-F2EE-40AE-9478-44A6CD5B3E92}" srcOrd="13" destOrd="0" presId="urn:microsoft.com/office/officeart/2005/8/layout/bProcess3"/>
    <dgm:cxn modelId="{B5E4A5FE-88A5-436C-93D4-F86B21F50DC5}" type="presParOf" srcId="{5E409777-F2EE-40AE-9478-44A6CD5B3E92}" destId="{F59E10B7-144C-4184-BAB8-FEAFE5721FDA}" srcOrd="0" destOrd="0" presId="urn:microsoft.com/office/officeart/2005/8/layout/bProcess3"/>
    <dgm:cxn modelId="{DB94149F-0E11-4F52-9D99-E3E5D3705022}" type="presParOf" srcId="{53B5A86D-A7DE-4F84-B191-5F47669A6DC5}" destId="{4D6968C4-092B-40AF-82B5-D04B4B18BE2D}" srcOrd="14" destOrd="0" presId="urn:microsoft.com/office/officeart/2005/8/layout/bProcess3"/>
    <dgm:cxn modelId="{389130C7-ECF4-4F1B-9F14-4F3CEA98C3A8}" type="presParOf" srcId="{53B5A86D-A7DE-4F84-B191-5F47669A6DC5}" destId="{5236B627-E892-4CAC-920E-C25946F31D35}" srcOrd="15" destOrd="0" presId="urn:microsoft.com/office/officeart/2005/8/layout/bProcess3"/>
    <dgm:cxn modelId="{01F1DD1D-BBCC-4566-8BFE-F22362DE8E0A}" type="presParOf" srcId="{5236B627-E892-4CAC-920E-C25946F31D35}" destId="{D9B6A589-17A9-40E1-9961-063C9DD240AC}" srcOrd="0" destOrd="0" presId="urn:microsoft.com/office/officeart/2005/8/layout/bProcess3"/>
    <dgm:cxn modelId="{EBE4EF66-9F83-485E-8425-0DAEAB27AEE3}" type="presParOf" srcId="{53B5A86D-A7DE-4F84-B191-5F47669A6DC5}" destId="{59022D80-F155-47D4-924A-7708A4D5131A}" srcOrd="16" destOrd="0" presId="urn:microsoft.com/office/officeart/2005/8/layout/bProcess3"/>
  </dgm:cxnLst>
  <dgm:bg/>
  <dgm:whole>
    <a:ln>
      <a:solidFill>
        <a:schemeClr val="accent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5"/>
            <a:ext cx="2946325" cy="496620"/>
          </a:xfrm>
          <a:prstGeom prst="rect">
            <a:avLst/>
          </a:prstGeom>
        </p:spPr>
        <p:txBody>
          <a:bodyPr vert="horz" lIns="83796" tIns="41898" rIns="83796" bIns="41898" rtlCol="0"/>
          <a:lstStyle>
            <a:lvl1pPr algn="l"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endParaRPr lang="en-ZA" dirty="0"/>
          </a:p>
        </p:txBody>
      </p:sp>
      <p:sp>
        <p:nvSpPr>
          <p:cNvPr id="3" name="Date Placeholder 2"/>
          <p:cNvSpPr>
            <a:spLocks noGrp="1"/>
          </p:cNvSpPr>
          <p:nvPr>
            <p:ph type="dt" sz="quarter" idx="1"/>
          </p:nvPr>
        </p:nvSpPr>
        <p:spPr>
          <a:xfrm>
            <a:off x="3849932" y="5"/>
            <a:ext cx="2946325" cy="496620"/>
          </a:xfrm>
          <a:prstGeom prst="rect">
            <a:avLst/>
          </a:prstGeom>
        </p:spPr>
        <p:txBody>
          <a:bodyPr vert="horz" lIns="83796" tIns="41898" rIns="83796" bIns="41898" rtlCol="0"/>
          <a:lstStyle>
            <a:lvl1pPr algn="r"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fld id="{262CBCDF-0254-4A6E-93DB-7AF0097D9032}" type="datetimeFigureOut">
              <a:rPr lang="en-US"/>
              <a:pPr>
                <a:defRPr/>
              </a:pPr>
              <a:t>3/23/2022</a:t>
            </a:fld>
            <a:endParaRPr lang="en-ZA" dirty="0"/>
          </a:p>
        </p:txBody>
      </p:sp>
      <p:sp>
        <p:nvSpPr>
          <p:cNvPr id="4" name="Footer Placeholder 3"/>
          <p:cNvSpPr>
            <a:spLocks noGrp="1"/>
          </p:cNvSpPr>
          <p:nvPr>
            <p:ph type="ftr" sz="quarter" idx="2"/>
          </p:nvPr>
        </p:nvSpPr>
        <p:spPr>
          <a:xfrm>
            <a:off x="9" y="9426959"/>
            <a:ext cx="2946325" cy="496619"/>
          </a:xfrm>
          <a:prstGeom prst="rect">
            <a:avLst/>
          </a:prstGeom>
        </p:spPr>
        <p:txBody>
          <a:bodyPr vert="horz" lIns="83796" tIns="41898" rIns="83796" bIns="41898" rtlCol="0" anchor="b"/>
          <a:lstStyle>
            <a:lvl1pPr algn="l"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endParaRPr lang="en-ZA" dirty="0"/>
          </a:p>
        </p:txBody>
      </p:sp>
      <p:sp>
        <p:nvSpPr>
          <p:cNvPr id="5" name="Slide Number Placeholder 4"/>
          <p:cNvSpPr>
            <a:spLocks noGrp="1"/>
          </p:cNvSpPr>
          <p:nvPr>
            <p:ph type="sldNum" sz="quarter" idx="3"/>
          </p:nvPr>
        </p:nvSpPr>
        <p:spPr>
          <a:xfrm>
            <a:off x="3849932" y="9426959"/>
            <a:ext cx="2946325" cy="496619"/>
          </a:xfrm>
          <a:prstGeom prst="rect">
            <a:avLst/>
          </a:prstGeom>
        </p:spPr>
        <p:txBody>
          <a:bodyPr vert="horz" wrap="square" lIns="83796" tIns="41898" rIns="83796" bIns="41898" numCol="1" anchor="b" anchorCtr="0" compatLnSpc="1">
            <a:prstTxWarp prst="textNoShape">
              <a:avLst/>
            </a:prstTxWarp>
          </a:bodyPr>
          <a:lstStyle>
            <a:lvl1pPr algn="r" eaLnBrk="1">
              <a:lnSpc>
                <a:spcPct val="93000"/>
              </a:lnSpc>
              <a:buClr>
                <a:srgbClr val="000000"/>
              </a:buClr>
              <a:buSzPct val="45000"/>
              <a:buFont typeface="Wingdings" pitchFamily="2" charset="2"/>
              <a:buNone/>
              <a:defRPr sz="1100"/>
            </a:lvl1pPr>
          </a:lstStyle>
          <a:p>
            <a:fld id="{2C54B940-066B-4BD4-AEEC-46CD97E1979F}" type="slidenum">
              <a:rPr lang="en-ZA" altLang="en-US"/>
              <a:pPr/>
              <a:t>‹#›</a:t>
            </a:fld>
            <a:endParaRPr lang="en-ZA" altLang="en-US" dirty="0"/>
          </a:p>
        </p:txBody>
      </p:sp>
    </p:spTree>
    <p:extLst>
      <p:ext uri="{BB962C8B-B14F-4D97-AF65-F5344CB8AC3E}">
        <p14:creationId xmlns:p14="http://schemas.microsoft.com/office/powerpoint/2010/main" val="55898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5" y="0"/>
            <a:ext cx="6797675" cy="9925050"/>
          </a:xfrm>
          <a:prstGeom prst="roundRect">
            <a:avLst>
              <a:gd name="adj" fmla="val 19"/>
            </a:avLst>
          </a:prstGeom>
          <a:solidFill>
            <a:srgbClr val="FFFFFF"/>
          </a:solidFill>
          <a:ln w="9360">
            <a:noFill/>
            <a:miter lim="800000"/>
            <a:headEnd/>
            <a:tailEnd/>
          </a:ln>
        </p:spPr>
        <p:txBody>
          <a:bodyPr wrap="none" lIns="83796" tIns="41898" rIns="83796" bIns="41898" anchor="ctr"/>
          <a:lstStyle/>
          <a:p>
            <a:pPr eaLnBrk="1">
              <a:lnSpc>
                <a:spcPct val="93000"/>
              </a:lnSpc>
              <a:buClr>
                <a:srgbClr val="000000"/>
              </a:buClr>
              <a:buSzPct val="45000"/>
              <a:buFont typeface="Wingdings" pitchFamily="2" charset="2"/>
              <a:buNone/>
            </a:pPr>
            <a:endParaRPr lang="en-US" dirty="0"/>
          </a:p>
        </p:txBody>
      </p:sp>
      <p:sp>
        <p:nvSpPr>
          <p:cNvPr id="3075" name="Rectangle 2"/>
          <p:cNvSpPr>
            <a:spLocks noGrp="1" noRot="1" noChangeAspect="1" noChangeArrowheads="1"/>
          </p:cNvSpPr>
          <p:nvPr>
            <p:ph type="sldImg"/>
          </p:nvPr>
        </p:nvSpPr>
        <p:spPr bwMode="auto">
          <a:xfrm>
            <a:off x="919163" y="754063"/>
            <a:ext cx="4956175" cy="3717925"/>
          </a:xfrm>
          <a:prstGeom prst="rect">
            <a:avLst/>
          </a:prstGeom>
          <a:noFill/>
          <a:ln w="9525">
            <a:noFill/>
            <a:round/>
            <a:headEnd/>
            <a:tailEnd/>
          </a:ln>
        </p:spPr>
      </p:sp>
      <p:sp>
        <p:nvSpPr>
          <p:cNvPr id="2" name="Rectangle 3"/>
          <p:cNvSpPr>
            <a:spLocks noGrp="1" noChangeArrowheads="1"/>
          </p:cNvSpPr>
          <p:nvPr>
            <p:ph type="body"/>
          </p:nvPr>
        </p:nvSpPr>
        <p:spPr bwMode="auto">
          <a:xfrm>
            <a:off x="679482" y="4714219"/>
            <a:ext cx="5435856" cy="446369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76" name="Rectangle 4"/>
          <p:cNvSpPr>
            <a:spLocks noGrp="1" noChangeArrowheads="1"/>
          </p:cNvSpPr>
          <p:nvPr>
            <p:ph type="hdr"/>
          </p:nvPr>
        </p:nvSpPr>
        <p:spPr bwMode="auto">
          <a:xfrm>
            <a:off x="9" y="3"/>
            <a:ext cx="2947753" cy="4936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7" name="Rectangle 5"/>
          <p:cNvSpPr>
            <a:spLocks noGrp="1" noChangeArrowheads="1"/>
          </p:cNvSpPr>
          <p:nvPr>
            <p:ph type="dt"/>
          </p:nvPr>
        </p:nvSpPr>
        <p:spPr bwMode="auto">
          <a:xfrm>
            <a:off x="3847068" y="3"/>
            <a:ext cx="2947752" cy="4936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8" name="Rectangle 6"/>
          <p:cNvSpPr>
            <a:spLocks noGrp="1" noChangeArrowheads="1"/>
          </p:cNvSpPr>
          <p:nvPr>
            <p:ph type="ftr"/>
          </p:nvPr>
        </p:nvSpPr>
        <p:spPr bwMode="auto">
          <a:xfrm>
            <a:off x="9" y="9428432"/>
            <a:ext cx="2947753" cy="49367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9" name="Rectangle 7"/>
          <p:cNvSpPr>
            <a:spLocks noGrp="1" noChangeArrowheads="1"/>
          </p:cNvSpPr>
          <p:nvPr>
            <p:ph type="sldNum"/>
          </p:nvPr>
        </p:nvSpPr>
        <p:spPr bwMode="auto">
          <a:xfrm>
            <a:off x="3847068" y="9428432"/>
            <a:ext cx="2947752" cy="49367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45000"/>
              <a:buFont typeface="Wingdings" pitchFamily="2" charset="2"/>
              <a:buNone/>
              <a:tabLst>
                <a:tab pos="663382" algn="l"/>
                <a:tab pos="1326764" algn="l"/>
                <a:tab pos="1990146" algn="l"/>
                <a:tab pos="2653528" algn="l"/>
              </a:tabLst>
              <a:defRPr sz="1300">
                <a:solidFill>
                  <a:srgbClr val="000000"/>
                </a:solidFill>
                <a:latin typeface="Times New Roman" pitchFamily="18" charset="0"/>
                <a:ea typeface="Arial Unicode MS" pitchFamily="34" charset="-128"/>
                <a:cs typeface="Arial Unicode MS" pitchFamily="34" charset="-128"/>
              </a:defRPr>
            </a:lvl1pPr>
          </a:lstStyle>
          <a:p>
            <a:fld id="{E648B292-DBD4-49B4-BAD6-D2E4E3F8E5A4}" type="slidenum">
              <a:rPr lang="en-GB" altLang="en-US"/>
              <a:pPr/>
              <a:t>‹#›</a:t>
            </a:fld>
            <a:endParaRPr lang="en-GB" altLang="en-US" dirty="0"/>
          </a:p>
        </p:txBody>
      </p:sp>
    </p:spTree>
    <p:extLst>
      <p:ext uri="{BB962C8B-B14F-4D97-AF65-F5344CB8AC3E}">
        <p14:creationId xmlns:p14="http://schemas.microsoft.com/office/powerpoint/2010/main" val="859484891"/>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CB6235E6-2DBE-4E68-9869-321250EEA17D}"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1</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8195" name="Text Box 1"/>
          <p:cNvSpPr txBox="1">
            <a:spLocks noChangeArrowheads="1"/>
          </p:cNvSpPr>
          <p:nvPr/>
        </p:nvSpPr>
        <p:spPr bwMode="auto">
          <a:xfrm>
            <a:off x="995363" y="753822"/>
            <a:ext cx="4805362" cy="372149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ZA" altLang="en-US" sz="1800" b="0" i="0" u="none" strike="noStrike" kern="1200" cap="none" spc="0" normalizeH="0" baseline="0" noProof="0" dirty="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8196" name="Rectangle 2"/>
          <p:cNvSpPr>
            <a:spLocks noGrp="1" noChangeArrowheads="1"/>
          </p:cNvSpPr>
          <p:nvPr>
            <p:ph type="body"/>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14560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10</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4219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11</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7853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871832E5-22D9-45E6-B003-0EB0F16A4BBF}"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13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44842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43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7FF1ADCA-B086-4642-8AB0-062EC80FB53F}"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14</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09179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43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7FF1ADCA-B086-4642-8AB0-062EC80FB53F}"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15</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9436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16</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23559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fld id="{6B5C628C-A4ED-40F0-9B88-458550129B07}"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t>17</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286274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871832E5-22D9-45E6-B003-0EB0F16A4BBF}"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18</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196380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19</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56777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fld id="{6B5C628C-A4ED-40F0-9B88-458550129B07}"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t>20</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428032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19512"/>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3368"/>
            <a:ext cx="5437188" cy="446421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123090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fld id="{F9676C95-6C27-42E6-B79E-E34D01E34942}"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t>21</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246907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975AB342-AAB9-4BD8-A986-A5470DAA526C}"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22</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18435"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0645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23</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741907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33796" name="Slide Number Placeholder 3"/>
          <p:cNvSpPr>
            <a:spLocks noGrp="1"/>
          </p:cNvSpPr>
          <p:nvPr>
            <p:ph type="sldNum" sz="quarter"/>
          </p:nvPr>
        </p:nvSpPr>
        <p:spPr>
          <a:noFill/>
        </p:spPr>
        <p:txBody>
          <a:bodyPr/>
          <a:lstStyle>
            <a:lvl1pPr defTabSz="836613">
              <a:defRPr>
                <a:solidFill>
                  <a:schemeClr val="bg1"/>
                </a:solidFill>
                <a:latin typeface="Arial" panose="020B0604020202020204" pitchFamily="34" charset="0"/>
                <a:ea typeface="MS Gothic" panose="020B0609070205080204" pitchFamily="49" charset="-128"/>
              </a:defRPr>
            </a:lvl1pPr>
            <a:lvl2pPr defTabSz="836613">
              <a:defRPr>
                <a:solidFill>
                  <a:schemeClr val="bg1"/>
                </a:solidFill>
                <a:latin typeface="Arial" panose="020B0604020202020204" pitchFamily="34" charset="0"/>
                <a:ea typeface="MS Gothic" panose="020B0609070205080204" pitchFamily="49" charset="-128"/>
              </a:defRPr>
            </a:lvl2pPr>
            <a:lvl3pPr defTabSz="836613">
              <a:defRPr>
                <a:solidFill>
                  <a:schemeClr val="bg1"/>
                </a:solidFill>
                <a:latin typeface="Arial" panose="020B0604020202020204" pitchFamily="34" charset="0"/>
                <a:ea typeface="MS Gothic" panose="020B0609070205080204" pitchFamily="49" charset="-128"/>
              </a:defRPr>
            </a:lvl3pPr>
            <a:lvl4pPr defTabSz="836613">
              <a:defRPr>
                <a:solidFill>
                  <a:schemeClr val="bg1"/>
                </a:solidFill>
                <a:latin typeface="Arial" panose="020B0604020202020204" pitchFamily="34" charset="0"/>
                <a:ea typeface="MS Gothic" panose="020B0609070205080204" pitchFamily="49" charset="-128"/>
              </a:defRPr>
            </a:lvl4pPr>
            <a:lvl5pPr defTabSz="836613">
              <a:defRPr>
                <a:solidFill>
                  <a:schemeClr val="bg1"/>
                </a:solidFill>
                <a:latin typeface="Arial" panose="020B0604020202020204" pitchFamily="34" charset="0"/>
                <a:ea typeface="MS Gothic" panose="020B0609070205080204" pitchFamily="49" charset="-128"/>
              </a:defRPr>
            </a:lvl5pPr>
            <a:lvl6pPr marL="15351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fld id="{B0D6B857-2046-428A-9B37-F309FD8C4B8E}"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Arial Unicode MS" pitchFamily="34" charset="-128"/>
                <a:cs typeface="+mn-cs"/>
              </a:rPr>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t>24</a:t>
            </a:fld>
            <a:endPar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Arial Unicode MS" pitchFamily="34" charset="-128"/>
              <a:cs typeface="+mn-cs"/>
            </a:endParaRPr>
          </a:p>
        </p:txBody>
      </p:sp>
    </p:spTree>
    <p:extLst>
      <p:ext uri="{BB962C8B-B14F-4D97-AF65-F5344CB8AC3E}">
        <p14:creationId xmlns:p14="http://schemas.microsoft.com/office/powerpoint/2010/main" val="184195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fld id="{70D2E9AE-2FC1-42B0-9FEB-C8D251DD3392}"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t>25</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186892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BCA5E83A-D0DE-4452-A197-15422C0497AB}"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26</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0483"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5996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27</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35528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28</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83764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D9AEA0F8-B011-4FA8-B0AD-D7715829669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29</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28676"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72582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30</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3259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3</a:t>
            </a:fld>
            <a:endParaRPr lang="en-GB" altLang="en-US" dirty="0"/>
          </a:p>
        </p:txBody>
      </p:sp>
    </p:spTree>
    <p:extLst>
      <p:ext uri="{BB962C8B-B14F-4D97-AF65-F5344CB8AC3E}">
        <p14:creationId xmlns:p14="http://schemas.microsoft.com/office/powerpoint/2010/main" val="235629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FA62C8D2-6532-40E6-A7DF-32A4CC38DE1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32</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6867"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1513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FA62C8D2-6532-40E6-A7DF-32A4CC38DE1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6867"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6115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34</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1821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2837169B-DE07-46BC-9FA8-3D976FF59892}"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35</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5843"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897346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327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83A5E32C-139E-48E8-BD4D-15A298FA70F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36</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169754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327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83A5E32C-139E-48E8-BD4D-15A298FA70F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37</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169754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348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658BD1D3-B601-436E-8EAC-12955DFAC60E}"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38</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789724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39</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654887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8E0D0D24-9FB2-436C-AB78-20C4B79917D5}"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40</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7891"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430563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41</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5302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4</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19512"/>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3368"/>
            <a:ext cx="5437188" cy="446421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3332013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42</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7013"/>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6467"/>
            <a:ext cx="5391150" cy="4757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77665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43</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19512"/>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3368"/>
            <a:ext cx="5437188" cy="446421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76885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9B15A05-464A-4EB6-AF07-2A53C3F52197}" type="slidenum">
              <a:rPr lang="en-GB" altLang="en-US" smtClean="0"/>
              <a:pPr>
                <a:spcBef>
                  <a:spcPct val="0"/>
                </a:spcBef>
                <a:buSzPct val="45000"/>
                <a:buFont typeface="Wingdings" panose="05000000000000000000" pitchFamily="2" charset="2"/>
                <a:buNone/>
              </a:pPr>
              <a:t>44</a:t>
            </a:fld>
            <a:endParaRPr lang="en-GB" altLang="en-US" dirty="0"/>
          </a:p>
        </p:txBody>
      </p:sp>
      <p:sp>
        <p:nvSpPr>
          <p:cNvPr id="14339" name="Rectangle 2"/>
          <p:cNvSpPr>
            <a:spLocks noGrp="1" noRot="1" noChangeAspect="1" noChangeArrowheads="1" noTextEdit="1"/>
          </p:cNvSpPr>
          <p:nvPr>
            <p:ph type="sldImg"/>
          </p:nvPr>
        </p:nvSpPr>
        <p:spPr>
          <a:xfrm>
            <a:off x="917575" y="754063"/>
            <a:ext cx="4960938" cy="3721100"/>
          </a:xfrm>
        </p:spPr>
      </p:sp>
      <p:sp>
        <p:nvSpPr>
          <p:cNvPr id="14340" name="Rectangle 3"/>
          <p:cNvSpPr>
            <a:spLocks noGrp="1" noChangeArrowheads="1"/>
          </p:cNvSpPr>
          <p:nvPr>
            <p:ph type="body" idx="1"/>
          </p:nvPr>
        </p:nvSpPr>
        <p:spPr>
          <a:xfrm>
            <a:off x="679455" y="4713371"/>
            <a:ext cx="5438775" cy="4383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685361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9B15A05-464A-4EB6-AF07-2A53C3F52197}" type="slidenum">
              <a:rPr lang="en-GB" altLang="en-US" smtClean="0"/>
              <a:pPr>
                <a:spcBef>
                  <a:spcPct val="0"/>
                </a:spcBef>
                <a:buSzPct val="45000"/>
                <a:buFont typeface="Wingdings" panose="05000000000000000000" pitchFamily="2" charset="2"/>
                <a:buNone/>
              </a:pPr>
              <a:t>45</a:t>
            </a:fld>
            <a:endParaRPr lang="en-GB" altLang="en-US" dirty="0"/>
          </a:p>
        </p:txBody>
      </p:sp>
      <p:sp>
        <p:nvSpPr>
          <p:cNvPr id="14339" name="Rectangle 2"/>
          <p:cNvSpPr>
            <a:spLocks noGrp="1" noRot="1" noChangeAspect="1" noChangeArrowheads="1" noTextEdit="1"/>
          </p:cNvSpPr>
          <p:nvPr>
            <p:ph type="sldImg"/>
          </p:nvPr>
        </p:nvSpPr>
        <p:spPr>
          <a:xfrm>
            <a:off x="917575" y="754063"/>
            <a:ext cx="4960938" cy="3721100"/>
          </a:xfrm>
        </p:spPr>
      </p:sp>
      <p:sp>
        <p:nvSpPr>
          <p:cNvPr id="14340" name="Rectangle 3"/>
          <p:cNvSpPr>
            <a:spLocks noGrp="1" noChangeArrowheads="1"/>
          </p:cNvSpPr>
          <p:nvPr>
            <p:ph type="body" idx="1"/>
          </p:nvPr>
        </p:nvSpPr>
        <p:spPr>
          <a:xfrm>
            <a:off x="679455" y="4713371"/>
            <a:ext cx="5438775" cy="4383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47265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46</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421941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47</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578530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48</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3888964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49</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379116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50</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3227844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51</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2355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5</a:t>
            </a:fld>
            <a:endParaRPr lang="en-GB" altLang="en-US" dirty="0"/>
          </a:p>
        </p:txBody>
      </p:sp>
    </p:spTree>
    <p:extLst>
      <p:ext uri="{BB962C8B-B14F-4D97-AF65-F5344CB8AC3E}">
        <p14:creationId xmlns:p14="http://schemas.microsoft.com/office/powerpoint/2010/main" val="3422239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fld id="{6B5C628C-A4ED-40F0-9B88-458550129B07}"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t>52</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2862740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53</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3659875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54</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355288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55</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837646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5DED6F7-E63C-4FCE-BFF3-F3AE58E79874}" type="slidenum">
              <a:rPr lang="en-GB" altLang="en-US" sz="1300" smtClean="0">
                <a:cs typeface="Arial Unicode MS" panose="020B0604020202020204" pitchFamily="34" charset="-128"/>
              </a:rPr>
              <a:pPr>
                <a:spcBef>
                  <a:spcPct val="0"/>
                </a:spcBef>
                <a:buSzPct val="45000"/>
                <a:buFont typeface="Wingdings" panose="05000000000000000000" pitchFamily="2" charset="2"/>
                <a:buNone/>
              </a:pPr>
              <a:t>56</a:t>
            </a:fld>
            <a:endParaRPr lang="en-GB" altLang="en-US" sz="1300" dirty="0">
              <a:cs typeface="Arial Unicode MS" panose="020B0604020202020204" pitchFamily="34" charset="-128"/>
            </a:endParaRPr>
          </a:p>
        </p:txBody>
      </p:sp>
      <p:sp>
        <p:nvSpPr>
          <p:cNvPr id="16387"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34524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43DFA37-A83B-43CA-995B-06BD4DD21F61}" type="slidenum">
              <a:rPr lang="en-US" smtClean="0"/>
              <a:pPr/>
              <a:t>57</a:t>
            </a:fld>
            <a:endParaRPr lang="en-US" dirty="0"/>
          </a:p>
        </p:txBody>
      </p:sp>
    </p:spTree>
    <p:extLst>
      <p:ext uri="{BB962C8B-B14F-4D97-AF65-F5344CB8AC3E}">
        <p14:creationId xmlns:p14="http://schemas.microsoft.com/office/powerpoint/2010/main" val="2675871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59</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3325904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62</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182135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2837169B-DE07-46BC-9FA8-3D976FF59892}"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63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5843"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897346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64</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51109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6</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19512"/>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3368"/>
            <a:ext cx="5437188" cy="446421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30049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65</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654887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8E0D0D24-9FB2-436C-AB78-20C4B79917D5}"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66</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7891"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430563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5F295C2D-3C29-4502-B38B-20A8258CF4D1}" type="slidenum">
              <a:rPr lang="en-GB" smtClean="0"/>
              <a:pPr>
                <a:tabLst>
                  <a:tab pos="661988" algn="l"/>
                  <a:tab pos="1325563" algn="l"/>
                  <a:tab pos="1989138" algn="l"/>
                  <a:tab pos="2652713" algn="l"/>
                </a:tabLst>
              </a:pPr>
              <a:t>67</a:t>
            </a:fld>
            <a:endParaRPr lang="en-GB" dirty="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481" y="4341755"/>
            <a:ext cx="5487041" cy="4036225"/>
          </a:xfrm>
          <a:noFill/>
          <a:ln/>
        </p:spPr>
        <p:txBody>
          <a:bodyPr wrap="none" anchor="ctr"/>
          <a:lstStyle/>
          <a:p>
            <a:endParaRPr lang="en-US" dirty="0"/>
          </a:p>
        </p:txBody>
      </p:sp>
    </p:spTree>
    <p:extLst>
      <p:ext uri="{BB962C8B-B14F-4D97-AF65-F5344CB8AC3E}">
        <p14:creationId xmlns:p14="http://schemas.microsoft.com/office/powerpoint/2010/main" val="47016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68</a:t>
            </a:fld>
            <a:endParaRPr lang="en-GB" altLang="en-US" dirty="0"/>
          </a:p>
        </p:txBody>
      </p:sp>
    </p:spTree>
    <p:extLst>
      <p:ext uri="{BB962C8B-B14F-4D97-AF65-F5344CB8AC3E}">
        <p14:creationId xmlns:p14="http://schemas.microsoft.com/office/powerpoint/2010/main" val="3326661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69</a:t>
            </a:fld>
            <a:endParaRPr lang="en-GB" altLang="en-US" dirty="0"/>
          </a:p>
        </p:txBody>
      </p:sp>
    </p:spTree>
    <p:extLst>
      <p:ext uri="{BB962C8B-B14F-4D97-AF65-F5344CB8AC3E}">
        <p14:creationId xmlns:p14="http://schemas.microsoft.com/office/powerpoint/2010/main" val="721024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70</a:t>
            </a:fld>
            <a:endParaRPr lang="en-GB" altLang="en-US" dirty="0"/>
          </a:p>
        </p:txBody>
      </p:sp>
    </p:spTree>
    <p:extLst>
      <p:ext uri="{BB962C8B-B14F-4D97-AF65-F5344CB8AC3E}">
        <p14:creationId xmlns:p14="http://schemas.microsoft.com/office/powerpoint/2010/main" val="1870786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71</a:t>
            </a:fld>
            <a:endParaRPr lang="en-GB" altLang="en-US" dirty="0"/>
          </a:p>
        </p:txBody>
      </p:sp>
    </p:spTree>
    <p:extLst>
      <p:ext uri="{BB962C8B-B14F-4D97-AF65-F5344CB8AC3E}">
        <p14:creationId xmlns:p14="http://schemas.microsoft.com/office/powerpoint/2010/main" val="110198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72</a:t>
            </a:fld>
            <a:endParaRPr lang="en-GB" altLang="en-US" dirty="0"/>
          </a:p>
        </p:txBody>
      </p:sp>
    </p:spTree>
    <p:extLst>
      <p:ext uri="{BB962C8B-B14F-4D97-AF65-F5344CB8AC3E}">
        <p14:creationId xmlns:p14="http://schemas.microsoft.com/office/powerpoint/2010/main" val="2998241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73</a:t>
            </a:fld>
            <a:endParaRPr lang="en-GB" altLang="en-US" dirty="0"/>
          </a:p>
        </p:txBody>
      </p:sp>
    </p:spTree>
    <p:extLst>
      <p:ext uri="{BB962C8B-B14F-4D97-AF65-F5344CB8AC3E}">
        <p14:creationId xmlns:p14="http://schemas.microsoft.com/office/powerpoint/2010/main" val="12331653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8E0D0D24-9FB2-436C-AB78-20C4B79917D5}"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74</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7891"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7261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7</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19512"/>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3368"/>
            <a:ext cx="5437188" cy="446421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76885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75</a:t>
            </a:fld>
            <a:endParaRPr lang="en-GB" altLang="en-US" dirty="0"/>
          </a:p>
        </p:txBody>
      </p:sp>
    </p:spTree>
    <p:extLst>
      <p:ext uri="{BB962C8B-B14F-4D97-AF65-F5344CB8AC3E}">
        <p14:creationId xmlns:p14="http://schemas.microsoft.com/office/powerpoint/2010/main" val="2335715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8E0D0D24-9FB2-436C-AB78-20C4B79917D5}"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76</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37891" name="Rectangle 1"/>
          <p:cNvSpPr>
            <a:spLocks noGrp="1" noRot="1" noChangeAspect="1" noChangeArrowheads="1" noTextEdit="1"/>
          </p:cNvSpPr>
          <p:nvPr>
            <p:ph type="sldImg"/>
          </p:nvPr>
        </p:nvSpPr>
        <p:spPr>
          <a:xfrm>
            <a:off x="917575" y="754063"/>
            <a:ext cx="4959350" cy="3719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79450" y="4713367"/>
            <a:ext cx="5437188" cy="44642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726146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5pPr>
            <a:lvl6pPr marL="2260600" indent="-200025" eaLnBrk="0" fontAlgn="base" hangingPunct="0">
              <a:spcBef>
                <a:spcPct val="0"/>
              </a:spcBef>
              <a:spcAft>
                <a:spcPct val="0"/>
              </a:spcAft>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6pPr>
            <a:lvl7pPr marL="2717800" indent="-200025" eaLnBrk="0" fontAlgn="base" hangingPunct="0">
              <a:spcBef>
                <a:spcPct val="0"/>
              </a:spcBef>
              <a:spcAft>
                <a:spcPct val="0"/>
              </a:spcAft>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7pPr>
            <a:lvl8pPr marL="3175000" indent="-200025" eaLnBrk="0" fontAlgn="base" hangingPunct="0">
              <a:spcBef>
                <a:spcPct val="0"/>
              </a:spcBef>
              <a:spcAft>
                <a:spcPct val="0"/>
              </a:spcAft>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8pPr>
            <a:lvl9pPr marL="3632200" indent="-200025" eaLnBrk="0" fontAlgn="base" hangingPunct="0">
              <a:spcBef>
                <a:spcPct val="0"/>
              </a:spcBef>
              <a:spcAft>
                <a:spcPct val="0"/>
              </a:spcAft>
              <a:tabLst>
                <a:tab pos="633413" algn="l"/>
                <a:tab pos="1268413" algn="l"/>
                <a:tab pos="1903413" algn="l"/>
                <a:tab pos="2538413" algn="l"/>
              </a:tabLst>
              <a:defRPr>
                <a:solidFill>
                  <a:schemeClr val="tx1"/>
                </a:solidFill>
                <a:latin typeface="Calibri" panose="020F0502020204030204" pitchFamily="34" charset="0"/>
                <a:ea typeface="MS Gothic" panose="020B0609070205080204" pitchFamily="49"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633413" algn="l"/>
                <a:tab pos="1268413" algn="l"/>
                <a:tab pos="1903413" algn="l"/>
                <a:tab pos="2538413" algn="l"/>
              </a:tabLst>
              <a:defRPr/>
            </a:pPr>
            <a:fld id="{58E42BF9-B9EB-4CB1-ACC4-4D663304CFAB}"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tab pos="633413" algn="l"/>
                  <a:tab pos="1268413" algn="l"/>
                  <a:tab pos="1903413" algn="l"/>
                  <a:tab pos="2538413" algn="l"/>
                </a:tabLst>
                <a:defRPr/>
              </a:pPr>
              <a:t>77</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Gothic" panose="020B0609070205080204" pitchFamily="49" charset="-128"/>
              <a:cs typeface="+mn-cs"/>
            </a:endParaRPr>
          </a:p>
        </p:txBody>
      </p:sp>
      <p:sp>
        <p:nvSpPr>
          <p:cNvPr id="17411" name="Rectangle 2"/>
          <p:cNvSpPr>
            <a:spLocks noGrp="1" noRot="1" noChangeAspect="1" noChangeArrowheads="1" noTextEdit="1"/>
          </p:cNvSpPr>
          <p:nvPr>
            <p:ph type="sldImg"/>
          </p:nvPr>
        </p:nvSpPr>
        <p:spPr bwMode="auto">
          <a:xfrm>
            <a:off x="3265488" y="517525"/>
            <a:ext cx="3395662" cy="254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xfrm>
            <a:off x="992188" y="3227943"/>
            <a:ext cx="7943850" cy="3001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764163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661988" algn="l"/>
                <a:tab pos="1325563" algn="l"/>
                <a:tab pos="1989138" algn="l"/>
                <a:tab pos="2652713" algn="l"/>
              </a:tabLst>
              <a:defRPr/>
            </a:pPr>
            <a:fld id="{5F295C2D-3C29-4502-B38B-20A8258CF4D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661988" algn="l"/>
                  <a:tab pos="1325563" algn="l"/>
                  <a:tab pos="1989138" algn="l"/>
                  <a:tab pos="2652713" algn="l"/>
                </a:tabLst>
                <a:defRPr/>
              </a:pPr>
              <a:t>78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435" name="Rectangle 1"/>
          <p:cNvSpPr>
            <a:spLocks noGrp="1" noRot="1" noChangeAspect="1" noChangeArrowheads="1" noTextEdit="1"/>
          </p:cNvSpPr>
          <p:nvPr>
            <p:ph type="sldImg"/>
          </p:nvPr>
        </p:nvSpPr>
        <p:spPr>
          <a:xfrm>
            <a:off x="674688" y="819150"/>
            <a:ext cx="5386387" cy="4038600"/>
          </a:xfrm>
          <a:solidFill>
            <a:srgbClr val="FFFFFF"/>
          </a:solidFill>
          <a:ln>
            <a:solidFill>
              <a:srgbClr val="000000"/>
            </a:solidFill>
            <a:miter lim="800000"/>
          </a:ln>
        </p:spPr>
      </p:sp>
      <p:sp>
        <p:nvSpPr>
          <p:cNvPr id="18436" name="Rectangle 2"/>
          <p:cNvSpPr>
            <a:spLocks noGrp="1" noChangeArrowheads="1"/>
          </p:cNvSpPr>
          <p:nvPr>
            <p:ph type="body" idx="1"/>
          </p:nvPr>
        </p:nvSpPr>
        <p:spPr>
          <a:xfrm>
            <a:off x="673475" y="5116786"/>
            <a:ext cx="5390934" cy="4756716"/>
          </a:xfrm>
          <a:noFill/>
          <a:ln/>
        </p:spPr>
        <p:txBody>
          <a:bodyPr wrap="none" anchor="ctr"/>
          <a:lstStyle/>
          <a:p>
            <a:endParaRPr lang="en-US" dirty="0"/>
          </a:p>
        </p:txBody>
      </p:sp>
    </p:spTree>
    <p:extLst>
      <p:ext uri="{BB962C8B-B14F-4D97-AF65-F5344CB8AC3E}">
        <p14:creationId xmlns:p14="http://schemas.microsoft.com/office/powerpoint/2010/main" val="23088128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 xmlns:a16="http://schemas.microsoft.com/office/drawing/2014/main" id="{1DBA27D5-74B2-4C22-A110-3EBBB26B2B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33413" algn="l"/>
                <a:tab pos="1268413" algn="l"/>
                <a:tab pos="1903413" algn="l"/>
                <a:tab pos="2538413" algn="l"/>
              </a:tabLst>
              <a:defRPr/>
            </a:pPr>
            <a:fld id="{1F61C11E-EEC4-47C3-8C2A-005F033E9024}"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33413" algn="l"/>
                  <a:tab pos="1268413" algn="l"/>
                  <a:tab pos="1903413" algn="l"/>
                  <a:tab pos="2538413" algn="l"/>
                </a:tabLst>
                <a:defRPr/>
              </a:pPr>
              <a:t>79</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Gothic" panose="020B0609070205080204" pitchFamily="49" charset="-128"/>
            </a:endParaRPr>
          </a:p>
        </p:txBody>
      </p:sp>
      <p:sp>
        <p:nvSpPr>
          <p:cNvPr id="7171" name="Rectangle 2">
            <a:extLst>
              <a:ext uri="{FF2B5EF4-FFF2-40B4-BE49-F238E27FC236}">
                <a16:creationId xmlns="" xmlns:a16="http://schemas.microsoft.com/office/drawing/2014/main" id="{085F8EAF-FE77-411C-B5F1-D134D922DF9F}"/>
              </a:ext>
            </a:extLst>
          </p:cNvPr>
          <p:cNvSpPr>
            <a:spLocks noGrp="1" noRot="1" noChangeAspect="1" noChangeArrowheads="1" noTextEdit="1"/>
          </p:cNvSpPr>
          <p:nvPr>
            <p:ph type="sldImg"/>
          </p:nvPr>
        </p:nvSpPr>
        <p:spPr>
          <a:xfrm>
            <a:off x="3076575" y="561975"/>
            <a:ext cx="3686175" cy="2763838"/>
          </a:xfrm>
          <a:ln>
            <a:solidFill>
              <a:srgbClr val="000000"/>
            </a:solidFill>
            <a:miter lim="800000"/>
            <a:headEnd/>
            <a:tailEnd/>
          </a:ln>
        </p:spPr>
      </p:sp>
      <p:sp>
        <p:nvSpPr>
          <p:cNvPr id="7172" name="Rectangle 3">
            <a:extLst>
              <a:ext uri="{FF2B5EF4-FFF2-40B4-BE49-F238E27FC236}">
                <a16:creationId xmlns="" xmlns:a16="http://schemas.microsoft.com/office/drawing/2014/main" id="{6DA8A4ED-459C-43BC-8B8C-3BDD3EB92673}"/>
              </a:ext>
            </a:extLst>
          </p:cNvPr>
          <p:cNvSpPr>
            <a:spLocks noGrp="1" noChangeArrowheads="1"/>
          </p:cNvSpPr>
          <p:nvPr>
            <p:ph type="body" idx="1"/>
          </p:nvPr>
        </p:nvSpPr>
        <p:spPr>
          <a:xfrm>
            <a:off x="984251" y="3504079"/>
            <a:ext cx="7872413" cy="3258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 xmlns:a16="http://schemas.microsoft.com/office/drawing/2014/main" id="{D6099403-8FAB-4C1B-8D6F-08C32ECDBF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1213704B-2792-4971-8DFD-1453CB5CAAEB}" type="slidenum">
              <a:rPr lang="en-GB" altLang="en-US" smtClean="0">
                <a:solidFill>
                  <a:srgbClr val="000000"/>
                </a:solidFill>
                <a:latin typeface="Times New Roman" panose="02020603050405020304" pitchFamily="18" charset="0"/>
              </a:rPr>
              <a:pPr/>
              <a:t>80</a:t>
            </a:fld>
            <a:endParaRPr lang="en-GB" altLang="en-US" dirty="0">
              <a:solidFill>
                <a:srgbClr val="000000"/>
              </a:solidFill>
              <a:latin typeface="Times New Roman" panose="02020603050405020304" pitchFamily="18" charset="0"/>
            </a:endParaRPr>
          </a:p>
        </p:txBody>
      </p:sp>
      <p:sp>
        <p:nvSpPr>
          <p:cNvPr id="9219" name="Rectangle 2">
            <a:extLst>
              <a:ext uri="{FF2B5EF4-FFF2-40B4-BE49-F238E27FC236}">
                <a16:creationId xmlns="" xmlns:a16="http://schemas.microsoft.com/office/drawing/2014/main" id="{EA022D03-02E5-47A7-B469-F3AFE3C6A05C}"/>
              </a:ext>
            </a:extLst>
          </p:cNvPr>
          <p:cNvSpPr>
            <a:spLocks noGrp="1" noRot="1" noChangeAspect="1" noChangeArrowheads="1" noTextEdit="1"/>
          </p:cNvSpPr>
          <p:nvPr>
            <p:ph type="sldImg"/>
          </p:nvPr>
        </p:nvSpPr>
        <p:spPr>
          <a:xfrm>
            <a:off x="3076575" y="561975"/>
            <a:ext cx="3686175" cy="2763838"/>
          </a:xfrm>
          <a:ln>
            <a:solidFill>
              <a:srgbClr val="000000"/>
            </a:solidFill>
            <a:miter lim="800000"/>
            <a:headEnd/>
            <a:tailEnd/>
          </a:ln>
        </p:spPr>
      </p:sp>
      <p:sp>
        <p:nvSpPr>
          <p:cNvPr id="9220" name="Rectangle 3">
            <a:extLst>
              <a:ext uri="{FF2B5EF4-FFF2-40B4-BE49-F238E27FC236}">
                <a16:creationId xmlns="" xmlns:a16="http://schemas.microsoft.com/office/drawing/2014/main" id="{B34DB5D3-74B2-4C86-9198-6B8E5C9724F4}"/>
              </a:ext>
            </a:extLst>
          </p:cNvPr>
          <p:cNvSpPr>
            <a:spLocks noGrp="1" noChangeArrowheads="1"/>
          </p:cNvSpPr>
          <p:nvPr>
            <p:ph type="body" idx="1"/>
          </p:nvPr>
        </p:nvSpPr>
        <p:spPr>
          <a:xfrm>
            <a:off x="984251" y="3504079"/>
            <a:ext cx="7872413" cy="3258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 xmlns:a16="http://schemas.microsoft.com/office/drawing/2014/main" id="{BEAE7C17-6340-4E72-8604-0A38C23B15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F18F0A37-E1D7-400F-B12D-AE49BDC14717}" type="slidenum">
              <a:rPr lang="en-GB" altLang="en-US" smtClean="0">
                <a:solidFill>
                  <a:srgbClr val="000000"/>
                </a:solidFill>
                <a:latin typeface="Times New Roman" panose="02020603050405020304" pitchFamily="18" charset="0"/>
              </a:rPr>
              <a:pPr/>
              <a:t>82</a:t>
            </a:fld>
            <a:endParaRPr lang="en-GB" altLang="en-US" dirty="0">
              <a:solidFill>
                <a:srgbClr val="000000"/>
              </a:solidFill>
              <a:latin typeface="Times New Roman" panose="02020603050405020304" pitchFamily="18" charset="0"/>
            </a:endParaRPr>
          </a:p>
        </p:txBody>
      </p:sp>
      <p:sp>
        <p:nvSpPr>
          <p:cNvPr id="7171" name="Rectangle 2">
            <a:extLst>
              <a:ext uri="{FF2B5EF4-FFF2-40B4-BE49-F238E27FC236}">
                <a16:creationId xmlns="" xmlns:a16="http://schemas.microsoft.com/office/drawing/2014/main" id="{62D8588A-51F7-43A5-99F7-5AE2B77DBFEA}"/>
              </a:ext>
            </a:extLst>
          </p:cNvPr>
          <p:cNvSpPr>
            <a:spLocks noGrp="1" noRot="1" noChangeAspect="1" noChangeArrowheads="1" noTextEdit="1"/>
          </p:cNvSpPr>
          <p:nvPr>
            <p:ph type="sldImg"/>
          </p:nvPr>
        </p:nvSpPr>
        <p:spPr>
          <a:xfrm>
            <a:off x="3076575" y="561975"/>
            <a:ext cx="3686175" cy="2763838"/>
          </a:xfrm>
          <a:ln>
            <a:solidFill>
              <a:srgbClr val="000000"/>
            </a:solidFill>
            <a:miter lim="800000"/>
            <a:headEnd/>
            <a:tailEnd/>
          </a:ln>
        </p:spPr>
      </p:sp>
      <p:sp>
        <p:nvSpPr>
          <p:cNvPr id="7172" name="Rectangle 3">
            <a:extLst>
              <a:ext uri="{FF2B5EF4-FFF2-40B4-BE49-F238E27FC236}">
                <a16:creationId xmlns="" xmlns:a16="http://schemas.microsoft.com/office/drawing/2014/main" id="{954111CA-9BE1-475A-BF2E-D8A6F6173F68}"/>
              </a:ext>
            </a:extLst>
          </p:cNvPr>
          <p:cNvSpPr>
            <a:spLocks noGrp="1" noChangeArrowheads="1"/>
          </p:cNvSpPr>
          <p:nvPr>
            <p:ph type="body" idx="1"/>
          </p:nvPr>
        </p:nvSpPr>
        <p:spPr>
          <a:xfrm>
            <a:off x="984251" y="3504079"/>
            <a:ext cx="7872413" cy="3258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 xmlns:a16="http://schemas.microsoft.com/office/drawing/2014/main" id="{2D2C71E4-6ABB-4309-9A0B-A43B5B80DA6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78BAD9FF-1273-43D8-A1A1-A8BE58B914B5}" type="slidenum">
              <a:rPr lang="en-GB" altLang="en-US" smtClean="0">
                <a:solidFill>
                  <a:srgbClr val="000000"/>
                </a:solidFill>
                <a:latin typeface="Times New Roman" panose="02020603050405020304" pitchFamily="18" charset="0"/>
              </a:rPr>
              <a:pPr/>
              <a:t>83</a:t>
            </a:fld>
            <a:endParaRPr lang="en-GB" altLang="en-US" dirty="0">
              <a:solidFill>
                <a:srgbClr val="000000"/>
              </a:solidFill>
              <a:latin typeface="Times New Roman" panose="02020603050405020304" pitchFamily="18" charset="0"/>
            </a:endParaRPr>
          </a:p>
        </p:txBody>
      </p:sp>
      <p:sp>
        <p:nvSpPr>
          <p:cNvPr id="9219" name="Rectangle 2">
            <a:extLst>
              <a:ext uri="{FF2B5EF4-FFF2-40B4-BE49-F238E27FC236}">
                <a16:creationId xmlns="" xmlns:a16="http://schemas.microsoft.com/office/drawing/2014/main" id="{6BE025ED-4815-489F-B4C9-0C9ABDB56863}"/>
              </a:ext>
            </a:extLst>
          </p:cNvPr>
          <p:cNvSpPr>
            <a:spLocks noGrp="1" noRot="1" noChangeAspect="1" noChangeArrowheads="1" noTextEdit="1"/>
          </p:cNvSpPr>
          <p:nvPr>
            <p:ph type="sldImg"/>
          </p:nvPr>
        </p:nvSpPr>
        <p:spPr>
          <a:xfrm>
            <a:off x="3076575" y="561975"/>
            <a:ext cx="3686175" cy="2763838"/>
          </a:xfrm>
          <a:ln>
            <a:solidFill>
              <a:srgbClr val="000000"/>
            </a:solidFill>
            <a:miter lim="800000"/>
            <a:headEnd/>
            <a:tailEnd/>
          </a:ln>
        </p:spPr>
      </p:sp>
      <p:sp>
        <p:nvSpPr>
          <p:cNvPr id="9220" name="Rectangle 3">
            <a:extLst>
              <a:ext uri="{FF2B5EF4-FFF2-40B4-BE49-F238E27FC236}">
                <a16:creationId xmlns="" xmlns:a16="http://schemas.microsoft.com/office/drawing/2014/main" id="{A0C3D26D-C47B-4D15-90C1-1C5278165EC0}"/>
              </a:ext>
            </a:extLst>
          </p:cNvPr>
          <p:cNvSpPr>
            <a:spLocks noGrp="1" noChangeArrowheads="1"/>
          </p:cNvSpPr>
          <p:nvPr>
            <p:ph type="body" idx="1"/>
          </p:nvPr>
        </p:nvSpPr>
        <p:spPr>
          <a:xfrm>
            <a:off x="984251" y="3504079"/>
            <a:ext cx="7872413" cy="3258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fld id="{E648B292-DBD4-49B4-BAD6-D2E4E3F8E5A4}" type="slidenum">
              <a:rPr lang="en-GB" altLang="en-US" smtClean="0"/>
              <a:pPr/>
              <a:t>85</a:t>
            </a:fld>
            <a:endParaRPr lang="en-GB" altLang="en-US" dirty="0"/>
          </a:p>
        </p:txBody>
      </p:sp>
    </p:spTree>
    <p:extLst>
      <p:ext uri="{BB962C8B-B14F-4D97-AF65-F5344CB8AC3E}">
        <p14:creationId xmlns:p14="http://schemas.microsoft.com/office/powerpoint/2010/main" val="367300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9B15A05-464A-4EB6-AF07-2A53C3F52197}" type="slidenum">
              <a:rPr lang="en-GB" altLang="en-US" smtClean="0"/>
              <a:pPr>
                <a:spcBef>
                  <a:spcPct val="0"/>
                </a:spcBef>
                <a:buSzPct val="45000"/>
                <a:buFont typeface="Wingdings" panose="05000000000000000000" pitchFamily="2" charset="2"/>
                <a:buNone/>
              </a:pPr>
              <a:t>8</a:t>
            </a:fld>
            <a:endParaRPr lang="en-GB" altLang="en-US" dirty="0"/>
          </a:p>
        </p:txBody>
      </p:sp>
      <p:sp>
        <p:nvSpPr>
          <p:cNvPr id="14339" name="Rectangle 2"/>
          <p:cNvSpPr>
            <a:spLocks noGrp="1" noRot="1" noChangeAspect="1" noChangeArrowheads="1" noTextEdit="1"/>
          </p:cNvSpPr>
          <p:nvPr>
            <p:ph type="sldImg"/>
          </p:nvPr>
        </p:nvSpPr>
        <p:spPr>
          <a:xfrm>
            <a:off x="917575" y="754063"/>
            <a:ext cx="4960938" cy="3721100"/>
          </a:xfrm>
        </p:spPr>
      </p:sp>
      <p:sp>
        <p:nvSpPr>
          <p:cNvPr id="14340" name="Rectangle 3"/>
          <p:cNvSpPr>
            <a:spLocks noGrp="1" noChangeArrowheads="1"/>
          </p:cNvSpPr>
          <p:nvPr>
            <p:ph type="body" idx="1"/>
          </p:nvPr>
        </p:nvSpPr>
        <p:spPr>
          <a:xfrm>
            <a:off x="679455" y="4713371"/>
            <a:ext cx="5438775" cy="4383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68536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9B15A05-464A-4EB6-AF07-2A53C3F52197}" type="slidenum">
              <a:rPr lang="en-GB" altLang="en-US" smtClean="0"/>
              <a:pPr>
                <a:spcBef>
                  <a:spcPct val="0"/>
                </a:spcBef>
                <a:buSzPct val="45000"/>
                <a:buFont typeface="Wingdings" panose="05000000000000000000" pitchFamily="2" charset="2"/>
                <a:buNone/>
              </a:pPr>
              <a:t>9</a:t>
            </a:fld>
            <a:endParaRPr lang="en-GB" altLang="en-US" dirty="0"/>
          </a:p>
        </p:txBody>
      </p:sp>
      <p:sp>
        <p:nvSpPr>
          <p:cNvPr id="14339" name="Rectangle 2"/>
          <p:cNvSpPr>
            <a:spLocks noGrp="1" noRot="1" noChangeAspect="1" noChangeArrowheads="1" noTextEdit="1"/>
          </p:cNvSpPr>
          <p:nvPr>
            <p:ph type="sldImg"/>
          </p:nvPr>
        </p:nvSpPr>
        <p:spPr>
          <a:xfrm>
            <a:off x="917575" y="754063"/>
            <a:ext cx="4960938" cy="3721100"/>
          </a:xfrm>
        </p:spPr>
      </p:sp>
      <p:sp>
        <p:nvSpPr>
          <p:cNvPr id="14340" name="Rectangle 3"/>
          <p:cNvSpPr>
            <a:spLocks noGrp="1" noChangeArrowheads="1"/>
          </p:cNvSpPr>
          <p:nvPr>
            <p:ph type="body" idx="1"/>
          </p:nvPr>
        </p:nvSpPr>
        <p:spPr>
          <a:xfrm>
            <a:off x="679455" y="4713371"/>
            <a:ext cx="5438775" cy="4383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4726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3" y="2347916"/>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4"/>
          <p:cNvPicPr>
            <a:picLocks noChangeAspect="1" noChangeArrowheads="1"/>
          </p:cNvPicPr>
          <p:nvPr userDrawn="1"/>
        </p:nvPicPr>
        <p:blipFill>
          <a:blip r:embed="rId2" cstate="print"/>
          <a:srcRect/>
          <a:stretch>
            <a:fillRect/>
          </a:stretch>
        </p:blipFill>
        <p:spPr bwMode="auto">
          <a:xfrm>
            <a:off x="0" y="5794375"/>
            <a:ext cx="10080625" cy="1657350"/>
          </a:xfrm>
          <a:prstGeom prst="rect">
            <a:avLst/>
          </a:prstGeom>
          <a:noFill/>
          <a:ln w="9525">
            <a:noFill/>
            <a:round/>
            <a:headEnd/>
            <a:tailEnd/>
          </a:ln>
        </p:spPr>
      </p:pic>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3A11B71F-A5B4-4AF4-A327-47A8366318EA}" type="slidenum">
              <a:rPr lang="en-ZA"/>
              <a:pPr>
                <a:defRPr/>
              </a:pPr>
              <a:t>‹#›</a:t>
            </a:fld>
            <a:endParaRPr lang="en-ZA" dirty="0"/>
          </a:p>
        </p:txBody>
      </p:sp>
    </p:spTree>
    <p:extLst>
      <p:ext uri="{BB962C8B-B14F-4D97-AF65-F5344CB8AC3E}">
        <p14:creationId xmlns:p14="http://schemas.microsoft.com/office/powerpoint/2010/main" val="195869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6E752065-9866-40C6-BD87-6268BE28AB23}" type="slidenum">
              <a:rPr lang="en-ZA"/>
              <a:pPr>
                <a:defRPr/>
              </a:pPr>
              <a:t>‹#›</a:t>
            </a:fld>
            <a:endParaRPr lang="en-ZA" dirty="0"/>
          </a:p>
        </p:txBody>
      </p:sp>
    </p:spTree>
    <p:extLst>
      <p:ext uri="{BB962C8B-B14F-4D97-AF65-F5344CB8AC3E}">
        <p14:creationId xmlns:p14="http://schemas.microsoft.com/office/powerpoint/2010/main" val="395943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DEAA5E5D-1933-47C1-AA52-7EE07A1D9622}" type="slidenum">
              <a:rPr lang="en-ZA"/>
              <a:pPr>
                <a:defRPr/>
              </a:pPr>
              <a:t>‹#›</a:t>
            </a:fld>
            <a:endParaRPr lang="en-ZA" dirty="0"/>
          </a:p>
        </p:txBody>
      </p:sp>
    </p:spTree>
    <p:extLst>
      <p:ext uri="{BB962C8B-B14F-4D97-AF65-F5344CB8AC3E}">
        <p14:creationId xmlns:p14="http://schemas.microsoft.com/office/powerpoint/2010/main" val="148085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331913"/>
            <a:ext cx="4456113"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3"/>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262827A5-1A67-4549-8017-B4F46FF94FE3}" type="slidenum">
              <a:rPr lang="en-ZA"/>
              <a:pPr>
                <a:defRPr/>
              </a:pPr>
              <a:t>‹#›</a:t>
            </a:fld>
            <a:endParaRPr lang="en-ZA" dirty="0"/>
          </a:p>
        </p:txBody>
      </p:sp>
    </p:spTree>
    <p:extLst>
      <p:ext uri="{BB962C8B-B14F-4D97-AF65-F5344CB8AC3E}">
        <p14:creationId xmlns:p14="http://schemas.microsoft.com/office/powerpoint/2010/main" val="209038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a:defRPr/>
            </a:lvl1pPr>
          </a:lstStyle>
          <a:p>
            <a:pPr>
              <a:defRPr/>
            </a:pPr>
            <a:fld id="{8E2FE45B-4545-4F25-8F9F-0F4D11112D00}" type="slidenum">
              <a:rPr lang="en-ZA"/>
              <a:pPr>
                <a:defRPr/>
              </a:pPr>
              <a:t>‹#›</a:t>
            </a:fld>
            <a:endParaRPr lang="en-ZA" dirty="0"/>
          </a:p>
        </p:txBody>
      </p:sp>
    </p:spTree>
    <p:extLst>
      <p:ext uri="{BB962C8B-B14F-4D97-AF65-F5344CB8AC3E}">
        <p14:creationId xmlns:p14="http://schemas.microsoft.com/office/powerpoint/2010/main" val="3109795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262626F-D799-43C1-9A2A-B994F62B073A}" type="slidenum">
              <a:rPr lang="en-ZA"/>
              <a:pPr>
                <a:defRPr/>
              </a:pPr>
              <a:t>‹#›</a:t>
            </a:fld>
            <a:endParaRPr lang="en-ZA" dirty="0"/>
          </a:p>
        </p:txBody>
      </p:sp>
    </p:spTree>
    <p:extLst>
      <p:ext uri="{BB962C8B-B14F-4D97-AF65-F5344CB8AC3E}">
        <p14:creationId xmlns:p14="http://schemas.microsoft.com/office/powerpoint/2010/main" val="205093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DA06D4E-9DB3-4C96-A49B-D721C4AB2960}" type="slidenum">
              <a:rPr lang="en-ZA"/>
              <a:pPr>
                <a:defRPr/>
              </a:pPr>
              <a:t>‹#›</a:t>
            </a:fld>
            <a:endParaRPr lang="en-ZA" dirty="0"/>
          </a:p>
        </p:txBody>
      </p:sp>
    </p:spTree>
    <p:extLst>
      <p:ext uri="{BB962C8B-B14F-4D97-AF65-F5344CB8AC3E}">
        <p14:creationId xmlns:p14="http://schemas.microsoft.com/office/powerpoint/2010/main" val="325705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48A51C8-9C46-43C2-B4F9-BFE90D049DAA}" type="slidenum">
              <a:rPr lang="en-ZA"/>
              <a:pPr>
                <a:defRPr/>
              </a:pPr>
              <a:t>‹#›</a:t>
            </a:fld>
            <a:endParaRPr lang="en-ZA" dirty="0"/>
          </a:p>
        </p:txBody>
      </p:sp>
    </p:spTree>
    <p:extLst>
      <p:ext uri="{BB962C8B-B14F-4D97-AF65-F5344CB8AC3E}">
        <p14:creationId xmlns:p14="http://schemas.microsoft.com/office/powerpoint/2010/main" val="164248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4F31E1C-2802-4DFF-BB07-9CE9B390F7AE}" type="slidenum">
              <a:rPr lang="en-ZA"/>
              <a:pPr>
                <a:defRPr/>
              </a:pPr>
              <a:t>‹#›</a:t>
            </a:fld>
            <a:endParaRPr lang="en-ZA" dirty="0"/>
          </a:p>
        </p:txBody>
      </p:sp>
    </p:spTree>
    <p:extLst>
      <p:ext uri="{BB962C8B-B14F-4D97-AF65-F5344CB8AC3E}">
        <p14:creationId xmlns:p14="http://schemas.microsoft.com/office/powerpoint/2010/main" val="2404495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B72D59E5-079E-423E-B9C7-9A355595DC22}" type="slidenum">
              <a:rPr lang="en-ZA"/>
              <a:pPr>
                <a:defRPr/>
              </a:pPr>
              <a:t>‹#›</a:t>
            </a:fld>
            <a:endParaRPr lang="en-ZA" dirty="0"/>
          </a:p>
        </p:txBody>
      </p:sp>
    </p:spTree>
    <p:extLst>
      <p:ext uri="{BB962C8B-B14F-4D97-AF65-F5344CB8AC3E}">
        <p14:creationId xmlns:p14="http://schemas.microsoft.com/office/powerpoint/2010/main" val="26404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665EF00E-CD55-4F4F-B865-391B795004B4}" type="slidenum">
              <a:rPr lang="en-ZA"/>
              <a:pPr>
                <a:defRPr/>
              </a:pPr>
              <a:t>‹#›</a:t>
            </a:fld>
            <a:endParaRPr lang="en-ZA" dirty="0"/>
          </a:p>
        </p:txBody>
      </p:sp>
    </p:spTree>
    <p:extLst>
      <p:ext uri="{BB962C8B-B14F-4D97-AF65-F5344CB8AC3E}">
        <p14:creationId xmlns:p14="http://schemas.microsoft.com/office/powerpoint/2010/main" val="3037790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4D97F3F4-10AB-4207-AB94-2BA7D52D2BDF}" type="slidenum">
              <a:rPr lang="en-ZA"/>
              <a:pPr>
                <a:defRPr/>
              </a:pPr>
              <a:t>‹#›</a:t>
            </a:fld>
            <a:endParaRPr lang="en-ZA" dirty="0"/>
          </a:p>
        </p:txBody>
      </p:sp>
    </p:spTree>
    <p:extLst>
      <p:ext uri="{BB962C8B-B14F-4D97-AF65-F5344CB8AC3E}">
        <p14:creationId xmlns:p14="http://schemas.microsoft.com/office/powerpoint/2010/main" val="1838818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972302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17805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471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04825" y="1331913"/>
            <a:ext cx="4456113"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113338" y="1331913"/>
            <a:ext cx="4457700"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42342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ZA"/>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786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7" y="4857753"/>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7" y="3203577"/>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142997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48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338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85235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04270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59342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endParaRPr lang="en-ZA"/>
          </a:p>
        </p:txBody>
      </p:sp>
    </p:spTree>
    <p:extLst>
      <p:ext uri="{BB962C8B-B14F-4D97-AF65-F5344CB8AC3E}">
        <p14:creationId xmlns:p14="http://schemas.microsoft.com/office/powerpoint/2010/main" val="220182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331914"/>
            <a:ext cx="4456113"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4"/>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7"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7"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idx="10"/>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1626"/>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7" y="301626"/>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7"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42" y="674691"/>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0"/>
            <a:ext cx="10079038" cy="935038"/>
          </a:xfrm>
          <a:prstGeom prst="rect">
            <a:avLst/>
          </a:prstGeom>
          <a:noFill/>
          <a:ln w="9525">
            <a:noFill/>
            <a:round/>
            <a:headEnd/>
            <a:tailEnd/>
          </a:ln>
        </p:spPr>
      </p:pic>
      <p:sp>
        <p:nvSpPr>
          <p:cNvPr id="2051" name="Rectangle 2"/>
          <p:cNvSpPr>
            <a:spLocks noGrp="1" noChangeArrowheads="1"/>
          </p:cNvSpPr>
          <p:nvPr>
            <p:ph type="title"/>
          </p:nvPr>
        </p:nvSpPr>
        <p:spPr bwMode="auto">
          <a:xfrm>
            <a:off x="504825" y="323850"/>
            <a:ext cx="9066213" cy="9334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pic>
        <p:nvPicPr>
          <p:cNvPr id="2053" name="Picture 4"/>
          <p:cNvPicPr>
            <a:picLocks noChangeAspect="1" noChangeArrowheads="1"/>
          </p:cNvPicPr>
          <p:nvPr/>
        </p:nvPicPr>
        <p:blipFill>
          <a:blip r:embed="rId15" cstate="print"/>
          <a:srcRect/>
          <a:stretch>
            <a:fillRect/>
          </a:stretch>
        </p:blipFill>
        <p:spPr bwMode="auto">
          <a:xfrm>
            <a:off x="0" y="5794375"/>
            <a:ext cx="10080625" cy="1657350"/>
          </a:xfrm>
          <a:prstGeom prst="rect">
            <a:avLst/>
          </a:prstGeom>
          <a:noFill/>
          <a:ln w="9525">
            <a:noFill/>
            <a:round/>
            <a:headEnd/>
            <a:tailEnd/>
          </a:ln>
        </p:spPr>
      </p:pic>
      <p:sp>
        <p:nvSpPr>
          <p:cNvPr id="2052" name="Rectangle 3"/>
          <p:cNvSpPr>
            <a:spLocks noGrp="1" noChangeArrowheads="1"/>
          </p:cNvSpPr>
          <p:nvPr>
            <p:ph type="body" idx="1"/>
          </p:nvPr>
        </p:nvSpPr>
        <p:spPr bwMode="auto">
          <a:xfrm>
            <a:off x="504825" y="1331913"/>
            <a:ext cx="9066213" cy="498475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12"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Slide Number Placeholder 1"/>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b="1">
                <a:solidFill>
                  <a:schemeClr val="tx1">
                    <a:tint val="75000"/>
                  </a:schemeClr>
                </a:solidFill>
                <a:latin typeface="Century Gothic" panose="020B0502020202020204" pitchFamily="34" charset="0"/>
              </a:defRPr>
            </a:lvl1pPr>
          </a:lstStyle>
          <a:p>
            <a:pPr>
              <a:defRPr/>
            </a:pPr>
            <a:fld id="{2A52D12D-713C-4FD3-A1AD-A84A70E7EB47}" type="slidenum">
              <a:rPr lang="en-ZA"/>
              <a:pPr>
                <a:defRPr/>
              </a:pPr>
              <a:t>‹#›</a:t>
            </a:fld>
            <a:endParaRPr lang="en-ZA" dirty="0"/>
          </a:p>
        </p:txBody>
      </p:sp>
    </p:spTree>
    <p:extLst>
      <p:ext uri="{BB962C8B-B14F-4D97-AF65-F5344CB8AC3E}">
        <p14:creationId xmlns:p14="http://schemas.microsoft.com/office/powerpoint/2010/main" val="34609892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8" name="Rectangle 3"/>
          <p:cNvSpPr>
            <a:spLocks noGrp="1" noChangeArrowheads="1"/>
          </p:cNvSpPr>
          <p:nvPr>
            <p:ph type="body" idx="1"/>
          </p:nvPr>
        </p:nvSpPr>
        <p:spPr bwMode="auto">
          <a:xfrm>
            <a:off x="504825" y="1331913"/>
            <a:ext cx="9066213"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29"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79169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5pPr>
      <a:lvl6pPr marL="4572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6pPr>
      <a:lvl7pPr marL="9144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7pPr>
      <a:lvl8pPr marL="13716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8pPr>
      <a:lvl9pPr marL="18288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334963"/>
            <a:ext cx="10079037" cy="24511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2"/>
          <p:cNvSpPr>
            <a:spLocks noGrp="1" noChangeArrowheads="1"/>
          </p:cNvSpPr>
          <p:nvPr>
            <p:ph type="title"/>
          </p:nvPr>
        </p:nvSpPr>
        <p:spPr>
          <a:xfrm>
            <a:off x="719138" y="1952624"/>
            <a:ext cx="8569325" cy="2970213"/>
          </a:xfrm>
        </p:spPr>
        <p:txBody>
          <a:bodyPr/>
          <a:lstStyle/>
          <a:p>
            <a:pPr defTabSz="407571">
              <a:defRPr/>
            </a:pPr>
            <a:r>
              <a:rPr lang="en-US" altLang="en-US" sz="3600" b="1" kern="0" dirty="0">
                <a:solidFill>
                  <a:srgbClr val="002BAE"/>
                </a:solidFill>
                <a:latin typeface="Century Gothic" panose="020B0502020202020204" pitchFamily="34" charset="0"/>
              </a:rPr>
              <a:t>Portfolio Committee on Higher</a:t>
            </a:r>
            <a:br>
              <a:rPr lang="en-US" altLang="en-US" sz="3600" b="1" kern="0" dirty="0">
                <a:solidFill>
                  <a:srgbClr val="002BAE"/>
                </a:solidFill>
                <a:latin typeface="Century Gothic" panose="020B0502020202020204" pitchFamily="34" charset="0"/>
              </a:rPr>
            </a:br>
            <a:r>
              <a:rPr lang="en-US" altLang="en-US" sz="3600" b="1" kern="0" dirty="0">
                <a:solidFill>
                  <a:srgbClr val="002BAE"/>
                </a:solidFill>
                <a:latin typeface="Century Gothic" panose="020B0502020202020204" pitchFamily="34" charset="0"/>
              </a:rPr>
              <a:t>Education, Science and Technology </a:t>
            </a:r>
            <a:r>
              <a:rPr lang="en-GB" altLang="en-US" sz="3600" b="1" kern="0" dirty="0">
                <a:solidFill>
                  <a:srgbClr val="002BAE"/>
                </a:solidFill>
                <a:latin typeface="Century Gothic" panose="020B0502020202020204" pitchFamily="34" charset="0"/>
              </a:rPr>
              <a:t/>
            </a:r>
            <a:br>
              <a:rPr lang="en-GB" altLang="en-US" sz="3600" b="1" kern="0" dirty="0">
                <a:solidFill>
                  <a:srgbClr val="002BAE"/>
                </a:solidFill>
                <a:latin typeface="Century Gothic" panose="020B0502020202020204" pitchFamily="34" charset="0"/>
              </a:rPr>
            </a:br>
            <a:r>
              <a:rPr lang="en-GB" altLang="en-US" sz="4000" b="1" kern="0" dirty="0">
                <a:solidFill>
                  <a:srgbClr val="002BAE"/>
                </a:solidFill>
                <a:latin typeface="Century Gothic" panose="020B0502020202020204" pitchFamily="34" charset="0"/>
              </a:rPr>
              <a:t/>
            </a:r>
            <a:br>
              <a:rPr lang="en-GB" altLang="en-US" sz="4000" b="1" kern="0" dirty="0">
                <a:solidFill>
                  <a:srgbClr val="002BAE"/>
                </a:solidFill>
                <a:latin typeface="Century Gothic" panose="020B0502020202020204" pitchFamily="34" charset="0"/>
              </a:rPr>
            </a:br>
            <a:r>
              <a:rPr lang="en-GB" altLang="en-US" sz="3200" b="1" kern="0" dirty="0">
                <a:solidFill>
                  <a:srgbClr val="002BAE"/>
                </a:solidFill>
                <a:latin typeface="Century Gothic" panose="020B0502020202020204" pitchFamily="34" charset="0"/>
              </a:rPr>
              <a:t>Briefing on the DHET 2021 NC(V) and NATED Report 190/191 November examinations</a:t>
            </a:r>
            <a:endParaRPr lang="en-US" altLang="en-US" sz="3200" dirty="0">
              <a:solidFill>
                <a:srgbClr val="002BAE"/>
              </a:solidFill>
            </a:endParaRPr>
          </a:p>
        </p:txBody>
      </p:sp>
      <p:sp>
        <p:nvSpPr>
          <p:cNvPr id="7172" name="Rectangle 3"/>
          <p:cNvSpPr>
            <a:spLocks noGrp="1" noChangeArrowheads="1"/>
          </p:cNvSpPr>
          <p:nvPr>
            <p:ph type="subTitle" idx="4294967295"/>
          </p:nvPr>
        </p:nvSpPr>
        <p:spPr>
          <a:xfrm>
            <a:off x="1546225" y="4922838"/>
            <a:ext cx="7056438" cy="1524000"/>
          </a:xfrm>
        </p:spPr>
        <p:txBody>
          <a:bodyPr anchor="ctr"/>
          <a:lstStyle/>
          <a:p>
            <a:pPr marL="0" indent="0" algn="ctr" eaLnBrk="1">
              <a:spcAft>
                <a:spcPct val="0"/>
              </a:spcAft>
              <a:buFont typeface="Wingdings" panose="05000000000000000000" pitchFamily="2" charset="2"/>
              <a:buNone/>
            </a:pPr>
            <a:r>
              <a:rPr lang="en-GB" altLang="en-US" b="1" dirty="0">
                <a:solidFill>
                  <a:srgbClr val="002BAE"/>
                </a:solidFill>
                <a:latin typeface="Century Gothic" panose="020B0502020202020204" pitchFamily="34" charset="0"/>
              </a:rPr>
              <a:t>23 March 2022</a:t>
            </a:r>
          </a:p>
        </p:txBody>
      </p:sp>
      <p:pic>
        <p:nvPicPr>
          <p:cNvPr id="71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559675"/>
            <a:ext cx="10150475" cy="4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4"/>
          <p:cNvSpPr txBox="1">
            <a:spLocks/>
          </p:cNvSpPr>
          <p:nvPr/>
        </p:nvSpPr>
        <p:spPr bwMode="auto">
          <a:xfrm>
            <a:off x="7250112" y="6949280"/>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GB"/>
            </a:defPPr>
            <a:lvl1pPr algn="r" defTabSz="449263" rtl="0" eaLnBrk="1" fontAlgn="base" hangingPunct="0">
              <a:lnSpc>
                <a:spcPct val="93000"/>
              </a:lnSpc>
              <a:spcBef>
                <a:spcPct val="0"/>
              </a:spcBef>
              <a:spcAft>
                <a:spcPct val="0"/>
              </a:spcAft>
              <a:buClr>
                <a:srgbClr val="000000"/>
              </a:buClr>
              <a:buSzPct val="45000"/>
              <a:buFont typeface="Wingdings" pitchFamily="2" charset="2"/>
              <a:buNone/>
              <a:defRPr sz="1400" b="1" kern="1200">
                <a:solidFill>
                  <a:srgbClr val="000000"/>
                </a:solidFill>
                <a:latin typeface="Century Gothic" panose="020B0502020202020204" pitchFamily="34" charset="0"/>
                <a:ea typeface="MS Gothic" pitchFamily="49" charset="-128"/>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chemeClr val="bg1"/>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a:t>
            </a:fld>
            <a:endParaRPr kumimoji="0" lang="en-GB" altLang="en-US" sz="1400" b="0" i="0" u="none" strike="noStrike" kern="1200" cap="none" spc="0" normalizeH="0" baseline="0" noProof="0" dirty="0">
              <a:ln>
                <a:noFill/>
              </a:ln>
              <a:solidFill>
                <a:schemeClr val="bg1"/>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208981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262192" cy="3024336"/>
          </a:xfrm>
          <a:prstGeom prst="roundRect">
            <a:avLst/>
          </a:prstGeom>
          <a:solidFill>
            <a:srgbClr val="004A8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004A8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MODERATION OF       QUESTION PAPERS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10</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4199474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7312" y="47626"/>
            <a:ext cx="9906000" cy="798512"/>
          </a:xfrm>
        </p:spPr>
        <p:txBody>
          <a:bodyPr/>
          <a:lstStyle/>
          <a:p>
            <a:r>
              <a:rPr lang="en-ZA" altLang="en-US" sz="3200" b="1" dirty="0">
                <a:solidFill>
                  <a:srgbClr val="002BAE"/>
                </a:solidFill>
                <a:latin typeface="Century Gothic" panose="020B0502020202020204" pitchFamily="34" charset="0"/>
              </a:rPr>
              <a:t>Moderation of Question Papers</a:t>
            </a:r>
          </a:p>
        </p:txBody>
      </p:sp>
      <p:sp>
        <p:nvSpPr>
          <p:cNvPr id="19459" name="Content Placeholder 2"/>
          <p:cNvSpPr>
            <a:spLocks noGrp="1"/>
          </p:cNvSpPr>
          <p:nvPr>
            <p:ph idx="1"/>
          </p:nvPr>
        </p:nvSpPr>
        <p:spPr>
          <a:xfrm>
            <a:off x="239712" y="655637"/>
            <a:ext cx="9753600" cy="5867399"/>
          </a:xfrm>
        </p:spPr>
        <p:txBody>
          <a:bodyPr/>
          <a:lstStyle/>
          <a:p>
            <a:pPr marL="79375" indent="0">
              <a:lnSpc>
                <a:spcPct val="100000"/>
              </a:lnSpc>
              <a:buFont typeface="Wingdings" panose="05000000000000000000" pitchFamily="2" charset="2"/>
              <a:buNone/>
            </a:pPr>
            <a:r>
              <a:rPr lang="en-ZA" altLang="en-US" sz="2600" b="1" u="sng" dirty="0">
                <a:solidFill>
                  <a:srgbClr val="002BAE"/>
                </a:solidFill>
                <a:latin typeface="Century Gothic" panose="020B0502020202020204" pitchFamily="34" charset="0"/>
              </a:rPr>
              <a:t>Scope</a:t>
            </a:r>
          </a:p>
          <a:p>
            <a:pPr marL="79375" indent="0">
              <a:buFont typeface="Wingdings" panose="05000000000000000000" pitchFamily="2" charset="2"/>
              <a:buNone/>
            </a:pPr>
            <a:r>
              <a:rPr lang="en-ZA" altLang="en-US" sz="2000" dirty="0">
                <a:solidFill>
                  <a:srgbClr val="002BAE"/>
                </a:solidFill>
                <a:latin typeface="Century Gothic" panose="020B0502020202020204" pitchFamily="34" charset="0"/>
              </a:rPr>
              <a:t>Umalusi moderated and approved 160 question papers with their marking guidelines for the November 2021 examinations. </a:t>
            </a:r>
          </a:p>
          <a:p>
            <a:pPr marL="79375" indent="0">
              <a:buFont typeface="Wingdings" panose="05000000000000000000" pitchFamily="2" charset="2"/>
              <a:buNone/>
            </a:pPr>
            <a:r>
              <a:rPr lang="en-ZA" altLang="en-US" sz="2000" dirty="0">
                <a:solidFill>
                  <a:srgbClr val="002BAE"/>
                </a:solidFill>
                <a:latin typeface="Century Gothic" panose="020B0502020202020204" pitchFamily="34" charset="0"/>
              </a:rPr>
              <a:t>The question papers went through different levels of moderation and  were approved at different levels as indicated in the table below.</a:t>
            </a:r>
          </a:p>
          <a:p>
            <a:pPr marL="79375" indent="0">
              <a:buFont typeface="Wingdings" panose="05000000000000000000" pitchFamily="2" charset="2"/>
              <a:buNone/>
            </a:pPr>
            <a:r>
              <a:rPr lang="en-US" sz="2000" dirty="0">
                <a:solidFill>
                  <a:srgbClr val="002BAE"/>
                </a:solidFill>
                <a:latin typeface="Century Gothic" panose="020B0502020202020204" pitchFamily="34" charset="0"/>
              </a:rPr>
              <a:t>This  is  the status  of the question papers at first moderation.</a:t>
            </a:r>
            <a:endParaRPr lang="en-ZA" altLang="en-US" sz="2000" dirty="0">
              <a:solidFill>
                <a:srgbClr val="002BAE"/>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800" dirty="0">
              <a:solidFill>
                <a:srgbClr val="FF0000"/>
              </a:solidFill>
              <a:latin typeface="Century Gothic" panose="020B0502020202020204" pitchFamily="34" charset="0"/>
            </a:endParaRPr>
          </a:p>
          <a:p>
            <a:pPr marL="79375" indent="0">
              <a:lnSpc>
                <a:spcPts val="750"/>
              </a:lnSpc>
              <a:spcAft>
                <a:spcPct val="0"/>
              </a:spcAft>
              <a:buFont typeface="Wingdings" panose="05000000000000000000" pitchFamily="2" charset="2"/>
              <a:buNone/>
            </a:pPr>
            <a:r>
              <a:rPr lang="en-US"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ZA"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9375" indent="0">
              <a:lnSpc>
                <a:spcPct val="126000"/>
              </a:lnSpc>
              <a:spcBef>
                <a:spcPts val="13"/>
              </a:spcBef>
              <a:spcAft>
                <a:spcPct val="0"/>
              </a:spcAft>
            </a:pPr>
            <a:endParaRPr lang="en-ZA"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9375" indent="0">
              <a:lnSpc>
                <a:spcPct val="126000"/>
              </a:lnSpc>
              <a:spcBef>
                <a:spcPts val="13"/>
              </a:spcBef>
              <a:spcAft>
                <a:spcPct val="0"/>
              </a:spcAft>
            </a:pPr>
            <a:endParaRPr lang="en-US" altLang="en-US" sz="1300" dirty="0">
              <a:solidFill>
                <a:srgbClr val="FF0000"/>
              </a:solidFill>
              <a:latin typeface="Century Gothic" panose="020B0502020202020204" pitchFamily="34" charset="0"/>
            </a:endParaRPr>
          </a:p>
          <a:p>
            <a:pPr marL="79375" indent="0">
              <a:lnSpc>
                <a:spcPct val="126000"/>
              </a:lnSpc>
              <a:spcBef>
                <a:spcPts val="13"/>
              </a:spcBef>
              <a:spcAft>
                <a:spcPct val="0"/>
              </a:spcAft>
              <a:buFont typeface="Wingdings" panose="05000000000000000000" pitchFamily="2" charset="2"/>
              <a:buNone/>
            </a:pPr>
            <a:endParaRPr lang="en-US"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alibri" panose="020F050202020403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latin typeface="Calibri" panose="020F0502020204030204" pitchFamily="34" charset="0"/>
            </a:endParaRPr>
          </a:p>
          <a:p>
            <a:pPr marL="79375" indent="0"/>
            <a:endParaRPr lang="en-ZA" altLang="en-US" sz="1300" dirty="0"/>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11</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graphicFrame>
        <p:nvGraphicFramePr>
          <p:cNvPr id="2" name="Table 1">
            <a:extLst>
              <a:ext uri="{FF2B5EF4-FFF2-40B4-BE49-F238E27FC236}">
                <a16:creationId xmlns="" xmlns:a16="http://schemas.microsoft.com/office/drawing/2014/main" id="{F0A1DA6F-B483-415F-A35E-1FBEF46B290E}"/>
              </a:ext>
            </a:extLst>
          </p:cNvPr>
          <p:cNvGraphicFramePr>
            <a:graphicFrameLocks noGrp="1"/>
          </p:cNvGraphicFramePr>
          <p:nvPr>
            <p:extLst>
              <p:ext uri="{D42A27DB-BD31-4B8C-83A1-F6EECF244321}">
                <p14:modId xmlns:p14="http://schemas.microsoft.com/office/powerpoint/2010/main" val="1192221705"/>
              </p:ext>
            </p:extLst>
          </p:nvPr>
        </p:nvGraphicFramePr>
        <p:xfrm>
          <a:off x="239712" y="3094037"/>
          <a:ext cx="9753600" cy="3281608"/>
        </p:xfrm>
        <a:graphic>
          <a:graphicData uri="http://schemas.openxmlformats.org/drawingml/2006/table">
            <a:tbl>
              <a:tblPr firstRow="1" firstCol="1" bandRow="1">
                <a:tableStyleId>{8A107856-5554-42FB-B03E-39F5DBC370BA}</a:tableStyleId>
              </a:tblPr>
              <a:tblGrid>
                <a:gridCol w="1954621">
                  <a:extLst>
                    <a:ext uri="{9D8B030D-6E8A-4147-A177-3AD203B41FA5}">
                      <a16:colId xmlns="" xmlns:a16="http://schemas.microsoft.com/office/drawing/2014/main" val="30289865"/>
                    </a:ext>
                  </a:extLst>
                </a:gridCol>
                <a:gridCol w="1950720">
                  <a:extLst>
                    <a:ext uri="{9D8B030D-6E8A-4147-A177-3AD203B41FA5}">
                      <a16:colId xmlns="" xmlns:a16="http://schemas.microsoft.com/office/drawing/2014/main" val="3134784763"/>
                    </a:ext>
                  </a:extLst>
                </a:gridCol>
                <a:gridCol w="1950720">
                  <a:extLst>
                    <a:ext uri="{9D8B030D-6E8A-4147-A177-3AD203B41FA5}">
                      <a16:colId xmlns="" xmlns:a16="http://schemas.microsoft.com/office/drawing/2014/main" val="4154716069"/>
                    </a:ext>
                  </a:extLst>
                </a:gridCol>
                <a:gridCol w="1950720">
                  <a:extLst>
                    <a:ext uri="{9D8B030D-6E8A-4147-A177-3AD203B41FA5}">
                      <a16:colId xmlns="" xmlns:a16="http://schemas.microsoft.com/office/drawing/2014/main" val="1838676208"/>
                    </a:ext>
                  </a:extLst>
                </a:gridCol>
                <a:gridCol w="1946819">
                  <a:extLst>
                    <a:ext uri="{9D8B030D-6E8A-4147-A177-3AD203B41FA5}">
                      <a16:colId xmlns="" xmlns:a16="http://schemas.microsoft.com/office/drawing/2014/main" val="3022825565"/>
                    </a:ext>
                  </a:extLst>
                </a:gridCol>
              </a:tblGrid>
              <a:tr h="441611">
                <a:tc gridSpan="5">
                  <a:txBody>
                    <a:bodyPr/>
                    <a:lstStyle/>
                    <a:p>
                      <a:pPr algn="ctr">
                        <a:lnSpc>
                          <a:spcPct val="122000"/>
                        </a:lnSpc>
                        <a:spcAft>
                          <a:spcPts val="800"/>
                        </a:spcAft>
                      </a:pPr>
                      <a:r>
                        <a:rPr lang="en-ZA" sz="1800" dirty="0">
                          <a:solidFill>
                            <a:srgbClr val="22228B"/>
                          </a:solidFill>
                          <a:effectLst/>
                          <a:latin typeface="Century Gothic" panose="020B0502020202020204" pitchFamily="34" charset="0"/>
                        </a:rPr>
                        <a:t>November 2021 examinations</a:t>
                      </a:r>
                      <a:endParaRPr lang="en-ZA" sz="1800"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4165523975"/>
                  </a:ext>
                </a:extLst>
              </a:tr>
              <a:tr h="1234789">
                <a:tc>
                  <a:txBody>
                    <a:bodyPr/>
                    <a:lstStyle/>
                    <a:p>
                      <a:pPr algn="just">
                        <a:lnSpc>
                          <a:spcPct val="122000"/>
                        </a:lnSpc>
                        <a:spcAft>
                          <a:spcPts val="800"/>
                        </a:spcAft>
                      </a:pPr>
                      <a:r>
                        <a:rPr lang="en-ZA" sz="1600" dirty="0">
                          <a:solidFill>
                            <a:srgbClr val="22228B"/>
                          </a:solidFill>
                          <a:effectLst/>
                          <a:latin typeface="Century Gothic" panose="020B0502020202020204" pitchFamily="34" charset="0"/>
                        </a:rPr>
                        <a:t/>
                      </a:r>
                      <a:br>
                        <a:rPr lang="en-ZA" sz="1600" dirty="0">
                          <a:solidFill>
                            <a:srgbClr val="22228B"/>
                          </a:solidFill>
                          <a:effectLst/>
                          <a:latin typeface="Century Gothic" panose="020B0502020202020204" pitchFamily="34" charset="0"/>
                        </a:rPr>
                      </a:br>
                      <a:r>
                        <a:rPr lang="en-ZA" sz="1600" dirty="0">
                          <a:solidFill>
                            <a:srgbClr val="22228B"/>
                          </a:solidFill>
                          <a:effectLst/>
                          <a:latin typeface="Century Gothic" panose="020B0502020202020204" pitchFamily="34" charset="0"/>
                        </a:rPr>
                        <a:t>NC(V) Level </a:t>
                      </a:r>
                      <a:endParaRPr lang="en-ZA" sz="1600"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22000"/>
                        </a:lnSpc>
                        <a:spcAft>
                          <a:spcPts val="800"/>
                        </a:spcAft>
                      </a:pPr>
                      <a:r>
                        <a:rPr lang="en-ZA" sz="1600" b="1" dirty="0">
                          <a:solidFill>
                            <a:srgbClr val="22228B"/>
                          </a:solidFill>
                          <a:effectLst/>
                          <a:latin typeface="Century Gothic" panose="020B0502020202020204" pitchFamily="34" charset="0"/>
                        </a:rPr>
                        <a:t>Number of question papers moderated by Umalusi</a:t>
                      </a:r>
                      <a:endParaRPr lang="en-ZA" sz="1600" b="1"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22000"/>
                        </a:lnSpc>
                        <a:spcAft>
                          <a:spcPts val="800"/>
                        </a:spcAft>
                      </a:pPr>
                      <a:r>
                        <a:rPr lang="en-ZA" sz="1600" b="1" dirty="0">
                          <a:solidFill>
                            <a:srgbClr val="22228B"/>
                          </a:solidFill>
                          <a:effectLst/>
                          <a:latin typeface="Century Gothic" panose="020B0502020202020204" pitchFamily="34" charset="0"/>
                        </a:rPr>
                        <a:t>Number of question papers approved</a:t>
                      </a:r>
                      <a:endParaRPr lang="en-ZA" sz="1600" b="1"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22000"/>
                        </a:lnSpc>
                        <a:spcAft>
                          <a:spcPts val="800"/>
                        </a:spcAft>
                      </a:pPr>
                      <a:r>
                        <a:rPr lang="en-ZA" sz="1600" b="1" dirty="0">
                          <a:solidFill>
                            <a:srgbClr val="22228B"/>
                          </a:solidFill>
                          <a:effectLst/>
                          <a:latin typeface="Century Gothic" panose="020B0502020202020204" pitchFamily="34" charset="0"/>
                        </a:rPr>
                        <a:t>Number of question papers conditionally approved</a:t>
                      </a:r>
                      <a:endParaRPr lang="en-ZA" sz="1600" b="1"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22000"/>
                        </a:lnSpc>
                        <a:spcAft>
                          <a:spcPts val="800"/>
                        </a:spcAft>
                      </a:pPr>
                      <a:r>
                        <a:rPr lang="en-ZA" sz="1600" b="1" dirty="0">
                          <a:solidFill>
                            <a:srgbClr val="22228B"/>
                          </a:solidFill>
                          <a:effectLst/>
                          <a:latin typeface="Century Gothic" panose="020B0502020202020204" pitchFamily="34" charset="0"/>
                        </a:rPr>
                        <a:t>Number of question papers rejected</a:t>
                      </a:r>
                      <a:endParaRPr lang="en-ZA" sz="1600" b="1" dirty="0">
                        <a:solidFill>
                          <a:srgbClr val="22228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690992105"/>
                  </a:ext>
                </a:extLst>
              </a:tr>
              <a:tr h="401302">
                <a:tc>
                  <a:txBody>
                    <a:bodyPr/>
                    <a:lstStyle/>
                    <a:p>
                      <a:pPr algn="just">
                        <a:lnSpc>
                          <a:spcPct val="122000"/>
                        </a:lnSpc>
                        <a:spcAft>
                          <a:spcPts val="800"/>
                        </a:spcAft>
                      </a:pPr>
                      <a:r>
                        <a:rPr lang="en-ZA" sz="2000" dirty="0">
                          <a:solidFill>
                            <a:schemeClr val="tx1"/>
                          </a:solidFill>
                          <a:effectLst/>
                          <a:latin typeface="Century Gothic" panose="020B0502020202020204" pitchFamily="34" charset="0"/>
                        </a:rPr>
                        <a:t>Level 2</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30</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4</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25</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1</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275966108"/>
                  </a:ext>
                </a:extLst>
              </a:tr>
              <a:tr h="401302">
                <a:tc>
                  <a:txBody>
                    <a:bodyPr/>
                    <a:lstStyle/>
                    <a:p>
                      <a:pPr algn="just">
                        <a:lnSpc>
                          <a:spcPct val="122000"/>
                        </a:lnSpc>
                        <a:spcAft>
                          <a:spcPts val="800"/>
                        </a:spcAft>
                      </a:pPr>
                      <a:r>
                        <a:rPr lang="en-ZA" sz="2000" dirty="0">
                          <a:solidFill>
                            <a:schemeClr val="tx1"/>
                          </a:solidFill>
                          <a:effectLst/>
                          <a:latin typeface="Century Gothic" panose="020B0502020202020204" pitchFamily="34" charset="0"/>
                        </a:rPr>
                        <a:t>Level 3</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30</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9</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20</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1</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430744107"/>
                  </a:ext>
                </a:extLst>
              </a:tr>
              <a:tr h="401302">
                <a:tc>
                  <a:txBody>
                    <a:bodyPr/>
                    <a:lstStyle/>
                    <a:p>
                      <a:pPr algn="just">
                        <a:lnSpc>
                          <a:spcPct val="122000"/>
                        </a:lnSpc>
                        <a:spcAft>
                          <a:spcPts val="800"/>
                        </a:spcAft>
                      </a:pPr>
                      <a:r>
                        <a:rPr lang="en-ZA" sz="2000" dirty="0">
                          <a:solidFill>
                            <a:schemeClr val="tx1"/>
                          </a:solidFill>
                          <a:effectLst/>
                          <a:latin typeface="Century Gothic" panose="020B0502020202020204" pitchFamily="34" charset="0"/>
                        </a:rPr>
                        <a:t>Level 4</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100</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19</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80</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2000" dirty="0">
                          <a:solidFill>
                            <a:schemeClr val="tx1"/>
                          </a:solidFill>
                          <a:effectLst/>
                          <a:latin typeface="Century Gothic" panose="020B0502020202020204" pitchFamily="34" charset="0"/>
                        </a:rPr>
                        <a:t>1</a:t>
                      </a:r>
                      <a:endParaRPr lang="en-ZA" sz="2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931935095"/>
                  </a:ext>
                </a:extLst>
              </a:tr>
              <a:tr h="401302">
                <a:tc>
                  <a:txBody>
                    <a:bodyPr/>
                    <a:lstStyle/>
                    <a:p>
                      <a:pPr algn="r">
                        <a:lnSpc>
                          <a:spcPct val="122000"/>
                        </a:lnSpc>
                        <a:spcAft>
                          <a:spcPts val="800"/>
                        </a:spcAft>
                      </a:pPr>
                      <a:r>
                        <a:rPr lang="en-ZA" sz="1800" b="1" dirty="0">
                          <a:solidFill>
                            <a:schemeClr val="tx1"/>
                          </a:solidFill>
                          <a:effectLst/>
                          <a:latin typeface="Century Gothic" panose="020B0502020202020204" pitchFamily="34" charset="0"/>
                        </a:rPr>
                        <a:t>Total</a:t>
                      </a:r>
                      <a:endParaRPr lang="en-ZA" sz="1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1800" b="1" dirty="0">
                          <a:solidFill>
                            <a:schemeClr val="tx1"/>
                          </a:solidFill>
                          <a:effectLst/>
                          <a:latin typeface="Century Gothic" panose="020B0502020202020204" pitchFamily="34" charset="0"/>
                        </a:rPr>
                        <a:t>160</a:t>
                      </a:r>
                      <a:endParaRPr lang="en-ZA" sz="1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1800" b="1" dirty="0">
                          <a:solidFill>
                            <a:schemeClr val="tx1"/>
                          </a:solidFill>
                          <a:effectLst/>
                          <a:latin typeface="Century Gothic" panose="020B0502020202020204" pitchFamily="34" charset="0"/>
                        </a:rPr>
                        <a:t>32</a:t>
                      </a:r>
                      <a:endParaRPr lang="en-ZA" sz="1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1800" b="1" dirty="0">
                          <a:solidFill>
                            <a:schemeClr val="tx1"/>
                          </a:solidFill>
                          <a:effectLst/>
                          <a:latin typeface="Century Gothic" panose="020B0502020202020204" pitchFamily="34" charset="0"/>
                        </a:rPr>
                        <a:t>125</a:t>
                      </a:r>
                      <a:endParaRPr lang="en-ZA" sz="1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ZA" sz="1800" b="1" dirty="0">
                          <a:solidFill>
                            <a:schemeClr val="tx1"/>
                          </a:solidFill>
                          <a:effectLst/>
                          <a:latin typeface="Century Gothic" panose="020B0502020202020204" pitchFamily="34" charset="0"/>
                        </a:rPr>
                        <a:t>3</a:t>
                      </a:r>
                      <a:endParaRPr lang="en-ZA" sz="1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693343358"/>
                  </a:ext>
                </a:extLst>
              </a:tr>
            </a:tbl>
          </a:graphicData>
        </a:graphic>
      </p:graphicFrame>
    </p:spTree>
    <p:extLst>
      <p:ext uri="{BB962C8B-B14F-4D97-AF65-F5344CB8AC3E}">
        <p14:creationId xmlns:p14="http://schemas.microsoft.com/office/powerpoint/2010/main" val="238015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55763" y="198438"/>
            <a:ext cx="6800850" cy="685800"/>
          </a:xfrm>
        </p:spPr>
        <p:txBody>
          <a:bodyPr/>
          <a:lstStyle/>
          <a:p>
            <a:r>
              <a:rPr lang="en-ZA" altLang="en-US" sz="3200" b="1" dirty="0">
                <a:solidFill>
                  <a:srgbClr val="002BAE"/>
                </a:solidFill>
                <a:latin typeface="Century Gothic" panose="020B0502020202020204" pitchFamily="34" charset="0"/>
              </a:rPr>
              <a:t>Moderation of Question Papers</a:t>
            </a:r>
          </a:p>
        </p:txBody>
      </p:sp>
      <p:sp>
        <p:nvSpPr>
          <p:cNvPr id="16387" name="Content Placeholder 2"/>
          <p:cNvSpPr>
            <a:spLocks noGrp="1"/>
          </p:cNvSpPr>
          <p:nvPr>
            <p:ph idx="1"/>
          </p:nvPr>
        </p:nvSpPr>
        <p:spPr>
          <a:xfrm>
            <a:off x="239712" y="731837"/>
            <a:ext cx="9471024" cy="5943600"/>
          </a:xfrm>
        </p:spPr>
        <p:txBody>
          <a:bodyPr/>
          <a:lstStyle/>
          <a:p>
            <a:pPr marL="79375" indent="0">
              <a:buFont typeface="Wingdings" panose="05000000000000000000" pitchFamily="2" charset="2"/>
              <a:buNone/>
              <a:defRPr/>
            </a:pPr>
            <a:r>
              <a:rPr lang="en-ZA" altLang="en-US" sz="2800" b="1" u="sng" dirty="0">
                <a:solidFill>
                  <a:srgbClr val="002BAE"/>
                </a:solidFill>
                <a:latin typeface="Century Gothic" panose="020B0502020202020204" pitchFamily="34" charset="0"/>
              </a:rPr>
              <a:t>Areas of Improvement</a:t>
            </a:r>
          </a:p>
          <a:p>
            <a:pPr marL="0" lvl="0" indent="0" algn="just" rtl="0">
              <a:lnSpc>
                <a:spcPct val="122000"/>
              </a:lnSpc>
              <a:spcAft>
                <a:spcPts val="800"/>
              </a:spcAft>
              <a:buNone/>
            </a:pPr>
            <a:r>
              <a:rPr lang="en-ZA" sz="1700" dirty="0">
                <a:solidFill>
                  <a:srgbClr val="002BAE"/>
                </a:solidFill>
                <a:effectLst/>
                <a:latin typeface="Century Gothic" panose="020B0502020202020204" pitchFamily="34" charset="0"/>
                <a:ea typeface="Calibri" panose="020F0502020204030204" pitchFamily="34" charset="0"/>
                <a:cs typeface="CenturyGothic"/>
              </a:rPr>
              <a:t>a.  Sixty-three percent of question papers and marking guidelines met all technical requirements at  first moderation, a significant improvement of 13% on 50% in the November 2020 examinations ;</a:t>
            </a:r>
            <a:endParaRPr lang="en-ZA" sz="17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22000"/>
              </a:lnSpc>
              <a:spcAft>
                <a:spcPts val="800"/>
              </a:spcAft>
              <a:buNone/>
            </a:pPr>
            <a:r>
              <a:rPr lang="en-ZA" sz="1700" dirty="0">
                <a:solidFill>
                  <a:srgbClr val="002BAE"/>
                </a:solidFill>
                <a:effectLst/>
                <a:latin typeface="Century Gothic" panose="020B0502020202020204" pitchFamily="34" charset="0"/>
                <a:ea typeface="Calibri" panose="020F0502020204030204" pitchFamily="34" charset="0"/>
                <a:cs typeface="CenturyGothic"/>
              </a:rPr>
              <a:t>b.  Of the 87% of internal moderators’ reports that were adequately completed, 77% were considered to be of an appropriate standard; this is a slight improvement from the November 2020 examinations where proportions were 4% and 3% respectively; </a:t>
            </a:r>
            <a:endParaRPr lang="en-ZA" sz="17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22000"/>
              </a:lnSpc>
              <a:spcAft>
                <a:spcPts val="800"/>
              </a:spcAft>
              <a:buNone/>
            </a:pPr>
            <a:r>
              <a:rPr lang="en-ZA" sz="1700" dirty="0">
                <a:solidFill>
                  <a:srgbClr val="002BAE"/>
                </a:solidFill>
                <a:effectLst/>
                <a:latin typeface="Century Gothic" panose="020B0502020202020204" pitchFamily="34" charset="0"/>
                <a:ea typeface="Calibri" panose="020F0502020204030204" pitchFamily="34" charset="0"/>
                <a:cs typeface="CenturyGothic"/>
              </a:rPr>
              <a:t>c. Ninety-one percent of question papers included questions that reflected the latest developments in the subject, an improvement of 1% on the November 2020 examinations;</a:t>
            </a:r>
            <a:endParaRPr lang="en-ZA" sz="17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22000"/>
              </a:lnSpc>
              <a:spcAft>
                <a:spcPts val="800"/>
              </a:spcAft>
              <a:buNone/>
            </a:pPr>
            <a:r>
              <a:rPr lang="en-ZA" sz="1700" dirty="0">
                <a:solidFill>
                  <a:srgbClr val="002BAE"/>
                </a:solidFill>
                <a:effectLst/>
                <a:latin typeface="Century Gothic" panose="020B0502020202020204" pitchFamily="34" charset="0"/>
                <a:ea typeface="Calibri" panose="020F0502020204030204" pitchFamily="34" charset="0"/>
                <a:cs typeface="CenturyGothic"/>
              </a:rPr>
              <a:t>d. Eighty-four percent of question papers showed an appropriate distribution of marks across cognitive levels, an improvement of 4% on 80% in the November 2020 examinations; and</a:t>
            </a:r>
            <a:endParaRPr lang="en-ZA" sz="17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22000"/>
              </a:lnSpc>
              <a:spcAft>
                <a:spcPts val="800"/>
              </a:spcAft>
              <a:buNone/>
            </a:pPr>
            <a:r>
              <a:rPr lang="en-ZA" sz="1700" dirty="0">
                <a:solidFill>
                  <a:srgbClr val="002BAE"/>
                </a:solidFill>
                <a:effectLst/>
                <a:latin typeface="Century Gothic" panose="020B0502020202020204" pitchFamily="34" charset="0"/>
                <a:ea typeface="Calibri" panose="020F0502020204030204" pitchFamily="34" charset="0"/>
                <a:cs typeface="CenturyGothic"/>
              </a:rPr>
              <a:t>e. Ninety-one percent of question papers did not contain questions that had been asked        in the recent past. This is an improvement of 5% on 86% in the November 2020 examinations.</a:t>
            </a:r>
          </a:p>
          <a:p>
            <a:pPr marL="0" lvl="0" indent="0" algn="just">
              <a:lnSpc>
                <a:spcPct val="122000"/>
              </a:lnSpc>
              <a:spcAft>
                <a:spcPts val="800"/>
              </a:spcAft>
              <a:buNone/>
            </a:pPr>
            <a:r>
              <a:rPr lang="en-ZA" sz="1700" dirty="0">
                <a:solidFill>
                  <a:srgbClr val="002BAE"/>
                </a:solidFill>
                <a:latin typeface="Century Gothic" panose="020B0502020202020204" pitchFamily="34" charset="0"/>
                <a:ea typeface="Calibri" panose="020F0502020204030204" pitchFamily="34" charset="0"/>
                <a:cs typeface="Arial" panose="020B0604020202020204" pitchFamily="34" charset="0"/>
              </a:rPr>
              <a:t>All non compliant question  papers were amended and approved before administration.</a:t>
            </a:r>
            <a:endParaRPr lang="en-ZA" sz="17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p>
            <a:pPr marL="79375" indent="0" algn="just">
              <a:lnSpc>
                <a:spcPct val="126000"/>
              </a:lnSpc>
              <a:spcBef>
                <a:spcPts val="13"/>
              </a:spcBef>
              <a:spcAft>
                <a:spcPct val="0"/>
              </a:spcAft>
              <a:buFont typeface="Wingdings" panose="05000000000000000000" pitchFamily="2" charset="2"/>
              <a:buNone/>
              <a:defRPr/>
            </a:pPr>
            <a:endParaRPr lang="en-ZA" altLang="en-US" sz="1900" dirty="0">
              <a:latin typeface="Calibri" panose="020F0502020204030204" pitchFamily="34" charset="0"/>
            </a:endParaRPr>
          </a:p>
          <a:p>
            <a:pPr marL="79375" indent="0" algn="just">
              <a:lnSpc>
                <a:spcPct val="126000"/>
              </a:lnSpc>
              <a:spcBef>
                <a:spcPts val="13"/>
              </a:spcBef>
              <a:spcAft>
                <a:spcPct val="0"/>
              </a:spcAft>
              <a:buFont typeface="Wingdings" panose="05000000000000000000" pitchFamily="2" charset="2"/>
              <a:buNone/>
              <a:defRPr/>
            </a:pPr>
            <a:endParaRPr lang="en-ZA" altLang="en-US" sz="1900" dirty="0">
              <a:latin typeface="Calibri" panose="020F0502020204030204" pitchFamily="34" charset="0"/>
            </a:endParaRPr>
          </a:p>
          <a:p>
            <a:pPr marL="79375" indent="0">
              <a:defRPr/>
            </a:pPr>
            <a:endParaRPr lang="en-ZA" altLang="en-US" sz="1900" dirty="0"/>
          </a:p>
        </p:txBody>
      </p:sp>
      <p:sp>
        <p:nvSpPr>
          <p:cNvPr id="2" name="Slide Number Placeholder 1"/>
          <p:cNvSpPr>
            <a:spLocks noGrp="1"/>
          </p:cNvSpPr>
          <p:nvPr>
            <p:ph type="sldNum" sz="quarter" idx="4294967295"/>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6E752065-9866-40C6-BD87-6268BE28AB23}" type="slidenum">
              <a:rPr kumimoji="0" lang="en-ZA"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12</a:t>
            </a:fld>
            <a:endParaRPr kumimoji="0" lang="en-ZA"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3839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3238" y="87313"/>
            <a:ext cx="9069387" cy="596900"/>
          </a:xfrm>
        </p:spPr>
        <p:txBody>
          <a:bodyPr/>
          <a:lstStyle/>
          <a:p>
            <a:r>
              <a:rPr lang="en-US" altLang="en-US" sz="3200" b="1" dirty="0">
                <a:solidFill>
                  <a:srgbClr val="002BAE"/>
                </a:solidFill>
                <a:latin typeface="Century Gothic" panose="020B0502020202020204" pitchFamily="34" charset="0"/>
              </a:rPr>
              <a:t>Moderation of Question Papers</a:t>
            </a:r>
            <a:endParaRPr lang="en-ZA" altLang="en-US" sz="3200" b="1" dirty="0">
              <a:solidFill>
                <a:srgbClr val="002BAE"/>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604425"/>
              </p:ext>
            </p:extLst>
          </p:nvPr>
        </p:nvGraphicFramePr>
        <p:xfrm>
          <a:off x="239712" y="579834"/>
          <a:ext cx="9840914" cy="5926107"/>
        </p:xfrm>
        <a:graphic>
          <a:graphicData uri="http://schemas.openxmlformats.org/drawingml/2006/table">
            <a:tbl>
              <a:tblPr/>
              <a:tblGrid>
                <a:gridCol w="3762610">
                  <a:extLst>
                    <a:ext uri="{9D8B030D-6E8A-4147-A177-3AD203B41FA5}">
                      <a16:colId xmlns="" xmlns:a16="http://schemas.microsoft.com/office/drawing/2014/main" val="20000"/>
                    </a:ext>
                  </a:extLst>
                </a:gridCol>
                <a:gridCol w="752052">
                  <a:extLst>
                    <a:ext uri="{9D8B030D-6E8A-4147-A177-3AD203B41FA5}">
                      <a16:colId xmlns="" xmlns:a16="http://schemas.microsoft.com/office/drawing/2014/main" val="20001"/>
                    </a:ext>
                  </a:extLst>
                </a:gridCol>
                <a:gridCol w="752052">
                  <a:extLst>
                    <a:ext uri="{9D8B030D-6E8A-4147-A177-3AD203B41FA5}">
                      <a16:colId xmlns="" xmlns:a16="http://schemas.microsoft.com/office/drawing/2014/main" val="20002"/>
                    </a:ext>
                  </a:extLst>
                </a:gridCol>
                <a:gridCol w="752052">
                  <a:extLst>
                    <a:ext uri="{9D8B030D-6E8A-4147-A177-3AD203B41FA5}">
                      <a16:colId xmlns="" xmlns:a16="http://schemas.microsoft.com/office/drawing/2014/main" val="20003"/>
                    </a:ext>
                  </a:extLst>
                </a:gridCol>
                <a:gridCol w="3822148">
                  <a:extLst>
                    <a:ext uri="{9D8B030D-6E8A-4147-A177-3AD203B41FA5}">
                      <a16:colId xmlns="" xmlns:a16="http://schemas.microsoft.com/office/drawing/2014/main" val="20004"/>
                    </a:ext>
                  </a:extLst>
                </a:gridCol>
              </a:tblGrid>
              <a:tr h="855285">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FFFFFF"/>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Century Gothic" panose="020B0502020202020204" pitchFamily="34" charset="0"/>
                        </a:rPr>
                        <a:t>DHET must ensure that: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3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endParaRPr kumimoji="0" lang="en-ZA" altLang="en-US" sz="13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3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3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3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endParaRPr kumimoji="0" lang="en-ZA" altLang="en-US" sz="13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3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Nov 2021</a:t>
                      </a:r>
                      <a:endParaRPr kumimoji="0" lang="en-ZA" altLang="en-US" sz="13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1738016">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pPr>
                      <a:r>
                        <a:rPr lang="en-ZA" sz="1300" kern="1200" dirty="0">
                          <a:solidFill>
                            <a:srgbClr val="002BAE"/>
                          </a:solidFill>
                          <a:effectLst/>
                          <a:latin typeface="Century Gothic" panose="020B0502020202020204" pitchFamily="34" charset="0"/>
                          <a:ea typeface="+mn-ea"/>
                          <a:cs typeface="+mn-cs"/>
                        </a:rPr>
                        <a:t>Question papers submitted to Umalusi meet all the prescribed requirements as per the criteria used for moderation</a:t>
                      </a:r>
                      <a:endParaRPr kumimoji="0" lang="en-US" altLang="en-US" sz="1300" b="0" i="0" u="none" strike="noStrike" cap="none" normalizeH="0" baseline="0" dirty="0">
                        <a:ln>
                          <a:noFill/>
                        </a:ln>
                        <a:solidFill>
                          <a:srgbClr val="002BAE"/>
                        </a:solidFill>
                        <a:effectLst/>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3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300" b="0" i="0" u="none" strike="noStrike" cap="none" normalizeH="0" baseline="0" dirty="0">
                          <a:ln>
                            <a:noFill/>
                          </a:ln>
                          <a:solidFill>
                            <a:srgbClr val="002BAE"/>
                          </a:solidFill>
                          <a:effectLst/>
                          <a:latin typeface="Century Gothic" panose="020B0502020202020204" pitchFamily="34" charset="0"/>
                        </a:rPr>
                        <a:t>In 2020, there was a deterioration as only 50% of the question papers and marking guidelines met all the technical requirements at first moderation, 1% less than 52% in November 2019.</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300" b="0" i="0" u="none" strike="noStrike" cap="none" normalizeH="0" baseline="0" dirty="0">
                          <a:ln>
                            <a:noFill/>
                          </a:ln>
                          <a:solidFill>
                            <a:srgbClr val="002BAE"/>
                          </a:solidFill>
                          <a:effectLst/>
                          <a:latin typeface="Century Gothic" panose="020B0502020202020204" pitchFamily="34" charset="0"/>
                        </a:rPr>
                        <a:t>For November 2021 examinations, only 63 of the question papers complied with all prescribed requirements.</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1"/>
                  </a:ext>
                </a:extLst>
              </a:tr>
              <a:tr h="1531809">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lang="en-ZA" sz="1300" dirty="0">
                          <a:solidFill>
                            <a:srgbClr val="002BAE"/>
                          </a:solidFill>
                          <a:effectLst/>
                          <a:latin typeface="Century Gothic" panose="020B0502020202020204" pitchFamily="34" charset="0"/>
                          <a:ea typeface="Calibri" panose="020F0502020204030204" pitchFamily="34" charset="0"/>
                          <a:cs typeface="Century Gothic" panose="020B0502020202020204" pitchFamily="34" charset="0"/>
                        </a:rPr>
                        <a:t>Question papers presented for external moderation are accompanied by the correct supporting documents that are completed in full and correspond with the question papers</a:t>
                      </a:r>
                      <a:endParaRPr kumimoji="0" lang="en-US" altLang="en-US" sz="1300" b="1" i="0" u="none" strike="noStrike" cap="none" normalizeH="0" baseline="0" dirty="0">
                        <a:ln>
                          <a:noFill/>
                        </a:ln>
                        <a:solidFill>
                          <a:srgbClr val="002BAE"/>
                        </a:solidFill>
                        <a:effectLst/>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300" dirty="0">
                        <a:solidFill>
                          <a:srgbClr val="002BAE"/>
                        </a:solidFill>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2BAE"/>
                        </a:solidFill>
                        <a:effectLst/>
                        <a:uLnTx/>
                        <a:uFillTx/>
                        <a:latin typeface="Century Gothic" panose="020B0502020202020204" pitchFamily="34" charset="0"/>
                        <a:ea typeface="+mn-ea"/>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2BAE"/>
                        </a:solidFill>
                        <a:effectLst/>
                        <a:uLnTx/>
                        <a:uFillTx/>
                        <a:latin typeface="Century Gothic" panose="020B0502020202020204" pitchFamily="34" charset="0"/>
                        <a:ea typeface="+mn-ea"/>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300" b="0" i="0" u="none" strike="noStrike" cap="none" normalizeH="0" baseline="0" dirty="0">
                          <a:ln>
                            <a:noFill/>
                          </a:ln>
                          <a:solidFill>
                            <a:srgbClr val="002BAE"/>
                          </a:solidFill>
                          <a:effectLst/>
                          <a:latin typeface="Century Gothic" panose="020B0502020202020204" pitchFamily="34" charset="0"/>
                        </a:rPr>
                        <a:t>In 2020, 50% of the question papers were accompanied by correct supporting documents that were completed in full, compared to 100% of the question papers moderated for November 2019 and 2021 examinations. </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2"/>
                  </a:ext>
                </a:extLst>
              </a:tr>
              <a:tr h="1741894">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300" b="0" i="0" u="none" strike="noStrike" cap="none" normalizeH="0" baseline="0" dirty="0">
                          <a:ln>
                            <a:noFill/>
                          </a:ln>
                          <a:solidFill>
                            <a:srgbClr val="002BAE"/>
                          </a:solidFill>
                          <a:effectLst/>
                          <a:latin typeface="Century Gothic" panose="020B0502020202020204" pitchFamily="34" charset="0"/>
                        </a:rPr>
                        <a:t>Internal moderation is conducted thoroughly</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3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ZA" sz="1300" kern="1200" dirty="0">
                        <a:solidFill>
                          <a:srgbClr val="002BAE"/>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ZA" sz="1300" kern="1200" dirty="0">
                        <a:solidFill>
                          <a:srgbClr val="002BAE"/>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gn="just" rtl="0">
                        <a:lnSpc>
                          <a:spcPct val="122000"/>
                        </a:lnSpc>
                        <a:spcAft>
                          <a:spcPts val="800"/>
                        </a:spcAft>
                        <a:buFont typeface="Symbol" panose="05050102010706020507" pitchFamily="18" charset="2"/>
                        <a:buChar char=""/>
                      </a:pPr>
                      <a:r>
                        <a:rPr lang="en-ZA" sz="1300" dirty="0">
                          <a:solidFill>
                            <a:srgbClr val="002BAE"/>
                          </a:solidFill>
                          <a:effectLst/>
                          <a:latin typeface="Century Gothic" panose="020B0502020202020204" pitchFamily="34" charset="0"/>
                          <a:ea typeface="Calibri" panose="020F0502020204030204" pitchFamily="34" charset="0"/>
                          <a:cs typeface="CenturyGothic"/>
                        </a:rPr>
                        <a:t>Overall, 77% of internal moderator reports were deemed to be of a satisfactory standard. This is an improvement of 3% from 74% in the November 2020 examinations but a decline of 4% from 81% in the November 2019 examinations.</a:t>
                      </a:r>
                      <a:endParaRPr lang="en-ZA" sz="1300" dirty="0">
                        <a:solidFill>
                          <a:srgbClr val="002BAE"/>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94239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3238" y="198437"/>
            <a:ext cx="9069387" cy="457200"/>
          </a:xfrm>
        </p:spPr>
        <p:txBody>
          <a:bodyPr/>
          <a:lstStyle/>
          <a:p>
            <a:r>
              <a:rPr lang="en-US" altLang="en-US" sz="3200" b="1" dirty="0">
                <a:solidFill>
                  <a:srgbClr val="002BAE"/>
                </a:solidFill>
                <a:latin typeface="Century Gothic" panose="020B0502020202020204" pitchFamily="34" charset="0"/>
              </a:rPr>
              <a:t>Moderation of Question Papers </a:t>
            </a:r>
            <a:endParaRPr lang="en-ZA" altLang="en-US" sz="3200" b="1" dirty="0">
              <a:solidFill>
                <a:srgbClr val="002BAE"/>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0535231"/>
              </p:ext>
            </p:extLst>
          </p:nvPr>
        </p:nvGraphicFramePr>
        <p:xfrm>
          <a:off x="64181" y="884237"/>
          <a:ext cx="9993309" cy="5604270"/>
        </p:xfrm>
        <a:graphic>
          <a:graphicData uri="http://schemas.openxmlformats.org/drawingml/2006/table">
            <a:tbl>
              <a:tblPr/>
              <a:tblGrid>
                <a:gridCol w="333756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3760149">
                  <a:extLst>
                    <a:ext uri="{9D8B030D-6E8A-4147-A177-3AD203B41FA5}">
                      <a16:colId xmlns="" xmlns:a16="http://schemas.microsoft.com/office/drawing/2014/main" val="20004"/>
                    </a:ext>
                  </a:extLst>
                </a:gridCol>
              </a:tblGrid>
              <a:tr h="608333">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DHET must ensure that:</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endParaRPr kumimoji="0" lang="en-ZA" altLang="en-US" sz="16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6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endParaRPr kumimoji="0" lang="en-ZA" altLang="en-US" sz="16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2390695">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lang="en-ZA" sz="1600" dirty="0">
                          <a:solidFill>
                            <a:srgbClr val="002BAE"/>
                          </a:solidFill>
                          <a:effectLst/>
                          <a:latin typeface="Century Gothic" panose="020B0502020202020204" pitchFamily="34" charset="0"/>
                          <a:ea typeface="Calibri" panose="020F0502020204030204" pitchFamily="34" charset="0"/>
                          <a:cs typeface="Century Gothic" panose="020B0502020202020204" pitchFamily="34" charset="0"/>
                        </a:rPr>
                        <a:t>Marking guidelines are comprehensive and error free, and the allocation of marks within questions should be clearly indicated</a:t>
                      </a:r>
                      <a:endParaRPr kumimoji="0" lang="en-US" altLang="en-US" sz="1600" b="0" i="0" u="none" strike="noStrike" cap="none" normalizeH="0" baseline="0" dirty="0">
                        <a:ln>
                          <a:noFill/>
                        </a:ln>
                        <a:solidFill>
                          <a:srgbClr val="002BAE"/>
                        </a:solidFill>
                        <a:effectLst/>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3"/>
                    </a:solidFill>
                  </a:tcPr>
                </a:tc>
                <a:tc>
                  <a:txBody>
                    <a:bodyPr/>
                    <a:lstStyle/>
                    <a:p>
                      <a:pPr>
                        <a:spcAft>
                          <a:spcPts val="0"/>
                        </a:spcAft>
                      </a:pPr>
                      <a:endParaRPr lang="en-ZA" sz="1600" dirty="0">
                        <a:solidFill>
                          <a:srgbClr val="002BAE"/>
                        </a:solidFill>
                        <a:effectLst/>
                        <a:latin typeface="Times New Roman" panose="02020603050405020304" pitchFamily="18" charset="0"/>
                        <a:ea typeface="Times New Roman" panose="02020603050405020304" pitchFamily="18"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dirty="0">
                        <a:solidFill>
                          <a:srgbClr val="002BAE"/>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2BAE"/>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2BAE"/>
                          </a:solidFill>
                          <a:effectLst/>
                          <a:latin typeface="Century Gothic" panose="020B0502020202020204" pitchFamily="34" charset="0"/>
                        </a:rPr>
                        <a:t>In November 2021, 45% of the marking guidelines were not accurate and just like in November 2020, worse from from the 33% of 2019 and</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2BAE"/>
                          </a:solidFill>
                          <a:effectLst/>
                          <a:latin typeface="Century Gothic" panose="020B0502020202020204" pitchFamily="34" charset="0"/>
                        </a:rPr>
                        <a:t>About 13% of them had errors in mark allocations, compared to 14% in November 2019 and 2020.</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1"/>
                  </a:ext>
                </a:extLst>
              </a:tr>
              <a:tr h="2390695">
                <a:tc>
                  <a:txBody>
                    <a:body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lang="en-ZA" sz="1600" dirty="0">
                          <a:solidFill>
                            <a:srgbClr val="002BAE"/>
                          </a:solidFill>
                          <a:effectLst/>
                          <a:latin typeface="Century Gothic" panose="020B0502020202020204" pitchFamily="34" charset="0"/>
                          <a:ea typeface="Calibri" panose="020F0502020204030204" pitchFamily="34" charset="0"/>
                          <a:cs typeface="Century Gothic" panose="020B0502020202020204" pitchFamily="34" charset="0"/>
                        </a:rPr>
                        <a:t>The question papers meet the requirements as stipulated in the Subject Assessment Guidelines (SAG); questions are carefully formulated to elicit the desired response</a:t>
                      </a:r>
                      <a:endParaRPr kumimoji="0" lang="en-ZA" altLang="en-US" sz="1600" b="0" i="0" u="none" strike="noStrike" cap="none" normalizeH="0" baseline="0" dirty="0">
                        <a:ln>
                          <a:noFill/>
                        </a:ln>
                        <a:solidFill>
                          <a:srgbClr val="002BAE"/>
                        </a:solidFill>
                        <a:effectLst/>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3"/>
                    </a:solidFill>
                  </a:tcPr>
                </a:tc>
                <a:tc>
                  <a:txBody>
                    <a:bodyPr/>
                    <a:lstStyle/>
                    <a:p>
                      <a:pPr>
                        <a:spcAft>
                          <a:spcPts val="0"/>
                        </a:spcAft>
                      </a:pPr>
                      <a:endParaRPr lang="en-ZA" sz="1600" dirty="0">
                        <a:solidFill>
                          <a:srgbClr val="002BAE"/>
                        </a:solidFill>
                        <a:effectLst/>
                        <a:latin typeface="Times New Roman" panose="02020603050405020304" pitchFamily="18" charset="0"/>
                        <a:ea typeface="Times New Roman" panose="02020603050405020304" pitchFamily="18"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dirty="0">
                        <a:solidFill>
                          <a:srgbClr val="002BAE"/>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l"/>
                      <a:endParaRPr lang="en-ZA" sz="1600" kern="1200" baseline="0" dirty="0">
                        <a:solidFill>
                          <a:srgbClr val="002BAE"/>
                        </a:solidFill>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BAE"/>
                          </a:solidFill>
                          <a:effectLst/>
                          <a:latin typeface="Century Gothic" panose="020B0502020202020204" pitchFamily="34" charset="0"/>
                        </a:rPr>
                        <a:t>In November 2019, seven percent of the question papers did not comply with SAG and in November 2020, there was an improvement and only two percent did not comply.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BAE"/>
                          </a:solidFill>
                          <a:effectLst/>
                          <a:latin typeface="Century Gothic" panose="020B0502020202020204" pitchFamily="34" charset="0"/>
                        </a:rPr>
                        <a:t>In November 2021, it worsened and 13% did not meet the required standard.</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583497520"/>
                  </a:ext>
                </a:extLst>
              </a:tr>
            </a:tbl>
          </a:graphicData>
        </a:graphic>
      </p:graphicFrame>
      <p:sp>
        <p:nvSpPr>
          <p:cNvPr id="3" name="Slide Number Placeholder 2"/>
          <p:cNvSpPr>
            <a:spLocks noGrp="1"/>
          </p:cNvSpPr>
          <p:nvPr>
            <p:ph type="sldNum" idx="4"/>
          </p:nvPr>
        </p:nvSpPr>
        <p:spPr>
          <a:xfrm>
            <a:off x="7224713" y="6675437"/>
            <a:ext cx="2768599" cy="731839"/>
          </a:xfr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a:p>
            <a:pPr marL="0" marR="0" lvl="0" indent="0"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600" b="0" i="0" u="none" strike="noStrike" kern="1200" cap="none" spc="0" normalizeH="0" baseline="0" noProof="0" smtClean="0">
                <a:ln>
                  <a:noFill/>
                </a:ln>
                <a:solidFill>
                  <a:schemeClr val="tx1"/>
                </a:solidFill>
                <a:effectLst/>
                <a:uLnTx/>
                <a:uFillTx/>
                <a:latin typeface="Century Gothic" panose="020B0502020202020204" pitchFamily="34" charset="0"/>
                <a:ea typeface="MS Gothic" pitchFamily="49" charset="-128"/>
                <a:cs typeface="Arial" charset="0"/>
              </a:rPr>
              <a:pPr marL="0" marR="0" lvl="0" indent="0"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14</a:t>
            </a:fld>
            <a:endParaRPr kumimoji="0" lang="en-GB" altLang="en-US" sz="1600" b="0" i="0" u="none" strike="noStrike" kern="1200" cap="none" spc="0" normalizeH="0" baseline="0" noProof="0" dirty="0">
              <a:ln>
                <a:noFill/>
              </a:ln>
              <a:solidFill>
                <a:schemeClr val="tx1"/>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01376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3238" y="198437"/>
            <a:ext cx="9069387" cy="457200"/>
          </a:xfrm>
        </p:spPr>
        <p:txBody>
          <a:bodyPr/>
          <a:lstStyle/>
          <a:p>
            <a:r>
              <a:rPr lang="en-US" altLang="en-US" sz="3200" b="1" dirty="0">
                <a:solidFill>
                  <a:srgbClr val="002BAE"/>
                </a:solidFill>
                <a:latin typeface="Century Gothic" panose="020B0502020202020204" pitchFamily="34" charset="0"/>
              </a:rPr>
              <a:t>Moderation of Question Papers (cont.)</a:t>
            </a:r>
            <a:endParaRPr lang="en-ZA" altLang="en-US" sz="3200" b="1" dirty="0">
              <a:solidFill>
                <a:srgbClr val="002BAE"/>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9926666"/>
              </p:ext>
            </p:extLst>
          </p:nvPr>
        </p:nvGraphicFramePr>
        <p:xfrm>
          <a:off x="84932" y="884237"/>
          <a:ext cx="9905997" cy="5638763"/>
        </p:xfrm>
        <a:graphic>
          <a:graphicData uri="http://schemas.openxmlformats.org/drawingml/2006/table">
            <a:tbl>
              <a:tblPr/>
              <a:tblGrid>
                <a:gridCol w="3428998">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3962399">
                  <a:extLst>
                    <a:ext uri="{9D8B030D-6E8A-4147-A177-3AD203B41FA5}">
                      <a16:colId xmlns="" xmlns:a16="http://schemas.microsoft.com/office/drawing/2014/main" val="20004"/>
                    </a:ext>
                  </a:extLst>
                </a:gridCol>
              </a:tblGrid>
              <a:tr h="578759">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DHET must ensure that:</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endParaRPr kumimoji="0" lang="en-ZA" altLang="en-US" sz="18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8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endParaRPr kumimoji="0" lang="en-ZA" altLang="en-US" sz="18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2020934">
                <a:tc>
                  <a:txBody>
                    <a:bodyPr/>
                    <a:lstStyle/>
                    <a:p>
                      <a:pPr marL="0" lvl="0" indent="0" algn="l">
                        <a:lnSpc>
                          <a:spcPct val="122000"/>
                        </a:lnSpc>
                        <a:spcAft>
                          <a:spcPts val="0"/>
                        </a:spcAft>
                        <a:buFont typeface="Symbol" panose="05050102010706020507" pitchFamily="18" charset="2"/>
                        <a:buNone/>
                      </a:pPr>
                      <a:r>
                        <a:rPr lang="en-ZA" sz="1800" dirty="0">
                          <a:solidFill>
                            <a:srgbClr val="181966"/>
                          </a:solidFill>
                          <a:effectLst/>
                          <a:latin typeface="Century Gothic" panose="020B0502020202020204" pitchFamily="34" charset="0"/>
                          <a:ea typeface="Calibri" panose="020F0502020204030204" pitchFamily="34" charset="0"/>
                          <a:cs typeface="Century Gothic" panose="020B0502020202020204" pitchFamily="34" charset="0"/>
                        </a:rPr>
                        <a:t>Examiners refrain from using similar questions to that of past question papers and that more innovative questions are included to enhance quality.</a:t>
                      </a:r>
                      <a:endParaRPr lang="en-ZA" sz="18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rgbClr val="181966"/>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81966"/>
                          </a:solidFill>
                          <a:effectLst/>
                          <a:latin typeface="Century Gothic" panose="020B0502020202020204" pitchFamily="34" charset="0"/>
                        </a:rPr>
                        <a:t>In 2019, seven percent of the question papers contained questions that were taken verbatim from previous question papers. This increased to eight percent 2020, and nine percent in 2021.</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 xmlns:a16="http://schemas.microsoft.com/office/drawing/2014/main" val="53493642"/>
                  </a:ext>
                </a:extLst>
              </a:tr>
              <a:tr h="2658106">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lang="en-ZA" sz="1800" dirty="0">
                          <a:solidFill>
                            <a:srgbClr val="181966"/>
                          </a:solidFill>
                          <a:effectLst/>
                          <a:latin typeface="Century Gothic" panose="020B0502020202020204" pitchFamily="34" charset="0"/>
                          <a:ea typeface="Calibri" panose="020F0502020204030204" pitchFamily="34" charset="0"/>
                          <a:cs typeface="Century Gothic" panose="020B0502020202020204" pitchFamily="34" charset="0"/>
                        </a:rPr>
                        <a:t>Question papers contain information that is recent, relevant and in line with the latest trends in industry as well as the latest developments in the subject and teaching techniques</a:t>
                      </a:r>
                      <a:endParaRPr kumimoji="0" lang="en-US" altLang="en-US" sz="1800" b="0" i="0" u="none" strike="noStrike" cap="none" normalizeH="0" baseline="0" dirty="0">
                        <a:ln>
                          <a:noFill/>
                        </a:ln>
                        <a:solidFill>
                          <a:srgbClr val="181966"/>
                        </a:solidFill>
                        <a:effectLst/>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rgbClr val="181966"/>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solidFill>
                          <a:srgbClr val="181966"/>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ZA" sz="1800" kern="1200" dirty="0">
                        <a:solidFill>
                          <a:srgbClr val="181966"/>
                        </a:solidFill>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81966"/>
                          </a:solidFill>
                          <a:effectLst/>
                          <a:latin typeface="Century Gothic" panose="020B0502020202020204" pitchFamily="34" charset="0"/>
                        </a:rPr>
                        <a:t>Only one percent of the question papers did not comply in November 2019, compared to six percent November 2020. This worsened to 12% in 2021.</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extLst>
                  <a:ext uri="{0D108BD9-81ED-4DB2-BD59-A6C34878D82A}">
                    <a16:rowId xmlns="" xmlns:a16="http://schemas.microsoft.com/office/drawing/2014/main" val="4218356423"/>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57483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63712" y="1874837"/>
            <a:ext cx="6881192" cy="3024336"/>
          </a:xfrm>
          <a:prstGeom prst="roundRect">
            <a:avLst/>
          </a:prstGeom>
          <a:solidFill>
            <a:srgbClr val="004A8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MODERATION OF INTERNAL CONTINUOUS ASSESSMENT (ICASS)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16</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370662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39712" y="323850"/>
            <a:ext cx="9448798" cy="484187"/>
          </a:xfrm>
        </p:spPr>
        <p:txBody>
          <a:bodyPr/>
          <a:lstStyle/>
          <a:p>
            <a:pPr eaLnBrk="1"/>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r>
              <a:rPr lang="en-US" altLang="en-US" sz="3200" b="1" dirty="0">
                <a:solidFill>
                  <a:srgbClr val="002BAE"/>
                </a:solidFill>
                <a:latin typeface="Century Gothic" panose="020B0502020202020204" pitchFamily="34" charset="0"/>
              </a:rPr>
              <a:t>Scope of Moderation of ICASS </a:t>
            </a:r>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endParaRPr lang="en-US" altLang="en-US" sz="2700" b="1" dirty="0">
              <a:solidFill>
                <a:srgbClr val="002060"/>
              </a:solidFill>
              <a:latin typeface="Century Gothic" panose="020B0502020202020204" pitchFamily="34" charset="0"/>
            </a:endParaRPr>
          </a:p>
        </p:txBody>
      </p:sp>
      <p:sp>
        <p:nvSpPr>
          <p:cNvPr id="2" name="Content Placeholder 1"/>
          <p:cNvSpPr>
            <a:spLocks noGrp="1"/>
          </p:cNvSpPr>
          <p:nvPr>
            <p:ph idx="1"/>
          </p:nvPr>
        </p:nvSpPr>
        <p:spPr>
          <a:xfrm>
            <a:off x="239712" y="828673"/>
            <a:ext cx="9601200" cy="5770563"/>
          </a:xfrm>
        </p:spPr>
        <p:txBody>
          <a:bodyPr>
            <a:normAutofit/>
          </a:bodyPr>
          <a:lstStyle/>
          <a:p>
            <a:pPr marL="79375" indent="0">
              <a:buFont typeface="Wingdings" panose="05000000000000000000" pitchFamily="2" charset="2"/>
              <a:buNone/>
              <a:defRPr/>
            </a:pPr>
            <a:r>
              <a:rPr lang="en-ZA" sz="2200" b="1" u="sng" dirty="0">
                <a:solidFill>
                  <a:srgbClr val="002BAE"/>
                </a:solidFill>
                <a:latin typeface="Century Gothic" panose="020B0502020202020204" pitchFamily="34" charset="0"/>
              </a:rPr>
              <a:t>Subjects moderated during October 2021</a:t>
            </a:r>
          </a:p>
          <a:p>
            <a:pPr marL="446088" indent="-358775">
              <a:buClr>
                <a:srgbClr val="002060"/>
              </a:buClr>
              <a:buSzPct val="100000"/>
              <a:buNone/>
              <a:defRPr/>
            </a:pPr>
            <a:r>
              <a:rPr lang="en-ZA" sz="2200" dirty="0">
                <a:solidFill>
                  <a:srgbClr val="002BAE"/>
                </a:solidFill>
                <a:latin typeface="Century Gothic" panose="020B0502020202020204" pitchFamily="34" charset="0"/>
              </a:rPr>
              <a:t>a. ICASS moderation was conducted in 42 subjects at 231 sites across the country; and</a:t>
            </a:r>
          </a:p>
          <a:p>
            <a:pPr marL="446088" indent="-358775">
              <a:buClr>
                <a:srgbClr val="002060"/>
              </a:buClr>
              <a:buSzPct val="100000"/>
              <a:buNone/>
              <a:defRPr/>
            </a:pPr>
            <a:r>
              <a:rPr lang="en-US" sz="2200" dirty="0">
                <a:solidFill>
                  <a:srgbClr val="002BAE"/>
                </a:solidFill>
                <a:latin typeface="Century Gothic" panose="020B0502020202020204" pitchFamily="34" charset="0"/>
              </a:rPr>
              <a:t>b. Moderation of orals was not conducted due to challenges posed by Covid-19.</a:t>
            </a:r>
          </a:p>
          <a:p>
            <a:pPr marL="79780" indent="0" defTabSz="336980">
              <a:spcAft>
                <a:spcPts val="1069"/>
              </a:spcAft>
              <a:buNone/>
              <a:defRPr/>
            </a:pPr>
            <a:r>
              <a:rPr lang="en-ZA" sz="2200" b="1" u="sng" dirty="0">
                <a:solidFill>
                  <a:srgbClr val="002BAE"/>
                </a:solidFill>
                <a:latin typeface="Century Gothic" panose="020B0502020202020204" pitchFamily="34" charset="0"/>
              </a:rPr>
              <a:t>Areas of Improvement</a:t>
            </a:r>
          </a:p>
          <a:p>
            <a:pPr marL="0" indent="0" algn="just">
              <a:lnSpc>
                <a:spcPct val="122000"/>
              </a:lnSpc>
              <a:spcAft>
                <a:spcPts val="0"/>
              </a:spcAft>
              <a:buNone/>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a.  Many colleges had maintained files that were neatly arranged in </a:t>
            </a:r>
          </a:p>
          <a:p>
            <a:pPr marL="0" indent="0" algn="just">
              <a:lnSpc>
                <a:spcPct val="122000"/>
              </a:lnSpc>
              <a:spcAft>
                <a:spcPts val="0"/>
              </a:spcAft>
              <a:buNone/>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      an orderly way which made documents easily accessible;</a:t>
            </a:r>
          </a:p>
          <a:p>
            <a:pPr marL="0" indent="0" algn="just">
              <a:lnSpc>
                <a:spcPct val="122000"/>
              </a:lnSpc>
              <a:spcAft>
                <a:spcPts val="0"/>
              </a:spcAft>
              <a:buNone/>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b.  Internal moderation had improved; and</a:t>
            </a:r>
          </a:p>
          <a:p>
            <a:pPr marL="0" indent="0" algn="just">
              <a:lnSpc>
                <a:spcPct val="122000"/>
              </a:lnSpc>
              <a:spcAft>
                <a:spcPts val="0"/>
              </a:spcAft>
              <a:buNone/>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c.  The quality of tasks had improved.</a:t>
            </a:r>
          </a:p>
          <a:p>
            <a:pPr marL="0" indent="0" algn="just">
              <a:lnSpc>
                <a:spcPct val="122000"/>
              </a:lnSpc>
              <a:spcAft>
                <a:spcPts val="0"/>
              </a:spcAft>
              <a:buNone/>
            </a:pPr>
            <a:endParaRPr lang="en-ZA"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22000"/>
              </a:lnSpc>
              <a:spcAft>
                <a:spcPts val="0"/>
              </a:spcAft>
            </a:pPr>
            <a:endParaRPr lang="en-ZA" sz="2400" dirty="0">
              <a:solidFill>
                <a:srgbClr val="181966"/>
              </a:solidFill>
              <a:latin typeface="Century Gothic" panose="020B0502020202020204" pitchFamily="34" charset="0"/>
              <a:ea typeface="Times New Roman" panose="02020603050405020304" pitchFamily="18" charset="0"/>
              <a:cs typeface="Times New Roman" panose="02020603050405020304" pitchFamily="18" charset="0"/>
            </a:endParaRPr>
          </a:p>
          <a:p>
            <a:pPr marL="422275" indent="-342900">
              <a:defRPr/>
            </a:pPr>
            <a:endParaRPr lang="en-ZA" sz="2400" dirty="0">
              <a:solidFill>
                <a:srgbClr val="181966"/>
              </a:solidFill>
            </a:endParaRPr>
          </a:p>
          <a:p>
            <a:pPr marL="422275" indent="-342900">
              <a:defRPr/>
            </a:pPr>
            <a:endParaRPr lang="en-ZA" sz="2400" b="1" dirty="0">
              <a:solidFill>
                <a:srgbClr val="181966"/>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marL="401637" lvl="1" indent="0">
              <a:buFont typeface="Symbol" panose="05050102010706020507" pitchFamily="18" charset="2"/>
              <a:buNone/>
              <a:defRPr/>
            </a:pPr>
            <a:endParaRPr lang="en-ZA" dirty="0"/>
          </a:p>
        </p:txBody>
      </p:sp>
      <p:sp>
        <p:nvSpPr>
          <p:cNvPr id="5" name="Slide Number Placeholder 4"/>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17</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7294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3238" y="87313"/>
            <a:ext cx="9069387" cy="596900"/>
          </a:xfrm>
        </p:spPr>
        <p:txBody>
          <a:bodyPr/>
          <a:lstStyle/>
          <a:p>
            <a:r>
              <a:rPr lang="en-US" altLang="en-US" sz="3200" b="1" dirty="0">
                <a:solidFill>
                  <a:srgbClr val="002BAE"/>
                </a:solidFill>
                <a:latin typeface="Century Gothic" panose="020B0502020202020204" pitchFamily="34" charset="0"/>
              </a:rPr>
              <a:t>Moderation of ICASS</a:t>
            </a:r>
            <a:endParaRPr lang="en-ZA" altLang="en-US" sz="3200" b="1" dirty="0">
              <a:solidFill>
                <a:srgbClr val="002BAE"/>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8013090"/>
              </p:ext>
            </p:extLst>
          </p:nvPr>
        </p:nvGraphicFramePr>
        <p:xfrm>
          <a:off x="84931" y="684214"/>
          <a:ext cx="9906000" cy="5787602"/>
        </p:xfrm>
        <a:graphic>
          <a:graphicData uri="http://schemas.openxmlformats.org/drawingml/2006/table">
            <a:tbl>
              <a:tblPr/>
              <a:tblGrid>
                <a:gridCol w="3431381">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4036219">
                  <a:extLst>
                    <a:ext uri="{9D8B030D-6E8A-4147-A177-3AD203B41FA5}">
                      <a16:colId xmlns="" xmlns:a16="http://schemas.microsoft.com/office/drawing/2014/main" val="20004"/>
                    </a:ext>
                  </a:extLst>
                </a:gridCol>
              </a:tblGrid>
              <a:tr h="862717">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FFFF"/>
                          </a:solidFill>
                          <a:effectLst/>
                          <a:latin typeface="Century Gothic" panose="020B0502020202020204" pitchFamily="34" charset="0"/>
                        </a:rPr>
                        <a:t>DHET must ensure that: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1639174">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pPr>
                      <a:r>
                        <a:rPr kumimoji="0" lang="en-US" altLang="en-US" sz="1700" b="0" i="0" u="none" strike="noStrike" cap="none" normalizeH="0" baseline="0" dirty="0">
                          <a:ln>
                            <a:noFill/>
                          </a:ln>
                          <a:solidFill>
                            <a:srgbClr val="002BAE"/>
                          </a:solidFill>
                          <a:effectLst/>
                          <a:latin typeface="Century Gothic" panose="020B0502020202020204" pitchFamily="34" charset="0"/>
                        </a:rPr>
                        <a:t>All centres submit portfolios for moderation</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sz="17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2BAE"/>
                          </a:solidFill>
                          <a:effectLst/>
                          <a:latin typeface="Century Gothic" panose="020B0502020202020204" pitchFamily="34" charset="0"/>
                        </a:rPr>
                        <a:t>There has been a few sites that failed to submit portfolios in 2019  (2%) and in 2020 the number increased to 4%. In 2021, 3% of the sites failed to submit files for moderation</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1"/>
                  </a:ext>
                </a:extLst>
              </a:tr>
              <a:tr h="1121537">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kumimoji="0" lang="en-US" altLang="en-US" sz="1700" b="0" i="0" u="none" strike="noStrike" cap="none" normalizeH="0" baseline="0" dirty="0">
                          <a:ln>
                            <a:noFill/>
                          </a:ln>
                          <a:solidFill>
                            <a:srgbClr val="002BAE"/>
                          </a:solidFill>
                          <a:effectLst/>
                          <a:latin typeface="Century Gothic" panose="020B0502020202020204" pitchFamily="34" charset="0"/>
                        </a:rPr>
                        <a:t>Internal monitoring and auditing visits are conducted at all sites</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700" b="0" dirty="0">
                        <a:solidFill>
                          <a:srgbClr val="002BAE"/>
                        </a:solidFill>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700" b="0" dirty="0">
                        <a:solidFill>
                          <a:srgbClr val="002BAE"/>
                        </a:solidFill>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srgbClr val="002BAE"/>
                        </a:solidFill>
                        <a:effectLst/>
                        <a:uLnTx/>
                        <a:uFillTx/>
                        <a:latin typeface="Century Gothic" panose="020B0502020202020204" pitchFamily="34" charset="0"/>
                        <a:ea typeface="+mn-ea"/>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2BAE"/>
                          </a:solidFill>
                          <a:effectLst/>
                          <a:latin typeface="Century Gothic" panose="020B0502020202020204" pitchFamily="34" charset="0"/>
                        </a:rPr>
                        <a:t>Internal monitoring occurred at 79% of the sites in 2019 and again 79% in 2020 and declined slightly to 78% in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2"/>
                  </a:ext>
                </a:extLst>
              </a:tr>
              <a:tr h="895669">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700" b="0" i="0" u="none" strike="noStrike" cap="none" normalizeH="0" baseline="0" dirty="0">
                          <a:ln>
                            <a:noFill/>
                          </a:ln>
                          <a:solidFill>
                            <a:srgbClr val="002BAE"/>
                          </a:solidFill>
                          <a:effectLst/>
                          <a:latin typeface="Century Gothic" panose="020B0502020202020204" pitchFamily="34" charset="0"/>
                        </a:rPr>
                        <a:t>Internal moderation of internal assessment is carried out at all sites</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endParaRPr lang="en-ZA" sz="1700" b="0" kern="1200" dirty="0">
                        <a:solidFill>
                          <a:srgbClr val="002BAE"/>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2BAE"/>
                          </a:solidFill>
                          <a:effectLst/>
                          <a:latin typeface="Century Gothic" panose="020B0502020202020204" pitchFamily="34" charset="0"/>
                        </a:rPr>
                        <a:t>Compliance declined from 84% of 2019 to 83% in 2020 to 76% in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10003"/>
                  </a:ext>
                </a:extLst>
              </a:tr>
              <a:tr h="1243526">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700" b="0" i="0" u="none" strike="noStrike" cap="none" normalizeH="0" baseline="0" dirty="0">
                          <a:ln>
                            <a:noFill/>
                          </a:ln>
                          <a:solidFill>
                            <a:srgbClr val="002BAE"/>
                          </a:solidFill>
                          <a:effectLst/>
                          <a:latin typeface="Century Gothic" panose="020B0502020202020204" pitchFamily="34" charset="0"/>
                        </a:rPr>
                        <a:t>PAT are implemented according to instructions at all sites</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nSpc>
                          <a:spcPct val="107000"/>
                        </a:lnSpc>
                        <a:spcBef>
                          <a:spcPts val="0"/>
                        </a:spcBef>
                        <a:spcAft>
                          <a:spcPts val="800"/>
                        </a:spcAft>
                        <a:buFont typeface="Symbol" panose="05050102010706020507" pitchFamily="18" charset="2"/>
                        <a:buNone/>
                      </a:pPr>
                      <a:endParaRPr lang="en-US" sz="1700" b="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endParaRPr lang="en-ZA" sz="1700" b="0" kern="1200" dirty="0">
                        <a:solidFill>
                          <a:srgbClr val="002BAE"/>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2BAE"/>
                          </a:solidFill>
                          <a:effectLst/>
                          <a:latin typeface="Century Gothic" panose="020B0502020202020204" pitchFamily="34" charset="0"/>
                        </a:rPr>
                        <a:t>Compliance was 91% of 2019 and then deteriorated to 49% compliance in 2020 and improved to 62% in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 xmlns:a16="http://schemas.microsoft.com/office/drawing/2014/main" val="2007201612"/>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29712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63712" y="1874837"/>
            <a:ext cx="7391400"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MODERATION OF INTEGRATED SUMMATIVE ASSESSMEN TASK (ISAT) CONDUCT</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1904831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504825" y="933450"/>
            <a:ext cx="9067800" cy="5589587"/>
          </a:xfrm>
        </p:spPr>
        <p:txBody>
          <a:bodyPr/>
          <a:lstStyle/>
          <a:p>
            <a:pPr marL="182562" indent="0">
              <a:buNone/>
              <a:defRPr/>
            </a:pPr>
            <a:r>
              <a:rPr lang="en-ZA" altLang="en-US" sz="2400" dirty="0">
                <a:solidFill>
                  <a:srgbClr val="22228B"/>
                </a:solidFill>
                <a:latin typeface="Century Gothic" panose="020B0502020202020204" pitchFamily="34" charset="0"/>
              </a:rPr>
              <a:t>1. </a:t>
            </a:r>
            <a:r>
              <a:rPr lang="en-ZA" sz="2400" dirty="0">
                <a:solidFill>
                  <a:srgbClr val="002BAE"/>
                </a:solidFill>
                <a:latin typeface="Century Gothic" panose="020B0502020202020204" pitchFamily="34" charset="0"/>
              </a:rPr>
              <a:t>Umalusi mandate and regulatory framework</a:t>
            </a:r>
            <a:endParaRPr lang="en-ZA" altLang="en-US" sz="2400" dirty="0">
              <a:solidFill>
                <a:srgbClr val="002BAE"/>
              </a:solidFill>
              <a:latin typeface="Century Gothic" panose="020B0502020202020204" pitchFamily="34" charset="0"/>
            </a:endParaRPr>
          </a:p>
          <a:p>
            <a:pPr marL="622300" indent="-439738">
              <a:buNone/>
              <a:defRPr/>
            </a:pPr>
            <a:r>
              <a:rPr lang="en-ZA" altLang="en-US" sz="2400" dirty="0">
                <a:solidFill>
                  <a:srgbClr val="002BAE"/>
                </a:solidFill>
                <a:latin typeface="Century Gothic" panose="020B0502020202020204" pitchFamily="34" charset="0"/>
              </a:rPr>
              <a:t>2. Framework for Quality Assurance of Assessment </a:t>
            </a:r>
          </a:p>
          <a:p>
            <a:pPr marL="622300" indent="-439738">
              <a:buNone/>
              <a:defRPr/>
            </a:pPr>
            <a:r>
              <a:rPr lang="en-ZA" altLang="en-US" sz="2400" dirty="0">
                <a:solidFill>
                  <a:srgbClr val="002BAE"/>
                </a:solidFill>
                <a:latin typeface="Century Gothic" panose="020B0502020202020204" pitchFamily="34" charset="0"/>
              </a:rPr>
              <a:t>3. Quality assurance processes undertaken in 2021 </a:t>
            </a:r>
          </a:p>
          <a:p>
            <a:pPr marL="622300" indent="-439738">
              <a:buFont typeface="Wingdings" panose="05000000000000000000" pitchFamily="2" charset="2"/>
              <a:buNone/>
              <a:defRPr/>
            </a:pPr>
            <a:r>
              <a:rPr lang="en-ZA" altLang="en-US" sz="2400" dirty="0">
                <a:solidFill>
                  <a:srgbClr val="002BAE"/>
                </a:solidFill>
                <a:latin typeface="Century Gothic" panose="020B0502020202020204" pitchFamily="34" charset="0"/>
              </a:rPr>
              <a:t>	3.1 Scope of the 2021 quality assurance of assessment</a:t>
            </a:r>
          </a:p>
          <a:p>
            <a:pPr marL="622300" indent="-439738">
              <a:buFont typeface="Wingdings" panose="05000000000000000000" pitchFamily="2" charset="2"/>
              <a:buNone/>
              <a:defRPr/>
            </a:pPr>
            <a:r>
              <a:rPr lang="en-ZA" altLang="en-US" sz="2400" dirty="0">
                <a:solidFill>
                  <a:srgbClr val="002BAE"/>
                </a:solidFill>
                <a:latin typeface="Century Gothic" panose="020B0502020202020204" pitchFamily="34" charset="0"/>
              </a:rPr>
              <a:t>    	3.2 Areas of improvement</a:t>
            </a:r>
          </a:p>
          <a:p>
            <a:pPr marL="622300" indent="-439738">
              <a:buFont typeface="Wingdings" panose="05000000000000000000" pitchFamily="2" charset="2"/>
              <a:buNone/>
              <a:defRPr/>
            </a:pPr>
            <a:r>
              <a:rPr lang="en-ZA" altLang="en-US" sz="2400" dirty="0">
                <a:solidFill>
                  <a:srgbClr val="002BAE"/>
                </a:solidFill>
                <a:latin typeface="Century Gothic" panose="020B0502020202020204" pitchFamily="34" charset="0"/>
              </a:rPr>
              <a:t>	3.3 Tracking of directives for compliance 2019-2021</a:t>
            </a:r>
          </a:p>
          <a:p>
            <a:pPr marL="622300" lvl="0" indent="-439738">
              <a:buNone/>
              <a:defRPr/>
            </a:pPr>
            <a:r>
              <a:rPr lang="en-ZA" altLang="en-US" sz="2400" dirty="0">
                <a:solidFill>
                  <a:srgbClr val="002BAE"/>
                </a:solidFill>
                <a:latin typeface="Century Gothic" panose="020B0502020202020204" pitchFamily="34" charset="0"/>
              </a:rPr>
              <a:t>4. </a:t>
            </a:r>
            <a:r>
              <a:rPr lang="en-ZA" sz="2400" dirty="0">
                <a:solidFill>
                  <a:srgbClr val="002BAE"/>
                </a:solidFill>
                <a:latin typeface="Century Gothic" panose="020B0502020202020204" pitchFamily="34" charset="0"/>
              </a:rPr>
              <a:t>Standardisation and Resulting</a:t>
            </a:r>
          </a:p>
          <a:p>
            <a:pPr marL="622300" lvl="0" indent="-439738">
              <a:buNone/>
              <a:defRPr/>
            </a:pPr>
            <a:r>
              <a:rPr lang="en-ZA" altLang="en-US" sz="2400" dirty="0">
                <a:solidFill>
                  <a:srgbClr val="002BAE"/>
                </a:solidFill>
                <a:latin typeface="Century Gothic" panose="020B0502020202020204" pitchFamily="34" charset="0"/>
              </a:rPr>
              <a:t>5. Recommendations</a:t>
            </a:r>
          </a:p>
          <a:p>
            <a:pPr marL="622300" indent="-439738">
              <a:buNone/>
              <a:defRPr/>
            </a:pPr>
            <a:r>
              <a:rPr lang="en-ZA" altLang="en-US" sz="2400" dirty="0">
                <a:solidFill>
                  <a:srgbClr val="002BAE"/>
                </a:solidFill>
                <a:latin typeface="Century Gothic" panose="020B0502020202020204" pitchFamily="34" charset="0"/>
              </a:rPr>
              <a:t>6. Conclusion</a:t>
            </a:r>
          </a:p>
          <a:p>
            <a:pPr marL="106363" indent="0">
              <a:buFont typeface="Wingdings" panose="05000000000000000000" pitchFamily="2" charset="2"/>
              <a:buNone/>
              <a:defRPr/>
            </a:pPr>
            <a:endParaRPr lang="en-ZA" altLang="en-US" sz="2800" dirty="0">
              <a:solidFill>
                <a:srgbClr val="002060"/>
              </a:solidFill>
            </a:endParaRPr>
          </a:p>
        </p:txBody>
      </p:sp>
      <p:sp>
        <p:nvSpPr>
          <p:cNvPr id="8195" name="Title 1"/>
          <p:cNvSpPr>
            <a:spLocks noGrp="1"/>
          </p:cNvSpPr>
          <p:nvPr>
            <p:ph type="title"/>
          </p:nvPr>
        </p:nvSpPr>
        <p:spPr>
          <a:xfrm>
            <a:off x="504826" y="122237"/>
            <a:ext cx="9258300" cy="685800"/>
          </a:xfrm>
        </p:spPr>
        <p:txBody>
          <a:bodyPr/>
          <a:lstStyle/>
          <a:p>
            <a:r>
              <a:rPr lang="en-ZA" altLang="en-US" sz="3200" b="1" dirty="0">
                <a:solidFill>
                  <a:srgbClr val="002BAE"/>
                </a:solidFill>
                <a:latin typeface="Century Gothic" panose="020B0502020202020204" pitchFamily="34" charset="0"/>
              </a:rPr>
              <a:t>Presentation Outline</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2</a:t>
            </a:fld>
            <a:endParaRPr lang="en-GB" altLang="en-US" b="0" dirty="0"/>
          </a:p>
        </p:txBody>
      </p:sp>
    </p:spTree>
    <p:extLst>
      <p:ext uri="{BB962C8B-B14F-4D97-AF65-F5344CB8AC3E}">
        <p14:creationId xmlns:p14="http://schemas.microsoft.com/office/powerpoint/2010/main" val="995187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15913" y="167957"/>
            <a:ext cx="9448798" cy="542811"/>
          </a:xfrm>
        </p:spPr>
        <p:txBody>
          <a:bodyPr/>
          <a:lstStyle/>
          <a:p>
            <a:pPr eaLnBrk="1"/>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r>
              <a:rPr lang="en-US" altLang="en-US" sz="3200" b="1" dirty="0">
                <a:solidFill>
                  <a:srgbClr val="002BAE"/>
                </a:solidFill>
                <a:latin typeface="Century Gothic" panose="020B0502020202020204" pitchFamily="34" charset="0"/>
              </a:rPr>
              <a:t>Moderation of ISAT Conduct </a:t>
            </a:r>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endParaRPr lang="en-US" altLang="en-US" sz="2700" b="1" dirty="0">
              <a:solidFill>
                <a:srgbClr val="002060"/>
              </a:solidFill>
              <a:latin typeface="Century Gothic" panose="020B0502020202020204" pitchFamily="34" charset="0"/>
            </a:endParaRPr>
          </a:p>
        </p:txBody>
      </p:sp>
      <p:sp>
        <p:nvSpPr>
          <p:cNvPr id="5" name="Slide Number Placeholder 4"/>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20</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
        <p:nvSpPr>
          <p:cNvPr id="10" name="Content Placeholder 1">
            <a:extLst>
              <a:ext uri="{FF2B5EF4-FFF2-40B4-BE49-F238E27FC236}">
                <a16:creationId xmlns="" xmlns:a16="http://schemas.microsoft.com/office/drawing/2014/main" id="{1475C896-936B-4553-8EC2-F3C8D1CAE0A8}"/>
              </a:ext>
            </a:extLst>
          </p:cNvPr>
          <p:cNvSpPr>
            <a:spLocks noGrp="1"/>
          </p:cNvSpPr>
          <p:nvPr>
            <p:ph idx="1"/>
          </p:nvPr>
        </p:nvSpPr>
        <p:spPr>
          <a:xfrm>
            <a:off x="255306" y="788988"/>
            <a:ext cx="9601200" cy="6096000"/>
          </a:xfrm>
        </p:spPr>
        <p:txBody>
          <a:bodyPr/>
          <a:lstStyle/>
          <a:p>
            <a:pPr marL="79375" indent="0">
              <a:buFont typeface="Wingdings" panose="05000000000000000000" pitchFamily="2" charset="2"/>
              <a:buNone/>
              <a:defRPr/>
            </a:pPr>
            <a:r>
              <a:rPr lang="en-ZA" sz="2400" b="1" dirty="0">
                <a:solidFill>
                  <a:srgbClr val="002BAE"/>
                </a:solidFill>
                <a:latin typeface="Century Gothic" panose="020B0502020202020204" pitchFamily="34" charset="0"/>
              </a:rPr>
              <a:t>Subjects moderated during October 2021</a:t>
            </a:r>
          </a:p>
          <a:p>
            <a:pPr marL="563563" indent="-457200">
              <a:lnSpc>
                <a:spcPct val="122000"/>
              </a:lnSpc>
              <a:spcAft>
                <a:spcPts val="0"/>
              </a:spcAft>
              <a:buClr>
                <a:srgbClr val="002060"/>
              </a:buClr>
              <a:buSzPct val="100000"/>
              <a:buFont typeface="+mj-lt"/>
              <a:buAutoNum type="alphaLcPeriod"/>
              <a:defRPr/>
            </a:pPr>
            <a:r>
              <a:rPr lang="en-US" sz="2400" dirty="0">
                <a:solidFill>
                  <a:srgbClr val="002BAE"/>
                </a:solidFill>
                <a:latin typeface="Century Gothic" panose="020B0502020202020204" pitchFamily="34" charset="0"/>
              </a:rPr>
              <a:t>The moderation of the ISAT/PAT in 2021 focused on 54 NC(V) Level 4 subjects, the final exit level of the qualification</a:t>
            </a:r>
            <a:r>
              <a:rPr lang="en-ZA" sz="2400" dirty="0">
                <a:solidFill>
                  <a:srgbClr val="002BAE"/>
                </a:solidFill>
                <a:latin typeface="Century Gothic" panose="020B0502020202020204" pitchFamily="34" charset="0"/>
              </a:rPr>
              <a:t>; </a:t>
            </a:r>
          </a:p>
          <a:p>
            <a:pPr marL="563563" indent="-457200">
              <a:lnSpc>
                <a:spcPct val="122000"/>
              </a:lnSpc>
              <a:spcAft>
                <a:spcPts val="0"/>
              </a:spcAft>
              <a:buClr>
                <a:srgbClr val="002060"/>
              </a:buClr>
              <a:buSzPct val="100000"/>
              <a:buFont typeface="+mj-lt"/>
              <a:buAutoNum type="alphaLcPeriod"/>
              <a:defRPr/>
            </a:pPr>
            <a:r>
              <a:rPr lang="en-US" sz="2400" dirty="0">
                <a:solidFill>
                  <a:srgbClr val="002BAE"/>
                </a:solidFill>
                <a:latin typeface="Century Gothic" panose="020B0502020202020204" pitchFamily="34" charset="0"/>
              </a:rPr>
              <a:t>In addition, three subjects from NC(V) Level 3 and three from NC(V) Level 2 </a:t>
            </a:r>
            <a:r>
              <a:rPr lang="en-ZA" sz="2400" dirty="0">
                <a:solidFill>
                  <a:srgbClr val="002BAE"/>
                </a:solidFill>
                <a:latin typeface="Century Gothic" panose="020B0502020202020204" pitchFamily="34" charset="0"/>
              </a:rPr>
              <a:t>were sampled;</a:t>
            </a:r>
          </a:p>
          <a:p>
            <a:pPr marL="563563" indent="-457200">
              <a:lnSpc>
                <a:spcPct val="122000"/>
              </a:lnSpc>
              <a:spcAft>
                <a:spcPts val="0"/>
              </a:spcAft>
              <a:buClr>
                <a:srgbClr val="002060"/>
              </a:buClr>
              <a:buSzPct val="100000"/>
              <a:buFont typeface="+mj-lt"/>
              <a:buAutoNum type="alphaLcPeriod"/>
              <a:defRPr/>
            </a:pPr>
            <a:r>
              <a:rPr lang="en-US" sz="2400" dirty="0">
                <a:solidFill>
                  <a:srgbClr val="002BAE"/>
                </a:solidFill>
                <a:latin typeface="Century Gothic" panose="020B0502020202020204" pitchFamily="34" charset="0"/>
              </a:rPr>
              <a:t>In total, Umalusi moderated the conduct of the ISAT/PAT for 60 subjects at 42 sites across the nine provinces</a:t>
            </a:r>
            <a:r>
              <a:rPr lang="en-ZA" sz="2400" dirty="0">
                <a:solidFill>
                  <a:srgbClr val="002BAE"/>
                </a:solidFill>
                <a:latin typeface="Century Gothic" panose="020B0502020202020204" pitchFamily="34" charset="0"/>
              </a:rPr>
              <a:t>;</a:t>
            </a:r>
          </a:p>
          <a:p>
            <a:pPr marL="563563" indent="-457200">
              <a:lnSpc>
                <a:spcPct val="122000"/>
              </a:lnSpc>
              <a:spcAft>
                <a:spcPts val="0"/>
              </a:spcAft>
              <a:buClr>
                <a:srgbClr val="002060"/>
              </a:buClr>
              <a:buSzPct val="100000"/>
              <a:buFont typeface="+mj-lt"/>
              <a:buAutoNum type="alphaLcPeriod"/>
              <a:defRPr/>
            </a:pPr>
            <a:r>
              <a:rPr lang="en-US" sz="2400" dirty="0">
                <a:solidFill>
                  <a:srgbClr val="002BAE"/>
                </a:solidFill>
                <a:latin typeface="Century Gothic" panose="020B0502020202020204" pitchFamily="34" charset="0"/>
              </a:rPr>
              <a:t>In 44 subjects moderated, students’ competence in the ISAT/PAT was verified by demonstrations at 35 sites; and</a:t>
            </a:r>
            <a:r>
              <a:rPr lang="en-ZA" sz="2400" dirty="0">
                <a:solidFill>
                  <a:srgbClr val="002BAE"/>
                </a:solidFill>
                <a:latin typeface="Century Gothic" panose="020B0502020202020204" pitchFamily="34" charset="0"/>
              </a:rPr>
              <a:t> </a:t>
            </a:r>
          </a:p>
          <a:p>
            <a:pPr marL="563563" indent="-457200">
              <a:lnSpc>
                <a:spcPct val="122000"/>
              </a:lnSpc>
              <a:spcAft>
                <a:spcPts val="0"/>
              </a:spcAft>
              <a:buClr>
                <a:srgbClr val="002060"/>
              </a:buClr>
              <a:buSzPct val="100000"/>
              <a:buFont typeface="+mj-lt"/>
              <a:buAutoNum type="alphaLcPeriod"/>
              <a:defRPr/>
            </a:pPr>
            <a:r>
              <a:rPr lang="en-US" sz="2400" dirty="0">
                <a:solidFill>
                  <a:srgbClr val="002BAE"/>
                </a:solidFill>
                <a:latin typeface="Century Gothic" panose="020B0502020202020204" pitchFamily="34" charset="0"/>
              </a:rPr>
              <a:t>A further 16 NC(V) Level 4 subjects at 14 sites were added to the original sample. </a:t>
            </a:r>
            <a:endParaRPr lang="en-ZA" dirty="0">
              <a:solidFill>
                <a:srgbClr val="002BAE"/>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marL="401637" lvl="1" indent="0">
              <a:buFont typeface="Symbol" panose="05050102010706020507" pitchFamily="18" charset="2"/>
              <a:buNone/>
              <a:defRPr/>
            </a:pPr>
            <a:endParaRPr lang="en-ZA" dirty="0"/>
          </a:p>
        </p:txBody>
      </p:sp>
    </p:spTree>
    <p:extLst>
      <p:ext uri="{BB962C8B-B14F-4D97-AF65-F5344CB8AC3E}">
        <p14:creationId xmlns:p14="http://schemas.microsoft.com/office/powerpoint/2010/main" val="364763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1611313" y="204788"/>
            <a:ext cx="6799262" cy="533400"/>
          </a:xfrm>
        </p:spPr>
        <p:txBody>
          <a:bodyPr/>
          <a:lstStyle/>
          <a:p>
            <a:pPr defTabSz="336980" eaLnBrk="1">
              <a:defRPr/>
            </a:pPr>
            <a:r>
              <a:rPr lang="en-US" altLang="en-US" sz="3200" b="1" dirty="0">
                <a:solidFill>
                  <a:srgbClr val="002BAE"/>
                </a:solidFill>
                <a:latin typeface="Century Gothic" panose="020B0502020202020204" pitchFamily="34" charset="0"/>
              </a:rPr>
              <a:t>Moderation of ISAT Conduct  </a:t>
            </a:r>
            <a:endParaRPr lang="en-US" altLang="en-US" sz="4000" b="1" dirty="0">
              <a:solidFill>
                <a:srgbClr val="002BAE"/>
              </a:solidFill>
              <a:latin typeface="Century Gothic" panose="020B0502020202020204" pitchFamily="34" charset="0"/>
            </a:endParaRPr>
          </a:p>
        </p:txBody>
      </p:sp>
      <p:sp>
        <p:nvSpPr>
          <p:cNvPr id="3" name="Slide Number Placeholder 2"/>
          <p:cNvSpPr>
            <a:spLocks noGrp="1"/>
          </p:cNvSpPr>
          <p:nvPr>
            <p:ph type="sldNum" sz="quarter" idx="10"/>
          </p:nvPr>
        </p:nvSpPr>
        <p:spPr>
          <a:xfrm>
            <a:off x="7097712" y="682783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mtClean="0"/>
              <a:pPr marL="0" marR="0" lvl="0" indent="0" algn="r" defTabSz="449263" rtl="0" eaLnBrk="0" fontAlgn="base" latinLnBrk="0" hangingPunct="0">
                <a:lnSpc>
                  <a:spcPct val="100000"/>
                </a:lnSpc>
                <a:spcBef>
                  <a:spcPct val="0"/>
                </a:spcBef>
                <a:spcAft>
                  <a:spcPct val="0"/>
                </a:spcAft>
                <a:buClrTx/>
                <a:buSzTx/>
                <a:buFontTx/>
                <a:buNone/>
                <a:tabLst/>
                <a:defRPr/>
              </a:pPr>
              <a:t>21</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
        <p:nvSpPr>
          <p:cNvPr id="6" name="Content Placeholder 1">
            <a:extLst>
              <a:ext uri="{FF2B5EF4-FFF2-40B4-BE49-F238E27FC236}">
                <a16:creationId xmlns="" xmlns:a16="http://schemas.microsoft.com/office/drawing/2014/main" id="{66D651A3-0070-422B-B9F2-A73D934C01EC}"/>
              </a:ext>
            </a:extLst>
          </p:cNvPr>
          <p:cNvSpPr>
            <a:spLocks noGrp="1"/>
          </p:cNvSpPr>
          <p:nvPr>
            <p:ph idx="1"/>
          </p:nvPr>
        </p:nvSpPr>
        <p:spPr>
          <a:xfrm>
            <a:off x="87312" y="884237"/>
            <a:ext cx="9906000" cy="5541962"/>
          </a:xfrm>
        </p:spPr>
        <p:txBody>
          <a:bodyPr/>
          <a:lstStyle/>
          <a:p>
            <a:pPr marL="79780" indent="0" defTabSz="336980">
              <a:spcAft>
                <a:spcPts val="1069"/>
              </a:spcAft>
              <a:buFont typeface="Wingdings" panose="05000000000000000000" pitchFamily="2" charset="2"/>
              <a:buNone/>
              <a:defRPr/>
            </a:pPr>
            <a:r>
              <a:rPr lang="en-ZA" sz="2400" b="1" u="sng" dirty="0">
                <a:solidFill>
                  <a:srgbClr val="002BAE"/>
                </a:solidFill>
                <a:latin typeface="Century Gothic" panose="020B0502020202020204" pitchFamily="34" charset="0"/>
              </a:rPr>
              <a:t>Areas of Improvement</a:t>
            </a:r>
          </a:p>
          <a:p>
            <a:pPr marL="0" lvl="0" indent="0" algn="just">
              <a:lnSpc>
                <a:spcPct val="122000"/>
              </a:lnSpc>
              <a:spcAft>
                <a:spcPts val="1000"/>
              </a:spcAft>
              <a:buClr>
                <a:srgbClr val="002060"/>
              </a:buClr>
              <a:buSzPct val="100000"/>
              <a:buNone/>
            </a:pPr>
            <a:r>
              <a:rPr lang="en-US" sz="2400" dirty="0">
                <a:solidFill>
                  <a:srgbClr val="002BAE"/>
                </a:solidFill>
                <a:effectLst/>
                <a:latin typeface="Century Gothic" panose="020B0502020202020204" pitchFamily="34" charset="0"/>
                <a:ea typeface="Century Gothic" panose="020B0502020202020204" pitchFamily="34" charset="0"/>
                <a:cs typeface="Century Gothic" panose="020B0502020202020204" pitchFamily="34" charset="0"/>
              </a:rPr>
              <a:t>Some areas of improvement in the conduct of the ISAT/PAT were observed in the 2021 examinations:</a:t>
            </a:r>
            <a:endParaRPr lang="en-ZA" sz="2400" dirty="0">
              <a:solidFill>
                <a:srgbClr val="002BAE"/>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457200" lvl="0" indent="-457200" algn="just">
              <a:lnSpc>
                <a:spcPct val="122000"/>
              </a:lnSpc>
              <a:spcAft>
                <a:spcPts val="1000"/>
              </a:spcAft>
              <a:buClr>
                <a:srgbClr val="002060"/>
              </a:buClr>
              <a:buSzPct val="100000"/>
              <a:buFont typeface="+mj-lt"/>
              <a:buAutoNum type="alphaLcPeriod"/>
            </a:pPr>
            <a:r>
              <a:rPr lang="en-US" sz="2400" dirty="0">
                <a:solidFill>
                  <a:srgbClr val="002BAE"/>
                </a:solidFill>
                <a:effectLst/>
                <a:latin typeface="Century Gothic" panose="020B0502020202020204" pitchFamily="34" charset="0"/>
                <a:ea typeface="Century Gothic" panose="020B0502020202020204" pitchFamily="34" charset="0"/>
                <a:cs typeface="Century Gothic" panose="020B0502020202020204" pitchFamily="34" charset="0"/>
              </a:rPr>
              <a:t>Sixty-seven percent of the visited sites completed their ISAT according to specifications. This is an increase of 9% from 58% of the 2020 examinations; and</a:t>
            </a:r>
          </a:p>
          <a:p>
            <a:pPr marL="457200" lvl="0" indent="-457200" algn="just">
              <a:lnSpc>
                <a:spcPct val="122000"/>
              </a:lnSpc>
              <a:spcAft>
                <a:spcPts val="1000"/>
              </a:spcAft>
              <a:buClr>
                <a:srgbClr val="002060"/>
              </a:buClr>
              <a:buSzPct val="100000"/>
              <a:buFont typeface="+mj-lt"/>
              <a:buAutoNum type="alphaLcPeriod"/>
            </a:pPr>
            <a:r>
              <a:rPr lang="en-US" sz="2400" dirty="0">
                <a:solidFill>
                  <a:srgbClr val="002BAE"/>
                </a:solidFill>
                <a:effectLst/>
                <a:latin typeface="Century Gothic" panose="020B0502020202020204" pitchFamily="34" charset="0"/>
                <a:ea typeface="Century Gothic" panose="020B0502020202020204" pitchFamily="34" charset="0"/>
                <a:cs typeface="Century Gothic" panose="020B0502020202020204" pitchFamily="34" charset="0"/>
              </a:rPr>
              <a:t>Ninety percent of sites had moderated the ISAT end product or both the ISAT conduct and the end product, an improvement of 12% on 78% in the 2020 examinations. </a:t>
            </a:r>
          </a:p>
          <a:p>
            <a:pPr marL="0" lvl="0" indent="0" algn="just">
              <a:lnSpc>
                <a:spcPct val="122000"/>
              </a:lnSpc>
              <a:spcAft>
                <a:spcPts val="1000"/>
              </a:spcAft>
              <a:buClr>
                <a:srgbClr val="002060"/>
              </a:buClr>
              <a:buSzPct val="100000"/>
              <a:buNone/>
            </a:pPr>
            <a:endParaRPr lang="en-Z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9780" indent="0" defTabSz="336980">
              <a:spcAft>
                <a:spcPts val="1069"/>
              </a:spcAft>
              <a:buNone/>
              <a:defRPr/>
            </a:pPr>
            <a:endParaRPr lang="en-ZA" sz="2400" dirty="0">
              <a:solidFill>
                <a:schemeClr val="accent2">
                  <a:lumMod val="50000"/>
                </a:schemeClr>
              </a:solidFill>
              <a:latin typeface="Century Gothic" panose="020B0502020202020204" pitchFamily="34" charset="0"/>
            </a:endParaRPr>
          </a:p>
          <a:p>
            <a:pPr marL="79780" indent="0" defTabSz="336980">
              <a:spcAft>
                <a:spcPts val="1069"/>
              </a:spcAft>
              <a:buFont typeface="Wingdings" panose="05000000000000000000" pitchFamily="2" charset="2"/>
              <a:buNone/>
              <a:defRPr/>
            </a:pPr>
            <a:endParaRPr lang="en-ZA" sz="2400" dirty="0">
              <a:solidFill>
                <a:schemeClr val="accent2">
                  <a:lumMod val="50000"/>
                </a:schemeClr>
              </a:solidFill>
              <a:latin typeface="Century Gothic" panose="020B0502020202020204" pitchFamily="34" charset="0"/>
            </a:endParaRPr>
          </a:p>
          <a:p>
            <a:pPr marL="322691" indent="-242911" defTabSz="336980">
              <a:spcAft>
                <a:spcPts val="1069"/>
              </a:spcAft>
              <a:defRPr/>
            </a:pPr>
            <a:endParaRPr lang="en-ZA" sz="2400" dirty="0">
              <a:solidFill>
                <a:schemeClr val="accent2">
                  <a:lumMod val="50000"/>
                </a:schemeClr>
              </a:solidFill>
              <a:latin typeface="Century Gothic" panose="020B0502020202020204" pitchFamily="34" charset="0"/>
            </a:endParaRPr>
          </a:p>
        </p:txBody>
      </p:sp>
    </p:spTree>
    <p:extLst>
      <p:ext uri="{BB962C8B-B14F-4D97-AF65-F5344CB8AC3E}">
        <p14:creationId xmlns:p14="http://schemas.microsoft.com/office/powerpoint/2010/main" val="263257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49239"/>
            <a:ext cx="10080625" cy="16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a:defRPr/>
            </a:pPr>
            <a:r>
              <a:rPr lang="en-US" sz="3200" b="1" dirty="0">
                <a:solidFill>
                  <a:srgbClr val="002BAE"/>
                </a:solidFill>
                <a:latin typeface="Century Gothic" panose="020B0502020202020204" pitchFamily="34" charset="0"/>
              </a:rPr>
              <a:t>Moderation of ISAT Conduct</a:t>
            </a:r>
          </a:p>
        </p:txBody>
      </p:sp>
      <p:sp>
        <p:nvSpPr>
          <p:cNvPr id="17439"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graphicFrame>
        <p:nvGraphicFramePr>
          <p:cNvPr id="11" name="Content Placeholder 1">
            <a:extLst>
              <a:ext uri="{FF2B5EF4-FFF2-40B4-BE49-F238E27FC236}">
                <a16:creationId xmlns="" xmlns:a16="http://schemas.microsoft.com/office/drawing/2014/main" id="{A4B580D8-8970-4EC1-A13E-68949FD84887}"/>
              </a:ext>
            </a:extLst>
          </p:cNvPr>
          <p:cNvGraphicFramePr>
            <a:graphicFrameLocks noGrp="1"/>
          </p:cNvGraphicFramePr>
          <p:nvPr>
            <p:ph idx="1"/>
            <p:extLst>
              <p:ext uri="{D42A27DB-BD31-4B8C-83A1-F6EECF244321}">
                <p14:modId xmlns:p14="http://schemas.microsoft.com/office/powerpoint/2010/main" val="4162002908"/>
              </p:ext>
            </p:extLst>
          </p:nvPr>
        </p:nvGraphicFramePr>
        <p:xfrm>
          <a:off x="146050" y="885294"/>
          <a:ext cx="9788524" cy="5562152"/>
        </p:xfrm>
        <a:graphic>
          <a:graphicData uri="http://schemas.openxmlformats.org/drawingml/2006/table">
            <a:tbl>
              <a:tblPr firstRow="1" bandRow="1">
                <a:tableStyleId>{21E4AEA4-8DFA-4A89-87EB-49C32662AFE0}</a:tableStyleId>
              </a:tblPr>
              <a:tblGrid>
                <a:gridCol w="3702380">
                  <a:extLst>
                    <a:ext uri="{9D8B030D-6E8A-4147-A177-3AD203B41FA5}">
                      <a16:colId xmlns="" xmlns:a16="http://schemas.microsoft.com/office/drawing/2014/main" val="20000"/>
                    </a:ext>
                  </a:extLst>
                </a:gridCol>
                <a:gridCol w="787118">
                  <a:extLst>
                    <a:ext uri="{9D8B030D-6E8A-4147-A177-3AD203B41FA5}">
                      <a16:colId xmlns="" xmlns:a16="http://schemas.microsoft.com/office/drawing/2014/main" val="20001"/>
                    </a:ext>
                  </a:extLst>
                </a:gridCol>
                <a:gridCol w="851456">
                  <a:extLst>
                    <a:ext uri="{9D8B030D-6E8A-4147-A177-3AD203B41FA5}">
                      <a16:colId xmlns="" xmlns:a16="http://schemas.microsoft.com/office/drawing/2014/main" val="20003"/>
                    </a:ext>
                  </a:extLst>
                </a:gridCol>
                <a:gridCol w="924908">
                  <a:extLst>
                    <a:ext uri="{9D8B030D-6E8A-4147-A177-3AD203B41FA5}">
                      <a16:colId xmlns="" xmlns:a16="http://schemas.microsoft.com/office/drawing/2014/main" val="65049914"/>
                    </a:ext>
                  </a:extLst>
                </a:gridCol>
                <a:gridCol w="3522662">
                  <a:extLst>
                    <a:ext uri="{9D8B030D-6E8A-4147-A177-3AD203B41FA5}">
                      <a16:colId xmlns="" xmlns:a16="http://schemas.microsoft.com/office/drawing/2014/main" val="20004"/>
                    </a:ext>
                  </a:extLst>
                </a:gridCol>
              </a:tblGrid>
              <a:tr h="913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algn="l"/>
                      <a:r>
                        <a:rPr lang="en-ZA" sz="2000" dirty="0">
                          <a:latin typeface="Century Gothic" panose="020B0502020202020204" pitchFamily="34" charset="0"/>
                        </a:rPr>
                        <a:t>DHET</a:t>
                      </a:r>
                      <a:r>
                        <a:rPr lang="en-ZA" sz="2000" baseline="0" dirty="0">
                          <a:latin typeface="Century Gothic" panose="020B0502020202020204" pitchFamily="34" charset="0"/>
                        </a:rPr>
                        <a:t> </a:t>
                      </a:r>
                      <a:r>
                        <a:rPr lang="en-ZA" sz="2000" dirty="0">
                          <a:latin typeface="Century Gothic" panose="020B0502020202020204" pitchFamily="34" charset="0"/>
                        </a:rPr>
                        <a:t>must ensure that:</a:t>
                      </a:r>
                      <a:endParaRPr lang="en-ZA" sz="20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algn="l"/>
                      <a:r>
                        <a:rPr lang="en-ZA" sz="2000" dirty="0">
                          <a:solidFill>
                            <a:schemeClr val="bg1"/>
                          </a:solidFill>
                          <a:latin typeface="Century Gothic" panose="020B0502020202020204" pitchFamily="34" charset="0"/>
                        </a:rPr>
                        <a:t>Nov 2019</a:t>
                      </a:r>
                    </a:p>
                  </a:txBody>
                  <a:tcPr marL="100783" marR="100783" marT="50391" marB="50391">
                    <a:solidFill>
                      <a:srgbClr val="22228B"/>
                    </a:solidFill>
                  </a:tcPr>
                </a:tc>
                <a:tc>
                  <a:txBody>
                    <a:bodyPr/>
                    <a:lstStyle/>
                    <a:p>
                      <a:pPr algn="l"/>
                      <a:r>
                        <a:rPr lang="en-ZA" sz="2000" dirty="0">
                          <a:latin typeface="Century Gothic" panose="020B0502020202020204" pitchFamily="34" charset="0"/>
                        </a:rPr>
                        <a:t>Nov 2020</a:t>
                      </a:r>
                      <a:endParaRPr lang="en-ZA" sz="20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entury Gothic" panose="020B0502020202020204" pitchFamily="34" charset="0"/>
                        </a:rPr>
                        <a:t>Nov 2021</a:t>
                      </a:r>
                      <a:endParaRPr lang="en-ZA" sz="20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3" marR="100783" marT="50391" marB="50391">
                    <a:solidFill>
                      <a:srgbClr val="22228B"/>
                    </a:solidFill>
                  </a:tcPr>
                </a:tc>
                <a:extLst>
                  <a:ext uri="{0D108BD9-81ED-4DB2-BD59-A6C34878D82A}">
                    <a16:rowId xmlns="" xmlns:a16="http://schemas.microsoft.com/office/drawing/2014/main" val="10000"/>
                  </a:ext>
                </a:extLst>
              </a:tr>
              <a:tr h="2269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2BAE"/>
                          </a:solidFill>
                          <a:effectLst/>
                          <a:latin typeface="Century Gothic" panose="020B0502020202020204" pitchFamily="34" charset="0"/>
                          <a:ea typeface="ArialMT"/>
                          <a:cs typeface="ArialMT"/>
                        </a:rPr>
                        <a:t>Marking/scoring tools for some ISAT, are amended and/or additional checklists are developed to facilitate reliable and effective marking/scoring across centres.</a:t>
                      </a:r>
                      <a:endParaRPr lang="en-ZA" sz="1800" kern="12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0783" marR="100783" marT="50368" marB="50368"/>
                </a:tc>
                <a:tc>
                  <a:txBody>
                    <a:bodyPr/>
                    <a:lstStyle/>
                    <a:p>
                      <a:pPr algn="l"/>
                      <a:endParaRPr lang="en-US" sz="1800" kern="1200" dirty="0">
                        <a:solidFill>
                          <a:srgbClr val="002BAE"/>
                        </a:solidFill>
                        <a:latin typeface="Century Gothic" panose="020B0502020202020204" pitchFamily="34" charset="0"/>
                        <a:ea typeface="+mn-ea"/>
                        <a:cs typeface="+mn-cs"/>
                      </a:endParaRPr>
                    </a:p>
                  </a:txBody>
                  <a:tcPr marL="100783" marR="100783" marT="50414" marB="50414">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2BAE"/>
                        </a:solidFill>
                        <a:latin typeface="Century Gothic" panose="020B0502020202020204" pitchFamily="34" charset="0"/>
                      </a:endParaRPr>
                    </a:p>
                  </a:txBody>
                  <a:tcPr marL="100783" marR="100783" marT="50368" marB="50368">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2BAE"/>
                        </a:solidFill>
                        <a:latin typeface="Century Gothic" panose="020B0502020202020204" pitchFamily="34" charset="0"/>
                      </a:endParaRPr>
                    </a:p>
                  </a:txBody>
                  <a:tcPr marL="100783" marR="100783" marT="50368" marB="50368">
                    <a:solidFill>
                      <a:srgbClr val="FFFF00"/>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was a one percent improvement in compliance from 91% in November 2019 to 92% in November 2020.</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US" sz="18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was a decline of 7% from 92% in November 2020 to 85% in November 2021.</a:t>
                      </a:r>
                    </a:p>
                  </a:txBody>
                  <a:tcPr marL="100783" marR="100783" marT="50368" marB="50368">
                    <a:solidFill>
                      <a:schemeClr val="accent2">
                        <a:lumMod val="20000"/>
                        <a:lumOff val="80000"/>
                      </a:schemeClr>
                    </a:solidFill>
                  </a:tcPr>
                </a:tc>
                <a:extLst>
                  <a:ext uri="{0D108BD9-81ED-4DB2-BD59-A6C34878D82A}">
                    <a16:rowId xmlns="" xmlns:a16="http://schemas.microsoft.com/office/drawing/2014/main" val="10001"/>
                  </a:ext>
                </a:extLst>
              </a:tr>
              <a:tr h="2120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2BAE"/>
                          </a:solidFill>
                          <a:effectLst/>
                          <a:latin typeface="Century Gothic" panose="020B0502020202020204" pitchFamily="34" charset="0"/>
                          <a:ea typeface="ArialMT"/>
                          <a:cs typeface="ArialMT"/>
                        </a:rPr>
                        <a:t>Internal moderation for PAT/ISAT</a:t>
                      </a:r>
                      <a:r>
                        <a:rPr lang="en-ZA" sz="1800" baseline="0" dirty="0">
                          <a:solidFill>
                            <a:srgbClr val="002BAE"/>
                          </a:solidFill>
                          <a:effectLst/>
                          <a:latin typeface="Century Gothic" panose="020B0502020202020204" pitchFamily="34" charset="0"/>
                          <a:ea typeface="ArialMT"/>
                          <a:cs typeface="ArialMT"/>
                        </a:rPr>
                        <a:t> is formalised and moderation is conducted in a professional manner so as to enhance the standards of assessment</a:t>
                      </a:r>
                      <a:endParaRPr lang="en-ZA" sz="1800" dirty="0">
                        <a:solidFill>
                          <a:srgbClr val="002BAE"/>
                        </a:solidFill>
                        <a:latin typeface="Century Gothic" panose="020B0502020202020204" pitchFamily="34" charset="0"/>
                      </a:endParaRPr>
                    </a:p>
                  </a:txBody>
                  <a:tcPr marL="100783" marR="100783" marT="50365" marB="5036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noProof="0" dirty="0">
                        <a:solidFill>
                          <a:srgbClr val="002BAE"/>
                        </a:solidFill>
                        <a:latin typeface="Century Gothic" panose="020B0502020202020204" pitchFamily="34" charset="0"/>
                        <a:ea typeface="+mn-ea"/>
                        <a:cs typeface="+mn-cs"/>
                      </a:endParaRPr>
                    </a:p>
                  </a:txBody>
                  <a:tcPr marL="100783" marR="100783" marT="50381" marB="50381">
                    <a:solidFill>
                      <a:srgbClr val="FFFF00"/>
                    </a:solidFill>
                  </a:tcPr>
                </a:tc>
                <a:tc>
                  <a:txBody>
                    <a:bodyPr/>
                    <a:lstStyle/>
                    <a:p>
                      <a:pPr algn="l"/>
                      <a:endParaRPr lang="en-US" sz="1800" dirty="0">
                        <a:solidFill>
                          <a:srgbClr val="002BAE"/>
                        </a:solidFill>
                        <a:latin typeface="Century Gothic" panose="020B0502020202020204" pitchFamily="34" charset="0"/>
                      </a:endParaRPr>
                    </a:p>
                  </a:txBody>
                  <a:tcPr marL="100783" marR="100783" marT="50365" marB="50365">
                    <a:solidFill>
                      <a:srgbClr val="FFFF00"/>
                    </a:solidFill>
                  </a:tcPr>
                </a:tc>
                <a:tc>
                  <a:txBody>
                    <a:bodyPr/>
                    <a:lstStyle/>
                    <a:p>
                      <a:pPr algn="l"/>
                      <a:endParaRPr lang="en-ZA" sz="1800" kern="1200" dirty="0">
                        <a:solidFill>
                          <a:srgbClr val="002BAE"/>
                        </a:solidFill>
                        <a:latin typeface="+mn-lt"/>
                        <a:ea typeface="+mn-ea"/>
                        <a:cs typeface="+mn-cs"/>
                      </a:endParaRPr>
                    </a:p>
                  </a:txBody>
                  <a:tcPr marL="100783" marR="100783" marT="50365" marB="50365">
                    <a:solidFill>
                      <a:srgbClr val="92D050"/>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8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rPr>
                        <a:t>A major stride was made in this directive, improving by 9% in 2019 from 69% to 78% in 2020 and by a further 12% in 2021 from 78% to 90%.</a:t>
                      </a:r>
                      <a:endParaRPr kumimoji="0" lang="en-ZA" sz="18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100783" marR="100783" marT="50365" marB="50365">
                    <a:solidFill>
                      <a:schemeClr val="accent6">
                        <a:lumMod val="20000"/>
                        <a:lumOff val="80000"/>
                      </a:schemeClr>
                    </a:solidFill>
                  </a:tcPr>
                </a:tc>
                <a:extLst>
                  <a:ext uri="{0D108BD9-81ED-4DB2-BD59-A6C34878D82A}">
                    <a16:rowId xmlns="" xmlns:a16="http://schemas.microsoft.com/office/drawing/2014/main" val="3478356224"/>
                  </a:ext>
                </a:extLst>
              </a:tr>
            </a:tbl>
          </a:graphicData>
        </a:graphic>
      </p:graphicFrame>
    </p:spTree>
    <p:extLst>
      <p:ext uri="{BB962C8B-B14F-4D97-AF65-F5344CB8AC3E}">
        <p14:creationId xmlns:p14="http://schemas.microsoft.com/office/powerpoint/2010/main" val="2602934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87512" y="1874837"/>
            <a:ext cx="7001544"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THE STATE OF READINESS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62237008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38125" y="304800"/>
            <a:ext cx="9526588" cy="427038"/>
          </a:xfrm>
        </p:spPr>
        <p:txBody>
          <a:bodyPr/>
          <a:lstStyle/>
          <a:p>
            <a:pPr defTabSz="336980" eaLnBrk="1">
              <a:defRPr/>
            </a:pPr>
            <a:r>
              <a:rPr lang="en-US" altLang="en-US" sz="3200" b="1" dirty="0">
                <a:solidFill>
                  <a:srgbClr val="002BAE"/>
                </a:solidFill>
                <a:latin typeface="Century Gothic" panose="020B0502020202020204" pitchFamily="34" charset="0"/>
              </a:rPr>
              <a:t>Monitoring the State of Readiness</a:t>
            </a:r>
            <a:endParaRPr lang="en-US" altLang="en-US" sz="4000" b="1" dirty="0">
              <a:solidFill>
                <a:srgbClr val="002BAE"/>
              </a:solidFill>
              <a:latin typeface="Century Gothic" panose="020B0502020202020204" pitchFamily="34" charset="0"/>
            </a:endParaRPr>
          </a:p>
        </p:txBody>
      </p:sp>
      <p:sp>
        <p:nvSpPr>
          <p:cNvPr id="2" name="Content Placeholder 1"/>
          <p:cNvSpPr>
            <a:spLocks noGrp="1"/>
          </p:cNvSpPr>
          <p:nvPr>
            <p:ph idx="1"/>
          </p:nvPr>
        </p:nvSpPr>
        <p:spPr>
          <a:xfrm>
            <a:off x="163512" y="960437"/>
            <a:ext cx="9677401" cy="5410201"/>
          </a:xfrm>
        </p:spPr>
        <p:txBody>
          <a:bodyPr/>
          <a:lstStyle/>
          <a:p>
            <a:pPr marL="79375" indent="0">
              <a:buNone/>
              <a:defRPr/>
            </a:pPr>
            <a:r>
              <a:rPr lang="en-ZA" sz="2400" b="1" u="sng" dirty="0">
                <a:solidFill>
                  <a:srgbClr val="002BAE"/>
                </a:solidFill>
                <a:latin typeface="Century Gothic" panose="020B0502020202020204" pitchFamily="34" charset="0"/>
              </a:rPr>
              <a:t>Scope</a:t>
            </a:r>
          </a:p>
          <a:p>
            <a:pPr marL="536575" indent="-457200" algn="just">
              <a:lnSpc>
                <a:spcPct val="122000"/>
              </a:lnSpc>
              <a:spcAft>
                <a:spcPts val="0"/>
              </a:spcAft>
              <a:buClr>
                <a:srgbClr val="002060"/>
              </a:buClr>
              <a:buSzPct val="100000"/>
              <a:buFont typeface="+mj-lt"/>
              <a:buAutoNum type="alphaLcPeriod"/>
            </a:pPr>
            <a:r>
              <a:rPr lang="en-ZA" sz="2400" dirty="0">
                <a:solidFill>
                  <a:srgbClr val="002BAE"/>
                </a:solidFill>
                <a:latin typeface="Century Gothic" panose="020B0502020202020204" pitchFamily="34" charset="0"/>
              </a:rPr>
              <a:t>Umalusi audited the DHET on their readiness to administer the November 2021 NC(V) examinations in </a:t>
            </a:r>
            <a:r>
              <a:rPr lang="en-ZA" sz="2400" b="1" dirty="0">
                <a:solidFill>
                  <a:srgbClr val="002BAE"/>
                </a:solidFill>
                <a:latin typeface="Century Gothic" panose="020B0502020202020204" pitchFamily="34" charset="0"/>
              </a:rPr>
              <a:t> November 2021</a:t>
            </a:r>
            <a:r>
              <a:rPr lang="en-ZA" sz="2400" dirty="0">
                <a:solidFill>
                  <a:srgbClr val="002BAE"/>
                </a:solidFill>
                <a:latin typeface="Century Gothic" panose="020B0502020202020204" pitchFamily="34" charset="0"/>
              </a:rPr>
              <a:t>;</a:t>
            </a:r>
          </a:p>
          <a:p>
            <a:pPr marL="536575"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rPr>
              <a:t>Umalusi adopted a risk management-based approach in evaluating the level of preparedness of the assessment body to conduct the November 2021 NC(V) examinations; and </a:t>
            </a:r>
          </a:p>
          <a:p>
            <a:pPr marL="536575"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rPr>
              <a:t>The intention was to identify,  in good time,  any potential risks that might compromise the delivery of a credible examination.</a:t>
            </a:r>
            <a:endParaRPr lang="en-ZA" sz="2400" dirty="0">
              <a:solidFill>
                <a:srgbClr val="002BAE"/>
              </a:solidFill>
              <a:latin typeface="Century Gothic" panose="020B0502020202020204" pitchFamily="34" charset="0"/>
            </a:endParaRPr>
          </a:p>
          <a:p>
            <a:pPr marL="322691" indent="-242911" defTabSz="336980">
              <a:spcAft>
                <a:spcPts val="1069"/>
              </a:spcAft>
              <a:defRPr/>
            </a:pPr>
            <a:endParaRPr lang="en-ZA" sz="2400" dirty="0">
              <a:solidFill>
                <a:schemeClr val="accent2">
                  <a:lumMod val="50000"/>
                </a:schemeClr>
              </a:solidFill>
              <a:latin typeface="Century Gothic" panose="020B0502020202020204" pitchFamily="34" charset="0"/>
            </a:endParaRPr>
          </a:p>
          <a:p>
            <a:pPr marL="79780" indent="0" defTabSz="336980">
              <a:spcAft>
                <a:spcPts val="1069"/>
              </a:spcAft>
              <a:buFont typeface="Wingdings" panose="05000000000000000000" pitchFamily="2" charset="2"/>
              <a:buNone/>
              <a:defRPr/>
            </a:pPr>
            <a:endParaRPr lang="en-ZA" sz="1500" dirty="0">
              <a:solidFill>
                <a:schemeClr val="accent2">
                  <a:lumMod val="50000"/>
                </a:schemeClr>
              </a:solidFill>
              <a:latin typeface="Century Gothic" panose="020B0502020202020204" pitchFamily="34" charset="0"/>
            </a:endParaRPr>
          </a:p>
          <a:p>
            <a:pPr marL="322691" indent="-242911" defTabSz="336980">
              <a:spcAft>
                <a:spcPts val="1069"/>
              </a:spcAft>
              <a:defRPr/>
            </a:pPr>
            <a:endParaRPr lang="en-ZA" sz="1500" dirty="0">
              <a:solidFill>
                <a:schemeClr val="accent2">
                  <a:lumMod val="50000"/>
                </a:schemeClr>
              </a:solidFill>
              <a:latin typeface="Century Gothic" panose="020B0502020202020204" pitchFamily="34" charset="0"/>
            </a:endParaRPr>
          </a:p>
        </p:txBody>
      </p:sp>
      <p:sp>
        <p:nvSpPr>
          <p:cNvPr id="6" name="Slide Number Placeholder 2"/>
          <p:cNvSpPr txBox="1">
            <a:spLocks/>
          </p:cNvSpPr>
          <p:nvPr/>
        </p:nvSpPr>
        <p:spPr>
          <a:xfrm>
            <a:off x="7224713" y="6884988"/>
            <a:ext cx="2351087" cy="522287"/>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Arial" charset="0"/>
              </a:rPr>
              <a:t>24</a:t>
            </a:r>
          </a:p>
        </p:txBody>
      </p:sp>
    </p:spTree>
    <p:extLst>
      <p:ext uri="{BB962C8B-B14F-4D97-AF65-F5344CB8AC3E}">
        <p14:creationId xmlns:p14="http://schemas.microsoft.com/office/powerpoint/2010/main" val="424885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773113" y="95249"/>
            <a:ext cx="8991600" cy="1012826"/>
          </a:xfrm>
        </p:spPr>
        <p:txBody>
          <a:bodyPr/>
          <a:lstStyle/>
          <a:p>
            <a:pPr defTabSz="336980" eaLnBrk="1">
              <a:defRPr/>
            </a:pPr>
            <a:r>
              <a:rPr lang="en-US" altLang="en-US" sz="3200" b="1" dirty="0">
                <a:solidFill>
                  <a:srgbClr val="002BAE"/>
                </a:solidFill>
                <a:latin typeface="Century Gothic" panose="020B0502020202020204" pitchFamily="34" charset="0"/>
              </a:rPr>
              <a:t>Monitoring the State of Readiness   </a:t>
            </a:r>
          </a:p>
        </p:txBody>
      </p:sp>
      <p:sp>
        <p:nvSpPr>
          <p:cNvPr id="2" name="Content Placeholder 1"/>
          <p:cNvSpPr>
            <a:spLocks noGrp="1"/>
          </p:cNvSpPr>
          <p:nvPr>
            <p:ph idx="1"/>
          </p:nvPr>
        </p:nvSpPr>
        <p:spPr>
          <a:xfrm>
            <a:off x="201612" y="1108075"/>
            <a:ext cx="9677400" cy="5300663"/>
          </a:xfrm>
        </p:spPr>
        <p:txBody>
          <a:bodyPr/>
          <a:lstStyle/>
          <a:p>
            <a:pPr marL="79780" indent="0" defTabSz="336980">
              <a:spcAft>
                <a:spcPts val="1069"/>
              </a:spcAft>
              <a:buFont typeface="Wingdings" panose="05000000000000000000" pitchFamily="2" charset="2"/>
              <a:buNone/>
              <a:defRPr/>
            </a:pPr>
            <a:r>
              <a:rPr lang="en-ZA" sz="2800" b="1" u="sng" dirty="0">
                <a:solidFill>
                  <a:srgbClr val="002BAE"/>
                </a:solidFill>
                <a:latin typeface="Century Gothic" panose="020B0502020202020204" pitchFamily="34" charset="0"/>
              </a:rPr>
              <a:t>Areas of Improvement</a:t>
            </a:r>
          </a:p>
          <a:p>
            <a:pPr marL="536980" indent="-457200" algn="just" defTabSz="336980">
              <a:spcAft>
                <a:spcPts val="1069"/>
              </a:spcAft>
              <a:buClr>
                <a:srgbClr val="002060"/>
              </a:buClr>
              <a:buSzPct val="100000"/>
              <a:buFont typeface="Wingdings" panose="05000000000000000000" pitchFamily="2" charset="2"/>
              <a:buAutoNum type="alphaLcPeriod"/>
              <a:defRPr/>
            </a:pPr>
            <a:r>
              <a:rPr lang="en-US" sz="24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Relevant circulars on the conduct, administration and management of examinations were issued and communicated to the public and private colleges;</a:t>
            </a:r>
          </a:p>
          <a:p>
            <a:pPr marL="536980" indent="-457200" algn="just" defTabSz="336980">
              <a:spcAft>
                <a:spcPts val="1069"/>
              </a:spcAft>
              <a:buClr>
                <a:srgbClr val="002060"/>
              </a:buClr>
              <a:buSzPct val="100000"/>
              <a:buFont typeface="Wingdings" panose="05000000000000000000" pitchFamily="2" charset="2"/>
              <a:buAutoNum type="alphaLcPeriod"/>
              <a:defRPr/>
            </a:pPr>
            <a:r>
              <a:rPr lang="en-US" sz="24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Policies on the conduct, administration and management of examinations were amended to cater for COVID-19 regulations; and </a:t>
            </a:r>
          </a:p>
          <a:p>
            <a:pPr marL="536980" indent="-457200" algn="just" defTabSz="336980">
              <a:spcAft>
                <a:spcPts val="1069"/>
              </a:spcAft>
              <a:buClr>
                <a:srgbClr val="002060"/>
              </a:buClr>
              <a:buSzPct val="100000"/>
              <a:buFont typeface="Wingdings" panose="05000000000000000000" pitchFamily="2" charset="2"/>
              <a:buAutoNum type="alphaLcPeriod"/>
              <a:defRPr/>
            </a:pPr>
            <a:r>
              <a:rPr lang="en-US" sz="24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Training manuals for the invigilators were reviewed.</a:t>
            </a:r>
          </a:p>
          <a:p>
            <a:pPr marL="79780" indent="0" defTabSz="336980">
              <a:spcAft>
                <a:spcPts val="1069"/>
              </a:spcAft>
              <a:buFont typeface="Wingdings" panose="05000000000000000000" pitchFamily="2" charset="2"/>
              <a:buNone/>
              <a:defRPr/>
            </a:pPr>
            <a:endParaRPr lang="en-ZA" sz="2250" dirty="0">
              <a:solidFill>
                <a:srgbClr val="22228B"/>
              </a:solidFill>
              <a:latin typeface="Century Gothic" panose="020B0502020202020204" pitchFamily="34" charset="0"/>
            </a:endParaRPr>
          </a:p>
          <a:p>
            <a:pPr marL="322691" indent="-242911" defTabSz="336980">
              <a:spcAft>
                <a:spcPts val="1069"/>
              </a:spcAft>
              <a:defRPr/>
            </a:pPr>
            <a:endParaRPr lang="en-ZA" sz="2250" dirty="0">
              <a:solidFill>
                <a:srgbClr val="22228B"/>
              </a:solidFill>
              <a:latin typeface="Century Gothic" panose="020B0502020202020204" pitchFamily="34" charset="0"/>
            </a:endParaRPr>
          </a:p>
          <a:p>
            <a:pPr marL="79780" indent="0" defTabSz="336980">
              <a:spcAft>
                <a:spcPts val="1069"/>
              </a:spcAft>
              <a:buFont typeface="Wingdings" panose="05000000000000000000" pitchFamily="2" charset="2"/>
              <a:buNone/>
              <a:defRPr/>
            </a:pPr>
            <a:endParaRPr lang="en-ZA" sz="2250" dirty="0">
              <a:solidFill>
                <a:schemeClr val="accent2">
                  <a:lumMod val="50000"/>
                </a:schemeClr>
              </a:solidFill>
              <a:latin typeface="Century Gothic" panose="020B0502020202020204" pitchFamily="34" charset="0"/>
            </a:endParaRPr>
          </a:p>
          <a:p>
            <a:pPr marL="322691" indent="-242911" defTabSz="336980">
              <a:spcAft>
                <a:spcPts val="1069"/>
              </a:spcAft>
              <a:defRPr/>
            </a:pPr>
            <a:endParaRPr lang="en-ZA" sz="2250" dirty="0">
              <a:solidFill>
                <a:schemeClr val="accent2">
                  <a:lumMod val="50000"/>
                </a:schemeClr>
              </a:solidFill>
              <a:latin typeface="Century Gothic" panose="020B0502020202020204" pitchFamily="34" charset="0"/>
            </a:endParaRPr>
          </a:p>
        </p:txBody>
      </p:sp>
      <p:sp>
        <p:nvSpPr>
          <p:cNvPr id="3" name="Slide Number Placeholder 2"/>
          <p:cNvSpPr>
            <a:spLocks noGrp="1"/>
          </p:cNvSpPr>
          <p:nvPr>
            <p:ph type="sldNum" sz="quarter" idx="10"/>
          </p:nvPr>
        </p:nvSpPr>
        <p:spPr>
          <a:xfrm>
            <a:off x="7173912" y="682783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25</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72650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4" y="-342107"/>
            <a:ext cx="9070975" cy="1435101"/>
          </a:xfrm>
        </p:spPr>
        <p:txBody>
          <a:bodyPr>
            <a:normAutofit/>
          </a:bodyPr>
          <a:lstStyle/>
          <a:p>
            <a:pPr defTabSz="914400" eaLnBrk="1" hangingPunct="1">
              <a:lnSpc>
                <a:spcPct val="100000"/>
              </a:lnSpc>
              <a:buClrTx/>
              <a:buSzTx/>
              <a:defRPr/>
            </a:pPr>
            <a:r>
              <a:rPr lang="en-US" altLang="en-US" sz="3200" b="1" kern="1200" dirty="0">
                <a:solidFill>
                  <a:srgbClr val="002BAE"/>
                </a:solidFill>
                <a:latin typeface="Century Gothic" panose="020B0502020202020204" pitchFamily="34" charset="0"/>
              </a:rPr>
              <a:t>Monitoring the State of Readiness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72909217"/>
              </p:ext>
            </p:extLst>
          </p:nvPr>
        </p:nvGraphicFramePr>
        <p:xfrm>
          <a:off x="153986" y="697178"/>
          <a:ext cx="9772650" cy="5888030"/>
        </p:xfrm>
        <a:graphic>
          <a:graphicData uri="http://schemas.openxmlformats.org/drawingml/2006/table">
            <a:tbl>
              <a:tblPr firstRow="1" bandRow="1">
                <a:tableStyleId>{21E4AEA4-8DFA-4A89-87EB-49C32662AFE0}</a:tableStyleId>
              </a:tblPr>
              <a:tblGrid>
                <a:gridCol w="33528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2"/>
                    </a:ext>
                  </a:extLst>
                </a:gridCol>
                <a:gridCol w="1304926">
                  <a:extLst>
                    <a:ext uri="{9D8B030D-6E8A-4147-A177-3AD203B41FA5}">
                      <a16:colId xmlns="" xmlns:a16="http://schemas.microsoft.com/office/drawing/2014/main" val="20003"/>
                    </a:ext>
                  </a:extLst>
                </a:gridCol>
                <a:gridCol w="1827211">
                  <a:extLst>
                    <a:ext uri="{9D8B030D-6E8A-4147-A177-3AD203B41FA5}">
                      <a16:colId xmlns="" xmlns:a16="http://schemas.microsoft.com/office/drawing/2014/main" val="3138753420"/>
                    </a:ext>
                  </a:extLst>
                </a:gridCol>
                <a:gridCol w="1992313">
                  <a:extLst>
                    <a:ext uri="{9D8B030D-6E8A-4147-A177-3AD203B41FA5}">
                      <a16:colId xmlns="" xmlns:a16="http://schemas.microsoft.com/office/drawing/2014/main" val="20004"/>
                    </a:ext>
                  </a:extLst>
                </a:gridCol>
              </a:tblGrid>
              <a:tr h="69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Century Gothic" panose="020B0502020202020204" pitchFamily="34" charset="0"/>
                        </a:rPr>
                        <a:t>Directives for compliance and improvement</a:t>
                      </a:r>
                    </a:p>
                    <a:p>
                      <a:r>
                        <a:rPr lang="en-ZA" sz="1500" dirty="0">
                          <a:latin typeface="Century Gothic" panose="020B0502020202020204" pitchFamily="34" charset="0"/>
                        </a:rPr>
                        <a:t>DHET must ensure that</a:t>
                      </a:r>
                      <a:r>
                        <a:rPr lang="en-ZA" sz="1500" baseline="0" dirty="0">
                          <a:latin typeface="Century Gothic" panose="020B0502020202020204" pitchFamily="34" charset="0"/>
                        </a:rPr>
                        <a:t>:</a:t>
                      </a:r>
                      <a:endParaRPr lang="en-ZA" sz="15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r>
                        <a:rPr lang="en-ZA" sz="1500" dirty="0">
                          <a:latin typeface="Century Gothic" panose="020B0502020202020204" pitchFamily="34" charset="0"/>
                        </a:rPr>
                        <a:t>Nov 2019</a:t>
                      </a:r>
                      <a:endParaRPr lang="en-ZA" sz="15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r>
                        <a:rPr lang="en-ZA" sz="1500" dirty="0">
                          <a:latin typeface="Century Gothic" panose="020B0502020202020204" pitchFamily="34" charset="0"/>
                        </a:rPr>
                        <a:t>Nov 2020</a:t>
                      </a:r>
                      <a:endParaRPr lang="en-ZA" sz="15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r>
                        <a:rPr lang="en-ZA" sz="1500" b="1" kern="1200" dirty="0">
                          <a:solidFill>
                            <a:schemeClr val="lt1"/>
                          </a:solidFill>
                          <a:latin typeface="Century Gothic" panose="020B0502020202020204" pitchFamily="34" charset="0"/>
                          <a:ea typeface="+mn-ea"/>
                          <a:cs typeface="+mn-cs"/>
                        </a:rPr>
                        <a:t>NOV 2021</a:t>
                      </a:r>
                    </a:p>
                  </a:txBody>
                  <a:tcPr marL="100758" marR="100758" marT="50405" marB="50405">
                    <a:solidFill>
                      <a:srgbClr val="22228B"/>
                    </a:solidFill>
                  </a:tcPr>
                </a:tc>
                <a:tc>
                  <a:txBody>
                    <a:bodyPr/>
                    <a:lstStyle/>
                    <a:p>
                      <a:r>
                        <a:rPr lang="en-ZA" sz="1500" dirty="0">
                          <a:solidFill>
                            <a:schemeClr val="lt1"/>
                          </a:solidFill>
                          <a:latin typeface="Century Gothic" panose="020B0502020202020204" pitchFamily="34" charset="0"/>
                        </a:rPr>
                        <a:t>Progress in 2021</a:t>
                      </a:r>
                      <a:endParaRPr lang="en-ZA" sz="1500" dirty="0">
                        <a:solidFill>
                          <a:schemeClr val="tx1"/>
                        </a:solidFill>
                        <a:latin typeface="Century Gothic" panose="020B0502020202020204" pitchFamily="34" charset="0"/>
                      </a:endParaRPr>
                    </a:p>
                  </a:txBody>
                  <a:tcPr marL="100758" marR="100758" marT="50405" marB="50405">
                    <a:solidFill>
                      <a:srgbClr val="22228B"/>
                    </a:solidFill>
                  </a:tcPr>
                </a:tc>
                <a:extLst>
                  <a:ext uri="{0D108BD9-81ED-4DB2-BD59-A6C34878D82A}">
                    <a16:rowId xmlns="" xmlns:a16="http://schemas.microsoft.com/office/drawing/2014/main" val="10000"/>
                  </a:ext>
                </a:extLst>
              </a:tr>
              <a:tr h="1761514">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500" dirty="0">
                          <a:solidFill>
                            <a:srgbClr val="002BAE"/>
                          </a:solidFill>
                          <a:effectLst/>
                          <a:latin typeface="Century Gothic" panose="020B0502020202020204" pitchFamily="34" charset="0"/>
                          <a:ea typeface="Times New Roman" panose="02020603050405020304" pitchFamily="18" charset="0"/>
                          <a:cs typeface="Times New Roman" panose="02020603050405020304" pitchFamily="18" charset="0"/>
                        </a:rPr>
                        <a:t>The appointment of relevant persons with examination conduct and administration experience in the sector is prioritised</a:t>
                      </a:r>
                      <a:endParaRPr kumimoji="0" lang="en-US" sz="15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91389" marR="91389" marT="45725" marB="45725" horzOverflow="overflow">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rgbClr val="002BAE"/>
                          </a:solidFill>
                          <a:latin typeface="Century Gothic" panose="020B0502020202020204" pitchFamily="34" charset="0"/>
                          <a:ea typeface="+mn-ea"/>
                          <a:cs typeface="+mn-cs"/>
                        </a:rPr>
                        <a:t>Lack of relevant and experienced personnel</a:t>
                      </a:r>
                      <a:endParaRPr lang="en-ZA" sz="1500" kern="1200" dirty="0">
                        <a:solidFill>
                          <a:srgbClr val="002BAE"/>
                        </a:solidFill>
                        <a:latin typeface="Century Gothic" panose="020B0502020202020204" pitchFamily="34" charset="0"/>
                        <a:ea typeface="+mn-ea"/>
                        <a:cs typeface="+mn-cs"/>
                      </a:endParaRPr>
                    </a:p>
                    <a:p>
                      <a:pPr algn="l"/>
                      <a:endParaRPr lang="en-ZA" sz="1500" dirty="0">
                        <a:solidFill>
                          <a:srgbClr val="002BAE"/>
                        </a:solidFill>
                        <a:latin typeface="Century Gothic" panose="020B0502020202020204" pitchFamily="34" charset="0"/>
                      </a:endParaRPr>
                    </a:p>
                  </a:txBody>
                  <a:tcPr marL="100758" marR="100758" marT="50405" marB="50405">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500" dirty="0">
                        <a:solidFill>
                          <a:srgbClr val="002BAE"/>
                        </a:solidFill>
                        <a:latin typeface="Century Gothic" panose="020B0502020202020204" pitchFamily="34" charset="0"/>
                      </a:endParaRPr>
                    </a:p>
                  </a:txBody>
                  <a:tcPr marL="100758" marR="100758" marT="50405" marB="50405">
                    <a:solidFill>
                      <a:srgbClr val="FFFF00"/>
                    </a:solidFill>
                  </a:tcPr>
                </a:tc>
                <a:tc>
                  <a:txBody>
                    <a:bodyPr/>
                    <a:lstStyle/>
                    <a:p>
                      <a:r>
                        <a:rPr lang="en-US" sz="1500" kern="1200" dirty="0">
                          <a:solidFill>
                            <a:srgbClr val="002BAE"/>
                          </a:solidFill>
                          <a:latin typeface="Century Gothic" panose="020B0502020202020204" pitchFamily="34" charset="0"/>
                          <a:ea typeface="+mn-ea"/>
                          <a:cs typeface="+mn-cs"/>
                        </a:rPr>
                        <a:t>All centres had adequate human capacity to deliver examinations</a:t>
                      </a:r>
                      <a:endParaRPr lang="en-ZA" sz="1500" kern="1200" dirty="0">
                        <a:solidFill>
                          <a:srgbClr val="002BAE"/>
                        </a:solidFill>
                        <a:latin typeface="Century Gothic" panose="020B0502020202020204" pitchFamily="34" charset="0"/>
                        <a:ea typeface="+mn-ea"/>
                        <a:cs typeface="+mn-cs"/>
                      </a:endParaRPr>
                    </a:p>
                  </a:txBody>
                  <a:tcPr marL="100758" marR="100758" marT="50405" marB="50405">
                    <a:solidFill>
                      <a:srgbClr val="92D05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5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rPr>
                        <a:t>DHET was found to have adequate human capacity to deliver all examinations;</a:t>
                      </a:r>
                    </a:p>
                  </a:txBody>
                  <a:tcPr marL="91389" marR="91389" marT="45725" marB="45725" horzOverflow="overflow">
                    <a:solidFill>
                      <a:schemeClr val="accent6">
                        <a:lumMod val="20000"/>
                        <a:lumOff val="80000"/>
                      </a:schemeClr>
                    </a:solidFill>
                  </a:tcPr>
                </a:tc>
                <a:extLst>
                  <a:ext uri="{0D108BD9-81ED-4DB2-BD59-A6C34878D82A}">
                    <a16:rowId xmlns="" xmlns:a16="http://schemas.microsoft.com/office/drawing/2014/main" val="10001"/>
                  </a:ext>
                </a:extLst>
              </a:tr>
              <a:tr h="1999125">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5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rPr>
                        <a:t>All colleges submit state or readiness reports to conduct examinations every year</a:t>
                      </a:r>
                    </a:p>
                  </a:txBody>
                  <a:tcPr marL="91389" marR="91389" marT="45725" marB="45725" horzOverflow="overflow">
                    <a:solidFill>
                      <a:schemeClr val="accent6">
                        <a:lumMod val="20000"/>
                        <a:lumOff val="80000"/>
                      </a:schemeClr>
                    </a:solidFill>
                  </a:tcPr>
                </a:tc>
                <a:tc>
                  <a:txBody>
                    <a:bodyPr/>
                    <a:lstStyle/>
                    <a:p>
                      <a:pPr algn="ctr"/>
                      <a:endParaRPr lang="en-ZA" sz="1500" dirty="0">
                        <a:solidFill>
                          <a:srgbClr val="002BAE"/>
                        </a:solidFill>
                        <a:latin typeface="Century Gothic" panose="020B0502020202020204" pitchFamily="34" charset="0"/>
                      </a:endParaRPr>
                    </a:p>
                  </a:txBody>
                  <a:tcPr marL="100758" marR="100758" marT="50405" marB="50405">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dirty="0">
                        <a:solidFill>
                          <a:srgbClr val="002BAE"/>
                        </a:solidFill>
                        <a:latin typeface="Century Gothic" panose="020B0502020202020204" pitchFamily="34" charset="0"/>
                      </a:endParaRPr>
                    </a:p>
                  </a:txBody>
                  <a:tcPr marL="100758" marR="100758" marT="50405" marB="50405">
                    <a:solidFill>
                      <a:srgbClr val="FF0000"/>
                    </a:solidFill>
                  </a:tcPr>
                </a:tc>
                <a:tc>
                  <a:txBody>
                    <a:bodyPr/>
                    <a:lstStyle/>
                    <a:p>
                      <a:r>
                        <a:rPr lang="en-US" sz="1500" kern="1200" dirty="0">
                          <a:solidFill>
                            <a:srgbClr val="002BAE"/>
                          </a:solidFill>
                          <a:latin typeface="Century Gothic" panose="020B0502020202020204" pitchFamily="34" charset="0"/>
                          <a:ea typeface="+mn-ea"/>
                          <a:cs typeface="+mn-cs"/>
                        </a:rPr>
                        <a:t>Ninety-one percent of the sites monitored for their state of readiness to contact examinations</a:t>
                      </a:r>
                      <a:endParaRPr lang="en-ZA" sz="1500" kern="1200" dirty="0">
                        <a:solidFill>
                          <a:srgbClr val="002BAE"/>
                        </a:solidFill>
                        <a:latin typeface="Century Gothic" panose="020B0502020202020204" pitchFamily="34" charset="0"/>
                        <a:ea typeface="+mn-ea"/>
                        <a:cs typeface="+mn-cs"/>
                      </a:endParaRPr>
                    </a:p>
                  </a:txBody>
                  <a:tcPr marL="100758" marR="100758" marT="50405" marB="50405">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mn-cs"/>
                        </a:rPr>
                        <a:t>This is a  new directive which emerged in 2020</a:t>
                      </a:r>
                    </a:p>
                  </a:txBody>
                  <a:tcPr marL="91389" marR="91389" marT="45725" marB="45725" horzOverflow="overflow">
                    <a:solidFill>
                      <a:schemeClr val="accent6">
                        <a:lumMod val="20000"/>
                        <a:lumOff val="80000"/>
                      </a:schemeClr>
                    </a:solidFill>
                  </a:tcPr>
                </a:tc>
                <a:extLst>
                  <a:ext uri="{0D108BD9-81ED-4DB2-BD59-A6C34878D82A}">
                    <a16:rowId xmlns="" xmlns:a16="http://schemas.microsoft.com/office/drawing/2014/main" val="2262036713"/>
                  </a:ext>
                </a:extLst>
              </a:tr>
              <a:tr h="1340781">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500" b="0" i="0" u="none" strike="noStrike" kern="1200" cap="none" spc="0" normalizeH="0" baseline="0" noProof="0" dirty="0">
                          <a:ln>
                            <a:noFill/>
                          </a:ln>
                          <a:solidFill>
                            <a:srgbClr val="002BAE"/>
                          </a:solidFill>
                          <a:effectLst/>
                          <a:uLnTx/>
                          <a:uFillTx/>
                          <a:latin typeface="Century Gothic" panose="020B0502020202020204" pitchFamily="34" charset="0"/>
                          <a:ea typeface="Calibri" panose="020F0502020204030204" pitchFamily="34" charset="0"/>
                          <a:cs typeface="Times New Roman" panose="02020603050405020304" pitchFamily="18" charset="0"/>
                        </a:rPr>
                        <a:t>Centres outside the boarders of South Africa are audited for their state of readiness to conduct, administer and manage examinations</a:t>
                      </a:r>
                    </a:p>
                  </a:txBody>
                  <a:tcPr marL="91389" marR="91389" marT="45725" marB="45725" horzOverflow="overflow">
                    <a:solidFill>
                      <a:schemeClr val="accent6">
                        <a:lumMod val="20000"/>
                        <a:lumOff val="80000"/>
                      </a:schemeClr>
                    </a:solidFill>
                  </a:tcPr>
                </a:tc>
                <a:tc>
                  <a:txBody>
                    <a:bodyPr/>
                    <a:lstStyle/>
                    <a:p>
                      <a:pPr algn="ctr"/>
                      <a:endParaRPr lang="en-ZA" sz="1500" dirty="0">
                        <a:solidFill>
                          <a:srgbClr val="002BAE"/>
                        </a:solidFill>
                        <a:latin typeface="Century Gothic" panose="020B0502020202020204" pitchFamily="34" charset="0"/>
                      </a:endParaRPr>
                    </a:p>
                  </a:txBody>
                  <a:tcPr marL="100758" marR="100758" marT="50405" marB="50405">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2BAE"/>
                          </a:solidFill>
                          <a:latin typeface="Century Gothic" panose="020B0502020202020204" pitchFamily="34" charset="0"/>
                        </a:rPr>
                        <a:t>Centres not monitored</a:t>
                      </a:r>
                      <a:endParaRPr lang="en-ZA" sz="1500" dirty="0">
                        <a:solidFill>
                          <a:srgbClr val="002BAE"/>
                        </a:solidFill>
                        <a:latin typeface="Century Gothic" panose="020B0502020202020204" pitchFamily="34" charset="0"/>
                      </a:endParaRPr>
                    </a:p>
                  </a:txBody>
                  <a:tcPr marL="100758" marR="100758" marT="50405" marB="50405">
                    <a:solidFill>
                      <a:srgbClr val="FF0000"/>
                    </a:solidFill>
                  </a:tcPr>
                </a:tc>
                <a:tc>
                  <a:txBody>
                    <a:bodyPr/>
                    <a:lstStyle/>
                    <a:p>
                      <a:pPr algn="l"/>
                      <a:r>
                        <a:rPr lang="en-US" sz="1500" kern="1200" dirty="0">
                          <a:solidFill>
                            <a:srgbClr val="002BAE"/>
                          </a:solidFill>
                          <a:latin typeface="Century Gothic" panose="020B0502020202020204" pitchFamily="34" charset="0"/>
                          <a:ea typeface="+mn-ea"/>
                          <a:cs typeface="+mn-cs"/>
                        </a:rPr>
                        <a:t>Centres not monitored</a:t>
                      </a:r>
                      <a:endParaRPr lang="en-ZA" sz="1500" kern="1200" dirty="0">
                        <a:solidFill>
                          <a:srgbClr val="002BAE"/>
                        </a:solidFill>
                        <a:latin typeface="Century Gothic" panose="020B0502020202020204" pitchFamily="34" charset="0"/>
                        <a:ea typeface="+mn-ea"/>
                        <a:cs typeface="+mn-cs"/>
                      </a:endParaRPr>
                    </a:p>
                  </a:txBody>
                  <a:tcPr marL="100758" marR="100758" marT="50405" marB="50405">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rPr>
                        <a:t>This is a This is a new </a:t>
                      </a:r>
                      <a:r>
                        <a:rPr kumimoji="0" lang="en-US" altLang="en-US" sz="15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mn-cs"/>
                        </a:rPr>
                        <a:t>directive which emerged in 2020</a:t>
                      </a:r>
                    </a:p>
                  </a:txBody>
                  <a:tcPr marL="91389" marR="91389" marT="45725" marB="45725" horzOverflow="overflow">
                    <a:solidFill>
                      <a:schemeClr val="accent6">
                        <a:lumMod val="20000"/>
                        <a:lumOff val="80000"/>
                      </a:schemeClr>
                    </a:solidFill>
                  </a:tcPr>
                </a:tc>
                <a:extLst>
                  <a:ext uri="{0D108BD9-81ED-4DB2-BD59-A6C34878D82A}">
                    <a16:rowId xmlns="" xmlns:a16="http://schemas.microsoft.com/office/drawing/2014/main" val="1534104702"/>
                  </a:ext>
                </a:extLst>
              </a:tr>
            </a:tbl>
          </a:graphicData>
        </a:graphic>
      </p:graphicFrame>
      <p:sp>
        <p:nvSpPr>
          <p:cNvPr id="19493"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26</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31536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30312" y="1916832"/>
            <a:ext cx="7543800"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OF THE WRITING OF EXAMINATIONS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4421179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4825" y="323850"/>
            <a:ext cx="9183687" cy="484187"/>
          </a:xfrm>
        </p:spPr>
        <p:txBody>
          <a:bodyPr/>
          <a:lstStyle/>
          <a:p>
            <a:pPr marL="79375">
              <a:spcAft>
                <a:spcPts val="1075"/>
              </a:spcAft>
            </a:pPr>
            <a:r>
              <a:rPr lang="en-ZA" altLang="en-US" sz="3200" b="1" dirty="0">
                <a:solidFill>
                  <a:srgbClr val="002BAE"/>
                </a:solidFill>
                <a:latin typeface="Century Gothic" panose="020B0502020202020204" pitchFamily="34" charset="0"/>
              </a:rPr>
              <a:t>Monitoring the Writing of Examinations</a:t>
            </a:r>
            <a:endParaRPr lang="en-ZA" altLang="en-US" sz="3200" dirty="0">
              <a:solidFill>
                <a:srgbClr val="002BAE"/>
              </a:solidFill>
            </a:endParaRPr>
          </a:p>
        </p:txBody>
      </p:sp>
      <p:sp>
        <p:nvSpPr>
          <p:cNvPr id="5" name="Slide Number Placeholder 4"/>
          <p:cNvSpPr>
            <a:spLocks noGrp="1"/>
          </p:cNvSpPr>
          <p:nvPr>
            <p:ph type="sldNum" idx="4"/>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Content Placeholder 2"/>
          <p:cNvSpPr>
            <a:spLocks noGrp="1"/>
          </p:cNvSpPr>
          <p:nvPr>
            <p:ph idx="1"/>
          </p:nvPr>
        </p:nvSpPr>
        <p:spPr>
          <a:xfrm>
            <a:off x="219868" y="923045"/>
            <a:ext cx="9753599" cy="5137149"/>
          </a:xfrm>
        </p:spPr>
        <p:txBody>
          <a:bodyPr/>
          <a:lstStyle/>
          <a:p>
            <a:pPr marL="106363" indent="0">
              <a:buNone/>
            </a:pPr>
            <a:r>
              <a:rPr kumimoji="0" lang="en-ZA" altLang="en-US" sz="2400" b="1" i="0" u="sng" strike="noStrike" kern="0" cap="none" spc="0" normalizeH="0" baseline="0" noProof="0" dirty="0">
                <a:ln>
                  <a:noFill/>
                </a:ln>
                <a:solidFill>
                  <a:srgbClr val="002BAE"/>
                </a:solidFill>
                <a:effectLst/>
                <a:uLnTx/>
                <a:uFillTx/>
                <a:latin typeface="Century Gothic" panose="020B0502020202020204" pitchFamily="34" charset="0"/>
                <a:ea typeface="MS Gothic"/>
              </a:rPr>
              <a:t>Scope</a:t>
            </a:r>
            <a:endParaRPr kumimoji="0" lang="en-ZA" altLang="en-US" sz="4000" b="0" i="0" u="sng" strike="noStrike" kern="0" cap="none" spc="0" normalizeH="0" baseline="0" noProof="0" dirty="0">
              <a:ln>
                <a:noFill/>
              </a:ln>
              <a:solidFill>
                <a:srgbClr val="002BAE"/>
              </a:solidFill>
              <a:effectLst/>
              <a:uLnTx/>
              <a:uFillTx/>
              <a:latin typeface="Arial"/>
              <a:ea typeface="MS Gothic"/>
            </a:endParaRPr>
          </a:p>
          <a:p>
            <a:pPr marL="106363" indent="0">
              <a:buNone/>
            </a:pPr>
            <a:r>
              <a:rPr lang="en-US" sz="2400" dirty="0">
                <a:solidFill>
                  <a:srgbClr val="002BAE"/>
                </a:solidFill>
                <a:latin typeface="Century Gothic" panose="020B0502020202020204" pitchFamily="34" charset="0"/>
              </a:rPr>
              <a:t>The monitoring of the writing of the November 2021 examinations was conducted at the following centres for NC(V):</a:t>
            </a:r>
          </a:p>
          <a:p>
            <a:pPr marL="106363" indent="0">
              <a:buNone/>
            </a:pPr>
            <a:endParaRPr lang="en-US" dirty="0">
              <a:solidFill>
                <a:srgbClr val="002BAE"/>
              </a:solidFill>
            </a:endParaRPr>
          </a:p>
          <a:p>
            <a:pPr marL="106363" indent="0">
              <a:buNone/>
            </a:pPr>
            <a:endParaRPr lang="en-US" dirty="0">
              <a:solidFill>
                <a:srgbClr val="002BAE"/>
              </a:solidFill>
            </a:endParaRPr>
          </a:p>
          <a:p>
            <a:pPr marL="0" lvl="0" indent="0" algn="just">
              <a:lnSpc>
                <a:spcPct val="115000"/>
              </a:lnSpc>
              <a:spcBef>
                <a:spcPts val="0"/>
              </a:spcBef>
              <a:spcAft>
                <a:spcPts val="600"/>
              </a:spcAft>
              <a:buNone/>
              <a:defRPr/>
            </a:pPr>
            <a:endParaRPr lang="en-US" altLang="en-US" sz="2400" b="1" u="sng" dirty="0">
              <a:solidFill>
                <a:srgbClr val="002BAE"/>
              </a:solidFill>
              <a:latin typeface="Century Gothic" panose="020B0502020202020204" pitchFamily="34" charset="0"/>
            </a:endParaRPr>
          </a:p>
          <a:p>
            <a:pPr marL="0" lvl="0" indent="0" algn="just">
              <a:lnSpc>
                <a:spcPct val="115000"/>
              </a:lnSpc>
              <a:spcBef>
                <a:spcPts val="0"/>
              </a:spcBef>
              <a:spcAft>
                <a:spcPts val="600"/>
              </a:spcAft>
              <a:buNone/>
              <a:defRPr/>
            </a:pPr>
            <a:endParaRPr lang="en-US" altLang="en-US" sz="2400" b="1" u="sng" dirty="0">
              <a:solidFill>
                <a:srgbClr val="002BAE"/>
              </a:solidFill>
              <a:latin typeface="Century Gothic" panose="020B0502020202020204" pitchFamily="34" charset="0"/>
            </a:endParaRPr>
          </a:p>
          <a:p>
            <a:pPr marL="0" lvl="0" indent="0" algn="just">
              <a:lnSpc>
                <a:spcPct val="115000"/>
              </a:lnSpc>
              <a:spcBef>
                <a:spcPts val="0"/>
              </a:spcBef>
              <a:spcAft>
                <a:spcPts val="600"/>
              </a:spcAft>
              <a:buNone/>
              <a:defRPr/>
            </a:pPr>
            <a:r>
              <a:rPr lang="en-US" altLang="en-US" sz="2400" b="1" u="sng" dirty="0">
                <a:solidFill>
                  <a:srgbClr val="002BAE"/>
                </a:solidFill>
                <a:latin typeface="Century Gothic" panose="020B0502020202020204" pitchFamily="34" charset="0"/>
              </a:rPr>
              <a:t>Areas of Improvement</a:t>
            </a:r>
          </a:p>
          <a:p>
            <a:pPr algn="just">
              <a:defRPr/>
            </a:pPr>
            <a:r>
              <a:rPr lang="en-ZA" sz="2400" dirty="0">
                <a:solidFill>
                  <a:srgbClr val="002BAE"/>
                </a:solidFill>
                <a:latin typeface="Century Gothic" panose="020B0502020202020204" pitchFamily="34" charset="0"/>
                <a:ea typeface="Calibri" panose="020F0502020204030204" pitchFamily="34" charset="0"/>
                <a:cs typeface="Kartika"/>
              </a:rPr>
              <a:t>The number of centres that complied with all criteria increased by 0,3</a:t>
            </a:r>
            <a:r>
              <a:rPr lang="en-ZA" sz="2000" dirty="0">
                <a:solidFill>
                  <a:srgbClr val="002BAE"/>
                </a:solidFill>
                <a:latin typeface="Century Gothic" panose="020B0502020202020204" pitchFamily="34" charset="0"/>
                <a:ea typeface="Calibri" panose="020F0502020204030204" pitchFamily="34" charset="0"/>
                <a:cs typeface="Kartika"/>
              </a:rPr>
              <a:t>%;</a:t>
            </a:r>
          </a:p>
          <a:p>
            <a:pPr marL="106363" indent="0" algn="just">
              <a:buNone/>
              <a:defRPr/>
            </a:pPr>
            <a:endParaRPr lang="en-ZA" sz="2000" dirty="0">
              <a:solidFill>
                <a:srgbClr val="2D2DB9">
                  <a:lumMod val="50000"/>
                </a:srgbClr>
              </a:solidFill>
              <a:latin typeface="Century Gothic" panose="020B0502020202020204" pitchFamily="34" charset="0"/>
              <a:ea typeface="Calibri" panose="020F0502020204030204" pitchFamily="34" charset="0"/>
              <a:cs typeface="Kartika"/>
            </a:endParaRPr>
          </a:p>
          <a:p>
            <a:pPr marL="106363" indent="0">
              <a:buNone/>
            </a:pP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val="1406397030"/>
              </p:ext>
            </p:extLst>
          </p:nvPr>
        </p:nvGraphicFramePr>
        <p:xfrm>
          <a:off x="315912" y="2574924"/>
          <a:ext cx="9488488" cy="1833393"/>
        </p:xfrm>
        <a:graphic>
          <a:graphicData uri="http://schemas.openxmlformats.org/drawingml/2006/table">
            <a:tbl>
              <a:tblPr firstRow="1" bandRow="1">
                <a:tableStyleId>{93296810-A885-4BE3-A3E7-6D5BEEA58F35}</a:tableStyleId>
              </a:tblPr>
              <a:tblGrid>
                <a:gridCol w="1828800">
                  <a:extLst>
                    <a:ext uri="{9D8B030D-6E8A-4147-A177-3AD203B41FA5}">
                      <a16:colId xmlns="" xmlns:a16="http://schemas.microsoft.com/office/drawing/2014/main" val="3227837393"/>
                    </a:ext>
                  </a:extLst>
                </a:gridCol>
                <a:gridCol w="1981200">
                  <a:extLst>
                    <a:ext uri="{9D8B030D-6E8A-4147-A177-3AD203B41FA5}">
                      <a16:colId xmlns="" xmlns:a16="http://schemas.microsoft.com/office/drawing/2014/main" val="209139918"/>
                    </a:ext>
                  </a:extLst>
                </a:gridCol>
                <a:gridCol w="2438400">
                  <a:extLst>
                    <a:ext uri="{9D8B030D-6E8A-4147-A177-3AD203B41FA5}">
                      <a16:colId xmlns="" xmlns:a16="http://schemas.microsoft.com/office/drawing/2014/main" val="2629762295"/>
                    </a:ext>
                  </a:extLst>
                </a:gridCol>
                <a:gridCol w="1620044">
                  <a:extLst>
                    <a:ext uri="{9D8B030D-6E8A-4147-A177-3AD203B41FA5}">
                      <a16:colId xmlns="" xmlns:a16="http://schemas.microsoft.com/office/drawing/2014/main" val="38665062"/>
                    </a:ext>
                  </a:extLst>
                </a:gridCol>
                <a:gridCol w="1620044">
                  <a:extLst>
                    <a:ext uri="{9D8B030D-6E8A-4147-A177-3AD203B41FA5}">
                      <a16:colId xmlns="" xmlns:a16="http://schemas.microsoft.com/office/drawing/2014/main" val="3045075818"/>
                    </a:ext>
                  </a:extLst>
                </a:gridCol>
              </a:tblGrid>
              <a:tr h="514520">
                <a:tc>
                  <a:txBody>
                    <a:bodyPr/>
                    <a:lstStyle/>
                    <a:p>
                      <a:endParaRPr lang="en-ZA" dirty="0">
                        <a:latin typeface="Century Gothic" panose="020B0502020202020204" pitchFamily="34" charset="0"/>
                      </a:endParaRPr>
                    </a:p>
                  </a:txBody>
                  <a:tcPr/>
                </a:tc>
                <a:tc>
                  <a:txBody>
                    <a:bodyPr/>
                    <a:lstStyle/>
                    <a:p>
                      <a:r>
                        <a:rPr lang="en-US" dirty="0"/>
                        <a:t>Private FET colleges</a:t>
                      </a:r>
                      <a:endParaRPr lang="en-ZA" dirty="0">
                        <a:latin typeface="Century Gothic" panose="020B0502020202020204" pitchFamily="34" charset="0"/>
                      </a:endParaRPr>
                    </a:p>
                  </a:txBody>
                  <a:tcPr/>
                </a:tc>
                <a:tc>
                  <a:txBody>
                    <a:bodyPr/>
                    <a:lstStyle/>
                    <a:p>
                      <a:r>
                        <a:rPr lang="en-US" dirty="0"/>
                        <a:t>Public TVET colleges</a:t>
                      </a:r>
                      <a:endParaRPr lang="en-ZA" dirty="0">
                        <a:latin typeface="Century Gothic" panose="020B0502020202020204" pitchFamily="34" charset="0"/>
                      </a:endParaRPr>
                    </a:p>
                  </a:txBody>
                  <a:tcPr/>
                </a:tc>
                <a:tc>
                  <a:txBody>
                    <a:bodyPr/>
                    <a:lstStyle/>
                    <a:p>
                      <a:r>
                        <a:rPr lang="en-US" dirty="0"/>
                        <a:t>Correctional services Centres</a:t>
                      </a:r>
                      <a:endParaRPr lang="en-ZA" dirty="0">
                        <a:latin typeface="Century Gothic" panose="020B0502020202020204" pitchFamily="34" charset="0"/>
                      </a:endParaRPr>
                    </a:p>
                  </a:txBody>
                  <a:tcPr/>
                </a:tc>
                <a:tc>
                  <a:txBody>
                    <a:bodyPr/>
                    <a:lstStyle/>
                    <a:p>
                      <a:pPr algn="ctr"/>
                      <a:r>
                        <a:rPr lang="en-US" dirty="0"/>
                        <a:t>Total </a:t>
                      </a:r>
                      <a:endParaRPr lang="en-ZA" dirty="0">
                        <a:latin typeface="Century Gothic" panose="020B0502020202020204" pitchFamily="34" charset="0"/>
                      </a:endParaRPr>
                    </a:p>
                  </a:txBody>
                  <a:tcPr/>
                </a:tc>
                <a:extLst>
                  <a:ext uri="{0D108BD9-81ED-4DB2-BD59-A6C34878D82A}">
                    <a16:rowId xmlns="" xmlns:a16="http://schemas.microsoft.com/office/drawing/2014/main" val="1754348741"/>
                  </a:ext>
                </a:extLst>
              </a:tr>
              <a:tr h="918993">
                <a:tc>
                  <a:txBody>
                    <a:bodyPr/>
                    <a:lstStyle/>
                    <a:p>
                      <a:r>
                        <a:rPr lang="en-US" sz="2400" dirty="0">
                          <a:solidFill>
                            <a:schemeClr val="tx1"/>
                          </a:solidFill>
                        </a:rPr>
                        <a:t>No. monitored</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02</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42</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01</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45</a:t>
                      </a:r>
                      <a:endParaRPr lang="en-ZA" sz="2400" dirty="0">
                        <a:solidFill>
                          <a:schemeClr val="tx1"/>
                        </a:solidFill>
                        <a:latin typeface="Century Gothic" panose="020B0502020202020204" pitchFamily="34" charset="0"/>
                      </a:endParaRPr>
                    </a:p>
                  </a:txBody>
                  <a:tcPr/>
                </a:tc>
                <a:extLst>
                  <a:ext uri="{0D108BD9-81ED-4DB2-BD59-A6C34878D82A}">
                    <a16:rowId xmlns="" xmlns:a16="http://schemas.microsoft.com/office/drawing/2014/main" val="517810477"/>
                  </a:ext>
                </a:extLst>
              </a:tr>
            </a:tbl>
          </a:graphicData>
        </a:graphic>
      </p:graphicFrame>
    </p:spTree>
    <p:extLst>
      <p:ext uri="{BB962C8B-B14F-4D97-AF65-F5344CB8AC3E}">
        <p14:creationId xmlns:p14="http://schemas.microsoft.com/office/powerpoint/2010/main" val="286980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839"/>
            <a:ext cx="10080625" cy="6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79375" y="274637"/>
            <a:ext cx="9921874" cy="533400"/>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the Writing of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29042793"/>
              </p:ext>
            </p:extLst>
          </p:nvPr>
        </p:nvGraphicFramePr>
        <p:xfrm>
          <a:off x="194443" y="931840"/>
          <a:ext cx="9921875" cy="5551352"/>
        </p:xfrm>
        <a:graphic>
          <a:graphicData uri="http://schemas.openxmlformats.org/drawingml/2006/table">
            <a:tbl>
              <a:tblPr firstRow="1" bandRow="1">
                <a:tableStyleId>{21E4AEA4-8DFA-4A89-87EB-49C32662AFE0}</a:tableStyleId>
              </a:tblPr>
              <a:tblGrid>
                <a:gridCol w="3854449">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2"/>
                    </a:ext>
                  </a:extLst>
                </a:gridCol>
                <a:gridCol w="1198992">
                  <a:extLst>
                    <a:ext uri="{9D8B030D-6E8A-4147-A177-3AD203B41FA5}">
                      <a16:colId xmlns="" xmlns:a16="http://schemas.microsoft.com/office/drawing/2014/main" val="20003"/>
                    </a:ext>
                  </a:extLst>
                </a:gridCol>
                <a:gridCol w="1209096">
                  <a:extLst>
                    <a:ext uri="{9D8B030D-6E8A-4147-A177-3AD203B41FA5}">
                      <a16:colId xmlns="" xmlns:a16="http://schemas.microsoft.com/office/drawing/2014/main" val="453081588"/>
                    </a:ext>
                  </a:extLst>
                </a:gridCol>
                <a:gridCol w="2440138">
                  <a:extLst>
                    <a:ext uri="{9D8B030D-6E8A-4147-A177-3AD203B41FA5}">
                      <a16:colId xmlns="" xmlns:a16="http://schemas.microsoft.com/office/drawing/2014/main" val="20004"/>
                    </a:ext>
                  </a:extLst>
                </a:gridCol>
              </a:tblGrid>
              <a:tr h="644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endParaRPr lang="en-ZA" sz="1600" dirty="0">
                        <a:latin typeface="Century Gothic" panose="020B0502020202020204" pitchFamily="34" charset="0"/>
                      </a:endParaRPr>
                    </a:p>
                    <a:p>
                      <a:r>
                        <a:rPr lang="en-ZA" sz="1600" dirty="0">
                          <a:latin typeface="Century Gothic" panose="020B0502020202020204" pitchFamily="34" charset="0"/>
                        </a:rPr>
                        <a:t>DHET 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600" dirty="0">
                          <a:latin typeface="Century Gothic" panose="020B0502020202020204" pitchFamily="34" charset="0"/>
                        </a:rPr>
                        <a:t>Nov 2020</a:t>
                      </a:r>
                      <a:endParaRPr lang="en-ZA" sz="16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600" b="1" kern="1200" dirty="0">
                          <a:solidFill>
                            <a:schemeClr val="lt1"/>
                          </a:solidFill>
                          <a:latin typeface="Century Gothic" panose="020B0502020202020204" pitchFamily="34" charset="0"/>
                          <a:ea typeface="+mn-ea"/>
                          <a:cs typeface="+mn-cs"/>
                        </a:rPr>
                        <a:t>Nov 2021</a:t>
                      </a:r>
                    </a:p>
                  </a:txBody>
                  <a:tcPr marL="100775" marR="100775" marT="50357" marB="50357">
                    <a:solidFill>
                      <a:schemeClr val="accent2">
                        <a:lumMod val="75000"/>
                      </a:schemeClr>
                    </a:solidFill>
                  </a:tcPr>
                </a:tc>
                <a:tc>
                  <a:txBody>
                    <a:bodyPr/>
                    <a:lstStyle/>
                    <a:p>
                      <a:r>
                        <a:rPr lang="en-ZA" sz="1600" dirty="0">
                          <a:solidFill>
                            <a:schemeClr val="lt1"/>
                          </a:solidFill>
                          <a:latin typeface="Century Gothic" panose="020B0502020202020204" pitchFamily="34" charset="0"/>
                        </a:rPr>
                        <a:t>Progress in  2021</a:t>
                      </a:r>
                      <a:endParaRPr lang="en-ZA" sz="16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extLst>
                  <a:ext uri="{0D108BD9-81ED-4DB2-BD59-A6C34878D82A}">
                    <a16:rowId xmlns="" xmlns:a16="http://schemas.microsoft.com/office/drawing/2014/main" val="10000"/>
                  </a:ext>
                </a:extLst>
              </a:tr>
              <a:tr h="1326858">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GB" sz="16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All chief invigilators are appointed in writing.</a:t>
                      </a: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405" marR="91405" marT="45694" marB="45694" horzOverflow="overflow">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1200"/>
                        </a:spcBef>
                        <a:spcAft>
                          <a:spcPts val="1200"/>
                        </a:spcAft>
                        <a:buClrTx/>
                        <a:buSzTx/>
                        <a:buFont typeface="Symbol" panose="05050102010706020507" pitchFamily="18" charset="2"/>
                        <a:buNone/>
                        <a:tabLst/>
                        <a:defRPr/>
                      </a:pPr>
                      <a:endParaRPr kumimoji="0" lang="en-US" sz="1600" b="0" i="0" u="none" strike="noStrike" kern="50" cap="none" spc="0" normalizeH="0" baseline="0" noProof="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71" marB="50371">
                    <a:solidFill>
                      <a:srgbClr val="FFFF00"/>
                    </a:solidFill>
                  </a:tcPr>
                </a:tc>
                <a:tc>
                  <a:txBody>
                    <a:bodyPr/>
                    <a:lstStyle/>
                    <a:p>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71" marB="50371">
                    <a:solidFill>
                      <a:srgbClr val="92D050"/>
                    </a:solidFill>
                  </a:tcPr>
                </a:tc>
                <a:tc>
                  <a:txBody>
                    <a:bodyPr/>
                    <a:lstStyle/>
                    <a:p>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71" marB="50371">
                    <a:solidFill>
                      <a:srgbClr val="92D050"/>
                    </a:solidFill>
                  </a:tcPr>
                </a:tc>
                <a:tc>
                  <a:txBody>
                    <a:bodyPr/>
                    <a:lstStyle/>
                    <a:p>
                      <a:r>
                        <a:rPr lang="en-US" sz="1600" dirty="0">
                          <a:solidFill>
                            <a:srgbClr val="002BAE"/>
                          </a:solidFill>
                          <a:latin typeface="Century Gothic" panose="020B0502020202020204" pitchFamily="34" charset="0"/>
                        </a:rPr>
                        <a:t>2019 saw an improvement from 68% to 85%, jumping to 94% in 2020 and 100% in 2021.</a:t>
                      </a:r>
                      <a:endParaRPr lang="en-ZA" sz="1600" dirty="0">
                        <a:solidFill>
                          <a:srgbClr val="002BAE"/>
                        </a:solidFill>
                        <a:latin typeface="Century Gothic" panose="020B0502020202020204" pitchFamily="34" charset="0"/>
                      </a:endParaRPr>
                    </a:p>
                  </a:txBody>
                  <a:tcPr marL="91405" marR="91405" marT="45694" marB="45694" horzOverflow="overflow">
                    <a:solidFill>
                      <a:schemeClr val="accent6">
                        <a:lumMod val="20000"/>
                        <a:lumOff val="80000"/>
                      </a:schemeClr>
                    </a:solidFill>
                  </a:tcPr>
                </a:tc>
                <a:extLst>
                  <a:ext uri="{0D108BD9-81ED-4DB2-BD59-A6C34878D82A}">
                    <a16:rowId xmlns="" xmlns:a16="http://schemas.microsoft.com/office/drawing/2014/main" val="10002"/>
                  </a:ext>
                </a:extLst>
              </a:tr>
              <a:tr h="1257919">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lang="en-GB" sz="16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Chief invigilators train their invigilators and relief invigilators before the commencement of the invigilation process.</a:t>
                      </a: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405" marR="91405" marT="45680" marB="45680" horzOverflow="overflow"/>
                </a:tc>
                <a:tc>
                  <a:txBody>
                    <a:bodyPr/>
                    <a:lstStyle/>
                    <a:p>
                      <a:pPr marL="0" marR="0" lvl="0" indent="0" algn="l" defTabSz="914400" rtl="0" eaLnBrk="1" fontAlgn="auto" latinLnBrk="0" hangingPunct="1">
                        <a:lnSpc>
                          <a:spcPct val="115000"/>
                        </a:lnSpc>
                        <a:spcBef>
                          <a:spcPts val="1200"/>
                        </a:spcBef>
                        <a:spcAft>
                          <a:spcPts val="1200"/>
                        </a:spcAft>
                        <a:buClrTx/>
                        <a:buSzTx/>
                        <a:buFont typeface="Symbol" panose="05050102010706020507" pitchFamily="18" charset="2"/>
                        <a:buNone/>
                        <a:tabLst/>
                        <a:defRPr/>
                      </a:pPr>
                      <a:endParaRPr kumimoji="0" lang="en-US" sz="1600" b="0" i="0" u="none" strike="noStrike" kern="50" cap="none" spc="0" normalizeH="0" baseline="0" noProof="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rgbClr val="FFFF00"/>
                    </a:solidFill>
                  </a:tcPr>
                </a:tc>
                <a:tc>
                  <a:txBody>
                    <a:bodyPr/>
                    <a:lstStyle/>
                    <a:p>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rgbClr val="92D050"/>
                    </a:solidFill>
                  </a:tcPr>
                </a:tc>
                <a:tc>
                  <a:txBody>
                    <a:bodyPr/>
                    <a:lstStyle/>
                    <a:p>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rPr>
                        <a:t>2019 saw an improvement from 68% to 89%, to 92% in 2020 and 96% in 2021</a:t>
                      </a:r>
                      <a:endParaRPr kumimoji="0" lang="en-ZA" sz="1600" b="0" i="0" u="none" strike="noStrike" kern="1200" cap="none" spc="0" normalizeH="0" baseline="0" noProof="0" dirty="0">
                        <a:ln>
                          <a:noFill/>
                        </a:ln>
                        <a:solidFill>
                          <a:srgbClr val="002BAE"/>
                        </a:solidFill>
                        <a:effectLst/>
                        <a:uLnTx/>
                        <a:uFillTx/>
                        <a:latin typeface="Century Gothic" panose="020B0502020202020204" pitchFamily="34" charset="0"/>
                        <a:ea typeface="+mn-ea"/>
                      </a:endParaRPr>
                    </a:p>
                    <a:p>
                      <a:endParaRPr lang="en-ZA" sz="1600" dirty="0">
                        <a:solidFill>
                          <a:srgbClr val="002BAE"/>
                        </a:solidFill>
                        <a:latin typeface="Century Gothic" panose="020B0502020202020204" pitchFamily="34" charset="0"/>
                      </a:endParaRPr>
                    </a:p>
                  </a:txBody>
                  <a:tcPr marL="91405" marR="91405" marT="45680" marB="45680" horzOverflow="overflow"/>
                </a:tc>
                <a:extLst>
                  <a:ext uri="{0D108BD9-81ED-4DB2-BD59-A6C34878D82A}">
                    <a16:rowId xmlns="" xmlns:a16="http://schemas.microsoft.com/office/drawing/2014/main" val="10003"/>
                  </a:ext>
                </a:extLst>
              </a:tr>
              <a:tr h="2081700">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rPr>
                        <a:t>All centres are compliant, should the Covid-19 ‘s restrictions continue to apply.</a:t>
                      </a: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405" marR="91405" marT="45680" marB="45680" horzOverflow="overflow"/>
                </a:tc>
                <a:tc>
                  <a:txBody>
                    <a:bodyPr/>
                    <a:lstStyle/>
                    <a:p>
                      <a:pPr marL="0" marR="0" lvl="0" indent="0" algn="l" defTabSz="914400" rtl="0" eaLnBrk="1" fontAlgn="auto" latinLnBrk="0" hangingPunct="1">
                        <a:lnSpc>
                          <a:spcPct val="115000"/>
                        </a:lnSpc>
                        <a:spcBef>
                          <a:spcPts val="1200"/>
                        </a:spcBef>
                        <a:spcAft>
                          <a:spcPts val="1200"/>
                        </a:spcAft>
                        <a:buClrTx/>
                        <a:buSzTx/>
                        <a:buFont typeface="Symbol" panose="05050102010706020507" pitchFamily="18" charset="2"/>
                        <a:buNone/>
                        <a:tabLst/>
                        <a:defRPr/>
                      </a:pPr>
                      <a:endParaRPr kumimoji="0" lang="en-US" sz="1600" b="0" i="0" u="none" strike="noStrike" kern="50" cap="none" spc="0" normalizeH="0" baseline="0" noProof="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chemeClr val="tx1">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rPr>
                        <a:t>29% of the centres were not fully compliant</a:t>
                      </a:r>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p>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rgbClr val="FF0000"/>
                    </a:solidFill>
                  </a:tcPr>
                </a:tc>
                <a:tc>
                  <a:txBody>
                    <a:bodyPr/>
                    <a:lstStyle/>
                    <a:p>
                      <a:r>
                        <a:rPr kumimoji="0" lang="en-US"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rPr>
                        <a:t>20% of the centres were not fully compliant</a:t>
                      </a:r>
                      <a:endParaRPr kumimoji="0" lang="en-ZA" sz="1600" b="0" i="0" u="none" strike="noStrike" kern="50" cap="none" spc="0" normalizeH="0" baseline="0" dirty="0">
                        <a:ln>
                          <a:noFill/>
                        </a:ln>
                        <a:solidFill>
                          <a:srgbClr val="002BAE"/>
                        </a:solidFill>
                        <a:effectLst/>
                        <a:uLnTx/>
                        <a:uFillTx/>
                        <a:latin typeface="Century Gothic" panose="020B0502020202020204" pitchFamily="34" charset="0"/>
                        <a:ea typeface="Arial Unicode MS" panose="020B0604020202020204" pitchFamily="34" charset="-128"/>
                        <a:cs typeface="+mn-cs"/>
                      </a:endParaRPr>
                    </a:p>
                  </a:txBody>
                  <a:tcPr marL="100775" marR="100775" marT="50357" marB="50357">
                    <a:solidFill>
                      <a:srgbClr val="FF0000"/>
                    </a:solidFill>
                  </a:tcPr>
                </a:tc>
                <a:tc>
                  <a:txBody>
                    <a:bodyPr/>
                    <a:lstStyle/>
                    <a:p>
                      <a:r>
                        <a:rPr lang="en-US" sz="1600" dirty="0">
                          <a:solidFill>
                            <a:srgbClr val="002BAE"/>
                          </a:solidFill>
                          <a:latin typeface="Century Gothic" panose="020B0502020202020204" pitchFamily="34" charset="0"/>
                        </a:rPr>
                        <a:t>Improvement from 71% (2020), to 80% in 2021</a:t>
                      </a:r>
                      <a:endParaRPr lang="en-ZA" sz="1600" dirty="0">
                        <a:solidFill>
                          <a:srgbClr val="002BAE"/>
                        </a:solidFill>
                        <a:latin typeface="Century Gothic" panose="020B0502020202020204" pitchFamily="34" charset="0"/>
                      </a:endParaRPr>
                    </a:p>
                  </a:txBody>
                  <a:tcPr marL="91405" marR="91405" marT="45680" marB="45680" horzOverflow="overflow"/>
                </a:tc>
                <a:extLst>
                  <a:ext uri="{0D108BD9-81ED-4DB2-BD59-A6C34878D82A}">
                    <a16:rowId xmlns="" xmlns:a16="http://schemas.microsoft.com/office/drawing/2014/main" val="1251917685"/>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429543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82712" y="1916832"/>
            <a:ext cx="7185992" cy="2777405"/>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UMALUSI MANDATE AND REGULATORY FRAMEWORK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3</a:t>
            </a:fld>
            <a:endParaRPr lang="en-GB" altLang="en-US" b="0" dirty="0"/>
          </a:p>
        </p:txBody>
      </p:sp>
    </p:spTree>
    <p:extLst>
      <p:ext uri="{BB962C8B-B14F-4D97-AF65-F5344CB8AC3E}">
        <p14:creationId xmlns:p14="http://schemas.microsoft.com/office/powerpoint/2010/main" val="224743248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83035" y="1860776"/>
            <a:ext cx="71097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4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OF MARKING CENTRES </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30</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62469118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7313" y="209882"/>
            <a:ext cx="9905998" cy="479424"/>
          </a:xfrm>
        </p:spPr>
        <p:txBody>
          <a:bodyPr/>
          <a:lstStyle/>
          <a:p>
            <a:r>
              <a:rPr lang="en-ZA" altLang="en-US" sz="3200" b="1" dirty="0">
                <a:solidFill>
                  <a:srgbClr val="002BAE"/>
                </a:solidFill>
                <a:latin typeface="Century Gothic" panose="020B0502020202020204" pitchFamily="34" charset="0"/>
              </a:rPr>
              <a:t>Monitoring of Marking Centres</a:t>
            </a:r>
            <a:endParaRPr lang="en-ZA" altLang="en-US" sz="3200" dirty="0">
              <a:solidFill>
                <a:srgbClr val="002BAE"/>
              </a:solidFill>
            </a:endParaRPr>
          </a:p>
        </p:txBody>
      </p:sp>
      <p:sp>
        <p:nvSpPr>
          <p:cNvPr id="72707" name="Content Placeholder 2"/>
          <p:cNvSpPr>
            <a:spLocks noGrp="1"/>
          </p:cNvSpPr>
          <p:nvPr>
            <p:ph idx="1"/>
          </p:nvPr>
        </p:nvSpPr>
        <p:spPr>
          <a:xfrm>
            <a:off x="87313" y="808037"/>
            <a:ext cx="9582150" cy="5715001"/>
          </a:xfrm>
        </p:spPr>
        <p:txBody>
          <a:bodyPr/>
          <a:lstStyle/>
          <a:p>
            <a:pPr marL="0" indent="0" defTabSz="407571">
              <a:spcAft>
                <a:spcPts val="1293"/>
              </a:spcAft>
              <a:buFont typeface="Wingdings" panose="05000000000000000000" pitchFamily="2" charset="2"/>
              <a:buNone/>
              <a:defRPr/>
            </a:pPr>
            <a:r>
              <a:rPr lang="en-US" sz="2800" b="1" u="sng" kern="0" dirty="0">
                <a:solidFill>
                  <a:srgbClr val="002BAE"/>
                </a:solidFill>
                <a:latin typeface="Century Gothic" panose="020B0502020202020204" pitchFamily="34" charset="0"/>
              </a:rPr>
              <a:t>Scope</a:t>
            </a:r>
          </a:p>
          <a:p>
            <a:pPr marL="0" indent="0" defTabSz="407571">
              <a:spcAft>
                <a:spcPts val="1293"/>
              </a:spcAft>
              <a:buNone/>
              <a:defRPr/>
            </a:pPr>
            <a:r>
              <a:rPr lang="en-ZA" sz="2300" dirty="0">
                <a:solidFill>
                  <a:srgbClr val="002BAE"/>
                </a:solidFill>
                <a:latin typeface="Century Gothic" panose="020B0502020202020204" pitchFamily="34" charset="0"/>
              </a:rPr>
              <a:t>Umalusi sampled and monitored 8 of the 10 DHET marking centres.</a:t>
            </a:r>
            <a:endParaRPr lang="en-US" sz="2300" kern="0" dirty="0">
              <a:solidFill>
                <a:srgbClr val="002BAE"/>
              </a:solidFill>
              <a:latin typeface="Century Gothic" panose="020B0502020202020204" pitchFamily="34" charset="0"/>
            </a:endParaRPr>
          </a:p>
          <a:p>
            <a:pPr marL="0" indent="0" defTabSz="407571">
              <a:spcAft>
                <a:spcPts val="1293"/>
              </a:spcAft>
              <a:buFont typeface="Wingdings" panose="05000000000000000000" pitchFamily="2" charset="2"/>
              <a:buNone/>
              <a:defRPr/>
            </a:pPr>
            <a:r>
              <a:rPr lang="en-US" sz="2800" b="1" u="sng" kern="0" dirty="0">
                <a:solidFill>
                  <a:srgbClr val="002BAE"/>
                </a:solidFill>
                <a:latin typeface="Century Gothic" panose="020B0502020202020204" pitchFamily="34" charset="0"/>
              </a:rPr>
              <a:t>Areas of improvement </a:t>
            </a:r>
          </a:p>
          <a:p>
            <a:pPr marL="457200"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Extra security guards were used, and a WhatsApp group was created to inform marking officials of any security issues; </a:t>
            </a:r>
          </a:p>
          <a:p>
            <a:pPr marL="457200"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All the marking centres had firm structures and procedures in place to identify and deal with irregularities; </a:t>
            </a:r>
          </a:p>
          <a:p>
            <a:pPr marL="457200"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At all the marking centres monitored, qualitative reports of the marking process were evident; and</a:t>
            </a:r>
          </a:p>
          <a:p>
            <a:pPr marL="457200" indent="-457200" algn="just">
              <a:lnSpc>
                <a:spcPct val="122000"/>
              </a:lnSpc>
              <a:spcAft>
                <a:spcPts val="0"/>
              </a:spcAft>
              <a:buClr>
                <a:srgbClr val="002060"/>
              </a:buClr>
              <a:buSzPct val="100000"/>
              <a:buFont typeface="+mj-lt"/>
              <a:buAutoNum type="alphaLcPeriod"/>
            </a:pPr>
            <a:r>
              <a:rPr lang="en-US" sz="24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Clean restrooms and running water were available. </a:t>
            </a:r>
          </a:p>
        </p:txBody>
      </p:sp>
      <p:sp>
        <p:nvSpPr>
          <p:cNvPr id="2" name="Slide Number Placeholder 1"/>
          <p:cNvSpPr>
            <a:spLocks noGrp="1"/>
          </p:cNvSpPr>
          <p:nvPr>
            <p:ph type="sldNum" sz="quarter" idx="10"/>
          </p:nvPr>
        </p:nvSpPr>
        <p:spPr>
          <a:xfrm>
            <a:off x="7097712" y="6948155"/>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31</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114104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Marking Centres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19803566"/>
              </p:ext>
            </p:extLst>
          </p:nvPr>
        </p:nvGraphicFramePr>
        <p:xfrm>
          <a:off x="201612" y="747154"/>
          <a:ext cx="9677400" cy="5802679"/>
        </p:xfrm>
        <a:graphic>
          <a:graphicData uri="http://schemas.openxmlformats.org/drawingml/2006/table">
            <a:tbl>
              <a:tblPr firstRow="1" bandRow="1">
                <a:tableStyleId>{93296810-A885-4BE3-A3E7-6D5BEEA58F35}</a:tableStyleId>
              </a:tblPr>
              <a:tblGrid>
                <a:gridCol w="21717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2"/>
                    </a:ext>
                  </a:extLst>
                </a:gridCol>
                <a:gridCol w="1866899">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4253276855"/>
                    </a:ext>
                  </a:extLst>
                </a:gridCol>
                <a:gridCol w="1676401">
                  <a:extLst>
                    <a:ext uri="{9D8B030D-6E8A-4147-A177-3AD203B41FA5}">
                      <a16:colId xmlns="" xmlns:a16="http://schemas.microsoft.com/office/drawing/2014/main" val="20004"/>
                    </a:ext>
                  </a:extLst>
                </a:gridCol>
              </a:tblGrid>
              <a:tr h="63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algn="l"/>
                      <a:endParaRPr lang="en-ZA" sz="1600" dirty="0">
                        <a:latin typeface="Century Gothic" panose="020B0502020202020204" pitchFamily="34" charset="0"/>
                      </a:endParaRPr>
                    </a:p>
                    <a:p>
                      <a:pPr algn="l"/>
                      <a:r>
                        <a:rPr lang="en-ZA" sz="1600" dirty="0">
                          <a:latin typeface="Century Gothic" panose="020B0502020202020204" pitchFamily="34" charset="0"/>
                        </a:rPr>
                        <a:t>DHET</a:t>
                      </a:r>
                      <a:r>
                        <a:rPr lang="en-ZA" sz="1600" baseline="0" dirty="0">
                          <a:latin typeface="Century Gothic" panose="020B0502020202020204" pitchFamily="34" charset="0"/>
                        </a:rPr>
                        <a:t> </a:t>
                      </a:r>
                      <a:r>
                        <a:rPr lang="en-ZA" sz="1600" dirty="0">
                          <a:latin typeface="Century Gothic" panose="020B0502020202020204" pitchFamily="34" charset="0"/>
                        </a:rPr>
                        <a:t>must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61" marR="100761" marT="50408" marB="50408"/>
                </a:tc>
                <a:tc>
                  <a:txBody>
                    <a:bodyPr/>
                    <a:lstStyle/>
                    <a:p>
                      <a:pPr algn="l"/>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61" marR="100761" marT="50408" marB="50408"/>
                </a:tc>
                <a:tc>
                  <a:txBody>
                    <a:bodyPr/>
                    <a:lstStyle/>
                    <a:p>
                      <a:pPr algn="l"/>
                      <a:r>
                        <a:rPr lang="en-ZA" sz="1600" dirty="0">
                          <a:latin typeface="Century Gothic" panose="020B0502020202020204" pitchFamily="34" charset="0"/>
                        </a:rPr>
                        <a:t>Nov 2020</a:t>
                      </a:r>
                      <a:endParaRPr lang="en-ZA" sz="1600" dirty="0">
                        <a:solidFill>
                          <a:schemeClr val="tx1"/>
                        </a:solidFill>
                        <a:latin typeface="Century Gothic" panose="020B0502020202020204" pitchFamily="34" charset="0"/>
                      </a:endParaRPr>
                    </a:p>
                  </a:txBody>
                  <a:tcPr marL="100761" marR="100761" marT="50408" marB="50408"/>
                </a:tc>
                <a:tc>
                  <a:txBody>
                    <a:bodyPr/>
                    <a:lstStyle/>
                    <a:p>
                      <a:r>
                        <a:rPr lang="en-ZA" sz="1600" kern="1200" dirty="0">
                          <a:latin typeface="Century Gothic" panose="020B0502020202020204" pitchFamily="34" charset="0"/>
                        </a:rPr>
                        <a:t>Nov 2021</a:t>
                      </a:r>
                      <a:endParaRPr lang="en-ZA" sz="1600" b="1" kern="1200" dirty="0">
                        <a:solidFill>
                          <a:schemeClr val="lt1"/>
                        </a:solidFill>
                        <a:latin typeface="Century Gothic" panose="020B0502020202020204" pitchFamily="34" charset="0"/>
                        <a:ea typeface="+mn-ea"/>
                        <a:cs typeface="+mn-cs"/>
                      </a:endParaRPr>
                    </a:p>
                  </a:txBody>
                  <a:tcPr marL="100761" marR="100761" marT="50408" marB="50408"/>
                </a:tc>
                <a:tc>
                  <a:txBody>
                    <a:bodyPr/>
                    <a:lstStyle/>
                    <a:p>
                      <a:r>
                        <a:rPr lang="en-ZA" sz="1600" dirty="0">
                          <a:latin typeface="Century Gothic" panose="020B0502020202020204" pitchFamily="34" charset="0"/>
                        </a:rPr>
                        <a:t>Progress in 2021</a:t>
                      </a:r>
                      <a:endParaRPr lang="en-ZA" sz="1600" dirty="0">
                        <a:solidFill>
                          <a:schemeClr val="tx1"/>
                        </a:solidFill>
                        <a:latin typeface="Century Gothic" panose="020B0502020202020204" pitchFamily="34" charset="0"/>
                      </a:endParaRPr>
                    </a:p>
                  </a:txBody>
                  <a:tcPr marL="100761" marR="100761" marT="50408" marB="50408"/>
                </a:tc>
                <a:extLst>
                  <a:ext uri="{0D108BD9-81ED-4DB2-BD59-A6C34878D82A}">
                    <a16:rowId xmlns="" xmlns:a16="http://schemas.microsoft.com/office/drawing/2014/main" val="10000"/>
                  </a:ext>
                </a:extLst>
              </a:tr>
              <a:tr h="1660664">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dirty="0">
                          <a:solidFill>
                            <a:srgbClr val="002BAE"/>
                          </a:solidFill>
                          <a:effectLst/>
                          <a:latin typeface="Century Gothic" panose="020B0502020202020204" pitchFamily="34" charset="0"/>
                        </a:rPr>
                        <a:t>Find viable solutions for the challenges experienced</a:t>
                      </a:r>
                      <a:r>
                        <a:rPr lang="en-ZA" sz="1600" baseline="0" dirty="0">
                          <a:solidFill>
                            <a:srgbClr val="002BAE"/>
                          </a:solidFill>
                          <a:effectLst/>
                          <a:latin typeface="Century Gothic" panose="020B0502020202020204" pitchFamily="34" charset="0"/>
                        </a:rPr>
                        <a:t> with the marking of different NC(V) levels.</a:t>
                      </a: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2BAE"/>
                          </a:solidFill>
                          <a:latin typeface="Century Gothic" panose="020B0502020202020204" pitchFamily="34" charset="0"/>
                          <a:ea typeface="+mn-ea"/>
                          <a:cs typeface="+mn-cs"/>
                        </a:rPr>
                        <a:t>No clear communication channels for amendments made</a:t>
                      </a:r>
                      <a:r>
                        <a:rPr lang="en-US" sz="1600" kern="1200" baseline="0" dirty="0">
                          <a:solidFill>
                            <a:srgbClr val="002BAE"/>
                          </a:solidFill>
                          <a:latin typeface="Century Gothic" panose="020B0502020202020204" pitchFamily="34" charset="0"/>
                          <a:ea typeface="+mn-ea"/>
                          <a:cs typeface="+mn-cs"/>
                        </a:rPr>
                        <a:t> to the marking guidelines of Levels 2 and 3.</a:t>
                      </a:r>
                      <a:endParaRPr lang="en-ZA" sz="1600" kern="1200" dirty="0">
                        <a:solidFill>
                          <a:srgbClr val="002BAE"/>
                        </a:solidFill>
                        <a:latin typeface="Century Gothic" panose="020B0502020202020204" pitchFamily="34" charset="0"/>
                        <a:ea typeface="+mn-ea"/>
                        <a:cs typeface="+mn-cs"/>
                      </a:endParaRPr>
                    </a:p>
                  </a:txBody>
                  <a:tcPr marL="100761" marR="100761" marT="50408" marB="50408">
                    <a:solidFill>
                      <a:srgbClr val="FF0000"/>
                    </a:solidFill>
                  </a:tcPr>
                </a:tc>
                <a:tc>
                  <a:txBody>
                    <a:bodyPr/>
                    <a:lstStyle/>
                    <a:p>
                      <a:pPr algn="l"/>
                      <a:r>
                        <a:rPr lang="en-US" sz="1600" kern="1200" dirty="0">
                          <a:solidFill>
                            <a:srgbClr val="002BAE"/>
                          </a:solidFill>
                          <a:latin typeface="Century Gothic" panose="020B0502020202020204" pitchFamily="34" charset="0"/>
                          <a:ea typeface="+mn-ea"/>
                          <a:cs typeface="+mn-cs"/>
                        </a:rPr>
                        <a:t>A new directive that emerged in 2019</a:t>
                      </a:r>
                    </a:p>
                    <a:p>
                      <a:pPr algn="l"/>
                      <a:endParaRPr lang="en-ZA" sz="1600" kern="1200" dirty="0">
                        <a:solidFill>
                          <a:srgbClr val="002BAE"/>
                        </a:solidFill>
                        <a:latin typeface="Century Gothic" panose="020B0502020202020204" pitchFamily="34" charset="0"/>
                        <a:ea typeface="+mn-ea"/>
                        <a:cs typeface="+mn-cs"/>
                      </a:endParaRPr>
                    </a:p>
                  </a:txBody>
                  <a:tcPr marL="100761" marR="100761" marT="50408" marB="50408">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a:solidFill>
                            <a:srgbClr val="002BAE"/>
                          </a:solidFill>
                          <a:effectLst/>
                          <a:latin typeface="Century Gothic" panose="020B0502020202020204" pitchFamily="34" charset="0"/>
                          <a:ea typeface="+mn-ea"/>
                          <a:cs typeface="+mn-cs"/>
                        </a:rPr>
                        <a:t>Discussed with the DHET </a:t>
                      </a:r>
                    </a:p>
                  </a:txBody>
                  <a:tcPr marL="91392" marR="91392" marT="45729" marB="45729"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BAE"/>
                          </a:solidFill>
                          <a:effectLst/>
                          <a:latin typeface="Century Gothic" panose="020B0502020202020204" pitchFamily="34" charset="0"/>
                          <a:ea typeface="+mn-ea"/>
                          <a:cs typeface="+mn-cs"/>
                        </a:rPr>
                        <a:t>All marking concessions (L2-L4) were requested by the DHET </a:t>
                      </a:r>
                      <a:endParaRPr kumimoji="0" lang="en-ZA" altLang="en-US" sz="1600" b="0" i="0" u="none" strike="noStrike" kern="1200" cap="none" normalizeH="0" baseline="0" dirty="0">
                        <a:ln>
                          <a:noFill/>
                        </a:ln>
                        <a:solidFill>
                          <a:srgbClr val="002BAE"/>
                        </a:solidFill>
                        <a:effectLst/>
                        <a:latin typeface="Century Gothic" panose="020B0502020202020204" pitchFamily="34" charset="0"/>
                        <a:ea typeface="+mn-ea"/>
                        <a:cs typeface="+mn-cs"/>
                      </a:endParaRPr>
                    </a:p>
                  </a:txBody>
                  <a:tcPr marL="91392" marR="91392" marT="45729" marB="45729" horzOverflow="overflow"/>
                </a:tc>
                <a:extLst>
                  <a:ext uri="{0D108BD9-81ED-4DB2-BD59-A6C34878D82A}">
                    <a16:rowId xmlns="" xmlns:a16="http://schemas.microsoft.com/office/drawing/2014/main" val="10001"/>
                  </a:ext>
                </a:extLst>
              </a:tr>
              <a:tr h="2674967">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dirty="0">
                          <a:solidFill>
                            <a:srgbClr val="002BAE"/>
                          </a:solidFill>
                          <a:effectLst/>
                          <a:latin typeface="Century Gothic" panose="020B0502020202020204" pitchFamily="34" charset="0"/>
                        </a:rPr>
                        <a:t>Develop standard operating procedure to be used by the security personnel at all the marking centres.</a:t>
                      </a:r>
                      <a:endParaRPr kumimoji="0" lang="en-ZA"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algn="l"/>
                      <a:r>
                        <a:rPr lang="en-US" sz="1600" dirty="0">
                          <a:solidFill>
                            <a:srgbClr val="002BAE"/>
                          </a:solidFill>
                          <a:latin typeface="Century Gothic" panose="020B0502020202020204" pitchFamily="34" charset="0"/>
                        </a:rPr>
                        <a:t>Inconsistency in operations by the security personnel used at different marking centres</a:t>
                      </a:r>
                    </a:p>
                    <a:p>
                      <a:pPr algn="l"/>
                      <a:endParaRPr lang="en-ZA" sz="1600" dirty="0">
                        <a:solidFill>
                          <a:srgbClr val="002BAE"/>
                        </a:solidFill>
                        <a:latin typeface="Century Gothic" panose="020B0502020202020204" pitchFamily="34" charset="0"/>
                      </a:endParaRPr>
                    </a:p>
                  </a:txBody>
                  <a:tcPr marL="100761" marR="100761" marT="50408" marB="50408">
                    <a:solidFill>
                      <a:srgbClr val="FF0000"/>
                    </a:solidFill>
                  </a:tcPr>
                </a:tc>
                <a:tc>
                  <a:txBody>
                    <a:bodyPr/>
                    <a:lstStyle/>
                    <a:p>
                      <a:pPr algn="l"/>
                      <a:r>
                        <a:rPr lang="en-US" sz="16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A new directive that emerged in 2019</a:t>
                      </a:r>
                    </a:p>
                  </a:txBody>
                  <a:tcPr marL="100761" marR="100761" marT="50408" marB="50408">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a:solidFill>
                            <a:srgbClr val="002BAE"/>
                          </a:solidFill>
                          <a:effectLst/>
                          <a:latin typeface="Century Gothic" panose="020B0502020202020204" pitchFamily="34" charset="0"/>
                          <a:ea typeface="+mn-ea"/>
                          <a:cs typeface="+mn-cs"/>
                        </a:rPr>
                        <a:t>Discussed with the DHET </a:t>
                      </a:r>
                    </a:p>
                  </a:txBody>
                  <a:tcPr marL="91392" marR="91392" marT="45729" marB="45729" horzOverflow="overflow">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a:solidFill>
                            <a:srgbClr val="002BAE"/>
                          </a:solidFill>
                          <a:effectLst/>
                          <a:latin typeface="Century Gothic" panose="020B0502020202020204" pitchFamily="34" charset="0"/>
                          <a:ea typeface="+mn-ea"/>
                          <a:cs typeface="+mn-cs"/>
                        </a:rPr>
                        <a:t>Ongoing </a:t>
                      </a:r>
                    </a:p>
                  </a:txBody>
                  <a:tcPr marL="91392" marR="91392" marT="45729" marB="45729" horzOverflow="overflow"/>
                </a:tc>
                <a:extLst>
                  <a:ext uri="{0D108BD9-81ED-4DB2-BD59-A6C34878D82A}">
                    <a16:rowId xmlns="" xmlns:a16="http://schemas.microsoft.com/office/drawing/2014/main" val="10002"/>
                  </a:ext>
                </a:extLst>
              </a:tr>
            </a:tbl>
          </a:graphicData>
        </a:graphic>
      </p:graphicFrame>
      <p:sp>
        <p:nvSpPr>
          <p:cNvPr id="35877"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417477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22228B"/>
                </a:solidFill>
                <a:latin typeface="Century Gothic" panose="020B0502020202020204" pitchFamily="34" charset="0"/>
              </a:rPr>
              <a:t>Monitoring of  Marking Centres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9049109"/>
              </p:ext>
            </p:extLst>
          </p:nvPr>
        </p:nvGraphicFramePr>
        <p:xfrm>
          <a:off x="315912" y="831898"/>
          <a:ext cx="9601201" cy="5601132"/>
        </p:xfrm>
        <a:graphic>
          <a:graphicData uri="http://schemas.openxmlformats.org/drawingml/2006/table">
            <a:tbl>
              <a:tblPr firstRow="1" bandRow="1">
                <a:tableStyleId>{93296810-A885-4BE3-A3E7-6D5BEEA58F35}</a:tableStyleId>
              </a:tblPr>
              <a:tblGrid>
                <a:gridCol w="403860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4253276855"/>
                    </a:ext>
                  </a:extLst>
                </a:gridCol>
                <a:gridCol w="2438401">
                  <a:extLst>
                    <a:ext uri="{9D8B030D-6E8A-4147-A177-3AD203B41FA5}">
                      <a16:colId xmlns="" xmlns:a16="http://schemas.microsoft.com/office/drawing/2014/main" val="20004"/>
                    </a:ext>
                  </a:extLst>
                </a:gridCol>
              </a:tblGrid>
              <a:tr h="707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p>
                    <a:p>
                      <a:r>
                        <a:rPr lang="en-ZA" sz="1600" dirty="0">
                          <a:latin typeface="Century Gothic" panose="020B0502020202020204" pitchFamily="34" charset="0"/>
                        </a:rPr>
                        <a:t>DHET</a:t>
                      </a:r>
                      <a:r>
                        <a:rPr lang="en-ZA" sz="1600" baseline="0" dirty="0">
                          <a:latin typeface="Century Gothic" panose="020B0502020202020204" pitchFamily="34" charset="0"/>
                        </a:rPr>
                        <a:t> </a:t>
                      </a:r>
                      <a:r>
                        <a:rPr lang="en-ZA" sz="1600" dirty="0">
                          <a:latin typeface="Century Gothic" panose="020B0502020202020204" pitchFamily="34" charset="0"/>
                        </a:rPr>
                        <a:t>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61" marR="100761" marT="50408" marB="50408"/>
                </a:tc>
                <a:tc>
                  <a:txBody>
                    <a:bodyPr/>
                    <a:lstStyle/>
                    <a:p>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61" marR="100761" marT="50408" marB="50408"/>
                </a:tc>
                <a:tc>
                  <a:txBody>
                    <a:bodyPr/>
                    <a:lstStyle/>
                    <a:p>
                      <a:r>
                        <a:rPr lang="en-ZA" sz="1600" dirty="0">
                          <a:latin typeface="Century Gothic" panose="020B0502020202020204" pitchFamily="34" charset="0"/>
                        </a:rPr>
                        <a:t>Nov 2020</a:t>
                      </a:r>
                      <a:endParaRPr lang="en-ZA" sz="1600" dirty="0">
                        <a:solidFill>
                          <a:schemeClr val="tx1"/>
                        </a:solidFill>
                        <a:latin typeface="Century Gothic" panose="020B0502020202020204" pitchFamily="34" charset="0"/>
                      </a:endParaRPr>
                    </a:p>
                  </a:txBody>
                  <a:tcPr marL="100761" marR="100761" marT="50408" marB="50408"/>
                </a:tc>
                <a:tc>
                  <a:txBody>
                    <a:bodyPr/>
                    <a:lstStyle/>
                    <a:p>
                      <a:r>
                        <a:rPr lang="en-ZA" sz="1600" kern="1200" dirty="0">
                          <a:latin typeface="Century Gothic" panose="020B0502020202020204" pitchFamily="34" charset="0"/>
                        </a:rPr>
                        <a:t>Nov 2021</a:t>
                      </a:r>
                      <a:endParaRPr lang="en-ZA" sz="1600" b="1" kern="1200" dirty="0">
                        <a:solidFill>
                          <a:schemeClr val="lt1"/>
                        </a:solidFill>
                        <a:latin typeface="Century Gothic" panose="020B0502020202020204" pitchFamily="34" charset="0"/>
                        <a:ea typeface="+mn-ea"/>
                        <a:cs typeface="+mn-cs"/>
                      </a:endParaRPr>
                    </a:p>
                  </a:txBody>
                  <a:tcPr marL="100761" marR="100761" marT="50408" marB="50408"/>
                </a:tc>
                <a:tc>
                  <a:txBody>
                    <a:bodyPr/>
                    <a:lstStyle/>
                    <a:p>
                      <a:r>
                        <a:rPr lang="en-ZA" sz="1600" dirty="0">
                          <a:latin typeface="Century Gothic" panose="020B0502020202020204" pitchFamily="34" charset="0"/>
                        </a:rPr>
                        <a:t>Progress in 2021</a:t>
                      </a:r>
                      <a:endParaRPr lang="en-ZA" sz="1600" dirty="0">
                        <a:solidFill>
                          <a:schemeClr val="tx1"/>
                        </a:solidFill>
                        <a:latin typeface="Century Gothic" panose="020B0502020202020204" pitchFamily="34" charset="0"/>
                      </a:endParaRPr>
                    </a:p>
                  </a:txBody>
                  <a:tcPr marL="100761" marR="100761" marT="50408" marB="50408"/>
                </a:tc>
                <a:extLst>
                  <a:ext uri="{0D108BD9-81ED-4DB2-BD59-A6C34878D82A}">
                    <a16:rowId xmlns="" xmlns:a16="http://schemas.microsoft.com/office/drawing/2014/main" val="10000"/>
                  </a:ext>
                </a:extLst>
              </a:tr>
              <a:tr h="2008923">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Provision is made for possible delays in the finalisation of marking guidelines to avoid late distribution of same to marking centres</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algn="ctr"/>
                      <a:endParaRPr lang="en-ZA" sz="1600" dirty="0">
                        <a:solidFill>
                          <a:srgbClr val="22228B"/>
                        </a:solidFill>
                        <a:latin typeface="Century Gothic" panose="020B0502020202020204" pitchFamily="34" charset="0"/>
                      </a:endParaRPr>
                    </a:p>
                  </a:txBody>
                  <a:tcPr marL="100761" marR="100761" marT="50408" marB="50408">
                    <a:solidFill>
                      <a:schemeClr val="tx2">
                        <a:lumMod val="95000"/>
                        <a:lumOff val="5000"/>
                      </a:schemeClr>
                    </a:solidFill>
                  </a:tcPr>
                </a:tc>
                <a:tc>
                  <a:txBody>
                    <a:bodyPr/>
                    <a:lstStyle/>
                    <a:p>
                      <a:endParaRPr lang="en-ZA" sz="1600" kern="1200" dirty="0">
                        <a:solidFill>
                          <a:srgbClr val="22228B"/>
                        </a:solidFill>
                        <a:latin typeface="Century Gothic" panose="020B0502020202020204" pitchFamily="34" charset="0"/>
                        <a:ea typeface="+mn-ea"/>
                        <a:cs typeface="+mn-cs"/>
                      </a:endParaRPr>
                    </a:p>
                  </a:txBody>
                  <a:tcPr marL="100761" marR="100761" marT="50408" marB="50408">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New directive that emerged in 2020</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Implementation of staggered marking guidelines standardization and thereafter distribution to the marking centres </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tc>
                <a:extLst>
                  <a:ext uri="{0D108BD9-81ED-4DB2-BD59-A6C34878D82A}">
                    <a16:rowId xmlns="" xmlns:a16="http://schemas.microsoft.com/office/drawing/2014/main" val="10001"/>
                  </a:ext>
                </a:extLst>
              </a:tr>
              <a:tr h="1445025">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All marking centres comply fully with any national disaster management protocols that are issued by government</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algn="ctr"/>
                      <a:endParaRPr lang="en-ZA" sz="1600" dirty="0">
                        <a:solidFill>
                          <a:srgbClr val="22228B"/>
                        </a:solidFill>
                        <a:latin typeface="Century Gothic" panose="020B0502020202020204" pitchFamily="34" charset="0"/>
                      </a:endParaRPr>
                    </a:p>
                  </a:txBody>
                  <a:tcPr marL="100761" marR="100761" marT="50408" marB="50408">
                    <a:solidFill>
                      <a:schemeClr val="tx2">
                        <a:lumMod val="95000"/>
                        <a:lumOff val="5000"/>
                      </a:schemeClr>
                    </a:solidFill>
                  </a:tcPr>
                </a:tc>
                <a:tc>
                  <a:txBody>
                    <a:bodyPr/>
                    <a:lstStyle/>
                    <a:p>
                      <a:endParaRPr lang="en-ZA" sz="1600" kern="1200" dirty="0">
                        <a:solidFill>
                          <a:srgbClr val="22228B"/>
                        </a:solidFill>
                        <a:latin typeface="Century Gothic" panose="020B0502020202020204" pitchFamily="34" charset="0"/>
                        <a:ea typeface="+mn-ea"/>
                        <a:cs typeface="+mn-cs"/>
                      </a:endParaRPr>
                    </a:p>
                  </a:txBody>
                  <a:tcPr marL="100761" marR="100761" marT="50408" marB="50408">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rPr>
                        <a:t>New directive that emerged in 2020</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endParaRPr>
                    </a:p>
                  </a:txBody>
                  <a:tcPr marL="91392" marR="91392" marT="45729" marB="45729" horzOverflow="overflow">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rPr>
                        <a:t>Marking centres complied with the national disaster management protocols</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endParaRPr>
                    </a:p>
                  </a:txBody>
                  <a:tcPr marL="91392" marR="91392" marT="45729" marB="45729" horzOverflow="overflow"/>
                </a:tc>
                <a:extLst>
                  <a:ext uri="{0D108BD9-81ED-4DB2-BD59-A6C34878D82A}">
                    <a16:rowId xmlns="" xmlns:a16="http://schemas.microsoft.com/office/drawing/2014/main" val="10002"/>
                  </a:ext>
                </a:extLst>
              </a:tr>
              <a:tr h="1314848">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Marking officials are trained on how to navigate the online platforms before the marking guideline discussion online meetings</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algn="ctr"/>
                      <a:endParaRPr lang="en-ZA" sz="1600" dirty="0">
                        <a:solidFill>
                          <a:srgbClr val="22228B"/>
                        </a:solidFill>
                        <a:latin typeface="Century Gothic" panose="020B0502020202020204" pitchFamily="34" charset="0"/>
                      </a:endParaRPr>
                    </a:p>
                  </a:txBody>
                  <a:tcPr marL="100761" marR="100761" marT="50408" marB="50408">
                    <a:solidFill>
                      <a:schemeClr val="tx2">
                        <a:lumMod val="95000"/>
                        <a:lumOff val="5000"/>
                      </a:schemeClr>
                    </a:solidFill>
                  </a:tcPr>
                </a:tc>
                <a:tc>
                  <a:txBody>
                    <a:bodyPr/>
                    <a:lstStyle/>
                    <a:p>
                      <a:endParaRPr lang="en-ZA" sz="1600" kern="1200" dirty="0">
                        <a:solidFill>
                          <a:srgbClr val="22228B"/>
                        </a:solidFill>
                        <a:latin typeface="Century Gothic" panose="020B0502020202020204" pitchFamily="34" charset="0"/>
                        <a:ea typeface="+mn-ea"/>
                        <a:cs typeface="+mn-cs"/>
                      </a:endParaRPr>
                    </a:p>
                  </a:txBody>
                  <a:tcPr marL="100761" marR="100761" marT="50408" marB="50408">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rPr>
                        <a:t>New directive that emerged in 2020</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endParaRPr>
                    </a:p>
                  </a:txBody>
                  <a:tcPr marL="91392" marR="91392" marT="45729" marB="45729" horzOverflow="overflow">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rPr>
                        <a:t>All marking guideline discussions were held online </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mn-cs"/>
                      </a:endParaRPr>
                    </a:p>
                  </a:txBody>
                  <a:tcPr marL="91392" marR="91392" marT="45729" marB="45729" horzOverflow="overflow"/>
                </a:tc>
                <a:extLst>
                  <a:ext uri="{0D108BD9-81ED-4DB2-BD59-A6C34878D82A}">
                    <a16:rowId xmlns="" xmlns:a16="http://schemas.microsoft.com/office/drawing/2014/main" val="2168880004"/>
                  </a:ext>
                </a:extLst>
              </a:tr>
            </a:tbl>
          </a:graphicData>
        </a:graphic>
      </p:graphicFrame>
      <p:sp>
        <p:nvSpPr>
          <p:cNvPr id="35877"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677247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71960" y="1916832"/>
            <a:ext cx="6696744"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MARKING GUIDELINES</a:t>
            </a: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lang="en-ZA" sz="4000" b="1" dirty="0">
                <a:solidFill>
                  <a:srgbClr val="FFFFFF"/>
                </a:solidFill>
                <a:latin typeface="Century Gothic" panose="020B0502020202020204" pitchFamily="34" charset="0"/>
                <a:ea typeface="MS Gothic"/>
              </a:rPr>
              <a:t>DISCUSSIONS</a:t>
            </a:r>
            <a:endPar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endParaRP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34</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66623465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4825" y="244475"/>
            <a:ext cx="9067800" cy="457200"/>
          </a:xfrm>
        </p:spPr>
        <p:txBody>
          <a:bodyPr/>
          <a:lstStyle/>
          <a:p>
            <a:pPr eaLnBrk="1"/>
            <a:r>
              <a:rPr lang="en-US" altLang="en-US" sz="3200" b="1" dirty="0">
                <a:solidFill>
                  <a:srgbClr val="004A8F"/>
                </a:solidFill>
                <a:latin typeface="Century Gothic" panose="020B0502020202020204" pitchFamily="34" charset="0"/>
              </a:rPr>
              <a:t>Marking Guideline Discussions</a:t>
            </a:r>
            <a:endParaRPr lang="en-US" altLang="en-US" sz="3200" dirty="0">
              <a:solidFill>
                <a:srgbClr val="004A8F"/>
              </a:solidFill>
            </a:endParaRPr>
          </a:p>
        </p:txBody>
      </p:sp>
      <p:sp>
        <p:nvSpPr>
          <p:cNvPr id="6146" name="Rectangle 2"/>
          <p:cNvSpPr>
            <a:spLocks noGrp="1" noChangeArrowheads="1"/>
          </p:cNvSpPr>
          <p:nvPr>
            <p:ph idx="1"/>
          </p:nvPr>
        </p:nvSpPr>
        <p:spPr>
          <a:xfrm>
            <a:off x="163513" y="701675"/>
            <a:ext cx="9753600" cy="5897563"/>
          </a:xfrm>
        </p:spPr>
        <p:txBody>
          <a:bodyPr/>
          <a:lstStyle/>
          <a:p>
            <a:pPr marL="106363" lvl="0" indent="0">
              <a:buNone/>
              <a:defRPr/>
            </a:pPr>
            <a:r>
              <a:rPr lang="en-ZA" altLang="en-US" sz="2400" b="1" u="sng" dirty="0">
                <a:solidFill>
                  <a:srgbClr val="004A8F"/>
                </a:solidFill>
                <a:latin typeface="Century Gothic" panose="020B0502020202020204" pitchFamily="34" charset="0"/>
              </a:rPr>
              <a:t>Scope</a:t>
            </a:r>
            <a:endParaRPr lang="en-ZA" altLang="en-US" sz="2400" dirty="0">
              <a:solidFill>
                <a:srgbClr val="004A8F"/>
              </a:solidFill>
            </a:endParaRPr>
          </a:p>
          <a:p>
            <a:pPr marL="106363" lvl="0" indent="0" algn="just">
              <a:buNone/>
              <a:defRPr/>
            </a:pPr>
            <a:r>
              <a:rPr lang="en-ZA" altLang="en-US" sz="2400" dirty="0">
                <a:solidFill>
                  <a:srgbClr val="004A8F"/>
                </a:solidFill>
                <a:latin typeface="Century Gothic" panose="020B0502020202020204" pitchFamily="34" charset="0"/>
              </a:rPr>
              <a:t>Umalusi attended and participated in </a:t>
            </a:r>
            <a:r>
              <a:rPr lang="en-ZA" altLang="en-US" sz="2400" b="1" dirty="0">
                <a:solidFill>
                  <a:srgbClr val="004A8F"/>
                </a:solidFill>
                <a:latin typeface="Century Gothic" panose="020B0502020202020204" pitchFamily="34" charset="0"/>
              </a:rPr>
              <a:t>75</a:t>
            </a:r>
            <a:r>
              <a:rPr lang="en-ZA" altLang="en-US" sz="2400" dirty="0">
                <a:solidFill>
                  <a:srgbClr val="004A8F"/>
                </a:solidFill>
                <a:latin typeface="Century Gothic" panose="020B0502020202020204" pitchFamily="34" charset="0"/>
              </a:rPr>
              <a:t> face-to-face marking guideline standardisation meetings, </a:t>
            </a:r>
            <a:r>
              <a:rPr lang="en-ZA" altLang="en-US" sz="2400" b="1" dirty="0">
                <a:solidFill>
                  <a:srgbClr val="004A8F"/>
                </a:solidFill>
                <a:latin typeface="Century Gothic" panose="020B0502020202020204" pitchFamily="34" charset="0"/>
              </a:rPr>
              <a:t>74</a:t>
            </a:r>
            <a:r>
              <a:rPr lang="en-ZA" altLang="en-US" sz="2400" dirty="0">
                <a:solidFill>
                  <a:srgbClr val="004A8F"/>
                </a:solidFill>
                <a:latin typeface="Century Gothic" panose="020B0502020202020204" pitchFamily="34" charset="0"/>
              </a:rPr>
              <a:t> were held online and </a:t>
            </a:r>
            <a:r>
              <a:rPr lang="en-ZA" altLang="en-US" sz="2400" b="1" dirty="0">
                <a:solidFill>
                  <a:srgbClr val="004A8F"/>
                </a:solidFill>
                <a:latin typeface="Century Gothic" panose="020B0502020202020204" pitchFamily="34" charset="0"/>
              </a:rPr>
              <a:t>one</a:t>
            </a:r>
            <a:r>
              <a:rPr lang="en-ZA" altLang="en-US" sz="2400" dirty="0">
                <a:solidFill>
                  <a:srgbClr val="004A8F"/>
                </a:solidFill>
                <a:latin typeface="Century Gothic" panose="020B0502020202020204" pitchFamily="34" charset="0"/>
              </a:rPr>
              <a:t> was conducted at a marking centre.</a:t>
            </a:r>
          </a:p>
          <a:p>
            <a:pPr marL="106363" indent="0" algn="just">
              <a:buFont typeface="Wingdings" panose="05000000000000000000" pitchFamily="2" charset="2"/>
              <a:buNone/>
              <a:defRPr/>
            </a:pPr>
            <a:r>
              <a:rPr lang="en-US" altLang="en-US" sz="2400" b="1" u="sng" dirty="0">
                <a:solidFill>
                  <a:srgbClr val="004A8F"/>
                </a:solidFill>
                <a:latin typeface="Century Gothic" panose="020B0502020202020204" pitchFamily="34" charset="0"/>
              </a:rPr>
              <a:t>Areas of Improvement</a:t>
            </a:r>
            <a:endParaRPr lang="en-ZA" altLang="en-US" sz="2400" dirty="0">
              <a:solidFill>
                <a:srgbClr val="004A8F"/>
              </a:solidFill>
            </a:endParaRPr>
          </a:p>
          <a:p>
            <a:pPr marL="563563" indent="-457200" algn="just">
              <a:buClr>
                <a:srgbClr val="002060"/>
              </a:buClr>
              <a:buSzPct val="100000"/>
              <a:buFont typeface="+mj-lt"/>
              <a:buAutoNum type="alphaLcPeriod"/>
            </a:pPr>
            <a:r>
              <a:rPr lang="en-US" sz="24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The attendance of examiners and internal moderators of question papers at online marking guideline discussion meetings allowed for open discussion and will enhance the setting and marking processes in the future;</a:t>
            </a:r>
            <a:endParaRPr lang="en-ZA" sz="24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endParaRPr>
          </a:p>
          <a:p>
            <a:pPr marL="563563" lvl="0" indent="-457200" algn="just">
              <a:buClr>
                <a:srgbClr val="002060"/>
              </a:buClr>
              <a:buSzPct val="100000"/>
              <a:buFont typeface="+mj-lt"/>
              <a:buAutoNum type="alphaLcPeriod"/>
            </a:pPr>
            <a:r>
              <a:rPr lang="en-ZA" sz="24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All marking staff displayed professional behaviour and regarded the standardisation of marking guidelines as an opportunity to uphold the principles of good marking; and</a:t>
            </a:r>
          </a:p>
          <a:p>
            <a:pPr marL="563563" lvl="0" indent="-457200" algn="just">
              <a:buClr>
                <a:srgbClr val="002060"/>
              </a:buClr>
              <a:buSzPct val="100000"/>
              <a:buFont typeface="+mj-lt"/>
              <a:buAutoNum type="alphaLcPeriod"/>
            </a:pPr>
            <a:r>
              <a:rPr lang="en-ZA" sz="2400" dirty="0">
                <a:solidFill>
                  <a:srgbClr val="004A8F"/>
                </a:solidFill>
                <a:latin typeface="Century Gothic" panose="020B0502020202020204" pitchFamily="34" charset="0"/>
              </a:rPr>
              <a:t>All marking guidelines were signed off after the online meetings.</a:t>
            </a:r>
            <a:endParaRPr lang="en-US" altLang="en-US" sz="2400" b="1" u="sng" dirty="0">
              <a:solidFill>
                <a:srgbClr val="004A8F"/>
              </a:solidFill>
              <a:latin typeface="Century Gothic" panose="020B0502020202020204" pitchFamily="34" charset="0"/>
            </a:endParaRP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106363" indent="0">
              <a:spcAft>
                <a:spcPts val="1288"/>
              </a:spcAft>
              <a:buFont typeface="Wingdings" panose="05000000000000000000" pitchFamily="2" charset="2"/>
              <a:buNone/>
              <a:defRPr/>
            </a:pPr>
            <a:endParaRPr lang="en-US" altLang="en-US" sz="1400" b="1" u="sng" dirty="0">
              <a:solidFill>
                <a:schemeClr val="accent6">
                  <a:lumMod val="50000"/>
                </a:schemeClr>
              </a:solidFill>
              <a:latin typeface="Century Gothic" panose="020B0502020202020204" pitchFamily="34" charset="0"/>
            </a:endParaRPr>
          </a:p>
          <a:p>
            <a:pPr marL="106363" indent="0" eaLnBrk="1">
              <a:buFont typeface="Wingdings" panose="05000000000000000000" pitchFamily="2" charset="2"/>
              <a:buNone/>
              <a:defRPr/>
            </a:pPr>
            <a:endParaRPr lang="en-US" altLang="en-US" dirty="0"/>
          </a:p>
        </p:txBody>
      </p:sp>
      <p:sp>
        <p:nvSpPr>
          <p:cNvPr id="2" name="Slide Number Placeholder 1"/>
          <p:cNvSpPr>
            <a:spLocks noGrp="1"/>
          </p:cNvSpPr>
          <p:nvPr>
            <p:ph type="sldNum" sz="quarter" idx="10"/>
          </p:nvPr>
        </p:nvSpPr>
        <p:spPr>
          <a:xfrm>
            <a:off x="7097712" y="684815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35</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3577160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6413" y="13334"/>
            <a:ext cx="9069387" cy="743749"/>
          </a:xfrm>
        </p:spPr>
        <p:txBody>
          <a:bodyPr/>
          <a:lstStyle/>
          <a:p>
            <a:pPr>
              <a:defRPr/>
            </a:pPr>
            <a:r>
              <a:rPr lang="en-US" altLang="en-US" sz="3200" b="1" kern="1200" dirty="0">
                <a:solidFill>
                  <a:srgbClr val="191966"/>
                </a:solidFill>
                <a:latin typeface="Century Gothic" panose="020B0502020202020204" pitchFamily="34" charset="0"/>
              </a:rPr>
              <a:t>Marking Guideline Discussions</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7707287"/>
              </p:ext>
            </p:extLst>
          </p:nvPr>
        </p:nvGraphicFramePr>
        <p:xfrm>
          <a:off x="98322" y="757084"/>
          <a:ext cx="9894989" cy="5796410"/>
        </p:xfrm>
        <a:graphic>
          <a:graphicData uri="http://schemas.openxmlformats.org/drawingml/2006/table">
            <a:tbl>
              <a:tblPr/>
              <a:tblGrid>
                <a:gridCol w="410379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1120883594"/>
                    </a:ext>
                  </a:extLst>
                </a:gridCol>
                <a:gridCol w="1828799">
                  <a:extLst>
                    <a:ext uri="{9D8B030D-6E8A-4147-A177-3AD203B41FA5}">
                      <a16:colId xmlns="" xmlns:a16="http://schemas.microsoft.com/office/drawing/2014/main" val="20004"/>
                    </a:ext>
                  </a:extLst>
                </a:gridCol>
              </a:tblGrid>
              <a:tr h="893183">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DHET must ensure that:</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dirty="0">
                          <a:ln>
                            <a:noFill/>
                          </a:ln>
                          <a:solidFill>
                            <a:srgbClr val="FFFFFF"/>
                          </a:solidFill>
                          <a:effectLst/>
                          <a:latin typeface="Century Gothic" panose="020B0502020202020204" pitchFamily="34" charset="0"/>
                        </a:rPr>
                        <a:t>Nov 2019</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8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1607775">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lang="en-ZA" sz="1700" b="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Umalusi is provided with detailed plans for the finalisation of the subjects that are marked internally</a:t>
                      </a:r>
                      <a:endParaRPr kumimoji="0" lang="en-US" alt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7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cap="none" normalizeH="0" baseline="0" dirty="0">
                          <a:ln>
                            <a:noFill/>
                          </a:ln>
                          <a:solidFill>
                            <a:srgbClr val="181966"/>
                          </a:solidFill>
                          <a:effectLst/>
                          <a:latin typeface="Century Gothic" panose="020B0502020202020204" pitchFamily="34" charset="0"/>
                        </a:rPr>
                        <a:t>No problems reported on this matter in 2020</a:t>
                      </a: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181966"/>
                          </a:solidFill>
                          <a:effectLst/>
                          <a:latin typeface="Century Gothic" panose="020B0502020202020204" pitchFamily="34" charset="0"/>
                        </a:rPr>
                        <a:t>No problems reported on this matter in 2020</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0" i="0" u="none" strike="noStrike" cap="none" normalizeH="0" baseline="0" dirty="0">
                          <a:ln>
                            <a:noFill/>
                          </a:ln>
                          <a:solidFill>
                            <a:srgbClr val="181966"/>
                          </a:solidFill>
                          <a:effectLst/>
                          <a:latin typeface="Century Gothic" panose="020B0502020202020204" pitchFamily="34" charset="0"/>
                        </a:rPr>
                        <a:t>A new directive that emerged in 2019 but improved in 2020 and 2021</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2"/>
                  </a:ext>
                </a:extLst>
              </a:tr>
              <a:tr h="848516">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 marking guideline discussion meetings start on time</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7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700" b="0" i="0" u="none" strike="noStrike" cap="none" normalizeH="0" baseline="0" dirty="0">
                        <a:ln>
                          <a:noFill/>
                        </a:ln>
                        <a:solidFill>
                          <a:srgbClr val="181966"/>
                        </a:solidFill>
                        <a:effectLst/>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r>
                        <a:rPr kumimoji="0" lang="en-US" sz="1700" b="0" i="0" u="none" strike="noStrike" kern="1200" cap="none" normalizeH="0" baseline="0" dirty="0">
                          <a:ln>
                            <a:noFill/>
                          </a:ln>
                          <a:solidFill>
                            <a:srgbClr val="181966"/>
                          </a:solidFill>
                          <a:effectLst/>
                          <a:latin typeface="Century Gothic" panose="020B0502020202020204" pitchFamily="34" charset="0"/>
                          <a:ea typeface="+mn-ea"/>
                          <a:cs typeface="+mn-cs"/>
                        </a:rPr>
                        <a:t>A new directive that emerged in 2021</a:t>
                      </a:r>
                      <a:endParaRPr kumimoji="0" lang="en-ZA" sz="17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3"/>
                  </a:ext>
                </a:extLst>
              </a:tr>
              <a:tr h="1151673">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Umalusi has access to names and designations of the marking staff invited to Marking Guideline Discussion (MGD) meetings</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7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rPr>
                        <a:t>Emerged in 2020</a:t>
                      </a:r>
                      <a:endParaRPr kumimoji="0" lang="en-ZA" sz="17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endParaRPr lang="en-ZA" sz="1700" dirty="0">
                        <a:solidFill>
                          <a:srgbClr val="FF0000"/>
                        </a:solidFill>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l"/>
                      <a:r>
                        <a:rPr kumimoji="0" lang="en-US" sz="1700" b="0" i="0" u="none" strike="noStrike" kern="1200" cap="none" normalizeH="0" baseline="0" dirty="0">
                          <a:ln>
                            <a:noFill/>
                          </a:ln>
                          <a:solidFill>
                            <a:srgbClr val="181966"/>
                          </a:solidFill>
                          <a:effectLst/>
                          <a:latin typeface="Century Gothic" panose="020B0502020202020204" pitchFamily="34" charset="0"/>
                          <a:ea typeface="+mn-ea"/>
                          <a:cs typeface="+mn-cs"/>
                        </a:rPr>
                        <a:t>This was adhered to in November 2021</a:t>
                      </a:r>
                      <a:endParaRPr kumimoji="0" lang="en-ZA" sz="17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49356904"/>
                  </a:ext>
                </a:extLst>
              </a:tr>
              <a:tr h="1188605">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All chairpersons receive training and guidance in the use of the online platform</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7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81966"/>
                          </a:solidFill>
                          <a:effectLst/>
                          <a:uLnTx/>
                          <a:uFillTx/>
                          <a:latin typeface="Century Gothic" panose="020B0502020202020204" pitchFamily="34" charset="0"/>
                          <a:ea typeface="+mn-ea"/>
                        </a:rPr>
                        <a:t>Emerged in 2020</a:t>
                      </a:r>
                      <a:endParaRPr kumimoji="0" lang="en-ZA" sz="17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endParaRPr lang="en-ZA" sz="1700" dirty="0">
                        <a:solidFill>
                          <a:srgbClr val="181966"/>
                        </a:solidFill>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normalizeH="0" baseline="0" dirty="0">
                          <a:ln>
                            <a:noFill/>
                          </a:ln>
                          <a:solidFill>
                            <a:srgbClr val="181966"/>
                          </a:solidFill>
                          <a:effectLst/>
                          <a:latin typeface="Century Gothic" panose="020B0502020202020204" pitchFamily="34" charset="0"/>
                          <a:ea typeface="+mn-ea"/>
                          <a:cs typeface="+mn-cs"/>
                        </a:rPr>
                        <a:t>This was adhered to in November 2021</a:t>
                      </a:r>
                      <a:endParaRPr kumimoji="0" lang="en-ZA" sz="17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52640292"/>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36</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393738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6413" y="13334"/>
            <a:ext cx="9069387" cy="743749"/>
          </a:xfrm>
        </p:spPr>
        <p:txBody>
          <a:bodyPr/>
          <a:lstStyle/>
          <a:p>
            <a:pPr>
              <a:defRPr/>
            </a:pPr>
            <a:r>
              <a:rPr lang="en-US" altLang="en-US" sz="3200" b="1" kern="1200" dirty="0">
                <a:solidFill>
                  <a:srgbClr val="191966"/>
                </a:solidFill>
                <a:latin typeface="Century Gothic" panose="020B0502020202020204" pitchFamily="34" charset="0"/>
              </a:rPr>
              <a:t>Marking Guideline Discussions</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5845671"/>
              </p:ext>
            </p:extLst>
          </p:nvPr>
        </p:nvGraphicFramePr>
        <p:xfrm>
          <a:off x="92817" y="579437"/>
          <a:ext cx="9894989" cy="5931149"/>
        </p:xfrm>
        <a:graphic>
          <a:graphicData uri="http://schemas.openxmlformats.org/drawingml/2006/table">
            <a:tbl>
              <a:tblPr/>
              <a:tblGrid>
                <a:gridCol w="4500744">
                  <a:extLst>
                    <a:ext uri="{9D8B030D-6E8A-4147-A177-3AD203B41FA5}">
                      <a16:colId xmlns="" xmlns:a16="http://schemas.microsoft.com/office/drawing/2014/main" val="20000"/>
                    </a:ext>
                  </a:extLst>
                </a:gridCol>
                <a:gridCol w="822246">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301691">
                  <a:extLst>
                    <a:ext uri="{9D8B030D-6E8A-4147-A177-3AD203B41FA5}">
                      <a16:colId xmlns="" xmlns:a16="http://schemas.microsoft.com/office/drawing/2014/main" val="1120883594"/>
                    </a:ext>
                  </a:extLst>
                </a:gridCol>
                <a:gridCol w="2127308">
                  <a:extLst>
                    <a:ext uri="{9D8B030D-6E8A-4147-A177-3AD203B41FA5}">
                      <a16:colId xmlns="" xmlns:a16="http://schemas.microsoft.com/office/drawing/2014/main" val="20004"/>
                    </a:ext>
                  </a:extLst>
                </a:gridCol>
              </a:tblGrid>
              <a:tr h="626735">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Century Gothic" panose="020B0502020202020204" pitchFamily="34" charset="0"/>
                        </a:rPr>
                        <a:t>DHET must ensure that:</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500" b="1" i="0" u="none" strike="noStrike" cap="none" normalizeH="0" baseline="0" dirty="0">
                          <a:ln>
                            <a:noFill/>
                          </a:ln>
                          <a:solidFill>
                            <a:srgbClr val="FFFFFF"/>
                          </a:solidFill>
                          <a:effectLst/>
                          <a:latin typeface="Century Gothic" panose="020B0502020202020204" pitchFamily="34" charset="0"/>
                        </a:rPr>
                        <a:t>Nov 2019</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5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5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5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5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1389777">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lang="en-ZA" sz="1500" b="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Umalusi is provided with detailed plans for the finalisation of the subjects that are marked internally</a:t>
                      </a:r>
                      <a:endParaRPr kumimoji="0" lang="en-US" altLang="en-US" sz="15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lumOff val="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cap="none" normalizeH="0" baseline="0" dirty="0">
                          <a:ln>
                            <a:noFill/>
                          </a:ln>
                          <a:solidFill>
                            <a:srgbClr val="181966"/>
                          </a:solidFill>
                          <a:effectLst/>
                          <a:latin typeface="Century Gothic" panose="020B0502020202020204" pitchFamily="34" charset="0"/>
                        </a:rPr>
                        <a:t>No problems reported on this matter in 2020</a:t>
                      </a: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cap="none" normalizeH="0" baseline="0" dirty="0">
                          <a:ln>
                            <a:noFill/>
                          </a:ln>
                          <a:solidFill>
                            <a:srgbClr val="181966"/>
                          </a:solidFill>
                          <a:effectLst/>
                          <a:latin typeface="Century Gothic" panose="020B0502020202020204" pitchFamily="34" charset="0"/>
                        </a:rPr>
                        <a:t>There was compliance in 2021</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2"/>
                  </a:ext>
                </a:extLst>
              </a:tr>
              <a:tr h="763569">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500" b="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The appointment of markers correlates with the number of scripts expected at the marking centres</a:t>
                      </a:r>
                      <a:endParaRPr kumimoji="0" lang="en-US" altLang="en-US" sz="15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altLang="en-US" sz="1500" b="0" i="0" u="none" strike="noStrike" cap="none" normalizeH="0" baseline="0" dirty="0">
                          <a:ln>
                            <a:noFill/>
                          </a:ln>
                          <a:solidFill>
                            <a:srgbClr val="181966"/>
                          </a:solidFill>
                          <a:effectLst/>
                          <a:latin typeface="Century Gothic" panose="020B0502020202020204" pitchFamily="34" charset="0"/>
                        </a:rPr>
                        <a:t>This was adhered to in 2020</a:t>
                      </a: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l"/>
                      <a:endParaRPr kumimoji="0" lang="en-ZA" sz="15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3"/>
                  </a:ext>
                </a:extLst>
              </a:tr>
              <a:tr h="996852">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500" b="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The</a:t>
                      </a:r>
                      <a:r>
                        <a:rPr lang="en-ZA" sz="1500" b="0" baseline="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 </a:t>
                      </a:r>
                      <a:r>
                        <a:rPr lang="en-ZA" sz="1500" b="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commencement of the marking at centres is arranged to accommodate marking staff in terms of travelling and preparation for the marking process</a:t>
                      </a:r>
                      <a:endParaRPr kumimoji="0" lang="en-US" altLang="en-US" sz="15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181966"/>
                          </a:solidFill>
                          <a:latin typeface="Century Gothic" panose="020B0502020202020204" pitchFamily="34" charset="0"/>
                        </a:rPr>
                        <a:t>This was addressed in 2020</a:t>
                      </a:r>
                      <a:endParaRPr lang="en-ZA" sz="1500" dirty="0">
                        <a:solidFill>
                          <a:srgbClr val="181966"/>
                        </a:solidFill>
                        <a:latin typeface="Century Gothic" panose="020B0502020202020204" pitchFamily="34" charset="0"/>
                      </a:endParaRPr>
                    </a:p>
                    <a:p>
                      <a:pPr algn="l"/>
                      <a:endParaRPr lang="en-ZA" sz="1500" dirty="0">
                        <a:solidFill>
                          <a:srgbClr val="181966"/>
                        </a:solidFill>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l"/>
                      <a:endParaRPr lang="en-ZA" sz="1500" dirty="0">
                        <a:solidFill>
                          <a:srgbClr val="181966"/>
                        </a:solidFill>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l"/>
                      <a:r>
                        <a:rPr kumimoji="0" lang="en-ZA" sz="1500" b="0" i="0" u="none" strike="noStrike" kern="1200" cap="none" normalizeH="0" baseline="0" dirty="0">
                          <a:ln>
                            <a:noFill/>
                          </a:ln>
                          <a:solidFill>
                            <a:srgbClr val="181966"/>
                          </a:solidFill>
                          <a:effectLst/>
                          <a:latin typeface="Century Gothic" panose="020B0502020202020204" pitchFamily="34" charset="0"/>
                          <a:ea typeface="+mn-ea"/>
                          <a:cs typeface="+mn-cs"/>
                        </a:rPr>
                        <a:t>There was compliance in 2021</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49356904"/>
                  </a:ext>
                </a:extLst>
              </a:tr>
              <a:tr h="996852">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5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Umalusi has access to names and designations of the marking staff invited to Marking Guideline Discussion (MGD) meetings</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181966"/>
                          </a:solidFill>
                          <a:latin typeface="Century Gothic" panose="020B0502020202020204" pitchFamily="34" charset="0"/>
                        </a:rPr>
                        <a:t>Emerged in 2020</a:t>
                      </a:r>
                      <a:endParaRPr lang="en-ZA" sz="1500" dirty="0">
                        <a:solidFill>
                          <a:srgbClr val="181966"/>
                        </a:solidFill>
                        <a:latin typeface="Century Gothic" panose="020B0502020202020204" pitchFamily="34" charset="0"/>
                      </a:endParaRPr>
                    </a:p>
                    <a:p>
                      <a:pPr algn="l"/>
                      <a:endParaRPr lang="en-ZA" sz="1500" dirty="0">
                        <a:solidFill>
                          <a:srgbClr val="181966"/>
                        </a:solidFill>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endParaRPr lang="en-ZA" sz="1500" dirty="0">
                        <a:solidFill>
                          <a:srgbClr val="181966"/>
                        </a:solidFill>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r>
                        <a:rPr kumimoji="0" lang="en-ZA" sz="1500" b="0" i="0" u="none" strike="noStrike" kern="1200" cap="none" normalizeH="0" baseline="0" dirty="0">
                          <a:ln>
                            <a:noFill/>
                          </a:ln>
                          <a:solidFill>
                            <a:srgbClr val="181966"/>
                          </a:solidFill>
                          <a:effectLst/>
                          <a:latin typeface="Century Gothic" panose="020B0502020202020204" pitchFamily="34" charset="0"/>
                          <a:ea typeface="+mn-ea"/>
                          <a:cs typeface="+mn-cs"/>
                        </a:rPr>
                        <a:t>Not yet fully adhered to</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366102373"/>
                  </a:ext>
                </a:extLst>
              </a:tr>
              <a:tr h="763569">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5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 online platform is made a permanent mode for holding marking guideline discussion meetings</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15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181966"/>
                          </a:solidFill>
                          <a:latin typeface="Century Gothic" panose="020B0502020202020204" pitchFamily="34" charset="0"/>
                        </a:rPr>
                        <a:t>Emerged in 2020</a:t>
                      </a:r>
                      <a:endParaRPr lang="en-ZA" sz="1500" dirty="0">
                        <a:solidFill>
                          <a:srgbClr val="181966"/>
                        </a:solidFill>
                        <a:latin typeface="Century Gothic" panose="020B0502020202020204" pitchFamily="34" charset="0"/>
                      </a:endParaRPr>
                    </a:p>
                    <a:p>
                      <a:endParaRPr lang="en-ZA" sz="1500" dirty="0">
                        <a:solidFill>
                          <a:srgbClr val="181966"/>
                        </a:solidFill>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endParaRPr lang="en-ZA" sz="1500" dirty="0">
                        <a:solidFill>
                          <a:srgbClr val="181966"/>
                        </a:solidFill>
                        <a:latin typeface="Century Gothic" panose="020B0502020202020204" pitchFamily="34" charset="0"/>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r>
                        <a:rPr kumimoji="0" lang="en-ZA" sz="1500" b="0" i="0" u="none" strike="noStrike" kern="1200" cap="none" normalizeH="0" baseline="0" dirty="0">
                          <a:ln>
                            <a:noFill/>
                          </a:ln>
                          <a:solidFill>
                            <a:srgbClr val="181966"/>
                          </a:solidFill>
                          <a:effectLst/>
                          <a:latin typeface="Century Gothic" panose="020B0502020202020204" pitchFamily="34" charset="0"/>
                          <a:ea typeface="+mn-ea"/>
                          <a:cs typeface="+mn-cs"/>
                        </a:rPr>
                        <a:t>A discussion matter with the DHET</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284022282"/>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67223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3238" y="87313"/>
            <a:ext cx="9069387" cy="596900"/>
          </a:xfrm>
        </p:spPr>
        <p:txBody>
          <a:bodyPr/>
          <a:lstStyle/>
          <a:p>
            <a:pPr>
              <a:defRPr/>
            </a:pPr>
            <a:r>
              <a:rPr lang="en-US" altLang="en-US" sz="3200" b="1" kern="1200" dirty="0">
                <a:solidFill>
                  <a:srgbClr val="191966"/>
                </a:solidFill>
                <a:latin typeface="Century Gothic" panose="020B0502020202020204" pitchFamily="34" charset="0"/>
              </a:rPr>
              <a:t>Marking Guideline Discussions</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9637957"/>
              </p:ext>
            </p:extLst>
          </p:nvPr>
        </p:nvGraphicFramePr>
        <p:xfrm>
          <a:off x="215900" y="684213"/>
          <a:ext cx="9701212" cy="5455816"/>
        </p:xfrm>
        <a:graphic>
          <a:graphicData uri="http://schemas.openxmlformats.org/drawingml/2006/table">
            <a:tbl>
              <a:tblPr/>
              <a:tblGrid>
                <a:gridCol w="4939409">
                  <a:extLst>
                    <a:ext uri="{9D8B030D-6E8A-4147-A177-3AD203B41FA5}">
                      <a16:colId xmlns="" xmlns:a16="http://schemas.microsoft.com/office/drawing/2014/main" val="20000"/>
                    </a:ext>
                  </a:extLst>
                </a:gridCol>
                <a:gridCol w="921639">
                  <a:extLst>
                    <a:ext uri="{9D8B030D-6E8A-4147-A177-3AD203B41FA5}">
                      <a16:colId xmlns="" xmlns:a16="http://schemas.microsoft.com/office/drawing/2014/main" val="20002"/>
                    </a:ext>
                  </a:extLst>
                </a:gridCol>
                <a:gridCol w="921639">
                  <a:extLst>
                    <a:ext uri="{9D8B030D-6E8A-4147-A177-3AD203B41FA5}">
                      <a16:colId xmlns="" xmlns:a16="http://schemas.microsoft.com/office/drawing/2014/main" val="20003"/>
                    </a:ext>
                  </a:extLst>
                </a:gridCol>
                <a:gridCol w="844836">
                  <a:extLst>
                    <a:ext uri="{9D8B030D-6E8A-4147-A177-3AD203B41FA5}">
                      <a16:colId xmlns="" xmlns:a16="http://schemas.microsoft.com/office/drawing/2014/main" val="1069394807"/>
                    </a:ext>
                  </a:extLst>
                </a:gridCol>
                <a:gridCol w="2073689">
                  <a:extLst>
                    <a:ext uri="{9D8B030D-6E8A-4147-A177-3AD203B41FA5}">
                      <a16:colId xmlns="" xmlns:a16="http://schemas.microsoft.com/office/drawing/2014/main" val="20004"/>
                    </a:ext>
                  </a:extLst>
                </a:gridCol>
              </a:tblGrid>
              <a:tr h="748192">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entury Gothic" panose="020B0502020202020204" pitchFamily="34" charset="0"/>
                        </a:rPr>
                        <a:t>Directives for compliance and improvement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entury Gothic" panose="020B0502020202020204" pitchFamily="34" charset="0"/>
                        </a:rPr>
                        <a:t>DHET must ensure that:</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a:ln>
                            <a:noFill/>
                          </a:ln>
                          <a:solidFill>
                            <a:srgbClr val="FFFFFF"/>
                          </a:solidFill>
                          <a:effectLst/>
                          <a:latin typeface="Century Gothic" panose="020B0502020202020204" pitchFamily="34" charset="0"/>
                        </a:rPr>
                        <a:t>Nov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a:ln>
                            <a:noFill/>
                          </a:ln>
                          <a:solidFill>
                            <a:srgbClr val="FFFFFF"/>
                          </a:solidFill>
                          <a:effectLst/>
                          <a:latin typeface="Century Gothic" panose="020B0502020202020204" pitchFamily="34" charset="0"/>
                        </a:rPr>
                        <a:t>2019</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2020</a:t>
                      </a:r>
                      <a:endParaRPr kumimoji="0" lang="en-ZA" altLang="en-US" sz="20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2021</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 xmlns:a16="http://schemas.microsoft.com/office/drawing/2014/main" val="10000"/>
                  </a:ext>
                </a:extLst>
              </a:tr>
              <a:tr h="1724130">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20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The chief markers and internal moderators complete sample marking before the marking guideline discussion meetings</a:t>
                      </a:r>
                      <a:endParaRPr kumimoji="0" lang="en-US" altLang="en-US" sz="20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7" marR="9142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81966"/>
                        </a:solidFill>
                        <a:effectLst/>
                        <a:latin typeface="Century Gothic" panose="020B0502020202020204" pitchFamily="34" charset="0"/>
                      </a:endParaRPr>
                    </a:p>
                  </a:txBody>
                  <a:tcPr marL="91429" marR="9142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181966"/>
                        </a:solidFill>
                        <a:effectLst/>
                        <a:uLnTx/>
                        <a:uFillTx/>
                        <a:latin typeface="Century Gothic" panose="020B0502020202020204" pitchFamily="34" charset="0"/>
                        <a:ea typeface="+mn-ea"/>
                      </a:endParaRPr>
                    </a:p>
                  </a:txBody>
                  <a:tcPr marL="91429" marR="9142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indent="0" algn="just">
                        <a:lnSpc>
                          <a:spcPct val="107000"/>
                        </a:lnSpc>
                        <a:spcBef>
                          <a:spcPts val="0"/>
                        </a:spcBef>
                        <a:spcAft>
                          <a:spcPts val="0"/>
                        </a:spcAft>
                        <a:buFont typeface="Wingdings" panose="05000000000000000000" pitchFamily="2" charset="2"/>
                        <a:buNone/>
                      </a:pPr>
                      <a:endParaRPr kumimoji="0" lang="en-US" altLang="en-US" sz="2000" b="0" i="0" u="none" strike="noStrike" cap="none" normalizeH="0" baseline="0" dirty="0">
                        <a:ln>
                          <a:noFill/>
                        </a:ln>
                        <a:solidFill>
                          <a:srgbClr val="181966"/>
                        </a:solidFill>
                        <a:effectLst/>
                        <a:latin typeface="Century Gothic" panose="020B0502020202020204" pitchFamily="34" charset="0"/>
                      </a:endParaRP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cap="none" normalizeH="0" baseline="0" dirty="0">
                          <a:ln>
                            <a:noFill/>
                          </a:ln>
                          <a:solidFill>
                            <a:srgbClr val="181966"/>
                          </a:solidFill>
                          <a:effectLst/>
                          <a:latin typeface="Century Gothic" panose="020B0502020202020204" pitchFamily="34" charset="0"/>
                        </a:rPr>
                        <a:t>There was 72% compliance in 2019. in 2021, due to Covid-19, only 6% complied.</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1"/>
                  </a:ext>
                </a:extLst>
              </a:tr>
              <a:tr h="2375902">
                <a:tc>
                  <a:txBody>
                    <a:bodyPr/>
                    <a:lstStyle/>
                    <a:p>
                      <a:pPr marL="0" lvl="0" indent="0" algn="just">
                        <a:lnSpc>
                          <a:spcPct val="122000"/>
                        </a:lnSpc>
                        <a:spcAft>
                          <a:spcPts val="0"/>
                        </a:spcAft>
                        <a:buFont typeface="Symbol" panose="05050102010706020507" pitchFamily="18" charset="2"/>
                        <a:buNone/>
                      </a:pPr>
                      <a:r>
                        <a:rPr lang="en-ZA" sz="20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The markers are trained to improve their skills as markers.</a:t>
                      </a:r>
                    </a:p>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kumimoji="0" lang="en-US" altLang="en-US" sz="20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29" marR="91429"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20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kumimoji="0" lang="en-US" altLang="en-US" sz="2000" b="0" i="0" u="none" strike="noStrike" cap="none" normalizeH="0" baseline="0" dirty="0">
                        <a:ln>
                          <a:noFill/>
                        </a:ln>
                        <a:solidFill>
                          <a:srgbClr val="181966"/>
                        </a:solidFill>
                        <a:effectLst/>
                        <a:latin typeface="Century Gothic" panose="020B0502020202020204" pitchFamily="34" charset="0"/>
                      </a:endParaRPr>
                    </a:p>
                  </a:txBody>
                  <a:tcPr marL="91429" marR="91429"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kumimoji="0" lang="en-ZA" sz="2000" b="0" i="0" u="none" strike="noStrike" kern="1200" cap="none" normalizeH="0" baseline="0" dirty="0">
                        <a:ln>
                          <a:noFill/>
                        </a:ln>
                        <a:solidFill>
                          <a:srgbClr val="181966"/>
                        </a:solidFill>
                        <a:effectLst/>
                        <a:latin typeface="Century Gothic" panose="020B0502020202020204" pitchFamily="34" charset="0"/>
                        <a:ea typeface="+mn-ea"/>
                        <a:cs typeface="+mn-cs"/>
                      </a:endParaRP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81966"/>
                          </a:solidFill>
                          <a:effectLst/>
                          <a:latin typeface="Century Gothic" panose="020B0502020202020204" pitchFamily="34" charset="0"/>
                        </a:rPr>
                        <a:t>There was 10% increase in compliance from 76% of 2019 to 86% in 2020. in 2021 there was 100% compliance</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410180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11312" y="1916832"/>
            <a:ext cx="69573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VERIFICATION OF MARKING </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0794581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504826" y="122237"/>
            <a:ext cx="9258300" cy="685800"/>
          </a:xfrm>
        </p:spPr>
        <p:txBody>
          <a:bodyPr/>
          <a:lstStyle/>
          <a:p>
            <a:pPr marL="717550" indent="-609600"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b="1" dirty="0">
                <a:solidFill>
                  <a:srgbClr val="002BAE"/>
                </a:solidFill>
                <a:latin typeface="Century Gothic" panose="020B0502020202020204" pitchFamily="34" charset="0"/>
              </a:rPr>
              <a:t>Umalusi Mandate and Regulatory Framework</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4</a:t>
            </a:fld>
            <a:endParaRPr lang="en-GB" altLang="en-US" b="0" dirty="0"/>
          </a:p>
        </p:txBody>
      </p:sp>
      <p:sp>
        <p:nvSpPr>
          <p:cNvPr id="4" name="Rectangle 3"/>
          <p:cNvSpPr/>
          <p:nvPr/>
        </p:nvSpPr>
        <p:spPr>
          <a:xfrm>
            <a:off x="87311" y="782954"/>
            <a:ext cx="9829801" cy="5740083"/>
          </a:xfrm>
          <a:prstGeom prst="rect">
            <a:avLst/>
          </a:prstGeom>
        </p:spPr>
        <p:txBody>
          <a:bodyPr wrap="square">
            <a:normAutofit/>
          </a:bodyPr>
          <a:lstStyle/>
          <a:p>
            <a:pPr eaLnBrk="1">
              <a:spcAft>
                <a:spcPts val="1425"/>
              </a:spcAft>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a:solidFill>
                  <a:srgbClr val="002BAE"/>
                </a:solidFill>
                <a:latin typeface="Century Gothic" panose="020B0502020202020204" pitchFamily="34" charset="0"/>
              </a:rPr>
              <a:t>Umalusi derives its mandate for quality assurance of assessment from the:  </a:t>
            </a:r>
          </a:p>
          <a:p>
            <a:pPr marL="538163" indent="-274638" eaLnBrk="1">
              <a:spcAft>
                <a:spcPts val="1425"/>
              </a:spcAft>
              <a:buFont typeface="Arial" panose="020B0604020202020204" pitchFamily="34" charset="0"/>
              <a:buChar char="•"/>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rgbClr val="002BAE"/>
                </a:solidFill>
                <a:latin typeface="Century Gothic" panose="020B0502020202020204" pitchFamily="34" charset="0"/>
              </a:rPr>
              <a:t>National Qualifications Framework (NQF) Act No. 67 of 2008 </a:t>
            </a:r>
            <a:r>
              <a:rPr lang="en-US" sz="2000" i="1" dirty="0">
                <a:solidFill>
                  <a:srgbClr val="002BAE"/>
                </a:solidFill>
                <a:latin typeface="Century Gothic" panose="020B0502020202020204" pitchFamily="34" charset="0"/>
              </a:rPr>
              <a:t>Sections 27 (h) and 27 (i); and </a:t>
            </a:r>
          </a:p>
          <a:p>
            <a:pPr marL="538163" lvl="5" indent="-274638">
              <a:buSzTx/>
              <a:buFont typeface="Arial" panose="020B0604020202020204" pitchFamily="34" charset="0"/>
              <a:buChar char="•"/>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i="1" dirty="0">
                <a:solidFill>
                  <a:srgbClr val="002BAE"/>
                </a:solidFill>
                <a:latin typeface="Century Gothic" panose="020B0502020202020204" pitchFamily="34" charset="0"/>
              </a:rPr>
              <a:t>General Further Education and  Training Quality Assurance  Act as            amended in 2008. Section 17 (A) which state that:</a:t>
            </a:r>
          </a:p>
          <a:p>
            <a:pPr marL="263525" lvl="5">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endParaRPr lang="en-US" sz="2000" i="1" dirty="0">
              <a:solidFill>
                <a:srgbClr val="002BAE"/>
              </a:solidFill>
              <a:latin typeface="Century Gothic" panose="020B0502020202020204" pitchFamily="34" charset="0"/>
            </a:endParaRPr>
          </a:p>
          <a:p>
            <a:pPr marL="985838" lvl="6" indent="-538163">
              <a:tabLst>
                <a:tab pos="625475" algn="l"/>
                <a:tab pos="893763" algn="l"/>
                <a:tab pos="2171700" algn="l"/>
                <a:tab pos="2895600" algn="l"/>
                <a:tab pos="3619500" algn="l"/>
                <a:tab pos="4343400" algn="l"/>
                <a:tab pos="5067300" algn="l"/>
                <a:tab pos="5791200" algn="l"/>
                <a:tab pos="6515100" algn="l"/>
                <a:tab pos="7239000" algn="l"/>
                <a:tab pos="7962900" algn="l"/>
                <a:tab pos="8686800" algn="l"/>
              </a:tabLst>
              <a:defRPr/>
            </a:pPr>
            <a:r>
              <a:rPr lang="en-US" sz="2000" i="1" dirty="0">
                <a:solidFill>
                  <a:srgbClr val="002BAE"/>
                </a:solidFill>
                <a:latin typeface="Century Gothic" panose="020B0502020202020204" pitchFamily="34" charset="0"/>
              </a:rPr>
              <a:t> </a:t>
            </a:r>
            <a:r>
              <a:rPr lang="en-ZA" sz="2000" i="1" dirty="0">
                <a:solidFill>
                  <a:srgbClr val="002BAE"/>
                </a:solidFill>
                <a:latin typeface="Century Gothic" panose="020B0502020202020204" pitchFamily="34" charset="0"/>
              </a:rPr>
              <a:t>(3) The Council must, perform the external moderation of assessment of all assessment bodies and education institutions;</a:t>
            </a:r>
          </a:p>
          <a:p>
            <a:pPr marL="985838" lvl="6" indent="-447675">
              <a:tabLst>
                <a:tab pos="985838" algn="l"/>
                <a:tab pos="1076325" algn="l"/>
                <a:tab pos="2171700" algn="l"/>
                <a:tab pos="2895600" algn="l"/>
                <a:tab pos="3619500" algn="l"/>
                <a:tab pos="4343400" algn="l"/>
                <a:tab pos="5067300" algn="l"/>
                <a:tab pos="5791200" algn="l"/>
                <a:tab pos="6515100" algn="l"/>
                <a:tab pos="7239000" algn="l"/>
                <a:tab pos="7962900" algn="l"/>
                <a:tab pos="8686800" algn="l"/>
              </a:tabLst>
              <a:defRPr/>
            </a:pPr>
            <a:r>
              <a:rPr lang="en-ZA" sz="2000" i="1" dirty="0">
                <a:solidFill>
                  <a:srgbClr val="002BAE"/>
                </a:solidFill>
                <a:latin typeface="Century Gothic" panose="020B0502020202020204" pitchFamily="34" charset="0"/>
              </a:rPr>
              <a:t>(4) The Council may adjust raw marks during the standardisation process; and the </a:t>
            </a:r>
          </a:p>
          <a:p>
            <a:pPr marL="985838" lvl="6" indent="-447675">
              <a:tabLst>
                <a:tab pos="625475" algn="l"/>
                <a:tab pos="985838" algn="l"/>
                <a:tab pos="2171700" algn="l"/>
                <a:tab pos="2895600" algn="l"/>
                <a:tab pos="3619500" algn="l"/>
                <a:tab pos="4343400" algn="l"/>
                <a:tab pos="5067300" algn="l"/>
                <a:tab pos="5791200" algn="l"/>
                <a:tab pos="6515100" algn="l"/>
                <a:tab pos="7239000" algn="l"/>
                <a:tab pos="7962900" algn="l"/>
                <a:tab pos="8686800" algn="l"/>
              </a:tabLst>
              <a:defRPr/>
            </a:pPr>
            <a:r>
              <a:rPr lang="en-ZA" sz="2400" i="1" dirty="0">
                <a:solidFill>
                  <a:srgbClr val="002BAE"/>
                </a:solidFill>
                <a:latin typeface="Century Gothic" panose="020B0502020202020204" pitchFamily="34" charset="0"/>
              </a:rPr>
              <a:t> </a:t>
            </a:r>
            <a:r>
              <a:rPr lang="en-ZA" sz="2000" i="1" dirty="0">
                <a:solidFill>
                  <a:srgbClr val="002BAE"/>
                </a:solidFill>
                <a:latin typeface="Century Gothic" panose="020B0502020202020204" pitchFamily="34" charset="0"/>
              </a:rPr>
              <a:t>(5) The Council must, with the concurrence of the Director-General and after consultation with the relevant assessment body or education institution, approve the publication of the results of learners if the Council is satisfied that the assessment body or education institution has satisfied the conditions that warrant such an approval</a:t>
            </a:r>
            <a:r>
              <a:rPr lang="en-ZA" sz="2000" i="1" dirty="0">
                <a:solidFill>
                  <a:srgbClr val="22228B"/>
                </a:solidFill>
                <a:latin typeface="Century Gothic" panose="020B0502020202020204" pitchFamily="34" charset="0"/>
              </a:rPr>
              <a:t>.</a:t>
            </a:r>
            <a:endParaRPr lang="en-US" sz="2400" i="1" dirty="0">
              <a:solidFill>
                <a:srgbClr val="22228B"/>
              </a:solidFill>
              <a:latin typeface="Century Gothic" panose="020B0502020202020204" pitchFamily="34" charset="0"/>
            </a:endParaRPr>
          </a:p>
        </p:txBody>
      </p:sp>
    </p:spTree>
    <p:extLst>
      <p:ext uri="{BB962C8B-B14F-4D97-AF65-F5344CB8AC3E}">
        <p14:creationId xmlns:p14="http://schemas.microsoft.com/office/powerpoint/2010/main" val="652874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4825" y="198438"/>
            <a:ext cx="9067800" cy="457200"/>
          </a:xfrm>
        </p:spPr>
        <p:txBody>
          <a:bodyPr/>
          <a:lstStyle/>
          <a:p>
            <a:pPr eaLnBrk="1">
              <a:defRPr/>
            </a:pPr>
            <a:r>
              <a:rPr lang="en-US" altLang="en-US" sz="3200" b="1" kern="0" dirty="0">
                <a:solidFill>
                  <a:srgbClr val="002BAE"/>
                </a:solidFill>
                <a:latin typeface="Century Gothic" panose="020B0502020202020204" pitchFamily="34" charset="0"/>
              </a:rPr>
              <a:t>Verification of Marking</a:t>
            </a:r>
            <a:endParaRPr lang="en-US" altLang="en-US" sz="3200" dirty="0">
              <a:solidFill>
                <a:srgbClr val="002BAE"/>
              </a:solidFill>
            </a:endParaRPr>
          </a:p>
        </p:txBody>
      </p:sp>
      <p:sp>
        <p:nvSpPr>
          <p:cNvPr id="47107" name="Rectangle 2"/>
          <p:cNvSpPr>
            <a:spLocks noGrp="1" noChangeArrowheads="1"/>
          </p:cNvSpPr>
          <p:nvPr>
            <p:ph type="body" idx="1"/>
          </p:nvPr>
        </p:nvSpPr>
        <p:spPr>
          <a:xfrm>
            <a:off x="189706" y="666115"/>
            <a:ext cx="9698037" cy="5933122"/>
          </a:xfrm>
        </p:spPr>
        <p:txBody>
          <a:bodyPr/>
          <a:lstStyle/>
          <a:p>
            <a:pPr marL="95250" indent="0" defTabSz="406400">
              <a:spcAft>
                <a:spcPts val="1288"/>
              </a:spcAft>
              <a:buNone/>
              <a:defRPr/>
            </a:pPr>
            <a:r>
              <a:rPr lang="en-ZA" altLang="en-US" sz="2300" b="1" u="sng" dirty="0">
                <a:solidFill>
                  <a:srgbClr val="002BAE"/>
                </a:solidFill>
                <a:latin typeface="Century Gothic" panose="020B0502020202020204" pitchFamily="34" charset="0"/>
              </a:rPr>
              <a:t>Scope</a:t>
            </a:r>
            <a:endParaRPr lang="en-ZA" altLang="en-US" sz="2300" dirty="0">
              <a:solidFill>
                <a:srgbClr val="002BAE"/>
              </a:solidFill>
            </a:endParaRPr>
          </a:p>
          <a:p>
            <a:pPr marL="552450" indent="-457200" defTabSz="406400">
              <a:spcAft>
                <a:spcPts val="1288"/>
              </a:spcAft>
              <a:buClr>
                <a:srgbClr val="002060"/>
              </a:buClr>
              <a:buSzPct val="100000"/>
              <a:buFont typeface="+mj-lt"/>
              <a:buAutoNum type="alphaLcPeriod"/>
              <a:defRPr/>
            </a:pPr>
            <a:r>
              <a:rPr lang="en-ZA" sz="23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Umalusi moderated a sample of </a:t>
            </a:r>
            <a:r>
              <a:rPr lang="en-ZA" sz="2300" b="1"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ten</a:t>
            </a:r>
            <a:r>
              <a:rPr lang="en-ZA" sz="23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 subjects (</a:t>
            </a:r>
            <a:r>
              <a:rPr lang="en-ZA" sz="2300" b="1"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twelve</a:t>
            </a:r>
            <a:r>
              <a:rPr lang="en-ZA" sz="23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 question papers each) for NC(V) Level 2 and Level 3; and </a:t>
            </a:r>
          </a:p>
          <a:p>
            <a:pPr marL="552450" indent="-457200" defTabSz="406400">
              <a:spcAft>
                <a:spcPts val="1288"/>
              </a:spcAft>
              <a:buClr>
                <a:srgbClr val="002060"/>
              </a:buClr>
              <a:buSzPct val="100000"/>
              <a:buFont typeface="+mj-lt"/>
              <a:buAutoNum type="alphaLcPeriod"/>
              <a:defRPr/>
            </a:pPr>
            <a:r>
              <a:rPr lang="en-ZA" sz="2300" b="1"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Seventy-one</a:t>
            </a:r>
            <a:r>
              <a:rPr lang="en-ZA" sz="23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 subjects (</a:t>
            </a:r>
            <a:r>
              <a:rPr lang="en-ZA" sz="2300" b="1"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78 </a:t>
            </a:r>
            <a:r>
              <a:rPr lang="en-ZA" sz="23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question papers) from NC(V) Level 4 in the November 2021 examination.</a:t>
            </a:r>
          </a:p>
          <a:p>
            <a:pPr marL="95250" indent="0" defTabSz="406400">
              <a:spcAft>
                <a:spcPts val="1288"/>
              </a:spcAft>
              <a:buNone/>
              <a:defRPr/>
            </a:pPr>
            <a:r>
              <a:rPr lang="en-US" altLang="en-US" sz="2300" b="1" u="sng" dirty="0">
                <a:solidFill>
                  <a:srgbClr val="002BAE"/>
                </a:solidFill>
                <a:latin typeface="Century Gothic" panose="020B0502020202020204" pitchFamily="34" charset="0"/>
              </a:rPr>
              <a:t>Areas of Improvement</a:t>
            </a:r>
          </a:p>
          <a:p>
            <a:pPr marL="639763" indent="-457200" algn="just">
              <a:buSzPct val="100000"/>
              <a:buAutoNum type="alphaLcPeriod"/>
              <a:defRPr/>
            </a:pPr>
            <a:r>
              <a:rPr lang="en-US" sz="2300" dirty="0">
                <a:solidFill>
                  <a:srgbClr val="002BAE"/>
                </a:solidFill>
                <a:latin typeface="Century Gothic" panose="020B0502020202020204" pitchFamily="34" charset="0"/>
              </a:rPr>
              <a:t>Mistakes picked up by the moderator were clearly indicated in scripts for 75% of the question papers. This was an improvement on 72% in the 2020 examinations</a:t>
            </a:r>
            <a:r>
              <a:rPr lang="en-ZA" sz="2300" dirty="0">
                <a:solidFill>
                  <a:srgbClr val="002BAE"/>
                </a:solidFill>
                <a:latin typeface="Century Gothic" panose="020B0502020202020204" pitchFamily="34" charset="0"/>
              </a:rPr>
              <a:t>;</a:t>
            </a:r>
          </a:p>
          <a:p>
            <a:pPr marL="639763" indent="-457200" algn="just">
              <a:buSzPct val="100000"/>
              <a:buAutoNum type="alphaLcPeriod"/>
              <a:defRPr/>
            </a:pPr>
            <a:r>
              <a:rPr lang="en-US" altLang="en-US" sz="2300" dirty="0">
                <a:solidFill>
                  <a:srgbClr val="002BAE"/>
                </a:solidFill>
                <a:latin typeface="Century Gothic" panose="020B0502020202020204" pitchFamily="34" charset="0"/>
              </a:rPr>
              <a:t>Although internal moderation did not occur for all subjects for L4, the standard of moderation had improved significantly by 13%, from 68% in 2020 to 81% in 2021; and</a:t>
            </a:r>
          </a:p>
          <a:p>
            <a:pPr marL="639763" indent="-457200" algn="just">
              <a:buSzPct val="100000"/>
              <a:buAutoNum type="alphaLcPeriod"/>
              <a:defRPr/>
            </a:pPr>
            <a:r>
              <a:rPr lang="en-US" altLang="en-US" sz="2300" dirty="0">
                <a:solidFill>
                  <a:srgbClr val="002BAE"/>
                </a:solidFill>
                <a:latin typeface="Century Gothic" panose="020B0502020202020204" pitchFamily="34" charset="0"/>
              </a:rPr>
              <a:t>Markers were accurate in the transfer of marks in all (100%) the verified sample, an improvement of 9% from 91% rating in 2020. </a:t>
            </a:r>
          </a:p>
        </p:txBody>
      </p:sp>
      <p:sp>
        <p:nvSpPr>
          <p:cNvPr id="2" name="Slide Number Placeholder 1"/>
          <p:cNvSpPr>
            <a:spLocks noGrp="1"/>
          </p:cNvSpPr>
          <p:nvPr>
            <p:ph type="sldNum" sz="quarter" idx="10"/>
          </p:nvPr>
        </p:nvSpPr>
        <p:spPr>
          <a:xfrm>
            <a:off x="7097712" y="6959599"/>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40</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3475245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306948016"/>
              </p:ext>
            </p:extLst>
          </p:nvPr>
        </p:nvGraphicFramePr>
        <p:xfrm>
          <a:off x="110331" y="827802"/>
          <a:ext cx="9859962" cy="5732440"/>
        </p:xfrm>
        <a:graphic>
          <a:graphicData uri="http://schemas.openxmlformats.org/drawingml/2006/table">
            <a:tbl>
              <a:tblPr firstRow="1" bandRow="1">
                <a:tableStyleId>{21E4AEA4-8DFA-4A89-87EB-49C32662AFE0}</a:tableStyleId>
              </a:tblPr>
              <a:tblGrid>
                <a:gridCol w="2796381">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2"/>
                    </a:ext>
                  </a:extLst>
                </a:gridCol>
                <a:gridCol w="2034381">
                  <a:extLst>
                    <a:ext uri="{9D8B030D-6E8A-4147-A177-3AD203B41FA5}">
                      <a16:colId xmlns="" xmlns:a16="http://schemas.microsoft.com/office/drawing/2014/main" val="20003"/>
                    </a:ext>
                  </a:extLst>
                </a:gridCol>
                <a:gridCol w="1714500">
                  <a:extLst>
                    <a:ext uri="{9D8B030D-6E8A-4147-A177-3AD203B41FA5}">
                      <a16:colId xmlns="" xmlns:a16="http://schemas.microsoft.com/office/drawing/2014/main" val="3831097071"/>
                    </a:ext>
                  </a:extLst>
                </a:gridCol>
                <a:gridCol w="1714500">
                  <a:extLst>
                    <a:ext uri="{9D8B030D-6E8A-4147-A177-3AD203B41FA5}">
                      <a16:colId xmlns="" xmlns:a16="http://schemas.microsoft.com/office/drawing/2014/main" val="20004"/>
                    </a:ext>
                  </a:extLst>
                </a:gridCol>
              </a:tblGrid>
              <a:tr h="792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Directives for compliance and improvement</a:t>
                      </a:r>
                    </a:p>
                    <a:p>
                      <a:r>
                        <a:rPr lang="en-ZA" sz="1600" dirty="0">
                          <a:latin typeface="Century Gothic" panose="020B0502020202020204" pitchFamily="34" charset="0"/>
                        </a:rPr>
                        <a:t>DHET 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dirty="0">
                          <a:solidFill>
                            <a:schemeClr val="bg1"/>
                          </a:solidFill>
                          <a:latin typeface="Century Gothic" panose="020B0502020202020204" pitchFamily="34" charset="0"/>
                        </a:rPr>
                        <a:t>Nov 2019</a:t>
                      </a:r>
                    </a:p>
                  </a:txBody>
                  <a:tcPr marL="100786" marR="100786" marT="50397" marB="50397">
                    <a:solidFill>
                      <a:schemeClr val="accent2">
                        <a:lumMod val="75000"/>
                      </a:schemeClr>
                    </a:solidFill>
                  </a:tcPr>
                </a:tc>
                <a:tc>
                  <a:txBody>
                    <a:bodyPr/>
                    <a:lstStyle/>
                    <a:p>
                      <a:r>
                        <a:rPr lang="en-ZA" sz="1600" dirty="0">
                          <a:latin typeface="Century Gothic" panose="020B0502020202020204" pitchFamily="34" charset="0"/>
                        </a:rPr>
                        <a:t>Nov 2020</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 xmlns:a16="http://schemas.microsoft.com/office/drawing/2014/main" val="10000"/>
                  </a:ext>
                </a:extLst>
              </a:tr>
              <a:tr h="1481070">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Sufficient markers are appointed so that the script limit per marker remains at 300.</a:t>
                      </a:r>
                      <a:endParaRPr kumimoji="0" lang="en-US"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endParaRPr>
                    </a:p>
                  </a:txBody>
                  <a:tcPr marL="91405" marR="91405" marT="45718" marB="45718"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2BAE"/>
                          </a:solidFill>
                          <a:effectLst/>
                          <a:latin typeface="Century Gothic" panose="020B0502020202020204" pitchFamily="34" charset="0"/>
                        </a:rPr>
                        <a:t>A new directive issued in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solidFill>
                          <a:srgbClr val="002BAE"/>
                        </a:solidFill>
                        <a:latin typeface="Century Gothic" panose="020B0502020202020204" pitchFamily="34" charset="0"/>
                      </a:endParaRPr>
                    </a:p>
                  </a:txBody>
                  <a:tcPr marL="100775" marR="100775" marT="50396" marB="50396">
                    <a:solidFill>
                      <a:srgbClr val="FF0000"/>
                    </a:solidFill>
                  </a:tcPr>
                </a:tc>
                <a:tc>
                  <a:txBody>
                    <a:bodyPr/>
                    <a:lstStyle/>
                    <a:p>
                      <a:r>
                        <a:rPr lang="en-US" sz="1600" dirty="0">
                          <a:solidFill>
                            <a:srgbClr val="002BAE"/>
                          </a:solidFill>
                          <a:latin typeface="Century Gothic" panose="020B0502020202020204" pitchFamily="34" charset="0"/>
                        </a:rPr>
                        <a:t>The DHET has improved on this one</a:t>
                      </a:r>
                      <a:endParaRPr lang="en-ZA" sz="1600" dirty="0">
                        <a:solidFill>
                          <a:srgbClr val="002BAE"/>
                        </a:solidFill>
                        <a:latin typeface="Century Gothic" panose="020B0502020202020204" pitchFamily="34" charset="0"/>
                      </a:endParaRPr>
                    </a:p>
                  </a:txBody>
                  <a:tcPr marL="100775" marR="100775" marT="50396" marB="50396">
                    <a:solidFill>
                      <a:srgbClr val="92D050"/>
                    </a:solidFill>
                  </a:tcPr>
                </a:tc>
                <a:tc>
                  <a:txBody>
                    <a:bodyPr/>
                    <a:lstStyle/>
                    <a:p>
                      <a:r>
                        <a:rPr lang="en-US" sz="1600" dirty="0">
                          <a:solidFill>
                            <a:srgbClr val="002BAE"/>
                          </a:solidFill>
                          <a:latin typeface="Century Gothic" panose="020B0502020202020204" pitchFamily="34" charset="0"/>
                        </a:rPr>
                        <a:t>This dropped to 76% compliance in November 2021</a:t>
                      </a:r>
                      <a:endParaRPr lang="en-ZA" sz="1600" dirty="0">
                        <a:solidFill>
                          <a:srgbClr val="002BAE"/>
                        </a:solidFill>
                        <a:latin typeface="Century Gothic" panose="020B0502020202020204" pitchFamily="34" charset="0"/>
                      </a:endParaRPr>
                    </a:p>
                  </a:txBody>
                  <a:tcPr marL="100775" marR="100775" marT="50396" marB="50396">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BAE"/>
                          </a:solidFill>
                          <a:effectLst/>
                          <a:latin typeface="Century Gothic" panose="020B0502020202020204" pitchFamily="34" charset="0"/>
                        </a:rPr>
                        <a:t>There was a slight decline in compliance for this directive in November 2021</a:t>
                      </a:r>
                    </a:p>
                  </a:txBody>
                  <a:tcPr marL="91405" marR="91405" marT="45718" marB="45718" horzOverflow="overflow">
                    <a:solidFill>
                      <a:schemeClr val="accent6">
                        <a:lumMod val="20000"/>
                        <a:lumOff val="80000"/>
                      </a:schemeClr>
                    </a:solidFill>
                  </a:tcPr>
                </a:tc>
                <a:extLst>
                  <a:ext uri="{0D108BD9-81ED-4DB2-BD59-A6C34878D82A}">
                    <a16:rowId xmlns="" xmlns:a16="http://schemas.microsoft.com/office/drawing/2014/main" val="3009559987"/>
                  </a:ext>
                </a:extLst>
              </a:tr>
              <a:tr h="3345650">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BAE"/>
                          </a:solidFill>
                          <a:effectLst/>
                          <a:uLnTx/>
                          <a:uFillTx/>
                          <a:latin typeface="Century Gothic" panose="020B0502020202020204" pitchFamily="34" charset="0"/>
                          <a:ea typeface="+mn-ea"/>
                          <a:cs typeface="+mn-cs"/>
                        </a:rPr>
                        <a:t>Internal moderation is improved.</a:t>
                      </a:r>
                    </a:p>
                  </a:txBody>
                  <a:tcPr marL="91405" marR="91405" marT="45718" marB="45718" horzOverflow="overflow">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BAE"/>
                          </a:solidFill>
                          <a:latin typeface="Century Gothic" panose="020B0502020202020204" pitchFamily="34" charset="0"/>
                        </a:rPr>
                        <a:t>Ninety-four percent of the reports indicated that internal moderation had taken place</a:t>
                      </a:r>
                      <a:endParaRPr lang="en-ZA" sz="1600" dirty="0">
                        <a:solidFill>
                          <a:srgbClr val="002BAE"/>
                        </a:solidFill>
                        <a:latin typeface="Century Gothic" panose="020B0502020202020204" pitchFamily="34" charset="0"/>
                      </a:endParaRPr>
                    </a:p>
                  </a:txBody>
                  <a:tcPr marL="100775" marR="100775" marT="50396" marB="50396">
                    <a:solidFill>
                      <a:srgbClr val="92D050"/>
                    </a:solidFill>
                  </a:tcPr>
                </a:tc>
                <a:tc>
                  <a:txBody>
                    <a:bodyPr/>
                    <a:lstStyle/>
                    <a:p>
                      <a:r>
                        <a:rPr lang="en-US" sz="1600" kern="1200" dirty="0">
                          <a:solidFill>
                            <a:srgbClr val="002BAE"/>
                          </a:solidFill>
                          <a:latin typeface="Century Gothic" panose="020B0502020202020204" pitchFamily="34" charset="0"/>
                          <a:ea typeface="+mn-ea"/>
                          <a:cs typeface="+mn-cs"/>
                        </a:rPr>
                        <a:t>L2 &amp; L3: Internal moderation took place question papers;</a:t>
                      </a:r>
                    </a:p>
                    <a:p>
                      <a:r>
                        <a:rPr lang="en-US" sz="1600" kern="1200" dirty="0">
                          <a:solidFill>
                            <a:srgbClr val="002BAE"/>
                          </a:solidFill>
                          <a:latin typeface="Century Gothic" panose="020B0502020202020204" pitchFamily="34" charset="0"/>
                          <a:ea typeface="+mn-ea"/>
                          <a:cs typeface="+mn-cs"/>
                        </a:rPr>
                        <a:t>L4: Internal had taken place in 86% of the question papers during verification – was continuing.</a:t>
                      </a:r>
                      <a:endParaRPr lang="en-ZA" sz="1600" kern="1200" dirty="0">
                        <a:solidFill>
                          <a:srgbClr val="002BAE"/>
                        </a:solidFill>
                        <a:latin typeface="Century Gothic" panose="020B0502020202020204" pitchFamily="34" charset="0"/>
                        <a:ea typeface="+mn-ea"/>
                        <a:cs typeface="+mn-cs"/>
                      </a:endParaRPr>
                    </a:p>
                  </a:txBody>
                  <a:tcPr marL="100775" marR="100775" marT="50396" marB="50396">
                    <a:solidFill>
                      <a:srgbClr val="92D050"/>
                    </a:solidFill>
                  </a:tcPr>
                </a:tc>
                <a:tc>
                  <a:txBody>
                    <a:bodyPr/>
                    <a:lstStyle/>
                    <a:p>
                      <a:r>
                        <a:rPr kumimoji="0" lang="en-US" altLang="en-US" sz="1600" b="0" i="0" u="none" strike="noStrike" cap="none" normalizeH="0" baseline="0" dirty="0">
                          <a:ln>
                            <a:noFill/>
                          </a:ln>
                          <a:solidFill>
                            <a:srgbClr val="002BAE"/>
                          </a:solidFill>
                          <a:effectLst/>
                          <a:latin typeface="Century Gothic" panose="020B0502020202020204" pitchFamily="34" charset="0"/>
                        </a:rPr>
                        <a:t> In 2021 internal moderation had taken place in 100% of the subjects verified for marking.</a:t>
                      </a:r>
                      <a:endParaRPr lang="en-ZA" sz="1600" kern="1200" dirty="0">
                        <a:solidFill>
                          <a:srgbClr val="002BAE"/>
                        </a:solidFill>
                        <a:latin typeface="Century Gothic" panose="020B0502020202020204" pitchFamily="34" charset="0"/>
                        <a:ea typeface="+mn-ea"/>
                        <a:cs typeface="+mn-cs"/>
                      </a:endParaRPr>
                    </a:p>
                  </a:txBody>
                  <a:tcPr marL="100775" marR="100775" marT="50396" marB="50396">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BAE"/>
                          </a:solidFill>
                          <a:effectLst/>
                          <a:latin typeface="Century Gothic" panose="020B0502020202020204" pitchFamily="34" charset="0"/>
                        </a:rPr>
                        <a:t>Great strides have been made on the directive</a:t>
                      </a:r>
                    </a:p>
                  </a:txBody>
                  <a:tcPr marL="91405" marR="91405" marT="45718" marB="45718" horzOverflow="overflow">
                    <a:solidFill>
                      <a:schemeClr val="accent6">
                        <a:lumMod val="20000"/>
                        <a:lumOff val="80000"/>
                      </a:schemeClr>
                    </a:solidFill>
                  </a:tcPr>
                </a:tc>
                <a:extLst>
                  <a:ext uri="{0D108BD9-81ED-4DB2-BD59-A6C34878D82A}">
                    <a16:rowId xmlns="" xmlns:a16="http://schemas.microsoft.com/office/drawing/2014/main" val="2184166878"/>
                  </a:ext>
                </a:extLst>
              </a:tr>
            </a:tbl>
          </a:graphicData>
        </a:graphic>
      </p:graphicFrame>
      <p:sp>
        <p:nvSpPr>
          <p:cNvPr id="37925" name="Rectangle 4"/>
          <p:cNvSpPr>
            <a:spLocks noChangeArrowheads="1"/>
          </p:cNvSpPr>
          <p:nvPr/>
        </p:nvSpPr>
        <p:spPr bwMode="auto">
          <a:xfrm>
            <a:off x="2678112"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41</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98437"/>
            <a:ext cx="9825036" cy="590551"/>
          </a:xfrm>
        </p:spPr>
        <p:txBody>
          <a:bodyPr/>
          <a:lstStyle/>
          <a:p>
            <a:r>
              <a:rPr lang="en-ZA" sz="3200" b="1" dirty="0">
                <a:solidFill>
                  <a:srgbClr val="002BAE"/>
                </a:solidFill>
                <a:latin typeface="Century Gothic" panose="020B0502020202020204" pitchFamily="34" charset="0"/>
              </a:rPr>
              <a:t>Verification of Marking</a:t>
            </a:r>
          </a:p>
        </p:txBody>
      </p:sp>
    </p:spTree>
    <p:extLst>
      <p:ext uri="{BB962C8B-B14F-4D97-AF65-F5344CB8AC3E}">
        <p14:creationId xmlns:p14="http://schemas.microsoft.com/office/powerpoint/2010/main" val="483177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3887127970"/>
              </p:ext>
            </p:extLst>
          </p:nvPr>
        </p:nvGraphicFramePr>
        <p:xfrm>
          <a:off x="87312" y="788988"/>
          <a:ext cx="9825037" cy="5789111"/>
        </p:xfrm>
        <a:graphic>
          <a:graphicData uri="http://schemas.openxmlformats.org/drawingml/2006/table">
            <a:tbl>
              <a:tblPr firstRow="1" bandRow="1">
                <a:tableStyleId>{21E4AEA4-8DFA-4A89-87EB-49C32662AFE0}</a:tableStyleId>
              </a:tblPr>
              <a:tblGrid>
                <a:gridCol w="3585631">
                  <a:extLst>
                    <a:ext uri="{9D8B030D-6E8A-4147-A177-3AD203B41FA5}">
                      <a16:colId xmlns="" xmlns:a16="http://schemas.microsoft.com/office/drawing/2014/main" val="20000"/>
                    </a:ext>
                  </a:extLst>
                </a:gridCol>
                <a:gridCol w="1355483">
                  <a:extLst>
                    <a:ext uri="{9D8B030D-6E8A-4147-A177-3AD203B41FA5}">
                      <a16:colId xmlns="" xmlns:a16="http://schemas.microsoft.com/office/drawing/2014/main" val="20002"/>
                    </a:ext>
                  </a:extLst>
                </a:gridCol>
                <a:gridCol w="1568607">
                  <a:extLst>
                    <a:ext uri="{9D8B030D-6E8A-4147-A177-3AD203B41FA5}">
                      <a16:colId xmlns="" xmlns:a16="http://schemas.microsoft.com/office/drawing/2014/main" val="20003"/>
                    </a:ext>
                  </a:extLst>
                </a:gridCol>
                <a:gridCol w="1490176">
                  <a:extLst>
                    <a:ext uri="{9D8B030D-6E8A-4147-A177-3AD203B41FA5}">
                      <a16:colId xmlns="" xmlns:a16="http://schemas.microsoft.com/office/drawing/2014/main" val="3831097071"/>
                    </a:ext>
                  </a:extLst>
                </a:gridCol>
                <a:gridCol w="1825140">
                  <a:extLst>
                    <a:ext uri="{9D8B030D-6E8A-4147-A177-3AD203B41FA5}">
                      <a16:colId xmlns="" xmlns:a16="http://schemas.microsoft.com/office/drawing/2014/main" val="20004"/>
                    </a:ext>
                  </a:extLst>
                </a:gridCol>
              </a:tblGrid>
              <a:tr h="8839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entury Gothic" panose="020B0502020202020204" pitchFamily="34" charset="0"/>
                        </a:rPr>
                        <a:t>Directives for compliance and improvement</a:t>
                      </a:r>
                    </a:p>
                    <a:p>
                      <a:r>
                        <a:rPr lang="en-ZA" sz="2000" dirty="0">
                          <a:latin typeface="Century Gothic" panose="020B0502020202020204" pitchFamily="34" charset="0"/>
                        </a:rPr>
                        <a:t>DHET must ensure that</a:t>
                      </a:r>
                      <a:r>
                        <a:rPr lang="en-ZA" sz="2000" baseline="0" dirty="0">
                          <a:latin typeface="Century Gothic" panose="020B0502020202020204" pitchFamily="34" charset="0"/>
                        </a:rPr>
                        <a:t>:</a:t>
                      </a:r>
                      <a:endParaRPr lang="en-ZA" sz="20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2000" dirty="0">
                          <a:solidFill>
                            <a:schemeClr val="bg1"/>
                          </a:solidFill>
                          <a:latin typeface="Century Gothic" panose="020B0502020202020204" pitchFamily="34" charset="0"/>
                        </a:rPr>
                        <a:t>Nov 2019</a:t>
                      </a:r>
                    </a:p>
                  </a:txBody>
                  <a:tcPr marL="100786" marR="100786" marT="50397" marB="50397">
                    <a:solidFill>
                      <a:schemeClr val="accent2">
                        <a:lumMod val="75000"/>
                      </a:schemeClr>
                    </a:solidFill>
                  </a:tcPr>
                </a:tc>
                <a:tc>
                  <a:txBody>
                    <a:bodyPr/>
                    <a:lstStyle/>
                    <a:p>
                      <a:r>
                        <a:rPr lang="en-ZA" sz="2000" dirty="0">
                          <a:latin typeface="Century Gothic" panose="020B0502020202020204" pitchFamily="34" charset="0"/>
                        </a:rPr>
                        <a:t>Nov 2020</a:t>
                      </a:r>
                      <a:endParaRPr lang="en-ZA" sz="20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20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 xmlns:a16="http://schemas.microsoft.com/office/drawing/2014/main" val="10000"/>
                  </a:ext>
                </a:extLst>
              </a:tr>
              <a:tr h="2058657">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lang="en-ZA" sz="20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Standardised L2 and L3 marking guidelines are forwarded to all sites.</a:t>
                      </a:r>
                      <a:endParaRPr kumimoji="0" lang="en-US" altLang="en-US" sz="20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tc>
                <a:tc>
                  <a:txBody>
                    <a:bodyPr/>
                    <a:lstStyle/>
                    <a:p>
                      <a:pPr algn="ctr"/>
                      <a:endParaRPr lang="en-ZA" sz="2000" dirty="0">
                        <a:solidFill>
                          <a:srgbClr val="181966"/>
                        </a:solidFill>
                        <a:latin typeface="Century Gothic" panose="020B0502020202020204" pitchFamily="34" charset="0"/>
                      </a:endParaRPr>
                    </a:p>
                  </a:txBody>
                  <a:tcPr marL="100775" marR="100775" marT="50396" marB="50396">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cap="none" normalizeH="0" baseline="0" dirty="0">
                          <a:ln>
                            <a:noFill/>
                          </a:ln>
                          <a:solidFill>
                            <a:srgbClr val="181966"/>
                          </a:solidFill>
                          <a:effectLst/>
                          <a:latin typeface="Century Gothic" panose="020B0502020202020204" pitchFamily="34" charset="0"/>
                        </a:rPr>
                        <a:t>The DHET has improved on this directive </a:t>
                      </a:r>
                      <a:endParaRPr lang="en-ZA" sz="2000" kern="1200" dirty="0">
                        <a:solidFill>
                          <a:srgbClr val="181966"/>
                        </a:solidFill>
                        <a:latin typeface="Century Gothic" panose="020B0502020202020204" pitchFamily="34" charset="0"/>
                        <a:ea typeface="+mn-ea"/>
                        <a:cs typeface="+mn-cs"/>
                      </a:endParaRPr>
                    </a:p>
                  </a:txBody>
                  <a:tcPr marL="100775" marR="100775" marT="50396" marB="50396">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181966"/>
                          </a:solidFill>
                          <a:latin typeface="Century Gothic" panose="020B0502020202020204" pitchFamily="34" charset="0"/>
                          <a:ea typeface="+mn-ea"/>
                          <a:cs typeface="+mn-cs"/>
                        </a:rPr>
                        <a:t>Eighty-three percent compliance was achieved</a:t>
                      </a:r>
                      <a:endParaRPr lang="en-ZA" sz="2000" kern="1200" dirty="0">
                        <a:solidFill>
                          <a:srgbClr val="181966"/>
                        </a:solidFill>
                        <a:latin typeface="Century Gothic" panose="020B0502020202020204" pitchFamily="34" charset="0"/>
                        <a:ea typeface="+mn-ea"/>
                        <a:cs typeface="+mn-cs"/>
                      </a:endParaRPr>
                    </a:p>
                  </a:txBody>
                  <a:tcPr marL="100775" marR="100775" marT="50396" marB="50396">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cap="none" normalizeH="0" baseline="0" dirty="0">
                          <a:ln>
                            <a:noFill/>
                          </a:ln>
                          <a:solidFill>
                            <a:srgbClr val="181966"/>
                          </a:solidFill>
                          <a:effectLst/>
                          <a:latin typeface="Century Gothic" panose="020B0502020202020204" pitchFamily="34" charset="0"/>
                        </a:rPr>
                        <a:t>Slightly improved to 83%, compared to 79% in 2020.</a:t>
                      </a:r>
                    </a:p>
                  </a:txBody>
                  <a:tcPr marL="91405" marR="91405" marT="45718" marB="45718" horzOverflow="overflow">
                    <a:solidFill>
                      <a:schemeClr val="accent2">
                        <a:lumMod val="20000"/>
                        <a:lumOff val="80000"/>
                      </a:schemeClr>
                    </a:solidFill>
                  </a:tcPr>
                </a:tc>
                <a:extLst>
                  <a:ext uri="{0D108BD9-81ED-4DB2-BD59-A6C34878D82A}">
                    <a16:rowId xmlns="" xmlns:a16="http://schemas.microsoft.com/office/drawing/2014/main" val="10001"/>
                  </a:ext>
                </a:extLst>
              </a:tr>
              <a:tr h="2715260">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20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Lecturers are trained regularly and supported to enhance good quality marking (not only at the marking centre)</a:t>
                      </a:r>
                      <a:endParaRPr kumimoji="0" lang="en-US" altLang="en-US" sz="20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81966"/>
                          </a:solidFill>
                          <a:latin typeface="Century Gothic" panose="020B0502020202020204" pitchFamily="34" charset="0"/>
                        </a:rPr>
                        <a:t>There was a 76% compliance in 2019</a:t>
                      </a:r>
                      <a:endParaRPr lang="en-ZA" sz="2000" dirty="0">
                        <a:solidFill>
                          <a:srgbClr val="181966"/>
                        </a:solidFill>
                        <a:latin typeface="Century Gothic" panose="020B0502020202020204" pitchFamily="34" charset="0"/>
                      </a:endParaRPr>
                    </a:p>
                  </a:txBody>
                  <a:tcPr marL="100775" marR="100775" marT="50396" marB="50396">
                    <a:solidFill>
                      <a:srgbClr val="FF0000"/>
                    </a:solidFill>
                  </a:tcPr>
                </a:tc>
                <a:tc>
                  <a:txBody>
                    <a:bodyPr/>
                    <a:lstStyle/>
                    <a:p>
                      <a:r>
                        <a:rPr kumimoji="0" lang="en-US" altLang="en-US" sz="2000" b="0" i="0" u="none" strike="noStrike" cap="none" normalizeH="0" baseline="0" dirty="0">
                          <a:ln>
                            <a:noFill/>
                          </a:ln>
                          <a:solidFill>
                            <a:srgbClr val="181966"/>
                          </a:solidFill>
                          <a:effectLst/>
                          <a:latin typeface="Century Gothic" panose="020B0502020202020204" pitchFamily="34" charset="0"/>
                        </a:rPr>
                        <a:t>There is still room for improvement on this directive </a:t>
                      </a:r>
                      <a:endParaRPr lang="en-ZA" sz="2000" kern="1200" dirty="0">
                        <a:solidFill>
                          <a:srgbClr val="181966"/>
                        </a:solidFill>
                        <a:latin typeface="Century Gothic" panose="020B0502020202020204" pitchFamily="34" charset="0"/>
                        <a:ea typeface="+mn-ea"/>
                        <a:cs typeface="+mn-cs"/>
                      </a:endParaRPr>
                    </a:p>
                  </a:txBody>
                  <a:tcPr marL="100775" marR="100775" marT="50396" marB="50396">
                    <a:solidFill>
                      <a:srgbClr val="FFFF00"/>
                    </a:solidFill>
                  </a:tcPr>
                </a:tc>
                <a:tc>
                  <a:txBody>
                    <a:bodyPr/>
                    <a:lstStyle/>
                    <a:p>
                      <a:r>
                        <a:rPr kumimoji="0" lang="en-US" altLang="en-US" sz="2000" b="0" i="0" u="none" strike="noStrike" cap="none" normalizeH="0" baseline="0" dirty="0">
                          <a:ln>
                            <a:noFill/>
                          </a:ln>
                          <a:solidFill>
                            <a:srgbClr val="181966"/>
                          </a:solidFill>
                          <a:effectLst/>
                          <a:latin typeface="Century Gothic" panose="020B0502020202020204" pitchFamily="34" charset="0"/>
                        </a:rPr>
                        <a:t>The situation worsened a bit to 71% in November 2021</a:t>
                      </a:r>
                      <a:endParaRPr lang="en-ZA" sz="2000" kern="1200" dirty="0">
                        <a:solidFill>
                          <a:srgbClr val="181966"/>
                        </a:solidFill>
                        <a:latin typeface="Century Gothic" panose="020B0502020202020204" pitchFamily="34" charset="0"/>
                        <a:ea typeface="+mn-ea"/>
                        <a:cs typeface="+mn-cs"/>
                      </a:endParaRPr>
                    </a:p>
                  </a:txBody>
                  <a:tcPr marL="100775" marR="100775" marT="50396" marB="50396">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81966"/>
                          </a:solidFill>
                          <a:effectLst/>
                          <a:latin typeface="Century Gothic" panose="020B0502020202020204" pitchFamily="34" charset="0"/>
                        </a:rPr>
                        <a:t>The rate of average compliance (71%) was lower than the last two years.</a:t>
                      </a:r>
                    </a:p>
                  </a:txBody>
                  <a:tcPr marL="91405" marR="91405" marT="45718" marB="45718" horzOverflow="overflow">
                    <a:solidFill>
                      <a:schemeClr val="accent6">
                        <a:lumMod val="20000"/>
                        <a:lumOff val="80000"/>
                      </a:schemeClr>
                    </a:solidFill>
                  </a:tcPr>
                </a:tc>
                <a:extLst>
                  <a:ext uri="{0D108BD9-81ED-4DB2-BD59-A6C34878D82A}">
                    <a16:rowId xmlns="" xmlns:a16="http://schemas.microsoft.com/office/drawing/2014/main" val="10002"/>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98437"/>
            <a:ext cx="9825036" cy="590551"/>
          </a:xfrm>
        </p:spPr>
        <p:txBody>
          <a:bodyPr/>
          <a:lstStyle/>
          <a:p>
            <a:r>
              <a:rPr lang="en-ZA" sz="3200" b="1" dirty="0">
                <a:solidFill>
                  <a:srgbClr val="181966"/>
                </a:solidFill>
                <a:latin typeface="Century Gothic" panose="020B0502020202020204" pitchFamily="34" charset="0"/>
              </a:rPr>
              <a:t>Verification of Marking</a:t>
            </a:r>
          </a:p>
        </p:txBody>
      </p:sp>
      <p:sp>
        <p:nvSpPr>
          <p:cNvPr id="9" name="TextBox 8">
            <a:extLst>
              <a:ext uri="{FF2B5EF4-FFF2-40B4-BE49-F238E27FC236}">
                <a16:creationId xmlns="" xmlns:a16="http://schemas.microsoft.com/office/drawing/2014/main" id="{A10AF958-9C66-45C4-A101-30C9F6FCC30D}"/>
              </a:ext>
            </a:extLst>
          </p:cNvPr>
          <p:cNvSpPr txBox="1"/>
          <p:nvPr/>
        </p:nvSpPr>
        <p:spPr>
          <a:xfrm>
            <a:off x="2520043" y="3454178"/>
            <a:ext cx="504008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Directives for compliance and improvement</a:t>
            </a:r>
          </a:p>
        </p:txBody>
      </p:sp>
    </p:spTree>
    <p:extLst>
      <p:ext uri="{BB962C8B-B14F-4D97-AF65-F5344CB8AC3E}">
        <p14:creationId xmlns:p14="http://schemas.microsoft.com/office/powerpoint/2010/main" val="4069486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43</a:t>
            </a:fld>
            <a:endParaRPr lang="en-GB" altLang="en-US" b="0" dirty="0"/>
          </a:p>
        </p:txBody>
      </p:sp>
      <p:sp>
        <p:nvSpPr>
          <p:cNvPr id="8" name="Rounded Rectangle 3">
            <a:extLst>
              <a:ext uri="{FF2B5EF4-FFF2-40B4-BE49-F238E27FC236}">
                <a16:creationId xmlns="" xmlns:a16="http://schemas.microsoft.com/office/drawing/2014/main" id="{ECFAC4C7-4297-4819-9D55-14CB10BD7791}"/>
              </a:ext>
            </a:extLst>
          </p:cNvPr>
          <p:cNvSpPr/>
          <p:nvPr/>
        </p:nvSpPr>
        <p:spPr bwMode="auto">
          <a:xfrm>
            <a:off x="544512" y="1570037"/>
            <a:ext cx="8915400" cy="4572000"/>
          </a:xfrm>
          <a:prstGeom prst="roundRect">
            <a:avLst/>
          </a:prstGeom>
          <a:solidFill>
            <a:srgbClr val="004A8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622300" marR="0" lvl="0" indent="-439738" algn="ctr" defTabSz="449263" rtl="0" eaLnBrk="0" fontAlgn="base" latinLnBrk="0" hangingPunct="0">
              <a:lnSpc>
                <a:spcPct val="93000"/>
              </a:lnSpc>
              <a:spcBef>
                <a:spcPct val="0"/>
              </a:spcBef>
              <a:spcAft>
                <a:spcPts val="1425"/>
              </a:spcAft>
              <a:buClr>
                <a:srgbClr val="000000"/>
              </a:buClr>
              <a:buSzPct val="45000"/>
              <a:buFontTx/>
              <a:buNone/>
              <a:tabLst/>
              <a:defRPr/>
            </a:pPr>
            <a:r>
              <a:rPr kumimoji="0" lang="en-ZA" altLang="en-US" sz="4000" b="1" i="0" u="none" strike="noStrike" kern="0" cap="none" spc="0" normalizeH="0" baseline="0" noProof="0" dirty="0">
                <a:ln>
                  <a:noFill/>
                </a:ln>
                <a:solidFill>
                  <a:srgbClr val="FFFFFF"/>
                </a:solidFill>
                <a:effectLst/>
                <a:uLnTx/>
                <a:uFillTx/>
                <a:latin typeface="Century Gothic" panose="020B0502020202020204" pitchFamily="34" charset="0"/>
                <a:ea typeface="MS Gothic"/>
                <a:cs typeface="Arial" charset="0"/>
              </a:rPr>
              <a:t>QUALITY ASSURANCE PROCESSESS UNDERTAKEN in 2021</a:t>
            </a:r>
          </a:p>
          <a:p>
            <a:pPr marL="622300" marR="0" lvl="0" indent="-439738" algn="ctr" defTabSz="449263" rtl="0" eaLnBrk="0" fontAlgn="base" latinLnBrk="0" hangingPunct="0">
              <a:lnSpc>
                <a:spcPct val="93000"/>
              </a:lnSpc>
              <a:spcBef>
                <a:spcPct val="0"/>
              </a:spcBef>
              <a:spcAft>
                <a:spcPts val="1425"/>
              </a:spcAft>
              <a:buClr>
                <a:srgbClr val="000000"/>
              </a:buClr>
              <a:buSzPct val="45000"/>
              <a:buFontTx/>
              <a:buNone/>
              <a:tabLst/>
              <a:defRPr/>
            </a:pPr>
            <a:r>
              <a:rPr lang="en-ZA" altLang="en-US" sz="4000" b="1" kern="0" dirty="0">
                <a:solidFill>
                  <a:srgbClr val="FFFFFF"/>
                </a:solidFill>
                <a:latin typeface="Century Gothic" panose="020B0502020202020204" pitchFamily="34" charset="0"/>
                <a:ea typeface="MS Gothic"/>
              </a:rPr>
              <a:t>NATED REPORT 190/191 ENGINEERING STUDIES N2 – N3</a:t>
            </a:r>
            <a:endParaRPr kumimoji="0" lang="en-ZA" altLang="en-US" sz="4000" b="1" i="0" u="none" strike="noStrike" kern="0" cap="none" spc="0" normalizeH="0" baseline="0" noProof="0" dirty="0">
              <a:ln>
                <a:noFill/>
              </a:ln>
              <a:solidFill>
                <a:srgbClr val="FFFFFF"/>
              </a:solidFill>
              <a:effectLst/>
              <a:uLnTx/>
              <a:uFillTx/>
              <a:latin typeface="Century Gothic" panose="020B0502020202020204" pitchFamily="34" charset="0"/>
              <a:ea typeface="MS Gothic"/>
              <a:cs typeface="Arial" charset="0"/>
            </a:endParaRPr>
          </a:p>
        </p:txBody>
      </p:sp>
    </p:spTree>
    <p:extLst>
      <p:ext uri="{BB962C8B-B14F-4D97-AF65-F5344CB8AC3E}">
        <p14:creationId xmlns:p14="http://schemas.microsoft.com/office/powerpoint/2010/main" val="104635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215106" y="430212"/>
            <a:ext cx="9648825" cy="5788025"/>
          </a:xfrm>
        </p:spPr>
        <p:txBody>
          <a:bodyPr anchor="t"/>
          <a:lstStyle/>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rgbClr val="002BAE"/>
                </a:solidFill>
                <a:latin typeface="Century Gothic" panose="020B0502020202020204" pitchFamily="34" charset="0"/>
              </a:rPr>
              <a:t>NATED REPORT 190/191 ENGINEERING STUDIES N2 - N3</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2BAE"/>
                </a:solidFill>
                <a:latin typeface="Century Gothic" panose="020B0502020202020204" pitchFamily="34" charset="0"/>
              </a:rPr>
              <a:t>The NATED Report 190/191 examinations are administered by the Department of Higher Education and Training (DHET); and quality assured and certified by Umalusi:</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2BAE"/>
                </a:solidFill>
                <a:latin typeface="Century Gothic" panose="020B0502020202020204" pitchFamily="34" charset="0"/>
              </a:rPr>
              <a:t>Overview of candidates who wrote the N2 - N3 examinations administered by the DHET:</a:t>
            </a:r>
          </a:p>
        </p:txBody>
      </p:sp>
      <p:graphicFrame>
        <p:nvGraphicFramePr>
          <p:cNvPr id="2" name="Table 1"/>
          <p:cNvGraphicFramePr>
            <a:graphicFrameLocks noGrp="1"/>
          </p:cNvGraphicFramePr>
          <p:nvPr>
            <p:extLst>
              <p:ext uri="{D42A27DB-BD31-4B8C-83A1-F6EECF244321}">
                <p14:modId xmlns:p14="http://schemas.microsoft.com/office/powerpoint/2010/main" val="3672419366"/>
              </p:ext>
            </p:extLst>
          </p:nvPr>
        </p:nvGraphicFramePr>
        <p:xfrm>
          <a:off x="187121" y="2865437"/>
          <a:ext cx="9648824" cy="3156585"/>
        </p:xfrm>
        <a:graphic>
          <a:graphicData uri="http://schemas.openxmlformats.org/drawingml/2006/table">
            <a:tbl>
              <a:tblPr firstRow="1" bandRow="1">
                <a:tableStyleId>{93296810-A885-4BE3-A3E7-6D5BEEA58F35}</a:tableStyleId>
              </a:tblPr>
              <a:tblGrid>
                <a:gridCol w="2538381">
                  <a:extLst>
                    <a:ext uri="{9D8B030D-6E8A-4147-A177-3AD203B41FA5}">
                      <a16:colId xmlns="" xmlns:a16="http://schemas.microsoft.com/office/drawing/2014/main" val="2052361064"/>
                    </a:ext>
                  </a:extLst>
                </a:gridCol>
                <a:gridCol w="2688066">
                  <a:extLst>
                    <a:ext uri="{9D8B030D-6E8A-4147-A177-3AD203B41FA5}">
                      <a16:colId xmlns="" xmlns:a16="http://schemas.microsoft.com/office/drawing/2014/main" val="1653485081"/>
                    </a:ext>
                  </a:extLst>
                </a:gridCol>
                <a:gridCol w="2157786">
                  <a:extLst>
                    <a:ext uri="{9D8B030D-6E8A-4147-A177-3AD203B41FA5}">
                      <a16:colId xmlns="" xmlns:a16="http://schemas.microsoft.com/office/drawing/2014/main" val="1567859588"/>
                    </a:ext>
                  </a:extLst>
                </a:gridCol>
                <a:gridCol w="2264591">
                  <a:extLst>
                    <a:ext uri="{9D8B030D-6E8A-4147-A177-3AD203B41FA5}">
                      <a16:colId xmlns="" xmlns:a16="http://schemas.microsoft.com/office/drawing/2014/main" val="711050936"/>
                    </a:ext>
                  </a:extLst>
                </a:gridCol>
              </a:tblGrid>
              <a:tr h="893445">
                <a:tc>
                  <a:txBody>
                    <a:bodyPr/>
                    <a:lstStyle/>
                    <a:p>
                      <a:pPr algn="ctr"/>
                      <a:r>
                        <a:rPr lang="en-US" sz="2000" dirty="0"/>
                        <a:t>Level </a:t>
                      </a:r>
                      <a:endParaRPr lang="en-ZA" sz="2000" dirty="0">
                        <a:latin typeface="Century Gothic" panose="020B0502020202020204" pitchFamily="34" charset="0"/>
                      </a:endParaRPr>
                    </a:p>
                  </a:txBody>
                  <a:tcPr anchor="ctr"/>
                </a:tc>
                <a:tc>
                  <a:txBody>
                    <a:bodyPr/>
                    <a:lstStyle/>
                    <a:p>
                      <a:pPr algn="ctr"/>
                      <a:r>
                        <a:rPr lang="en-US" sz="2000" dirty="0"/>
                        <a:t>November 2019</a:t>
                      </a:r>
                      <a:endParaRPr lang="en-ZA" sz="2000" dirty="0">
                        <a:latin typeface="Century Gothic" panose="020B0502020202020204" pitchFamily="34" charset="0"/>
                      </a:endParaRPr>
                    </a:p>
                  </a:txBody>
                  <a:tcPr anchor="ctr"/>
                </a:tc>
                <a:tc>
                  <a:txBody>
                    <a:bodyPr/>
                    <a:lstStyle/>
                    <a:p>
                      <a:pPr algn="ctr"/>
                      <a:r>
                        <a:rPr lang="en-US" sz="2000" dirty="0"/>
                        <a:t>November 2020</a:t>
                      </a:r>
                      <a:endParaRPr lang="en-ZA" sz="200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November 2021</a:t>
                      </a:r>
                      <a:endParaRPr lang="en-ZA" sz="2000" dirty="0">
                        <a:latin typeface="Century Gothic" panose="020B0502020202020204" pitchFamily="34" charset="0"/>
                      </a:endParaRPr>
                    </a:p>
                  </a:txBody>
                  <a:tcPr anchor="ctr"/>
                </a:tc>
                <a:extLst>
                  <a:ext uri="{0D108BD9-81ED-4DB2-BD59-A6C34878D82A}">
                    <a16:rowId xmlns="" xmlns:a16="http://schemas.microsoft.com/office/drawing/2014/main" val="1287131322"/>
                  </a:ext>
                </a:extLst>
              </a:tr>
              <a:tr h="782955">
                <a:tc>
                  <a:txBody>
                    <a:bodyPr/>
                    <a:lstStyle/>
                    <a:p>
                      <a:pPr algn="ctr"/>
                      <a:r>
                        <a:rPr lang="en-US" sz="2400" b="0" dirty="0">
                          <a:solidFill>
                            <a:schemeClr val="tx1"/>
                          </a:solidFill>
                        </a:rPr>
                        <a:t>N2</a:t>
                      </a:r>
                      <a:endParaRPr lang="en-ZA" sz="2400" b="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37 948</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35 093</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32 454</a:t>
                      </a:r>
                      <a:endParaRPr lang="en-ZA" sz="240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2183529031"/>
                  </a:ext>
                </a:extLst>
              </a:tr>
              <a:tr h="609600">
                <a:tc>
                  <a:txBody>
                    <a:bodyPr/>
                    <a:lstStyle/>
                    <a:p>
                      <a:pPr algn="ctr"/>
                      <a:r>
                        <a:rPr lang="en-US" sz="2400" b="0" dirty="0">
                          <a:solidFill>
                            <a:schemeClr val="tx1"/>
                          </a:solidFill>
                        </a:rPr>
                        <a:t>N3</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30 254</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26 047</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24522</a:t>
                      </a:r>
                      <a:endParaRPr lang="en-ZA" sz="2400" b="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2524661360"/>
                  </a:ext>
                </a:extLst>
              </a:tr>
              <a:tr h="870585">
                <a:tc>
                  <a:txBody>
                    <a:bodyPr/>
                    <a:lstStyle/>
                    <a:p>
                      <a:pPr algn="r"/>
                      <a:r>
                        <a:rPr lang="en-US" sz="2400" b="1" dirty="0">
                          <a:solidFill>
                            <a:schemeClr val="tx1"/>
                          </a:solidFill>
                        </a:rPr>
                        <a:t>TOTAL</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68 202</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61 140</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56 976</a:t>
                      </a:r>
                      <a:endParaRPr lang="en-ZA" sz="2400" b="1"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3927705686"/>
                  </a:ext>
                </a:extLst>
              </a:tr>
            </a:tbl>
          </a:graphicData>
        </a:graphic>
      </p:graphicFrame>
      <p:sp>
        <p:nvSpPr>
          <p:cNvPr id="5" name="Rectangle 4"/>
          <p:cNvSpPr/>
          <p:nvPr/>
        </p:nvSpPr>
        <p:spPr>
          <a:xfrm>
            <a:off x="8853372" y="6659613"/>
            <a:ext cx="982573" cy="369332"/>
          </a:xfrm>
          <a:prstGeom prst="rect">
            <a:avLst/>
          </a:prstGeom>
        </p:spPr>
        <p:txBody>
          <a:bodyPr wrap="square">
            <a:spAutoFit/>
          </a:bodyPr>
          <a:lstStyle/>
          <a:p>
            <a:r>
              <a:rPr lang="en-ZA" dirty="0">
                <a:solidFill>
                  <a:srgbClr val="181966"/>
                </a:solidFill>
                <a:latin typeface="Century Gothic" panose="020B0502020202020204" pitchFamily="34" charset="0"/>
                <a:ea typeface="MS Gothic" panose="020B0609070205080204" pitchFamily="49" charset="-128"/>
              </a:rPr>
              <a:t>       </a:t>
            </a:r>
            <a:fld id="{6E752065-9866-40C6-BD87-6268BE28AB23}" type="slidenum">
              <a:rPr lang="en-ZA" sz="1400" smtClean="0">
                <a:solidFill>
                  <a:schemeClr val="tx1"/>
                </a:solidFill>
                <a:latin typeface="Century Gothic" panose="020B0502020202020204" pitchFamily="34" charset="0"/>
                <a:ea typeface="MS Gothic" panose="020B0609070205080204" pitchFamily="49" charset="-128"/>
              </a:rPr>
              <a:pPr/>
              <a:t>44</a:t>
            </a:fld>
            <a:endParaRPr lang="en-ZA" sz="1400" dirty="0">
              <a:solidFill>
                <a:schemeClr val="tx1"/>
              </a:solidFill>
            </a:endParaRPr>
          </a:p>
        </p:txBody>
      </p:sp>
    </p:spTree>
    <p:extLst>
      <p:ext uri="{BB962C8B-B14F-4D97-AF65-F5344CB8AC3E}">
        <p14:creationId xmlns:p14="http://schemas.microsoft.com/office/powerpoint/2010/main" val="13608758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4183"/>
            <a:ext cx="100790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195261" y="366910"/>
            <a:ext cx="9648825" cy="5998966"/>
          </a:xfrm>
        </p:spPr>
        <p:txBody>
          <a:bodyPr anchor="t"/>
          <a:lstStyle/>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000" b="1" dirty="0">
              <a:solidFill>
                <a:srgbClr val="004A8F"/>
              </a:solidFill>
              <a:latin typeface="Century Gothic" panose="020B0502020202020204" pitchFamily="34" charset="0"/>
            </a:endParaRPr>
          </a:p>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rgbClr val="004A8F"/>
                </a:solidFill>
                <a:latin typeface="Century Gothic" panose="020B0502020202020204" pitchFamily="34" charset="0"/>
              </a:rPr>
              <a:t>NATED [N2 - N3]</a:t>
            </a:r>
            <a:endParaRPr lang="en-US" sz="1000" dirty="0">
              <a:solidFill>
                <a:srgbClr val="004A8F"/>
              </a:solidFill>
              <a:latin typeface="Century Gothic" panose="020B0502020202020204" pitchFamily="34" charset="0"/>
            </a:endParaRP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4A8F"/>
                </a:solidFill>
                <a:latin typeface="Century Gothic" panose="020B0502020202020204" pitchFamily="34" charset="0"/>
              </a:rPr>
              <a:t>The N2 - N3 examinations are administered at the following centres:</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400" dirty="0">
              <a:latin typeface="Century Gothic" panose="020B0502020202020204" pitchFamily="34" charset="0"/>
            </a:endParaRP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4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2551210"/>
              </p:ext>
            </p:extLst>
          </p:nvPr>
        </p:nvGraphicFramePr>
        <p:xfrm>
          <a:off x="334559" y="1646237"/>
          <a:ext cx="9546038" cy="4761460"/>
        </p:xfrm>
        <a:graphic>
          <a:graphicData uri="http://schemas.openxmlformats.org/drawingml/2006/table">
            <a:tbl>
              <a:tblPr firstRow="1" bandRow="1">
                <a:tableStyleId>{93296810-A885-4BE3-A3E7-6D5BEEA58F35}</a:tableStyleId>
              </a:tblPr>
              <a:tblGrid>
                <a:gridCol w="2943362">
                  <a:extLst>
                    <a:ext uri="{9D8B030D-6E8A-4147-A177-3AD203B41FA5}">
                      <a16:colId xmlns="" xmlns:a16="http://schemas.microsoft.com/office/drawing/2014/main" val="2052361064"/>
                    </a:ext>
                  </a:extLst>
                </a:gridCol>
                <a:gridCol w="2227409">
                  <a:extLst>
                    <a:ext uri="{9D8B030D-6E8A-4147-A177-3AD203B41FA5}">
                      <a16:colId xmlns="" xmlns:a16="http://schemas.microsoft.com/office/drawing/2014/main" val="1653485081"/>
                    </a:ext>
                  </a:extLst>
                </a:gridCol>
                <a:gridCol w="2134800">
                  <a:extLst>
                    <a:ext uri="{9D8B030D-6E8A-4147-A177-3AD203B41FA5}">
                      <a16:colId xmlns="" xmlns:a16="http://schemas.microsoft.com/office/drawing/2014/main" val="1567859588"/>
                    </a:ext>
                  </a:extLst>
                </a:gridCol>
                <a:gridCol w="2240467">
                  <a:extLst>
                    <a:ext uri="{9D8B030D-6E8A-4147-A177-3AD203B41FA5}">
                      <a16:colId xmlns="" xmlns:a16="http://schemas.microsoft.com/office/drawing/2014/main" val="711050936"/>
                    </a:ext>
                  </a:extLst>
                </a:gridCol>
              </a:tblGrid>
              <a:tr h="990600">
                <a:tc>
                  <a:txBody>
                    <a:bodyPr/>
                    <a:lstStyle/>
                    <a:p>
                      <a:pPr algn="ctr"/>
                      <a:r>
                        <a:rPr lang="en-US" dirty="0"/>
                        <a:t>Centre</a:t>
                      </a:r>
                      <a:r>
                        <a:rPr lang="en-US" baseline="0" dirty="0"/>
                        <a:t> Type</a:t>
                      </a:r>
                      <a:endParaRPr lang="en-ZA" dirty="0">
                        <a:latin typeface="Century Gothic" panose="020B0502020202020204" pitchFamily="34" charset="0"/>
                      </a:endParaRPr>
                    </a:p>
                  </a:txBody>
                  <a:tcPr/>
                </a:tc>
                <a:tc>
                  <a:txBody>
                    <a:bodyPr/>
                    <a:lstStyle/>
                    <a:p>
                      <a:pPr algn="ctr"/>
                      <a:r>
                        <a:rPr lang="en-US" dirty="0"/>
                        <a:t>Number</a:t>
                      </a:r>
                    </a:p>
                    <a:p>
                      <a:pPr algn="ctr"/>
                      <a:r>
                        <a:rPr lang="en-US" dirty="0"/>
                        <a:t>N2 - N3</a:t>
                      </a:r>
                      <a:r>
                        <a:rPr lang="en-US" baseline="0" dirty="0"/>
                        <a:t> </a:t>
                      </a:r>
                    </a:p>
                    <a:p>
                      <a:pPr algn="ctr"/>
                      <a:r>
                        <a:rPr lang="en-US" baseline="0" dirty="0"/>
                        <a:t>2019</a:t>
                      </a:r>
                      <a:endParaRPr lang="en-ZA" dirty="0">
                        <a:latin typeface="Century Gothic" panose="020B0502020202020204" pitchFamily="34" charset="0"/>
                      </a:endParaRPr>
                    </a:p>
                  </a:txBody>
                  <a:tcPr/>
                </a:tc>
                <a:tc>
                  <a:txBody>
                    <a:bodyPr/>
                    <a:lstStyle/>
                    <a:p>
                      <a:pPr algn="ctr"/>
                      <a:r>
                        <a:rPr lang="en-US" dirty="0"/>
                        <a:t>Number</a:t>
                      </a:r>
                    </a:p>
                    <a:p>
                      <a:pPr algn="ctr"/>
                      <a:r>
                        <a:rPr lang="en-US" dirty="0"/>
                        <a:t>N2 - N3</a:t>
                      </a:r>
                      <a:r>
                        <a:rPr lang="en-US" baseline="0" dirty="0"/>
                        <a:t> </a:t>
                      </a:r>
                    </a:p>
                    <a:p>
                      <a:pPr algn="ctr"/>
                      <a:r>
                        <a:rPr lang="en-US" baseline="0" dirty="0"/>
                        <a:t>2020</a:t>
                      </a:r>
                      <a:endParaRPr lang="en-ZA" dirty="0">
                        <a:latin typeface="Century Gothic" panose="020B0502020202020204" pitchFamily="34" charset="0"/>
                      </a:endParaRPr>
                    </a:p>
                  </a:txBody>
                  <a:tcPr/>
                </a:tc>
                <a:tc>
                  <a:txBody>
                    <a:bodyPr/>
                    <a:lstStyle/>
                    <a:p>
                      <a:pPr algn="ctr"/>
                      <a:r>
                        <a:rPr lang="en-US" dirty="0"/>
                        <a:t>Number </a:t>
                      </a:r>
                    </a:p>
                    <a:p>
                      <a:pPr algn="ctr"/>
                      <a:r>
                        <a:rPr lang="en-US" dirty="0"/>
                        <a:t>N2 - N3 </a:t>
                      </a:r>
                    </a:p>
                    <a:p>
                      <a:pPr algn="ctr"/>
                      <a:r>
                        <a:rPr lang="en-US" dirty="0"/>
                        <a:t>2021</a:t>
                      </a:r>
                      <a:endParaRPr lang="en-ZA" dirty="0">
                        <a:latin typeface="Century Gothic" panose="020B0502020202020204" pitchFamily="34" charset="0"/>
                      </a:endParaRPr>
                    </a:p>
                  </a:txBody>
                  <a:tcPr/>
                </a:tc>
                <a:extLst>
                  <a:ext uri="{0D108BD9-81ED-4DB2-BD59-A6C34878D82A}">
                    <a16:rowId xmlns="" xmlns:a16="http://schemas.microsoft.com/office/drawing/2014/main" val="1287131322"/>
                  </a:ext>
                </a:extLst>
              </a:tr>
              <a:tr h="535914">
                <a:tc>
                  <a:txBody>
                    <a:bodyPr/>
                    <a:lstStyle/>
                    <a:p>
                      <a:r>
                        <a:rPr lang="en-US" sz="2400" dirty="0">
                          <a:solidFill>
                            <a:schemeClr val="tx1"/>
                          </a:solidFill>
                        </a:rPr>
                        <a:t>Private</a:t>
                      </a:r>
                      <a:r>
                        <a:rPr lang="en-US" sz="2400" baseline="0" dirty="0">
                          <a:solidFill>
                            <a:schemeClr val="tx1"/>
                          </a:solidFill>
                        </a:rPr>
                        <a:t> colleges</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223</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227</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258</a:t>
                      </a:r>
                      <a:endParaRPr lang="en-ZA" sz="240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3910809650"/>
                  </a:ext>
                </a:extLst>
              </a:tr>
              <a:tr h="378486">
                <a:tc>
                  <a:txBody>
                    <a:bodyPr/>
                    <a:lstStyle/>
                    <a:p>
                      <a:r>
                        <a:rPr lang="en-US" sz="2400" dirty="0">
                          <a:solidFill>
                            <a:schemeClr val="tx1"/>
                          </a:solidFill>
                        </a:rPr>
                        <a:t>Public</a:t>
                      </a:r>
                      <a:r>
                        <a:rPr lang="en-US" sz="2400" baseline="0" dirty="0">
                          <a:solidFill>
                            <a:schemeClr val="tx1"/>
                          </a:solidFill>
                        </a:rPr>
                        <a:t> colleges</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rPr>
                        <a:t>139</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138</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139</a:t>
                      </a:r>
                      <a:endParaRPr lang="en-ZA" sz="240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2183529031"/>
                  </a:ext>
                </a:extLst>
              </a:tr>
              <a:tr h="968881">
                <a:tc>
                  <a:txBody>
                    <a:bodyPr/>
                    <a:lstStyle/>
                    <a:p>
                      <a:r>
                        <a:rPr lang="en-US" sz="2400" b="0" dirty="0">
                          <a:solidFill>
                            <a:schemeClr val="tx1"/>
                          </a:solidFill>
                        </a:rPr>
                        <a:t>Correctional Services Centres</a:t>
                      </a:r>
                      <a:endParaRPr lang="en-ZA" sz="2400" b="0" dirty="0">
                        <a:solidFill>
                          <a:schemeClr val="tx1"/>
                        </a:solidFill>
                        <a:latin typeface="Century Gothic" panose="020B0502020202020204" pitchFamily="34" charset="0"/>
                      </a:endParaRPr>
                    </a:p>
                  </a:txBody>
                  <a:tcPr/>
                </a:tc>
                <a:tc>
                  <a:txBody>
                    <a:bodyPr/>
                    <a:lstStyle/>
                    <a:p>
                      <a:pPr algn="ctr"/>
                      <a:r>
                        <a:rPr lang="en-US" sz="2400" b="0" dirty="0">
                          <a:solidFill>
                            <a:schemeClr val="tx1"/>
                          </a:solidFill>
                        </a:rPr>
                        <a:t>30</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28</a:t>
                      </a:r>
                      <a:endParaRPr lang="en-ZA" sz="2400" b="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rPr>
                        <a:t>26</a:t>
                      </a:r>
                      <a:endParaRPr lang="en-ZA" sz="240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2524661360"/>
                  </a:ext>
                </a:extLst>
              </a:tr>
              <a:tr h="850170">
                <a:tc>
                  <a:txBody>
                    <a:bodyPr/>
                    <a:lstStyle/>
                    <a:p>
                      <a:r>
                        <a:rPr lang="en-US" sz="2400" b="0" dirty="0">
                          <a:solidFill>
                            <a:schemeClr val="tx1"/>
                          </a:solidFill>
                        </a:rPr>
                        <a:t>Outside the boarders of SA</a:t>
                      </a:r>
                      <a:endParaRPr lang="en-ZA" sz="2400" b="0" dirty="0">
                        <a:solidFill>
                          <a:schemeClr val="tx1"/>
                        </a:solidFill>
                        <a:latin typeface="Century Gothic" panose="020B0502020202020204" pitchFamily="34" charset="0"/>
                      </a:endParaRPr>
                    </a:p>
                  </a:txBody>
                  <a:tcPr/>
                </a:tc>
                <a:tc>
                  <a:txBody>
                    <a:bodyPr/>
                    <a:lstStyle/>
                    <a:p>
                      <a:pPr algn="ctr"/>
                      <a:r>
                        <a:rPr lang="en-US" sz="2400" b="0" dirty="0">
                          <a:solidFill>
                            <a:schemeClr val="tx1"/>
                          </a:solidFill>
                        </a:rPr>
                        <a:t>5</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6</a:t>
                      </a:r>
                      <a:endParaRPr lang="en-ZA" sz="2400" b="0" dirty="0">
                        <a:solidFill>
                          <a:schemeClr val="tx1"/>
                        </a:solidFill>
                        <a:latin typeface="Century Gothic" panose="020B0502020202020204" pitchFamily="34" charset="0"/>
                      </a:endParaRPr>
                    </a:p>
                  </a:txBody>
                  <a:tcPr anchor="ctr"/>
                </a:tc>
                <a:tc>
                  <a:txBody>
                    <a:bodyPr/>
                    <a:lstStyle/>
                    <a:p>
                      <a:pPr algn="ctr"/>
                      <a:r>
                        <a:rPr lang="en-US" sz="2400" b="0" dirty="0">
                          <a:solidFill>
                            <a:schemeClr val="tx1"/>
                          </a:solidFill>
                        </a:rPr>
                        <a:t>6</a:t>
                      </a:r>
                      <a:endParaRPr lang="en-ZA" sz="2400" b="0"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91265614"/>
                  </a:ext>
                </a:extLst>
              </a:tr>
              <a:tr h="958695">
                <a:tc>
                  <a:txBody>
                    <a:bodyPr/>
                    <a:lstStyle/>
                    <a:p>
                      <a:r>
                        <a:rPr lang="en-US" sz="2400" b="1" dirty="0">
                          <a:solidFill>
                            <a:schemeClr val="tx1"/>
                          </a:solidFill>
                        </a:rPr>
                        <a:t>TOTAL</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397</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399</a:t>
                      </a:r>
                      <a:endParaRPr lang="en-ZA" sz="2400" b="1" dirty="0">
                        <a:solidFill>
                          <a:schemeClr val="tx1"/>
                        </a:solidFill>
                        <a:latin typeface="Century Gothic" panose="020B0502020202020204" pitchFamily="34" charset="0"/>
                      </a:endParaRPr>
                    </a:p>
                  </a:txBody>
                  <a:tcPr anchor="ctr"/>
                </a:tc>
                <a:tc>
                  <a:txBody>
                    <a:bodyPr/>
                    <a:lstStyle/>
                    <a:p>
                      <a:pPr algn="ctr"/>
                      <a:r>
                        <a:rPr lang="en-US" sz="2400" b="1" dirty="0">
                          <a:solidFill>
                            <a:schemeClr val="tx1"/>
                          </a:solidFill>
                        </a:rPr>
                        <a:t>429</a:t>
                      </a:r>
                      <a:endParaRPr lang="en-ZA" sz="2400" b="1" dirty="0">
                        <a:solidFill>
                          <a:schemeClr val="tx1"/>
                        </a:solidFill>
                        <a:latin typeface="Century Gothic" panose="020B0502020202020204" pitchFamily="34" charset="0"/>
                      </a:endParaRPr>
                    </a:p>
                  </a:txBody>
                  <a:tcPr anchor="ctr"/>
                </a:tc>
                <a:extLst>
                  <a:ext uri="{0D108BD9-81ED-4DB2-BD59-A6C34878D82A}">
                    <a16:rowId xmlns="" xmlns:a16="http://schemas.microsoft.com/office/drawing/2014/main" val="2910550686"/>
                  </a:ext>
                </a:extLst>
              </a:tr>
            </a:tbl>
          </a:graphicData>
        </a:graphic>
      </p:graphicFrame>
      <p:sp>
        <p:nvSpPr>
          <p:cNvPr id="4" name="Slide Number Placeholder 3"/>
          <p:cNvSpPr>
            <a:spLocks noGrp="1"/>
          </p:cNvSpPr>
          <p:nvPr>
            <p:ph type="sldNum" idx="4294967295"/>
          </p:nvPr>
        </p:nvSpPr>
        <p:spPr>
          <a:xfrm>
            <a:off x="8234359" y="6884988"/>
            <a:ext cx="1609726" cy="522287"/>
          </a:xfrm>
        </p:spPr>
        <p:txBody>
          <a:bodyPr/>
          <a:lstStyle/>
          <a:p>
            <a:r>
              <a:rPr lang="en-GB" altLang="en-US" b="0" dirty="0"/>
              <a:t>                  </a:t>
            </a:r>
          </a:p>
        </p:txBody>
      </p:sp>
      <p:sp>
        <p:nvSpPr>
          <p:cNvPr id="3" name="Rectangle 2"/>
          <p:cNvSpPr/>
          <p:nvPr/>
        </p:nvSpPr>
        <p:spPr>
          <a:xfrm>
            <a:off x="8469312" y="6884988"/>
            <a:ext cx="1374773" cy="307777"/>
          </a:xfrm>
          <a:prstGeom prst="rect">
            <a:avLst/>
          </a:prstGeom>
        </p:spPr>
        <p:txBody>
          <a:bodyPr wrap="square">
            <a:spAutoFit/>
          </a:bodyPr>
          <a:lstStyle/>
          <a:p>
            <a:r>
              <a:rPr lang="en-ZA" sz="1400" dirty="0">
                <a:solidFill>
                  <a:schemeClr val="tx1"/>
                </a:solidFill>
                <a:latin typeface="Century Gothic" panose="020B0502020202020204" pitchFamily="34" charset="0"/>
                <a:ea typeface="MS Gothic" panose="020B0609070205080204" pitchFamily="49" charset="-128"/>
              </a:rPr>
              <a:t>45</a:t>
            </a:r>
            <a:endParaRPr lang="en-ZA" sz="1400" dirty="0">
              <a:solidFill>
                <a:schemeClr val="tx1"/>
              </a:solidFill>
            </a:endParaRPr>
          </a:p>
        </p:txBody>
      </p:sp>
    </p:spTree>
    <p:extLst>
      <p:ext uri="{BB962C8B-B14F-4D97-AF65-F5344CB8AC3E}">
        <p14:creationId xmlns:p14="http://schemas.microsoft.com/office/powerpoint/2010/main" val="4205300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262192" cy="3024336"/>
          </a:xfrm>
          <a:prstGeom prst="roundRect">
            <a:avLst/>
          </a:prstGeom>
          <a:solidFill>
            <a:srgbClr val="004A8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004A8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MODERATION OF       QUESTION PAPERS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46</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66790960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7312" y="47626"/>
            <a:ext cx="9906000" cy="798512"/>
          </a:xfrm>
        </p:spPr>
        <p:txBody>
          <a:bodyPr/>
          <a:lstStyle/>
          <a:p>
            <a:r>
              <a:rPr lang="en-ZA" altLang="en-US" sz="3200" b="1" dirty="0">
                <a:solidFill>
                  <a:srgbClr val="004A8F"/>
                </a:solidFill>
                <a:latin typeface="Century Gothic" panose="020B0502020202020204" pitchFamily="34" charset="0"/>
              </a:rPr>
              <a:t>Moderation of Question Papers</a:t>
            </a:r>
          </a:p>
        </p:txBody>
      </p:sp>
      <p:sp>
        <p:nvSpPr>
          <p:cNvPr id="19459" name="Content Placeholder 2"/>
          <p:cNvSpPr>
            <a:spLocks noGrp="1"/>
          </p:cNvSpPr>
          <p:nvPr>
            <p:ph idx="1"/>
          </p:nvPr>
        </p:nvSpPr>
        <p:spPr>
          <a:xfrm>
            <a:off x="239712" y="655638"/>
            <a:ext cx="9753600" cy="2209800"/>
          </a:xfrm>
        </p:spPr>
        <p:txBody>
          <a:bodyPr/>
          <a:lstStyle/>
          <a:p>
            <a:pPr marL="79375" indent="0">
              <a:lnSpc>
                <a:spcPct val="100000"/>
              </a:lnSpc>
              <a:buFont typeface="Wingdings" panose="05000000000000000000" pitchFamily="2" charset="2"/>
              <a:buNone/>
            </a:pPr>
            <a:r>
              <a:rPr lang="en-ZA" altLang="en-US" sz="2600" b="1" u="sng" dirty="0">
                <a:solidFill>
                  <a:srgbClr val="004A8F"/>
                </a:solidFill>
                <a:latin typeface="Century Gothic" panose="020B0502020202020204" pitchFamily="34" charset="0"/>
              </a:rPr>
              <a:t>Scope</a:t>
            </a:r>
          </a:p>
          <a:p>
            <a:pPr marL="79375" indent="0">
              <a:buFont typeface="Wingdings" panose="05000000000000000000" pitchFamily="2" charset="2"/>
              <a:buNone/>
            </a:pPr>
            <a:r>
              <a:rPr lang="en-ZA" altLang="en-US" sz="2000" dirty="0">
                <a:solidFill>
                  <a:srgbClr val="004A8F"/>
                </a:solidFill>
                <a:latin typeface="Century Gothic" panose="020B0502020202020204" pitchFamily="34" charset="0"/>
              </a:rPr>
              <a:t>Umalusi moderated and approved 50 question papers with their marking guidelines for the November 2021 examinations. </a:t>
            </a:r>
          </a:p>
          <a:p>
            <a:pPr marL="79375" indent="0">
              <a:buFont typeface="Wingdings" panose="05000000000000000000" pitchFamily="2" charset="2"/>
              <a:buNone/>
            </a:pPr>
            <a:r>
              <a:rPr lang="en-ZA" altLang="en-US" sz="2000" dirty="0">
                <a:solidFill>
                  <a:srgbClr val="004A8F"/>
                </a:solidFill>
                <a:latin typeface="Century Gothic" panose="020B0502020202020204" pitchFamily="34" charset="0"/>
              </a:rPr>
              <a:t>The question papers went through different levels of moderation and  were approved at different levels as indicated in the table below. This  is at first  moderation. </a:t>
            </a:r>
          </a:p>
          <a:p>
            <a:pPr marL="79375" indent="0">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800" dirty="0">
              <a:solidFill>
                <a:srgbClr val="FF0000"/>
              </a:solidFill>
              <a:latin typeface="Century Gothic" panose="020B0502020202020204" pitchFamily="34" charset="0"/>
            </a:endParaRPr>
          </a:p>
          <a:p>
            <a:pPr marL="79375" indent="0">
              <a:lnSpc>
                <a:spcPts val="750"/>
              </a:lnSpc>
              <a:spcAft>
                <a:spcPct val="0"/>
              </a:spcAft>
              <a:buFont typeface="Wingdings" panose="05000000000000000000" pitchFamily="2" charset="2"/>
              <a:buNone/>
            </a:pPr>
            <a:r>
              <a:rPr lang="en-US"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ZA"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9375" indent="0">
              <a:lnSpc>
                <a:spcPct val="126000"/>
              </a:lnSpc>
              <a:spcBef>
                <a:spcPts val="13"/>
              </a:spcBef>
              <a:spcAft>
                <a:spcPct val="0"/>
              </a:spcAft>
            </a:pPr>
            <a:endParaRPr lang="en-ZA" altLang="en-US" sz="13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9375" indent="0">
              <a:lnSpc>
                <a:spcPct val="126000"/>
              </a:lnSpc>
              <a:spcBef>
                <a:spcPts val="13"/>
              </a:spcBef>
              <a:spcAft>
                <a:spcPct val="0"/>
              </a:spcAft>
            </a:pPr>
            <a:endParaRPr lang="en-US" altLang="en-US" sz="1300" dirty="0">
              <a:solidFill>
                <a:srgbClr val="FF0000"/>
              </a:solidFill>
              <a:latin typeface="Century Gothic" panose="020B0502020202020204" pitchFamily="34" charset="0"/>
            </a:endParaRPr>
          </a:p>
          <a:p>
            <a:pPr marL="79375" indent="0">
              <a:lnSpc>
                <a:spcPct val="126000"/>
              </a:lnSpc>
              <a:spcBef>
                <a:spcPts val="13"/>
              </a:spcBef>
              <a:spcAft>
                <a:spcPct val="0"/>
              </a:spcAft>
              <a:buFont typeface="Wingdings" panose="05000000000000000000" pitchFamily="2" charset="2"/>
              <a:buNone/>
            </a:pPr>
            <a:endParaRPr lang="en-US" altLang="en-US" sz="1300" dirty="0">
              <a:solidFill>
                <a:srgbClr val="FF0000"/>
              </a:solidFill>
              <a:latin typeface="Century Gothic" panose="020B050202020202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solidFill>
                <a:srgbClr val="FF0000"/>
              </a:solidFill>
              <a:latin typeface="Calibri" panose="020F0502020204030204" pitchFamily="34" charset="0"/>
            </a:endParaRPr>
          </a:p>
          <a:p>
            <a:pPr marL="79375" indent="0" algn="just">
              <a:lnSpc>
                <a:spcPct val="126000"/>
              </a:lnSpc>
              <a:spcBef>
                <a:spcPts val="13"/>
              </a:spcBef>
              <a:spcAft>
                <a:spcPct val="0"/>
              </a:spcAft>
              <a:buFont typeface="Wingdings" panose="05000000000000000000" pitchFamily="2" charset="2"/>
              <a:buNone/>
            </a:pPr>
            <a:endParaRPr lang="en-ZA" altLang="en-US" sz="1300" dirty="0">
              <a:latin typeface="Calibri" panose="020F0502020204030204" pitchFamily="34" charset="0"/>
            </a:endParaRPr>
          </a:p>
          <a:p>
            <a:pPr marL="79375" indent="0"/>
            <a:endParaRPr lang="en-ZA" altLang="en-US" sz="1300" dirty="0"/>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47</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graphicFrame>
        <p:nvGraphicFramePr>
          <p:cNvPr id="2" name="Table 1">
            <a:extLst>
              <a:ext uri="{FF2B5EF4-FFF2-40B4-BE49-F238E27FC236}">
                <a16:creationId xmlns="" xmlns:a16="http://schemas.microsoft.com/office/drawing/2014/main" id="{F0A1DA6F-B483-415F-A35E-1FBEF46B290E}"/>
              </a:ext>
            </a:extLst>
          </p:cNvPr>
          <p:cNvGraphicFramePr>
            <a:graphicFrameLocks noGrp="1"/>
          </p:cNvGraphicFramePr>
          <p:nvPr>
            <p:extLst>
              <p:ext uri="{D42A27DB-BD31-4B8C-83A1-F6EECF244321}">
                <p14:modId xmlns:p14="http://schemas.microsoft.com/office/powerpoint/2010/main" val="248986916"/>
              </p:ext>
            </p:extLst>
          </p:nvPr>
        </p:nvGraphicFramePr>
        <p:xfrm>
          <a:off x="163512" y="3017836"/>
          <a:ext cx="9829800" cy="3500157"/>
        </p:xfrm>
        <a:graphic>
          <a:graphicData uri="http://schemas.openxmlformats.org/drawingml/2006/table">
            <a:tbl>
              <a:tblPr firstRow="1" firstCol="1" bandRow="1">
                <a:tableStyleId>{93296810-A885-4BE3-A3E7-6D5BEEA58F35}</a:tableStyleId>
              </a:tblPr>
              <a:tblGrid>
                <a:gridCol w="1219200">
                  <a:extLst>
                    <a:ext uri="{9D8B030D-6E8A-4147-A177-3AD203B41FA5}">
                      <a16:colId xmlns="" xmlns:a16="http://schemas.microsoft.com/office/drawing/2014/main" val="30289865"/>
                    </a:ext>
                  </a:extLst>
                </a:gridCol>
                <a:gridCol w="2152650">
                  <a:extLst>
                    <a:ext uri="{9D8B030D-6E8A-4147-A177-3AD203B41FA5}">
                      <a16:colId xmlns="" xmlns:a16="http://schemas.microsoft.com/office/drawing/2014/main" val="3134784763"/>
                    </a:ext>
                  </a:extLst>
                </a:gridCol>
                <a:gridCol w="2152650">
                  <a:extLst>
                    <a:ext uri="{9D8B030D-6E8A-4147-A177-3AD203B41FA5}">
                      <a16:colId xmlns="" xmlns:a16="http://schemas.microsoft.com/office/drawing/2014/main" val="4154716069"/>
                    </a:ext>
                  </a:extLst>
                </a:gridCol>
                <a:gridCol w="2152650">
                  <a:extLst>
                    <a:ext uri="{9D8B030D-6E8A-4147-A177-3AD203B41FA5}">
                      <a16:colId xmlns="" xmlns:a16="http://schemas.microsoft.com/office/drawing/2014/main" val="1838676208"/>
                    </a:ext>
                  </a:extLst>
                </a:gridCol>
                <a:gridCol w="2152650">
                  <a:extLst>
                    <a:ext uri="{9D8B030D-6E8A-4147-A177-3AD203B41FA5}">
                      <a16:colId xmlns="" xmlns:a16="http://schemas.microsoft.com/office/drawing/2014/main" val="3022825565"/>
                    </a:ext>
                  </a:extLst>
                </a:gridCol>
              </a:tblGrid>
              <a:tr h="618592">
                <a:tc gridSpan="5">
                  <a:txBody>
                    <a:bodyPr/>
                    <a:lstStyle/>
                    <a:p>
                      <a:pPr algn="ctr">
                        <a:lnSpc>
                          <a:spcPct val="122000"/>
                        </a:lnSpc>
                        <a:spcAft>
                          <a:spcPts val="800"/>
                        </a:spcAft>
                      </a:pPr>
                      <a:r>
                        <a:rPr lang="en-ZA" sz="1800" dirty="0">
                          <a:effectLst/>
                        </a:rPr>
                        <a:t>November 2021 N2 – N3 Examinations</a:t>
                      </a:r>
                      <a:endParaRPr lang="en-ZA" sz="1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4165523975"/>
                  </a:ext>
                </a:extLst>
              </a:tr>
              <a:tr h="1603310">
                <a:tc>
                  <a:txBody>
                    <a:bodyPr/>
                    <a:lstStyle/>
                    <a:p>
                      <a:pPr algn="l">
                        <a:lnSpc>
                          <a:spcPct val="114000"/>
                        </a:lnSpc>
                        <a:spcAft>
                          <a:spcPts val="0"/>
                        </a:spcAft>
                      </a:pPr>
                      <a:r>
                        <a:rPr lang="en-ZA" sz="2000" dirty="0">
                          <a:effectLst/>
                        </a:rPr>
                        <a:t/>
                      </a:r>
                      <a:br>
                        <a:rPr lang="en-ZA" sz="2000" dirty="0">
                          <a:effectLst/>
                        </a:rPr>
                      </a:br>
                      <a:r>
                        <a:rPr lang="en-ZA" sz="2000" dirty="0">
                          <a:effectLst/>
                        </a:rPr>
                        <a:t>N2 - N3 Level </a:t>
                      </a:r>
                      <a:endParaRPr lang="en-ZA" sz="20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4000"/>
                        </a:lnSpc>
                        <a:spcAft>
                          <a:spcPts val="0"/>
                        </a:spcAft>
                      </a:pPr>
                      <a:r>
                        <a:rPr lang="en-ZA" sz="2000" dirty="0">
                          <a:effectLst/>
                        </a:rPr>
                        <a:t>Number of question papers moderated by Umalusi</a:t>
                      </a:r>
                      <a:endParaRPr lang="en-ZA" sz="20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4000"/>
                        </a:lnSpc>
                        <a:spcAft>
                          <a:spcPts val="0"/>
                        </a:spcAft>
                      </a:pPr>
                      <a:r>
                        <a:rPr lang="en-ZA" sz="2000" dirty="0">
                          <a:effectLst/>
                        </a:rPr>
                        <a:t>Number of question papers approved</a:t>
                      </a:r>
                      <a:endParaRPr lang="en-ZA" sz="20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4000"/>
                        </a:lnSpc>
                        <a:spcAft>
                          <a:spcPts val="0"/>
                        </a:spcAft>
                      </a:pPr>
                      <a:r>
                        <a:rPr lang="en-ZA" sz="2000" dirty="0">
                          <a:effectLst/>
                        </a:rPr>
                        <a:t>Number of question papers conditionally approved</a:t>
                      </a:r>
                      <a:endParaRPr lang="en-ZA" sz="20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4000"/>
                        </a:lnSpc>
                        <a:spcAft>
                          <a:spcPts val="0"/>
                        </a:spcAft>
                      </a:pPr>
                      <a:r>
                        <a:rPr lang="en-ZA" sz="2000" dirty="0">
                          <a:effectLst/>
                        </a:rPr>
                        <a:t>Number of question papers rejected</a:t>
                      </a:r>
                      <a:endParaRPr lang="en-ZA" sz="20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690992105"/>
                  </a:ext>
                </a:extLst>
              </a:tr>
              <a:tr h="377937">
                <a:tc>
                  <a:txBody>
                    <a:bodyPr/>
                    <a:lstStyle/>
                    <a:p>
                      <a:pPr algn="ctr">
                        <a:lnSpc>
                          <a:spcPct val="122000"/>
                        </a:lnSpc>
                        <a:spcAft>
                          <a:spcPts val="800"/>
                        </a:spcAft>
                      </a:pPr>
                      <a:r>
                        <a:rPr lang="en-US" sz="2400" dirty="0">
                          <a:effectLst/>
                        </a:rPr>
                        <a:t>N2</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25</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8</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17</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0</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275966108"/>
                  </a:ext>
                </a:extLst>
              </a:tr>
              <a:tr h="377937">
                <a:tc>
                  <a:txBody>
                    <a:bodyPr/>
                    <a:lstStyle/>
                    <a:p>
                      <a:pPr algn="ctr">
                        <a:lnSpc>
                          <a:spcPct val="122000"/>
                        </a:lnSpc>
                        <a:spcAft>
                          <a:spcPts val="800"/>
                        </a:spcAft>
                      </a:pPr>
                      <a:r>
                        <a:rPr lang="en-US" sz="2400" dirty="0">
                          <a:effectLst/>
                        </a:rPr>
                        <a:t>N3</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25</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8</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16</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dirty="0">
                          <a:effectLst/>
                        </a:rPr>
                        <a:t>1</a:t>
                      </a:r>
                      <a:endParaRPr lang="en-ZA" sz="24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430744107"/>
                  </a:ext>
                </a:extLst>
              </a:tr>
              <a:tr h="376804">
                <a:tc>
                  <a:txBody>
                    <a:bodyPr/>
                    <a:lstStyle/>
                    <a:p>
                      <a:pPr marL="0" indent="0" algn="r">
                        <a:lnSpc>
                          <a:spcPct val="122000"/>
                        </a:lnSpc>
                        <a:spcAft>
                          <a:spcPts val="800"/>
                        </a:spcAft>
                      </a:pPr>
                      <a:r>
                        <a:rPr lang="en-ZA" sz="2800" dirty="0">
                          <a:effectLst/>
                        </a:rPr>
                        <a:t>Total</a:t>
                      </a:r>
                      <a:endParaRPr lang="en-ZA" sz="2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b="1" dirty="0">
                          <a:effectLst/>
                        </a:rPr>
                        <a:t>50</a:t>
                      </a:r>
                      <a:endParaRPr lang="en-ZA" sz="2400" b="1"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b="1" dirty="0">
                          <a:effectLst/>
                        </a:rPr>
                        <a:t>16</a:t>
                      </a:r>
                      <a:endParaRPr lang="en-ZA" sz="2400" b="1"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b="1" dirty="0">
                          <a:effectLst/>
                        </a:rPr>
                        <a:t>33</a:t>
                      </a:r>
                      <a:endParaRPr lang="en-ZA" sz="2400" b="1"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2000"/>
                        </a:lnSpc>
                        <a:spcAft>
                          <a:spcPts val="800"/>
                        </a:spcAft>
                      </a:pPr>
                      <a:r>
                        <a:rPr lang="en-US" sz="2400" b="1" dirty="0">
                          <a:effectLst/>
                        </a:rPr>
                        <a:t>1</a:t>
                      </a:r>
                      <a:endParaRPr lang="en-ZA" sz="2400" b="1"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693343358"/>
                  </a:ext>
                </a:extLst>
              </a:tr>
            </a:tbl>
          </a:graphicData>
        </a:graphic>
      </p:graphicFrame>
    </p:spTree>
    <p:extLst>
      <p:ext uri="{BB962C8B-B14F-4D97-AF65-F5344CB8AC3E}">
        <p14:creationId xmlns:p14="http://schemas.microsoft.com/office/powerpoint/2010/main" val="211258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2116" y="5790629"/>
            <a:ext cx="10077979" cy="1657350"/>
          </a:xfrm>
          <a:prstGeom prst="rect">
            <a:avLst/>
          </a:prstGeom>
          <a:noFill/>
          <a:ln w="9525">
            <a:noFill/>
            <a:round/>
            <a:headEnd/>
            <a:tailEnd/>
          </a:ln>
        </p:spPr>
      </p:pic>
      <p:pic>
        <p:nvPicPr>
          <p:cNvPr id="3075" name="Picture 2"/>
          <p:cNvPicPr>
            <a:picLocks noChangeAspect="1" noChangeArrowheads="1"/>
          </p:cNvPicPr>
          <p:nvPr/>
        </p:nvPicPr>
        <p:blipFill>
          <a:blip r:embed="rId4"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336514" y="49002"/>
            <a:ext cx="9239603" cy="886036"/>
          </a:xfrm>
        </p:spPr>
        <p:txBody>
          <a:bodyPr>
            <a:normAutofit fontScale="55000" lnSpcReduction="20000"/>
          </a:bodyPr>
          <a:lstStyle/>
          <a:p>
            <a:endParaRPr lang="en-US" sz="6393" b="1" dirty="0">
              <a:solidFill>
                <a:srgbClr val="004A8F"/>
              </a:solidFill>
              <a:latin typeface="Century Gothic" panose="020B0502020202020204" pitchFamily="34" charset="0"/>
            </a:endParaRPr>
          </a:p>
          <a:p>
            <a:r>
              <a:rPr lang="en-US" sz="6700" b="1" dirty="0">
                <a:solidFill>
                  <a:srgbClr val="004A8F"/>
                </a:solidFill>
                <a:latin typeface="Century Gothic" panose="020B0502020202020204" pitchFamily="34" charset="0"/>
              </a:rPr>
              <a:t>Moderation of Question Papers</a:t>
            </a:r>
          </a:p>
          <a:p>
            <a:endParaRPr lang="en-US" sz="3968" b="1" dirty="0">
              <a:solidFill>
                <a:srgbClr val="004A8F"/>
              </a:solidFill>
              <a:latin typeface="Century Gothic" panose="020B0502020202020204" pitchFamily="34" charset="0"/>
            </a:endParaRPr>
          </a:p>
        </p:txBody>
      </p:sp>
      <p:sp>
        <p:nvSpPr>
          <p:cNvPr id="7" name="Content Placeholder 6"/>
          <p:cNvSpPr>
            <a:spLocks noGrp="1"/>
          </p:cNvSpPr>
          <p:nvPr>
            <p:ph idx="1"/>
          </p:nvPr>
        </p:nvSpPr>
        <p:spPr>
          <a:xfrm>
            <a:off x="336514" y="1188773"/>
            <a:ext cx="9515913" cy="5110955"/>
          </a:xfrm>
        </p:spPr>
        <p:txBody>
          <a:bodyPr>
            <a:normAutofit fontScale="77500" lnSpcReduction="20000"/>
          </a:bodyPr>
          <a:lstStyle/>
          <a:p>
            <a:pPr>
              <a:buNone/>
            </a:pPr>
            <a:r>
              <a:rPr lang="en-US" sz="2646" b="1" u="sng" dirty="0">
                <a:solidFill>
                  <a:srgbClr val="004A8F"/>
                </a:solidFill>
                <a:latin typeface="Century Gothic" panose="020B0502020202020204" pitchFamily="34" charset="0"/>
              </a:rPr>
              <a:t>Areas of improvement </a:t>
            </a:r>
          </a:p>
          <a:p>
            <a:pPr marL="0" indent="0" algn="just">
              <a:lnSpc>
                <a:spcPct val="122000"/>
              </a:lnSpc>
              <a:spcAft>
                <a:spcPts val="882"/>
              </a:spcAft>
              <a:buNone/>
            </a:pPr>
            <a:r>
              <a:rPr lang="en-ZA"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The following areas of improvement were observed during the preliminary moderation of question papers:</a:t>
            </a:r>
            <a:endParaRPr lang="en-ZA" sz="2866" dirty="0">
              <a:solidFill>
                <a:srgbClr val="004A8F"/>
              </a:solidFill>
              <a:latin typeface="Calibri" panose="020F0502020204030204" pitchFamily="34" charset="0"/>
              <a:ea typeface="Calibri" panose="020F0502020204030204" pitchFamily="34" charset="0"/>
              <a:cs typeface="Times New Roman" panose="02020603050405020304" pitchFamily="18" charset="0"/>
            </a:endParaRPr>
          </a:p>
          <a:p>
            <a:pPr marL="720725" indent="-538163" algn="just">
              <a:lnSpc>
                <a:spcPct val="122000"/>
              </a:lnSpc>
              <a:spcAft>
                <a:spcPts val="882"/>
              </a:spcAft>
              <a:buSzPct val="100000"/>
              <a:buNone/>
            </a:pPr>
            <a:r>
              <a:rPr lang="en-US"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a. Only four percent of the question papers’ cover pages did not have the relevant details, compared to 14% of the question papers in November 2020;</a:t>
            </a:r>
          </a:p>
          <a:p>
            <a:pPr marL="720725" indent="-538163" algn="just">
              <a:lnSpc>
                <a:spcPct val="122000"/>
              </a:lnSpc>
              <a:spcAft>
                <a:spcPts val="882"/>
              </a:spcAft>
              <a:buSzPct val="100000"/>
              <a:buNone/>
            </a:pPr>
            <a:r>
              <a:rPr lang="en-US"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b. Four percent of the question papers</a:t>
            </a:r>
            <a:r>
              <a:rPr lang="en-ZA"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 were not representative of the latest developments in the teaching of their knowledge fields, </a:t>
            </a:r>
            <a:r>
              <a:rPr lang="en-US"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compared to 14% of the question papers in November 2020; and</a:t>
            </a:r>
          </a:p>
          <a:p>
            <a:pPr marL="630238" indent="-447675" algn="just">
              <a:lnSpc>
                <a:spcPct val="122000"/>
              </a:lnSpc>
              <a:spcAft>
                <a:spcPts val="882"/>
              </a:spcAft>
              <a:buSzPct val="100000"/>
              <a:buNone/>
            </a:pPr>
            <a:r>
              <a:rPr lang="en-US" sz="2866"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c. In ten percent of the question papers, there were questions that could easily be spotted or predicted, a decrease as compared to 20% of the question papers in November 2020.</a:t>
            </a: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9" name="Slide Number Placeholder 8"/>
          <p:cNvSpPr>
            <a:spLocks noGrp="1"/>
          </p:cNvSpPr>
          <p:nvPr>
            <p:ph type="sldNum" sz="quarter" idx="12"/>
          </p:nvPr>
        </p:nvSpPr>
        <p:spPr>
          <a:xfrm>
            <a:off x="7490030" y="68918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48</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6396806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2116" y="5790629"/>
            <a:ext cx="10077979" cy="1657350"/>
          </a:xfrm>
          <a:prstGeom prst="rect">
            <a:avLst/>
          </a:prstGeom>
          <a:noFill/>
          <a:ln w="9525">
            <a:noFill/>
            <a:round/>
            <a:headEnd/>
            <a:tailEnd/>
          </a:ln>
        </p:spPr>
      </p:pic>
      <p:sp>
        <p:nvSpPr>
          <p:cNvPr id="4099" name="Rectangle 3"/>
          <p:cNvSpPr>
            <a:spLocks noGrp="1" noChangeArrowheads="1"/>
          </p:cNvSpPr>
          <p:nvPr>
            <p:ph type="body"/>
          </p:nvPr>
        </p:nvSpPr>
        <p:spPr>
          <a:xfrm>
            <a:off x="354615" y="3695"/>
            <a:ext cx="9239603" cy="886036"/>
          </a:xfrm>
        </p:spPr>
        <p:txBody>
          <a:bodyPr>
            <a:normAutofit fontScale="55000" lnSpcReduction="20000"/>
          </a:bodyPr>
          <a:lstStyle/>
          <a:p>
            <a:endParaRPr lang="en-US" sz="6393" b="1" dirty="0">
              <a:solidFill>
                <a:srgbClr val="004A8F"/>
              </a:solidFill>
              <a:latin typeface="Century Gothic" panose="020B0502020202020204" pitchFamily="34" charset="0"/>
            </a:endParaRPr>
          </a:p>
          <a:p>
            <a:r>
              <a:rPr lang="en-US" sz="6700" b="1" dirty="0">
                <a:solidFill>
                  <a:srgbClr val="002BAE"/>
                </a:solidFill>
                <a:latin typeface="Century Gothic" panose="020B0502020202020204" pitchFamily="34" charset="0"/>
              </a:rPr>
              <a:t>Moderation of Question Papers</a:t>
            </a:r>
          </a:p>
          <a:p>
            <a:endParaRPr lang="en-US" sz="3968" b="1" dirty="0">
              <a:solidFill>
                <a:srgbClr val="004A8F"/>
              </a:solidFill>
              <a:latin typeface="Century Gothic" panose="020B0502020202020204" pitchFamily="34" charset="0"/>
            </a:endParaRPr>
          </a:p>
        </p:txBody>
      </p:sp>
      <p:sp>
        <p:nvSpPr>
          <p:cNvPr id="7" name="Content Placeholder 6"/>
          <p:cNvSpPr>
            <a:spLocks noGrp="1"/>
          </p:cNvSpPr>
          <p:nvPr>
            <p:ph idx="1"/>
          </p:nvPr>
        </p:nvSpPr>
        <p:spPr>
          <a:xfrm>
            <a:off x="306709" y="885814"/>
            <a:ext cx="9515913" cy="5362945"/>
          </a:xfrm>
        </p:spPr>
        <p:txBody>
          <a:bodyPr>
            <a:normAutofit/>
          </a:bodyPr>
          <a:lstStyle/>
          <a:p>
            <a:pPr>
              <a:buNone/>
            </a:pPr>
            <a:r>
              <a:rPr lang="en-US" sz="2646" b="1" u="sng" dirty="0">
                <a:solidFill>
                  <a:srgbClr val="002BAE"/>
                </a:solidFill>
                <a:latin typeface="Century Gothic" panose="020B0502020202020204" pitchFamily="34" charset="0"/>
              </a:rPr>
              <a:t>Areas of improvement </a:t>
            </a:r>
          </a:p>
          <a:p>
            <a:pPr marL="630238" indent="-447675" algn="just">
              <a:lnSpc>
                <a:spcPct val="122000"/>
              </a:lnSpc>
              <a:buSzPct val="100000"/>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 In 8% of the question papers, there were questions from the past three years’ examination question papers. This indicated a decrease from the 18% of the November 2020 examinations; and </a:t>
            </a:r>
          </a:p>
          <a:p>
            <a:pPr marL="630238" indent="-447675" algn="just">
              <a:lnSpc>
                <a:spcPct val="122000"/>
              </a:lnSpc>
              <a:buSzPct val="100000"/>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e. For 8% of the question papers, there was a general lack of appropriate degree of originality, which had improved compared to the 18% from the November 2020 examinations.</a:t>
            </a:r>
          </a:p>
          <a:p>
            <a:pPr marL="0" indent="0" algn="just">
              <a:lnSpc>
                <a:spcPct val="122000"/>
              </a:lnSpc>
              <a:spcAft>
                <a:spcPts val="882"/>
              </a:spcAft>
              <a:buNone/>
            </a:pPr>
            <a:endParaRPr lang="en-ZA" sz="2646" dirty="0">
              <a:solidFill>
                <a:srgbClr val="004A8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9" name="Slide Number Placeholder 8"/>
          <p:cNvSpPr>
            <a:spLocks noGrp="1"/>
          </p:cNvSpPr>
          <p:nvPr>
            <p:ph type="sldNum" sz="quarter" idx="12"/>
          </p:nvPr>
        </p:nvSpPr>
        <p:spPr>
          <a:xfrm>
            <a:off x="7438389" y="67478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49</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5452567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646237"/>
            <a:ext cx="72621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solidFill>
                <a:srgbClr val="FFFFFF"/>
              </a:solidFill>
            </a:endParaRPr>
          </a:p>
          <a:p>
            <a:pPr eaLnBrk="1">
              <a:lnSpc>
                <a:spcPct val="93000"/>
              </a:lnSpc>
              <a:buClr>
                <a:srgbClr val="000000"/>
              </a:buClr>
              <a:buSzPct val="45000"/>
              <a:buFont typeface="Wingdings" charset="2"/>
              <a:buNone/>
              <a:defRPr/>
            </a:pPr>
            <a:endParaRPr lang="en-ZA" dirty="0">
              <a:solidFill>
                <a:srgbClr val="FFFFFF"/>
              </a:solidFill>
            </a:endParaRPr>
          </a:p>
          <a:p>
            <a:pPr algn="ctr" eaLnBrk="1">
              <a:lnSpc>
                <a:spcPct val="93000"/>
              </a:lnSpc>
              <a:buClr>
                <a:srgbClr val="000000"/>
              </a:buClr>
              <a:buSzPct val="45000"/>
              <a:buFont typeface="Wingdings" charset="2"/>
              <a:buNone/>
              <a:defRPr/>
            </a:pPr>
            <a:r>
              <a:rPr lang="en-ZA" sz="4000" b="1" dirty="0">
                <a:solidFill>
                  <a:srgbClr val="FFFFFF"/>
                </a:solidFill>
                <a:latin typeface="Century Gothic" panose="020B0502020202020204" pitchFamily="34" charset="0"/>
              </a:rPr>
              <a:t>FRAMEWORK FOR QUALITY ASSURANCE OF ASSESSMENT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5</a:t>
            </a:fld>
            <a:endParaRPr lang="en-GB" altLang="en-US" b="0" dirty="0"/>
          </a:p>
        </p:txBody>
      </p:sp>
    </p:spTree>
    <p:extLst>
      <p:ext uri="{BB962C8B-B14F-4D97-AF65-F5344CB8AC3E}">
        <p14:creationId xmlns:p14="http://schemas.microsoft.com/office/powerpoint/2010/main" val="408050699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2116" y="5790629"/>
            <a:ext cx="10077979" cy="1657350"/>
          </a:xfrm>
          <a:prstGeom prst="rect">
            <a:avLst/>
          </a:prstGeom>
          <a:noFill/>
          <a:ln w="9525">
            <a:noFill/>
            <a:round/>
            <a:headEnd/>
            <a:tailEnd/>
          </a:ln>
        </p:spPr>
      </p:pic>
      <p:pic>
        <p:nvPicPr>
          <p:cNvPr id="3075" name="Picture 2"/>
          <p:cNvPicPr>
            <a:picLocks noChangeAspect="1" noChangeArrowheads="1"/>
          </p:cNvPicPr>
          <p:nvPr/>
        </p:nvPicPr>
        <p:blipFill>
          <a:blip r:embed="rId4"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336514" y="302737"/>
            <a:ext cx="9239603" cy="886036"/>
          </a:xfrm>
        </p:spPr>
        <p:txBody>
          <a:bodyPr>
            <a:normAutofit fontScale="47500" lnSpcReduction="20000"/>
          </a:bodyPr>
          <a:lstStyle/>
          <a:p>
            <a:endParaRPr lang="en-US" sz="6393" b="1" dirty="0">
              <a:solidFill>
                <a:srgbClr val="004A8F"/>
              </a:solidFill>
              <a:latin typeface="Century Gothic" panose="020B0502020202020204" pitchFamily="34" charset="0"/>
            </a:endParaRPr>
          </a:p>
          <a:p>
            <a:r>
              <a:rPr lang="en-US" sz="8818" b="1" dirty="0">
                <a:solidFill>
                  <a:srgbClr val="004A8F"/>
                </a:solidFill>
                <a:latin typeface="Century Gothic" panose="020B0502020202020204" pitchFamily="34" charset="0"/>
              </a:rPr>
              <a:t>Moderation of Question Papers</a:t>
            </a:r>
          </a:p>
          <a:p>
            <a:endParaRPr lang="en-US" sz="3968" b="1" dirty="0">
              <a:solidFill>
                <a:srgbClr val="004A8F"/>
              </a:solidFill>
              <a:latin typeface="Century Gothic" panose="020B0502020202020204" pitchFamily="34" charset="0"/>
            </a:endParaRPr>
          </a:p>
        </p:txBody>
      </p:sp>
      <p:sp>
        <p:nvSpPr>
          <p:cNvPr id="7" name="Content Placeholder 6"/>
          <p:cNvSpPr>
            <a:spLocks noGrp="1"/>
          </p:cNvSpPr>
          <p:nvPr>
            <p:ph idx="1"/>
          </p:nvPr>
        </p:nvSpPr>
        <p:spPr>
          <a:xfrm>
            <a:off x="336514" y="1188773"/>
            <a:ext cx="9515913" cy="5362945"/>
          </a:xfrm>
        </p:spPr>
        <p:txBody>
          <a:bodyPr>
            <a:normAutofit/>
          </a:bodyPr>
          <a:lstStyle/>
          <a:p>
            <a:pPr>
              <a:buNone/>
            </a:pPr>
            <a:r>
              <a:rPr lang="en-US" sz="2205" b="1" u="sng" dirty="0">
                <a:solidFill>
                  <a:srgbClr val="002BAE"/>
                </a:solidFill>
                <a:latin typeface="Century Gothic" panose="020B0502020202020204" pitchFamily="34" charset="0"/>
              </a:rPr>
              <a:t>Directives for compliance and improvement </a:t>
            </a:r>
          </a:p>
          <a:p>
            <a:pPr marL="0" indent="0" algn="just">
              <a:lnSpc>
                <a:spcPct val="122000"/>
              </a:lnSpc>
              <a:spcAft>
                <a:spcPts val="882"/>
              </a:spcAft>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The DHET must ensure that:</a:t>
            </a:r>
            <a:endParaRPr lang="en-ZA" sz="2205"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446088" indent="-446088" algn="just">
              <a:lnSpc>
                <a:spcPct val="122000"/>
              </a:lnSpc>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 All internal moderation documents are duly completed for all question papers;</a:t>
            </a:r>
          </a:p>
          <a:p>
            <a:pPr marL="0" indent="0" algn="just">
              <a:lnSpc>
                <a:spcPct val="122000"/>
              </a:lnSpc>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b. Questions in the question papers are numbered correctly;</a:t>
            </a:r>
          </a:p>
          <a:p>
            <a:pPr marL="0" indent="0" algn="just">
              <a:lnSpc>
                <a:spcPct val="122000"/>
              </a:lnSpc>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c. Marks are clearly indicated for all questions in the question papers;</a:t>
            </a:r>
          </a:p>
          <a:p>
            <a:pPr marL="0" indent="0" algn="just">
              <a:lnSpc>
                <a:spcPct val="122000"/>
              </a:lnSpc>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 Internal moderators’ reports are complete; and</a:t>
            </a:r>
          </a:p>
          <a:p>
            <a:pPr marL="0" indent="0" algn="just">
              <a:lnSpc>
                <a:spcPct val="122000"/>
              </a:lnSpc>
              <a:spcAft>
                <a:spcPts val="882"/>
              </a:spcAft>
              <a:buNone/>
            </a:pPr>
            <a:r>
              <a:rPr lang="en-ZA" sz="2205"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e. Internal moderation is thorough and up to standard.</a:t>
            </a:r>
          </a:p>
          <a:p>
            <a:pPr marL="0" indent="0" algn="just">
              <a:lnSpc>
                <a:spcPct val="122000"/>
              </a:lnSpc>
              <a:spcAft>
                <a:spcPts val="882"/>
              </a:spcAft>
              <a:buNone/>
            </a:pPr>
            <a:endParaRPr lang="en-ZA" sz="2646" dirty="0">
              <a:solidFill>
                <a:srgbClr val="004A8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9" name="Slide Number Placeholder 8"/>
          <p:cNvSpPr>
            <a:spLocks noGrp="1"/>
          </p:cNvSpPr>
          <p:nvPr>
            <p:ph type="sldNum" sz="quarter" idx="12"/>
          </p:nvPr>
        </p:nvSpPr>
        <p:spPr>
          <a:xfrm>
            <a:off x="7490030" y="6927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50</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0261404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63712" y="1874837"/>
            <a:ext cx="6881192" cy="3024336"/>
          </a:xfrm>
          <a:prstGeom prst="roundRect">
            <a:avLst/>
          </a:prstGeom>
          <a:solidFill>
            <a:srgbClr val="004A8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MODERATION OF INTERNAL CONTINUOUS ASSESSMENT (ICASS)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51</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425142183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39712" y="323850"/>
            <a:ext cx="9448798" cy="636589"/>
          </a:xfrm>
        </p:spPr>
        <p:txBody>
          <a:bodyPr/>
          <a:lstStyle/>
          <a:p>
            <a:pPr eaLnBrk="1"/>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r>
              <a:rPr lang="en-US" altLang="en-US" sz="3200" b="1" dirty="0">
                <a:solidFill>
                  <a:srgbClr val="002BAE"/>
                </a:solidFill>
                <a:latin typeface="Century Gothic" panose="020B0502020202020204" pitchFamily="34" charset="0"/>
              </a:rPr>
              <a:t>Scope of Moderation of ICASS </a:t>
            </a:r>
            <a:r>
              <a:rPr lang="en-US" altLang="en-US" sz="2700" b="1" dirty="0">
                <a:solidFill>
                  <a:srgbClr val="002BAE"/>
                </a:solidFill>
                <a:latin typeface="Century Gothic" panose="020B0502020202020204" pitchFamily="34" charset="0"/>
              </a:rPr>
              <a:t/>
            </a:r>
            <a:br>
              <a:rPr lang="en-US" altLang="en-US" sz="2700" b="1" dirty="0">
                <a:solidFill>
                  <a:srgbClr val="002BAE"/>
                </a:solidFill>
                <a:latin typeface="Century Gothic" panose="020B0502020202020204" pitchFamily="34" charset="0"/>
              </a:rPr>
            </a:br>
            <a:endParaRPr lang="en-US" altLang="en-US" sz="2700" b="1" dirty="0">
              <a:solidFill>
                <a:srgbClr val="002BAE"/>
              </a:solidFill>
              <a:latin typeface="Century Gothic" panose="020B0502020202020204" pitchFamily="34" charset="0"/>
            </a:endParaRPr>
          </a:p>
        </p:txBody>
      </p:sp>
      <p:sp>
        <p:nvSpPr>
          <p:cNvPr id="2" name="Content Placeholder 1"/>
          <p:cNvSpPr>
            <a:spLocks noGrp="1"/>
          </p:cNvSpPr>
          <p:nvPr>
            <p:ph idx="1"/>
          </p:nvPr>
        </p:nvSpPr>
        <p:spPr>
          <a:xfrm>
            <a:off x="239712" y="808037"/>
            <a:ext cx="9601200" cy="5791199"/>
          </a:xfrm>
        </p:spPr>
        <p:txBody>
          <a:bodyPr>
            <a:normAutofit/>
          </a:bodyPr>
          <a:lstStyle/>
          <a:p>
            <a:pPr marL="79375" indent="0">
              <a:buFont typeface="Wingdings" panose="05000000000000000000" pitchFamily="2" charset="2"/>
              <a:buNone/>
              <a:defRPr/>
            </a:pPr>
            <a:endParaRPr lang="en-ZA" sz="1600" b="1" u="sng" dirty="0">
              <a:solidFill>
                <a:schemeClr val="accent6">
                  <a:lumMod val="50000"/>
                </a:schemeClr>
              </a:solidFill>
              <a:latin typeface="Century Gothic" panose="020B0502020202020204" pitchFamily="34" charset="0"/>
            </a:endParaRPr>
          </a:p>
          <a:p>
            <a:pPr marL="79375" indent="0">
              <a:buFont typeface="Wingdings" panose="05000000000000000000" pitchFamily="2" charset="2"/>
              <a:buNone/>
              <a:defRPr/>
            </a:pPr>
            <a:r>
              <a:rPr lang="en-ZA" sz="2200" b="1" u="sng" dirty="0">
                <a:solidFill>
                  <a:srgbClr val="002BAE"/>
                </a:solidFill>
                <a:latin typeface="Century Gothic" panose="020B0502020202020204" pitchFamily="34" charset="0"/>
              </a:rPr>
              <a:t>Subjects moderated during October 2021</a:t>
            </a:r>
          </a:p>
          <a:p>
            <a:pPr marL="536575" indent="-457200">
              <a:buClr>
                <a:srgbClr val="002060"/>
              </a:buClr>
              <a:buSzPct val="100000"/>
              <a:buFont typeface="+mj-lt"/>
              <a:buAutoNum type="alphaLcPeriod"/>
              <a:defRPr/>
            </a:pPr>
            <a:r>
              <a:rPr lang="en-ZA" sz="2200" dirty="0">
                <a:solidFill>
                  <a:srgbClr val="002BAE"/>
                </a:solidFill>
                <a:latin typeface="Century Gothic" panose="020B0502020202020204" pitchFamily="34" charset="0"/>
              </a:rPr>
              <a:t>ICASS moderation was conducted in 42 subjects at 42 sites across the country.</a:t>
            </a:r>
          </a:p>
          <a:p>
            <a:pPr marL="79375" indent="0">
              <a:buClr>
                <a:srgbClr val="002060"/>
              </a:buClr>
              <a:buSzPct val="100000"/>
              <a:buNone/>
              <a:defRPr/>
            </a:pPr>
            <a:endParaRPr lang="en-ZA" sz="500" dirty="0">
              <a:solidFill>
                <a:srgbClr val="002BAE"/>
              </a:solidFill>
              <a:latin typeface="Century Gothic" panose="020B0502020202020204" pitchFamily="34" charset="0"/>
            </a:endParaRPr>
          </a:p>
          <a:p>
            <a:pPr marL="79780" indent="0" defTabSz="336980">
              <a:spcAft>
                <a:spcPts val="1069"/>
              </a:spcAft>
              <a:buNone/>
              <a:defRPr/>
            </a:pPr>
            <a:r>
              <a:rPr lang="en-ZA" sz="2200" b="1" u="sng" dirty="0">
                <a:solidFill>
                  <a:srgbClr val="002BAE"/>
                </a:solidFill>
                <a:latin typeface="Century Gothic" panose="020B0502020202020204" pitchFamily="34" charset="0"/>
              </a:rPr>
              <a:t>Areas of Improvement</a:t>
            </a:r>
          </a:p>
          <a:p>
            <a:pPr marL="0" indent="0" algn="just">
              <a:lnSpc>
                <a:spcPct val="122000"/>
              </a:lnSpc>
              <a:spcAft>
                <a:spcPts val="0"/>
              </a:spcAft>
              <a:buClr>
                <a:srgbClr val="002060"/>
              </a:buClr>
              <a:buSzPct val="100000"/>
              <a:buNone/>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There has generally been improvements in: </a:t>
            </a:r>
          </a:p>
          <a:p>
            <a:pPr marL="457200" indent="-457200" algn="just">
              <a:lnSpc>
                <a:spcPct val="122000"/>
              </a:lnSpc>
              <a:spcAft>
                <a:spcPts val="0"/>
              </a:spcAft>
              <a:buClr>
                <a:srgbClr val="002060"/>
              </a:buClr>
              <a:buSzPct val="100000"/>
              <a:buAutoNum type="alphaLcPeriod"/>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Recordkeeping and assessment practices;</a:t>
            </a:r>
          </a:p>
          <a:p>
            <a:pPr marL="457200" indent="-457200" algn="just">
              <a:lnSpc>
                <a:spcPct val="122000"/>
              </a:lnSpc>
              <a:spcAft>
                <a:spcPts val="0"/>
              </a:spcAft>
              <a:buClr>
                <a:srgbClr val="002060"/>
              </a:buClr>
              <a:buSzPct val="100000"/>
              <a:buAutoNum type="alphaLcPeriod"/>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The quality of tasks and marking guidelines;</a:t>
            </a:r>
          </a:p>
          <a:p>
            <a:pPr marL="457200" indent="-457200" algn="just">
              <a:lnSpc>
                <a:spcPct val="122000"/>
              </a:lnSpc>
              <a:spcAft>
                <a:spcPts val="0"/>
              </a:spcAft>
              <a:buClr>
                <a:srgbClr val="002060"/>
              </a:buClr>
              <a:buSzPct val="100000"/>
              <a:buAutoNum type="alphaLcPeriod"/>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Quality of pre- and post-moderation; </a:t>
            </a:r>
          </a:p>
          <a:p>
            <a:pPr marL="457200" indent="-457200" algn="just">
              <a:lnSpc>
                <a:spcPct val="122000"/>
              </a:lnSpc>
              <a:spcAft>
                <a:spcPts val="0"/>
              </a:spcAft>
              <a:buClr>
                <a:srgbClr val="002060"/>
              </a:buClr>
              <a:buSzPct val="100000"/>
              <a:buFont typeface="+mj-lt"/>
              <a:buAutoNum type="alphaLcPeriod"/>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The capturing and verification of marks; and </a:t>
            </a:r>
          </a:p>
          <a:p>
            <a:pPr marL="457200" indent="-457200" algn="just">
              <a:lnSpc>
                <a:spcPct val="122000"/>
              </a:lnSpc>
              <a:spcAft>
                <a:spcPts val="0"/>
              </a:spcAft>
              <a:buClr>
                <a:srgbClr val="002060"/>
              </a:buClr>
              <a:buSzPct val="100000"/>
              <a:buFont typeface="+mj-lt"/>
              <a:buAutoNum type="alphaLcPeriod"/>
            </a:pPr>
            <a:r>
              <a:rPr lang="en-US" sz="22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The performance of students, supported by more accurate marking. </a:t>
            </a: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22000"/>
              </a:lnSpc>
              <a:spcAft>
                <a:spcPts val="0"/>
              </a:spcAft>
            </a:pPr>
            <a:endParaRPr lang="en-ZA" sz="2400" dirty="0">
              <a:solidFill>
                <a:srgbClr val="181966"/>
              </a:solidFill>
              <a:latin typeface="Century Gothic" panose="020B0502020202020204" pitchFamily="34" charset="0"/>
              <a:ea typeface="Times New Roman" panose="02020603050405020304" pitchFamily="18" charset="0"/>
              <a:cs typeface="Times New Roman" panose="02020603050405020304" pitchFamily="18" charset="0"/>
            </a:endParaRPr>
          </a:p>
          <a:p>
            <a:pPr marL="422275" indent="-342900">
              <a:defRPr/>
            </a:pPr>
            <a:endParaRPr lang="en-ZA" sz="2400" dirty="0">
              <a:solidFill>
                <a:srgbClr val="181966"/>
              </a:solidFill>
            </a:endParaRPr>
          </a:p>
          <a:p>
            <a:pPr marL="422275" indent="-342900">
              <a:defRPr/>
            </a:pPr>
            <a:endParaRPr lang="en-ZA" sz="2400" b="1" dirty="0">
              <a:solidFill>
                <a:srgbClr val="181966"/>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a:defRPr/>
            </a:pPr>
            <a:endParaRPr lang="en-ZA" dirty="0">
              <a:solidFill>
                <a:srgbClr val="FF0000"/>
              </a:solidFill>
              <a:latin typeface="Century Gothic" panose="020B0502020202020204" pitchFamily="34" charset="0"/>
            </a:endParaRPr>
          </a:p>
          <a:p>
            <a:pPr marL="401637" lvl="1" indent="0">
              <a:buFont typeface="Symbol" panose="05050102010706020507" pitchFamily="18" charset="2"/>
              <a:buNone/>
              <a:defRPr/>
            </a:pPr>
            <a:endParaRPr lang="en-ZA" dirty="0"/>
          </a:p>
        </p:txBody>
      </p:sp>
      <p:sp>
        <p:nvSpPr>
          <p:cNvPr id="5" name="Slide Number Placeholder 4"/>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52</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4024951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29" y="5727911"/>
            <a:ext cx="10077979" cy="1657350"/>
          </a:xfrm>
          <a:prstGeom prst="rect">
            <a:avLst/>
          </a:prstGeom>
          <a:noFill/>
          <a:ln w="9525">
            <a:noFill/>
            <a:round/>
            <a:headEnd/>
            <a:tailEnd/>
          </a:ln>
        </p:spPr>
      </p:pic>
      <p:pic>
        <p:nvPicPr>
          <p:cNvPr id="3075" name="Picture 2"/>
          <p:cNvPicPr>
            <a:picLocks noChangeAspect="1" noChangeArrowheads="1"/>
          </p:cNvPicPr>
          <p:nvPr/>
        </p:nvPicPr>
        <p:blipFill>
          <a:blip r:embed="rId4"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504507" y="302737"/>
            <a:ext cx="9071610" cy="632301"/>
          </a:xfrm>
        </p:spPr>
        <p:txBody>
          <a:bodyPr>
            <a:normAutofit/>
          </a:bodyPr>
          <a:lstStyle/>
          <a:p>
            <a:r>
              <a:rPr lang="en-US" sz="3527" b="1" dirty="0">
                <a:solidFill>
                  <a:srgbClr val="002BAE"/>
                </a:solidFill>
                <a:latin typeface="Century Gothic" panose="020B0502020202020204" pitchFamily="34" charset="0"/>
              </a:rPr>
              <a:t>Moderation of ICASS</a:t>
            </a:r>
          </a:p>
        </p:txBody>
      </p:sp>
      <p:sp>
        <p:nvSpPr>
          <p:cNvPr id="7" name="Content Placeholder 6"/>
          <p:cNvSpPr>
            <a:spLocks noGrp="1"/>
          </p:cNvSpPr>
          <p:nvPr>
            <p:ph idx="1"/>
          </p:nvPr>
        </p:nvSpPr>
        <p:spPr>
          <a:xfrm>
            <a:off x="84525" y="827103"/>
            <a:ext cx="9743581" cy="5696040"/>
          </a:xfrm>
        </p:spPr>
        <p:txBody>
          <a:bodyPr>
            <a:normAutofit/>
          </a:bodyPr>
          <a:lstStyle/>
          <a:p>
            <a:pPr marL="62996" indent="0">
              <a:lnSpc>
                <a:spcPct val="122000"/>
              </a:lnSpc>
              <a:buNone/>
            </a:pPr>
            <a:r>
              <a:rPr lang="en-US" sz="2646" b="1" u="sng" dirty="0">
                <a:solidFill>
                  <a:srgbClr val="002BAE"/>
                </a:solidFill>
                <a:latin typeface="Century Gothic" panose="020B0502020202020204" pitchFamily="34" charset="0"/>
              </a:rPr>
              <a:t>Directives for compliance and improvement </a:t>
            </a:r>
          </a:p>
          <a:p>
            <a:pPr>
              <a:lnSpc>
                <a:spcPct val="122000"/>
              </a:lnSpc>
              <a:buNone/>
            </a:pPr>
            <a:r>
              <a:rPr lang="en-US" sz="2646" dirty="0">
                <a:solidFill>
                  <a:srgbClr val="002BAE"/>
                </a:solidFill>
                <a:latin typeface="Century Gothic" panose="020B0502020202020204" pitchFamily="34" charset="0"/>
              </a:rPr>
              <a:t>DHET must ensure that:</a:t>
            </a:r>
          </a:p>
          <a:p>
            <a:pPr marL="446088" indent="-446088" algn="just">
              <a:lnSpc>
                <a:spcPct val="122000"/>
              </a:lnSpc>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 There are adequate facilities and resources for effective teaching and learning at all sites;</a:t>
            </a:r>
          </a:p>
          <a:p>
            <a:pPr marL="533400" indent="-533400" algn="just">
              <a:lnSpc>
                <a:spcPct val="122000"/>
              </a:lnSpc>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b. Adequately qualified lectures are appointed to facilitate tuition at all sites;</a:t>
            </a:r>
          </a:p>
          <a:p>
            <a:pPr marL="533400" indent="-533400" algn="just">
              <a:lnSpc>
                <a:spcPct val="122000"/>
              </a:lnSpc>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c. Internal assessment is duly monitored by college management teams; and</a:t>
            </a:r>
          </a:p>
          <a:p>
            <a:pPr marL="0" indent="0" algn="just">
              <a:lnSpc>
                <a:spcPct val="122000"/>
              </a:lnSpc>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 Internal moderation is strengthened.</a:t>
            </a:r>
          </a:p>
          <a:p>
            <a:pPr marL="377979" indent="-377979" algn="just">
              <a:lnSpc>
                <a:spcPct val="122000"/>
              </a:lnSpc>
              <a:buFont typeface="+mj-lt"/>
              <a:buAutoNum type="alphaLcPeriod"/>
            </a:pPr>
            <a:endParaRPr lang="en-ZA" sz="2646" dirty="0">
              <a:solidFill>
                <a:srgbClr val="004A8F"/>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9" name="Slide Number Placeholder 8"/>
          <p:cNvSpPr>
            <a:spLocks noGrp="1"/>
          </p:cNvSpPr>
          <p:nvPr>
            <p:ph type="sldNum" sz="quarter" idx="12"/>
          </p:nvPr>
        </p:nvSpPr>
        <p:spPr>
          <a:xfrm>
            <a:off x="7326312" y="67325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z="1400" smtClean="0"/>
              <a:pPr/>
              <a:t>53</a:t>
            </a:fld>
            <a:endParaRPr 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7822790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30312" y="1916832"/>
            <a:ext cx="7543800"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a:t>
            </a:r>
            <a:r>
              <a:rPr lang="en-ZA" sz="4000" b="1" dirty="0">
                <a:solidFill>
                  <a:srgbClr val="FFFFFF"/>
                </a:solidFill>
                <a:latin typeface="Century Gothic" panose="020B0502020202020204" pitchFamily="34" charset="0"/>
                <a:ea typeface="MS Gothic"/>
              </a:rPr>
              <a:t>OF </a:t>
            </a: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WRITING</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54</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53473784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4825" y="323850"/>
            <a:ext cx="9183687" cy="484187"/>
          </a:xfrm>
        </p:spPr>
        <p:txBody>
          <a:bodyPr/>
          <a:lstStyle/>
          <a:p>
            <a:pPr marL="79375">
              <a:spcAft>
                <a:spcPts val="1075"/>
              </a:spcAft>
            </a:pPr>
            <a:r>
              <a:rPr lang="en-ZA" altLang="en-US" sz="3200" b="1" dirty="0">
                <a:solidFill>
                  <a:srgbClr val="002060"/>
                </a:solidFill>
                <a:latin typeface="Century Gothic" panose="020B0502020202020204" pitchFamily="34" charset="0"/>
              </a:rPr>
              <a:t>Monitoring of Writing</a:t>
            </a:r>
            <a:endParaRPr lang="en-ZA" altLang="en-US" sz="3200" dirty="0">
              <a:solidFill>
                <a:srgbClr val="002060"/>
              </a:solidFill>
            </a:endParaRPr>
          </a:p>
        </p:txBody>
      </p:sp>
      <p:sp>
        <p:nvSpPr>
          <p:cNvPr id="5" name="Slide Number Placeholder 4"/>
          <p:cNvSpPr>
            <a:spLocks noGrp="1"/>
          </p:cNvSpPr>
          <p:nvPr>
            <p:ph type="sldNum" idx="4"/>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Content Placeholder 2"/>
          <p:cNvSpPr>
            <a:spLocks noGrp="1"/>
          </p:cNvSpPr>
          <p:nvPr>
            <p:ph idx="1"/>
          </p:nvPr>
        </p:nvSpPr>
        <p:spPr>
          <a:xfrm>
            <a:off x="219868" y="923045"/>
            <a:ext cx="9753599" cy="5676192"/>
          </a:xfrm>
        </p:spPr>
        <p:txBody>
          <a:bodyPr/>
          <a:lstStyle/>
          <a:p>
            <a:pPr marL="106363" indent="0">
              <a:buNone/>
            </a:pPr>
            <a:r>
              <a:rPr kumimoji="0" lang="en-ZA" altLang="en-US" sz="2400" b="1" i="0" u="sng" strike="noStrike" kern="0" cap="none" spc="0" normalizeH="0" baseline="0" noProof="0" dirty="0">
                <a:ln>
                  <a:noFill/>
                </a:ln>
                <a:solidFill>
                  <a:srgbClr val="22228B"/>
                </a:solidFill>
                <a:effectLst/>
                <a:uLnTx/>
                <a:uFillTx/>
                <a:latin typeface="Century Gothic" panose="020B0502020202020204" pitchFamily="34" charset="0"/>
                <a:ea typeface="MS Gothic"/>
              </a:rPr>
              <a:t>Scope</a:t>
            </a:r>
            <a:endParaRPr kumimoji="0" lang="en-ZA" altLang="en-US" sz="4000" b="0" i="0" u="sng" strike="noStrike" kern="0" cap="none" spc="0" normalizeH="0" baseline="0" noProof="0" dirty="0">
              <a:ln>
                <a:noFill/>
              </a:ln>
              <a:solidFill>
                <a:srgbClr val="22228B"/>
              </a:solidFill>
              <a:effectLst/>
              <a:uLnTx/>
              <a:uFillTx/>
              <a:latin typeface="Arial"/>
              <a:ea typeface="MS Gothic"/>
            </a:endParaRPr>
          </a:p>
          <a:p>
            <a:pPr marL="106363" indent="0">
              <a:buNone/>
            </a:pPr>
            <a:r>
              <a:rPr lang="en-US" sz="2000" dirty="0">
                <a:solidFill>
                  <a:srgbClr val="22228B"/>
                </a:solidFill>
                <a:latin typeface="Century Gothic" panose="020B0502020202020204" pitchFamily="34" charset="0"/>
              </a:rPr>
              <a:t>The monitoring of the writing of the November 2021 examinations was conducted at the following centres for NATED Report 190/191: Engineering Studies N2-N3. </a:t>
            </a:r>
          </a:p>
          <a:p>
            <a:pPr marL="106363" indent="0">
              <a:buNone/>
            </a:pPr>
            <a:endParaRPr lang="en-US" dirty="0"/>
          </a:p>
          <a:p>
            <a:pPr marL="106363" indent="0">
              <a:buNone/>
            </a:pPr>
            <a:endParaRPr lang="en-US" dirty="0"/>
          </a:p>
          <a:p>
            <a:pPr marL="0" lvl="0" indent="0" algn="just">
              <a:lnSpc>
                <a:spcPct val="115000"/>
              </a:lnSpc>
              <a:spcBef>
                <a:spcPts val="0"/>
              </a:spcBef>
              <a:spcAft>
                <a:spcPts val="600"/>
              </a:spcAft>
              <a:buNone/>
              <a:defRPr/>
            </a:pPr>
            <a:endParaRPr lang="en-US" altLang="en-US" sz="2400" b="1" u="sng" dirty="0">
              <a:solidFill>
                <a:srgbClr val="191966"/>
              </a:solidFill>
              <a:latin typeface="Century Gothic" panose="020B0502020202020204" pitchFamily="34" charset="0"/>
            </a:endParaRPr>
          </a:p>
          <a:p>
            <a:pPr marL="0" lvl="0" indent="0" algn="just">
              <a:lnSpc>
                <a:spcPct val="115000"/>
              </a:lnSpc>
              <a:spcBef>
                <a:spcPts val="0"/>
              </a:spcBef>
              <a:spcAft>
                <a:spcPts val="600"/>
              </a:spcAft>
              <a:buNone/>
              <a:defRPr/>
            </a:pPr>
            <a:endParaRPr lang="en-US" altLang="en-US" sz="2000" b="1" u="sng" dirty="0">
              <a:solidFill>
                <a:srgbClr val="22228B"/>
              </a:solidFill>
              <a:latin typeface="Century Gothic" panose="020B0502020202020204" pitchFamily="34" charset="0"/>
            </a:endParaRPr>
          </a:p>
          <a:p>
            <a:pPr marL="106363" indent="0" algn="just">
              <a:buNone/>
              <a:defRPr/>
            </a:pPr>
            <a:endParaRPr lang="en-ZA" sz="2000" dirty="0">
              <a:solidFill>
                <a:srgbClr val="2D2DB9">
                  <a:lumMod val="50000"/>
                </a:srgbClr>
              </a:solidFill>
              <a:latin typeface="Century Gothic" panose="020B0502020202020204" pitchFamily="34" charset="0"/>
              <a:ea typeface="Calibri" panose="020F0502020204030204" pitchFamily="34" charset="0"/>
              <a:cs typeface="Kartika"/>
            </a:endParaRPr>
          </a:p>
          <a:p>
            <a:pPr marL="106363" indent="0">
              <a:buNone/>
            </a:pP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val="2803453504"/>
              </p:ext>
            </p:extLst>
          </p:nvPr>
        </p:nvGraphicFramePr>
        <p:xfrm>
          <a:off x="372269" y="3094037"/>
          <a:ext cx="9488488" cy="1835781"/>
        </p:xfrm>
        <a:graphic>
          <a:graphicData uri="http://schemas.openxmlformats.org/drawingml/2006/table">
            <a:tbl>
              <a:tblPr firstRow="1" bandRow="1">
                <a:tableStyleId>{93296810-A885-4BE3-A3E7-6D5BEEA58F35}</a:tableStyleId>
              </a:tblPr>
              <a:tblGrid>
                <a:gridCol w="1828800">
                  <a:extLst>
                    <a:ext uri="{9D8B030D-6E8A-4147-A177-3AD203B41FA5}">
                      <a16:colId xmlns="" xmlns:a16="http://schemas.microsoft.com/office/drawing/2014/main" val="3227837393"/>
                    </a:ext>
                  </a:extLst>
                </a:gridCol>
                <a:gridCol w="1981200">
                  <a:extLst>
                    <a:ext uri="{9D8B030D-6E8A-4147-A177-3AD203B41FA5}">
                      <a16:colId xmlns="" xmlns:a16="http://schemas.microsoft.com/office/drawing/2014/main" val="209139918"/>
                    </a:ext>
                  </a:extLst>
                </a:gridCol>
                <a:gridCol w="2133600">
                  <a:extLst>
                    <a:ext uri="{9D8B030D-6E8A-4147-A177-3AD203B41FA5}">
                      <a16:colId xmlns="" xmlns:a16="http://schemas.microsoft.com/office/drawing/2014/main" val="2629762295"/>
                    </a:ext>
                  </a:extLst>
                </a:gridCol>
                <a:gridCol w="1924844">
                  <a:extLst>
                    <a:ext uri="{9D8B030D-6E8A-4147-A177-3AD203B41FA5}">
                      <a16:colId xmlns="" xmlns:a16="http://schemas.microsoft.com/office/drawing/2014/main" val="38665062"/>
                    </a:ext>
                  </a:extLst>
                </a:gridCol>
                <a:gridCol w="1620044">
                  <a:extLst>
                    <a:ext uri="{9D8B030D-6E8A-4147-A177-3AD203B41FA5}">
                      <a16:colId xmlns="" xmlns:a16="http://schemas.microsoft.com/office/drawing/2014/main" val="3045075818"/>
                    </a:ext>
                  </a:extLst>
                </a:gridCol>
              </a:tblGrid>
              <a:tr h="908372">
                <a:tc>
                  <a:txBody>
                    <a:bodyPr/>
                    <a:lstStyle/>
                    <a:p>
                      <a:r>
                        <a:rPr lang="en-US" dirty="0">
                          <a:latin typeface="Century Gothic" panose="020B0502020202020204" pitchFamily="34" charset="0"/>
                        </a:rPr>
                        <a:t>N2 – N3 Examinations</a:t>
                      </a:r>
                      <a:endParaRPr lang="en-ZA" dirty="0">
                        <a:latin typeface="Century Gothic" panose="020B0502020202020204" pitchFamily="34" charset="0"/>
                      </a:endParaRPr>
                    </a:p>
                  </a:txBody>
                  <a:tcPr/>
                </a:tc>
                <a:tc>
                  <a:txBody>
                    <a:bodyPr/>
                    <a:lstStyle/>
                    <a:p>
                      <a:r>
                        <a:rPr lang="en-US" sz="2000" dirty="0">
                          <a:latin typeface="Century Gothic" panose="020B0502020202020204" pitchFamily="34" charset="0"/>
                        </a:rPr>
                        <a:t>Private FET colleges</a:t>
                      </a:r>
                      <a:endParaRPr lang="en-Z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Public TVET colleges</a:t>
                      </a:r>
                      <a:endParaRPr lang="en-Z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Correctional services Centres</a:t>
                      </a:r>
                      <a:endParaRPr lang="en-ZA" sz="2000"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Total </a:t>
                      </a:r>
                      <a:endParaRPr lang="en-ZA" sz="2000" dirty="0">
                        <a:latin typeface="Century Gothic" panose="020B0502020202020204" pitchFamily="34" charset="0"/>
                      </a:endParaRPr>
                    </a:p>
                  </a:txBody>
                  <a:tcPr/>
                </a:tc>
                <a:extLst>
                  <a:ext uri="{0D108BD9-81ED-4DB2-BD59-A6C34878D82A}">
                    <a16:rowId xmlns="" xmlns:a16="http://schemas.microsoft.com/office/drawing/2014/main" val="1754348741"/>
                  </a:ext>
                </a:extLst>
              </a:tr>
              <a:tr h="829941">
                <a:tc>
                  <a:txBody>
                    <a:bodyPr/>
                    <a:lstStyle/>
                    <a:p>
                      <a:r>
                        <a:rPr lang="en-US" sz="2000" dirty="0">
                          <a:solidFill>
                            <a:schemeClr val="tx1"/>
                          </a:solidFill>
                          <a:latin typeface="Century Gothic" panose="020B0502020202020204" pitchFamily="34" charset="0"/>
                        </a:rPr>
                        <a:t>No. monitored</a:t>
                      </a:r>
                      <a:endParaRPr lang="en-ZA" sz="2000" dirty="0">
                        <a:solidFill>
                          <a:schemeClr val="tx1"/>
                        </a:solidFill>
                        <a:latin typeface="Century Gothic" panose="020B0502020202020204" pitchFamily="34" charset="0"/>
                      </a:endParaRPr>
                    </a:p>
                  </a:txBody>
                  <a:tcPr/>
                </a:tc>
                <a:tc>
                  <a:txBody>
                    <a:bodyPr/>
                    <a:lstStyle/>
                    <a:p>
                      <a:pPr algn="ctr"/>
                      <a:r>
                        <a:rPr lang="en-US" sz="2000" dirty="0">
                          <a:solidFill>
                            <a:schemeClr val="tx1"/>
                          </a:solidFill>
                          <a:latin typeface="Century Gothic" panose="020B0502020202020204" pitchFamily="34" charset="0"/>
                        </a:rPr>
                        <a:t>23</a:t>
                      </a:r>
                      <a:endParaRPr lang="en-ZA" sz="2000" dirty="0">
                        <a:solidFill>
                          <a:schemeClr val="tx1"/>
                        </a:solidFill>
                        <a:latin typeface="Century Gothic" panose="020B0502020202020204" pitchFamily="34" charset="0"/>
                      </a:endParaRPr>
                    </a:p>
                  </a:txBody>
                  <a:tcPr/>
                </a:tc>
                <a:tc>
                  <a:txBody>
                    <a:bodyPr/>
                    <a:lstStyle/>
                    <a:p>
                      <a:pPr algn="ctr"/>
                      <a:r>
                        <a:rPr lang="en-US" sz="2000" dirty="0">
                          <a:solidFill>
                            <a:schemeClr val="tx1"/>
                          </a:solidFill>
                          <a:latin typeface="Century Gothic" panose="020B0502020202020204" pitchFamily="34" charset="0"/>
                        </a:rPr>
                        <a:t>13</a:t>
                      </a:r>
                      <a:endParaRPr lang="en-ZA" sz="2000" dirty="0">
                        <a:solidFill>
                          <a:schemeClr val="tx1"/>
                        </a:solidFill>
                        <a:latin typeface="Century Gothic" panose="020B0502020202020204" pitchFamily="34" charset="0"/>
                      </a:endParaRPr>
                    </a:p>
                  </a:txBody>
                  <a:tcPr/>
                </a:tc>
                <a:tc>
                  <a:txBody>
                    <a:bodyPr/>
                    <a:lstStyle/>
                    <a:p>
                      <a:pPr algn="ctr"/>
                      <a:r>
                        <a:rPr lang="en-US" sz="2000" dirty="0">
                          <a:solidFill>
                            <a:schemeClr val="tx1"/>
                          </a:solidFill>
                          <a:latin typeface="Century Gothic" panose="020B0502020202020204" pitchFamily="34" charset="0"/>
                        </a:rPr>
                        <a:t>00</a:t>
                      </a:r>
                      <a:endParaRPr lang="en-ZA" sz="2000" dirty="0">
                        <a:solidFill>
                          <a:schemeClr val="tx1"/>
                        </a:solidFill>
                        <a:latin typeface="Century Gothic" panose="020B0502020202020204" pitchFamily="34" charset="0"/>
                      </a:endParaRPr>
                    </a:p>
                  </a:txBody>
                  <a:tcPr/>
                </a:tc>
                <a:tc>
                  <a:txBody>
                    <a:bodyPr/>
                    <a:lstStyle/>
                    <a:p>
                      <a:pPr algn="ctr"/>
                      <a:r>
                        <a:rPr lang="en-US" sz="2000" dirty="0">
                          <a:solidFill>
                            <a:schemeClr val="tx1"/>
                          </a:solidFill>
                          <a:latin typeface="Century Gothic" panose="020B0502020202020204" pitchFamily="34" charset="0"/>
                        </a:rPr>
                        <a:t>37</a:t>
                      </a:r>
                      <a:endParaRPr lang="en-ZA" sz="2000" dirty="0">
                        <a:solidFill>
                          <a:schemeClr val="tx1"/>
                        </a:solidFill>
                        <a:latin typeface="Century Gothic" panose="020B0502020202020204" pitchFamily="34" charset="0"/>
                      </a:endParaRPr>
                    </a:p>
                  </a:txBody>
                  <a:tcPr/>
                </a:tc>
                <a:extLst>
                  <a:ext uri="{0D108BD9-81ED-4DB2-BD59-A6C34878D82A}">
                    <a16:rowId xmlns="" xmlns:a16="http://schemas.microsoft.com/office/drawing/2014/main" val="517810477"/>
                  </a:ext>
                </a:extLst>
              </a:tr>
            </a:tbl>
          </a:graphicData>
        </a:graphic>
      </p:graphicFrame>
    </p:spTree>
    <p:extLst>
      <p:ext uri="{BB962C8B-B14F-4D97-AF65-F5344CB8AC3E}">
        <p14:creationId xmlns:p14="http://schemas.microsoft.com/office/powerpoint/2010/main" val="3207789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21229" y="140911"/>
            <a:ext cx="9066848" cy="864303"/>
          </a:xfrm>
        </p:spPr>
        <p:txBody>
          <a:bodyPr>
            <a:noAutofit/>
          </a:bodyPr>
          <a:lstStyle/>
          <a:p>
            <a:pPr eaLnBrk="1"/>
            <a:r>
              <a:rPr lang="en-US" altLang="en-US" sz="3527" b="1" dirty="0">
                <a:solidFill>
                  <a:srgbClr val="002BAE"/>
                </a:solidFill>
                <a:latin typeface="Century Gothic" panose="020B0502020202020204" pitchFamily="34" charset="0"/>
              </a:rPr>
              <a:t>Monitoring of writing</a:t>
            </a:r>
          </a:p>
        </p:txBody>
      </p:sp>
      <p:sp>
        <p:nvSpPr>
          <p:cNvPr id="6146" name="Rectangle 2"/>
          <p:cNvSpPr>
            <a:spLocks noGrp="1" noChangeArrowheads="1"/>
          </p:cNvSpPr>
          <p:nvPr>
            <p:ph type="body" idx="1"/>
          </p:nvPr>
        </p:nvSpPr>
        <p:spPr>
          <a:xfrm>
            <a:off x="252518" y="834269"/>
            <a:ext cx="9730498" cy="6112878"/>
          </a:xfrm>
        </p:spPr>
        <p:txBody>
          <a:bodyPr>
            <a:normAutofit fontScale="25000" lnSpcReduction="20000"/>
          </a:bodyPr>
          <a:lstStyle/>
          <a:p>
            <a:pPr marL="0" indent="0">
              <a:lnSpc>
                <a:spcPct val="140000"/>
              </a:lnSpc>
              <a:spcBef>
                <a:spcPts val="0"/>
              </a:spcBef>
              <a:buNone/>
            </a:pPr>
            <a:r>
              <a:rPr lang="en-ZA" sz="12346" b="1" u="sng" dirty="0">
                <a:solidFill>
                  <a:srgbClr val="002BAE"/>
                </a:solidFill>
                <a:latin typeface="Century Gothic" panose="020B0502020202020204" pitchFamily="34" charset="0"/>
              </a:rPr>
              <a:t>Areas of improvement </a:t>
            </a:r>
          </a:p>
          <a:p>
            <a:pPr marL="0" indent="0" algn="just">
              <a:lnSpc>
                <a:spcPct val="140000"/>
              </a:lnSpc>
              <a:spcBef>
                <a:spcPts val="0"/>
              </a:spcBef>
              <a:buNone/>
            </a:pPr>
            <a:r>
              <a:rPr lang="en-ZA" sz="10582" dirty="0">
                <a:solidFill>
                  <a:srgbClr val="002BAE"/>
                </a:solidFill>
                <a:latin typeface="Century Gothic" panose="020B0502020202020204" pitchFamily="34" charset="0"/>
              </a:rPr>
              <a:t>In all examination centres monitored:</a:t>
            </a:r>
          </a:p>
          <a:p>
            <a:pPr marL="446088" indent="-446088" algn="just">
              <a:lnSpc>
                <a:spcPct val="140000"/>
              </a:lnSpc>
              <a:spcBef>
                <a:spcPts val="0"/>
              </a:spcBef>
              <a:buNone/>
            </a:pPr>
            <a:r>
              <a:rPr lang="en-US" sz="10582" dirty="0">
                <a:solidFill>
                  <a:srgbClr val="002BAE"/>
                </a:solidFill>
                <a:latin typeface="Century Gothic" panose="020B0502020202020204" pitchFamily="34" charset="0"/>
              </a:rPr>
              <a:t>a. Chief invigilators checked that question papers were sealed on arrival in 100% of the examination centres;</a:t>
            </a:r>
          </a:p>
          <a:p>
            <a:pPr marL="446088" indent="-446088" algn="just">
              <a:lnSpc>
                <a:spcPct val="140000"/>
              </a:lnSpc>
              <a:spcBef>
                <a:spcPts val="0"/>
              </a:spcBef>
              <a:buNone/>
            </a:pPr>
            <a:r>
              <a:rPr lang="en-US" sz="10582" dirty="0">
                <a:solidFill>
                  <a:srgbClr val="002BAE"/>
                </a:solidFill>
                <a:latin typeface="Century Gothic" panose="020B0502020202020204" pitchFamily="34" charset="0"/>
              </a:rPr>
              <a:t>b. Campus Managers were appointed as chief invigilators at all examination centres monitored;</a:t>
            </a:r>
          </a:p>
          <a:p>
            <a:pPr marL="446088" indent="-446088" algn="just">
              <a:lnSpc>
                <a:spcPct val="140000"/>
              </a:lnSpc>
              <a:spcBef>
                <a:spcPts val="0"/>
              </a:spcBef>
              <a:buNone/>
            </a:pPr>
            <a:r>
              <a:rPr lang="en-US" sz="10582" dirty="0">
                <a:solidFill>
                  <a:srgbClr val="002BAE"/>
                </a:solidFill>
                <a:latin typeface="Century Gothic" panose="020B0502020202020204" pitchFamily="34" charset="0"/>
              </a:rPr>
              <a:t>c. All candidates were registered to write examinations at 100% of the sites;</a:t>
            </a:r>
          </a:p>
          <a:p>
            <a:pPr marL="533400" indent="-533400" algn="just">
              <a:lnSpc>
                <a:spcPct val="140000"/>
              </a:lnSpc>
              <a:spcBef>
                <a:spcPts val="0"/>
              </a:spcBef>
              <a:buNone/>
            </a:pPr>
            <a:r>
              <a:rPr lang="en-US" sz="10582" dirty="0">
                <a:solidFill>
                  <a:srgbClr val="002BAE"/>
                </a:solidFill>
                <a:latin typeface="Century Gothic" panose="020B0502020202020204" pitchFamily="34" charset="0"/>
              </a:rPr>
              <a:t>d. Absentee forms were inserted for all absent candidates at 100% of the examination centres.</a:t>
            </a:r>
          </a:p>
          <a:p>
            <a:pPr marL="390229" indent="-390229" algn="just">
              <a:lnSpc>
                <a:spcPct val="140000"/>
              </a:lnSpc>
              <a:spcBef>
                <a:spcPts val="0"/>
              </a:spcBef>
              <a:buFont typeface="+mj-lt"/>
              <a:buAutoNum type="alphaLcPeriod"/>
            </a:pPr>
            <a:r>
              <a:rPr lang="en-US" sz="10582" dirty="0">
                <a:solidFill>
                  <a:srgbClr val="002BAE"/>
                </a:solidFill>
                <a:latin typeface="Century Gothic" panose="020B0502020202020204" pitchFamily="34" charset="0"/>
              </a:rPr>
              <a:t>There were signs in the vicinities to indicate the</a:t>
            </a:r>
            <a:r>
              <a:rPr lang="en-US" sz="10582" dirty="0">
                <a:solidFill>
                  <a:srgbClr val="004A8F"/>
                </a:solidFill>
                <a:latin typeface="Century Gothic" panose="020B0502020202020204" pitchFamily="34" charset="0"/>
              </a:rPr>
              <a:t> existence of examination rooms</a:t>
            </a:r>
            <a:r>
              <a:rPr lang="en-US" sz="8818" dirty="0">
                <a:solidFill>
                  <a:srgbClr val="004A8F"/>
                </a:solidFill>
                <a:latin typeface="Century Gothic" panose="020B0502020202020204" pitchFamily="34" charset="0"/>
              </a:rPr>
              <a:t>.                                                                                               </a:t>
            </a:r>
          </a:p>
          <a:p>
            <a:pPr marL="390229" indent="-390229" algn="just">
              <a:lnSpc>
                <a:spcPct val="140000"/>
              </a:lnSpc>
              <a:spcBef>
                <a:spcPts val="0"/>
              </a:spcBef>
              <a:buFont typeface="+mj-lt"/>
              <a:buAutoNum type="alphaLcPeriod"/>
            </a:pPr>
            <a:endParaRPr lang="en-US" sz="8818" dirty="0">
              <a:solidFill>
                <a:srgbClr val="002060"/>
              </a:solidFill>
              <a:latin typeface="Century Gothic" panose="020B0502020202020204" pitchFamily="34" charset="0"/>
            </a:endParaRPr>
          </a:p>
          <a:p>
            <a:pPr marL="0" indent="0" algn="just">
              <a:buNone/>
            </a:pPr>
            <a:r>
              <a:rPr lang="en-ZA" sz="8818" b="1" dirty="0">
                <a:solidFill>
                  <a:srgbClr val="002060"/>
                </a:solidFill>
                <a:latin typeface="Century Gothic" panose="020B0502020202020204" pitchFamily="34" charset="0"/>
              </a:rPr>
              <a:t> </a:t>
            </a:r>
            <a:endParaRPr lang="en-ZA" sz="8818" dirty="0">
              <a:solidFill>
                <a:srgbClr val="002060"/>
              </a:solidFill>
              <a:latin typeface="Century Gothic" panose="020B0502020202020204" pitchFamily="34" charset="0"/>
            </a:endParaRPr>
          </a:p>
          <a:p>
            <a:pPr marL="106352" indent="0">
              <a:buNone/>
              <a:defRPr/>
            </a:pPr>
            <a:endParaRPr lang="en-US" altLang="en-US" sz="8377" u="sng" dirty="0">
              <a:solidFill>
                <a:srgbClr val="002060"/>
              </a:solidFill>
            </a:endParaRPr>
          </a:p>
          <a:p>
            <a:pPr marL="106352" indent="0">
              <a:buNone/>
              <a:defRPr/>
            </a:pPr>
            <a:endParaRPr lang="en-US" altLang="en-US" sz="8377" u="sng" dirty="0"/>
          </a:p>
          <a:p>
            <a:pPr marL="106352" indent="0">
              <a:buNone/>
              <a:defRPr/>
            </a:pPr>
            <a:endParaRPr lang="en-US" altLang="en-US" u="sng" dirty="0"/>
          </a:p>
        </p:txBody>
      </p:sp>
      <p:pic>
        <p:nvPicPr>
          <p:cNvPr id="5" name="Picture 1"/>
          <p:cNvPicPr>
            <a:picLocks noChangeAspect="1" noChangeArrowheads="1"/>
          </p:cNvPicPr>
          <p:nvPr/>
        </p:nvPicPr>
        <p:blipFill>
          <a:blip r:embed="rId3" cstate="print"/>
          <a:srcRect/>
          <a:stretch>
            <a:fillRect/>
          </a:stretch>
        </p:blipFill>
        <p:spPr bwMode="auto">
          <a:xfrm>
            <a:off x="15664" y="6725405"/>
            <a:ext cx="10077979" cy="886973"/>
          </a:xfrm>
          <a:prstGeom prst="rect">
            <a:avLst/>
          </a:prstGeom>
          <a:noFill/>
          <a:ln w="9525">
            <a:noFill/>
            <a:round/>
            <a:headEnd/>
            <a:tailEnd/>
          </a:ln>
        </p:spPr>
      </p:pic>
      <p:sp>
        <p:nvSpPr>
          <p:cNvPr id="9" name="Slide Number Placeholder 8"/>
          <p:cNvSpPr>
            <a:spLocks noGrp="1"/>
          </p:cNvSpPr>
          <p:nvPr>
            <p:ph type="sldNum" sz="quarter" idx="12"/>
          </p:nvPr>
        </p:nvSpPr>
        <p:spPr>
          <a:xfrm>
            <a:off x="7326312" y="678448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56</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91977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1000"/>
                                        <p:tgtEl>
                                          <p:spTgt spid="6146">
                                            <p:txEl>
                                              <p:pRg st="0" end="0"/>
                                            </p:txEl>
                                          </p:spTgt>
                                        </p:tgtEl>
                                      </p:cBhvr>
                                    </p:animEffect>
                                    <p:anim calcmode="lin" valueType="num">
                                      <p:cBhvr>
                                        <p:cTn id="8" dur="1000" fill="hold"/>
                                        <p:tgtEl>
                                          <p:spTgt spid="61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6">
                                            <p:txEl>
                                              <p:pRg st="1" end="1"/>
                                            </p:txEl>
                                          </p:spTgt>
                                        </p:tgtEl>
                                        <p:attrNameLst>
                                          <p:attrName>style.visibility</p:attrName>
                                        </p:attrNameLst>
                                      </p:cBhvr>
                                      <p:to>
                                        <p:strVal val="visible"/>
                                      </p:to>
                                    </p:set>
                                    <p:animEffect transition="in" filter="fade">
                                      <p:cBhvr>
                                        <p:cTn id="14" dur="1000"/>
                                        <p:tgtEl>
                                          <p:spTgt spid="6146">
                                            <p:txEl>
                                              <p:pRg st="1" end="1"/>
                                            </p:txEl>
                                          </p:spTgt>
                                        </p:tgtEl>
                                      </p:cBhvr>
                                    </p:animEffect>
                                    <p:anim calcmode="lin" valueType="num">
                                      <p:cBhvr>
                                        <p:cTn id="15"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6">
                                            <p:txEl>
                                              <p:pRg st="2" end="2"/>
                                            </p:txEl>
                                          </p:spTgt>
                                        </p:tgtEl>
                                        <p:attrNameLst>
                                          <p:attrName>style.visibility</p:attrName>
                                        </p:attrNameLst>
                                      </p:cBhvr>
                                      <p:to>
                                        <p:strVal val="visible"/>
                                      </p:to>
                                    </p:set>
                                    <p:animEffect transition="in" filter="fade">
                                      <p:cBhvr>
                                        <p:cTn id="21" dur="1000"/>
                                        <p:tgtEl>
                                          <p:spTgt spid="6146">
                                            <p:txEl>
                                              <p:pRg st="2" end="2"/>
                                            </p:txEl>
                                          </p:spTgt>
                                        </p:tgtEl>
                                      </p:cBhvr>
                                    </p:animEffect>
                                    <p:anim calcmode="lin" valueType="num">
                                      <p:cBhvr>
                                        <p:cTn id="22"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6">
                                            <p:txEl>
                                              <p:pRg st="3" end="3"/>
                                            </p:txEl>
                                          </p:spTgt>
                                        </p:tgtEl>
                                        <p:attrNameLst>
                                          <p:attrName>style.visibility</p:attrName>
                                        </p:attrNameLst>
                                      </p:cBhvr>
                                      <p:to>
                                        <p:strVal val="visible"/>
                                      </p:to>
                                    </p:set>
                                    <p:animEffect transition="in" filter="fade">
                                      <p:cBhvr>
                                        <p:cTn id="28" dur="1000"/>
                                        <p:tgtEl>
                                          <p:spTgt spid="6146">
                                            <p:txEl>
                                              <p:pRg st="3" end="3"/>
                                            </p:txEl>
                                          </p:spTgt>
                                        </p:tgtEl>
                                      </p:cBhvr>
                                    </p:animEffect>
                                    <p:anim calcmode="lin" valueType="num">
                                      <p:cBhvr>
                                        <p:cTn id="29"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6">
                                            <p:txEl>
                                              <p:pRg st="4" end="4"/>
                                            </p:txEl>
                                          </p:spTgt>
                                        </p:tgtEl>
                                        <p:attrNameLst>
                                          <p:attrName>style.visibility</p:attrName>
                                        </p:attrNameLst>
                                      </p:cBhvr>
                                      <p:to>
                                        <p:strVal val="visible"/>
                                      </p:to>
                                    </p:set>
                                    <p:animEffect transition="in" filter="fade">
                                      <p:cBhvr>
                                        <p:cTn id="35" dur="1000"/>
                                        <p:tgtEl>
                                          <p:spTgt spid="6146">
                                            <p:txEl>
                                              <p:pRg st="4" end="4"/>
                                            </p:txEl>
                                          </p:spTgt>
                                        </p:tgtEl>
                                      </p:cBhvr>
                                    </p:animEffect>
                                    <p:anim calcmode="lin" valueType="num">
                                      <p:cBhvr>
                                        <p:cTn id="36"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46">
                                            <p:txEl>
                                              <p:pRg st="5" end="5"/>
                                            </p:txEl>
                                          </p:spTgt>
                                        </p:tgtEl>
                                        <p:attrNameLst>
                                          <p:attrName>style.visibility</p:attrName>
                                        </p:attrNameLst>
                                      </p:cBhvr>
                                      <p:to>
                                        <p:strVal val="visible"/>
                                      </p:to>
                                    </p:set>
                                    <p:animEffect transition="in" filter="fade">
                                      <p:cBhvr>
                                        <p:cTn id="42" dur="1000"/>
                                        <p:tgtEl>
                                          <p:spTgt spid="6146">
                                            <p:txEl>
                                              <p:pRg st="5" end="5"/>
                                            </p:txEl>
                                          </p:spTgt>
                                        </p:tgtEl>
                                      </p:cBhvr>
                                    </p:animEffect>
                                    <p:anim calcmode="lin" valueType="num">
                                      <p:cBhvr>
                                        <p:cTn id="43"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46">
                                            <p:txEl>
                                              <p:pRg st="6" end="6"/>
                                            </p:txEl>
                                          </p:spTgt>
                                        </p:tgtEl>
                                        <p:attrNameLst>
                                          <p:attrName>style.visibility</p:attrName>
                                        </p:attrNameLst>
                                      </p:cBhvr>
                                      <p:to>
                                        <p:strVal val="visible"/>
                                      </p:to>
                                    </p:set>
                                    <p:animEffect transition="in" filter="fade">
                                      <p:cBhvr>
                                        <p:cTn id="49" dur="1000"/>
                                        <p:tgtEl>
                                          <p:spTgt spid="6146">
                                            <p:txEl>
                                              <p:pRg st="6" end="6"/>
                                            </p:txEl>
                                          </p:spTgt>
                                        </p:tgtEl>
                                      </p:cBhvr>
                                    </p:animEffect>
                                    <p:anim calcmode="lin" valueType="num">
                                      <p:cBhvr>
                                        <p:cTn id="50"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146">
                                            <p:txEl>
                                              <p:pRg st="8" end="8"/>
                                            </p:txEl>
                                          </p:spTgt>
                                        </p:tgtEl>
                                        <p:attrNameLst>
                                          <p:attrName>style.visibility</p:attrName>
                                        </p:attrNameLst>
                                      </p:cBhvr>
                                      <p:to>
                                        <p:strVal val="visible"/>
                                      </p:to>
                                    </p:set>
                                    <p:animEffect transition="in" filter="fade">
                                      <p:cBhvr>
                                        <p:cTn id="56" dur="1000"/>
                                        <p:tgtEl>
                                          <p:spTgt spid="6146">
                                            <p:txEl>
                                              <p:pRg st="8" end="8"/>
                                            </p:txEl>
                                          </p:spTgt>
                                        </p:tgtEl>
                                      </p:cBhvr>
                                    </p:animEffect>
                                    <p:anim calcmode="lin" valueType="num">
                                      <p:cBhvr>
                                        <p:cTn id="57" dur="1000" fill="hold"/>
                                        <p:tgtEl>
                                          <p:spTgt spid="614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14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2321" y="31373"/>
            <a:ext cx="9065261" cy="791287"/>
          </a:xfrm>
        </p:spPr>
        <p:txBody>
          <a:bodyPr>
            <a:normAutofit/>
          </a:bodyPr>
          <a:lstStyle/>
          <a:p>
            <a:r>
              <a:rPr lang="en-US" altLang="en-US" sz="3527" b="1" dirty="0">
                <a:solidFill>
                  <a:srgbClr val="002BAE"/>
                </a:solidFill>
                <a:latin typeface="Century Gothic" panose="020B0502020202020204" pitchFamily="34" charset="0"/>
              </a:rPr>
              <a:t>Monitoring of the writing</a:t>
            </a:r>
            <a:endParaRPr lang="en-ZA" altLang="en-US" sz="3527" b="1" dirty="0">
              <a:solidFill>
                <a:srgbClr val="002BAE"/>
              </a:solidFill>
              <a:latin typeface="Century Gothic" panose="020B0502020202020204" pitchFamily="34" charset="0"/>
            </a:endParaRPr>
          </a:p>
        </p:txBody>
      </p:sp>
      <p:sp>
        <p:nvSpPr>
          <p:cNvPr id="12291" name="Content Placeholder 2"/>
          <p:cNvSpPr>
            <a:spLocks noGrp="1"/>
          </p:cNvSpPr>
          <p:nvPr>
            <p:ph idx="1"/>
          </p:nvPr>
        </p:nvSpPr>
        <p:spPr>
          <a:xfrm>
            <a:off x="268775" y="661092"/>
            <a:ext cx="9238807" cy="6112192"/>
          </a:xfrm>
        </p:spPr>
        <p:txBody>
          <a:bodyPr>
            <a:normAutofit fontScale="32500" lnSpcReduction="20000"/>
          </a:bodyPr>
          <a:lstStyle/>
          <a:p>
            <a:pPr marL="106352" indent="0">
              <a:lnSpc>
                <a:spcPct val="142000"/>
              </a:lnSpc>
              <a:buNone/>
              <a:defRPr/>
            </a:pPr>
            <a:r>
              <a:rPr lang="en-ZA" altLang="en-US" sz="8157" b="1" u="sng" dirty="0">
                <a:solidFill>
                  <a:srgbClr val="002BAE"/>
                </a:solidFill>
                <a:latin typeface="Century Gothic" panose="020B0502020202020204" pitchFamily="34" charset="0"/>
              </a:rPr>
              <a:t>Directives for compliance and improvement </a:t>
            </a:r>
          </a:p>
          <a:p>
            <a:pPr marL="0" indent="0" algn="just">
              <a:lnSpc>
                <a:spcPct val="140000"/>
              </a:lnSpc>
              <a:spcBef>
                <a:spcPts val="0"/>
              </a:spcBef>
              <a:buNone/>
            </a:pPr>
            <a:r>
              <a:rPr lang="en-ZA" sz="8157" dirty="0">
                <a:solidFill>
                  <a:srgbClr val="002BAE"/>
                </a:solidFill>
                <a:latin typeface="Century Gothic" panose="020B0502020202020204" pitchFamily="34" charset="0"/>
              </a:rPr>
              <a:t>The DHET is required to ensure that:</a:t>
            </a:r>
          </a:p>
          <a:p>
            <a:pPr marL="631825" indent="-544513" algn="just">
              <a:lnSpc>
                <a:spcPct val="122000"/>
              </a:lnSpc>
              <a:spcAft>
                <a:spcPts val="882"/>
              </a:spcAft>
              <a:buNone/>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 Examination venues are well-prepared, based on the number of candidates qualifying to write examinations;</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631825" indent="-544513" algn="just">
              <a:lnSpc>
                <a:spcPct val="122000"/>
              </a:lnSpc>
              <a:spcAft>
                <a:spcPts val="882"/>
              </a:spcAft>
              <a:buNone/>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b. Examination venues are conducive for the writing of examinations;</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33400" indent="-427038" algn="just">
              <a:lnSpc>
                <a:spcPct val="122000"/>
              </a:lnSpc>
              <a:spcAft>
                <a:spcPts val="882"/>
              </a:spcAft>
              <a:buNone/>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c. Chief invigilators receive the necessary training from the assessment body;</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33400" indent="-427038" algn="just">
              <a:lnSpc>
                <a:spcPct val="122000"/>
              </a:lnSpc>
              <a:spcAft>
                <a:spcPts val="882"/>
              </a:spcAft>
              <a:buNone/>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 Examination centres strengthen invigilation processes;</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106352" indent="0" algn="just">
              <a:buNone/>
              <a:defRPr/>
            </a:pPr>
            <a:endParaRPr lang="en-ZA" sz="8818" dirty="0">
              <a:solidFill>
                <a:srgbClr val="002060"/>
              </a:solidFill>
              <a:latin typeface="Century Gothic" panose="020B0502020202020204" pitchFamily="34" charset="0"/>
            </a:endParaRPr>
          </a:p>
          <a:p>
            <a:pPr eaLnBrk="1">
              <a:defRPr/>
            </a:pPr>
            <a:endParaRPr lang="en-ZA" sz="6834" dirty="0">
              <a:solidFill>
                <a:srgbClr val="002060"/>
              </a:solidFill>
              <a:latin typeface="Century Gothic" panose="020B0502020202020204" pitchFamily="34" charset="0"/>
            </a:endParaRPr>
          </a:p>
          <a:p>
            <a:pPr eaLnBrk="1">
              <a:defRPr/>
            </a:pPr>
            <a:endParaRPr lang="en-ZA" sz="6834" dirty="0">
              <a:solidFill>
                <a:srgbClr val="002060"/>
              </a:solidFill>
              <a:latin typeface="Century Gothic" panose="020B0502020202020204" pitchFamily="34" charset="0"/>
            </a:endParaRPr>
          </a:p>
          <a:p>
            <a:pPr eaLnBrk="1">
              <a:defRPr/>
            </a:pPr>
            <a:endParaRPr lang="en-ZA" altLang="en-US" sz="6834" dirty="0">
              <a:latin typeface="Century Gothic" panose="020B0502020202020204" pitchFamily="34" charset="0"/>
            </a:endParaRPr>
          </a:p>
          <a:p>
            <a:pPr eaLnBrk="1">
              <a:defRPr/>
            </a:pPr>
            <a:endParaRPr lang="en-ZA" altLang="en-US" sz="6834"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1366" y="31373"/>
            <a:ext cx="10079567" cy="220616"/>
          </a:xfrm>
          <a:prstGeom prst="rect">
            <a:avLst/>
          </a:prstGeom>
          <a:noFill/>
          <a:ln w="9525">
            <a:noFill/>
            <a:round/>
            <a:headEnd/>
            <a:tailEnd/>
          </a:ln>
        </p:spPr>
      </p:pic>
      <p:sp>
        <p:nvSpPr>
          <p:cNvPr id="9" name="Slide Number Placeholder 8"/>
          <p:cNvSpPr>
            <a:spLocks noGrp="1"/>
          </p:cNvSpPr>
          <p:nvPr>
            <p:ph type="sldNum" sz="quarter" idx="12"/>
          </p:nvPr>
        </p:nvSpPr>
        <p:spPr>
          <a:xfrm>
            <a:off x="7373982" y="681726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57</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28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5302" y="251989"/>
            <a:ext cx="9065261" cy="791287"/>
          </a:xfrm>
        </p:spPr>
        <p:txBody>
          <a:bodyPr>
            <a:normAutofit/>
          </a:bodyPr>
          <a:lstStyle/>
          <a:p>
            <a:r>
              <a:rPr lang="en-US" altLang="en-US" sz="3527" b="1" dirty="0">
                <a:solidFill>
                  <a:srgbClr val="002BAE"/>
                </a:solidFill>
                <a:latin typeface="Century Gothic" panose="020B0502020202020204" pitchFamily="34" charset="0"/>
              </a:rPr>
              <a:t>Monitoring of the writing</a:t>
            </a:r>
            <a:endParaRPr lang="en-ZA" altLang="en-US" sz="3527" b="1" dirty="0">
              <a:solidFill>
                <a:srgbClr val="002BAE"/>
              </a:solidFill>
              <a:latin typeface="Century Gothic" panose="020B0502020202020204" pitchFamily="34" charset="0"/>
            </a:endParaRPr>
          </a:p>
        </p:txBody>
      </p:sp>
      <p:sp>
        <p:nvSpPr>
          <p:cNvPr id="12291" name="Content Placeholder 2"/>
          <p:cNvSpPr>
            <a:spLocks noGrp="1"/>
          </p:cNvSpPr>
          <p:nvPr>
            <p:ph idx="1"/>
          </p:nvPr>
        </p:nvSpPr>
        <p:spPr>
          <a:xfrm>
            <a:off x="505302" y="815625"/>
            <a:ext cx="9323598" cy="5928424"/>
          </a:xfrm>
        </p:spPr>
        <p:txBody>
          <a:bodyPr>
            <a:normAutofit/>
          </a:bodyPr>
          <a:lstStyle/>
          <a:p>
            <a:pPr marL="106352" indent="0">
              <a:lnSpc>
                <a:spcPct val="142000"/>
              </a:lnSpc>
              <a:buNone/>
              <a:defRPr/>
            </a:pPr>
            <a:r>
              <a:rPr lang="en-ZA" altLang="en-US" sz="3086" b="1" u="sng" dirty="0">
                <a:solidFill>
                  <a:srgbClr val="002BAE"/>
                </a:solidFill>
                <a:latin typeface="Century Gothic" panose="020B0502020202020204" pitchFamily="34" charset="0"/>
              </a:rPr>
              <a:t>Directives for compliance and improvement </a:t>
            </a:r>
          </a:p>
          <a:p>
            <a:pPr marL="533400" indent="-533400" algn="just">
              <a:lnSpc>
                <a:spcPct val="122000"/>
              </a:lnSpc>
              <a:spcAft>
                <a:spcPts val="882"/>
              </a:spcAft>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e. Examination centres have relief timetables, seating plans and a clock or other timing device in the examination venue;</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0" indent="87313" algn="just">
              <a:lnSpc>
                <a:spcPct val="122000"/>
              </a:lnSpc>
              <a:spcAft>
                <a:spcPts val="882"/>
              </a:spcAft>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f. Invigilators arrive on time at the examination venues;</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358775" indent="-358775" algn="just">
              <a:lnSpc>
                <a:spcPct val="122000"/>
              </a:lnSpc>
              <a:spcAft>
                <a:spcPts val="882"/>
              </a:spcAft>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g. Candidates who arrive late are not admitted to the examination venues; and </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446088" indent="-446088" algn="just">
              <a:lnSpc>
                <a:spcPct val="122000"/>
              </a:lnSpc>
              <a:spcAft>
                <a:spcPts val="882"/>
              </a:spcAft>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e. All examination centres comply fully with COVID-19 regulations.</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30000"/>
              </a:lnSpc>
              <a:spcBef>
                <a:spcPts val="0"/>
              </a:spcBef>
              <a:buNone/>
            </a:pPr>
            <a:endParaRPr lang="en-ZA" sz="2866" dirty="0">
              <a:solidFill>
                <a:srgbClr val="002060"/>
              </a:solidFill>
              <a:latin typeface="Century Gothic" panose="020B0502020202020204" pitchFamily="34" charset="0"/>
            </a:endParaRPr>
          </a:p>
          <a:p>
            <a:pPr eaLnBrk="1">
              <a:defRPr/>
            </a:pPr>
            <a:endParaRPr lang="en-ZA" sz="2400" dirty="0">
              <a:solidFill>
                <a:srgbClr val="002060"/>
              </a:solidFill>
              <a:latin typeface="Century Gothic" panose="020B0502020202020204" pitchFamily="34" charset="0"/>
            </a:endParaRPr>
          </a:p>
          <a:p>
            <a:pPr eaLnBrk="1">
              <a:defRPr/>
            </a:pPr>
            <a:endParaRPr lang="en-ZA" sz="2400" dirty="0">
              <a:solidFill>
                <a:srgbClr val="002060"/>
              </a:solidFill>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a:p>
            <a:pPr eaLnBrk="1">
              <a:defRPr/>
            </a:pPr>
            <a:endParaRPr lang="en-ZA" altLang="en-US" sz="2400" dirty="0">
              <a:latin typeface="Century Gothic" panose="020B0502020202020204"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529" y="6215732"/>
            <a:ext cx="10077979" cy="1259946"/>
          </a:xfrm>
          <a:prstGeom prst="rect">
            <a:avLst/>
          </a:prstGeom>
          <a:noFill/>
          <a:ln w="9525">
            <a:noFill/>
            <a:round/>
            <a:headEnd/>
            <a:tailEnd/>
          </a:ln>
        </p:spPr>
      </p:pic>
      <p:pic>
        <p:nvPicPr>
          <p:cNvPr id="5" name="Picture 2"/>
          <p:cNvPicPr>
            <a:picLocks noChangeAspect="1" noChangeArrowheads="1"/>
          </p:cNvPicPr>
          <p:nvPr/>
        </p:nvPicPr>
        <p:blipFill>
          <a:blip r:embed="rId3" cstate="print"/>
          <a:srcRect/>
          <a:stretch>
            <a:fillRect/>
          </a:stretch>
        </p:blipFill>
        <p:spPr bwMode="auto">
          <a:xfrm>
            <a:off x="529" y="-1"/>
            <a:ext cx="10079567" cy="427017"/>
          </a:xfrm>
          <a:prstGeom prst="rect">
            <a:avLst/>
          </a:prstGeom>
          <a:noFill/>
          <a:ln w="9525">
            <a:noFill/>
            <a:round/>
            <a:headEnd/>
            <a:tailEnd/>
          </a:ln>
        </p:spPr>
      </p:pic>
      <p:sp>
        <p:nvSpPr>
          <p:cNvPr id="9" name="Slide Number Placeholder 8"/>
          <p:cNvSpPr>
            <a:spLocks noGrp="1"/>
          </p:cNvSpPr>
          <p:nvPr>
            <p:ph type="sldNum" sz="quarter" idx="12"/>
          </p:nvPr>
        </p:nvSpPr>
        <p:spPr>
          <a:xfrm>
            <a:off x="7097712" y="694256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58</a:t>
            </a:fld>
            <a:endParaRPr lang="en-US" sz="1797" b="1" dirty="0">
              <a:solidFill>
                <a:schemeClr val="tx1"/>
              </a:solidFill>
            </a:endParaRPr>
          </a:p>
        </p:txBody>
      </p:sp>
    </p:spTree>
    <p:extLst>
      <p:ext uri="{BB962C8B-B14F-4D97-AF65-F5344CB8AC3E}">
        <p14:creationId xmlns:p14="http://schemas.microsoft.com/office/powerpoint/2010/main" val="178234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83035" y="1860776"/>
            <a:ext cx="71097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4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OF MARKING CENTRES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86806440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6</a:t>
            </a:fld>
            <a:endParaRPr lang="en-GB" altLang="en-US" b="0" dirty="0"/>
          </a:p>
        </p:txBody>
      </p:sp>
      <p:sp>
        <p:nvSpPr>
          <p:cNvPr id="7" name="Rectangle 4"/>
          <p:cNvSpPr txBox="1">
            <a:spLocks noChangeArrowheads="1"/>
          </p:cNvSpPr>
          <p:nvPr/>
        </p:nvSpPr>
        <p:spPr bwMode="auto">
          <a:xfrm>
            <a:off x="163513" y="960436"/>
            <a:ext cx="9677400" cy="5638801"/>
          </a:xfrm>
          <a:prstGeom prst="rect">
            <a:avLst/>
          </a:prstGeom>
          <a:noFill/>
          <a:ln w="9525">
            <a:noFill/>
            <a:round/>
            <a:headEnd/>
            <a:tailEnd/>
          </a:ln>
        </p:spPr>
        <p:txBody>
          <a:bodyPr vert="horz" wrap="square" lIns="0" tIns="0" rIns="0" bIns="0" numCol="1" anchor="t" anchorCtr="0" compatLnSpc="1">
            <a:prstTxWarp prst="textNoShape">
              <a:avLst/>
            </a:prstTxWarp>
            <a:normAutofit lnSpcReduction="10000"/>
          </a:bodyPr>
          <a:lstStyle>
            <a:lvl1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a:lstStyle>
          <a:p>
            <a:pPr marL="80963" algn="just" eaLnBrk="1">
              <a:lnSpc>
                <a:spcPct val="100000"/>
              </a:lnSpc>
              <a:spcAft>
                <a:spcPts val="0"/>
              </a:spcAft>
              <a:buSzPct val="100000"/>
              <a:tabLst>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kern="0" dirty="0">
                <a:solidFill>
                  <a:srgbClr val="002BAE"/>
                </a:solidFill>
                <a:latin typeface="Century Gothic" panose="020B0502020202020204" pitchFamily="34" charset="0"/>
              </a:rPr>
              <a:t>Quality assurance of assessment is conducted to ensure that:</a:t>
            </a:r>
          </a:p>
          <a:p>
            <a:pPr marL="803275" lvl="1" indent="-292100" algn="just" eaLnBrk="1">
              <a:lnSpc>
                <a:spcPct val="100000"/>
              </a:lnSpc>
              <a:spcAft>
                <a:spcPts val="0"/>
              </a:spcAft>
              <a:buSzPct val="100000"/>
              <a:buFont typeface="Arial" panose="020B0604020202020204" pitchFamily="34" charset="0"/>
              <a:buChar char="•"/>
              <a:tabLst>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kern="0" dirty="0">
                <a:solidFill>
                  <a:srgbClr val="002BAE"/>
                </a:solidFill>
                <a:latin typeface="Century Gothic" panose="020B0502020202020204" pitchFamily="34" charset="0"/>
              </a:rPr>
              <a:t> Assessments leading to the award of certificates in schools, community education and training colleges and technical and vocational education and training colleges is of the required standard; and</a:t>
            </a:r>
          </a:p>
          <a:p>
            <a:pPr marL="803275" lvl="1" indent="-292100" algn="just" eaLnBrk="1">
              <a:lnSpc>
                <a:spcPct val="100000"/>
              </a:lnSpc>
              <a:spcAft>
                <a:spcPts val="0"/>
              </a:spcAft>
              <a:buSzPct val="100000"/>
              <a:buFont typeface="Arial" panose="020B0604020202020204" pitchFamily="34" charset="0"/>
              <a:buChar char="•"/>
              <a:tabLst>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kern="0" dirty="0">
                <a:solidFill>
                  <a:srgbClr val="002BAE"/>
                </a:solidFill>
                <a:latin typeface="Century Gothic" panose="020B0502020202020204" pitchFamily="34" charset="0"/>
              </a:rPr>
              <a:t>The certificates issued by Umalusi are credible.</a:t>
            </a:r>
          </a:p>
          <a:p>
            <a:pPr marL="511175" lvl="1" indent="0" algn="just" eaLnBrk="1">
              <a:lnSpc>
                <a:spcPct val="100000"/>
              </a:lnSpc>
              <a:spcAft>
                <a:spcPts val="0"/>
              </a:spcAft>
              <a:buSzPct val="100000"/>
              <a:tabLst>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ZA" sz="2200" kern="0" dirty="0">
              <a:solidFill>
                <a:srgbClr val="002BAE"/>
              </a:solidFill>
              <a:latin typeface="Century Gothic" panose="020B0502020202020204" pitchFamily="34" charset="0"/>
            </a:endParaRPr>
          </a:p>
          <a:p>
            <a:pPr marL="182562" lvl="1" indent="0" algn="just" eaLnBrk="1">
              <a:lnSpc>
                <a:spcPct val="100000"/>
              </a:lnSpc>
              <a:spcAft>
                <a:spcPts val="0"/>
              </a:spcAft>
              <a:buSzPct val="100000"/>
              <a:tabLst>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kern="0" dirty="0">
                <a:solidFill>
                  <a:srgbClr val="002BAE"/>
                </a:solidFill>
                <a:latin typeface="Century Gothic" panose="020B0502020202020204" pitchFamily="34" charset="0"/>
              </a:rPr>
              <a:t>This is achieved through: </a:t>
            </a:r>
            <a:endParaRPr lang="en-ZA" sz="1100" kern="0" dirty="0">
              <a:solidFill>
                <a:srgbClr val="002BAE"/>
              </a:solidFill>
              <a:latin typeface="Century Gothic" panose="020B0502020202020204" pitchFamily="34" charset="0"/>
            </a:endParaRP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kern="0" dirty="0">
                <a:solidFill>
                  <a:srgbClr val="002BAE"/>
                </a:solidFill>
                <a:latin typeface="Century Gothic" panose="020B0502020202020204" pitchFamily="34" charset="0"/>
              </a:rPr>
              <a:t>Moderation of examination question papers, Practical Assessment Tasks (PAT) and Common Assessment Tasks (CAT); </a:t>
            </a: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kern="0" dirty="0">
                <a:solidFill>
                  <a:srgbClr val="002BAE"/>
                </a:solidFill>
                <a:latin typeface="Century Gothic" panose="020B0502020202020204" pitchFamily="34" charset="0"/>
              </a:rPr>
              <a:t>Monitoring and moderation of Site-Based Assessment (SBA),  Integrated Common Assessment (ICASS) and Integrated Summative Assessment Tasks (ISAT);</a:t>
            </a:r>
            <a:r>
              <a:rPr lang="en-ZA" sz="2000" kern="0" dirty="0">
                <a:solidFill>
                  <a:srgbClr val="002BAE"/>
                </a:solidFill>
                <a:latin typeface="Century Gothic" panose="020B0502020202020204" pitchFamily="34" charset="0"/>
              </a:rPr>
              <a:t> </a:t>
            </a: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000" kern="0" dirty="0">
                <a:solidFill>
                  <a:srgbClr val="002BAE"/>
                </a:solidFill>
                <a:latin typeface="Century Gothic" panose="020B0502020202020204" pitchFamily="34" charset="0"/>
              </a:rPr>
              <a:t>Monitoring of the conduct, administration and management of assessment and examination processes;</a:t>
            </a: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kern="0" dirty="0">
                <a:solidFill>
                  <a:srgbClr val="002BAE"/>
                </a:solidFill>
                <a:latin typeface="Century Gothic" panose="020B0502020202020204" pitchFamily="34" charset="0"/>
              </a:rPr>
              <a:t>Monitoring and quality assurance of marking;</a:t>
            </a: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000" kern="0" dirty="0">
                <a:solidFill>
                  <a:srgbClr val="002BAE"/>
                </a:solidFill>
                <a:latin typeface="Century Gothic" panose="020B0502020202020204" pitchFamily="34" charset="0"/>
              </a:rPr>
              <a:t>Management of marking concessions and examination irregularities;</a:t>
            </a:r>
            <a:endParaRPr lang="en-US" sz="2000" kern="0" dirty="0">
              <a:solidFill>
                <a:srgbClr val="002BAE"/>
              </a:solidFill>
              <a:latin typeface="Century Gothic" panose="020B0502020202020204" pitchFamily="34" charset="0"/>
            </a:endParaRP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kern="0" dirty="0">
                <a:solidFill>
                  <a:srgbClr val="002BAE"/>
                </a:solidFill>
                <a:latin typeface="Century Gothic" panose="020B0502020202020204" pitchFamily="34" charset="0"/>
              </a:rPr>
              <a:t>Standardisation of assessment outcomes; and</a:t>
            </a:r>
          </a:p>
          <a:p>
            <a:pPr marL="1066801" lvl="1" indent="-457200" algn="just" eaLnBrk="1">
              <a:lnSpc>
                <a:spcPct val="100000"/>
              </a:lnSpc>
              <a:spcAft>
                <a:spcPts val="0"/>
              </a:spcAft>
              <a:buClr>
                <a:srgbClr val="002060"/>
              </a:buClr>
              <a:buSzPct val="100000"/>
              <a:buFont typeface="+mj-lt"/>
              <a:buAutoNum type="alphaLcPeriod"/>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kern="0" dirty="0">
                <a:solidFill>
                  <a:srgbClr val="002BAE"/>
                </a:solidFill>
                <a:latin typeface="Century Gothic" panose="020B0502020202020204" pitchFamily="34" charset="0"/>
              </a:rPr>
              <a:t>Approval for the release of results. </a:t>
            </a:r>
          </a:p>
          <a:p>
            <a:pPr marL="968376" lvl="1"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200" kern="0" dirty="0">
              <a:solidFill>
                <a:schemeClr val="accent2">
                  <a:lumMod val="50000"/>
                </a:schemeClr>
              </a:solidFill>
              <a:latin typeface="Century Gothic" panose="020B0502020202020204" pitchFamily="34" charset="0"/>
            </a:endParaRPr>
          </a:p>
          <a:p>
            <a:pPr marL="450850" indent="-342900" algn="l" eaLnBrk="1">
              <a:spcAft>
                <a:spcPts val="1425"/>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400" kern="0" dirty="0">
              <a:latin typeface="Century Gothic" panose="020B0502020202020204" pitchFamily="34" charset="0"/>
            </a:endParaRPr>
          </a:p>
        </p:txBody>
      </p:sp>
      <p:sp>
        <p:nvSpPr>
          <p:cNvPr id="4" name="Title 1">
            <a:extLst>
              <a:ext uri="{FF2B5EF4-FFF2-40B4-BE49-F238E27FC236}">
                <a16:creationId xmlns="" xmlns:a16="http://schemas.microsoft.com/office/drawing/2014/main" id="{1C71B536-540A-4406-847C-78FC5A578E56}"/>
              </a:ext>
            </a:extLst>
          </p:cNvPr>
          <p:cNvSpPr>
            <a:spLocks noGrp="1"/>
          </p:cNvSpPr>
          <p:nvPr>
            <p:ph type="title"/>
          </p:nvPr>
        </p:nvSpPr>
        <p:spPr>
          <a:xfrm>
            <a:off x="163513" y="205420"/>
            <a:ext cx="9486900" cy="755016"/>
          </a:xfrm>
        </p:spPr>
        <p:txBody>
          <a:bodyPr/>
          <a:lstStyle/>
          <a:p>
            <a:pPr indent="107950"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b="1" dirty="0">
                <a:solidFill>
                  <a:srgbClr val="002BAE"/>
                </a:solidFill>
                <a:latin typeface="Century Gothic" panose="020B0502020202020204" pitchFamily="34" charset="0"/>
              </a:rPr>
              <a:t>Framework for Quality Assurance of Assessment</a:t>
            </a:r>
          </a:p>
        </p:txBody>
      </p:sp>
    </p:spTree>
    <p:extLst>
      <p:ext uri="{BB962C8B-B14F-4D97-AF65-F5344CB8AC3E}">
        <p14:creationId xmlns:p14="http://schemas.microsoft.com/office/powerpoint/2010/main" val="517042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4507" y="302737"/>
            <a:ext cx="9071610" cy="621223"/>
          </a:xfrm>
        </p:spPr>
        <p:txBody>
          <a:bodyPr>
            <a:normAutofit/>
          </a:bodyPr>
          <a:lstStyle/>
          <a:p>
            <a:pPr eaLnBrk="1"/>
            <a:r>
              <a:rPr lang="en-ZA" altLang="en-US" sz="3968" b="1" dirty="0">
                <a:solidFill>
                  <a:srgbClr val="002BAE"/>
                </a:solidFill>
                <a:latin typeface="Century Gothic" panose="020B0502020202020204" pitchFamily="34" charset="0"/>
              </a:rPr>
              <a:t>Monitoring of marking Centres</a:t>
            </a:r>
          </a:p>
        </p:txBody>
      </p:sp>
      <p:sp>
        <p:nvSpPr>
          <p:cNvPr id="3" name="Content Placeholder 2"/>
          <p:cNvSpPr>
            <a:spLocks noGrp="1"/>
          </p:cNvSpPr>
          <p:nvPr>
            <p:ph idx="1"/>
          </p:nvPr>
        </p:nvSpPr>
        <p:spPr>
          <a:xfrm>
            <a:off x="252518" y="923961"/>
            <a:ext cx="9491592" cy="6040704"/>
          </a:xfrm>
        </p:spPr>
        <p:txBody>
          <a:bodyPr>
            <a:normAutofit fontScale="25000" lnSpcReduction="20000"/>
          </a:bodyPr>
          <a:lstStyle/>
          <a:p>
            <a:pPr marL="106352" indent="0" algn="just">
              <a:lnSpc>
                <a:spcPct val="170000"/>
              </a:lnSpc>
              <a:buNone/>
            </a:pPr>
            <a:r>
              <a:rPr lang="en-ZA" altLang="en-US" sz="8000" b="1" u="sng" dirty="0">
                <a:solidFill>
                  <a:srgbClr val="002BAE"/>
                </a:solidFill>
                <a:latin typeface="Century Gothic" panose="020B0502020202020204" pitchFamily="34" charset="0"/>
              </a:rPr>
              <a:t>Scope</a:t>
            </a:r>
          </a:p>
          <a:p>
            <a:pPr marL="106352" indent="0" algn="just">
              <a:lnSpc>
                <a:spcPct val="170000"/>
              </a:lnSpc>
              <a:buNone/>
            </a:pPr>
            <a:r>
              <a:rPr lang="en-ZA" sz="8000" dirty="0">
                <a:solidFill>
                  <a:srgbClr val="002BAE"/>
                </a:solidFill>
                <a:latin typeface="Century Gothic" panose="020B0502020202020204" pitchFamily="34" charset="0"/>
              </a:rPr>
              <a:t>The marking of the November 2021 examinations of NATED Report 190/191: Engineering Studies N2-N3 was conducted at eight marking centres established by the DHET across seven provinces. Umalusi sent out staff members to monitor all the marking centres.</a:t>
            </a:r>
          </a:p>
          <a:p>
            <a:pPr marL="106352" indent="0" algn="just">
              <a:lnSpc>
                <a:spcPct val="170000"/>
              </a:lnSpc>
              <a:buNone/>
            </a:pPr>
            <a:endParaRPr lang="en-ZA" sz="8000" dirty="0">
              <a:solidFill>
                <a:srgbClr val="002BAE"/>
              </a:solidFill>
              <a:latin typeface="Century Gothic" panose="020B0502020202020204" pitchFamily="34" charset="0"/>
            </a:endParaRPr>
          </a:p>
          <a:p>
            <a:pPr marL="106352" indent="0" algn="just">
              <a:buNone/>
            </a:pPr>
            <a:r>
              <a:rPr lang="en-ZA" altLang="en-US" sz="8000" b="1" u="sng" dirty="0">
                <a:solidFill>
                  <a:srgbClr val="002BAE"/>
                </a:solidFill>
                <a:latin typeface="Century Gothic" panose="020B0502020202020204" pitchFamily="34" charset="0"/>
              </a:rPr>
              <a:t>Areas of improvement </a:t>
            </a:r>
          </a:p>
          <a:p>
            <a:pPr marL="0" indent="0" algn="just">
              <a:lnSpc>
                <a:spcPct val="122000"/>
              </a:lnSpc>
              <a:spcAft>
                <a:spcPts val="882"/>
              </a:spcAft>
              <a:buNone/>
            </a:pPr>
            <a:r>
              <a:rPr lang="en-ZA" sz="80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The Umalusi monitors and staff noted the following areas of improvement:</a:t>
            </a:r>
            <a:endParaRPr lang="en-ZA" sz="8000"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631825" indent="-457200" algn="just">
              <a:lnSpc>
                <a:spcPct val="122000"/>
              </a:lnSpc>
              <a:spcAft>
                <a:spcPts val="882"/>
              </a:spcAft>
              <a:buNone/>
            </a:pPr>
            <a:r>
              <a:rPr lang="en-US" sz="80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a. Improvement of security measures at all marking centres; and</a:t>
            </a:r>
          </a:p>
          <a:p>
            <a:pPr marL="631825" indent="-525463" algn="just">
              <a:lnSpc>
                <a:spcPct val="122000"/>
              </a:lnSpc>
              <a:spcAft>
                <a:spcPts val="882"/>
              </a:spcAft>
              <a:buNone/>
            </a:pPr>
            <a:r>
              <a:rPr lang="en-US" sz="8000"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b. Adherence to COVID-19 protocols has improved tremendously.</a:t>
            </a:r>
          </a:p>
          <a:p>
            <a:pPr marL="106352" indent="0" algn="just">
              <a:buNone/>
            </a:pPr>
            <a:r>
              <a:rPr lang="en-ZA" altLang="en-US" sz="8000" dirty="0">
                <a:solidFill>
                  <a:srgbClr val="002BAE"/>
                </a:solidFill>
                <a:latin typeface="Century Gothic" panose="020B0502020202020204" pitchFamily="34" charset="0"/>
              </a:rPr>
              <a:t>	</a:t>
            </a:r>
          </a:p>
          <a:p>
            <a:pPr marL="106352" indent="0">
              <a:buNone/>
            </a:pPr>
            <a:endParaRPr lang="en-ZA" altLang="en-US" sz="2800" b="1" dirty="0"/>
          </a:p>
        </p:txBody>
      </p:sp>
      <p:pic>
        <p:nvPicPr>
          <p:cNvPr id="4" name="Picture 2"/>
          <p:cNvPicPr>
            <a:picLocks noChangeAspect="1" noChangeArrowheads="1"/>
          </p:cNvPicPr>
          <p:nvPr/>
        </p:nvPicPr>
        <p:blipFill>
          <a:blip r:embed="rId2" cstate="print"/>
          <a:srcRect/>
          <a:stretch>
            <a:fillRect/>
          </a:stretch>
        </p:blipFill>
        <p:spPr bwMode="auto">
          <a:xfrm>
            <a:off x="529" y="-1"/>
            <a:ext cx="10079567" cy="427017"/>
          </a:xfrm>
          <a:prstGeom prst="rect">
            <a:avLst/>
          </a:prstGeom>
          <a:noFill/>
          <a:ln w="9525">
            <a:noFill/>
            <a:round/>
            <a:headEnd/>
            <a:tailEnd/>
          </a:ln>
        </p:spPr>
      </p:pic>
      <p:pic>
        <p:nvPicPr>
          <p:cNvPr id="5" name="Picture 1"/>
          <p:cNvPicPr>
            <a:picLocks noChangeAspect="1" noChangeArrowheads="1"/>
          </p:cNvPicPr>
          <p:nvPr/>
        </p:nvPicPr>
        <p:blipFill>
          <a:blip r:embed="rId3" cstate="print"/>
          <a:srcRect/>
          <a:stretch>
            <a:fillRect/>
          </a:stretch>
        </p:blipFill>
        <p:spPr bwMode="auto">
          <a:xfrm>
            <a:off x="2116" y="6467721"/>
            <a:ext cx="10077979" cy="1079140"/>
          </a:xfrm>
          <a:prstGeom prst="rect">
            <a:avLst/>
          </a:prstGeom>
          <a:noFill/>
          <a:ln w="9525">
            <a:noFill/>
            <a:round/>
            <a:headEnd/>
            <a:tailEnd/>
          </a:ln>
        </p:spPr>
      </p:pic>
      <p:sp>
        <p:nvSpPr>
          <p:cNvPr id="10" name="Slide Number Placeholder 9"/>
          <p:cNvSpPr>
            <a:spLocks noGrp="1"/>
          </p:cNvSpPr>
          <p:nvPr>
            <p:ph type="sldNum" sz="quarter" idx="12"/>
          </p:nvPr>
        </p:nvSpPr>
        <p:spPr>
          <a:xfrm>
            <a:off x="7442517" y="71513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60</a:t>
            </a:fld>
            <a:endParaRPr lang="en-US" sz="1797" b="1" dirty="0">
              <a:solidFill>
                <a:schemeClr val="tx1"/>
              </a:solidFill>
            </a:endParaRPr>
          </a:p>
        </p:txBody>
      </p:sp>
    </p:spTree>
    <p:extLst>
      <p:ext uri="{BB962C8B-B14F-4D97-AF65-F5344CB8AC3E}">
        <p14:creationId xmlns:p14="http://schemas.microsoft.com/office/powerpoint/2010/main" val="22988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0712" y="46946"/>
            <a:ext cx="9071610" cy="828192"/>
          </a:xfrm>
        </p:spPr>
        <p:txBody>
          <a:bodyPr>
            <a:normAutofit fontScale="90000"/>
          </a:bodyPr>
          <a:lstStyle/>
          <a:p>
            <a:r>
              <a:rPr lang="en-ZA" altLang="en-US" sz="3968" b="1" dirty="0">
                <a:latin typeface="Century Gothic" panose="020B0502020202020204" pitchFamily="34" charset="0"/>
              </a:rPr>
              <a:t/>
            </a:r>
            <a:br>
              <a:rPr lang="en-ZA" altLang="en-US" sz="3968" b="1" dirty="0">
                <a:latin typeface="Century Gothic" panose="020B0502020202020204" pitchFamily="34" charset="0"/>
              </a:rPr>
            </a:br>
            <a:r>
              <a:rPr lang="en-ZA" altLang="en-US" sz="3968" b="1" dirty="0">
                <a:solidFill>
                  <a:srgbClr val="002BAE"/>
                </a:solidFill>
                <a:latin typeface="Century Gothic" panose="020B0502020202020204" pitchFamily="34" charset="0"/>
              </a:rPr>
              <a:t>Monitoring of marking Centres</a:t>
            </a:r>
            <a:r>
              <a:rPr lang="en-GB" sz="3968" b="1" dirty="0">
                <a:solidFill>
                  <a:srgbClr val="002060"/>
                </a:solidFill>
                <a:latin typeface="Century Gothic" panose="020B0502020202020204" pitchFamily="34" charset="0"/>
              </a:rPr>
              <a:t/>
            </a:r>
            <a:br>
              <a:rPr lang="en-GB" sz="3968" b="1" dirty="0">
                <a:solidFill>
                  <a:srgbClr val="002060"/>
                </a:solidFill>
                <a:latin typeface="Century Gothic" panose="020B0502020202020204" pitchFamily="34" charset="0"/>
              </a:rPr>
            </a:br>
            <a:endParaRPr lang="en-ZA" altLang="en-US" sz="3968" b="1" dirty="0">
              <a:solidFill>
                <a:srgbClr val="002060"/>
              </a:solidFill>
              <a:latin typeface="Century Gothic" panose="020B0502020202020204" pitchFamily="34" charset="0"/>
            </a:endParaRPr>
          </a:p>
        </p:txBody>
      </p:sp>
      <p:sp>
        <p:nvSpPr>
          <p:cNvPr id="16387" name="Content Placeholder 2"/>
          <p:cNvSpPr>
            <a:spLocks noGrp="1"/>
          </p:cNvSpPr>
          <p:nvPr>
            <p:ph idx="1"/>
          </p:nvPr>
        </p:nvSpPr>
        <p:spPr>
          <a:xfrm>
            <a:off x="198071" y="875138"/>
            <a:ext cx="9338206" cy="5606469"/>
          </a:xfrm>
        </p:spPr>
        <p:txBody>
          <a:bodyPr>
            <a:normAutofit fontScale="25000" lnSpcReduction="20000"/>
          </a:bodyPr>
          <a:lstStyle/>
          <a:p>
            <a:pPr marL="106352" indent="0">
              <a:buNone/>
              <a:defRPr/>
            </a:pPr>
            <a:r>
              <a:rPr lang="en-ZA" altLang="en-US" sz="8818" b="1" u="sng" dirty="0">
                <a:solidFill>
                  <a:srgbClr val="002BAE"/>
                </a:solidFill>
                <a:latin typeface="Century Gothic" panose="020B0502020202020204" pitchFamily="34" charset="0"/>
              </a:rPr>
              <a:t>Directives for compliance and improvement </a:t>
            </a:r>
          </a:p>
          <a:p>
            <a:pPr marL="0" indent="0" algn="just">
              <a:lnSpc>
                <a:spcPct val="140000"/>
              </a:lnSpc>
              <a:spcBef>
                <a:spcPts val="0"/>
              </a:spcBef>
              <a:buNone/>
            </a:pPr>
            <a:r>
              <a:rPr lang="en-ZA" sz="8818"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DHET must ensure that:</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106363" indent="0"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a. All marking personnel report on time for marking purposes; </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33400" indent="-358775"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b. All marking centres comply with Occupational Health and Safety standards;</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106363" indent="0"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c. Markers are selected from relevant programmes or qualifications;</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446088" indent="-427038"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d. Marking concessions are implemented accordingly by all marking centres;</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106363" indent="0"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e. Security measures are stringent at all marking centres;</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33400" indent="-358775"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f. Irregularity Committees are duly constituted at all marking centres; and</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446088" indent="-358775" algn="just">
              <a:lnSpc>
                <a:spcPct val="122000"/>
              </a:lnSpc>
              <a:spcAft>
                <a:spcPts val="882"/>
              </a:spcAft>
              <a:buNone/>
            </a:pPr>
            <a:r>
              <a:rPr lang="en-ZA" sz="8818" dirty="0">
                <a:solidFill>
                  <a:srgbClr val="002BAE"/>
                </a:solidFill>
                <a:latin typeface="Century Gothic" panose="020B0502020202020204" pitchFamily="34" charset="0"/>
                <a:ea typeface="Times New Roman" panose="02020603050405020304" pitchFamily="18" charset="0"/>
                <a:cs typeface="Times New Roman" panose="02020603050405020304" pitchFamily="18" charset="0"/>
              </a:rPr>
              <a:t>g. Scripts are delivered to relevant marking centres where they are to be marked.</a:t>
            </a:r>
            <a:endParaRPr lang="en-ZA" sz="8818"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40000"/>
              </a:lnSpc>
              <a:spcBef>
                <a:spcPts val="0"/>
              </a:spcBef>
              <a:buNone/>
            </a:pPr>
            <a:endParaRPr lang="en-ZA" sz="8818"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06352" indent="0">
              <a:buNone/>
              <a:defRPr/>
            </a:pPr>
            <a:r>
              <a:rPr lang="en-ZA" altLang="en-US" sz="6834" dirty="0">
                <a:solidFill>
                  <a:srgbClr val="002060"/>
                </a:solidFill>
                <a:latin typeface="Century Gothic" panose="020B0502020202020204" pitchFamily="34" charset="0"/>
              </a:rPr>
              <a:t>	</a:t>
            </a:r>
          </a:p>
          <a:p>
            <a:pPr eaLnBrk="1">
              <a:defRPr/>
            </a:pPr>
            <a:endParaRPr lang="en-ZA" altLang="en-US" dirty="0"/>
          </a:p>
        </p:txBody>
      </p:sp>
      <p:sp>
        <p:nvSpPr>
          <p:cNvPr id="9" name="Slide Number Placeholder 8"/>
          <p:cNvSpPr>
            <a:spLocks noGrp="1"/>
          </p:cNvSpPr>
          <p:nvPr>
            <p:ph type="sldNum" sz="quarter" idx="12"/>
          </p:nvPr>
        </p:nvSpPr>
        <p:spPr>
          <a:xfrm>
            <a:off x="7402677" y="673350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61</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6530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10" end="10"/>
                                            </p:txEl>
                                          </p:spTgt>
                                        </p:tgtEl>
                                        <p:attrNameLst>
                                          <p:attrName>style.visibility</p:attrName>
                                        </p:attrNameLst>
                                      </p:cBhvr>
                                      <p:to>
                                        <p:strVal val="visible"/>
                                      </p:to>
                                    </p:set>
                                    <p:animEffect transition="in" filter="fade">
                                      <p:cBhvr>
                                        <p:cTn id="21" dur="1000"/>
                                        <p:tgtEl>
                                          <p:spTgt spid="16387">
                                            <p:txEl>
                                              <p:pRg st="10" end="10"/>
                                            </p:txEl>
                                          </p:spTgt>
                                        </p:tgtEl>
                                      </p:cBhvr>
                                    </p:animEffect>
                                    <p:anim calcmode="lin" valueType="num">
                                      <p:cBhvr>
                                        <p:cTn id="22"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71960" y="1916832"/>
            <a:ext cx="6696744"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MARKING GUIDELINE DISCUSSIONS</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62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85618484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4825" y="244475"/>
            <a:ext cx="9067800" cy="457200"/>
          </a:xfrm>
        </p:spPr>
        <p:txBody>
          <a:bodyPr/>
          <a:lstStyle/>
          <a:p>
            <a:pPr eaLnBrk="1"/>
            <a:r>
              <a:rPr lang="en-US" altLang="en-US" sz="3200" b="1" dirty="0">
                <a:solidFill>
                  <a:srgbClr val="004A8F"/>
                </a:solidFill>
                <a:latin typeface="Century Gothic" panose="020B0502020202020204" pitchFamily="34" charset="0"/>
              </a:rPr>
              <a:t>Marking Guideline Discussions</a:t>
            </a:r>
            <a:endParaRPr lang="en-US" altLang="en-US" sz="3200" dirty="0">
              <a:solidFill>
                <a:srgbClr val="004A8F"/>
              </a:solidFill>
            </a:endParaRPr>
          </a:p>
        </p:txBody>
      </p:sp>
      <p:sp>
        <p:nvSpPr>
          <p:cNvPr id="6146" name="Rectangle 2"/>
          <p:cNvSpPr>
            <a:spLocks noGrp="1" noChangeArrowheads="1"/>
          </p:cNvSpPr>
          <p:nvPr>
            <p:ph idx="1"/>
          </p:nvPr>
        </p:nvSpPr>
        <p:spPr>
          <a:xfrm>
            <a:off x="163513" y="701675"/>
            <a:ext cx="9753600" cy="5897563"/>
          </a:xfrm>
        </p:spPr>
        <p:txBody>
          <a:bodyPr/>
          <a:lstStyle/>
          <a:p>
            <a:pPr marL="106363" lvl="0" indent="0">
              <a:lnSpc>
                <a:spcPct val="150000"/>
              </a:lnSpc>
              <a:spcAft>
                <a:spcPts val="0"/>
              </a:spcAft>
              <a:buNone/>
              <a:defRPr/>
            </a:pPr>
            <a:r>
              <a:rPr lang="en-ZA" altLang="en-US" sz="2000" b="1" u="sng" dirty="0">
                <a:solidFill>
                  <a:srgbClr val="004A8F"/>
                </a:solidFill>
                <a:latin typeface="Century Gothic" panose="020B0502020202020204" pitchFamily="34" charset="0"/>
              </a:rPr>
              <a:t>Scope</a:t>
            </a:r>
            <a:endParaRPr lang="en-ZA" altLang="en-US" sz="2000" dirty="0">
              <a:solidFill>
                <a:srgbClr val="004A8F"/>
              </a:solidFill>
            </a:endParaRPr>
          </a:p>
          <a:p>
            <a:pPr marL="106363" lvl="0" indent="0" algn="just">
              <a:lnSpc>
                <a:spcPct val="150000"/>
              </a:lnSpc>
              <a:spcAft>
                <a:spcPts val="0"/>
              </a:spcAft>
              <a:buNone/>
              <a:defRPr/>
            </a:pPr>
            <a:r>
              <a:rPr lang="en-ZA" altLang="en-US" sz="2000" dirty="0">
                <a:solidFill>
                  <a:srgbClr val="004A8F"/>
                </a:solidFill>
                <a:latin typeface="Century Gothic" panose="020B0502020202020204" pitchFamily="34" charset="0"/>
              </a:rPr>
              <a:t>Umalusi attended and participated in </a:t>
            </a:r>
            <a:r>
              <a:rPr lang="en-ZA" altLang="en-US" sz="2000" b="1" dirty="0">
                <a:solidFill>
                  <a:srgbClr val="004A8F"/>
                </a:solidFill>
                <a:latin typeface="Century Gothic" panose="020B0502020202020204" pitchFamily="34" charset="0"/>
              </a:rPr>
              <a:t>42</a:t>
            </a:r>
            <a:r>
              <a:rPr lang="en-ZA" altLang="en-US" sz="2000" dirty="0">
                <a:solidFill>
                  <a:srgbClr val="004A8F"/>
                </a:solidFill>
                <a:latin typeface="Century Gothic" panose="020B0502020202020204" pitchFamily="34" charset="0"/>
              </a:rPr>
              <a:t> marking guideline standardisation meetings which were held online. </a:t>
            </a:r>
            <a:r>
              <a:rPr lang="en-US" altLang="en-US" sz="2000" dirty="0">
                <a:solidFill>
                  <a:srgbClr val="004A8F"/>
                </a:solidFill>
                <a:latin typeface="Century Gothic" panose="020B0502020202020204" pitchFamily="34" charset="0"/>
              </a:rPr>
              <a:t>The meetings of </a:t>
            </a:r>
            <a:r>
              <a:rPr lang="en-US" altLang="en-US" sz="2000" b="1" dirty="0">
                <a:solidFill>
                  <a:srgbClr val="004A8F"/>
                </a:solidFill>
                <a:latin typeface="Century Gothic" panose="020B0502020202020204" pitchFamily="34" charset="0"/>
              </a:rPr>
              <a:t>30</a:t>
            </a:r>
            <a:r>
              <a:rPr lang="en-US" altLang="en-US" sz="2000" dirty="0">
                <a:solidFill>
                  <a:srgbClr val="004A8F"/>
                </a:solidFill>
                <a:latin typeface="Century Gothic" panose="020B0502020202020204" pitchFamily="34" charset="0"/>
              </a:rPr>
              <a:t> the instructional offerings were conducted on an online platform and for </a:t>
            </a:r>
            <a:r>
              <a:rPr lang="en-US" altLang="en-US" sz="2000" b="1" dirty="0">
                <a:solidFill>
                  <a:srgbClr val="004A8F"/>
                </a:solidFill>
                <a:latin typeface="Century Gothic" panose="020B0502020202020204" pitchFamily="34" charset="0"/>
              </a:rPr>
              <a:t>12</a:t>
            </a:r>
            <a:r>
              <a:rPr lang="en-US" altLang="en-US" sz="2000" dirty="0">
                <a:solidFill>
                  <a:srgbClr val="004A8F"/>
                </a:solidFill>
                <a:latin typeface="Century Gothic" panose="020B0502020202020204" pitchFamily="34" charset="0"/>
              </a:rPr>
              <a:t> instructional offerings, the standardisation of marking guidelines was conducted at Centurion </a:t>
            </a:r>
            <a:r>
              <a:rPr lang="en-US" altLang="en-US" sz="2000" b="1" dirty="0">
                <a:solidFill>
                  <a:srgbClr val="004A8F"/>
                </a:solidFill>
                <a:latin typeface="Century Gothic" panose="020B0502020202020204" pitchFamily="34" charset="0"/>
              </a:rPr>
              <a:t>(11) </a:t>
            </a:r>
            <a:r>
              <a:rPr lang="en-US" altLang="en-US" sz="2000" dirty="0">
                <a:solidFill>
                  <a:srgbClr val="004A8F"/>
                </a:solidFill>
                <a:latin typeface="Century Gothic" panose="020B0502020202020204" pitchFamily="34" charset="0"/>
              </a:rPr>
              <a:t>and Iqhayiya </a:t>
            </a:r>
            <a:r>
              <a:rPr lang="en-US" altLang="en-US" sz="2000" b="1" dirty="0">
                <a:solidFill>
                  <a:srgbClr val="004A8F"/>
                </a:solidFill>
                <a:latin typeface="Century Gothic" panose="020B0502020202020204" pitchFamily="34" charset="0"/>
              </a:rPr>
              <a:t>(one) </a:t>
            </a:r>
            <a:r>
              <a:rPr lang="en-US" altLang="en-US" sz="2000" dirty="0">
                <a:solidFill>
                  <a:srgbClr val="004A8F"/>
                </a:solidFill>
                <a:latin typeface="Century Gothic" panose="020B0502020202020204" pitchFamily="34" charset="0"/>
              </a:rPr>
              <a:t>marking centres. </a:t>
            </a:r>
            <a:endParaRPr lang="en-ZA" altLang="en-US" sz="2000" dirty="0">
              <a:solidFill>
                <a:srgbClr val="004A8F"/>
              </a:solidFill>
              <a:latin typeface="Century Gothic" panose="020B0502020202020204" pitchFamily="34" charset="0"/>
            </a:endParaRPr>
          </a:p>
          <a:p>
            <a:pPr marL="106363" indent="0" algn="just">
              <a:lnSpc>
                <a:spcPct val="150000"/>
              </a:lnSpc>
              <a:spcAft>
                <a:spcPts val="0"/>
              </a:spcAft>
              <a:buFont typeface="Wingdings" panose="05000000000000000000" pitchFamily="2" charset="2"/>
              <a:buNone/>
              <a:defRPr/>
            </a:pPr>
            <a:r>
              <a:rPr lang="en-US" altLang="en-US" sz="2000" b="1" u="sng" dirty="0">
                <a:solidFill>
                  <a:srgbClr val="004A8F"/>
                </a:solidFill>
                <a:latin typeface="Century Gothic" panose="020B0502020202020204" pitchFamily="34" charset="0"/>
              </a:rPr>
              <a:t>Areas of Improvement</a:t>
            </a:r>
            <a:endParaRPr lang="en-ZA" altLang="en-US" sz="2000" dirty="0">
              <a:solidFill>
                <a:srgbClr val="004A8F"/>
              </a:solidFill>
            </a:endParaRPr>
          </a:p>
          <a:p>
            <a:pPr marL="0" indent="0" algn="just">
              <a:lnSpc>
                <a:spcPct val="150000"/>
              </a:lnSpc>
              <a:spcAft>
                <a:spcPts val="0"/>
              </a:spcAft>
              <a:buSzPct val="100000"/>
              <a:buNone/>
            </a:pPr>
            <a:r>
              <a:rPr lang="en-US" sz="2000"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a. The changes made to all the marking guidelines (100%) of the sampled instructional offerings had no effect on the cognitive level of questions. This was also the case in the November 2020 examination; and</a:t>
            </a:r>
          </a:p>
          <a:p>
            <a:pPr marL="0" indent="0" algn="just">
              <a:lnSpc>
                <a:spcPct val="150000"/>
              </a:lnSpc>
              <a:spcAft>
                <a:spcPts val="0"/>
              </a:spcAft>
              <a:buNone/>
            </a:pPr>
            <a:r>
              <a:rPr lang="en-US" sz="2000" dirty="0">
                <a:solidFill>
                  <a:srgbClr val="004A8F"/>
                </a:solidFill>
                <a:latin typeface="Century Gothic" panose="020B0502020202020204" pitchFamily="34" charset="0"/>
                <a:ea typeface="Calibri" panose="020F0502020204030204" pitchFamily="34" charset="0"/>
                <a:cs typeface="Times New Roman" panose="02020603050405020304" pitchFamily="18" charset="0"/>
              </a:rPr>
              <a:t>b. All marking staff displayed professional behavior and regarded the standardisation of marking guidelines as an opportunity to uphold the principles of good marking. </a:t>
            </a: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lnSpc>
                <a:spcPct val="122000"/>
              </a:lnSpc>
              <a:spcAft>
                <a:spcPts val="0"/>
              </a:spcAft>
            </a:pPr>
            <a:endParaRPr lang="en-ZA" sz="2200" dirty="0">
              <a:solidFill>
                <a:srgbClr val="181966"/>
              </a:solidFill>
              <a:latin typeface="Century Gothic" panose="020B0502020202020204" pitchFamily="34" charset="0"/>
              <a:ea typeface="Calibri" panose="020F0502020204030204" pitchFamily="34" charset="0"/>
              <a:cs typeface="Times New Roman" panose="02020603050405020304" pitchFamily="18" charset="0"/>
            </a:endParaRPr>
          </a:p>
          <a:p>
            <a:pPr marL="106363" indent="0">
              <a:spcAft>
                <a:spcPts val="1288"/>
              </a:spcAft>
              <a:buFont typeface="Wingdings" panose="05000000000000000000" pitchFamily="2" charset="2"/>
              <a:buNone/>
              <a:defRPr/>
            </a:pPr>
            <a:endParaRPr lang="en-US" altLang="en-US" sz="1400" b="1" u="sng" dirty="0">
              <a:solidFill>
                <a:schemeClr val="accent6">
                  <a:lumMod val="50000"/>
                </a:schemeClr>
              </a:solidFill>
              <a:latin typeface="Century Gothic" panose="020B0502020202020204" pitchFamily="34" charset="0"/>
            </a:endParaRPr>
          </a:p>
          <a:p>
            <a:pPr marL="106363" indent="0" eaLnBrk="1">
              <a:buFont typeface="Wingdings" panose="05000000000000000000" pitchFamily="2" charset="2"/>
              <a:buNone/>
              <a:defRPr/>
            </a:pPr>
            <a:endParaRPr lang="en-US" altLang="en-US" dirty="0"/>
          </a:p>
        </p:txBody>
      </p:sp>
      <p:sp>
        <p:nvSpPr>
          <p:cNvPr id="2" name="Slide Number Placeholder 1"/>
          <p:cNvSpPr>
            <a:spLocks noGrp="1"/>
          </p:cNvSpPr>
          <p:nvPr>
            <p:ph type="sldNum" sz="quarter" idx="10"/>
          </p:nvPr>
        </p:nvSpPr>
        <p:spPr>
          <a:xfrm>
            <a:off x="7119938" y="7007225"/>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mtClean="0"/>
              <a:pPr marL="0" marR="0" lvl="0" indent="0" algn="r" defTabSz="449263" rtl="0" eaLnBrk="0" fontAlgn="base" latinLnBrk="0" hangingPunct="0">
                <a:lnSpc>
                  <a:spcPct val="100000"/>
                </a:lnSpc>
                <a:spcBef>
                  <a:spcPct val="0"/>
                </a:spcBef>
                <a:spcAft>
                  <a:spcPct val="0"/>
                </a:spcAft>
                <a:buClrTx/>
                <a:buSzTx/>
                <a:buFontTx/>
                <a:buNone/>
                <a:tabLst/>
                <a:defRPr/>
              </a:pPr>
              <a:t>63</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2967808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503713" y="362167"/>
            <a:ext cx="9071610" cy="608439"/>
          </a:xfrm>
        </p:spPr>
        <p:txBody>
          <a:bodyPr>
            <a:normAutofit fontScale="25000" lnSpcReduction="20000"/>
          </a:bodyPr>
          <a:lstStyle/>
          <a:p>
            <a:endParaRPr lang="en-GB" sz="3086" b="1" dirty="0">
              <a:latin typeface="Century Gothic" panose="020B0502020202020204" pitchFamily="34" charset="0"/>
            </a:endParaRPr>
          </a:p>
          <a:p>
            <a:r>
              <a:rPr lang="en-GB" sz="14109" b="1" dirty="0">
                <a:solidFill>
                  <a:srgbClr val="002BAE"/>
                </a:solidFill>
                <a:latin typeface="Century Gothic" panose="020B0502020202020204" pitchFamily="34" charset="0"/>
              </a:rPr>
              <a:t>Marking guideline discussions</a:t>
            </a:r>
          </a:p>
          <a:p>
            <a:endParaRPr lang="en-GB" sz="3968" b="1" dirty="0">
              <a:solidFill>
                <a:srgbClr val="004A8F"/>
              </a:solidFill>
              <a:latin typeface="Century Gothic" panose="020B0502020202020204" pitchFamily="34" charset="0"/>
            </a:endParaRPr>
          </a:p>
        </p:txBody>
      </p:sp>
      <p:sp>
        <p:nvSpPr>
          <p:cNvPr id="7" name="Content Placeholder 6"/>
          <p:cNvSpPr>
            <a:spLocks noGrp="1"/>
          </p:cNvSpPr>
          <p:nvPr>
            <p:ph idx="1"/>
          </p:nvPr>
        </p:nvSpPr>
        <p:spPr>
          <a:xfrm>
            <a:off x="504507" y="1082566"/>
            <a:ext cx="9070816" cy="4644189"/>
          </a:xfrm>
        </p:spPr>
        <p:txBody>
          <a:bodyPr>
            <a:noAutofit/>
          </a:bodyPr>
          <a:lstStyle/>
          <a:p>
            <a:pPr>
              <a:buNone/>
            </a:pPr>
            <a:r>
              <a:rPr lang="en-US" sz="2646" b="1" u="sng" dirty="0">
                <a:solidFill>
                  <a:srgbClr val="002BAE"/>
                </a:solidFill>
                <a:latin typeface="Century Gothic" panose="020B0502020202020204" pitchFamily="34" charset="0"/>
              </a:rPr>
              <a:t>Directives for compliance and improvement </a:t>
            </a:r>
          </a:p>
          <a:p>
            <a:pPr marL="0" indent="0" algn="just">
              <a:lnSpc>
                <a:spcPct val="122000"/>
              </a:lnSpc>
              <a:spcAft>
                <a:spcPts val="882"/>
              </a:spcAft>
              <a:buNone/>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The DHET must ensure that: </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03972" indent="-503972" algn="just">
              <a:lnSpc>
                <a:spcPct val="122000"/>
              </a:lnSpc>
              <a:spcAft>
                <a:spcPts val="882"/>
              </a:spcAft>
              <a:buFont typeface="+mj-lt"/>
              <a:buAutoNum type="alphaLcPeriod"/>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All marking officials attend the standardisation of the marking guidelines meetings and are punctual; and </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503972" indent="-503972" algn="just">
              <a:lnSpc>
                <a:spcPct val="122000"/>
              </a:lnSpc>
              <a:spcAft>
                <a:spcPts val="882"/>
              </a:spcAft>
              <a:buFont typeface="+mj-lt"/>
              <a:buAutoNum type="alphaLcPeriod"/>
            </a:pPr>
            <a:r>
              <a:rPr lang="en-ZA" sz="2646"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After the marking guideline discussion meetings, all standardised marking guidelines are signed-off by Umalusi.</a:t>
            </a:r>
            <a:endParaRPr lang="en-ZA" sz="2646"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425" dirty="0">
              <a:solidFill>
                <a:schemeClr val="accent1">
                  <a:lumMod val="75000"/>
                </a:schemeClr>
              </a:solidFill>
              <a:latin typeface="Century Gothic" panose="020B0502020202020204" pitchFamily="34" charset="0"/>
            </a:endParaRP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8" name="Rectangle 7"/>
          <p:cNvSpPr/>
          <p:nvPr/>
        </p:nvSpPr>
        <p:spPr>
          <a:xfrm>
            <a:off x="840493" y="2687884"/>
            <a:ext cx="6719711" cy="499496"/>
          </a:xfrm>
          <a:prstGeom prst="rect">
            <a:avLst/>
          </a:prstGeom>
        </p:spPr>
        <p:txBody>
          <a:bodyPr wrap="square">
            <a:spAutoFit/>
          </a:bodyPr>
          <a:lstStyle/>
          <a:p>
            <a:pPr marL="524970" indent="-524970">
              <a:buAutoNum type="arabicPlain"/>
            </a:pPr>
            <a:endParaRPr lang="en-US" sz="2646" dirty="0"/>
          </a:p>
        </p:txBody>
      </p:sp>
      <p:sp>
        <p:nvSpPr>
          <p:cNvPr id="10" name="Slide Number Placeholder 9"/>
          <p:cNvSpPr>
            <a:spLocks noGrp="1"/>
          </p:cNvSpPr>
          <p:nvPr>
            <p:ph type="sldNum" sz="quarter" idx="12"/>
          </p:nvPr>
        </p:nvSpPr>
        <p:spPr>
          <a:xfrm>
            <a:off x="7431064" y="68022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64</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06716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11312" y="1916832"/>
            <a:ext cx="69573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0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VERIFICATION OF MARKING </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65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36040219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4825" y="198438"/>
            <a:ext cx="9067800" cy="457200"/>
          </a:xfrm>
        </p:spPr>
        <p:txBody>
          <a:bodyPr/>
          <a:lstStyle/>
          <a:p>
            <a:pPr eaLnBrk="1">
              <a:defRPr/>
            </a:pPr>
            <a:r>
              <a:rPr lang="en-US" altLang="en-US" sz="3200" b="1" kern="0" dirty="0">
                <a:solidFill>
                  <a:srgbClr val="002BAE"/>
                </a:solidFill>
                <a:latin typeface="Century Gothic" panose="020B0502020202020204" pitchFamily="34" charset="0"/>
              </a:rPr>
              <a:t>Verification of Marking</a:t>
            </a:r>
            <a:endParaRPr lang="en-US" altLang="en-US" sz="3200" dirty="0">
              <a:solidFill>
                <a:srgbClr val="002BAE"/>
              </a:solidFill>
            </a:endParaRPr>
          </a:p>
        </p:txBody>
      </p:sp>
      <p:sp>
        <p:nvSpPr>
          <p:cNvPr id="47107" name="Rectangle 2"/>
          <p:cNvSpPr>
            <a:spLocks noGrp="1" noChangeArrowheads="1"/>
          </p:cNvSpPr>
          <p:nvPr>
            <p:ph type="body" idx="1"/>
          </p:nvPr>
        </p:nvSpPr>
        <p:spPr>
          <a:xfrm>
            <a:off x="189707" y="666115"/>
            <a:ext cx="9575006" cy="5933122"/>
          </a:xfrm>
        </p:spPr>
        <p:txBody>
          <a:bodyPr>
            <a:normAutofit fontScale="92500"/>
          </a:bodyPr>
          <a:lstStyle/>
          <a:p>
            <a:pPr marL="95250" indent="0" defTabSz="406400">
              <a:spcAft>
                <a:spcPts val="1288"/>
              </a:spcAft>
              <a:buNone/>
              <a:defRPr/>
            </a:pPr>
            <a:r>
              <a:rPr lang="en-ZA" altLang="en-US" sz="2200" b="1" u="sng" dirty="0">
                <a:solidFill>
                  <a:srgbClr val="002BAE"/>
                </a:solidFill>
                <a:latin typeface="Century Gothic" panose="020B0502020202020204" pitchFamily="34" charset="0"/>
              </a:rPr>
              <a:t>Scope</a:t>
            </a:r>
            <a:endParaRPr lang="en-ZA" altLang="en-US" sz="2200" dirty="0">
              <a:solidFill>
                <a:srgbClr val="002BAE"/>
              </a:solidFill>
            </a:endParaRPr>
          </a:p>
          <a:p>
            <a:pPr marL="552450" indent="-457200" defTabSz="406400">
              <a:spcAft>
                <a:spcPts val="1288"/>
              </a:spcAft>
              <a:buClr>
                <a:srgbClr val="002060"/>
              </a:buClr>
              <a:buSzPct val="100000"/>
              <a:buFont typeface="+mj-lt"/>
              <a:buAutoNum type="alphaLcPeriod"/>
              <a:defRPr/>
            </a:pPr>
            <a:r>
              <a:rPr lang="en-US" sz="22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Thirty external moderators verified marking of a sample of N2 and N3 instructional offerings: at the Thornton (seven instructional offerings); Centurion (thirteen instructional offerings); Iqhayiya (four instructional offerings); Seshego (three instructional offering) Mpondozankomo (four instructional offerings); Hillside View (six instructional offering); and Pretoria West (eleven instructional offerings). </a:t>
            </a:r>
          </a:p>
          <a:p>
            <a:pPr marL="95250" indent="0" defTabSz="406400">
              <a:spcAft>
                <a:spcPts val="1288"/>
              </a:spcAft>
              <a:buClr>
                <a:srgbClr val="002060"/>
              </a:buClr>
              <a:buSzPct val="100000"/>
              <a:buNone/>
              <a:defRPr/>
            </a:pPr>
            <a:r>
              <a:rPr lang="en-US" altLang="en-US" sz="2200" b="1" u="sng" dirty="0">
                <a:solidFill>
                  <a:srgbClr val="002BAE"/>
                </a:solidFill>
                <a:latin typeface="Century Gothic" panose="020B0502020202020204" pitchFamily="34" charset="0"/>
              </a:rPr>
              <a:t>Areas of Improvement</a:t>
            </a:r>
          </a:p>
          <a:p>
            <a:pPr marL="552450" indent="-457200" defTabSz="406400">
              <a:spcAft>
                <a:spcPts val="1288"/>
              </a:spcAft>
              <a:buClr>
                <a:srgbClr val="002060"/>
              </a:buClr>
              <a:buSzPct val="100000"/>
              <a:buAutoNum type="alphaLcPeriod"/>
              <a:defRPr/>
            </a:pPr>
            <a:r>
              <a:rPr lang="en-US" altLang="en-US" sz="2200" dirty="0">
                <a:solidFill>
                  <a:srgbClr val="002BAE"/>
                </a:solidFill>
                <a:latin typeface="Century Gothic" panose="020B0502020202020204" pitchFamily="34" charset="0"/>
              </a:rPr>
              <a:t>The standard of marking was rated as good in 84% of the N2 instructional offerings. This was an improvement from 73% in the November 2020 examination and it was 79% for the N3 instructional offerings. This was an improvement from 65% in the November 2020 examination;</a:t>
            </a:r>
          </a:p>
          <a:p>
            <a:pPr marL="552450" indent="-457200" defTabSz="406400">
              <a:spcAft>
                <a:spcPts val="1288"/>
              </a:spcAft>
              <a:buClr>
                <a:srgbClr val="002060"/>
              </a:buClr>
              <a:buSzPct val="100000"/>
              <a:buAutoNum type="alphaLcPeriod"/>
              <a:defRPr/>
            </a:pPr>
            <a:r>
              <a:rPr lang="en-US" altLang="en-US" sz="2200" dirty="0">
                <a:solidFill>
                  <a:srgbClr val="002BAE"/>
                </a:solidFill>
                <a:latin typeface="Century Gothic" panose="020B0502020202020204" pitchFamily="34" charset="0"/>
              </a:rPr>
              <a:t>The marks were indicated per question in all the instructional offerings; </a:t>
            </a:r>
          </a:p>
          <a:p>
            <a:pPr marL="552450" indent="-457200" defTabSz="406400">
              <a:spcAft>
                <a:spcPts val="1288"/>
              </a:spcAft>
              <a:buClr>
                <a:srgbClr val="002060"/>
              </a:buClr>
              <a:buSzPct val="100000"/>
              <a:buFont typeface="Wingdings" pitchFamily="2" charset="2"/>
              <a:buAutoNum type="alphaLcPeriod"/>
              <a:defRPr/>
            </a:pPr>
            <a:r>
              <a:rPr lang="en-ZA" sz="22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Marks were transferred correctly to the cover page and mark sheet in 92% the instructional offerings.</a:t>
            </a:r>
            <a:endParaRPr lang="en-ZA" sz="2200" dirty="0">
              <a:solidFill>
                <a:srgbClr val="002BAE"/>
              </a:solidFill>
              <a:effectLst/>
              <a:latin typeface="Calibri" panose="020F0502020204030204" pitchFamily="34" charset="0"/>
              <a:ea typeface="Calibri" panose="020F0502020204030204" pitchFamily="34" charset="0"/>
              <a:cs typeface="Times New Roman" panose="02020603050405020304" pitchFamily="18" charset="0"/>
            </a:endParaRPr>
          </a:p>
          <a:p>
            <a:pPr marL="95250" indent="0" defTabSz="406400">
              <a:spcAft>
                <a:spcPts val="1288"/>
              </a:spcAft>
              <a:buClr>
                <a:srgbClr val="002060"/>
              </a:buClr>
              <a:buSzPct val="100000"/>
              <a:buNone/>
              <a:defRPr/>
            </a:pPr>
            <a:endParaRPr lang="en-US" altLang="en-US" sz="2200" dirty="0">
              <a:solidFill>
                <a:srgbClr val="191966"/>
              </a:solidFill>
              <a:latin typeface="Century Gothic" panose="020B0502020202020204" pitchFamily="34" charset="0"/>
            </a:endParaRPr>
          </a:p>
          <a:p>
            <a:pPr marL="95250" indent="0" defTabSz="406400">
              <a:spcAft>
                <a:spcPts val="1288"/>
              </a:spcAft>
              <a:buClr>
                <a:srgbClr val="002060"/>
              </a:buClr>
              <a:buSzPct val="100000"/>
              <a:buNone/>
              <a:defRPr/>
            </a:pPr>
            <a:endParaRPr lang="en-US" altLang="en-US" sz="2800" b="1" u="sng" dirty="0">
              <a:solidFill>
                <a:srgbClr val="191966"/>
              </a:solidFill>
              <a:latin typeface="Century Gothic" panose="020B0502020202020204" pitchFamily="34" charset="0"/>
            </a:endParaRPr>
          </a:p>
        </p:txBody>
      </p:sp>
      <p:sp>
        <p:nvSpPr>
          <p:cNvPr id="2" name="Slide Number Placeholder 1"/>
          <p:cNvSpPr>
            <a:spLocks noGrp="1"/>
          </p:cNvSpPr>
          <p:nvPr>
            <p:ph type="sldNum" sz="quarter" idx="10"/>
          </p:nvPr>
        </p:nvSpPr>
        <p:spPr>
          <a:xfrm>
            <a:off x="7173912" y="687355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66</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3604343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2116" y="6093851"/>
            <a:ext cx="10077979" cy="1465824"/>
          </a:xfrm>
          <a:prstGeom prst="rect">
            <a:avLst/>
          </a:prstGeom>
          <a:noFill/>
          <a:ln w="9525">
            <a:noFill/>
            <a:round/>
            <a:headEnd/>
            <a:tailEnd/>
          </a:ln>
        </p:spPr>
      </p:pic>
      <p:pic>
        <p:nvPicPr>
          <p:cNvPr id="3075" name="Picture 2"/>
          <p:cNvPicPr>
            <a:picLocks noChangeAspect="1" noChangeArrowheads="1"/>
          </p:cNvPicPr>
          <p:nvPr/>
        </p:nvPicPr>
        <p:blipFill>
          <a:blip r:embed="rId4"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504507" y="-251989"/>
            <a:ext cx="8903617" cy="1465824"/>
          </a:xfrm>
        </p:spPr>
        <p:txBody>
          <a:bodyPr>
            <a:normAutofit lnSpcReduction="10000"/>
          </a:bodyPr>
          <a:lstStyle/>
          <a:p>
            <a:endParaRPr lang="en-GB" sz="3968" b="1" dirty="0">
              <a:solidFill>
                <a:srgbClr val="004A8F"/>
              </a:solidFill>
              <a:latin typeface="Century Gothic" panose="020B0502020202020204" pitchFamily="34" charset="0"/>
            </a:endParaRPr>
          </a:p>
          <a:p>
            <a:endParaRPr lang="en-GB" sz="3527" b="1" dirty="0">
              <a:latin typeface="Century Gothic" panose="020B0502020202020204" pitchFamily="34" charset="0"/>
            </a:endParaRPr>
          </a:p>
          <a:p>
            <a:r>
              <a:rPr lang="en-GB" sz="3527" b="1" dirty="0">
                <a:solidFill>
                  <a:srgbClr val="002BAE"/>
                </a:solidFill>
                <a:latin typeface="Century Gothic" panose="020B0502020202020204" pitchFamily="34" charset="0"/>
              </a:rPr>
              <a:t>Verification of Marking</a:t>
            </a:r>
          </a:p>
          <a:p>
            <a:endParaRPr lang="en-GB" sz="3968" b="1" dirty="0">
              <a:solidFill>
                <a:srgbClr val="004A8F"/>
              </a:solidFill>
              <a:latin typeface="Century Gothic" panose="020B0502020202020204" pitchFamily="34" charset="0"/>
            </a:endParaRPr>
          </a:p>
        </p:txBody>
      </p:sp>
      <p:sp>
        <p:nvSpPr>
          <p:cNvPr id="7" name="Content Placeholder 6"/>
          <p:cNvSpPr>
            <a:spLocks noGrp="1"/>
          </p:cNvSpPr>
          <p:nvPr>
            <p:ph idx="1"/>
          </p:nvPr>
        </p:nvSpPr>
        <p:spPr>
          <a:xfrm>
            <a:off x="420510" y="1187028"/>
            <a:ext cx="9154813" cy="5229946"/>
          </a:xfrm>
        </p:spPr>
        <p:txBody>
          <a:bodyPr>
            <a:normAutofit fontScale="32500" lnSpcReduction="20000"/>
          </a:bodyPr>
          <a:lstStyle/>
          <a:p>
            <a:pPr marL="0" indent="0" algn="just">
              <a:lnSpc>
                <a:spcPct val="122000"/>
              </a:lnSpc>
              <a:spcAft>
                <a:spcPts val="882"/>
              </a:spcAft>
              <a:buNone/>
            </a:pPr>
            <a:r>
              <a:rPr lang="en-ZA" sz="8818" b="1" u="sng"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Directives for compliance and improvement </a:t>
            </a:r>
          </a:p>
          <a:p>
            <a:pPr marL="0" indent="0" algn="just">
              <a:lnSpc>
                <a:spcPct val="122000"/>
              </a:lnSpc>
              <a:spcAft>
                <a:spcPts val="882"/>
              </a:spcAft>
              <a:buNone/>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To improve the standard and quality of marking the DHET must ensure that the following are adhered to:</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377979" indent="-377979">
              <a:lnSpc>
                <a:spcPct val="122000"/>
              </a:lnSpc>
              <a:spcAft>
                <a:spcPts val="882"/>
              </a:spcAft>
              <a:buFont typeface="+mj-lt"/>
              <a:buAutoNum type="alphaLcPeriod"/>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Adherence to marking guidelines to ensure consistency of marking across all centres; and </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marL="377979" indent="-377979">
              <a:lnSpc>
                <a:spcPct val="122000"/>
              </a:lnSpc>
              <a:spcAft>
                <a:spcPts val="882"/>
              </a:spcAft>
              <a:buFont typeface="+mj-lt"/>
              <a:buAutoNum type="alphaLcPeriod"/>
            </a:pPr>
            <a:r>
              <a:rPr lang="en-ZA" sz="8157"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Compilation of quality reports by all chief markers/ internal moderators. </a:t>
            </a:r>
            <a:endParaRPr lang="en-ZA" sz="8157" dirty="0">
              <a:solidFill>
                <a:srgbClr val="002BAE"/>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en-US" sz="8157" u="sng" dirty="0">
              <a:solidFill>
                <a:srgbClr val="004A8F"/>
              </a:solidFill>
              <a:latin typeface="Century Gothic" panose="020B0502020202020204" pitchFamily="34" charset="0"/>
            </a:endParaRPr>
          </a:p>
          <a:p>
            <a:pPr>
              <a:buNone/>
            </a:pPr>
            <a:endParaRPr lang="en-US" sz="3197" u="sng" dirty="0">
              <a:solidFill>
                <a:srgbClr val="004A8F"/>
              </a:solidFill>
              <a:latin typeface="Century Gothic" panose="020B0502020202020204" pitchFamily="34" charset="0"/>
            </a:endParaRPr>
          </a:p>
        </p:txBody>
      </p:sp>
      <p:sp>
        <p:nvSpPr>
          <p:cNvPr id="5" name="Rectangle 4"/>
          <p:cNvSpPr/>
          <p:nvPr/>
        </p:nvSpPr>
        <p:spPr>
          <a:xfrm>
            <a:off x="1428468" y="419982"/>
            <a:ext cx="6061562" cy="369332"/>
          </a:xfrm>
          <a:prstGeom prst="rect">
            <a:avLst/>
          </a:prstGeom>
        </p:spPr>
        <p:txBody>
          <a:bodyPr wrap="square">
            <a:spAutoFit/>
          </a:bodyPr>
          <a:lstStyle/>
          <a:p>
            <a:r>
              <a:rPr lang="en-US" b="0" dirty="0"/>
              <a:t> </a:t>
            </a:r>
            <a:endParaRPr lang="en-US" dirty="0"/>
          </a:p>
        </p:txBody>
      </p:sp>
      <p:sp>
        <p:nvSpPr>
          <p:cNvPr id="8" name="Rectangle 7"/>
          <p:cNvSpPr/>
          <p:nvPr/>
        </p:nvSpPr>
        <p:spPr>
          <a:xfrm>
            <a:off x="840493" y="2687884"/>
            <a:ext cx="6719711" cy="499496"/>
          </a:xfrm>
          <a:prstGeom prst="rect">
            <a:avLst/>
          </a:prstGeom>
        </p:spPr>
        <p:txBody>
          <a:bodyPr wrap="square">
            <a:spAutoFit/>
          </a:bodyPr>
          <a:lstStyle/>
          <a:p>
            <a:pPr marL="524970" indent="-524970">
              <a:buAutoNum type="arabicPlain"/>
            </a:pPr>
            <a:endParaRPr lang="en-US" sz="2646" dirty="0"/>
          </a:p>
        </p:txBody>
      </p:sp>
      <p:sp>
        <p:nvSpPr>
          <p:cNvPr id="10" name="Slide Number Placeholder 9"/>
          <p:cNvSpPr>
            <a:spLocks noGrp="1"/>
          </p:cNvSpPr>
          <p:nvPr>
            <p:ph type="sldNum" sz="quarter" idx="12"/>
          </p:nvPr>
        </p:nvSpPr>
        <p:spPr>
          <a:xfrm>
            <a:off x="7420178" y="695713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6EDF0D-68B0-4041-951B-E77D1271973B}" type="slidenum">
              <a:rPr lang="en-US" smtClean="0"/>
              <a:pPr/>
              <a:t>67</a:t>
            </a:fld>
            <a:endParaRPr lang="en-US" sz="1764"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9958095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467600"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endParaRPr lang="en-ZA" sz="4000" b="1"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STANDARDISATION AND RESULTING</a:t>
            </a:r>
          </a:p>
        </p:txBody>
      </p:sp>
      <p:sp>
        <p:nvSpPr>
          <p:cNvPr id="3" name="Slide Number Placeholder 2"/>
          <p:cNvSpPr>
            <a:spLocks noGrp="1"/>
          </p:cNvSpPr>
          <p:nvPr>
            <p:ph type="sldNum" idx="4"/>
          </p:nvPr>
        </p:nvSpPr>
        <p:spPr>
          <a:xfrm>
            <a:off x="9155112" y="6884988"/>
            <a:ext cx="420688" cy="522287"/>
          </a:xfrm>
        </p:spPr>
        <p:txBody>
          <a:bodyPr/>
          <a:lstStyle/>
          <a:p>
            <a:fld id="{FB682254-A90A-4E36-AFA3-8B22414A6040}" type="slidenum">
              <a:rPr lang="en-GB" altLang="en-US" b="0" smtClean="0">
                <a:solidFill>
                  <a:srgbClr val="181966"/>
                </a:solidFill>
              </a:rPr>
              <a:pPr/>
              <a:t>68</a:t>
            </a:fld>
            <a:endParaRPr lang="en-GB" altLang="en-US" b="0" dirty="0">
              <a:solidFill>
                <a:srgbClr val="181966"/>
              </a:solidFill>
            </a:endParaRPr>
          </a:p>
        </p:txBody>
      </p:sp>
    </p:spTree>
    <p:extLst>
      <p:ext uri="{BB962C8B-B14F-4D97-AF65-F5344CB8AC3E}">
        <p14:creationId xmlns:p14="http://schemas.microsoft.com/office/powerpoint/2010/main" val="330952907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4A8F"/>
                </a:solidFill>
                <a:latin typeface="Century Gothic" panose="020B0502020202020204" pitchFamily="34" charset="0"/>
              </a:rPr>
              <a:t>What is Standardisation?</a:t>
            </a:r>
          </a:p>
        </p:txBody>
      </p:sp>
      <p:sp>
        <p:nvSpPr>
          <p:cNvPr id="3" name="Content Placeholder 2"/>
          <p:cNvSpPr>
            <a:spLocks noGrp="1"/>
          </p:cNvSpPr>
          <p:nvPr>
            <p:ph idx="1"/>
          </p:nvPr>
        </p:nvSpPr>
        <p:spPr/>
        <p:txBody>
          <a:bodyPr/>
          <a:lstStyle/>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ZA" dirty="0"/>
          </a:p>
          <a:p>
            <a:pPr marL="106363" indent="0">
              <a:buNone/>
            </a:pPr>
            <a:endParaRPr lang="en-ZA" sz="4400" b="1" dirty="0">
              <a:solidFill>
                <a:srgbClr val="22228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13" y="323850"/>
            <a:ext cx="1447800" cy="1008063"/>
          </a:xfrm>
          <a:prstGeom prst="rect">
            <a:avLst/>
          </a:prstGeom>
        </p:spPr>
      </p:pic>
      <p:sp>
        <p:nvSpPr>
          <p:cNvPr id="5" name="Flowchart: Punched Tape 4"/>
          <p:cNvSpPr/>
          <p:nvPr/>
        </p:nvSpPr>
        <p:spPr bwMode="auto">
          <a:xfrm>
            <a:off x="1077912" y="1406526"/>
            <a:ext cx="8112918" cy="4202111"/>
          </a:xfrm>
          <a:prstGeom prst="flowChartPunchedTape">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lvl="0" algn="ctr">
              <a:buNone/>
            </a:pPr>
            <a:endParaRPr lang="en-US" sz="2800" dirty="0">
              <a:latin typeface="Century Gothic" panose="020B0502020202020204" pitchFamily="34" charset="0"/>
            </a:endParaRPr>
          </a:p>
          <a:p>
            <a:pPr lvl="0" algn="ctr">
              <a:buNone/>
            </a:pPr>
            <a:r>
              <a:rPr lang="en-US" sz="2800" dirty="0">
                <a:latin typeface="Century Gothic" panose="020B0502020202020204" pitchFamily="34" charset="0"/>
              </a:rPr>
              <a:t>A process used to eliminate the effect of factors other than the learners’ knowledge, abilities and </a:t>
            </a:r>
            <a:r>
              <a:rPr lang="en-ZA" sz="2800" dirty="0">
                <a:latin typeface="Century Gothic" panose="020B0502020202020204" pitchFamily="34" charset="0"/>
              </a:rPr>
              <a:t>aptitude on their performance</a:t>
            </a:r>
            <a:endParaRPr lang="en-ZA" sz="2800" dirty="0"/>
          </a:p>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ZA" sz="2800" b="0" i="0" u="none" strike="noStrike" cap="none" normalizeH="0" baseline="0" dirty="0">
              <a:ln>
                <a:noFill/>
              </a:ln>
              <a:solidFill>
                <a:schemeClr val="bg1"/>
              </a:solidFill>
              <a:effectLst/>
            </a:endParaRPr>
          </a:p>
        </p:txBody>
      </p:sp>
      <p:sp>
        <p:nvSpPr>
          <p:cNvPr id="7" name="Slide Number Placeholder 6"/>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69</a:t>
            </a:fld>
            <a:endParaRPr lang="en-GB" altLang="en-US" b="0" dirty="0">
              <a:solidFill>
                <a:srgbClr val="181966"/>
              </a:solidFill>
            </a:endParaRPr>
          </a:p>
        </p:txBody>
      </p:sp>
    </p:spTree>
    <p:extLst>
      <p:ext uri="{BB962C8B-B14F-4D97-AF65-F5344CB8AC3E}">
        <p14:creationId xmlns:p14="http://schemas.microsoft.com/office/powerpoint/2010/main" val="231761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7</a:t>
            </a:fld>
            <a:endParaRPr lang="en-GB" altLang="en-US" b="0" dirty="0"/>
          </a:p>
        </p:txBody>
      </p:sp>
      <p:sp>
        <p:nvSpPr>
          <p:cNvPr id="8" name="Rounded Rectangle 3">
            <a:extLst>
              <a:ext uri="{FF2B5EF4-FFF2-40B4-BE49-F238E27FC236}">
                <a16:creationId xmlns="" xmlns:a16="http://schemas.microsoft.com/office/drawing/2014/main" id="{ECFAC4C7-4297-4819-9D55-14CB10BD7791}"/>
              </a:ext>
            </a:extLst>
          </p:cNvPr>
          <p:cNvSpPr/>
          <p:nvPr/>
        </p:nvSpPr>
        <p:spPr bwMode="auto">
          <a:xfrm>
            <a:off x="1230312" y="1646237"/>
            <a:ext cx="74145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622300" marR="0" lvl="0" indent="-439738" algn="ctr" defTabSz="449263" rtl="0" eaLnBrk="0" fontAlgn="base" latinLnBrk="0" hangingPunct="0">
              <a:lnSpc>
                <a:spcPct val="93000"/>
              </a:lnSpc>
              <a:spcBef>
                <a:spcPct val="0"/>
              </a:spcBef>
              <a:spcAft>
                <a:spcPts val="1425"/>
              </a:spcAft>
              <a:buClr>
                <a:srgbClr val="000000"/>
              </a:buClr>
              <a:buSzPct val="45000"/>
              <a:buFontTx/>
              <a:buNone/>
              <a:tabLst/>
              <a:defRPr/>
            </a:pPr>
            <a:r>
              <a:rPr kumimoji="0" lang="en-ZA" altLang="en-US" sz="4000" b="1" i="0" u="none" strike="noStrike" kern="0" cap="none" spc="0" normalizeH="0" baseline="0" noProof="0" dirty="0">
                <a:ln>
                  <a:noFill/>
                </a:ln>
                <a:solidFill>
                  <a:srgbClr val="FFFFFF"/>
                </a:solidFill>
                <a:effectLst/>
                <a:uLnTx/>
                <a:uFillTx/>
                <a:latin typeface="Century Gothic" panose="020B0502020202020204" pitchFamily="34" charset="0"/>
                <a:ea typeface="MS Gothic"/>
                <a:cs typeface="Arial" charset="0"/>
              </a:rPr>
              <a:t>QUALITY ASSURANCE PROCESSESS UNDERTAKEN in 2021</a:t>
            </a:r>
          </a:p>
          <a:p>
            <a:pPr marL="622300" marR="0" lvl="0" indent="-439738" algn="ctr" defTabSz="449263" rtl="0" eaLnBrk="0" fontAlgn="base" latinLnBrk="0" hangingPunct="0">
              <a:lnSpc>
                <a:spcPct val="93000"/>
              </a:lnSpc>
              <a:spcBef>
                <a:spcPct val="0"/>
              </a:spcBef>
              <a:spcAft>
                <a:spcPts val="1425"/>
              </a:spcAft>
              <a:buClr>
                <a:srgbClr val="000000"/>
              </a:buClr>
              <a:buSzPct val="45000"/>
              <a:buFontTx/>
              <a:buNone/>
              <a:tabLst/>
              <a:defRPr/>
            </a:pPr>
            <a:r>
              <a:rPr lang="en-ZA" altLang="en-US" sz="4000" b="1" kern="0" dirty="0">
                <a:solidFill>
                  <a:srgbClr val="FFFFFF"/>
                </a:solidFill>
                <a:latin typeface="Century Gothic" panose="020B0502020202020204" pitchFamily="34" charset="0"/>
                <a:ea typeface="MS Gothic"/>
              </a:rPr>
              <a:t>NC(V) </a:t>
            </a:r>
            <a:r>
              <a:rPr kumimoji="0" lang="en-ZA" altLang="en-US" sz="4000" b="1" i="0" u="none" strike="noStrike" kern="0" cap="none" spc="0" normalizeH="0" baseline="0" noProof="0" dirty="0">
                <a:ln>
                  <a:noFill/>
                </a:ln>
                <a:solidFill>
                  <a:srgbClr val="FFFFFF"/>
                </a:solidFill>
                <a:effectLst/>
                <a:uLnTx/>
                <a:uFillTx/>
                <a:latin typeface="Century Gothic" panose="020B0502020202020204" pitchFamily="34" charset="0"/>
                <a:ea typeface="MS Gothic"/>
                <a:cs typeface="Arial" charset="0"/>
              </a:rPr>
              <a:t> </a:t>
            </a:r>
          </a:p>
        </p:txBody>
      </p:sp>
    </p:spTree>
    <p:extLst>
      <p:ext uri="{BB962C8B-B14F-4D97-AF65-F5344CB8AC3E}">
        <p14:creationId xmlns:p14="http://schemas.microsoft.com/office/powerpoint/2010/main" val="1489929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22228B"/>
                </a:solidFill>
              </a:rPr>
              <a:t/>
            </a:r>
            <a:br>
              <a:rPr lang="en-ZA" b="1" dirty="0">
                <a:solidFill>
                  <a:srgbClr val="22228B"/>
                </a:solidFill>
              </a:rPr>
            </a:br>
            <a:r>
              <a:rPr lang="en-ZA" b="1" dirty="0">
                <a:solidFill>
                  <a:srgbClr val="004A8F"/>
                </a:solidFill>
                <a:latin typeface="Century Gothic" panose="020B0502020202020204" pitchFamily="34" charset="0"/>
              </a:rPr>
              <a:t>Why Standardise Results?</a:t>
            </a:r>
            <a:r>
              <a:rPr lang="en-ZA" b="1" dirty="0">
                <a:solidFill>
                  <a:srgbClr val="004A8F"/>
                </a:solidFill>
              </a:rPr>
              <a:t/>
            </a:r>
            <a:br>
              <a:rPr lang="en-ZA" b="1" dirty="0">
                <a:solidFill>
                  <a:srgbClr val="004A8F"/>
                </a:solidFill>
              </a:rPr>
            </a:br>
            <a:endParaRPr lang="en-ZA" dirty="0">
              <a:solidFill>
                <a:srgbClr val="004A8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454506"/>
            <a:ext cx="877407" cy="877407"/>
          </a:xfrm>
          <a:prstGeom prst="rect">
            <a:avLst/>
          </a:prstGeom>
        </p:spPr>
      </p:pic>
      <p:sp>
        <p:nvSpPr>
          <p:cNvPr id="7" name="Slide Number Placeholder 6"/>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70</a:t>
            </a:fld>
            <a:endParaRPr lang="en-GB" altLang="en-US" b="0" dirty="0">
              <a:solidFill>
                <a:srgbClr val="181966"/>
              </a:solidFill>
            </a:endParaRPr>
          </a:p>
        </p:txBody>
      </p:sp>
      <p:graphicFrame>
        <p:nvGraphicFramePr>
          <p:cNvPr id="8" name="Diagram 7">
            <a:extLst>
              <a:ext uri="{FF2B5EF4-FFF2-40B4-BE49-F238E27FC236}">
                <a16:creationId xmlns="" xmlns:a16="http://schemas.microsoft.com/office/drawing/2014/main" id="{5BDF7170-8F55-4516-8EB3-38272C0D24DC}"/>
              </a:ext>
            </a:extLst>
          </p:cNvPr>
          <p:cNvGraphicFramePr/>
          <p:nvPr/>
        </p:nvGraphicFramePr>
        <p:xfrm>
          <a:off x="1154112" y="1462569"/>
          <a:ext cx="8153400" cy="4984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6676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71</a:t>
            </a:fld>
            <a:endParaRPr lang="en-GB" altLang="en-US" b="0" dirty="0">
              <a:solidFill>
                <a:srgbClr val="181966"/>
              </a:solidFill>
            </a:endParaRPr>
          </a:p>
        </p:txBody>
      </p:sp>
      <p:graphicFrame>
        <p:nvGraphicFramePr>
          <p:cNvPr id="3" name="Diagram 2">
            <a:extLst>
              <a:ext uri="{FF2B5EF4-FFF2-40B4-BE49-F238E27FC236}">
                <a16:creationId xmlns="" xmlns:a16="http://schemas.microsoft.com/office/drawing/2014/main" id="{D6C9C086-560E-4768-9130-1D38C1318D92}"/>
              </a:ext>
            </a:extLst>
          </p:cNvPr>
          <p:cNvGraphicFramePr/>
          <p:nvPr/>
        </p:nvGraphicFramePr>
        <p:xfrm>
          <a:off x="887413" y="1537316"/>
          <a:ext cx="8650288" cy="448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Content Placeholder 13">
            <a:extLst>
              <a:ext uri="{FF2B5EF4-FFF2-40B4-BE49-F238E27FC236}">
                <a16:creationId xmlns="" xmlns:a16="http://schemas.microsoft.com/office/drawing/2014/main" id="{CB342140-E3DD-413E-90C2-8C54CCDAA0D5}"/>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39713" y="177799"/>
            <a:ext cx="1295400" cy="1295400"/>
          </a:xfrm>
        </p:spPr>
      </p:pic>
      <p:sp>
        <p:nvSpPr>
          <p:cNvPr id="16" name="Title 1">
            <a:extLst>
              <a:ext uri="{FF2B5EF4-FFF2-40B4-BE49-F238E27FC236}">
                <a16:creationId xmlns="" xmlns:a16="http://schemas.microsoft.com/office/drawing/2014/main" id="{C38CF188-4E84-496E-886A-7A2201AD10FC}"/>
              </a:ext>
            </a:extLst>
          </p:cNvPr>
          <p:cNvSpPr>
            <a:spLocks noGrp="1"/>
          </p:cNvSpPr>
          <p:nvPr>
            <p:ph type="title"/>
          </p:nvPr>
        </p:nvSpPr>
        <p:spPr>
          <a:xfrm>
            <a:off x="504825" y="323850"/>
            <a:ext cx="9066213" cy="933450"/>
          </a:xfrm>
        </p:spPr>
        <p:txBody>
          <a:bodyPr/>
          <a:lstStyle/>
          <a:p>
            <a:r>
              <a:rPr lang="en-ZA" b="1" dirty="0">
                <a:solidFill>
                  <a:srgbClr val="004A8F"/>
                </a:solidFill>
                <a:latin typeface="Century Gothic" panose="020B0502020202020204" pitchFamily="34" charset="0"/>
              </a:rPr>
              <a:t>How to Standardise?</a:t>
            </a:r>
          </a:p>
        </p:txBody>
      </p:sp>
    </p:spTree>
    <p:extLst>
      <p:ext uri="{BB962C8B-B14F-4D97-AF65-F5344CB8AC3E}">
        <p14:creationId xmlns:p14="http://schemas.microsoft.com/office/powerpoint/2010/main" val="2414612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722312"/>
          </a:xfrm>
        </p:spPr>
        <p:txBody>
          <a:bodyPr/>
          <a:lstStyle/>
          <a:p>
            <a:r>
              <a:rPr lang="en-ZA" sz="2900" b="1" dirty="0">
                <a:solidFill>
                  <a:srgbClr val="004A8F"/>
                </a:solidFill>
                <a:latin typeface="Century Gothic" panose="020B0502020202020204" pitchFamily="34" charset="0"/>
              </a:rPr>
              <a:t>Results Standardised by Umalusi per Qualification</a:t>
            </a:r>
            <a:endParaRPr lang="en-ZA" sz="2900" dirty="0">
              <a:solidFill>
                <a:srgbClr val="004A8F"/>
              </a:solidFill>
              <a:latin typeface="Century Gothic" panose="020B0502020202020204" pitchFamily="34" charset="0"/>
            </a:endParaRPr>
          </a:p>
        </p:txBody>
      </p:sp>
      <p:sp>
        <p:nvSpPr>
          <p:cNvPr id="5" name="Slide Number Placeholder 4"/>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72</a:t>
            </a:fld>
            <a:endParaRPr lang="en-GB" altLang="en-US" b="0" dirty="0">
              <a:solidFill>
                <a:srgbClr val="181966"/>
              </a:solidFill>
            </a:endParaRPr>
          </a:p>
        </p:txBody>
      </p:sp>
      <p:graphicFrame>
        <p:nvGraphicFramePr>
          <p:cNvPr id="3" name="Diagram 2">
            <a:extLst>
              <a:ext uri="{FF2B5EF4-FFF2-40B4-BE49-F238E27FC236}">
                <a16:creationId xmlns="" xmlns:a16="http://schemas.microsoft.com/office/drawing/2014/main" id="{8E9CE518-D813-43F0-A7FA-F10C4B1B0CC6}"/>
              </a:ext>
            </a:extLst>
          </p:cNvPr>
          <p:cNvGraphicFramePr/>
          <p:nvPr/>
        </p:nvGraphicFramePr>
        <p:xfrm>
          <a:off x="163512" y="1189037"/>
          <a:ext cx="9448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147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181966"/>
                </a:solidFill>
                <a:latin typeface="Century Gothic" panose="020B0502020202020204" pitchFamily="34" charset="0"/>
              </a:rPr>
              <a:t>     Standardisation Process</a:t>
            </a:r>
          </a:p>
        </p:txBody>
      </p:sp>
      <p:graphicFrame>
        <p:nvGraphicFramePr>
          <p:cNvPr id="4" name="Content Placeholder 3"/>
          <p:cNvGraphicFramePr>
            <a:graphicFrameLocks noGrp="1"/>
          </p:cNvGraphicFramePr>
          <p:nvPr>
            <p:ph idx="1"/>
          </p:nvPr>
        </p:nvGraphicFramePr>
        <p:xfrm>
          <a:off x="504825" y="1331913"/>
          <a:ext cx="9066213" cy="498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 4"/>
          <p:cNvSpPr/>
          <p:nvPr/>
        </p:nvSpPr>
        <p:spPr bwMode="auto">
          <a:xfrm>
            <a:off x="315912" y="13494"/>
            <a:ext cx="1828800" cy="1362076"/>
          </a:xfrm>
          <a:prstGeom prst="irregularSeal1">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Wingdings" charset="2"/>
              <a:buNone/>
              <a:tabLst/>
            </a:pPr>
            <a:r>
              <a:rPr kumimoji="0" lang="en-ZA" sz="1800" b="1" i="0" u="none" strike="noStrike" cap="none" normalizeH="0" baseline="0" dirty="0">
                <a:ln>
                  <a:noFill/>
                </a:ln>
                <a:solidFill>
                  <a:schemeClr val="bg1"/>
                </a:solidFill>
                <a:effectLst/>
                <a:latin typeface="Arial" charset="0"/>
              </a:rPr>
              <a:t>18 months</a:t>
            </a:r>
          </a:p>
        </p:txBody>
      </p:sp>
      <p:sp>
        <p:nvSpPr>
          <p:cNvPr id="6" name="Slide Number Placeholder 5"/>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73</a:t>
            </a:fld>
            <a:endParaRPr lang="en-GB" altLang="en-US" b="0" dirty="0">
              <a:solidFill>
                <a:srgbClr val="181966"/>
              </a:solidFill>
            </a:endParaRPr>
          </a:p>
        </p:txBody>
      </p:sp>
    </p:spTree>
    <p:extLst>
      <p:ext uri="{BB962C8B-B14F-4D97-AF65-F5344CB8AC3E}">
        <p14:creationId xmlns:p14="http://schemas.microsoft.com/office/powerpoint/2010/main" val="2820490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4825" y="198438"/>
            <a:ext cx="9067800" cy="457200"/>
          </a:xfrm>
        </p:spPr>
        <p:txBody>
          <a:bodyPr/>
          <a:lstStyle/>
          <a:p>
            <a:pPr eaLnBrk="1">
              <a:defRPr/>
            </a:pPr>
            <a:r>
              <a:rPr lang="en-US" altLang="en-US" sz="3200" b="1" kern="0" dirty="0">
                <a:solidFill>
                  <a:srgbClr val="002BAE"/>
                </a:solidFill>
                <a:latin typeface="Century Gothic" panose="020B0502020202020204" pitchFamily="34" charset="0"/>
              </a:rPr>
              <a:t>Standardisation: NC(V)</a:t>
            </a:r>
            <a:endParaRPr lang="en-US" altLang="en-US" sz="3200" dirty="0">
              <a:solidFill>
                <a:srgbClr val="002BAE"/>
              </a:solidFill>
            </a:endParaRPr>
          </a:p>
        </p:txBody>
      </p:sp>
      <p:sp>
        <p:nvSpPr>
          <p:cNvPr id="47107" name="Rectangle 2"/>
          <p:cNvSpPr>
            <a:spLocks noGrp="1" noChangeArrowheads="1"/>
          </p:cNvSpPr>
          <p:nvPr>
            <p:ph type="body" idx="1"/>
          </p:nvPr>
        </p:nvSpPr>
        <p:spPr>
          <a:xfrm>
            <a:off x="189706" y="666115"/>
            <a:ext cx="9698037" cy="5933122"/>
          </a:xfrm>
        </p:spPr>
        <p:txBody>
          <a:bodyPr/>
          <a:lstStyle/>
          <a:p>
            <a:pPr marL="95250" indent="0" defTabSz="406400">
              <a:spcAft>
                <a:spcPts val="1288"/>
              </a:spcAft>
              <a:buNone/>
              <a:defRPr/>
            </a:pPr>
            <a:r>
              <a:rPr lang="en-ZA" altLang="en-US" sz="2400" b="1" u="sng" dirty="0">
                <a:solidFill>
                  <a:srgbClr val="002BAE"/>
                </a:solidFill>
                <a:latin typeface="Century Gothic" panose="020B0502020202020204" pitchFamily="34" charset="0"/>
              </a:rPr>
              <a:t>Scope</a:t>
            </a:r>
          </a:p>
          <a:p>
            <a:pPr marL="438150" indent="-342900" defTabSz="406400">
              <a:spcAft>
                <a:spcPts val="1288"/>
              </a:spcAft>
              <a:defRPr/>
            </a:pPr>
            <a:r>
              <a:rPr lang="en-ZA" sz="2400" dirty="0">
                <a:solidFill>
                  <a:srgbClr val="002BAE"/>
                </a:solidFill>
                <a:effectLst/>
                <a:latin typeface="Century Gothic" panose="020B0502020202020204" pitchFamily="34" charset="0"/>
                <a:ea typeface="Calibri" panose="020F0502020204030204" pitchFamily="34" charset="0"/>
                <a:cs typeface="Century Gothic" panose="020B0502020202020204" pitchFamily="34" charset="0"/>
              </a:rPr>
              <a:t>The DHET) presented 261 subjects linked to NC(V) Levels 2–4 for standardisation purposes. </a:t>
            </a:r>
          </a:p>
          <a:p>
            <a:pPr marL="438150" indent="-342900" defTabSz="406400">
              <a:spcAft>
                <a:spcPts val="1288"/>
              </a:spcAft>
              <a:defRPr/>
            </a:pPr>
            <a:r>
              <a:rPr lang="en-ZA" sz="2400" dirty="0">
                <a:solidFill>
                  <a:srgbClr val="002BAE"/>
                </a:solidFill>
                <a:effectLst/>
                <a:latin typeface="Century Gothic" panose="020B0502020202020204" pitchFamily="34" charset="0"/>
                <a:ea typeface="Calibri" panose="020F0502020204030204" pitchFamily="34" charset="0"/>
                <a:cs typeface="Century Gothic" panose="020B0502020202020204" pitchFamily="34" charset="0"/>
              </a:rPr>
              <a:t>In turn, Umalusi performed verification of the historical averages, monitoring of mark capturing and verification of standardisation, adjustments, statistical moderation and the resulting datasets.</a:t>
            </a:r>
            <a:endParaRPr lang="en-ZA" sz="24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p>
            <a:pPr marL="95250" indent="0" defTabSz="406400">
              <a:spcAft>
                <a:spcPts val="1288"/>
              </a:spcAft>
              <a:buNone/>
              <a:defRPr/>
            </a:pPr>
            <a:endParaRPr lang="en-ZA" altLang="en-US" sz="2400" b="1" u="sng" dirty="0">
              <a:solidFill>
                <a:srgbClr val="002BAE"/>
              </a:solidFill>
              <a:latin typeface="Century Gothic" panose="020B0502020202020204" pitchFamily="34" charset="0"/>
            </a:endParaRPr>
          </a:p>
          <a:p>
            <a:pPr marL="95250" indent="0" defTabSz="406400">
              <a:spcAft>
                <a:spcPts val="1288"/>
              </a:spcAft>
              <a:buNone/>
              <a:defRPr/>
            </a:pPr>
            <a:r>
              <a:rPr lang="en-US" altLang="en-US" sz="2400" b="1" u="sng" dirty="0">
                <a:solidFill>
                  <a:srgbClr val="002BAE"/>
                </a:solidFill>
                <a:latin typeface="Century Gothic" panose="020B0502020202020204" pitchFamily="34" charset="0"/>
              </a:rPr>
              <a:t>Areas of Improvement</a:t>
            </a:r>
          </a:p>
          <a:p>
            <a:pPr marL="438150" indent="-342900" defTabSz="406400">
              <a:spcAft>
                <a:spcPts val="1288"/>
              </a:spcAft>
              <a:defRPr/>
            </a:pPr>
            <a:r>
              <a:rPr lang="en-ZA" sz="24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The DHET submitted the standardisation and resulting datasets within the stipulated timeframes.</a:t>
            </a:r>
          </a:p>
          <a:p>
            <a:pPr marL="438150" indent="-342900" defTabSz="406400">
              <a:spcAft>
                <a:spcPts val="1288"/>
              </a:spcAft>
              <a:defRPr/>
            </a:pPr>
            <a:r>
              <a:rPr lang="en-US" sz="24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rPr>
              <a:t>The approval of adjustments for  NC(V) Level 2-4 and the statistical moderation and resulting at subject level for NC(V) L4 during the first submission.</a:t>
            </a:r>
            <a:endParaRPr lang="en-ZA" sz="2400" dirty="0">
              <a:solidFill>
                <a:srgbClr val="002BAE"/>
              </a:solidFill>
              <a:effectLst/>
              <a:latin typeface="Century Gothic" panose="020B0502020202020204" pitchFamily="34" charset="0"/>
              <a:ea typeface="Calibri" panose="020F0502020204030204" pitchFamily="34" charset="0"/>
              <a:cs typeface="Times New Roman" panose="02020603050405020304" pitchFamily="18" charset="0"/>
            </a:endParaRPr>
          </a:p>
          <a:p>
            <a:pPr marL="95250" indent="0" defTabSz="406400">
              <a:spcAft>
                <a:spcPts val="1288"/>
              </a:spcAft>
              <a:buNone/>
              <a:defRPr/>
            </a:pPr>
            <a:endParaRPr lang="en-US" altLang="en-US" sz="2800" b="1" u="sng" dirty="0">
              <a:solidFill>
                <a:srgbClr val="191966"/>
              </a:solidFill>
              <a:latin typeface="Century Gothic" panose="020B0502020202020204" pitchFamily="34" charset="0"/>
            </a:endParaRPr>
          </a:p>
        </p:txBody>
      </p:sp>
      <p:sp>
        <p:nvSpPr>
          <p:cNvPr id="2" name="Slide Number Placeholder 1"/>
          <p:cNvSpPr>
            <a:spLocks noGrp="1"/>
          </p:cNvSpPr>
          <p:nvPr>
            <p:ph type="sldNum" sz="quarter" idx="10"/>
          </p:nvPr>
        </p:nvSpPr>
        <p:spPr>
          <a:xfrm>
            <a:off x="7097712" y="6751637"/>
            <a:ext cx="2320608"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74</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1208921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5912" y="323850"/>
            <a:ext cx="9532570" cy="636587"/>
          </a:xfrm>
        </p:spPr>
        <p:txBody>
          <a:bodyPr/>
          <a:lstStyle/>
          <a:p>
            <a:r>
              <a:rPr lang="en-US" altLang="en-US" sz="3600" b="1" dirty="0">
                <a:solidFill>
                  <a:srgbClr val="004A8F"/>
                </a:solidFill>
                <a:latin typeface="Century Gothic" panose="020B0502020202020204" pitchFamily="34" charset="0"/>
              </a:rPr>
              <a:t>Standardisation Decisions DHET NC(V)</a:t>
            </a:r>
            <a:endParaRPr lang="en-ZA" altLang="en-US" b="1" dirty="0">
              <a:solidFill>
                <a:srgbClr val="004A8F"/>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9990114"/>
              </p:ext>
            </p:extLst>
          </p:nvPr>
        </p:nvGraphicFramePr>
        <p:xfrm>
          <a:off x="315912" y="1265238"/>
          <a:ext cx="9296399" cy="4968924"/>
        </p:xfrm>
        <a:graphic>
          <a:graphicData uri="http://schemas.openxmlformats.org/drawingml/2006/table">
            <a:tbl>
              <a:tblPr firstRow="1" bandRow="1">
                <a:tableStyleId>{5C22544A-7EE6-4342-B048-85BDC9FD1C3A}</a:tableStyleId>
              </a:tblPr>
              <a:tblGrid>
                <a:gridCol w="5199020">
                  <a:extLst>
                    <a:ext uri="{9D8B030D-6E8A-4147-A177-3AD203B41FA5}">
                      <a16:colId xmlns="" xmlns:a16="http://schemas.microsoft.com/office/drawing/2014/main" val="20000"/>
                    </a:ext>
                  </a:extLst>
                </a:gridCol>
                <a:gridCol w="1365793">
                  <a:extLst>
                    <a:ext uri="{9D8B030D-6E8A-4147-A177-3AD203B41FA5}">
                      <a16:colId xmlns="" xmlns:a16="http://schemas.microsoft.com/office/drawing/2014/main" val="150619790"/>
                    </a:ext>
                  </a:extLst>
                </a:gridCol>
                <a:gridCol w="1365793">
                  <a:extLst>
                    <a:ext uri="{9D8B030D-6E8A-4147-A177-3AD203B41FA5}">
                      <a16:colId xmlns="" xmlns:a16="http://schemas.microsoft.com/office/drawing/2014/main" val="3733865600"/>
                    </a:ext>
                  </a:extLst>
                </a:gridCol>
                <a:gridCol w="1365793">
                  <a:extLst>
                    <a:ext uri="{9D8B030D-6E8A-4147-A177-3AD203B41FA5}">
                      <a16:colId xmlns="" xmlns:a16="http://schemas.microsoft.com/office/drawing/2014/main" val="1864291768"/>
                    </a:ext>
                  </a:extLst>
                </a:gridCol>
              </a:tblGrid>
              <a:tr h="1122130">
                <a:tc>
                  <a:txBody>
                    <a:bodyPr/>
                    <a:lstStyle/>
                    <a:p>
                      <a:pPr>
                        <a:lnSpc>
                          <a:spcPct val="115000"/>
                        </a:lnSpc>
                        <a:spcBef>
                          <a:spcPts val="600"/>
                        </a:spcBef>
                        <a:spcAft>
                          <a:spcPts val="0"/>
                        </a:spcAft>
                      </a:pPr>
                      <a:r>
                        <a:rPr lang="en-GB" sz="2400" b="1" kern="50" dirty="0">
                          <a:effectLst/>
                          <a:latin typeface="Century Gothic" panose="020B0502020202020204" pitchFamily="34" charset="0"/>
                          <a:ea typeface="Arial Unicode MS"/>
                          <a:cs typeface="Tahoma" panose="020B0604030504040204" pitchFamily="34" charset="0"/>
                        </a:rPr>
                        <a:t>Description</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15000"/>
                        </a:lnSpc>
                        <a:spcBef>
                          <a:spcPts val="600"/>
                        </a:spcBef>
                        <a:spcAft>
                          <a:spcPts val="0"/>
                        </a:spcAft>
                      </a:pPr>
                      <a:r>
                        <a:rPr lang="en-GB" sz="2000" b="1" kern="50" dirty="0">
                          <a:effectLst/>
                          <a:latin typeface="Century Gothic" panose="020B0502020202020204" pitchFamily="34" charset="0"/>
                          <a:ea typeface="Arial Unicode MS"/>
                          <a:cs typeface="Tahoma" panose="020B0604030504040204" pitchFamily="34" charset="0"/>
                        </a:rPr>
                        <a:t>Nov 2019</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15000"/>
                        </a:lnSpc>
                        <a:spcBef>
                          <a:spcPts val="600"/>
                        </a:spcBef>
                        <a:spcAft>
                          <a:spcPts val="0"/>
                        </a:spcAft>
                      </a:pPr>
                      <a:r>
                        <a:rPr lang="en-ZA" sz="2000" dirty="0">
                          <a:effectLst/>
                          <a:latin typeface="Century Gothic" panose="020B0502020202020204" pitchFamily="34" charset="0"/>
                          <a:ea typeface="Calibri" panose="020F0502020204030204" pitchFamily="34" charset="0"/>
                          <a:cs typeface="Times New Roman" panose="02020603050405020304" pitchFamily="18" charset="0"/>
                        </a:rPr>
                        <a:t>Nov 2020</a:t>
                      </a:r>
                    </a:p>
                  </a:txBody>
                  <a:tcPr marL="68580" marR="68580" marT="0" marB="0">
                    <a:solidFill>
                      <a:schemeClr val="accent2">
                        <a:lumMod val="75000"/>
                      </a:schemeClr>
                    </a:solidFill>
                  </a:tcPr>
                </a:tc>
                <a:tc>
                  <a:txBody>
                    <a:bodyPr/>
                    <a:lstStyle/>
                    <a:p>
                      <a:pPr algn="ctr">
                        <a:lnSpc>
                          <a:spcPct val="115000"/>
                        </a:lnSpc>
                        <a:spcBef>
                          <a:spcPts val="600"/>
                        </a:spcBef>
                        <a:spcAft>
                          <a:spcPts val="0"/>
                        </a:spcAft>
                      </a:pPr>
                      <a:r>
                        <a:rPr lang="en-ZA" sz="2000" dirty="0">
                          <a:effectLst/>
                          <a:latin typeface="Century Gothic" panose="020B0502020202020204" pitchFamily="34" charset="0"/>
                          <a:ea typeface="Calibri" panose="020F0502020204030204" pitchFamily="34" charset="0"/>
                          <a:cs typeface="Times New Roman" panose="02020603050405020304" pitchFamily="18" charset="0"/>
                        </a:rPr>
                        <a:t>Nov 2021</a:t>
                      </a:r>
                    </a:p>
                  </a:txBody>
                  <a:tcPr marL="68580" marR="68580" marT="0" marB="0">
                    <a:solidFill>
                      <a:schemeClr val="accent2">
                        <a:lumMod val="75000"/>
                      </a:schemeClr>
                    </a:solidFill>
                  </a:tcPr>
                </a:tc>
                <a:extLst>
                  <a:ext uri="{0D108BD9-81ED-4DB2-BD59-A6C34878D82A}">
                    <a16:rowId xmlns="" xmlns:a16="http://schemas.microsoft.com/office/drawing/2014/main" val="10000"/>
                  </a:ext>
                </a:extLst>
              </a:tr>
              <a:tr h="554269">
                <a:tc>
                  <a:txBody>
                    <a:bodyPr/>
                    <a:lstStyle/>
                    <a:p>
                      <a:pPr algn="l">
                        <a:lnSpc>
                          <a:spcPct val="100000"/>
                        </a:lnSpc>
                        <a:spcAft>
                          <a:spcPts val="0"/>
                        </a:spcAft>
                      </a:pPr>
                      <a:r>
                        <a:rPr lang="en-ZA"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Number of subjects </a:t>
                      </a:r>
                      <a:r>
                        <a:rPr lang="en-ZA"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presented</a:t>
                      </a: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261</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10001"/>
                  </a:ext>
                </a:extLst>
              </a:tr>
              <a:tr h="517975">
                <a:tc>
                  <a:txBody>
                    <a:bodyPr/>
                    <a:lstStyle/>
                    <a:p>
                      <a:pPr algn="l">
                        <a:lnSpc>
                          <a:spcPct val="100000"/>
                        </a:lnSpc>
                        <a:spcAft>
                          <a:spcPts val="0"/>
                        </a:spcAft>
                      </a:pPr>
                      <a:r>
                        <a:rPr lang="en-ZA"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Raw marks accepted</a:t>
                      </a:r>
                    </a:p>
                  </a:txBody>
                  <a:tcPr marL="68580" marR="68580" marT="0" marB="0">
                    <a:solidFill>
                      <a:schemeClr val="accent2">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149 </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132</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20000"/>
                        </a:lnSpc>
                        <a:spcAft>
                          <a:spcPts val="800"/>
                        </a:spcAft>
                      </a:pPr>
                      <a:r>
                        <a:rPr lang="en-ZA"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131</a:t>
                      </a:r>
                      <a:endParaRPr lang="en-ZA" sz="24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 xmlns:a16="http://schemas.microsoft.com/office/drawing/2014/main" val="10002"/>
                  </a:ext>
                </a:extLst>
              </a:tr>
              <a:tr h="431810">
                <a:tc>
                  <a:txBody>
                    <a:bodyPr/>
                    <a:lstStyle/>
                    <a:p>
                      <a:pPr algn="l">
                        <a:lnSpc>
                          <a:spcPct val="100000"/>
                        </a:lnSpc>
                        <a:spcAft>
                          <a:spcPts val="0"/>
                        </a:spcAft>
                      </a:pPr>
                      <a:r>
                        <a:rPr lang="en-ZA"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Adjusted (mainly upwards)</a:t>
                      </a: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78 </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102</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20000"/>
                        </a:lnSpc>
                        <a:spcAft>
                          <a:spcPts val="800"/>
                        </a:spcAft>
                      </a:pPr>
                      <a:r>
                        <a:rPr lang="en-ZA"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91</a:t>
                      </a:r>
                      <a:endParaRPr lang="en-ZA" sz="24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10003"/>
                  </a:ext>
                </a:extLst>
              </a:tr>
              <a:tr h="431810">
                <a:tc>
                  <a:txBody>
                    <a:bodyPr/>
                    <a:lstStyle/>
                    <a:p>
                      <a:pPr algn="l">
                        <a:lnSpc>
                          <a:spcPct val="100000"/>
                        </a:lnSpc>
                        <a:spcAft>
                          <a:spcPts val="0"/>
                        </a:spcAft>
                      </a:pPr>
                      <a:r>
                        <a:rPr lang="en-ZA"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Adjusted (mainly downwards)</a:t>
                      </a:r>
                    </a:p>
                  </a:txBody>
                  <a:tcPr marL="68580" marR="68580" marT="0" marB="0">
                    <a:solidFill>
                      <a:schemeClr val="accent2">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31</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20000"/>
                        </a:lnSpc>
                        <a:spcAft>
                          <a:spcPts val="800"/>
                        </a:spcAft>
                      </a:pPr>
                      <a:r>
                        <a:rPr lang="en-ZA" sz="24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39</a:t>
                      </a:r>
                    </a:p>
                  </a:txBody>
                  <a:tcPr marL="68580" marR="68580" marT="0" marB="0">
                    <a:solidFill>
                      <a:schemeClr val="accent2">
                        <a:lumMod val="20000"/>
                        <a:lumOff val="80000"/>
                      </a:schemeClr>
                    </a:solidFill>
                  </a:tcPr>
                </a:tc>
                <a:extLst>
                  <a:ext uri="{0D108BD9-81ED-4DB2-BD59-A6C34878D82A}">
                    <a16:rowId xmlns="" xmlns:a16="http://schemas.microsoft.com/office/drawing/2014/main" val="10004"/>
                  </a:ext>
                </a:extLst>
              </a:tr>
              <a:tr h="414537">
                <a:tc>
                  <a:txBody>
                    <a:bodyPr/>
                    <a:lstStyle/>
                    <a:p>
                      <a:pPr algn="l">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Provisionally standardised</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02</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10005"/>
                  </a:ext>
                </a:extLst>
              </a:tr>
              <a:tr h="591233">
                <a:tc>
                  <a:txBody>
                    <a:bodyPr/>
                    <a:lstStyle/>
                    <a:p>
                      <a:pPr algn="l">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Not standardised – not presented</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0000"/>
                        </a:lnSpc>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00</a:t>
                      </a:r>
                      <a:endParaRPr lang="en-ZA"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230971725"/>
                  </a:ext>
                </a:extLst>
              </a:tr>
              <a:tr h="905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Number of subjects standardised</a:t>
                      </a: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260</a:t>
                      </a:r>
                      <a:endParaRPr lang="en-ZA"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260</a:t>
                      </a:r>
                      <a:endParaRPr lang="en-ZA"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0000"/>
                        </a:lnSpc>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261</a:t>
                      </a:r>
                      <a:endParaRPr lang="en-ZA"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 xmlns:a16="http://schemas.microsoft.com/office/drawing/2014/main" val="1301818672"/>
                  </a:ext>
                </a:extLst>
              </a:tr>
            </a:tbl>
          </a:graphicData>
        </a:graphic>
      </p:graphicFrame>
      <p:sp>
        <p:nvSpPr>
          <p:cNvPr id="3" name="Slide Number Placeholder 2"/>
          <p:cNvSpPr>
            <a:spLocks noGrp="1"/>
          </p:cNvSpPr>
          <p:nvPr>
            <p:ph type="sldNum" idx="4294967295"/>
          </p:nvPr>
        </p:nvSpPr>
        <p:spPr>
          <a:xfrm>
            <a:off x="7312975" y="6904037"/>
            <a:ext cx="2351087" cy="522287"/>
          </a:xfrm>
        </p:spPr>
        <p:txBody>
          <a:bodyPr/>
          <a:lstStyle/>
          <a:p>
            <a:fld id="{FB682254-A90A-4E36-AFA3-8B22414A6040}" type="slidenum">
              <a:rPr lang="en-GB" altLang="en-US" sz="1400" b="0" smtClean="0">
                <a:solidFill>
                  <a:srgbClr val="181966"/>
                </a:solidFill>
              </a:rPr>
              <a:pPr/>
              <a:t>75</a:t>
            </a:fld>
            <a:endParaRPr lang="en-GB" altLang="en-US" sz="1400" b="0" dirty="0">
              <a:solidFill>
                <a:srgbClr val="181966"/>
              </a:solidFill>
            </a:endParaRPr>
          </a:p>
        </p:txBody>
      </p:sp>
    </p:spTree>
    <p:extLst>
      <p:ext uri="{BB962C8B-B14F-4D97-AF65-F5344CB8AC3E}">
        <p14:creationId xmlns:p14="http://schemas.microsoft.com/office/powerpoint/2010/main" val="4074864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4825" y="198438"/>
            <a:ext cx="9067800" cy="457200"/>
          </a:xfrm>
        </p:spPr>
        <p:txBody>
          <a:bodyPr/>
          <a:lstStyle/>
          <a:p>
            <a:pPr eaLnBrk="1">
              <a:defRPr/>
            </a:pPr>
            <a:r>
              <a:rPr lang="en-US" altLang="en-US" sz="3200" b="1" kern="0" dirty="0">
                <a:solidFill>
                  <a:srgbClr val="002BAE"/>
                </a:solidFill>
                <a:latin typeface="Century Gothic" panose="020B0502020202020204" pitchFamily="34" charset="0"/>
              </a:rPr>
              <a:t>Standardisation: NATED</a:t>
            </a:r>
            <a:endParaRPr lang="en-US" altLang="en-US" sz="3200" dirty="0">
              <a:solidFill>
                <a:srgbClr val="002BAE"/>
              </a:solidFill>
            </a:endParaRPr>
          </a:p>
        </p:txBody>
      </p:sp>
      <p:sp>
        <p:nvSpPr>
          <p:cNvPr id="47107" name="Rectangle 2"/>
          <p:cNvSpPr>
            <a:spLocks noGrp="1" noChangeArrowheads="1"/>
          </p:cNvSpPr>
          <p:nvPr>
            <p:ph type="body" idx="1"/>
          </p:nvPr>
        </p:nvSpPr>
        <p:spPr>
          <a:xfrm>
            <a:off x="189706" y="666115"/>
            <a:ext cx="9698037" cy="5933122"/>
          </a:xfrm>
        </p:spPr>
        <p:txBody>
          <a:bodyPr/>
          <a:lstStyle/>
          <a:p>
            <a:pPr marL="95250" indent="0" defTabSz="406400">
              <a:spcAft>
                <a:spcPts val="1288"/>
              </a:spcAft>
              <a:buNone/>
              <a:defRPr/>
            </a:pPr>
            <a:r>
              <a:rPr lang="en-ZA" altLang="en-US" sz="2800" b="1" u="sng" dirty="0">
                <a:solidFill>
                  <a:srgbClr val="002BAE"/>
                </a:solidFill>
                <a:latin typeface="Century Gothic" panose="020B0502020202020204" pitchFamily="34" charset="0"/>
              </a:rPr>
              <a:t>Scope</a:t>
            </a:r>
          </a:p>
          <a:p>
            <a:pPr marL="438150" indent="-342900" defTabSz="406400">
              <a:lnSpc>
                <a:spcPct val="150000"/>
              </a:lnSpc>
              <a:spcAft>
                <a:spcPts val="1288"/>
              </a:spcAft>
              <a:defRPr/>
            </a:pPr>
            <a:r>
              <a:rPr lang="en-US" altLang="en-US" sz="2000" dirty="0">
                <a:solidFill>
                  <a:srgbClr val="002BAE"/>
                </a:solidFill>
                <a:latin typeface="Century Gothic" panose="020B0502020202020204" pitchFamily="34" charset="0"/>
              </a:rPr>
              <a:t>The November 2021 NATED Report 190/1 engineering studies virtual standardisation was rescheduled due to March 2022 because the examinations were moved to January 2022 due to the covid-19 challenges which impacted heavily on the DHET processes. </a:t>
            </a:r>
          </a:p>
          <a:p>
            <a:pPr marL="438150" indent="-342900" defTabSz="406400">
              <a:lnSpc>
                <a:spcPct val="150000"/>
              </a:lnSpc>
              <a:spcAft>
                <a:spcPts val="1288"/>
              </a:spcAft>
              <a:defRPr/>
            </a:pPr>
            <a:r>
              <a:rPr lang="en-US" altLang="en-US" sz="2000" dirty="0">
                <a:solidFill>
                  <a:srgbClr val="002BAE"/>
                </a:solidFill>
                <a:latin typeface="Century Gothic" panose="020B0502020202020204" pitchFamily="34" charset="0"/>
              </a:rPr>
              <a:t>The Department of Higher Education and Training (DHET) presented 57 instructional offerings for the standardisation of the November 2021 NATED Report 190/191 Engineering Studies N2 and N3 Examination. </a:t>
            </a:r>
          </a:p>
          <a:p>
            <a:pPr marL="438150" indent="-342900" defTabSz="406400">
              <a:lnSpc>
                <a:spcPct val="150000"/>
              </a:lnSpc>
              <a:spcAft>
                <a:spcPts val="1288"/>
              </a:spcAft>
              <a:defRPr/>
            </a:pPr>
            <a:r>
              <a:rPr lang="en-US" altLang="en-US" sz="2000" dirty="0">
                <a:solidFill>
                  <a:srgbClr val="002BAE"/>
                </a:solidFill>
                <a:latin typeface="Century Gothic" panose="020B0502020202020204" pitchFamily="34" charset="0"/>
              </a:rPr>
              <a:t>In turn, Umalusi verified the historical averages, the standardisation datasets and electronic booklets before standardisation, approved adjustments, statistical moderation and the resulting datasets</a:t>
            </a:r>
          </a:p>
        </p:txBody>
      </p:sp>
      <p:sp>
        <p:nvSpPr>
          <p:cNvPr id="2" name="Slide Number Placeholder 1"/>
          <p:cNvSpPr>
            <a:spLocks noGrp="1"/>
          </p:cNvSpPr>
          <p:nvPr>
            <p:ph type="sldNum" sz="quarter" idx="10"/>
          </p:nvPr>
        </p:nvSpPr>
        <p:spPr>
          <a:xfrm>
            <a:off x="7173912" y="688371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76</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3580112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50768" y="1043181"/>
            <a:ext cx="9407596" cy="5088781"/>
          </a:xfrm>
        </p:spPr>
        <p:txBody>
          <a:bodyPr>
            <a:normAutofit/>
          </a:bodyPr>
          <a:lstStyle/>
          <a:p>
            <a:pPr marL="106745" indent="0">
              <a:lnSpc>
                <a:spcPct val="150000"/>
              </a:lnSpc>
              <a:buNone/>
              <a:defRPr/>
            </a:pPr>
            <a:r>
              <a:rPr lang="en-ZA" altLang="en-US" sz="2646" b="1" u="sng" dirty="0">
                <a:solidFill>
                  <a:srgbClr val="002BAE"/>
                </a:solidFill>
                <a:latin typeface="Century Gothic" panose="020B0502020202020204" pitchFamily="34" charset="0"/>
              </a:rPr>
              <a:t>Areas of improvement </a:t>
            </a:r>
          </a:p>
          <a:p>
            <a:pPr marL="563945" indent="-457200">
              <a:lnSpc>
                <a:spcPct val="150000"/>
              </a:lnSpc>
              <a:buSzPct val="100000"/>
              <a:buFont typeface="+mj-lt"/>
              <a:buAutoNum type="alphaLcPeriod"/>
              <a:defRPr/>
            </a:pPr>
            <a:r>
              <a:rPr lang="en-ZA" sz="1984" dirty="0">
                <a:solidFill>
                  <a:srgbClr val="002BAE"/>
                </a:solidFill>
                <a:latin typeface="Century Gothic" panose="020B0502020202020204" pitchFamily="34" charset="0"/>
                <a:ea typeface="Calibri" panose="020F0502020204030204" pitchFamily="34" charset="0"/>
                <a:cs typeface="Arial" panose="020B0604020202020204" pitchFamily="34" charset="0"/>
              </a:rPr>
              <a:t>The historical average, standardisation datasets and adjustments were approved during the first submission.</a:t>
            </a:r>
          </a:p>
          <a:p>
            <a:pPr marL="563945" indent="-457200">
              <a:lnSpc>
                <a:spcPct val="150000"/>
              </a:lnSpc>
              <a:buAutoNum type="alphaLcPeriod"/>
              <a:defRPr/>
            </a:pPr>
            <a:endParaRPr lang="en-ZA" sz="1984" dirty="0">
              <a:solidFill>
                <a:srgbClr val="002BAE"/>
              </a:solidFill>
              <a:latin typeface="Century Gothic" panose="020B0502020202020204" pitchFamily="34" charset="0"/>
              <a:ea typeface="Times New Roman" panose="02020603050405020304" pitchFamily="18" charset="0"/>
              <a:cs typeface="Arial" panose="020B0604020202020204" pitchFamily="34" charset="0"/>
            </a:endParaRPr>
          </a:p>
          <a:p>
            <a:pPr marL="0" indent="0">
              <a:spcAft>
                <a:spcPts val="882"/>
              </a:spcAft>
              <a:buNone/>
            </a:pPr>
            <a:r>
              <a:rPr lang="en-US" sz="2646" b="1" u="sng"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Directives for compliance and improvement</a:t>
            </a:r>
            <a:endParaRPr lang="en-ZA" sz="2646" u="sng" dirty="0">
              <a:solidFill>
                <a:srgbClr val="002BAE"/>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20000"/>
              </a:lnSpc>
              <a:spcAft>
                <a:spcPts val="0"/>
              </a:spcAft>
              <a:buNone/>
            </a:pPr>
            <a:r>
              <a:rPr lang="en-ZA" sz="1984" dirty="0">
                <a:solidFill>
                  <a:srgbClr val="002BAE"/>
                </a:solidFill>
                <a:latin typeface="Century Gothic" panose="020B0502020202020204" pitchFamily="34" charset="0"/>
                <a:ea typeface="Calibri" panose="020F0502020204030204" pitchFamily="34" charset="0"/>
                <a:cs typeface="Arial" panose="020B0604020202020204" pitchFamily="34" charset="0"/>
              </a:rPr>
              <a:t>The DHET is directed  to:</a:t>
            </a:r>
          </a:p>
          <a:p>
            <a:pPr marL="804863" indent="-533400" algn="just">
              <a:lnSpc>
                <a:spcPct val="120000"/>
              </a:lnSpc>
              <a:spcAft>
                <a:spcPts val="0"/>
              </a:spcAft>
              <a:buSzPct val="100000"/>
              <a:buNone/>
            </a:pPr>
            <a:r>
              <a:rPr lang="en-US" sz="1984" dirty="0">
                <a:solidFill>
                  <a:srgbClr val="002BAE"/>
                </a:solidFill>
                <a:latin typeface="Century Gothic" panose="020B0502020202020204" pitchFamily="34" charset="0"/>
                <a:ea typeface="Times New Roman" panose="02020603050405020304" pitchFamily="18" charset="0"/>
                <a:cs typeface="Arial" panose="020B0604020202020204" pitchFamily="34" charset="0"/>
              </a:rPr>
              <a:t>a. Share all updated management plans with standardisation and resulting officials.</a:t>
            </a:r>
            <a:endParaRPr lang="en-ZA" sz="1984" dirty="0">
              <a:solidFill>
                <a:srgbClr val="002BAE"/>
              </a:solidFill>
              <a:latin typeface="Times New Roman" panose="02020603050405020304" pitchFamily="18" charset="0"/>
              <a:ea typeface="Times New Roman" panose="02020603050405020304" pitchFamily="18" charset="0"/>
            </a:endParaRPr>
          </a:p>
          <a:p>
            <a:pPr marL="377979" indent="-377979">
              <a:buSzPct val="100000"/>
              <a:buFont typeface="+mj-lt"/>
              <a:buAutoNum type="alphaLcPeriod"/>
            </a:pPr>
            <a:endParaRPr lang="en-US" sz="1984"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77979" indent="-377979" algn="just">
              <a:lnSpc>
                <a:spcPct val="115000"/>
              </a:lnSpc>
              <a:buFont typeface="+mj-lt"/>
              <a:buAutoNum type="alphaLcPeriod"/>
              <a:tabLst>
                <a:tab pos="503972" algn="l"/>
              </a:tabLst>
            </a:pPr>
            <a:endParaRPr lang="en-ZA" sz="1984" dirty="0">
              <a:latin typeface="Times New Roman" panose="02020603050405020304" pitchFamily="18" charset="0"/>
              <a:ea typeface="Times New Roman" panose="02020603050405020304" pitchFamily="18" charset="0"/>
            </a:endParaRPr>
          </a:p>
          <a:p>
            <a:pPr marL="106745" indent="0">
              <a:lnSpc>
                <a:spcPct val="150000"/>
              </a:lnSpc>
              <a:buNone/>
              <a:defRPr/>
            </a:pPr>
            <a:endParaRPr lang="en-ZA" altLang="en-US" sz="2646" u="sng" dirty="0">
              <a:solidFill>
                <a:srgbClr val="002060"/>
              </a:solidFill>
              <a:latin typeface="Century Gothic" panose="020B0502020202020204" pitchFamily="34" charset="0"/>
            </a:endParaRPr>
          </a:p>
        </p:txBody>
      </p:sp>
      <p:pic>
        <p:nvPicPr>
          <p:cNvPr id="1638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 y="-3217"/>
            <a:ext cx="10077816" cy="75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3" name="Rectangle 5"/>
          <p:cNvSpPr>
            <a:spLocks noGrp="1" noChangeArrowheads="1"/>
          </p:cNvSpPr>
          <p:nvPr>
            <p:ph type="body"/>
          </p:nvPr>
        </p:nvSpPr>
        <p:spPr>
          <a:xfrm>
            <a:off x="588504" y="335985"/>
            <a:ext cx="9069861" cy="706970"/>
          </a:xfrm>
        </p:spPr>
        <p:txBody>
          <a:bodyPr anchor="t">
            <a:noAutofit/>
          </a:bodyPr>
          <a:lstStyle/>
          <a:p>
            <a:pPr defTabSz="449216">
              <a:defRPr/>
            </a:pPr>
            <a:r>
              <a:rPr lang="en-ZA" sz="3527" b="1" dirty="0">
                <a:solidFill>
                  <a:srgbClr val="002BAE"/>
                </a:solidFill>
                <a:latin typeface="Century Gothic" panose="020B0502020202020204" pitchFamily="34" charset="0"/>
              </a:rPr>
              <a:t>Standardisation and Resulting</a:t>
            </a:r>
            <a:endParaRPr lang="en-GB" sz="3527" b="1" dirty="0">
              <a:solidFill>
                <a:srgbClr val="002BAE"/>
              </a:solidFill>
              <a:latin typeface="Century Gothic" panose="020B0502020202020204" pitchFamily="34" charset="0"/>
            </a:endParaRPr>
          </a:p>
          <a:p>
            <a:pPr defTabSz="449216">
              <a:defRPr/>
            </a:pPr>
            <a:endParaRPr lang="en-ZA" sz="3527" dirty="0">
              <a:solidFill>
                <a:srgbClr val="004A8F"/>
              </a:solidFill>
              <a:latin typeface="Century Gothic" panose="020B0502020202020204" pitchFamily="34" charset="0"/>
            </a:endParaRPr>
          </a:p>
        </p:txBody>
      </p:sp>
      <p:pic>
        <p:nvPicPr>
          <p:cNvPr id="5" name="Picture 1"/>
          <p:cNvPicPr>
            <a:picLocks noChangeAspect="1" noChangeArrowheads="1"/>
          </p:cNvPicPr>
          <p:nvPr/>
        </p:nvPicPr>
        <p:blipFill>
          <a:blip r:embed="rId4" cstate="print"/>
          <a:srcRect/>
          <a:stretch>
            <a:fillRect/>
          </a:stretch>
        </p:blipFill>
        <p:spPr bwMode="auto">
          <a:xfrm>
            <a:off x="529" y="6299729"/>
            <a:ext cx="10077979" cy="1343942"/>
          </a:xfrm>
          <a:prstGeom prst="rect">
            <a:avLst/>
          </a:prstGeom>
          <a:noFill/>
          <a:ln w="9525">
            <a:noFill/>
            <a:round/>
            <a:headEnd/>
            <a:tailEnd/>
          </a:ln>
        </p:spPr>
      </p:pic>
      <p:pic>
        <p:nvPicPr>
          <p:cNvPr id="6" name="Picture 1"/>
          <p:cNvPicPr>
            <a:picLocks noChangeAspect="1" noChangeArrowheads="1"/>
          </p:cNvPicPr>
          <p:nvPr/>
        </p:nvPicPr>
        <p:blipFill>
          <a:blip r:embed="rId4" cstate="print"/>
          <a:srcRect/>
          <a:stretch>
            <a:fillRect/>
          </a:stretch>
        </p:blipFill>
        <p:spPr bwMode="auto">
          <a:xfrm>
            <a:off x="2116" y="6047739"/>
            <a:ext cx="10077979" cy="1679928"/>
          </a:xfrm>
          <a:prstGeom prst="rect">
            <a:avLst/>
          </a:prstGeom>
          <a:noFill/>
          <a:ln w="9525">
            <a:noFill/>
            <a:round/>
            <a:headEnd/>
            <a:tailEnd/>
          </a:ln>
        </p:spPr>
      </p:pic>
      <p:sp>
        <p:nvSpPr>
          <p:cNvPr id="9" name="Slide Number Placeholder 8"/>
          <p:cNvSpPr>
            <a:spLocks noGrp="1"/>
          </p:cNvSpPr>
          <p:nvPr>
            <p:ph type="sldNum" sz="quarter" idx="12"/>
          </p:nvPr>
        </p:nvSpPr>
        <p:spPr>
          <a:xfrm>
            <a:off x="7224218" y="7006699"/>
            <a:ext cx="2351899" cy="402483"/>
          </a:xfrm>
          <a:prstGeom prst="rect">
            <a:avLst/>
          </a:prstGeom>
        </p:spPr>
        <p:txBody>
          <a:bodyPr vert="horz" lIns="100796" tIns="50398" rIns="100796" bIns="50398" rtlCol="0" anchor="ctr"/>
          <a:lstStyle>
            <a:defPPr>
              <a:defRPr lang="en-US"/>
            </a:defPPr>
            <a:lvl1pPr marL="0" algn="r" defTabSz="1007943" rtl="0" eaLnBrk="1" latinLnBrk="0" hangingPunct="1">
              <a:defRPr sz="1323" kern="1200">
                <a:solidFill>
                  <a:schemeClr val="tx1">
                    <a:tint val="75000"/>
                  </a:schemeClr>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a:lstStyle>
          <a:p>
            <a:pPr fontAlgn="auto">
              <a:spcBef>
                <a:spcPts val="0"/>
              </a:spcBef>
              <a:spcAft>
                <a:spcPts val="0"/>
              </a:spcAft>
              <a:defRPr/>
            </a:pPr>
            <a:fld id="{B06EDF0D-68B0-4041-951B-E77D1271973B}" type="slidenum">
              <a:rPr lang="en-US" b="1" smtClean="0">
                <a:solidFill>
                  <a:schemeClr val="tx1"/>
                </a:solidFill>
                <a:latin typeface="Century Gothic" panose="020B0502020202020204" pitchFamily="34" charset="0"/>
              </a:rPr>
              <a:pPr fontAlgn="auto">
                <a:spcBef>
                  <a:spcPts val="0"/>
                </a:spcBef>
                <a:spcAft>
                  <a:spcPts val="0"/>
                </a:spcAft>
                <a:defRPr/>
              </a:pPr>
              <a:t>77</a:t>
            </a:fld>
            <a:endParaRPr lang="en-US" sz="17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87515311"/>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a:stretch>
            <a:fillRect/>
          </a:stretch>
        </p:blipFill>
        <p:spPr bwMode="auto">
          <a:xfrm>
            <a:off x="529" y="-1"/>
            <a:ext cx="10077979" cy="935039"/>
          </a:xfrm>
          <a:prstGeom prst="rect">
            <a:avLst/>
          </a:prstGeom>
          <a:noFill/>
          <a:ln w="9525">
            <a:noFill/>
            <a:round/>
            <a:headEnd/>
            <a:tailEnd/>
          </a:ln>
        </p:spPr>
      </p:pic>
      <p:sp>
        <p:nvSpPr>
          <p:cNvPr id="4099" name="Rectangle 3"/>
          <p:cNvSpPr>
            <a:spLocks noGrp="1" noChangeArrowheads="1"/>
          </p:cNvSpPr>
          <p:nvPr>
            <p:ph type="body"/>
          </p:nvPr>
        </p:nvSpPr>
        <p:spPr>
          <a:xfrm>
            <a:off x="504507" y="302737"/>
            <a:ext cx="9071610" cy="935039"/>
          </a:xfrm>
        </p:spPr>
        <p:txBody>
          <a:bodyPr>
            <a:normAutofit/>
          </a:bodyPr>
          <a:lstStyle/>
          <a:p>
            <a:r>
              <a:rPr lang="en-GB" sz="3527" b="1" dirty="0">
                <a:solidFill>
                  <a:srgbClr val="004A8F"/>
                </a:solidFill>
                <a:latin typeface="Century Gothic" panose="020B0502020202020204" pitchFamily="34" charset="0"/>
              </a:rPr>
              <a:t>Standardisation and Resulting </a:t>
            </a:r>
          </a:p>
        </p:txBody>
      </p:sp>
      <p:sp>
        <p:nvSpPr>
          <p:cNvPr id="7" name="Content Placeholder 6"/>
          <p:cNvSpPr>
            <a:spLocks noGrp="1"/>
          </p:cNvSpPr>
          <p:nvPr>
            <p:ph idx="1"/>
          </p:nvPr>
        </p:nvSpPr>
        <p:spPr>
          <a:xfrm>
            <a:off x="503713" y="1679928"/>
            <a:ext cx="9071610" cy="4989036"/>
          </a:xfrm>
        </p:spPr>
        <p:txBody>
          <a:bodyPr>
            <a:normAutofit/>
          </a:bodyPr>
          <a:lstStyle/>
          <a:p>
            <a:pPr>
              <a:buNone/>
            </a:pPr>
            <a:r>
              <a:rPr lang="en-US" sz="3086" dirty="0"/>
              <a:t> </a:t>
            </a:r>
          </a:p>
        </p:txBody>
      </p:sp>
      <p:sp>
        <p:nvSpPr>
          <p:cNvPr id="5" name="Rectangle 4"/>
          <p:cNvSpPr/>
          <p:nvPr/>
        </p:nvSpPr>
        <p:spPr>
          <a:xfrm>
            <a:off x="1428468" y="419982"/>
            <a:ext cx="6061562" cy="397673"/>
          </a:xfrm>
          <a:prstGeom prst="rect">
            <a:avLst/>
          </a:prstGeom>
        </p:spPr>
        <p:txBody>
          <a:bodyPr wrap="square">
            <a:spAutoFit/>
          </a:bodyPr>
          <a:lstStyle/>
          <a:p>
            <a:pPr defTabSz="1007943" eaLnBrk="1" fontAlgn="auto" hangingPunct="1">
              <a:spcBef>
                <a:spcPts val="0"/>
              </a:spcBef>
              <a:spcAft>
                <a:spcPts val="0"/>
              </a:spcAft>
              <a:defRPr/>
            </a:pPr>
            <a:r>
              <a:rPr lang="en-US" sz="1984" dirty="0">
                <a:solidFill>
                  <a:prstClr val="black"/>
                </a:solidFill>
                <a:latin typeface="Calibri"/>
                <a:cs typeface="+mn-cs"/>
              </a:rPr>
              <a:t> </a:t>
            </a:r>
          </a:p>
        </p:txBody>
      </p:sp>
      <p:sp>
        <p:nvSpPr>
          <p:cNvPr id="8" name="Rectangle 7"/>
          <p:cNvSpPr/>
          <p:nvPr/>
        </p:nvSpPr>
        <p:spPr>
          <a:xfrm>
            <a:off x="840493" y="2687884"/>
            <a:ext cx="6719711" cy="499496"/>
          </a:xfrm>
          <a:prstGeom prst="rect">
            <a:avLst/>
          </a:prstGeom>
        </p:spPr>
        <p:txBody>
          <a:bodyPr wrap="square">
            <a:spAutoFit/>
          </a:bodyPr>
          <a:lstStyle/>
          <a:p>
            <a:pPr marL="524970" indent="-524970" defTabSz="1007943" eaLnBrk="1" fontAlgn="auto" hangingPunct="1">
              <a:spcBef>
                <a:spcPts val="0"/>
              </a:spcBef>
              <a:spcAft>
                <a:spcPts val="0"/>
              </a:spcAft>
              <a:buFontTx/>
              <a:buAutoNum type="arabicPlain"/>
              <a:defRPr/>
            </a:pPr>
            <a:endParaRPr lang="en-US" sz="2646" dirty="0">
              <a:solidFill>
                <a:prstClr val="black"/>
              </a:solidFill>
              <a:latin typeface="Calibri"/>
              <a:cs typeface="+mn-cs"/>
            </a:endParaRPr>
          </a:p>
        </p:txBody>
      </p:sp>
      <p:graphicFrame>
        <p:nvGraphicFramePr>
          <p:cNvPr id="2" name="Table 1"/>
          <p:cNvGraphicFramePr>
            <a:graphicFrameLocks noGrp="1"/>
          </p:cNvGraphicFramePr>
          <p:nvPr/>
        </p:nvGraphicFramePr>
        <p:xfrm>
          <a:off x="466381" y="1417005"/>
          <a:ext cx="9071610" cy="4462738"/>
        </p:xfrm>
        <a:graphic>
          <a:graphicData uri="http://schemas.openxmlformats.org/drawingml/2006/table">
            <a:tbl>
              <a:tblPr firstRow="1" firstCol="1" bandRow="1">
                <a:tableStyleId>{9DCAF9ED-07DC-4A11-8D7F-57B35C25682E}</a:tableStyleId>
              </a:tblPr>
              <a:tblGrid>
                <a:gridCol w="7922471">
                  <a:extLst>
                    <a:ext uri="{9D8B030D-6E8A-4147-A177-3AD203B41FA5}">
                      <a16:colId xmlns="" xmlns:a16="http://schemas.microsoft.com/office/drawing/2014/main" val="2882317702"/>
                    </a:ext>
                  </a:extLst>
                </a:gridCol>
                <a:gridCol w="1149139">
                  <a:extLst>
                    <a:ext uri="{9D8B030D-6E8A-4147-A177-3AD203B41FA5}">
                      <a16:colId xmlns="" xmlns:a16="http://schemas.microsoft.com/office/drawing/2014/main" val="2223315469"/>
                    </a:ext>
                  </a:extLst>
                </a:gridCol>
              </a:tblGrid>
              <a:tr h="522346">
                <a:tc>
                  <a:txBody>
                    <a:bodyPr/>
                    <a:lstStyle/>
                    <a:p>
                      <a:pPr algn="just">
                        <a:lnSpc>
                          <a:spcPct val="110000"/>
                        </a:lnSpc>
                        <a:spcAft>
                          <a:spcPts val="0"/>
                        </a:spcAft>
                      </a:pPr>
                      <a:r>
                        <a:rPr lang="en-ZA" sz="2200" dirty="0">
                          <a:effectLst/>
                          <a:latin typeface="Century Gothic" panose="020B0502020202020204" pitchFamily="34" charset="0"/>
                        </a:rPr>
                        <a:t>Description</a:t>
                      </a:r>
                      <a:endParaRPr lang="en-ZA"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just">
                        <a:lnSpc>
                          <a:spcPct val="110000"/>
                        </a:lnSpc>
                        <a:spcAft>
                          <a:spcPts val="0"/>
                        </a:spcAft>
                      </a:pPr>
                      <a:r>
                        <a:rPr lang="en-ZA" sz="2600" dirty="0">
                          <a:effectLst/>
                          <a:latin typeface="Century Gothic" panose="020B0502020202020204" pitchFamily="34" charset="0"/>
                        </a:rPr>
                        <a:t>Total</a:t>
                      </a:r>
                      <a:endParaRPr lang="en-ZA" sz="2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2947380770"/>
                  </a:ext>
                </a:extLst>
              </a:tr>
              <a:tr h="49675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Number of  Instructional</a:t>
                      </a:r>
                      <a:r>
                        <a:rPr lang="en-ZA" sz="2200" baseline="0" dirty="0">
                          <a:solidFill>
                            <a:srgbClr val="004A95"/>
                          </a:solidFill>
                          <a:effectLst/>
                          <a:latin typeface="Century Gothic" panose="020B0502020202020204" pitchFamily="34" charset="0"/>
                        </a:rPr>
                        <a:t> Offerings</a:t>
                      </a:r>
                      <a:r>
                        <a:rPr lang="en-ZA" sz="2200" dirty="0">
                          <a:solidFill>
                            <a:srgbClr val="004A95"/>
                          </a:solidFill>
                          <a:effectLst/>
                          <a:latin typeface="Century Gothic" panose="020B0502020202020204" pitchFamily="34" charset="0"/>
                        </a:rPr>
                        <a:t> presented</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10000"/>
                        </a:lnSpc>
                        <a:spcAft>
                          <a:spcPts val="0"/>
                        </a:spcAft>
                      </a:pPr>
                      <a:r>
                        <a:rPr lang="en-US" sz="2200" b="1" dirty="0">
                          <a:solidFill>
                            <a:srgbClr val="004A8F"/>
                          </a:solidFill>
                          <a:effectLst/>
                          <a:latin typeface="Century Gothic" panose="020B0502020202020204" pitchFamily="34" charset="0"/>
                        </a:rPr>
                        <a:t>57</a:t>
                      </a:r>
                      <a:endParaRPr lang="en-ZA" sz="2200" b="1"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3928856923"/>
                  </a:ext>
                </a:extLst>
              </a:tr>
              <a:tr h="49675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Raw marks accepted</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2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41</a:t>
                      </a: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263784665"/>
                  </a:ext>
                </a:extLst>
              </a:tr>
              <a:tr h="49675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Adjusted mainly upwards</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2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08</a:t>
                      </a: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89041718"/>
                  </a:ext>
                </a:extLst>
              </a:tr>
              <a:tr h="49675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Adjusted mainly downwards</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2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08</a:t>
                      </a: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2724829116"/>
                  </a:ext>
                </a:extLst>
              </a:tr>
              <a:tr h="46997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Provisionally standardised:</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2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3151196014"/>
                  </a:ext>
                </a:extLst>
              </a:tr>
              <a:tr h="496750">
                <a:tc>
                  <a:txBody>
                    <a:bodyPr/>
                    <a:lstStyle/>
                    <a:p>
                      <a:pPr algn="just">
                        <a:lnSpc>
                          <a:spcPct val="110000"/>
                        </a:lnSpc>
                        <a:spcAft>
                          <a:spcPts val="0"/>
                        </a:spcAft>
                      </a:pPr>
                      <a:r>
                        <a:rPr lang="en-ZA" sz="2200" dirty="0">
                          <a:solidFill>
                            <a:srgbClr val="004A95"/>
                          </a:solidFill>
                          <a:effectLst/>
                          <a:latin typeface="Century Gothic" panose="020B0502020202020204" pitchFamily="34" charset="0"/>
                        </a:rPr>
                        <a:t>Not standardised – Not</a:t>
                      </a:r>
                      <a:r>
                        <a:rPr lang="en-ZA" sz="2200" baseline="0" dirty="0">
                          <a:solidFill>
                            <a:srgbClr val="004A95"/>
                          </a:solidFill>
                          <a:effectLst/>
                          <a:latin typeface="Century Gothic" panose="020B0502020202020204" pitchFamily="34" charset="0"/>
                        </a:rPr>
                        <a:t> presented </a:t>
                      </a:r>
                      <a:endParaRPr lang="en-ZA" sz="2200" dirty="0">
                        <a:solidFill>
                          <a:srgbClr val="004A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200"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00</a:t>
                      </a:r>
                    </a:p>
                  </a:txBody>
                  <a:tcPr marL="75597" marR="75597" marT="0" marB="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377435177"/>
                  </a:ext>
                </a:extLst>
              </a:tr>
              <a:tr h="986672">
                <a:tc>
                  <a:txBody>
                    <a:bodyPr/>
                    <a:lstStyle/>
                    <a:p>
                      <a:pPr algn="just">
                        <a:lnSpc>
                          <a:spcPct val="120000"/>
                        </a:lnSpc>
                        <a:spcAft>
                          <a:spcPts val="0"/>
                        </a:spcAft>
                      </a:pPr>
                      <a:r>
                        <a:rPr lang="en-ZA" sz="2200" dirty="0">
                          <a:solidFill>
                            <a:srgbClr val="004A95"/>
                          </a:solidFill>
                          <a:effectLst/>
                          <a:latin typeface="Century Gothic" panose="020B0502020202020204" pitchFamily="34" charset="0"/>
                        </a:rPr>
                        <a:t>Number of Instructional Offerings standardised</a:t>
                      </a:r>
                    </a:p>
                  </a:txBody>
                  <a:tcPr marL="75597" marR="75597" marT="0"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20000"/>
                        </a:lnSpc>
                        <a:spcAft>
                          <a:spcPts val="0"/>
                        </a:spcAft>
                      </a:pPr>
                      <a:r>
                        <a:rPr lang="en-ZA" sz="2600" b="1" dirty="0">
                          <a:solidFill>
                            <a:srgbClr val="004A8F"/>
                          </a:solidFill>
                          <a:effectLst/>
                          <a:latin typeface="Century Gothic" panose="020B0502020202020204" pitchFamily="34" charset="0"/>
                          <a:ea typeface="Calibri" panose="020F0502020204030204" pitchFamily="34" charset="0"/>
                          <a:cs typeface="Times New Roman" panose="02020603050405020304" pitchFamily="18" charset="0"/>
                        </a:rPr>
                        <a:t>57</a:t>
                      </a:r>
                    </a:p>
                  </a:txBody>
                  <a:tcPr marL="75597" marR="75597" marT="0"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713679951"/>
                  </a:ext>
                </a:extLst>
              </a:tr>
            </a:tbl>
          </a:graphicData>
        </a:graphic>
      </p:graphicFrame>
      <p:sp>
        <p:nvSpPr>
          <p:cNvPr id="9" name="Slide Number Placeholder 5">
            <a:extLst>
              <a:ext uri="{FF2B5EF4-FFF2-40B4-BE49-F238E27FC236}">
                <a16:creationId xmlns="" xmlns:a16="http://schemas.microsoft.com/office/drawing/2014/main" id="{8EC52E20-2501-4FB1-A14A-8DB9DF7DA462}"/>
              </a:ext>
            </a:extLst>
          </p:cNvPr>
          <p:cNvSpPr>
            <a:spLocks noGrp="1"/>
          </p:cNvSpPr>
          <p:nvPr>
            <p:ph type="sldNum" sz="quarter" idx="12"/>
          </p:nvPr>
        </p:nvSpPr>
        <p:spPr>
          <a:xfrm>
            <a:off x="7456073" y="6737210"/>
            <a:ext cx="2351899" cy="4024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0796" tIns="50398" rIns="100796" bIns="50398" rtlCol="0" anchor="ctr"/>
          <a:lstStyle>
            <a:defPPr>
              <a:defRPr lang="en-US"/>
            </a:defPPr>
            <a:lvl1pPr marL="0" algn="r" defTabSz="1007943" rtl="0" eaLnBrk="1" latinLnBrk="0" hangingPunct="1">
              <a:defRPr sz="1323" kern="1200">
                <a:solidFill>
                  <a:schemeClr val="tx1">
                    <a:tint val="75000"/>
                  </a:schemeClr>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a:lstStyle>
          <a:p>
            <a:pPr defTabSz="449216">
              <a:defRPr/>
            </a:pPr>
            <a:fld id="{B06EDF0D-68B0-4041-951B-E77D1271973B}" type="slidenum">
              <a:rPr lang="en-US" b="1" smtClean="0">
                <a:solidFill>
                  <a:schemeClr val="tx1"/>
                </a:solidFill>
              </a:rPr>
              <a:pPr defTabSz="449216">
                <a:defRPr/>
              </a:pPr>
              <a:t>78</a:t>
            </a:fld>
            <a:endParaRPr lang="en-US" alt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53387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 xmlns:a16="http://schemas.microsoft.com/office/drawing/2014/main" id="{5DA1CF21-D44D-4B8B-8C2C-C999DC261A4D}"/>
              </a:ext>
            </a:extLst>
          </p:cNvPr>
          <p:cNvSpPr>
            <a:spLocks noGrp="1" noChangeArrowheads="1"/>
          </p:cNvSpPr>
          <p:nvPr>
            <p:ph type="body"/>
          </p:nvPr>
        </p:nvSpPr>
        <p:spPr>
          <a:xfrm>
            <a:off x="669925" y="52388"/>
            <a:ext cx="9069388" cy="755650"/>
          </a:xfrm>
        </p:spPr>
        <p:txBody>
          <a:bodyPr anchor="t">
            <a:noAutofit/>
          </a:bodyPr>
          <a:lstStyle/>
          <a:p>
            <a:pPr marL="106352">
              <a:defRPr/>
            </a:pPr>
            <a:r>
              <a:rPr lang="en-US" sz="3968" b="1" dirty="0">
                <a:solidFill>
                  <a:srgbClr val="002060"/>
                </a:solidFill>
                <a:latin typeface="Century Gothic" panose="020B0502020202020204" pitchFamily="34" charset="0"/>
              </a:rPr>
              <a:t> </a:t>
            </a:r>
            <a:r>
              <a:rPr lang="en-US" sz="3200" b="1" dirty="0">
                <a:solidFill>
                  <a:srgbClr val="002BAE"/>
                </a:solidFill>
                <a:latin typeface="Century Gothic" panose="020B0502020202020204" pitchFamily="34" charset="0"/>
              </a:rPr>
              <a:t>EXCO Approval Statement- NC(V)</a:t>
            </a:r>
            <a:endParaRPr lang="en-US" sz="3200" dirty="0">
              <a:solidFill>
                <a:srgbClr val="002BAE"/>
              </a:solidFill>
              <a:latin typeface="Century Gothic" panose="020B0502020202020204" pitchFamily="34" charset="0"/>
            </a:endParaRPr>
          </a:p>
        </p:txBody>
      </p:sp>
      <p:sp>
        <p:nvSpPr>
          <p:cNvPr id="2" name="Rectangle 1">
            <a:extLst>
              <a:ext uri="{FF2B5EF4-FFF2-40B4-BE49-F238E27FC236}">
                <a16:creationId xmlns="" xmlns:a16="http://schemas.microsoft.com/office/drawing/2014/main" id="{EA7117D6-3203-4693-9A9D-CAFCA093D3F2}"/>
              </a:ext>
            </a:extLst>
          </p:cNvPr>
          <p:cNvSpPr/>
          <p:nvPr/>
        </p:nvSpPr>
        <p:spPr>
          <a:xfrm>
            <a:off x="249238" y="655638"/>
            <a:ext cx="9490075" cy="5943600"/>
          </a:xfrm>
          <a:prstGeom prst="rect">
            <a:avLst/>
          </a:prstGeom>
        </p:spPr>
        <p:txBody>
          <a:bodyPr/>
          <a:lstStyle/>
          <a:p>
            <a:pPr marL="106352" marR="0" lvl="0" indent="0" algn="just" defTabSz="449263" rtl="0" eaLnBrk="0" fontAlgn="base" latinLnBrk="0" hangingPunct="0">
              <a:lnSpc>
                <a:spcPct val="12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Having studied all the evidence presented, the Executive Committee (EXCO) of Umalusi Council noted that, a</a:t>
            </a:r>
            <a:r>
              <a:rPr kumimoji="0" lang="en-ZA"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part from some examination irregularities </a:t>
            </a:r>
            <a:r>
              <a:rPr kumimoji="0" 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identified during the writing and marking of examinations </a:t>
            </a:r>
            <a:r>
              <a:rPr kumimoji="0" lang="en-ZA"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and cases of non-compliance to internal continuous assessment (ICASS) and integrated summative assessment task (ISAT) requirements by some examination centres</a:t>
            </a:r>
            <a:r>
              <a:rPr kumimoji="0" 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 </a:t>
            </a:r>
            <a:r>
              <a:rPr kumimoji="0" lang="en-ZA" alt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there were no systemic irregularities reported that might have</a:t>
            </a:r>
            <a:r>
              <a:rPr kumimoji="0" lang="en-GB"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 compromised </a:t>
            </a:r>
            <a:r>
              <a:rPr kumimoji="0" lang="en-ZA" alt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the credibility and integrity of the </a:t>
            </a:r>
            <a:r>
              <a:rPr kumimoji="0" lang="en-ZA" altLang="en-US" sz="2100" b="1"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November 2021 National Certificate (Vocational)</a:t>
            </a:r>
            <a:r>
              <a:rPr kumimoji="0" lang="en-ZA" alt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 [NC(V)] Level 2-4 examinations administered by the </a:t>
            </a:r>
            <a:r>
              <a:rPr kumimoji="0" lang="en-ZA" altLang="en-US" sz="2100" b="1"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Department of Higher Education and Training (DHET).</a:t>
            </a:r>
          </a:p>
          <a:p>
            <a:pPr marL="106352" marR="0" lvl="0" indent="0" algn="just" defTabSz="449263" rtl="0" eaLnBrk="0" fontAlgn="base" latinLnBrk="0" hangingPunct="0">
              <a:lnSpc>
                <a:spcPct val="120000"/>
              </a:lnSpc>
              <a:spcBef>
                <a:spcPct val="0"/>
              </a:spcBef>
              <a:spcAft>
                <a:spcPct val="0"/>
              </a:spcAft>
              <a:buClrTx/>
              <a:buSzTx/>
              <a:buFontTx/>
              <a:buNone/>
              <a:tabLst/>
              <a:defRPr/>
            </a:pPr>
            <a:endParaRPr kumimoji="0" lang="en-ZA" alt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endParaRPr>
          </a:p>
          <a:p>
            <a:pPr marL="106352" marR="0" lvl="0" indent="0" algn="just" defTabSz="449263" rtl="0" eaLnBrk="0" fontAlgn="base" latinLnBrk="0" hangingPunct="0">
              <a:lnSpc>
                <a:spcPct val="120000"/>
              </a:lnSpc>
              <a:spcBef>
                <a:spcPct val="0"/>
              </a:spcBef>
              <a:spcAft>
                <a:spcPct val="0"/>
              </a:spcAft>
              <a:buClrTx/>
              <a:buSzTx/>
              <a:buFontTx/>
              <a:buNone/>
              <a:tabLst/>
              <a:defRPr/>
            </a:pPr>
            <a:r>
              <a:rPr kumimoji="0" lang="en-ZA" alt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T</a:t>
            </a:r>
            <a:r>
              <a:rPr kumimoji="0" 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he Executive Committee of Council approves the release of the </a:t>
            </a:r>
            <a:r>
              <a:rPr kumimoji="0" lang="en-US" sz="2100" b="1"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DHET November 2021 NC(V) L2-4</a:t>
            </a:r>
            <a:r>
              <a:rPr kumimoji="0" lang="en-ZA" altLang="en-US" sz="2100" b="1"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 </a:t>
            </a:r>
            <a:r>
              <a:rPr kumimoji="0" lang="en-US"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examination results based on available evidence that the </a:t>
            </a:r>
            <a:r>
              <a:rPr kumimoji="0" lang="en-GB" sz="2100" b="0" i="0" u="none" strike="noStrike" kern="1200" cap="none" spc="0" normalizeH="0" baseline="0" noProof="0" dirty="0">
                <a:ln>
                  <a:noFill/>
                </a:ln>
                <a:solidFill>
                  <a:srgbClr val="002BAE"/>
                </a:solidFill>
                <a:effectLst/>
                <a:uLnTx/>
                <a:uFillTx/>
                <a:latin typeface="Century Gothic" panose="020B0502020202020204" pitchFamily="34" charset="0"/>
                <a:ea typeface="MS Gothic"/>
                <a:cs typeface="Arial" charset="0"/>
              </a:rPr>
              <a:t>examinations were administered largely in accordance with the examination policies and guidelines</a:t>
            </a:r>
            <a:r>
              <a:rPr kumimoji="0" lang="en-GB" sz="21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Arial" charset="0"/>
              </a:rPr>
              <a:t>.</a:t>
            </a:r>
            <a:endParaRPr kumimoji="0" lang="en-ZA" sz="2100" b="0" i="0" u="none" strike="noStrike" kern="1200" cap="none" spc="0" normalizeH="0" baseline="0" noProof="0" dirty="0">
              <a:ln>
                <a:noFill/>
              </a:ln>
              <a:solidFill>
                <a:srgbClr val="22228B"/>
              </a:solidFill>
              <a:effectLst/>
              <a:uLnTx/>
              <a:uFillTx/>
              <a:latin typeface="Century Gothic" panose="020B0502020202020204" pitchFamily="34" charset="0"/>
              <a:ea typeface="MS Gothic"/>
              <a:cs typeface="Arial" charset="0"/>
            </a:endParaRPr>
          </a:p>
          <a:p>
            <a:pPr marL="0" marR="0" lvl="0" indent="0" algn="just" defTabSz="449263"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Arial" charset="0"/>
            </a:endParaRPr>
          </a:p>
        </p:txBody>
      </p:sp>
      <p:sp>
        <p:nvSpPr>
          <p:cNvPr id="6148" name="TextBox 2">
            <a:extLst>
              <a:ext uri="{FF2B5EF4-FFF2-40B4-BE49-F238E27FC236}">
                <a16:creationId xmlns="" xmlns:a16="http://schemas.microsoft.com/office/drawing/2014/main" id="{DD03502B-E1ED-454C-BC2A-14D1AC221F02}"/>
              </a:ext>
            </a:extLst>
          </p:cNvPr>
          <p:cNvSpPr txBox="1">
            <a:spLocks noChangeArrowheads="1"/>
          </p:cNvSpPr>
          <p:nvPr/>
        </p:nvSpPr>
        <p:spPr bwMode="auto">
          <a:xfrm>
            <a:off x="9037638" y="6837363"/>
            <a:ext cx="72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lang="en-US" altLang="en-US" sz="1600" dirty="0">
                <a:solidFill>
                  <a:srgbClr val="003366"/>
                </a:solidFill>
                <a:latin typeface="Century Gothic" panose="020B0502020202020204" pitchFamily="34" charset="0"/>
                <a:ea typeface="MS Gothic"/>
              </a:rPr>
              <a:t>79</a:t>
            </a:r>
            <a:endParaRPr kumimoji="0" lang="en-ZA" altLang="en-US" sz="1600" i="0" u="none" strike="noStrike" kern="1200" cap="none" spc="0" normalizeH="0" baseline="0" noProof="0" dirty="0">
              <a:ln>
                <a:noFill/>
              </a:ln>
              <a:solidFill>
                <a:srgbClr val="003366"/>
              </a:solidFill>
              <a:effectLst/>
              <a:uLnTx/>
              <a:uFillTx/>
              <a:latin typeface="Century Gothic" panose="020B0502020202020204" pitchFamily="34" charset="0"/>
              <a:ea typeface="MS Gothic"/>
            </a:endParaRP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215106" y="420052"/>
            <a:ext cx="9648825" cy="6089651"/>
          </a:xfrm>
        </p:spPr>
        <p:txBody>
          <a:bodyPr anchor="t"/>
          <a:lstStyle/>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rgbClr val="002BAE"/>
                </a:solidFill>
                <a:latin typeface="Century Gothic" panose="020B0502020202020204" pitchFamily="34" charset="0"/>
              </a:rPr>
              <a:t>National Certificate (Vocational) [NC(V)]</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2BAE"/>
                </a:solidFill>
                <a:latin typeface="Century Gothic" panose="020B0502020202020204" pitchFamily="34" charset="0"/>
              </a:rPr>
              <a:t>The National Certificate (Vocational) examinations are administered by the Department of Higher Education and Training (DHET); and quality assured and certified by Umalusi:</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2BAE"/>
                </a:solidFill>
                <a:latin typeface="Century Gothic" panose="020B0502020202020204" pitchFamily="34" charset="0"/>
              </a:rPr>
              <a:t>Overview of candidates that wrote  the NC(V) examinations administered by the DHET:</a:t>
            </a:r>
          </a:p>
        </p:txBody>
      </p:sp>
      <p:graphicFrame>
        <p:nvGraphicFramePr>
          <p:cNvPr id="2" name="Table 1"/>
          <p:cNvGraphicFramePr>
            <a:graphicFrameLocks noGrp="1"/>
          </p:cNvGraphicFramePr>
          <p:nvPr>
            <p:extLst>
              <p:ext uri="{D42A27DB-BD31-4B8C-83A1-F6EECF244321}">
                <p14:modId xmlns:p14="http://schemas.microsoft.com/office/powerpoint/2010/main" val="377426957"/>
              </p:ext>
            </p:extLst>
          </p:nvPr>
        </p:nvGraphicFramePr>
        <p:xfrm>
          <a:off x="234654" y="3062766"/>
          <a:ext cx="9609727" cy="3446937"/>
        </p:xfrm>
        <a:graphic>
          <a:graphicData uri="http://schemas.openxmlformats.org/drawingml/2006/table">
            <a:tbl>
              <a:tblPr firstRow="1" bandRow="1">
                <a:tableStyleId>{21E4AEA4-8DFA-4A89-87EB-49C32662AFE0}</a:tableStyleId>
              </a:tblPr>
              <a:tblGrid>
                <a:gridCol w="2528095">
                  <a:extLst>
                    <a:ext uri="{9D8B030D-6E8A-4147-A177-3AD203B41FA5}">
                      <a16:colId xmlns="" xmlns:a16="http://schemas.microsoft.com/office/drawing/2014/main" val="2052361064"/>
                    </a:ext>
                  </a:extLst>
                </a:gridCol>
                <a:gridCol w="2677174">
                  <a:extLst>
                    <a:ext uri="{9D8B030D-6E8A-4147-A177-3AD203B41FA5}">
                      <a16:colId xmlns="" xmlns:a16="http://schemas.microsoft.com/office/drawing/2014/main" val="1653485081"/>
                    </a:ext>
                  </a:extLst>
                </a:gridCol>
                <a:gridCol w="2149043">
                  <a:extLst>
                    <a:ext uri="{9D8B030D-6E8A-4147-A177-3AD203B41FA5}">
                      <a16:colId xmlns="" xmlns:a16="http://schemas.microsoft.com/office/drawing/2014/main" val="1567859588"/>
                    </a:ext>
                  </a:extLst>
                </a:gridCol>
                <a:gridCol w="2255415">
                  <a:extLst>
                    <a:ext uri="{9D8B030D-6E8A-4147-A177-3AD203B41FA5}">
                      <a16:colId xmlns="" xmlns:a16="http://schemas.microsoft.com/office/drawing/2014/main" val="711050936"/>
                    </a:ext>
                  </a:extLst>
                </a:gridCol>
              </a:tblGrid>
              <a:tr h="683102">
                <a:tc>
                  <a:txBody>
                    <a:bodyPr/>
                    <a:lstStyle/>
                    <a:p>
                      <a:pPr algn="ctr"/>
                      <a:r>
                        <a:rPr lang="en-US" sz="2000" dirty="0">
                          <a:latin typeface="Century Gothic" panose="020B0502020202020204" pitchFamily="34" charset="0"/>
                        </a:rPr>
                        <a:t>Level </a:t>
                      </a:r>
                      <a:endParaRPr lang="en-ZA" sz="200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solidFill>
                      <a:srgbClr val="22228B"/>
                    </a:solidFill>
                  </a:tcPr>
                </a:tc>
                <a:tc>
                  <a:txBody>
                    <a:bodyPr/>
                    <a:lstStyle/>
                    <a:p>
                      <a:pPr algn="ctr"/>
                      <a:r>
                        <a:rPr lang="en-US" sz="2000" dirty="0">
                          <a:latin typeface="Century Gothic" panose="020B0502020202020204" pitchFamily="34" charset="0"/>
                        </a:rPr>
                        <a:t>November 2019</a:t>
                      </a:r>
                      <a:endParaRPr lang="en-ZA" sz="200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solidFill>
                      <a:srgbClr val="22228B"/>
                    </a:solidFill>
                  </a:tcPr>
                </a:tc>
                <a:tc>
                  <a:txBody>
                    <a:bodyPr/>
                    <a:lstStyle/>
                    <a:p>
                      <a:pPr algn="ctr"/>
                      <a:r>
                        <a:rPr lang="en-US" sz="2000" dirty="0">
                          <a:latin typeface="Century Gothic" panose="020B0502020202020204" pitchFamily="34" charset="0"/>
                        </a:rPr>
                        <a:t>November 2020</a:t>
                      </a:r>
                      <a:endParaRPr lang="en-ZA" sz="200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solidFill>
                      <a:srgbClr val="2222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November 2021</a:t>
                      </a:r>
                      <a:endParaRPr lang="en-ZA" sz="2000" dirty="0">
                        <a:latin typeface="Century Gothic" panose="020B0502020202020204" pitchFamily="34" charset="0"/>
                      </a:endParaRPr>
                    </a:p>
                    <a:p>
                      <a:pPr algn="ctr"/>
                      <a:endParaRPr lang="en-ZA" sz="200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solidFill>
                      <a:srgbClr val="22228B"/>
                    </a:solidFill>
                  </a:tcPr>
                </a:tc>
                <a:extLst>
                  <a:ext uri="{0D108BD9-81ED-4DB2-BD59-A6C34878D82A}">
                    <a16:rowId xmlns="" xmlns:a16="http://schemas.microsoft.com/office/drawing/2014/main" val="1287131322"/>
                  </a:ext>
                </a:extLst>
              </a:tr>
              <a:tr h="696591">
                <a:tc>
                  <a:txBody>
                    <a:bodyPr/>
                    <a:lstStyle/>
                    <a:p>
                      <a:pPr algn="ctr"/>
                      <a:r>
                        <a:rPr lang="en-US" sz="2000" dirty="0">
                          <a:solidFill>
                            <a:srgbClr val="002060"/>
                          </a:solidFill>
                          <a:latin typeface="Century Gothic" panose="020B0502020202020204" pitchFamily="34" charset="0"/>
                        </a:rPr>
                        <a:t>L2</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2060"/>
                          </a:solidFill>
                          <a:latin typeface="Century Gothic" panose="020B0502020202020204" pitchFamily="34" charset="0"/>
                        </a:rPr>
                        <a:t>59 693</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2060"/>
                          </a:solidFill>
                          <a:latin typeface="Century Gothic" panose="020B0502020202020204" pitchFamily="34" charset="0"/>
                        </a:rPr>
                        <a:t>86 007</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2060"/>
                          </a:solidFill>
                          <a:latin typeface="Century Gothic" panose="020B0502020202020204" pitchFamily="34" charset="0"/>
                        </a:rPr>
                        <a:t>55 410</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910809650"/>
                  </a:ext>
                </a:extLst>
              </a:tr>
              <a:tr h="683102">
                <a:tc>
                  <a:txBody>
                    <a:bodyPr/>
                    <a:lstStyle/>
                    <a:p>
                      <a:pPr algn="ctr"/>
                      <a:r>
                        <a:rPr lang="en-US" sz="2000" dirty="0">
                          <a:solidFill>
                            <a:srgbClr val="002060"/>
                          </a:solidFill>
                          <a:latin typeface="Century Gothic" panose="020B0502020202020204" pitchFamily="34" charset="0"/>
                        </a:rPr>
                        <a:t>L3</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000" dirty="0">
                          <a:solidFill>
                            <a:srgbClr val="002060"/>
                          </a:solidFill>
                          <a:latin typeface="Century Gothic" panose="020B0502020202020204" pitchFamily="34" charset="0"/>
                        </a:rPr>
                        <a:t>42 561</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000" dirty="0">
                          <a:solidFill>
                            <a:srgbClr val="002060"/>
                          </a:solidFill>
                          <a:latin typeface="Century Gothic" panose="020B0502020202020204" pitchFamily="34" charset="0"/>
                        </a:rPr>
                        <a:t>52 627</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000" dirty="0">
                          <a:solidFill>
                            <a:srgbClr val="002060"/>
                          </a:solidFill>
                          <a:latin typeface="Century Gothic" panose="020B0502020202020204" pitchFamily="34" charset="0"/>
                        </a:rPr>
                        <a:t>46 953</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2183529031"/>
                  </a:ext>
                </a:extLst>
              </a:tr>
              <a:tr h="683102">
                <a:tc>
                  <a:txBody>
                    <a:bodyPr/>
                    <a:lstStyle/>
                    <a:p>
                      <a:pPr algn="ctr"/>
                      <a:r>
                        <a:rPr lang="en-US" sz="2000" b="0" dirty="0">
                          <a:solidFill>
                            <a:srgbClr val="002060"/>
                          </a:solidFill>
                          <a:latin typeface="Century Gothic" panose="020B0502020202020204" pitchFamily="34" charset="0"/>
                        </a:rPr>
                        <a:t>L4</a:t>
                      </a:r>
                      <a:endParaRPr lang="en-ZA" sz="200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rgbClr val="002060"/>
                          </a:solidFill>
                          <a:latin typeface="Century Gothic" panose="020B0502020202020204" pitchFamily="34" charset="0"/>
                        </a:rPr>
                        <a:t>31 586</a:t>
                      </a:r>
                      <a:endParaRPr lang="en-ZA" sz="200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2060"/>
                          </a:solidFill>
                          <a:latin typeface="Century Gothic" panose="020B0502020202020204" pitchFamily="34" charset="0"/>
                        </a:rPr>
                        <a:t>36 598</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002060"/>
                          </a:solidFill>
                          <a:latin typeface="Century Gothic" panose="020B0502020202020204" pitchFamily="34" charset="0"/>
                        </a:rPr>
                        <a:t>33 427</a:t>
                      </a:r>
                      <a:endParaRPr lang="en-ZA" sz="20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61454076"/>
                  </a:ext>
                </a:extLst>
              </a:tr>
              <a:tr h="683102">
                <a:tc>
                  <a:txBody>
                    <a:bodyPr/>
                    <a:lstStyle/>
                    <a:p>
                      <a:r>
                        <a:rPr lang="en-US" sz="2400" b="1" dirty="0">
                          <a:latin typeface="Century Gothic" panose="020B0502020202020204" pitchFamily="34" charset="0"/>
                        </a:rPr>
                        <a:t>TOTAL</a:t>
                      </a:r>
                      <a:endParaRPr lang="en-ZA" sz="2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400" b="1" dirty="0">
                          <a:latin typeface="Century Gothic" panose="020B0502020202020204" pitchFamily="34" charset="0"/>
                        </a:rPr>
                        <a:t>133 840</a:t>
                      </a:r>
                      <a:endParaRPr lang="en-ZA" sz="2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400" b="1" dirty="0">
                          <a:latin typeface="Century Gothic" panose="020B0502020202020204" pitchFamily="34" charset="0"/>
                        </a:rPr>
                        <a:t>175 232</a:t>
                      </a:r>
                      <a:endParaRPr lang="en-ZA" sz="2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400" b="1" dirty="0">
                          <a:latin typeface="Century Gothic" panose="020B0502020202020204" pitchFamily="34" charset="0"/>
                        </a:rPr>
                        <a:t>135 790</a:t>
                      </a:r>
                      <a:endParaRPr lang="en-ZA" sz="2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2524661360"/>
                  </a:ext>
                </a:extLst>
              </a:tr>
            </a:tbl>
          </a:graphicData>
        </a:graphic>
      </p:graphicFrame>
      <p:sp>
        <p:nvSpPr>
          <p:cNvPr id="5" name="Rectangle 4"/>
          <p:cNvSpPr/>
          <p:nvPr/>
        </p:nvSpPr>
        <p:spPr>
          <a:xfrm>
            <a:off x="8697912" y="6745089"/>
            <a:ext cx="982573" cy="369332"/>
          </a:xfrm>
          <a:prstGeom prst="rect">
            <a:avLst/>
          </a:prstGeom>
        </p:spPr>
        <p:txBody>
          <a:bodyPr wrap="square">
            <a:spAutoFit/>
          </a:bodyPr>
          <a:lstStyle/>
          <a:p>
            <a:r>
              <a:rPr lang="en-ZA" dirty="0">
                <a:solidFill>
                  <a:srgbClr val="181966"/>
                </a:solidFill>
                <a:latin typeface="Century Gothic" panose="020B0502020202020204" pitchFamily="34" charset="0"/>
                <a:ea typeface="MS Gothic" panose="020B0609070205080204" pitchFamily="49" charset="-128"/>
              </a:rPr>
              <a:t>       </a:t>
            </a:r>
            <a:fld id="{6E752065-9866-40C6-BD87-6268BE28AB23}" type="slidenum">
              <a:rPr lang="en-ZA" sz="1400" smtClean="0">
                <a:solidFill>
                  <a:schemeClr val="tx1"/>
                </a:solidFill>
                <a:latin typeface="Century Gothic" panose="020B0502020202020204" pitchFamily="34" charset="0"/>
                <a:ea typeface="MS Gothic" panose="020B0609070205080204" pitchFamily="49" charset="-128"/>
              </a:rPr>
              <a:pPr/>
              <a:t>8</a:t>
            </a:fld>
            <a:endParaRPr lang="en-ZA" sz="1400" dirty="0">
              <a:solidFill>
                <a:schemeClr val="tx1"/>
              </a:solidFill>
            </a:endParaRPr>
          </a:p>
        </p:txBody>
      </p:sp>
    </p:spTree>
    <p:extLst>
      <p:ext uri="{BB962C8B-B14F-4D97-AF65-F5344CB8AC3E}">
        <p14:creationId xmlns:p14="http://schemas.microsoft.com/office/powerpoint/2010/main" val="2782227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 xmlns:a16="http://schemas.microsoft.com/office/drawing/2014/main" id="{CA634638-43D1-4730-9E50-FD6FF617142D}"/>
              </a:ext>
            </a:extLst>
          </p:cNvPr>
          <p:cNvSpPr>
            <a:spLocks noGrp="1" noChangeArrowheads="1"/>
          </p:cNvSpPr>
          <p:nvPr>
            <p:ph type="body"/>
          </p:nvPr>
        </p:nvSpPr>
        <p:spPr>
          <a:xfrm>
            <a:off x="696912" y="213697"/>
            <a:ext cx="9069387" cy="671513"/>
          </a:xfrm>
        </p:spPr>
        <p:txBody>
          <a:bodyPr anchor="t">
            <a:noAutofit/>
          </a:bodyPr>
          <a:lstStyle/>
          <a:p>
            <a:pPr defTabSz="449216">
              <a:defRPr/>
            </a:pPr>
            <a:r>
              <a:rPr lang="en-US" sz="3200" b="1" dirty="0">
                <a:solidFill>
                  <a:srgbClr val="002BAE"/>
                </a:solidFill>
                <a:latin typeface="Century Gothic" panose="020B0502020202020204" pitchFamily="34" charset="0"/>
              </a:rPr>
              <a:t>EXCO Approval Statement- NC(V)</a:t>
            </a:r>
            <a:endParaRPr lang="en-ZA" sz="3200" dirty="0">
              <a:solidFill>
                <a:srgbClr val="002BAE"/>
              </a:solidFill>
              <a:latin typeface="Century Gothic" panose="020B0502020202020204" pitchFamily="34" charset="0"/>
            </a:endParaRPr>
          </a:p>
        </p:txBody>
      </p:sp>
      <p:sp>
        <p:nvSpPr>
          <p:cNvPr id="2" name="Rectangle 1">
            <a:extLst>
              <a:ext uri="{FF2B5EF4-FFF2-40B4-BE49-F238E27FC236}">
                <a16:creationId xmlns="" xmlns:a16="http://schemas.microsoft.com/office/drawing/2014/main" id="{D4E8BFEE-1CEE-42C1-879D-47713D1877D9}"/>
              </a:ext>
            </a:extLst>
          </p:cNvPr>
          <p:cNvSpPr/>
          <p:nvPr/>
        </p:nvSpPr>
        <p:spPr>
          <a:xfrm>
            <a:off x="168275" y="838200"/>
            <a:ext cx="9745662" cy="6172200"/>
          </a:xfrm>
          <a:prstGeom prst="rect">
            <a:avLst/>
          </a:prstGeom>
          <a:ln>
            <a:solidFill>
              <a:schemeClr val="bg1"/>
            </a:solidFill>
          </a:ln>
        </p:spPr>
        <p:txBody>
          <a:bodyPr>
            <a:normAutofit fontScale="25000" lnSpcReduction="20000"/>
          </a:bodyPr>
          <a:lstStyle/>
          <a:p>
            <a:pPr marL="85725" algn="just">
              <a:lnSpc>
                <a:spcPct val="120000"/>
              </a:lnSpc>
              <a:defRPr/>
            </a:pPr>
            <a:r>
              <a:rPr lang="en-ZA" altLang="en-US" sz="8000" dirty="0">
                <a:solidFill>
                  <a:srgbClr val="002BAE"/>
                </a:solidFill>
                <a:latin typeface="Century Gothic" panose="020B0502020202020204" pitchFamily="34" charset="0"/>
              </a:rPr>
              <a:t>The DHET is required to b</a:t>
            </a:r>
            <a:r>
              <a:rPr lang="en-US" altLang="en-US" sz="8400" dirty="0">
                <a:solidFill>
                  <a:srgbClr val="002BAE"/>
                </a:solidFill>
                <a:latin typeface="Century Gothic" panose="020B0502020202020204" pitchFamily="34" charset="0"/>
              </a:rPr>
              <a:t>lock the results of candidates and centres that failed to comply with ICASS and ISAT requirements</a:t>
            </a:r>
            <a:r>
              <a:rPr lang="en-ZA" sz="8400" dirty="0">
                <a:solidFill>
                  <a:srgbClr val="002BAE"/>
                </a:solidFill>
                <a:latin typeface="Century Gothic" panose="020B0502020202020204" pitchFamily="34" charset="0"/>
              </a:rPr>
              <a:t> pending the outcomes of further investigations by the DHET and verification by Umalusi.</a:t>
            </a:r>
            <a:endParaRPr lang="en-US" altLang="en-US" sz="8400" dirty="0">
              <a:solidFill>
                <a:srgbClr val="002BAE"/>
              </a:solidFill>
              <a:latin typeface="Century Gothic" panose="020B0502020202020204" pitchFamily="34" charset="0"/>
            </a:endParaRPr>
          </a:p>
          <a:p>
            <a:pPr algn="just">
              <a:lnSpc>
                <a:spcPct val="115000"/>
              </a:lnSpc>
              <a:defRPr/>
            </a:pPr>
            <a:endParaRPr lang="en-US" altLang="en-US" sz="5600" dirty="0">
              <a:solidFill>
                <a:srgbClr val="002BAE"/>
              </a:solidFill>
              <a:latin typeface="Century Gothic" panose="020B0502020202020204" pitchFamily="34" charset="0"/>
            </a:endParaRPr>
          </a:p>
          <a:p>
            <a:pPr marL="85725" algn="just">
              <a:lnSpc>
                <a:spcPct val="115000"/>
              </a:lnSpc>
              <a:defRPr/>
            </a:pPr>
            <a:r>
              <a:rPr lang="en-US" altLang="en-US" sz="8400" dirty="0">
                <a:solidFill>
                  <a:srgbClr val="002BAE"/>
                </a:solidFill>
                <a:latin typeface="Century Gothic" panose="020B0502020202020204" pitchFamily="34" charset="0"/>
              </a:rPr>
              <a:t>In respect of identified irregularities, the DHET is required to block the results of examination centres and candidates implicated in irregularities pending the outcomes of further  DHET investigations and verification by Umalusi.</a:t>
            </a:r>
          </a:p>
          <a:p>
            <a:pPr marL="85725" algn="just">
              <a:lnSpc>
                <a:spcPct val="115000"/>
              </a:lnSpc>
              <a:defRPr/>
            </a:pPr>
            <a:endParaRPr lang="en-US" altLang="en-US" sz="5600" dirty="0">
              <a:solidFill>
                <a:srgbClr val="002BAE"/>
              </a:solidFill>
              <a:latin typeface="Century Gothic" panose="020B0502020202020204" pitchFamily="34" charset="0"/>
            </a:endParaRPr>
          </a:p>
          <a:p>
            <a:pPr marL="85725" algn="just">
              <a:lnSpc>
                <a:spcPct val="115000"/>
              </a:lnSpc>
              <a:defRPr/>
            </a:pPr>
            <a:r>
              <a:rPr lang="en-US" altLang="en-US" sz="8400" dirty="0">
                <a:solidFill>
                  <a:srgbClr val="002BAE"/>
                </a:solidFill>
                <a:latin typeface="Century Gothic" panose="020B0502020202020204" pitchFamily="34" charset="0"/>
              </a:rPr>
              <a:t>The DHET is required to address the directives for compliance and improvement highlighted in the Quality Assurance of Assessment report, develop and submit an improvement plan </a:t>
            </a:r>
            <a:r>
              <a:rPr lang="en-US" altLang="en-US" sz="8400" b="1" dirty="0">
                <a:solidFill>
                  <a:srgbClr val="002BAE"/>
                </a:solidFill>
                <a:latin typeface="Century Gothic" panose="020B0502020202020204" pitchFamily="34" charset="0"/>
              </a:rPr>
              <a:t>by 15 March 2022</a:t>
            </a:r>
            <a:r>
              <a:rPr lang="en-US" altLang="en-US" sz="8400" dirty="0">
                <a:solidFill>
                  <a:srgbClr val="002BAE"/>
                </a:solidFill>
                <a:latin typeface="Century Gothic" panose="020B0502020202020204" pitchFamily="34" charset="0"/>
              </a:rPr>
              <a:t>. Particular attention should be paid to recurring matters of non-compliance </a:t>
            </a:r>
          </a:p>
          <a:p>
            <a:pPr marL="106352" algn="just">
              <a:lnSpc>
                <a:spcPct val="120000"/>
              </a:lnSpc>
              <a:defRPr/>
            </a:pPr>
            <a:endParaRPr lang="en-US" altLang="en-US" sz="5600" dirty="0">
              <a:solidFill>
                <a:srgbClr val="002BAE"/>
              </a:solidFill>
              <a:latin typeface="Century Gothic" panose="020B0502020202020204" pitchFamily="34" charset="0"/>
            </a:endParaRPr>
          </a:p>
          <a:p>
            <a:pPr marL="85725" algn="just">
              <a:lnSpc>
                <a:spcPct val="120000"/>
              </a:lnSpc>
              <a:defRPr/>
            </a:pPr>
            <a:r>
              <a:rPr lang="en-ZA" altLang="en-US" sz="8400" dirty="0">
                <a:solidFill>
                  <a:srgbClr val="002BAE"/>
                </a:solidFill>
                <a:latin typeface="Century Gothic" panose="020B0502020202020204" pitchFamily="34" charset="0"/>
              </a:rPr>
              <a:t>The Executive Committee of Council commends the DHET for conducting a successful examination despite the challenges presented by Covid-19.</a:t>
            </a:r>
          </a:p>
          <a:p>
            <a:pPr marL="106352">
              <a:lnSpc>
                <a:spcPct val="120000"/>
              </a:lnSpc>
              <a:defRPr/>
            </a:pPr>
            <a:endParaRPr lang="en-ZA" altLang="en-US" sz="2000" dirty="0">
              <a:solidFill>
                <a:srgbClr val="003366"/>
              </a:solidFill>
              <a:latin typeface="Century Gothic" panose="020B0502020202020204" pitchFamily="34" charset="0"/>
            </a:endParaRPr>
          </a:p>
        </p:txBody>
      </p:sp>
      <p:sp>
        <p:nvSpPr>
          <p:cNvPr id="8199" name="TextBox 2">
            <a:extLst>
              <a:ext uri="{FF2B5EF4-FFF2-40B4-BE49-F238E27FC236}">
                <a16:creationId xmlns="" xmlns:a16="http://schemas.microsoft.com/office/drawing/2014/main" id="{D1C5310A-25A7-4B07-A0A6-E23B571642FA}"/>
              </a:ext>
            </a:extLst>
          </p:cNvPr>
          <p:cNvSpPr txBox="1">
            <a:spLocks noChangeArrowheads="1"/>
          </p:cNvSpPr>
          <p:nvPr/>
        </p:nvSpPr>
        <p:spPr bwMode="auto">
          <a:xfrm>
            <a:off x="9185275" y="6927850"/>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dirty="0">
                <a:solidFill>
                  <a:srgbClr val="002060"/>
                </a:solidFill>
                <a:latin typeface="Century Gothic" panose="020B0502020202020204" pitchFamily="34" charset="0"/>
              </a:rPr>
              <a:t>80</a:t>
            </a:r>
            <a:endParaRPr lang="en-ZA" altLang="en-US" sz="1400" dirty="0">
              <a:solidFill>
                <a:srgbClr val="002060"/>
              </a:solidFill>
              <a:latin typeface="Century Gothic" panose="020B0502020202020204" pitchFamily="34" charset="0"/>
            </a:endParaRP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4300" y="274637"/>
            <a:ext cx="9802813" cy="457200"/>
          </a:xfrm>
        </p:spPr>
        <p:txBody>
          <a:bodyPr/>
          <a:lstStyle/>
          <a:p>
            <a:pPr marL="106363">
              <a:spcAft>
                <a:spcPts val="1425"/>
              </a:spcAft>
            </a:pPr>
            <a:r>
              <a:rPr lang="en-US" altLang="en-US" sz="3200" b="1" dirty="0">
                <a:solidFill>
                  <a:srgbClr val="002BAE"/>
                </a:solidFill>
                <a:latin typeface="Century Gothic" panose="020B0502020202020204" pitchFamily="34" charset="0"/>
              </a:rPr>
              <a:t>Recommendations: NC(V)</a:t>
            </a:r>
          </a:p>
        </p:txBody>
      </p:sp>
      <p:sp>
        <p:nvSpPr>
          <p:cNvPr id="47107" name="Content Placeholder 2"/>
          <p:cNvSpPr>
            <a:spLocks noGrp="1"/>
          </p:cNvSpPr>
          <p:nvPr>
            <p:ph idx="1"/>
          </p:nvPr>
        </p:nvSpPr>
        <p:spPr>
          <a:xfrm>
            <a:off x="138905" y="742314"/>
            <a:ext cx="9802813" cy="5562601"/>
          </a:xfrm>
        </p:spPr>
        <p:txBody>
          <a:bodyPr/>
          <a:lstStyle/>
          <a:p>
            <a:pPr marL="0" lvl="0" indent="0" algn="just">
              <a:lnSpc>
                <a:spcPct val="100000"/>
              </a:lnSpc>
              <a:spcAft>
                <a:spcPts val="0"/>
              </a:spcAft>
              <a:buNone/>
              <a:defRPr/>
            </a:pPr>
            <a:r>
              <a:rPr lang="en-US" altLang="en-US" sz="2400" dirty="0">
                <a:solidFill>
                  <a:srgbClr val="002060"/>
                </a:solidFill>
                <a:latin typeface="Century Gothic" panose="020B0502020202020204" pitchFamily="34" charset="0"/>
              </a:rPr>
              <a:t> </a:t>
            </a:r>
            <a:r>
              <a:rPr lang="en-US" altLang="en-US" sz="2000" dirty="0">
                <a:solidFill>
                  <a:srgbClr val="002BAE"/>
                </a:solidFill>
                <a:latin typeface="Century Gothic" panose="020B0502020202020204" pitchFamily="34" charset="0"/>
              </a:rPr>
              <a:t>The DHET is required to pay attention to:  </a:t>
            </a:r>
          </a:p>
          <a:p>
            <a:pPr marL="0" lvl="0" indent="0" algn="just">
              <a:lnSpc>
                <a:spcPct val="100000"/>
              </a:lnSpc>
              <a:spcAft>
                <a:spcPts val="0"/>
              </a:spcAft>
              <a:buNone/>
              <a:defRPr/>
            </a:pPr>
            <a:endParaRPr lang="en-US" altLang="en-US" sz="2000" dirty="0">
              <a:solidFill>
                <a:srgbClr val="002BAE"/>
              </a:solidFill>
              <a:latin typeface="Century Gothic" panose="020B0502020202020204" pitchFamily="34" charset="0"/>
            </a:endParaRPr>
          </a:p>
          <a:p>
            <a:pPr marL="553682" indent="-457200" algn="just">
              <a:lnSpc>
                <a:spcPct val="100000"/>
              </a:lnSpc>
              <a:spcAft>
                <a:spcPts val="0"/>
              </a:spcAft>
              <a:buClr>
                <a:srgbClr val="002060"/>
              </a:buClr>
              <a:buSzPct val="100000"/>
              <a:buFont typeface="+mj-lt"/>
              <a:buAutoNum type="alphaLcPeriod"/>
              <a:defRPr/>
            </a:pPr>
            <a:r>
              <a:rPr lang="en-US" altLang="en-US" sz="2000" dirty="0">
                <a:solidFill>
                  <a:srgbClr val="002BAE"/>
                </a:solidFill>
                <a:latin typeface="Century Gothic" panose="020B0502020202020204" pitchFamily="34" charset="0"/>
              </a:rPr>
              <a:t>Quality of question papers to curb marking concessions;</a:t>
            </a:r>
          </a:p>
          <a:p>
            <a:pPr marL="553682" indent="-457200" algn="just">
              <a:lnSpc>
                <a:spcPct val="100000"/>
              </a:lnSpc>
              <a:spcAft>
                <a:spcPts val="0"/>
              </a:spcAft>
              <a:buClr>
                <a:srgbClr val="002060"/>
              </a:buClr>
              <a:buSzPct val="100000"/>
              <a:buFont typeface="+mj-lt"/>
              <a:buAutoNum type="alphaLcPeriod"/>
              <a:defRPr/>
            </a:pPr>
            <a:r>
              <a:rPr lang="en-US" altLang="en-US" sz="2000" dirty="0">
                <a:solidFill>
                  <a:srgbClr val="002BAE"/>
                </a:solidFill>
                <a:latin typeface="Century Gothic" panose="020B0502020202020204" pitchFamily="34" charset="0"/>
              </a:rPr>
              <a:t>Compliance with internal continuous assessment (ICASS) by all sites of teaching and learning;</a:t>
            </a:r>
          </a:p>
          <a:p>
            <a:pPr marL="553682" indent="-457200" algn="just">
              <a:lnSpc>
                <a:spcPct val="100000"/>
              </a:lnSpc>
              <a:spcAft>
                <a:spcPts val="0"/>
              </a:spcAft>
              <a:buClr>
                <a:srgbClr val="002060"/>
              </a:buClr>
              <a:buSzPct val="100000"/>
              <a:buFont typeface="+mj-lt"/>
              <a:buAutoNum type="alphaLcPeriod"/>
              <a:defRPr/>
            </a:pPr>
            <a:r>
              <a:rPr lang="en-US" sz="2000" kern="12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High failure rate by candidates in certain subjects;</a:t>
            </a:r>
          </a:p>
          <a:p>
            <a:pPr marL="553682" indent="-457200" algn="just">
              <a:lnSpc>
                <a:spcPct val="100000"/>
              </a:lnSpc>
              <a:spcAft>
                <a:spcPts val="0"/>
              </a:spcAft>
              <a:buClr>
                <a:srgbClr val="002060"/>
              </a:buClr>
              <a:buSzPct val="100000"/>
              <a:buFont typeface="+mj-lt"/>
              <a:buAutoNum type="alphaLcPeriod"/>
              <a:defRPr/>
            </a:pPr>
            <a:r>
              <a:rPr lang="en-US" sz="2000" kern="1200"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High candidate drop-out rate;</a:t>
            </a:r>
          </a:p>
          <a:p>
            <a:pPr marL="553682" indent="-457200" algn="just">
              <a:lnSpc>
                <a:spcPct val="100000"/>
              </a:lnSpc>
              <a:spcAft>
                <a:spcPts val="0"/>
              </a:spcAft>
              <a:buClr>
                <a:srgbClr val="002060"/>
              </a:buClr>
              <a:buSzPct val="100000"/>
              <a:buFont typeface="+mj-lt"/>
              <a:buAutoNum type="alphaLcPeriod"/>
              <a:defRPr/>
            </a:pPr>
            <a:r>
              <a:rPr lang="en-US" sz="2000" kern="1200" dirty="0">
                <a:solidFill>
                  <a:srgbClr val="002BAE"/>
                </a:solidFill>
                <a:latin typeface="Century Gothic" panose="020B0502020202020204" pitchFamily="34" charset="0"/>
                <a:cs typeface="Times New Roman" panose="02020603050405020304" pitchFamily="18" charset="0"/>
              </a:rPr>
              <a:t>Management of irregularities at examination and marking centres; and </a:t>
            </a:r>
          </a:p>
          <a:p>
            <a:pPr marL="553682" indent="-457200" algn="just">
              <a:lnSpc>
                <a:spcPct val="100000"/>
              </a:lnSpc>
              <a:spcAft>
                <a:spcPts val="0"/>
              </a:spcAft>
              <a:buClr>
                <a:srgbClr val="002060"/>
              </a:buClr>
              <a:buSzPct val="100000"/>
              <a:buFont typeface="+mj-lt"/>
              <a:buAutoNum type="alphaLcPeriod"/>
              <a:defRPr/>
            </a:pPr>
            <a:r>
              <a:rPr lang="en-US" sz="2000" kern="1200" dirty="0">
                <a:solidFill>
                  <a:srgbClr val="002BAE"/>
                </a:solidFill>
                <a:latin typeface="Century Gothic" panose="020B0502020202020204" pitchFamily="34" charset="0"/>
                <a:cs typeface="Times New Roman" panose="02020603050405020304" pitchFamily="18" charset="0"/>
              </a:rPr>
              <a:t>Occurrence of behavioural and acts of dishonesty by candidates during the writing of examinations.</a:t>
            </a:r>
          </a:p>
          <a:p>
            <a:pPr marL="439382" indent="-342900" algn="just">
              <a:lnSpc>
                <a:spcPct val="120000"/>
              </a:lnSpc>
              <a:defRPr/>
            </a:pPr>
            <a:endParaRPr lang="en-US" sz="2000" kern="1200" dirty="0">
              <a:solidFill>
                <a:srgbClr val="002BAE"/>
              </a:solidFill>
              <a:latin typeface="Century Gothic" panose="020B0502020202020204" pitchFamily="34" charset="0"/>
              <a:cs typeface="Times New Roman" panose="02020603050405020304" pitchFamily="18" charset="0"/>
            </a:endParaRPr>
          </a:p>
          <a:p>
            <a:pPr marL="96482" indent="0" algn="just">
              <a:lnSpc>
                <a:spcPct val="120000"/>
              </a:lnSpc>
              <a:buNone/>
              <a:defRPr/>
            </a:pPr>
            <a:endParaRPr lang="en-US" sz="2400" dirty="0">
              <a:solidFill>
                <a:srgbClr val="002060"/>
              </a:solidFill>
              <a:latin typeface="Century Gothic" panose="020B0502020202020204" pitchFamily="34" charset="0"/>
            </a:endParaRPr>
          </a:p>
        </p:txBody>
      </p:sp>
      <p:sp>
        <p:nvSpPr>
          <p:cNvPr id="2" name="Slide Number Placeholder 1"/>
          <p:cNvSpPr>
            <a:spLocks noGrp="1"/>
          </p:cNvSpPr>
          <p:nvPr>
            <p:ph type="sldNum" sz="quarter" idx="10"/>
          </p:nvPr>
        </p:nvSpPr>
        <p:spPr>
          <a:xfrm>
            <a:off x="7097712" y="6898957"/>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z="1400" b="0" smtClean="0"/>
              <a:pPr marL="0" marR="0" lvl="0" indent="0" algn="r" defTabSz="449263" rtl="0" eaLnBrk="0" fontAlgn="base" latinLnBrk="0" hangingPunct="0">
                <a:lnSpc>
                  <a:spcPct val="100000"/>
                </a:lnSpc>
                <a:spcBef>
                  <a:spcPct val="0"/>
                </a:spcBef>
                <a:spcAft>
                  <a:spcPct val="0"/>
                </a:spcAft>
                <a:buClrTx/>
                <a:buSzTx/>
                <a:buFontTx/>
                <a:buNone/>
                <a:tabLst/>
                <a:defRPr/>
              </a:pPr>
              <a:t>81</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cs typeface="Arial" charset="0"/>
            </a:endParaRPr>
          </a:p>
        </p:txBody>
      </p:sp>
    </p:spTree>
    <p:extLst>
      <p:ext uri="{BB962C8B-B14F-4D97-AF65-F5344CB8AC3E}">
        <p14:creationId xmlns:p14="http://schemas.microsoft.com/office/powerpoint/2010/main" val="1037542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 xmlns:a16="http://schemas.microsoft.com/office/drawing/2014/main" id="{2851FFD1-0845-40F0-B2B1-7525E2DFFF2B}"/>
              </a:ext>
            </a:extLst>
          </p:cNvPr>
          <p:cNvSpPr>
            <a:spLocks noGrp="1" noChangeArrowheads="1"/>
          </p:cNvSpPr>
          <p:nvPr>
            <p:ph type="body"/>
          </p:nvPr>
        </p:nvSpPr>
        <p:spPr>
          <a:xfrm>
            <a:off x="676592" y="95250"/>
            <a:ext cx="9069388" cy="755650"/>
          </a:xfrm>
        </p:spPr>
        <p:txBody>
          <a:bodyPr anchor="t">
            <a:noAutofit/>
          </a:bodyPr>
          <a:lstStyle/>
          <a:p>
            <a:pPr marL="106352">
              <a:defRPr/>
            </a:pPr>
            <a:r>
              <a:rPr lang="en-US" sz="3968" b="1" dirty="0">
                <a:solidFill>
                  <a:srgbClr val="002060"/>
                </a:solidFill>
                <a:latin typeface="Century Gothic" panose="020B0502020202020204" pitchFamily="34" charset="0"/>
              </a:rPr>
              <a:t> </a:t>
            </a:r>
            <a:r>
              <a:rPr lang="en-US" sz="3200" b="1" dirty="0">
                <a:solidFill>
                  <a:srgbClr val="22228B"/>
                </a:solidFill>
                <a:latin typeface="Century Gothic" panose="020B0502020202020204" pitchFamily="34" charset="0"/>
              </a:rPr>
              <a:t>Approval Statement:  NATED</a:t>
            </a:r>
            <a:endParaRPr lang="en-US" sz="3200" dirty="0">
              <a:solidFill>
                <a:srgbClr val="22228B"/>
              </a:solidFill>
              <a:latin typeface="Century Gothic" panose="020B0502020202020204" pitchFamily="34" charset="0"/>
            </a:endParaRPr>
          </a:p>
        </p:txBody>
      </p:sp>
      <p:sp>
        <p:nvSpPr>
          <p:cNvPr id="6147" name="Rectangle 1">
            <a:extLst>
              <a:ext uri="{FF2B5EF4-FFF2-40B4-BE49-F238E27FC236}">
                <a16:creationId xmlns="" xmlns:a16="http://schemas.microsoft.com/office/drawing/2014/main" id="{D12886FB-2988-4321-B91E-3D29556F87B9}"/>
              </a:ext>
            </a:extLst>
          </p:cNvPr>
          <p:cNvSpPr>
            <a:spLocks noChangeArrowheads="1"/>
          </p:cNvSpPr>
          <p:nvPr/>
        </p:nvSpPr>
        <p:spPr bwMode="auto">
          <a:xfrm>
            <a:off x="320357" y="850900"/>
            <a:ext cx="94900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4775">
              <a:defRPr>
                <a:solidFill>
                  <a:schemeClr val="bg1"/>
                </a:solidFill>
                <a:latin typeface="Arial" panose="020B0604020202020204" pitchFamily="34" charset="0"/>
                <a:ea typeface="MS Gothic" panose="020B0609070205080204" pitchFamily="49" charset="-128"/>
              </a:defRPr>
            </a:lvl1pPr>
            <a:lvl2pPr>
              <a:defRPr>
                <a:solidFill>
                  <a:schemeClr val="bg1"/>
                </a:solidFill>
                <a:latin typeface="Arial" panose="020B0604020202020204" pitchFamily="34" charset="0"/>
                <a:ea typeface="MS Gothic" panose="020B0609070205080204" pitchFamily="49" charset="-128"/>
              </a:defRPr>
            </a:lvl2pPr>
            <a:lvl3pPr>
              <a:defRPr>
                <a:solidFill>
                  <a:schemeClr val="bg1"/>
                </a:solidFill>
                <a:latin typeface="Arial" panose="020B0604020202020204" pitchFamily="34" charset="0"/>
                <a:ea typeface="MS Gothic" panose="020B0609070205080204" pitchFamily="49" charset="-128"/>
              </a:defRPr>
            </a:lvl3pPr>
            <a:lvl4pPr>
              <a:defRPr>
                <a:solidFill>
                  <a:schemeClr val="bg1"/>
                </a:solidFill>
                <a:latin typeface="Arial" panose="020B0604020202020204" pitchFamily="34" charset="0"/>
                <a:ea typeface="MS Gothic" panose="020B0609070205080204" pitchFamily="49" charset="-128"/>
              </a:defRPr>
            </a:lvl4pPr>
            <a:lvl5pPr>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lgn="just">
              <a:lnSpc>
                <a:spcPct val="120000"/>
              </a:lnSpc>
            </a:pPr>
            <a:r>
              <a:rPr lang="en-US" altLang="en-US" sz="2000" dirty="0">
                <a:solidFill>
                  <a:srgbClr val="002BAE"/>
                </a:solidFill>
                <a:latin typeface="Century Gothic" panose="020B0502020202020204" pitchFamily="34" charset="0"/>
              </a:rPr>
              <a:t>Having studied all the evidence presented, the Executive Committee (EXCO) of Umalusi Council noted that, a</a:t>
            </a:r>
            <a:r>
              <a:rPr lang="en-ZA" altLang="en-US" sz="2000" dirty="0">
                <a:solidFill>
                  <a:srgbClr val="002BAE"/>
                </a:solidFill>
                <a:latin typeface="Century Gothic" panose="020B0502020202020204" pitchFamily="34" charset="0"/>
              </a:rPr>
              <a:t>part from some examination irregularities </a:t>
            </a:r>
            <a:r>
              <a:rPr lang="en-US" altLang="en-US" sz="2000" dirty="0">
                <a:solidFill>
                  <a:srgbClr val="002BAE"/>
                </a:solidFill>
                <a:latin typeface="Century Gothic" panose="020B0502020202020204" pitchFamily="34" charset="0"/>
              </a:rPr>
              <a:t>identified during the writing and marking of examinations </a:t>
            </a:r>
            <a:r>
              <a:rPr lang="en-ZA" altLang="en-US" sz="2000" dirty="0">
                <a:solidFill>
                  <a:srgbClr val="002BAE"/>
                </a:solidFill>
                <a:latin typeface="Century Gothic" panose="020B0502020202020204" pitchFamily="34" charset="0"/>
              </a:rPr>
              <a:t>and cases of non-compliance to internal continuous assessment (ICASS) by some examination centres</a:t>
            </a:r>
            <a:r>
              <a:rPr lang="en-US" altLang="en-US" sz="2000" dirty="0">
                <a:solidFill>
                  <a:srgbClr val="002BAE"/>
                </a:solidFill>
                <a:latin typeface="Century Gothic" panose="020B0502020202020204" pitchFamily="34" charset="0"/>
              </a:rPr>
              <a:t>, </a:t>
            </a:r>
            <a:r>
              <a:rPr lang="en-ZA" altLang="en-US" sz="2000" dirty="0">
                <a:solidFill>
                  <a:srgbClr val="002BAE"/>
                </a:solidFill>
                <a:latin typeface="Century Gothic" panose="020B0502020202020204" pitchFamily="34" charset="0"/>
              </a:rPr>
              <a:t>there were no systemic irregularities reported that might have</a:t>
            </a:r>
            <a:r>
              <a:rPr lang="en-GB" altLang="en-US" sz="2000" dirty="0">
                <a:solidFill>
                  <a:srgbClr val="002BAE"/>
                </a:solidFill>
                <a:latin typeface="Century Gothic" panose="020B0502020202020204" pitchFamily="34" charset="0"/>
              </a:rPr>
              <a:t> compromised </a:t>
            </a:r>
            <a:r>
              <a:rPr lang="en-ZA" altLang="en-US" sz="2000" dirty="0">
                <a:solidFill>
                  <a:srgbClr val="002BAE"/>
                </a:solidFill>
                <a:latin typeface="Century Gothic" panose="020B0502020202020204" pitchFamily="34" charset="0"/>
              </a:rPr>
              <a:t>the credibility and integrity of the </a:t>
            </a:r>
            <a:r>
              <a:rPr lang="en-ZA" altLang="en-US" sz="2000" b="1" dirty="0">
                <a:solidFill>
                  <a:srgbClr val="002BAE"/>
                </a:solidFill>
                <a:latin typeface="Century Gothic" panose="020B0502020202020204" pitchFamily="34" charset="0"/>
              </a:rPr>
              <a:t>November 2021 </a:t>
            </a:r>
            <a:r>
              <a:rPr lang="en-ZA" altLang="en-US" sz="2000" b="1" dirty="0">
                <a:solidFill>
                  <a:srgbClr val="002BAE"/>
                </a:solidFill>
                <a:latin typeface="Century Gothic" panose="020B0502020202020204" pitchFamily="34" charset="0"/>
                <a:ea typeface="Calibri" panose="020F0502020204030204" pitchFamily="34" charset="0"/>
                <a:cs typeface="Times New Roman" panose="02020603050405020304" pitchFamily="18" charset="0"/>
              </a:rPr>
              <a:t>NATED Report 190/191: Engineering Studies N2-N3 </a:t>
            </a:r>
            <a:r>
              <a:rPr lang="en-ZA" altLang="en-US" sz="2000" dirty="0">
                <a:solidFill>
                  <a:srgbClr val="002BAE"/>
                </a:solidFill>
                <a:latin typeface="Century Gothic" panose="020B0502020202020204" pitchFamily="34" charset="0"/>
              </a:rPr>
              <a:t>examinations administered by the </a:t>
            </a:r>
            <a:r>
              <a:rPr lang="en-ZA" altLang="en-US" sz="2000" b="1" dirty="0">
                <a:solidFill>
                  <a:srgbClr val="002BAE"/>
                </a:solidFill>
                <a:latin typeface="Century Gothic" panose="020B0502020202020204" pitchFamily="34" charset="0"/>
              </a:rPr>
              <a:t>Department of Higher Education and Training (DHET).</a:t>
            </a:r>
          </a:p>
          <a:p>
            <a:pPr algn="just">
              <a:lnSpc>
                <a:spcPct val="120000"/>
              </a:lnSpc>
            </a:pPr>
            <a:endParaRPr lang="en-ZA" altLang="en-US" sz="2000" dirty="0">
              <a:solidFill>
                <a:srgbClr val="002BAE"/>
              </a:solidFill>
              <a:latin typeface="Century Gothic" panose="020B0502020202020204" pitchFamily="34" charset="0"/>
            </a:endParaRPr>
          </a:p>
          <a:p>
            <a:pPr algn="just">
              <a:lnSpc>
                <a:spcPct val="120000"/>
              </a:lnSpc>
            </a:pPr>
            <a:r>
              <a:rPr lang="en-ZA" altLang="en-US" sz="2000" dirty="0">
                <a:solidFill>
                  <a:srgbClr val="002BAE"/>
                </a:solidFill>
                <a:latin typeface="Century Gothic" panose="020B0502020202020204" pitchFamily="34" charset="0"/>
              </a:rPr>
              <a:t>T</a:t>
            </a:r>
            <a:r>
              <a:rPr lang="en-US" altLang="en-US" sz="2000" dirty="0">
                <a:solidFill>
                  <a:srgbClr val="002BAE"/>
                </a:solidFill>
                <a:latin typeface="Century Gothic" panose="020B0502020202020204" pitchFamily="34" charset="0"/>
              </a:rPr>
              <a:t>he Executive Committee of Council approves the release of the </a:t>
            </a:r>
            <a:r>
              <a:rPr lang="en-US" altLang="en-US" sz="2000" b="1" dirty="0">
                <a:solidFill>
                  <a:srgbClr val="002BAE"/>
                </a:solidFill>
                <a:latin typeface="Century Gothic" panose="020B0502020202020204" pitchFamily="34" charset="0"/>
              </a:rPr>
              <a:t>DHET November 2021 </a:t>
            </a:r>
            <a:r>
              <a:rPr lang="en-ZA" altLang="en-US" sz="2000" b="1" dirty="0">
                <a:solidFill>
                  <a:srgbClr val="002BAE"/>
                </a:solidFill>
                <a:latin typeface="Century Gothic" panose="020B0502020202020204" pitchFamily="34" charset="0"/>
                <a:cs typeface="Calibri" panose="020F0502020204030204" pitchFamily="34" charset="0"/>
              </a:rPr>
              <a:t>NATED Report 190/191:  Engineering Studies N2-N3 </a:t>
            </a:r>
            <a:r>
              <a:rPr lang="en-US" altLang="en-US" sz="2000" dirty="0">
                <a:solidFill>
                  <a:srgbClr val="002BAE"/>
                </a:solidFill>
                <a:latin typeface="Century Gothic" panose="020B0502020202020204" pitchFamily="34" charset="0"/>
              </a:rPr>
              <a:t>examination results based on available evidence that the </a:t>
            </a:r>
            <a:r>
              <a:rPr lang="en-GB" altLang="en-US" sz="2000" dirty="0">
                <a:solidFill>
                  <a:srgbClr val="002BAE"/>
                </a:solidFill>
                <a:latin typeface="Century Gothic" panose="020B0502020202020204" pitchFamily="34" charset="0"/>
              </a:rPr>
              <a:t>examinations were administered largely in accordance with the examination policies and guidelines.</a:t>
            </a:r>
            <a:endParaRPr lang="en-ZA" altLang="en-US" sz="2000" dirty="0">
              <a:solidFill>
                <a:srgbClr val="002BAE"/>
              </a:solidFill>
              <a:latin typeface="Century Gothic" panose="020B0502020202020204" pitchFamily="34" charset="0"/>
            </a:endParaRPr>
          </a:p>
        </p:txBody>
      </p:sp>
      <p:sp>
        <p:nvSpPr>
          <p:cNvPr id="6148" name="TextBox 2">
            <a:extLst>
              <a:ext uri="{FF2B5EF4-FFF2-40B4-BE49-F238E27FC236}">
                <a16:creationId xmlns="" xmlns:a16="http://schemas.microsoft.com/office/drawing/2014/main" id="{83D5DE57-BEB4-4C54-9B8F-E51A63CD9562}"/>
              </a:ext>
            </a:extLst>
          </p:cNvPr>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dirty="0">
                <a:solidFill>
                  <a:srgbClr val="003366"/>
                </a:solidFill>
              </a:rPr>
              <a:t>82</a:t>
            </a:r>
            <a:endParaRPr lang="en-ZA" altLang="en-US" sz="1400" dirty="0">
              <a:solidFill>
                <a:srgbClr val="003366"/>
              </a:solidFill>
            </a:endParaRP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 xmlns:a16="http://schemas.microsoft.com/office/drawing/2014/main" id="{7978D44B-45BA-4DFD-B042-D442FA746190}"/>
              </a:ext>
            </a:extLst>
          </p:cNvPr>
          <p:cNvSpPr>
            <a:spLocks noGrp="1" noChangeArrowheads="1"/>
          </p:cNvSpPr>
          <p:nvPr>
            <p:ph type="body"/>
          </p:nvPr>
        </p:nvSpPr>
        <p:spPr>
          <a:xfrm>
            <a:off x="696912" y="263525"/>
            <a:ext cx="9069387" cy="671513"/>
          </a:xfrm>
        </p:spPr>
        <p:txBody>
          <a:bodyPr anchor="t">
            <a:noAutofit/>
          </a:bodyPr>
          <a:lstStyle/>
          <a:p>
            <a:pPr defTabSz="449216">
              <a:defRPr/>
            </a:pPr>
            <a:r>
              <a:rPr lang="en-US" sz="3200" b="1" dirty="0">
                <a:solidFill>
                  <a:srgbClr val="002BAE"/>
                </a:solidFill>
                <a:latin typeface="Century Gothic" panose="020B0502020202020204" pitchFamily="34" charset="0"/>
              </a:rPr>
              <a:t>Approval Statement:  NATED</a:t>
            </a:r>
            <a:endParaRPr lang="en-ZA" sz="3200" dirty="0">
              <a:solidFill>
                <a:srgbClr val="002BAE"/>
              </a:solidFill>
              <a:latin typeface="Century Gothic" panose="020B0502020202020204" pitchFamily="34" charset="0"/>
            </a:endParaRPr>
          </a:p>
        </p:txBody>
      </p:sp>
      <p:sp>
        <p:nvSpPr>
          <p:cNvPr id="2" name="Rectangle 1">
            <a:extLst>
              <a:ext uri="{FF2B5EF4-FFF2-40B4-BE49-F238E27FC236}">
                <a16:creationId xmlns="" xmlns:a16="http://schemas.microsoft.com/office/drawing/2014/main" id="{10A04481-1ACC-4CE0-A852-EDA5A3D546BE}"/>
              </a:ext>
            </a:extLst>
          </p:cNvPr>
          <p:cNvSpPr/>
          <p:nvPr/>
        </p:nvSpPr>
        <p:spPr>
          <a:xfrm>
            <a:off x="166688" y="935038"/>
            <a:ext cx="9745662" cy="5903912"/>
          </a:xfrm>
          <a:prstGeom prst="rect">
            <a:avLst/>
          </a:prstGeom>
          <a:ln>
            <a:solidFill>
              <a:schemeClr val="bg1"/>
            </a:solidFill>
          </a:ln>
        </p:spPr>
        <p:txBody>
          <a:bodyPr>
            <a:normAutofit fontScale="25000" lnSpcReduction="20000"/>
          </a:bodyPr>
          <a:lstStyle/>
          <a:p>
            <a:pPr marL="85725" algn="just">
              <a:lnSpc>
                <a:spcPct val="120000"/>
              </a:lnSpc>
              <a:defRPr/>
            </a:pPr>
            <a:r>
              <a:rPr lang="en-ZA" altLang="en-US" sz="8000" dirty="0">
                <a:solidFill>
                  <a:srgbClr val="002BAE"/>
                </a:solidFill>
                <a:latin typeface="Century Gothic" panose="020B0502020202020204" pitchFamily="34" charset="0"/>
              </a:rPr>
              <a:t>The DHET is required to b</a:t>
            </a:r>
            <a:r>
              <a:rPr lang="en-US" altLang="en-US" sz="8000" dirty="0">
                <a:solidFill>
                  <a:srgbClr val="002BAE"/>
                </a:solidFill>
                <a:latin typeface="Century Gothic" panose="020B0502020202020204" pitchFamily="34" charset="0"/>
              </a:rPr>
              <a:t>lock the results of candidates and centres that failed to comply with ICASS requirements</a:t>
            </a:r>
            <a:r>
              <a:rPr lang="en-ZA" sz="8000" dirty="0">
                <a:solidFill>
                  <a:srgbClr val="002BAE"/>
                </a:solidFill>
                <a:latin typeface="Century Gothic" panose="020B0502020202020204" pitchFamily="34" charset="0"/>
              </a:rPr>
              <a:t> pending the outcomes of further investigations by the DHET and verification by Umalusi.</a:t>
            </a:r>
            <a:endParaRPr lang="en-US" altLang="en-US" sz="8000" dirty="0">
              <a:solidFill>
                <a:srgbClr val="002BAE"/>
              </a:solidFill>
              <a:latin typeface="Century Gothic" panose="020B0502020202020204" pitchFamily="34" charset="0"/>
            </a:endParaRPr>
          </a:p>
          <a:p>
            <a:pPr algn="just">
              <a:lnSpc>
                <a:spcPct val="115000"/>
              </a:lnSpc>
              <a:defRPr/>
            </a:pPr>
            <a:endParaRPr lang="en-US" altLang="en-US" sz="8000" dirty="0">
              <a:solidFill>
                <a:srgbClr val="002BAE"/>
              </a:solidFill>
              <a:latin typeface="Century Gothic" panose="020B0502020202020204" pitchFamily="34" charset="0"/>
            </a:endParaRPr>
          </a:p>
          <a:p>
            <a:pPr marL="85725" algn="just">
              <a:lnSpc>
                <a:spcPct val="115000"/>
              </a:lnSpc>
              <a:defRPr/>
            </a:pPr>
            <a:r>
              <a:rPr lang="en-US" altLang="en-US" sz="8000" dirty="0">
                <a:solidFill>
                  <a:srgbClr val="002BAE"/>
                </a:solidFill>
                <a:latin typeface="Century Gothic" panose="020B0502020202020204" pitchFamily="34" charset="0"/>
              </a:rPr>
              <a:t>In respect of identified irregularities, the DHET is required to block the results of examination centres and candidates implicated in irregularities pending the outcomes of further DHET investigations and verification by Umalusi. </a:t>
            </a:r>
          </a:p>
          <a:p>
            <a:pPr marL="85725" algn="just">
              <a:lnSpc>
                <a:spcPct val="115000"/>
              </a:lnSpc>
              <a:defRPr/>
            </a:pPr>
            <a:endParaRPr lang="en-US" altLang="en-US" sz="8000" dirty="0">
              <a:solidFill>
                <a:srgbClr val="002BAE"/>
              </a:solidFill>
              <a:latin typeface="Century Gothic" panose="020B0502020202020204" pitchFamily="34" charset="0"/>
            </a:endParaRPr>
          </a:p>
          <a:p>
            <a:pPr marL="85725" algn="just">
              <a:lnSpc>
                <a:spcPct val="115000"/>
              </a:lnSpc>
              <a:defRPr/>
            </a:pPr>
            <a:r>
              <a:rPr lang="en-US" altLang="en-US" sz="8000" dirty="0">
                <a:solidFill>
                  <a:srgbClr val="002BAE"/>
                </a:solidFill>
                <a:latin typeface="Century Gothic" panose="020B0502020202020204" pitchFamily="34" charset="0"/>
              </a:rPr>
              <a:t>The DHET is required to address the directives for compliance and improvement highlighted in the Quality Assurance of Assessment report, develop and submit an improvement plan by</a:t>
            </a:r>
            <a:r>
              <a:rPr lang="en-US" altLang="en-US" sz="8000" b="1" dirty="0">
                <a:solidFill>
                  <a:srgbClr val="002BAE"/>
                </a:solidFill>
                <a:latin typeface="Century Gothic" panose="020B0502020202020204" pitchFamily="34" charset="0"/>
              </a:rPr>
              <a:t> 15 June 2022</a:t>
            </a:r>
            <a:r>
              <a:rPr lang="en-US" altLang="en-US" sz="8000" dirty="0">
                <a:solidFill>
                  <a:srgbClr val="002BAE"/>
                </a:solidFill>
                <a:latin typeface="Century Gothic" panose="020B0502020202020204" pitchFamily="34" charset="0"/>
              </a:rPr>
              <a:t>. Particular attention should be paid to recurring matters of non-compliance at private colleges. </a:t>
            </a:r>
          </a:p>
          <a:p>
            <a:pPr marL="106352" algn="just">
              <a:lnSpc>
                <a:spcPct val="120000"/>
              </a:lnSpc>
              <a:defRPr/>
            </a:pPr>
            <a:endParaRPr lang="en-US" altLang="en-US" sz="8000" dirty="0">
              <a:solidFill>
                <a:srgbClr val="002BAE"/>
              </a:solidFill>
              <a:latin typeface="Century Gothic" panose="020B0502020202020204" pitchFamily="34" charset="0"/>
            </a:endParaRPr>
          </a:p>
          <a:p>
            <a:pPr marL="85725" algn="just">
              <a:lnSpc>
                <a:spcPct val="120000"/>
              </a:lnSpc>
              <a:defRPr/>
            </a:pPr>
            <a:r>
              <a:rPr lang="en-ZA" altLang="en-US" sz="8000" dirty="0">
                <a:solidFill>
                  <a:srgbClr val="002BAE"/>
                </a:solidFill>
                <a:latin typeface="Century Gothic" panose="020B0502020202020204" pitchFamily="34" charset="0"/>
              </a:rPr>
              <a:t>The Executive Committee of Council commends the DHET for conducting a successful examination despite the challenges presented by Covid-19, which led to the postponement of the examinations to January/February 2022.</a:t>
            </a:r>
          </a:p>
          <a:p>
            <a:pPr marL="106352">
              <a:lnSpc>
                <a:spcPct val="120000"/>
              </a:lnSpc>
              <a:defRPr/>
            </a:pPr>
            <a:endParaRPr lang="en-ZA" altLang="en-US" sz="2000" dirty="0">
              <a:solidFill>
                <a:srgbClr val="003366"/>
              </a:solidFill>
              <a:latin typeface="Century Gothic" panose="020B0502020202020204" pitchFamily="34" charset="0"/>
            </a:endParaRPr>
          </a:p>
        </p:txBody>
      </p:sp>
      <p:sp>
        <p:nvSpPr>
          <p:cNvPr id="8199" name="TextBox 2">
            <a:extLst>
              <a:ext uri="{FF2B5EF4-FFF2-40B4-BE49-F238E27FC236}">
                <a16:creationId xmlns="" xmlns:a16="http://schemas.microsoft.com/office/drawing/2014/main" id="{6E8FA504-B22A-4E7F-B7E4-AB822D3476A6}"/>
              </a:ext>
            </a:extLst>
          </p:cNvPr>
          <p:cNvSpPr txBox="1">
            <a:spLocks noChangeArrowheads="1"/>
          </p:cNvSpPr>
          <p:nvPr/>
        </p:nvSpPr>
        <p:spPr bwMode="auto">
          <a:xfrm>
            <a:off x="8697912" y="6838950"/>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dirty="0">
                <a:solidFill>
                  <a:srgbClr val="002060"/>
                </a:solidFill>
              </a:rPr>
              <a:t>83</a:t>
            </a:r>
            <a:endParaRPr lang="en-ZA" altLang="en-US" sz="1400" dirty="0">
              <a:solidFill>
                <a:srgbClr val="002060"/>
              </a:solidFill>
            </a:endParaRPr>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 xmlns:a16="http://schemas.microsoft.com/office/drawing/2014/main" id="{703D334E-963E-440D-8A03-9D5D974BD9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903" b="22207"/>
          <a:stretch/>
        </p:blipFill>
        <p:spPr>
          <a:xfrm>
            <a:off x="1916112" y="170268"/>
            <a:ext cx="6558441" cy="6019800"/>
          </a:xfrm>
        </p:spPr>
      </p:pic>
      <p:sp>
        <p:nvSpPr>
          <p:cNvPr id="4" name="Slide Number Placeholder 3">
            <a:extLst>
              <a:ext uri="{FF2B5EF4-FFF2-40B4-BE49-F238E27FC236}">
                <a16:creationId xmlns="" xmlns:a16="http://schemas.microsoft.com/office/drawing/2014/main" id="{581DF8CD-E86F-4877-BEE7-AAD140C3EFCB}"/>
              </a:ext>
            </a:extLst>
          </p:cNvPr>
          <p:cNvSpPr>
            <a:spLocks noGrp="1"/>
          </p:cNvSpPr>
          <p:nvPr>
            <p:ph type="sldNum" sz="quarter" idx="10"/>
          </p:nvPr>
        </p:nvSpPr>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kumimoji="0" lang="en-ZA" sz="1400" b="0" i="0" u="none" strike="noStrike" kern="1200" cap="none" spc="0" normalizeH="0" baseline="0" noProof="0" smtClean="0">
                <a:ln>
                  <a:noFill/>
                </a:ln>
                <a:solidFill>
                  <a:srgbClr val="000000">
                    <a:tint val="75000"/>
                  </a:srgbClr>
                </a:solidFill>
                <a:effectLst/>
                <a:uLnTx/>
                <a:uFillTx/>
                <a:latin typeface="Century Gothic" panose="020B0502020202020204" pitchFamily="34" charset="0"/>
                <a:ea typeface="MS Gothic"/>
                <a:cs typeface="Arial" charset="0"/>
              </a:rPr>
              <a:pPr marL="0" marR="0" lvl="0" indent="0" algn="r" defTabSz="449263" rtl="0" eaLnBrk="0" fontAlgn="base" latinLnBrk="0" hangingPunct="0">
                <a:lnSpc>
                  <a:spcPct val="100000"/>
                </a:lnSpc>
                <a:spcBef>
                  <a:spcPct val="0"/>
                </a:spcBef>
                <a:spcAft>
                  <a:spcPct val="0"/>
                </a:spcAft>
                <a:buClrTx/>
                <a:buSzTx/>
                <a:buFontTx/>
                <a:buNone/>
                <a:tabLst/>
                <a:defRPr/>
              </a:pPr>
              <a:t>84</a:t>
            </a:fld>
            <a:endParaRPr kumimoji="0" lang="en-ZA" sz="1400" b="0" i="0" u="none" strike="noStrike" kern="1200" cap="none" spc="0" normalizeH="0" baseline="0" noProof="0" dirty="0">
              <a:ln>
                <a:noFill/>
              </a:ln>
              <a:solidFill>
                <a:srgbClr val="000000">
                  <a:tint val="75000"/>
                </a:srgbClr>
              </a:solidFill>
              <a:effectLst/>
              <a:uLnTx/>
              <a:uFillTx/>
              <a:latin typeface="Century Gothic" panose="020B0502020202020204" pitchFamily="34" charset="0"/>
              <a:ea typeface="MS Gothic"/>
              <a:cs typeface="Arial" charset="0"/>
            </a:endParaRPr>
          </a:p>
        </p:txBody>
      </p:sp>
    </p:spTree>
    <p:extLst>
      <p:ext uri="{BB962C8B-B14F-4D97-AF65-F5344CB8AC3E}">
        <p14:creationId xmlns:p14="http://schemas.microsoft.com/office/powerpoint/2010/main" val="2760684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621" y="731837"/>
            <a:ext cx="9071417" cy="5441950"/>
          </a:xfrm>
        </p:spPr>
        <p:txBody>
          <a:bodyPr/>
          <a:lstStyle/>
          <a:p>
            <a:pPr marL="106363" indent="0">
              <a:buNone/>
              <a:defRPr/>
            </a:pPr>
            <a:endParaRPr lang="en-US" sz="2400" dirty="0">
              <a:latin typeface="Century Gothic" panose="020B0502020202020204" pitchFamily="34" charset="0"/>
            </a:endParaRPr>
          </a:p>
          <a:p>
            <a:pPr marL="106363" indent="0">
              <a:buNone/>
              <a:defRPr/>
            </a:pPr>
            <a:endParaRPr lang="en-US" sz="2400" dirty="0">
              <a:latin typeface="Century Gothic" panose="020B0502020202020204" pitchFamily="34" charset="0"/>
            </a:endParaRPr>
          </a:p>
          <a:p>
            <a:pPr marL="106363" indent="0" algn="ctr">
              <a:buNone/>
              <a:defRPr/>
            </a:pPr>
            <a:endParaRPr lang="en-US" sz="6000" dirty="0">
              <a:latin typeface="Century Gothic" panose="020B0502020202020204" pitchFamily="34" charset="0"/>
            </a:endParaRPr>
          </a:p>
          <a:p>
            <a:pPr marL="106363" indent="0" algn="ctr">
              <a:buNone/>
              <a:defRPr/>
            </a:pPr>
            <a:r>
              <a:rPr lang="en-US" sz="4800" b="1" dirty="0">
                <a:solidFill>
                  <a:srgbClr val="002BAE"/>
                </a:solidFill>
                <a:latin typeface="Century Gothic" panose="020B0502020202020204" pitchFamily="34" charset="0"/>
              </a:rPr>
              <a:t>THANK YOU</a:t>
            </a:r>
          </a:p>
        </p:txBody>
      </p:sp>
      <p:sp>
        <p:nvSpPr>
          <p:cNvPr id="4" name="Slide Number Placeholder 3"/>
          <p:cNvSpPr>
            <a:spLocks noGrp="1"/>
          </p:cNvSpPr>
          <p:nvPr>
            <p:ph type="sldNum" idx="4"/>
          </p:nvPr>
        </p:nvSpPr>
        <p:spPr>
          <a:xfrm>
            <a:off x="7224713" y="6884988"/>
            <a:ext cx="2351087" cy="522287"/>
          </a:xfrm>
        </p:spPr>
        <p:txBody>
          <a:bodyPr/>
          <a:lstStyle/>
          <a:p>
            <a:fld id="{FB682254-A90A-4E36-AFA3-8B22414A6040}" type="slidenum">
              <a:rPr lang="en-GB" altLang="en-US" b="0" smtClean="0"/>
              <a:pPr/>
              <a:t>85</a:t>
            </a:fld>
            <a:endParaRPr lang="en-GB" altLang="en-US" b="0" dirty="0"/>
          </a:p>
        </p:txBody>
      </p:sp>
    </p:spTree>
    <p:extLst>
      <p:ext uri="{BB962C8B-B14F-4D97-AF65-F5344CB8AC3E}">
        <p14:creationId xmlns:p14="http://schemas.microsoft.com/office/powerpoint/2010/main" val="3949134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04825" y="323850"/>
            <a:ext cx="9066213" cy="479425"/>
          </a:xfrm>
        </p:spPr>
        <p:txBody>
          <a:bodyPr/>
          <a:lstStyle/>
          <a:p>
            <a:r>
              <a:rPr lang="en-ZA" altLang="en-US" sz="3600" b="1" dirty="0">
                <a:solidFill>
                  <a:srgbClr val="191966"/>
                </a:solidFill>
                <a:latin typeface="Century Gothic" panose="020B0502020202020204" pitchFamily="34" charset="0"/>
              </a:rPr>
              <a:t>Contact Details</a:t>
            </a:r>
          </a:p>
        </p:txBody>
      </p:sp>
      <p:sp>
        <p:nvSpPr>
          <p:cNvPr id="3" name="Content Placeholder 2"/>
          <p:cNvSpPr>
            <a:spLocks noGrp="1"/>
          </p:cNvSpPr>
          <p:nvPr>
            <p:ph idx="1"/>
          </p:nvPr>
        </p:nvSpPr>
        <p:spPr>
          <a:xfrm>
            <a:off x="504825" y="1493837"/>
            <a:ext cx="9066213" cy="4822826"/>
          </a:xfrm>
        </p:spPr>
        <p:txBody>
          <a:bodyPr/>
          <a:lstStyle/>
          <a:p>
            <a:pPr marL="431800">
              <a:spcBef>
                <a:spcPts val="1400"/>
              </a:spcBef>
              <a:spcAft>
                <a:spcPts val="1400"/>
              </a:spcAft>
              <a:defRPr/>
            </a:pPr>
            <a:r>
              <a:rPr lang="en-ZA" dirty="0">
                <a:solidFill>
                  <a:srgbClr val="191966"/>
                </a:solidFill>
                <a:latin typeface="Century Gothic" panose="020B0502020202020204" pitchFamily="34" charset="0"/>
                <a:sym typeface="Wingdings" panose="05000000000000000000" pitchFamily="2" charset="2"/>
              </a:rPr>
              <a:t>       </a:t>
            </a:r>
            <a:r>
              <a:rPr lang="en-ZA" dirty="0">
                <a:solidFill>
                  <a:srgbClr val="191966"/>
                </a:solidFill>
                <a:latin typeface="Century Gothic" panose="020B0502020202020204" pitchFamily="34" charset="0"/>
              </a:rPr>
              <a:t>012 349 1510</a:t>
            </a:r>
          </a:p>
          <a:p>
            <a:pPr marL="431800">
              <a:spcBef>
                <a:spcPts val="1400"/>
              </a:spcBef>
              <a:spcAft>
                <a:spcPts val="1400"/>
              </a:spcAft>
              <a:defRPr/>
            </a:pPr>
            <a:r>
              <a:rPr lang="en-ZA" dirty="0">
                <a:solidFill>
                  <a:srgbClr val="191966"/>
                </a:solidFill>
                <a:latin typeface="Century Gothic" panose="020B0502020202020204" pitchFamily="34" charset="0"/>
                <a:sym typeface="Wingdings" panose="05000000000000000000" pitchFamily="2" charset="2"/>
              </a:rPr>
              <a:t>		   0800 000 889</a:t>
            </a:r>
            <a:endParaRPr lang="en-ZA" dirty="0">
              <a:solidFill>
                <a:srgbClr val="191966"/>
              </a:solidFill>
              <a:latin typeface="Century Gothic" panose="020B0502020202020204" pitchFamily="34" charset="0"/>
            </a:endParaRPr>
          </a:p>
          <a:p>
            <a:pPr marL="431800">
              <a:spcBef>
                <a:spcPts val="1400"/>
              </a:spcBef>
              <a:spcAft>
                <a:spcPts val="1400"/>
              </a:spcAft>
              <a:defRPr/>
            </a:pPr>
            <a:r>
              <a:rPr lang="en-ZA" dirty="0">
                <a:latin typeface="Century Gothic" panose="020B0502020202020204" pitchFamily="34" charset="0"/>
                <a:sym typeface="Wingdings" panose="05000000000000000000" pitchFamily="2" charset="2"/>
              </a:rPr>
              <a:t> </a:t>
            </a:r>
            <a:r>
              <a:rPr lang="en-ZA" dirty="0">
                <a:latin typeface="Century Gothic" panose="020B0502020202020204" pitchFamily="34" charset="0"/>
              </a:rPr>
              <a:t>      </a:t>
            </a:r>
            <a:r>
              <a:rPr lang="en-ZA" u="sng" dirty="0">
                <a:solidFill>
                  <a:srgbClr val="0000FF"/>
                </a:solidFill>
                <a:latin typeface="Century Gothic" panose="020B0502020202020204" pitchFamily="34" charset="0"/>
              </a:rPr>
              <a:t>Mafu.Rakometsi@umalusi.org.za</a:t>
            </a:r>
            <a:r>
              <a:rPr lang="en-ZA" dirty="0">
                <a:latin typeface="Century Gothic" panose="020B0502020202020204" pitchFamily="34" charset="0"/>
              </a:rPr>
              <a:t> </a:t>
            </a:r>
          </a:p>
          <a:p>
            <a:pPr marL="107950" indent="0">
              <a:spcBef>
                <a:spcPts val="1400"/>
              </a:spcBef>
              <a:spcAft>
                <a:spcPts val="1400"/>
              </a:spcAft>
              <a:buFont typeface="Wingdings" panose="05000000000000000000" pitchFamily="2" charset="2"/>
              <a:buNone/>
              <a:defRPr/>
            </a:pPr>
            <a:r>
              <a:rPr lang="en-ZA" dirty="0">
                <a:solidFill>
                  <a:srgbClr val="0000FF"/>
                </a:solidFill>
                <a:latin typeface="Century Gothic" panose="020B0502020202020204" pitchFamily="34" charset="0"/>
              </a:rPr>
              <a:t>				info@umalusi.org.za</a:t>
            </a:r>
          </a:p>
          <a:p>
            <a:pPr>
              <a:defRPr/>
            </a:pPr>
            <a:endParaRPr lang="en-ZA" dirty="0">
              <a:latin typeface="Century Gothic" panose="020B0502020202020204" pitchFamily="34" charset="0"/>
            </a:endParaRPr>
          </a:p>
        </p:txBody>
      </p:sp>
      <p:sp>
        <p:nvSpPr>
          <p:cNvPr id="2" name="Slide Number Placeholder 1"/>
          <p:cNvSpPr>
            <a:spLocks noGrp="1"/>
          </p:cNvSpPr>
          <p:nvPr>
            <p:ph type="sldNum" sz="quarter" idx="10"/>
          </p:nvPr>
        </p:nvSpPr>
        <p:spPr>
          <a:xfrm>
            <a:off x="7304088" y="6806406"/>
            <a:ext cx="2266950" cy="401638"/>
          </a:xfrm>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kumimoji="0" lang="en-ZA"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anose="020B0609070205080204" pitchFamily="49" charset="-128"/>
              </a:rPr>
              <a:pPr marL="0" marR="0" lvl="0" indent="0" algn="r" defTabSz="449263" rtl="0" eaLnBrk="0" fontAlgn="base" latinLnBrk="0" hangingPunct="0">
                <a:lnSpc>
                  <a:spcPct val="100000"/>
                </a:lnSpc>
                <a:spcBef>
                  <a:spcPct val="0"/>
                </a:spcBef>
                <a:spcAft>
                  <a:spcPct val="0"/>
                </a:spcAft>
                <a:buClrTx/>
                <a:buSzTx/>
                <a:buFontTx/>
                <a:buNone/>
                <a:tabLst/>
                <a:defRPr/>
              </a:pPr>
              <a:t>86</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121628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4183"/>
            <a:ext cx="100790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195261" y="366910"/>
            <a:ext cx="9648825" cy="5998966"/>
          </a:xfrm>
        </p:spPr>
        <p:txBody>
          <a:bodyPr anchor="t"/>
          <a:lstStyle/>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rgbClr val="004A8F"/>
                </a:solidFill>
                <a:latin typeface="Century Gothic" panose="020B0502020202020204" pitchFamily="34" charset="0"/>
              </a:rPr>
              <a:t>National Certificate (Vocational) [NC(V)]</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000" dirty="0">
              <a:solidFill>
                <a:srgbClr val="004A8F"/>
              </a:solidFill>
              <a:latin typeface="Century Gothic" panose="020B0502020202020204" pitchFamily="34" charset="0"/>
            </a:endParaRP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004A8F"/>
                </a:solidFill>
                <a:latin typeface="Century Gothic" panose="020B0502020202020204" pitchFamily="34" charset="0"/>
              </a:rPr>
              <a:t>The NC(V) examinations are administered at the following centres:</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400" dirty="0">
              <a:latin typeface="Century Gothic" panose="020B0502020202020204" pitchFamily="34" charset="0"/>
            </a:endParaRP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4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08286274"/>
              </p:ext>
            </p:extLst>
          </p:nvPr>
        </p:nvGraphicFramePr>
        <p:xfrm>
          <a:off x="334559" y="1646237"/>
          <a:ext cx="9546038" cy="4800600"/>
        </p:xfrm>
        <a:graphic>
          <a:graphicData uri="http://schemas.openxmlformats.org/drawingml/2006/table">
            <a:tbl>
              <a:tblPr firstRow="1" bandRow="1">
                <a:tableStyleId>{21E4AEA4-8DFA-4A89-87EB-49C32662AFE0}</a:tableStyleId>
              </a:tblPr>
              <a:tblGrid>
                <a:gridCol w="2943362">
                  <a:extLst>
                    <a:ext uri="{9D8B030D-6E8A-4147-A177-3AD203B41FA5}">
                      <a16:colId xmlns="" xmlns:a16="http://schemas.microsoft.com/office/drawing/2014/main" val="2052361064"/>
                    </a:ext>
                  </a:extLst>
                </a:gridCol>
                <a:gridCol w="2227409">
                  <a:extLst>
                    <a:ext uri="{9D8B030D-6E8A-4147-A177-3AD203B41FA5}">
                      <a16:colId xmlns="" xmlns:a16="http://schemas.microsoft.com/office/drawing/2014/main" val="1653485081"/>
                    </a:ext>
                  </a:extLst>
                </a:gridCol>
                <a:gridCol w="2134800">
                  <a:extLst>
                    <a:ext uri="{9D8B030D-6E8A-4147-A177-3AD203B41FA5}">
                      <a16:colId xmlns="" xmlns:a16="http://schemas.microsoft.com/office/drawing/2014/main" val="1567859588"/>
                    </a:ext>
                  </a:extLst>
                </a:gridCol>
                <a:gridCol w="2240467">
                  <a:extLst>
                    <a:ext uri="{9D8B030D-6E8A-4147-A177-3AD203B41FA5}">
                      <a16:colId xmlns="" xmlns:a16="http://schemas.microsoft.com/office/drawing/2014/main" val="711050936"/>
                    </a:ext>
                  </a:extLst>
                </a:gridCol>
              </a:tblGrid>
              <a:tr h="883207">
                <a:tc>
                  <a:txBody>
                    <a:bodyPr/>
                    <a:lstStyle/>
                    <a:p>
                      <a:pPr algn="ctr"/>
                      <a:r>
                        <a:rPr lang="en-US" dirty="0">
                          <a:latin typeface="Century Gothic" panose="020B0502020202020204" pitchFamily="34" charset="0"/>
                        </a:rPr>
                        <a:t>Centre</a:t>
                      </a:r>
                      <a:r>
                        <a:rPr lang="en-US" baseline="0" dirty="0">
                          <a:latin typeface="Century Gothic" panose="020B0502020202020204" pitchFamily="34" charset="0"/>
                        </a:rPr>
                        <a:t> Type</a:t>
                      </a:r>
                      <a:endParaRPr lang="en-ZA" dirty="0">
                        <a:latin typeface="Century Gothic" panose="020B0502020202020204" pitchFamily="34" charset="0"/>
                      </a:endParaRPr>
                    </a:p>
                  </a:txBody>
                  <a:tcPr>
                    <a:solidFill>
                      <a:srgbClr val="22228B"/>
                    </a:solidFill>
                  </a:tcPr>
                </a:tc>
                <a:tc>
                  <a:txBody>
                    <a:bodyPr/>
                    <a:lstStyle/>
                    <a:p>
                      <a:pPr algn="ctr"/>
                      <a:r>
                        <a:rPr lang="en-US" dirty="0">
                          <a:latin typeface="Century Gothic" panose="020B0502020202020204" pitchFamily="34" charset="0"/>
                        </a:rPr>
                        <a:t>Number</a:t>
                      </a:r>
                    </a:p>
                    <a:p>
                      <a:pPr algn="ctr"/>
                      <a:r>
                        <a:rPr lang="en-US" dirty="0">
                          <a:latin typeface="Century Gothic" panose="020B0502020202020204" pitchFamily="34" charset="0"/>
                        </a:rPr>
                        <a:t>NC(V)</a:t>
                      </a:r>
                      <a:r>
                        <a:rPr lang="en-US" baseline="0" dirty="0">
                          <a:latin typeface="Century Gothic" panose="020B0502020202020204" pitchFamily="34" charset="0"/>
                        </a:rPr>
                        <a:t> 2019</a:t>
                      </a:r>
                      <a:endParaRPr lang="en-ZA" dirty="0">
                        <a:latin typeface="Century Gothic" panose="020B0502020202020204" pitchFamily="34" charset="0"/>
                      </a:endParaRPr>
                    </a:p>
                  </a:txBody>
                  <a:tcPr>
                    <a:solidFill>
                      <a:srgbClr val="22228B"/>
                    </a:solidFill>
                  </a:tcPr>
                </a:tc>
                <a:tc>
                  <a:txBody>
                    <a:bodyPr/>
                    <a:lstStyle/>
                    <a:p>
                      <a:pPr algn="ctr"/>
                      <a:r>
                        <a:rPr lang="en-US" dirty="0">
                          <a:latin typeface="Century Gothic" panose="020B0502020202020204" pitchFamily="34" charset="0"/>
                        </a:rPr>
                        <a:t>Number</a:t>
                      </a:r>
                    </a:p>
                    <a:p>
                      <a:pPr algn="ctr"/>
                      <a:r>
                        <a:rPr lang="en-US" dirty="0">
                          <a:latin typeface="Century Gothic" panose="020B0502020202020204" pitchFamily="34" charset="0"/>
                        </a:rPr>
                        <a:t>NC(V)</a:t>
                      </a:r>
                      <a:r>
                        <a:rPr lang="en-US" baseline="0" dirty="0">
                          <a:latin typeface="Century Gothic" panose="020B0502020202020204" pitchFamily="34" charset="0"/>
                        </a:rPr>
                        <a:t> 2020</a:t>
                      </a:r>
                      <a:endParaRPr lang="en-ZA" dirty="0">
                        <a:latin typeface="Century Gothic" panose="020B0502020202020204" pitchFamily="34" charset="0"/>
                      </a:endParaRPr>
                    </a:p>
                  </a:txBody>
                  <a:tcPr>
                    <a:solidFill>
                      <a:srgbClr val="22228B"/>
                    </a:solidFill>
                  </a:tcPr>
                </a:tc>
                <a:tc>
                  <a:txBody>
                    <a:bodyPr/>
                    <a:lstStyle/>
                    <a:p>
                      <a:pPr algn="ctr"/>
                      <a:r>
                        <a:rPr lang="en-US" dirty="0">
                          <a:latin typeface="Century Gothic" panose="020B0502020202020204" pitchFamily="34" charset="0"/>
                        </a:rPr>
                        <a:t>Number </a:t>
                      </a:r>
                    </a:p>
                    <a:p>
                      <a:pPr algn="ctr"/>
                      <a:r>
                        <a:rPr lang="en-US" dirty="0">
                          <a:latin typeface="Century Gothic" panose="020B0502020202020204" pitchFamily="34" charset="0"/>
                        </a:rPr>
                        <a:t>NC(V) 2021</a:t>
                      </a:r>
                      <a:endParaRPr lang="en-ZA" dirty="0">
                        <a:latin typeface="Century Gothic" panose="020B0502020202020204" pitchFamily="34" charset="0"/>
                      </a:endParaRPr>
                    </a:p>
                  </a:txBody>
                  <a:tcPr>
                    <a:solidFill>
                      <a:srgbClr val="22228B"/>
                    </a:solidFill>
                  </a:tcPr>
                </a:tc>
                <a:extLst>
                  <a:ext uri="{0D108BD9-81ED-4DB2-BD59-A6C34878D82A}">
                    <a16:rowId xmlns="" xmlns:a16="http://schemas.microsoft.com/office/drawing/2014/main" val="1287131322"/>
                  </a:ext>
                </a:extLst>
              </a:tr>
              <a:tr h="567325">
                <a:tc>
                  <a:txBody>
                    <a:bodyPr/>
                    <a:lstStyle/>
                    <a:p>
                      <a:r>
                        <a:rPr lang="en-US" sz="2400" dirty="0">
                          <a:solidFill>
                            <a:schemeClr val="tx1"/>
                          </a:solidFill>
                          <a:latin typeface="Century Gothic" panose="020B0502020202020204" pitchFamily="34" charset="0"/>
                        </a:rPr>
                        <a:t>Private</a:t>
                      </a:r>
                      <a:r>
                        <a:rPr lang="en-US" sz="2400" baseline="0" dirty="0">
                          <a:solidFill>
                            <a:schemeClr val="tx1"/>
                          </a:solidFill>
                          <a:latin typeface="Century Gothic" panose="020B0502020202020204" pitchFamily="34" charset="0"/>
                        </a:rPr>
                        <a:t> colleges</a:t>
                      </a:r>
                      <a:endParaRPr lang="en-ZA" sz="2400" dirty="0">
                        <a:solidFill>
                          <a:schemeClr val="tx1"/>
                        </a:solidFill>
                        <a:latin typeface="Century Gothic" panose="020B0502020202020204" pitchFamily="34" charset="0"/>
                      </a:endParaRPr>
                    </a:p>
                  </a:txBody>
                  <a:tcPr/>
                </a:tc>
                <a:tc>
                  <a:txBody>
                    <a:bodyPr/>
                    <a:lstStyle/>
                    <a:p>
                      <a:pPr algn="ctr"/>
                      <a:r>
                        <a:rPr lang="en-US" sz="2400" dirty="0">
                          <a:solidFill>
                            <a:schemeClr val="tx1"/>
                          </a:solidFill>
                          <a:latin typeface="Century Gothic" panose="020B0502020202020204" pitchFamily="34" charset="0"/>
                        </a:rPr>
                        <a:t>18</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latin typeface="Century Gothic" panose="020B0502020202020204" pitchFamily="34" charset="0"/>
                        </a:rPr>
                        <a:t>20</a:t>
                      </a:r>
                      <a:endParaRPr lang="en-ZA" sz="2400" dirty="0">
                        <a:solidFill>
                          <a:schemeClr val="tx1"/>
                        </a:solidFill>
                        <a:latin typeface="Century Gothic" panose="020B0502020202020204" pitchFamily="34" charset="0"/>
                      </a:endParaRPr>
                    </a:p>
                  </a:txBody>
                  <a:tcPr anchor="ctr"/>
                </a:tc>
                <a:tc>
                  <a:txBody>
                    <a:bodyPr/>
                    <a:lstStyle/>
                    <a:p>
                      <a:pPr algn="ctr"/>
                      <a:r>
                        <a:rPr lang="en-US" sz="2400" dirty="0">
                          <a:solidFill>
                            <a:schemeClr val="tx1"/>
                          </a:solidFill>
                          <a:latin typeface="Century Gothic" panose="020B0502020202020204" pitchFamily="34" charset="0"/>
                        </a:rPr>
                        <a:t>21</a:t>
                      </a:r>
                      <a:endParaRPr lang="en-ZA" sz="2400" dirty="0">
                        <a:solidFill>
                          <a:schemeClr val="tx1"/>
                        </a:solidFill>
                        <a:latin typeface="Century Gothic" panose="020B0502020202020204" pitchFamily="34" charset="0"/>
                      </a:endParaRPr>
                    </a:p>
                  </a:txBody>
                  <a:tcPr anchor="ctr">
                    <a:solidFill>
                      <a:schemeClr val="accent6">
                        <a:lumMod val="20000"/>
                        <a:lumOff val="80000"/>
                      </a:schemeClr>
                    </a:solidFill>
                  </a:tcPr>
                </a:tc>
                <a:extLst>
                  <a:ext uri="{0D108BD9-81ED-4DB2-BD59-A6C34878D82A}">
                    <a16:rowId xmlns="" xmlns:a16="http://schemas.microsoft.com/office/drawing/2014/main" val="3910809650"/>
                  </a:ext>
                </a:extLst>
              </a:tr>
              <a:tr h="654757">
                <a:tc>
                  <a:txBody>
                    <a:bodyPr/>
                    <a:lstStyle/>
                    <a:p>
                      <a:r>
                        <a:rPr lang="en-US" sz="2400" dirty="0">
                          <a:solidFill>
                            <a:schemeClr val="tx1"/>
                          </a:solidFill>
                          <a:latin typeface="Century Gothic" panose="020B0502020202020204" pitchFamily="34" charset="0"/>
                        </a:rPr>
                        <a:t>Public</a:t>
                      </a:r>
                      <a:r>
                        <a:rPr lang="en-US" sz="2400" baseline="0" dirty="0">
                          <a:solidFill>
                            <a:schemeClr val="tx1"/>
                          </a:solidFill>
                          <a:latin typeface="Century Gothic" panose="020B0502020202020204" pitchFamily="34" charset="0"/>
                        </a:rPr>
                        <a:t> colleges</a:t>
                      </a:r>
                      <a:endParaRPr lang="en-ZA" sz="2400" dirty="0">
                        <a:solidFill>
                          <a:schemeClr val="tx1"/>
                        </a:solidFill>
                        <a:latin typeface="Century Gothic" panose="020B0502020202020204" pitchFamily="34" charset="0"/>
                      </a:endParaRPr>
                    </a:p>
                  </a:txBody>
                  <a:tcPr>
                    <a:solidFill>
                      <a:schemeClr val="accent3">
                        <a:lumMod val="95000"/>
                      </a:schemeClr>
                    </a:solidFill>
                  </a:tcPr>
                </a:tc>
                <a:tc>
                  <a:txBody>
                    <a:bodyPr/>
                    <a:lstStyle/>
                    <a:p>
                      <a:pPr algn="ctr"/>
                      <a:r>
                        <a:rPr lang="en-US" sz="2400" dirty="0">
                          <a:solidFill>
                            <a:schemeClr val="tx1"/>
                          </a:solidFill>
                          <a:latin typeface="Century Gothic" panose="020B0502020202020204" pitchFamily="34" charset="0"/>
                        </a:rPr>
                        <a:t>219</a:t>
                      </a:r>
                      <a:endParaRPr lang="en-ZA" sz="2400" dirty="0">
                        <a:solidFill>
                          <a:schemeClr val="tx1"/>
                        </a:solidFill>
                        <a:latin typeface="Century Gothic" panose="020B0502020202020204" pitchFamily="34" charset="0"/>
                      </a:endParaRPr>
                    </a:p>
                  </a:txBody>
                  <a:tcPr anchor="ctr">
                    <a:solidFill>
                      <a:schemeClr val="accent3">
                        <a:lumMod val="95000"/>
                      </a:schemeClr>
                    </a:solidFill>
                  </a:tcPr>
                </a:tc>
                <a:tc>
                  <a:txBody>
                    <a:bodyPr/>
                    <a:lstStyle/>
                    <a:p>
                      <a:pPr algn="ctr"/>
                      <a:r>
                        <a:rPr lang="en-US" sz="2400" dirty="0">
                          <a:solidFill>
                            <a:schemeClr val="tx1"/>
                          </a:solidFill>
                          <a:latin typeface="Century Gothic" panose="020B0502020202020204" pitchFamily="34" charset="0"/>
                        </a:rPr>
                        <a:t>217</a:t>
                      </a:r>
                      <a:endParaRPr lang="en-ZA" sz="2400" dirty="0">
                        <a:solidFill>
                          <a:schemeClr val="tx1"/>
                        </a:solidFill>
                        <a:latin typeface="Century Gothic" panose="020B0502020202020204" pitchFamily="34" charset="0"/>
                      </a:endParaRPr>
                    </a:p>
                  </a:txBody>
                  <a:tcPr anchor="ctr">
                    <a:solidFill>
                      <a:schemeClr val="accent3">
                        <a:lumMod val="95000"/>
                      </a:schemeClr>
                    </a:solidFill>
                  </a:tcPr>
                </a:tc>
                <a:tc>
                  <a:txBody>
                    <a:bodyPr/>
                    <a:lstStyle/>
                    <a:p>
                      <a:pPr algn="ctr"/>
                      <a:r>
                        <a:rPr lang="en-US" sz="2400" dirty="0">
                          <a:solidFill>
                            <a:schemeClr val="tx1"/>
                          </a:solidFill>
                          <a:latin typeface="Century Gothic" panose="020B0502020202020204" pitchFamily="34" charset="0"/>
                        </a:rPr>
                        <a:t>220</a:t>
                      </a:r>
                      <a:endParaRPr lang="en-ZA" sz="2400" dirty="0">
                        <a:solidFill>
                          <a:schemeClr val="tx1"/>
                        </a:solidFill>
                        <a:latin typeface="Century Gothic" panose="020B0502020202020204" pitchFamily="34" charset="0"/>
                      </a:endParaRPr>
                    </a:p>
                  </a:txBody>
                  <a:tcPr anchor="ctr">
                    <a:solidFill>
                      <a:schemeClr val="accent3">
                        <a:lumMod val="95000"/>
                      </a:schemeClr>
                    </a:solidFill>
                  </a:tcPr>
                </a:tc>
                <a:extLst>
                  <a:ext uri="{0D108BD9-81ED-4DB2-BD59-A6C34878D82A}">
                    <a16:rowId xmlns="" xmlns:a16="http://schemas.microsoft.com/office/drawing/2014/main" val="2183529031"/>
                  </a:ext>
                </a:extLst>
              </a:tr>
              <a:tr h="1025669">
                <a:tc>
                  <a:txBody>
                    <a:bodyPr/>
                    <a:lstStyle/>
                    <a:p>
                      <a:r>
                        <a:rPr lang="en-US" sz="2400" b="0" dirty="0">
                          <a:solidFill>
                            <a:schemeClr val="tx1"/>
                          </a:solidFill>
                          <a:latin typeface="Century Gothic" panose="020B0502020202020204" pitchFamily="34" charset="0"/>
                        </a:rPr>
                        <a:t>Correctional Services Centres</a:t>
                      </a:r>
                      <a:endParaRPr lang="en-ZA" sz="2400" b="0" dirty="0">
                        <a:solidFill>
                          <a:schemeClr val="tx1"/>
                        </a:solidFill>
                        <a:latin typeface="Century Gothic" panose="020B0502020202020204" pitchFamily="34" charset="0"/>
                      </a:endParaRPr>
                    </a:p>
                  </a:txBody>
                  <a:tcPr>
                    <a:solidFill>
                      <a:schemeClr val="accent6">
                        <a:lumMod val="20000"/>
                        <a:lumOff val="80000"/>
                      </a:schemeClr>
                    </a:solidFill>
                  </a:tcPr>
                </a:tc>
                <a:tc>
                  <a:txBody>
                    <a:bodyPr/>
                    <a:lstStyle/>
                    <a:p>
                      <a:pPr algn="ctr"/>
                      <a:r>
                        <a:rPr lang="en-US" sz="2400" b="0" dirty="0">
                          <a:solidFill>
                            <a:schemeClr val="tx1"/>
                          </a:solidFill>
                          <a:latin typeface="Century Gothic" panose="020B0502020202020204" pitchFamily="34" charset="0"/>
                        </a:rPr>
                        <a:t>8</a:t>
                      </a:r>
                      <a:endParaRPr lang="en-ZA" sz="2400" b="0" dirty="0">
                        <a:solidFill>
                          <a:schemeClr val="tx1"/>
                        </a:solidFill>
                        <a:latin typeface="Century Gothic" panose="020B0502020202020204" pitchFamily="34" charset="0"/>
                      </a:endParaRPr>
                    </a:p>
                  </a:txBody>
                  <a:tcPr anchor="ctr">
                    <a:solidFill>
                      <a:schemeClr val="accent6">
                        <a:lumMod val="20000"/>
                        <a:lumOff val="80000"/>
                      </a:schemeClr>
                    </a:solidFill>
                  </a:tcPr>
                </a:tc>
                <a:tc>
                  <a:txBody>
                    <a:bodyPr/>
                    <a:lstStyle/>
                    <a:p>
                      <a:pPr algn="ctr"/>
                      <a:r>
                        <a:rPr lang="en-US" sz="2400" dirty="0">
                          <a:solidFill>
                            <a:schemeClr val="tx1"/>
                          </a:solidFill>
                          <a:latin typeface="Century Gothic" panose="020B0502020202020204" pitchFamily="34" charset="0"/>
                        </a:rPr>
                        <a:t>8</a:t>
                      </a:r>
                      <a:endParaRPr lang="en-ZA" sz="2400" dirty="0">
                        <a:solidFill>
                          <a:schemeClr val="tx1"/>
                        </a:solidFill>
                        <a:latin typeface="Century Gothic" panose="020B0502020202020204" pitchFamily="34" charset="0"/>
                      </a:endParaRPr>
                    </a:p>
                  </a:txBody>
                  <a:tcPr anchor="ctr">
                    <a:solidFill>
                      <a:schemeClr val="accent6">
                        <a:lumMod val="20000"/>
                        <a:lumOff val="80000"/>
                      </a:schemeClr>
                    </a:solidFill>
                  </a:tcPr>
                </a:tc>
                <a:tc>
                  <a:txBody>
                    <a:bodyPr/>
                    <a:lstStyle/>
                    <a:p>
                      <a:pPr algn="ctr"/>
                      <a:r>
                        <a:rPr lang="en-US" sz="2400" dirty="0">
                          <a:solidFill>
                            <a:schemeClr val="tx1"/>
                          </a:solidFill>
                          <a:latin typeface="Century Gothic" panose="020B0502020202020204" pitchFamily="34" charset="0"/>
                        </a:rPr>
                        <a:t>8</a:t>
                      </a:r>
                      <a:endParaRPr lang="en-ZA" sz="2400" dirty="0">
                        <a:solidFill>
                          <a:schemeClr val="tx1"/>
                        </a:solidFill>
                        <a:latin typeface="Century Gothic" panose="020B0502020202020204" pitchFamily="34" charset="0"/>
                      </a:endParaRPr>
                    </a:p>
                  </a:txBody>
                  <a:tcPr anchor="ctr">
                    <a:solidFill>
                      <a:schemeClr val="accent6">
                        <a:lumMod val="20000"/>
                        <a:lumOff val="80000"/>
                      </a:schemeClr>
                    </a:solidFill>
                  </a:tcPr>
                </a:tc>
                <a:extLst>
                  <a:ext uri="{0D108BD9-81ED-4DB2-BD59-A6C34878D82A}">
                    <a16:rowId xmlns="" xmlns:a16="http://schemas.microsoft.com/office/drawing/2014/main" val="2524661360"/>
                  </a:ext>
                </a:extLst>
              </a:tr>
              <a:tr h="654757">
                <a:tc>
                  <a:txBody>
                    <a:bodyPr/>
                    <a:lstStyle/>
                    <a:p>
                      <a:r>
                        <a:rPr lang="en-US" sz="2400" b="0" dirty="0">
                          <a:solidFill>
                            <a:schemeClr val="tx1"/>
                          </a:solidFill>
                          <a:latin typeface="Century Gothic" panose="020B0502020202020204" pitchFamily="34" charset="0"/>
                        </a:rPr>
                        <a:t>Public schools</a:t>
                      </a:r>
                      <a:endParaRPr lang="en-ZA" sz="2400" b="0" dirty="0">
                        <a:solidFill>
                          <a:schemeClr val="tx1"/>
                        </a:solidFill>
                        <a:latin typeface="Century Gothic" panose="020B0502020202020204" pitchFamily="34" charset="0"/>
                      </a:endParaRPr>
                    </a:p>
                  </a:txBody>
                  <a:tcPr>
                    <a:solidFill>
                      <a:schemeClr val="accent3">
                        <a:lumMod val="95000"/>
                      </a:schemeClr>
                    </a:solidFill>
                  </a:tcPr>
                </a:tc>
                <a:tc>
                  <a:txBody>
                    <a:bodyPr/>
                    <a:lstStyle/>
                    <a:p>
                      <a:pPr algn="ctr"/>
                      <a:r>
                        <a:rPr lang="en-US" sz="2400" b="0" dirty="0">
                          <a:solidFill>
                            <a:schemeClr val="tx1"/>
                          </a:solidFill>
                          <a:latin typeface="Century Gothic" panose="020B0502020202020204" pitchFamily="34" charset="0"/>
                        </a:rPr>
                        <a:t>1</a:t>
                      </a:r>
                      <a:endParaRPr lang="en-ZA" sz="2400" b="0" dirty="0">
                        <a:solidFill>
                          <a:schemeClr val="tx1"/>
                        </a:solidFill>
                        <a:latin typeface="Century Gothic" panose="020B0502020202020204" pitchFamily="34" charset="0"/>
                      </a:endParaRPr>
                    </a:p>
                  </a:txBody>
                  <a:tcPr anchor="ctr">
                    <a:solidFill>
                      <a:schemeClr val="accent3">
                        <a:lumMod val="95000"/>
                      </a:schemeClr>
                    </a:solidFill>
                  </a:tcPr>
                </a:tc>
                <a:tc>
                  <a:txBody>
                    <a:bodyPr/>
                    <a:lstStyle/>
                    <a:p>
                      <a:pPr algn="ctr"/>
                      <a:r>
                        <a:rPr lang="en-US" sz="2400" b="0" dirty="0">
                          <a:solidFill>
                            <a:schemeClr val="tx1"/>
                          </a:solidFill>
                          <a:latin typeface="Century Gothic" panose="020B0502020202020204" pitchFamily="34" charset="0"/>
                        </a:rPr>
                        <a:t>1</a:t>
                      </a:r>
                      <a:endParaRPr lang="en-ZA" sz="2400" b="0" dirty="0">
                        <a:solidFill>
                          <a:schemeClr val="tx1"/>
                        </a:solidFill>
                        <a:latin typeface="Century Gothic" panose="020B0502020202020204" pitchFamily="34" charset="0"/>
                      </a:endParaRPr>
                    </a:p>
                  </a:txBody>
                  <a:tcPr anchor="ctr">
                    <a:solidFill>
                      <a:schemeClr val="accent3">
                        <a:lumMod val="95000"/>
                      </a:schemeClr>
                    </a:solidFill>
                  </a:tcPr>
                </a:tc>
                <a:tc>
                  <a:txBody>
                    <a:bodyPr/>
                    <a:lstStyle/>
                    <a:p>
                      <a:pPr algn="ctr"/>
                      <a:r>
                        <a:rPr lang="en-US" sz="2400" b="0" dirty="0">
                          <a:solidFill>
                            <a:schemeClr val="tx1"/>
                          </a:solidFill>
                          <a:latin typeface="Century Gothic" panose="020B0502020202020204" pitchFamily="34" charset="0"/>
                        </a:rPr>
                        <a:t>0</a:t>
                      </a:r>
                      <a:endParaRPr lang="en-ZA" sz="2400" b="0" dirty="0">
                        <a:solidFill>
                          <a:schemeClr val="tx1"/>
                        </a:solidFill>
                        <a:latin typeface="Century Gothic" panose="020B0502020202020204" pitchFamily="34" charset="0"/>
                      </a:endParaRPr>
                    </a:p>
                  </a:txBody>
                  <a:tcPr anchor="ctr">
                    <a:solidFill>
                      <a:schemeClr val="accent3">
                        <a:lumMod val="95000"/>
                      </a:schemeClr>
                    </a:solidFill>
                  </a:tcPr>
                </a:tc>
                <a:extLst>
                  <a:ext uri="{0D108BD9-81ED-4DB2-BD59-A6C34878D82A}">
                    <a16:rowId xmlns="" xmlns:a16="http://schemas.microsoft.com/office/drawing/2014/main" val="91265614"/>
                  </a:ext>
                </a:extLst>
              </a:tr>
              <a:tr h="1014885">
                <a:tc>
                  <a:txBody>
                    <a:bodyPr/>
                    <a:lstStyle/>
                    <a:p>
                      <a:r>
                        <a:rPr lang="en-US" sz="2400" b="1" dirty="0">
                          <a:solidFill>
                            <a:schemeClr val="tx1"/>
                          </a:solidFill>
                          <a:latin typeface="Century Gothic" panose="020B0502020202020204" pitchFamily="34" charset="0"/>
                        </a:rPr>
                        <a:t>TOTAL</a:t>
                      </a:r>
                      <a:endParaRPr lang="en-ZA" sz="2400" b="1" dirty="0">
                        <a:solidFill>
                          <a:schemeClr val="tx1"/>
                        </a:solidFill>
                        <a:latin typeface="Century Gothic" panose="020B0502020202020204" pitchFamily="34" charset="0"/>
                      </a:endParaRPr>
                    </a:p>
                  </a:txBody>
                  <a:tcPr anchor="ctr">
                    <a:solidFill>
                      <a:schemeClr val="accent2">
                        <a:lumMod val="20000"/>
                        <a:lumOff val="80000"/>
                      </a:schemeClr>
                    </a:solidFill>
                  </a:tcPr>
                </a:tc>
                <a:tc>
                  <a:txBody>
                    <a:bodyPr/>
                    <a:lstStyle/>
                    <a:p>
                      <a:pPr algn="ctr"/>
                      <a:r>
                        <a:rPr lang="en-US" sz="2400" b="1" dirty="0">
                          <a:solidFill>
                            <a:schemeClr val="tx1"/>
                          </a:solidFill>
                          <a:latin typeface="Century Gothic" panose="020B0502020202020204" pitchFamily="34" charset="0"/>
                        </a:rPr>
                        <a:t>246</a:t>
                      </a:r>
                      <a:endParaRPr lang="en-ZA" sz="2400" b="1" dirty="0">
                        <a:solidFill>
                          <a:schemeClr val="tx1"/>
                        </a:solidFill>
                        <a:latin typeface="Century Gothic" panose="020B0502020202020204" pitchFamily="34" charset="0"/>
                      </a:endParaRPr>
                    </a:p>
                  </a:txBody>
                  <a:tcPr anchor="ctr">
                    <a:solidFill>
                      <a:schemeClr val="accent2">
                        <a:lumMod val="20000"/>
                        <a:lumOff val="80000"/>
                      </a:schemeClr>
                    </a:solidFill>
                  </a:tcPr>
                </a:tc>
                <a:tc>
                  <a:txBody>
                    <a:bodyPr/>
                    <a:lstStyle/>
                    <a:p>
                      <a:pPr algn="ctr"/>
                      <a:r>
                        <a:rPr lang="en-US" sz="2400" b="1" dirty="0">
                          <a:solidFill>
                            <a:schemeClr val="tx1"/>
                          </a:solidFill>
                          <a:latin typeface="Century Gothic" panose="020B0502020202020204" pitchFamily="34" charset="0"/>
                        </a:rPr>
                        <a:t>246</a:t>
                      </a:r>
                      <a:endParaRPr lang="en-ZA" sz="2400" b="1" dirty="0">
                        <a:solidFill>
                          <a:schemeClr val="tx1"/>
                        </a:solidFill>
                        <a:latin typeface="Century Gothic" panose="020B0502020202020204" pitchFamily="34" charset="0"/>
                      </a:endParaRPr>
                    </a:p>
                  </a:txBody>
                  <a:tcPr anchor="ctr">
                    <a:solidFill>
                      <a:schemeClr val="accent2">
                        <a:lumMod val="20000"/>
                        <a:lumOff val="80000"/>
                      </a:schemeClr>
                    </a:solidFill>
                  </a:tcPr>
                </a:tc>
                <a:tc>
                  <a:txBody>
                    <a:bodyPr/>
                    <a:lstStyle/>
                    <a:p>
                      <a:pPr algn="ctr"/>
                      <a:r>
                        <a:rPr lang="en-US" sz="2400" b="1" dirty="0">
                          <a:solidFill>
                            <a:schemeClr val="tx1"/>
                          </a:solidFill>
                          <a:latin typeface="Century Gothic" panose="020B0502020202020204" pitchFamily="34" charset="0"/>
                        </a:rPr>
                        <a:t>249</a:t>
                      </a:r>
                      <a:endParaRPr lang="en-ZA" sz="2400" b="1" dirty="0">
                        <a:solidFill>
                          <a:schemeClr val="tx1"/>
                        </a:solidFill>
                        <a:latin typeface="Century Gothic" panose="020B0502020202020204" pitchFamily="34" charset="0"/>
                      </a:endParaRPr>
                    </a:p>
                  </a:txBody>
                  <a:tcPr anchor="ctr">
                    <a:solidFill>
                      <a:schemeClr val="accent2">
                        <a:lumMod val="20000"/>
                        <a:lumOff val="80000"/>
                      </a:schemeClr>
                    </a:solidFill>
                  </a:tcPr>
                </a:tc>
                <a:extLst>
                  <a:ext uri="{0D108BD9-81ED-4DB2-BD59-A6C34878D82A}">
                    <a16:rowId xmlns="" xmlns:a16="http://schemas.microsoft.com/office/drawing/2014/main" val="2910550686"/>
                  </a:ext>
                </a:extLst>
              </a:tr>
            </a:tbl>
          </a:graphicData>
        </a:graphic>
      </p:graphicFrame>
      <p:sp>
        <p:nvSpPr>
          <p:cNvPr id="4" name="Slide Number Placeholder 3"/>
          <p:cNvSpPr>
            <a:spLocks noGrp="1"/>
          </p:cNvSpPr>
          <p:nvPr>
            <p:ph type="sldNum" idx="4294967295"/>
          </p:nvPr>
        </p:nvSpPr>
        <p:spPr>
          <a:xfrm>
            <a:off x="8234359" y="6884988"/>
            <a:ext cx="1609726" cy="522287"/>
          </a:xfrm>
        </p:spPr>
        <p:txBody>
          <a:bodyPr/>
          <a:lstStyle/>
          <a:p>
            <a:r>
              <a:rPr lang="en-GB" altLang="en-US" b="0" dirty="0"/>
              <a:t>                  </a:t>
            </a:r>
          </a:p>
        </p:txBody>
      </p:sp>
      <p:sp>
        <p:nvSpPr>
          <p:cNvPr id="3" name="Rectangle 2"/>
          <p:cNvSpPr/>
          <p:nvPr/>
        </p:nvSpPr>
        <p:spPr>
          <a:xfrm>
            <a:off x="8469312" y="6884988"/>
            <a:ext cx="1374773" cy="307777"/>
          </a:xfrm>
          <a:prstGeom prst="rect">
            <a:avLst/>
          </a:prstGeom>
        </p:spPr>
        <p:txBody>
          <a:bodyPr wrap="square">
            <a:spAutoFit/>
          </a:bodyPr>
          <a:lstStyle/>
          <a:p>
            <a:r>
              <a:rPr lang="en-ZA" sz="1400" dirty="0">
                <a:solidFill>
                  <a:schemeClr val="tx1"/>
                </a:solidFill>
                <a:latin typeface="Century Gothic" panose="020B0502020202020204" pitchFamily="34" charset="0"/>
                <a:ea typeface="MS Gothic" panose="020B0609070205080204" pitchFamily="49" charset="-128"/>
              </a:rPr>
              <a:t>                    9</a:t>
            </a:r>
            <a:endParaRPr lang="en-ZA" sz="1400" dirty="0">
              <a:solidFill>
                <a:schemeClr val="tx1"/>
              </a:solidFill>
            </a:endParaRPr>
          </a:p>
        </p:txBody>
      </p:sp>
    </p:spTree>
    <p:extLst>
      <p:ext uri="{BB962C8B-B14F-4D97-AF65-F5344CB8AC3E}">
        <p14:creationId xmlns:p14="http://schemas.microsoft.com/office/powerpoint/2010/main" val="3919579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6641</Words>
  <Application>Microsoft Office PowerPoint</Application>
  <PresentationFormat>Custom</PresentationFormat>
  <Paragraphs>1100</Paragraphs>
  <Slides>86</Slides>
  <Notes>78</Notes>
  <HiddenSlides>0</HiddenSlides>
  <MMClips>0</MMClips>
  <ScaleCrop>false</ScaleCrop>
  <HeadingPairs>
    <vt:vector size="4" baseType="variant">
      <vt:variant>
        <vt:lpstr>Theme</vt:lpstr>
      </vt:variant>
      <vt:variant>
        <vt:i4>3</vt:i4>
      </vt:variant>
      <vt:variant>
        <vt:lpstr>Slide Titles</vt:lpstr>
      </vt:variant>
      <vt:variant>
        <vt:i4>86</vt:i4>
      </vt:variant>
    </vt:vector>
  </HeadingPairs>
  <TitlesOfParts>
    <vt:vector size="89" baseType="lpstr">
      <vt:lpstr>1_Office Theme</vt:lpstr>
      <vt:lpstr>6_Office Theme</vt:lpstr>
      <vt:lpstr>4_Office Theme</vt:lpstr>
      <vt:lpstr>Portfolio Committee on Higher Education, Science and Technology   Briefing on the DHET 2021 NC(V) and NATED Report 190/191 November examinations</vt:lpstr>
      <vt:lpstr>Presentation Outline</vt:lpstr>
      <vt:lpstr>PowerPoint Presentation</vt:lpstr>
      <vt:lpstr>Umalusi Mandate and Regulatory Framework</vt:lpstr>
      <vt:lpstr>PowerPoint Presentation</vt:lpstr>
      <vt:lpstr>Framework for Quality Assurance of Assessment</vt:lpstr>
      <vt:lpstr>PowerPoint Presentation</vt:lpstr>
      <vt:lpstr>PowerPoint Presentation</vt:lpstr>
      <vt:lpstr>PowerPoint Presentation</vt:lpstr>
      <vt:lpstr>PowerPoint Presentation</vt:lpstr>
      <vt:lpstr>Moderation of Question Papers</vt:lpstr>
      <vt:lpstr>Moderation of Question Papers</vt:lpstr>
      <vt:lpstr>Moderation of Question Papers</vt:lpstr>
      <vt:lpstr>Moderation of Question Papers </vt:lpstr>
      <vt:lpstr>Moderation of Question Papers (cont.)</vt:lpstr>
      <vt:lpstr>PowerPoint Presentation</vt:lpstr>
      <vt:lpstr> Scope of Moderation of ICASS  </vt:lpstr>
      <vt:lpstr>Moderation of ICASS</vt:lpstr>
      <vt:lpstr>PowerPoint Presentation</vt:lpstr>
      <vt:lpstr> Moderation of ISAT Conduct  </vt:lpstr>
      <vt:lpstr>Moderation of ISAT Conduct  </vt:lpstr>
      <vt:lpstr>PowerPoint Presentation</vt:lpstr>
      <vt:lpstr>PowerPoint Presentation</vt:lpstr>
      <vt:lpstr>Monitoring the State of Readiness</vt:lpstr>
      <vt:lpstr>Monitoring the State of Readiness   </vt:lpstr>
      <vt:lpstr>PowerPoint Presentation</vt:lpstr>
      <vt:lpstr>PowerPoint Presentation</vt:lpstr>
      <vt:lpstr>Monitoring the Writing of Examinations</vt:lpstr>
      <vt:lpstr>PowerPoint Presentation</vt:lpstr>
      <vt:lpstr>PowerPoint Presentation</vt:lpstr>
      <vt:lpstr>Monitoring of Marking Centres</vt:lpstr>
      <vt:lpstr>PowerPoint Presentation</vt:lpstr>
      <vt:lpstr>PowerPoint Presentation</vt:lpstr>
      <vt:lpstr>PowerPoint Presentation</vt:lpstr>
      <vt:lpstr>Marking Guideline Discussions</vt:lpstr>
      <vt:lpstr>Marking Guideline Discussions</vt:lpstr>
      <vt:lpstr>Marking Guideline Discussions</vt:lpstr>
      <vt:lpstr>Marking Guideline Discussions</vt:lpstr>
      <vt:lpstr>PowerPoint Presentation</vt:lpstr>
      <vt:lpstr>Verification of Marking</vt:lpstr>
      <vt:lpstr>Verification of Marking</vt:lpstr>
      <vt:lpstr>Verification of Marking</vt:lpstr>
      <vt:lpstr>PowerPoint Presentation</vt:lpstr>
      <vt:lpstr>PowerPoint Presentation</vt:lpstr>
      <vt:lpstr>PowerPoint Presentation</vt:lpstr>
      <vt:lpstr>PowerPoint Presentation</vt:lpstr>
      <vt:lpstr>Moderation of Question Papers</vt:lpstr>
      <vt:lpstr>PowerPoint Presentation</vt:lpstr>
      <vt:lpstr>PowerPoint Presentation</vt:lpstr>
      <vt:lpstr>PowerPoint Presentation</vt:lpstr>
      <vt:lpstr>PowerPoint Presentation</vt:lpstr>
      <vt:lpstr> Scope of Moderation of ICASS  </vt:lpstr>
      <vt:lpstr>PowerPoint Presentation</vt:lpstr>
      <vt:lpstr>PowerPoint Presentation</vt:lpstr>
      <vt:lpstr>Monitoring of Writing</vt:lpstr>
      <vt:lpstr>Monitoring of writing</vt:lpstr>
      <vt:lpstr>Monitoring of the writing</vt:lpstr>
      <vt:lpstr>Monitoring of the writing</vt:lpstr>
      <vt:lpstr>PowerPoint Presentation</vt:lpstr>
      <vt:lpstr>Monitoring of marking Centres</vt:lpstr>
      <vt:lpstr> Monitoring of marking Centres </vt:lpstr>
      <vt:lpstr>PowerPoint Presentation</vt:lpstr>
      <vt:lpstr>Marking Guideline Discussions</vt:lpstr>
      <vt:lpstr>PowerPoint Presentation</vt:lpstr>
      <vt:lpstr>PowerPoint Presentation</vt:lpstr>
      <vt:lpstr>Verification of Marking</vt:lpstr>
      <vt:lpstr>PowerPoint Presentation</vt:lpstr>
      <vt:lpstr>PowerPoint Presentation</vt:lpstr>
      <vt:lpstr>What is Standardisation?</vt:lpstr>
      <vt:lpstr> Why Standardise Results? </vt:lpstr>
      <vt:lpstr>How to Standardise?</vt:lpstr>
      <vt:lpstr>Results Standardised by Umalusi per Qualification</vt:lpstr>
      <vt:lpstr>     Standardisation Process</vt:lpstr>
      <vt:lpstr>Standardisation: NC(V)</vt:lpstr>
      <vt:lpstr>Standardisation Decisions DHET NC(V)</vt:lpstr>
      <vt:lpstr>Standardisation: NATED</vt:lpstr>
      <vt:lpstr>PowerPoint Presentation</vt:lpstr>
      <vt:lpstr>PowerPoint Presentation</vt:lpstr>
      <vt:lpstr>PowerPoint Presentation</vt:lpstr>
      <vt:lpstr>PowerPoint Presentation</vt:lpstr>
      <vt:lpstr>Recommendations: NC(V)</vt:lpstr>
      <vt:lpstr>PowerPoint Presentation</vt:lpstr>
      <vt:lpstr>PowerPoint Presentation</vt:lpstr>
      <vt:lpstr>PowerPoint Presentation</vt:lpstr>
      <vt:lpstr>PowerPoint Presentation</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and Here  Date   Speaker</dc:title>
  <dc:creator>Pushpa Gramanie</dc:creator>
  <cp:lastModifiedBy>Sandile</cp:lastModifiedBy>
  <cp:revision>1215</cp:revision>
  <cp:lastPrinted>2022-03-18T09:21:10Z</cp:lastPrinted>
  <dcterms:modified xsi:type="dcterms:W3CDTF">2022-03-23T14:02:22Z</dcterms:modified>
</cp:coreProperties>
</file>