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Arial Narrow" panose="020B06060202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38" y="27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89598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d9fb3ada4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1d9fb3ada4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d9fb3ada4_2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11d9fb3ada4_2_2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11d9fb3ada4_2_2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d9fb3ada4_6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11d9fb3ada4_6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11d9fb3ada4_6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d9fb3ada4_6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11d9fb3ada4_6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11d9fb3ada4_6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d9fb3ada4_2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11d9fb3ada4_2_2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11d9fb3ada4_2_2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1d9fb3ada4_2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11d9fb3ada4_2_2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11d9fb3ada4_2_2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d9fb3ada4_2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1d9fb3ada4_2_2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t>More, decrease to the allocation to the Eastern Cape of 1,9% over the medium term while the Eastern Cape Health Department continues to use mud clinics</a:t>
            </a:r>
            <a:endParaRPr/>
          </a:p>
          <a:p>
            <a:pPr marL="0" lvl="0" indent="0" algn="l" rtl="0">
              <a:spcBef>
                <a:spcPts val="0"/>
              </a:spcBef>
              <a:spcAft>
                <a:spcPts val="0"/>
              </a:spcAft>
              <a:buClr>
                <a:schemeClr val="dk1"/>
              </a:buClr>
              <a:buSzPts val="1100"/>
              <a:buFont typeface="Arial"/>
              <a:buNone/>
            </a:pPr>
            <a:r>
              <a:rPr lang="en"/>
              <a:t>Gauteng has seen cuts in the proposed allocation for health infrastructure, while its hospitals are in dire conditions. For example, Tembisa Hospital, which services three metros, needed more funding to provide more wards, as stated by Parliament’s portfolio committee on Health. </a:t>
            </a:r>
            <a:endParaRPr/>
          </a:p>
          <a:p>
            <a:pPr marL="0" lvl="0" indent="0" algn="l" rtl="0">
              <a:spcBef>
                <a:spcPts val="0"/>
              </a:spcBef>
              <a:spcAft>
                <a:spcPts val="0"/>
              </a:spcAft>
              <a:buClr>
                <a:schemeClr val="dk1"/>
              </a:buClr>
              <a:buSzPts val="1100"/>
              <a:buFont typeface="Arial"/>
              <a:buNone/>
            </a:pPr>
            <a:r>
              <a:rPr lang="en"/>
              <a:t>Although overall increase is linked with inflation, we are concerned that it is not linked to the rising costs of healthcare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39" name="Google Shape;339;g11d9fb3ada4_2_2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d9fb3ada4_2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11d9fb3ada4_2_3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11d9fb3ada4_2_3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1d9fb3ada4_2_3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11d9fb3ada4_2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d9fb3ada4_2_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1d9fb3ada4_2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d9fb3ada4_2_10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11d9fb3ada4_2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d9fb3ada4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1d9fb3ada4_2_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Last bullet: mention </a:t>
            </a:r>
            <a:r>
              <a:rPr lang="en">
                <a:latin typeface="Calibri"/>
                <a:ea typeface="Calibri"/>
                <a:cs typeface="Calibri"/>
                <a:sym typeface="Calibri"/>
              </a:rPr>
              <a:t>resulting in limited resources to redressing gender inequality and gender-based violence that plagues South African society.</a:t>
            </a:r>
            <a:endParaRPr/>
          </a:p>
        </p:txBody>
      </p:sp>
      <p:sp>
        <p:nvSpPr>
          <p:cNvPr id="173" name="Google Shape;173;g11d9fb3ada4_2_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d9fb3ada4_2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1d9fb3ada4_2_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11d9fb3ada4_2_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d9fb3ada4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1d9fb3ada4_2_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11d9fb3ada4_2_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d9fb3ada4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1d9fb3ada4_6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What works: The EIG budget has recovered fully from the cuts that were made to it in 2020/21 when EIG funds were reprioritised to support the Covid-19 response.</a:t>
            </a:r>
            <a:endParaRPr/>
          </a:p>
          <a:p>
            <a:pPr marL="0" lvl="0" indent="0" algn="l" rtl="0">
              <a:spcBef>
                <a:spcPts val="0"/>
              </a:spcBef>
              <a:spcAft>
                <a:spcPts val="0"/>
              </a:spcAft>
              <a:buNone/>
            </a:pPr>
            <a:endParaRPr/>
          </a:p>
        </p:txBody>
      </p:sp>
      <p:sp>
        <p:nvSpPr>
          <p:cNvPr id="219" name="Google Shape;219;g11d9fb3ada4_6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1d9fb3ada4_2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1d9fb3ada4_2_1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Last bullet: mention </a:t>
            </a:r>
            <a:r>
              <a:rPr lang="en" sz="1800">
                <a:latin typeface="Calibri"/>
                <a:ea typeface="Calibri"/>
                <a:cs typeface="Calibri"/>
                <a:sym typeface="Calibri"/>
              </a:rPr>
              <a:t>resulting in limited resources to redressing gender inequality and gender-based violence that plagues South African society.</a:t>
            </a:r>
            <a:endParaRPr/>
          </a:p>
        </p:txBody>
      </p:sp>
      <p:sp>
        <p:nvSpPr>
          <p:cNvPr id="234" name="Google Shape;234;g11d9fb3ada4_2_1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d9fb3ada4_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11d9fb3ada4_2_2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Intro with this: Less money to subsidise ECD, to construct the low-cost ECD centres that government intends to pilot, and to maintain existing ECD centres to ensure they are conducive to learning</a:t>
            </a:r>
            <a:endParaRPr/>
          </a:p>
        </p:txBody>
      </p:sp>
      <p:sp>
        <p:nvSpPr>
          <p:cNvPr id="249" name="Google Shape;249;g11d9fb3ada4_2_2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hyperlink" Target="https://pmbejd.org.za/" TargetMode="External"/><Relationship Id="rId5" Type="http://schemas.openxmlformats.org/officeDocument/2006/relationships/image" Target="../media/image5.png"/><Relationship Id="rId10" Type="http://schemas.openxmlformats.org/officeDocument/2006/relationships/hyperlink" Target="https://pmbejd.org.za/wp-content/uploads/2022/02/February-2022-Household-Affordability-Index-PMBEJD_28022022.pdf" TargetMode="External"/><Relationship Id="rId4" Type="http://schemas.openxmlformats.org/officeDocument/2006/relationships/image" Target="../media/image7.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1.jp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ection27.org.za/"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987050" y="2617938"/>
            <a:ext cx="5169900" cy="1140300"/>
          </a:xfrm>
          <a:prstGeom prst="rect">
            <a:avLst/>
          </a:prstGeom>
          <a:noFill/>
          <a:ln>
            <a:noFill/>
          </a:ln>
        </p:spPr>
        <p:txBody>
          <a:bodyPr spcFirstLastPara="1" wrap="square" lIns="68575" tIns="34275" rIns="68575" bIns="34275" anchor="b" anchorCtr="0">
            <a:noAutofit/>
          </a:bodyPr>
          <a:lstStyle/>
          <a:p>
            <a:pPr marL="0" lvl="0" indent="0" algn="ctr" rtl="0">
              <a:lnSpc>
                <a:spcPct val="115000"/>
              </a:lnSpc>
              <a:spcBef>
                <a:spcPts val="0"/>
              </a:spcBef>
              <a:spcAft>
                <a:spcPts val="0"/>
              </a:spcAft>
              <a:buClr>
                <a:srgbClr val="000000"/>
              </a:buClr>
              <a:buSzPts val="2300"/>
              <a:buFont typeface="Arial"/>
              <a:buNone/>
            </a:pPr>
            <a:r>
              <a:rPr lang="en" sz="3000" b="1">
                <a:solidFill>
                  <a:srgbClr val="000000"/>
                </a:solidFill>
              </a:rPr>
              <a:t>SECTION27 SUBMISSION TO THE SELECT COMMITTEE ON APPROPRIATIONS ON THE DIVISION OF REVENUE BILL </a:t>
            </a:r>
            <a:endParaRPr sz="3000" b="1">
              <a:solidFill>
                <a:srgbClr val="000000"/>
              </a:solidFill>
            </a:endParaRPr>
          </a:p>
          <a:p>
            <a:pPr marL="0" lvl="0" indent="0" algn="ctr" rtl="0">
              <a:lnSpc>
                <a:spcPct val="115000"/>
              </a:lnSpc>
              <a:spcBef>
                <a:spcPts val="0"/>
              </a:spcBef>
              <a:spcAft>
                <a:spcPts val="0"/>
              </a:spcAft>
              <a:buClr>
                <a:srgbClr val="000000"/>
              </a:buClr>
              <a:buSzPts val="2300"/>
              <a:buFont typeface="Arial"/>
              <a:buNone/>
            </a:pPr>
            <a:r>
              <a:rPr lang="en" sz="3000" b="1">
                <a:solidFill>
                  <a:srgbClr val="000000"/>
                </a:solidFill>
              </a:rPr>
              <a:t>[B 6—2022] </a:t>
            </a:r>
            <a:endParaRPr sz="3000" b="1"/>
          </a:p>
        </p:txBody>
      </p:sp>
      <p:sp>
        <p:nvSpPr>
          <p:cNvPr id="130" name="Google Shape;130;p25"/>
          <p:cNvSpPr txBox="1">
            <a:spLocks noGrp="1"/>
          </p:cNvSpPr>
          <p:nvPr>
            <p:ph type="subTitle" idx="1"/>
          </p:nvPr>
        </p:nvSpPr>
        <p:spPr>
          <a:xfrm>
            <a:off x="2056411" y="3903551"/>
            <a:ext cx="5169877" cy="421274"/>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a:t>By Matshidiso Lencoasa</a:t>
            </a:r>
            <a:endParaRPr/>
          </a:p>
        </p:txBody>
      </p:sp>
      <p:pic>
        <p:nvPicPr>
          <p:cNvPr id="131" name="Google Shape;131;p25"/>
          <p:cNvPicPr preferRelativeResize="0"/>
          <p:nvPr/>
        </p:nvPicPr>
        <p:blipFill rotWithShape="1">
          <a:blip r:embed="rId3">
            <a:alphaModFix/>
          </a:blip>
          <a:srcRect/>
          <a:stretch/>
        </p:blipFill>
        <p:spPr>
          <a:xfrm>
            <a:off x="0" y="10190"/>
            <a:ext cx="2242771" cy="1297185"/>
          </a:xfrm>
          <a:prstGeom prst="rect">
            <a:avLst/>
          </a:prstGeom>
          <a:noFill/>
          <a:ln>
            <a:noFill/>
          </a:ln>
        </p:spPr>
      </p:pic>
      <p:cxnSp>
        <p:nvCxnSpPr>
          <p:cNvPr id="132" name="Google Shape;132;p25"/>
          <p:cNvCxnSpPr/>
          <p:nvPr/>
        </p:nvCxnSpPr>
        <p:spPr>
          <a:xfrm>
            <a:off x="529379" y="1232663"/>
            <a:ext cx="0" cy="3910838"/>
          </a:xfrm>
          <a:prstGeom prst="straightConnector1">
            <a:avLst/>
          </a:prstGeom>
          <a:noFill/>
          <a:ln w="9525" cap="flat" cmpd="sng">
            <a:solidFill>
              <a:srgbClr val="D1222A"/>
            </a:solidFill>
            <a:prstDash val="solid"/>
            <a:miter lim="800000"/>
            <a:headEnd type="none" w="sm" len="sm"/>
            <a:tailEnd type="none" w="sm" len="sm"/>
          </a:ln>
        </p:spPr>
      </p:cxnSp>
      <p:cxnSp>
        <p:nvCxnSpPr>
          <p:cNvPr id="133" name="Google Shape;133;p25"/>
          <p:cNvCxnSpPr/>
          <p:nvPr/>
        </p:nvCxnSpPr>
        <p:spPr>
          <a:xfrm rot="10800000">
            <a:off x="2242771" y="590175"/>
            <a:ext cx="6901229" cy="0"/>
          </a:xfrm>
          <a:prstGeom prst="straightConnector1">
            <a:avLst/>
          </a:prstGeom>
          <a:noFill/>
          <a:ln w="9525" cap="flat" cmpd="sng">
            <a:solidFill>
              <a:srgbClr val="D1222A"/>
            </a:solidFill>
            <a:prstDash val="solid"/>
            <a:miter lim="800000"/>
            <a:headEnd type="none" w="sm" len="sm"/>
            <a:tailEnd type="none" w="sm" len="sm"/>
          </a:ln>
        </p:spPr>
      </p:cxnSp>
      <p:sp>
        <p:nvSpPr>
          <p:cNvPr id="134" name="Google Shape;134;p25"/>
          <p:cNvSpPr txBox="1"/>
          <p:nvPr/>
        </p:nvSpPr>
        <p:spPr>
          <a:xfrm>
            <a:off x="2313110" y="587081"/>
            <a:ext cx="6760551" cy="242108"/>
          </a:xfrm>
          <a:prstGeom prst="rect">
            <a:avLst/>
          </a:prstGeom>
          <a:noFill/>
          <a:ln>
            <a:noFill/>
          </a:ln>
        </p:spPr>
        <p:txBody>
          <a:bodyPr spcFirstLastPara="1" wrap="square" lIns="68575" tIns="34275" rIns="68575" bIns="34275" anchor="t" anchorCtr="0">
            <a:noAutofit/>
          </a:bodyPr>
          <a:lstStyle/>
          <a:p>
            <a:pPr marL="0" marR="0" lvl="0" indent="0" algn="r" rtl="0">
              <a:lnSpc>
                <a:spcPct val="120000"/>
              </a:lnSpc>
              <a:spcBef>
                <a:spcPts val="0"/>
              </a:spcBef>
              <a:spcAft>
                <a:spcPts val="0"/>
              </a:spcAft>
              <a:buNone/>
            </a:pPr>
            <a:r>
              <a:rPr lang="en" sz="700" b="0" i="0" u="none" strike="noStrike" cap="none">
                <a:solidFill>
                  <a:srgbClr val="333333"/>
                </a:solidFill>
                <a:latin typeface="Arial Narrow"/>
                <a:ea typeface="Arial Narrow"/>
                <a:cs typeface="Arial Narrow"/>
                <a:sym typeface="Arial Narrow"/>
              </a:rPr>
              <a:t>1</a:t>
            </a:r>
            <a:r>
              <a:rPr lang="en" sz="700" b="0" i="0" u="none" strike="noStrike" cap="none" baseline="30000">
                <a:solidFill>
                  <a:srgbClr val="333333"/>
                </a:solidFill>
                <a:latin typeface="Arial Narrow"/>
                <a:ea typeface="Arial Narrow"/>
                <a:cs typeface="Arial Narrow"/>
                <a:sym typeface="Arial Narrow"/>
              </a:rPr>
              <a:t>st</a:t>
            </a:r>
            <a:r>
              <a:rPr lang="en" sz="700" b="0" i="0" u="none" strike="noStrike" cap="none">
                <a:solidFill>
                  <a:srgbClr val="333333"/>
                </a:solidFill>
                <a:latin typeface="Arial Narrow"/>
                <a:ea typeface="Arial Narrow"/>
                <a:cs typeface="Arial Narrow"/>
                <a:sym typeface="Arial Narrow"/>
              </a:rPr>
              <a:t> floor, South Point Corner, 87 De Korte Street, Braamfontein, 2001. PO Box 32361, Braamfontein, 2017. T +27 (0)11 356 4100 f +27 (0)11 339 4311 info@section27.org.za</a:t>
            </a:r>
            <a:r>
              <a:rPr lang="en" sz="600" b="0" i="0" u="none" strike="noStrike" cap="none">
                <a:solidFill>
                  <a:srgbClr val="333333"/>
                </a:solidFill>
                <a:latin typeface="Arial Narrow"/>
                <a:ea typeface="Arial Narrow"/>
                <a:cs typeface="Arial Narrow"/>
                <a:sym typeface="Arial Narrow"/>
              </a:rPr>
              <a:t> </a:t>
            </a:r>
            <a:r>
              <a:rPr lang="en" sz="600" b="1" i="0" u="none" strike="noStrike" cap="none">
                <a:solidFill>
                  <a:srgbClr val="333333"/>
                </a:solidFill>
                <a:latin typeface="Arial Narrow"/>
                <a:ea typeface="Arial Narrow"/>
                <a:cs typeface="Arial Narrow"/>
                <a:sym typeface="Arial Narrow"/>
              </a:rPr>
              <a:t>www.section27.org.za</a:t>
            </a:r>
            <a:endParaRPr sz="1100" b="0" i="0" u="none" strike="noStrike" cap="none">
              <a:solidFill>
                <a:srgbClr val="000000"/>
              </a:solidFill>
              <a:latin typeface="Times New Roman"/>
              <a:ea typeface="Times New Roman"/>
              <a:cs typeface="Times New Roman"/>
              <a:sym typeface="Times New Roman"/>
            </a:endParaRPr>
          </a:p>
          <a:p>
            <a:pPr marL="0" marR="0" lvl="0" indent="0" algn="l" rtl="0">
              <a:lnSpc>
                <a:spcPct val="120000"/>
              </a:lnSpc>
              <a:spcBef>
                <a:spcPts val="0"/>
              </a:spcBef>
              <a:spcAft>
                <a:spcPts val="0"/>
              </a:spcAft>
              <a:buNone/>
            </a:pPr>
            <a:r>
              <a:rPr lang="en" sz="500" b="0" i="0" u="none" strike="noStrike" cap="none">
                <a:solidFill>
                  <a:srgbClr val="333333"/>
                </a:solidFill>
                <a:latin typeface="Arial Narrow"/>
                <a:ea typeface="Arial Narrow"/>
                <a:cs typeface="Arial Narrow"/>
                <a:sym typeface="Arial Narrow"/>
              </a:rPr>
              <a:t> </a:t>
            </a:r>
            <a:endParaRPr sz="900" b="0" i="0" u="none" strike="noStrike" cap="none">
              <a:solidFill>
                <a:srgbClr val="000000"/>
              </a:solidFill>
              <a:latin typeface="Times New Roman"/>
              <a:ea typeface="Times New Roman"/>
              <a:cs typeface="Times New Roman"/>
              <a:sym typeface="Times New Roman"/>
            </a:endParaRPr>
          </a:p>
          <a:p>
            <a:pPr marL="0" marR="0" lvl="0" indent="0" algn="l" rtl="0">
              <a:lnSpc>
                <a:spcPct val="120000"/>
              </a:lnSpc>
              <a:spcBef>
                <a:spcPts val="0"/>
              </a:spcBef>
              <a:spcAft>
                <a:spcPts val="0"/>
              </a:spcAft>
              <a:buNone/>
            </a:pPr>
            <a:r>
              <a:rPr lang="en" sz="500" b="1" i="0" u="none" strike="noStrike" cap="none">
                <a:solidFill>
                  <a:srgbClr val="333333"/>
                </a:solidFill>
                <a:latin typeface="Arial Narrow"/>
                <a:ea typeface="Arial Narrow"/>
                <a:cs typeface="Arial Narrow"/>
                <a:sym typeface="Arial Narrow"/>
              </a:rPr>
              <a:t> </a:t>
            </a:r>
            <a:endParaRPr sz="900" b="0" i="0" u="none" strike="noStrike" cap="none">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 sz="900" b="0" i="0" u="none" strike="noStrike" cap="none">
                <a:solidFill>
                  <a:schemeClr val="dk1"/>
                </a:solidFill>
                <a:latin typeface="Times New Roman"/>
                <a:ea typeface="Times New Roman"/>
                <a:cs typeface="Times New Roman"/>
                <a:sym typeface="Times New Roman"/>
              </a:rPr>
              <a:t> </a:t>
            </a:r>
            <a:endParaRPr sz="1100"/>
          </a:p>
        </p:txBody>
      </p:sp>
      <p:sp>
        <p:nvSpPr>
          <p:cNvPr id="135" name="Google Shape;135;p25"/>
          <p:cNvSpPr txBox="1"/>
          <p:nvPr/>
        </p:nvSpPr>
        <p:spPr>
          <a:xfrm>
            <a:off x="2324908" y="228521"/>
            <a:ext cx="6760554" cy="317120"/>
          </a:xfrm>
          <a:prstGeom prst="rect">
            <a:avLst/>
          </a:prstGeom>
          <a:noFill/>
          <a:ln>
            <a:noFill/>
          </a:ln>
        </p:spPr>
        <p:txBody>
          <a:bodyPr spcFirstLastPara="1" wrap="square" lIns="68575" tIns="34275" rIns="68575" bIns="34275" anchor="t" anchorCtr="0">
            <a:noAutofit/>
          </a:bodyPr>
          <a:lstStyle/>
          <a:p>
            <a:pPr marL="0" marR="0" lvl="0" indent="0" algn="r" rtl="0">
              <a:lnSpc>
                <a:spcPct val="120000"/>
              </a:lnSpc>
              <a:spcBef>
                <a:spcPts val="0"/>
              </a:spcBef>
              <a:spcAft>
                <a:spcPts val="0"/>
              </a:spcAft>
              <a:buNone/>
            </a:pPr>
            <a:r>
              <a:rPr lang="en" sz="800" b="0" i="0" u="none" strike="noStrike" cap="none">
                <a:solidFill>
                  <a:srgbClr val="333333"/>
                </a:solidFill>
                <a:latin typeface="Arial Narrow"/>
                <a:ea typeface="Arial Narrow"/>
                <a:cs typeface="Arial Narrow"/>
                <a:sym typeface="Arial Narrow"/>
              </a:rPr>
              <a:t>Income Tax Exemption Reference Number: PBO 930022549. Nonprofit Organisation Registration Number: 055-382-NPO SECTION27, Non-Profit Company (2006/021659/08).</a:t>
            </a:r>
            <a:endParaRPr sz="1200" b="0" i="0" u="none" strike="noStrike" cap="none">
              <a:solidFill>
                <a:srgbClr val="000000"/>
              </a:solidFill>
              <a:latin typeface="Times New Roman"/>
              <a:ea typeface="Times New Roman"/>
              <a:cs typeface="Times New Roman"/>
              <a:sym typeface="Times New Roman"/>
            </a:endParaRPr>
          </a:p>
          <a:p>
            <a:pPr marL="0" marR="0" lvl="0" indent="0" algn="r" rtl="0">
              <a:lnSpc>
                <a:spcPct val="120000"/>
              </a:lnSpc>
              <a:spcBef>
                <a:spcPts val="200"/>
              </a:spcBef>
              <a:spcAft>
                <a:spcPts val="0"/>
              </a:spcAft>
              <a:buNone/>
            </a:pPr>
            <a:r>
              <a:rPr lang="en" sz="600" b="0" i="0" u="none" strike="noStrike" cap="none">
                <a:solidFill>
                  <a:srgbClr val="333333"/>
                </a:solidFill>
                <a:latin typeface="Arial Narrow"/>
                <a:ea typeface="Arial Narrow"/>
                <a:cs typeface="Arial Narrow"/>
                <a:sym typeface="Arial Narrow"/>
              </a:rPr>
              <a:t>Board of Directors: Ms AL Brown (Acting Chairperson) Dr B Brink (Treasurer), Ms U Rugege (Executive Director), Ms N Seme, Mr N Spaull, Mr B Botha, Ms E Kelly, Justice J Froneman, Dr A Skelton, Ms S Kalla.</a:t>
            </a:r>
            <a:endParaRPr sz="1200" b="0" i="0" u="none" strike="noStrike" cap="none">
              <a:solidFill>
                <a:schemeClr val="dk1"/>
              </a:solidFill>
              <a:latin typeface="Times New Roman"/>
              <a:ea typeface="Times New Roman"/>
              <a:cs typeface="Times New Roman"/>
              <a:sym typeface="Times New Roman"/>
            </a:endParaRPr>
          </a:p>
        </p:txBody>
      </p:sp>
      <p:pic>
        <p:nvPicPr>
          <p:cNvPr id="136" name="Google Shape;136;p25"/>
          <p:cNvPicPr preferRelativeResize="0"/>
          <p:nvPr/>
        </p:nvPicPr>
        <p:blipFill rotWithShape="1">
          <a:blip r:embed="rId4">
            <a:alphaModFix/>
          </a:blip>
          <a:srcRect l="23634" r="9804"/>
          <a:stretch/>
        </p:blipFill>
        <p:spPr>
          <a:xfrm>
            <a:off x="8276569" y="4270268"/>
            <a:ext cx="808892" cy="808893"/>
          </a:xfrm>
          <a:prstGeom prst="rect">
            <a:avLst/>
          </a:prstGeom>
          <a:noFill/>
          <a:ln w="9525" cap="flat" cmpd="sng">
            <a:solidFill>
              <a:srgbClr val="D1222A"/>
            </a:solidFill>
            <a:prstDash val="solid"/>
            <a:round/>
            <a:headEnd type="none" w="sm" len="sm"/>
            <a:tailEnd type="none" w="sm" len="sm"/>
          </a:ln>
        </p:spPr>
      </p:pic>
      <p:pic>
        <p:nvPicPr>
          <p:cNvPr id="137" name="Google Shape;137;p25"/>
          <p:cNvPicPr preferRelativeResize="0"/>
          <p:nvPr/>
        </p:nvPicPr>
        <p:blipFill rotWithShape="1">
          <a:blip r:embed="rId5">
            <a:alphaModFix/>
          </a:blip>
          <a:srcRect l="17860" t="19831" r="46100" b="4726"/>
          <a:stretch/>
        </p:blipFill>
        <p:spPr>
          <a:xfrm>
            <a:off x="7374906" y="4270268"/>
            <a:ext cx="810000" cy="808710"/>
          </a:xfrm>
          <a:prstGeom prst="rect">
            <a:avLst/>
          </a:prstGeom>
          <a:noFill/>
          <a:ln w="9525" cap="flat" cmpd="sng">
            <a:solidFill>
              <a:srgbClr val="D1222A"/>
            </a:solidFill>
            <a:prstDash val="solid"/>
            <a:round/>
            <a:headEnd type="none" w="sm" len="sm"/>
            <a:tailEnd type="none" w="sm" len="sm"/>
          </a:ln>
        </p:spPr>
      </p:pic>
      <p:pic>
        <p:nvPicPr>
          <p:cNvPr id="138" name="Google Shape;138;p25"/>
          <p:cNvPicPr preferRelativeResize="0"/>
          <p:nvPr/>
        </p:nvPicPr>
        <p:blipFill rotWithShape="1">
          <a:blip r:embed="rId6">
            <a:alphaModFix/>
          </a:blip>
          <a:srcRect l="33399" r="9199" b="14553"/>
          <a:stretch/>
        </p:blipFill>
        <p:spPr>
          <a:xfrm>
            <a:off x="8276570" y="2477748"/>
            <a:ext cx="810000" cy="810000"/>
          </a:xfrm>
          <a:prstGeom prst="rect">
            <a:avLst/>
          </a:prstGeom>
          <a:noFill/>
          <a:ln w="9525" cap="flat" cmpd="sng">
            <a:solidFill>
              <a:srgbClr val="D1222A"/>
            </a:solidFill>
            <a:prstDash val="solid"/>
            <a:round/>
            <a:headEnd type="none" w="sm" len="sm"/>
            <a:tailEnd type="none" w="sm" len="sm"/>
          </a:ln>
        </p:spPr>
      </p:pic>
      <p:pic>
        <p:nvPicPr>
          <p:cNvPr id="139" name="Google Shape;139;p25"/>
          <p:cNvPicPr preferRelativeResize="0"/>
          <p:nvPr/>
        </p:nvPicPr>
        <p:blipFill rotWithShape="1">
          <a:blip r:embed="rId7">
            <a:alphaModFix/>
          </a:blip>
          <a:srcRect l="8156" t="13635" r="323" b="9489"/>
          <a:stretch/>
        </p:blipFill>
        <p:spPr>
          <a:xfrm>
            <a:off x="7376014" y="3374008"/>
            <a:ext cx="808892" cy="808892"/>
          </a:xfrm>
          <a:prstGeom prst="rect">
            <a:avLst/>
          </a:prstGeom>
          <a:noFill/>
          <a:ln w="9525" cap="flat" cmpd="sng">
            <a:solidFill>
              <a:srgbClr val="D1222A"/>
            </a:solidFill>
            <a:prstDash val="solid"/>
            <a:round/>
            <a:headEnd type="none" w="sm" len="sm"/>
            <a:tailEnd type="none" w="sm" len="sm"/>
          </a:ln>
        </p:spPr>
      </p:pic>
      <p:pic>
        <p:nvPicPr>
          <p:cNvPr id="140" name="Google Shape;140;p25"/>
          <p:cNvPicPr preferRelativeResize="0"/>
          <p:nvPr/>
        </p:nvPicPr>
        <p:blipFill rotWithShape="1">
          <a:blip r:embed="rId8">
            <a:alphaModFix/>
          </a:blip>
          <a:srcRect l="9692" r="34986"/>
          <a:stretch/>
        </p:blipFill>
        <p:spPr>
          <a:xfrm>
            <a:off x="8276569" y="3374008"/>
            <a:ext cx="808892" cy="810000"/>
          </a:xfrm>
          <a:prstGeom prst="rect">
            <a:avLst/>
          </a:prstGeom>
          <a:noFill/>
          <a:ln w="9525" cap="flat" cmpd="sng">
            <a:solidFill>
              <a:srgbClr val="D1222A"/>
            </a:solidFill>
            <a:prstDash val="solid"/>
            <a:round/>
            <a:headEnd type="none" w="sm" len="sm"/>
            <a:tailEnd type="none" w="sm" len="sm"/>
          </a:ln>
        </p:spPr>
      </p:pic>
      <p:pic>
        <p:nvPicPr>
          <p:cNvPr id="141" name="Google Shape;141;p25"/>
          <p:cNvPicPr preferRelativeResize="0"/>
          <p:nvPr/>
        </p:nvPicPr>
        <p:blipFill rotWithShape="1">
          <a:blip r:embed="rId9">
            <a:alphaModFix/>
          </a:blip>
          <a:srcRect l="12976" t="-1" r="12410" b="-1"/>
          <a:stretch/>
        </p:blipFill>
        <p:spPr>
          <a:xfrm>
            <a:off x="6473242" y="4270268"/>
            <a:ext cx="810000" cy="808892"/>
          </a:xfrm>
          <a:prstGeom prst="rect">
            <a:avLst/>
          </a:prstGeom>
          <a:noFill/>
          <a:ln w="9525" cap="flat" cmpd="sng">
            <a:solidFill>
              <a:srgbClr val="D1222A"/>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794513" y="26166"/>
            <a:ext cx="7743900" cy="1029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Basic education Conditional Grants</a:t>
            </a:r>
            <a:endParaRPr/>
          </a:p>
        </p:txBody>
      </p:sp>
      <p:sp>
        <p:nvSpPr>
          <p:cNvPr id="267" name="Google Shape;267;p34"/>
          <p:cNvSpPr txBox="1">
            <a:spLocks noGrp="1"/>
          </p:cNvSpPr>
          <p:nvPr>
            <p:ph type="body" idx="1"/>
          </p:nvPr>
        </p:nvSpPr>
        <p:spPr>
          <a:xfrm>
            <a:off x="794525" y="861675"/>
            <a:ext cx="7743900" cy="37008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000"/>
              <a:buNone/>
            </a:pPr>
            <a:r>
              <a:rPr lang="en" sz="2000" b="1"/>
              <a:t>National School Nutrition Programme Grant (NSNP)</a:t>
            </a:r>
            <a:endParaRPr b="1"/>
          </a:p>
          <a:p>
            <a:pPr marL="177800" lvl="0" indent="-177800" algn="just" rtl="0">
              <a:lnSpc>
                <a:spcPct val="90000"/>
              </a:lnSpc>
              <a:spcBef>
                <a:spcPts val="800"/>
              </a:spcBef>
              <a:spcAft>
                <a:spcPts val="0"/>
              </a:spcAft>
              <a:buClr>
                <a:schemeClr val="dk1"/>
              </a:buClr>
              <a:buSzPts val="2000"/>
              <a:buChar char="•"/>
            </a:pPr>
            <a:r>
              <a:rPr lang="en" sz="2000" b="1"/>
              <a:t>Purpose: </a:t>
            </a:r>
            <a:r>
              <a:rPr lang="en" sz="2000"/>
              <a:t>improve the nutrition of poor school children to allow them to learn better by providing a free daily meal to learners</a:t>
            </a:r>
            <a:endParaRPr/>
          </a:p>
          <a:p>
            <a:pPr marL="177800" lvl="0" indent="-177800" algn="just" rtl="0">
              <a:lnSpc>
                <a:spcPct val="90000"/>
              </a:lnSpc>
              <a:spcBef>
                <a:spcPts val="800"/>
              </a:spcBef>
              <a:spcAft>
                <a:spcPts val="0"/>
              </a:spcAft>
              <a:buClr>
                <a:schemeClr val="dk1"/>
              </a:buClr>
              <a:buSzPts val="2000"/>
              <a:buChar char="•"/>
            </a:pPr>
            <a:r>
              <a:rPr lang="en" sz="2000" b="1"/>
              <a:t>What works: </a:t>
            </a:r>
            <a:r>
              <a:rPr lang="en" sz="2000"/>
              <a:t>commitment to providing 9 million learners with a nutritious meal each school day over the next 3 years</a:t>
            </a:r>
            <a:endParaRPr/>
          </a:p>
          <a:p>
            <a:pPr marL="177800" lvl="0" indent="-177800" algn="just" rtl="0">
              <a:lnSpc>
                <a:spcPct val="90000"/>
              </a:lnSpc>
              <a:spcBef>
                <a:spcPts val="800"/>
              </a:spcBef>
              <a:spcAft>
                <a:spcPts val="0"/>
              </a:spcAft>
              <a:buClr>
                <a:schemeClr val="dk1"/>
              </a:buClr>
              <a:buSzPts val="2000"/>
              <a:buChar char="•"/>
            </a:pPr>
            <a:r>
              <a:rPr lang="en" sz="2000" b="1"/>
              <a:t>Concerns: </a:t>
            </a:r>
            <a:r>
              <a:rPr lang="en" sz="2000"/>
              <a:t>increase does not consider the rising cost to feed children nutritious meals, as food price inflation remains higher than ordinary inflation. Price of average food basket increased by 8.6% between January 2021 and January 2022. </a:t>
            </a:r>
            <a:endParaRPr sz="2000"/>
          </a:p>
          <a:p>
            <a:pPr marL="177800" lvl="0" indent="-177800" algn="just" rtl="0">
              <a:lnSpc>
                <a:spcPct val="90000"/>
              </a:lnSpc>
              <a:spcBef>
                <a:spcPts val="800"/>
              </a:spcBef>
              <a:spcAft>
                <a:spcPts val="0"/>
              </a:spcAft>
              <a:buClr>
                <a:schemeClr val="dk1"/>
              </a:buClr>
              <a:buSzPts val="2000"/>
              <a:buChar char="•"/>
            </a:pPr>
            <a:r>
              <a:rPr lang="en" sz="2000" b="1"/>
              <a:t>Recommendation: </a:t>
            </a:r>
            <a:r>
              <a:rPr lang="en" sz="2000"/>
              <a:t>align the NSNP with the food price inflation rate</a:t>
            </a:r>
            <a:endParaRPr sz="2000"/>
          </a:p>
        </p:txBody>
      </p:sp>
      <p:cxnSp>
        <p:nvCxnSpPr>
          <p:cNvPr id="268" name="Google Shape;268;p34"/>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269" name="Google Shape;269;p34"/>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270" name="Google Shape;270;p34"/>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271" name="Google Shape;271;p34"/>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272" name="Google Shape;272;p34"/>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273" name="Google Shape;273;p34"/>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274" name="Google Shape;274;p34"/>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275" name="Google Shape;275;p34"/>
          <p:cNvCxnSpPr/>
          <p:nvPr/>
        </p:nvCxnSpPr>
        <p:spPr>
          <a:xfrm rot="10800000">
            <a:off x="1129514"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794513" y="26166"/>
            <a:ext cx="7743900" cy="1029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Basic education Conditional Grants</a:t>
            </a:r>
            <a:endParaRPr/>
          </a:p>
        </p:txBody>
      </p:sp>
      <p:pic>
        <p:nvPicPr>
          <p:cNvPr id="282" name="Google Shape;282;p35"/>
          <p:cNvPicPr preferRelativeResize="0"/>
          <p:nvPr/>
        </p:nvPicPr>
        <p:blipFill rotWithShape="1">
          <a:blip r:embed="rId3">
            <a:alphaModFix/>
          </a:blip>
          <a:srcRect l="17860" t="19834" r="46100" b="4722"/>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283" name="Google Shape;283;p35"/>
          <p:cNvPicPr preferRelativeResize="0"/>
          <p:nvPr/>
        </p:nvPicPr>
        <p:blipFill rotWithShape="1">
          <a:blip r:embed="rId4">
            <a:alphaModFix/>
          </a:blip>
          <a:srcRect l="12974" r="12415"/>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284" name="Google Shape;284;p35"/>
          <p:cNvPicPr preferRelativeResize="0"/>
          <p:nvPr/>
        </p:nvPicPr>
        <p:blipFill rotWithShape="1">
          <a:blip r:embed="rId5">
            <a:alphaModFix/>
          </a:blip>
          <a:srcRect l="8154" t="13637" r="329" b="9486"/>
          <a:stretch/>
        </p:blipFill>
        <p:spPr>
          <a:xfrm>
            <a:off x="127099" y="2338103"/>
            <a:ext cx="486001" cy="486000"/>
          </a:xfrm>
          <a:prstGeom prst="rect">
            <a:avLst/>
          </a:prstGeom>
          <a:noFill/>
          <a:ln w="9525" cap="flat" cmpd="sng">
            <a:solidFill>
              <a:srgbClr val="D1222A"/>
            </a:solidFill>
            <a:prstDash val="solid"/>
            <a:round/>
            <a:headEnd type="none" w="sm" len="sm"/>
            <a:tailEnd type="none" w="sm" len="sm"/>
          </a:ln>
        </p:spPr>
      </p:pic>
      <p:pic>
        <p:nvPicPr>
          <p:cNvPr id="285" name="Google Shape;285;p35"/>
          <p:cNvPicPr preferRelativeResize="0"/>
          <p:nvPr/>
        </p:nvPicPr>
        <p:blipFill rotWithShape="1">
          <a:blip r:embed="rId6">
            <a:alphaModFix/>
          </a:blip>
          <a:srcRect l="33402" r="9195" b="14551"/>
          <a:stretch/>
        </p:blipFill>
        <p:spPr>
          <a:xfrm>
            <a:off x="138272" y="1258950"/>
            <a:ext cx="486000" cy="486650"/>
          </a:xfrm>
          <a:prstGeom prst="rect">
            <a:avLst/>
          </a:prstGeom>
          <a:noFill/>
          <a:ln w="9525" cap="flat" cmpd="sng">
            <a:solidFill>
              <a:srgbClr val="D1222A"/>
            </a:solidFill>
            <a:prstDash val="solid"/>
            <a:round/>
            <a:headEnd type="none" w="sm" len="sm"/>
            <a:tailEnd type="none" w="sm" len="sm"/>
          </a:ln>
        </p:spPr>
      </p:pic>
      <p:pic>
        <p:nvPicPr>
          <p:cNvPr id="286" name="Google Shape;286;p35"/>
          <p:cNvPicPr preferRelativeResize="0"/>
          <p:nvPr/>
        </p:nvPicPr>
        <p:blipFill rotWithShape="1">
          <a:blip r:embed="rId7">
            <a:alphaModFix/>
          </a:blip>
          <a:srcRect l="23635" r="9804"/>
          <a:stretch/>
        </p:blipFill>
        <p:spPr>
          <a:xfrm>
            <a:off x="133877" y="238365"/>
            <a:ext cx="483600" cy="483600"/>
          </a:xfrm>
          <a:prstGeom prst="rect">
            <a:avLst/>
          </a:prstGeom>
          <a:noFill/>
          <a:ln w="9525" cap="flat" cmpd="sng">
            <a:solidFill>
              <a:srgbClr val="D1222A"/>
            </a:solidFill>
            <a:prstDash val="solid"/>
            <a:round/>
            <a:headEnd type="none" w="sm" len="sm"/>
            <a:tailEnd type="none" w="sm" len="sm"/>
          </a:ln>
        </p:spPr>
      </p:pic>
      <p:pic>
        <p:nvPicPr>
          <p:cNvPr id="287" name="Google Shape;287;p35"/>
          <p:cNvPicPr preferRelativeResize="0"/>
          <p:nvPr/>
        </p:nvPicPr>
        <p:blipFill>
          <a:blip r:embed="rId8">
            <a:alphaModFix/>
          </a:blip>
          <a:stretch>
            <a:fillRect/>
          </a:stretch>
        </p:blipFill>
        <p:spPr>
          <a:xfrm>
            <a:off x="5179637" y="1105724"/>
            <a:ext cx="3358776" cy="2238624"/>
          </a:xfrm>
          <a:prstGeom prst="rect">
            <a:avLst/>
          </a:prstGeom>
          <a:noFill/>
          <a:ln>
            <a:noFill/>
          </a:ln>
        </p:spPr>
      </p:pic>
      <p:pic>
        <p:nvPicPr>
          <p:cNvPr id="288" name="Google Shape;288;p35"/>
          <p:cNvPicPr preferRelativeResize="0"/>
          <p:nvPr/>
        </p:nvPicPr>
        <p:blipFill>
          <a:blip r:embed="rId9">
            <a:alphaModFix/>
          </a:blip>
          <a:stretch>
            <a:fillRect/>
          </a:stretch>
        </p:blipFill>
        <p:spPr>
          <a:xfrm>
            <a:off x="1410052" y="946538"/>
            <a:ext cx="2175201" cy="3094173"/>
          </a:xfrm>
          <a:prstGeom prst="rect">
            <a:avLst/>
          </a:prstGeom>
          <a:noFill/>
          <a:ln>
            <a:noFill/>
          </a:ln>
        </p:spPr>
      </p:pic>
      <p:sp>
        <p:nvSpPr>
          <p:cNvPr id="289" name="Google Shape;289;p35"/>
          <p:cNvSpPr txBox="1"/>
          <p:nvPr/>
        </p:nvSpPr>
        <p:spPr>
          <a:xfrm>
            <a:off x="932550" y="4040700"/>
            <a:ext cx="31302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i="1"/>
              <a:t>Recent </a:t>
            </a:r>
            <a:r>
              <a:rPr lang="en" sz="1100" i="1" u="sng">
                <a:solidFill>
                  <a:schemeClr val="hlink"/>
                </a:solidFill>
                <a:hlinkClick r:id="rId10"/>
              </a:rPr>
              <a:t>research</a:t>
            </a:r>
            <a:r>
              <a:rPr lang="en" sz="1100" i="1"/>
              <a:t> by the </a:t>
            </a:r>
            <a:r>
              <a:rPr lang="en" sz="1100" b="1" i="1" u="sng">
                <a:solidFill>
                  <a:schemeClr val="hlink"/>
                </a:solidFill>
                <a:hlinkClick r:id="rId11"/>
              </a:rPr>
              <a:t>Pietermaritzburg Economic Justice and Dignity Group </a:t>
            </a:r>
            <a:r>
              <a:rPr lang="en" sz="1100" i="1"/>
              <a:t>(PMBEJD) shows that the price of an average household food basket increased by 8.6% between January 2021 and January 2022.</a:t>
            </a:r>
            <a:endParaRPr sz="1100" i="1"/>
          </a:p>
        </p:txBody>
      </p:sp>
      <p:sp>
        <p:nvSpPr>
          <p:cNvPr id="290" name="Google Shape;290;p35"/>
          <p:cNvSpPr txBox="1"/>
          <p:nvPr/>
        </p:nvSpPr>
        <p:spPr>
          <a:xfrm>
            <a:off x="5179625" y="3344350"/>
            <a:ext cx="3358800" cy="1031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i="1"/>
              <a:t>Learners queue for an NSNP meal at a primary school in Limpopo (April 2021). SECTION27 urges Parliament to consider the rising costs of food so that the quality of food and size of portions offered to learners are not compromised!</a:t>
            </a:r>
            <a:endParaRPr sz="11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title"/>
          </p:nvPr>
        </p:nvSpPr>
        <p:spPr>
          <a:xfrm>
            <a:off x="771525" y="238375"/>
            <a:ext cx="2403000" cy="4539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Health Conditional Grants</a:t>
            </a:r>
            <a:endParaRPr/>
          </a:p>
        </p:txBody>
      </p:sp>
      <p:cxnSp>
        <p:nvCxnSpPr>
          <p:cNvPr id="297" name="Google Shape;297;p36"/>
          <p:cNvCxnSpPr/>
          <p:nvPr/>
        </p:nvCxnSpPr>
        <p:spPr>
          <a:xfrm>
            <a:off x="8715375" y="0"/>
            <a:ext cx="0" cy="4208700"/>
          </a:xfrm>
          <a:prstGeom prst="straightConnector1">
            <a:avLst/>
          </a:prstGeom>
          <a:noFill/>
          <a:ln w="9525" cap="flat" cmpd="sng">
            <a:solidFill>
              <a:srgbClr val="D1222A"/>
            </a:solidFill>
            <a:prstDash val="solid"/>
            <a:miter lim="800000"/>
            <a:headEnd type="none" w="sm" len="sm"/>
            <a:tailEnd type="none" w="sm" len="sm"/>
          </a:ln>
        </p:spPr>
      </p:cxnSp>
      <p:pic>
        <p:nvPicPr>
          <p:cNvPr id="298" name="Google Shape;298;p36"/>
          <p:cNvPicPr preferRelativeResize="0"/>
          <p:nvPr/>
        </p:nvPicPr>
        <p:blipFill rotWithShape="1">
          <a:blip r:embed="rId3">
            <a:alphaModFix/>
          </a:blip>
          <a:srcRect l="17860" t="19834" r="46100" b="4722"/>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299" name="Google Shape;299;p36"/>
          <p:cNvPicPr preferRelativeResize="0"/>
          <p:nvPr/>
        </p:nvPicPr>
        <p:blipFill rotWithShape="1">
          <a:blip r:embed="rId4">
            <a:alphaModFix/>
          </a:blip>
          <a:srcRect l="12974" r="12415"/>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300" name="Google Shape;300;p36"/>
          <p:cNvPicPr preferRelativeResize="0"/>
          <p:nvPr/>
        </p:nvPicPr>
        <p:blipFill rotWithShape="1">
          <a:blip r:embed="rId5">
            <a:alphaModFix/>
          </a:blip>
          <a:srcRect l="8154" t="13637" r="329" b="9486"/>
          <a:stretch/>
        </p:blipFill>
        <p:spPr>
          <a:xfrm>
            <a:off x="127099" y="2338103"/>
            <a:ext cx="486001" cy="486000"/>
          </a:xfrm>
          <a:prstGeom prst="rect">
            <a:avLst/>
          </a:prstGeom>
          <a:noFill/>
          <a:ln w="9525" cap="flat" cmpd="sng">
            <a:solidFill>
              <a:srgbClr val="D1222A"/>
            </a:solidFill>
            <a:prstDash val="solid"/>
            <a:round/>
            <a:headEnd type="none" w="sm" len="sm"/>
            <a:tailEnd type="none" w="sm" len="sm"/>
          </a:ln>
        </p:spPr>
      </p:pic>
      <p:pic>
        <p:nvPicPr>
          <p:cNvPr id="301" name="Google Shape;301;p36"/>
          <p:cNvPicPr preferRelativeResize="0"/>
          <p:nvPr/>
        </p:nvPicPr>
        <p:blipFill rotWithShape="1">
          <a:blip r:embed="rId6">
            <a:alphaModFix/>
          </a:blip>
          <a:srcRect l="33402" r="9195" b="14551"/>
          <a:stretch/>
        </p:blipFill>
        <p:spPr>
          <a:xfrm>
            <a:off x="138272" y="1258950"/>
            <a:ext cx="486000" cy="486650"/>
          </a:xfrm>
          <a:prstGeom prst="rect">
            <a:avLst/>
          </a:prstGeom>
          <a:noFill/>
          <a:ln w="9525" cap="flat" cmpd="sng">
            <a:solidFill>
              <a:srgbClr val="D1222A"/>
            </a:solidFill>
            <a:prstDash val="solid"/>
            <a:round/>
            <a:headEnd type="none" w="sm" len="sm"/>
            <a:tailEnd type="none" w="sm" len="sm"/>
          </a:ln>
        </p:spPr>
      </p:pic>
      <p:pic>
        <p:nvPicPr>
          <p:cNvPr id="302" name="Google Shape;302;p36"/>
          <p:cNvPicPr preferRelativeResize="0"/>
          <p:nvPr/>
        </p:nvPicPr>
        <p:blipFill rotWithShape="1">
          <a:blip r:embed="rId7">
            <a:alphaModFix/>
          </a:blip>
          <a:srcRect l="23635" r="9804"/>
          <a:stretch/>
        </p:blipFill>
        <p:spPr>
          <a:xfrm>
            <a:off x="133877" y="238365"/>
            <a:ext cx="483600" cy="483600"/>
          </a:xfrm>
          <a:prstGeom prst="rect">
            <a:avLst/>
          </a:prstGeom>
          <a:noFill/>
          <a:ln w="9525" cap="flat" cmpd="sng">
            <a:solidFill>
              <a:srgbClr val="D1222A"/>
            </a:solidFill>
            <a:prstDash val="solid"/>
            <a:round/>
            <a:headEnd type="none" w="sm" len="sm"/>
            <a:tailEnd type="none" w="sm" len="sm"/>
          </a:ln>
        </p:spPr>
      </p:pic>
      <p:pic>
        <p:nvPicPr>
          <p:cNvPr id="303" name="Google Shape;303;p36"/>
          <p:cNvPicPr preferRelativeResize="0"/>
          <p:nvPr/>
        </p:nvPicPr>
        <p:blipFill rotWithShape="1">
          <a:blip r:embed="rId8">
            <a:alphaModFix/>
          </a:blip>
          <a:srcRect/>
          <a:stretch/>
        </p:blipFill>
        <p:spPr>
          <a:xfrm>
            <a:off x="7677318" y="4249820"/>
            <a:ext cx="1466684" cy="848306"/>
          </a:xfrm>
          <a:prstGeom prst="rect">
            <a:avLst/>
          </a:prstGeom>
          <a:noFill/>
          <a:ln>
            <a:noFill/>
          </a:ln>
        </p:spPr>
      </p:pic>
      <p:pic>
        <p:nvPicPr>
          <p:cNvPr id="304" name="Google Shape;304;p36"/>
          <p:cNvPicPr preferRelativeResize="0"/>
          <p:nvPr/>
        </p:nvPicPr>
        <p:blipFill>
          <a:blip r:embed="rId9">
            <a:alphaModFix/>
          </a:blip>
          <a:stretch>
            <a:fillRect/>
          </a:stretch>
        </p:blipFill>
        <p:spPr>
          <a:xfrm>
            <a:off x="3374363" y="393950"/>
            <a:ext cx="5141176" cy="3855882"/>
          </a:xfrm>
          <a:prstGeom prst="rect">
            <a:avLst/>
          </a:prstGeom>
          <a:noFill/>
          <a:ln>
            <a:noFill/>
          </a:ln>
        </p:spPr>
      </p:pic>
      <p:sp>
        <p:nvSpPr>
          <p:cNvPr id="305" name="Google Shape;305;p36"/>
          <p:cNvSpPr txBox="1"/>
          <p:nvPr/>
        </p:nvSpPr>
        <p:spPr>
          <a:xfrm>
            <a:off x="3321400" y="4208700"/>
            <a:ext cx="45555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latin typeface="Calibri"/>
                <a:ea typeface="Calibri"/>
                <a:cs typeface="Calibri"/>
                <a:sym typeface="Calibri"/>
              </a:rPr>
              <a:t>Civil society organisations picket outside Charlotte Maxeke Johannesburg Academic Hospital to urge the Gauteng Department of Health and hospital management to fully reopen and revitalise the facility (March 2022)</a:t>
            </a:r>
            <a:endParaRPr sz="1100" i="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Health Conditional Grants</a:t>
            </a:r>
            <a:endParaRPr/>
          </a:p>
        </p:txBody>
      </p:sp>
      <p:sp>
        <p:nvSpPr>
          <p:cNvPr id="312" name="Google Shape;312;p37"/>
          <p:cNvSpPr txBox="1">
            <a:spLocks noGrp="1"/>
          </p:cNvSpPr>
          <p:nvPr>
            <p:ph type="body" idx="1"/>
          </p:nvPr>
        </p:nvSpPr>
        <p:spPr>
          <a:xfrm>
            <a:off x="771524" y="1174208"/>
            <a:ext cx="7827940" cy="3700892"/>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000"/>
              <a:buNone/>
            </a:pPr>
            <a:r>
              <a:rPr lang="en" sz="2000" b="1"/>
              <a:t>District Health Programmes Grant (DHPG)</a:t>
            </a:r>
            <a:endParaRPr b="1"/>
          </a:p>
          <a:p>
            <a:pPr marL="0" lvl="0" indent="0" algn="just" rtl="0">
              <a:lnSpc>
                <a:spcPct val="90000"/>
              </a:lnSpc>
              <a:spcBef>
                <a:spcPts val="800"/>
              </a:spcBef>
              <a:spcAft>
                <a:spcPts val="0"/>
              </a:spcAft>
              <a:buClr>
                <a:schemeClr val="dk1"/>
              </a:buClr>
              <a:buSzPts val="2000"/>
              <a:buNone/>
            </a:pPr>
            <a:r>
              <a:rPr lang="en" sz="2000" b="1"/>
              <a:t>Concerns: </a:t>
            </a:r>
            <a:r>
              <a:rPr lang="en" sz="2000"/>
              <a:t>expected to fall by roughly 4,2% on average each year for the next three years, in real terms.</a:t>
            </a:r>
            <a:endParaRPr/>
          </a:p>
          <a:p>
            <a:pPr marL="520700" lvl="1" indent="-196850" algn="just" rtl="0">
              <a:lnSpc>
                <a:spcPct val="90000"/>
              </a:lnSpc>
              <a:spcBef>
                <a:spcPts val="400"/>
              </a:spcBef>
              <a:spcAft>
                <a:spcPts val="0"/>
              </a:spcAft>
              <a:buClr>
                <a:schemeClr val="dk1"/>
              </a:buClr>
              <a:buSzPts val="2100"/>
              <a:buChar char="•"/>
            </a:pPr>
            <a:r>
              <a:rPr lang="en" sz="2100">
                <a:latin typeface="Calibri"/>
                <a:ea typeface="Calibri"/>
                <a:cs typeface="Calibri"/>
                <a:sym typeface="Calibri"/>
              </a:rPr>
              <a:t>South African provinces faced disrupted access to prevention, care and testing for HIV/AIDS owing to the pandemic which resulted in a spike in infections</a:t>
            </a:r>
            <a:endParaRPr sz="2100"/>
          </a:p>
          <a:p>
            <a:pPr marL="520700" lvl="1" indent="-196850" algn="just" rtl="0">
              <a:lnSpc>
                <a:spcPct val="90000"/>
              </a:lnSpc>
              <a:spcBef>
                <a:spcPts val="400"/>
              </a:spcBef>
              <a:spcAft>
                <a:spcPts val="0"/>
              </a:spcAft>
              <a:buClr>
                <a:schemeClr val="dk1"/>
              </a:buClr>
              <a:buSzPts val="2100"/>
              <a:buChar char="•"/>
            </a:pPr>
            <a:r>
              <a:rPr lang="en" sz="2100">
                <a:latin typeface="Calibri"/>
                <a:ea typeface="Calibri"/>
                <a:cs typeface="Calibri"/>
                <a:sym typeface="Calibri"/>
              </a:rPr>
              <a:t>Treasury acknowledges that the target of 5.7 million people living with HIV remaining on treatment by the end of 2022 is “unlikely to be achieved”</a:t>
            </a:r>
            <a:endParaRPr sz="2100"/>
          </a:p>
        </p:txBody>
      </p:sp>
      <p:cxnSp>
        <p:nvCxnSpPr>
          <p:cNvPr id="313" name="Google Shape;313;p37"/>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314" name="Google Shape;314;p37"/>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315" name="Google Shape;315;p37"/>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316" name="Google Shape;316;p37"/>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317" name="Google Shape;317;p37"/>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318" name="Google Shape;318;p37"/>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319" name="Google Shape;319;p37"/>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320" name="Google Shape;320;p37"/>
          <p:cNvCxnSpPr/>
          <p:nvPr/>
        </p:nvCxnSpPr>
        <p:spPr>
          <a:xfrm rot="10800000">
            <a:off x="1129514"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Health Conditional Grants</a:t>
            </a:r>
            <a:endParaRPr/>
          </a:p>
        </p:txBody>
      </p:sp>
      <p:sp>
        <p:nvSpPr>
          <p:cNvPr id="327" name="Google Shape;327;p38"/>
          <p:cNvSpPr txBox="1">
            <a:spLocks noGrp="1"/>
          </p:cNvSpPr>
          <p:nvPr>
            <p:ph type="body" idx="1"/>
          </p:nvPr>
        </p:nvSpPr>
        <p:spPr>
          <a:xfrm>
            <a:off x="771524" y="1174208"/>
            <a:ext cx="7827940" cy="3700892"/>
          </a:xfrm>
          <a:prstGeom prst="rect">
            <a:avLst/>
          </a:prstGeom>
          <a:noFill/>
          <a:ln>
            <a:noFill/>
          </a:ln>
        </p:spPr>
        <p:txBody>
          <a:bodyPr spcFirstLastPara="1" wrap="square" lIns="68575" tIns="34275" rIns="68575" bIns="34275" anchor="t" anchorCtr="0">
            <a:normAutofit fontScale="92500"/>
          </a:bodyPr>
          <a:lstStyle/>
          <a:p>
            <a:pPr marL="0" lvl="0" indent="0" algn="ctr" rtl="0">
              <a:lnSpc>
                <a:spcPct val="90000"/>
              </a:lnSpc>
              <a:spcBef>
                <a:spcPts val="0"/>
              </a:spcBef>
              <a:spcAft>
                <a:spcPts val="0"/>
              </a:spcAft>
              <a:buClr>
                <a:schemeClr val="dk1"/>
              </a:buClr>
              <a:buSzPts val="2000"/>
              <a:buNone/>
            </a:pPr>
            <a:r>
              <a:rPr lang="en" sz="2000" b="1"/>
              <a:t>COVID-19 Grant</a:t>
            </a:r>
            <a:endParaRPr b="1"/>
          </a:p>
          <a:p>
            <a:pPr marL="177800" lvl="0" indent="-177800" algn="just" rtl="0">
              <a:lnSpc>
                <a:spcPct val="90000"/>
              </a:lnSpc>
              <a:spcBef>
                <a:spcPts val="800"/>
              </a:spcBef>
              <a:spcAft>
                <a:spcPts val="0"/>
              </a:spcAft>
              <a:buClr>
                <a:schemeClr val="dk1"/>
              </a:buClr>
              <a:buSzPts val="2000"/>
              <a:buChar char="•"/>
            </a:pPr>
            <a:r>
              <a:rPr lang="en" sz="2000" b="1"/>
              <a:t>What works: </a:t>
            </a:r>
            <a:r>
              <a:rPr lang="en" sz="2000">
                <a:latin typeface="Calibri"/>
                <a:ea typeface="Calibri"/>
                <a:cs typeface="Calibri"/>
                <a:sym typeface="Calibri"/>
              </a:rPr>
              <a:t>the health budget’s target to vaccinate 70% of the population by March 2023, including the R10.1 billion allocated to the vaccine rollout and R2.3 billion earmarked for purchasing additional vaccines provisionally in future.</a:t>
            </a:r>
            <a:endParaRPr/>
          </a:p>
          <a:p>
            <a:pPr marL="177800" lvl="0" indent="-171450" algn="just" rtl="0">
              <a:lnSpc>
                <a:spcPct val="90000"/>
              </a:lnSpc>
              <a:spcBef>
                <a:spcPts val="800"/>
              </a:spcBef>
              <a:spcAft>
                <a:spcPts val="0"/>
              </a:spcAft>
              <a:buClr>
                <a:schemeClr val="dk1"/>
              </a:buClr>
              <a:buSzPts val="2100"/>
              <a:buChar char="•"/>
            </a:pPr>
            <a:r>
              <a:rPr lang="en" b="1">
                <a:latin typeface="Calibri"/>
                <a:ea typeface="Calibri"/>
                <a:cs typeface="Calibri"/>
                <a:sym typeface="Calibri"/>
              </a:rPr>
              <a:t>Recommendation:</a:t>
            </a:r>
            <a:endParaRPr/>
          </a:p>
          <a:p>
            <a:pPr marL="520700" lvl="1" indent="-196850" algn="just" rtl="0">
              <a:lnSpc>
                <a:spcPct val="90000"/>
              </a:lnSpc>
              <a:spcBef>
                <a:spcPts val="400"/>
              </a:spcBef>
              <a:spcAft>
                <a:spcPts val="0"/>
              </a:spcAft>
              <a:buClr>
                <a:schemeClr val="dk1"/>
              </a:buClr>
              <a:buSzPts val="2100"/>
              <a:buChar char="•"/>
            </a:pPr>
            <a:r>
              <a:rPr lang="en" sz="2100">
                <a:latin typeface="Calibri"/>
                <a:ea typeface="Calibri"/>
                <a:cs typeface="Calibri"/>
                <a:sym typeface="Calibri"/>
              </a:rPr>
              <a:t>Accompany vaccine purchase with effort to make vaccine sites more accessible through extended opening hours and increased mobile units </a:t>
            </a:r>
            <a:endParaRPr sz="2100"/>
          </a:p>
          <a:p>
            <a:pPr marL="520700" lvl="1" indent="-196850" algn="just" rtl="0">
              <a:lnSpc>
                <a:spcPct val="90000"/>
              </a:lnSpc>
              <a:spcBef>
                <a:spcPts val="400"/>
              </a:spcBef>
              <a:spcAft>
                <a:spcPts val="0"/>
              </a:spcAft>
              <a:buClr>
                <a:schemeClr val="dk1"/>
              </a:buClr>
              <a:buSzPts val="2100"/>
              <a:buChar char="•"/>
            </a:pPr>
            <a:r>
              <a:rPr lang="en" sz="2100"/>
              <a:t>Financial incentive to offset travel costs and make the process of vaccination easier</a:t>
            </a:r>
            <a:endParaRPr sz="2100"/>
          </a:p>
          <a:p>
            <a:pPr marL="520700" lvl="1" indent="-196850" algn="just" rtl="0">
              <a:lnSpc>
                <a:spcPct val="90000"/>
              </a:lnSpc>
              <a:spcBef>
                <a:spcPts val="400"/>
              </a:spcBef>
              <a:spcAft>
                <a:spcPts val="0"/>
              </a:spcAft>
              <a:buClr>
                <a:schemeClr val="dk1"/>
              </a:buClr>
              <a:buSzPts val="2100"/>
              <a:buChar char="•"/>
            </a:pPr>
            <a:r>
              <a:rPr lang="en" sz="2100"/>
              <a:t>Public awareness and branding campaigns about the locations of vaccine sites to dispel some confusion that delays getting vaccinated. </a:t>
            </a:r>
            <a:endParaRPr sz="2100"/>
          </a:p>
        </p:txBody>
      </p:sp>
      <p:cxnSp>
        <p:nvCxnSpPr>
          <p:cNvPr id="328" name="Google Shape;328;p38"/>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329" name="Google Shape;329;p38"/>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330" name="Google Shape;330;p38"/>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331" name="Google Shape;331;p38"/>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332" name="Google Shape;332;p38"/>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333" name="Google Shape;333;p38"/>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334" name="Google Shape;334;p38"/>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335" name="Google Shape;335;p38"/>
          <p:cNvCxnSpPr/>
          <p:nvPr/>
        </p:nvCxnSpPr>
        <p:spPr>
          <a:xfrm rot="10800000">
            <a:off x="1129514"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9"/>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Health Conditional Grants</a:t>
            </a:r>
            <a:endParaRPr/>
          </a:p>
        </p:txBody>
      </p:sp>
      <p:sp>
        <p:nvSpPr>
          <p:cNvPr id="342" name="Google Shape;342;p39"/>
          <p:cNvSpPr txBox="1">
            <a:spLocks noGrp="1"/>
          </p:cNvSpPr>
          <p:nvPr>
            <p:ph type="body" idx="1"/>
          </p:nvPr>
        </p:nvSpPr>
        <p:spPr>
          <a:xfrm>
            <a:off x="771524" y="1174208"/>
            <a:ext cx="7827940" cy="3700892"/>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000"/>
              <a:buNone/>
            </a:pPr>
            <a:r>
              <a:rPr lang="en" sz="2000" b="1"/>
              <a:t>Health Facility Revitalisation Grant</a:t>
            </a:r>
            <a:endParaRPr b="1"/>
          </a:p>
          <a:p>
            <a:pPr marL="177800" lvl="0" indent="-177800" algn="just" rtl="0">
              <a:lnSpc>
                <a:spcPct val="90000"/>
              </a:lnSpc>
              <a:spcBef>
                <a:spcPts val="800"/>
              </a:spcBef>
              <a:spcAft>
                <a:spcPts val="0"/>
              </a:spcAft>
              <a:buClr>
                <a:schemeClr val="dk1"/>
              </a:buClr>
              <a:buSzPts val="2000"/>
              <a:buChar char="•"/>
            </a:pPr>
            <a:r>
              <a:rPr lang="en" sz="2000" b="1"/>
              <a:t>Purpose:</a:t>
            </a:r>
            <a:r>
              <a:rPr lang="en" sz="2000"/>
              <a:t> improve and maintain 200 health facilities around the country over the medium term</a:t>
            </a:r>
            <a:endParaRPr sz="2000"/>
          </a:p>
          <a:p>
            <a:pPr marL="177800" lvl="0" indent="-177800" algn="just" rtl="0">
              <a:lnSpc>
                <a:spcPct val="90000"/>
              </a:lnSpc>
              <a:spcBef>
                <a:spcPts val="800"/>
              </a:spcBef>
              <a:spcAft>
                <a:spcPts val="0"/>
              </a:spcAft>
              <a:buClr>
                <a:schemeClr val="dk1"/>
              </a:buClr>
              <a:buSzPts val="2000"/>
              <a:buChar char="•"/>
            </a:pPr>
            <a:r>
              <a:rPr lang="en" sz="2000" b="1"/>
              <a:t>Concerns:</a:t>
            </a:r>
            <a:endParaRPr/>
          </a:p>
          <a:p>
            <a:pPr marL="520700" lvl="1" indent="-196850" algn="just" rtl="0">
              <a:lnSpc>
                <a:spcPct val="90000"/>
              </a:lnSpc>
              <a:spcBef>
                <a:spcPts val="400"/>
              </a:spcBef>
              <a:spcAft>
                <a:spcPts val="0"/>
              </a:spcAft>
              <a:buClr>
                <a:schemeClr val="dk1"/>
              </a:buClr>
              <a:buSzPts val="2100"/>
              <a:buChar char="•"/>
            </a:pPr>
            <a:r>
              <a:rPr lang="en" sz="2100"/>
              <a:t>cuts to all the provinces in 2022/2023, excluding the Northern Cape and the Western Cape</a:t>
            </a:r>
            <a:endParaRPr sz="2100"/>
          </a:p>
          <a:p>
            <a:pPr marL="520700" lvl="1" indent="-196850" algn="just" rtl="0">
              <a:lnSpc>
                <a:spcPct val="90000"/>
              </a:lnSpc>
              <a:spcBef>
                <a:spcPts val="400"/>
              </a:spcBef>
              <a:spcAft>
                <a:spcPts val="0"/>
              </a:spcAft>
              <a:buClr>
                <a:schemeClr val="dk1"/>
              </a:buClr>
              <a:buSzPts val="2100"/>
              <a:buChar char="•"/>
            </a:pPr>
            <a:r>
              <a:rPr lang="en" sz="2100"/>
              <a:t>increases to these two provinces are not aligned with inflation, resulting in real cuts over the medium term</a:t>
            </a:r>
            <a:endParaRPr sz="2100"/>
          </a:p>
          <a:p>
            <a:pPr marL="520700" lvl="1" indent="-196850" algn="just" rtl="0">
              <a:lnSpc>
                <a:spcPct val="90000"/>
              </a:lnSpc>
              <a:spcBef>
                <a:spcPts val="400"/>
              </a:spcBef>
              <a:spcAft>
                <a:spcPts val="0"/>
              </a:spcAft>
              <a:buClr>
                <a:schemeClr val="dk1"/>
              </a:buClr>
              <a:buSzPts val="2100"/>
              <a:buChar char="•"/>
            </a:pPr>
            <a:r>
              <a:rPr lang="en" sz="2100"/>
              <a:t>budget allocations may not meet the infrastructure backlogs in the provinces, which predate the COVID-19 pandemic.</a:t>
            </a:r>
            <a:endParaRPr sz="2100"/>
          </a:p>
        </p:txBody>
      </p:sp>
      <p:pic>
        <p:nvPicPr>
          <p:cNvPr id="343" name="Google Shape;343;p39"/>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344" name="Google Shape;344;p39"/>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345" name="Google Shape;345;p39"/>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346" name="Google Shape;346;p39"/>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347" name="Google Shape;347;p39"/>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0"/>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SECTION27’s Recommendations</a:t>
            </a:r>
            <a:endParaRPr/>
          </a:p>
        </p:txBody>
      </p:sp>
      <p:sp>
        <p:nvSpPr>
          <p:cNvPr id="354" name="Google Shape;354;p40"/>
          <p:cNvSpPr txBox="1">
            <a:spLocks noGrp="1"/>
          </p:cNvSpPr>
          <p:nvPr>
            <p:ph type="body" idx="1"/>
          </p:nvPr>
        </p:nvSpPr>
        <p:spPr>
          <a:xfrm>
            <a:off x="771525" y="1174200"/>
            <a:ext cx="7588200" cy="3700800"/>
          </a:xfrm>
          <a:prstGeom prst="rect">
            <a:avLst/>
          </a:prstGeom>
          <a:noFill/>
          <a:ln>
            <a:noFill/>
          </a:ln>
        </p:spPr>
        <p:txBody>
          <a:bodyPr spcFirstLastPara="1" wrap="square" lIns="68575" tIns="34275" rIns="68575" bIns="34275" anchor="t" anchorCtr="0">
            <a:normAutofit/>
          </a:bodyPr>
          <a:lstStyle/>
          <a:p>
            <a:pPr marL="177800" lvl="0" indent="-177800" algn="just" rtl="0">
              <a:lnSpc>
                <a:spcPct val="90000"/>
              </a:lnSpc>
              <a:spcBef>
                <a:spcPts val="0"/>
              </a:spcBef>
              <a:spcAft>
                <a:spcPts val="0"/>
              </a:spcAft>
              <a:buClr>
                <a:schemeClr val="dk1"/>
              </a:buClr>
              <a:buSzPts val="2000"/>
              <a:buChar char="•"/>
            </a:pPr>
            <a:r>
              <a:rPr lang="en" sz="2000"/>
              <a:t>Parliament to request </a:t>
            </a:r>
            <a:r>
              <a:rPr lang="en" sz="2000" b="1"/>
              <a:t>human rights impact assessments</a:t>
            </a:r>
            <a:r>
              <a:rPr lang="en" sz="2000"/>
              <a:t> on areas of reduced allocations and budget cuts to enable the government to understand and take steps to mitigate the impact of austerity on socio-economic rights</a:t>
            </a:r>
            <a:endParaRPr/>
          </a:p>
          <a:p>
            <a:pPr marL="177800" lvl="0" indent="-177800" algn="just" rtl="0">
              <a:lnSpc>
                <a:spcPct val="90000"/>
              </a:lnSpc>
              <a:spcBef>
                <a:spcPts val="800"/>
              </a:spcBef>
              <a:spcAft>
                <a:spcPts val="0"/>
              </a:spcAft>
              <a:buClr>
                <a:schemeClr val="dk1"/>
              </a:buClr>
              <a:buSzPts val="2000"/>
              <a:buChar char="•"/>
            </a:pPr>
            <a:r>
              <a:rPr lang="en" sz="2000"/>
              <a:t>Parliament to request National Treasury to </a:t>
            </a:r>
            <a:r>
              <a:rPr lang="en" sz="2000" b="1"/>
              <a:t>evidence how the Division of Revenue Bill has adhered to section 214 of the Constitution </a:t>
            </a:r>
            <a:r>
              <a:rPr lang="en" sz="2000"/>
              <a:t>and considered the </a:t>
            </a:r>
            <a:r>
              <a:rPr lang="en" sz="2000" b="1"/>
              <a:t>FFC’s recommendation for gender-responsive budgeting</a:t>
            </a:r>
            <a:endParaRPr b="1"/>
          </a:p>
          <a:p>
            <a:pPr marL="177800" lvl="0" indent="-177800" algn="just" rtl="0">
              <a:lnSpc>
                <a:spcPct val="90000"/>
              </a:lnSpc>
              <a:spcBef>
                <a:spcPts val="800"/>
              </a:spcBef>
              <a:spcAft>
                <a:spcPts val="0"/>
              </a:spcAft>
              <a:buClr>
                <a:schemeClr val="dk1"/>
              </a:buClr>
              <a:buSzPts val="2000"/>
              <a:buChar char="•"/>
            </a:pPr>
            <a:r>
              <a:rPr lang="en" sz="2000"/>
              <a:t>Parliament must demand that Treasury undertake an assessment of the </a:t>
            </a:r>
            <a:r>
              <a:rPr lang="en" sz="2000" b="1"/>
              <a:t>short and long-term impacts that retrogressive budget decisions of recent years have had on human rights.</a:t>
            </a:r>
            <a:endParaRPr b="1"/>
          </a:p>
        </p:txBody>
      </p:sp>
      <p:cxnSp>
        <p:nvCxnSpPr>
          <p:cNvPr id="355" name="Google Shape;355;p40"/>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356" name="Google Shape;356;p40"/>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357" name="Google Shape;357;p40"/>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358" name="Google Shape;358;p40"/>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359" name="Google Shape;359;p40"/>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360" name="Google Shape;360;p40"/>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361" name="Google Shape;361;p40"/>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362" name="Google Shape;362;p40"/>
          <p:cNvCxnSpPr/>
          <p:nvPr/>
        </p:nvCxnSpPr>
        <p:spPr>
          <a:xfrm rot="10800000">
            <a:off x="1129514"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41"/>
          <p:cNvPicPr preferRelativeResize="0"/>
          <p:nvPr/>
        </p:nvPicPr>
        <p:blipFill rotWithShape="1">
          <a:blip r:embed="rId3">
            <a:alphaModFix/>
          </a:blip>
          <a:srcRect/>
          <a:stretch/>
        </p:blipFill>
        <p:spPr>
          <a:xfrm>
            <a:off x="6901229" y="3917990"/>
            <a:ext cx="2242771" cy="1297185"/>
          </a:xfrm>
          <a:prstGeom prst="rect">
            <a:avLst/>
          </a:prstGeom>
          <a:noFill/>
          <a:ln>
            <a:noFill/>
          </a:ln>
        </p:spPr>
      </p:pic>
      <p:cxnSp>
        <p:nvCxnSpPr>
          <p:cNvPr id="368" name="Google Shape;368;p41"/>
          <p:cNvCxnSpPr/>
          <p:nvPr/>
        </p:nvCxnSpPr>
        <p:spPr>
          <a:xfrm>
            <a:off x="8519747" y="0"/>
            <a:ext cx="0" cy="3917990"/>
          </a:xfrm>
          <a:prstGeom prst="straightConnector1">
            <a:avLst/>
          </a:prstGeom>
          <a:noFill/>
          <a:ln w="9525" cap="flat" cmpd="sng">
            <a:solidFill>
              <a:srgbClr val="D1222A"/>
            </a:solidFill>
            <a:prstDash val="solid"/>
            <a:miter lim="800000"/>
            <a:headEnd type="none" w="sm" len="sm"/>
            <a:tailEnd type="none" w="sm" len="sm"/>
          </a:ln>
        </p:spPr>
      </p:cxnSp>
      <p:cxnSp>
        <p:nvCxnSpPr>
          <p:cNvPr id="369" name="Google Shape;369;p41"/>
          <p:cNvCxnSpPr/>
          <p:nvPr/>
        </p:nvCxnSpPr>
        <p:spPr>
          <a:xfrm rot="10800000">
            <a:off x="0" y="4590743"/>
            <a:ext cx="6901229" cy="0"/>
          </a:xfrm>
          <a:prstGeom prst="straightConnector1">
            <a:avLst/>
          </a:prstGeom>
          <a:noFill/>
          <a:ln w="9525" cap="flat" cmpd="sng">
            <a:solidFill>
              <a:srgbClr val="D1222A"/>
            </a:solidFill>
            <a:prstDash val="solid"/>
            <a:miter lim="800000"/>
            <a:headEnd type="none" w="sm" len="sm"/>
            <a:tailEnd type="none" w="sm" len="sm"/>
          </a:ln>
        </p:spPr>
      </p:cxnSp>
      <p:sp>
        <p:nvSpPr>
          <p:cNvPr id="370" name="Google Shape;370;p41"/>
          <p:cNvSpPr txBox="1"/>
          <p:nvPr/>
        </p:nvSpPr>
        <p:spPr>
          <a:xfrm>
            <a:off x="70339" y="4396802"/>
            <a:ext cx="6760551" cy="242108"/>
          </a:xfrm>
          <a:prstGeom prst="rect">
            <a:avLst/>
          </a:prstGeom>
          <a:noFill/>
          <a:ln>
            <a:noFill/>
          </a:ln>
        </p:spPr>
        <p:txBody>
          <a:bodyPr spcFirstLastPara="1" wrap="square" lIns="68575" tIns="34275" rIns="68575" bIns="34275" anchor="t" anchorCtr="0">
            <a:noAutofit/>
          </a:bodyPr>
          <a:lstStyle/>
          <a:p>
            <a:pPr marL="0" marR="0" lvl="0" indent="0" algn="r" rtl="0">
              <a:lnSpc>
                <a:spcPct val="120000"/>
              </a:lnSpc>
              <a:spcBef>
                <a:spcPts val="0"/>
              </a:spcBef>
              <a:spcAft>
                <a:spcPts val="0"/>
              </a:spcAft>
              <a:buNone/>
            </a:pPr>
            <a:r>
              <a:rPr lang="en" sz="700" b="0" i="0" u="none" strike="noStrike" cap="none">
                <a:solidFill>
                  <a:srgbClr val="333333"/>
                </a:solidFill>
                <a:latin typeface="Arial Narrow"/>
                <a:ea typeface="Arial Narrow"/>
                <a:cs typeface="Arial Narrow"/>
                <a:sym typeface="Arial Narrow"/>
              </a:rPr>
              <a:t>1</a:t>
            </a:r>
            <a:r>
              <a:rPr lang="en" sz="700" b="0" i="0" u="none" strike="noStrike" cap="none" baseline="30000">
                <a:solidFill>
                  <a:srgbClr val="333333"/>
                </a:solidFill>
                <a:latin typeface="Arial Narrow"/>
                <a:ea typeface="Arial Narrow"/>
                <a:cs typeface="Arial Narrow"/>
                <a:sym typeface="Arial Narrow"/>
              </a:rPr>
              <a:t>st</a:t>
            </a:r>
            <a:r>
              <a:rPr lang="en" sz="700" b="0" i="0" u="none" strike="noStrike" cap="none">
                <a:solidFill>
                  <a:srgbClr val="333333"/>
                </a:solidFill>
                <a:latin typeface="Arial Narrow"/>
                <a:ea typeface="Arial Narrow"/>
                <a:cs typeface="Arial Narrow"/>
                <a:sym typeface="Arial Narrow"/>
              </a:rPr>
              <a:t> floor, South Point Corner, 87 De Korte Street, Braamfontein, 2001. PO Box 32361, Braamfontein, 2017. T +27 (0)11 356 4100 f +27 (0)11 339 4311 info@section27.org.za</a:t>
            </a:r>
            <a:r>
              <a:rPr lang="en" sz="600" b="0" i="0" u="none" strike="noStrike" cap="none">
                <a:solidFill>
                  <a:srgbClr val="333333"/>
                </a:solidFill>
                <a:latin typeface="Arial Narrow"/>
                <a:ea typeface="Arial Narrow"/>
                <a:cs typeface="Arial Narrow"/>
                <a:sym typeface="Arial Narrow"/>
              </a:rPr>
              <a:t> </a:t>
            </a:r>
            <a:r>
              <a:rPr lang="en" sz="600" b="1" i="0" u="none" strike="noStrike" cap="none">
                <a:solidFill>
                  <a:srgbClr val="333333"/>
                </a:solidFill>
                <a:latin typeface="Arial Narrow"/>
                <a:ea typeface="Arial Narrow"/>
                <a:cs typeface="Arial Narrow"/>
                <a:sym typeface="Arial Narrow"/>
              </a:rPr>
              <a:t>www.section27.org.za</a:t>
            </a:r>
            <a:endParaRPr sz="1100" b="0" i="0" u="none" strike="noStrike" cap="none">
              <a:solidFill>
                <a:srgbClr val="000000"/>
              </a:solidFill>
              <a:latin typeface="Times New Roman"/>
              <a:ea typeface="Times New Roman"/>
              <a:cs typeface="Times New Roman"/>
              <a:sym typeface="Times New Roman"/>
            </a:endParaRPr>
          </a:p>
          <a:p>
            <a:pPr marL="0" marR="0" lvl="0" indent="0" algn="l" rtl="0">
              <a:lnSpc>
                <a:spcPct val="120000"/>
              </a:lnSpc>
              <a:spcBef>
                <a:spcPts val="0"/>
              </a:spcBef>
              <a:spcAft>
                <a:spcPts val="0"/>
              </a:spcAft>
              <a:buNone/>
            </a:pPr>
            <a:r>
              <a:rPr lang="en" sz="500" b="0" i="0" u="none" strike="noStrike" cap="none">
                <a:solidFill>
                  <a:srgbClr val="333333"/>
                </a:solidFill>
                <a:latin typeface="Arial Narrow"/>
                <a:ea typeface="Arial Narrow"/>
                <a:cs typeface="Arial Narrow"/>
                <a:sym typeface="Arial Narrow"/>
              </a:rPr>
              <a:t> </a:t>
            </a:r>
            <a:endParaRPr sz="900" b="0" i="0" u="none" strike="noStrike" cap="none">
              <a:solidFill>
                <a:srgbClr val="000000"/>
              </a:solidFill>
              <a:latin typeface="Times New Roman"/>
              <a:ea typeface="Times New Roman"/>
              <a:cs typeface="Times New Roman"/>
              <a:sym typeface="Times New Roman"/>
            </a:endParaRPr>
          </a:p>
          <a:p>
            <a:pPr marL="0" marR="0" lvl="0" indent="0" algn="l" rtl="0">
              <a:lnSpc>
                <a:spcPct val="120000"/>
              </a:lnSpc>
              <a:spcBef>
                <a:spcPts val="0"/>
              </a:spcBef>
              <a:spcAft>
                <a:spcPts val="0"/>
              </a:spcAft>
              <a:buNone/>
            </a:pPr>
            <a:r>
              <a:rPr lang="en" sz="500" b="1" i="0" u="none" strike="noStrike" cap="none">
                <a:solidFill>
                  <a:srgbClr val="333333"/>
                </a:solidFill>
                <a:latin typeface="Arial Narrow"/>
                <a:ea typeface="Arial Narrow"/>
                <a:cs typeface="Arial Narrow"/>
                <a:sym typeface="Arial Narrow"/>
              </a:rPr>
              <a:t> </a:t>
            </a:r>
            <a:endParaRPr sz="900" b="0" i="0" u="none" strike="noStrike" cap="none">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 sz="900" b="0" i="0" u="none" strike="noStrike" cap="none">
                <a:solidFill>
                  <a:schemeClr val="dk1"/>
                </a:solidFill>
                <a:latin typeface="Times New Roman"/>
                <a:ea typeface="Times New Roman"/>
                <a:cs typeface="Times New Roman"/>
                <a:sym typeface="Times New Roman"/>
              </a:rPr>
              <a:t> </a:t>
            </a:r>
            <a:endParaRPr sz="1100"/>
          </a:p>
        </p:txBody>
      </p:sp>
      <p:sp>
        <p:nvSpPr>
          <p:cNvPr id="371" name="Google Shape;371;p41"/>
          <p:cNvSpPr txBox="1"/>
          <p:nvPr/>
        </p:nvSpPr>
        <p:spPr>
          <a:xfrm>
            <a:off x="140674" y="4645045"/>
            <a:ext cx="6760554" cy="381000"/>
          </a:xfrm>
          <a:prstGeom prst="rect">
            <a:avLst/>
          </a:prstGeom>
          <a:noFill/>
          <a:ln>
            <a:noFill/>
          </a:ln>
        </p:spPr>
        <p:txBody>
          <a:bodyPr spcFirstLastPara="1" wrap="square" lIns="68575" tIns="34275" rIns="68575" bIns="34275" anchor="t" anchorCtr="0">
            <a:noAutofit/>
          </a:bodyPr>
          <a:lstStyle/>
          <a:p>
            <a:pPr marL="0" marR="0" lvl="0" indent="0" algn="r" rtl="0">
              <a:lnSpc>
                <a:spcPct val="120000"/>
              </a:lnSpc>
              <a:spcBef>
                <a:spcPts val="0"/>
              </a:spcBef>
              <a:spcAft>
                <a:spcPts val="0"/>
              </a:spcAft>
              <a:buNone/>
            </a:pPr>
            <a:r>
              <a:rPr lang="en" sz="800" b="0" i="0" u="none" strike="noStrike" cap="none">
                <a:solidFill>
                  <a:srgbClr val="333333"/>
                </a:solidFill>
                <a:latin typeface="Arial Narrow"/>
                <a:ea typeface="Arial Narrow"/>
                <a:cs typeface="Arial Narrow"/>
                <a:sym typeface="Arial Narrow"/>
              </a:rPr>
              <a:t>Income Tax Exemption Reference Number: PBO 930022549. Nonprofit Organisation Registration Number: 055-382-NPO SECTION27, Non-Profit Company (2006/021659/08).</a:t>
            </a:r>
            <a:endParaRPr sz="1200" b="0" i="0" u="none" strike="noStrike" cap="none">
              <a:solidFill>
                <a:srgbClr val="000000"/>
              </a:solidFill>
              <a:latin typeface="Times New Roman"/>
              <a:ea typeface="Times New Roman"/>
              <a:cs typeface="Times New Roman"/>
              <a:sym typeface="Times New Roman"/>
            </a:endParaRPr>
          </a:p>
          <a:p>
            <a:pPr marL="0" marR="0" lvl="0" indent="0" algn="r" rtl="0">
              <a:lnSpc>
                <a:spcPct val="120000"/>
              </a:lnSpc>
              <a:spcBef>
                <a:spcPts val="200"/>
              </a:spcBef>
              <a:spcAft>
                <a:spcPts val="0"/>
              </a:spcAft>
              <a:buNone/>
            </a:pPr>
            <a:r>
              <a:rPr lang="en" sz="700" b="0" i="0" u="none" strike="noStrike" cap="none">
                <a:solidFill>
                  <a:srgbClr val="333333"/>
                </a:solidFill>
                <a:latin typeface="Arial Narrow"/>
                <a:ea typeface="Arial Narrow"/>
                <a:cs typeface="Arial Narrow"/>
                <a:sym typeface="Arial Narrow"/>
              </a:rPr>
              <a:t>Board of Directors: Ms AL Brown (Acting Chairperson) Dr B Brink (Treasurer), Ms U Rugege (Executive Director), Ms N Seme, Mr N Spaull, Mr B Botha, Ms E Kelly, Justice J Froneman,  Dr A Skelton, Ms S Kalla.</a:t>
            </a:r>
            <a:endParaRPr sz="1100" b="0" i="0" u="none" strike="noStrike" cap="none">
              <a:solidFill>
                <a:srgbClr val="000000"/>
              </a:solidFill>
              <a:latin typeface="Times New Roman"/>
              <a:ea typeface="Times New Roman"/>
              <a:cs typeface="Times New Roman"/>
              <a:sym typeface="Times New Roman"/>
            </a:endParaRPr>
          </a:p>
          <a:p>
            <a:pPr marL="0" marR="0" lvl="0" indent="0" algn="r" rtl="0">
              <a:spcBef>
                <a:spcPts val="200"/>
              </a:spcBef>
              <a:spcAft>
                <a:spcPts val="0"/>
              </a:spcAft>
              <a:buNone/>
            </a:pPr>
            <a:r>
              <a:rPr lang="en" sz="600" b="0" i="0" u="none" strike="noStrike" cap="none">
                <a:solidFill>
                  <a:srgbClr val="333333"/>
                </a:solidFill>
                <a:latin typeface="Arial Narrow"/>
                <a:ea typeface="Arial Narrow"/>
                <a:cs typeface="Arial Narrow"/>
                <a:sym typeface="Arial Narrow"/>
              </a:rPr>
              <a:t> </a:t>
            </a:r>
            <a:endParaRPr sz="1200" b="0" i="0" u="none" strike="noStrike" cap="none">
              <a:solidFill>
                <a:schemeClr val="dk1"/>
              </a:solidFill>
              <a:latin typeface="Times New Roman"/>
              <a:ea typeface="Times New Roman"/>
              <a:cs typeface="Times New Roman"/>
              <a:sym typeface="Times New Roman"/>
            </a:endParaRPr>
          </a:p>
        </p:txBody>
      </p:sp>
      <p:pic>
        <p:nvPicPr>
          <p:cNvPr id="372" name="Google Shape;372;p41"/>
          <p:cNvPicPr preferRelativeResize="0"/>
          <p:nvPr/>
        </p:nvPicPr>
        <p:blipFill rotWithShape="1">
          <a:blip r:embed="rId4">
            <a:alphaModFix/>
          </a:blip>
          <a:srcRect l="23634" r="9804"/>
          <a:stretch/>
        </p:blipFill>
        <p:spPr>
          <a:xfrm>
            <a:off x="70892" y="61700"/>
            <a:ext cx="808892" cy="808893"/>
          </a:xfrm>
          <a:prstGeom prst="rect">
            <a:avLst/>
          </a:prstGeom>
          <a:noFill/>
          <a:ln w="9525" cap="flat" cmpd="sng">
            <a:solidFill>
              <a:srgbClr val="D1222A"/>
            </a:solidFill>
            <a:prstDash val="solid"/>
            <a:round/>
            <a:headEnd type="none" w="sm" len="sm"/>
            <a:tailEnd type="none" w="sm" len="sm"/>
          </a:ln>
        </p:spPr>
      </p:pic>
      <p:pic>
        <p:nvPicPr>
          <p:cNvPr id="373" name="Google Shape;373;p41"/>
          <p:cNvPicPr preferRelativeResize="0"/>
          <p:nvPr/>
        </p:nvPicPr>
        <p:blipFill rotWithShape="1">
          <a:blip r:embed="rId5">
            <a:alphaModFix/>
          </a:blip>
          <a:srcRect l="17860" t="19831" r="46100" b="4726"/>
          <a:stretch/>
        </p:blipFill>
        <p:spPr>
          <a:xfrm>
            <a:off x="70339" y="1814655"/>
            <a:ext cx="810000" cy="808710"/>
          </a:xfrm>
          <a:prstGeom prst="rect">
            <a:avLst/>
          </a:prstGeom>
          <a:noFill/>
          <a:ln w="9525" cap="flat" cmpd="sng">
            <a:solidFill>
              <a:srgbClr val="D1222A"/>
            </a:solidFill>
            <a:prstDash val="solid"/>
            <a:round/>
            <a:headEnd type="none" w="sm" len="sm"/>
            <a:tailEnd type="none" w="sm" len="sm"/>
          </a:ln>
        </p:spPr>
      </p:pic>
      <p:pic>
        <p:nvPicPr>
          <p:cNvPr id="374" name="Google Shape;374;p41"/>
          <p:cNvPicPr preferRelativeResize="0"/>
          <p:nvPr/>
        </p:nvPicPr>
        <p:blipFill rotWithShape="1">
          <a:blip r:embed="rId6">
            <a:alphaModFix/>
          </a:blip>
          <a:srcRect l="33399" r="9199" b="14553"/>
          <a:stretch/>
        </p:blipFill>
        <p:spPr>
          <a:xfrm>
            <a:off x="1846312" y="60593"/>
            <a:ext cx="810000" cy="810000"/>
          </a:xfrm>
          <a:prstGeom prst="rect">
            <a:avLst/>
          </a:prstGeom>
          <a:noFill/>
          <a:ln w="9525" cap="flat" cmpd="sng">
            <a:solidFill>
              <a:srgbClr val="D1222A"/>
            </a:solidFill>
            <a:prstDash val="solid"/>
            <a:round/>
            <a:headEnd type="none" w="sm" len="sm"/>
            <a:tailEnd type="none" w="sm" len="sm"/>
          </a:ln>
        </p:spPr>
      </p:pic>
      <p:pic>
        <p:nvPicPr>
          <p:cNvPr id="375" name="Google Shape;375;p41"/>
          <p:cNvPicPr preferRelativeResize="0"/>
          <p:nvPr/>
        </p:nvPicPr>
        <p:blipFill rotWithShape="1">
          <a:blip r:embed="rId7">
            <a:alphaModFix/>
          </a:blip>
          <a:srcRect l="8156" t="13635" r="323" b="9489"/>
          <a:stretch/>
        </p:blipFill>
        <p:spPr>
          <a:xfrm>
            <a:off x="958601" y="932764"/>
            <a:ext cx="808892" cy="808892"/>
          </a:xfrm>
          <a:prstGeom prst="rect">
            <a:avLst/>
          </a:prstGeom>
          <a:noFill/>
          <a:ln w="9525" cap="flat" cmpd="sng">
            <a:solidFill>
              <a:srgbClr val="D1222A"/>
            </a:solidFill>
            <a:prstDash val="solid"/>
            <a:round/>
            <a:headEnd type="none" w="sm" len="sm"/>
            <a:tailEnd type="none" w="sm" len="sm"/>
          </a:ln>
        </p:spPr>
      </p:pic>
      <p:pic>
        <p:nvPicPr>
          <p:cNvPr id="376" name="Google Shape;376;p41"/>
          <p:cNvPicPr preferRelativeResize="0"/>
          <p:nvPr/>
        </p:nvPicPr>
        <p:blipFill rotWithShape="1">
          <a:blip r:embed="rId8">
            <a:alphaModFix/>
          </a:blip>
          <a:srcRect l="9692" r="34986"/>
          <a:stretch/>
        </p:blipFill>
        <p:spPr>
          <a:xfrm>
            <a:off x="958602" y="61147"/>
            <a:ext cx="808892" cy="810000"/>
          </a:xfrm>
          <a:prstGeom prst="rect">
            <a:avLst/>
          </a:prstGeom>
          <a:noFill/>
          <a:ln w="9525" cap="flat" cmpd="sng">
            <a:solidFill>
              <a:srgbClr val="D1222A"/>
            </a:solidFill>
            <a:prstDash val="solid"/>
            <a:round/>
            <a:headEnd type="none" w="sm" len="sm"/>
            <a:tailEnd type="none" w="sm" len="sm"/>
          </a:ln>
        </p:spPr>
      </p:pic>
      <p:pic>
        <p:nvPicPr>
          <p:cNvPr id="377" name="Google Shape;377;p41"/>
          <p:cNvPicPr preferRelativeResize="0"/>
          <p:nvPr/>
        </p:nvPicPr>
        <p:blipFill rotWithShape="1">
          <a:blip r:embed="rId9">
            <a:alphaModFix/>
          </a:blip>
          <a:srcRect l="12976" t="-1" r="12410" b="-1"/>
          <a:stretch/>
        </p:blipFill>
        <p:spPr>
          <a:xfrm>
            <a:off x="70339" y="938178"/>
            <a:ext cx="810000" cy="808892"/>
          </a:xfrm>
          <a:prstGeom prst="rect">
            <a:avLst/>
          </a:prstGeom>
          <a:noFill/>
          <a:ln w="9525" cap="flat" cmpd="sng">
            <a:solidFill>
              <a:srgbClr val="D1222A"/>
            </a:solidFill>
            <a:prstDash val="solid"/>
            <a:round/>
            <a:headEnd type="none" w="sm" len="sm"/>
            <a:tailEnd type="none" w="sm" len="sm"/>
          </a:ln>
        </p:spPr>
      </p:pic>
      <p:sp>
        <p:nvSpPr>
          <p:cNvPr id="378" name="Google Shape;378;p41"/>
          <p:cNvSpPr txBox="1"/>
          <p:nvPr/>
        </p:nvSpPr>
        <p:spPr>
          <a:xfrm>
            <a:off x="2598074" y="-5039"/>
            <a:ext cx="5921672" cy="746077"/>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3600"/>
              <a:buFont typeface="Calibri"/>
              <a:buNone/>
            </a:pPr>
            <a:r>
              <a:rPr lang="en" sz="3600" b="1">
                <a:solidFill>
                  <a:schemeClr val="dk1"/>
                </a:solidFill>
                <a:latin typeface="Calibri"/>
                <a:ea typeface="Calibri"/>
                <a:cs typeface="Calibri"/>
                <a:sym typeface="Calibri"/>
              </a:rPr>
              <a:t>Thank you!</a:t>
            </a:r>
            <a:endParaRPr sz="1100"/>
          </a:p>
        </p:txBody>
      </p:sp>
      <p:sp>
        <p:nvSpPr>
          <p:cNvPr id="379" name="Google Shape;379;p41"/>
          <p:cNvSpPr txBox="1"/>
          <p:nvPr/>
        </p:nvSpPr>
        <p:spPr>
          <a:xfrm>
            <a:off x="2015189" y="1212111"/>
            <a:ext cx="3271016" cy="529544"/>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3600"/>
              <a:buFont typeface="Calibri"/>
              <a:buNone/>
            </a:pPr>
            <a:r>
              <a:rPr lang="en" sz="3600" b="0" i="0" u="none" strike="noStrike" cap="none">
                <a:solidFill>
                  <a:schemeClr val="dk1"/>
                </a:solidFill>
                <a:latin typeface="Calibri"/>
                <a:ea typeface="Calibri"/>
                <a:cs typeface="Calibri"/>
                <a:sym typeface="Calibri"/>
              </a:rPr>
              <a:t>Contact Details:</a:t>
            </a:r>
            <a:endParaRPr sz="1100"/>
          </a:p>
        </p:txBody>
      </p:sp>
      <p:sp>
        <p:nvSpPr>
          <p:cNvPr id="380" name="Google Shape;380;p41"/>
          <p:cNvSpPr/>
          <p:nvPr/>
        </p:nvSpPr>
        <p:spPr>
          <a:xfrm>
            <a:off x="2251311" y="2323237"/>
            <a:ext cx="242990" cy="242745"/>
          </a:xfrm>
          <a:prstGeom prst="ellipse">
            <a:avLst/>
          </a:prstGeom>
          <a:solidFill>
            <a:srgbClr val="3D4543"/>
          </a:solidFill>
          <a:ln w="12700" cap="flat" cmpd="sng">
            <a:solidFill>
              <a:srgbClr val="3D454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1" name="Google Shape;381;p41"/>
          <p:cNvSpPr/>
          <p:nvPr/>
        </p:nvSpPr>
        <p:spPr>
          <a:xfrm>
            <a:off x="2252143" y="3198761"/>
            <a:ext cx="242990" cy="242745"/>
          </a:xfrm>
          <a:prstGeom prst="ellipse">
            <a:avLst/>
          </a:prstGeom>
          <a:solidFill>
            <a:srgbClr val="3D4543"/>
          </a:solidFill>
          <a:ln w="12700" cap="flat" cmpd="sng">
            <a:solidFill>
              <a:srgbClr val="3D454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2" name="Google Shape;382;p41"/>
          <p:cNvSpPr/>
          <p:nvPr/>
        </p:nvSpPr>
        <p:spPr>
          <a:xfrm>
            <a:off x="2251311" y="2760999"/>
            <a:ext cx="242990" cy="242745"/>
          </a:xfrm>
          <a:prstGeom prst="ellipse">
            <a:avLst/>
          </a:prstGeom>
          <a:solidFill>
            <a:srgbClr val="3D4543"/>
          </a:solidFill>
          <a:ln w="12700" cap="flat" cmpd="sng">
            <a:solidFill>
              <a:srgbClr val="3D454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3" name="Google Shape;383;p41"/>
          <p:cNvSpPr txBox="1"/>
          <p:nvPr/>
        </p:nvSpPr>
        <p:spPr>
          <a:xfrm>
            <a:off x="2251311" y="2299891"/>
            <a:ext cx="242990" cy="27699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0" i="0" u="none" strike="noStrike" cap="none">
                <a:solidFill>
                  <a:schemeClr val="lt1"/>
                </a:solidFill>
                <a:latin typeface="Calibri"/>
                <a:ea typeface="Calibri"/>
                <a:cs typeface="Calibri"/>
                <a:sym typeface="Calibri"/>
              </a:rPr>
              <a:t>e</a:t>
            </a:r>
            <a:endParaRPr sz="1100"/>
          </a:p>
        </p:txBody>
      </p:sp>
      <p:sp>
        <p:nvSpPr>
          <p:cNvPr id="384" name="Google Shape;384;p41"/>
          <p:cNvSpPr txBox="1"/>
          <p:nvPr/>
        </p:nvSpPr>
        <p:spPr>
          <a:xfrm>
            <a:off x="2251311" y="2728779"/>
            <a:ext cx="242990" cy="27699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0" i="0" u="none" strike="noStrike" cap="none">
                <a:solidFill>
                  <a:schemeClr val="lt1"/>
                </a:solidFill>
                <a:latin typeface="Calibri"/>
                <a:ea typeface="Calibri"/>
                <a:cs typeface="Calibri"/>
                <a:sym typeface="Calibri"/>
              </a:rPr>
              <a:t>p</a:t>
            </a:r>
            <a:endParaRPr sz="1100"/>
          </a:p>
        </p:txBody>
      </p:sp>
      <p:sp>
        <p:nvSpPr>
          <p:cNvPr id="385" name="Google Shape;385;p41"/>
          <p:cNvSpPr txBox="1"/>
          <p:nvPr/>
        </p:nvSpPr>
        <p:spPr>
          <a:xfrm>
            <a:off x="2251311" y="3181634"/>
            <a:ext cx="242990" cy="27699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0" i="0" u="none" strike="noStrike" cap="none">
                <a:solidFill>
                  <a:schemeClr val="lt1"/>
                </a:solidFill>
                <a:latin typeface="Calibri"/>
                <a:ea typeface="Calibri"/>
                <a:cs typeface="Calibri"/>
                <a:sym typeface="Calibri"/>
              </a:rPr>
              <a:t>w</a:t>
            </a:r>
            <a:endParaRPr sz="1100"/>
          </a:p>
        </p:txBody>
      </p:sp>
      <p:sp>
        <p:nvSpPr>
          <p:cNvPr id="386" name="Google Shape;386;p41"/>
          <p:cNvSpPr txBox="1"/>
          <p:nvPr/>
        </p:nvSpPr>
        <p:spPr>
          <a:xfrm>
            <a:off x="2598022" y="2770428"/>
            <a:ext cx="1973926" cy="284663"/>
          </a:xfrm>
          <a:prstGeom prst="rect">
            <a:avLst/>
          </a:prstGeom>
          <a:solidFill>
            <a:schemeClr val="tx1"/>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0" i="0" u="none" strike="noStrike" cap="none" dirty="0">
                <a:solidFill>
                  <a:schemeClr val="tx1"/>
                </a:solidFill>
                <a:latin typeface="Calibri"/>
                <a:ea typeface="Calibri"/>
                <a:cs typeface="Calibri"/>
                <a:sym typeface="Calibri"/>
              </a:rPr>
              <a:t>+27 71 631 6212</a:t>
            </a:r>
            <a:endParaRPr sz="1100" dirty="0">
              <a:solidFill>
                <a:schemeClr val="tx1"/>
              </a:solidFill>
            </a:endParaRPr>
          </a:p>
        </p:txBody>
      </p:sp>
      <p:sp>
        <p:nvSpPr>
          <p:cNvPr id="387" name="Google Shape;387;p41"/>
          <p:cNvSpPr txBox="1"/>
          <p:nvPr/>
        </p:nvSpPr>
        <p:spPr>
          <a:xfrm>
            <a:off x="2598074" y="3206740"/>
            <a:ext cx="1973926"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u="sng">
                <a:solidFill>
                  <a:schemeClr val="hlink"/>
                </a:solidFill>
                <a:latin typeface="Calibri"/>
                <a:ea typeface="Calibri"/>
                <a:cs typeface="Calibri"/>
                <a:sym typeface="Calibri"/>
                <a:hlinkClick r:id="rId10"/>
              </a:rPr>
              <a:t>www.section27.org.za  </a:t>
            </a:r>
            <a:endParaRPr sz="1400">
              <a:solidFill>
                <a:schemeClr val="dk1"/>
              </a:solidFill>
              <a:latin typeface="Calibri"/>
              <a:ea typeface="Calibri"/>
              <a:cs typeface="Calibri"/>
              <a:sym typeface="Calibri"/>
            </a:endParaRPr>
          </a:p>
        </p:txBody>
      </p:sp>
      <p:sp>
        <p:nvSpPr>
          <p:cNvPr id="388" name="Google Shape;388;p41"/>
          <p:cNvSpPr txBox="1"/>
          <p:nvPr/>
        </p:nvSpPr>
        <p:spPr>
          <a:xfrm>
            <a:off x="2598074" y="2306118"/>
            <a:ext cx="2230011" cy="276999"/>
          </a:xfrm>
          <a:prstGeom prst="rect">
            <a:avLst/>
          </a:prstGeom>
          <a:solidFill>
            <a:schemeClr val="tx1"/>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dk1"/>
                </a:solidFill>
                <a:latin typeface="Calibri"/>
                <a:ea typeface="Calibri"/>
                <a:cs typeface="Calibri"/>
                <a:sym typeface="Calibri"/>
              </a:rPr>
              <a:t>lencoasa@section27.org.za</a:t>
            </a:r>
            <a:endParaRPr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Introduction</a:t>
            </a:r>
            <a:endParaRPr/>
          </a:p>
        </p:txBody>
      </p:sp>
      <p:sp>
        <p:nvSpPr>
          <p:cNvPr id="147" name="Google Shape;147;p26"/>
          <p:cNvSpPr txBox="1">
            <a:spLocks noGrp="1"/>
          </p:cNvSpPr>
          <p:nvPr>
            <p:ph type="body" idx="1"/>
          </p:nvPr>
        </p:nvSpPr>
        <p:spPr>
          <a:xfrm>
            <a:off x="771525" y="1174199"/>
            <a:ext cx="7339500" cy="3603300"/>
          </a:xfrm>
          <a:prstGeom prst="rect">
            <a:avLst/>
          </a:prstGeom>
          <a:noFill/>
          <a:ln>
            <a:noFill/>
          </a:ln>
        </p:spPr>
        <p:txBody>
          <a:bodyPr spcFirstLastPara="1" wrap="square" lIns="68575" tIns="34275" rIns="68575" bIns="34275" anchor="t" anchorCtr="0">
            <a:normAutofit lnSpcReduction="10000"/>
          </a:bodyPr>
          <a:lstStyle/>
          <a:p>
            <a:pPr marL="177800" lvl="0" indent="-171450" algn="l" rtl="0">
              <a:lnSpc>
                <a:spcPct val="90000"/>
              </a:lnSpc>
              <a:spcBef>
                <a:spcPts val="0"/>
              </a:spcBef>
              <a:spcAft>
                <a:spcPts val="0"/>
              </a:spcAft>
              <a:buClr>
                <a:schemeClr val="dk1"/>
              </a:buClr>
              <a:buSzPts val="2100"/>
              <a:buChar char="•"/>
            </a:pPr>
            <a:r>
              <a:rPr lang="en"/>
              <a:t>SECTION27 is a public interest law centre that works to advance the rights to basic education and access to healthcare services.</a:t>
            </a:r>
            <a:endParaRPr/>
          </a:p>
          <a:p>
            <a:pPr marL="177800" lvl="0" indent="-171450" algn="l" rtl="0">
              <a:lnSpc>
                <a:spcPct val="90000"/>
              </a:lnSpc>
              <a:spcBef>
                <a:spcPts val="800"/>
              </a:spcBef>
              <a:spcAft>
                <a:spcPts val="0"/>
              </a:spcAft>
              <a:buClr>
                <a:schemeClr val="dk1"/>
              </a:buClr>
              <a:buSzPts val="2100"/>
              <a:buChar char="•"/>
            </a:pPr>
            <a:r>
              <a:rPr lang="en"/>
              <a:t>Our submissions on the 2022 DoRB are informed by the Constitutional injunction on the state to progressively realise the right of access to healthcare services and ensure quality basic education is available and accessible to all. </a:t>
            </a:r>
            <a:endParaRPr/>
          </a:p>
          <a:p>
            <a:pPr marL="177800" lvl="0" indent="-171450" algn="l" rtl="0">
              <a:lnSpc>
                <a:spcPct val="90000"/>
              </a:lnSpc>
              <a:spcBef>
                <a:spcPts val="800"/>
              </a:spcBef>
              <a:spcAft>
                <a:spcPts val="0"/>
              </a:spcAft>
              <a:buClr>
                <a:schemeClr val="dk1"/>
              </a:buClr>
              <a:buSzPts val="2100"/>
              <a:buChar char="•"/>
            </a:pPr>
            <a:r>
              <a:rPr lang="en"/>
              <a:t>We submit that:</a:t>
            </a:r>
            <a:endParaRPr/>
          </a:p>
          <a:p>
            <a:pPr marL="520700" lvl="1" indent="-184150" algn="l" rtl="0">
              <a:lnSpc>
                <a:spcPct val="90000"/>
              </a:lnSpc>
              <a:spcBef>
                <a:spcPts val="400"/>
              </a:spcBef>
              <a:spcAft>
                <a:spcPts val="0"/>
              </a:spcAft>
              <a:buClr>
                <a:schemeClr val="dk1"/>
              </a:buClr>
              <a:buSzPts val="1900"/>
              <a:buChar char="•"/>
            </a:pPr>
            <a:r>
              <a:rPr lang="en" sz="1900"/>
              <a:t>Significant real terms cuts to the provincial equitable share and certain conditional grants will impact both the availability and the quality of public health and education in South Africa.</a:t>
            </a:r>
            <a:endParaRPr/>
          </a:p>
          <a:p>
            <a:pPr marL="520700" lvl="1" indent="-184150" algn="l" rtl="0">
              <a:lnSpc>
                <a:spcPct val="90000"/>
              </a:lnSpc>
              <a:spcBef>
                <a:spcPts val="400"/>
              </a:spcBef>
              <a:spcAft>
                <a:spcPts val="0"/>
              </a:spcAft>
              <a:buClr>
                <a:schemeClr val="dk1"/>
              </a:buClr>
              <a:buSzPts val="1900"/>
              <a:buChar char="•"/>
            </a:pPr>
            <a:r>
              <a:rPr lang="en" sz="1900"/>
              <a:t>The government has failed to justify these retrogressive measures nor taken adequate steps to mitigate the impact of these cuts on human rights </a:t>
            </a:r>
            <a:endParaRPr sz="1900"/>
          </a:p>
        </p:txBody>
      </p:sp>
      <p:cxnSp>
        <p:nvCxnSpPr>
          <p:cNvPr id="148" name="Google Shape;148;p26"/>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149" name="Google Shape;149;p26"/>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150" name="Google Shape;150;p26"/>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151" name="Google Shape;151;p26"/>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152" name="Google Shape;152;p26"/>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153" name="Google Shape;153;p26"/>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154" name="Google Shape;154;p26"/>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155" name="Google Shape;155;p26"/>
          <p:cNvCxnSpPr/>
          <p:nvPr/>
        </p:nvCxnSpPr>
        <p:spPr>
          <a:xfrm rot="10800000">
            <a:off x="628649"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Introduction</a:t>
            </a:r>
            <a:endParaRPr/>
          </a:p>
        </p:txBody>
      </p:sp>
      <p:sp>
        <p:nvSpPr>
          <p:cNvPr id="161" name="Google Shape;161;p27"/>
          <p:cNvSpPr txBox="1">
            <a:spLocks noGrp="1"/>
          </p:cNvSpPr>
          <p:nvPr>
            <p:ph type="body" idx="1"/>
          </p:nvPr>
        </p:nvSpPr>
        <p:spPr>
          <a:xfrm>
            <a:off x="771524" y="1174208"/>
            <a:ext cx="7827940" cy="3700892"/>
          </a:xfrm>
          <a:prstGeom prst="rect">
            <a:avLst/>
          </a:prstGeom>
          <a:noFill/>
          <a:ln>
            <a:noFill/>
          </a:ln>
        </p:spPr>
        <p:txBody>
          <a:bodyPr spcFirstLastPara="1" wrap="square" lIns="68575" tIns="34275" rIns="68575" bIns="34275" anchor="t" anchorCtr="0">
            <a:normAutofit/>
          </a:bodyPr>
          <a:lstStyle/>
          <a:p>
            <a:pPr marL="0" lvl="0" indent="0" algn="just" rtl="0">
              <a:lnSpc>
                <a:spcPct val="90000"/>
              </a:lnSpc>
              <a:spcBef>
                <a:spcPts val="0"/>
              </a:spcBef>
              <a:spcAft>
                <a:spcPts val="0"/>
              </a:spcAft>
              <a:buClr>
                <a:schemeClr val="dk1"/>
              </a:buClr>
              <a:buSzPts val="2100"/>
              <a:buNone/>
            </a:pPr>
            <a:r>
              <a:rPr lang="en"/>
              <a:t>SECTION27 proposes that Parliament:</a:t>
            </a:r>
            <a:endParaRPr/>
          </a:p>
          <a:p>
            <a:pPr marL="177800" lvl="0" indent="-171450" algn="just" rtl="0">
              <a:lnSpc>
                <a:spcPct val="90000"/>
              </a:lnSpc>
              <a:spcBef>
                <a:spcPts val="800"/>
              </a:spcBef>
              <a:spcAft>
                <a:spcPts val="0"/>
              </a:spcAft>
              <a:buClr>
                <a:schemeClr val="dk1"/>
              </a:buClr>
              <a:buSzPts val="2100"/>
              <a:buChar char="•"/>
            </a:pPr>
            <a:r>
              <a:rPr lang="en"/>
              <a:t>Considers whether this Budget and Division of Revenue Bill will enable the provinces and municipalities to provide basic services, perform the functions allocated to them or strengthen the fiscal capacity and efficiency of the provinces and municipalities.</a:t>
            </a:r>
            <a:endParaRPr/>
          </a:p>
          <a:p>
            <a:pPr marL="177800" lvl="0" indent="-171450" algn="just" rtl="0">
              <a:lnSpc>
                <a:spcPct val="90000"/>
              </a:lnSpc>
              <a:spcBef>
                <a:spcPts val="800"/>
              </a:spcBef>
              <a:spcAft>
                <a:spcPts val="0"/>
              </a:spcAft>
              <a:buClr>
                <a:schemeClr val="dk1"/>
              </a:buClr>
              <a:buSzPts val="2100"/>
              <a:buChar char="•"/>
            </a:pPr>
            <a:r>
              <a:rPr lang="en"/>
              <a:t>Insists that if cuts to social spending are made, they must be based on </a:t>
            </a:r>
            <a:r>
              <a:rPr lang="en" b="1"/>
              <a:t>transparent and participatory human rights impact assessments </a:t>
            </a:r>
            <a:r>
              <a:rPr lang="en"/>
              <a:t>that demonstrate that the </a:t>
            </a:r>
            <a:r>
              <a:rPr lang="en" b="1"/>
              <a:t>reductions will not increase inequality and undermine people's right of access to quality basic education and healthcare services.</a:t>
            </a:r>
            <a:endParaRPr b="1"/>
          </a:p>
        </p:txBody>
      </p:sp>
      <p:cxnSp>
        <p:nvCxnSpPr>
          <p:cNvPr id="162" name="Google Shape;162;p27"/>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163" name="Google Shape;163;p27"/>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164" name="Google Shape;164;p27"/>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165" name="Google Shape;165;p27"/>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166" name="Google Shape;166;p27"/>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167" name="Google Shape;167;p27"/>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168" name="Google Shape;168;p27"/>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169" name="Google Shape;169;p27"/>
          <p:cNvCxnSpPr/>
          <p:nvPr/>
        </p:nvCxnSpPr>
        <p:spPr>
          <a:xfrm rot="10800000">
            <a:off x="628649"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Gender Responsive Budgeting</a:t>
            </a:r>
            <a:endParaRPr/>
          </a:p>
        </p:txBody>
      </p:sp>
      <p:sp>
        <p:nvSpPr>
          <p:cNvPr id="176" name="Google Shape;176;p28"/>
          <p:cNvSpPr txBox="1">
            <a:spLocks noGrp="1"/>
          </p:cNvSpPr>
          <p:nvPr>
            <p:ph type="body" idx="1"/>
          </p:nvPr>
        </p:nvSpPr>
        <p:spPr>
          <a:xfrm>
            <a:off x="771524" y="1174208"/>
            <a:ext cx="7827940" cy="3700892"/>
          </a:xfrm>
          <a:prstGeom prst="rect">
            <a:avLst/>
          </a:prstGeom>
          <a:noFill/>
          <a:ln>
            <a:noFill/>
          </a:ln>
        </p:spPr>
        <p:txBody>
          <a:bodyPr spcFirstLastPara="1" wrap="square" lIns="68575" tIns="34275" rIns="68575" bIns="34275" anchor="t" anchorCtr="0">
            <a:normAutofit/>
          </a:bodyPr>
          <a:lstStyle/>
          <a:p>
            <a:pPr marL="177800" lvl="0" indent="-171450" algn="just" rtl="0">
              <a:lnSpc>
                <a:spcPct val="90000"/>
              </a:lnSpc>
              <a:spcBef>
                <a:spcPts val="800"/>
              </a:spcBef>
              <a:spcAft>
                <a:spcPts val="0"/>
              </a:spcAft>
              <a:buClr>
                <a:schemeClr val="dk1"/>
              </a:buClr>
              <a:buSzPts val="2100"/>
              <a:buChar char="•"/>
            </a:pPr>
            <a:r>
              <a:rPr lang="en"/>
              <a:t>The FCC recommended in its 2022/23 submission that the Budget must “address gender inequality through gender budgeting in the public sector”.</a:t>
            </a:r>
            <a:endParaRPr/>
          </a:p>
          <a:p>
            <a:pPr marL="520700" lvl="1" indent="-222250" algn="just" rtl="0">
              <a:lnSpc>
                <a:spcPct val="90000"/>
              </a:lnSpc>
              <a:spcBef>
                <a:spcPts val="800"/>
              </a:spcBef>
              <a:spcAft>
                <a:spcPts val="0"/>
              </a:spcAft>
              <a:buClr>
                <a:schemeClr val="dk1"/>
              </a:buClr>
              <a:buSzPts val="2100"/>
              <a:buChar char="•"/>
            </a:pPr>
            <a:r>
              <a:rPr lang="en" sz="2100"/>
              <a:t>However, the Division of Revenue Bill and the accompanying explanatory memorandum barely mention gender and do not allocate grants in a gender responsive manner</a:t>
            </a:r>
            <a:endParaRPr sz="2100"/>
          </a:p>
          <a:p>
            <a:pPr marL="520700" lvl="1" indent="-222250" algn="just" rtl="0">
              <a:lnSpc>
                <a:spcPct val="90000"/>
              </a:lnSpc>
              <a:spcBef>
                <a:spcPts val="800"/>
              </a:spcBef>
              <a:spcAft>
                <a:spcPts val="0"/>
              </a:spcAft>
              <a:buClr>
                <a:schemeClr val="dk1"/>
              </a:buClr>
              <a:buSzPts val="2100"/>
              <a:buChar char="•"/>
            </a:pPr>
            <a:r>
              <a:rPr lang="en" sz="2100"/>
              <a:t>Funding for the national Department of Women, Children and People with Disabilities has been slashed 11.9% on average each year over the MTEF</a:t>
            </a:r>
            <a:endParaRPr sz="2100"/>
          </a:p>
          <a:p>
            <a:pPr marL="520700" lvl="1" indent="-222250" algn="just" rtl="0">
              <a:lnSpc>
                <a:spcPct val="90000"/>
              </a:lnSpc>
              <a:spcBef>
                <a:spcPts val="800"/>
              </a:spcBef>
              <a:spcAft>
                <a:spcPts val="0"/>
              </a:spcAft>
              <a:buSzPts val="2100"/>
              <a:buChar char="•"/>
            </a:pPr>
            <a:r>
              <a:rPr lang="en" sz="2100"/>
              <a:t>NCOP should monitor whether this will impact on the provinces.</a:t>
            </a:r>
            <a:endParaRPr sz="2100"/>
          </a:p>
          <a:p>
            <a:pPr marL="177800" lvl="0" indent="-38100" algn="just" rtl="0">
              <a:lnSpc>
                <a:spcPct val="90000"/>
              </a:lnSpc>
              <a:spcBef>
                <a:spcPts val="800"/>
              </a:spcBef>
              <a:spcAft>
                <a:spcPts val="0"/>
              </a:spcAft>
              <a:buClr>
                <a:schemeClr val="dk1"/>
              </a:buClr>
              <a:buSzPts val="2100"/>
              <a:buNone/>
            </a:pPr>
            <a:endParaRPr/>
          </a:p>
        </p:txBody>
      </p:sp>
      <p:cxnSp>
        <p:nvCxnSpPr>
          <p:cNvPr id="177" name="Google Shape;177;p28"/>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178" name="Google Shape;178;p28"/>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179" name="Google Shape;179;p28"/>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180" name="Google Shape;180;p28"/>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181" name="Google Shape;181;p28"/>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182" name="Google Shape;182;p28"/>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183" name="Google Shape;183;p28"/>
          <p:cNvPicPr preferRelativeResize="0"/>
          <p:nvPr/>
        </p:nvPicPr>
        <p:blipFill rotWithShape="1">
          <a:blip r:embed="rId8">
            <a:alphaModFix/>
          </a:blip>
          <a:srcRect/>
          <a:stretch/>
        </p:blipFill>
        <p:spPr>
          <a:xfrm>
            <a:off x="7829701" y="4423038"/>
            <a:ext cx="1225876" cy="709025"/>
          </a:xfrm>
          <a:prstGeom prst="rect">
            <a:avLst/>
          </a:prstGeom>
          <a:noFill/>
          <a:ln>
            <a:noFill/>
          </a:ln>
        </p:spPr>
      </p:pic>
      <p:cxnSp>
        <p:nvCxnSpPr>
          <p:cNvPr id="184" name="Google Shape;184;p28"/>
          <p:cNvCxnSpPr/>
          <p:nvPr/>
        </p:nvCxnSpPr>
        <p:spPr>
          <a:xfrm rot="10800000">
            <a:off x="628649"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Gender Responsive Budgeting</a:t>
            </a:r>
            <a:endParaRPr/>
          </a:p>
        </p:txBody>
      </p:sp>
      <p:sp>
        <p:nvSpPr>
          <p:cNvPr id="191" name="Google Shape;191;p29"/>
          <p:cNvSpPr txBox="1">
            <a:spLocks noGrp="1"/>
          </p:cNvSpPr>
          <p:nvPr>
            <p:ph type="body" idx="1"/>
          </p:nvPr>
        </p:nvSpPr>
        <p:spPr>
          <a:xfrm>
            <a:off x="771524" y="1174208"/>
            <a:ext cx="7827940" cy="3700892"/>
          </a:xfrm>
          <a:prstGeom prst="rect">
            <a:avLst/>
          </a:prstGeom>
          <a:noFill/>
          <a:ln>
            <a:noFill/>
          </a:ln>
        </p:spPr>
        <p:txBody>
          <a:bodyPr spcFirstLastPara="1" wrap="square" lIns="68575" tIns="34275" rIns="68575" bIns="34275" anchor="t" anchorCtr="0">
            <a:normAutofit fontScale="55000" lnSpcReduction="20000"/>
          </a:bodyPr>
          <a:lstStyle/>
          <a:p>
            <a:pPr marL="177800" lvl="0" indent="-195262" algn="just" rtl="0">
              <a:lnSpc>
                <a:spcPct val="90000"/>
              </a:lnSpc>
              <a:spcBef>
                <a:spcPts val="0"/>
              </a:spcBef>
              <a:spcAft>
                <a:spcPts val="0"/>
              </a:spcAft>
              <a:buClr>
                <a:schemeClr val="dk1"/>
              </a:buClr>
              <a:buSzPct val="100000"/>
              <a:buChar char="•"/>
            </a:pPr>
            <a:r>
              <a:rPr lang="en" sz="4500"/>
              <a:t>Recommendations:</a:t>
            </a:r>
            <a:endParaRPr sz="4500"/>
          </a:p>
          <a:p>
            <a:pPr marL="177800" lvl="0" indent="0" algn="just" rtl="0">
              <a:lnSpc>
                <a:spcPct val="90000"/>
              </a:lnSpc>
              <a:spcBef>
                <a:spcPts val="0"/>
              </a:spcBef>
              <a:spcAft>
                <a:spcPts val="0"/>
              </a:spcAft>
              <a:buNone/>
            </a:pPr>
            <a:endParaRPr/>
          </a:p>
          <a:p>
            <a:pPr marL="520700" lvl="1" indent="-162083" algn="just" rtl="0">
              <a:lnSpc>
                <a:spcPct val="90000"/>
              </a:lnSpc>
              <a:spcBef>
                <a:spcPts val="400"/>
              </a:spcBef>
              <a:spcAft>
                <a:spcPts val="0"/>
              </a:spcAft>
              <a:buClr>
                <a:schemeClr val="dk1"/>
              </a:buClr>
              <a:buSzPct val="100000"/>
              <a:buChar char="•"/>
            </a:pPr>
            <a:r>
              <a:rPr lang="en" sz="3550"/>
              <a:t>Parliament to request a copy of the government’s plans for the medium term that reflects steps in advancing gender-responsive budgeting.</a:t>
            </a:r>
            <a:endParaRPr sz="3550"/>
          </a:p>
          <a:p>
            <a:pPr marL="520700" lvl="0" indent="0" algn="just" rtl="0">
              <a:lnSpc>
                <a:spcPct val="90000"/>
              </a:lnSpc>
              <a:spcBef>
                <a:spcPts val="400"/>
              </a:spcBef>
              <a:spcAft>
                <a:spcPts val="0"/>
              </a:spcAft>
              <a:buNone/>
            </a:pPr>
            <a:endParaRPr sz="3550"/>
          </a:p>
          <a:p>
            <a:pPr marL="520700" lvl="1" indent="-162083" algn="just" rtl="0">
              <a:lnSpc>
                <a:spcPct val="90000"/>
              </a:lnSpc>
              <a:spcBef>
                <a:spcPts val="400"/>
              </a:spcBef>
              <a:spcAft>
                <a:spcPts val="0"/>
              </a:spcAft>
              <a:buSzPct val="100000"/>
              <a:buChar char="•"/>
            </a:pPr>
            <a:r>
              <a:rPr lang="en" sz="3550"/>
              <a:t>There should be engagement between government, Parliament and the public on what gender responsive budgeting should look like in the South African context</a:t>
            </a:r>
            <a:endParaRPr sz="3550"/>
          </a:p>
          <a:p>
            <a:pPr marL="520700" lvl="0" indent="0" algn="just" rtl="0">
              <a:lnSpc>
                <a:spcPct val="90000"/>
              </a:lnSpc>
              <a:spcBef>
                <a:spcPts val="400"/>
              </a:spcBef>
              <a:spcAft>
                <a:spcPts val="0"/>
              </a:spcAft>
              <a:buNone/>
            </a:pPr>
            <a:endParaRPr sz="3550"/>
          </a:p>
          <a:p>
            <a:pPr marL="520700" lvl="1" indent="-162083" algn="just" rtl="0">
              <a:lnSpc>
                <a:spcPct val="90000"/>
              </a:lnSpc>
              <a:spcBef>
                <a:spcPts val="400"/>
              </a:spcBef>
              <a:spcAft>
                <a:spcPts val="0"/>
              </a:spcAft>
              <a:buClr>
                <a:schemeClr val="dk1"/>
              </a:buClr>
              <a:buSzPct val="100000"/>
              <a:buChar char="•"/>
            </a:pPr>
            <a:r>
              <a:rPr lang="en" sz="3550"/>
              <a:t>Parliament must insist on adequate resource allocation to gender empowerment programmes and for provinces in particular to implement the National Strategic Plan on Gender-Based Violence and Femicide to address the scourge of Gender-Based Violence. </a:t>
            </a:r>
            <a:endParaRPr sz="3550"/>
          </a:p>
          <a:p>
            <a:pPr marL="177800" lvl="0" indent="-38100" algn="just" rtl="0">
              <a:lnSpc>
                <a:spcPct val="90000"/>
              </a:lnSpc>
              <a:spcBef>
                <a:spcPts val="800"/>
              </a:spcBef>
              <a:spcAft>
                <a:spcPts val="0"/>
              </a:spcAft>
              <a:buClr>
                <a:schemeClr val="dk1"/>
              </a:buClr>
              <a:buSzPct val="100000"/>
              <a:buNone/>
            </a:pPr>
            <a:endParaRPr/>
          </a:p>
          <a:p>
            <a:pPr marL="177800" lvl="0" indent="-38100" algn="just" rtl="0">
              <a:lnSpc>
                <a:spcPct val="90000"/>
              </a:lnSpc>
              <a:spcBef>
                <a:spcPts val="800"/>
              </a:spcBef>
              <a:spcAft>
                <a:spcPts val="0"/>
              </a:spcAft>
              <a:buClr>
                <a:schemeClr val="dk1"/>
              </a:buClr>
              <a:buSzPct val="100000"/>
              <a:buNone/>
            </a:pPr>
            <a:endParaRPr/>
          </a:p>
        </p:txBody>
      </p:sp>
      <p:cxnSp>
        <p:nvCxnSpPr>
          <p:cNvPr id="192" name="Google Shape;192;p29"/>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193" name="Google Shape;193;p29"/>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194" name="Google Shape;194;p29"/>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195" name="Google Shape;195;p29"/>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196" name="Google Shape;196;p29"/>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197" name="Google Shape;197;p29"/>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198" name="Google Shape;198;p29"/>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199" name="Google Shape;199;p29"/>
          <p:cNvCxnSpPr/>
          <p:nvPr/>
        </p:nvCxnSpPr>
        <p:spPr>
          <a:xfrm rot="10800000">
            <a:off x="628649"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771525" y="238375"/>
            <a:ext cx="2926500" cy="4539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Basic education Conditional Grants</a:t>
            </a:r>
            <a:endParaRPr/>
          </a:p>
        </p:txBody>
      </p:sp>
      <p:cxnSp>
        <p:nvCxnSpPr>
          <p:cNvPr id="206" name="Google Shape;206;p30"/>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207" name="Google Shape;207;p30"/>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208" name="Google Shape;208;p30"/>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209" name="Google Shape;209;p30"/>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210" name="Google Shape;210;p30"/>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211" name="Google Shape;211;p30"/>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212" name="Google Shape;212;p30"/>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213" name="Google Shape;213;p30"/>
          <p:cNvCxnSpPr/>
          <p:nvPr/>
        </p:nvCxnSpPr>
        <p:spPr>
          <a:xfrm rot="10800000">
            <a:off x="628649" y="4777559"/>
            <a:ext cx="7048669" cy="0"/>
          </a:xfrm>
          <a:prstGeom prst="straightConnector1">
            <a:avLst/>
          </a:prstGeom>
          <a:noFill/>
          <a:ln w="9525" cap="flat" cmpd="sng">
            <a:solidFill>
              <a:srgbClr val="D1222A"/>
            </a:solidFill>
            <a:prstDash val="solid"/>
            <a:miter lim="800000"/>
            <a:headEnd type="none" w="sm" len="sm"/>
            <a:tailEnd type="none" w="sm" len="sm"/>
          </a:ln>
        </p:spPr>
      </p:cxnSp>
      <p:pic>
        <p:nvPicPr>
          <p:cNvPr id="214" name="Google Shape;214;p30"/>
          <p:cNvPicPr preferRelativeResize="0"/>
          <p:nvPr/>
        </p:nvPicPr>
        <p:blipFill>
          <a:blip r:embed="rId9">
            <a:alphaModFix/>
          </a:blip>
          <a:stretch>
            <a:fillRect/>
          </a:stretch>
        </p:blipFill>
        <p:spPr>
          <a:xfrm>
            <a:off x="3174475" y="794713"/>
            <a:ext cx="5141176" cy="3426614"/>
          </a:xfrm>
          <a:prstGeom prst="rect">
            <a:avLst/>
          </a:prstGeom>
          <a:noFill/>
          <a:ln>
            <a:noFill/>
          </a:ln>
        </p:spPr>
      </p:pic>
      <p:sp>
        <p:nvSpPr>
          <p:cNvPr id="215" name="Google Shape;215;p30"/>
          <p:cNvSpPr txBox="1"/>
          <p:nvPr/>
        </p:nvSpPr>
        <p:spPr>
          <a:xfrm>
            <a:off x="3174475" y="4208575"/>
            <a:ext cx="4502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Calibri"/>
                <a:ea typeface="Calibri"/>
                <a:cs typeface="Calibri"/>
                <a:sym typeface="Calibri"/>
              </a:rPr>
              <a:t>Unsafe, unlawful and undemolished pit toilets at a secondary school in Limpopo (April 2021)</a:t>
            </a:r>
            <a:endParaRPr sz="1200" i="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771525" y="238366"/>
            <a:ext cx="7743900" cy="1029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Basic education Conditional Grants</a:t>
            </a:r>
            <a:endParaRPr/>
          </a:p>
        </p:txBody>
      </p:sp>
      <p:sp>
        <p:nvSpPr>
          <p:cNvPr id="222" name="Google Shape;222;p31"/>
          <p:cNvSpPr txBox="1">
            <a:spLocks noGrp="1"/>
          </p:cNvSpPr>
          <p:nvPr>
            <p:ph type="body" idx="1"/>
          </p:nvPr>
        </p:nvSpPr>
        <p:spPr>
          <a:xfrm>
            <a:off x="771524" y="1174208"/>
            <a:ext cx="7827900" cy="37008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100"/>
              <a:buNone/>
            </a:pPr>
            <a:r>
              <a:rPr lang="en" b="1"/>
              <a:t>Education Infrastructure Grant (EIG)</a:t>
            </a:r>
            <a:endParaRPr/>
          </a:p>
          <a:p>
            <a:pPr marL="177800" lvl="0" indent="-171450" algn="just" rtl="0">
              <a:lnSpc>
                <a:spcPct val="90000"/>
              </a:lnSpc>
              <a:spcBef>
                <a:spcPts val="800"/>
              </a:spcBef>
              <a:spcAft>
                <a:spcPts val="0"/>
              </a:spcAft>
              <a:buClr>
                <a:schemeClr val="dk1"/>
              </a:buClr>
              <a:buSzPts val="2100"/>
              <a:buChar char="•"/>
            </a:pPr>
            <a:r>
              <a:rPr lang="en" b="1"/>
              <a:t>We welcome: </a:t>
            </a:r>
            <a:r>
              <a:rPr lang="en"/>
              <a:t>increased allocations to the EIG of 4.5% over this MTEF, which matches CPI projections</a:t>
            </a:r>
            <a:endParaRPr sz="2100"/>
          </a:p>
          <a:p>
            <a:pPr marL="520700" lvl="1" indent="-222250" algn="just" rtl="0">
              <a:spcBef>
                <a:spcPts val="800"/>
              </a:spcBef>
              <a:spcAft>
                <a:spcPts val="0"/>
              </a:spcAft>
              <a:buSzPts val="2100"/>
              <a:buChar char="•"/>
            </a:pPr>
            <a:r>
              <a:rPr lang="en" sz="2100" b="1"/>
              <a:t>Concerns:</a:t>
            </a:r>
            <a:endParaRPr sz="2100"/>
          </a:p>
          <a:p>
            <a:pPr marL="863600" lvl="2" indent="-203200" algn="just" rtl="0">
              <a:spcBef>
                <a:spcPts val="400"/>
              </a:spcBef>
              <a:spcAft>
                <a:spcPts val="0"/>
              </a:spcAft>
              <a:buSzPts val="1800"/>
              <a:buChar char="•"/>
            </a:pPr>
            <a:r>
              <a:rPr lang="en" sz="1800"/>
              <a:t>nominal cuts to provinces with a pre-existing infrastructure crisis </a:t>
            </a:r>
            <a:endParaRPr sz="1800"/>
          </a:p>
          <a:p>
            <a:pPr marL="1206500" lvl="3" indent="-184150" algn="just" rtl="0">
              <a:spcBef>
                <a:spcPts val="400"/>
              </a:spcBef>
              <a:spcAft>
                <a:spcPts val="0"/>
              </a:spcAft>
              <a:buSzPts val="1500"/>
              <a:buChar char="•"/>
            </a:pPr>
            <a:r>
              <a:rPr lang="en" sz="1800"/>
              <a:t>Eastern Cape (2,1% cut in 2022/2023 year) despite the pit latrines and other unsafe school infrastructure </a:t>
            </a:r>
            <a:endParaRPr sz="1800"/>
          </a:p>
          <a:p>
            <a:pPr marL="1206500" lvl="3" indent="-203200" algn="just" rtl="0">
              <a:spcBef>
                <a:spcPts val="400"/>
              </a:spcBef>
              <a:spcAft>
                <a:spcPts val="0"/>
              </a:spcAft>
              <a:buSzPts val="1800"/>
              <a:buChar char="•"/>
            </a:pPr>
            <a:r>
              <a:rPr lang="en" sz="1800"/>
              <a:t>North-West (4,7% cut in 2022/2023 year) when more than three quarters of the province’s schools do not have libraries</a:t>
            </a:r>
            <a:endParaRPr sz="1800"/>
          </a:p>
          <a:p>
            <a:pPr marL="1206500" lvl="3" indent="-203200" algn="just" rtl="0">
              <a:spcBef>
                <a:spcPts val="400"/>
              </a:spcBef>
              <a:spcAft>
                <a:spcPts val="0"/>
              </a:spcAft>
              <a:buSzPts val="1800"/>
              <a:buChar char="•"/>
            </a:pPr>
            <a:r>
              <a:rPr lang="en" sz="1800"/>
              <a:t>Limpopo backlog: suspended public school infrastructure projects when funds were reprioritised for COVID-19 needs resulting in a backlog</a:t>
            </a:r>
            <a:endParaRPr sz="1800"/>
          </a:p>
        </p:txBody>
      </p:sp>
      <p:cxnSp>
        <p:nvCxnSpPr>
          <p:cNvPr id="223" name="Google Shape;223;p31"/>
          <p:cNvCxnSpPr/>
          <p:nvPr/>
        </p:nvCxnSpPr>
        <p:spPr>
          <a:xfrm>
            <a:off x="8715375" y="0"/>
            <a:ext cx="0" cy="4208700"/>
          </a:xfrm>
          <a:prstGeom prst="straightConnector1">
            <a:avLst/>
          </a:prstGeom>
          <a:noFill/>
          <a:ln w="9525" cap="flat" cmpd="sng">
            <a:solidFill>
              <a:srgbClr val="D1222A"/>
            </a:solidFill>
            <a:prstDash val="solid"/>
            <a:miter lim="800000"/>
            <a:headEnd type="none" w="sm" len="sm"/>
            <a:tailEnd type="none" w="sm" len="sm"/>
          </a:ln>
        </p:spPr>
      </p:cxnSp>
      <p:pic>
        <p:nvPicPr>
          <p:cNvPr id="224" name="Google Shape;224;p31"/>
          <p:cNvPicPr preferRelativeResize="0"/>
          <p:nvPr/>
        </p:nvPicPr>
        <p:blipFill rotWithShape="1">
          <a:blip r:embed="rId3">
            <a:alphaModFix/>
          </a:blip>
          <a:srcRect l="17860" t="19834" r="46100" b="4722"/>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225" name="Google Shape;225;p31"/>
          <p:cNvPicPr preferRelativeResize="0"/>
          <p:nvPr/>
        </p:nvPicPr>
        <p:blipFill rotWithShape="1">
          <a:blip r:embed="rId4">
            <a:alphaModFix/>
          </a:blip>
          <a:srcRect l="12974" r="12415"/>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226" name="Google Shape;226;p31"/>
          <p:cNvPicPr preferRelativeResize="0"/>
          <p:nvPr/>
        </p:nvPicPr>
        <p:blipFill rotWithShape="1">
          <a:blip r:embed="rId5">
            <a:alphaModFix/>
          </a:blip>
          <a:srcRect l="8154" t="13637" r="329" b="9486"/>
          <a:stretch/>
        </p:blipFill>
        <p:spPr>
          <a:xfrm>
            <a:off x="127099" y="2338103"/>
            <a:ext cx="486001" cy="486000"/>
          </a:xfrm>
          <a:prstGeom prst="rect">
            <a:avLst/>
          </a:prstGeom>
          <a:noFill/>
          <a:ln w="9525" cap="flat" cmpd="sng">
            <a:solidFill>
              <a:srgbClr val="D1222A"/>
            </a:solidFill>
            <a:prstDash val="solid"/>
            <a:round/>
            <a:headEnd type="none" w="sm" len="sm"/>
            <a:tailEnd type="none" w="sm" len="sm"/>
          </a:ln>
        </p:spPr>
      </p:pic>
      <p:pic>
        <p:nvPicPr>
          <p:cNvPr id="227" name="Google Shape;227;p31"/>
          <p:cNvPicPr preferRelativeResize="0"/>
          <p:nvPr/>
        </p:nvPicPr>
        <p:blipFill rotWithShape="1">
          <a:blip r:embed="rId6">
            <a:alphaModFix/>
          </a:blip>
          <a:srcRect l="33402" r="9195" b="14551"/>
          <a:stretch/>
        </p:blipFill>
        <p:spPr>
          <a:xfrm>
            <a:off x="138272" y="1258950"/>
            <a:ext cx="486000" cy="486650"/>
          </a:xfrm>
          <a:prstGeom prst="rect">
            <a:avLst/>
          </a:prstGeom>
          <a:noFill/>
          <a:ln w="9525" cap="flat" cmpd="sng">
            <a:solidFill>
              <a:srgbClr val="D1222A"/>
            </a:solidFill>
            <a:prstDash val="solid"/>
            <a:round/>
            <a:headEnd type="none" w="sm" len="sm"/>
            <a:tailEnd type="none" w="sm" len="sm"/>
          </a:ln>
        </p:spPr>
      </p:pic>
      <p:pic>
        <p:nvPicPr>
          <p:cNvPr id="228" name="Google Shape;228;p31"/>
          <p:cNvPicPr preferRelativeResize="0"/>
          <p:nvPr/>
        </p:nvPicPr>
        <p:blipFill rotWithShape="1">
          <a:blip r:embed="rId7">
            <a:alphaModFix/>
          </a:blip>
          <a:srcRect l="23635" r="9804"/>
          <a:stretch/>
        </p:blipFill>
        <p:spPr>
          <a:xfrm>
            <a:off x="133877" y="238365"/>
            <a:ext cx="483600" cy="483600"/>
          </a:xfrm>
          <a:prstGeom prst="rect">
            <a:avLst/>
          </a:prstGeom>
          <a:noFill/>
          <a:ln w="9525" cap="flat" cmpd="sng">
            <a:solidFill>
              <a:srgbClr val="D1222A"/>
            </a:solidFill>
            <a:prstDash val="solid"/>
            <a:round/>
            <a:headEnd type="none" w="sm" len="sm"/>
            <a:tailEnd type="none" w="sm" len="sm"/>
          </a:ln>
        </p:spPr>
      </p:pic>
      <p:pic>
        <p:nvPicPr>
          <p:cNvPr id="229" name="Google Shape;229;p31"/>
          <p:cNvPicPr preferRelativeResize="0"/>
          <p:nvPr/>
        </p:nvPicPr>
        <p:blipFill rotWithShape="1">
          <a:blip r:embed="rId8">
            <a:alphaModFix/>
          </a:blip>
          <a:srcRect/>
          <a:stretch/>
        </p:blipFill>
        <p:spPr>
          <a:xfrm>
            <a:off x="7677318" y="4249820"/>
            <a:ext cx="1466684" cy="848306"/>
          </a:xfrm>
          <a:prstGeom prst="rect">
            <a:avLst/>
          </a:prstGeom>
          <a:noFill/>
          <a:ln>
            <a:noFill/>
          </a:ln>
        </p:spPr>
      </p:pic>
      <p:cxnSp>
        <p:nvCxnSpPr>
          <p:cNvPr id="230" name="Google Shape;230;p31"/>
          <p:cNvCxnSpPr/>
          <p:nvPr/>
        </p:nvCxnSpPr>
        <p:spPr>
          <a:xfrm rot="10800000">
            <a:off x="628518" y="4777559"/>
            <a:ext cx="7048800"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Basic education Conditional Grants</a:t>
            </a:r>
            <a:endParaRPr/>
          </a:p>
        </p:txBody>
      </p:sp>
      <p:sp>
        <p:nvSpPr>
          <p:cNvPr id="237" name="Google Shape;237;p32"/>
          <p:cNvSpPr txBox="1">
            <a:spLocks noGrp="1"/>
          </p:cNvSpPr>
          <p:nvPr>
            <p:ph type="body" idx="1"/>
          </p:nvPr>
        </p:nvSpPr>
        <p:spPr>
          <a:xfrm>
            <a:off x="771525" y="1174201"/>
            <a:ext cx="7223700" cy="3370200"/>
          </a:xfrm>
          <a:prstGeom prst="rect">
            <a:avLst/>
          </a:prstGeom>
          <a:noFill/>
          <a:ln>
            <a:noFill/>
          </a:ln>
        </p:spPr>
        <p:txBody>
          <a:bodyPr spcFirstLastPara="1" wrap="square" lIns="68575" tIns="34275" rIns="68575" bIns="34275" anchor="t" anchorCtr="0">
            <a:normAutofit fontScale="92500" lnSpcReduction="10000"/>
          </a:bodyPr>
          <a:lstStyle/>
          <a:p>
            <a:pPr marL="0" lvl="0" indent="0" algn="ctr" rtl="0">
              <a:lnSpc>
                <a:spcPct val="90000"/>
              </a:lnSpc>
              <a:spcBef>
                <a:spcPts val="0"/>
              </a:spcBef>
              <a:spcAft>
                <a:spcPts val="0"/>
              </a:spcAft>
              <a:buClr>
                <a:schemeClr val="dk1"/>
              </a:buClr>
              <a:buSzPct val="85714"/>
              <a:buNone/>
            </a:pPr>
            <a:r>
              <a:rPr lang="en" sz="2450" b="1"/>
              <a:t>School Infrastructure Backlog Grant (SIBG)</a:t>
            </a:r>
            <a:endParaRPr sz="2450" b="1"/>
          </a:p>
          <a:p>
            <a:pPr marL="177800" lvl="0" indent="-161448" algn="just" rtl="0">
              <a:lnSpc>
                <a:spcPct val="90000"/>
              </a:lnSpc>
              <a:spcBef>
                <a:spcPts val="800"/>
              </a:spcBef>
              <a:spcAft>
                <a:spcPts val="0"/>
              </a:spcAft>
              <a:buClr>
                <a:schemeClr val="dk1"/>
              </a:buClr>
              <a:buSzPct val="100000"/>
              <a:buChar char="•"/>
            </a:pPr>
            <a:r>
              <a:rPr lang="en" b="1"/>
              <a:t>Purpose of Grant: </a:t>
            </a:r>
            <a:r>
              <a:rPr lang="en"/>
              <a:t>provides schools with water and sanitation and replaces schools constructed out of inappropriate materials such as mud</a:t>
            </a:r>
            <a:endParaRPr/>
          </a:p>
          <a:p>
            <a:pPr marL="177800" lvl="0" indent="-161448" algn="just" rtl="0">
              <a:lnSpc>
                <a:spcPct val="90000"/>
              </a:lnSpc>
              <a:spcBef>
                <a:spcPts val="800"/>
              </a:spcBef>
              <a:spcAft>
                <a:spcPts val="0"/>
              </a:spcAft>
              <a:buClr>
                <a:schemeClr val="dk1"/>
              </a:buClr>
              <a:buSzPct val="100000"/>
              <a:buChar char="•"/>
            </a:pPr>
            <a:r>
              <a:rPr lang="en" b="1"/>
              <a:t>Concerns:</a:t>
            </a:r>
            <a:endParaRPr/>
          </a:p>
          <a:p>
            <a:pPr marL="863600" lvl="2" indent="-161448" algn="just" rtl="0">
              <a:lnSpc>
                <a:spcPct val="90000"/>
              </a:lnSpc>
              <a:spcBef>
                <a:spcPts val="400"/>
              </a:spcBef>
              <a:spcAft>
                <a:spcPts val="0"/>
              </a:spcAft>
              <a:buClr>
                <a:schemeClr val="dk1"/>
              </a:buClr>
              <a:buSzPct val="100000"/>
              <a:buChar char="•"/>
            </a:pPr>
            <a:r>
              <a:rPr lang="en" sz="2100"/>
              <a:t>grant increases by 0.3% this year, far below CPI, and is then cut by 13.5% next year</a:t>
            </a:r>
            <a:endParaRPr/>
          </a:p>
          <a:p>
            <a:pPr marL="863600" lvl="2" indent="-161448" algn="just" rtl="0">
              <a:lnSpc>
                <a:spcPct val="90000"/>
              </a:lnSpc>
              <a:spcBef>
                <a:spcPts val="400"/>
              </a:spcBef>
              <a:spcAft>
                <a:spcPts val="0"/>
              </a:spcAft>
              <a:buClr>
                <a:schemeClr val="dk1"/>
              </a:buClr>
              <a:buSzPct val="100000"/>
              <a:buChar char="•"/>
            </a:pPr>
            <a:r>
              <a:rPr lang="en" sz="2100"/>
              <a:t>The nominal cut to the EIG in the outer year of the MTEF is not supplemented by SIBG allocations</a:t>
            </a:r>
            <a:endParaRPr sz="2100"/>
          </a:p>
          <a:p>
            <a:pPr marL="863600" lvl="0" indent="0" algn="just" rtl="0">
              <a:lnSpc>
                <a:spcPct val="90000"/>
              </a:lnSpc>
              <a:spcBef>
                <a:spcPts val="400"/>
              </a:spcBef>
              <a:spcAft>
                <a:spcPts val="0"/>
              </a:spcAft>
              <a:buNone/>
            </a:pPr>
            <a:endParaRPr sz="2100"/>
          </a:p>
          <a:p>
            <a:pPr marL="177800" lvl="0" indent="-212248" algn="just" rtl="0">
              <a:spcBef>
                <a:spcPts val="800"/>
              </a:spcBef>
              <a:spcAft>
                <a:spcPts val="0"/>
              </a:spcAft>
              <a:buSzPct val="100000"/>
              <a:buChar char="•"/>
            </a:pPr>
            <a:r>
              <a:rPr lang="en" sz="2100" b="1"/>
              <a:t>Recommendation: </a:t>
            </a:r>
            <a:r>
              <a:rPr lang="en" sz="2100"/>
              <a:t>call for clarity on massive spending cut considering the backlogs </a:t>
            </a:r>
            <a:endParaRPr sz="2100"/>
          </a:p>
          <a:p>
            <a:pPr marL="0" lvl="0" indent="0" algn="just" rtl="0">
              <a:lnSpc>
                <a:spcPct val="90000"/>
              </a:lnSpc>
              <a:spcBef>
                <a:spcPts val="400"/>
              </a:spcBef>
              <a:spcAft>
                <a:spcPts val="0"/>
              </a:spcAft>
              <a:buNone/>
            </a:pPr>
            <a:endParaRPr/>
          </a:p>
        </p:txBody>
      </p:sp>
      <p:cxnSp>
        <p:nvCxnSpPr>
          <p:cNvPr id="238" name="Google Shape;238;p32"/>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239" name="Google Shape;239;p32"/>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240" name="Google Shape;240;p32"/>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241" name="Google Shape;241;p32"/>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242" name="Google Shape;242;p32"/>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243" name="Google Shape;243;p32"/>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244" name="Google Shape;244;p32"/>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245" name="Google Shape;245;p32"/>
          <p:cNvCxnSpPr/>
          <p:nvPr/>
        </p:nvCxnSpPr>
        <p:spPr>
          <a:xfrm rot="10800000">
            <a:off x="628649"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771525" y="238366"/>
            <a:ext cx="7743825" cy="102965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 sz="3600" b="1"/>
              <a:t>Basic education Conditional Grants</a:t>
            </a:r>
            <a:endParaRPr/>
          </a:p>
        </p:txBody>
      </p:sp>
      <p:sp>
        <p:nvSpPr>
          <p:cNvPr id="252" name="Google Shape;252;p33"/>
          <p:cNvSpPr txBox="1">
            <a:spLocks noGrp="1"/>
          </p:cNvSpPr>
          <p:nvPr>
            <p:ph type="body" idx="1"/>
          </p:nvPr>
        </p:nvSpPr>
        <p:spPr>
          <a:xfrm>
            <a:off x="771524" y="1174208"/>
            <a:ext cx="7827940" cy="3700892"/>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100"/>
              <a:buNone/>
            </a:pPr>
            <a:r>
              <a:rPr lang="en" b="1"/>
              <a:t>Early Childhood Development Grant</a:t>
            </a:r>
            <a:endParaRPr/>
          </a:p>
          <a:p>
            <a:pPr marL="177800" lvl="0" indent="-171450" algn="just" rtl="0">
              <a:lnSpc>
                <a:spcPct val="90000"/>
              </a:lnSpc>
              <a:spcBef>
                <a:spcPts val="800"/>
              </a:spcBef>
              <a:spcAft>
                <a:spcPts val="0"/>
              </a:spcAft>
              <a:buClr>
                <a:schemeClr val="dk1"/>
              </a:buClr>
              <a:buSzPts val="2100"/>
              <a:buChar char="•"/>
            </a:pPr>
            <a:r>
              <a:rPr lang="en" sz="2100" b="1"/>
              <a:t>Concerns:</a:t>
            </a:r>
            <a:endParaRPr/>
          </a:p>
          <a:p>
            <a:pPr marL="520700" lvl="1" indent="-171450" algn="just" rtl="0">
              <a:lnSpc>
                <a:spcPct val="90000"/>
              </a:lnSpc>
              <a:spcBef>
                <a:spcPts val="400"/>
              </a:spcBef>
              <a:spcAft>
                <a:spcPts val="0"/>
              </a:spcAft>
              <a:buClr>
                <a:schemeClr val="dk1"/>
              </a:buClr>
              <a:buSzPts val="2100"/>
              <a:buChar char="•"/>
            </a:pPr>
            <a:r>
              <a:rPr lang="en" sz="2100"/>
              <a:t>Only three provinces experience increases in the provincial equitable share in the ECD grant.</a:t>
            </a:r>
            <a:endParaRPr sz="2100"/>
          </a:p>
          <a:p>
            <a:pPr marL="520700" lvl="1" indent="-171450" algn="just" rtl="0">
              <a:lnSpc>
                <a:spcPct val="90000"/>
              </a:lnSpc>
              <a:spcBef>
                <a:spcPts val="400"/>
              </a:spcBef>
              <a:spcAft>
                <a:spcPts val="0"/>
              </a:spcAft>
              <a:buClr>
                <a:schemeClr val="dk1"/>
              </a:buClr>
              <a:buSzPts val="2100"/>
              <a:buChar char="•"/>
            </a:pPr>
            <a:r>
              <a:rPr lang="en" sz="2100"/>
              <a:t>These increases are only marginal and below inflation over the medium term.</a:t>
            </a:r>
            <a:endParaRPr/>
          </a:p>
          <a:p>
            <a:pPr marL="520700" lvl="1" indent="-171450" algn="just" rtl="0">
              <a:lnSpc>
                <a:spcPct val="90000"/>
              </a:lnSpc>
              <a:spcBef>
                <a:spcPts val="400"/>
              </a:spcBef>
              <a:spcAft>
                <a:spcPts val="0"/>
              </a:spcAft>
              <a:buClr>
                <a:schemeClr val="dk1"/>
              </a:buClr>
              <a:buSzPts val="2100"/>
              <a:buChar char="•"/>
            </a:pPr>
            <a:r>
              <a:rPr lang="en" sz="2100"/>
              <a:t>Once inflation has been factored in, the amounts allocated for ECD funding in most provinces are set to decrease.</a:t>
            </a:r>
            <a:endParaRPr sz="2100"/>
          </a:p>
          <a:p>
            <a:pPr marL="520700" lvl="1" indent="-222250" algn="just" rtl="0">
              <a:spcBef>
                <a:spcPts val="400"/>
              </a:spcBef>
              <a:spcAft>
                <a:spcPts val="0"/>
              </a:spcAft>
              <a:buSzPts val="2100"/>
              <a:buChar char="•"/>
            </a:pPr>
            <a:r>
              <a:rPr lang="en" sz="2000"/>
              <a:t>Cuts aggravate burden of care on women – no gender responsive budgeting</a:t>
            </a:r>
            <a:endParaRPr sz="2000"/>
          </a:p>
          <a:p>
            <a:pPr marL="520700" lvl="1" indent="-215900" algn="just" rtl="0">
              <a:spcBef>
                <a:spcPts val="400"/>
              </a:spcBef>
              <a:spcAft>
                <a:spcPts val="0"/>
              </a:spcAft>
              <a:buSzPts val="2000"/>
              <a:buChar char="•"/>
            </a:pPr>
            <a:r>
              <a:rPr lang="en" sz="2000"/>
              <a:t>Cuts to Western Cape and Mpumalanga - below 50% attendance</a:t>
            </a:r>
            <a:endParaRPr sz="2000"/>
          </a:p>
          <a:p>
            <a:pPr marL="177800" lvl="0" indent="-38100" algn="just" rtl="0">
              <a:lnSpc>
                <a:spcPct val="90000"/>
              </a:lnSpc>
              <a:spcBef>
                <a:spcPts val="800"/>
              </a:spcBef>
              <a:spcAft>
                <a:spcPts val="0"/>
              </a:spcAft>
              <a:buClr>
                <a:schemeClr val="dk1"/>
              </a:buClr>
              <a:buSzPts val="2100"/>
              <a:buNone/>
            </a:pPr>
            <a:endParaRPr sz="2100"/>
          </a:p>
        </p:txBody>
      </p:sp>
      <p:cxnSp>
        <p:nvCxnSpPr>
          <p:cNvPr id="253" name="Google Shape;253;p33"/>
          <p:cNvCxnSpPr/>
          <p:nvPr/>
        </p:nvCxnSpPr>
        <p:spPr>
          <a:xfrm>
            <a:off x="8715375" y="0"/>
            <a:ext cx="0" cy="4208567"/>
          </a:xfrm>
          <a:prstGeom prst="straightConnector1">
            <a:avLst/>
          </a:prstGeom>
          <a:noFill/>
          <a:ln w="9525" cap="flat" cmpd="sng">
            <a:solidFill>
              <a:srgbClr val="D1222A"/>
            </a:solidFill>
            <a:prstDash val="solid"/>
            <a:miter lim="800000"/>
            <a:headEnd type="none" w="sm" len="sm"/>
            <a:tailEnd type="none" w="sm" len="sm"/>
          </a:ln>
        </p:spPr>
      </p:cxnSp>
      <p:pic>
        <p:nvPicPr>
          <p:cNvPr id="254" name="Google Shape;254;p33"/>
          <p:cNvPicPr preferRelativeResize="0"/>
          <p:nvPr/>
        </p:nvPicPr>
        <p:blipFill rotWithShape="1">
          <a:blip r:embed="rId3">
            <a:alphaModFix/>
          </a:blip>
          <a:srcRect l="17860" t="19831" r="46100" b="4726"/>
          <a:stretch/>
        </p:blipFill>
        <p:spPr>
          <a:xfrm>
            <a:off x="138650" y="4389101"/>
            <a:ext cx="486000" cy="486000"/>
          </a:xfrm>
          <a:prstGeom prst="rect">
            <a:avLst/>
          </a:prstGeom>
          <a:noFill/>
          <a:ln w="9525" cap="flat" cmpd="sng">
            <a:solidFill>
              <a:srgbClr val="D1222A"/>
            </a:solidFill>
            <a:prstDash val="solid"/>
            <a:round/>
            <a:headEnd type="none" w="sm" len="sm"/>
            <a:tailEnd type="none" w="sm" len="sm"/>
          </a:ln>
        </p:spPr>
      </p:pic>
      <p:pic>
        <p:nvPicPr>
          <p:cNvPr id="255" name="Google Shape;255;p33"/>
          <p:cNvPicPr preferRelativeResize="0"/>
          <p:nvPr/>
        </p:nvPicPr>
        <p:blipFill rotWithShape="1">
          <a:blip r:embed="rId4">
            <a:alphaModFix/>
          </a:blip>
          <a:srcRect l="12976" t="-1" r="12410" b="-1"/>
          <a:stretch/>
        </p:blipFill>
        <p:spPr>
          <a:xfrm>
            <a:off x="124346" y="3367013"/>
            <a:ext cx="486000" cy="486000"/>
          </a:xfrm>
          <a:prstGeom prst="rect">
            <a:avLst/>
          </a:prstGeom>
          <a:noFill/>
          <a:ln w="9525" cap="flat" cmpd="sng">
            <a:solidFill>
              <a:srgbClr val="D1222A"/>
            </a:solidFill>
            <a:prstDash val="solid"/>
            <a:round/>
            <a:headEnd type="none" w="sm" len="sm"/>
            <a:tailEnd type="none" w="sm" len="sm"/>
          </a:ln>
        </p:spPr>
      </p:pic>
      <p:pic>
        <p:nvPicPr>
          <p:cNvPr id="256" name="Google Shape;256;p33"/>
          <p:cNvPicPr preferRelativeResize="0"/>
          <p:nvPr/>
        </p:nvPicPr>
        <p:blipFill rotWithShape="1">
          <a:blip r:embed="rId5">
            <a:alphaModFix/>
          </a:blip>
          <a:srcRect l="8156" t="13635" r="323" b="9489"/>
          <a:stretch/>
        </p:blipFill>
        <p:spPr>
          <a:xfrm>
            <a:off x="127099" y="2338103"/>
            <a:ext cx="486000" cy="486000"/>
          </a:xfrm>
          <a:prstGeom prst="rect">
            <a:avLst/>
          </a:prstGeom>
          <a:noFill/>
          <a:ln w="9525" cap="flat" cmpd="sng">
            <a:solidFill>
              <a:srgbClr val="D1222A"/>
            </a:solidFill>
            <a:prstDash val="solid"/>
            <a:round/>
            <a:headEnd type="none" w="sm" len="sm"/>
            <a:tailEnd type="none" w="sm" len="sm"/>
          </a:ln>
        </p:spPr>
      </p:pic>
      <p:pic>
        <p:nvPicPr>
          <p:cNvPr id="257" name="Google Shape;257;p33"/>
          <p:cNvPicPr preferRelativeResize="0"/>
          <p:nvPr/>
        </p:nvPicPr>
        <p:blipFill rotWithShape="1">
          <a:blip r:embed="rId6">
            <a:alphaModFix/>
          </a:blip>
          <a:srcRect l="33399" r="9199" b="14553"/>
          <a:stretch/>
        </p:blipFill>
        <p:spPr>
          <a:xfrm>
            <a:off x="138271" y="1258950"/>
            <a:ext cx="486000" cy="486650"/>
          </a:xfrm>
          <a:prstGeom prst="rect">
            <a:avLst/>
          </a:prstGeom>
          <a:noFill/>
          <a:ln w="9525" cap="flat" cmpd="sng">
            <a:solidFill>
              <a:srgbClr val="D1222A"/>
            </a:solidFill>
            <a:prstDash val="solid"/>
            <a:round/>
            <a:headEnd type="none" w="sm" len="sm"/>
            <a:tailEnd type="none" w="sm" len="sm"/>
          </a:ln>
        </p:spPr>
      </p:pic>
      <p:pic>
        <p:nvPicPr>
          <p:cNvPr id="258" name="Google Shape;258;p33"/>
          <p:cNvPicPr preferRelativeResize="0"/>
          <p:nvPr/>
        </p:nvPicPr>
        <p:blipFill rotWithShape="1">
          <a:blip r:embed="rId7">
            <a:alphaModFix/>
          </a:blip>
          <a:srcRect l="23634" r="9804"/>
          <a:stretch/>
        </p:blipFill>
        <p:spPr>
          <a:xfrm>
            <a:off x="133877" y="238365"/>
            <a:ext cx="483599" cy="483600"/>
          </a:xfrm>
          <a:prstGeom prst="rect">
            <a:avLst/>
          </a:prstGeom>
          <a:noFill/>
          <a:ln w="9525" cap="flat" cmpd="sng">
            <a:solidFill>
              <a:srgbClr val="D1222A"/>
            </a:solidFill>
            <a:prstDash val="solid"/>
            <a:round/>
            <a:headEnd type="none" w="sm" len="sm"/>
            <a:tailEnd type="none" w="sm" len="sm"/>
          </a:ln>
        </p:spPr>
      </p:pic>
      <p:pic>
        <p:nvPicPr>
          <p:cNvPr id="259" name="Google Shape;259;p33"/>
          <p:cNvPicPr preferRelativeResize="0"/>
          <p:nvPr/>
        </p:nvPicPr>
        <p:blipFill rotWithShape="1">
          <a:blip r:embed="rId8">
            <a:alphaModFix/>
          </a:blip>
          <a:srcRect/>
          <a:stretch/>
        </p:blipFill>
        <p:spPr>
          <a:xfrm>
            <a:off x="7677318" y="4249820"/>
            <a:ext cx="1466683" cy="848307"/>
          </a:xfrm>
          <a:prstGeom prst="rect">
            <a:avLst/>
          </a:prstGeom>
          <a:noFill/>
          <a:ln>
            <a:noFill/>
          </a:ln>
        </p:spPr>
      </p:pic>
      <p:cxnSp>
        <p:nvCxnSpPr>
          <p:cNvPr id="260" name="Google Shape;260;p33"/>
          <p:cNvCxnSpPr/>
          <p:nvPr/>
        </p:nvCxnSpPr>
        <p:spPr>
          <a:xfrm rot="10800000">
            <a:off x="628649" y="4777559"/>
            <a:ext cx="7048669" cy="0"/>
          </a:xfrm>
          <a:prstGeom prst="straightConnector1">
            <a:avLst/>
          </a:prstGeom>
          <a:noFill/>
          <a:ln w="9525" cap="flat" cmpd="sng">
            <a:solidFill>
              <a:srgbClr val="D1222A"/>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ECTION27 colour scheme">
      <a:dk1>
        <a:srgbClr val="000000"/>
      </a:dk1>
      <a:lt1>
        <a:srgbClr val="FFFFFF"/>
      </a:lt1>
      <a:dk2>
        <a:srgbClr val="44546A"/>
      </a:dk2>
      <a:lt2>
        <a:srgbClr val="E7E6E6"/>
      </a:lt2>
      <a:accent1>
        <a:srgbClr val="D02229"/>
      </a:accent1>
      <a:accent2>
        <a:srgbClr val="ED7D31"/>
      </a:accent2>
      <a:accent3>
        <a:srgbClr val="A5A5A5"/>
      </a:accent3>
      <a:accent4>
        <a:srgbClr val="FFC000"/>
      </a:accent4>
      <a:accent5>
        <a:srgbClr val="3D4544"/>
      </a:accent5>
      <a:accent6>
        <a:srgbClr val="9A1C1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1725</Words>
  <Application>Microsoft Office PowerPoint</Application>
  <PresentationFormat>On-screen Show (16:9)</PresentationFormat>
  <Paragraphs>127</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Arial Narrow</vt:lpstr>
      <vt:lpstr>Times New Roman</vt:lpstr>
      <vt:lpstr>Simple Light</vt:lpstr>
      <vt:lpstr>Office Theme</vt:lpstr>
      <vt:lpstr>SECTION27 SUBMISSION TO THE SELECT COMMITTEE ON APPROPRIATIONS ON THE DIVISION OF REVENUE BILL  [B 6—2022] </vt:lpstr>
      <vt:lpstr>Introduction</vt:lpstr>
      <vt:lpstr>Introduction</vt:lpstr>
      <vt:lpstr>Gender Responsive Budgeting</vt:lpstr>
      <vt:lpstr>Gender Responsive Budgeting</vt:lpstr>
      <vt:lpstr>Basic education Conditional Grants</vt:lpstr>
      <vt:lpstr>Basic education Conditional Grants</vt:lpstr>
      <vt:lpstr>Basic education Conditional Grants</vt:lpstr>
      <vt:lpstr>Basic education Conditional Grants</vt:lpstr>
      <vt:lpstr>Basic education Conditional Grants</vt:lpstr>
      <vt:lpstr>Basic education Conditional Grants</vt:lpstr>
      <vt:lpstr>Health Conditional Grants</vt:lpstr>
      <vt:lpstr>Health Conditional Grants</vt:lpstr>
      <vt:lpstr>Health Conditional Grants</vt:lpstr>
      <vt:lpstr>Health Conditional Grants</vt:lpstr>
      <vt:lpstr>SECTION27’s 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SECTION27 SUBMISSION TO THE SELECT COMMITTEE ON APPROPRIATIONS ON THE DIVISION OF REVENUE BILL  [B 6—2022]</dc:title>
  <dc:creator>Lubabalo Nodada</dc:creator>
  <cp:lastModifiedBy>Sandile</cp:lastModifiedBy>
  <cp:revision>2</cp:revision>
  <dcterms:modified xsi:type="dcterms:W3CDTF">2022-03-23T12:10:57Z</dcterms:modified>
</cp:coreProperties>
</file>